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7.svg" ContentType="image/svg+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7" r:id="rId6"/>
  </p:sldMasterIdLst>
  <p:notesMasterIdLst>
    <p:notesMasterId r:id="rId11"/>
  </p:notesMasterIdLst>
  <p:handoutMasterIdLst>
    <p:handoutMasterId r:id="rId80"/>
  </p:handoutMasterIdLst>
  <p:sldIdLst>
    <p:sldId id="256" r:id="rId7"/>
    <p:sldId id="257" r:id="rId8"/>
    <p:sldId id="258" r:id="rId9"/>
    <p:sldId id="507" r:id="rId10"/>
    <p:sldId id="501" r:id="rId12"/>
    <p:sldId id="506" r:id="rId13"/>
    <p:sldId id="504" r:id="rId14"/>
    <p:sldId id="514" r:id="rId15"/>
    <p:sldId id="1245" r:id="rId16"/>
    <p:sldId id="1264" r:id="rId17"/>
    <p:sldId id="1246" r:id="rId18"/>
    <p:sldId id="1272" r:id="rId19"/>
    <p:sldId id="1271" r:id="rId20"/>
    <p:sldId id="1273" r:id="rId21"/>
    <p:sldId id="1276" r:id="rId22"/>
    <p:sldId id="1274" r:id="rId23"/>
    <p:sldId id="1277" r:id="rId24"/>
    <p:sldId id="1275" r:id="rId25"/>
    <p:sldId id="1278" r:id="rId26"/>
    <p:sldId id="1247" r:id="rId27"/>
    <p:sldId id="1250" r:id="rId28"/>
    <p:sldId id="1251" r:id="rId29"/>
    <p:sldId id="1252" r:id="rId30"/>
    <p:sldId id="1282" r:id="rId31"/>
    <p:sldId id="1283" r:id="rId32"/>
    <p:sldId id="1287" r:id="rId33"/>
    <p:sldId id="1284" r:id="rId34"/>
    <p:sldId id="1285" r:id="rId35"/>
    <p:sldId id="1286" r:id="rId36"/>
    <p:sldId id="1357" r:id="rId37"/>
    <p:sldId id="1358" r:id="rId38"/>
    <p:sldId id="1359" r:id="rId39"/>
    <p:sldId id="522" r:id="rId40"/>
    <p:sldId id="1353" r:id="rId41"/>
    <p:sldId id="1355" r:id="rId42"/>
    <p:sldId id="1360" r:id="rId43"/>
    <p:sldId id="1361" r:id="rId44"/>
    <p:sldId id="1362" r:id="rId45"/>
    <p:sldId id="1417" r:id="rId46"/>
    <p:sldId id="1363" r:id="rId47"/>
    <p:sldId id="1364" r:id="rId48"/>
    <p:sldId id="1366" r:id="rId49"/>
    <p:sldId id="1367" r:id="rId50"/>
    <p:sldId id="537" r:id="rId51"/>
    <p:sldId id="312" r:id="rId52"/>
    <p:sldId id="313" r:id="rId53"/>
    <p:sldId id="286" r:id="rId54"/>
    <p:sldId id="261" r:id="rId55"/>
    <p:sldId id="370" r:id="rId56"/>
    <p:sldId id="262" r:id="rId57"/>
    <p:sldId id="327" r:id="rId58"/>
    <p:sldId id="328" r:id="rId59"/>
    <p:sldId id="329" r:id="rId60"/>
    <p:sldId id="330" r:id="rId61"/>
    <p:sldId id="268" r:id="rId62"/>
    <p:sldId id="453" r:id="rId63"/>
    <p:sldId id="269" r:id="rId64"/>
    <p:sldId id="333" r:id="rId65"/>
    <p:sldId id="435" r:id="rId66"/>
    <p:sldId id="335" r:id="rId67"/>
    <p:sldId id="429" r:id="rId68"/>
    <p:sldId id="430" r:id="rId69"/>
    <p:sldId id="1421" r:id="rId70"/>
    <p:sldId id="1422" r:id="rId71"/>
    <p:sldId id="539" r:id="rId72"/>
    <p:sldId id="606" r:id="rId73"/>
    <p:sldId id="607" r:id="rId74"/>
    <p:sldId id="608" r:id="rId75"/>
    <p:sldId id="609" r:id="rId76"/>
    <p:sldId id="543" r:id="rId77"/>
    <p:sldId id="712" r:id="rId78"/>
    <p:sldId id="282" r:id="rId79"/>
  </p:sldIdLst>
  <p:sldSz cx="9144000" cy="5143500" type="screen16x9"/>
  <p:notesSz cx="6858000" cy="9144000"/>
  <p:custDataLst>
    <p:tags r:id="rId8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代 百威" initials="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6014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5" Type="http://schemas.openxmlformats.org/officeDocument/2006/relationships/tags" Target="tags/tag313.xml"/><Relationship Id="rId84" Type="http://schemas.openxmlformats.org/officeDocument/2006/relationships/commentAuthors" Target="commentAuthors.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handoutMaster" Target="handoutMasters/handoutMaster1.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notesMaster" Target="notesMasters/notesMaster1.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74216-5F84-4BC5-91B5-68B9CAD1AD6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3F767-6F17-490A-AC9E-A6DF02E3E2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8B3B3-0E61-492A-B099-6AF9D7258D9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533" y="685800"/>
            <a:ext cx="6094934"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E71388-EA06-4C92-B4DB-CFC5DB7938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57" b="24444"/>
          <a:stretch>
            <a:fillRect/>
          </a:stretch>
        </p:blipFill>
        <p:spPr>
          <a:xfrm>
            <a:off x="0" y="0"/>
            <a:ext cx="9144001" cy="622300"/>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511" y="81105"/>
            <a:ext cx="747975" cy="7966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81269" y="1177289"/>
            <a:ext cx="3562826" cy="3966210"/>
          </a:xfrm>
          <a:custGeom>
            <a:avLst/>
            <a:gdLst/>
            <a:ahLst/>
            <a:cxnLst/>
            <a:rect l="l" t="t" r="r" b="b"/>
            <a:pathLst>
              <a:path w="4750434" h="5288280">
                <a:moveTo>
                  <a:pt x="4750308" y="5288280"/>
                </a:moveTo>
                <a:lnTo>
                  <a:pt x="0" y="5288280"/>
                </a:lnTo>
                <a:lnTo>
                  <a:pt x="4750308" y="0"/>
                </a:lnTo>
                <a:lnTo>
                  <a:pt x="4750308" y="5288280"/>
                </a:lnTo>
                <a:close/>
              </a:path>
            </a:pathLst>
          </a:custGeom>
          <a:solidFill>
            <a:srgbClr val="F1F1F1"/>
          </a:solidFill>
        </p:spPr>
        <p:txBody>
          <a:bodyPr wrap="square" lIns="0" tIns="0" rIns="0" bIns="0" rtlCol="0"/>
          <a:lstStyle/>
          <a:p>
            <a:endParaRPr sz="1015"/>
          </a:p>
        </p:txBody>
      </p:sp>
      <p:sp>
        <p:nvSpPr>
          <p:cNvPr id="2" name="Holder 2"/>
          <p:cNvSpPr>
            <a:spLocks noGrp="1"/>
          </p:cNvSpPr>
          <p:nvPr>
            <p:ph type="title"/>
          </p:nvPr>
        </p:nvSpPr>
        <p:spPr/>
        <p:txBody>
          <a:bodyPr lIns="0" tIns="0" rIns="0" bIns="0"/>
          <a:lstStyle>
            <a:lvl1pPr>
              <a:defRPr sz="2400" b="0" i="0">
                <a:solidFill>
                  <a:srgbClr val="C00000"/>
                </a:solidFill>
                <a:latin typeface="PMingLiU" panose="02020500000000000000" charset="-120"/>
                <a:cs typeface="PMingLiU" panose="02020500000000000000" charset="-120"/>
              </a:defRPr>
            </a:lvl1pPr>
          </a:lstStyle>
          <a:p/>
        </p:txBody>
      </p:sp>
      <p:sp>
        <p:nvSpPr>
          <p:cNvPr id="3" name="Holder 3"/>
          <p:cNvSpPr>
            <a:spLocks noGrp="1"/>
          </p:cNvSpPr>
          <p:nvPr>
            <p:ph type="body" idx="1"/>
          </p:nvPr>
        </p:nvSpPr>
        <p:spPr/>
        <p:txBody>
          <a:bodyPr lIns="0" tIns="0" rIns="0" bIns="0"/>
          <a:lstStyle>
            <a:lvl1pPr>
              <a:defRPr sz="2100" b="0" i="0">
                <a:solidFill>
                  <a:srgbClr val="1F4E79"/>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37ED67-D182-4B6A-99F7-699F0A2F85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0393A-9E10-4F23-A8C4-8C6C08EFC1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5037225"/>
            <a:ext cx="9144000" cy="107175"/>
          </a:xfrm>
          <a:prstGeom prst="rect">
            <a:avLst/>
          </a:prstGeom>
          <a:solidFill>
            <a:schemeClr val="accent2"/>
          </a:solidFill>
          <a:ln>
            <a:noFill/>
          </a:ln>
        </p:spPr>
        <p:txBody>
          <a:bodyPr vert="horz" wrap="square" lIns="51411" tIns="25705" rIns="51411" bIns="25705" numCol="1" anchor="t" anchorCtr="0" compatLnSpc="1"/>
          <a:lstStyle/>
          <a:p>
            <a:endParaRPr lang="zh-CN" altLang="en-US" sz="100"/>
          </a:p>
        </p:txBody>
      </p:sp>
      <p:pic>
        <p:nvPicPr>
          <p:cNvPr id="27" name="图片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1"/>
            <a:ext cx="2131964" cy="1204971"/>
          </a:xfrm>
          <a:prstGeom prst="rect">
            <a:avLst/>
          </a:prstGeom>
        </p:spPr>
      </p:pic>
      <p:pic>
        <p:nvPicPr>
          <p:cNvPr id="28" name="图片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326" y="206129"/>
            <a:ext cx="576495" cy="447497"/>
          </a:xfrm>
          <a:prstGeom prst="rect">
            <a:avLst/>
          </a:prstGeom>
        </p:spPr>
      </p:pic>
      <p:pic>
        <p:nvPicPr>
          <p:cNvPr id="26" name="图片 25"/>
          <p:cNvPicPr>
            <a:picLocks noChangeAspect="1"/>
          </p:cNvPicPr>
          <p:nvPr userDrawn="1"/>
        </p:nvPicPr>
        <p:blipFill rotWithShape="1">
          <a:blip r:embed="rId4" cstate="print">
            <a:extLst>
              <a:ext uri="{28A0092B-C50C-407E-A947-70E740481C1C}">
                <a14:useLocalDpi xmlns:a14="http://schemas.microsoft.com/office/drawing/2010/main" val="0"/>
              </a:ext>
            </a:extLst>
          </a:blip>
          <a:srcRect r="7841"/>
          <a:stretch>
            <a:fillRect/>
          </a:stretch>
        </p:blipFill>
        <p:spPr>
          <a:xfrm>
            <a:off x="7483535" y="3613772"/>
            <a:ext cx="1660266" cy="1491632"/>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5"/>
          <p:cNvSpPr>
            <a:spLocks noChangeArrowheads="1"/>
          </p:cNvSpPr>
          <p:nvPr userDrawn="1"/>
        </p:nvSpPr>
        <p:spPr bwMode="auto">
          <a:xfrm>
            <a:off x="0" y="5037225"/>
            <a:ext cx="9144000" cy="107175"/>
          </a:xfrm>
          <a:prstGeom prst="rect">
            <a:avLst/>
          </a:prstGeom>
          <a:solidFill>
            <a:schemeClr val="accent2"/>
          </a:solidFill>
          <a:ln>
            <a:noFill/>
          </a:ln>
        </p:spPr>
        <p:txBody>
          <a:bodyPr vert="horz" wrap="square" lIns="51411" tIns="25705" rIns="51411" bIns="25705" numCol="1" anchor="t" anchorCtr="0" compatLnSpc="1"/>
          <a:lstStyle/>
          <a:p>
            <a:endParaRPr lang="zh-CN" altLang="en-US" sz="1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429" y="3305755"/>
            <a:ext cx="7771745" cy="1021735"/>
          </a:xfrm>
        </p:spPr>
        <p:txBody>
          <a:bodyPr anchor="t"/>
          <a:lstStyle>
            <a:lvl1pPr algn="l">
              <a:defRPr sz="225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429" y="2180421"/>
            <a:ext cx="7771745" cy="1125338"/>
          </a:xfrm>
        </p:spPr>
        <p:txBody>
          <a:bodyPr anchor="b"/>
          <a:lstStyle>
            <a:lvl1pPr marL="0" indent="0">
              <a:buNone/>
              <a:defRPr sz="1200"/>
            </a:lvl1pPr>
            <a:lvl2pPr marL="257175" indent="0">
              <a:buNone/>
              <a:defRPr sz="1050"/>
            </a:lvl2pPr>
            <a:lvl3pPr marL="513715" indent="0">
              <a:buNone/>
              <a:defRPr sz="900"/>
            </a:lvl3pPr>
            <a:lvl4pPr marL="770890" indent="0">
              <a:buNone/>
              <a:defRPr sz="750"/>
            </a:lvl4pPr>
            <a:lvl5pPr marL="1028700" indent="0">
              <a:buNone/>
              <a:defRPr sz="750"/>
            </a:lvl5pPr>
            <a:lvl6pPr marL="1285875" indent="0">
              <a:buNone/>
              <a:defRPr sz="750"/>
            </a:lvl6pPr>
            <a:lvl7pPr marL="1542415" indent="0">
              <a:buNone/>
              <a:defRPr sz="750"/>
            </a:lvl7pPr>
            <a:lvl8pPr marL="1799590" indent="0">
              <a:buNone/>
              <a:defRPr sz="750"/>
            </a:lvl8pPr>
            <a:lvl9pPr marL="2056765"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022" y="1200360"/>
            <a:ext cx="4057256" cy="3395068"/>
          </a:xfrm>
        </p:spPr>
        <p:txBody>
          <a:bodyPr/>
          <a:lstStyle>
            <a:lvl1pPr>
              <a:defRPr sz="1575"/>
            </a:lvl1pPr>
            <a:lvl2pPr>
              <a:defRPr sz="1275"/>
            </a:lvl2pPr>
            <a:lvl3pPr>
              <a:defRPr sz="1200"/>
            </a:lvl3pPr>
            <a:lvl4pPr>
              <a:defRPr sz="1050"/>
            </a:lvl4pPr>
            <a:lvl5pPr>
              <a:defRPr sz="1050"/>
            </a:lvl5pPr>
            <a:lvl6pPr>
              <a:defRPr sz="1050"/>
            </a:lvl6pPr>
            <a:lvl7pPr>
              <a:defRPr sz="1050"/>
            </a:lvl7pPr>
            <a:lvl8pPr>
              <a:defRPr sz="1050"/>
            </a:lvl8pPr>
            <a:lvl9pPr>
              <a:defRPr sz="10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8533" y="1200360"/>
            <a:ext cx="4058446" cy="3395068"/>
          </a:xfrm>
        </p:spPr>
        <p:txBody>
          <a:bodyPr/>
          <a:lstStyle>
            <a:lvl1pPr>
              <a:defRPr sz="1575"/>
            </a:lvl1pPr>
            <a:lvl2pPr>
              <a:defRPr sz="1275"/>
            </a:lvl2pPr>
            <a:lvl3pPr>
              <a:defRPr sz="1200"/>
            </a:lvl3pPr>
            <a:lvl4pPr>
              <a:defRPr sz="1050"/>
            </a:lvl4pPr>
            <a:lvl5pPr>
              <a:defRPr sz="1050"/>
            </a:lvl5pPr>
            <a:lvl6pPr>
              <a:defRPr sz="1050"/>
            </a:lvl6pPr>
            <a:lvl7pPr>
              <a:defRPr sz="1050"/>
            </a:lvl7pPr>
            <a:lvl8pPr>
              <a:defRPr sz="1050"/>
            </a:lvl8pPr>
            <a:lvl9pPr>
              <a:defRPr sz="10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1" y="206012"/>
            <a:ext cx="8229958" cy="8574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022" y="1151538"/>
            <a:ext cx="4040594" cy="479908"/>
          </a:xfrm>
        </p:spPr>
        <p:txBody>
          <a:bodyPr anchor="b"/>
          <a:lstStyle>
            <a:lvl1pPr marL="0" indent="0">
              <a:buNone/>
              <a:defRPr sz="1275" b="1"/>
            </a:lvl1pPr>
            <a:lvl2pPr marL="257175" indent="0">
              <a:buNone/>
              <a:defRPr sz="1200" b="1"/>
            </a:lvl2pPr>
            <a:lvl3pPr marL="513715" indent="0">
              <a:buNone/>
              <a:defRPr sz="1050" b="1"/>
            </a:lvl3pPr>
            <a:lvl4pPr marL="770890" indent="0">
              <a:buNone/>
              <a:defRPr sz="900" b="1"/>
            </a:lvl4pPr>
            <a:lvl5pPr marL="1028700" indent="0">
              <a:buNone/>
              <a:defRPr sz="900" b="1"/>
            </a:lvl5pPr>
            <a:lvl6pPr marL="1285875" indent="0">
              <a:buNone/>
              <a:defRPr sz="900" b="1"/>
            </a:lvl6pPr>
            <a:lvl7pPr marL="1542415" indent="0">
              <a:buNone/>
              <a:defRPr sz="900" b="1"/>
            </a:lvl7pPr>
            <a:lvl8pPr marL="1799590" indent="0">
              <a:buNone/>
              <a:defRPr sz="900" b="1"/>
            </a:lvl8pPr>
            <a:lvl9pPr marL="2056765"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022" y="1631445"/>
            <a:ext cx="4040594" cy="2963982"/>
          </a:xfrm>
        </p:spPr>
        <p:txBody>
          <a:bodyPr/>
          <a:lstStyle>
            <a:lvl1pPr>
              <a:defRPr sz="1275"/>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196" y="1151538"/>
            <a:ext cx="4041784" cy="479908"/>
          </a:xfrm>
        </p:spPr>
        <p:txBody>
          <a:bodyPr anchor="b"/>
          <a:lstStyle>
            <a:lvl1pPr marL="0" indent="0">
              <a:buNone/>
              <a:defRPr sz="1275" b="1"/>
            </a:lvl1pPr>
            <a:lvl2pPr marL="257175" indent="0">
              <a:buNone/>
              <a:defRPr sz="1200" b="1"/>
            </a:lvl2pPr>
            <a:lvl3pPr marL="513715" indent="0">
              <a:buNone/>
              <a:defRPr sz="1050" b="1"/>
            </a:lvl3pPr>
            <a:lvl4pPr marL="770890" indent="0">
              <a:buNone/>
              <a:defRPr sz="900" b="1"/>
            </a:lvl4pPr>
            <a:lvl5pPr marL="1028700" indent="0">
              <a:buNone/>
              <a:defRPr sz="900" b="1"/>
            </a:lvl5pPr>
            <a:lvl6pPr marL="1285875" indent="0">
              <a:buNone/>
              <a:defRPr sz="900" b="1"/>
            </a:lvl6pPr>
            <a:lvl7pPr marL="1542415" indent="0">
              <a:buNone/>
              <a:defRPr sz="900" b="1"/>
            </a:lvl7pPr>
            <a:lvl8pPr marL="1799590" indent="0">
              <a:buNone/>
              <a:defRPr sz="900" b="1"/>
            </a:lvl8pPr>
            <a:lvl9pPr marL="2056765"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196" y="1631445"/>
            <a:ext cx="4041784" cy="2963982"/>
          </a:xfrm>
        </p:spPr>
        <p:txBody>
          <a:bodyPr/>
          <a:lstStyle>
            <a:lvl1pPr>
              <a:defRPr sz="1275"/>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25"/>
            <a:ext cx="3008725" cy="871691"/>
          </a:xfrm>
        </p:spPr>
        <p:txBody>
          <a:bodyPr anchor="b"/>
          <a:lstStyle>
            <a:lvl1pPr algn="l">
              <a:defRPr sz="1200" b="1"/>
            </a:lvl1pPr>
          </a:lstStyle>
          <a:p>
            <a:r>
              <a:rPr lang="zh-CN" altLang="en-US"/>
              <a:t>单击此处编辑母版标题样式</a:t>
            </a:r>
            <a:endParaRPr lang="zh-CN" altLang="en-US"/>
          </a:p>
        </p:txBody>
      </p:sp>
      <p:sp>
        <p:nvSpPr>
          <p:cNvPr id="3" name="内容占位符 2"/>
          <p:cNvSpPr>
            <a:spLocks noGrp="1"/>
          </p:cNvSpPr>
          <p:nvPr>
            <p:ph idx="1"/>
          </p:nvPr>
        </p:nvSpPr>
        <p:spPr>
          <a:xfrm>
            <a:off x="3575241" y="204828"/>
            <a:ext cx="5111738" cy="4390602"/>
          </a:xfrm>
        </p:spPr>
        <p:txBody>
          <a:bodyPr/>
          <a:lstStyle>
            <a:lvl1pPr>
              <a:defRPr sz="1800"/>
            </a:lvl1pPr>
            <a:lvl2pPr>
              <a:defRPr sz="1575"/>
            </a:lvl2pPr>
            <a:lvl3pPr>
              <a:defRPr sz="1275"/>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022" y="1076519"/>
            <a:ext cx="3008725" cy="3518913"/>
          </a:xfrm>
        </p:spPr>
        <p:txBody>
          <a:bodyPr/>
          <a:lstStyle>
            <a:lvl1pPr marL="0" indent="0">
              <a:buNone/>
              <a:defRPr sz="750"/>
            </a:lvl1pPr>
            <a:lvl2pPr marL="257175" indent="0">
              <a:buNone/>
              <a:defRPr sz="675"/>
            </a:lvl2pPr>
            <a:lvl3pPr marL="513715" indent="0">
              <a:buNone/>
              <a:defRPr sz="525"/>
            </a:lvl3pPr>
            <a:lvl4pPr marL="770890" indent="0">
              <a:buNone/>
              <a:defRPr sz="525"/>
            </a:lvl4pPr>
            <a:lvl5pPr marL="1028700" indent="0">
              <a:buNone/>
              <a:defRPr sz="525"/>
            </a:lvl5pPr>
            <a:lvl6pPr marL="1285875" indent="0">
              <a:buNone/>
              <a:defRPr sz="525"/>
            </a:lvl6pPr>
            <a:lvl7pPr marL="1542415" indent="0">
              <a:buNone/>
              <a:defRPr sz="525"/>
            </a:lvl7pPr>
            <a:lvl8pPr marL="1799590" indent="0">
              <a:buNone/>
              <a:defRPr sz="525"/>
            </a:lvl8pPr>
            <a:lvl9pPr marL="2056765" indent="0">
              <a:buNone/>
              <a:defRPr sz="525"/>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1" y="3601084"/>
            <a:ext cx="5486638" cy="425127"/>
          </a:xfrm>
        </p:spPr>
        <p:txBody>
          <a:bodyPr anchor="b"/>
          <a:lstStyle>
            <a:lvl1pPr algn="l">
              <a:defRPr sz="12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381" y="459659"/>
            <a:ext cx="5486638" cy="3086640"/>
          </a:xfrm>
        </p:spPr>
        <p:txBody>
          <a:bodyPr/>
          <a:lstStyle>
            <a:lvl1pPr marL="0" indent="0">
              <a:buNone/>
              <a:defRPr sz="1800"/>
            </a:lvl1pPr>
            <a:lvl2pPr marL="257175" indent="0">
              <a:buNone/>
              <a:defRPr sz="1575"/>
            </a:lvl2pPr>
            <a:lvl3pPr marL="513715" indent="0">
              <a:buNone/>
              <a:defRPr sz="1275"/>
            </a:lvl3pPr>
            <a:lvl4pPr marL="770890" indent="0">
              <a:buNone/>
              <a:defRPr sz="1200"/>
            </a:lvl4pPr>
            <a:lvl5pPr marL="1028700" indent="0">
              <a:buNone/>
              <a:defRPr sz="1200"/>
            </a:lvl5pPr>
            <a:lvl6pPr marL="1285875" indent="0">
              <a:buNone/>
              <a:defRPr sz="1200"/>
            </a:lvl6pPr>
            <a:lvl7pPr marL="1542415" indent="0">
              <a:buNone/>
              <a:defRPr sz="1200"/>
            </a:lvl7pPr>
            <a:lvl8pPr marL="1799590" indent="0">
              <a:buNone/>
              <a:defRPr sz="1200"/>
            </a:lvl8pPr>
            <a:lvl9pPr marL="2056765" indent="0">
              <a:buNone/>
              <a:defRPr sz="1200"/>
            </a:lvl9pPr>
          </a:lstStyle>
          <a:p>
            <a:pPr lvl="0"/>
            <a:endParaRPr lang="zh-CN" altLang="en-US" noProof="0"/>
          </a:p>
        </p:txBody>
      </p:sp>
      <p:sp>
        <p:nvSpPr>
          <p:cNvPr id="4" name="文本占位符 3"/>
          <p:cNvSpPr>
            <a:spLocks noGrp="1"/>
          </p:cNvSpPr>
          <p:nvPr>
            <p:ph type="body" sz="half" idx="2"/>
          </p:nvPr>
        </p:nvSpPr>
        <p:spPr>
          <a:xfrm>
            <a:off x="1792381" y="4026211"/>
            <a:ext cx="5486638" cy="603753"/>
          </a:xfrm>
        </p:spPr>
        <p:txBody>
          <a:bodyPr/>
          <a:lstStyle>
            <a:lvl1pPr marL="0" indent="0">
              <a:buNone/>
              <a:defRPr sz="750"/>
            </a:lvl1pPr>
            <a:lvl2pPr marL="257175" indent="0">
              <a:buNone/>
              <a:defRPr sz="675"/>
            </a:lvl2pPr>
            <a:lvl3pPr marL="513715" indent="0">
              <a:buNone/>
              <a:defRPr sz="525"/>
            </a:lvl3pPr>
            <a:lvl4pPr marL="770890" indent="0">
              <a:buNone/>
              <a:defRPr sz="525"/>
            </a:lvl4pPr>
            <a:lvl5pPr marL="1028700" indent="0">
              <a:buNone/>
              <a:defRPr sz="525"/>
            </a:lvl5pPr>
            <a:lvl6pPr marL="1285875" indent="0">
              <a:buNone/>
              <a:defRPr sz="525"/>
            </a:lvl6pPr>
            <a:lvl7pPr marL="1542415" indent="0">
              <a:buNone/>
              <a:defRPr sz="525"/>
            </a:lvl7pPr>
            <a:lvl8pPr marL="1799590" indent="0">
              <a:buNone/>
              <a:defRPr sz="525"/>
            </a:lvl8pPr>
            <a:lvl9pPr marL="2056765" indent="0">
              <a:buNone/>
              <a:defRPr sz="525"/>
            </a:lvl9pPr>
          </a:lstStyle>
          <a:p>
            <a:pPr lvl="0"/>
            <a:r>
              <a:rPr lang="zh-CN" altLang="en-US"/>
              <a:t>单击此处编辑母版文本样式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3" y="681160"/>
            <a:ext cx="2056596" cy="391426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024" y="681160"/>
            <a:ext cx="6059105" cy="391426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switch dir="r"/>
      </p:transition>
    </mc:Choice>
    <mc:Fallback>
      <p:transition spd="slow">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AC6891F7-22C7-479D-8BCA-A928BBBC80C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72D3427-6B8A-4020-BC3D-6435771F2C6E}" type="slidenum">
              <a:rPr lang="zh-CN" altLang="en-US" smtClean="0"/>
            </a:fld>
            <a:endParaRPr lang="zh-CN" altLang="en-US"/>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AC6891F7-22C7-479D-8BCA-A928BBBC80C0}"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72D3427-6B8A-4020-BC3D-6435771F2C6E}" type="slidenum">
              <a:rPr lang="zh-CN" altLang="en-US" smtClean="0"/>
            </a:fld>
            <a:endParaRPr lang="zh-CN" altLang="en-US"/>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6891F7-22C7-479D-8BCA-A928BBBC80C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2D3427-6B8A-4020-BC3D-6435771F2C6E}"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6891F7-22C7-479D-8BCA-A928BBBC80C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2D3427-6B8A-4020-BC3D-6435771F2C6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7.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0" Type="http://schemas.openxmlformats.org/officeDocument/2006/relationships/theme" Target="../theme/theme5.xml"/><Relationship Id="rId2" Type="http://schemas.openxmlformats.org/officeDocument/2006/relationships/slideLayout" Target="../slideLayouts/slideLayout47.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79EBA7-EAB3-4F72-8368-A41476A6AF6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B22A2A-B880-4B40-BC27-8E61CC605E97}"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cs typeface="仿宋" panose="02010609060101010101" charset="-122"/>
              </a:defRPr>
            </a:lvl1pPr>
          </a:lstStyle>
          <a:p>
            <a:fld id="{0437ED67-D182-4B6A-99F7-699F0A2F85CC}"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cs typeface="仿宋" panose="02010609060101010101" charset="-122"/>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cs typeface="仿宋" panose="02010609060101010101" charset="-122"/>
              </a:defRPr>
            </a:lvl1pPr>
          </a:lstStyle>
          <a:p>
            <a:fld id="{ED00393A-9E10-4F23-A8C4-8C6C08EFC1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仿宋" panose="0201060906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仿宋" panose="0201060906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仿宋" panose="0201060906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仿宋" panose="0201060906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仿宋" panose="0201060906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仿宋"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21" y="681157"/>
            <a:ext cx="8229958" cy="47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8" tIns="34274" rIns="68548" bIns="34274"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457021" y="1200360"/>
            <a:ext cx="8229958" cy="339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8" tIns="34274" rIns="68548" bIns="34274"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1275">
          <a:solidFill>
            <a:schemeClr val="accent1"/>
          </a:solidFill>
          <a:latin typeface="+mj-lt"/>
          <a:ea typeface="+mj-ea"/>
          <a:cs typeface="+mj-cs"/>
        </a:defRPr>
      </a:lvl1pPr>
      <a:lvl2pPr algn="l" rtl="0" eaLnBrk="0" fontAlgn="base" hangingPunct="0">
        <a:spcBef>
          <a:spcPct val="0"/>
        </a:spcBef>
        <a:spcAft>
          <a:spcPct val="0"/>
        </a:spcAft>
        <a:defRPr sz="17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17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17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1700">
          <a:solidFill>
            <a:schemeClr val="accent1"/>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defRPr sz="1700">
          <a:solidFill>
            <a:schemeClr val="tx2"/>
          </a:solidFill>
          <a:latin typeface="Arial" panose="020B0604020202020204" pitchFamily="34" charset="0"/>
          <a:ea typeface="微软雅黑" panose="020B0503020204020204" pitchFamily="34" charset="-122"/>
        </a:defRPr>
      </a:lvl6pPr>
      <a:lvl7pPr marL="685165" algn="l" rtl="0" fontAlgn="base">
        <a:spcBef>
          <a:spcPct val="0"/>
        </a:spcBef>
        <a:spcAft>
          <a:spcPct val="0"/>
        </a:spcAft>
        <a:defRPr sz="1700">
          <a:solidFill>
            <a:schemeClr val="tx2"/>
          </a:solidFill>
          <a:latin typeface="Arial" panose="020B0604020202020204" pitchFamily="34" charset="0"/>
          <a:ea typeface="微软雅黑" panose="020B0503020204020204" pitchFamily="34" charset="-122"/>
        </a:defRPr>
      </a:lvl7pPr>
      <a:lvl8pPr marL="1028065" algn="l" rtl="0" fontAlgn="base">
        <a:spcBef>
          <a:spcPct val="0"/>
        </a:spcBef>
        <a:spcAft>
          <a:spcPct val="0"/>
        </a:spcAft>
        <a:defRPr sz="1700">
          <a:solidFill>
            <a:schemeClr val="tx2"/>
          </a:solidFill>
          <a:latin typeface="Arial" panose="020B0604020202020204" pitchFamily="34" charset="0"/>
          <a:ea typeface="微软雅黑" panose="020B0503020204020204" pitchFamily="34" charset="-122"/>
        </a:defRPr>
      </a:lvl8pPr>
      <a:lvl9pPr marL="1370965" algn="l" rtl="0" fontAlgn="base">
        <a:spcBef>
          <a:spcPct val="0"/>
        </a:spcBef>
        <a:spcAft>
          <a:spcPct val="0"/>
        </a:spcAft>
        <a:defRPr sz="1700">
          <a:solidFill>
            <a:schemeClr val="tx2"/>
          </a:solidFill>
          <a:latin typeface="Arial" panose="020B0604020202020204" pitchFamily="34" charset="0"/>
          <a:ea typeface="微软雅黑" panose="020B0503020204020204" pitchFamily="34" charset="-122"/>
        </a:defRPr>
      </a:lvl9pPr>
    </p:titleStyle>
    <p:bodyStyle>
      <a:lvl1pPr marL="193040" indent="-193040" algn="l" rtl="0" eaLnBrk="0" fontAlgn="base" hangingPunct="0">
        <a:spcBef>
          <a:spcPct val="15000"/>
        </a:spcBef>
        <a:spcAft>
          <a:spcPct val="0"/>
        </a:spcAft>
        <a:buChar char="•"/>
        <a:defRPr sz="1200">
          <a:solidFill>
            <a:schemeClr val="accent1"/>
          </a:solidFill>
          <a:latin typeface="+mn-lt"/>
          <a:ea typeface="+mn-ea"/>
          <a:cs typeface="+mn-cs"/>
        </a:defRPr>
      </a:lvl1pPr>
      <a:lvl2pPr marL="417830" indent="-160655" algn="l" rtl="0" eaLnBrk="0" fontAlgn="base" hangingPunct="0">
        <a:spcBef>
          <a:spcPct val="15000"/>
        </a:spcBef>
        <a:spcAft>
          <a:spcPct val="0"/>
        </a:spcAft>
        <a:buChar char="–"/>
        <a:defRPr sz="1200">
          <a:solidFill>
            <a:schemeClr val="accent1"/>
          </a:solidFill>
          <a:latin typeface="+mn-lt"/>
          <a:ea typeface="仿宋_GB2312" panose="02010609030101010101" pitchFamily="49" charset="-122"/>
        </a:defRPr>
      </a:lvl2pPr>
      <a:lvl3pPr marL="642620" indent="-128905" algn="l" rtl="0" eaLnBrk="0" fontAlgn="base" hangingPunct="0">
        <a:spcBef>
          <a:spcPct val="15000"/>
        </a:spcBef>
        <a:spcAft>
          <a:spcPct val="0"/>
        </a:spcAft>
        <a:buChar char="•"/>
        <a:defRPr sz="1275">
          <a:solidFill>
            <a:schemeClr val="tx1"/>
          </a:solidFill>
          <a:latin typeface="+mn-lt"/>
          <a:ea typeface="宋体" panose="02010600030101010101" pitchFamily="2" charset="-122"/>
        </a:defRPr>
      </a:lvl3pPr>
      <a:lvl4pPr marL="899795"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4pPr>
      <a:lvl5pPr marL="1156970"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5pPr>
      <a:lvl6pPr marL="1414145"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6pPr>
      <a:lvl7pPr marL="1670685"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7pPr>
      <a:lvl8pPr marL="1928495"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8pPr>
      <a:lvl9pPr marL="2185670" indent="-128905" algn="l" rtl="0" eaLnBrk="0" fontAlgn="base" hangingPunct="0">
        <a:spcBef>
          <a:spcPct val="15000"/>
        </a:spcBef>
        <a:spcAft>
          <a:spcPct val="0"/>
        </a:spcAft>
        <a:buChar char="»"/>
        <a:defRPr sz="1200">
          <a:solidFill>
            <a:schemeClr val="tx1"/>
          </a:solidFill>
          <a:latin typeface="+mn-lt"/>
          <a:ea typeface="宋体" panose="02010600030101010101" pitchFamily="2" charset="-122"/>
        </a:defRPr>
      </a:lvl9pPr>
    </p:bodyStyle>
    <p:otherStyle>
      <a:defPPr>
        <a:defRPr lang="zh-CN"/>
      </a:defPPr>
      <a:lvl1pPr marL="0" algn="l" defTabSz="513715" rtl="0" eaLnBrk="1" latinLnBrk="0" hangingPunct="1">
        <a:defRPr sz="1050" kern="1200">
          <a:solidFill>
            <a:schemeClr val="tx1"/>
          </a:solidFill>
          <a:latin typeface="+mn-lt"/>
          <a:ea typeface="+mn-ea"/>
          <a:cs typeface="+mn-cs"/>
        </a:defRPr>
      </a:lvl1pPr>
      <a:lvl2pPr marL="257175" algn="l" defTabSz="513715" rtl="0" eaLnBrk="1" latinLnBrk="0" hangingPunct="1">
        <a:defRPr sz="1050" kern="1200">
          <a:solidFill>
            <a:schemeClr val="tx1"/>
          </a:solidFill>
          <a:latin typeface="+mn-lt"/>
          <a:ea typeface="+mn-ea"/>
          <a:cs typeface="+mn-cs"/>
        </a:defRPr>
      </a:lvl2pPr>
      <a:lvl3pPr marL="513715" algn="l" defTabSz="513715" rtl="0" eaLnBrk="1" latinLnBrk="0" hangingPunct="1">
        <a:defRPr sz="1050" kern="1200">
          <a:solidFill>
            <a:schemeClr val="tx1"/>
          </a:solidFill>
          <a:latin typeface="+mn-lt"/>
          <a:ea typeface="+mn-ea"/>
          <a:cs typeface="+mn-cs"/>
        </a:defRPr>
      </a:lvl3pPr>
      <a:lvl4pPr marL="770890" algn="l" defTabSz="513715" rtl="0" eaLnBrk="1" latinLnBrk="0" hangingPunct="1">
        <a:defRPr sz="1050" kern="1200">
          <a:solidFill>
            <a:schemeClr val="tx1"/>
          </a:solidFill>
          <a:latin typeface="+mn-lt"/>
          <a:ea typeface="+mn-ea"/>
          <a:cs typeface="+mn-cs"/>
        </a:defRPr>
      </a:lvl4pPr>
      <a:lvl5pPr marL="1028700" algn="l" defTabSz="513715" rtl="0" eaLnBrk="1" latinLnBrk="0" hangingPunct="1">
        <a:defRPr sz="1050" kern="1200">
          <a:solidFill>
            <a:schemeClr val="tx1"/>
          </a:solidFill>
          <a:latin typeface="+mn-lt"/>
          <a:ea typeface="+mn-ea"/>
          <a:cs typeface="+mn-cs"/>
        </a:defRPr>
      </a:lvl5pPr>
      <a:lvl6pPr marL="1285875" algn="l" defTabSz="513715" rtl="0" eaLnBrk="1" latinLnBrk="0" hangingPunct="1">
        <a:defRPr sz="1050" kern="1200">
          <a:solidFill>
            <a:schemeClr val="tx1"/>
          </a:solidFill>
          <a:latin typeface="+mn-lt"/>
          <a:ea typeface="+mn-ea"/>
          <a:cs typeface="+mn-cs"/>
        </a:defRPr>
      </a:lvl6pPr>
      <a:lvl7pPr marL="1542415" algn="l" defTabSz="513715" rtl="0" eaLnBrk="1" latinLnBrk="0" hangingPunct="1">
        <a:defRPr sz="1050" kern="1200">
          <a:solidFill>
            <a:schemeClr val="tx1"/>
          </a:solidFill>
          <a:latin typeface="+mn-lt"/>
          <a:ea typeface="+mn-ea"/>
          <a:cs typeface="+mn-cs"/>
        </a:defRPr>
      </a:lvl7pPr>
      <a:lvl8pPr marL="1799590" algn="l" defTabSz="513715" rtl="0" eaLnBrk="1" latinLnBrk="0" hangingPunct="1">
        <a:defRPr sz="1050" kern="1200">
          <a:solidFill>
            <a:schemeClr val="tx1"/>
          </a:solidFill>
          <a:latin typeface="+mn-lt"/>
          <a:ea typeface="+mn-ea"/>
          <a:cs typeface="+mn-cs"/>
        </a:defRPr>
      </a:lvl8pPr>
      <a:lvl9pPr marL="2056765" algn="l" defTabSz="513715" rtl="0" eaLnBrk="1" latinLnBrk="0" hangingPunct="1">
        <a:defRPr sz="10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AC6891F7-22C7-479D-8BCA-A928BBBC80C0}"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572D3427-6B8A-4020-BC3D-6435771F2C6E}" type="slidenum">
              <a:rPr lang="zh-CN" altLang="en-US" smtClean="0"/>
            </a:fld>
            <a:endParaRPr lang="zh-CN" altLang="en-US"/>
          </a:p>
        </p:txBody>
      </p:sp>
    </p:spTree>
    <p:custDataLst>
      <p:tags r:id="rId19"/>
    </p:custData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2" Type="http://schemas.openxmlformats.org/officeDocument/2006/relationships/notesSlide" Target="../notesSlides/notesSlide4.xml"/><Relationship Id="rId31" Type="http://schemas.openxmlformats.org/officeDocument/2006/relationships/slideLayout" Target="../slideLayouts/slideLayout13.xml"/><Relationship Id="rId30" Type="http://schemas.openxmlformats.org/officeDocument/2006/relationships/tags" Target="../tags/tag142.xml"/><Relationship Id="rId3" Type="http://schemas.openxmlformats.org/officeDocument/2006/relationships/tags" Target="../tags/tag115.xml"/><Relationship Id="rId29" Type="http://schemas.openxmlformats.org/officeDocument/2006/relationships/tags" Target="../tags/tag141.xml"/><Relationship Id="rId28" Type="http://schemas.openxmlformats.org/officeDocument/2006/relationships/tags" Target="../tags/tag140.xml"/><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tags" Target="../tags/tag143.xml"/><Relationship Id="rId2" Type="http://schemas.openxmlformats.org/officeDocument/2006/relationships/image" Target="../media/image11.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148.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tags" Target="../tags/tag153.xml"/><Relationship Id="rId2" Type="http://schemas.openxmlformats.org/officeDocument/2006/relationships/image" Target="../media/image11.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3.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tags" Target="../tags/tag158.xml"/><Relationship Id="rId2" Type="http://schemas.openxmlformats.org/officeDocument/2006/relationships/image" Target="../media/image11.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tags" Target="../tags/tag159.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9.png"/><Relationship Id="rId16" Type="http://schemas.openxmlformats.org/officeDocument/2006/relationships/slideLayout" Target="../slideLayouts/slideLayout12.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3.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7" Type="http://schemas.openxmlformats.org/officeDocument/2006/relationships/notesSlide" Target="../notesSlides/notesSlide16.xml"/><Relationship Id="rId26" Type="http://schemas.openxmlformats.org/officeDocument/2006/relationships/slideLayout" Target="../slideLayouts/slideLayout13.xml"/><Relationship Id="rId25" Type="http://schemas.openxmlformats.org/officeDocument/2006/relationships/tags" Target="../tags/tag187.xml"/><Relationship Id="rId24" Type="http://schemas.openxmlformats.org/officeDocument/2006/relationships/tags" Target="../tags/tag186.xml"/><Relationship Id="rId23" Type="http://schemas.openxmlformats.org/officeDocument/2006/relationships/tags" Target="../tags/tag185.xml"/><Relationship Id="rId22" Type="http://schemas.openxmlformats.org/officeDocument/2006/relationships/tags" Target="../tags/tag184.xml"/><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tags" Target="../tags/tag164.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3.xml"/><Relationship Id="rId3" Type="http://schemas.openxmlformats.org/officeDocument/2006/relationships/tags" Target="../tags/tag188.xml"/><Relationship Id="rId2" Type="http://schemas.openxmlformats.org/officeDocument/2006/relationships/hyperlink" Target="15&#8212;&#22914;&#20309;&#24320;&#23637;&#35848;&#24515;&#35848;&#35805;.mp4" TargetMode="Externa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4" Type="http://schemas.openxmlformats.org/officeDocument/2006/relationships/notesSlide" Target="../notesSlides/notesSlide21.xml"/><Relationship Id="rId23" Type="http://schemas.openxmlformats.org/officeDocument/2006/relationships/slideLayout" Target="../slideLayouts/slideLayout13.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tags" Target="../tags/tag189.xml"/><Relationship Id="rId19" Type="http://schemas.openxmlformats.org/officeDocument/2006/relationships/tags" Target="../tags/tag206.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hyperlink" Target="&#20851;&#20110;&#20826;&#25903;&#37096;&#25442;&#23626;&#36873;&#20030;&#30340;&#30097;&#38382;&#35299;&#31572;&#8212;&#8212;&#21016;&#26124;&#22269;.pptx" TargetMode="External"/><Relationship Id="rId2" Type="http://schemas.openxmlformats.org/officeDocument/2006/relationships/image" Target="../media/image15.pn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3.xml"/><Relationship Id="rId5" Type="http://schemas.openxmlformats.org/officeDocument/2006/relationships/hyperlink" Target="&#20826;&#21592;&#30417;&#30563;&#32771;&#26680;&#26696;&#20363;&#20998;&#26512;5&#65306;.docx" TargetMode="External"/><Relationship Id="rId4" Type="http://schemas.openxmlformats.org/officeDocument/2006/relationships/tags" Target="../tags/tag210.xml"/><Relationship Id="rId3" Type="http://schemas.openxmlformats.org/officeDocument/2006/relationships/image" Target="../media/image17.svg"/><Relationship Id="rId2" Type="http://schemas.openxmlformats.org/officeDocument/2006/relationships/image" Target="../media/image16.jpe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0.xml"/><Relationship Id="rId2" Type="http://schemas.openxmlformats.org/officeDocument/2006/relationships/image" Target="../media/image17.svg"/><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216.xml"/></Relationships>
</file>

<file path=ppt/slides/_rels/slide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8" Type="http://schemas.openxmlformats.org/officeDocument/2006/relationships/slideLayout" Target="../slideLayouts/slideLayout12.xml"/><Relationship Id="rId27" Type="http://schemas.openxmlformats.org/officeDocument/2006/relationships/tags" Target="../tags/tag100.xml"/><Relationship Id="rId26" Type="http://schemas.openxmlformats.org/officeDocument/2006/relationships/tags" Target="../tags/tag99.xml"/><Relationship Id="rId25" Type="http://schemas.openxmlformats.org/officeDocument/2006/relationships/tags" Target="../tags/tag98.xml"/><Relationship Id="rId24" Type="http://schemas.openxmlformats.org/officeDocument/2006/relationships/tags" Target="../tags/tag97.xml"/><Relationship Id="rId23" Type="http://schemas.openxmlformats.org/officeDocument/2006/relationships/tags" Target="../tags/tag96.xml"/><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image" Target="../media/image9.png"/><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9.png"/><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0" Type="http://schemas.openxmlformats.org/officeDocument/2006/relationships/notesSlide" Target="../notesSlides/notesSlide42.xml"/><Relationship Id="rId1" Type="http://schemas.openxmlformats.org/officeDocument/2006/relationships/tags" Target="../tags/tag21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tags" Target="../tags/tag22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6.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3" Type="http://schemas.openxmlformats.org/officeDocument/2006/relationships/notesSlide" Target="../notesSlides/notesSlide47.xml"/><Relationship Id="rId22" Type="http://schemas.openxmlformats.org/officeDocument/2006/relationships/slideLayout" Target="../slideLayouts/slideLayout13.xml"/><Relationship Id="rId21" Type="http://schemas.openxmlformats.org/officeDocument/2006/relationships/image" Target="../media/image9.png"/><Relationship Id="rId20" Type="http://schemas.openxmlformats.org/officeDocument/2006/relationships/tags" Target="../tags/tag244.xml"/><Relationship Id="rId2" Type="http://schemas.openxmlformats.org/officeDocument/2006/relationships/tags" Target="../tags/tag226.xml"/><Relationship Id="rId19" Type="http://schemas.openxmlformats.org/officeDocument/2006/relationships/tags" Target="../tags/tag243.xml"/><Relationship Id="rId18" Type="http://schemas.openxmlformats.org/officeDocument/2006/relationships/tags" Target="../tags/tag242.xml"/><Relationship Id="rId17" Type="http://schemas.openxmlformats.org/officeDocument/2006/relationships/tags" Target="../tags/tag241.xml"/><Relationship Id="rId16" Type="http://schemas.openxmlformats.org/officeDocument/2006/relationships/tags" Target="../tags/tag240.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13.xml"/><Relationship Id="rId4" Type="http://schemas.openxmlformats.org/officeDocument/2006/relationships/hyperlink" Target="31&#8212;&#22914;&#20309;&#24320;&#23637;&#20826;&#21592;&#25215;&#35834;&#36341;&#35834;&#24037;&#20316;.mp4" TargetMode="External"/><Relationship Id="rId3" Type="http://schemas.openxmlformats.org/officeDocument/2006/relationships/image" Target="../media/image9.png"/><Relationship Id="rId2" Type="http://schemas.openxmlformats.org/officeDocument/2006/relationships/image" Target="../media/image24.emf"/><Relationship Id="rId1"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slideLayout" Target="../slideLayouts/slideLayout12.xml"/><Relationship Id="rId10" Type="http://schemas.openxmlformats.org/officeDocument/2006/relationships/image" Target="../media/image9.png"/><Relationship Id="rId1" Type="http://schemas.openxmlformats.org/officeDocument/2006/relationships/tags" Target="../tags/tag10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1.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8" Type="http://schemas.openxmlformats.org/officeDocument/2006/relationships/notesSlide" Target="../notesSlides/notesSlide52.xml"/><Relationship Id="rId27" Type="http://schemas.openxmlformats.org/officeDocument/2006/relationships/slideLayout" Target="../slideLayouts/slideLayout13.xml"/><Relationship Id="rId26" Type="http://schemas.openxmlformats.org/officeDocument/2006/relationships/hyperlink" Target="16&#8212;%20&#22914;&#20309;&#36807;&#22909;&#25919;&#27835;&#29983;&#26085;.mp4" TargetMode="External"/><Relationship Id="rId25" Type="http://schemas.openxmlformats.org/officeDocument/2006/relationships/image" Target="../media/image9.png"/><Relationship Id="rId24" Type="http://schemas.openxmlformats.org/officeDocument/2006/relationships/tags" Target="../tags/tag268.xml"/><Relationship Id="rId23" Type="http://schemas.openxmlformats.org/officeDocument/2006/relationships/tags" Target="../tags/tag267.xml"/><Relationship Id="rId22" Type="http://schemas.openxmlformats.org/officeDocument/2006/relationships/tags" Target="../tags/tag266.xml"/><Relationship Id="rId21" Type="http://schemas.openxmlformats.org/officeDocument/2006/relationships/tags" Target="../tags/tag265.xml"/><Relationship Id="rId20" Type="http://schemas.openxmlformats.org/officeDocument/2006/relationships/tags" Target="../tags/tag264.xml"/><Relationship Id="rId2" Type="http://schemas.openxmlformats.org/officeDocument/2006/relationships/tags" Target="../tags/tag246.xml"/><Relationship Id="rId19" Type="http://schemas.openxmlformats.org/officeDocument/2006/relationships/tags" Target="../tags/tag263.xml"/><Relationship Id="rId18" Type="http://schemas.openxmlformats.org/officeDocument/2006/relationships/tags" Target="../tags/tag262.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13.xml"/><Relationship Id="rId3" Type="http://schemas.openxmlformats.org/officeDocument/2006/relationships/image" Target="../media/image29.svg"/><Relationship Id="rId2" Type="http://schemas.openxmlformats.org/officeDocument/2006/relationships/image" Target="../media/image28.jpeg"/><Relationship Id="rId1" Type="http://schemas.openxmlformats.org/officeDocument/2006/relationships/image" Target="../media/image9.png"/></Relationships>
</file>

<file path=ppt/slides/_rels/slide64.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2" Type="http://schemas.openxmlformats.org/officeDocument/2006/relationships/notesSlide" Target="../notesSlides/notesSlide55.xml"/><Relationship Id="rId11" Type="http://schemas.openxmlformats.org/officeDocument/2006/relationships/slideLayout" Target="../slideLayouts/slideLayout13.xml"/><Relationship Id="rId10" Type="http://schemas.openxmlformats.org/officeDocument/2006/relationships/image" Target="../media/image39.png"/><Relationship Id="rId1"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66.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7" Type="http://schemas.openxmlformats.org/officeDocument/2006/relationships/notesSlide" Target="../notesSlides/notesSlide56.xml"/><Relationship Id="rId26" Type="http://schemas.openxmlformats.org/officeDocument/2006/relationships/slideLayout" Target="../slideLayouts/slideLayout35.xml"/><Relationship Id="rId25" Type="http://schemas.openxmlformats.org/officeDocument/2006/relationships/image" Target="../media/image9.png"/><Relationship Id="rId24" Type="http://schemas.openxmlformats.org/officeDocument/2006/relationships/tags" Target="../tags/tag292.xml"/><Relationship Id="rId23" Type="http://schemas.openxmlformats.org/officeDocument/2006/relationships/tags" Target="../tags/tag291.xml"/><Relationship Id="rId22" Type="http://schemas.openxmlformats.org/officeDocument/2006/relationships/tags" Target="../tags/tag290.xml"/><Relationship Id="rId21" Type="http://schemas.openxmlformats.org/officeDocument/2006/relationships/tags" Target="../tags/tag289.xml"/><Relationship Id="rId20" Type="http://schemas.openxmlformats.org/officeDocument/2006/relationships/tags" Target="../tags/tag288.xml"/><Relationship Id="rId2" Type="http://schemas.openxmlformats.org/officeDocument/2006/relationships/tags" Target="../tags/tag270.xml"/><Relationship Id="rId19" Type="http://schemas.openxmlformats.org/officeDocument/2006/relationships/tags" Target="../tags/tag287.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tags" Target="../tags/tag26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5.xml"/><Relationship Id="rId1"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5.xml"/><Relationship Id="rId1" Type="http://schemas.openxmlformats.org/officeDocument/2006/relationships/image" Target="../media/image9.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35.xml"/><Relationship Id="rId2" Type="http://schemas.openxmlformats.org/officeDocument/2006/relationships/image" Target="../media/image9.png"/><Relationship Id="rId1" Type="http://schemas.openxmlformats.org/officeDocument/2006/relationships/image" Target="../media/image4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3" Type="http://schemas.openxmlformats.org/officeDocument/2006/relationships/notesSlide" Target="../notesSlides/notesSlide60.xml"/><Relationship Id="rId22" Type="http://schemas.openxmlformats.org/officeDocument/2006/relationships/slideLayout" Target="../slideLayouts/slideLayout13.xml"/><Relationship Id="rId21" Type="http://schemas.openxmlformats.org/officeDocument/2006/relationships/image" Target="../media/image9.png"/><Relationship Id="rId20" Type="http://schemas.openxmlformats.org/officeDocument/2006/relationships/tags" Target="../tags/tag312.xml"/><Relationship Id="rId2" Type="http://schemas.openxmlformats.org/officeDocument/2006/relationships/tags" Target="../tags/tag294.xml"/><Relationship Id="rId19" Type="http://schemas.openxmlformats.org/officeDocument/2006/relationships/tags" Target="../tags/tag311.xml"/><Relationship Id="rId18" Type="http://schemas.openxmlformats.org/officeDocument/2006/relationships/tags" Target="../tags/tag310.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3.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52.xml"/><Relationship Id="rId2" Type="http://schemas.openxmlformats.org/officeDocument/2006/relationships/image" Target="../media/image9.png"/><Relationship Id="rId1" Type="http://schemas.openxmlformats.org/officeDocument/2006/relationships/image" Target="../media/image41.pn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0"/>
            <a:ext cx="9144001" cy="51435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035" y="981075"/>
            <a:ext cx="1172210" cy="1249045"/>
          </a:xfrm>
          <a:prstGeom prst="rect">
            <a:avLst/>
          </a:prstGeom>
        </p:spPr>
      </p:pic>
      <p:sp>
        <p:nvSpPr>
          <p:cNvPr id="16" name="文本框 15"/>
          <p:cNvSpPr txBox="1"/>
          <p:nvPr/>
        </p:nvSpPr>
        <p:spPr>
          <a:xfrm>
            <a:off x="3310255" y="2064492"/>
            <a:ext cx="3840480" cy="583565"/>
          </a:xfrm>
          <a:prstGeom prst="rect">
            <a:avLst/>
          </a:prstGeom>
          <a:noFill/>
        </p:spPr>
        <p:txBody>
          <a:bodyPr wrap="none" rtlCol="0">
            <a:spAutoFit/>
          </a:bodyPr>
          <a:lstStyle/>
          <a:p>
            <a:pPr algn="l"/>
            <a:r>
              <a:rPr sz="3200" b="1" dirty="0">
                <a:solidFill>
                  <a:srgbClr val="C00000"/>
                </a:solidFill>
                <a:sym typeface="+mn-ea"/>
              </a:rPr>
              <a:t>工作</a:t>
            </a:r>
            <a:r>
              <a:rPr lang="zh-CN" sz="3200" b="1" dirty="0">
                <a:solidFill>
                  <a:srgbClr val="C00000"/>
                </a:solidFill>
                <a:sym typeface="+mn-ea"/>
              </a:rPr>
              <a:t>实践及</a:t>
            </a:r>
            <a:r>
              <a:rPr sz="3200" b="1" dirty="0">
                <a:solidFill>
                  <a:srgbClr val="C00000"/>
                </a:solidFill>
                <a:sym typeface="+mn-ea"/>
              </a:rPr>
              <a:t>融合提升</a:t>
            </a:r>
            <a:endParaRPr lang="zh-CN" altLang="en-US"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2214245" y="1407795"/>
            <a:ext cx="6196965" cy="460375"/>
          </a:xfrm>
          <a:prstGeom prst="rect">
            <a:avLst/>
          </a:prstGeom>
          <a:noFill/>
        </p:spPr>
        <p:txBody>
          <a:bodyPr wrap="square" rtlCol="0">
            <a:spAutoFit/>
          </a:bodyPr>
          <a:lstStyle/>
          <a:p>
            <a:pPr algn="ctr"/>
            <a:r>
              <a:rPr lang="zh-CN" sz="2400" b="1" dirty="0">
                <a:solidFill>
                  <a:srgbClr val="C00000"/>
                </a:solidFill>
              </a:rPr>
              <a:t>国有</a:t>
            </a:r>
            <a:r>
              <a:rPr sz="2400" b="1" dirty="0">
                <a:solidFill>
                  <a:srgbClr val="C00000"/>
                </a:solidFill>
              </a:rPr>
              <a:t>企业党支部标准化规范化建设</a:t>
            </a:r>
            <a:endParaRPr sz="2400" b="1" dirty="0">
              <a:solidFill>
                <a:srgbClr val="C00000"/>
              </a:solidFill>
            </a:endParaRPr>
          </a:p>
        </p:txBody>
      </p:sp>
      <p:cxnSp>
        <p:nvCxnSpPr>
          <p:cNvPr id="9" name="直接连接符 8"/>
          <p:cNvCxnSpPr/>
          <p:nvPr/>
        </p:nvCxnSpPr>
        <p:spPr>
          <a:xfrm>
            <a:off x="2355850" y="1985010"/>
            <a:ext cx="4939665" cy="7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654300" y="2967990"/>
            <a:ext cx="5309235" cy="379730"/>
          </a:xfrm>
          <a:prstGeom prst="rect">
            <a:avLst/>
          </a:prstGeom>
          <a:noFill/>
        </p:spPr>
        <p:txBody>
          <a:bodyPr wrap="none" rtlCol="0">
            <a:no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汇报：刘昌国</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时间：</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 presetClass="entr" presetSubtype="2" fill="hold" grpId="0" nodeType="afterEffect">
                                  <p:stCondLst>
                                    <p:cond delay="0"/>
                                  </p:stCondLst>
                                  <p:iterate type="lt">
                                    <p:tmPct val="15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549"/>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750"/>
                                        <p:tgtEl>
                                          <p:spTgt spid="9"/>
                                        </p:tgtEl>
                                      </p:cBhvr>
                                    </p:animEffect>
                                  </p:childTnLst>
                                </p:cTn>
                              </p:par>
                            </p:childTnLst>
                          </p:cTn>
                        </p:par>
                        <p:par>
                          <p:cTn id="23" fill="hold">
                            <p:stCondLst>
                              <p:cond delay="3549"/>
                            </p:stCondLst>
                            <p:childTnLst>
                              <p:par>
                                <p:cTn id="24" presetID="4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4549"/>
                            </p:stCondLst>
                            <p:childTnLst>
                              <p:par>
                                <p:cTn id="30" presetID="2" presetClass="entr" presetSubtype="8"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9" name="圆角矩形 8"/>
          <p:cNvSpPr/>
          <p:nvPr>
            <p:custDataLst>
              <p:tags r:id="rId2"/>
            </p:custDataLst>
          </p:nvPr>
        </p:nvSpPr>
        <p:spPr>
          <a:xfrm>
            <a:off x="3485715" y="1181856"/>
            <a:ext cx="1628305" cy="480629"/>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pitchFamily="34" charset="-122"/>
              <a:sym typeface="+mn-ea"/>
            </a:endParaRPr>
          </a:p>
        </p:txBody>
      </p:sp>
      <p:sp>
        <p:nvSpPr>
          <p:cNvPr id="10" name="圆角矩形 9"/>
          <p:cNvSpPr/>
          <p:nvPr>
            <p:custDataLst>
              <p:tags r:id="rId3"/>
            </p:custDataLst>
          </p:nvPr>
        </p:nvSpPr>
        <p:spPr>
          <a:xfrm>
            <a:off x="3496494" y="1948453"/>
            <a:ext cx="1628305" cy="480629"/>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pitchFamily="34" charset="-122"/>
              <a:sym typeface="+mn-ea"/>
            </a:endParaRPr>
          </a:p>
        </p:txBody>
      </p:sp>
      <p:sp>
        <p:nvSpPr>
          <p:cNvPr id="14" name="圆角矩形 13"/>
          <p:cNvSpPr/>
          <p:nvPr>
            <p:custDataLst>
              <p:tags r:id="rId4"/>
            </p:custDataLst>
          </p:nvPr>
        </p:nvSpPr>
        <p:spPr>
          <a:xfrm>
            <a:off x="3485715" y="2715050"/>
            <a:ext cx="1628305" cy="480629"/>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pitchFamily="34" charset="-122"/>
              <a:sym typeface="+mn-ea"/>
            </a:endParaRPr>
          </a:p>
        </p:txBody>
      </p:sp>
      <p:sp>
        <p:nvSpPr>
          <p:cNvPr id="17" name="圆角矩形 16"/>
          <p:cNvSpPr/>
          <p:nvPr>
            <p:custDataLst>
              <p:tags r:id="rId5"/>
            </p:custDataLst>
          </p:nvPr>
        </p:nvSpPr>
        <p:spPr>
          <a:xfrm>
            <a:off x="3485715" y="3481647"/>
            <a:ext cx="1628305" cy="480629"/>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pitchFamily="34" charset="-122"/>
              <a:sym typeface="+mn-ea"/>
            </a:endParaRPr>
          </a:p>
        </p:txBody>
      </p:sp>
      <p:sp>
        <p:nvSpPr>
          <p:cNvPr id="74" name="圆角矩形 73"/>
          <p:cNvSpPr/>
          <p:nvPr>
            <p:custDataLst>
              <p:tags r:id="rId6"/>
            </p:custDataLst>
          </p:nvPr>
        </p:nvSpPr>
        <p:spPr>
          <a:xfrm>
            <a:off x="3485715" y="1181856"/>
            <a:ext cx="1628305" cy="480629"/>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r>
              <a:rPr lang="zh-CN" altLang="zh-CN" sz="1600" b="1" spc="100" dirty="0">
                <a:solidFill>
                  <a:srgbClr val="FFFFFF"/>
                </a:solidFill>
                <a:effectLst/>
                <a:latin typeface="+mn-ea"/>
                <a:cs typeface="微软雅黑" panose="020B0503020204020204" pitchFamily="34" charset="-122"/>
                <a:sym typeface="+mn-ea"/>
              </a:rPr>
              <a:t>该</a:t>
            </a:r>
            <a:r>
              <a:rPr lang="zh-CN" altLang="zh-CN" sz="1600" b="1" spc="100" dirty="0">
                <a:solidFill>
                  <a:srgbClr val="FFFFFF"/>
                </a:solidFill>
                <a:effectLst/>
                <a:latin typeface="+mn-ea"/>
                <a:cs typeface="微软雅黑" panose="020B0503020204020204" pitchFamily="34" charset="-122"/>
                <a:sym typeface="+mn-ea"/>
              </a:rPr>
              <a:t>开会了？</a:t>
            </a:r>
            <a:endParaRPr lang="zh-CN" altLang="zh-CN" sz="1600" b="1" spc="100" dirty="0">
              <a:solidFill>
                <a:srgbClr val="FFFFFF"/>
              </a:solidFill>
              <a:effectLst/>
              <a:latin typeface="+mn-ea"/>
              <a:cs typeface="微软雅黑" panose="020B0503020204020204" pitchFamily="34" charset="-122"/>
              <a:sym typeface="+mn-ea"/>
            </a:endParaRPr>
          </a:p>
        </p:txBody>
      </p:sp>
      <p:sp>
        <p:nvSpPr>
          <p:cNvPr id="83" name="圆角矩形 82"/>
          <p:cNvSpPr/>
          <p:nvPr>
            <p:custDataLst>
              <p:tags r:id="rId7"/>
            </p:custDataLst>
          </p:nvPr>
        </p:nvSpPr>
        <p:spPr>
          <a:xfrm>
            <a:off x="3485715" y="1948453"/>
            <a:ext cx="1628305" cy="480629"/>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r>
              <a:rPr lang="zh-CN" altLang="zh-CN" sz="1600" b="1" spc="100" dirty="0">
                <a:solidFill>
                  <a:srgbClr val="FFFFFF"/>
                </a:solidFill>
                <a:effectLst/>
                <a:latin typeface="+mn-ea"/>
                <a:cs typeface="微软雅黑" panose="020B0503020204020204" pitchFamily="34" charset="-122"/>
                <a:sym typeface="+mn-ea"/>
              </a:rPr>
              <a:t>怎么开</a:t>
            </a:r>
            <a:r>
              <a:rPr lang="zh-CN" altLang="zh-CN" sz="1600" b="1" spc="100" dirty="0">
                <a:solidFill>
                  <a:srgbClr val="FFFFFF"/>
                </a:solidFill>
                <a:effectLst/>
                <a:latin typeface="+mn-ea"/>
                <a:cs typeface="微软雅黑" panose="020B0503020204020204" pitchFamily="34" charset="-122"/>
                <a:sym typeface="+mn-ea"/>
              </a:rPr>
              <a:t>？</a:t>
            </a:r>
            <a:endParaRPr lang="zh-CN" altLang="zh-CN" sz="1600" b="1" spc="100" dirty="0">
              <a:solidFill>
                <a:srgbClr val="FFFFFF"/>
              </a:solidFill>
              <a:effectLst/>
              <a:latin typeface="+mn-ea"/>
              <a:cs typeface="微软雅黑" panose="020B0503020204020204" pitchFamily="34" charset="-122"/>
              <a:sym typeface="+mn-ea"/>
            </a:endParaRPr>
          </a:p>
        </p:txBody>
      </p:sp>
      <p:sp>
        <p:nvSpPr>
          <p:cNvPr id="2" name="椭圆 1"/>
          <p:cNvSpPr/>
          <p:nvPr>
            <p:custDataLst>
              <p:tags r:id="rId8"/>
            </p:custDataLst>
          </p:nvPr>
        </p:nvSpPr>
        <p:spPr>
          <a:xfrm>
            <a:off x="119206" y="935202"/>
            <a:ext cx="3274365" cy="3274365"/>
          </a:xfrm>
          <a:prstGeom prst="ellipse">
            <a:avLst/>
          </a:prstGeom>
          <a:noFill/>
          <a:ln>
            <a:gradFill>
              <a:gsLst>
                <a:gs pos="0">
                  <a:schemeClr val="accent1">
                    <a:lumMod val="40000"/>
                    <a:lumOff val="60000"/>
                    <a:alpha val="100000"/>
                  </a:schemeClr>
                </a:gs>
                <a:gs pos="28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charset="-122"/>
              <a:sym typeface="+mn-ea"/>
            </a:endParaRPr>
          </a:p>
        </p:txBody>
      </p:sp>
      <p:sp>
        <p:nvSpPr>
          <p:cNvPr id="16" name="椭圆 15"/>
          <p:cNvSpPr/>
          <p:nvPr>
            <p:custDataLst>
              <p:tags r:id="rId9"/>
            </p:custDataLst>
          </p:nvPr>
        </p:nvSpPr>
        <p:spPr>
          <a:xfrm>
            <a:off x="2891383" y="3673139"/>
            <a:ext cx="81162" cy="81162"/>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江城圆体 400W" panose="020B0500000000000000" charset="-122"/>
              <a:sym typeface="+mn-ea"/>
            </a:endParaRPr>
          </a:p>
        </p:txBody>
      </p:sp>
      <p:sp>
        <p:nvSpPr>
          <p:cNvPr id="18" name="椭圆 17"/>
          <p:cNvSpPr/>
          <p:nvPr>
            <p:custDataLst>
              <p:tags r:id="rId10"/>
            </p:custDataLst>
          </p:nvPr>
        </p:nvSpPr>
        <p:spPr>
          <a:xfrm>
            <a:off x="2891383" y="1390468"/>
            <a:ext cx="81162" cy="81162"/>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江城圆体 400W" panose="020B0500000000000000" charset="-122"/>
              <a:sym typeface="+mn-ea"/>
            </a:endParaRPr>
          </a:p>
        </p:txBody>
      </p:sp>
      <p:sp>
        <p:nvSpPr>
          <p:cNvPr id="4" name="椭圆 3"/>
          <p:cNvSpPr/>
          <p:nvPr>
            <p:custDataLst>
              <p:tags r:id="rId11"/>
            </p:custDataLst>
          </p:nvPr>
        </p:nvSpPr>
        <p:spPr>
          <a:xfrm>
            <a:off x="268214" y="1084209"/>
            <a:ext cx="2976349" cy="2976349"/>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22" name="椭圆 21"/>
          <p:cNvSpPr/>
          <p:nvPr>
            <p:custDataLst>
              <p:tags r:id="rId12"/>
            </p:custDataLst>
          </p:nvPr>
        </p:nvSpPr>
        <p:spPr>
          <a:xfrm>
            <a:off x="411515" y="1227510"/>
            <a:ext cx="2689113" cy="2689113"/>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89" name="圆角矩形 88"/>
          <p:cNvSpPr/>
          <p:nvPr>
            <p:custDataLst>
              <p:tags r:id="rId13"/>
            </p:custDataLst>
          </p:nvPr>
        </p:nvSpPr>
        <p:spPr>
          <a:xfrm>
            <a:off x="3485715" y="2715050"/>
            <a:ext cx="1628305" cy="480629"/>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r>
              <a:rPr lang="zh-CN" altLang="zh-CN" sz="1600" b="1" spc="100" dirty="0">
                <a:solidFill>
                  <a:srgbClr val="FFFFFF"/>
                </a:solidFill>
                <a:effectLst/>
                <a:latin typeface="+mn-ea"/>
                <a:cs typeface="微软雅黑" panose="020B0503020204020204" pitchFamily="34" charset="-122"/>
                <a:sym typeface="+mn-ea"/>
              </a:rPr>
              <a:t>都干啥</a:t>
            </a:r>
            <a:r>
              <a:rPr lang="zh-CN" altLang="zh-CN" sz="1600" b="1" spc="100" dirty="0">
                <a:solidFill>
                  <a:srgbClr val="FFFFFF"/>
                </a:solidFill>
                <a:effectLst/>
                <a:latin typeface="+mn-ea"/>
                <a:cs typeface="微软雅黑" panose="020B0503020204020204" pitchFamily="34" charset="-122"/>
                <a:sym typeface="+mn-ea"/>
              </a:rPr>
              <a:t>？</a:t>
            </a:r>
            <a:endParaRPr lang="zh-CN" altLang="zh-CN" sz="1600" b="1" spc="100" dirty="0">
              <a:solidFill>
                <a:srgbClr val="FFFFFF"/>
              </a:solidFill>
              <a:effectLst/>
              <a:latin typeface="+mn-ea"/>
              <a:cs typeface="微软雅黑" panose="020B0503020204020204" pitchFamily="34" charset="-122"/>
              <a:sym typeface="+mn-ea"/>
            </a:endParaRPr>
          </a:p>
        </p:txBody>
      </p:sp>
      <p:sp>
        <p:nvSpPr>
          <p:cNvPr id="23" name="椭圆 22"/>
          <p:cNvSpPr/>
          <p:nvPr>
            <p:custDataLst>
              <p:tags r:id="rId14"/>
            </p:custDataLst>
          </p:nvPr>
        </p:nvSpPr>
        <p:spPr>
          <a:xfrm>
            <a:off x="574472" y="1390468"/>
            <a:ext cx="2363833" cy="2363833"/>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13" name="椭圆 12"/>
          <p:cNvSpPr/>
          <p:nvPr>
            <p:custDataLst>
              <p:tags r:id="rId15"/>
            </p:custDataLst>
          </p:nvPr>
        </p:nvSpPr>
        <p:spPr>
          <a:xfrm>
            <a:off x="3312409" y="2914785"/>
            <a:ext cx="81162" cy="81162"/>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latin typeface="+mn-ea"/>
              <a:cs typeface="江城圆体 400W" panose="020B0500000000000000" charset="-122"/>
              <a:sym typeface="+mn-ea"/>
            </a:endParaRPr>
          </a:p>
        </p:txBody>
      </p:sp>
      <p:sp>
        <p:nvSpPr>
          <p:cNvPr id="15" name="椭圆 14"/>
          <p:cNvSpPr/>
          <p:nvPr>
            <p:custDataLst>
              <p:tags r:id="rId16"/>
            </p:custDataLst>
          </p:nvPr>
        </p:nvSpPr>
        <p:spPr>
          <a:xfrm>
            <a:off x="3299728" y="2148188"/>
            <a:ext cx="81162" cy="81162"/>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latin typeface="+mn-ea"/>
              <a:cs typeface="江城圆体 400W" panose="020B0500000000000000" charset="-122"/>
              <a:sym typeface="+mn-ea"/>
            </a:endParaRPr>
          </a:p>
        </p:txBody>
      </p:sp>
      <p:sp>
        <p:nvSpPr>
          <p:cNvPr id="76" name="右箭头 75"/>
          <p:cNvSpPr/>
          <p:nvPr>
            <p:custDataLst>
              <p:tags r:id="rId17"/>
            </p:custDataLst>
          </p:nvPr>
        </p:nvSpPr>
        <p:spPr>
          <a:xfrm>
            <a:off x="5206413" y="1237021"/>
            <a:ext cx="429269" cy="369666"/>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78" name="1"/>
          <p:cNvSpPr txBox="1">
            <a:spLocks noChangeArrowheads="1"/>
          </p:cNvSpPr>
          <p:nvPr>
            <p:custDataLst>
              <p:tags r:id="rId18"/>
            </p:custDataLst>
          </p:nvPr>
        </p:nvSpPr>
        <p:spPr bwMode="auto">
          <a:xfrm>
            <a:off x="5771255" y="1071442"/>
            <a:ext cx="2751253" cy="5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被动式：按照要求召开；</a:t>
            </a:r>
            <a:endParaRPr lang="zh-CN" altLang="en-US" sz="1200" b="1" noProof="0" dirty="0">
              <a:ln>
                <a:noFill/>
              </a:ln>
              <a:solidFill>
                <a:srgbClr val="C00000"/>
              </a:solidFill>
              <a:effectLst/>
              <a:uLnTx/>
              <a:uFillTx/>
              <a:latin typeface="+mn-ea"/>
              <a:ea typeface="+mn-ea"/>
              <a:cs typeface="+mn-ea"/>
              <a:sym typeface="+mn-lt"/>
            </a:endParaRPr>
          </a:p>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主动式：按照工作需要召开。</a:t>
            </a:r>
            <a:endParaRPr lang="zh-CN" altLang="en-US" sz="1200" b="1" noProof="0" dirty="0">
              <a:ln>
                <a:noFill/>
              </a:ln>
              <a:solidFill>
                <a:srgbClr val="C00000"/>
              </a:solidFill>
              <a:effectLst/>
              <a:uLnTx/>
              <a:uFillTx/>
              <a:latin typeface="+mn-ea"/>
              <a:ea typeface="+mn-ea"/>
              <a:cs typeface="+mn-ea"/>
              <a:sym typeface="+mn-lt"/>
            </a:endParaRPr>
          </a:p>
        </p:txBody>
      </p:sp>
      <p:sp>
        <p:nvSpPr>
          <p:cNvPr id="8" name="圆角矩形 7"/>
          <p:cNvSpPr/>
          <p:nvPr>
            <p:custDataLst>
              <p:tags r:id="rId19"/>
            </p:custDataLst>
          </p:nvPr>
        </p:nvSpPr>
        <p:spPr>
          <a:xfrm>
            <a:off x="3485715" y="3482281"/>
            <a:ext cx="1628305" cy="480629"/>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r>
              <a:rPr lang="zh-CN" altLang="zh-CN" sz="1600" b="1" spc="100" dirty="0">
                <a:solidFill>
                  <a:srgbClr val="FFFFFF"/>
                </a:solidFill>
                <a:effectLst/>
                <a:latin typeface="+mn-ea"/>
                <a:cs typeface="微软雅黑" panose="020B0503020204020204" pitchFamily="34" charset="-122"/>
                <a:sym typeface="+mn-ea"/>
              </a:rPr>
              <a:t>累不累？</a:t>
            </a:r>
            <a:endParaRPr lang="zh-CN" altLang="zh-CN" sz="1600" b="1" spc="100" dirty="0">
              <a:solidFill>
                <a:srgbClr val="FFFFFF"/>
              </a:solidFill>
              <a:effectLst/>
              <a:latin typeface="+mn-ea"/>
              <a:cs typeface="微软雅黑" panose="020B0503020204020204" pitchFamily="34" charset="-122"/>
              <a:sym typeface="+mn-ea"/>
            </a:endParaRPr>
          </a:p>
        </p:txBody>
      </p:sp>
      <p:sp>
        <p:nvSpPr>
          <p:cNvPr id="85" name="右箭头 84"/>
          <p:cNvSpPr/>
          <p:nvPr>
            <p:custDataLst>
              <p:tags r:id="rId20"/>
            </p:custDataLst>
          </p:nvPr>
        </p:nvSpPr>
        <p:spPr>
          <a:xfrm>
            <a:off x="5206413" y="2003618"/>
            <a:ext cx="429269" cy="369666"/>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86" name="1"/>
          <p:cNvSpPr txBox="1">
            <a:spLocks noChangeArrowheads="1"/>
          </p:cNvSpPr>
          <p:nvPr>
            <p:custDataLst>
              <p:tags r:id="rId21"/>
            </p:custDataLst>
          </p:nvPr>
        </p:nvSpPr>
        <p:spPr bwMode="auto">
          <a:xfrm>
            <a:off x="5771255" y="1838039"/>
            <a:ext cx="2751253" cy="5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无计划：随便开，为完成任务；</a:t>
            </a:r>
            <a:endParaRPr lang="zh-CN" altLang="en-US" sz="1200" b="1" noProof="0" dirty="0">
              <a:ln>
                <a:noFill/>
              </a:ln>
              <a:solidFill>
                <a:srgbClr val="C00000"/>
              </a:solidFill>
              <a:effectLst/>
              <a:uLnTx/>
              <a:uFillTx/>
              <a:latin typeface="+mn-ea"/>
              <a:ea typeface="+mn-ea"/>
              <a:cs typeface="+mn-ea"/>
              <a:sym typeface="+mn-lt"/>
            </a:endParaRPr>
          </a:p>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有计划：认真开，为解决问题。</a:t>
            </a:r>
            <a:endParaRPr lang="zh-CN" altLang="en-US" sz="1200" b="1" noProof="0" dirty="0">
              <a:ln>
                <a:noFill/>
              </a:ln>
              <a:solidFill>
                <a:srgbClr val="C00000"/>
              </a:solidFill>
              <a:effectLst/>
              <a:uLnTx/>
              <a:uFillTx/>
              <a:latin typeface="+mn-ea"/>
              <a:ea typeface="+mn-ea"/>
              <a:cs typeface="+mn-ea"/>
              <a:sym typeface="+mn-lt"/>
            </a:endParaRPr>
          </a:p>
        </p:txBody>
      </p:sp>
      <p:sp>
        <p:nvSpPr>
          <p:cNvPr id="91" name="右箭头 90"/>
          <p:cNvSpPr/>
          <p:nvPr>
            <p:custDataLst>
              <p:tags r:id="rId22"/>
            </p:custDataLst>
          </p:nvPr>
        </p:nvSpPr>
        <p:spPr>
          <a:xfrm>
            <a:off x="5206413" y="2770215"/>
            <a:ext cx="429269" cy="369666"/>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92" name="1"/>
          <p:cNvSpPr txBox="1">
            <a:spLocks noChangeArrowheads="1"/>
          </p:cNvSpPr>
          <p:nvPr>
            <p:custDataLst>
              <p:tags r:id="rId23"/>
            </p:custDataLst>
          </p:nvPr>
        </p:nvSpPr>
        <p:spPr bwMode="auto">
          <a:xfrm>
            <a:off x="5771255" y="2604636"/>
            <a:ext cx="2749985" cy="5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无准备：议题单一、想到哪儿说哪；</a:t>
            </a:r>
            <a:endParaRPr lang="zh-CN" altLang="en-US" sz="1200" b="1" noProof="0" dirty="0">
              <a:ln>
                <a:noFill/>
              </a:ln>
              <a:solidFill>
                <a:srgbClr val="C00000"/>
              </a:solidFill>
              <a:effectLst/>
              <a:uLnTx/>
              <a:uFillTx/>
              <a:latin typeface="+mn-ea"/>
              <a:ea typeface="+mn-ea"/>
              <a:cs typeface="+mn-ea"/>
              <a:sym typeface="+mn-lt"/>
            </a:endParaRPr>
          </a:p>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有准备：议题丰富，讨论有方向，会议有结果。</a:t>
            </a:r>
            <a:endParaRPr lang="zh-CN" altLang="en-US" sz="1200" b="1" noProof="0" dirty="0">
              <a:ln>
                <a:noFill/>
              </a:ln>
              <a:solidFill>
                <a:srgbClr val="C00000"/>
              </a:solidFill>
              <a:effectLst/>
              <a:uLnTx/>
              <a:uFillTx/>
              <a:latin typeface="+mn-ea"/>
              <a:ea typeface="+mn-ea"/>
              <a:cs typeface="+mn-ea"/>
              <a:sym typeface="+mn-lt"/>
            </a:endParaRPr>
          </a:p>
        </p:txBody>
      </p:sp>
      <p:sp>
        <p:nvSpPr>
          <p:cNvPr id="11" name="右箭头 10"/>
          <p:cNvSpPr/>
          <p:nvPr>
            <p:custDataLst>
              <p:tags r:id="rId24"/>
            </p:custDataLst>
          </p:nvPr>
        </p:nvSpPr>
        <p:spPr>
          <a:xfrm>
            <a:off x="5206413" y="3537446"/>
            <a:ext cx="429269" cy="369666"/>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12" name="1"/>
          <p:cNvSpPr txBox="1">
            <a:spLocks noChangeArrowheads="1"/>
          </p:cNvSpPr>
          <p:nvPr>
            <p:custDataLst>
              <p:tags r:id="rId25"/>
            </p:custDataLst>
          </p:nvPr>
        </p:nvSpPr>
        <p:spPr bwMode="auto">
          <a:xfrm>
            <a:off x="5727440" y="3482357"/>
            <a:ext cx="2751253" cy="5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200" b="1" noProof="0" dirty="0">
                <a:ln>
                  <a:noFill/>
                </a:ln>
                <a:solidFill>
                  <a:srgbClr val="C00000"/>
                </a:solidFill>
                <a:effectLst/>
                <a:uLnTx/>
                <a:uFillTx/>
                <a:latin typeface="+mn-ea"/>
                <a:ea typeface="+mn-ea"/>
                <a:cs typeface="+mn-ea"/>
                <a:sym typeface="+mn-lt"/>
              </a:rPr>
              <a:t>整个会议结束，党支部书记口干舌燥，又累疲惫；党员心不在焉，又困又乏。为什么？</a:t>
            </a:r>
            <a:endParaRPr lang="zh-CN" altLang="en-US" sz="1200" b="1" noProof="0" dirty="0">
              <a:ln>
                <a:noFill/>
              </a:ln>
              <a:solidFill>
                <a:srgbClr val="C00000"/>
              </a:solidFill>
              <a:effectLst/>
              <a:uLnTx/>
              <a:uFillTx/>
              <a:latin typeface="+mn-ea"/>
              <a:ea typeface="+mn-ea"/>
              <a:cs typeface="+mn-ea"/>
              <a:sym typeface="+mn-lt"/>
            </a:endParaRPr>
          </a:p>
          <a:p>
            <a:pPr marL="0" marR="0" lvl="0" indent="0" algn="l" defTabSz="1216025" rtl="0" eaLnBrk="1" fontAlgn="auto" latinLnBrk="0" hangingPunct="1">
              <a:lnSpc>
                <a:spcPct val="150000"/>
              </a:lnSpc>
              <a:spcBef>
                <a:spcPts val="0"/>
              </a:spcBef>
              <a:spcAft>
                <a:spcPts val="0"/>
              </a:spcAft>
              <a:buClrTx/>
              <a:buSzTx/>
              <a:buFontTx/>
              <a:buNone/>
            </a:pPr>
            <a:endParaRPr lang="zh-CN" altLang="en-US" sz="1200" b="1" noProof="0" dirty="0">
              <a:ln>
                <a:noFill/>
              </a:ln>
              <a:solidFill>
                <a:srgbClr val="C00000"/>
              </a:solidFill>
              <a:effectLst/>
              <a:uLnTx/>
              <a:uFillTx/>
              <a:latin typeface="+mn-ea"/>
              <a:ea typeface="+mn-ea"/>
              <a:cs typeface="+mn-ea"/>
              <a:sym typeface="+mn-lt"/>
            </a:endParaRPr>
          </a:p>
        </p:txBody>
      </p:sp>
      <p:sp>
        <p:nvSpPr>
          <p:cNvPr id="7" name="椭圆 6"/>
          <p:cNvSpPr/>
          <p:nvPr>
            <p:custDataLst>
              <p:tags r:id="rId26"/>
            </p:custDataLst>
          </p:nvPr>
        </p:nvSpPr>
        <p:spPr>
          <a:xfrm>
            <a:off x="730455" y="1547718"/>
            <a:ext cx="2044893" cy="2044893"/>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409" tIns="117302" rIns="263775" bIns="117939"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pitchFamily="34" charset="-122"/>
              <a:sym typeface="+mn-ea"/>
            </a:endParaRPr>
          </a:p>
        </p:txBody>
      </p:sp>
      <p:sp>
        <p:nvSpPr>
          <p:cNvPr id="24" name="椭圆 23"/>
          <p:cNvSpPr/>
          <p:nvPr>
            <p:custDataLst>
              <p:tags r:id="rId27"/>
            </p:custDataLst>
          </p:nvPr>
        </p:nvSpPr>
        <p:spPr>
          <a:xfrm>
            <a:off x="733625" y="1549621"/>
            <a:ext cx="2044893" cy="20448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795">
              <a:solidFill>
                <a:schemeClr val="lt1"/>
              </a:solidFill>
              <a:cs typeface="微软雅黑" panose="020B0503020204020204" pitchFamily="34" charset="-122"/>
              <a:sym typeface="+mn-ea"/>
            </a:endParaRPr>
          </a:p>
        </p:txBody>
      </p:sp>
      <p:sp>
        <p:nvSpPr>
          <p:cNvPr id="3" name="文本框 2"/>
          <p:cNvSpPr txBox="1"/>
          <p:nvPr>
            <p:custDataLst>
              <p:tags r:id="rId28"/>
            </p:custDataLst>
          </p:nvPr>
        </p:nvSpPr>
        <p:spPr>
          <a:xfrm>
            <a:off x="857250" y="2148205"/>
            <a:ext cx="1809115" cy="423545"/>
          </a:xfrm>
          <a:prstGeom prst="rect">
            <a:avLst/>
          </a:prstGeom>
          <a:noFill/>
        </p:spPr>
        <p:txBody>
          <a:bodyPr wrap="square" rtlCol="0">
            <a:noAutofit/>
          </a:bodyPr>
          <a:lstStyle/>
          <a:p>
            <a:pPr algn="ctr"/>
            <a:r>
              <a:rPr lang="zh-CN" altLang="en-US" sz="2395" b="1" dirty="0">
                <a:solidFill>
                  <a:schemeClr val="lt1"/>
                </a:solidFill>
                <a:latin typeface="+mn-ea"/>
                <a:cs typeface="微软雅黑" panose="020B0503020204020204" pitchFamily="34" charset="-122"/>
              </a:rPr>
              <a:t>党支部书记</a:t>
            </a:r>
            <a:endParaRPr lang="zh-CN" altLang="en-US" sz="2395" b="1" dirty="0">
              <a:solidFill>
                <a:schemeClr val="lt1"/>
              </a:solidFill>
              <a:latin typeface="+mn-ea"/>
              <a:cs typeface="微软雅黑" panose="020B0503020204020204" pitchFamily="34" charset="-122"/>
            </a:endParaRPr>
          </a:p>
        </p:txBody>
      </p:sp>
      <p:sp>
        <p:nvSpPr>
          <p:cNvPr id="5" name="文本框 4"/>
          <p:cNvSpPr txBox="1"/>
          <p:nvPr>
            <p:custDataLst>
              <p:tags r:id="rId29"/>
            </p:custDataLst>
          </p:nvPr>
        </p:nvSpPr>
        <p:spPr>
          <a:xfrm>
            <a:off x="856615" y="2571115"/>
            <a:ext cx="1809750" cy="770890"/>
          </a:xfrm>
          <a:prstGeom prst="rect">
            <a:avLst/>
          </a:prstGeom>
          <a:noFill/>
        </p:spPr>
        <p:txBody>
          <a:bodyPr wrap="square" lIns="0" tIns="0" rIns="0" bIns="0" rtlCol="0">
            <a:noAutofit/>
          </a:bodyPr>
          <a:lstStyle/>
          <a:p>
            <a:pPr algn="ctr">
              <a:lnSpc>
                <a:spcPct val="150000"/>
              </a:lnSpc>
            </a:pPr>
            <a:r>
              <a:rPr lang="en-US" altLang="zh-CN" sz="2800" b="1" kern="0" dirty="0">
                <a:solidFill>
                  <a:schemeClr val="lt1"/>
                </a:solidFill>
                <a:uFillTx/>
                <a:latin typeface="+mn-ea"/>
                <a:cs typeface="微软雅黑" panose="020B0503020204020204" pitchFamily="34" charset="-122"/>
                <a:sym typeface="+mn-ea"/>
              </a:rPr>
              <a:t>“</a:t>
            </a:r>
            <a:r>
              <a:rPr lang="zh-CN" altLang="en-US" sz="2800" b="1" kern="0" dirty="0">
                <a:solidFill>
                  <a:schemeClr val="lt1"/>
                </a:solidFill>
                <a:uFillTx/>
                <a:latin typeface="+mn-ea"/>
                <a:cs typeface="微软雅黑" panose="020B0503020204020204" pitchFamily="34" charset="-122"/>
                <a:sym typeface="+mn-ea"/>
              </a:rPr>
              <a:t>四问</a:t>
            </a:r>
            <a:r>
              <a:rPr lang="en-US" altLang="zh-CN" sz="2800" b="1" kern="0" dirty="0">
                <a:solidFill>
                  <a:schemeClr val="lt1"/>
                </a:solidFill>
                <a:uFillTx/>
                <a:latin typeface="+mn-ea"/>
                <a:cs typeface="微软雅黑" panose="020B0503020204020204" pitchFamily="34" charset="-122"/>
                <a:sym typeface="+mn-ea"/>
              </a:rPr>
              <a:t>”</a:t>
            </a:r>
            <a:endParaRPr lang="en-US" altLang="zh-CN" sz="2800" b="1" kern="0" dirty="0">
              <a:solidFill>
                <a:schemeClr val="lt1"/>
              </a:solidFill>
              <a:uFillTx/>
              <a:latin typeface="+mn-ea"/>
              <a:cs typeface="微软雅黑" panose="020B0503020204020204" pitchFamily="34" charset="-122"/>
              <a:sym typeface="+mn-ea"/>
            </a:endParaRPr>
          </a:p>
        </p:txBody>
      </p:sp>
    </p:spTree>
    <p:custDataLst>
      <p:tags r:id="rId30"/>
    </p:custData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17" name="文本框 16"/>
          <p:cNvSpPr txBox="1"/>
          <p:nvPr/>
        </p:nvSpPr>
        <p:spPr>
          <a:xfrm>
            <a:off x="536008" y="3150674"/>
            <a:ext cx="1783080" cy="737235"/>
          </a:xfrm>
          <a:prstGeom prst="rect">
            <a:avLst/>
          </a:prstGeom>
          <a:noFill/>
        </p:spPr>
        <p:txBody>
          <a:bodyPr wrap="none" rtlCol="0">
            <a:spAutoFit/>
          </a:bodyPr>
          <a:p>
            <a:pPr algn="ctr"/>
            <a:r>
              <a:rPr lang="zh-CN" altLang="en-US" sz="2100" b="1" dirty="0">
                <a:solidFill>
                  <a:srgbClr val="C00000"/>
                </a:solidFill>
                <a:latin typeface="微软雅黑" panose="020B0503020204020204" pitchFamily="34" charset="-122"/>
                <a:ea typeface="微软雅黑" panose="020B0503020204020204" pitchFamily="34" charset="-122"/>
                <a:sym typeface="+mn-ea"/>
              </a:rPr>
              <a:t>是否有实效</a:t>
            </a:r>
            <a:endParaRPr lang="zh-CN" altLang="en-US" sz="2100" b="1" dirty="0">
              <a:solidFill>
                <a:srgbClr val="C00000"/>
              </a:solidFill>
              <a:latin typeface="微软雅黑" panose="020B0503020204020204" pitchFamily="34" charset="-122"/>
              <a:ea typeface="微软雅黑" panose="020B0503020204020204" pitchFamily="34" charset="-122"/>
            </a:endParaRPr>
          </a:p>
          <a:p>
            <a:pPr algn="ctr"/>
            <a:r>
              <a:rPr lang="zh-CN" altLang="en-US" sz="2100" b="1" dirty="0">
                <a:solidFill>
                  <a:srgbClr val="C00000"/>
                </a:solidFill>
                <a:latin typeface="微软雅黑" panose="020B0503020204020204" pitchFamily="34" charset="-122"/>
                <a:ea typeface="微软雅黑" panose="020B0503020204020204" pitchFamily="34" charset="-122"/>
                <a:sym typeface="+mn-ea"/>
              </a:rPr>
              <a:t>是否解决问题</a:t>
            </a:r>
            <a:endParaRPr lang="zh-CN" altLang="en-US" sz="18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21" name="直接连接符 20"/>
          <p:cNvCxnSpPr/>
          <p:nvPr/>
        </p:nvCxnSpPr>
        <p:spPr>
          <a:xfrm>
            <a:off x="483161" y="1915270"/>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3161" y="3019721"/>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22773" y="2010915"/>
            <a:ext cx="2019300" cy="1198880"/>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sym typeface="+mn-ea"/>
              </a:rPr>
              <a:t>“三会一课”</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sym typeface="+mn-ea"/>
              </a:rPr>
              <a:t>生命力</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a:p>
            <a:pPr algn="ct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60521" y="1171380"/>
            <a:ext cx="1933722" cy="680500"/>
            <a:chOff x="5766907" y="244084"/>
            <a:chExt cx="3093907" cy="1088783"/>
          </a:xfrm>
        </p:grpSpPr>
        <p:sp>
          <p:nvSpPr>
            <p:cNvPr id="25" name="文本框 24"/>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sp>
        <p:nvSpPr>
          <p:cNvPr id="3" name="矩形 2"/>
          <p:cNvSpPr/>
          <p:nvPr/>
        </p:nvSpPr>
        <p:spPr>
          <a:xfrm>
            <a:off x="3190625" y="1191126"/>
            <a:ext cx="1263316" cy="757991"/>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严肃性</a:t>
            </a:r>
            <a:endParaRPr lang="zh-CN" altLang="en-US" sz="1500" b="1" dirty="0">
              <a:latin typeface="微软雅黑" panose="020B0503020204020204" pitchFamily="34" charset="-122"/>
              <a:ea typeface="微软雅黑" panose="020B0503020204020204" pitchFamily="34" charset="-122"/>
            </a:endParaRPr>
          </a:p>
        </p:txBody>
      </p:sp>
      <p:sp>
        <p:nvSpPr>
          <p:cNvPr id="4" name="矩形 3"/>
          <p:cNvSpPr/>
          <p:nvPr/>
        </p:nvSpPr>
        <p:spPr>
          <a:xfrm>
            <a:off x="4522946" y="1191101"/>
            <a:ext cx="3851434"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表现在“按期、定期”的要求上，也表现在内容、形式、氛围的严肃性上，还表现在党员参与的严肃性上</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3190625" y="2158531"/>
            <a:ext cx="1263316" cy="757991"/>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政治性</a:t>
            </a:r>
            <a:endParaRPr lang="zh-CN" altLang="en-US" sz="1500" b="1" dirty="0">
              <a:latin typeface="微软雅黑" panose="020B0503020204020204" pitchFamily="34" charset="-122"/>
              <a:ea typeface="微软雅黑" panose="020B0503020204020204" pitchFamily="34" charset="-122"/>
            </a:endParaRPr>
          </a:p>
        </p:txBody>
      </p:sp>
      <p:sp>
        <p:nvSpPr>
          <p:cNvPr id="6" name="矩形 5"/>
          <p:cNvSpPr/>
          <p:nvPr/>
        </p:nvSpPr>
        <p:spPr>
          <a:xfrm>
            <a:off x="4522946" y="2158365"/>
            <a:ext cx="3851434" cy="8224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突出政治学习和教育，突出党性锻炼，全面及时准确地组织学习习近平新时代中国特色社会主义思想，宣传和执行好党的路线方针政策，贯彻落实好党的决策决议。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90625" y="3125935"/>
            <a:ext cx="1263316" cy="757991"/>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实效性</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522946" y="3126105"/>
            <a:ext cx="3850958"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通过严格的党内政治生活，教育、监督、管理党员，发挥好先锋模范作用，凝聚和带动群众，共同完成好所担负的任务，全面推动企业发展。</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p:tgtEl>
                                          <p:spTgt spid="21"/>
                                        </p:tgtEl>
                                        <p:attrNameLst>
                                          <p:attrName>ppt_x</p:attrName>
                                        </p:attrNameLst>
                                      </p:cBhvr>
                                      <p:tavLst>
                                        <p:tav tm="0">
                                          <p:val>
                                            <p:strVal val="#ppt_x-#ppt_w*1.125000"/>
                                          </p:val>
                                        </p:tav>
                                        <p:tav tm="100000">
                                          <p:val>
                                            <p:strVal val="#ppt_x"/>
                                          </p:val>
                                        </p:tav>
                                      </p:tavLst>
                                    </p:anim>
                                    <p:animEffect transition="in" filter="wipe(right)">
                                      <p:cBhvr>
                                        <p:cTn id="12" dur="1000"/>
                                        <p:tgtEl>
                                          <p:spTgt spid="21"/>
                                        </p:tgtEl>
                                      </p:cBhvr>
                                    </p:animEffect>
                                  </p:childTnLst>
                                </p:cTn>
                              </p:par>
                              <p:par>
                                <p:cTn id="13" presetID="1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p:tgtEl>
                                          <p:spTgt spid="22"/>
                                        </p:tgtEl>
                                        <p:attrNameLst>
                                          <p:attrName>ppt_x</p:attrName>
                                        </p:attrNameLst>
                                      </p:cBhvr>
                                      <p:tavLst>
                                        <p:tav tm="0">
                                          <p:val>
                                            <p:strVal val="#ppt_x+#ppt_w*1.125000"/>
                                          </p:val>
                                        </p:tav>
                                        <p:tav tm="100000">
                                          <p:val>
                                            <p:strVal val="#ppt_x"/>
                                          </p:val>
                                        </p:tav>
                                      </p:tavLst>
                                    </p:anim>
                                    <p:animEffect transition="in" filter="wipe(left)">
                                      <p:cBhvr>
                                        <p:cTn id="16" dur="1000"/>
                                        <p:tgtEl>
                                          <p:spTgt spid="2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Effect transition="in" filter="fade">
                                      <p:cBhvr>
                                        <p:cTn id="21" dur="1000"/>
                                        <p:tgtEl>
                                          <p:spTgt spid="17"/>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p:tgtEl>
                                          <p:spTgt spid="23"/>
                                        </p:tgtEl>
                                        <p:attrNameLst>
                                          <p:attrName>ppt_y</p:attrName>
                                        </p:attrNameLst>
                                      </p:cBhvr>
                                      <p:tavLst>
                                        <p:tav tm="0">
                                          <p:val>
                                            <p:strVal val="#ppt_y+#ppt_h*1.125000"/>
                                          </p:val>
                                        </p:tav>
                                        <p:tav tm="100000">
                                          <p:val>
                                            <p:strVal val="#ppt_y"/>
                                          </p:val>
                                        </p:tav>
                                      </p:tavLst>
                                    </p:anim>
                                    <p:animEffect transition="in" filter="wipe(up)">
                                      <p:cBhvr>
                                        <p:cTn id="26" dur="1000"/>
                                        <p:tgtEl>
                                          <p:spTgt spid="2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Effect transition="in" filter="fade">
                                      <p:cBhvr>
                                        <p:cTn id="32" dur="1000"/>
                                        <p:tgtEl>
                                          <p:spTgt spid="3"/>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1000"/>
                                        <p:tgtEl>
                                          <p:spTgt spid="4"/>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Effect transition="in" filter="fade">
                                      <p:cBhvr>
                                        <p:cTn id="42" dur="1000"/>
                                        <p:tgtEl>
                                          <p:spTgt spid="5"/>
                                        </p:tgtEl>
                                      </p:cBhvr>
                                    </p:animEffect>
                                  </p:childTnLst>
                                </p:cTn>
                              </p:par>
                            </p:childTnLst>
                          </p:cTn>
                        </p:par>
                        <p:par>
                          <p:cTn id="43" fill="hold">
                            <p:stCondLst>
                              <p:cond delay="5500"/>
                            </p:stCondLst>
                            <p:childTnLst>
                              <p:par>
                                <p:cTn id="44" presetID="16" presetClass="entr" presetSubtype="2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1000"/>
                                        <p:tgtEl>
                                          <p:spTgt spid="6"/>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Effect transition="in" filter="fade">
                                      <p:cBhvr>
                                        <p:cTn id="52" dur="1000"/>
                                        <p:tgtEl>
                                          <p:spTgt spid="7"/>
                                        </p:tgtEl>
                                      </p:cBhvr>
                                    </p:animEffect>
                                  </p:childTnLst>
                                </p:cTn>
                              </p:par>
                            </p:childTnLst>
                          </p:cTn>
                        </p:par>
                        <p:par>
                          <p:cTn id="53" fill="hold">
                            <p:stCondLst>
                              <p:cond delay="7500"/>
                            </p:stCondLst>
                            <p:childTnLst>
                              <p:par>
                                <p:cTn id="54" presetID="16" presetClass="entr" presetSubtype="2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3" grpId="0" bldLvl="0" animBg="1"/>
      <p:bldP spid="4" grpId="0" bldLvl="0" animBg="1"/>
      <p:bldP spid="5" grpId="0" bldLvl="0" animBg="1"/>
      <p:bldP spid="6" grpId="0" bldLvl="0" animBg="1"/>
      <p:bldP spid="7"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6" name="文本框 5"/>
          <p:cNvSpPr txBox="1"/>
          <p:nvPr/>
        </p:nvSpPr>
        <p:spPr>
          <a:xfrm>
            <a:off x="531875" y="3143013"/>
            <a:ext cx="1790700" cy="414020"/>
          </a:xfrm>
          <a:prstGeom prst="rect">
            <a:avLst/>
          </a:prstGeom>
          <a:noFill/>
        </p:spPr>
        <p:txBody>
          <a:bodyPr wrap="none" rtlCol="0">
            <a:spAutoFit/>
          </a:bodyPr>
          <a:p>
            <a:pPr algn="ctr"/>
            <a:r>
              <a:rPr lang="zh-CN" altLang="en-US" sz="2100" b="1" dirty="0">
                <a:solidFill>
                  <a:srgbClr val="C00000"/>
                </a:solidFill>
                <a:latin typeface="方正兰亭粗黑_GBK" panose="02010600030101010101" pitchFamily="2" charset="-122"/>
                <a:ea typeface="方正兰亭粗黑_GBK" panose="02010600030101010101" pitchFamily="2" charset="-122"/>
                <a:sym typeface="+mn-ea"/>
              </a:rPr>
              <a:t>需要注意三点</a:t>
            </a:r>
            <a:endParaRPr lang="zh-CN" altLang="en-US" sz="2100" b="1" dirty="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8387" y="2244315"/>
            <a:ext cx="1906905" cy="922020"/>
          </a:xfrm>
          <a:prstGeom prst="rect">
            <a:avLst/>
          </a:prstGeom>
          <a:noFill/>
        </p:spPr>
        <p:txBody>
          <a:bodyPr wrap="none" rtlCol="0">
            <a:spAutoFit/>
          </a:bodyPr>
          <a:p>
            <a:pPr algn="ctr"/>
            <a:r>
              <a:rPr lang="zh-CN" altLang="en-US" sz="2700" b="1" dirty="0">
                <a:solidFill>
                  <a:srgbClr val="C00000"/>
                </a:solidFill>
                <a:latin typeface="方正兰亭粗黑_GBK" panose="02010600030101010101" pitchFamily="2" charset="-122"/>
                <a:ea typeface="方正兰亭粗黑_GBK" panose="02010600030101010101" pitchFamily="2" charset="-122"/>
              </a:rPr>
              <a:t>开好支委会</a:t>
            </a:r>
            <a:endParaRPr lang="zh-CN" altLang="en-US" sz="2700" b="1" dirty="0">
              <a:solidFill>
                <a:srgbClr val="C00000"/>
              </a:solidFill>
              <a:latin typeface="方正兰亭粗黑_GBK" panose="02010600030101010101" pitchFamily="2" charset="-122"/>
              <a:ea typeface="方正兰亭粗黑_GBK" panose="02010600030101010101" pitchFamily="2" charset="-122"/>
            </a:endParaRPr>
          </a:p>
          <a:p>
            <a:pPr algn="ctr"/>
            <a:endParaRPr lang="zh-CN" altLang="en-US" sz="2700" b="1" dirty="0">
              <a:solidFill>
                <a:srgbClr val="C00000"/>
              </a:solidFill>
              <a:latin typeface="方正兰亭粗黑_GBK" panose="02010600030101010101" pitchFamily="2" charset="-122"/>
              <a:ea typeface="方正兰亭粗黑_GBK" panose="02010600030101010101" pitchFamily="2" charset="-122"/>
            </a:endParaRPr>
          </a:p>
        </p:txBody>
      </p:sp>
      <p:grpSp>
        <p:nvGrpSpPr>
          <p:cNvPr id="20" name="组合 19"/>
          <p:cNvGrpSpPr/>
          <p:nvPr/>
        </p:nvGrpSpPr>
        <p:grpSpPr>
          <a:xfrm>
            <a:off x="460521" y="1238476"/>
            <a:ext cx="1933722" cy="680500"/>
            <a:chOff x="5766907" y="244084"/>
            <a:chExt cx="3093907" cy="1088783"/>
          </a:xfrm>
        </p:grpSpPr>
        <p:sp>
          <p:nvSpPr>
            <p:cNvPr id="21" name="文本框 20"/>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cxnSp>
        <p:nvCxnSpPr>
          <p:cNvPr id="26" name="直接连接符 25"/>
          <p:cNvCxnSpPr/>
          <p:nvPr/>
        </p:nvCxnSpPr>
        <p:spPr>
          <a:xfrm>
            <a:off x="483161" y="1982366"/>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83161" y="2858465"/>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913221" y="1257300"/>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聚焦重要工作</a:t>
            </a:r>
            <a:endParaRPr lang="zh-CN" altLang="en-US" sz="1500" b="1" dirty="0">
              <a:latin typeface="微软雅黑" panose="020B0503020204020204" pitchFamily="34" charset="-122"/>
              <a:ea typeface="微软雅黑" panose="020B0503020204020204" pitchFamily="34" charset="-122"/>
            </a:endParaRPr>
          </a:p>
        </p:txBody>
      </p:sp>
      <p:sp>
        <p:nvSpPr>
          <p:cNvPr id="29" name="矩形 28"/>
          <p:cNvSpPr/>
          <p:nvPr/>
        </p:nvSpPr>
        <p:spPr>
          <a:xfrm>
            <a:off x="4402931" y="1100614"/>
            <a:ext cx="4172426" cy="994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sz="1015" b="1" dirty="0">
                <a:solidFill>
                  <a:schemeClr val="tx1">
                    <a:lumMod val="75000"/>
                    <a:lumOff val="25000"/>
                  </a:schemeClr>
                </a:solidFill>
                <a:latin typeface="微软雅黑" panose="020B0503020204020204" pitchFamily="34" charset="-122"/>
                <a:ea typeface="微软雅黑" panose="020B0503020204020204" pitchFamily="34" charset="-122"/>
              </a:rPr>
              <a:t>重大问题，都要在支委会上讨论研究。国有企业基层支委会，不能仅仅满足于讨论研究党支部的日常事务，更要理直气壮地讲中心工作，讲思想引领，讲党员作用，讲廉洁纪律，讲服务群众。</a:t>
            </a:r>
            <a:endParaRPr sz="101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913221" y="2393633"/>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突出议事职能</a:t>
            </a:r>
            <a:endParaRPr lang="zh-CN" altLang="en-US" sz="1500" b="1" dirty="0">
              <a:latin typeface="微软雅黑" panose="020B0503020204020204" pitchFamily="34" charset="-122"/>
              <a:ea typeface="微软雅黑" panose="020B0503020204020204" pitchFamily="34" charset="-122"/>
            </a:endParaRPr>
          </a:p>
        </p:txBody>
      </p:sp>
      <p:sp>
        <p:nvSpPr>
          <p:cNvPr id="31" name="矩形 30"/>
          <p:cNvSpPr/>
          <p:nvPr/>
        </p:nvSpPr>
        <p:spPr>
          <a:xfrm>
            <a:off x="4402931" y="2291239"/>
            <a:ext cx="4172426" cy="9629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sz="1015" b="1" dirty="0">
                <a:solidFill>
                  <a:schemeClr val="tx1">
                    <a:lumMod val="75000"/>
                    <a:lumOff val="25000"/>
                  </a:schemeClr>
                </a:solidFill>
                <a:latin typeface="微软雅黑" panose="020B0503020204020204" pitchFamily="34" charset="-122"/>
                <a:ea typeface="微软雅黑" panose="020B0503020204020204" pitchFamily="34" charset="-122"/>
              </a:rPr>
              <a:t>支委会实行“一题一议、一事一议”的方式，重大问题要按照“集体领导、民主集中、个别酝酿、会议决定”的原则，由支委会集体讨论作出决定。</a:t>
            </a:r>
            <a:endParaRPr sz="101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2913221" y="3479483"/>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做好会议准备</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402931" y="3399473"/>
            <a:ext cx="4172903" cy="11834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sz="1015" b="1" dirty="0">
                <a:solidFill>
                  <a:schemeClr val="tx1">
                    <a:lumMod val="75000"/>
                    <a:lumOff val="25000"/>
                  </a:schemeClr>
                </a:solidFill>
                <a:latin typeface="微软雅黑" panose="020B0503020204020204" pitchFamily="34" charset="-122"/>
                <a:ea typeface="微软雅黑" panose="020B0503020204020204" pitchFamily="34" charset="-122"/>
              </a:rPr>
              <a:t>支委会前，支部书记应分清主次和轻重缓急，在与支部委员沟通的基础上，确定会议要解决的主要问题。不能事无巨细都上会，每次会议要集中解决</a:t>
            </a:r>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3-5</a:t>
            </a:r>
            <a:r>
              <a:rPr sz="1015" b="1" dirty="0">
                <a:solidFill>
                  <a:schemeClr val="tx1">
                    <a:lumMod val="75000"/>
                    <a:lumOff val="25000"/>
                  </a:schemeClr>
                </a:solidFill>
                <a:latin typeface="微软雅黑" panose="020B0503020204020204" pitchFamily="34" charset="-122"/>
                <a:ea typeface="微软雅黑" panose="020B0503020204020204" pitchFamily="34" charset="-122"/>
              </a:rPr>
              <a:t>个问题；也不应议题太多，一次会议开很长时间。</a:t>
            </a:r>
            <a:endParaRPr sz="101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p:tgtEl>
                                          <p:spTgt spid="26"/>
                                        </p:tgtEl>
                                        <p:attrNameLst>
                                          <p:attrName>ppt_x</p:attrName>
                                        </p:attrNameLst>
                                      </p:cBhvr>
                                      <p:tavLst>
                                        <p:tav tm="0">
                                          <p:val>
                                            <p:strVal val="#ppt_x-#ppt_w*1.125000"/>
                                          </p:val>
                                        </p:tav>
                                        <p:tav tm="100000">
                                          <p:val>
                                            <p:strVal val="#ppt_x"/>
                                          </p:val>
                                        </p:tav>
                                      </p:tavLst>
                                    </p:anim>
                                    <p:animEffect transition="in" filter="wipe(right)">
                                      <p:cBhvr>
                                        <p:cTn id="12" dur="1000"/>
                                        <p:tgtEl>
                                          <p:spTgt spid="26"/>
                                        </p:tgtEl>
                                      </p:cBhvr>
                                    </p:animEffect>
                                  </p:childTnLst>
                                </p:cTn>
                              </p:par>
                              <p:par>
                                <p:cTn id="13" presetID="1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p:tgtEl>
                                          <p:spTgt spid="27"/>
                                        </p:tgtEl>
                                        <p:attrNameLst>
                                          <p:attrName>ppt_x</p:attrName>
                                        </p:attrNameLst>
                                      </p:cBhvr>
                                      <p:tavLst>
                                        <p:tav tm="0">
                                          <p:val>
                                            <p:strVal val="#ppt_x+#ppt_w*1.125000"/>
                                          </p:val>
                                        </p:tav>
                                        <p:tav tm="100000">
                                          <p:val>
                                            <p:strVal val="#ppt_x"/>
                                          </p:val>
                                        </p:tav>
                                      </p:tavLst>
                                    </p:anim>
                                    <p:animEffect transition="in" filter="wipe(left)">
                                      <p:cBhvr>
                                        <p:cTn id="16" dur="10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childTnLst>
                          </p:cTn>
                        </p:par>
                        <p:par>
                          <p:cTn id="22" fill="hold">
                            <p:stCondLst>
                              <p:cond delay="1500"/>
                            </p:stCondLst>
                            <p:childTnLst>
                              <p:par>
                                <p:cTn id="23" presetID="1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p:tgtEl>
                                          <p:spTgt spid="6"/>
                                        </p:tgtEl>
                                        <p:attrNameLst>
                                          <p:attrName>ppt_y</p:attrName>
                                        </p:attrNameLst>
                                      </p:cBhvr>
                                      <p:tavLst>
                                        <p:tav tm="0">
                                          <p:val>
                                            <p:strVal val="#ppt_y-#ppt_h*1.125000"/>
                                          </p:val>
                                        </p:tav>
                                        <p:tav tm="100000">
                                          <p:val>
                                            <p:strVal val="#ppt_y"/>
                                          </p:val>
                                        </p:tav>
                                      </p:tavLst>
                                    </p:anim>
                                    <p:animEffect transition="in" filter="wipe(down)">
                                      <p:cBhvr>
                                        <p:cTn id="26" dur="1000"/>
                                        <p:tgtEl>
                                          <p:spTgt spid="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Effect transition="in" filter="fade">
                                      <p:cBhvr>
                                        <p:cTn id="32" dur="1000"/>
                                        <p:tgtEl>
                                          <p:spTgt spid="28"/>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1000"/>
                                        <p:tgtEl>
                                          <p:spTgt spid="29"/>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Effect transition="in" filter="fade">
                                      <p:cBhvr>
                                        <p:cTn id="42" dur="1000"/>
                                        <p:tgtEl>
                                          <p:spTgt spid="30"/>
                                        </p:tgtEl>
                                      </p:cBhvr>
                                    </p:animEffect>
                                  </p:childTnLst>
                                </p:cTn>
                              </p:par>
                            </p:childTnLst>
                          </p:cTn>
                        </p:par>
                        <p:par>
                          <p:cTn id="43" fill="hold">
                            <p:stCondLst>
                              <p:cond delay="5500"/>
                            </p:stCondLst>
                            <p:childTnLst>
                              <p:par>
                                <p:cTn id="44" presetID="16" presetClass="entr" presetSubtype="2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1000"/>
                                        <p:tgtEl>
                                          <p:spTgt spid="31"/>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Effect transition="in" filter="fade">
                                      <p:cBhvr>
                                        <p:cTn id="52" dur="1000"/>
                                        <p:tgtEl>
                                          <p:spTgt spid="32"/>
                                        </p:tgtEl>
                                      </p:cBhvr>
                                    </p:animEffect>
                                  </p:childTnLst>
                                </p:cTn>
                              </p:par>
                            </p:childTnLst>
                          </p:cTn>
                        </p:par>
                        <p:par>
                          <p:cTn id="53" fill="hold">
                            <p:stCondLst>
                              <p:cond delay="7500"/>
                            </p:stCondLst>
                            <p:childTnLst>
                              <p:par>
                                <p:cTn id="54" presetID="16" presetClass="entr" presetSubtype="2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8" grpId="0" bldLvl="0" animBg="1"/>
      <p:bldP spid="29" grpId="0" bldLvl="0" animBg="1"/>
      <p:bldP spid="30" grpId="0" bldLvl="0" animBg="1"/>
      <p:bldP spid="31" grpId="0" bldLvl="0" animBg="1"/>
      <p:bldP spid="32" grpId="0" bldLvl="0" animBg="1"/>
      <p:bldP spid="3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685"/>
            <a:ext cx="9144000" cy="994410"/>
          </a:xfrm>
        </p:spPr>
        <p:txBody>
          <a:bodyPr>
            <a:normAutofit/>
          </a:bodyPr>
          <a:lstStyle/>
          <a:p>
            <a:r>
              <a:rPr lang="zh-CN" altLang="en-US" dirty="0"/>
              <a:t> </a:t>
            </a:r>
            <a:endParaRPr lang="zh-CN" altLang="en-US" dirty="0"/>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79106" y="570778"/>
            <a:ext cx="3186113" cy="403860"/>
          </a:xfrm>
          <a:prstGeom prst="rect">
            <a:avLst/>
          </a:prstGeom>
        </p:spPr>
      </p:pic>
      <p:sp>
        <p:nvSpPr>
          <p:cNvPr id="5" name="Rectangle 2"/>
          <p:cNvSpPr>
            <a:spLocks noChangeArrowheads="1"/>
          </p:cNvSpPr>
          <p:nvPr/>
        </p:nvSpPr>
        <p:spPr bwMode="auto">
          <a:xfrm>
            <a:off x="327578" y="1052450"/>
            <a:ext cx="8488822" cy="437515"/>
          </a:xfrm>
          <a:prstGeom prst="rect">
            <a:avLst/>
          </a:prstGeom>
          <a:solidFill>
            <a:srgbClr val="C00000"/>
          </a:solidFill>
          <a:ln>
            <a:noFill/>
          </a:ln>
          <a:effectLst/>
        </p:spPr>
        <p:txBody>
          <a:bodyPr wrap="square">
            <a:spAutoFit/>
          </a:bodyPr>
          <a:p>
            <a:pPr algn="ct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支部委员会主要工作的内容</a:t>
            </a:r>
            <a:endPar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8" name="圆角矩形 7"/>
          <p:cNvSpPr/>
          <p:nvPr>
            <p:custDataLst>
              <p:tags r:id="rId2"/>
            </p:custDataLst>
          </p:nvPr>
        </p:nvSpPr>
        <p:spPr>
          <a:xfrm>
            <a:off x="4864667" y="1559209"/>
            <a:ext cx="3763078" cy="3051007"/>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7" name="矩形 6"/>
          <p:cNvSpPr/>
          <p:nvPr>
            <p:custDataLst>
              <p:tags r:id="rId3"/>
            </p:custDataLst>
          </p:nvPr>
        </p:nvSpPr>
        <p:spPr>
          <a:xfrm>
            <a:off x="4966970" y="1652270"/>
            <a:ext cx="3526155" cy="2778760"/>
          </a:xfrm>
          <a:prstGeom prst="rect">
            <a:avLst/>
          </a:prstGeom>
        </p:spPr>
        <p:txBody>
          <a:bodyPr wrap="square" lIns="0" tIns="0" rIns="0" bIns="0">
            <a:noAutofit/>
          </a:bodyPr>
          <a:p>
            <a:pPr algn="l">
              <a:lnSpc>
                <a:spcPct val="100000"/>
              </a:lnSpc>
              <a:buClrTx/>
              <a:buSzTx/>
              <a:buNone/>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10.研究讨论党支部年度工作计划、工作目标、工作总结</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11.研究讨论党支部的建设和党员教育管理工作</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12.研究讨论召开民主评议党员事宜</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13.研究讨论不合格党员处置、违纪党员的处置</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14.研究讨论本单位“三重一大”相关事项</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15.研究讨论（决定）其他重要事项</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4" name="圆角矩形 3"/>
          <p:cNvSpPr/>
          <p:nvPr>
            <p:custDataLst>
              <p:tags r:id="rId4"/>
            </p:custDataLst>
          </p:nvPr>
        </p:nvSpPr>
        <p:spPr>
          <a:xfrm>
            <a:off x="485140" y="1559847"/>
            <a:ext cx="3944124" cy="3050369"/>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10" name="矩形 9"/>
          <p:cNvSpPr/>
          <p:nvPr>
            <p:custDataLst>
              <p:tags r:id="rId5"/>
            </p:custDataLst>
          </p:nvPr>
        </p:nvSpPr>
        <p:spPr>
          <a:xfrm>
            <a:off x="558800" y="1651635"/>
            <a:ext cx="3756660" cy="3030855"/>
          </a:xfrm>
          <a:prstGeom prst="rect">
            <a:avLst/>
          </a:prstGeom>
        </p:spPr>
        <p:txBody>
          <a:bodyPr wrap="square" lIns="0" tIns="0" rIns="0" bIns="0">
            <a:noAutofit/>
          </a:bodyPr>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1.确定积极分子事宜</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2.确定发展对象事宜</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3.组织支部委员召开组织生活会</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4.讨论确定党员民主评议格次，推荐各类先进人选或组织</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5.选举产生党支部书记、副书记</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6.讨论确定支部委员分工</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7.研究讨论接收预备党员事宜</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8.研究讨论预备党员能否按期转正（包括延长预备期、取消预备党员资格）</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9.研究讨论党费使用，上级党组织划拨</a:t>
            </a: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活动经费使用方案</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indent="0" algn="l" fontAlgn="auto">
              <a:lnSpc>
                <a:spcPct val="100000"/>
              </a:lnSpc>
              <a:spcBef>
                <a:spcPct val="0"/>
              </a:spcBef>
              <a:spcAft>
                <a:spcPct val="0"/>
              </a:spcAft>
            </a:pP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2" name="矩形 1"/>
          <p:cNvSpPr/>
          <p:nvPr userDrawn="1"/>
        </p:nvSpPr>
        <p:spPr>
          <a:xfrm>
            <a:off x="0" y="726281"/>
            <a:ext cx="9144000" cy="45244"/>
          </a:xfrm>
          <a:prstGeom prst="rect">
            <a:avLst/>
          </a:prstGeom>
          <a:pattFill prst="dkUpDiag">
            <a:fgClr>
              <a:srgbClr val="D41611"/>
            </a:fgClr>
            <a:bgClr>
              <a:schemeClr val="bg1"/>
            </a:bgClr>
          </a:pattFill>
          <a:ln w="6350" cap="flat" cmpd="sng" algn="ctr">
            <a:solidFill>
              <a:srgbClr val="D41611"/>
            </a:solidFill>
            <a:prstDash val="solid"/>
          </a:ln>
          <a:effectLst/>
        </p:spPr>
        <p:txBody>
          <a:bodyPr rot="0" spcFirstLastPara="0" vertOverflow="overflow" horzOverflow="overflow" vert="horz" wrap="square" lIns="91437" tIns="45718" rIns="91437" bIns="45718" numCol="1" spcCol="0" rtlCol="0" fromWordArt="0" anchor="ctr" anchorCtr="0" forceAA="0" compatLnSpc="1">
            <a:noAutofit/>
          </a:bodyPr>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0" y="150803"/>
            <a:ext cx="151280" cy="526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3" name="文本框 2"/>
          <p:cNvSpPr txBox="1"/>
          <p:nvPr/>
        </p:nvSpPr>
        <p:spPr>
          <a:xfrm>
            <a:off x="231962" y="773195"/>
            <a:ext cx="2240280" cy="368300"/>
          </a:xfrm>
          <a:prstGeom prst="rect">
            <a:avLst/>
          </a:prstGeom>
          <a:noFill/>
        </p:spPr>
        <p:txBody>
          <a:bodyPr wrap="none" rtlCol="0">
            <a:spAutoFit/>
          </a:bodyPr>
          <a:p>
            <a:r>
              <a:rPr lang="zh-CN" altLang="en-US" sz="1800" b="1" dirty="0">
                <a:solidFill>
                  <a:srgbClr val="C00000"/>
                </a:solidFill>
                <a:latin typeface="微软雅黑" panose="020B0503020204020204" pitchFamily="34" charset="-122"/>
                <a:ea typeface="微软雅黑" panose="020B0503020204020204" pitchFamily="34" charset="-122"/>
              </a:rPr>
              <a:t>党员大会</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的四个特点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08146" y="1248728"/>
            <a:ext cx="2126456"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800"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主题准确，“党味”浓郁</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725103" y="849630"/>
            <a:ext cx="5957888" cy="12330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p>
            <a:pPr algn="l">
              <a:lnSpc>
                <a:spcPct val="150000"/>
              </a:lnSpc>
              <a:buClrTx/>
              <a:buSzTx/>
              <a:buFontTx/>
            </a:pPr>
            <a:r>
              <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有企业基层党支部，紧紧围绕企业生产经营开展工作。支部党员大会是议事决策机构，会议内容不能仅仅是学习宣传贯彻，还要按规定组织党员参与重大问题的决策，服务中心工作，凝聚职工群众，建设企业文化，创造一流业绩</a:t>
            </a:r>
            <a:r>
              <a:rPr lang="zh-CN"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等</a:t>
            </a:r>
            <a:r>
              <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389096" y="2352199"/>
            <a:ext cx="2126456"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800" b="1" dirty="0">
                <a:solidFill>
                  <a:schemeClr val="bg1"/>
                </a:solidFill>
                <a:latin typeface="微软雅黑" panose="020B0503020204020204" pitchFamily="34" charset="-122"/>
                <a:ea typeface="微软雅黑" panose="020B0503020204020204" pitchFamily="34" charset="-122"/>
              </a:rPr>
              <a:t>2.</a:t>
            </a:r>
            <a:r>
              <a:rPr lang="zh-CN" altLang="en-US" sz="1800" b="1" dirty="0">
                <a:solidFill>
                  <a:schemeClr val="bg1"/>
                </a:solidFill>
                <a:latin typeface="微软雅黑" panose="020B0503020204020204" pitchFamily="34" charset="-122"/>
                <a:ea typeface="微软雅黑" panose="020B0503020204020204" pitchFamily="34" charset="-122"/>
              </a:rPr>
              <a:t>精心准备，有的放矢</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745105" y="2198846"/>
            <a:ext cx="5957888" cy="9501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p>
            <a:pPr algn="l">
              <a:lnSpc>
                <a:spcPct val="150000"/>
              </a:lnSpc>
              <a:buClrTx/>
              <a:buSzTx/>
              <a:buFontTx/>
            </a:pPr>
            <a:r>
              <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一是根据上级党组织的指示和工作需要，确定会议议题、时间；二是调查研究，征求意见，确定议程，并理清需要的材料和需要落实的事项。</a:t>
            </a:r>
            <a:endPar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763679" y="3244691"/>
            <a:ext cx="5957888" cy="640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p>
            <a:pPr algn="l">
              <a:lnSpc>
                <a:spcPct val="150000"/>
              </a:lnSpc>
              <a:buClrTx/>
              <a:buSzTx/>
              <a:buFontTx/>
            </a:pPr>
            <a:r>
              <a:rPr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统计到会人数；   宣布议题和出席情况；围绕议题，充分讨论；归纳意见，修订预案；行表决，形成决议。</a:t>
            </a:r>
            <a:endPar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2763679" y="3995261"/>
            <a:ext cx="5957888" cy="9963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p>
            <a:pPr algn="l">
              <a:lnSpc>
                <a:spcPct val="150000"/>
              </a:lnSpc>
              <a:buClrTx/>
              <a:buSzTx/>
              <a:buFontTx/>
            </a:pPr>
            <a:r>
              <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会议记录的内容，主要包括会议的组织情况和会议事项；会议记录的方法，有摘要记录和详细记录两种；做好会议记录的签字、核对和保管；做好会后工作。</a:t>
            </a:r>
            <a:endParaRPr sz="1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389096" y="3148965"/>
            <a:ext cx="2126456"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800" b="1" dirty="0">
                <a:solidFill>
                  <a:schemeClr val="bg1"/>
                </a:solidFill>
                <a:latin typeface="微软雅黑" panose="020B0503020204020204" pitchFamily="34" charset="-122"/>
                <a:ea typeface="微软雅黑" panose="020B0503020204020204" pitchFamily="34" charset="-122"/>
              </a:rPr>
              <a:t>3.过程完整，发扬民主</a:t>
            </a:r>
            <a:endParaRPr sz="18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89096" y="4171950"/>
            <a:ext cx="2126456"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800" b="1" dirty="0">
                <a:solidFill>
                  <a:schemeClr val="bg1"/>
                </a:solidFill>
                <a:latin typeface="微软雅黑" panose="020B0503020204020204" pitchFamily="34" charset="-122"/>
                <a:ea typeface="微软雅黑" panose="020B0503020204020204" pitchFamily="34" charset="-122"/>
              </a:rPr>
              <a:t>4.记录完备，有始有终</a:t>
            </a:r>
            <a:endParaRPr sz="1800" b="1" dirty="0">
              <a:solidFill>
                <a:schemeClr val="bg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ppt_x</p:attrName>
                                        </p:attrNameLst>
                                      </p:cBhvr>
                                      <p:tavLst>
                                        <p:tav tm="0">
                                          <p:val>
                                            <p:strVal val="#ppt_x-#ppt_w*1.125000"/>
                                          </p:val>
                                        </p:tav>
                                        <p:tav tm="100000">
                                          <p:val>
                                            <p:strVal val="#ppt_x"/>
                                          </p:val>
                                        </p:tav>
                                      </p:tavLst>
                                    </p:anim>
                                    <p:animEffect transition="in" filter="wipe(right)">
                                      <p:cBhvr>
                                        <p:cTn id="13" dur="1000"/>
                                        <p:tgtEl>
                                          <p:spTgt spid="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3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par>
                          <p:cTn id="27" fill="hold">
                            <p:stCondLst>
                              <p:cond delay="3500"/>
                            </p:stCondLst>
                            <p:childTnLst>
                              <p:par>
                                <p:cTn id="28" presetID="55"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par>
                          <p:cTn id="33" fill="hold">
                            <p:stCondLst>
                              <p:cond delay="4500"/>
                            </p:stCondLst>
                            <p:childTnLst>
                              <p:par>
                                <p:cTn id="34" presetID="3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par>
                          <p:cTn id="40" fill="hold">
                            <p:stCondLst>
                              <p:cond delay="5500"/>
                            </p:stCondLst>
                            <p:childTnLst>
                              <p:par>
                                <p:cTn id="41" presetID="55"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par>
                          <p:cTn id="46" fill="hold">
                            <p:stCondLst>
                              <p:cond delay="6500"/>
                            </p:stCondLst>
                            <p:childTnLst>
                              <p:par>
                                <p:cTn id="47" presetID="31"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7500"/>
                            </p:stCondLst>
                            <p:childTnLst>
                              <p:par>
                                <p:cTn id="54" presetID="55"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strVal val="#ppt_w*0.70"/>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Effect transition="in" filter="fade">
                                      <p:cBhvr>
                                        <p:cTn id="58" dur="1000"/>
                                        <p:tgtEl>
                                          <p:spTgt spid="13"/>
                                        </p:tgtEl>
                                      </p:cBhvr>
                                    </p:animEffect>
                                  </p:childTnLst>
                                </p:cTn>
                              </p:par>
                            </p:childTnLst>
                          </p:cTn>
                        </p:par>
                        <p:par>
                          <p:cTn id="59" fill="hold">
                            <p:stCondLst>
                              <p:cond delay="8500"/>
                            </p:stCondLst>
                            <p:childTnLst>
                              <p:par>
                                <p:cTn id="60" presetID="31"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fltVal val="0"/>
                                          </p:val>
                                        </p:tav>
                                        <p:tav tm="100000">
                                          <p:val>
                                            <p:strVal val="#ppt_w"/>
                                          </p:val>
                                        </p:tav>
                                      </p:tavLst>
                                    </p:anim>
                                    <p:anim calcmode="lin" valueType="num">
                                      <p:cBhvr>
                                        <p:cTn id="63" dur="1000" fill="hold"/>
                                        <p:tgtEl>
                                          <p:spTgt spid="11"/>
                                        </p:tgtEl>
                                        <p:attrNameLst>
                                          <p:attrName>ppt_h</p:attrName>
                                        </p:attrNameLst>
                                      </p:cBhvr>
                                      <p:tavLst>
                                        <p:tav tm="0">
                                          <p:val>
                                            <p:fltVal val="0"/>
                                          </p:val>
                                        </p:tav>
                                        <p:tav tm="100000">
                                          <p:val>
                                            <p:strVal val="#ppt_h"/>
                                          </p:val>
                                        </p:tav>
                                      </p:tavLst>
                                    </p:anim>
                                    <p:anim calcmode="lin" valueType="num">
                                      <p:cBhvr>
                                        <p:cTn id="64" dur="1000" fill="hold"/>
                                        <p:tgtEl>
                                          <p:spTgt spid="11"/>
                                        </p:tgtEl>
                                        <p:attrNameLst>
                                          <p:attrName>style.rotation</p:attrName>
                                        </p:attrNameLst>
                                      </p:cBhvr>
                                      <p:tavLst>
                                        <p:tav tm="0">
                                          <p:val>
                                            <p:fltVal val="90"/>
                                          </p:val>
                                        </p:tav>
                                        <p:tav tm="100000">
                                          <p:val>
                                            <p:fltVal val="0"/>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bldLvl="0" animBg="1"/>
      <p:bldP spid="8" grpId="0" bldLvl="0" animBg="1"/>
      <p:bldP spid="7" grpId="0" bldLvl="0" animBg="1"/>
      <p:bldP spid="9" grpId="0" bldLvl="0" animBg="1"/>
      <p:bldP spid="10" grpId="0" bldLvl="0" animBg="1"/>
      <p:bldP spid="11" grpId="0" bldLvl="0" animBg="1"/>
      <p:bldP spid="12" grpId="0" bldLvl="0" animBg="1"/>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685"/>
            <a:ext cx="9144000" cy="994410"/>
          </a:xfrm>
        </p:spPr>
        <p:txBody>
          <a:bodyPr>
            <a:normAutofit/>
          </a:bodyPr>
          <a:lstStyle/>
          <a:p>
            <a:r>
              <a:rPr lang="zh-CN" altLang="en-US" dirty="0"/>
              <a:t> </a:t>
            </a:r>
            <a:endParaRPr lang="zh-CN" altLang="en-US" dirty="0"/>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79106" y="570778"/>
            <a:ext cx="3186113" cy="403860"/>
          </a:xfrm>
          <a:prstGeom prst="rect">
            <a:avLst/>
          </a:prstGeom>
        </p:spPr>
      </p:pic>
      <p:sp>
        <p:nvSpPr>
          <p:cNvPr id="5" name="Rectangle 2"/>
          <p:cNvSpPr>
            <a:spLocks noChangeArrowheads="1"/>
          </p:cNvSpPr>
          <p:nvPr/>
        </p:nvSpPr>
        <p:spPr bwMode="auto">
          <a:xfrm>
            <a:off x="327578" y="1052450"/>
            <a:ext cx="8488822" cy="437515"/>
          </a:xfrm>
          <a:prstGeom prst="rect">
            <a:avLst/>
          </a:prstGeom>
          <a:solidFill>
            <a:srgbClr val="C00000"/>
          </a:solidFill>
          <a:ln>
            <a:noFill/>
          </a:ln>
          <a:effectLst/>
        </p:spPr>
        <p:txBody>
          <a:bodyPr wrap="square">
            <a:spAutoFit/>
          </a:bodyPr>
          <a:p>
            <a:pPr algn="ct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党员大会主要工作的内容</a:t>
            </a:r>
            <a:endPar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8" name="圆角矩形 7"/>
          <p:cNvSpPr/>
          <p:nvPr>
            <p:custDataLst>
              <p:tags r:id="rId2"/>
            </p:custDataLst>
          </p:nvPr>
        </p:nvSpPr>
        <p:spPr>
          <a:xfrm>
            <a:off x="4864667" y="1559209"/>
            <a:ext cx="3763078" cy="3051007"/>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7" name="矩形 6"/>
          <p:cNvSpPr/>
          <p:nvPr>
            <p:custDataLst>
              <p:tags r:id="rId3"/>
            </p:custDataLst>
          </p:nvPr>
        </p:nvSpPr>
        <p:spPr>
          <a:xfrm>
            <a:off x="4966970" y="1652270"/>
            <a:ext cx="3526155" cy="2778760"/>
          </a:xfrm>
          <a:prstGeom prst="rect">
            <a:avLst/>
          </a:prstGeom>
        </p:spPr>
        <p:txBody>
          <a:bodyPr wrap="square" lIns="0" tIns="0" rIns="0" bIns="0">
            <a:noAutofit/>
          </a:bodyPr>
          <a:p>
            <a:pPr algn="l">
              <a:lnSpc>
                <a:spcPct val="100000"/>
              </a:lnSpc>
              <a:buClrTx/>
              <a:buSzTx/>
              <a:buNone/>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6.讨论和表决接收预备党员；</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7.讨论和表决预备党员转正、延长预备期或者取消预备党员资格；</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8.讨论决定对党员的表彰表扬、组织处置和纪律处分；</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9.研究通过本支部工作计划（年度工作计划、主题党日活动计划、党员教育培训计划等）、相关工作制度（监督管理考核制度、创先争优相关制度、党员帮扶制度等）；</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10.召开组织生活会及民主评议党员；</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11.研究决定党支部的其他重大问题。</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4" name="圆角矩形 3"/>
          <p:cNvSpPr/>
          <p:nvPr>
            <p:custDataLst>
              <p:tags r:id="rId4"/>
            </p:custDataLst>
          </p:nvPr>
        </p:nvSpPr>
        <p:spPr>
          <a:xfrm>
            <a:off x="485140" y="1559847"/>
            <a:ext cx="3944124" cy="3050369"/>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10" name="矩形 9"/>
          <p:cNvSpPr/>
          <p:nvPr>
            <p:custDataLst>
              <p:tags r:id="rId5"/>
            </p:custDataLst>
          </p:nvPr>
        </p:nvSpPr>
        <p:spPr>
          <a:xfrm>
            <a:off x="558800" y="1651635"/>
            <a:ext cx="3756660" cy="3030855"/>
          </a:xfrm>
          <a:prstGeom prst="rect">
            <a:avLst/>
          </a:prstGeom>
        </p:spPr>
        <p:txBody>
          <a:bodyPr wrap="square" lIns="0" tIns="0" rIns="0" bIns="0">
            <a:noAutofit/>
          </a:bodyPr>
          <a:p>
            <a:pPr indent="0" algn="l" fontAlgn="auto">
              <a:lnSpc>
                <a:spcPct val="100000"/>
              </a:lnSpc>
              <a:spcBef>
                <a:spcPct val="0"/>
              </a:spcBef>
              <a:spcAft>
                <a:spcPct val="0"/>
              </a:spcAft>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rPr>
              <a:t>1.传达贯彻上级党组织决议、指示，公司重要规章制度和重要工作安排落实；</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rPr>
              <a:t>2.听取和审查党支部委员会的工作报告，党支部阶段性工作总结；</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rPr>
              <a:t>3.听取党员的思想汇报、承诺践诺、监督管理考核等情况汇报；</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rPr>
              <a:t>4.选举新的支部委员会，增补和撤销支部委员（不设支部委员会的，选举产生新一届党支部书记、副书记）；</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a:t>
            </a:r>
            <a:r>
              <a:rPr sz="1400" dirty="0">
                <a:ln>
                  <a:noFill/>
                  <a:prstDash val="sysDot"/>
                </a:ln>
                <a:solidFill>
                  <a:srgbClr val="C00000"/>
                </a:solidFill>
                <a:latin typeface="微软雅黑" panose="020B0503020204020204" pitchFamily="34" charset="-122"/>
                <a:ea typeface="微软雅黑" panose="020B0503020204020204" pitchFamily="34" charset="-122"/>
                <a:cs typeface="+mn-ea"/>
              </a:rPr>
              <a:t>5.按照规定开展党支部选举工作，推荐出席上级党代表大会的代表候选人，选举出席上级党代表大会的代表；</a:t>
            </a:r>
            <a:endParaRPr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3" name="文本框 2"/>
          <p:cNvSpPr txBox="1"/>
          <p:nvPr/>
        </p:nvSpPr>
        <p:spPr>
          <a:xfrm>
            <a:off x="531875" y="3152062"/>
            <a:ext cx="1790700" cy="414020"/>
          </a:xfrm>
          <a:prstGeom prst="rect">
            <a:avLst/>
          </a:prstGeom>
          <a:noFill/>
        </p:spPr>
        <p:txBody>
          <a:bodyPr wrap="none" rtlCol="0">
            <a:spAutoFit/>
          </a:bodyPr>
          <a:p>
            <a:pPr algn="ctr"/>
            <a:r>
              <a:rPr lang="zh-CN" altLang="en-US" sz="2100" b="1" dirty="0">
                <a:solidFill>
                  <a:srgbClr val="C00000"/>
                </a:solidFill>
                <a:latin typeface="方正兰亭粗黑_GBK" panose="02010600030101010101" pitchFamily="2" charset="-122"/>
                <a:ea typeface="方正兰亭粗黑_GBK" panose="02010600030101010101" pitchFamily="2" charset="-122"/>
                <a:sym typeface="+mn-ea"/>
              </a:rPr>
              <a:t>三个注意事项</a:t>
            </a:r>
            <a:endParaRPr lang="zh-CN" altLang="en-US" sz="2100" b="1" dirty="0">
              <a:solidFill>
                <a:srgbClr val="C00000"/>
              </a:solidFill>
              <a:latin typeface="方正兰亭粗黑_GBK" panose="02010600030101010101" pitchFamily="2" charset="-122"/>
              <a:ea typeface="方正兰亭粗黑_GBK" panose="02010600030101010101" pitchFamily="2" charset="-122"/>
              <a:sym typeface="+mn-ea"/>
            </a:endParaRPr>
          </a:p>
        </p:txBody>
      </p:sp>
      <p:sp>
        <p:nvSpPr>
          <p:cNvPr id="14" name="文本框 13"/>
          <p:cNvSpPr txBox="1"/>
          <p:nvPr/>
        </p:nvSpPr>
        <p:spPr>
          <a:xfrm>
            <a:off x="345984" y="2253364"/>
            <a:ext cx="2251710" cy="922020"/>
          </a:xfrm>
          <a:prstGeom prst="rect">
            <a:avLst/>
          </a:prstGeom>
          <a:noFill/>
        </p:spPr>
        <p:txBody>
          <a:bodyPr wrap="none" rtlCol="0">
            <a:spAutoFit/>
          </a:bodyPr>
          <a:p>
            <a:pPr algn="ctr"/>
            <a:r>
              <a:rPr lang="zh-CN" altLang="en-US" sz="2700" b="1" dirty="0">
                <a:solidFill>
                  <a:srgbClr val="C00000"/>
                </a:solidFill>
                <a:latin typeface="方正兰亭粗黑_GBK" panose="02010600030101010101" pitchFamily="2" charset="-122"/>
                <a:ea typeface="方正兰亭粗黑_GBK" panose="02010600030101010101" pitchFamily="2" charset="-122"/>
              </a:rPr>
              <a:t>开好党小组会</a:t>
            </a:r>
            <a:endParaRPr lang="zh-CN" altLang="en-US" sz="2700" b="1" dirty="0">
              <a:solidFill>
                <a:srgbClr val="C00000"/>
              </a:solidFill>
              <a:latin typeface="方正兰亭粗黑_GBK" panose="02010600030101010101" pitchFamily="2" charset="-122"/>
              <a:ea typeface="方正兰亭粗黑_GBK" panose="02010600030101010101" pitchFamily="2" charset="-122"/>
            </a:endParaRPr>
          </a:p>
          <a:p>
            <a:pPr algn="ctr"/>
            <a:endParaRPr lang="zh-CN" altLang="en-US" sz="2700" b="1" dirty="0">
              <a:solidFill>
                <a:srgbClr val="C00000"/>
              </a:solidFill>
              <a:latin typeface="方正兰亭粗黑_GBK" panose="02010600030101010101" pitchFamily="2" charset="-122"/>
              <a:ea typeface="方正兰亭粗黑_GBK" panose="02010600030101010101" pitchFamily="2" charset="-122"/>
            </a:endParaRPr>
          </a:p>
        </p:txBody>
      </p:sp>
      <p:grpSp>
        <p:nvGrpSpPr>
          <p:cNvPr id="15" name="组合 14"/>
          <p:cNvGrpSpPr/>
          <p:nvPr/>
        </p:nvGrpSpPr>
        <p:grpSpPr>
          <a:xfrm>
            <a:off x="460521" y="1247525"/>
            <a:ext cx="1933722" cy="680500"/>
            <a:chOff x="5766907" y="244084"/>
            <a:chExt cx="3093907" cy="1088783"/>
          </a:xfrm>
        </p:grpSpPr>
        <p:sp>
          <p:nvSpPr>
            <p:cNvPr id="16" name="文本框 15"/>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cxnSp>
        <p:nvCxnSpPr>
          <p:cNvPr id="22" name="直接连接符 21"/>
          <p:cNvCxnSpPr/>
          <p:nvPr/>
        </p:nvCxnSpPr>
        <p:spPr>
          <a:xfrm>
            <a:off x="483161" y="1991414"/>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3161" y="2867513"/>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913221" y="1032986"/>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围绕中心，服务大局</a:t>
            </a:r>
            <a:endParaRPr lang="zh-CN" altLang="en-US" sz="1500" b="1" dirty="0">
              <a:latin typeface="微软雅黑" panose="020B0503020204020204" pitchFamily="34" charset="-122"/>
              <a:ea typeface="微软雅黑" panose="020B0503020204020204" pitchFamily="34" charset="-122"/>
            </a:endParaRPr>
          </a:p>
        </p:txBody>
      </p:sp>
      <p:sp>
        <p:nvSpPr>
          <p:cNvPr id="17" name="矩形 16"/>
          <p:cNvSpPr/>
          <p:nvPr/>
        </p:nvSpPr>
        <p:spPr>
          <a:xfrm>
            <a:off x="4429601" y="876300"/>
            <a:ext cx="4172426" cy="994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400" b="1" dirty="0">
                <a:solidFill>
                  <a:srgbClr val="C00000"/>
                </a:solidFill>
                <a:latin typeface="微软雅黑" panose="020B0503020204020204" pitchFamily="34" charset="-122"/>
                <a:ea typeface="微软雅黑" panose="020B0503020204020204" pitchFamily="34" charset="-122"/>
              </a:rPr>
              <a:t> 国企的党小组会议，</a:t>
            </a:r>
            <a:r>
              <a:rPr sz="1400" b="1" dirty="0">
                <a:solidFill>
                  <a:srgbClr val="C00000"/>
                </a:solidFill>
                <a:latin typeface="微软雅黑" panose="020B0503020204020204" pitchFamily="34" charset="-122"/>
                <a:ea typeface="微软雅黑" panose="020B0503020204020204" pitchFamily="34" charset="-122"/>
              </a:rPr>
              <a:t>不能仅仅是学习和传达，它更重要的任务，是做到“学做结合”，紧紧围绕中心工作，通过调动党员群众积极性，推动中心工作的完成。</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2913221" y="2350294"/>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聚焦思想问题，解决主要矛盾</a:t>
            </a:r>
            <a:endParaRPr lang="zh-CN" altLang="en-US" sz="1500" b="1" dirty="0">
              <a:latin typeface="微软雅黑" panose="020B0503020204020204" pitchFamily="34" charset="-122"/>
              <a:ea typeface="微软雅黑" panose="020B0503020204020204" pitchFamily="34" charset="-122"/>
            </a:endParaRPr>
          </a:p>
        </p:txBody>
      </p:sp>
      <p:sp>
        <p:nvSpPr>
          <p:cNvPr id="19" name="矩形 18"/>
          <p:cNvSpPr/>
          <p:nvPr/>
        </p:nvSpPr>
        <p:spPr>
          <a:xfrm>
            <a:off x="4451033" y="2253139"/>
            <a:ext cx="4172426" cy="9634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sz="1400" b="1" dirty="0">
                <a:solidFill>
                  <a:srgbClr val="C00000"/>
                </a:solidFill>
                <a:latin typeface="微软雅黑" panose="020B0503020204020204" pitchFamily="34" charset="-122"/>
                <a:ea typeface="微软雅黑" panose="020B0503020204020204" pitchFamily="34" charset="-122"/>
              </a:rPr>
              <a:t>要从思想工作入手来推动中心工作</a:t>
            </a:r>
            <a:r>
              <a:rPr lang="zh-CN"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通过学习、讨论和批评、教育，让党员认清问题，看到差距，解开思想上的疙瘩，积极投入工作。</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2913221" y="3668554"/>
            <a:ext cx="1420654"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务实创新，提升效果</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4462463" y="3603784"/>
            <a:ext cx="4172903" cy="8882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1400" b="1" dirty="0">
                <a:solidFill>
                  <a:srgbClr val="C00000"/>
                </a:solidFill>
                <a:latin typeface="微软雅黑" panose="020B0503020204020204" pitchFamily="34" charset="-122"/>
                <a:ea typeface="微软雅黑" panose="020B0503020204020204" pitchFamily="34" charset="-122"/>
              </a:rPr>
              <a:t>     </a:t>
            </a:r>
            <a:r>
              <a:rPr sz="1400" b="1" dirty="0">
                <a:solidFill>
                  <a:srgbClr val="C00000"/>
                </a:solidFill>
                <a:latin typeface="微软雅黑" panose="020B0503020204020204" pitchFamily="34" charset="-122"/>
                <a:ea typeface="微软雅黑" panose="020B0503020204020204" pitchFamily="34" charset="-122"/>
              </a:rPr>
              <a:t>不能总是开会、学习一成不变，内容越接地气、形式越新颖，越能调动参与积极性。</a:t>
            </a:r>
            <a:endParaRPr sz="1400" b="1" dirty="0">
              <a:solidFill>
                <a:srgbClr val="C0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p:tgtEl>
                                          <p:spTgt spid="22"/>
                                        </p:tgtEl>
                                        <p:attrNameLst>
                                          <p:attrName>ppt_x</p:attrName>
                                        </p:attrNameLst>
                                      </p:cBhvr>
                                      <p:tavLst>
                                        <p:tav tm="0">
                                          <p:val>
                                            <p:strVal val="#ppt_x-#ppt_w*1.125000"/>
                                          </p:val>
                                        </p:tav>
                                        <p:tav tm="100000">
                                          <p:val>
                                            <p:strVal val="#ppt_x"/>
                                          </p:val>
                                        </p:tav>
                                      </p:tavLst>
                                    </p:anim>
                                    <p:animEffect transition="in" filter="wipe(right)">
                                      <p:cBhvr>
                                        <p:cTn id="12" dur="1000"/>
                                        <p:tgtEl>
                                          <p:spTgt spid="22"/>
                                        </p:tgtEl>
                                      </p:cBhvr>
                                    </p:animEffect>
                                  </p:childTnLst>
                                </p:cTn>
                              </p:par>
                              <p:par>
                                <p:cTn id="13" presetID="1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p:tgtEl>
                                          <p:spTgt spid="23"/>
                                        </p:tgtEl>
                                        <p:attrNameLst>
                                          <p:attrName>ppt_x</p:attrName>
                                        </p:attrNameLst>
                                      </p:cBhvr>
                                      <p:tavLst>
                                        <p:tav tm="0">
                                          <p:val>
                                            <p:strVal val="#ppt_x+#ppt_w*1.125000"/>
                                          </p:val>
                                        </p:tav>
                                        <p:tav tm="100000">
                                          <p:val>
                                            <p:strVal val="#ppt_x"/>
                                          </p:val>
                                        </p:tav>
                                      </p:tavLst>
                                    </p:anim>
                                    <p:animEffect transition="in" filter="wipe(left)">
                                      <p:cBhvr>
                                        <p:cTn id="16" dur="10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Effect transition="in" filter="fade">
                                      <p:cBhvr>
                                        <p:cTn id="21" dur="1000"/>
                                        <p:tgtEl>
                                          <p:spTgt spid="14"/>
                                        </p:tgtEl>
                                      </p:cBhvr>
                                    </p:animEffect>
                                  </p:childTnLst>
                                </p:cTn>
                              </p:par>
                            </p:childTnLst>
                          </p:cTn>
                        </p:par>
                        <p:par>
                          <p:cTn id="22" fill="hold">
                            <p:stCondLst>
                              <p:cond delay="1500"/>
                            </p:stCondLst>
                            <p:childTnLst>
                              <p:par>
                                <p:cTn id="23" presetID="1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p:tgtEl>
                                          <p:spTgt spid="3"/>
                                        </p:tgtEl>
                                        <p:attrNameLst>
                                          <p:attrName>ppt_y</p:attrName>
                                        </p:attrNameLst>
                                      </p:cBhvr>
                                      <p:tavLst>
                                        <p:tav tm="0">
                                          <p:val>
                                            <p:strVal val="#ppt_y-#ppt_h*1.125000"/>
                                          </p:val>
                                        </p:tav>
                                        <p:tav tm="100000">
                                          <p:val>
                                            <p:strVal val="#ppt_y"/>
                                          </p:val>
                                        </p:tav>
                                      </p:tavLst>
                                    </p:anim>
                                    <p:animEffect transition="in" filter="wipe(down)">
                                      <p:cBhvr>
                                        <p:cTn id="26" dur="1000"/>
                                        <p:tgtEl>
                                          <p:spTgt spid="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1000"/>
                                        <p:tgtEl>
                                          <p:spTgt spid="17"/>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Effect transition="in" filter="fade">
                                      <p:cBhvr>
                                        <p:cTn id="42" dur="1000"/>
                                        <p:tgtEl>
                                          <p:spTgt spid="18"/>
                                        </p:tgtEl>
                                      </p:cBhvr>
                                    </p:animEffect>
                                  </p:childTnLst>
                                </p:cTn>
                              </p:par>
                            </p:childTnLst>
                          </p:cTn>
                        </p:par>
                        <p:par>
                          <p:cTn id="43" fill="hold">
                            <p:stCondLst>
                              <p:cond delay="5500"/>
                            </p:stCondLst>
                            <p:childTnLst>
                              <p:par>
                                <p:cTn id="44" presetID="16" presetClass="entr" presetSubtype="2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1000"/>
                                        <p:tgtEl>
                                          <p:spTgt spid="19"/>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animEffect transition="in" filter="fade">
                                      <p:cBhvr>
                                        <p:cTn id="52" dur="1000"/>
                                        <p:tgtEl>
                                          <p:spTgt spid="20"/>
                                        </p:tgtEl>
                                      </p:cBhvr>
                                    </p:animEffect>
                                  </p:childTnLst>
                                </p:cTn>
                              </p:par>
                            </p:childTnLst>
                          </p:cTn>
                        </p:par>
                        <p:par>
                          <p:cTn id="53" fill="hold">
                            <p:stCondLst>
                              <p:cond delay="7500"/>
                            </p:stCondLst>
                            <p:childTnLst>
                              <p:par>
                                <p:cTn id="54" presetID="16" presetClass="entr" presetSubtype="21"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4" grpId="0" bldLvl="0" animBg="1"/>
      <p:bldP spid="17" grpId="0" bldLvl="0" animBg="1"/>
      <p:bldP spid="18" grpId="0" bldLvl="0" animBg="1"/>
      <p:bldP spid="19" grpId="0" bldLvl="0" animBg="1"/>
      <p:bldP spid="20" grpId="0" bldLvl="0" animBg="1"/>
      <p:bldP spid="2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685"/>
            <a:ext cx="9144000" cy="994410"/>
          </a:xfrm>
        </p:spPr>
        <p:txBody>
          <a:bodyPr>
            <a:normAutofit/>
          </a:bodyPr>
          <a:lstStyle/>
          <a:p>
            <a:r>
              <a:rPr lang="zh-CN" altLang="en-US" dirty="0"/>
              <a:t> </a:t>
            </a:r>
            <a:endParaRPr lang="zh-CN" altLang="en-US" dirty="0"/>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79106" y="570778"/>
            <a:ext cx="3186113" cy="403860"/>
          </a:xfrm>
          <a:prstGeom prst="rect">
            <a:avLst/>
          </a:prstGeom>
        </p:spPr>
      </p:pic>
      <p:sp>
        <p:nvSpPr>
          <p:cNvPr id="5" name="Rectangle 2"/>
          <p:cNvSpPr>
            <a:spLocks noChangeArrowheads="1"/>
          </p:cNvSpPr>
          <p:nvPr/>
        </p:nvSpPr>
        <p:spPr bwMode="auto">
          <a:xfrm>
            <a:off x="327578" y="1052450"/>
            <a:ext cx="8488822" cy="437515"/>
          </a:xfrm>
          <a:prstGeom prst="rect">
            <a:avLst/>
          </a:prstGeom>
          <a:solidFill>
            <a:srgbClr val="C00000"/>
          </a:solidFill>
          <a:ln>
            <a:noFill/>
          </a:ln>
          <a:effectLst/>
        </p:spPr>
        <p:txBody>
          <a:bodyPr wrap="square">
            <a:spAutoFit/>
          </a:bodyPr>
          <a:p>
            <a:pPr algn="ct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党</a:t>
            </a: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小组会主要工作的内容</a:t>
            </a:r>
            <a:endPar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8" name="圆角矩形 7"/>
          <p:cNvSpPr/>
          <p:nvPr>
            <p:custDataLst>
              <p:tags r:id="rId2"/>
            </p:custDataLst>
          </p:nvPr>
        </p:nvSpPr>
        <p:spPr>
          <a:xfrm>
            <a:off x="4707255" y="1558925"/>
            <a:ext cx="3920490" cy="3051175"/>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7" name="矩形 6"/>
          <p:cNvSpPr/>
          <p:nvPr>
            <p:custDataLst>
              <p:tags r:id="rId3"/>
            </p:custDataLst>
          </p:nvPr>
        </p:nvSpPr>
        <p:spPr>
          <a:xfrm>
            <a:off x="4780915" y="1652270"/>
            <a:ext cx="3712210" cy="2778760"/>
          </a:xfrm>
          <a:prstGeom prst="rect">
            <a:avLst/>
          </a:prstGeom>
        </p:spPr>
        <p:txBody>
          <a:bodyPr wrap="square" lIns="0" tIns="0" rIns="0" bIns="0">
            <a:noAutofit/>
          </a:bodyPr>
          <a:p>
            <a:pPr algn="l">
              <a:lnSpc>
                <a:spcPct val="100000"/>
              </a:lnSpc>
              <a:buClrTx/>
              <a:buSzTx/>
              <a:buNone/>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（5）讨论对入党积极分子的培养教育、发展党员及预备党员转正问题，向支部提出意见和建议。</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（6）讨论对违纪党员的纪律处分及不合格党员的组织处置。教育引导党员严格遵守党的纪律和各项规定，模范遵守国家的法律法规。</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（7）研究分析群众思想、工作、生活等方面的情况，及时向党支部反映群众意见和要求，维护群众正当利益，密切同群众的联系。</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（8）按照党支部的安排部署，做好其他各项工作。</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a:p>
            <a:pPr algn="l">
              <a:lnSpc>
                <a:spcPct val="100000"/>
              </a:lnSpc>
              <a:buClrTx/>
              <a:buSzTx/>
              <a:buNone/>
            </a:pPr>
            <a:r>
              <a:rPr lang="zh-CN" sz="1800" b="1"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党小组不是一级组织！！！</a:t>
            </a:r>
            <a:endParaRPr lang="zh-CN" sz="1800" b="1"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4" name="圆角矩形 3"/>
          <p:cNvSpPr/>
          <p:nvPr>
            <p:custDataLst>
              <p:tags r:id="rId4"/>
            </p:custDataLst>
          </p:nvPr>
        </p:nvSpPr>
        <p:spPr>
          <a:xfrm>
            <a:off x="485140" y="1559560"/>
            <a:ext cx="4145280" cy="3050540"/>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10" name="矩形 9"/>
          <p:cNvSpPr/>
          <p:nvPr>
            <p:custDataLst>
              <p:tags r:id="rId5"/>
            </p:custDataLst>
          </p:nvPr>
        </p:nvSpPr>
        <p:spPr>
          <a:xfrm>
            <a:off x="558800" y="1651635"/>
            <a:ext cx="4013200" cy="3030855"/>
          </a:xfrm>
          <a:prstGeom prst="rect">
            <a:avLst/>
          </a:prstGeom>
        </p:spPr>
        <p:txBody>
          <a:bodyPr wrap="square" lIns="0" tIns="0" rIns="0" bIns="0">
            <a:noAutofit/>
          </a:bodyPr>
          <a:p>
            <a:pPr indent="0" algn="l" fontAlgn="auto">
              <a:lnSpc>
                <a:spcPct val="100000"/>
              </a:lnSpc>
              <a:spcBef>
                <a:spcPct val="0"/>
              </a:spcBef>
              <a:spcAft>
                <a:spcPct val="0"/>
              </a:spcAft>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rPr>
              <a:t>（1）组织党员学习马克思列宁主义、毛泽东思想、邓小平理论、“三个代表”重要思想、科学发展观、习近平新时代中国特色社会主义思想，学习党的路线、方针、政策，学习党的基本知识以及科学、文化、法律和业务知识。</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rPr>
              <a:t>（2）传达学习上级党组织的决议、决定和指示精神，研究贯彻执行的具体措施，组织引导党员完成党支部布置的各项任务。</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sz="1200" dirty="0">
                <a:ln>
                  <a:noFill/>
                  <a:prstDash val="sysDot"/>
                </a:ln>
                <a:solidFill>
                  <a:srgbClr val="C00000"/>
                </a:solidFill>
                <a:latin typeface="微软雅黑" panose="020B0503020204020204" pitchFamily="34" charset="-122"/>
                <a:ea typeface="微软雅黑" panose="020B0503020204020204" pitchFamily="34" charset="-122"/>
                <a:cs typeface="+mn-ea"/>
              </a:rPr>
              <a:t>（3）组织党员汇报交流思想、工作情况和完成党支部、党小组分配任务情况。帮助党员发扬成绩，纠正错误，更好地发挥先锋模范作用。</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zh-CN"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a:t>
            </a:r>
            <a:r>
              <a:rPr sz="12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4）定期召开党小组组织生活会，认真开展批评与自我批评，普遍开展谈心谈话活动，交流思想，沟通情况，增进党性原则基础上的团结。组织开展民主评议党员工作，推选优秀党员。</a:t>
            </a: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endParaRPr sz="1200" dirty="0">
              <a:ln>
                <a:noFill/>
                <a:prstDash val="sysDot"/>
              </a:ln>
              <a:solidFill>
                <a:srgbClr val="C00000"/>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29" name="矩形 28"/>
          <p:cNvSpPr/>
          <p:nvPr userDrawn="1"/>
        </p:nvSpPr>
        <p:spPr>
          <a:xfrm>
            <a:off x="0" y="726281"/>
            <a:ext cx="9144000" cy="45244"/>
          </a:xfrm>
          <a:prstGeom prst="rect">
            <a:avLst/>
          </a:prstGeom>
          <a:pattFill prst="dkUpDiag">
            <a:fgClr>
              <a:srgbClr val="D41611"/>
            </a:fgClr>
            <a:bgClr>
              <a:schemeClr val="bg1"/>
            </a:bgClr>
          </a:pattFill>
          <a:ln w="6350" cap="flat" cmpd="sng" algn="ctr">
            <a:solidFill>
              <a:srgbClr val="D41611"/>
            </a:solidFill>
            <a:prstDash val="solid"/>
          </a:ln>
          <a:effectLst/>
        </p:spPr>
        <p:txBody>
          <a:bodyPr rot="0" spcFirstLastPara="0" vertOverflow="overflow" horzOverflow="overflow" vert="horz" wrap="square" lIns="91437" tIns="45718" rIns="91437" bIns="45718" numCol="1" spcCol="0" rtlCol="0" fromWordArt="0" anchor="ctr" anchorCtr="0" forceAA="0" compatLnSpc="1">
            <a:noAutofit/>
          </a:bodyPr>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0" y="150803"/>
            <a:ext cx="151280" cy="526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3" name="文本框 2"/>
          <p:cNvSpPr txBox="1"/>
          <p:nvPr/>
        </p:nvSpPr>
        <p:spPr>
          <a:xfrm>
            <a:off x="531875" y="3144918"/>
            <a:ext cx="1790700" cy="414020"/>
          </a:xfrm>
          <a:prstGeom prst="rect">
            <a:avLst/>
          </a:prstGeom>
          <a:noFill/>
        </p:spPr>
        <p:txBody>
          <a:bodyPr wrap="none" rtlCol="0">
            <a:spAutoFit/>
          </a:bodyPr>
          <a:p>
            <a:pPr algn="ctr"/>
            <a:r>
              <a:rPr lang="zh-CN" altLang="en-US" sz="2100" b="1" dirty="0">
                <a:solidFill>
                  <a:srgbClr val="C00000"/>
                </a:solidFill>
                <a:latin typeface="方正兰亭粗黑_GBK" panose="02010600030101010101" pitchFamily="2" charset="-122"/>
                <a:ea typeface="方正兰亭粗黑_GBK" panose="02010600030101010101" pitchFamily="2" charset="-122"/>
                <a:sym typeface="+mn-ea"/>
              </a:rPr>
              <a:t>需要注意五点</a:t>
            </a:r>
            <a:endParaRPr lang="zh-CN" altLang="en-US" sz="21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0521" y="1240381"/>
            <a:ext cx="1933722" cy="680500"/>
            <a:chOff x="5766907" y="244084"/>
            <a:chExt cx="3093907" cy="1088783"/>
          </a:xfrm>
        </p:grpSpPr>
        <p:sp>
          <p:nvSpPr>
            <p:cNvPr id="16" name="文本框 15"/>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cxnSp>
        <p:nvCxnSpPr>
          <p:cNvPr id="22" name="直接连接符 21"/>
          <p:cNvCxnSpPr/>
          <p:nvPr/>
        </p:nvCxnSpPr>
        <p:spPr>
          <a:xfrm>
            <a:off x="483161" y="1984271"/>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3161" y="2860370"/>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97981" y="928688"/>
            <a:ext cx="1085850" cy="49196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主题准确</a:t>
            </a:r>
            <a:endParaRPr lang="zh-CN" altLang="en-US" sz="1500" b="1" dirty="0">
              <a:latin typeface="微软雅黑" panose="020B0503020204020204" pitchFamily="34" charset="-122"/>
              <a:ea typeface="微软雅黑" panose="020B0503020204020204" pitchFamily="34" charset="-122"/>
            </a:endParaRPr>
          </a:p>
        </p:txBody>
      </p:sp>
      <p:sp>
        <p:nvSpPr>
          <p:cNvPr id="6" name="矩形 5"/>
          <p:cNvSpPr/>
          <p:nvPr/>
        </p:nvSpPr>
        <p:spPr>
          <a:xfrm>
            <a:off x="2897981" y="1711643"/>
            <a:ext cx="1085850" cy="49196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基层特色</a:t>
            </a:r>
            <a:endParaRPr lang="zh-CN" altLang="en-US" sz="1500" b="1" dirty="0">
              <a:latin typeface="微软雅黑" panose="020B0503020204020204" pitchFamily="34" charset="-122"/>
              <a:ea typeface="微软雅黑" panose="020B0503020204020204" pitchFamily="34" charset="-122"/>
            </a:endParaRPr>
          </a:p>
        </p:txBody>
      </p:sp>
      <p:sp>
        <p:nvSpPr>
          <p:cNvPr id="7" name="矩形 6"/>
          <p:cNvSpPr/>
          <p:nvPr/>
        </p:nvSpPr>
        <p:spPr>
          <a:xfrm>
            <a:off x="4402931" y="1567815"/>
            <a:ext cx="4172426" cy="814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015" b="1" dirty="0">
                <a:solidFill>
                  <a:srgbClr val="C00000"/>
                </a:solidFill>
                <a:latin typeface="微软雅黑" panose="020B0503020204020204" pitchFamily="34" charset="-122"/>
                <a:ea typeface="微软雅黑" panose="020B0503020204020204" pitchFamily="34" charset="-122"/>
              </a:rPr>
              <a:t>  </a:t>
            </a:r>
            <a:r>
              <a:rPr lang="en-US" sz="1200" b="1" dirty="0">
                <a:solidFill>
                  <a:srgbClr val="C00000"/>
                </a:solidFill>
                <a:latin typeface="微软雅黑" panose="020B0503020204020204" pitchFamily="34" charset="-122"/>
                <a:ea typeface="微软雅黑" panose="020B0503020204020204" pitchFamily="34" charset="-122"/>
              </a:rPr>
              <a:t>  </a:t>
            </a:r>
            <a:r>
              <a:rPr sz="1200" b="1" dirty="0">
                <a:solidFill>
                  <a:srgbClr val="C00000"/>
                </a:solidFill>
                <a:latin typeface="微软雅黑" panose="020B0503020204020204" pitchFamily="34" charset="-122"/>
                <a:ea typeface="微软雅黑" panose="020B0503020204020204" pitchFamily="34" charset="-122"/>
              </a:rPr>
              <a:t>应根据工作性质、工作方式、工作内容的实际和特点，用更接地气的方式方法来开展</a:t>
            </a:r>
            <a:r>
              <a:rPr lang="zh-CN" sz="1200" b="1" dirty="0">
                <a:solidFill>
                  <a:srgbClr val="C00000"/>
                </a:solidFill>
                <a:latin typeface="微软雅黑" panose="020B0503020204020204" pitchFamily="34" charset="-122"/>
                <a:ea typeface="微软雅黑" panose="020B0503020204020204" pitchFamily="34" charset="-122"/>
              </a:rPr>
              <a:t>；紧跟时代变化，采用富有时代感的内容和形式。</a:t>
            </a:r>
            <a:endParaRPr lang="zh-CN" sz="1200" b="1"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4402931" y="893445"/>
            <a:ext cx="4172426" cy="5272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015" b="1" dirty="0">
                <a:solidFill>
                  <a:srgbClr val="C00000"/>
                </a:solidFill>
                <a:latin typeface="微软雅黑" panose="020B0503020204020204" pitchFamily="34" charset="-122"/>
                <a:ea typeface="微软雅黑" panose="020B0503020204020204" pitchFamily="34" charset="-122"/>
              </a:rPr>
              <a:t>  </a:t>
            </a:r>
            <a:r>
              <a:rPr lang="en-US" sz="1200" b="1" dirty="0">
                <a:solidFill>
                  <a:srgbClr val="C00000"/>
                </a:solidFill>
                <a:latin typeface="微软雅黑" panose="020B0503020204020204" pitchFamily="34" charset="-122"/>
                <a:ea typeface="微软雅黑" panose="020B0503020204020204" pitchFamily="34" charset="-122"/>
              </a:rPr>
              <a:t> </a:t>
            </a:r>
            <a:r>
              <a:rPr sz="1200" b="1" dirty="0">
                <a:solidFill>
                  <a:srgbClr val="C00000"/>
                </a:solidFill>
                <a:latin typeface="微软雅黑" panose="020B0503020204020204" pitchFamily="34" charset="-122"/>
                <a:ea typeface="微软雅黑" panose="020B0503020204020204" pitchFamily="34" charset="-122"/>
              </a:rPr>
              <a:t>突出政治学习和教育、突出党性锻炼，结合党员思想和工作实际。</a:t>
            </a:r>
            <a:endParaRPr sz="1200" b="1" dirty="0">
              <a:solidFill>
                <a:srgbClr val="C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4534" y="2246220"/>
            <a:ext cx="2594610" cy="414020"/>
          </a:xfrm>
          <a:prstGeom prst="rect">
            <a:avLst/>
          </a:prstGeom>
          <a:noFill/>
        </p:spPr>
        <p:txBody>
          <a:bodyPr wrap="none" rtlCol="0">
            <a:spAutoFit/>
          </a:bodyPr>
          <a:p>
            <a:pPr algn="ctr"/>
            <a:r>
              <a:rPr lang="zh-CN" altLang="en-US" sz="2100" b="1" dirty="0">
                <a:solidFill>
                  <a:srgbClr val="C00000"/>
                </a:solidFill>
                <a:latin typeface="方正兰亭粗黑_GBK" panose="02010600030101010101" pitchFamily="2" charset="-122"/>
                <a:ea typeface="方正兰亭粗黑_GBK" panose="02010600030101010101" pitchFamily="2" charset="-122"/>
              </a:rPr>
              <a:t>提高基层党课吸引力</a:t>
            </a:r>
            <a:endParaRPr lang="zh-CN" altLang="en-US" sz="2100" b="1" dirty="0">
              <a:solidFill>
                <a:srgbClr val="C00000"/>
              </a:solidFill>
              <a:latin typeface="方正兰亭粗黑_GBK" panose="02010600030101010101" pitchFamily="2" charset="-122"/>
              <a:ea typeface="方正兰亭粗黑_GBK" panose="02010600030101010101" pitchFamily="2" charset="-122"/>
            </a:endParaRPr>
          </a:p>
        </p:txBody>
      </p:sp>
      <p:sp>
        <p:nvSpPr>
          <p:cNvPr id="9" name="矩形 8"/>
          <p:cNvSpPr/>
          <p:nvPr/>
        </p:nvSpPr>
        <p:spPr>
          <a:xfrm>
            <a:off x="2897029" y="2667953"/>
            <a:ext cx="1085850" cy="49196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触动心灵</a:t>
            </a:r>
            <a:endParaRPr lang="zh-CN" altLang="en-US" sz="1500" b="1" dirty="0">
              <a:latin typeface="微软雅黑" panose="020B0503020204020204" pitchFamily="34" charset="-122"/>
              <a:ea typeface="微软雅黑" panose="020B0503020204020204" pitchFamily="34" charset="-122"/>
            </a:endParaRPr>
          </a:p>
        </p:txBody>
      </p:sp>
      <p:sp>
        <p:nvSpPr>
          <p:cNvPr id="10" name="矩形 9"/>
          <p:cNvSpPr/>
          <p:nvPr/>
        </p:nvSpPr>
        <p:spPr>
          <a:xfrm>
            <a:off x="4402931" y="2511266"/>
            <a:ext cx="4172426" cy="82677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200" b="1" dirty="0">
                <a:solidFill>
                  <a:srgbClr val="C00000"/>
                </a:solidFill>
                <a:latin typeface="微软雅黑" panose="020B0503020204020204" pitchFamily="34" charset="-122"/>
                <a:ea typeface="微软雅黑" panose="020B0503020204020204" pitchFamily="34" charset="-122"/>
              </a:rPr>
              <a:t>党课的吸引力，最根本来源于思想深刻</a:t>
            </a:r>
            <a:r>
              <a:rPr lang="zh-CN" altLang="en-US" sz="1200" b="1" dirty="0">
                <a:solidFill>
                  <a:srgbClr val="C00000"/>
                </a:solidFill>
                <a:latin typeface="微软雅黑" panose="020B0503020204020204" pitchFamily="34" charset="-122"/>
                <a:ea typeface="微软雅黑" panose="020B0503020204020204" pitchFamily="34" charset="-122"/>
              </a:rPr>
              <a:t>。</a:t>
            </a:r>
            <a:r>
              <a:rPr sz="1200" b="1" dirty="0">
                <a:solidFill>
                  <a:srgbClr val="C00000"/>
                </a:solidFill>
                <a:latin typeface="微软雅黑" panose="020B0503020204020204" pitchFamily="34" charset="-122"/>
                <a:ea typeface="微软雅黑" panose="020B0503020204020204" pitchFamily="34" charset="-122"/>
              </a:rPr>
              <a:t>要解决党员没想到的、没想透彻的问题，要善于从现象到本质，从表象到抽象，要能够解决思想困惑、化解矛盾纠结、回应党员关心的重大理论和实践问题。</a:t>
            </a:r>
            <a:endParaRPr sz="12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2897029" y="3498533"/>
            <a:ext cx="1085850" cy="49196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解决问题</a:t>
            </a:r>
            <a:endParaRPr lang="zh-CN" altLang="en-US" sz="1500" b="1" dirty="0">
              <a:latin typeface="微软雅黑" panose="020B0503020204020204" pitchFamily="34" charset="-122"/>
              <a:ea typeface="微软雅黑" panose="020B0503020204020204" pitchFamily="34" charset="-122"/>
            </a:endParaRPr>
          </a:p>
        </p:txBody>
      </p:sp>
      <p:sp>
        <p:nvSpPr>
          <p:cNvPr id="12" name="矩形 11"/>
          <p:cNvSpPr/>
          <p:nvPr/>
        </p:nvSpPr>
        <p:spPr>
          <a:xfrm>
            <a:off x="4402931" y="3466624"/>
            <a:ext cx="4172426" cy="5557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sz="1015" b="1" dirty="0">
                <a:solidFill>
                  <a:srgbClr val="C00000"/>
                </a:solidFill>
                <a:latin typeface="微软雅黑" panose="020B0503020204020204" pitchFamily="34" charset="-122"/>
                <a:ea typeface="微软雅黑" panose="020B0503020204020204" pitchFamily="34" charset="-122"/>
              </a:rPr>
              <a:t> </a:t>
            </a:r>
            <a:r>
              <a:rPr sz="1200" b="1" dirty="0">
                <a:solidFill>
                  <a:srgbClr val="C00000"/>
                </a:solidFill>
                <a:latin typeface="微软雅黑" panose="020B0503020204020204" pitchFamily="34" charset="-122"/>
                <a:ea typeface="微软雅黑" panose="020B0503020204020204" pitchFamily="34" charset="-122"/>
              </a:rPr>
              <a:t>虚实结合，既有“怎么看”，也有“怎么办”</a:t>
            </a:r>
            <a:r>
              <a:rPr lang="zh-CN" sz="1200" b="1" dirty="0">
                <a:solidFill>
                  <a:srgbClr val="C00000"/>
                </a:solidFill>
                <a:latin typeface="微软雅黑" panose="020B0503020204020204" pitchFamily="34" charset="-122"/>
                <a:ea typeface="微软雅黑" panose="020B0503020204020204" pitchFamily="34" charset="-122"/>
              </a:rPr>
              <a:t>。</a:t>
            </a:r>
            <a:endParaRPr lang="zh-CN" sz="12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897029" y="4408170"/>
            <a:ext cx="1085850" cy="49196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讲好故事</a:t>
            </a:r>
            <a:endParaRPr lang="zh-CN" altLang="en-US" sz="1500" b="1" dirty="0">
              <a:latin typeface="微软雅黑" panose="020B0503020204020204" pitchFamily="34" charset="-122"/>
              <a:ea typeface="微软雅黑" panose="020B0503020204020204" pitchFamily="34" charset="-122"/>
            </a:endParaRPr>
          </a:p>
        </p:txBody>
      </p:sp>
      <p:sp>
        <p:nvSpPr>
          <p:cNvPr id="18" name="矩形 17"/>
          <p:cNvSpPr/>
          <p:nvPr/>
        </p:nvSpPr>
        <p:spPr>
          <a:xfrm>
            <a:off x="4402931" y="4135279"/>
            <a:ext cx="4172426" cy="9682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sz="1015" b="1" dirty="0">
                <a:solidFill>
                  <a:srgbClr val="C00000"/>
                </a:solidFill>
                <a:latin typeface="微软雅黑" panose="020B0503020204020204" pitchFamily="34" charset="-122"/>
                <a:ea typeface="微软雅黑" panose="020B0503020204020204" pitchFamily="34" charset="-122"/>
              </a:rPr>
              <a:t>   </a:t>
            </a:r>
            <a:r>
              <a:rPr sz="1200" b="1" dirty="0">
                <a:solidFill>
                  <a:srgbClr val="C00000"/>
                </a:solidFill>
                <a:latin typeface="微软雅黑" panose="020B0503020204020204" pitchFamily="34" charset="-122"/>
                <a:ea typeface="微软雅黑" panose="020B0503020204020204" pitchFamily="34" charset="-122"/>
              </a:rPr>
              <a:t>“五讲”是指内容方面，讲自己经历，讲具体细节，讲历史与现实，讲背景与内涵，讲理念与主张；“六有”是指讲述中，要有数据、有事例、有变化、有典故、有文采、有人物。</a:t>
            </a:r>
            <a:endParaRPr sz="1200" b="1" dirty="0">
              <a:solidFill>
                <a:srgbClr val="C0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par>
                                <p:cTn id="18" presetID="12" presetClass="entr" presetSubtype="2"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p:tgtEl>
                                          <p:spTgt spid="23"/>
                                        </p:tgtEl>
                                        <p:attrNameLst>
                                          <p:attrName>ppt_x</p:attrName>
                                        </p:attrNameLst>
                                      </p:cBhvr>
                                      <p:tavLst>
                                        <p:tav tm="0">
                                          <p:val>
                                            <p:strVal val="#ppt_x+#ppt_w*1.125000"/>
                                          </p:val>
                                        </p:tav>
                                        <p:tav tm="100000">
                                          <p:val>
                                            <p:strVal val="#ppt_x"/>
                                          </p:val>
                                        </p:tav>
                                      </p:tavLst>
                                    </p:anim>
                                    <p:animEffect transition="in" filter="wipe(left)">
                                      <p:cBhvr>
                                        <p:cTn id="21" dur="10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childTnLst>
                          </p:cTn>
                        </p:par>
                        <p:par>
                          <p:cTn id="27" fill="hold">
                            <p:stCondLst>
                              <p:cond delay="2000"/>
                            </p:stCondLst>
                            <p:childTnLst>
                              <p:par>
                                <p:cTn id="28" presetID="1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p:tgtEl>
                                          <p:spTgt spid="3"/>
                                        </p:tgtEl>
                                        <p:attrNameLst>
                                          <p:attrName>ppt_y</p:attrName>
                                        </p:attrNameLst>
                                      </p:cBhvr>
                                      <p:tavLst>
                                        <p:tav tm="0">
                                          <p:val>
                                            <p:strVal val="#ppt_y-#ppt_h*1.125000"/>
                                          </p:val>
                                        </p:tav>
                                        <p:tav tm="100000">
                                          <p:val>
                                            <p:strVal val="#ppt_y"/>
                                          </p:val>
                                        </p:tav>
                                      </p:tavLst>
                                    </p:anim>
                                    <p:animEffect transition="in" filter="wipe(down)">
                                      <p:cBhvr>
                                        <p:cTn id="31" dur="1000"/>
                                        <p:tgtEl>
                                          <p:spTgt spid="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Effect transition="in" filter="fade">
                                      <p:cBhvr>
                                        <p:cTn id="37" dur="1000"/>
                                        <p:tgtEl>
                                          <p:spTgt spid="4"/>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1000"/>
                                        <p:tgtEl>
                                          <p:spTgt spid="17"/>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Effect transition="in" filter="fade">
                                      <p:cBhvr>
                                        <p:cTn id="47" dur="1000"/>
                                        <p:tgtEl>
                                          <p:spTgt spid="6"/>
                                        </p:tgtEl>
                                      </p:cBhvr>
                                    </p:animEffect>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1000"/>
                                        <p:tgtEl>
                                          <p:spTgt spid="7"/>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Effect transition="in" filter="fade">
                                      <p:cBhvr>
                                        <p:cTn id="57" dur="1000"/>
                                        <p:tgtEl>
                                          <p:spTgt spid="9"/>
                                        </p:tgtEl>
                                      </p:cBhvr>
                                    </p:animEffect>
                                  </p:childTnLst>
                                </p:cTn>
                              </p:par>
                            </p:childTnLst>
                          </p:cTn>
                        </p:par>
                        <p:par>
                          <p:cTn id="58" fill="hold">
                            <p:stCondLst>
                              <p:cond delay="8000"/>
                            </p:stCondLst>
                            <p:childTnLst>
                              <p:par>
                                <p:cTn id="59" presetID="16" presetClass="entr" presetSubtype="2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1000"/>
                                        <p:tgtEl>
                                          <p:spTgt spid="10"/>
                                        </p:tgtEl>
                                      </p:cBhvr>
                                    </p:animEffect>
                                  </p:childTnLst>
                                </p:cTn>
                              </p:par>
                            </p:childTnLst>
                          </p:cTn>
                        </p:par>
                        <p:par>
                          <p:cTn id="62" fill="hold">
                            <p:stCondLst>
                              <p:cond delay="90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fltVal val="0"/>
                                          </p:val>
                                        </p:tav>
                                        <p:tav tm="100000">
                                          <p:val>
                                            <p:strVal val="#ppt_w"/>
                                          </p:val>
                                        </p:tav>
                                      </p:tavLst>
                                    </p:anim>
                                    <p:anim calcmode="lin" valueType="num">
                                      <p:cBhvr>
                                        <p:cTn id="66" dur="1000" fill="hold"/>
                                        <p:tgtEl>
                                          <p:spTgt spid="11"/>
                                        </p:tgtEl>
                                        <p:attrNameLst>
                                          <p:attrName>ppt_h</p:attrName>
                                        </p:attrNameLst>
                                      </p:cBhvr>
                                      <p:tavLst>
                                        <p:tav tm="0">
                                          <p:val>
                                            <p:fltVal val="0"/>
                                          </p:val>
                                        </p:tav>
                                        <p:tav tm="100000">
                                          <p:val>
                                            <p:strVal val="#ppt_h"/>
                                          </p:val>
                                        </p:tav>
                                      </p:tavLst>
                                    </p:anim>
                                    <p:animEffect transition="in" filter="fade">
                                      <p:cBhvr>
                                        <p:cTn id="67" dur="1000"/>
                                        <p:tgtEl>
                                          <p:spTgt spid="11"/>
                                        </p:tgtEl>
                                      </p:cBhvr>
                                    </p:animEffect>
                                  </p:childTnLst>
                                </p:cTn>
                              </p:par>
                            </p:childTnLst>
                          </p:cTn>
                        </p:par>
                        <p:par>
                          <p:cTn id="68" fill="hold">
                            <p:stCondLst>
                              <p:cond delay="10000"/>
                            </p:stCondLst>
                            <p:childTnLst>
                              <p:par>
                                <p:cTn id="69" presetID="16" presetClass="entr" presetSubtype="21"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1000"/>
                                        <p:tgtEl>
                                          <p:spTgt spid="12"/>
                                        </p:tgtEl>
                                      </p:cBhvr>
                                    </p:animEffect>
                                  </p:childTnLst>
                                </p:cTn>
                              </p:par>
                            </p:childTnLst>
                          </p:cTn>
                        </p:par>
                        <p:par>
                          <p:cTn id="72" fill="hold">
                            <p:stCondLst>
                              <p:cond delay="11000"/>
                            </p:stCondLst>
                            <p:childTnLst>
                              <p:par>
                                <p:cTn id="73" presetID="53" presetClass="entr" presetSubtype="16"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Effect transition="in" filter="fade">
                                      <p:cBhvr>
                                        <p:cTn id="77" dur="1000"/>
                                        <p:tgtEl>
                                          <p:spTgt spid="13"/>
                                        </p:tgtEl>
                                      </p:cBhvr>
                                    </p:animEffect>
                                  </p:childTnLst>
                                </p:cTn>
                              </p:par>
                            </p:childTnLst>
                          </p:cTn>
                        </p:par>
                        <p:par>
                          <p:cTn id="78" fill="hold">
                            <p:stCondLst>
                              <p:cond delay="12000"/>
                            </p:stCondLst>
                            <p:childTnLst>
                              <p:par>
                                <p:cTn id="79" presetID="16" presetClass="entr" presetSubtype="2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arn(inVertical)">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bldLvl="0" animBg="1"/>
      <p:bldP spid="6" grpId="0" bldLvl="0" animBg="1"/>
      <p:bldP spid="7" grpId="0" bldLvl="0" animBg="1"/>
      <p:bldP spid="17" grpId="0" bldLvl="0" animBg="1"/>
      <p:bldP spid="14" grpId="0"/>
      <p:bldP spid="9" grpId="0" bldLvl="0" animBg="1"/>
      <p:bldP spid="10" grpId="0" bldLvl="0" animBg="1"/>
      <p:bldP spid="11" grpId="0" bldLvl="0" animBg="1"/>
      <p:bldP spid="12" grpId="0" bldLvl="0" animBg="1"/>
      <p:bldP spid="13"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2" name="文本框 1"/>
          <p:cNvSpPr txBox="1"/>
          <p:nvPr/>
        </p:nvSpPr>
        <p:spPr>
          <a:xfrm>
            <a:off x="316417" y="1147368"/>
            <a:ext cx="2240280" cy="368300"/>
          </a:xfrm>
          <a:prstGeom prst="rect">
            <a:avLst/>
          </a:prstGeom>
          <a:noFill/>
        </p:spPr>
        <p:txBody>
          <a:bodyPr wrap="none" rtlCol="0">
            <a:spAutoFit/>
          </a:bodyPr>
          <a:p>
            <a:pPr algn="l"/>
            <a:r>
              <a:rPr lang="zh-CN" altLang="en-US" sz="1800" b="1" dirty="0">
                <a:latin typeface="微软雅黑" panose="020B0503020204020204" pitchFamily="34" charset="-122"/>
                <a:ea typeface="微软雅黑" panose="020B0503020204020204" pitchFamily="34" charset="-122"/>
                <a:sym typeface="+mn-ea"/>
              </a:rPr>
              <a:t>党课存在的普遍问题</a:t>
            </a:r>
            <a:endParaRPr lang="zh-CN" altLang="en-US" sz="1800" b="1" dirty="0">
              <a:latin typeface="微软雅黑" panose="020B0503020204020204" pitchFamily="34" charset="-122"/>
              <a:ea typeface="微软雅黑" panose="020B0503020204020204" pitchFamily="34" charset="-122"/>
              <a:sym typeface="+mn-ea"/>
            </a:endParaRPr>
          </a:p>
        </p:txBody>
      </p:sp>
      <p:sp>
        <p:nvSpPr>
          <p:cNvPr id="21" name="椭圆 20"/>
          <p:cNvSpPr/>
          <p:nvPr/>
        </p:nvSpPr>
        <p:spPr>
          <a:xfrm>
            <a:off x="571863" y="2053478"/>
            <a:ext cx="312659" cy="312659"/>
          </a:xfrm>
          <a:prstGeom prst="ellipse">
            <a:avLst/>
          </a:prstGeom>
          <a:solidFill>
            <a:srgbClr val="C00000"/>
          </a:solidFill>
          <a:ln w="920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pitchFamily="34" charset="-122"/>
                <a:ea typeface="微软雅黑" panose="020B0503020204020204" pitchFamily="34" charset="-122"/>
              </a:rPr>
              <a:t>一</a:t>
            </a:r>
            <a:endParaRPr lang="zh-CN" altLang="en-US" sz="12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987743" y="1967389"/>
            <a:ext cx="7124700" cy="553085"/>
          </a:xfrm>
          <a:prstGeom prst="rect">
            <a:avLst/>
          </a:prstGeom>
          <a:noFill/>
        </p:spPr>
        <p:txBody>
          <a:bodyPr wrap="square" rtlCol="0">
            <a:spAutoFit/>
          </a:bodyPr>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跑题”或“党味”不浓，用纯粹的业务或技能培训代替党课，用简单的参观和观展代替学习；</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571863" y="2732117"/>
            <a:ext cx="312659" cy="312659"/>
          </a:xfrm>
          <a:prstGeom prst="ellipse">
            <a:avLst/>
          </a:prstGeom>
          <a:solidFill>
            <a:srgbClr val="C00000"/>
          </a:solidFill>
          <a:ln w="920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pitchFamily="34" charset="-122"/>
                <a:ea typeface="微软雅黑" panose="020B0503020204020204" pitchFamily="34" charset="-122"/>
              </a:rPr>
              <a:t>二</a:t>
            </a:r>
            <a:endParaRPr lang="zh-CN" altLang="en-US" sz="12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1028700" y="2623661"/>
            <a:ext cx="6942773" cy="553085"/>
          </a:xfrm>
          <a:prstGeom prst="rect">
            <a:avLst/>
          </a:prstGeom>
          <a:noFill/>
        </p:spPr>
        <p:txBody>
          <a:bodyPr wrap="square" rtlCol="0">
            <a:spAutoFit/>
          </a:bodyPr>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内容固化，总是读书念报学文件，所讲内容不结合实际，不解决问题，让人感觉空洞无物、与自己没有关系；</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椭圆 45"/>
          <p:cNvSpPr/>
          <p:nvPr/>
        </p:nvSpPr>
        <p:spPr>
          <a:xfrm>
            <a:off x="571863" y="3290742"/>
            <a:ext cx="312659" cy="312659"/>
          </a:xfrm>
          <a:prstGeom prst="ellipse">
            <a:avLst/>
          </a:prstGeom>
          <a:solidFill>
            <a:srgbClr val="C00000"/>
          </a:solidFill>
          <a:ln w="920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pitchFamily="34" charset="-122"/>
                <a:ea typeface="微软雅黑" panose="020B0503020204020204" pitchFamily="34" charset="-122"/>
              </a:rPr>
              <a:t>三</a:t>
            </a:r>
            <a:endParaRPr lang="zh-CN" altLang="en-US" sz="1200" b="1"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1028700" y="3304699"/>
            <a:ext cx="7648099" cy="321945"/>
          </a:xfrm>
          <a:prstGeom prst="rect">
            <a:avLst/>
          </a:prstGeom>
          <a:noFill/>
        </p:spPr>
        <p:txBody>
          <a:bodyPr wrap="square" rtlCol="0">
            <a:spAutoFit/>
          </a:bodyPr>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形式僵化，总是坐在会议室里进行课堂教育，无互动、缺交流；</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571863" y="3849367"/>
            <a:ext cx="312659" cy="312659"/>
          </a:xfrm>
          <a:prstGeom prst="ellipse">
            <a:avLst/>
          </a:prstGeom>
          <a:solidFill>
            <a:srgbClr val="C00000"/>
          </a:solidFill>
          <a:ln w="920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latin typeface="微软雅黑" panose="020B0503020204020204" pitchFamily="34" charset="-122"/>
                <a:ea typeface="微软雅黑" panose="020B0503020204020204" pitchFamily="34" charset="-122"/>
              </a:rPr>
              <a:t>四</a:t>
            </a:r>
            <a:endParaRPr lang="zh-CN" altLang="en-US" sz="1200" b="1"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1028700" y="3849529"/>
            <a:ext cx="7083266" cy="321945"/>
          </a:xfrm>
          <a:prstGeom prst="rect">
            <a:avLst/>
          </a:prstGeom>
          <a:noFill/>
        </p:spPr>
        <p:txBody>
          <a:bodyPr wrap="square" rtlCol="0">
            <a:spAutoFit/>
          </a:bodyPr>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走过场、敷衍应付，为了完成任务而完成任务，内容随意。</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316317" y="1670624"/>
            <a:ext cx="8512180" cy="0"/>
          </a:xfrm>
          <a:prstGeom prst="line">
            <a:avLst/>
          </a:prstGeom>
          <a:ln w="104775" cmpd="thickThin">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 calcmode="lin" valueType="num">
                                      <p:cBhvr>
                                        <p:cTn id="20" dur="500" fill="hold"/>
                                        <p:tgtEl>
                                          <p:spTgt spid="21"/>
                                        </p:tgtEl>
                                        <p:attrNameLst>
                                          <p:attrName>style.rotation</p:attrName>
                                        </p:attrNameLst>
                                      </p:cBhvr>
                                      <p:tavLst>
                                        <p:tav tm="0">
                                          <p:val>
                                            <p:fltVal val="360"/>
                                          </p:val>
                                        </p:tav>
                                        <p:tav tm="100000">
                                          <p:val>
                                            <p:fltVal val="0"/>
                                          </p:val>
                                        </p:tav>
                                      </p:tavLst>
                                    </p:anim>
                                    <p:animEffect transition="in" filter="fade">
                                      <p:cBhvr>
                                        <p:cTn id="21" dur="500"/>
                                        <p:tgtEl>
                                          <p:spTgt spid="21"/>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9" presetClass="entr" presetSubtype="0" decel="10000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 calcmode="lin" valueType="num">
                                      <p:cBhvr>
                                        <p:cTn id="33" dur="500" fill="hold"/>
                                        <p:tgtEl>
                                          <p:spTgt spid="42"/>
                                        </p:tgtEl>
                                        <p:attrNameLst>
                                          <p:attrName>style.rotation</p:attrName>
                                        </p:attrNameLst>
                                      </p:cBhvr>
                                      <p:tavLst>
                                        <p:tav tm="0">
                                          <p:val>
                                            <p:fltVal val="360"/>
                                          </p:val>
                                        </p:tav>
                                        <p:tav tm="100000">
                                          <p:val>
                                            <p:fltVal val="0"/>
                                          </p:val>
                                        </p:tav>
                                      </p:tavLst>
                                    </p:anim>
                                    <p:animEffect transition="in" filter="fade">
                                      <p:cBhvr>
                                        <p:cTn id="34" dur="500"/>
                                        <p:tgtEl>
                                          <p:spTgt spid="42"/>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 calcmode="lin" valueType="num">
                                      <p:cBhvr>
                                        <p:cTn id="46" dur="500" fill="hold"/>
                                        <p:tgtEl>
                                          <p:spTgt spid="46"/>
                                        </p:tgtEl>
                                        <p:attrNameLst>
                                          <p:attrName>style.rotation</p:attrName>
                                        </p:attrNameLst>
                                      </p:cBhvr>
                                      <p:tavLst>
                                        <p:tav tm="0">
                                          <p:val>
                                            <p:fltVal val="360"/>
                                          </p:val>
                                        </p:tav>
                                        <p:tav tm="100000">
                                          <p:val>
                                            <p:fltVal val="0"/>
                                          </p:val>
                                        </p:tav>
                                      </p:tavLst>
                                    </p:anim>
                                    <p:animEffect transition="in" filter="fade">
                                      <p:cBhvr>
                                        <p:cTn id="47" dur="500"/>
                                        <p:tgtEl>
                                          <p:spTgt spid="46"/>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9" presetClass="entr" presetSubtype="0" decel="10000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 calcmode="lin" valueType="num">
                                      <p:cBhvr>
                                        <p:cTn id="59" dur="500" fill="hold"/>
                                        <p:tgtEl>
                                          <p:spTgt spid="50"/>
                                        </p:tgtEl>
                                        <p:attrNameLst>
                                          <p:attrName>style.rotation</p:attrName>
                                        </p:attrNameLst>
                                      </p:cBhvr>
                                      <p:tavLst>
                                        <p:tav tm="0">
                                          <p:val>
                                            <p:fltVal val="360"/>
                                          </p:val>
                                        </p:tav>
                                        <p:tav tm="100000">
                                          <p:val>
                                            <p:fltVal val="0"/>
                                          </p:val>
                                        </p:tav>
                                      </p:tavLst>
                                    </p:anim>
                                    <p:animEffect transition="in" filter="fade">
                                      <p:cBhvr>
                                        <p:cTn id="60" dur="500"/>
                                        <p:tgtEl>
                                          <p:spTgt spid="50"/>
                                        </p:tgtEl>
                                      </p:cBhvr>
                                    </p:animEffect>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bldLvl="0" animBg="1"/>
      <p:bldP spid="22" grpId="0"/>
      <p:bldP spid="42" grpId="0" bldLvl="0" animBg="1"/>
      <p:bldP spid="43" grpId="0"/>
      <p:bldP spid="46" grpId="0" bldLvl="0" animBg="1"/>
      <p:bldP spid="47" grpId="0"/>
      <p:bldP spid="50" grpId="0" bldLvl="0" animBg="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59055"/>
            <a:ext cx="9144001" cy="5143500"/>
          </a:xfrm>
          <a:prstGeom prst="rect">
            <a:avLst/>
          </a:prstGeom>
        </p:spPr>
      </p:pic>
      <p:grpSp>
        <p:nvGrpSpPr>
          <p:cNvPr id="15" name="组合 14"/>
          <p:cNvGrpSpPr/>
          <p:nvPr/>
        </p:nvGrpSpPr>
        <p:grpSpPr>
          <a:xfrm>
            <a:off x="1379274" y="1625897"/>
            <a:ext cx="1066800" cy="1066800"/>
            <a:chOff x="1908458" y="2802863"/>
            <a:chExt cx="1422400" cy="1422400"/>
          </a:xfrm>
        </p:grpSpPr>
        <p:sp>
          <p:nvSpPr>
            <p:cNvPr id="2" name="椭圆 1"/>
            <p:cNvSpPr/>
            <p:nvPr/>
          </p:nvSpPr>
          <p:spPr>
            <a:xfrm>
              <a:off x="1908458" y="2802863"/>
              <a:ext cx="1422400" cy="1422400"/>
            </a:xfrm>
            <a:prstGeom prst="ellipse">
              <a:avLst/>
            </a:prstGeom>
            <a:solidFill>
              <a:srgbClr val="C0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文本框 2"/>
            <p:cNvSpPr txBox="1"/>
            <p:nvPr/>
          </p:nvSpPr>
          <p:spPr>
            <a:xfrm>
              <a:off x="1955530" y="3151718"/>
              <a:ext cx="1374735" cy="800219"/>
            </a:xfrm>
            <a:prstGeom prst="rect">
              <a:avLst/>
            </a:prstGeom>
            <a:noFill/>
          </p:spPr>
          <p:txBody>
            <a:bodyPr wrap="none" rtlCol="0">
              <a:spAutoFit/>
            </a:bodyPr>
            <a:lstStyle/>
            <a:p>
              <a:r>
                <a:rPr lang="zh-CN" altLang="en-US" sz="3300" b="1" dirty="0">
                  <a:solidFill>
                    <a:prstClr val="white"/>
                  </a:solidFill>
                  <a:latin typeface="微软雅黑" panose="020B0503020204020204" pitchFamily="34" charset="-122"/>
                  <a:ea typeface="微软雅黑" panose="020B0503020204020204" pitchFamily="34" charset="-122"/>
                </a:rPr>
                <a:t>目录</a:t>
              </a:r>
              <a:endParaRPr lang="zh-CN" altLang="en-US" sz="3300" b="1"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grpSp>
        <p:nvGrpSpPr>
          <p:cNvPr id="5" name="组合 4"/>
          <p:cNvGrpSpPr/>
          <p:nvPr>
            <p:custDataLst>
              <p:tags r:id="rId3"/>
            </p:custDataLst>
          </p:nvPr>
        </p:nvGrpSpPr>
        <p:grpSpPr>
          <a:xfrm>
            <a:off x="2818130" y="769195"/>
            <a:ext cx="4677410" cy="2814469"/>
            <a:chOff x="4486555" y="1232453"/>
            <a:chExt cx="5879496" cy="3560629"/>
          </a:xfrm>
        </p:grpSpPr>
        <p:sp>
          <p:nvSpPr>
            <p:cNvPr id="4" name="矩形 2"/>
            <p:cNvSpPr/>
            <p:nvPr>
              <p:custDataLst>
                <p:tags r:id="rId4"/>
              </p:custDataLst>
            </p:nvPr>
          </p:nvSpPr>
          <p:spPr>
            <a:xfrm>
              <a:off x="4486555" y="4143325"/>
              <a:ext cx="5879496" cy="569496"/>
            </a:xfrm>
            <a:prstGeom prst="octagon">
              <a:avLst/>
            </a:prstGeom>
            <a:solidFill>
              <a:sysClr val="window" lastClr="FFFFFF">
                <a:alpha val="50000"/>
              </a:sysClr>
            </a:solidFill>
            <a:ln w="57150" cmpd="thickThin">
              <a:solidFill>
                <a:srgbClr val="C00000"/>
              </a:solidFill>
            </a:ln>
          </p:spPr>
          <p:txBody>
            <a:bodyPr wrap="square" lIns="459000" tIns="34290" rIns="54000" bIns="34290" anchor="ctr" anchorCtr="1">
              <a:noAutofit/>
            </a:bodyPr>
            <a:p>
              <a:pPr lvl="0" algn="ctr" defTabSz="685800"/>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如何实现</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融合</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质效提升</a:t>
              </a:r>
              <a:endPar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2"/>
            <p:cNvSpPr/>
            <p:nvPr>
              <p:custDataLst>
                <p:tags r:id="rId5"/>
              </p:custDataLst>
            </p:nvPr>
          </p:nvSpPr>
          <p:spPr>
            <a:xfrm>
              <a:off x="4524583" y="1339227"/>
              <a:ext cx="5841468" cy="569462"/>
            </a:xfrm>
            <a:prstGeom prst="octagon">
              <a:avLst/>
            </a:prstGeom>
            <a:solidFill>
              <a:sysClr val="window" lastClr="FFFFFF">
                <a:alpha val="50000"/>
              </a:sysClr>
            </a:solidFill>
            <a:ln w="57150" cmpd="thickThin">
              <a:solidFill>
                <a:srgbClr val="C00000"/>
              </a:solidFill>
            </a:ln>
          </p:spPr>
          <p:txBody>
            <a:bodyPr wrap="square" lIns="459000" tIns="34290" rIns="54000" bIns="34290" anchor="ctr" anchorCtr="1">
              <a:noAutofit/>
            </a:bodyPr>
            <a:p>
              <a:pPr lvl="0" algn="ctr" defTabSz="685800"/>
              <a:r>
                <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对党支部工作的相关要求</a:t>
              </a:r>
              <a:endPar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
            <p:cNvSpPr/>
            <p:nvPr>
              <p:custDataLst>
                <p:tags r:id="rId6"/>
              </p:custDataLst>
            </p:nvPr>
          </p:nvSpPr>
          <p:spPr>
            <a:xfrm>
              <a:off x="4524583" y="2271072"/>
              <a:ext cx="5841468" cy="569462"/>
            </a:xfrm>
            <a:prstGeom prst="octagon">
              <a:avLst/>
            </a:prstGeom>
            <a:solidFill>
              <a:sysClr val="window" lastClr="FFFFFF">
                <a:alpha val="50000"/>
              </a:sysClr>
            </a:solidFill>
            <a:ln w="57150" cmpd="thickThin">
              <a:solidFill>
                <a:srgbClr val="C00000"/>
              </a:solidFill>
            </a:ln>
          </p:spPr>
          <p:txBody>
            <a:bodyPr wrap="square" lIns="459000" tIns="34290" rIns="54000" bIns="34290" anchor="ctr" anchorCtr="1">
              <a:noAutofit/>
            </a:bodyPr>
            <a:p>
              <a:pPr lvl="0" algn="ctr" defTabSz="685800"/>
              <a:r>
                <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党支部基础工作</a:t>
              </a:r>
              <a:r>
                <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实践操作</a:t>
              </a:r>
              <a:endPar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
            <p:cNvSpPr/>
            <p:nvPr>
              <p:custDataLst>
                <p:tags r:id="rId7"/>
              </p:custDataLst>
            </p:nvPr>
          </p:nvSpPr>
          <p:spPr>
            <a:xfrm>
              <a:off x="4524583" y="3202915"/>
              <a:ext cx="5841468" cy="569462"/>
            </a:xfrm>
            <a:prstGeom prst="octagon">
              <a:avLst/>
            </a:prstGeom>
            <a:solidFill>
              <a:sysClr val="window" lastClr="FFFFFF">
                <a:alpha val="50000"/>
              </a:sysClr>
            </a:solidFill>
            <a:ln w="57150" cmpd="thickThin">
              <a:solidFill>
                <a:srgbClr val="C00000"/>
              </a:solidFill>
            </a:ln>
          </p:spPr>
          <p:txBody>
            <a:bodyPr wrap="square" lIns="459000" tIns="34290" rIns="54000" bIns="34290" anchor="ctr" anchorCtr="1">
              <a:noAutofit/>
            </a:bodyPr>
            <a:p>
              <a:pPr lvl="0" algn="ctr" defTabSz="685800"/>
              <a:r>
                <a:rPr lang="en-US" altLang="zh-CN"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党支部活动开展及注意事项</a:t>
              </a:r>
              <a:endParaRPr lang="zh-CN" altLang="en-US" sz="20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
            <p:cNvSpPr/>
            <p:nvPr>
              <p:custDataLst>
                <p:tags r:id="rId8"/>
              </p:custDataLst>
            </p:nvPr>
          </p:nvSpPr>
          <p:spPr>
            <a:xfrm>
              <a:off x="10038716" y="1280541"/>
              <a:ext cx="172074" cy="676238"/>
            </a:xfrm>
            <a:prstGeom prst="octagon">
              <a:avLst/>
            </a:prstGeom>
            <a:solidFill>
              <a:srgbClr val="C00000"/>
            </a:solidFill>
            <a:ln w="57150" cmpd="thickThin">
              <a:solidFill>
                <a:srgbClr val="C00000">
                  <a:lumMod val="75000"/>
                </a:srgbClr>
              </a:solidFill>
            </a:ln>
          </p:spPr>
          <p:txBody>
            <a:bodyPr wrap="square" lIns="135000" tIns="34290" rIns="54000" bIns="34290" anchor="ctr" anchorCtr="1">
              <a:noAutofit/>
            </a:bodyPr>
            <a:p>
              <a:pPr marL="0" marR="0" lvl="0" indent="0" defTabSz="685800" eaLnBrk="1" fontAlgn="auto" latinLnBrk="0" hangingPunct="1">
                <a:lnSpc>
                  <a:spcPct val="15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
            <p:cNvSpPr/>
            <p:nvPr>
              <p:custDataLst>
                <p:tags r:id="rId9"/>
              </p:custDataLst>
            </p:nvPr>
          </p:nvSpPr>
          <p:spPr>
            <a:xfrm>
              <a:off x="10028924" y="2222002"/>
              <a:ext cx="172074" cy="676238"/>
            </a:xfrm>
            <a:prstGeom prst="octagon">
              <a:avLst/>
            </a:prstGeom>
            <a:solidFill>
              <a:srgbClr val="C00000"/>
            </a:solidFill>
            <a:ln w="57150" cmpd="thickThin">
              <a:solidFill>
                <a:srgbClr val="C00000">
                  <a:lumMod val="75000"/>
                </a:srgbClr>
              </a:solidFill>
            </a:ln>
          </p:spPr>
          <p:txBody>
            <a:bodyPr wrap="square" lIns="135000" tIns="34290" rIns="54000" bIns="34290" anchor="ctr" anchorCtr="1">
              <a:noAutofit/>
            </a:bodyPr>
            <a:p>
              <a:pPr marL="0" marR="0" lvl="0" indent="0" defTabSz="685800" eaLnBrk="1" fontAlgn="auto" latinLnBrk="0" hangingPunct="1">
                <a:lnSpc>
                  <a:spcPct val="15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
            <p:cNvSpPr/>
            <p:nvPr>
              <p:custDataLst>
                <p:tags r:id="rId10"/>
              </p:custDataLst>
            </p:nvPr>
          </p:nvSpPr>
          <p:spPr>
            <a:xfrm>
              <a:off x="10028924" y="3153847"/>
              <a:ext cx="172074" cy="676238"/>
            </a:xfrm>
            <a:prstGeom prst="octagon">
              <a:avLst/>
            </a:prstGeom>
            <a:solidFill>
              <a:srgbClr val="C00000"/>
            </a:solidFill>
            <a:ln w="57150" cmpd="thickThin">
              <a:solidFill>
                <a:srgbClr val="C00000">
                  <a:lumMod val="75000"/>
                </a:srgbClr>
              </a:solidFill>
            </a:ln>
          </p:spPr>
          <p:txBody>
            <a:bodyPr wrap="square" lIns="135000" tIns="34290" rIns="54000" bIns="34290" anchor="ctr" anchorCtr="1">
              <a:noAutofit/>
            </a:bodyPr>
            <a:p>
              <a:pPr marL="0" marR="0" lvl="0" indent="0" defTabSz="685800" eaLnBrk="1" fontAlgn="auto" latinLnBrk="0" hangingPunct="1">
                <a:lnSpc>
                  <a:spcPct val="15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2"/>
            <p:cNvSpPr/>
            <p:nvPr>
              <p:custDataLst>
                <p:tags r:id="rId11"/>
              </p:custDataLst>
            </p:nvPr>
          </p:nvSpPr>
          <p:spPr>
            <a:xfrm flipH="1">
              <a:off x="4992371" y="1232453"/>
              <a:ext cx="772187" cy="783011"/>
            </a:xfrm>
            <a:prstGeom prst="octagon">
              <a:avLst/>
            </a:prstGeom>
            <a:solidFill>
              <a:srgbClr val="C00000"/>
            </a:solidFill>
            <a:ln w="57150" cmpd="thickThin">
              <a:solidFill>
                <a:srgbClr val="C00000">
                  <a:lumMod val="75000"/>
                </a:srgbClr>
              </a:solidFill>
            </a:ln>
          </p:spPr>
          <p:txBody>
            <a:bodyPr wrap="none" lIns="27000" tIns="34290" rIns="27000" bIns="34290" anchor="ctr" anchorCtr="1">
              <a:noAutofit/>
            </a:bodyPr>
            <a:p>
              <a:pPr marL="0" marR="0" lvl="0" indent="0" defTabSz="6858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
            <p:cNvSpPr/>
            <p:nvPr>
              <p:custDataLst>
                <p:tags r:id="rId12"/>
              </p:custDataLst>
            </p:nvPr>
          </p:nvSpPr>
          <p:spPr>
            <a:xfrm flipH="1">
              <a:off x="4992371" y="2164298"/>
              <a:ext cx="772187" cy="783011"/>
            </a:xfrm>
            <a:prstGeom prst="octagon">
              <a:avLst/>
            </a:prstGeom>
            <a:solidFill>
              <a:srgbClr val="C00000"/>
            </a:solidFill>
            <a:ln w="57150" cmpd="thickThin">
              <a:solidFill>
                <a:srgbClr val="C00000">
                  <a:lumMod val="75000"/>
                </a:srgbClr>
              </a:solidFill>
            </a:ln>
          </p:spPr>
          <p:txBody>
            <a:bodyPr wrap="none" lIns="27000" tIns="34290" rIns="27000" bIns="34290" anchor="ctr" anchorCtr="1">
              <a:noAutofit/>
            </a:bodyPr>
            <a:p>
              <a:pPr marL="0" marR="0" lvl="0" indent="0" defTabSz="6858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
            <p:cNvSpPr/>
            <p:nvPr>
              <p:custDataLst>
                <p:tags r:id="rId13"/>
              </p:custDataLst>
            </p:nvPr>
          </p:nvSpPr>
          <p:spPr>
            <a:xfrm flipH="1">
              <a:off x="4992371" y="3096141"/>
              <a:ext cx="772187" cy="783011"/>
            </a:xfrm>
            <a:prstGeom prst="octagon">
              <a:avLst/>
            </a:prstGeom>
            <a:solidFill>
              <a:srgbClr val="C00000"/>
            </a:solidFill>
            <a:ln w="57150" cmpd="thickThin">
              <a:solidFill>
                <a:srgbClr val="C00000">
                  <a:lumMod val="75000"/>
                </a:srgbClr>
              </a:solidFill>
            </a:ln>
          </p:spPr>
          <p:txBody>
            <a:bodyPr wrap="none" lIns="27000" tIns="34290" rIns="27000" bIns="34290" anchor="ctr" anchorCtr="1">
              <a:noAutofit/>
            </a:bodyPr>
            <a:p>
              <a:pPr marL="0" marR="0" lvl="0" indent="0" defTabSz="6858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矩形 2"/>
            <p:cNvSpPr/>
            <p:nvPr>
              <p:custDataLst>
                <p:tags r:id="rId14"/>
              </p:custDataLst>
            </p:nvPr>
          </p:nvSpPr>
          <p:spPr>
            <a:xfrm flipH="1">
              <a:off x="4991626" y="4009897"/>
              <a:ext cx="821109" cy="783185"/>
            </a:xfrm>
            <a:prstGeom prst="octagon">
              <a:avLst/>
            </a:prstGeom>
            <a:solidFill>
              <a:srgbClr val="C00000"/>
            </a:solidFill>
            <a:ln w="57150" cmpd="thickThin">
              <a:solidFill>
                <a:srgbClr val="C00000">
                  <a:lumMod val="75000"/>
                </a:srgbClr>
              </a:solidFill>
            </a:ln>
          </p:spPr>
          <p:txBody>
            <a:bodyPr wrap="none" lIns="27000" tIns="34290" rIns="27000" bIns="34290" anchor="ctr" anchorCtr="1">
              <a:noAutofit/>
            </a:bodyPr>
            <a:p>
              <a:pPr marL="0" marR="0" lvl="0" indent="0" defTabSz="685800" eaLnBrk="1" fontAlgn="auto" latinLnBrk="0" hangingPunct="1">
                <a:lnSpc>
                  <a:spcPct val="100000"/>
                </a:lnSpc>
                <a:spcBef>
                  <a:spcPts val="0"/>
                </a:spcBef>
                <a:spcAft>
                  <a:spcPts val="0"/>
                </a:spcAft>
                <a:buClrTx/>
                <a:buSzTx/>
                <a:buFontTx/>
                <a:buNone/>
                <a:defRPr/>
              </a:pPr>
              <a:r>
                <a:rPr lang="en-US" altLang="zh-CN" sz="3000"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3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2"/>
            <p:cNvSpPr/>
            <p:nvPr>
              <p:custDataLst>
                <p:tags r:id="rId15"/>
              </p:custDataLst>
            </p:nvPr>
          </p:nvSpPr>
          <p:spPr>
            <a:xfrm>
              <a:off x="9990896" y="4090258"/>
              <a:ext cx="172074" cy="676238"/>
            </a:xfrm>
            <a:prstGeom prst="octagon">
              <a:avLst/>
            </a:prstGeom>
            <a:solidFill>
              <a:srgbClr val="C00000"/>
            </a:solidFill>
            <a:ln w="57150" cmpd="thickThin">
              <a:solidFill>
                <a:srgbClr val="C00000">
                  <a:lumMod val="75000"/>
                </a:srgbClr>
              </a:solidFill>
            </a:ln>
          </p:spPr>
          <p:txBody>
            <a:bodyPr wrap="square" lIns="135000" tIns="34290" rIns="54000" bIns="34290" anchor="ctr" anchorCtr="1">
              <a:noAutofit/>
            </a:bodyPr>
            <a:p>
              <a:pPr marL="0" marR="0" lvl="0" indent="0" defTabSz="685800" eaLnBrk="1" fontAlgn="auto" latinLnBrk="0" hangingPunct="1">
                <a:lnSpc>
                  <a:spcPct val="15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cxnSp>
        <p:nvCxnSpPr>
          <p:cNvPr id="21" name="直接连接符 20"/>
          <p:cNvCxnSpPr/>
          <p:nvPr/>
        </p:nvCxnSpPr>
        <p:spPr>
          <a:xfrm>
            <a:off x="483161" y="1915270"/>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60521" y="1171380"/>
            <a:ext cx="1933722" cy="680500"/>
            <a:chOff x="5766907" y="244084"/>
            <a:chExt cx="3093907" cy="1088783"/>
          </a:xfrm>
        </p:grpSpPr>
        <p:sp>
          <p:nvSpPr>
            <p:cNvPr id="25" name="文本框 24"/>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sp>
        <p:nvSpPr>
          <p:cNvPr id="14" name="文本框 13"/>
          <p:cNvSpPr txBox="1"/>
          <p:nvPr/>
        </p:nvSpPr>
        <p:spPr>
          <a:xfrm>
            <a:off x="462189" y="2028574"/>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强化政治教育</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11" name="直接连接符 10"/>
          <p:cNvCxnSpPr/>
          <p:nvPr/>
        </p:nvCxnSpPr>
        <p:spPr>
          <a:xfrm>
            <a:off x="460301" y="2627483"/>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62665" y="2711993"/>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突出党性锻炼</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13" name="直接连接符 12"/>
          <p:cNvCxnSpPr/>
          <p:nvPr/>
        </p:nvCxnSpPr>
        <p:spPr>
          <a:xfrm>
            <a:off x="460778" y="3310902"/>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3142" y="3531619"/>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创新活动方式</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sp>
        <p:nvSpPr>
          <p:cNvPr id="16" name="矩形 15"/>
          <p:cNvSpPr/>
          <p:nvPr/>
        </p:nvSpPr>
        <p:spPr>
          <a:xfrm>
            <a:off x="3216593" y="1023461"/>
            <a:ext cx="976313"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议题式支委会</a:t>
            </a:r>
            <a:endParaRPr lang="zh-CN" altLang="en-US" sz="1500" b="1" dirty="0">
              <a:latin typeface="微软雅黑" panose="020B0503020204020204" pitchFamily="34" charset="-122"/>
              <a:ea typeface="微软雅黑" panose="020B0503020204020204" pitchFamily="34" charset="-122"/>
            </a:endParaRPr>
          </a:p>
        </p:txBody>
      </p:sp>
      <p:sp>
        <p:nvSpPr>
          <p:cNvPr id="18" name="矩形 17"/>
          <p:cNvSpPr/>
          <p:nvPr/>
        </p:nvSpPr>
        <p:spPr>
          <a:xfrm>
            <a:off x="4261961" y="1023461"/>
            <a:ext cx="3851434"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支委会的主要职能是议事</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b="1" dirty="0">
                <a:solidFill>
                  <a:schemeClr val="tx1">
                    <a:lumMod val="75000"/>
                    <a:lumOff val="25000"/>
                  </a:schemeClr>
                </a:solidFill>
                <a:latin typeface="微软雅黑" panose="020B0503020204020204" pitchFamily="34" charset="-122"/>
                <a:ea typeface="微软雅黑" panose="020B0503020204020204" pitchFamily="34" charset="-122"/>
              </a:rPr>
              <a:t>重大问题都要在支委会上讨论研究</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b="1" dirty="0">
                <a:solidFill>
                  <a:schemeClr val="tx1">
                    <a:lumMod val="75000"/>
                    <a:lumOff val="25000"/>
                  </a:schemeClr>
                </a:solidFill>
                <a:latin typeface="微软雅黑" panose="020B0503020204020204" pitchFamily="34" charset="-122"/>
                <a:ea typeface="微软雅黑" panose="020B0503020204020204" pitchFamily="34" charset="-122"/>
              </a:rPr>
              <a:t>采用，实行“一题一议、一事一议”的议事原则。</a:t>
            </a:r>
            <a:endParaRPr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216593" y="1990725"/>
            <a:ext cx="976313"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讨论式党员大会</a:t>
            </a:r>
            <a:endParaRPr lang="zh-CN" altLang="en-US" sz="1500" b="1" dirty="0">
              <a:latin typeface="微软雅黑" panose="020B0503020204020204" pitchFamily="34" charset="-122"/>
              <a:ea typeface="微软雅黑" panose="020B0503020204020204" pitchFamily="34" charset="-122"/>
            </a:endParaRPr>
          </a:p>
        </p:txBody>
      </p:sp>
      <p:sp>
        <p:nvSpPr>
          <p:cNvPr id="20" name="矩形 19"/>
          <p:cNvSpPr/>
          <p:nvPr/>
        </p:nvSpPr>
        <p:spPr>
          <a:xfrm>
            <a:off x="4261961" y="1990725"/>
            <a:ext cx="3851434" cy="8224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党员大会的主要职能，是让党员行使决策权、选举权、监督权</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，充分听取全体党员意见。学习、传达、贯彻，只是其中一部分内容。</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217069" y="2958465"/>
            <a:ext cx="975836"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主题式党课</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261961" y="2958465"/>
            <a:ext cx="3850958"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党课姓党，党课就要锤炼党性</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。党课的主题就是围绕党性，</a:t>
            </a:r>
            <a:r>
              <a:rPr b="1" dirty="0">
                <a:solidFill>
                  <a:schemeClr val="tx1">
                    <a:lumMod val="75000"/>
                    <a:lumOff val="25000"/>
                  </a:schemeClr>
                </a:solidFill>
                <a:latin typeface="微软雅黑" panose="020B0503020204020204" pitchFamily="34" charset="-122"/>
                <a:ea typeface="微软雅黑" panose="020B0503020204020204" pitchFamily="34" charset="-122"/>
              </a:rPr>
              <a:t>发现问题、明辨是非、解疑释惑，提高党员的思想和作风水平</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217545" y="3835718"/>
            <a:ext cx="975836"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互动式党小组会</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4262438" y="3835718"/>
            <a:ext cx="3850958"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主要是开展政治学习，围绕党的中心工作和支部近期工作，结合实际每次解决一两个问题。让人人参与，以激发共同思考，实现共同提高。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1000"/>
                                        <p:tgtEl>
                                          <p:spTgt spid="18"/>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1000"/>
                                        <p:tgtEl>
                                          <p:spTgt spid="20"/>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Effect transition="in" filter="fade">
                                      <p:cBhvr>
                                        <p:cTn id="33" dur="1000"/>
                                        <p:tgtEl>
                                          <p:spTgt spid="27"/>
                                        </p:tgtEl>
                                      </p:cBhvr>
                                    </p:animEffect>
                                  </p:childTnLst>
                                </p:cTn>
                              </p:par>
                            </p:childTnLst>
                          </p:cTn>
                        </p:par>
                        <p:par>
                          <p:cTn id="34" fill="hold">
                            <p:stCondLst>
                              <p:cond delay="5500"/>
                            </p:stCondLst>
                            <p:childTnLst>
                              <p:par>
                                <p:cTn id="35" presetID="16" presetClass="entr" presetSubtype="2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1000"/>
                                        <p:tgtEl>
                                          <p:spTgt spid="28"/>
                                        </p:tgtEl>
                                      </p:cBhvr>
                                    </p:animEffect>
                                  </p:childTnLst>
                                </p:cTn>
                              </p:par>
                            </p:childTnLst>
                          </p:cTn>
                        </p:par>
                        <p:par>
                          <p:cTn id="38" fill="hold">
                            <p:stCondLst>
                              <p:cond delay="6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1000" fill="hold"/>
                                        <p:tgtEl>
                                          <p:spTgt spid="30"/>
                                        </p:tgtEl>
                                        <p:attrNameLst>
                                          <p:attrName>ppt_w</p:attrName>
                                        </p:attrNameLst>
                                      </p:cBhvr>
                                      <p:tavLst>
                                        <p:tav tm="0">
                                          <p:val>
                                            <p:fltVal val="0"/>
                                          </p:val>
                                        </p:tav>
                                        <p:tav tm="100000">
                                          <p:val>
                                            <p:strVal val="#ppt_w"/>
                                          </p:val>
                                        </p:tav>
                                      </p:tavLst>
                                    </p:anim>
                                    <p:anim calcmode="lin" valueType="num">
                                      <p:cBhvr>
                                        <p:cTn id="42" dur="1000" fill="hold"/>
                                        <p:tgtEl>
                                          <p:spTgt spid="30"/>
                                        </p:tgtEl>
                                        <p:attrNameLst>
                                          <p:attrName>ppt_h</p:attrName>
                                        </p:attrNameLst>
                                      </p:cBhvr>
                                      <p:tavLst>
                                        <p:tav tm="0">
                                          <p:val>
                                            <p:fltVal val="0"/>
                                          </p:val>
                                        </p:tav>
                                        <p:tav tm="100000">
                                          <p:val>
                                            <p:strVal val="#ppt_h"/>
                                          </p:val>
                                        </p:tav>
                                      </p:tavLst>
                                    </p:anim>
                                    <p:animEffect transition="in" filter="fade">
                                      <p:cBhvr>
                                        <p:cTn id="43" dur="1000"/>
                                        <p:tgtEl>
                                          <p:spTgt spid="30"/>
                                        </p:tgtEl>
                                      </p:cBhvr>
                                    </p:animEffect>
                                  </p:childTnLst>
                                </p:cTn>
                              </p:par>
                            </p:childTnLst>
                          </p:cTn>
                        </p:par>
                        <p:par>
                          <p:cTn id="44" fill="hold">
                            <p:stCondLst>
                              <p:cond delay="7500"/>
                            </p:stCondLst>
                            <p:childTnLst>
                              <p:par>
                                <p:cTn id="45" presetID="16" presetClass="entr" presetSubtype="21"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10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par>
                                <p:cTn id="53" presetID="12" presetClass="entr" presetSubtype="2"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p:tgtEl>
                                          <p:spTgt spid="11"/>
                                        </p:tgtEl>
                                        <p:attrNameLst>
                                          <p:attrName>ppt_x</p:attrName>
                                        </p:attrNameLst>
                                      </p:cBhvr>
                                      <p:tavLst>
                                        <p:tav tm="0">
                                          <p:val>
                                            <p:strVal val="#ppt_x+#ppt_w*1.125000"/>
                                          </p:val>
                                        </p:tav>
                                        <p:tav tm="100000">
                                          <p:val>
                                            <p:strVal val="#ppt_x"/>
                                          </p:val>
                                        </p:tav>
                                      </p:tavLst>
                                    </p:anim>
                                    <p:animEffect transition="in" filter="wipe(left)">
                                      <p:cBhvr>
                                        <p:cTn id="56" dur="1000"/>
                                        <p:tgtEl>
                                          <p:spTgt spid="11"/>
                                        </p:tgtEl>
                                      </p:cBhvr>
                                    </p:animEffect>
                                  </p:childTnLst>
                                </p:cTn>
                              </p:par>
                              <p:par>
                                <p:cTn id="57" presetID="12" presetClass="entr" presetSubtype="2"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p:tgtEl>
                                          <p:spTgt spid="13"/>
                                        </p:tgtEl>
                                        <p:attrNameLst>
                                          <p:attrName>ppt_x</p:attrName>
                                        </p:attrNameLst>
                                      </p:cBhvr>
                                      <p:tavLst>
                                        <p:tav tm="0">
                                          <p:val>
                                            <p:strVal val="#ppt_x+#ppt_w*1.125000"/>
                                          </p:val>
                                        </p:tav>
                                        <p:tav tm="100000">
                                          <p:val>
                                            <p:strVal val="#ppt_x"/>
                                          </p:val>
                                        </p:tav>
                                      </p:tavLst>
                                    </p:anim>
                                    <p:animEffect transition="in" filter="wipe(left)">
                                      <p:cBhvr>
                                        <p:cTn id="60" dur="10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Effect transition="in" filter="fade">
                                      <p:cBhvr>
                                        <p:cTn id="65" dur="10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childTnLst>
                          </p:cTn>
                        </p:par>
                        <p:par>
                          <p:cTn id="71" fill="hold">
                            <p:stCondLst>
                              <p:cond delay="8500"/>
                            </p:stCondLst>
                            <p:childTnLst>
                              <p:par>
                                <p:cTn id="72" presetID="1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1000"/>
                                        <p:tgtEl>
                                          <p:spTgt spid="21"/>
                                        </p:tgtEl>
                                        <p:attrNameLst>
                                          <p:attrName>ppt_x</p:attrName>
                                        </p:attrNameLst>
                                      </p:cBhvr>
                                      <p:tavLst>
                                        <p:tav tm="0">
                                          <p:val>
                                            <p:strVal val="#ppt_x-#ppt_w*1.125000"/>
                                          </p:val>
                                        </p:tav>
                                        <p:tav tm="100000">
                                          <p:val>
                                            <p:strVal val="#ppt_x"/>
                                          </p:val>
                                        </p:tav>
                                      </p:tavLst>
                                    </p:anim>
                                    <p:animEffect transition="in" filter="wipe(right)">
                                      <p:cBhvr>
                                        <p:cTn id="7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P spid="16" grpId="0" bldLvl="0" animBg="1"/>
      <p:bldP spid="18" grpId="0" bldLvl="0" animBg="1"/>
      <p:bldP spid="19" grpId="0" bldLvl="0" animBg="1"/>
      <p:bldP spid="20" grpId="0" bldLvl="0" animBg="1"/>
      <p:bldP spid="27" grpId="0" bldLvl="0" animBg="1"/>
      <p:bldP spid="28" grpId="0" bldLvl="0" animBg="1"/>
      <p:bldP spid="30" grpId="0" bldLvl="0" animBg="1"/>
      <p:bldP spid="3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100" name="文本框 99"/>
          <p:cNvSpPr txBox="1"/>
          <p:nvPr/>
        </p:nvSpPr>
        <p:spPr>
          <a:xfrm>
            <a:off x="474980" y="1169035"/>
            <a:ext cx="5023485" cy="350520"/>
          </a:xfrm>
          <a:prstGeom prst="rect">
            <a:avLst/>
          </a:prstGeom>
          <a:noFill/>
          <a:ln w="9525">
            <a:noFill/>
          </a:ln>
        </p:spPr>
        <p:txBody>
          <a:bodyPr wrap="square">
            <a:noAutofit/>
          </a:bodyPr>
          <a:p>
            <a:pPr indent="0"/>
            <a:r>
              <a:rPr lang="zh-CN" sz="15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支委会、党员大会和党小组会，工作要点：</a:t>
            </a:r>
            <a:endParaRPr lang="zh-CN" altLang="en-US" sz="15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39445" y="1574800"/>
            <a:ext cx="3834130" cy="3228975"/>
          </a:xfrm>
          <a:prstGeom prst="rect">
            <a:avLst/>
          </a:prstGeom>
          <a:noFill/>
          <a:ln w="9525">
            <a:noFill/>
          </a:ln>
        </p:spPr>
        <p:txBody>
          <a:bodyPr>
            <a:noAutofit/>
          </a:bodyPr>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会议召开频次是否如何规定，支委会每月至少一次，党员大会每季度至少一次。</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是否明确会议名称，会议名称是否规范。</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参加人员是否符合要求，是否注明列席人员，参会人员是否为本人签到。</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是否清点到会人数，到会人数是否符合开会条件，缺席人员是否注明原因。</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会前是否指定会议记录人员。</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40000"/>
              </a:lnSpc>
              <a:buClr>
                <a:srgbClr val="0163E8"/>
              </a:buClr>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会议议题是否丰富、全面，覆盖支部重点工作；议题拟定用语是否规范，有无体现议事决策融入中心工作。</a:t>
            </a:r>
            <a:endParaRPr lang="zh-CN" sz="1050" b="1">
              <a:solidFill>
                <a:srgbClr val="C00000"/>
              </a:solidFill>
              <a:ea typeface="微软雅黑" panose="020B0503020204020204" pitchFamily="34" charset="-122"/>
              <a:cs typeface="微软雅黑" panose="020B0503020204020204" pitchFamily="34" charset="-122"/>
            </a:endParaRPr>
          </a:p>
          <a:p>
            <a:endParaRPr lang="zh-CN" altLang="en-US" sz="1050" b="1">
              <a:solidFill>
                <a:srgbClr val="C00000"/>
              </a:solidFill>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4745990" y="1574800"/>
            <a:ext cx="3921125" cy="3391535"/>
          </a:xfrm>
          <a:prstGeom prst="rect">
            <a:avLst/>
          </a:prstGeom>
          <a:noFill/>
          <a:ln w="9525">
            <a:noFill/>
          </a:ln>
        </p:spPr>
        <p:txBody>
          <a:bodyPr>
            <a:noAutofit/>
          </a:bodyPr>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第一议题</a:t>
            </a: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是否规范，是否以学习代替开会。</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是否做到一事一议，是否有讨论有决议，是否详细记录党支部委员的发言要点，讨论中的不同意见，党支部委员会作出的决议等。</a:t>
            </a:r>
            <a:r>
              <a:rPr lang="zh-CN" sz="12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（党小组会一般不形成决议，可以形成建议提交支委会讨论决定。）</a:t>
            </a:r>
            <a:endParaRPr lang="zh-CN" sz="12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学习类议题简单记录学习内容要点即可，是否详细记录学习目的、要求以及现场讨论交流心得。</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检查会议内容是否与会议议题一致。</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会议记录有无支部书记审签。</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40000"/>
              </a:lnSpc>
              <a:buClr>
                <a:srgbClr val="0163E8"/>
              </a:buClr>
              <a:buSzTx/>
              <a:buFont typeface="Wingdings" panose="05000000000000000000" charset="0"/>
              <a:buNone/>
            </a:pPr>
            <a:r>
              <a:rPr lang="en-US" alt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杜绝假开会假记录。</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40000"/>
              </a:lnSpc>
              <a:buClr>
                <a:srgbClr val="0163E8"/>
              </a:buClr>
              <a:buSzTx/>
              <a:buFont typeface="Wingdings" panose="05000000000000000000" charset="0"/>
              <a:buNone/>
            </a:pPr>
            <a:r>
              <a:rPr lang="zh-CN" altLang="en-US"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通过询问支部书记、委员、党员对开会内容是否熟悉了解，排查有无假开会现象。）</a:t>
            </a:r>
            <a:endParaRPr lang="zh-CN" sz="1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4"/>
            </p:custDataLst>
          </p:nvPr>
        </p:nvSpPr>
        <p:spPr>
          <a:xfrm>
            <a:off x="603885" y="1569720"/>
            <a:ext cx="3858895" cy="3327400"/>
          </a:xfrm>
          <a:prstGeom prst="rect">
            <a:avLst/>
          </a:prstGeom>
          <a:noFill/>
          <a:ln w="19050">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5"/>
            </p:custDataLst>
          </p:nvPr>
        </p:nvSpPr>
        <p:spPr>
          <a:xfrm>
            <a:off x="4746625" y="1518920"/>
            <a:ext cx="3858895" cy="3378200"/>
          </a:xfrm>
          <a:prstGeom prst="rect">
            <a:avLst/>
          </a:prstGeom>
          <a:noFill/>
          <a:ln w="19050">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nvSpPr>
        <p:spPr>
          <a:xfrm>
            <a:off x="294640" y="579755"/>
            <a:ext cx="5547995" cy="534035"/>
          </a:xfrm>
          <a:prstGeom prst="rect">
            <a:avLst/>
          </a:prstGeom>
          <a:noFill/>
        </p:spPr>
        <p:txBody>
          <a:bodyPr wrap="square" rtlCol="0">
            <a:spAutoFit/>
          </a:bodyPr>
          <a:p>
            <a:pPr algn="ctr">
              <a:lnSpc>
                <a:spcPct val="120000"/>
              </a:lnSpc>
              <a:spcAft>
                <a:spcPts val="1000"/>
              </a:spcAft>
              <a:buClrTx/>
              <a:buSzTx/>
              <a:buFontTx/>
            </a:pPr>
            <a:r>
              <a:rPr lang="en-US" altLang="zh-CN"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三会一课</a:t>
            </a:r>
            <a:r>
              <a:rPr lang="en-US" altLang="zh-CN"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常见问题</a:t>
            </a:r>
            <a:r>
              <a:rPr lang="en-US" altLang="zh-CN"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会议类</a:t>
            </a:r>
            <a:r>
              <a:rPr lang="en-US" altLang="zh-CN"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spc="100" dirty="0">
              <a:ln w="19050">
                <a:solidFill>
                  <a:schemeClr val="bg2"/>
                </a:solid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100" name="文本框 99"/>
          <p:cNvSpPr txBox="1"/>
          <p:nvPr/>
        </p:nvSpPr>
        <p:spPr>
          <a:xfrm>
            <a:off x="427196" y="1224280"/>
            <a:ext cx="4270534" cy="368300"/>
          </a:xfrm>
          <a:prstGeom prst="rect">
            <a:avLst/>
          </a:prstGeom>
          <a:noFill/>
          <a:ln w="9525">
            <a:noFill/>
          </a:ln>
        </p:spPr>
        <p:txBody>
          <a:bodyPr wrap="square">
            <a:spAutoFit/>
          </a:bodyPr>
          <a:lstStyle/>
          <a:p>
            <a:pPr indent="0"/>
            <a:r>
              <a:rPr lang="zh-CN" sz="1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党课工作重点：</a:t>
            </a:r>
            <a:endParaRPr lang="zh-CN" sz="1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p:nvPr>
            <p:custDataLst>
              <p:tags r:id="rId2"/>
            </p:custDataLst>
          </p:nvPr>
        </p:nvSpPr>
        <p:spPr>
          <a:xfrm>
            <a:off x="504190" y="1703070"/>
            <a:ext cx="8161020" cy="2960370"/>
          </a:xfrm>
          <a:prstGeom prst="rect">
            <a:avLst/>
          </a:prstGeom>
          <a:solidFill>
            <a:schemeClr val="bg2"/>
          </a:solidFill>
          <a:ln>
            <a:noFill/>
          </a:ln>
          <a:effectLst>
            <a:outerShdw blurRad="63500" algn="ctr" rotWithShape="0">
              <a:prstClr val="black">
                <a:alpha val="40000"/>
              </a:prstClr>
            </a:outerShdw>
          </a:effectLst>
        </p:spPr>
        <p:style>
          <a:lnRef idx="2">
            <a:srgbClr val="47B6E7">
              <a:shade val="50000"/>
            </a:srgbClr>
          </a:lnRef>
          <a:fillRef idx="1">
            <a:srgbClr val="47B6E7"/>
          </a:fillRef>
          <a:effectRef idx="0">
            <a:srgbClr val="47B6E7"/>
          </a:effectRef>
          <a:fontRef idx="minor">
            <a:srgbClr val="FFFFFF"/>
          </a:fontRef>
        </p:style>
        <p:txBody>
          <a:bodyPr rtlCol="0" anchor="ctr"/>
          <a:lstStyle/>
          <a:p>
            <a:pPr algn="ctr"/>
            <a:endParaRPr lang="zh-CN" altLang="en-US">
              <a:sym typeface="Arial" panose="020B0604020202020204" pitchFamily="34" charset="0"/>
            </a:endParaRPr>
          </a:p>
        </p:txBody>
      </p:sp>
      <p:cxnSp>
        <p:nvCxnSpPr>
          <p:cNvPr id="6" name="直接连接符 5"/>
          <p:cNvCxnSpPr/>
          <p:nvPr>
            <p:custDataLst>
              <p:tags r:id="rId3"/>
            </p:custDataLst>
          </p:nvPr>
        </p:nvCxnSpPr>
        <p:spPr>
          <a:xfrm>
            <a:off x="1148951" y="3167330"/>
            <a:ext cx="6872267" cy="0"/>
          </a:xfrm>
          <a:prstGeom prst="line">
            <a:avLst/>
          </a:prstGeom>
          <a:ln w="28575">
            <a:solidFill>
              <a:srgbClr val="5F5F5F"/>
            </a:solidFill>
          </a:ln>
        </p:spPr>
        <p:style>
          <a:lnRef idx="1">
            <a:srgbClr val="47B6E7"/>
          </a:lnRef>
          <a:fillRef idx="0">
            <a:srgbClr val="47B6E7"/>
          </a:fillRef>
          <a:effectRef idx="0">
            <a:srgbClr val="47B6E7"/>
          </a:effectRef>
          <a:fontRef idx="minor">
            <a:srgbClr val="5F5F5F"/>
          </a:fontRef>
        </p:style>
      </p:cxnSp>
      <p:grpSp>
        <p:nvGrpSpPr>
          <p:cNvPr id="7" name="组合 6"/>
          <p:cNvGrpSpPr/>
          <p:nvPr>
            <p:custDataLst>
              <p:tags r:id="rId4"/>
            </p:custDataLst>
          </p:nvPr>
        </p:nvGrpSpPr>
        <p:grpSpPr>
          <a:xfrm>
            <a:off x="985403" y="1866647"/>
            <a:ext cx="1890000" cy="1385243"/>
            <a:chOff x="520110" y="2898187"/>
            <a:chExt cx="2141147" cy="1569317"/>
          </a:xfrm>
        </p:grpSpPr>
        <p:sp>
          <p:nvSpPr>
            <p:cNvPr id="9" name="椭圆 8"/>
            <p:cNvSpPr/>
            <p:nvPr>
              <p:custDataLst>
                <p:tags r:id="rId5"/>
              </p:custDataLst>
            </p:nvPr>
          </p:nvSpPr>
          <p:spPr>
            <a:xfrm>
              <a:off x="1175657" y="4293332"/>
              <a:ext cx="174172" cy="174172"/>
            </a:xfrm>
            <a:prstGeom prst="ellipse">
              <a:avLst/>
            </a:prstGeom>
            <a:gradFill>
              <a:gsLst>
                <a:gs pos="0">
                  <a:srgbClr val="E30000"/>
                </a:gs>
                <a:gs pos="100000">
                  <a:srgbClr val="760303"/>
                </a:gs>
              </a:gsLst>
              <a:lin ang="2700000" scaled="0"/>
            </a:gra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cxnSp>
          <p:nvCxnSpPr>
            <p:cNvPr id="10" name="直接箭头连接符 9"/>
            <p:cNvCxnSpPr>
              <a:stCxn id="9" idx="0"/>
            </p:cNvCxnSpPr>
            <p:nvPr>
              <p:custDataLst>
                <p:tags r:id="rId6"/>
              </p:custDataLst>
            </p:nvPr>
          </p:nvCxnSpPr>
          <p:spPr>
            <a:xfrm flipH="1" flipV="1">
              <a:off x="1262742" y="3910154"/>
              <a:ext cx="1"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sp>
          <p:nvSpPr>
            <p:cNvPr id="28" name="标题 1"/>
            <p:cNvSpPr txBox="1"/>
            <p:nvPr>
              <p:custDataLst>
                <p:tags r:id="rId7"/>
              </p:custDataLst>
            </p:nvPr>
          </p:nvSpPr>
          <p:spPr>
            <a:xfrm>
              <a:off x="520110" y="2898187"/>
              <a:ext cx="2141147" cy="701731"/>
            </a:xfrm>
            <a:prstGeom prst="rect">
              <a:avLst/>
            </a:prstGeom>
            <a:noFill/>
          </p:spPr>
          <p:txBody>
            <a:bodyPr wrap="square" rtlCol="0">
              <a:normAutofit/>
            </a:bodyPr>
            <a:lstStyle>
              <a:defPPr>
                <a:defRPr lang="zh-CN"/>
              </a:defPPr>
              <a:lvl1pPr>
                <a:lnSpc>
                  <a:spcPct val="130000"/>
                </a:lnSpc>
                <a:defRPr sz="1200"/>
              </a:lvl1pPr>
            </a:lstStyle>
            <a:p>
              <a:pPr algn="l">
                <a:lnSpc>
                  <a:spcPct val="110000"/>
                </a:lnSpc>
              </a:pPr>
              <a:r>
                <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1.检查党课是否每季度至少开展1次。</a:t>
              </a: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10000"/>
                </a:lnSpc>
              </a:pP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5" name="组合 44"/>
          <p:cNvGrpSpPr/>
          <p:nvPr>
            <p:custDataLst>
              <p:tags r:id="rId8"/>
            </p:custDataLst>
          </p:nvPr>
        </p:nvGrpSpPr>
        <p:grpSpPr>
          <a:xfrm>
            <a:off x="3055094" y="1866647"/>
            <a:ext cx="1890000" cy="1385243"/>
            <a:chOff x="2864826" y="2898187"/>
            <a:chExt cx="2141147" cy="1569317"/>
          </a:xfrm>
        </p:grpSpPr>
        <p:grpSp>
          <p:nvGrpSpPr>
            <p:cNvPr id="11" name="组合 10"/>
            <p:cNvGrpSpPr/>
            <p:nvPr/>
          </p:nvGrpSpPr>
          <p:grpSpPr>
            <a:xfrm>
              <a:off x="3854414" y="3910154"/>
              <a:ext cx="174172" cy="557350"/>
              <a:chOff x="4476216" y="3039291"/>
              <a:chExt cx="174172" cy="557350"/>
            </a:xfrm>
          </p:grpSpPr>
          <p:sp>
            <p:nvSpPr>
              <p:cNvPr id="12" name="椭圆 11"/>
              <p:cNvSpPr/>
              <p:nvPr>
                <p:custDataLst>
                  <p:tags r:id="rId9"/>
                </p:custDataLst>
              </p:nvPr>
            </p:nvSpPr>
            <p:spPr>
              <a:xfrm>
                <a:off x="4476216" y="3422469"/>
                <a:ext cx="174172" cy="174172"/>
              </a:xfrm>
              <a:prstGeom prst="ellipse">
                <a:avLst/>
              </a:prstGeom>
              <a:gradFill>
                <a:gsLst>
                  <a:gs pos="0">
                    <a:srgbClr val="E30000"/>
                  </a:gs>
                  <a:gs pos="100000">
                    <a:srgbClr val="760303"/>
                  </a:gs>
                </a:gsLst>
                <a:lin ang="2700000" scaled="0"/>
              </a:gra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cxnSp>
            <p:nvCxnSpPr>
              <p:cNvPr id="13" name="直接箭头连接符 12"/>
              <p:cNvCxnSpPr>
                <a:stCxn id="12" idx="0"/>
              </p:cNvCxnSpPr>
              <p:nvPr>
                <p:custDataLst>
                  <p:tags r:id="rId10"/>
                </p:custDataLst>
              </p:nvPr>
            </p:nvCxnSpPr>
            <p:spPr>
              <a:xfrm flipV="1">
                <a:off x="4563302" y="3039291"/>
                <a:ext cx="0"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30" name="标题 1"/>
            <p:cNvSpPr txBox="1"/>
            <p:nvPr>
              <p:custDataLst>
                <p:tags r:id="rId11"/>
              </p:custDataLst>
            </p:nvPr>
          </p:nvSpPr>
          <p:spPr>
            <a:xfrm>
              <a:off x="2864826" y="2898187"/>
              <a:ext cx="2141147" cy="1012707"/>
            </a:xfrm>
            <a:prstGeom prst="rect">
              <a:avLst/>
            </a:prstGeom>
            <a:noFill/>
          </p:spPr>
          <p:txBody>
            <a:bodyPr wrap="square" rtlCol="0"/>
            <a:lstStyle>
              <a:defPPr>
                <a:defRPr lang="zh-CN"/>
              </a:defPPr>
              <a:lvl1pPr>
                <a:lnSpc>
                  <a:spcPct val="130000"/>
                </a:lnSpc>
                <a:defRPr sz="1200"/>
              </a:lvl1pPr>
            </a:lstStyle>
            <a:p>
              <a:pPr algn="l">
                <a:lnSpc>
                  <a:spcPct val="110000"/>
                </a:lnSpc>
                <a:buClrTx/>
                <a:buSzTx/>
                <a:buFontTx/>
              </a:pPr>
              <a:r>
                <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3.检查会前是否指定会议记录人员，授课人一般不做记录。</a:t>
              </a: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10000"/>
                </a:lnSpc>
                <a:buClrTx/>
                <a:buSzTx/>
                <a:buFontTx/>
              </a:pP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3" name="组合 42"/>
          <p:cNvGrpSpPr/>
          <p:nvPr>
            <p:custDataLst>
              <p:tags r:id="rId12"/>
            </p:custDataLst>
          </p:nvPr>
        </p:nvGrpSpPr>
        <p:grpSpPr>
          <a:xfrm>
            <a:off x="5347672" y="1866647"/>
            <a:ext cx="2079001" cy="1385243"/>
            <a:chOff x="5462045" y="2898187"/>
            <a:chExt cx="2355262" cy="1569317"/>
          </a:xfrm>
        </p:grpSpPr>
        <p:grpSp>
          <p:nvGrpSpPr>
            <p:cNvPr id="20" name="组合 19"/>
            <p:cNvGrpSpPr/>
            <p:nvPr/>
          </p:nvGrpSpPr>
          <p:grpSpPr>
            <a:xfrm>
              <a:off x="6533171" y="3910154"/>
              <a:ext cx="174172" cy="557350"/>
              <a:chOff x="4476216" y="3039291"/>
              <a:chExt cx="174172" cy="557350"/>
            </a:xfrm>
          </p:grpSpPr>
          <p:sp>
            <p:nvSpPr>
              <p:cNvPr id="21" name="椭圆 20"/>
              <p:cNvSpPr/>
              <p:nvPr>
                <p:custDataLst>
                  <p:tags r:id="rId13"/>
                </p:custDataLst>
              </p:nvPr>
            </p:nvSpPr>
            <p:spPr>
              <a:xfrm>
                <a:off x="4476216" y="3422469"/>
                <a:ext cx="174172" cy="174172"/>
              </a:xfrm>
              <a:prstGeom prst="ellipse">
                <a:avLst/>
              </a:prstGeom>
              <a:gradFill>
                <a:gsLst>
                  <a:gs pos="0">
                    <a:srgbClr val="E30000"/>
                  </a:gs>
                  <a:gs pos="100000">
                    <a:srgbClr val="760303"/>
                  </a:gs>
                </a:gsLst>
                <a:lin ang="2700000" scaled="0"/>
              </a:gra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dirty="0">
                  <a:sym typeface="Arial" panose="020B0604020202020204" pitchFamily="34" charset="0"/>
                </a:endParaRPr>
              </a:p>
            </p:txBody>
          </p:sp>
          <p:cxnSp>
            <p:nvCxnSpPr>
              <p:cNvPr id="22" name="直接箭头连接符 21"/>
              <p:cNvCxnSpPr>
                <a:stCxn id="21" idx="0"/>
              </p:cNvCxnSpPr>
              <p:nvPr>
                <p:custDataLst>
                  <p:tags r:id="rId14"/>
                </p:custDataLst>
              </p:nvPr>
            </p:nvCxnSpPr>
            <p:spPr>
              <a:xfrm flipV="1">
                <a:off x="4563302" y="3039291"/>
                <a:ext cx="0"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32" name="标题 1"/>
            <p:cNvSpPr txBox="1"/>
            <p:nvPr>
              <p:custDataLst>
                <p:tags r:id="rId15"/>
              </p:custDataLst>
            </p:nvPr>
          </p:nvSpPr>
          <p:spPr>
            <a:xfrm>
              <a:off x="5462045" y="2898187"/>
              <a:ext cx="2355262" cy="883758"/>
            </a:xfrm>
            <a:prstGeom prst="rect">
              <a:avLst/>
            </a:prstGeom>
            <a:noFill/>
          </p:spPr>
          <p:txBody>
            <a:bodyPr wrap="square" rtlCol="0"/>
            <a:lstStyle>
              <a:defPPr>
                <a:defRPr lang="zh-CN"/>
              </a:defPPr>
              <a:lvl1pPr>
                <a:lnSpc>
                  <a:spcPct val="130000"/>
                </a:lnSpc>
                <a:defRPr sz="1200"/>
              </a:lvl1pPr>
            </a:lstStyle>
            <a:p>
              <a:pPr algn="l">
                <a:lnSpc>
                  <a:spcPct val="110000"/>
                </a:lnSpc>
                <a:buClrTx/>
                <a:buSzTx/>
                <a:buFontTx/>
              </a:pPr>
              <a:r>
                <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5.党课记录要点即可，是否详细记录学习目的、要求以及现场讨论交流意见等。</a:t>
              </a: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10000"/>
                </a:lnSpc>
                <a:buClrTx/>
                <a:buSzTx/>
                <a:buFontTx/>
              </a:pP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4" name="组合 43"/>
          <p:cNvGrpSpPr/>
          <p:nvPr>
            <p:custDataLst>
              <p:tags r:id="rId16"/>
            </p:custDataLst>
          </p:nvPr>
        </p:nvGrpSpPr>
        <p:grpSpPr>
          <a:xfrm>
            <a:off x="4301225" y="2990526"/>
            <a:ext cx="1890000" cy="1579244"/>
            <a:chOff x="4276545" y="4171410"/>
            <a:chExt cx="2141147" cy="1789097"/>
          </a:xfrm>
        </p:grpSpPr>
        <p:grpSp>
          <p:nvGrpSpPr>
            <p:cNvPr id="19" name="组合 18"/>
            <p:cNvGrpSpPr/>
            <p:nvPr/>
          </p:nvGrpSpPr>
          <p:grpSpPr>
            <a:xfrm>
              <a:off x="5089289" y="4171410"/>
              <a:ext cx="383179" cy="766355"/>
              <a:chOff x="2717077" y="3300547"/>
              <a:chExt cx="383179" cy="766355"/>
            </a:xfrm>
          </p:grpSpPr>
          <p:sp>
            <p:nvSpPr>
              <p:cNvPr id="23" name="椭圆 22"/>
              <p:cNvSpPr/>
              <p:nvPr>
                <p:custDataLst>
                  <p:tags r:id="rId17"/>
                </p:custDataLst>
              </p:nvPr>
            </p:nvSpPr>
            <p:spPr>
              <a:xfrm>
                <a:off x="2717077" y="3300547"/>
                <a:ext cx="383179" cy="383179"/>
              </a:xfrm>
              <a:prstGeom prst="ellipse">
                <a:avLst/>
              </a:prstGeom>
              <a:solidFill>
                <a:srgbClr val="5F5F5F">
                  <a:lumMod val="20000"/>
                  <a:lumOff val="80000"/>
                </a:srgbClr>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70000"/>
              </a:bodyPr>
              <a:lstStyle/>
              <a:p>
                <a:pPr algn="ctr"/>
                <a:endParaRPr lang="zh-CN" altLang="en-US">
                  <a:sym typeface="Arial" panose="020B0604020202020204" pitchFamily="34" charset="0"/>
                </a:endParaRPr>
              </a:p>
            </p:txBody>
          </p:sp>
          <p:sp>
            <p:nvSpPr>
              <p:cNvPr id="24" name="椭圆 23"/>
              <p:cNvSpPr/>
              <p:nvPr>
                <p:custDataLst>
                  <p:tags r:id="rId18"/>
                </p:custDataLst>
              </p:nvPr>
            </p:nvSpPr>
            <p:spPr>
              <a:xfrm>
                <a:off x="2786746" y="3370216"/>
                <a:ext cx="243840" cy="243840"/>
              </a:xfrm>
              <a:prstGeom prst="ellipse">
                <a:avLst/>
              </a:prstGeom>
              <a:solidFill>
                <a:srgbClr val="FFFFFF"/>
              </a:solidFill>
              <a:ln>
                <a:solidFill>
                  <a:srgbClr val="5F5F5F"/>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37500" lnSpcReduction="20000"/>
              </a:bodyPr>
              <a:lstStyle/>
              <a:p>
                <a:pPr algn="ctr"/>
                <a:endParaRPr lang="zh-CN" altLang="en-US">
                  <a:sym typeface="Arial" panose="020B0604020202020204" pitchFamily="34" charset="0"/>
                </a:endParaRPr>
              </a:p>
            </p:txBody>
          </p:sp>
          <p:cxnSp>
            <p:nvCxnSpPr>
              <p:cNvPr id="25" name="直接箭头连接符 24"/>
              <p:cNvCxnSpPr/>
              <p:nvPr>
                <p:custDataLst>
                  <p:tags r:id="rId19"/>
                </p:custDataLst>
              </p:nvPr>
            </p:nvCxnSpPr>
            <p:spPr>
              <a:xfrm flipH="1">
                <a:off x="2908665" y="3683724"/>
                <a:ext cx="1"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40" name="标题 1"/>
            <p:cNvSpPr txBox="1"/>
            <p:nvPr>
              <p:custDataLst>
                <p:tags r:id="rId20"/>
              </p:custDataLst>
            </p:nvPr>
          </p:nvSpPr>
          <p:spPr>
            <a:xfrm>
              <a:off x="4276545" y="4962368"/>
              <a:ext cx="2141147" cy="998139"/>
            </a:xfrm>
            <a:prstGeom prst="rect">
              <a:avLst/>
            </a:prstGeom>
            <a:noFill/>
          </p:spPr>
          <p:txBody>
            <a:bodyPr wrap="square" rtlCol="0">
              <a:normAutofit/>
            </a:bodyPr>
            <a:lstStyle>
              <a:defPPr>
                <a:defRPr lang="zh-CN"/>
              </a:defPPr>
              <a:lvl1pPr>
                <a:lnSpc>
                  <a:spcPct val="130000"/>
                </a:lnSpc>
                <a:defRPr sz="1200"/>
              </a:lvl1pPr>
            </a:lstStyle>
            <a:p>
              <a:pPr algn="l">
                <a:lnSpc>
                  <a:spcPct val="110000"/>
                </a:lnSpc>
                <a:buClrTx/>
                <a:buSzTx/>
                <a:buFontTx/>
              </a:pPr>
              <a:r>
                <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4.审查党课内容是否符合要求，突出政治性、思想性、时代性。</a:t>
              </a: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10000"/>
                </a:lnSpc>
                <a:buClrTx/>
                <a:buSzTx/>
                <a:buFontTx/>
              </a:pP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2" name="组合 41"/>
          <p:cNvGrpSpPr/>
          <p:nvPr>
            <p:custDataLst>
              <p:tags r:id="rId21"/>
            </p:custDataLst>
          </p:nvPr>
        </p:nvGrpSpPr>
        <p:grpSpPr>
          <a:xfrm>
            <a:off x="6607676" y="2990526"/>
            <a:ext cx="1890000" cy="1358266"/>
            <a:chOff x="6889480" y="4171410"/>
            <a:chExt cx="2141147" cy="1538754"/>
          </a:xfrm>
        </p:grpSpPr>
        <p:grpSp>
          <p:nvGrpSpPr>
            <p:cNvPr id="48" name="组合 47"/>
            <p:cNvGrpSpPr/>
            <p:nvPr/>
          </p:nvGrpSpPr>
          <p:grpSpPr>
            <a:xfrm>
              <a:off x="7768048" y="4171410"/>
              <a:ext cx="383179" cy="766355"/>
              <a:chOff x="2717077" y="3300547"/>
              <a:chExt cx="383179" cy="766355"/>
            </a:xfrm>
          </p:grpSpPr>
          <p:sp>
            <p:nvSpPr>
              <p:cNvPr id="49" name="椭圆 48"/>
              <p:cNvSpPr/>
              <p:nvPr>
                <p:custDataLst>
                  <p:tags r:id="rId22"/>
                </p:custDataLst>
              </p:nvPr>
            </p:nvSpPr>
            <p:spPr>
              <a:xfrm>
                <a:off x="2717077" y="3300547"/>
                <a:ext cx="383179" cy="383179"/>
              </a:xfrm>
              <a:prstGeom prst="ellipse">
                <a:avLst/>
              </a:prstGeom>
              <a:solidFill>
                <a:srgbClr val="5F5F5F">
                  <a:lumMod val="20000"/>
                  <a:lumOff val="80000"/>
                </a:srgbClr>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70000"/>
              </a:bodyPr>
              <a:lstStyle/>
              <a:p>
                <a:pPr algn="ctr"/>
                <a:endParaRPr lang="zh-CN" altLang="en-US">
                  <a:sym typeface="Arial" panose="020B0604020202020204" pitchFamily="34" charset="0"/>
                </a:endParaRPr>
              </a:p>
            </p:txBody>
          </p:sp>
          <p:sp>
            <p:nvSpPr>
              <p:cNvPr id="50" name="椭圆 49"/>
              <p:cNvSpPr/>
              <p:nvPr>
                <p:custDataLst>
                  <p:tags r:id="rId23"/>
                </p:custDataLst>
              </p:nvPr>
            </p:nvSpPr>
            <p:spPr>
              <a:xfrm>
                <a:off x="2786746" y="3370216"/>
                <a:ext cx="243840" cy="243840"/>
              </a:xfrm>
              <a:prstGeom prst="ellipse">
                <a:avLst/>
              </a:prstGeom>
              <a:solidFill>
                <a:srgbClr val="FFFFFF"/>
              </a:solidFill>
              <a:ln>
                <a:solidFill>
                  <a:srgbClr val="5F5F5F"/>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37500" lnSpcReduction="20000"/>
              </a:bodyPr>
              <a:lstStyle/>
              <a:p>
                <a:pPr algn="ctr"/>
                <a:endParaRPr lang="zh-CN" altLang="en-US">
                  <a:sym typeface="Arial" panose="020B0604020202020204" pitchFamily="34" charset="0"/>
                </a:endParaRPr>
              </a:p>
            </p:txBody>
          </p:sp>
          <p:cxnSp>
            <p:nvCxnSpPr>
              <p:cNvPr id="51" name="直接箭头连接符 50"/>
              <p:cNvCxnSpPr/>
              <p:nvPr>
                <p:custDataLst>
                  <p:tags r:id="rId24"/>
                </p:custDataLst>
              </p:nvPr>
            </p:nvCxnSpPr>
            <p:spPr>
              <a:xfrm flipH="1">
                <a:off x="2908665" y="3683724"/>
                <a:ext cx="1"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53" name="标题 1"/>
            <p:cNvSpPr txBox="1"/>
            <p:nvPr>
              <p:custDataLst>
                <p:tags r:id="rId25"/>
              </p:custDataLst>
            </p:nvPr>
          </p:nvSpPr>
          <p:spPr>
            <a:xfrm>
              <a:off x="6889480" y="5008229"/>
              <a:ext cx="2141147" cy="701935"/>
            </a:xfrm>
            <a:prstGeom prst="rect">
              <a:avLst/>
            </a:prstGeom>
            <a:noFill/>
          </p:spPr>
          <p:txBody>
            <a:bodyPr wrap="square" rtlCol="0"/>
            <a:lstStyle>
              <a:defPPr>
                <a:defRPr lang="zh-CN"/>
              </a:defPPr>
              <a:lvl1pPr>
                <a:lnSpc>
                  <a:spcPct val="130000"/>
                </a:lnSpc>
                <a:defRPr sz="1200"/>
              </a:lvl1pPr>
            </a:lstStyle>
            <a:p>
              <a:pPr algn="l">
                <a:lnSpc>
                  <a:spcPct val="110000"/>
                </a:lnSpc>
              </a:pPr>
              <a:r>
                <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6.通过询问党员对党课内容是否熟悉了解，排查实效性。</a:t>
              </a: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10000"/>
                </a:lnSpc>
              </a:pPr>
              <a:endParaRPr lang="zh-CN" altLang="ms-MY" sz="1350" b="1"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 name="文本框 1"/>
          <p:cNvSpPr txBox="1"/>
          <p:nvPr/>
        </p:nvSpPr>
        <p:spPr>
          <a:xfrm>
            <a:off x="427355" y="579755"/>
            <a:ext cx="4959985" cy="534035"/>
          </a:xfrm>
          <a:prstGeom prst="rect">
            <a:avLst/>
          </a:prstGeom>
          <a:noFill/>
        </p:spPr>
        <p:txBody>
          <a:bodyPr wrap="square" rtlCol="0" anchor="t">
            <a:spAutoFit/>
          </a:bodyPr>
          <a:p>
            <a:pPr algn="l">
              <a:lnSpc>
                <a:spcPct val="120000"/>
              </a:lnSpc>
              <a:spcAft>
                <a:spcPts val="1000"/>
              </a:spcAft>
              <a:buClrTx/>
              <a:buSzTx/>
              <a:buFontTx/>
            </a:pPr>
            <a:r>
              <a:rPr lang="en-US" altLang="zh-CN"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三会一课</a:t>
            </a:r>
            <a:r>
              <a:rPr lang="en-US" altLang="zh-CN"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常见问题（党课）</a:t>
            </a:r>
            <a:endParaRPr lang="zh-CN" altLang="en-US"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cxnSp>
        <p:nvCxnSpPr>
          <p:cNvPr id="21" name="直接连接符 20"/>
          <p:cNvCxnSpPr/>
          <p:nvPr/>
        </p:nvCxnSpPr>
        <p:spPr>
          <a:xfrm>
            <a:off x="483161" y="1915270"/>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60521" y="1171380"/>
            <a:ext cx="1933722" cy="680500"/>
            <a:chOff x="5766907" y="244084"/>
            <a:chExt cx="3093907" cy="1088783"/>
          </a:xfrm>
        </p:grpSpPr>
        <p:sp>
          <p:nvSpPr>
            <p:cNvPr id="25" name="文本框 24"/>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sp>
        <p:nvSpPr>
          <p:cNvPr id="14" name="文本框 13"/>
          <p:cNvSpPr txBox="1"/>
          <p:nvPr/>
        </p:nvSpPr>
        <p:spPr>
          <a:xfrm>
            <a:off x="462189" y="2028574"/>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强化政治教育</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11" name="直接连接符 10"/>
          <p:cNvCxnSpPr/>
          <p:nvPr/>
        </p:nvCxnSpPr>
        <p:spPr>
          <a:xfrm>
            <a:off x="460301" y="2627483"/>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62665" y="2711993"/>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突出党性锻炼</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13" name="直接连接符 12"/>
          <p:cNvCxnSpPr/>
          <p:nvPr/>
        </p:nvCxnSpPr>
        <p:spPr>
          <a:xfrm>
            <a:off x="460778" y="3310902"/>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3142" y="3531619"/>
            <a:ext cx="2019300" cy="460375"/>
          </a:xfrm>
          <a:prstGeom prst="rect">
            <a:avLst/>
          </a:prstGeom>
          <a:noFill/>
        </p:spPr>
        <p:txBody>
          <a:bodyPr wrap="none" rtlCol="0">
            <a:spAutoFit/>
          </a:bodyPr>
          <a:p>
            <a:pPr algn="ctr"/>
            <a:r>
              <a:rPr lang="zh-CN" altLang="en-US" sz="2400" b="1" dirty="0">
                <a:solidFill>
                  <a:srgbClr val="C00000"/>
                </a:solidFill>
                <a:latin typeface="方正兰亭粗黑_GBK" panose="02010600030101010101" pitchFamily="2" charset="-122"/>
                <a:ea typeface="方正兰亭粗黑_GBK" panose="02010600030101010101" pitchFamily="2" charset="-122"/>
              </a:rPr>
              <a:t>创新活动方式</a:t>
            </a:r>
            <a:endParaRPr lang="zh-CN" altLang="en-US" sz="2400" b="1" dirty="0">
              <a:solidFill>
                <a:srgbClr val="C00000"/>
              </a:solidFill>
              <a:latin typeface="方正兰亭粗黑_GBK" panose="02010600030101010101" pitchFamily="2" charset="-122"/>
              <a:ea typeface="方正兰亭粗黑_GBK" panose="02010600030101010101" pitchFamily="2" charset="-122"/>
            </a:endParaRPr>
          </a:p>
        </p:txBody>
      </p:sp>
      <p:sp>
        <p:nvSpPr>
          <p:cNvPr id="16" name="矩形 15"/>
          <p:cNvSpPr/>
          <p:nvPr/>
        </p:nvSpPr>
        <p:spPr>
          <a:xfrm>
            <a:off x="3216593" y="1023461"/>
            <a:ext cx="976313"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议题式支委会</a:t>
            </a:r>
            <a:endParaRPr lang="zh-CN" altLang="en-US" sz="1500" b="1" dirty="0">
              <a:latin typeface="微软雅黑" panose="020B0503020204020204" pitchFamily="34" charset="-122"/>
              <a:ea typeface="微软雅黑" panose="020B0503020204020204" pitchFamily="34" charset="-122"/>
            </a:endParaRPr>
          </a:p>
        </p:txBody>
      </p:sp>
      <p:sp>
        <p:nvSpPr>
          <p:cNvPr id="18" name="矩形 17"/>
          <p:cNvSpPr/>
          <p:nvPr/>
        </p:nvSpPr>
        <p:spPr>
          <a:xfrm>
            <a:off x="4261961" y="1023461"/>
            <a:ext cx="3851434"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支委会的主要职能是议事</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b="1" dirty="0">
                <a:solidFill>
                  <a:schemeClr val="tx1">
                    <a:lumMod val="75000"/>
                    <a:lumOff val="25000"/>
                  </a:schemeClr>
                </a:solidFill>
                <a:latin typeface="微软雅黑" panose="020B0503020204020204" pitchFamily="34" charset="-122"/>
                <a:ea typeface="微软雅黑" panose="020B0503020204020204" pitchFamily="34" charset="-122"/>
              </a:rPr>
              <a:t>重大问题都要在支委会上讨论研究</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b="1" dirty="0">
                <a:solidFill>
                  <a:schemeClr val="tx1">
                    <a:lumMod val="75000"/>
                    <a:lumOff val="25000"/>
                  </a:schemeClr>
                </a:solidFill>
                <a:latin typeface="微软雅黑" panose="020B0503020204020204" pitchFamily="34" charset="-122"/>
                <a:ea typeface="微软雅黑" panose="020B0503020204020204" pitchFamily="34" charset="-122"/>
              </a:rPr>
              <a:t>采用，实行“一题一议、一事一议”的议事原则。</a:t>
            </a:r>
            <a:endParaRPr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216593" y="1990725"/>
            <a:ext cx="976313"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讨论式党员大会</a:t>
            </a:r>
            <a:endParaRPr lang="zh-CN" altLang="en-US" sz="1500" b="1" dirty="0">
              <a:latin typeface="微软雅黑" panose="020B0503020204020204" pitchFamily="34" charset="-122"/>
              <a:ea typeface="微软雅黑" panose="020B0503020204020204" pitchFamily="34" charset="-122"/>
            </a:endParaRPr>
          </a:p>
        </p:txBody>
      </p:sp>
      <p:sp>
        <p:nvSpPr>
          <p:cNvPr id="20" name="矩形 19"/>
          <p:cNvSpPr/>
          <p:nvPr/>
        </p:nvSpPr>
        <p:spPr>
          <a:xfrm>
            <a:off x="4261961" y="1990725"/>
            <a:ext cx="3851434" cy="8224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党员大会的主要职能，是让党员行使决策权、选举权、监督权</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，充分听取全体党员意见。学习、传达、贯彻，只是其中一部分内容。</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217069" y="2958465"/>
            <a:ext cx="975836"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主题式党课</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261961" y="2958465"/>
            <a:ext cx="3850958"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b="1" dirty="0">
                <a:solidFill>
                  <a:schemeClr val="tx1">
                    <a:lumMod val="75000"/>
                    <a:lumOff val="25000"/>
                  </a:schemeClr>
                </a:solidFill>
                <a:latin typeface="微软雅黑" panose="020B0503020204020204" pitchFamily="34" charset="-122"/>
                <a:ea typeface="微软雅黑" panose="020B0503020204020204" pitchFamily="34" charset="-122"/>
              </a:rPr>
              <a:t>党课姓党，党课就要锤炼党性</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。党课的主题就是围绕党性，</a:t>
            </a:r>
            <a:r>
              <a:rPr b="1" dirty="0">
                <a:solidFill>
                  <a:schemeClr val="tx1">
                    <a:lumMod val="75000"/>
                    <a:lumOff val="25000"/>
                  </a:schemeClr>
                </a:solidFill>
                <a:latin typeface="微软雅黑" panose="020B0503020204020204" pitchFamily="34" charset="-122"/>
                <a:ea typeface="微软雅黑" panose="020B0503020204020204" pitchFamily="34" charset="-122"/>
              </a:rPr>
              <a:t>发现问题、明辨是非、解疑释惑，提高党员的思想和作风水平</a:t>
            </a:r>
            <a:r>
              <a:rPr 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217545" y="3835718"/>
            <a:ext cx="975836" cy="758190"/>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solidFill>
                  <a:schemeClr val="bg1"/>
                </a:solidFill>
                <a:latin typeface="微软雅黑" panose="020B0503020204020204" pitchFamily="34" charset="-122"/>
                <a:ea typeface="微软雅黑" panose="020B0503020204020204" pitchFamily="34" charset="-122"/>
              </a:rPr>
              <a:t>互动式党小组会</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4262438" y="3835718"/>
            <a:ext cx="3850958" cy="7581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主要是开展政治学习，围绕党的中心工作和支部近期工作，结合实际每次解决一两个问题。让人人参与，以激发共同思考，实现共同提高。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1000"/>
                                        <p:tgtEl>
                                          <p:spTgt spid="18"/>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1000"/>
                                        <p:tgtEl>
                                          <p:spTgt spid="20"/>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Effect transition="in" filter="fade">
                                      <p:cBhvr>
                                        <p:cTn id="33" dur="1000"/>
                                        <p:tgtEl>
                                          <p:spTgt spid="27"/>
                                        </p:tgtEl>
                                      </p:cBhvr>
                                    </p:animEffect>
                                  </p:childTnLst>
                                </p:cTn>
                              </p:par>
                            </p:childTnLst>
                          </p:cTn>
                        </p:par>
                        <p:par>
                          <p:cTn id="34" fill="hold">
                            <p:stCondLst>
                              <p:cond delay="5500"/>
                            </p:stCondLst>
                            <p:childTnLst>
                              <p:par>
                                <p:cTn id="35" presetID="16" presetClass="entr" presetSubtype="2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1000"/>
                                        <p:tgtEl>
                                          <p:spTgt spid="28"/>
                                        </p:tgtEl>
                                      </p:cBhvr>
                                    </p:animEffect>
                                  </p:childTnLst>
                                </p:cTn>
                              </p:par>
                            </p:childTnLst>
                          </p:cTn>
                        </p:par>
                        <p:par>
                          <p:cTn id="38" fill="hold">
                            <p:stCondLst>
                              <p:cond delay="6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1000" fill="hold"/>
                                        <p:tgtEl>
                                          <p:spTgt spid="30"/>
                                        </p:tgtEl>
                                        <p:attrNameLst>
                                          <p:attrName>ppt_w</p:attrName>
                                        </p:attrNameLst>
                                      </p:cBhvr>
                                      <p:tavLst>
                                        <p:tav tm="0">
                                          <p:val>
                                            <p:fltVal val="0"/>
                                          </p:val>
                                        </p:tav>
                                        <p:tav tm="100000">
                                          <p:val>
                                            <p:strVal val="#ppt_w"/>
                                          </p:val>
                                        </p:tav>
                                      </p:tavLst>
                                    </p:anim>
                                    <p:anim calcmode="lin" valueType="num">
                                      <p:cBhvr>
                                        <p:cTn id="42" dur="1000" fill="hold"/>
                                        <p:tgtEl>
                                          <p:spTgt spid="30"/>
                                        </p:tgtEl>
                                        <p:attrNameLst>
                                          <p:attrName>ppt_h</p:attrName>
                                        </p:attrNameLst>
                                      </p:cBhvr>
                                      <p:tavLst>
                                        <p:tav tm="0">
                                          <p:val>
                                            <p:fltVal val="0"/>
                                          </p:val>
                                        </p:tav>
                                        <p:tav tm="100000">
                                          <p:val>
                                            <p:strVal val="#ppt_h"/>
                                          </p:val>
                                        </p:tav>
                                      </p:tavLst>
                                    </p:anim>
                                    <p:animEffect transition="in" filter="fade">
                                      <p:cBhvr>
                                        <p:cTn id="43" dur="1000"/>
                                        <p:tgtEl>
                                          <p:spTgt spid="30"/>
                                        </p:tgtEl>
                                      </p:cBhvr>
                                    </p:animEffect>
                                  </p:childTnLst>
                                </p:cTn>
                              </p:par>
                            </p:childTnLst>
                          </p:cTn>
                        </p:par>
                        <p:par>
                          <p:cTn id="44" fill="hold">
                            <p:stCondLst>
                              <p:cond delay="7500"/>
                            </p:stCondLst>
                            <p:childTnLst>
                              <p:par>
                                <p:cTn id="45" presetID="16" presetClass="entr" presetSubtype="21"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10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par>
                                <p:cTn id="53" presetID="12" presetClass="entr" presetSubtype="2"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p:tgtEl>
                                          <p:spTgt spid="11"/>
                                        </p:tgtEl>
                                        <p:attrNameLst>
                                          <p:attrName>ppt_x</p:attrName>
                                        </p:attrNameLst>
                                      </p:cBhvr>
                                      <p:tavLst>
                                        <p:tav tm="0">
                                          <p:val>
                                            <p:strVal val="#ppt_x+#ppt_w*1.125000"/>
                                          </p:val>
                                        </p:tav>
                                        <p:tav tm="100000">
                                          <p:val>
                                            <p:strVal val="#ppt_x"/>
                                          </p:val>
                                        </p:tav>
                                      </p:tavLst>
                                    </p:anim>
                                    <p:animEffect transition="in" filter="wipe(left)">
                                      <p:cBhvr>
                                        <p:cTn id="56" dur="1000"/>
                                        <p:tgtEl>
                                          <p:spTgt spid="11"/>
                                        </p:tgtEl>
                                      </p:cBhvr>
                                    </p:animEffect>
                                  </p:childTnLst>
                                </p:cTn>
                              </p:par>
                              <p:par>
                                <p:cTn id="57" presetID="12" presetClass="entr" presetSubtype="2"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p:tgtEl>
                                          <p:spTgt spid="13"/>
                                        </p:tgtEl>
                                        <p:attrNameLst>
                                          <p:attrName>ppt_x</p:attrName>
                                        </p:attrNameLst>
                                      </p:cBhvr>
                                      <p:tavLst>
                                        <p:tav tm="0">
                                          <p:val>
                                            <p:strVal val="#ppt_x+#ppt_w*1.125000"/>
                                          </p:val>
                                        </p:tav>
                                        <p:tav tm="100000">
                                          <p:val>
                                            <p:strVal val="#ppt_x"/>
                                          </p:val>
                                        </p:tav>
                                      </p:tavLst>
                                    </p:anim>
                                    <p:animEffect transition="in" filter="wipe(left)">
                                      <p:cBhvr>
                                        <p:cTn id="60" dur="10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Effect transition="in" filter="fade">
                                      <p:cBhvr>
                                        <p:cTn id="65" dur="10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childTnLst>
                          </p:cTn>
                        </p:par>
                        <p:par>
                          <p:cTn id="71" fill="hold">
                            <p:stCondLst>
                              <p:cond delay="8500"/>
                            </p:stCondLst>
                            <p:childTnLst>
                              <p:par>
                                <p:cTn id="72" presetID="1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1000"/>
                                        <p:tgtEl>
                                          <p:spTgt spid="21"/>
                                        </p:tgtEl>
                                        <p:attrNameLst>
                                          <p:attrName>ppt_x</p:attrName>
                                        </p:attrNameLst>
                                      </p:cBhvr>
                                      <p:tavLst>
                                        <p:tav tm="0">
                                          <p:val>
                                            <p:strVal val="#ppt_x-#ppt_w*1.125000"/>
                                          </p:val>
                                        </p:tav>
                                        <p:tav tm="100000">
                                          <p:val>
                                            <p:strVal val="#ppt_x"/>
                                          </p:val>
                                        </p:tav>
                                      </p:tavLst>
                                    </p:anim>
                                    <p:animEffect transition="in" filter="wipe(right)">
                                      <p:cBhvr>
                                        <p:cTn id="7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P spid="16" grpId="0" bldLvl="0" animBg="1"/>
      <p:bldP spid="18" grpId="0" bldLvl="0" animBg="1"/>
      <p:bldP spid="19" grpId="0" bldLvl="0" animBg="1"/>
      <p:bldP spid="20" grpId="0" bldLvl="0" animBg="1"/>
      <p:bldP spid="27" grpId="0" bldLvl="0" animBg="1"/>
      <p:bldP spid="28" grpId="0" bldLvl="0" animBg="1"/>
      <p:bldP spid="30" grpId="0" bldLvl="0" animBg="1"/>
      <p:bldP spid="3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cxnSp>
        <p:nvCxnSpPr>
          <p:cNvPr id="13" name="直接连接符 12"/>
          <p:cNvCxnSpPr/>
          <p:nvPr/>
        </p:nvCxnSpPr>
        <p:spPr>
          <a:xfrm>
            <a:off x="316317" y="1670624"/>
            <a:ext cx="8512180" cy="0"/>
          </a:xfrm>
          <a:prstGeom prst="line">
            <a:avLst/>
          </a:prstGeom>
          <a:ln w="104775" cmpd="thickThi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7540" y="965200"/>
            <a:ext cx="1666240" cy="39878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谈心谈话</a:t>
            </a:r>
            <a:endParaRPr lang="zh-CN" altLang="en-US" sz="2000" spc="300" dirty="0" smtClean="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sp>
        <p:nvSpPr>
          <p:cNvPr id="15" name="矩形 14"/>
          <p:cNvSpPr/>
          <p:nvPr/>
        </p:nvSpPr>
        <p:spPr>
          <a:xfrm>
            <a:off x="372110" y="1767840"/>
            <a:ext cx="8604885" cy="2744470"/>
          </a:xfrm>
          <a:prstGeom prst="rect">
            <a:avLst/>
          </a:prstGeom>
        </p:spPr>
        <p:txBody>
          <a:bodyPr wrap="square">
            <a:noAutofit/>
          </a:bodyPr>
          <a:p>
            <a:pPr marL="406400" algn="just">
              <a:spcAft>
                <a:spcPts val="0"/>
              </a:spcAft>
            </a:pPr>
            <a:r>
              <a:rPr lang="zh-CN" altLang="zh-CN" sz="14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关键问题：和谁谈？为什么谈？</a:t>
            </a:r>
            <a:r>
              <a:rPr lang="zh-CN" altLang="zh-CN" sz="14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怎么谈？谈什么？</a:t>
            </a:r>
            <a:endParaRPr lang="zh-CN" altLang="zh-CN" sz="1400"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endPar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《中国共产党支部工作条例（试行）》第十九条　党支部应当经常开展谈心谈话。党支部委员之间、党支部委员和党员之间、党员和党员之间，每年谈心谈话一般不少于1次。谈心谈话应当坦诚相见、交流思想、交换意见、帮助提高。</a:t>
            </a:r>
            <a:endPar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endPar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党支部应当注重分析党员思想状况和心理状态。对家庭发生重大变故和出现重大困难、身心健康存在突出问题等情况的党员，党支部书记应当帮助做好心理疏导；对受到处分处置以及有不良反映的党员，党支部书记应当有针对性地做好思想政治工作。</a:t>
            </a:r>
            <a:endPar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endParaRPr lang="zh-CN" altLang="zh-CN" sz="1400"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常见问题？</a:t>
            </a:r>
            <a:endPar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如何提高实效性？</a:t>
            </a:r>
            <a:endPar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谈心谈话记录很重要吗？</a:t>
            </a:r>
            <a:endParaRPr lang="zh-CN" altLang="zh-CN" sz="1400" i="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482715" y="4512310"/>
            <a:ext cx="2254885" cy="3987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000" dirty="0">
                <a:solidFill>
                  <a:srgbClr val="FF0000"/>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hlinkClick r:id="rId2" action="ppaction://hlinkfile"/>
              </a:rPr>
              <a:t>如何进行谈心谈话</a:t>
            </a:r>
            <a:endParaRPr lang="zh-CN" altLang="en-US" sz="2000" spc="300" dirty="0" smtClean="0">
              <a:solidFill>
                <a:srgbClr val="FF0000"/>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649"/>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4" name="图片 3" descr="案例分析8个_27"/>
          <p:cNvPicPr>
            <a:picLocks noChangeAspect="1"/>
          </p:cNvPicPr>
          <p:nvPr/>
        </p:nvPicPr>
        <p:blipFill>
          <a:blip r:embed="rId2"/>
          <a:stretch>
            <a:fillRect/>
          </a:stretch>
        </p:blipFill>
        <p:spPr>
          <a:xfrm>
            <a:off x="-69850" y="0"/>
            <a:ext cx="3389630" cy="5143500"/>
          </a:xfrm>
          <a:prstGeom prst="rect">
            <a:avLst/>
          </a:prstGeom>
        </p:spPr>
      </p:pic>
      <p:pic>
        <p:nvPicPr>
          <p:cNvPr id="5" name="图片 4" descr="案例分析8个_28"/>
          <p:cNvPicPr>
            <a:picLocks noChangeAspect="1"/>
          </p:cNvPicPr>
          <p:nvPr/>
        </p:nvPicPr>
        <p:blipFill>
          <a:blip r:embed="rId3"/>
          <a:stretch>
            <a:fillRect/>
          </a:stretch>
        </p:blipFill>
        <p:spPr>
          <a:xfrm>
            <a:off x="2865120" y="0"/>
            <a:ext cx="3414395" cy="5143500"/>
          </a:xfrm>
          <a:prstGeom prst="rect">
            <a:avLst/>
          </a:prstGeom>
        </p:spPr>
      </p:pic>
      <p:pic>
        <p:nvPicPr>
          <p:cNvPr id="6" name="图片 5" descr="案例分析8个_29"/>
          <p:cNvPicPr>
            <a:picLocks noChangeAspect="1"/>
          </p:cNvPicPr>
          <p:nvPr/>
        </p:nvPicPr>
        <p:blipFill>
          <a:blip r:embed="rId4"/>
          <a:stretch>
            <a:fillRect/>
          </a:stretch>
        </p:blipFill>
        <p:spPr>
          <a:xfrm>
            <a:off x="6049645" y="0"/>
            <a:ext cx="3285490" cy="5143500"/>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2" name="矩形 1"/>
          <p:cNvSpPr/>
          <p:nvPr/>
        </p:nvSpPr>
        <p:spPr>
          <a:xfrm>
            <a:off x="285750" y="1451610"/>
            <a:ext cx="8604885" cy="2934970"/>
          </a:xfrm>
          <a:prstGeom prst="rect">
            <a:avLst/>
          </a:prstGeom>
        </p:spPr>
        <p:txBody>
          <a:bodyPr wrap="square">
            <a:noAutofit/>
          </a:bodyPr>
          <a:p>
            <a:pPr marL="406400" algn="just">
              <a:spcAft>
                <a:spcPts val="0"/>
              </a:spcAft>
            </a:pPr>
            <a:r>
              <a:rPr lang="zh-CN"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一）会前准备</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１</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支部书记与支委沟通确定议题、时间，上报上级党委；２</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支部书记与支委、支委与支委、支部书记与党员、支委与党员、党员与党员围绕组织生活会主题开展</a:t>
            </a:r>
            <a:r>
              <a:rPr lang="zh-CN" altLang="zh-CN" kern="100"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谈心谈话</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；３</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听取党内外群众意见；</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kern="100"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整理上年度组织生活会问题整改情况</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提前</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天向上级党组织报告；５</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提前</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天下发通知；</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邀请党建联系点领导参会。</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（二）开会</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支部书记宣布开会；</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清点到会人数，宣布会议是否有效；</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指定会议记录人员；</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宣布议题；</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组织学习统一思想；</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通报上年度组织生活会问题整改情况；</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通报征求意见情况、谈心谈话情况；</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党支部代表班子做对照检查；</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与会党员逐个对党支部进行批评；</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支部书记、支委逐个开展批评与自我批评，做到</a:t>
            </a:r>
            <a:r>
              <a:rPr lang="zh-CN" altLang="zh-CN" kern="100"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自我批评后，逐个批评，本人表态回应</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党员开展批评与自我批评；</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党建联系点领导讲话；</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支部书记做会议总结；</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宣布会议结束；</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支部书记审签会议记录。</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spcAft>
                <a:spcPts val="0"/>
              </a:spcAft>
            </a:pP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（三）会后工作</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１</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制定整改措施，</a:t>
            </a:r>
            <a:r>
              <a:rPr lang="zh-CN" altLang="zh-CN" kern="100" dirty="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明确整改措施、整改时限、整改责任人</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；２</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在一定范围内通报整改情况；３</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向上级党组织报告情况；４</a:t>
            </a:r>
            <a:r>
              <a:rPr lang="en-US"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按照整改时限，定期检查整改情况。</a:t>
            </a:r>
            <a:endParaRPr lang="zh-CN" altLang="zh-CN"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37699" y="964883"/>
            <a:ext cx="2621756" cy="3683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18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组织生活会规范</a:t>
            </a:r>
            <a:r>
              <a:rPr lang="zh-CN" altLang="en-US" sz="1800" dirty="0" smtClean="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流程</a:t>
            </a:r>
            <a:endParaRPr lang="zh-CN" altLang="en-US" sz="1800" spc="300" dirty="0" smtClean="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49825" y="315595"/>
            <a:ext cx="3257550" cy="403860"/>
          </a:xfrm>
          <a:prstGeom prst="rect">
            <a:avLst/>
          </a:prstGeom>
        </p:spPr>
      </p:pic>
      <p:grpSp>
        <p:nvGrpSpPr>
          <p:cNvPr id="31" name="组合 30"/>
          <p:cNvGrpSpPr/>
          <p:nvPr>
            <p:custDataLst>
              <p:tags r:id="rId2"/>
            </p:custDataLst>
          </p:nvPr>
        </p:nvGrpSpPr>
        <p:grpSpPr>
          <a:xfrm>
            <a:off x="744220" y="1149826"/>
            <a:ext cx="2400776" cy="3910013"/>
            <a:chOff x="1180183" y="3165685"/>
            <a:chExt cx="2910940" cy="2998715"/>
          </a:xfrm>
        </p:grpSpPr>
        <p:grpSp>
          <p:nvGrpSpPr>
            <p:cNvPr id="16" name="组合 15"/>
            <p:cNvGrpSpPr/>
            <p:nvPr/>
          </p:nvGrpSpPr>
          <p:grpSpPr>
            <a:xfrm>
              <a:off x="1180183" y="3165685"/>
              <a:ext cx="2910940" cy="2998715"/>
              <a:chOff x="1180183" y="3165685"/>
              <a:chExt cx="2910940" cy="2998715"/>
            </a:xfrm>
          </p:grpSpPr>
          <p:sp>
            <p:nvSpPr>
              <p:cNvPr id="6" name="矩形 5"/>
              <p:cNvSpPr/>
              <p:nvPr>
                <p:custDataLst>
                  <p:tags r:id="rId3"/>
                </p:custDataLst>
              </p:nvPr>
            </p:nvSpPr>
            <p:spPr>
              <a:xfrm>
                <a:off x="1297468" y="3353841"/>
                <a:ext cx="2793655" cy="2810559"/>
              </a:xfrm>
              <a:prstGeom prst="rect">
                <a:avLst/>
              </a:prstGeom>
              <a:noFill/>
              <a:ln w="28575" cmpd="dbl">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nvGrpSpPr>
              <p:cNvPr id="10" name="组合 9"/>
              <p:cNvGrpSpPr/>
              <p:nvPr/>
            </p:nvGrpSpPr>
            <p:grpSpPr>
              <a:xfrm>
                <a:off x="1180183" y="3222173"/>
                <a:ext cx="2828300" cy="2827746"/>
                <a:chOff x="1339840" y="3453795"/>
                <a:chExt cx="1650271" cy="2576033"/>
              </a:xfrm>
            </p:grpSpPr>
            <p:sp>
              <p:nvSpPr>
                <p:cNvPr id="7" name="矩形 6"/>
                <p:cNvSpPr/>
                <p:nvPr>
                  <p:custDataLst>
                    <p:tags r:id="rId4"/>
                  </p:custDataLst>
                </p:nvPr>
              </p:nvSpPr>
              <p:spPr>
                <a:xfrm>
                  <a:off x="1339840" y="3453795"/>
                  <a:ext cx="1650271" cy="2576033"/>
                </a:xfrm>
                <a:prstGeom prst="rect">
                  <a:avLst/>
                </a:prstGeom>
                <a:solidFill>
                  <a:schemeClr val="bg1"/>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sp>
              <p:nvSpPr>
                <p:cNvPr id="8" name="矩形 7"/>
                <p:cNvSpPr/>
                <p:nvPr>
                  <p:custDataLst>
                    <p:tags r:id="rId5"/>
                  </p:custDataLst>
                </p:nvPr>
              </p:nvSpPr>
              <p:spPr>
                <a:xfrm>
                  <a:off x="1339840" y="5546841"/>
                  <a:ext cx="1650271" cy="4829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sp>
            <p:nvSpPr>
              <p:cNvPr id="9" name="文本框 8"/>
              <p:cNvSpPr txBox="1"/>
              <p:nvPr>
                <p:custDataLst>
                  <p:tags r:id="rId6"/>
                </p:custDataLst>
              </p:nvPr>
            </p:nvSpPr>
            <p:spPr>
              <a:xfrm>
                <a:off x="1180685" y="3165685"/>
                <a:ext cx="379192" cy="284394"/>
              </a:xfrm>
              <a:custGeom>
                <a:avLst/>
                <a:gdLst/>
                <a:ahLst/>
                <a:cxnLst/>
                <a:rect l="l" t="t" r="r" b="b"/>
                <a:pathLst>
                  <a:path w="1064865" h="798649">
                    <a:moveTo>
                      <a:pt x="985986" y="0"/>
                    </a:moveTo>
                    <a:lnTo>
                      <a:pt x="1045146" y="69019"/>
                    </a:lnTo>
                    <a:cubicBezTo>
                      <a:pt x="893961" y="121605"/>
                      <a:pt x="815082" y="200484"/>
                      <a:pt x="808509" y="305656"/>
                    </a:cubicBezTo>
                    <a:cubicBezTo>
                      <a:pt x="808509" y="345096"/>
                      <a:pt x="834802" y="368102"/>
                      <a:pt x="887388" y="374675"/>
                    </a:cubicBezTo>
                    <a:cubicBezTo>
                      <a:pt x="999133" y="407541"/>
                      <a:pt x="1058292" y="476560"/>
                      <a:pt x="1064865" y="581732"/>
                    </a:cubicBezTo>
                    <a:cubicBezTo>
                      <a:pt x="1051719" y="713197"/>
                      <a:pt x="969553" y="785503"/>
                      <a:pt x="818369" y="798649"/>
                    </a:cubicBezTo>
                    <a:cubicBezTo>
                      <a:pt x="654038" y="792076"/>
                      <a:pt x="568585" y="700051"/>
                      <a:pt x="562012" y="522573"/>
                    </a:cubicBezTo>
                    <a:cubicBezTo>
                      <a:pt x="568585" y="266217"/>
                      <a:pt x="709910" y="92026"/>
                      <a:pt x="985986" y="0"/>
                    </a:cubicBezTo>
                    <a:close/>
                    <a:moveTo>
                      <a:pt x="423974" y="0"/>
                    </a:moveTo>
                    <a:lnTo>
                      <a:pt x="483133" y="69019"/>
                    </a:lnTo>
                    <a:cubicBezTo>
                      <a:pt x="331949" y="121605"/>
                      <a:pt x="253070" y="200484"/>
                      <a:pt x="246497" y="305656"/>
                    </a:cubicBezTo>
                    <a:cubicBezTo>
                      <a:pt x="246497" y="345096"/>
                      <a:pt x="272790" y="368102"/>
                      <a:pt x="325375" y="374675"/>
                    </a:cubicBezTo>
                    <a:cubicBezTo>
                      <a:pt x="443694" y="400968"/>
                      <a:pt x="502853" y="469987"/>
                      <a:pt x="502853" y="581732"/>
                    </a:cubicBezTo>
                    <a:cubicBezTo>
                      <a:pt x="489707" y="713197"/>
                      <a:pt x="407541" y="785503"/>
                      <a:pt x="256356" y="798649"/>
                    </a:cubicBezTo>
                    <a:cubicBezTo>
                      <a:pt x="92025" y="792076"/>
                      <a:pt x="6573" y="700051"/>
                      <a:pt x="0" y="522573"/>
                    </a:cubicBezTo>
                    <a:cubicBezTo>
                      <a:pt x="6573" y="279363"/>
                      <a:pt x="147898" y="105172"/>
                      <a:pt x="423974" y="0"/>
                    </a:cubicBez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49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7"/>
                </p:custDataLst>
              </p:nvPr>
            </p:nvSpPr>
            <p:spPr>
              <a:xfrm>
                <a:off x="1962632" y="5561210"/>
                <a:ext cx="1074640" cy="345771"/>
              </a:xfrm>
              <a:prstGeom prst="rect">
                <a:avLst/>
              </a:prstGeom>
            </p:spPr>
            <p:txBody>
              <a:bodyPr wrap="square">
                <a:spAutoFit/>
              </a:bodyPr>
              <a:p>
                <a:pPr algn="ctr">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会前</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 name="矩形 13"/>
            <p:cNvSpPr/>
            <p:nvPr>
              <p:custDataLst>
                <p:tags r:id="rId8"/>
              </p:custDataLst>
            </p:nvPr>
          </p:nvSpPr>
          <p:spPr>
            <a:xfrm>
              <a:off x="1356454" y="3450471"/>
              <a:ext cx="2488599" cy="1933398"/>
            </a:xfrm>
            <a:prstGeom prst="rect">
              <a:avLst/>
            </a:prstGeom>
          </p:spPr>
          <p:txBody>
            <a:bodyPr wrap="square">
              <a:spAutoFit/>
            </a:bodyPr>
            <a:p>
              <a:pPr algn="just">
                <a:lnSpc>
                  <a:spcPct val="130000"/>
                </a:lnSpc>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1.是否广泛开展谈心谈话，谈心谈话内容是否切合会议主题。</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2.是否向上级党组织请示召开事宜（含组织生活会方案），上级党组织是否进行批准。</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3.是否提前3天下发召开会议的通知。</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1" name="组合 50"/>
          <p:cNvGrpSpPr/>
          <p:nvPr>
            <p:custDataLst>
              <p:tags r:id="rId9"/>
            </p:custDataLst>
          </p:nvPr>
        </p:nvGrpSpPr>
        <p:grpSpPr>
          <a:xfrm>
            <a:off x="3370739" y="1217454"/>
            <a:ext cx="2400776" cy="3842861"/>
            <a:chOff x="1180183" y="3165686"/>
            <a:chExt cx="2910940" cy="2998714"/>
          </a:xfrm>
        </p:grpSpPr>
        <p:grpSp>
          <p:nvGrpSpPr>
            <p:cNvPr id="52" name="组合 51"/>
            <p:cNvGrpSpPr/>
            <p:nvPr/>
          </p:nvGrpSpPr>
          <p:grpSpPr>
            <a:xfrm>
              <a:off x="1180183" y="3165686"/>
              <a:ext cx="2910940" cy="2998714"/>
              <a:chOff x="1180183" y="3165686"/>
              <a:chExt cx="2910940" cy="2998714"/>
            </a:xfrm>
          </p:grpSpPr>
          <p:sp>
            <p:nvSpPr>
              <p:cNvPr id="54" name="矩形 53"/>
              <p:cNvSpPr/>
              <p:nvPr>
                <p:custDataLst>
                  <p:tags r:id="rId10"/>
                </p:custDataLst>
              </p:nvPr>
            </p:nvSpPr>
            <p:spPr>
              <a:xfrm>
                <a:off x="1297468" y="3353841"/>
                <a:ext cx="2793655" cy="2810559"/>
              </a:xfrm>
              <a:prstGeom prst="rect">
                <a:avLst/>
              </a:prstGeom>
              <a:noFill/>
              <a:ln w="28575" cmpd="dbl">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nvGrpSpPr>
              <p:cNvPr id="55" name="组合 54"/>
              <p:cNvGrpSpPr/>
              <p:nvPr/>
            </p:nvGrpSpPr>
            <p:grpSpPr>
              <a:xfrm>
                <a:off x="1180183" y="3222173"/>
                <a:ext cx="2828300" cy="2827746"/>
                <a:chOff x="1339840" y="3453795"/>
                <a:chExt cx="1650271" cy="2576033"/>
              </a:xfrm>
            </p:grpSpPr>
            <p:sp>
              <p:nvSpPr>
                <p:cNvPr id="58" name="矩形 57"/>
                <p:cNvSpPr/>
                <p:nvPr>
                  <p:custDataLst>
                    <p:tags r:id="rId11"/>
                  </p:custDataLst>
                </p:nvPr>
              </p:nvSpPr>
              <p:spPr>
                <a:xfrm>
                  <a:off x="1339840" y="3453795"/>
                  <a:ext cx="1650271" cy="2576033"/>
                </a:xfrm>
                <a:prstGeom prst="rect">
                  <a:avLst/>
                </a:prstGeom>
                <a:solidFill>
                  <a:schemeClr val="bg1"/>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sp>
              <p:nvSpPr>
                <p:cNvPr id="59" name="矩形 58"/>
                <p:cNvSpPr/>
                <p:nvPr>
                  <p:custDataLst>
                    <p:tags r:id="rId12"/>
                  </p:custDataLst>
                </p:nvPr>
              </p:nvSpPr>
              <p:spPr>
                <a:xfrm>
                  <a:off x="1339840" y="5546841"/>
                  <a:ext cx="1650271" cy="4829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sp>
            <p:nvSpPr>
              <p:cNvPr id="56" name="文本框 55"/>
              <p:cNvSpPr txBox="1"/>
              <p:nvPr>
                <p:custDataLst>
                  <p:tags r:id="rId13"/>
                </p:custDataLst>
              </p:nvPr>
            </p:nvSpPr>
            <p:spPr>
              <a:xfrm>
                <a:off x="1239003" y="3165686"/>
                <a:ext cx="379192" cy="284394"/>
              </a:xfrm>
              <a:custGeom>
                <a:avLst/>
                <a:gdLst/>
                <a:ahLst/>
                <a:cxnLst/>
                <a:rect l="l" t="t" r="r" b="b"/>
                <a:pathLst>
                  <a:path w="1064865" h="798649">
                    <a:moveTo>
                      <a:pt x="985986" y="0"/>
                    </a:moveTo>
                    <a:lnTo>
                      <a:pt x="1045146" y="69019"/>
                    </a:lnTo>
                    <a:cubicBezTo>
                      <a:pt x="893961" y="121605"/>
                      <a:pt x="815082" y="200484"/>
                      <a:pt x="808509" y="305656"/>
                    </a:cubicBezTo>
                    <a:cubicBezTo>
                      <a:pt x="808509" y="345096"/>
                      <a:pt x="834802" y="368102"/>
                      <a:pt x="887388" y="374675"/>
                    </a:cubicBezTo>
                    <a:cubicBezTo>
                      <a:pt x="999133" y="407541"/>
                      <a:pt x="1058292" y="476560"/>
                      <a:pt x="1064865" y="581732"/>
                    </a:cubicBezTo>
                    <a:cubicBezTo>
                      <a:pt x="1051719" y="713197"/>
                      <a:pt x="969553" y="785503"/>
                      <a:pt x="818369" y="798649"/>
                    </a:cubicBezTo>
                    <a:cubicBezTo>
                      <a:pt x="654038" y="792076"/>
                      <a:pt x="568585" y="700051"/>
                      <a:pt x="562012" y="522573"/>
                    </a:cubicBezTo>
                    <a:cubicBezTo>
                      <a:pt x="568585" y="266217"/>
                      <a:pt x="709910" y="92026"/>
                      <a:pt x="985986" y="0"/>
                    </a:cubicBezTo>
                    <a:close/>
                    <a:moveTo>
                      <a:pt x="423974" y="0"/>
                    </a:moveTo>
                    <a:lnTo>
                      <a:pt x="483133" y="69019"/>
                    </a:lnTo>
                    <a:cubicBezTo>
                      <a:pt x="331949" y="121605"/>
                      <a:pt x="253070" y="200484"/>
                      <a:pt x="246497" y="305656"/>
                    </a:cubicBezTo>
                    <a:cubicBezTo>
                      <a:pt x="246497" y="345096"/>
                      <a:pt x="272790" y="368102"/>
                      <a:pt x="325375" y="374675"/>
                    </a:cubicBezTo>
                    <a:cubicBezTo>
                      <a:pt x="443694" y="400968"/>
                      <a:pt x="502853" y="469987"/>
                      <a:pt x="502853" y="581732"/>
                    </a:cubicBezTo>
                    <a:cubicBezTo>
                      <a:pt x="489707" y="713197"/>
                      <a:pt x="407541" y="785503"/>
                      <a:pt x="256356" y="798649"/>
                    </a:cubicBezTo>
                    <a:cubicBezTo>
                      <a:pt x="92025" y="792076"/>
                      <a:pt x="6573" y="700051"/>
                      <a:pt x="0" y="522573"/>
                    </a:cubicBezTo>
                    <a:cubicBezTo>
                      <a:pt x="6573" y="279363"/>
                      <a:pt x="147898" y="105172"/>
                      <a:pt x="423974" y="0"/>
                    </a:cubicBez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49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矩形 56"/>
              <p:cNvSpPr/>
              <p:nvPr>
                <p:custDataLst>
                  <p:tags r:id="rId14"/>
                </p:custDataLst>
              </p:nvPr>
            </p:nvSpPr>
            <p:spPr>
              <a:xfrm>
                <a:off x="2112769" y="5569827"/>
                <a:ext cx="966079" cy="351813"/>
              </a:xfrm>
              <a:prstGeom prst="rect">
                <a:avLst/>
              </a:prstGeom>
            </p:spPr>
            <p:txBody>
              <a:bodyPr wrap="square">
                <a:spAutoFit/>
              </a:bodyPr>
              <a:p>
                <a:pPr algn="ctr">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会中</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3" name="矩形 52"/>
            <p:cNvSpPr/>
            <p:nvPr>
              <p:custDataLst>
                <p:tags r:id="rId15"/>
              </p:custDataLst>
            </p:nvPr>
          </p:nvSpPr>
          <p:spPr>
            <a:xfrm>
              <a:off x="1337978" y="3450471"/>
              <a:ext cx="2488599" cy="1967182"/>
            </a:xfrm>
            <a:prstGeom prst="rect">
              <a:avLst/>
            </a:prstGeom>
          </p:spPr>
          <p:txBody>
            <a:bodyPr wrap="square">
              <a:spAutoFit/>
            </a:bodyPr>
            <a:p>
              <a:pPr algn="just">
                <a:lnSpc>
                  <a:spcPct val="130000"/>
                </a:lnSpc>
                <a:buClrTx/>
                <a:buSzTx/>
                <a:buFontTx/>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1.对上一次组织生活会问题整改情况。</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buClrTx/>
                <a:buSzTx/>
                <a:buFontTx/>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2.会议议程是否规范，批评与自我批评是否有效，会议记录是否反映会议真实情况。</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buClrTx/>
                <a:buSzTx/>
                <a:buFontTx/>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3.参加人数与开展批评与自我批评人数是否一致。</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0" name="组合 59"/>
          <p:cNvGrpSpPr/>
          <p:nvPr>
            <p:custDataLst>
              <p:tags r:id="rId16"/>
            </p:custDataLst>
          </p:nvPr>
        </p:nvGrpSpPr>
        <p:grpSpPr>
          <a:xfrm>
            <a:off x="5997734" y="1150303"/>
            <a:ext cx="2400776" cy="3910013"/>
            <a:chOff x="1180183" y="3165108"/>
            <a:chExt cx="2910940" cy="2999292"/>
          </a:xfrm>
        </p:grpSpPr>
        <p:grpSp>
          <p:nvGrpSpPr>
            <p:cNvPr id="61" name="组合 60"/>
            <p:cNvGrpSpPr/>
            <p:nvPr/>
          </p:nvGrpSpPr>
          <p:grpSpPr>
            <a:xfrm>
              <a:off x="1180183" y="3165108"/>
              <a:ext cx="2910940" cy="2999292"/>
              <a:chOff x="1180183" y="3165108"/>
              <a:chExt cx="2910940" cy="2999292"/>
            </a:xfrm>
          </p:grpSpPr>
          <p:sp>
            <p:nvSpPr>
              <p:cNvPr id="63" name="矩形 62"/>
              <p:cNvSpPr/>
              <p:nvPr>
                <p:custDataLst>
                  <p:tags r:id="rId17"/>
                </p:custDataLst>
              </p:nvPr>
            </p:nvSpPr>
            <p:spPr>
              <a:xfrm>
                <a:off x="1297468" y="3353841"/>
                <a:ext cx="2793655" cy="2810559"/>
              </a:xfrm>
              <a:prstGeom prst="rect">
                <a:avLst/>
              </a:prstGeom>
              <a:noFill/>
              <a:ln w="28575" cmpd="dbl">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nvGrpSpPr>
              <p:cNvPr id="64" name="组合 63"/>
              <p:cNvGrpSpPr/>
              <p:nvPr/>
            </p:nvGrpSpPr>
            <p:grpSpPr>
              <a:xfrm>
                <a:off x="1180183" y="3222173"/>
                <a:ext cx="2828300" cy="2827746"/>
                <a:chOff x="1339840" y="3453795"/>
                <a:chExt cx="1650271" cy="2576033"/>
              </a:xfrm>
            </p:grpSpPr>
            <p:sp>
              <p:nvSpPr>
                <p:cNvPr id="67" name="矩形 66"/>
                <p:cNvSpPr/>
                <p:nvPr>
                  <p:custDataLst>
                    <p:tags r:id="rId18"/>
                  </p:custDataLst>
                </p:nvPr>
              </p:nvSpPr>
              <p:spPr>
                <a:xfrm>
                  <a:off x="1339840" y="3453795"/>
                  <a:ext cx="1650271" cy="2576033"/>
                </a:xfrm>
                <a:prstGeom prst="rect">
                  <a:avLst/>
                </a:prstGeom>
                <a:solidFill>
                  <a:schemeClr val="bg1"/>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sp>
              <p:nvSpPr>
                <p:cNvPr id="68" name="矩形 67"/>
                <p:cNvSpPr/>
                <p:nvPr>
                  <p:custDataLst>
                    <p:tags r:id="rId19"/>
                  </p:custDataLst>
                </p:nvPr>
              </p:nvSpPr>
              <p:spPr>
                <a:xfrm>
                  <a:off x="1339840" y="5546841"/>
                  <a:ext cx="1650271" cy="4829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pitchFamily="34" charset="-122"/>
                  </a:endParaRPr>
                </a:p>
              </p:txBody>
            </p:sp>
          </p:grpSp>
          <p:sp>
            <p:nvSpPr>
              <p:cNvPr id="65" name="文本框 64"/>
              <p:cNvSpPr txBox="1"/>
              <p:nvPr>
                <p:custDataLst>
                  <p:tags r:id="rId20"/>
                </p:custDataLst>
              </p:nvPr>
            </p:nvSpPr>
            <p:spPr>
              <a:xfrm>
                <a:off x="1379889" y="3165108"/>
                <a:ext cx="379192" cy="284394"/>
              </a:xfrm>
              <a:custGeom>
                <a:avLst/>
                <a:gdLst/>
                <a:ahLst/>
                <a:cxnLst/>
                <a:rect l="l" t="t" r="r" b="b"/>
                <a:pathLst>
                  <a:path w="1064865" h="798649">
                    <a:moveTo>
                      <a:pt x="985986" y="0"/>
                    </a:moveTo>
                    <a:lnTo>
                      <a:pt x="1045146" y="69019"/>
                    </a:lnTo>
                    <a:cubicBezTo>
                      <a:pt x="893961" y="121605"/>
                      <a:pt x="815082" y="200484"/>
                      <a:pt x="808509" y="305656"/>
                    </a:cubicBezTo>
                    <a:cubicBezTo>
                      <a:pt x="808509" y="345096"/>
                      <a:pt x="834802" y="368102"/>
                      <a:pt x="887388" y="374675"/>
                    </a:cubicBezTo>
                    <a:cubicBezTo>
                      <a:pt x="999133" y="407541"/>
                      <a:pt x="1058292" y="476560"/>
                      <a:pt x="1064865" y="581732"/>
                    </a:cubicBezTo>
                    <a:cubicBezTo>
                      <a:pt x="1051719" y="713197"/>
                      <a:pt x="969553" y="785503"/>
                      <a:pt x="818369" y="798649"/>
                    </a:cubicBezTo>
                    <a:cubicBezTo>
                      <a:pt x="654038" y="792076"/>
                      <a:pt x="568585" y="700051"/>
                      <a:pt x="562012" y="522573"/>
                    </a:cubicBezTo>
                    <a:cubicBezTo>
                      <a:pt x="568585" y="266217"/>
                      <a:pt x="709910" y="92026"/>
                      <a:pt x="985986" y="0"/>
                    </a:cubicBezTo>
                    <a:close/>
                    <a:moveTo>
                      <a:pt x="423974" y="0"/>
                    </a:moveTo>
                    <a:lnTo>
                      <a:pt x="483133" y="69019"/>
                    </a:lnTo>
                    <a:cubicBezTo>
                      <a:pt x="331949" y="121605"/>
                      <a:pt x="253070" y="200484"/>
                      <a:pt x="246497" y="305656"/>
                    </a:cubicBezTo>
                    <a:cubicBezTo>
                      <a:pt x="246497" y="345096"/>
                      <a:pt x="272790" y="368102"/>
                      <a:pt x="325375" y="374675"/>
                    </a:cubicBezTo>
                    <a:cubicBezTo>
                      <a:pt x="443694" y="400968"/>
                      <a:pt x="502853" y="469987"/>
                      <a:pt x="502853" y="581732"/>
                    </a:cubicBezTo>
                    <a:cubicBezTo>
                      <a:pt x="489707" y="713197"/>
                      <a:pt x="407541" y="785503"/>
                      <a:pt x="256356" y="798649"/>
                    </a:cubicBezTo>
                    <a:cubicBezTo>
                      <a:pt x="92025" y="792076"/>
                      <a:pt x="6573" y="700051"/>
                      <a:pt x="0" y="522573"/>
                    </a:cubicBezTo>
                    <a:cubicBezTo>
                      <a:pt x="6573" y="279363"/>
                      <a:pt x="147898" y="105172"/>
                      <a:pt x="423974" y="0"/>
                    </a:cubicBezTo>
                    <a:close/>
                  </a:path>
                </a:pathLst>
              </a:custGeom>
              <a:solidFill>
                <a:srgbClr val="C00000"/>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p>
                <a:endParaRPr lang="zh-CN" altLang="en-US" sz="149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矩形 65"/>
              <p:cNvSpPr/>
              <p:nvPr>
                <p:custDataLst>
                  <p:tags r:id="rId21"/>
                </p:custDataLst>
              </p:nvPr>
            </p:nvSpPr>
            <p:spPr>
              <a:xfrm>
                <a:off x="1993237" y="5569656"/>
                <a:ext cx="1072330" cy="345838"/>
              </a:xfrm>
              <a:prstGeom prst="rect">
                <a:avLst/>
              </a:prstGeom>
            </p:spPr>
            <p:txBody>
              <a:bodyPr wrap="square">
                <a:spAutoFit/>
              </a:bodyPr>
              <a:p>
                <a:pPr algn="ctr">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会后</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2" name="矩形 61"/>
            <p:cNvSpPr/>
            <p:nvPr>
              <p:custDataLst>
                <p:tags r:id="rId22"/>
              </p:custDataLst>
            </p:nvPr>
          </p:nvSpPr>
          <p:spPr>
            <a:xfrm>
              <a:off x="1320312" y="3450546"/>
              <a:ext cx="2643964" cy="1933770"/>
            </a:xfrm>
            <a:prstGeom prst="rect">
              <a:avLst/>
            </a:prstGeom>
          </p:spPr>
          <p:txBody>
            <a:bodyPr wrap="square">
              <a:spAutoFit/>
            </a:bodyPr>
            <a:p>
              <a:pPr algn="just">
                <a:lnSpc>
                  <a:spcPct val="130000"/>
                </a:lnSpc>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1.是否有《问题整改清单》，清单中是否列明整改措施、整改时限、整改责任人，是否有整改落实情况报告或者通报。</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2.是否在会后15日内向上级党组织报告召开情况。</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pPr>
              <a:r>
                <a:rPr lang="en-US" altLang="zh-CN"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组织生活会相关材料归档管理</a:t>
              </a:r>
              <a:endParaRPr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 name="文本框 104"/>
          <p:cNvSpPr txBox="1"/>
          <p:nvPr/>
        </p:nvSpPr>
        <p:spPr>
          <a:xfrm>
            <a:off x="697865" y="561340"/>
            <a:ext cx="4044950" cy="589280"/>
          </a:xfrm>
          <a:prstGeom prst="rect">
            <a:avLst/>
          </a:prstGeom>
          <a:noFill/>
        </p:spPr>
        <p:txBody>
          <a:bodyPr wrap="square" rtlCol="0">
            <a:spAutoFit/>
          </a:bodyPr>
          <a:p>
            <a:pPr algn="ctr">
              <a:lnSpc>
                <a:spcPct val="120000"/>
              </a:lnSpc>
              <a:spcAft>
                <a:spcPts val="1000"/>
              </a:spcAft>
              <a:buClrTx/>
              <a:buSzTx/>
              <a:buFontTx/>
            </a:pPr>
            <a:r>
              <a:rPr lang="zh-CN" altLang="en-US" sz="27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rPr>
              <a:t>组织生活会工作重点</a:t>
            </a:r>
            <a:endParaRPr lang="zh-CN" altLang="en-US" sz="27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 name="图片 1"/>
          <p:cNvPicPr>
            <a:picLocks noChangeAspect="1"/>
          </p:cNvPicPr>
          <p:nvPr/>
        </p:nvPicPr>
        <p:blipFill>
          <a:blip r:embed="rId2"/>
          <a:stretch>
            <a:fillRect/>
          </a:stretch>
        </p:blipFill>
        <p:spPr>
          <a:xfrm>
            <a:off x="0" y="4519613"/>
            <a:ext cx="9144000" cy="623888"/>
          </a:xfrm>
          <a:prstGeom prst="rect">
            <a:avLst/>
          </a:prstGeom>
        </p:spPr>
      </p:pic>
      <p:sp>
        <p:nvSpPr>
          <p:cNvPr id="3" name="矩形 2"/>
          <p:cNvSpPr/>
          <p:nvPr/>
        </p:nvSpPr>
        <p:spPr>
          <a:xfrm>
            <a:off x="269875" y="1422400"/>
            <a:ext cx="8546465" cy="3150870"/>
          </a:xfrm>
          <a:prstGeom prst="rect">
            <a:avLst/>
          </a:prstGeom>
        </p:spPr>
        <p:txBody>
          <a:bodyPr wrap="square">
            <a:noAutofit/>
          </a:bodyPr>
          <a:lstStyle/>
          <a:p>
            <a:pPr marL="406400" algn="just">
              <a:lnSpc>
                <a:spcPct val="120000"/>
              </a:lnSpc>
              <a:spcBef>
                <a:spcPts val="0"/>
              </a:spcBef>
              <a:spcAft>
                <a:spcPts val="0"/>
              </a:spcAft>
            </a:pPr>
            <a:r>
              <a:rPr lang="zh-CN"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民主评议党员一般每年进行</a:t>
            </a: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次，民主评议党员可以结合组织生活会一并进行。</a:t>
            </a:r>
            <a:endPar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endPar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zh-CN"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易错点：</a:t>
            </a:r>
            <a:endParaRPr lang="zh-CN"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1.“优秀、合格、基本合格、不合格”四个等次</a:t>
            </a:r>
            <a:r>
              <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2.评为“优秀”的党员比例一般</a:t>
            </a:r>
            <a:r>
              <a:rPr lang="en-US" altLang="zh-CN" kern="100" dirty="0" smtClean="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不超过参评党员总数的三分之一</a:t>
            </a: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，受到党纪处分但仍可以参加民主评议的党员，当年不能评定为“优秀”档次。</a:t>
            </a:r>
            <a:r>
              <a:rPr lang="zh-CN" altLang="en-US" kern="100" dirty="0" smtClean="0">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测评票不能有涂改</a:t>
            </a:r>
            <a:r>
              <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党员对照合格党员标准、入党誓词，联系个人实际进行党性分析，因特殊原因不能参会的党员，应写出书面分析材料，委托或由党支部指定其他党员代其作党性分析发言,会后党支部要及时向党员本人反馈评议意见</a:t>
            </a:r>
            <a:endPar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4.预备党员参加民主评议，但不评定等次。</a:t>
            </a:r>
            <a:endPar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06400" algn="just">
              <a:lnSpc>
                <a:spcPct val="120000"/>
              </a:lnSpc>
              <a:spcBef>
                <a:spcPts val="0"/>
              </a:spcBef>
              <a:spcAft>
                <a:spcPts val="0"/>
              </a:spcAft>
            </a:pP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民主评议结束后，要召开支委会进行讨论研究。</a:t>
            </a:r>
            <a:r>
              <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不设支部委员会的党支部由支部党员大会按照党员互评情况确定等次。</a:t>
            </a:r>
            <a:endParaRPr lang="en-US" altLang="zh-CN"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637699" y="964883"/>
            <a:ext cx="1814036" cy="3683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18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民主评议党员</a:t>
            </a:r>
            <a:endParaRPr lang="zh-CN" altLang="en-US" sz="1800" spc="300" dirty="0" smtClean="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pic>
        <p:nvPicPr>
          <p:cNvPr id="11" name="图片 10"/>
          <p:cNvPicPr/>
          <p:nvPr/>
        </p:nvPicPr>
        <p:blipFill>
          <a:blip r:embed="rId1">
            <a:extLst>
              <a:ext uri="{28A0092B-C50C-407E-A947-70E740481C1C}">
                <a14:useLocalDpi xmlns:a14="http://schemas.microsoft.com/office/drawing/2010/main" val="0"/>
              </a:ext>
            </a:extLst>
          </a:blip>
          <a:stretch>
            <a:fillRect/>
          </a:stretch>
        </p:blipFill>
        <p:spPr>
          <a:xfrm>
            <a:off x="5629676" y="199145"/>
            <a:ext cx="3186113" cy="40386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组合 2072"/>
          <p:cNvGrpSpPr/>
          <p:nvPr/>
        </p:nvGrpSpPr>
        <p:grpSpPr>
          <a:xfrm>
            <a:off x="562180" y="1525905"/>
            <a:ext cx="1450343" cy="1042511"/>
            <a:chOff x="740048" y="2216785"/>
            <a:chExt cx="1933790" cy="1390015"/>
          </a:xfrm>
        </p:grpSpPr>
        <p:cxnSp>
          <p:nvCxnSpPr>
            <p:cNvPr id="13" name="直接连接符 12"/>
            <p:cNvCxnSpPr/>
            <p:nvPr/>
          </p:nvCxnSpPr>
          <p:spPr>
            <a:xfrm>
              <a:off x="740048" y="2527300"/>
              <a:ext cx="0" cy="1079500"/>
            </a:xfrm>
            <a:prstGeom prst="line">
              <a:avLst/>
            </a:prstGeom>
            <a:ln cap="rnd">
              <a:gradFill>
                <a:gsLst>
                  <a:gs pos="19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37838" y="2216785"/>
              <a:ext cx="1836000" cy="1202267"/>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1.检查参加民主评议党员的人数与测评票数是否一致。</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5" name="组合 2074"/>
          <p:cNvGrpSpPr/>
          <p:nvPr/>
        </p:nvGrpSpPr>
        <p:grpSpPr>
          <a:xfrm>
            <a:off x="2219530" y="1387316"/>
            <a:ext cx="1449866" cy="1552575"/>
            <a:chOff x="2949848" y="2032000"/>
            <a:chExt cx="1933155" cy="2070100"/>
          </a:xfrm>
        </p:grpSpPr>
        <p:cxnSp>
          <p:nvCxnSpPr>
            <p:cNvPr id="39" name="直接连接符 38"/>
            <p:cNvCxnSpPr/>
            <p:nvPr/>
          </p:nvCxnSpPr>
          <p:spPr>
            <a:xfrm>
              <a:off x="2949848" y="2032000"/>
              <a:ext cx="0" cy="2070100"/>
            </a:xfrm>
            <a:prstGeom prst="line">
              <a:avLst/>
            </a:prstGeom>
            <a:ln cap="rnd">
              <a:gradFill>
                <a:gsLst>
                  <a:gs pos="26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047003" y="2138045"/>
              <a:ext cx="1836000" cy="1202267"/>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3.注意预备党员可以参加民主评议，但不能评为优秀党员。</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6" name="组合 2075"/>
          <p:cNvGrpSpPr/>
          <p:nvPr/>
        </p:nvGrpSpPr>
        <p:grpSpPr>
          <a:xfrm>
            <a:off x="3876880" y="1622108"/>
            <a:ext cx="1406528" cy="1384459"/>
            <a:chOff x="5159648" y="2306955"/>
            <a:chExt cx="1875370" cy="1845945"/>
          </a:xfrm>
        </p:grpSpPr>
        <p:cxnSp>
          <p:nvCxnSpPr>
            <p:cNvPr id="43" name="直接连接符 42"/>
            <p:cNvCxnSpPr/>
            <p:nvPr/>
          </p:nvCxnSpPr>
          <p:spPr>
            <a:xfrm>
              <a:off x="5159648" y="2743200"/>
              <a:ext cx="0" cy="1409700"/>
            </a:xfrm>
            <a:prstGeom prst="line">
              <a:avLst/>
            </a:prstGeom>
            <a:ln cap="rnd">
              <a:gradFill>
                <a:gsLst>
                  <a:gs pos="19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199018" y="2306955"/>
              <a:ext cx="1836000" cy="1742440"/>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5.民主评议党员属于党内、党员间的互评活动，群众不能参会投票，可以征求他们的意见。</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7" name="组合 2076"/>
          <p:cNvGrpSpPr/>
          <p:nvPr/>
        </p:nvGrpSpPr>
        <p:grpSpPr>
          <a:xfrm>
            <a:off x="5534230" y="1221581"/>
            <a:ext cx="1428911" cy="1775460"/>
            <a:chOff x="7369448" y="1811020"/>
            <a:chExt cx="1905215" cy="2367280"/>
          </a:xfrm>
        </p:grpSpPr>
        <p:cxnSp>
          <p:nvCxnSpPr>
            <p:cNvPr id="47" name="直接连接符 46"/>
            <p:cNvCxnSpPr/>
            <p:nvPr/>
          </p:nvCxnSpPr>
          <p:spPr>
            <a:xfrm>
              <a:off x="7369448" y="2032000"/>
              <a:ext cx="0" cy="2146300"/>
            </a:xfrm>
            <a:prstGeom prst="line">
              <a:avLst/>
            </a:prstGeom>
            <a:ln cap="rnd">
              <a:gradFill>
                <a:gsLst>
                  <a:gs pos="23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438663" y="1811020"/>
              <a:ext cx="1836000" cy="1742440"/>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7.评定格次程序是否规范，是否在支委会上综合研究确定，是否进行公示或者上党员大会通过。</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8" name="组合 2077"/>
          <p:cNvGrpSpPr/>
          <p:nvPr/>
        </p:nvGrpSpPr>
        <p:grpSpPr>
          <a:xfrm>
            <a:off x="7191580" y="1387316"/>
            <a:ext cx="1584169" cy="1181100"/>
            <a:chOff x="9579248" y="2032000"/>
            <a:chExt cx="2112225" cy="1574800"/>
          </a:xfrm>
        </p:grpSpPr>
        <p:cxnSp>
          <p:nvCxnSpPr>
            <p:cNvPr id="51" name="直接连接符 50"/>
            <p:cNvCxnSpPr/>
            <p:nvPr/>
          </p:nvCxnSpPr>
          <p:spPr>
            <a:xfrm>
              <a:off x="9579248" y="2527300"/>
              <a:ext cx="0" cy="1079500"/>
            </a:xfrm>
            <a:prstGeom prst="line">
              <a:avLst/>
            </a:prstGeom>
            <a:ln cap="rnd">
              <a:gradFill>
                <a:gsLst>
                  <a:gs pos="19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855473" y="2032000"/>
              <a:ext cx="1836000" cy="1202267"/>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9.会议记录是否规范，是否规范记录党员自评和党员互评要点。</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2" name="组合 2071"/>
          <p:cNvGrpSpPr/>
          <p:nvPr/>
        </p:nvGrpSpPr>
        <p:grpSpPr>
          <a:xfrm>
            <a:off x="1032715" y="3002280"/>
            <a:ext cx="1450343" cy="1292384"/>
            <a:chOff x="1502048" y="5067300"/>
            <a:chExt cx="1933790" cy="1723178"/>
          </a:xfrm>
        </p:grpSpPr>
        <p:cxnSp>
          <p:nvCxnSpPr>
            <p:cNvPr id="60" name="直接连接符 59"/>
            <p:cNvCxnSpPr/>
            <p:nvPr/>
          </p:nvCxnSpPr>
          <p:spPr>
            <a:xfrm flipV="1">
              <a:off x="1502048" y="5067300"/>
              <a:ext cx="0" cy="698500"/>
            </a:xfrm>
            <a:prstGeom prst="line">
              <a:avLst/>
            </a:prstGeom>
            <a:ln cap="rnd">
              <a:gradFill>
                <a:gsLst>
                  <a:gs pos="26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599838" y="5318125"/>
              <a:ext cx="1836000" cy="1472353"/>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2.检查测评票中的废票（符号不正确、超过1/3比例、涂改等）是否当作正常票计算。</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1" name="组合 2070"/>
          <p:cNvGrpSpPr/>
          <p:nvPr/>
        </p:nvGrpSpPr>
        <p:grpSpPr>
          <a:xfrm>
            <a:off x="2881676" y="3026093"/>
            <a:ext cx="1486061" cy="1471136"/>
            <a:chOff x="3923515" y="4724400"/>
            <a:chExt cx="1981415" cy="1961515"/>
          </a:xfrm>
        </p:grpSpPr>
        <p:cxnSp>
          <p:nvCxnSpPr>
            <p:cNvPr id="65" name="直接连接符 64"/>
            <p:cNvCxnSpPr/>
            <p:nvPr/>
          </p:nvCxnSpPr>
          <p:spPr>
            <a:xfrm flipV="1">
              <a:off x="3923515" y="4724400"/>
              <a:ext cx="0" cy="711200"/>
            </a:xfrm>
            <a:prstGeom prst="line">
              <a:avLst/>
            </a:prstGeom>
            <a:ln cap="rnd">
              <a:gradFill>
                <a:gsLst>
                  <a:gs pos="26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068930" y="4943475"/>
              <a:ext cx="1836000" cy="1742440"/>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4.是否提名并通过监票人、计票人，是否清点与会党员人数，是否将多余测评票现场销毁。</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70" name="组合 2069"/>
          <p:cNvGrpSpPr/>
          <p:nvPr/>
        </p:nvGrpSpPr>
        <p:grpSpPr>
          <a:xfrm>
            <a:off x="4765880" y="2997041"/>
            <a:ext cx="1454153" cy="1218248"/>
            <a:chOff x="6344982" y="4178300"/>
            <a:chExt cx="1938870" cy="1624330"/>
          </a:xfrm>
        </p:grpSpPr>
        <p:cxnSp>
          <p:nvCxnSpPr>
            <p:cNvPr id="69" name="直接连接符 68"/>
            <p:cNvCxnSpPr/>
            <p:nvPr/>
          </p:nvCxnSpPr>
          <p:spPr>
            <a:xfrm flipV="1">
              <a:off x="6344982" y="4178300"/>
              <a:ext cx="0" cy="1257300"/>
            </a:xfrm>
            <a:prstGeom prst="line">
              <a:avLst/>
            </a:prstGeom>
            <a:ln cap="rnd">
              <a:gradFill>
                <a:gsLst>
                  <a:gs pos="26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6447852" y="4870450"/>
              <a:ext cx="1836000" cy="932180"/>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6.民主评议党员和评议党支部格次是否设置规范。</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69" name="组合 2068"/>
          <p:cNvGrpSpPr/>
          <p:nvPr/>
        </p:nvGrpSpPr>
        <p:grpSpPr>
          <a:xfrm>
            <a:off x="6650084" y="3062288"/>
            <a:ext cx="1422244" cy="1232694"/>
            <a:chOff x="8766448" y="4502150"/>
            <a:chExt cx="1896325" cy="1643592"/>
          </a:xfrm>
        </p:grpSpPr>
        <p:cxnSp>
          <p:nvCxnSpPr>
            <p:cNvPr id="73" name="直接连接符 72"/>
            <p:cNvCxnSpPr/>
            <p:nvPr/>
          </p:nvCxnSpPr>
          <p:spPr>
            <a:xfrm flipV="1">
              <a:off x="8766448" y="4502150"/>
              <a:ext cx="0" cy="1257300"/>
            </a:xfrm>
            <a:prstGeom prst="line">
              <a:avLst/>
            </a:prstGeom>
            <a:ln cap="rnd">
              <a:gradFill>
                <a:gsLst>
                  <a:gs pos="26000">
                    <a:srgbClr val="C00000"/>
                  </a:gs>
                  <a:gs pos="100000">
                    <a:srgbClr val="F3FDFF"/>
                  </a:gs>
                </a:gsLst>
                <a:lin ang="5400000" scaled="1"/>
              </a:gradFill>
              <a:round/>
              <a:headEnd type="oval"/>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8826773" y="4943475"/>
              <a:ext cx="1836000" cy="1202267"/>
            </a:xfrm>
            <a:prstGeom prst="rect">
              <a:avLst/>
            </a:prstGeom>
            <a:noFill/>
          </p:spPr>
          <p:txBody>
            <a:bodyPr wrap="square" rtlCol="0">
              <a:spAutoFit/>
            </a:bodyPr>
            <a:p>
              <a:pPr algn="l">
                <a:lnSpc>
                  <a:spcPct val="110000"/>
                </a:lnSpc>
              </a:pPr>
              <a:r>
                <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8.评定为优秀党员的数量是否超过参评党员总数的三分之一。</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文本框 4"/>
          <p:cNvSpPr txBox="1"/>
          <p:nvPr/>
        </p:nvSpPr>
        <p:spPr>
          <a:xfrm>
            <a:off x="561975" y="897890"/>
            <a:ext cx="4090670" cy="534035"/>
          </a:xfrm>
          <a:prstGeom prst="rect">
            <a:avLst/>
          </a:prstGeom>
          <a:noFill/>
        </p:spPr>
        <p:txBody>
          <a:bodyPr wrap="square" rtlCol="0">
            <a:spAutoFit/>
          </a:bodyPr>
          <a:p>
            <a:pPr algn="ctr">
              <a:lnSpc>
                <a:spcPct val="120000"/>
              </a:lnSpc>
              <a:spcAft>
                <a:spcPts val="1000"/>
              </a:spcAft>
            </a:pPr>
            <a:r>
              <a:rPr lang="zh-CN" altLang="en-US"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民主评议党员主要工作重点</a:t>
            </a:r>
            <a:endParaRPr lang="zh-CN" altLang="en-US" sz="2400" b="1" spc="100" dirty="0">
              <a:ln w="19050">
                <a:solidFill>
                  <a:schemeClr val="bg2"/>
                </a:solidFill>
              </a:ln>
              <a:solidFill>
                <a:srgbClr val="C00000"/>
              </a:solidFill>
              <a:effectLst>
                <a:outerShdw dist="38100" dir="2700000" algn="tl" rotWithShape="0">
                  <a:schemeClr val="bg1"/>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右箭头 5"/>
          <p:cNvSpPr/>
          <p:nvPr/>
        </p:nvSpPr>
        <p:spPr>
          <a:xfrm>
            <a:off x="1681639" y="2714625"/>
            <a:ext cx="1667828" cy="3524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4982051" y="2709863"/>
            <a:ext cx="1667828" cy="352425"/>
          </a:xfrm>
          <a:prstGeom prst="rightArrow">
            <a:avLst/>
          </a:prstGeom>
          <a:gradFill>
            <a:gsLst>
              <a:gs pos="0">
                <a:srgbClr val="E30000"/>
              </a:gs>
              <a:gs pos="100000">
                <a:srgbClr val="760303"/>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4129" y="0"/>
            <a:ext cx="9144001" cy="5143500"/>
          </a:xfrm>
          <a:prstGeom prst="rect">
            <a:avLst/>
          </a:prstGeom>
        </p:spPr>
      </p:pic>
      <p:sp>
        <p:nvSpPr>
          <p:cNvPr id="10" name="圆角矩形 9"/>
          <p:cNvSpPr/>
          <p:nvPr/>
        </p:nvSpPr>
        <p:spPr>
          <a:xfrm>
            <a:off x="2009775" y="2432685"/>
            <a:ext cx="5197475" cy="10699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对党支部工作的相关要求</a:t>
            </a:r>
            <a:endPar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889993" y="1084893"/>
            <a:ext cx="1347719" cy="1347719"/>
            <a:chOff x="1908458" y="2802863"/>
            <a:chExt cx="1422400" cy="1422400"/>
          </a:xfrm>
        </p:grpSpPr>
        <p:sp>
          <p:nvSpPr>
            <p:cNvPr id="2" name="椭圆 1"/>
            <p:cNvSpPr/>
            <p:nvPr/>
          </p:nvSpPr>
          <p:spPr>
            <a:xfrm>
              <a:off x="1908458" y="2802863"/>
              <a:ext cx="1422400" cy="1422400"/>
            </a:xfrm>
            <a:prstGeom prst="ellipse">
              <a:avLst/>
            </a:prstGeom>
            <a:solidFill>
              <a:srgbClr val="C0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latin typeface="等线" panose="02010600030101010101" charset="-122"/>
                <a:ea typeface="等线" panose="02010600030101010101" charset="-122"/>
              </a:endParaRPr>
            </a:p>
          </p:txBody>
        </p:sp>
        <p:sp>
          <p:nvSpPr>
            <p:cNvPr id="3" name="文本框 2"/>
            <p:cNvSpPr txBox="1"/>
            <p:nvPr/>
          </p:nvSpPr>
          <p:spPr>
            <a:xfrm>
              <a:off x="2004746" y="2966975"/>
              <a:ext cx="1297972" cy="1169393"/>
            </a:xfrm>
            <a:prstGeom prst="rect">
              <a:avLst/>
            </a:prstGeom>
            <a:noFill/>
          </p:spPr>
          <p:txBody>
            <a:bodyPr wrap="none" rtlCol="0">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01</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 name="图片 1"/>
          <p:cNvPicPr>
            <a:picLocks noChangeAspect="1"/>
          </p:cNvPicPr>
          <p:nvPr/>
        </p:nvPicPr>
        <p:blipFill>
          <a:blip r:embed="rId2"/>
          <a:stretch>
            <a:fillRect/>
          </a:stretch>
        </p:blipFill>
        <p:spPr>
          <a:xfrm>
            <a:off x="0" y="4519613"/>
            <a:ext cx="9144000" cy="623888"/>
          </a:xfrm>
          <a:prstGeom prst="rect">
            <a:avLst/>
          </a:prstGeom>
        </p:spPr>
      </p:pic>
      <p:pic>
        <p:nvPicPr>
          <p:cNvPr id="11" name="图片 10"/>
          <p:cNvPicPr/>
          <p:nvPr/>
        </p:nvPicPr>
        <p:blipFill>
          <a:blip r:embed="rId1">
            <a:extLst>
              <a:ext uri="{28A0092B-C50C-407E-A947-70E740481C1C}">
                <a14:useLocalDpi xmlns:a14="http://schemas.microsoft.com/office/drawing/2010/main" val="0"/>
              </a:ext>
            </a:extLst>
          </a:blip>
          <a:stretch>
            <a:fillRect/>
          </a:stretch>
        </p:blipFill>
        <p:spPr>
          <a:xfrm>
            <a:off x="5629676" y="199145"/>
            <a:ext cx="3186113" cy="403860"/>
          </a:xfrm>
          <a:prstGeom prst="rect">
            <a:avLst/>
          </a:prstGeom>
        </p:spPr>
      </p:pic>
      <p:sp>
        <p:nvSpPr>
          <p:cNvPr id="8" name="圆角矩形 7"/>
          <p:cNvSpPr/>
          <p:nvPr/>
        </p:nvSpPr>
        <p:spPr>
          <a:xfrm>
            <a:off x="3609499" y="1252061"/>
            <a:ext cx="935355" cy="1066800"/>
          </a:xfrm>
          <a:prstGeom prst="roundRect">
            <a:avLst/>
          </a:pr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1600" b="1">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提前换届情况</a:t>
            </a:r>
            <a:endParaRPr lang="zh-CN" altLang="en-US" sz="1600" b="1">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sp>
        <p:nvSpPr>
          <p:cNvPr id="9" name="圆角矩形 8"/>
          <p:cNvSpPr/>
          <p:nvPr/>
        </p:nvSpPr>
        <p:spPr>
          <a:xfrm>
            <a:off x="3609499" y="3261360"/>
            <a:ext cx="935355" cy="999649"/>
          </a:xfrm>
          <a:prstGeom prst="roundRect">
            <a:avLst/>
          </a:pr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1600" b="1">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延期换届情况</a:t>
            </a:r>
            <a:endParaRPr lang="zh-CN" altLang="en-US" sz="1600" b="1">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sp>
        <p:nvSpPr>
          <p:cNvPr id="10" name="5"/>
          <p:cNvSpPr txBox="1">
            <a:spLocks noChangeArrowheads="1"/>
          </p:cNvSpPr>
          <p:nvPr/>
        </p:nvSpPr>
        <p:spPr bwMode="auto">
          <a:xfrm>
            <a:off x="4648835" y="1092835"/>
            <a:ext cx="401955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95000"/>
              </a:lnSpc>
              <a:spcBef>
                <a:spcPts val="20"/>
              </a:spcBef>
              <a:spcAft>
                <a:spcPts val="0"/>
              </a:spcAft>
            </a:pPr>
            <a:r>
              <a:rPr lang="en-US" altLang="zh-CN" sz="1400" b="1" dirty="0">
                <a:solidFill>
                  <a:srgbClr val="FF0000"/>
                </a:solidFill>
                <a:latin typeface="微软雅黑" panose="020B0503020204020204" pitchFamily="34" charset="-122"/>
                <a:cs typeface="微软雅黑" panose="020B0503020204020204" pitchFamily="34" charset="-122"/>
                <a:sym typeface="+mn-ea"/>
              </a:rPr>
              <a:t> </a:t>
            </a:r>
            <a:r>
              <a:rPr lang="zh-CN" altLang="en-US" sz="1400" b="1" dirty="0">
                <a:solidFill>
                  <a:srgbClr val="FF0000"/>
                </a:solidFill>
                <a:latin typeface="微软雅黑" panose="020B0503020204020204" pitchFamily="34" charset="-122"/>
                <a:cs typeface="微软雅黑" panose="020B0503020204020204" pitchFamily="34" charset="-122"/>
                <a:sym typeface="+mn-ea"/>
              </a:rPr>
              <a:t>支部遇有以下特殊情况，应提前换届：</a:t>
            </a:r>
            <a:endParaRPr lang="zh-CN" altLang="en-US" sz="1400" b="1" dirty="0">
              <a:solidFill>
                <a:srgbClr val="FF0000"/>
              </a:solidFill>
              <a:latin typeface="微软雅黑" panose="020B0503020204020204" pitchFamily="34" charset="-122"/>
              <a:cs typeface="微软雅黑" panose="020B0503020204020204" pitchFamily="34" charset="-122"/>
            </a:endParaRPr>
          </a:p>
          <a:p>
            <a:pPr>
              <a:lnSpc>
                <a:spcPct val="95000"/>
              </a:lnSpc>
              <a:spcBef>
                <a:spcPts val="20"/>
              </a:spcBef>
              <a:spcAft>
                <a:spcPts val="0"/>
              </a:spcAft>
            </a:pPr>
            <a:r>
              <a:rPr lang="zh-CN" altLang="en-US" sz="1400" b="1" dirty="0" smtClean="0">
                <a:solidFill>
                  <a:srgbClr val="FF0000"/>
                </a:solidFill>
                <a:latin typeface="微软雅黑" panose="020B0503020204020204" pitchFamily="34" charset="-122"/>
                <a:cs typeface="微软雅黑" panose="020B0503020204020204" pitchFamily="34" charset="-122"/>
                <a:sym typeface="+mn-ea"/>
              </a:rPr>
              <a:t>    </a:t>
            </a:r>
            <a:r>
              <a:rPr lang="zh-CN" altLang="en-US" sz="1400" b="1" dirty="0" smtClean="0">
                <a:solidFill>
                  <a:schemeClr val="tx1"/>
                </a:solidFill>
                <a:latin typeface="微软雅黑" panose="020B0503020204020204" pitchFamily="34" charset="-122"/>
                <a:cs typeface="微软雅黑" panose="020B0503020204020204" pitchFamily="34" charset="-122"/>
                <a:sym typeface="+mn-ea"/>
              </a:rPr>
              <a:t>一</a:t>
            </a:r>
            <a:r>
              <a:rPr lang="zh-CN" altLang="en-US" sz="1400" b="1" dirty="0">
                <a:solidFill>
                  <a:schemeClr val="tx1"/>
                </a:solidFill>
                <a:latin typeface="微软雅黑" panose="020B0503020204020204" pitchFamily="34" charset="-122"/>
                <a:cs typeface="微软雅黑" panose="020B0503020204020204" pitchFamily="34" charset="-122"/>
                <a:sym typeface="+mn-ea"/>
              </a:rPr>
              <a:t>是支部委员会任期未满，但发生委员缺额较多，使支部工作不能正常开展的；</a:t>
            </a:r>
            <a:endParaRPr lang="zh-CN" altLang="en-US" sz="1400" b="1" dirty="0">
              <a:solidFill>
                <a:schemeClr val="tx1"/>
              </a:solidFill>
              <a:latin typeface="微软雅黑" panose="020B0503020204020204" pitchFamily="34" charset="-122"/>
              <a:cs typeface="微软雅黑" panose="020B0503020204020204" pitchFamily="34" charset="-122"/>
            </a:endParaRPr>
          </a:p>
          <a:p>
            <a:pPr>
              <a:lnSpc>
                <a:spcPct val="95000"/>
              </a:lnSpc>
              <a:spcBef>
                <a:spcPts val="20"/>
              </a:spcBef>
              <a:spcAft>
                <a:spcPts val="0"/>
              </a:spcAft>
            </a:pPr>
            <a:r>
              <a:rPr lang="zh-CN" altLang="en-US" sz="1400" b="1" dirty="0" smtClean="0">
                <a:solidFill>
                  <a:schemeClr val="tx1"/>
                </a:solidFill>
                <a:latin typeface="微软雅黑" panose="020B0503020204020204" pitchFamily="34" charset="-122"/>
                <a:cs typeface="微软雅黑" panose="020B0503020204020204" pitchFamily="34" charset="-122"/>
                <a:sym typeface="+mn-ea"/>
              </a:rPr>
              <a:t>    二</a:t>
            </a:r>
            <a:r>
              <a:rPr lang="zh-CN" altLang="en-US" sz="1400" b="1" dirty="0">
                <a:solidFill>
                  <a:schemeClr val="tx1"/>
                </a:solidFill>
                <a:latin typeface="微软雅黑" panose="020B0503020204020204" pitchFamily="34" charset="-122"/>
                <a:cs typeface="微软雅黑" panose="020B0503020204020204" pitchFamily="34" charset="-122"/>
                <a:sym typeface="+mn-ea"/>
              </a:rPr>
              <a:t>是支部委员会严重破坏党的纪律，不贯彻党的路线、方针、政策，党员强烈要求换届的；</a:t>
            </a:r>
            <a:endParaRPr lang="zh-CN" altLang="en-US" sz="1400" b="1" dirty="0">
              <a:solidFill>
                <a:schemeClr val="tx1"/>
              </a:solidFill>
              <a:latin typeface="微软雅黑" panose="020B0503020204020204" pitchFamily="34" charset="-122"/>
              <a:cs typeface="微软雅黑" panose="020B0503020204020204" pitchFamily="34" charset="-122"/>
            </a:endParaRPr>
          </a:p>
          <a:p>
            <a:pPr>
              <a:lnSpc>
                <a:spcPct val="95000"/>
              </a:lnSpc>
              <a:spcBef>
                <a:spcPts val="20"/>
              </a:spcBef>
              <a:spcAft>
                <a:spcPts val="0"/>
              </a:spcAft>
            </a:pPr>
            <a:r>
              <a:rPr lang="zh-CN" altLang="en-US" sz="1400" b="1" dirty="0" smtClean="0">
                <a:solidFill>
                  <a:schemeClr val="tx1"/>
                </a:solidFill>
                <a:latin typeface="微软雅黑" panose="020B0503020204020204" pitchFamily="34" charset="-122"/>
                <a:cs typeface="微软雅黑" panose="020B0503020204020204" pitchFamily="34" charset="-122"/>
                <a:sym typeface="+mn-ea"/>
              </a:rPr>
              <a:t>    三</a:t>
            </a:r>
            <a:r>
              <a:rPr lang="zh-CN" altLang="en-US" sz="1400" b="1" dirty="0">
                <a:solidFill>
                  <a:schemeClr val="tx1"/>
                </a:solidFill>
                <a:latin typeface="微软雅黑" panose="020B0503020204020204" pitchFamily="34" charset="-122"/>
                <a:cs typeface="微软雅黑" panose="020B0503020204020204" pitchFamily="34" charset="-122"/>
                <a:sym typeface="+mn-ea"/>
              </a:rPr>
              <a:t>是由于其他原因，上级党组织要求提前换届的。</a:t>
            </a:r>
            <a:endParaRPr lang="zh-CN" altLang="en-US" sz="1400" b="1" dirty="0">
              <a:solidFill>
                <a:schemeClr val="tx1"/>
              </a:solidFill>
              <a:latin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616585" y="1143635"/>
            <a:ext cx="2737485" cy="1223765"/>
            <a:chOff x="2718209" y="4484147"/>
            <a:chExt cx="2898554" cy="1369995"/>
          </a:xfrm>
        </p:grpSpPr>
        <p:sp>
          <p:nvSpPr>
            <p:cNvPr id="13" name="6"/>
            <p:cNvSpPr txBox="1">
              <a:spLocks noChangeArrowheads="1"/>
            </p:cNvSpPr>
            <p:nvPr/>
          </p:nvSpPr>
          <p:spPr bwMode="auto">
            <a:xfrm>
              <a:off x="2718209" y="4484147"/>
              <a:ext cx="2898554" cy="2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rPr>
                <a:t>按期换届</a:t>
              </a:r>
              <a:endPar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endParaRPr>
            </a:p>
          </p:txBody>
        </p:sp>
        <p:sp>
          <p:nvSpPr>
            <p:cNvPr id="14" name="5"/>
            <p:cNvSpPr txBox="1">
              <a:spLocks noChangeArrowheads="1"/>
            </p:cNvSpPr>
            <p:nvPr/>
          </p:nvSpPr>
          <p:spPr bwMode="auto">
            <a:xfrm>
              <a:off x="2718826" y="4820526"/>
              <a:ext cx="2897937" cy="103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spcBef>
                  <a:spcPct val="20000"/>
                </a:spcBef>
              </a:pPr>
              <a:r>
                <a:rPr lang="zh-CN" altLang="en-US" sz="1015" dirty="0" smtClean="0">
                  <a:latin typeface="+mn-ea"/>
                  <a:ea typeface="+mn-ea"/>
                  <a:cs typeface="仿宋" panose="02010609060101010101" charset="-122"/>
                </a:rPr>
                <a:t>   </a:t>
              </a:r>
              <a:r>
                <a:rPr lang="zh-CN" altLang="en-US" sz="1200" dirty="0" smtClean="0">
                  <a:latin typeface="微软雅黑" panose="020B0503020204020204" pitchFamily="34" charset="-122"/>
                  <a:cs typeface="微软雅黑" panose="020B0503020204020204" pitchFamily="34" charset="-122"/>
                </a:rPr>
                <a:t> </a:t>
              </a:r>
              <a:r>
                <a:rPr lang="zh-CN" altLang="en-US" sz="1200" b="1" dirty="0" smtClean="0">
                  <a:solidFill>
                    <a:srgbClr val="FF0000"/>
                  </a:solidFill>
                  <a:latin typeface="微软雅黑" panose="020B0503020204020204" pitchFamily="34" charset="-122"/>
                  <a:cs typeface="微软雅黑" panose="020B0503020204020204" pitchFamily="34" charset="-122"/>
                </a:rPr>
                <a:t>每</a:t>
              </a:r>
              <a:r>
                <a:rPr lang="zh-CN" altLang="en-US" sz="1200" b="1" dirty="0">
                  <a:solidFill>
                    <a:srgbClr val="FF0000"/>
                  </a:solidFill>
                  <a:latin typeface="微软雅黑" panose="020B0503020204020204" pitchFamily="34" charset="-122"/>
                  <a:cs typeface="微软雅黑" panose="020B0503020204020204" pitchFamily="34" charset="-122"/>
                </a:rPr>
                <a:t>届任期一般为</a:t>
              </a:r>
              <a:r>
                <a:rPr lang="en-US" altLang="zh-CN" sz="1200" b="1" dirty="0">
                  <a:solidFill>
                    <a:srgbClr val="FF0000"/>
                  </a:solidFill>
                  <a:latin typeface="微软雅黑" panose="020B0503020204020204" pitchFamily="34" charset="-122"/>
                  <a:cs typeface="微软雅黑" panose="020B0503020204020204" pitchFamily="34" charset="-122"/>
                </a:rPr>
                <a:t>3</a:t>
              </a:r>
              <a:r>
                <a:rPr lang="zh-CN" altLang="en-US" sz="1200" b="1" dirty="0">
                  <a:solidFill>
                    <a:srgbClr val="FF0000"/>
                  </a:solidFill>
                  <a:latin typeface="微软雅黑" panose="020B0503020204020204" pitchFamily="34" charset="-122"/>
                  <a:cs typeface="微软雅黑" panose="020B0503020204020204" pitchFamily="34" charset="-122"/>
                </a:rPr>
                <a:t>年，任期届满应当按期进行换届选举，延期或提前，需上级党组织把关，延期或提前一般不超过一年，换届执行三报三批（三上三下）。</a:t>
              </a:r>
              <a:endParaRPr lang="zh-CN" altLang="en-US" sz="1200" b="1" dirty="0">
                <a:solidFill>
                  <a:srgbClr val="FF0000"/>
                </a:solidFill>
                <a:latin typeface="微软雅黑" panose="020B0503020204020204" pitchFamily="34" charset="-122"/>
                <a:cs typeface="微软雅黑" panose="020B0503020204020204" pitchFamily="34" charset="-122"/>
              </a:endParaRPr>
            </a:p>
          </p:txBody>
        </p:sp>
      </p:grpSp>
      <p:grpSp>
        <p:nvGrpSpPr>
          <p:cNvPr id="16" name="组合 15"/>
          <p:cNvGrpSpPr/>
          <p:nvPr/>
        </p:nvGrpSpPr>
        <p:grpSpPr>
          <a:xfrm>
            <a:off x="617696" y="2576989"/>
            <a:ext cx="2577941" cy="884684"/>
            <a:chOff x="2602267" y="4484147"/>
            <a:chExt cx="3014730" cy="990038"/>
          </a:xfrm>
        </p:grpSpPr>
        <p:sp>
          <p:nvSpPr>
            <p:cNvPr id="17" name="6"/>
            <p:cNvSpPr txBox="1">
              <a:spLocks noChangeArrowheads="1"/>
            </p:cNvSpPr>
            <p:nvPr/>
          </p:nvSpPr>
          <p:spPr bwMode="auto">
            <a:xfrm>
              <a:off x="2602267" y="4484147"/>
              <a:ext cx="3014730" cy="2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rPr>
                <a:t>空缺换届</a:t>
              </a:r>
              <a:endPar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endParaRPr>
            </a:p>
          </p:txBody>
        </p:sp>
        <p:sp>
          <p:nvSpPr>
            <p:cNvPr id="20" name="5"/>
            <p:cNvSpPr txBox="1">
              <a:spLocks noChangeArrowheads="1"/>
            </p:cNvSpPr>
            <p:nvPr/>
          </p:nvSpPr>
          <p:spPr bwMode="auto">
            <a:xfrm>
              <a:off x="2602267" y="4820414"/>
              <a:ext cx="3014730" cy="65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spcBef>
                  <a:spcPct val="20000"/>
                </a:spcBef>
              </a:pPr>
              <a:r>
                <a:rPr lang="en-US" altLang="zh-CN" sz="1015" dirty="0">
                  <a:latin typeface="+mn-ea"/>
                  <a:ea typeface="+mn-ea"/>
                  <a:cs typeface="仿宋" panose="02010609060101010101" charset="-122"/>
                </a:rPr>
                <a:t> </a:t>
              </a:r>
              <a:r>
                <a:rPr lang="en-US" altLang="zh-CN" sz="1400" dirty="0">
                  <a:solidFill>
                    <a:srgbClr val="FF0000"/>
                  </a:solidFill>
                  <a:latin typeface="微软雅黑" panose="020B0503020204020204" pitchFamily="34" charset="-122"/>
                  <a:cs typeface="微软雅黑" panose="020B0503020204020204" pitchFamily="34" charset="-122"/>
                </a:rPr>
                <a:t>  </a:t>
              </a:r>
              <a:r>
                <a:rPr lang="en-US" altLang="zh-CN" sz="1200" b="1" dirty="0">
                  <a:solidFill>
                    <a:srgbClr val="FF0000"/>
                  </a:solidFill>
                  <a:latin typeface="微软雅黑" panose="020B0503020204020204" pitchFamily="34" charset="-122"/>
                  <a:cs typeface="微软雅黑" panose="020B0503020204020204" pitchFamily="34" charset="-122"/>
                </a:rPr>
                <a:t> </a:t>
              </a:r>
              <a:r>
                <a:rPr lang="zh-CN" altLang="en-US" sz="1200" b="1" dirty="0" smtClean="0">
                  <a:solidFill>
                    <a:srgbClr val="FF0000"/>
                  </a:solidFill>
                  <a:latin typeface="微软雅黑" panose="020B0503020204020204" pitchFamily="34" charset="-122"/>
                  <a:cs typeface="微软雅黑" panose="020B0503020204020204" pitchFamily="34" charset="-122"/>
                </a:rPr>
                <a:t>支部</a:t>
              </a:r>
              <a:r>
                <a:rPr lang="zh-CN" altLang="en-US" sz="1200" b="1" dirty="0">
                  <a:solidFill>
                    <a:srgbClr val="FF0000"/>
                  </a:solidFill>
                  <a:latin typeface="微软雅黑" panose="020B0503020204020204" pitchFamily="34" charset="-122"/>
                  <a:cs typeface="微软雅黑" panose="020B0503020204020204" pitchFamily="34" charset="-122"/>
                </a:rPr>
                <a:t>书记、副书记、支委空缺时应及时补选，补选执行三报三批（三上三下）。</a:t>
              </a:r>
              <a:endParaRPr lang="zh-CN" altLang="en-US" sz="1200" b="1" dirty="0">
                <a:solidFill>
                  <a:srgbClr val="FF0000"/>
                </a:solidFill>
                <a:latin typeface="微软雅黑" panose="020B0503020204020204" pitchFamily="34" charset="-122"/>
                <a:cs typeface="微软雅黑" panose="020B0503020204020204" pitchFamily="34" charset="-122"/>
              </a:endParaRPr>
            </a:p>
          </p:txBody>
        </p:sp>
      </p:grpSp>
      <p:sp>
        <p:nvSpPr>
          <p:cNvPr id="21" name="文本框 20"/>
          <p:cNvSpPr txBox="1"/>
          <p:nvPr/>
        </p:nvSpPr>
        <p:spPr>
          <a:xfrm>
            <a:off x="2802346" y="690142"/>
            <a:ext cx="13512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支委换届</a:t>
            </a:r>
            <a:endPar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grpSp>
        <p:nvGrpSpPr>
          <p:cNvPr id="23" name="组合 22"/>
          <p:cNvGrpSpPr/>
          <p:nvPr/>
        </p:nvGrpSpPr>
        <p:grpSpPr>
          <a:xfrm>
            <a:off x="616268" y="3739991"/>
            <a:ext cx="2578418" cy="746733"/>
            <a:chOff x="2601625" y="4484147"/>
            <a:chExt cx="3015372" cy="835664"/>
          </a:xfrm>
        </p:grpSpPr>
        <p:sp>
          <p:nvSpPr>
            <p:cNvPr id="24" name="6"/>
            <p:cNvSpPr txBox="1">
              <a:spLocks noChangeArrowheads="1"/>
            </p:cNvSpPr>
            <p:nvPr/>
          </p:nvSpPr>
          <p:spPr bwMode="auto">
            <a:xfrm>
              <a:off x="2601625" y="4484147"/>
              <a:ext cx="3015372" cy="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rPr>
                <a:t>支委新设立</a:t>
              </a:r>
              <a:endParaRPr lang="zh-CN" altLang="en-US" sz="1600" b="1" spc="300" dirty="0">
                <a:solidFill>
                  <a:srgbClr val="E61817"/>
                </a:solidFill>
                <a:latin typeface="微软雅黑" panose="020B0503020204020204" pitchFamily="34" charset="-122"/>
                <a:cs typeface="仿宋" panose="02010609060101010101" charset="-122"/>
                <a:sym typeface="仿宋_GB2312" panose="02010609030101010101" pitchFamily="49" charset="-122"/>
              </a:endParaRPr>
            </a:p>
          </p:txBody>
        </p:sp>
        <p:sp>
          <p:nvSpPr>
            <p:cNvPr id="25" name="5"/>
            <p:cNvSpPr txBox="1">
              <a:spLocks noChangeArrowheads="1"/>
            </p:cNvSpPr>
            <p:nvPr/>
          </p:nvSpPr>
          <p:spPr bwMode="auto">
            <a:xfrm>
              <a:off x="2602267" y="4872117"/>
              <a:ext cx="3014730" cy="44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spcBef>
                  <a:spcPct val="20000"/>
                </a:spcBef>
              </a:pPr>
              <a:r>
                <a:rPr lang="en-US" altLang="zh-CN" sz="1015" dirty="0">
                  <a:latin typeface="微软雅黑" panose="020B0503020204020204" pitchFamily="34" charset="-122"/>
                  <a:cs typeface="仿宋" panose="02010609060101010101" charset="-122"/>
                </a:rPr>
                <a:t>      </a:t>
              </a:r>
              <a:r>
                <a:rPr lang="en-US" altLang="zh-CN" sz="1400" b="1" dirty="0">
                  <a:solidFill>
                    <a:srgbClr val="FF0000"/>
                  </a:solidFill>
                  <a:latin typeface="微软雅黑" panose="020B0503020204020204" pitchFamily="34" charset="-122"/>
                  <a:cs typeface="微软雅黑" panose="020B0503020204020204" pitchFamily="34" charset="-122"/>
                </a:rPr>
                <a:t> </a:t>
              </a:r>
              <a:r>
                <a:rPr lang="zh-CN" altLang="en-US" sz="1200" b="1" dirty="0">
                  <a:solidFill>
                    <a:srgbClr val="FF0000"/>
                  </a:solidFill>
                  <a:latin typeface="微软雅黑" panose="020B0503020204020204" pitchFamily="34" charset="-122"/>
                  <a:cs typeface="微软雅黑" panose="020B0503020204020204" pitchFamily="34" charset="-122"/>
                </a:rPr>
                <a:t>接到上级党组织设置党支部批复和决定，执行三报三批（三上三下）。</a:t>
              </a:r>
              <a:endParaRPr lang="zh-CN" altLang="en-US" sz="1200" b="1" dirty="0">
                <a:solidFill>
                  <a:srgbClr val="FF0000"/>
                </a:solidFill>
                <a:latin typeface="微软雅黑" panose="020B0503020204020204" pitchFamily="34" charset="-122"/>
                <a:cs typeface="微软雅黑" panose="020B0503020204020204" pitchFamily="34" charset="-122"/>
              </a:endParaRPr>
            </a:p>
          </p:txBody>
        </p:sp>
      </p:grpSp>
      <p:sp>
        <p:nvSpPr>
          <p:cNvPr id="34" name="5"/>
          <p:cNvSpPr txBox="1">
            <a:spLocks noChangeArrowheads="1"/>
          </p:cNvSpPr>
          <p:nvPr/>
        </p:nvSpPr>
        <p:spPr bwMode="auto">
          <a:xfrm>
            <a:off x="4648835" y="2722880"/>
            <a:ext cx="4019550" cy="214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95000"/>
              </a:lnSpc>
              <a:spcBef>
                <a:spcPts val="20"/>
              </a:spcBef>
              <a:spcAft>
                <a:spcPts val="0"/>
              </a:spcAft>
            </a:pPr>
            <a:r>
              <a:rPr lang="zh-CN" altLang="en-US" sz="1400" b="1" dirty="0">
                <a:solidFill>
                  <a:srgbClr val="FF0000"/>
                </a:solidFill>
                <a:latin typeface="微软雅黑" panose="020B0503020204020204" pitchFamily="34" charset="-122"/>
                <a:cs typeface="微软雅黑" panose="020B0503020204020204" pitchFamily="34" charset="-122"/>
                <a:sym typeface="+mn-ea"/>
              </a:rPr>
              <a:t>支部遇有以下特殊情况，可暂缓换届：</a:t>
            </a:r>
            <a:endParaRPr lang="zh-CN" altLang="en-US" sz="1400" b="1" dirty="0">
              <a:solidFill>
                <a:srgbClr val="FF0000"/>
              </a:solidFill>
              <a:latin typeface="微软雅黑" panose="020B0503020204020204" pitchFamily="34" charset="-122"/>
              <a:cs typeface="微软雅黑" panose="020B0503020204020204" pitchFamily="34" charset="-122"/>
              <a:sym typeface="+mn-ea"/>
            </a:endParaRPr>
          </a:p>
          <a:p>
            <a:pPr>
              <a:lnSpc>
                <a:spcPct val="95000"/>
              </a:lnSpc>
              <a:spcBef>
                <a:spcPts val="20"/>
              </a:spcBef>
              <a:spcAft>
                <a:spcPts val="0"/>
              </a:spcAft>
            </a:pPr>
            <a:r>
              <a:rPr lang="zh-CN" altLang="en-US" sz="1400" b="1" dirty="0">
                <a:latin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cs typeface="微软雅黑" panose="020B0503020204020204" pitchFamily="34" charset="-122"/>
                <a:sym typeface="+mn-ea"/>
              </a:rPr>
              <a:t>一</a:t>
            </a:r>
            <a:r>
              <a:rPr lang="zh-CN" altLang="en-US" sz="1400" b="1" dirty="0">
                <a:latin typeface="微软雅黑" panose="020B0503020204020204" pitchFamily="34" charset="-122"/>
                <a:cs typeface="微软雅黑" panose="020B0503020204020204" pitchFamily="34" charset="-122"/>
                <a:sym typeface="+mn-ea"/>
              </a:rPr>
              <a:t>是党支部多数委员外出工作时间较长，无法按期换届的；</a:t>
            </a:r>
            <a:endParaRPr lang="zh-CN" altLang="en-US" sz="1400" b="1" dirty="0">
              <a:latin typeface="微软雅黑" panose="020B0503020204020204" pitchFamily="34" charset="-122"/>
              <a:cs typeface="微软雅黑" panose="020B0503020204020204" pitchFamily="34" charset="-122"/>
              <a:sym typeface="+mn-ea"/>
            </a:endParaRPr>
          </a:p>
          <a:p>
            <a:pPr>
              <a:lnSpc>
                <a:spcPct val="95000"/>
              </a:lnSpc>
              <a:spcBef>
                <a:spcPts val="20"/>
              </a:spcBef>
              <a:spcAft>
                <a:spcPts val="0"/>
              </a:spcAft>
            </a:pPr>
            <a:r>
              <a:rPr lang="zh-CN" altLang="en-US" sz="1400" b="1" dirty="0">
                <a:latin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cs typeface="微软雅黑" panose="020B0503020204020204" pitchFamily="34" charset="-122"/>
                <a:sym typeface="+mn-ea"/>
              </a:rPr>
              <a:t>二</a:t>
            </a:r>
            <a:r>
              <a:rPr lang="zh-CN" altLang="en-US" sz="1400" b="1" dirty="0">
                <a:latin typeface="微软雅黑" panose="020B0503020204020204" pitchFamily="34" charset="-122"/>
                <a:cs typeface="微软雅黑" panose="020B0503020204020204" pitchFamily="34" charset="-122"/>
                <a:sym typeface="+mn-ea"/>
              </a:rPr>
              <a:t>是党支部任期届满时，正值完成某项重要任务的关键时刻，不宜立刻换届的；</a:t>
            </a:r>
            <a:endParaRPr lang="zh-CN" altLang="en-US" sz="1400" b="1" dirty="0">
              <a:latin typeface="微软雅黑" panose="020B0503020204020204" pitchFamily="34" charset="-122"/>
              <a:cs typeface="微软雅黑" panose="020B0503020204020204" pitchFamily="34" charset="-122"/>
              <a:sym typeface="+mn-ea"/>
            </a:endParaRPr>
          </a:p>
          <a:p>
            <a:pPr>
              <a:lnSpc>
                <a:spcPct val="95000"/>
              </a:lnSpc>
              <a:spcBef>
                <a:spcPts val="20"/>
              </a:spcBef>
              <a:spcAft>
                <a:spcPts val="0"/>
              </a:spcAft>
            </a:pPr>
            <a:r>
              <a:rPr lang="zh-CN" altLang="en-US" sz="1400" b="1" dirty="0">
                <a:latin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cs typeface="微软雅黑" panose="020B0503020204020204" pitchFamily="34" charset="-122"/>
                <a:sym typeface="+mn-ea"/>
              </a:rPr>
              <a:t> </a:t>
            </a:r>
            <a:r>
              <a:rPr lang="zh-CN" altLang="en-US" sz="1400" b="1" dirty="0">
                <a:latin typeface="微软雅黑" panose="020B0503020204020204" pitchFamily="34" charset="-122"/>
                <a:cs typeface="微软雅黑" panose="020B0503020204020204" pitchFamily="34" charset="-122"/>
                <a:sym typeface="+mn-ea"/>
              </a:rPr>
              <a:t>三是因党支部存有种种问题，需要进行整顿的；</a:t>
            </a:r>
            <a:endParaRPr lang="zh-CN" altLang="en-US" sz="1400" b="1" dirty="0">
              <a:latin typeface="微软雅黑" panose="020B0503020204020204" pitchFamily="34" charset="-122"/>
              <a:cs typeface="微软雅黑" panose="020B0503020204020204" pitchFamily="34" charset="-122"/>
              <a:sym typeface="+mn-ea"/>
            </a:endParaRPr>
          </a:p>
          <a:p>
            <a:pPr>
              <a:lnSpc>
                <a:spcPct val="95000"/>
              </a:lnSpc>
              <a:spcBef>
                <a:spcPts val="20"/>
              </a:spcBef>
              <a:spcAft>
                <a:spcPts val="0"/>
              </a:spcAft>
            </a:pPr>
            <a:r>
              <a:rPr lang="zh-CN" altLang="en-US" sz="1400" b="1" dirty="0">
                <a:latin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cs typeface="微软雅黑" panose="020B0503020204020204" pitchFamily="34" charset="-122"/>
                <a:sym typeface="+mn-ea"/>
              </a:rPr>
              <a:t> </a:t>
            </a:r>
            <a:r>
              <a:rPr lang="zh-CN" altLang="en-US" sz="1400" b="1" dirty="0">
                <a:latin typeface="微软雅黑" panose="020B0503020204020204" pitchFamily="34" charset="-122"/>
                <a:cs typeface="微软雅黑" panose="020B0503020204020204" pitchFamily="34" charset="-122"/>
                <a:sym typeface="+mn-ea"/>
              </a:rPr>
              <a:t>四是新建立的单位，实行民主选举的条件还不成熟的；</a:t>
            </a:r>
            <a:endParaRPr lang="zh-CN" altLang="en-US" sz="1400" b="1" dirty="0">
              <a:latin typeface="微软雅黑" panose="020B0503020204020204" pitchFamily="34" charset="-122"/>
              <a:cs typeface="微软雅黑" panose="020B0503020204020204" pitchFamily="34" charset="-122"/>
              <a:sym typeface="+mn-ea"/>
            </a:endParaRPr>
          </a:p>
          <a:p>
            <a:pPr>
              <a:lnSpc>
                <a:spcPct val="95000"/>
              </a:lnSpc>
              <a:spcBef>
                <a:spcPts val="20"/>
              </a:spcBef>
              <a:spcAft>
                <a:spcPts val="0"/>
              </a:spcAft>
            </a:pPr>
            <a:r>
              <a:rPr lang="zh-CN" altLang="en-US" sz="1400" b="1" dirty="0">
                <a:latin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cs typeface="微软雅黑" panose="020B0503020204020204" pitchFamily="34" charset="-122"/>
                <a:sym typeface="+mn-ea"/>
              </a:rPr>
              <a:t> </a:t>
            </a:r>
            <a:r>
              <a:rPr lang="zh-CN" altLang="en-US" sz="1400" b="1" dirty="0">
                <a:latin typeface="微软雅黑" panose="020B0503020204020204" pitchFamily="34" charset="-122"/>
                <a:cs typeface="微软雅黑" panose="020B0503020204020204" pitchFamily="34" charset="-122"/>
                <a:sym typeface="+mn-ea"/>
              </a:rPr>
              <a:t>五是由于其他原因，上级党组织决定延期换届的。</a:t>
            </a:r>
            <a:endParaRPr lang="zh-CN" altLang="en-US" sz="1400" b="1" dirty="0">
              <a:latin typeface="微软雅黑" panose="020B0503020204020204" pitchFamily="34" charset="-122"/>
              <a:cs typeface="微软雅黑" panose="020B0503020204020204" pitchFamily="34" charset="-122"/>
              <a:sym typeface="+mn-ea"/>
            </a:endParaRPr>
          </a:p>
        </p:txBody>
      </p:sp>
      <p:sp>
        <p:nvSpPr>
          <p:cNvPr id="38" name="文本框 37"/>
          <p:cNvSpPr txBox="1"/>
          <p:nvPr/>
        </p:nvSpPr>
        <p:spPr>
          <a:xfrm>
            <a:off x="6449786" y="4650002"/>
            <a:ext cx="19354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hlinkClick r:id="rId3" action="ppaction://hlinkfile"/>
              </a:rPr>
              <a:t>换届问题解答</a:t>
            </a:r>
            <a:endPar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649"/>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p:bldP spid="10" grpId="1"/>
      <p:bldP spid="21" grpId="0"/>
      <p:bldP spid="34" grpId="0"/>
      <p:bldP spid="34" grpId="1"/>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5" name="Shape 799"/>
          <p:cNvSpPr/>
          <p:nvPr/>
        </p:nvSpPr>
        <p:spPr>
          <a:xfrm rot="21180000" flipV="1">
            <a:off x="1437200" y="1725925"/>
            <a:ext cx="1740480" cy="892554"/>
          </a:xfrm>
          <a:prstGeom prst="line">
            <a:avLst/>
          </a:prstGeom>
          <a:ln w="12700">
            <a:solidFill>
              <a:srgbClr val="A6AAA9"/>
            </a:solidFill>
            <a:miter lim="400000"/>
            <a:tailEnd type="triangle"/>
          </a:ln>
        </p:spPr>
        <p:txBody>
          <a:bodyPr lIns="19044" tIns="19044" rIns="19044" bIns="19044" anchor="ctr"/>
          <a:lstStyle/>
          <a:p>
            <a:pPr defTabSz="913130" eaLnBrk="0" fontAlgn="base" hangingPunct="0">
              <a:spcBef>
                <a:spcPct val="0"/>
              </a:spcBef>
              <a:spcAft>
                <a:spcPct val="0"/>
              </a:spcAft>
              <a:defRPr/>
            </a:pPr>
            <a:endParaRPr sz="1670">
              <a:latin typeface="Lato Light"/>
              <a:ea typeface="MS PGothic" panose="020B0600070205080204" pitchFamily="34" charset="-128"/>
              <a:cs typeface="仿宋" panose="02010609060101010101" charset="-122"/>
            </a:endParaRPr>
          </a:p>
        </p:txBody>
      </p:sp>
      <p:sp>
        <p:nvSpPr>
          <p:cNvPr id="6" name="Shape 800"/>
          <p:cNvSpPr/>
          <p:nvPr/>
        </p:nvSpPr>
        <p:spPr>
          <a:xfrm rot="360000">
            <a:off x="1382126" y="3086804"/>
            <a:ext cx="1713433" cy="989924"/>
          </a:xfrm>
          <a:prstGeom prst="line">
            <a:avLst/>
          </a:prstGeom>
          <a:ln w="12700">
            <a:solidFill>
              <a:srgbClr val="A6AAA9"/>
            </a:solidFill>
            <a:miter lim="400000"/>
            <a:tailEnd type="triangle"/>
          </a:ln>
        </p:spPr>
        <p:txBody>
          <a:bodyPr lIns="19044" tIns="19044" rIns="19044" bIns="19044" anchor="ctr"/>
          <a:lstStyle/>
          <a:p>
            <a:pPr defTabSz="913130" eaLnBrk="0" fontAlgn="base" hangingPunct="0">
              <a:spcBef>
                <a:spcPct val="0"/>
              </a:spcBef>
              <a:spcAft>
                <a:spcPct val="0"/>
              </a:spcAft>
              <a:defRPr/>
            </a:pPr>
            <a:endParaRPr sz="1670">
              <a:latin typeface="Lato Light"/>
              <a:ea typeface="MS PGothic" panose="020B0600070205080204" pitchFamily="34" charset="-128"/>
              <a:cs typeface="仿宋" panose="02010609060101010101" charset="-122"/>
            </a:endParaRPr>
          </a:p>
        </p:txBody>
      </p:sp>
      <p:sp>
        <p:nvSpPr>
          <p:cNvPr id="4" name="Shape 801"/>
          <p:cNvSpPr/>
          <p:nvPr/>
        </p:nvSpPr>
        <p:spPr>
          <a:xfrm>
            <a:off x="1374012" y="2896457"/>
            <a:ext cx="2116435" cy="454391"/>
          </a:xfrm>
          <a:prstGeom prst="line">
            <a:avLst/>
          </a:prstGeom>
          <a:ln w="12700">
            <a:solidFill>
              <a:srgbClr val="A6AAA9"/>
            </a:solidFill>
            <a:miter lim="400000"/>
            <a:tailEnd type="triangle"/>
          </a:ln>
        </p:spPr>
        <p:txBody>
          <a:bodyPr lIns="19044" tIns="19044" rIns="19044" bIns="19044" anchor="ctr"/>
          <a:lstStyle/>
          <a:p>
            <a:pPr defTabSz="913130" eaLnBrk="0" fontAlgn="base" hangingPunct="0">
              <a:spcBef>
                <a:spcPct val="0"/>
              </a:spcBef>
              <a:spcAft>
                <a:spcPct val="0"/>
              </a:spcAft>
              <a:defRPr/>
            </a:pPr>
            <a:endParaRPr sz="1670">
              <a:latin typeface="Lato Light"/>
              <a:ea typeface="MS PGothic" panose="020B0600070205080204" pitchFamily="34" charset="-128"/>
              <a:cs typeface="仿宋" panose="02010609060101010101" charset="-122"/>
            </a:endParaRPr>
          </a:p>
        </p:txBody>
      </p:sp>
      <p:sp>
        <p:nvSpPr>
          <p:cNvPr id="8" name="Shape 802"/>
          <p:cNvSpPr/>
          <p:nvPr/>
        </p:nvSpPr>
        <p:spPr>
          <a:xfrm flipV="1">
            <a:off x="1387916" y="2534057"/>
            <a:ext cx="2098855" cy="312394"/>
          </a:xfrm>
          <a:prstGeom prst="line">
            <a:avLst/>
          </a:prstGeom>
          <a:ln w="12700">
            <a:solidFill>
              <a:srgbClr val="A6AAA9"/>
            </a:solidFill>
            <a:miter lim="400000"/>
            <a:tailEnd type="triangle"/>
          </a:ln>
        </p:spPr>
        <p:txBody>
          <a:bodyPr lIns="19044" tIns="19044" rIns="19044" bIns="19044" anchor="ctr"/>
          <a:lstStyle/>
          <a:p>
            <a:pPr defTabSz="913130" eaLnBrk="0" fontAlgn="base" hangingPunct="0">
              <a:spcBef>
                <a:spcPct val="0"/>
              </a:spcBef>
              <a:spcAft>
                <a:spcPct val="0"/>
              </a:spcAft>
              <a:defRPr/>
            </a:pPr>
            <a:endParaRPr sz="1670">
              <a:latin typeface="Lato Light"/>
              <a:ea typeface="MS PGothic" panose="020B0600070205080204" pitchFamily="34" charset="-128"/>
              <a:cs typeface="仿宋" panose="02010609060101010101" charset="-122"/>
            </a:endParaRPr>
          </a:p>
        </p:txBody>
      </p:sp>
      <p:sp>
        <p:nvSpPr>
          <p:cNvPr id="10" name="Shape 806"/>
          <p:cNvSpPr/>
          <p:nvPr/>
        </p:nvSpPr>
        <p:spPr bwMode="auto">
          <a:xfrm>
            <a:off x="759460" y="2340610"/>
            <a:ext cx="927100" cy="852805"/>
          </a:xfrm>
          <a:custGeom>
            <a:avLst/>
            <a:gdLst>
              <a:gd name="T0" fmla="*/ 756243600 w 21600"/>
              <a:gd name="T1" fmla="*/ 753571139 h 21600"/>
              <a:gd name="T2" fmla="*/ 756243600 w 21600"/>
              <a:gd name="T3" fmla="*/ 753571139 h 21600"/>
              <a:gd name="T4" fmla="*/ 756243600 w 21600"/>
              <a:gd name="T5" fmla="*/ 753571139 h 21600"/>
              <a:gd name="T6" fmla="*/ 756243600 w 21600"/>
              <a:gd name="T7" fmla="*/ 7535711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1800">
                <a:solidFill>
                  <a:schemeClr val="lt1"/>
                </a:solidFill>
                <a:latin typeface="黑体" panose="02010609060101010101" charset="-122"/>
                <a:ea typeface="黑体" panose="02010609060101010101" charset="-122"/>
                <a:cs typeface="仿宋" panose="02010609060101010101" charset="-122"/>
              </a:rPr>
              <a:t>要点</a:t>
            </a:r>
            <a:endParaRPr lang="zh-CN" altLang="en-US" sz="1800">
              <a:solidFill>
                <a:schemeClr val="lt1"/>
              </a:solidFill>
              <a:latin typeface="黑体" panose="02010609060101010101" charset="-122"/>
              <a:ea typeface="黑体" panose="02010609060101010101" charset="-122"/>
              <a:cs typeface="仿宋" panose="02010609060101010101" charset="-122"/>
            </a:endParaRPr>
          </a:p>
        </p:txBody>
      </p:sp>
      <p:grpSp>
        <p:nvGrpSpPr>
          <p:cNvPr id="12" name="组合 11"/>
          <p:cNvGrpSpPr/>
          <p:nvPr/>
        </p:nvGrpSpPr>
        <p:grpSpPr>
          <a:xfrm>
            <a:off x="3427095" y="1195070"/>
            <a:ext cx="4735195" cy="846739"/>
            <a:chOff x="4569691" y="2023905"/>
            <a:chExt cx="5183908" cy="1129268"/>
          </a:xfrm>
        </p:grpSpPr>
        <p:sp>
          <p:nvSpPr>
            <p:cNvPr id="13" name="Shape 809"/>
            <p:cNvSpPr/>
            <p:nvPr/>
          </p:nvSpPr>
          <p:spPr bwMode="auto">
            <a:xfrm>
              <a:off x="4569691" y="2023905"/>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105">
                <a:solidFill>
                  <a:schemeClr val="lt1"/>
                </a:solidFill>
                <a:cs typeface="仿宋" panose="02010609060101010101" charset="-122"/>
              </a:endParaRPr>
            </a:p>
          </p:txBody>
        </p:sp>
        <p:sp>
          <p:nvSpPr>
            <p:cNvPr id="16" name="Rectangle 96"/>
            <p:cNvSpPr/>
            <p:nvPr/>
          </p:nvSpPr>
          <p:spPr>
            <a:xfrm>
              <a:off x="5284712" y="2108124"/>
              <a:ext cx="4468887" cy="1045049"/>
            </a:xfrm>
            <a:prstGeom prst="rect">
              <a:avLst/>
            </a:prstGeom>
          </p:spPr>
          <p:txBody>
            <a:bodyPr wrap="square">
              <a:spAutoFit/>
            </a:bodyPr>
            <a:lstStyle/>
            <a:p>
              <a:pPr fontAlgn="base">
                <a:lnSpc>
                  <a:spcPct val="150000"/>
                </a:lnSpc>
              </a:pPr>
              <a:r>
                <a:rPr lang="zh-CN"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制定年度学习教育清单。</a:t>
              </a:r>
              <a:r>
                <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（结合实际制定，政治理论学习、</a:t>
              </a:r>
              <a:r>
                <a:rPr lang="zh-CN"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业务技能学习</a:t>
              </a:r>
              <a:r>
                <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等）</a:t>
              </a:r>
              <a:endPar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endParaRPr>
            </a:p>
          </p:txBody>
        </p:sp>
      </p:grpSp>
      <p:grpSp>
        <p:nvGrpSpPr>
          <p:cNvPr id="17" name="组合 16"/>
          <p:cNvGrpSpPr/>
          <p:nvPr/>
        </p:nvGrpSpPr>
        <p:grpSpPr>
          <a:xfrm>
            <a:off x="3490595" y="2146300"/>
            <a:ext cx="4790440" cy="657292"/>
            <a:chOff x="5469457" y="3064318"/>
            <a:chExt cx="5183695" cy="876326"/>
          </a:xfrm>
        </p:grpSpPr>
        <p:sp>
          <p:nvSpPr>
            <p:cNvPr id="18" name="Shape 812"/>
            <p:cNvSpPr/>
            <p:nvPr/>
          </p:nvSpPr>
          <p:spPr bwMode="auto">
            <a:xfrm>
              <a:off x="5469457" y="3064318"/>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105">
                <a:solidFill>
                  <a:schemeClr val="lt1"/>
                </a:solidFill>
                <a:cs typeface="仿宋" panose="02010609060101010101" charset="-122"/>
              </a:endParaRPr>
            </a:p>
          </p:txBody>
        </p:sp>
        <p:sp>
          <p:nvSpPr>
            <p:cNvPr id="21" name="Rectangle 96"/>
            <p:cNvSpPr/>
            <p:nvPr/>
          </p:nvSpPr>
          <p:spPr>
            <a:xfrm>
              <a:off x="6184265" y="3148871"/>
              <a:ext cx="4468887" cy="737393"/>
            </a:xfrm>
            <a:prstGeom prst="rect">
              <a:avLst/>
            </a:prstGeom>
          </p:spPr>
          <p:txBody>
            <a:bodyPr wrap="square">
              <a:spAutoFit/>
            </a:bodyPr>
            <a:lstStyle/>
            <a:p>
              <a:pPr fontAlgn="base">
                <a:lnSpc>
                  <a:spcPct val="100000"/>
                </a:lnSpc>
              </a:pPr>
              <a:r>
                <a:rPr lang="zh-CN"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对照清单实施的学习记录，含签到、学习记录、讨论、心得体会等。</a:t>
              </a:r>
              <a:r>
                <a:rPr lang="zh-CN"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（支部集中学习</a:t>
              </a:r>
              <a:r>
                <a:rPr lang="en-US" altLang="zh-CN"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a:t>
              </a:r>
              <a:r>
                <a:rPr lang="zh-CN" altLang="en-US"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个人自学</a:t>
              </a:r>
              <a:r>
                <a:rPr lang="zh-CN"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a:t>
              </a:r>
              <a:endParaRPr lang="zh-CN"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3583305" y="3063875"/>
            <a:ext cx="5073015" cy="783590"/>
            <a:chOff x="5469457" y="4230253"/>
            <a:chExt cx="6071870" cy="1044787"/>
          </a:xfrm>
        </p:grpSpPr>
        <p:sp>
          <p:nvSpPr>
            <p:cNvPr id="23" name="Shape 810"/>
            <p:cNvSpPr/>
            <p:nvPr/>
          </p:nvSpPr>
          <p:spPr bwMode="auto">
            <a:xfrm>
              <a:off x="5469457" y="4299468"/>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105">
                <a:solidFill>
                  <a:schemeClr val="lt1"/>
                </a:solidFill>
                <a:cs typeface="仿宋" panose="02010609060101010101" charset="-122"/>
              </a:endParaRPr>
            </a:p>
          </p:txBody>
        </p:sp>
        <p:sp>
          <p:nvSpPr>
            <p:cNvPr id="26" name="Rectangle 96"/>
            <p:cNvSpPr/>
            <p:nvPr/>
          </p:nvSpPr>
          <p:spPr>
            <a:xfrm>
              <a:off x="6146367" y="4230253"/>
              <a:ext cx="5394960" cy="1044787"/>
            </a:xfrm>
            <a:prstGeom prst="rect">
              <a:avLst/>
            </a:prstGeom>
          </p:spPr>
          <p:txBody>
            <a:bodyPr wrap="square">
              <a:spAutoFit/>
            </a:bodyPr>
            <a:lstStyle/>
            <a:p>
              <a:pPr fontAlgn="base">
                <a:lnSpc>
                  <a:spcPct val="100000"/>
                </a:lnSpc>
              </a:pPr>
              <a:r>
                <a:rPr lang="zh-CN" altLang="en-US"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党员学习笔记有年度学习计划；</a:t>
              </a:r>
              <a:r>
                <a:rPr lang="zh-CN" altLang="en-US" sz="1500" dirty="0">
                  <a:solidFill>
                    <a:srgbClr val="FF0000"/>
                  </a:solidFill>
                  <a:latin typeface="仿宋" panose="02010609060101010101" charset="-122"/>
                  <a:ea typeface="微软雅黑" panose="020B0503020204020204" pitchFamily="34" charset="-122"/>
                  <a:cs typeface="+mn-ea"/>
                  <a:sym typeface="Arial" panose="020B0604020202020204" pitchFamily="34" charset="0"/>
                </a:rPr>
                <a:t>记与学习计划内容保持一致，进度保持同步；</a:t>
              </a:r>
              <a:r>
                <a:rPr lang="zh-CN" altLang="en-US"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党支部每月对党员学习笔记有审核签字。</a:t>
              </a:r>
              <a:r>
                <a:rPr lang="zh-CN" altLang="en-US"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（能否有变化？？？）</a:t>
              </a:r>
              <a:endParaRPr lang="zh-CN" altLang="en-US" sz="1500" b="1" dirty="0">
                <a:solidFill>
                  <a:srgbClr val="FF0000"/>
                </a:solidFill>
                <a:latin typeface="仿宋" panose="02010609060101010101" charset="-122"/>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3427268" y="3996166"/>
            <a:ext cx="4201478" cy="657245"/>
            <a:chOff x="4569691" y="5303817"/>
            <a:chExt cx="5601970" cy="876326"/>
          </a:xfrm>
        </p:grpSpPr>
        <p:sp>
          <p:nvSpPr>
            <p:cNvPr id="28" name="Shape 811"/>
            <p:cNvSpPr/>
            <p:nvPr/>
          </p:nvSpPr>
          <p:spPr bwMode="auto">
            <a:xfrm>
              <a:off x="4569691" y="5303817"/>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105">
                <a:solidFill>
                  <a:schemeClr val="lt1"/>
                </a:solidFill>
                <a:cs typeface="仿宋" panose="02010609060101010101" charset="-122"/>
              </a:endParaRPr>
            </a:p>
          </p:txBody>
        </p:sp>
        <p:sp>
          <p:nvSpPr>
            <p:cNvPr id="31" name="Rectangle 96"/>
            <p:cNvSpPr/>
            <p:nvPr/>
          </p:nvSpPr>
          <p:spPr>
            <a:xfrm>
              <a:off x="5284701" y="5542577"/>
              <a:ext cx="4886960" cy="491067"/>
            </a:xfrm>
            <a:prstGeom prst="rect">
              <a:avLst/>
            </a:prstGeom>
          </p:spPr>
          <p:txBody>
            <a:bodyPr wrap="square">
              <a:spAutoFit/>
            </a:bodyPr>
            <a:lstStyle/>
            <a:p>
              <a:pPr fontAlgn="base">
                <a:lnSpc>
                  <a:spcPct val="100000"/>
                </a:lnSpc>
              </a:pPr>
              <a:r>
                <a:rPr lang="zh-CN"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党员集中学习培训不</a:t>
              </a:r>
              <a:r>
                <a:rPr lang="zh-CN" sz="18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够32学时</a:t>
              </a:r>
              <a:r>
                <a:rPr lang="en-US" altLang="zh-CN" sz="1800" b="1" dirty="0">
                  <a:solidFill>
                    <a:srgbClr val="FF0000"/>
                  </a:solidFill>
                  <a:latin typeface="仿宋" panose="02010609060101010101" charset="-122"/>
                  <a:ea typeface="微软雅黑" panose="020B0503020204020204" pitchFamily="34" charset="-122"/>
                  <a:cs typeface="+mn-ea"/>
                  <a:sym typeface="Arial" panose="020B0604020202020204" pitchFamily="34" charset="0"/>
                </a:rPr>
                <a:t> </a:t>
              </a:r>
              <a:r>
                <a:rPr lang="zh-CN" sz="1500" dirty="0">
                  <a:solidFill>
                    <a:srgbClr val="FF0000"/>
                  </a:solidFill>
                  <a:latin typeface="仿宋" panose="02010609060101010101" charset="-122"/>
                  <a:ea typeface="微软雅黑" panose="020B0503020204020204" pitchFamily="34" charset="-122"/>
                  <a:cs typeface="+mn-ea"/>
                  <a:sym typeface="Arial" panose="020B0604020202020204" pitchFamily="34" charset="0"/>
                </a:rPr>
                <a:t>？？？</a:t>
              </a:r>
              <a:endParaRPr lang="zh-CN" sz="1500" dirty="0">
                <a:solidFill>
                  <a:srgbClr val="FF0000"/>
                </a:solidFill>
                <a:latin typeface="仿宋" panose="02010609060101010101" charset="-122"/>
                <a:ea typeface="微软雅黑" panose="020B0503020204020204" pitchFamily="34" charset="-122"/>
                <a:cs typeface="+mn-ea"/>
                <a:sym typeface="Arial" panose="020B0604020202020204" pitchFamily="34" charset="0"/>
              </a:endParaRPr>
            </a:p>
          </p:txBody>
        </p:sp>
      </p:grpSp>
      <p:sp>
        <p:nvSpPr>
          <p:cNvPr id="32" name="文本框 31"/>
          <p:cNvSpPr txBox="1"/>
          <p:nvPr/>
        </p:nvSpPr>
        <p:spPr>
          <a:xfrm>
            <a:off x="561113" y="651407"/>
            <a:ext cx="19354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000" b="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党员教育培训</a:t>
            </a:r>
            <a:endParaRPr lang="zh-CN" altLang="en-US" sz="2000" b="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16" name="Rectangle 96"/>
          <p:cNvSpPr/>
          <p:nvPr/>
        </p:nvSpPr>
        <p:spPr>
          <a:xfrm>
            <a:off x="948531" y="1418908"/>
            <a:ext cx="3351848" cy="437515"/>
          </a:xfrm>
          <a:prstGeom prst="rect">
            <a:avLst/>
          </a:prstGeom>
        </p:spPr>
        <p:txBody>
          <a:bodyPr wrap="square">
            <a:spAutoFit/>
          </a:bodyPr>
          <a:lstStyle/>
          <a:p>
            <a:pPr fontAlgn="base">
              <a:lnSpc>
                <a:spcPct val="150000"/>
              </a:lnSpc>
            </a:pPr>
            <a:r>
              <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党员监督管理普遍存在的主要问题：</a:t>
            </a:r>
            <a:endPar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endParaRPr>
          </a:p>
        </p:txBody>
      </p:sp>
      <p:sp>
        <p:nvSpPr>
          <p:cNvPr id="21" name="Rectangle 96"/>
          <p:cNvSpPr/>
          <p:nvPr/>
        </p:nvSpPr>
        <p:spPr>
          <a:xfrm>
            <a:off x="431800" y="1970405"/>
            <a:ext cx="8170545" cy="2268220"/>
          </a:xfrm>
          <a:prstGeom prst="rect">
            <a:avLst/>
          </a:prstGeom>
        </p:spPr>
        <p:txBody>
          <a:bodyPr wrap="square">
            <a:noAutofit/>
          </a:bodyPr>
          <a:lstStyle/>
          <a:p>
            <a:pPr fontAlgn="base">
              <a:lnSpc>
                <a:spcPct val="130000"/>
              </a:lnSpc>
            </a:pPr>
            <a:r>
              <a:rPr lang="en-US" altLang="zh-CN"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监督考核细则的考核标准、加减分条款含糊，打分过程主观加减分过多；</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（随意性，弹性执行，选择性执行？）</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2.</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实效性不足，每个月考核扣分几乎一致，不能形成评比效果；</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（是否真正考核？有没有实际意义）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（除了积分还有更好的办法吗？）</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与生产经营中心工作关联性不强，考核评价融入不足；</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（除了学习还有别的事情吗？）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考核结果无应用，既没有应用到年度优秀评选上，也没有应用到党员评议，也没有应用到绩效分配上。</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（考核情况对各党员有什么触动？？？）</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2" name="文本框 31"/>
          <p:cNvSpPr txBox="1"/>
          <p:nvPr/>
        </p:nvSpPr>
        <p:spPr>
          <a:xfrm>
            <a:off x="2337208" y="845082"/>
            <a:ext cx="22402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党员监督管理</a:t>
            </a:r>
            <a:endParaRPr lang="zh-CN" altLang="en-US"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grpSp>
        <p:nvGrpSpPr>
          <p:cNvPr id="3" name="组合 2"/>
          <p:cNvGrpSpPr/>
          <p:nvPr/>
        </p:nvGrpSpPr>
        <p:grpSpPr>
          <a:xfrm>
            <a:off x="347028" y="1418908"/>
            <a:ext cx="517684" cy="494824"/>
            <a:chOff x="3079750" y="4711325"/>
            <a:chExt cx="552450" cy="552450"/>
          </a:xfrm>
        </p:grpSpPr>
        <p:sp>
          <p:nvSpPr>
            <p:cNvPr id="4" name="Oval 45"/>
            <p:cNvSpPr>
              <a:spLocks noChangeAspect="1"/>
            </p:cNvSpPr>
            <p:nvPr/>
          </p:nvSpPr>
          <p:spPr>
            <a:xfrm>
              <a:off x="3079750" y="4711325"/>
              <a:ext cx="552450" cy="552450"/>
            </a:xfrm>
            <a:prstGeom prst="ellipse">
              <a:avLst/>
            </a:pr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05" dirty="0">
                <a:solidFill>
                  <a:schemeClr val="lt1"/>
                </a:solidFill>
                <a:ea typeface="仿宋" panose="02010609060101010101" charset="-122"/>
                <a:cs typeface="仿宋" panose="02010609060101010101" charset="-122"/>
                <a:sym typeface="Arial" panose="020B0604020202020204" pitchFamily="34" charset="0"/>
              </a:endParaRPr>
            </a:p>
          </p:txBody>
        </p:sp>
        <p:sp>
          <p:nvSpPr>
            <p:cNvPr id="9" name="Freeform 93"/>
            <p:cNvSpPr>
              <a:spLocks noEditPoints="1"/>
            </p:cNvSpPr>
            <p:nvPr/>
          </p:nvSpPr>
          <p:spPr bwMode="auto">
            <a:xfrm>
              <a:off x="3259138" y="4836737"/>
              <a:ext cx="193675" cy="26035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prstClr val="black"/>
                </a:solidFill>
                <a:latin typeface="仿宋" panose="02010609060101010101" charset="-122"/>
                <a:ea typeface="微软雅黑" panose="020B0503020204020204" pitchFamily="34" charset="-122"/>
                <a:cs typeface="+mn-ea"/>
                <a:sym typeface="Arial" panose="020B0604020202020204" pitchFamily="34" charset="0"/>
              </a:endParaRPr>
            </a:p>
          </p:txBody>
        </p:sp>
      </p:grpSp>
      <p:pic>
        <p:nvPicPr>
          <p:cNvPr id="5" name="图片 4" descr="警告"/>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5975" y="706755"/>
            <a:ext cx="523240" cy="523240"/>
          </a:xfrm>
          <a:prstGeom prst="rect">
            <a:avLst/>
          </a:prstGeom>
        </p:spPr>
      </p:pic>
      <p:sp>
        <p:nvSpPr>
          <p:cNvPr id="6" name="文本框 5"/>
          <p:cNvSpPr txBox="1"/>
          <p:nvPr>
            <p:custDataLst>
              <p:tags r:id="rId4"/>
            </p:custDataLst>
          </p:nvPr>
        </p:nvSpPr>
        <p:spPr>
          <a:xfrm>
            <a:off x="6436133" y="969542"/>
            <a:ext cx="13512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hlinkClick r:id="rId5" action="ppaction://hlinkfile"/>
              </a:rPr>
              <a:t>案例解析</a:t>
            </a:r>
            <a:endParaRPr lang="zh-CN" altLang="en-US" sz="2000"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1" grpId="0"/>
      <p:bldP spid="21" grpId="1"/>
      <p:bldP spid="32" grpId="0"/>
      <p:bldP spid="32" grpId="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6"/>
          <p:cNvSpPr/>
          <p:nvPr/>
        </p:nvSpPr>
        <p:spPr>
          <a:xfrm>
            <a:off x="1032986" y="1052513"/>
            <a:ext cx="3351848" cy="437515"/>
          </a:xfrm>
          <a:prstGeom prst="rect">
            <a:avLst/>
          </a:prstGeom>
        </p:spPr>
        <p:txBody>
          <a:bodyPr wrap="square">
            <a:spAutoFit/>
          </a:bodyPr>
          <a:lstStyle/>
          <a:p>
            <a:pPr fontAlgn="base">
              <a:lnSpc>
                <a:spcPct val="150000"/>
              </a:lnSpc>
            </a:pPr>
            <a:r>
              <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党员监督管理普遍存在的主要问题：</a:t>
            </a:r>
            <a:endParaRPr lang="zh-CN" sz="1500" b="1"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endParaRPr>
          </a:p>
        </p:txBody>
      </p:sp>
      <p:sp>
        <p:nvSpPr>
          <p:cNvPr id="21" name="Rectangle 96"/>
          <p:cNvSpPr/>
          <p:nvPr/>
        </p:nvSpPr>
        <p:spPr>
          <a:xfrm>
            <a:off x="516255" y="1604010"/>
            <a:ext cx="8170545" cy="3252470"/>
          </a:xfrm>
          <a:prstGeom prst="rect">
            <a:avLst/>
          </a:prstGeom>
        </p:spPr>
        <p:txBody>
          <a:bodyPr wrap="square">
            <a:noAutofit/>
          </a:bodyPr>
          <a:lstStyle/>
          <a:p>
            <a:pPr fontAlgn="base">
              <a:lnSpc>
                <a:spcPct val="130000"/>
              </a:lnSpc>
            </a:pPr>
            <a:r>
              <a:rPr lang="en-US" altLang="zh-CN" sz="1500" dirty="0">
                <a:solidFill>
                  <a:schemeClr val="tx1">
                    <a:lumMod val="85000"/>
                    <a:lumOff val="15000"/>
                  </a:schemeClr>
                </a:solidFill>
                <a:latin typeface="仿宋" panose="02010609060101010101" charset="-122"/>
                <a:ea typeface="微软雅黑" panose="020B0503020204020204" pitchFamily="34" charset="-122"/>
                <a:cs typeface="+mn-ea"/>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监督考核细则的考核标准、加减分条款含糊，打分过程主观加减分过多；</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（随意性，弹性执行，选择性执行？）</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2.</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实效性不足，每个月考核扣分几乎一致，不能形成评比效果；</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（是否真正考核？有没有实际意义）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（除了积分还有更好的办法吗？）</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与生产经营中心工作关联性不强，考核评价融入不足；</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（除了学习还有别的事情吗？）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fontAlgn="base">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考核结果无应用，既没有应用到年度优秀评选上，也没有应用到党员评议，也没有应用到绩效分配上。</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（考核情况对各党员有什么触动？？？）</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2" name="文本框 31"/>
          <p:cNvSpPr txBox="1"/>
          <p:nvPr/>
        </p:nvSpPr>
        <p:spPr>
          <a:xfrm>
            <a:off x="2421663" y="478687"/>
            <a:ext cx="22402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rPr>
              <a:t>党员监督管理</a:t>
            </a:r>
            <a:endParaRPr lang="zh-CN" altLang="en-US" spc="300" dirty="0">
              <a:solidFill>
                <a:srgbClr val="E61817"/>
              </a:solidFill>
              <a:latin typeface="微软雅黑" panose="020B0503020204020204" pitchFamily="34" charset="-122"/>
              <a:ea typeface="微软雅黑" panose="020B0503020204020204" pitchFamily="34" charset="-122"/>
              <a:cs typeface="仿宋" panose="02010609060101010101" charset="-122"/>
              <a:sym typeface="仿宋_GB2312" panose="02010609030101010101" pitchFamily="49" charset="-122"/>
            </a:endParaRPr>
          </a:p>
        </p:txBody>
      </p:sp>
      <p:grpSp>
        <p:nvGrpSpPr>
          <p:cNvPr id="3" name="组合 2"/>
          <p:cNvGrpSpPr/>
          <p:nvPr/>
        </p:nvGrpSpPr>
        <p:grpSpPr>
          <a:xfrm>
            <a:off x="431483" y="1052513"/>
            <a:ext cx="517684" cy="494824"/>
            <a:chOff x="3079750" y="4711325"/>
            <a:chExt cx="552450" cy="552450"/>
          </a:xfrm>
        </p:grpSpPr>
        <p:sp>
          <p:nvSpPr>
            <p:cNvPr id="4" name="Oval 45"/>
            <p:cNvSpPr>
              <a:spLocks noChangeAspect="1"/>
            </p:cNvSpPr>
            <p:nvPr/>
          </p:nvSpPr>
          <p:spPr>
            <a:xfrm>
              <a:off x="3079750" y="4711325"/>
              <a:ext cx="552450" cy="552450"/>
            </a:xfrm>
            <a:prstGeom prst="ellipse">
              <a:avLst/>
            </a:pr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05" dirty="0">
                <a:solidFill>
                  <a:schemeClr val="lt1"/>
                </a:solidFill>
                <a:ea typeface="仿宋" panose="02010609060101010101" charset="-122"/>
                <a:cs typeface="仿宋" panose="02010609060101010101" charset="-122"/>
                <a:sym typeface="Arial" panose="020B0604020202020204" pitchFamily="34" charset="0"/>
              </a:endParaRPr>
            </a:p>
          </p:txBody>
        </p:sp>
        <p:sp>
          <p:nvSpPr>
            <p:cNvPr id="9" name="Freeform 93"/>
            <p:cNvSpPr>
              <a:spLocks noEditPoints="1"/>
            </p:cNvSpPr>
            <p:nvPr/>
          </p:nvSpPr>
          <p:spPr bwMode="auto">
            <a:xfrm>
              <a:off x="3259138" y="4836737"/>
              <a:ext cx="193675" cy="26035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prstClr val="black"/>
                </a:solidFill>
                <a:latin typeface="仿宋" panose="02010609060101010101" charset="-122"/>
                <a:ea typeface="微软雅黑" panose="020B0503020204020204" pitchFamily="34" charset="-122"/>
                <a:cs typeface="+mn-ea"/>
                <a:sym typeface="Arial" panose="020B0604020202020204" pitchFamily="34" charset="0"/>
              </a:endParaRPr>
            </a:p>
          </p:txBody>
        </p:sp>
      </p:grpSp>
      <p:pic>
        <p:nvPicPr>
          <p:cNvPr id="5" name="图片 4" descr="警告"/>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10430" y="340360"/>
            <a:ext cx="523240" cy="523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1" grpId="0"/>
      <p:bldP spid="21" grpId="1"/>
      <p:bldP spid="32" grpId="0"/>
      <p:bldP spid="3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 name="图片 1" descr="案例分析8个_24"/>
          <p:cNvPicPr>
            <a:picLocks noChangeAspect="1"/>
          </p:cNvPicPr>
          <p:nvPr/>
        </p:nvPicPr>
        <p:blipFill>
          <a:blip r:embed="rId2"/>
          <a:stretch>
            <a:fillRect/>
          </a:stretch>
        </p:blipFill>
        <p:spPr>
          <a:xfrm>
            <a:off x="2315845" y="-33655"/>
            <a:ext cx="4433570" cy="5177155"/>
          </a:xfrm>
          <a:prstGeom prst="rect">
            <a:avLst/>
          </a:prstGeom>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0" name="图片 1"/>
          <p:cNvPicPr>
            <a:picLocks noChangeAspect="1"/>
          </p:cNvPicPr>
          <p:nvPr/>
        </p:nvPicPr>
        <p:blipFill>
          <a:blip r:embed="rId2"/>
          <a:stretch>
            <a:fillRect/>
          </a:stretch>
        </p:blipFill>
        <p:spPr>
          <a:xfrm>
            <a:off x="731520" y="-16510"/>
            <a:ext cx="3625215" cy="5160010"/>
          </a:xfrm>
          <a:prstGeom prst="rect">
            <a:avLst/>
          </a:prstGeom>
          <a:noFill/>
          <a:ln w="9525">
            <a:noFill/>
            <a:miter/>
          </a:ln>
        </p:spPr>
      </p:pic>
      <p:pic>
        <p:nvPicPr>
          <p:cNvPr id="21" name="图片 2"/>
          <p:cNvPicPr>
            <a:picLocks noChangeAspect="1"/>
          </p:cNvPicPr>
          <p:nvPr/>
        </p:nvPicPr>
        <p:blipFill>
          <a:blip r:embed="rId3"/>
          <a:stretch>
            <a:fillRect/>
          </a:stretch>
        </p:blipFill>
        <p:spPr>
          <a:xfrm>
            <a:off x="4505960" y="0"/>
            <a:ext cx="3628390" cy="5143500"/>
          </a:xfrm>
          <a:prstGeom prst="rect">
            <a:avLst/>
          </a:prstGeom>
          <a:noFill/>
          <a:ln w="9525">
            <a:noFill/>
            <a:miter/>
          </a:ln>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 name="图片 1"/>
          <p:cNvPicPr>
            <a:picLocks noChangeAspect="1"/>
          </p:cNvPicPr>
          <p:nvPr/>
        </p:nvPicPr>
        <p:blipFill>
          <a:blip r:embed="rId2"/>
          <a:stretch>
            <a:fillRect/>
          </a:stretch>
        </p:blipFill>
        <p:spPr>
          <a:xfrm>
            <a:off x="0" y="4519613"/>
            <a:ext cx="9144000" cy="623888"/>
          </a:xfrm>
          <a:prstGeom prst="rect">
            <a:avLst/>
          </a:prstGeom>
        </p:spPr>
      </p:pic>
      <p:sp>
        <p:nvSpPr>
          <p:cNvPr id="3" name="Rectangle 96"/>
          <p:cNvSpPr/>
          <p:nvPr/>
        </p:nvSpPr>
        <p:spPr>
          <a:xfrm>
            <a:off x="686753" y="1195864"/>
            <a:ext cx="7891463" cy="1476375"/>
          </a:xfrm>
          <a:prstGeom prst="rect">
            <a:avLst/>
          </a:prstGeom>
        </p:spPr>
        <p:txBody>
          <a:bodyPr wrap="square">
            <a:spAutoFit/>
          </a:bodyPr>
          <a:lstStyle/>
          <a:p>
            <a:pPr fontAlgn="base">
              <a:lnSpc>
                <a:spcPct val="120000"/>
              </a:lnSpc>
              <a:spcBef>
                <a:spcPts val="0"/>
              </a:spcBef>
              <a:spcAft>
                <a:spcPts val="0"/>
              </a:spcAft>
            </a:pPr>
            <a:r>
              <a:rPr lang="en-US" altLang="zh-CN" sz="1500" dirty="0">
                <a:solidFill>
                  <a:schemeClr val="tx1">
                    <a:lumMod val="85000"/>
                    <a:lumOff val="15000"/>
                  </a:schemeClr>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   </a:t>
            </a:r>
            <a:r>
              <a:rPr lang="en-US" altLang="zh-CN" sz="1500"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     </a:t>
            </a:r>
            <a:r>
              <a:rPr lang="en-US" sz="1500" dirty="0">
                <a:latin typeface="微软雅黑" panose="020B0503020204020204" pitchFamily="34" charset="-122"/>
                <a:sym typeface="+mn-ea"/>
              </a:rPr>
              <a:t>按月领取工资的党员，每月以工资总额中相对固定的、经常性的工资收入（税后）为计算基数，按规定比例交纳党费。</a:t>
            </a:r>
            <a:endParaRPr lang="en-US" sz="1500" dirty="0">
              <a:latin typeface="微软雅黑" panose="020B0503020204020204" pitchFamily="34" charset="-122"/>
              <a:sym typeface="+mn-ea"/>
            </a:endParaRPr>
          </a:p>
          <a:p>
            <a:pPr fontAlgn="base">
              <a:lnSpc>
                <a:spcPct val="120000"/>
              </a:lnSpc>
              <a:spcBef>
                <a:spcPts val="0"/>
              </a:spcBef>
              <a:spcAft>
                <a:spcPts val="0"/>
              </a:spcAft>
            </a:pPr>
            <a:r>
              <a:rPr lang="en-US" sz="1500" dirty="0">
                <a:latin typeface="微软雅黑" panose="020B0503020204020204" pitchFamily="34" charset="-122"/>
                <a:sym typeface="+mn-ea"/>
              </a:rPr>
              <a:t>      工资总额中相对固定的、经常性的工资收入包括固定部分和活的部分。固定部分是指按月普遍发放的岗位工资、津贴补贴等；活的部分是指定期普遍发放的绩效工资。实行年薪制人员中的党员，每月以当月实际领取的薪酬收入为党费计算基数。</a:t>
            </a:r>
            <a:endParaRPr lang="zh-CN" sz="1500"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4" name="文本框 3"/>
          <p:cNvSpPr txBox="1"/>
          <p:nvPr/>
        </p:nvSpPr>
        <p:spPr>
          <a:xfrm>
            <a:off x="835343" y="713899"/>
            <a:ext cx="1419701" cy="3683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1800" spc="300" dirty="0">
                <a:solidFill>
                  <a:schemeClr val="bg1"/>
                </a:solidFill>
                <a:latin typeface="微软雅黑" panose="020B0503020204020204" pitchFamily="34" charset="-122"/>
                <a:ea typeface="微软雅黑" panose="020B0503020204020204" pitchFamily="34" charset="-122"/>
              </a:rPr>
              <a:t>党费管理</a:t>
            </a:r>
            <a:endParaRPr lang="zh-CN" altLang="en-US" sz="1800" spc="3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35343" y="2730341"/>
            <a:ext cx="4572000" cy="321945"/>
          </a:xfrm>
          <a:prstGeom prst="rect">
            <a:avLst/>
          </a:prstGeom>
          <a:noFill/>
        </p:spPr>
        <p:txBody>
          <a:bodyPr wrap="square" rtlCol="0" anchor="t">
            <a:spAutoFit/>
          </a:bodyPr>
          <a:p>
            <a:r>
              <a:rPr lang="zh-CN" altLang="en-US" sz="1500" b="1" spc="300" dirty="0">
                <a:solidFill>
                  <a:srgbClr val="E61817"/>
                </a:solidFill>
                <a:latin typeface="微软雅黑" panose="020B0503020204020204" pitchFamily="34" charset="-122"/>
                <a:ea typeface="微软雅黑" panose="020B0503020204020204" pitchFamily="34" charset="-122"/>
                <a:sym typeface="Arial" panose="020B0604020202020204" pitchFamily="34" charset="0"/>
              </a:rPr>
              <a:t>党费计算基数不包含的项目：</a:t>
            </a:r>
            <a:endParaRPr lang="zh-CN" altLang="en-US" sz="1500" b="1" spc="300" dirty="0">
              <a:solidFill>
                <a:srgbClr val="E6181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687229" y="3029426"/>
            <a:ext cx="7890986" cy="1822450"/>
          </a:xfrm>
          <a:prstGeom prst="rect">
            <a:avLst/>
          </a:prstGeom>
          <a:noFill/>
        </p:spPr>
        <p:txBody>
          <a:bodyPr wrap="square" rtlCol="0" anchor="t">
            <a:spAutoFit/>
          </a:bodyPr>
          <a:p>
            <a:pPr algn="l">
              <a:lnSpc>
                <a:spcPct val="150000"/>
              </a:lnSpc>
              <a:spcBef>
                <a:spcPct val="20000"/>
              </a:spcBef>
            </a:pPr>
            <a:r>
              <a:rPr lang="en-US" altLang="zh-CN" sz="1500" dirty="0">
                <a:solidFill>
                  <a:srgbClr val="FF0000"/>
                </a:solidFill>
                <a:latin typeface="微软雅黑" panose="020B0503020204020204" pitchFamily="34" charset="-122"/>
                <a:sym typeface="+mn-ea"/>
              </a:rPr>
              <a:t>      </a:t>
            </a:r>
            <a:r>
              <a:rPr lang="zh-CN" altLang="en-US" sz="1500" dirty="0">
                <a:solidFill>
                  <a:srgbClr val="FF0000"/>
                </a:solidFill>
                <a:latin typeface="微软雅黑" panose="020B0503020204020204" pitchFamily="34" charset="-122"/>
                <a:sym typeface="+mn-ea"/>
              </a:rPr>
              <a:t>（一）</a:t>
            </a:r>
            <a:r>
              <a:rPr lang="en-US" sz="1500" dirty="0">
                <a:solidFill>
                  <a:srgbClr val="FF0000"/>
                </a:solidFill>
                <a:latin typeface="微软雅黑" panose="020B0503020204020204" pitchFamily="34" charset="-122"/>
                <a:sym typeface="+mn-ea"/>
              </a:rPr>
              <a:t>个人所得税</a:t>
            </a:r>
            <a:r>
              <a:rPr lang="zh-CN" altLang="en-US" sz="1500" dirty="0">
                <a:solidFill>
                  <a:srgbClr val="FF0000"/>
                </a:solidFill>
                <a:latin typeface="微软雅黑" panose="020B0503020204020204" pitchFamily="34" charset="-122"/>
                <a:sym typeface="+mn-ea"/>
              </a:rPr>
              <a:t>；（二）五险一金（</a:t>
            </a:r>
            <a:r>
              <a:rPr lang="en-US" sz="1500" dirty="0">
                <a:solidFill>
                  <a:srgbClr val="FF0000"/>
                </a:solidFill>
                <a:latin typeface="微软雅黑" panose="020B0503020204020204" pitchFamily="34" charset="-122"/>
                <a:sym typeface="+mn-ea"/>
              </a:rPr>
              <a:t>养老保险、医疗保险、失业保险、工伤保险、生育保险、住房公积金（含个人和单位缴纳部分）</a:t>
            </a:r>
            <a:r>
              <a:rPr lang="zh-CN" altLang="en-US" sz="1500" dirty="0">
                <a:solidFill>
                  <a:srgbClr val="FF0000"/>
                </a:solidFill>
                <a:latin typeface="微软雅黑" panose="020B0503020204020204" pitchFamily="34" charset="-122"/>
                <a:sym typeface="+mn-ea"/>
              </a:rPr>
              <a:t>；（三）</a:t>
            </a:r>
            <a:r>
              <a:rPr lang="en-US" sz="1500" dirty="0">
                <a:solidFill>
                  <a:srgbClr val="FF0000"/>
                </a:solidFill>
                <a:latin typeface="微软雅黑" panose="020B0503020204020204" pitchFamily="34" charset="-122"/>
                <a:sym typeface="+mn-ea"/>
              </a:rPr>
              <a:t>职业年金、企业年金</a:t>
            </a:r>
            <a:r>
              <a:rPr lang="zh-CN" altLang="en-US" sz="1500" dirty="0">
                <a:solidFill>
                  <a:srgbClr val="FF0000"/>
                </a:solidFill>
                <a:latin typeface="微软雅黑" panose="020B0503020204020204" pitchFamily="34" charset="-122"/>
                <a:sym typeface="+mn-ea"/>
              </a:rPr>
              <a:t>；</a:t>
            </a:r>
            <a:r>
              <a:rPr lang="en-US" altLang="zh-CN" sz="1500" dirty="0">
                <a:solidFill>
                  <a:srgbClr val="FF0000"/>
                </a:solidFill>
                <a:latin typeface="微软雅黑" panose="020B0503020204020204" pitchFamily="34" charset="-122"/>
                <a:sym typeface="+mn-ea"/>
              </a:rPr>
              <a:t> </a:t>
            </a:r>
            <a:r>
              <a:rPr lang="zh-CN" altLang="en-US" sz="1500" dirty="0">
                <a:solidFill>
                  <a:srgbClr val="FF0000"/>
                </a:solidFill>
                <a:latin typeface="微软雅黑" panose="020B0503020204020204" pitchFamily="34" charset="-122"/>
                <a:sym typeface="+mn-ea"/>
              </a:rPr>
              <a:t>（四）</a:t>
            </a:r>
            <a:r>
              <a:rPr lang="en-US" sz="1500" dirty="0">
                <a:solidFill>
                  <a:srgbClr val="FF0000"/>
                </a:solidFill>
                <a:latin typeface="微软雅黑" panose="020B0503020204020204" pitchFamily="34" charset="-122"/>
                <a:sym typeface="+mn-ea"/>
              </a:rPr>
              <a:t>住房补贴、交通补贴、公务用车补贴、通讯补贴、加班补贴、午餐补贴、取暖费、防暑降温费、物业费等改革性补贴，针对少数地区、部分单位、特殊岗位、部分人员发放的津贴补贴</a:t>
            </a:r>
            <a:r>
              <a:rPr lang="zh-CN" altLang="en-US" sz="1500" dirty="0">
                <a:solidFill>
                  <a:srgbClr val="FF0000"/>
                </a:solidFill>
                <a:latin typeface="微软雅黑" panose="020B0503020204020204" pitchFamily="34" charset="-122"/>
                <a:sym typeface="+mn-ea"/>
              </a:rPr>
              <a:t>；（五）</a:t>
            </a:r>
            <a:r>
              <a:rPr lang="en-US" sz="1500" dirty="0">
                <a:solidFill>
                  <a:srgbClr val="FF0000"/>
                </a:solidFill>
                <a:latin typeface="微软雅黑" panose="020B0503020204020204" pitchFamily="34" charset="-122"/>
                <a:sym typeface="+mn-ea"/>
              </a:rPr>
              <a:t>不定期、非普遍发放的奖金和绩效工资。</a:t>
            </a:r>
            <a:endParaRPr lang="en-US" altLang="en-US" sz="1500" dirty="0">
              <a:solidFill>
                <a:srgbClr val="FF0000"/>
              </a:solidFill>
              <a:latin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grpSp>
        <p:nvGrpSpPr>
          <p:cNvPr id="2" name="组合 1"/>
          <p:cNvGrpSpPr/>
          <p:nvPr/>
        </p:nvGrpSpPr>
        <p:grpSpPr>
          <a:xfrm>
            <a:off x="404494" y="636270"/>
            <a:ext cx="8281671" cy="4192270"/>
            <a:chOff x="2363980" y="4017725"/>
            <a:chExt cx="5678733" cy="5421329"/>
          </a:xfrm>
        </p:grpSpPr>
        <p:sp>
          <p:nvSpPr>
            <p:cNvPr id="3" name="6"/>
            <p:cNvSpPr txBox="1">
              <a:spLocks noChangeArrowheads="1"/>
            </p:cNvSpPr>
            <p:nvPr/>
          </p:nvSpPr>
          <p:spPr bwMode="auto">
            <a:xfrm>
              <a:off x="2554693" y="4017725"/>
              <a:ext cx="5206303" cy="112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lnSpc>
                  <a:spcPct val="150000"/>
                </a:lnSpc>
                <a:spcBef>
                  <a:spcPct val="20000"/>
                </a:spcBef>
              </a:pPr>
              <a:r>
                <a:rPr lang="en-US" altLang="zh-CN" sz="2000" b="1" spc="300" dirty="0">
                  <a:solidFill>
                    <a:srgbClr val="E61817"/>
                  </a:solidFill>
                  <a:latin typeface="微软雅黑" panose="020B0503020204020204" pitchFamily="34" charset="-122"/>
                  <a:sym typeface="Arial" panose="020B0604020202020204" pitchFamily="34" charset="0"/>
                </a:rPr>
                <a:t>      </a:t>
              </a:r>
              <a:r>
                <a:rPr lang="zh-CN" altLang="en-US" sz="2000" b="1" spc="300" dirty="0">
                  <a:solidFill>
                    <a:srgbClr val="E61817"/>
                  </a:solidFill>
                  <a:latin typeface="微软雅黑" panose="020B0503020204020204" pitchFamily="34" charset="-122"/>
                  <a:sym typeface="Arial" panose="020B0604020202020204" pitchFamily="34" charset="0"/>
                </a:rPr>
                <a:t>细化党费使用项目在遵循党费使用五项基本用途的前提下，以下具体使用项目可以从党费中列支：</a:t>
              </a:r>
              <a:endParaRPr lang="zh-CN" altLang="en-US" sz="2000" b="1" spc="300" dirty="0">
                <a:solidFill>
                  <a:srgbClr val="E61817"/>
                </a:solidFill>
                <a:latin typeface="微软雅黑" panose="020B0503020204020204" pitchFamily="34" charset="-122"/>
                <a:sym typeface="Arial" panose="020B0604020202020204" pitchFamily="34" charset="0"/>
              </a:endParaRPr>
            </a:p>
          </p:txBody>
        </p:sp>
        <p:sp>
          <p:nvSpPr>
            <p:cNvPr id="4" name="5"/>
            <p:cNvSpPr txBox="1">
              <a:spLocks noChangeArrowheads="1"/>
            </p:cNvSpPr>
            <p:nvPr/>
          </p:nvSpPr>
          <p:spPr bwMode="auto">
            <a:xfrm>
              <a:off x="2363980" y="5141079"/>
              <a:ext cx="5678733" cy="429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lnSpc>
                  <a:spcPct val="150000"/>
                </a:lnSpc>
                <a:spcBef>
                  <a:spcPct val="20000"/>
                </a:spcBef>
              </a:pPr>
              <a:r>
                <a:rPr lang="en-US" sz="1800" dirty="0">
                  <a:latin typeface="微软雅黑" panose="020B0503020204020204" pitchFamily="34" charset="-122"/>
                </a:rPr>
                <a:t> </a:t>
              </a:r>
              <a:r>
                <a:rPr lang="en-US" altLang="zh-CN" sz="1800" dirty="0">
                  <a:latin typeface="微软雅黑" panose="020B0503020204020204" pitchFamily="34" charset="-122"/>
                </a:rPr>
                <a:t>     </a:t>
              </a:r>
              <a:r>
                <a:rPr lang="zh-CN" altLang="en-US" sz="1800" dirty="0">
                  <a:latin typeface="微软雅黑" panose="020B0503020204020204" pitchFamily="34" charset="-122"/>
                </a:rPr>
                <a:t>（</a:t>
              </a:r>
              <a:r>
                <a:rPr lang="en-US" altLang="zh-CN" sz="1800" dirty="0">
                  <a:latin typeface="微软雅黑" panose="020B0503020204020204" pitchFamily="34" charset="-122"/>
                </a:rPr>
                <a:t>1</a:t>
              </a:r>
              <a:r>
                <a:rPr lang="zh-CN" altLang="en-US" sz="1800" dirty="0">
                  <a:latin typeface="微软雅黑" panose="020B0503020204020204" pitchFamily="34" charset="-122"/>
                </a:rPr>
                <a:t>）教育培训党员和入党积极分子，基层党务工作者所产生的住宿费、伙食费、交通费、师资费、场地费、资料费、门票费、讲解费等；（</a:t>
              </a:r>
              <a:r>
                <a:rPr lang="en-US" altLang="zh-CN" sz="1800" dirty="0">
                  <a:latin typeface="微软雅黑" panose="020B0503020204020204" pitchFamily="34" charset="-122"/>
                </a:rPr>
                <a:t>2</a:t>
              </a:r>
              <a:r>
                <a:rPr lang="zh-CN" altLang="en-US" sz="1800" dirty="0">
                  <a:latin typeface="微软雅黑" panose="020B0503020204020204" pitchFamily="34" charset="-122"/>
                </a:rPr>
                <a:t>）开展“三会一课”、创先争优、党组织换届以及党内集中学习教育所产生的会议费；（</a:t>
              </a:r>
              <a:r>
                <a:rPr lang="en-US" altLang="zh-CN" sz="1800" dirty="0">
                  <a:latin typeface="微软雅黑" panose="020B0503020204020204" pitchFamily="34" charset="-122"/>
                </a:rPr>
                <a:t>3</a:t>
              </a:r>
              <a:r>
                <a:rPr lang="zh-CN" altLang="en-US" sz="1800" dirty="0">
                  <a:latin typeface="微软雅黑" panose="020B0503020204020204" pitchFamily="34" charset="-122"/>
                </a:rPr>
                <a:t>）党内表彰所需费用；（</a:t>
              </a:r>
              <a:r>
                <a:rPr lang="en-US" altLang="zh-CN" sz="1800" dirty="0">
                  <a:latin typeface="微软雅黑" panose="020B0503020204020204" pitchFamily="34" charset="-122"/>
                </a:rPr>
                <a:t>4</a:t>
              </a:r>
              <a:r>
                <a:rPr lang="zh-CN" altLang="en-US" sz="1800" dirty="0">
                  <a:latin typeface="微软雅黑" panose="020B0503020204020204" pitchFamily="34" charset="-122"/>
                </a:rPr>
                <a:t>）修缮、新建基层党组织活动场所，为活动场所配置必要设施所产生的相关费用；（</a:t>
              </a:r>
              <a:r>
                <a:rPr lang="en-US" altLang="zh-CN" sz="1800" dirty="0">
                  <a:latin typeface="微软雅黑" panose="020B0503020204020204" pitchFamily="34" charset="-122"/>
                </a:rPr>
                <a:t>5</a:t>
              </a:r>
              <a:r>
                <a:rPr lang="zh-CN" altLang="en-US" sz="1800" dirty="0">
                  <a:latin typeface="微软雅黑" panose="020B0503020204020204" pitchFamily="34" charset="-122"/>
                </a:rPr>
                <a:t>）编印党员教育培训教材和印制入党志愿书、党员组织关系介绍信、党员证明信、流动党员活动证、党费证、党员档案所产生的工本费，以及购买党徽党旗等费用；（</a:t>
              </a:r>
              <a:r>
                <a:rPr lang="en-US" altLang="zh-CN" sz="1800" dirty="0">
                  <a:latin typeface="微软雅黑" panose="020B0503020204020204" pitchFamily="34" charset="-122"/>
                </a:rPr>
                <a:t>6</a:t>
              </a:r>
              <a:r>
                <a:rPr lang="zh-CN" altLang="en-US" sz="1800" dirty="0">
                  <a:latin typeface="微软雅黑" panose="020B0503020204020204" pitchFamily="34" charset="-122"/>
                </a:rPr>
                <a:t>）党费财务管理中发生的购买支票，转账手续费等相关费用。上述项目的开支标准，参照财政部有关规定执行。</a:t>
              </a:r>
              <a:endParaRPr lang="zh-CN" altLang="en-US" sz="1800" dirty="0">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grpSp>
        <p:nvGrpSpPr>
          <p:cNvPr id="6" name="组合 5"/>
          <p:cNvGrpSpPr/>
          <p:nvPr/>
        </p:nvGrpSpPr>
        <p:grpSpPr>
          <a:xfrm rot="21180000">
            <a:off x="594836" y="513191"/>
            <a:ext cx="740093" cy="741521"/>
            <a:chOff x="471707" y="1675770"/>
            <a:chExt cx="2158455" cy="2196000"/>
          </a:xfrm>
          <a:solidFill>
            <a:srgbClr val="DCB68A"/>
          </a:solidFill>
        </p:grpSpPr>
        <p:grpSp>
          <p:nvGrpSpPr>
            <p:cNvPr id="7" name="组合 6"/>
            <p:cNvGrpSpPr>
              <a:grpSpLocks noChangeAspect="1"/>
            </p:cNvGrpSpPr>
            <p:nvPr/>
          </p:nvGrpSpPr>
          <p:grpSpPr>
            <a:xfrm>
              <a:off x="471707" y="1675770"/>
              <a:ext cx="2158455" cy="2196000"/>
              <a:chOff x="5397500" y="5734050"/>
              <a:chExt cx="365125" cy="371476"/>
            </a:xfrm>
            <a:grpFill/>
          </p:grpSpPr>
          <p:sp>
            <p:nvSpPr>
              <p:cNvPr id="8"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DCB68A"/>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DCB68A"/>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DCB68A"/>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a:grpSpLocks noChangeAspect="1"/>
            </p:cNvGrpSpPr>
            <p:nvPr/>
          </p:nvGrpSpPr>
          <p:grpSpPr>
            <a:xfrm>
              <a:off x="1735995" y="2108076"/>
              <a:ext cx="462003" cy="468000"/>
              <a:chOff x="2665061" y="4979202"/>
              <a:chExt cx="284308" cy="288000"/>
            </a:xfrm>
            <a:grpFill/>
          </p:grpSpPr>
          <p:sp>
            <p:nvSpPr>
              <p:cNvPr id="12"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DCB68A"/>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E6181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DCB68A"/>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5" name="矩形 14"/>
          <p:cNvSpPr/>
          <p:nvPr/>
        </p:nvSpPr>
        <p:spPr>
          <a:xfrm>
            <a:off x="204311" y="1443990"/>
            <a:ext cx="8781574" cy="2694305"/>
          </a:xfrm>
          <a:prstGeom prst="rect">
            <a:avLst/>
          </a:prstGeom>
        </p:spPr>
        <p:txBody>
          <a:bodyPr wrap="square">
            <a:spAutoFit/>
          </a:bodyPr>
          <a:lstStyle/>
          <a:p>
            <a:pPr>
              <a:lnSpc>
                <a:spcPct val="120000"/>
              </a:lnSpc>
            </a:pPr>
            <a:r>
              <a:rPr lang="en-US" altLang="zh-CN" sz="15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5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党支部</a:t>
            </a: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每月相对固定一天开展主题党日，组织党员集中学习、过组织生活、进行民主议事和志愿服务等。制定党支部主题党日活动实施方案和年度计划并在上一年年底支委会和党员大会上讨论通过，并向上级党组织报备。</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5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1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工作要点</a:t>
            </a:r>
            <a:endParaRPr lang="zh-CN" altLang="zh-CN" sz="1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（１）是否建立主题党日活动年度计划，计划是否逻辑合理，是否按照计划开展活动。</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（２）主题党日活动是否每月相对固定时间开展。</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（３）变更年度计划活动主题、离开常驻地开展主题党日活动及需要申请经费时是否向上级党组织报备。</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（４）每次开展活动前，是否通过支委会研究确定具体的主题、内容、形式，制定方案。</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（５）是否有活动开展佐证材料。</a:t>
            </a:r>
            <a:endParaRPr lang="zh-CN" altLang="zh-CN" sz="15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303020" y="810260"/>
            <a:ext cx="2079625" cy="4603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主题党日</a:t>
            </a:r>
            <a:r>
              <a:rPr lang="zh-CN" altLang="en-US"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活动</a:t>
            </a:r>
            <a:endParaRPr lang="zh-CN" altLang="en-US"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500"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pic>
        <p:nvPicPr>
          <p:cNvPr id="2" name="图片 1" descr="案例分析8个_21"/>
          <p:cNvPicPr>
            <a:picLocks noChangeAspect="1"/>
          </p:cNvPicPr>
          <p:nvPr/>
        </p:nvPicPr>
        <p:blipFill>
          <a:blip r:embed="rId2"/>
          <a:stretch>
            <a:fillRect/>
          </a:stretch>
        </p:blipFill>
        <p:spPr>
          <a:xfrm>
            <a:off x="2026285" y="-206375"/>
            <a:ext cx="4248785" cy="5769610"/>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4"/>
          <p:cNvSpPr txBox="1"/>
          <p:nvPr/>
        </p:nvSpPr>
        <p:spPr>
          <a:xfrm>
            <a:off x="264723" y="652774"/>
            <a:ext cx="6412063" cy="414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b="1">
                <a:latin typeface="微软雅黑" panose="020B0503020204020204" pitchFamily="34" charset="-122"/>
                <a:ea typeface="微软雅黑" panose="020B0503020204020204" pitchFamily="34" charset="-122"/>
              </a:defRPr>
            </a:lvl1pPr>
            <a:lvl2pPr marL="742950" indent="-285750">
              <a:spcBef>
                <a:spcPct val="20000"/>
              </a:spcBef>
              <a:buChar char="–"/>
              <a:defRPr sz="2000">
                <a:latin typeface="+mn-lt"/>
                <a:ea typeface="仿宋_GB2312" panose="02010609030101010101"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100">
                <a:solidFill>
                  <a:srgbClr val="C00000"/>
                </a:solidFill>
              </a:rPr>
              <a:t>国企党建指导思想</a:t>
            </a:r>
            <a:endParaRPr lang="en-US" altLang="zh-CN" sz="2100">
              <a:solidFill>
                <a:srgbClr val="C00000"/>
              </a:solidFill>
            </a:endParaRPr>
          </a:p>
        </p:txBody>
      </p:sp>
      <p:sp>
        <p:nvSpPr>
          <p:cNvPr id="14" name="矩形 13"/>
          <p:cNvSpPr/>
          <p:nvPr/>
        </p:nvSpPr>
        <p:spPr bwMode="auto">
          <a:xfrm>
            <a:off x="793077" y="1725592"/>
            <a:ext cx="3853532" cy="1241625"/>
          </a:xfrm>
          <a:prstGeom prst="rect">
            <a:avLst/>
          </a:prstGeom>
          <a:solidFill>
            <a:srgbClr val="C00000"/>
          </a:soli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lstStyle/>
          <a:p>
            <a:endParaRPr lang="zh-CN" altLang="en-US" sz="1010">
              <a:latin typeface="+mn-lt"/>
              <a:ea typeface="+mn-ea"/>
              <a:cs typeface="+mn-ea"/>
            </a:endParaRPr>
          </a:p>
        </p:txBody>
      </p:sp>
      <p:sp>
        <p:nvSpPr>
          <p:cNvPr id="16" name="内容占位符 2"/>
          <p:cNvSpPr txBox="1">
            <a:spLocks noChangeArrowheads="1"/>
          </p:cNvSpPr>
          <p:nvPr/>
        </p:nvSpPr>
        <p:spPr bwMode="auto">
          <a:xfrm>
            <a:off x="823486" y="1139148"/>
            <a:ext cx="7581420" cy="3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ts val="1000"/>
              </a:spcBef>
            </a:pPr>
            <a:r>
              <a:rPr lang="en-US" altLang="zh-CN" sz="1800" b="1">
                <a:solidFill>
                  <a:srgbClr val="C00000"/>
                </a:solidFill>
                <a:latin typeface="微软雅黑" panose="020B0503020204020204" pitchFamily="34" charset="-122"/>
                <a:ea typeface="微软雅黑" panose="020B0503020204020204" pitchFamily="34" charset="-122"/>
              </a:rPr>
              <a:t>2016年10月10日至11日，全国国有企业党的建设工作会议在北京召开。</a:t>
            </a:r>
            <a:endParaRPr lang="en-US" altLang="zh-CN" sz="1800" b="1">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3241" y="1764497"/>
            <a:ext cx="3612410" cy="2838418"/>
          </a:xfrm>
          <a:prstGeom prst="rect">
            <a:avLst/>
          </a:prstGeom>
          <a:ln w="38100">
            <a:solidFill>
              <a:schemeClr val="bg2"/>
            </a:solidFill>
          </a:ln>
          <a:effectLst>
            <a:outerShdw blurRad="63500" sx="102000" sy="102000" algn="ctr" rotWithShape="0">
              <a:prstClr val="black">
                <a:alpha val="40000"/>
              </a:prstClr>
            </a:outerShdw>
          </a:effectLst>
        </p:spPr>
      </p:pic>
      <p:sp>
        <p:nvSpPr>
          <p:cNvPr id="18" name="矩形 17"/>
          <p:cNvSpPr/>
          <p:nvPr/>
        </p:nvSpPr>
        <p:spPr>
          <a:xfrm>
            <a:off x="890013" y="2088534"/>
            <a:ext cx="3561835" cy="783590"/>
          </a:xfrm>
          <a:prstGeom prst="rect">
            <a:avLst/>
          </a:prstGeom>
        </p:spPr>
        <p:txBody>
          <a:bodyPr wrap="square">
            <a:spAutoFit/>
          </a:bodyPr>
          <a:lstStyle/>
          <a:p>
            <a:pPr algn="just" eaLnBrk="1" hangingPunct="1">
              <a:spcBef>
                <a:spcPts val="1000"/>
              </a:spcBef>
            </a:pPr>
            <a:r>
              <a:rPr lang="zh-CN" altLang="en-US" sz="1500">
                <a:solidFill>
                  <a:schemeClr val="bg1"/>
                </a:solidFill>
                <a:latin typeface="微软雅黑" panose="020B0503020204020204" pitchFamily="34" charset="-122"/>
                <a:ea typeface="微软雅黑" panose="020B0503020204020204" pitchFamily="34" charset="-122"/>
              </a:rPr>
              <a:t>“国有企业是中国特色社会主义的重要物质基础和政治基础，是我们党执政兴国的重要支柱和依靠力量。”</a:t>
            </a: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793077" y="3165013"/>
            <a:ext cx="3853532" cy="1431236"/>
          </a:xfrm>
          <a:prstGeom prst="rect">
            <a:avLst/>
          </a:prstGeom>
          <a:solidFill>
            <a:srgbClr val="C00000"/>
          </a:soli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lstStyle/>
          <a:p>
            <a:endParaRPr lang="zh-CN" altLang="en-US" sz="1010">
              <a:latin typeface="+mn-lt"/>
              <a:ea typeface="+mn-ea"/>
              <a:cs typeface="+mn-ea"/>
            </a:endParaRPr>
          </a:p>
        </p:txBody>
      </p:sp>
      <p:sp>
        <p:nvSpPr>
          <p:cNvPr id="20" name="矩形 19"/>
          <p:cNvSpPr/>
          <p:nvPr/>
        </p:nvSpPr>
        <p:spPr>
          <a:xfrm>
            <a:off x="890013" y="3565447"/>
            <a:ext cx="3561835" cy="1014730"/>
          </a:xfrm>
          <a:prstGeom prst="rect">
            <a:avLst/>
          </a:prstGeom>
        </p:spPr>
        <p:txBody>
          <a:bodyPr wrap="square">
            <a:spAutoFit/>
          </a:bodyPr>
          <a:lstStyle/>
          <a:p>
            <a:pPr algn="just" eaLnBrk="1" hangingPunct="1">
              <a:spcBef>
                <a:spcPts val="1000"/>
              </a:spcBef>
            </a:pPr>
            <a:r>
              <a:rPr lang="zh-CN" altLang="en-US" sz="1500">
                <a:solidFill>
                  <a:schemeClr val="bg2"/>
                </a:solidFill>
                <a:latin typeface="微软雅黑" panose="020B0503020204020204" pitchFamily="34" charset="-122"/>
                <a:ea typeface="微软雅黑" panose="020B0503020204020204" pitchFamily="34" charset="-122"/>
              </a:rPr>
              <a:t>“坚持党的领导、加强党的建设，是我国国有企业的光荣传统，是国有企业的‘根’和‘魂’，是我国国有企业的独特优势。”</a:t>
            </a:r>
            <a:endParaRPr lang="zh-CN" altLang="en-US" sz="1500">
              <a:solidFill>
                <a:schemeClr val="bg2"/>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16777" y="1773524"/>
            <a:ext cx="2240280" cy="368300"/>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习近平总书记强调：</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16777" y="3229887"/>
            <a:ext cx="1198880" cy="39878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还强调：</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cxnSp>
        <p:nvCxnSpPr>
          <p:cNvPr id="34" name="直接连接符 33"/>
          <p:cNvCxnSpPr/>
          <p:nvPr/>
        </p:nvCxnSpPr>
        <p:spPr>
          <a:xfrm>
            <a:off x="0" y="771550"/>
            <a:ext cx="91440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11835" y="839022"/>
            <a:ext cx="5262188" cy="460375"/>
          </a:xfrm>
          <a:prstGeom prst="rect">
            <a:avLst/>
          </a:prstGeom>
        </p:spPr>
        <p:txBody>
          <a:bodyPr wrap="square">
            <a:spAutoFit/>
          </a:bodyPr>
          <a:p>
            <a:pPr lvl="0"/>
            <a:r>
              <a:rPr lang="zh-CN" altLang="en-US" sz="2400" b="1" dirty="0">
                <a:ln w="22225">
                  <a:noFill/>
                </a:ln>
                <a:solidFill>
                  <a:srgbClr val="C00000"/>
                </a:solidFill>
                <a:latin typeface="微软雅黑" panose="020B0503020204020204" pitchFamily="34" charset="-122"/>
                <a:ea typeface="微软雅黑" panose="020B0503020204020204" pitchFamily="34" charset="-122"/>
              </a:rPr>
              <a:t>注意事项有哪些：</a:t>
            </a:r>
            <a:endParaRPr lang="zh-CN" altLang="en-US" sz="2400" b="1" dirty="0">
              <a:ln w="22225">
                <a:noFill/>
              </a:ln>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908685" y="1635760"/>
            <a:ext cx="1737360" cy="877570"/>
          </a:xfrm>
          <a:prstGeom prst="rect">
            <a:avLst/>
          </a:prstGeom>
          <a:solidFill>
            <a:srgbClr val="C00000"/>
          </a:solidFill>
          <a:ln w="19050" cap="flat" cmpd="sng" algn="ctr">
            <a:solidFill>
              <a:srgbClr val="C00000"/>
            </a:solidFill>
            <a:prstDash val="solid"/>
          </a:ln>
          <a:effectLst/>
        </p:spPr>
        <p:txBody>
          <a:bodyPr rtlCol="0" anchor="ctr"/>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明确</a:t>
            </a:r>
            <a:endParaRPr lang="zh-CN" altLang="en-US" sz="2400" b="1" kern="0" dirty="0">
              <a:solidFill>
                <a:srgbClr val="FFFDFB"/>
              </a:solidFill>
              <a:latin typeface="Arial" panose="020B0604020202020204"/>
              <a:ea typeface="微软雅黑" panose="020B0503020204020204" pitchFamily="34" charset="-122"/>
            </a:endParaRPr>
          </a:p>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活动主题</a:t>
            </a:r>
            <a:endParaRPr lang="zh-CN" altLang="en-US" sz="2400" b="1" kern="0" dirty="0">
              <a:solidFill>
                <a:srgbClr val="FFFDFB"/>
              </a:solidFill>
              <a:latin typeface="Arial" panose="020B0604020202020204"/>
              <a:ea typeface="微软雅黑" panose="020B0503020204020204" pitchFamily="34" charset="-122"/>
            </a:endParaRPr>
          </a:p>
        </p:txBody>
      </p:sp>
      <p:sp>
        <p:nvSpPr>
          <p:cNvPr id="18" name="矩形 17"/>
          <p:cNvSpPr/>
          <p:nvPr/>
        </p:nvSpPr>
        <p:spPr>
          <a:xfrm>
            <a:off x="3420110" y="1635760"/>
            <a:ext cx="1686560" cy="877570"/>
          </a:xfrm>
          <a:prstGeom prst="rect">
            <a:avLst/>
          </a:prstGeom>
          <a:solidFill>
            <a:srgbClr val="C00000"/>
          </a:solidFill>
          <a:ln w="19050" cap="flat" cmpd="sng" algn="ctr">
            <a:solidFill>
              <a:srgbClr val="C00000"/>
            </a:solidFill>
            <a:prstDash val="solid"/>
          </a:ln>
          <a:effectLst/>
        </p:spPr>
        <p:txBody>
          <a:bodyPr rtlCol="0" anchor="ctr"/>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内容</a:t>
            </a:r>
            <a:endParaRPr lang="zh-CN" altLang="en-US" sz="2400" b="1" kern="0" dirty="0">
              <a:solidFill>
                <a:srgbClr val="FFFDFB"/>
              </a:solidFill>
              <a:latin typeface="Arial" panose="020B0604020202020204"/>
              <a:ea typeface="微软雅黑" panose="020B0503020204020204" pitchFamily="34" charset="-122"/>
            </a:endParaRPr>
          </a:p>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贴近实际</a:t>
            </a:r>
            <a:endParaRPr lang="zh-CN" altLang="en-US" sz="2400" b="1" kern="0" dirty="0">
              <a:solidFill>
                <a:srgbClr val="FFFDFB"/>
              </a:solidFill>
              <a:latin typeface="Arial" panose="020B0604020202020204"/>
              <a:ea typeface="微软雅黑" panose="020B0503020204020204" pitchFamily="34" charset="-122"/>
            </a:endParaRPr>
          </a:p>
        </p:txBody>
      </p:sp>
      <p:sp>
        <p:nvSpPr>
          <p:cNvPr id="22" name="矩形 21"/>
          <p:cNvSpPr/>
          <p:nvPr/>
        </p:nvSpPr>
        <p:spPr>
          <a:xfrm>
            <a:off x="6062980" y="1635760"/>
            <a:ext cx="1645285" cy="877570"/>
          </a:xfrm>
          <a:prstGeom prst="rect">
            <a:avLst/>
          </a:prstGeom>
          <a:solidFill>
            <a:srgbClr val="C00000"/>
          </a:solidFill>
          <a:ln w="19050" cap="flat" cmpd="sng" algn="ctr">
            <a:solidFill>
              <a:srgbClr val="C00000"/>
            </a:solidFill>
            <a:prstDash val="solid"/>
          </a:ln>
          <a:effectLst/>
        </p:spPr>
        <p:txBody>
          <a:bodyPr rtlCol="0" anchor="ctr"/>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形式</a:t>
            </a:r>
            <a:endParaRPr lang="zh-CN" altLang="en-US" sz="2400" b="1" kern="0" dirty="0">
              <a:solidFill>
                <a:srgbClr val="FFFDFB"/>
              </a:solidFill>
              <a:latin typeface="Arial" panose="020B0604020202020204"/>
              <a:ea typeface="微软雅黑" panose="020B0503020204020204" pitchFamily="34" charset="-122"/>
            </a:endParaRPr>
          </a:p>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生动活泼</a:t>
            </a:r>
            <a:endParaRPr lang="zh-CN" altLang="en-US" sz="2400" b="1" kern="0" dirty="0">
              <a:solidFill>
                <a:srgbClr val="FFFDFB"/>
              </a:solidFill>
              <a:latin typeface="Arial" panose="020B0604020202020204"/>
              <a:ea typeface="微软雅黑" panose="020B0503020204020204" pitchFamily="34" charset="-122"/>
            </a:endParaRPr>
          </a:p>
        </p:txBody>
      </p:sp>
      <p:sp>
        <p:nvSpPr>
          <p:cNvPr id="2" name="矩形 1"/>
          <p:cNvSpPr/>
          <p:nvPr/>
        </p:nvSpPr>
        <p:spPr>
          <a:xfrm>
            <a:off x="2195830" y="3075940"/>
            <a:ext cx="1737360" cy="877570"/>
          </a:xfrm>
          <a:prstGeom prst="rect">
            <a:avLst/>
          </a:prstGeom>
          <a:solidFill>
            <a:srgbClr val="C00000"/>
          </a:solidFill>
          <a:ln w="19050" cap="flat" cmpd="sng" algn="ctr">
            <a:solidFill>
              <a:srgbClr val="C00000"/>
            </a:solidFill>
            <a:prstDash val="solid"/>
          </a:ln>
          <a:effectLst/>
        </p:spPr>
        <p:txBody>
          <a:bodyPr rtlCol="0" anchor="ctr"/>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注重</a:t>
            </a:r>
            <a:endParaRPr lang="zh-CN" altLang="en-US" sz="2400" b="1" kern="0" dirty="0">
              <a:solidFill>
                <a:srgbClr val="FFFDFB"/>
              </a:solidFill>
              <a:latin typeface="Arial" panose="020B0604020202020204"/>
              <a:ea typeface="微软雅黑" panose="020B0503020204020204" pitchFamily="34" charset="-122"/>
            </a:endParaRPr>
          </a:p>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仪式感</a:t>
            </a:r>
            <a:endParaRPr lang="zh-CN" altLang="en-US" sz="2400" b="1" kern="0" dirty="0">
              <a:solidFill>
                <a:srgbClr val="FFFDFB"/>
              </a:solidFill>
              <a:latin typeface="Arial" panose="020B0604020202020204"/>
              <a:ea typeface="微软雅黑" panose="020B0503020204020204" pitchFamily="34" charset="-122"/>
            </a:endParaRPr>
          </a:p>
        </p:txBody>
      </p:sp>
      <p:sp>
        <p:nvSpPr>
          <p:cNvPr id="3" name="矩形 2"/>
          <p:cNvSpPr/>
          <p:nvPr/>
        </p:nvSpPr>
        <p:spPr>
          <a:xfrm>
            <a:off x="4788535" y="3075940"/>
            <a:ext cx="1737360" cy="877570"/>
          </a:xfrm>
          <a:prstGeom prst="rect">
            <a:avLst/>
          </a:prstGeom>
          <a:solidFill>
            <a:srgbClr val="C00000"/>
          </a:solidFill>
          <a:ln w="19050" cap="flat" cmpd="sng" algn="ctr">
            <a:solidFill>
              <a:srgbClr val="C00000"/>
            </a:solidFill>
            <a:prstDash val="solid"/>
          </a:ln>
          <a:effectLst/>
        </p:spPr>
        <p:txBody>
          <a:bodyPr rtlCol="0" anchor="ctr"/>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注意</a:t>
            </a:r>
            <a:endParaRPr lang="zh-CN" altLang="en-US" sz="2400" b="1" kern="0" dirty="0">
              <a:solidFill>
                <a:srgbClr val="FFFDFB"/>
              </a:solidFill>
              <a:latin typeface="Arial" panose="020B0604020202020204"/>
              <a:ea typeface="微软雅黑" panose="020B0503020204020204" pitchFamily="34" charset="-122"/>
            </a:endParaRPr>
          </a:p>
          <a:p>
            <a:pPr lvl="0" algn="ctr" defTabSz="914400" fontAlgn="base">
              <a:spcBef>
                <a:spcPct val="0"/>
              </a:spcBef>
              <a:spcAft>
                <a:spcPct val="0"/>
              </a:spcAft>
            </a:pPr>
            <a:r>
              <a:rPr lang="zh-CN" altLang="en-US" sz="2400" b="1" kern="0" dirty="0">
                <a:solidFill>
                  <a:srgbClr val="FFFDFB"/>
                </a:solidFill>
                <a:latin typeface="Arial" panose="020B0604020202020204"/>
                <a:ea typeface="微软雅黑" panose="020B0503020204020204" pitchFamily="34" charset="-122"/>
              </a:rPr>
              <a:t>规范报备</a:t>
            </a:r>
            <a:endParaRPr lang="zh-CN" altLang="en-US" sz="2400" b="1" kern="0" dirty="0">
              <a:solidFill>
                <a:srgbClr val="FFFDFB"/>
              </a:solidFill>
              <a:latin typeface="Arial" panose="020B0604020202020204"/>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8" grpId="0" bldLvl="0" animBg="1"/>
      <p:bldP spid="22" grpId="0" bldLvl="0" animBg="1"/>
      <p:bldP spid="2" grpId="0" bldLvl="0" animBg="1"/>
      <p:bldP spid="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63160" y="165735"/>
            <a:ext cx="3257550" cy="403860"/>
          </a:xfrm>
          <a:prstGeom prst="rect">
            <a:avLst/>
          </a:prstGeom>
        </p:spPr>
      </p:pic>
      <p:cxnSp>
        <p:nvCxnSpPr>
          <p:cNvPr id="34" name="直接连接符 33"/>
          <p:cNvCxnSpPr/>
          <p:nvPr/>
        </p:nvCxnSpPr>
        <p:spPr>
          <a:xfrm>
            <a:off x="13970" y="1349400"/>
            <a:ext cx="91440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057910" y="773617"/>
            <a:ext cx="5262188" cy="460375"/>
          </a:xfrm>
          <a:prstGeom prst="rect">
            <a:avLst/>
          </a:prstGeom>
        </p:spPr>
        <p:txBody>
          <a:bodyPr wrap="square">
            <a:spAutoFit/>
          </a:bodyPr>
          <a:lstStyle/>
          <a:p>
            <a:pPr lvl="0"/>
            <a:r>
              <a:rPr lang="zh-CN" altLang="en-US" sz="2400" b="1" dirty="0">
                <a:ln w="22225">
                  <a:noFill/>
                </a:ln>
                <a:solidFill>
                  <a:srgbClr val="C00000"/>
                </a:solidFill>
                <a:latin typeface="微软雅黑" panose="020B0503020204020204" pitchFamily="34" charset="-122"/>
                <a:ea typeface="微软雅黑" panose="020B0503020204020204" pitchFamily="34" charset="-122"/>
              </a:rPr>
              <a:t>典型案例分享</a:t>
            </a:r>
            <a:endParaRPr lang="zh-CN" altLang="en-US" sz="2400" b="1" dirty="0">
              <a:ln w="22225">
                <a:noFill/>
              </a:ln>
              <a:solidFill>
                <a:srgbClr val="C00000"/>
              </a:solidFill>
              <a:latin typeface="微软雅黑" panose="020B0503020204020204" pitchFamily="34" charset="-122"/>
              <a:ea typeface="微软雅黑" panose="020B0503020204020204" pitchFamily="34" charset="-122"/>
            </a:endParaRPr>
          </a:p>
        </p:txBody>
      </p:sp>
      <p:sp>
        <p:nvSpPr>
          <p:cNvPr id="41" name="圆角矩形 4"/>
          <p:cNvSpPr/>
          <p:nvPr/>
        </p:nvSpPr>
        <p:spPr>
          <a:xfrm>
            <a:off x="2858135" y="2645410"/>
            <a:ext cx="5283200" cy="188595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28980" y="1781810"/>
            <a:ext cx="1883410" cy="488950"/>
            <a:chOff x="879250" y="1626781"/>
            <a:chExt cx="1566238" cy="489098"/>
          </a:xfrm>
        </p:grpSpPr>
        <p:sp>
          <p:nvSpPr>
            <p:cNvPr id="44" name="圆角矩形 6"/>
            <p:cNvSpPr/>
            <p:nvPr/>
          </p:nvSpPr>
          <p:spPr>
            <a:xfrm>
              <a:off x="879250" y="1626781"/>
              <a:ext cx="1566238" cy="4890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标题 1"/>
            <p:cNvSpPr txBox="1"/>
            <p:nvPr/>
          </p:nvSpPr>
          <p:spPr>
            <a:xfrm>
              <a:off x="1164718" y="1653777"/>
              <a:ext cx="1047750" cy="4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chemeClr val="bg1"/>
                  </a:solidFill>
                  <a:latin typeface="Arial" panose="020B0604020202020204" pitchFamily="34" charset="0"/>
                  <a:sym typeface="Arial" panose="020B0604020202020204" pitchFamily="34" charset="0"/>
                </a:rPr>
                <a:t>案例一</a:t>
              </a:r>
              <a:endParaRPr lang="zh-CN" altLang="en-US" sz="2400" b="1" kern="0" dirty="0">
                <a:solidFill>
                  <a:schemeClr val="bg1"/>
                </a:solidFill>
                <a:latin typeface="Arial" panose="020B0604020202020204" pitchFamily="34" charset="0"/>
                <a:sym typeface="Arial" panose="020B0604020202020204" pitchFamily="34" charset="0"/>
              </a:endParaRPr>
            </a:p>
          </p:txBody>
        </p:sp>
      </p:grpSp>
      <p:sp>
        <p:nvSpPr>
          <p:cNvPr id="100" name="文本框 99"/>
          <p:cNvSpPr txBox="1"/>
          <p:nvPr/>
        </p:nvSpPr>
        <p:spPr>
          <a:xfrm>
            <a:off x="3002280" y="2849880"/>
            <a:ext cx="5080000" cy="1483360"/>
          </a:xfrm>
          <a:prstGeom prst="rect">
            <a:avLst/>
          </a:prstGeom>
          <a:noFill/>
          <a:ln w="9525">
            <a:noFill/>
          </a:ln>
        </p:spPr>
        <p:txBody>
          <a:bodyPr>
            <a:noAutofit/>
          </a:bodyPr>
          <a:p>
            <a:pPr indent="406400"/>
            <a:r>
              <a:rPr lang="zh-CN" sz="1800" b="0">
                <a:latin typeface="微软雅黑" panose="020B0503020204020204" pitchFamily="34" charset="-122"/>
                <a:ea typeface="微软雅黑" panose="020B0503020204020204" pitchFamily="34" charset="-122"/>
                <a:cs typeface="微软雅黑" panose="020B0503020204020204" pitchFamily="34" charset="-122"/>
              </a:rPr>
              <a:t>“1”个规定动作“理论学习”，“3”个必选项目“重温入党誓词、党费交纳、反腐倡廉教育”，“5”个备选项目“党课、党员大会、政治生日、组织生活会、形势任务教育”，“X”为自选补充项目。</a:t>
            </a:r>
            <a:endParaRPr lang="zh-CN" sz="18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89935" y="1925955"/>
            <a:ext cx="4752340" cy="460375"/>
          </a:xfrm>
          <a:prstGeom prst="rect">
            <a:avLst/>
          </a:prstGeom>
          <a:noFill/>
          <a:ln w="9525">
            <a:noFill/>
          </a:ln>
        </p:spPr>
        <p:txBody>
          <a:bodyPr wrap="square">
            <a:spAutoFit/>
          </a:bodyPr>
          <a:p>
            <a:pPr indent="0" algn="ctr"/>
            <a:r>
              <a:rPr lang="en-US" sz="2400" b="1">
                <a:latin typeface="微软雅黑" panose="020B0503020204020204" pitchFamily="34" charset="-122"/>
                <a:ea typeface="微软雅黑" panose="020B0503020204020204" pitchFamily="34" charset="-122"/>
                <a:cs typeface="微软雅黑" panose="020B0503020204020204" pitchFamily="34" charset="-122"/>
              </a:rPr>
              <a:t>“1+3+5+X</a:t>
            </a:r>
            <a:r>
              <a:rPr lang="zh-CN" sz="2400" b="1">
                <a:latin typeface="微软雅黑" panose="020B0503020204020204" pitchFamily="34" charset="-122"/>
                <a:ea typeface="微软雅黑" panose="020B0503020204020204" pitchFamily="34" charset="-122"/>
                <a:cs typeface="微软雅黑" panose="020B0503020204020204" pitchFamily="34" charset="-122"/>
              </a:rPr>
              <a:t>”主题党日模式</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1)">
                                      <p:cBhvr>
                                        <p:cTn id="1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63160" y="165735"/>
            <a:ext cx="3257550" cy="403860"/>
          </a:xfrm>
          <a:prstGeom prst="rect">
            <a:avLst/>
          </a:prstGeom>
        </p:spPr>
      </p:pic>
      <p:cxnSp>
        <p:nvCxnSpPr>
          <p:cNvPr id="34" name="直接连接符 33"/>
          <p:cNvCxnSpPr/>
          <p:nvPr/>
        </p:nvCxnSpPr>
        <p:spPr>
          <a:xfrm>
            <a:off x="13970" y="1349400"/>
            <a:ext cx="91440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057910" y="773617"/>
            <a:ext cx="5262188" cy="460375"/>
          </a:xfrm>
          <a:prstGeom prst="rect">
            <a:avLst/>
          </a:prstGeom>
        </p:spPr>
        <p:txBody>
          <a:bodyPr wrap="square">
            <a:spAutoFit/>
          </a:bodyPr>
          <a:lstStyle/>
          <a:p>
            <a:pPr lvl="0"/>
            <a:r>
              <a:rPr lang="zh-CN" altLang="en-US" sz="2400" b="1" dirty="0">
                <a:ln w="22225">
                  <a:noFill/>
                </a:ln>
                <a:solidFill>
                  <a:srgbClr val="C00000"/>
                </a:solidFill>
                <a:latin typeface="微软雅黑" panose="020B0503020204020204" pitchFamily="34" charset="-122"/>
                <a:ea typeface="微软雅黑" panose="020B0503020204020204" pitchFamily="34" charset="-122"/>
              </a:rPr>
              <a:t>典型案例分享</a:t>
            </a:r>
            <a:endParaRPr lang="zh-CN" altLang="en-US" sz="2400" b="1" dirty="0">
              <a:ln w="22225">
                <a:noFill/>
              </a:ln>
              <a:solidFill>
                <a:srgbClr val="C00000"/>
              </a:solidFill>
              <a:latin typeface="微软雅黑" panose="020B0503020204020204" pitchFamily="34" charset="-122"/>
              <a:ea typeface="微软雅黑" panose="020B0503020204020204" pitchFamily="34" charset="-122"/>
            </a:endParaRPr>
          </a:p>
        </p:txBody>
      </p:sp>
      <p:sp>
        <p:nvSpPr>
          <p:cNvPr id="41" name="圆角矩形 4"/>
          <p:cNvSpPr/>
          <p:nvPr/>
        </p:nvSpPr>
        <p:spPr>
          <a:xfrm>
            <a:off x="2858135" y="2645410"/>
            <a:ext cx="5283200" cy="188595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28980" y="1781810"/>
            <a:ext cx="1883410" cy="488950"/>
            <a:chOff x="879250" y="1626781"/>
            <a:chExt cx="1566238" cy="489098"/>
          </a:xfrm>
        </p:grpSpPr>
        <p:sp>
          <p:nvSpPr>
            <p:cNvPr id="44" name="圆角矩形 6"/>
            <p:cNvSpPr/>
            <p:nvPr/>
          </p:nvSpPr>
          <p:spPr>
            <a:xfrm>
              <a:off x="879250" y="1626781"/>
              <a:ext cx="1566238" cy="4890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标题 1"/>
            <p:cNvSpPr txBox="1"/>
            <p:nvPr/>
          </p:nvSpPr>
          <p:spPr>
            <a:xfrm>
              <a:off x="1164718" y="1653777"/>
              <a:ext cx="1047750" cy="4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chemeClr val="bg1"/>
                  </a:solidFill>
                  <a:latin typeface="Arial" panose="020B0604020202020204" pitchFamily="34" charset="0"/>
                  <a:sym typeface="Arial" panose="020B0604020202020204" pitchFamily="34" charset="0"/>
                </a:rPr>
                <a:t>案例</a:t>
              </a:r>
              <a:r>
                <a:rPr lang="zh-CN" altLang="en-US" sz="2400" b="1" kern="0" dirty="0">
                  <a:solidFill>
                    <a:schemeClr val="bg1"/>
                  </a:solidFill>
                  <a:latin typeface="Arial" panose="020B0604020202020204" pitchFamily="34" charset="0"/>
                  <a:sym typeface="Arial" panose="020B0604020202020204" pitchFamily="34" charset="0"/>
                </a:rPr>
                <a:t>二</a:t>
              </a:r>
              <a:endParaRPr lang="zh-CN" altLang="en-US" sz="2400" b="1" kern="0" dirty="0">
                <a:solidFill>
                  <a:schemeClr val="bg1"/>
                </a:solidFill>
                <a:latin typeface="Arial" panose="020B0604020202020204" pitchFamily="34" charset="0"/>
                <a:sym typeface="Arial" panose="020B0604020202020204" pitchFamily="34" charset="0"/>
              </a:endParaRPr>
            </a:p>
          </p:txBody>
        </p:sp>
      </p:grpSp>
      <p:sp>
        <p:nvSpPr>
          <p:cNvPr id="100" name="文本框 99"/>
          <p:cNvSpPr txBox="1"/>
          <p:nvPr/>
        </p:nvSpPr>
        <p:spPr>
          <a:xfrm>
            <a:off x="3002280" y="2849880"/>
            <a:ext cx="5080000" cy="1483360"/>
          </a:xfrm>
          <a:prstGeom prst="rect">
            <a:avLst/>
          </a:prstGeom>
          <a:noFill/>
          <a:ln w="9525">
            <a:noFill/>
          </a:ln>
        </p:spPr>
        <p:txBody>
          <a:bodyPr>
            <a:noAutofit/>
          </a:bodyPr>
          <a:p>
            <a:pPr algn="just">
              <a:lnSpc>
                <a:spcPct val="140000"/>
              </a:lnSpc>
              <a:defRPr/>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读一本红色书籍</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看一部红色影片。</a:t>
            </a:r>
            <a:endParaRPr 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defRPr/>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讲一个红色故事</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唱一首红色歌曲。</a:t>
            </a:r>
            <a:endParaRPr lang="zh-CN" sz="18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defRPr/>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缴纳一次党费</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重温一次入党誓词。</a:t>
            </a:r>
            <a:endParaRPr lang="zh-CN" sz="18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89935" y="1925955"/>
            <a:ext cx="4752340" cy="829945"/>
          </a:xfrm>
          <a:prstGeom prst="rect">
            <a:avLst/>
          </a:prstGeom>
          <a:noFill/>
          <a:ln w="9525">
            <a:noFill/>
          </a:ln>
        </p:spPr>
        <p:txBody>
          <a:bodyPr wrap="square">
            <a:spAutoFit/>
          </a:bodyPr>
          <a:p>
            <a:pPr indent="0" algn="ctr"/>
            <a:r>
              <a:rPr lang="zh-CN" sz="2400" b="1">
                <a:latin typeface="微软雅黑" panose="020B0503020204020204" pitchFamily="34" charset="-122"/>
                <a:ea typeface="微软雅黑" panose="020B0503020204020204" pitchFamily="34" charset="-122"/>
                <a:cs typeface="微软雅黑" panose="020B0503020204020204" pitchFamily="34" charset="-122"/>
                <a:sym typeface="+mn-ea"/>
              </a:rPr>
              <a:t>“六个一”主题党日活动</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1)">
                                      <p:cBhvr>
                                        <p:cTn id="1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63160" y="165735"/>
            <a:ext cx="3257550" cy="403860"/>
          </a:xfrm>
          <a:prstGeom prst="rect">
            <a:avLst/>
          </a:prstGeom>
        </p:spPr>
      </p:pic>
      <p:cxnSp>
        <p:nvCxnSpPr>
          <p:cNvPr id="34" name="直接连接符 33"/>
          <p:cNvCxnSpPr/>
          <p:nvPr/>
        </p:nvCxnSpPr>
        <p:spPr>
          <a:xfrm>
            <a:off x="13970" y="1349400"/>
            <a:ext cx="91440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057910" y="773617"/>
            <a:ext cx="5262188" cy="460375"/>
          </a:xfrm>
          <a:prstGeom prst="rect">
            <a:avLst/>
          </a:prstGeom>
        </p:spPr>
        <p:txBody>
          <a:bodyPr wrap="square">
            <a:spAutoFit/>
          </a:bodyPr>
          <a:lstStyle/>
          <a:p>
            <a:pPr lvl="0"/>
            <a:r>
              <a:rPr lang="zh-CN" altLang="en-US" sz="2400" b="1" dirty="0">
                <a:ln w="22225">
                  <a:noFill/>
                </a:ln>
                <a:solidFill>
                  <a:srgbClr val="C00000"/>
                </a:solidFill>
                <a:latin typeface="微软雅黑" panose="020B0503020204020204" pitchFamily="34" charset="-122"/>
                <a:ea typeface="微软雅黑" panose="020B0503020204020204" pitchFamily="34" charset="-122"/>
              </a:rPr>
              <a:t>典型案例分享</a:t>
            </a:r>
            <a:endParaRPr lang="zh-CN" altLang="en-US" sz="2400" b="1" dirty="0">
              <a:ln w="22225">
                <a:noFill/>
              </a:ln>
              <a:solidFill>
                <a:srgbClr val="C00000"/>
              </a:solidFill>
              <a:latin typeface="微软雅黑" panose="020B0503020204020204" pitchFamily="34" charset="-122"/>
              <a:ea typeface="微软雅黑" panose="020B0503020204020204" pitchFamily="34" charset="-122"/>
            </a:endParaRPr>
          </a:p>
        </p:txBody>
      </p:sp>
      <p:sp>
        <p:nvSpPr>
          <p:cNvPr id="41" name="圆角矩形 4"/>
          <p:cNvSpPr/>
          <p:nvPr/>
        </p:nvSpPr>
        <p:spPr>
          <a:xfrm>
            <a:off x="2858135" y="2645410"/>
            <a:ext cx="5283200" cy="188595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28980" y="1781810"/>
            <a:ext cx="1883410" cy="488950"/>
            <a:chOff x="879250" y="1626781"/>
            <a:chExt cx="1566238" cy="489098"/>
          </a:xfrm>
        </p:grpSpPr>
        <p:sp>
          <p:nvSpPr>
            <p:cNvPr id="44" name="圆角矩形 6"/>
            <p:cNvSpPr/>
            <p:nvPr/>
          </p:nvSpPr>
          <p:spPr>
            <a:xfrm>
              <a:off x="879250" y="1626781"/>
              <a:ext cx="1566238" cy="4890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标题 1"/>
            <p:cNvSpPr txBox="1"/>
            <p:nvPr/>
          </p:nvSpPr>
          <p:spPr>
            <a:xfrm>
              <a:off x="1164718" y="1653777"/>
              <a:ext cx="1047750" cy="4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chemeClr val="bg1"/>
                  </a:solidFill>
                  <a:latin typeface="Arial" panose="020B0604020202020204" pitchFamily="34" charset="0"/>
                  <a:sym typeface="Arial" panose="020B0604020202020204" pitchFamily="34" charset="0"/>
                </a:rPr>
                <a:t>案例</a:t>
              </a:r>
              <a:r>
                <a:rPr lang="zh-CN" altLang="en-US" sz="2400" b="1" kern="0" dirty="0">
                  <a:solidFill>
                    <a:schemeClr val="bg1"/>
                  </a:solidFill>
                  <a:latin typeface="Arial" panose="020B0604020202020204" pitchFamily="34" charset="0"/>
                  <a:sym typeface="Arial" panose="020B0604020202020204" pitchFamily="34" charset="0"/>
                </a:rPr>
                <a:t>三</a:t>
              </a:r>
              <a:endParaRPr lang="zh-CN" altLang="en-US" sz="2400" b="1" kern="0" dirty="0">
                <a:solidFill>
                  <a:schemeClr val="bg1"/>
                </a:solidFill>
                <a:latin typeface="Arial" panose="020B0604020202020204" pitchFamily="34" charset="0"/>
                <a:sym typeface="Arial" panose="020B0604020202020204" pitchFamily="34" charset="0"/>
              </a:endParaRPr>
            </a:p>
          </p:txBody>
        </p:sp>
      </p:grpSp>
      <p:sp>
        <p:nvSpPr>
          <p:cNvPr id="100" name="文本框 99"/>
          <p:cNvSpPr txBox="1"/>
          <p:nvPr/>
        </p:nvSpPr>
        <p:spPr>
          <a:xfrm>
            <a:off x="3002280" y="2646045"/>
            <a:ext cx="5080000" cy="1687195"/>
          </a:xfrm>
          <a:prstGeom prst="rect">
            <a:avLst/>
          </a:prstGeom>
          <a:noFill/>
          <a:ln w="9525">
            <a:noFill/>
          </a:ln>
        </p:spPr>
        <p:txBody>
          <a:bodyPr>
            <a:noAutofit/>
          </a:bodyPr>
          <a:p>
            <a:pPr>
              <a:lnSpc>
                <a:spcPct val="140000"/>
              </a:lnSpc>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主题党曰+学习研讨   主题党曰+隐患治理</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主题党日+志愿服务   主题党日+座谈讨论</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主题党日+演讲比赛   主题党日+参观红色基地</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sz="1800">
                <a:latin typeface="微软雅黑" panose="020B0503020204020204" pitchFamily="34" charset="-122"/>
                <a:ea typeface="微软雅黑" panose="020B0503020204020204" pitchFamily="34" charset="-122"/>
                <a:cs typeface="微软雅黑" panose="020B0503020204020204" pitchFamily="34" charset="-122"/>
                <a:sym typeface="+mn-ea"/>
              </a:rPr>
              <a:t>主题党日+结对帮带</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主题党日</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承诺践诺</a:t>
            </a:r>
            <a:endParaRPr lang="zh-CN" sz="18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89935" y="1925955"/>
            <a:ext cx="4752340" cy="460375"/>
          </a:xfrm>
          <a:prstGeom prst="rect">
            <a:avLst/>
          </a:prstGeom>
          <a:noFill/>
          <a:ln w="9525">
            <a:noFill/>
          </a:ln>
        </p:spPr>
        <p:txBody>
          <a:bodyPr wrap="square">
            <a:spAutoFit/>
          </a:bodyPr>
          <a:p>
            <a:pPr indent="0" algn="ctr"/>
            <a:r>
              <a:rPr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400" b="1">
                <a:latin typeface="微软雅黑" panose="020B0503020204020204" pitchFamily="34" charset="-122"/>
                <a:ea typeface="微软雅黑" panose="020B0503020204020204" pitchFamily="34" charset="-122"/>
                <a:cs typeface="微软雅黑" panose="020B0503020204020204" pitchFamily="34" charset="-122"/>
                <a:sym typeface="+mn-ea"/>
              </a:rPr>
              <a:t>N</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”主题党日</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模式</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1)">
                                      <p:cBhvr>
                                        <p:cTn id="1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4129" y="0"/>
            <a:ext cx="9144001" cy="5143500"/>
          </a:xfrm>
          <a:prstGeom prst="rect">
            <a:avLst/>
          </a:prstGeom>
        </p:spPr>
      </p:pic>
      <p:sp>
        <p:nvSpPr>
          <p:cNvPr id="10" name="圆角矩形 9"/>
          <p:cNvSpPr/>
          <p:nvPr/>
        </p:nvSpPr>
        <p:spPr>
          <a:xfrm>
            <a:off x="2009775" y="2432685"/>
            <a:ext cx="5197475" cy="10699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r>
              <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党支部活动开展及注意事项</a:t>
            </a:r>
            <a:endPar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889993" y="1084893"/>
            <a:ext cx="1347719" cy="1347719"/>
            <a:chOff x="1908458" y="2802863"/>
            <a:chExt cx="1422400" cy="1422400"/>
          </a:xfrm>
        </p:grpSpPr>
        <p:sp>
          <p:nvSpPr>
            <p:cNvPr id="2" name="椭圆 1"/>
            <p:cNvSpPr/>
            <p:nvPr/>
          </p:nvSpPr>
          <p:spPr>
            <a:xfrm>
              <a:off x="1908458" y="2802863"/>
              <a:ext cx="1422400" cy="1422400"/>
            </a:xfrm>
            <a:prstGeom prst="ellipse">
              <a:avLst/>
            </a:prstGeom>
            <a:solidFill>
              <a:srgbClr val="C0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latin typeface="等线" panose="02010600030101010101" charset="-122"/>
                <a:ea typeface="等线" panose="02010600030101010101" charset="-122"/>
              </a:endParaRPr>
            </a:p>
          </p:txBody>
        </p:sp>
        <p:sp>
          <p:nvSpPr>
            <p:cNvPr id="3" name="文本框 2"/>
            <p:cNvSpPr txBox="1"/>
            <p:nvPr/>
          </p:nvSpPr>
          <p:spPr>
            <a:xfrm>
              <a:off x="2004746" y="2966975"/>
              <a:ext cx="1284079" cy="1168136"/>
            </a:xfrm>
            <a:prstGeom prst="rect">
              <a:avLst/>
            </a:prstGeom>
            <a:noFill/>
          </p:spPr>
          <p:txBody>
            <a:bodyPr wrap="none" rtlCol="0">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03</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4129" y="0"/>
            <a:ext cx="9144001" cy="5143500"/>
          </a:xfrm>
          <a:prstGeom prst="rect">
            <a:avLst/>
          </a:prstGeom>
        </p:spPr>
      </p:pic>
      <p:sp>
        <p:nvSpPr>
          <p:cNvPr id="5" name="文本框 4"/>
          <p:cNvSpPr txBox="1"/>
          <p:nvPr/>
        </p:nvSpPr>
        <p:spPr>
          <a:xfrm>
            <a:off x="921385" y="1350010"/>
            <a:ext cx="6838315" cy="2183765"/>
          </a:xfrm>
          <a:prstGeom prst="rect">
            <a:avLst/>
          </a:prstGeom>
          <a:noFill/>
        </p:spPr>
        <p:txBody>
          <a:bodyPr wrap="square" rtlCol="0">
            <a:spAutoFit/>
          </a:bodyPr>
          <a:p>
            <a:pPr algn="l"/>
            <a:r>
              <a:rPr lang="en-US"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中共中央办公厅印发</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《关于加强党员经常性教育的意见》</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中也明确讲到：“加强实践锻炼。</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组织党员立足本职岗位，深入开展“创先争优”活动和主题实践活动。</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通过党员责任区、党员先锋岗、党员示范户、党承诺、设岗定责、结对帮带和志愿者服务等多种方式，为党员服务群众、加强党性锻炼搭建平台。”</a:t>
            </a:r>
            <a:endParaRPr lang="zh-CN" alt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4129" y="0"/>
            <a:ext cx="9144001" cy="5143500"/>
          </a:xfrm>
          <a:prstGeom prst="rect">
            <a:avLst/>
          </a:prstGeom>
        </p:spPr>
      </p:pic>
      <p:sp>
        <p:nvSpPr>
          <p:cNvPr id="2" name="文本框 1"/>
          <p:cNvSpPr txBox="1"/>
          <p:nvPr/>
        </p:nvSpPr>
        <p:spPr>
          <a:xfrm>
            <a:off x="695960" y="930910"/>
            <a:ext cx="7516495" cy="2368550"/>
          </a:xfrm>
          <a:prstGeom prst="rect">
            <a:avLst/>
          </a:prstGeom>
          <a:noFill/>
        </p:spPr>
        <p:txBody>
          <a:bodyPr wrap="square" rtlCol="0">
            <a:spAutoFit/>
          </a:bodyPr>
          <a:p>
            <a:pPr algn="l"/>
            <a:r>
              <a:rPr lang="en-US" sz="24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2019年5月6日实施的</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《中国共产党党员教育管理工作条例》</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也明确规定：党组织应当充分发挥党员的先锋模范作用，</a:t>
            </a:r>
            <a:r>
              <a:rPr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结合不同群体党员实际，通过树立、学习身边的榜样，设立党员示范岗、党员责任区，开展设岗定责、承诺践诺等，</a:t>
            </a:r>
            <a:r>
              <a:rPr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引导党员做好本职工作，干在实处、走在前列，创先争优，在联系服务群众、完成重大任务中勇于担当作为，</a:t>
            </a:r>
            <a:r>
              <a:rPr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做到平常时候看得出来、关键时刻站得出来、危急关头豁得出来。</a:t>
            </a:r>
            <a:endPar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23" name="TextBox 20" descr="7b0a20202020227461726765744d6f64756c65223a20226b6f6e6c696e65666f6e7473220a7d0a"/>
          <p:cNvSpPr txBox="1"/>
          <p:nvPr/>
        </p:nvSpPr>
        <p:spPr>
          <a:xfrm>
            <a:off x="2138586" y="684288"/>
            <a:ext cx="5615321" cy="583565"/>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r>
              <a:rPr lang="zh-CN" altLang="en-US" sz="3200" dirty="0">
                <a:solidFill>
                  <a:srgbClr val="C00000"/>
                </a:solidFill>
                <a:sym typeface="方正全福体" panose="02000500000000000000" charset="-122"/>
              </a:rPr>
              <a:t>党支部常见活动的都有哪些？</a:t>
            </a:r>
            <a:endParaRPr lang="zh-CN" altLang="en-US" sz="3200" dirty="0">
              <a:solidFill>
                <a:srgbClr val="C00000"/>
              </a:solidFill>
              <a:sym typeface="方正全福体" panose="02000500000000000000" charset="-122"/>
            </a:endParaRPr>
          </a:p>
        </p:txBody>
      </p:sp>
      <p:sp>
        <p:nvSpPr>
          <p:cNvPr id="72" name="任意多边形 71"/>
          <p:cNvSpPr/>
          <p:nvPr>
            <p:custDataLst>
              <p:tags r:id="rId1"/>
            </p:custDataLst>
          </p:nvPr>
        </p:nvSpPr>
        <p:spPr>
          <a:xfrm>
            <a:off x="189471" y="1378391"/>
            <a:ext cx="4156218" cy="3064332"/>
          </a:xfrm>
          <a:custGeom>
            <a:avLst/>
            <a:gdLst>
              <a:gd name="connsiteX0" fmla="*/ 4225707 w 4387423"/>
              <a:gd name="connsiteY0" fmla="*/ 474136 h 3234796"/>
              <a:gd name="connsiteX1" fmla="*/ 4183374 w 4387423"/>
              <a:gd name="connsiteY1" fmla="*/ 516469 h 3234796"/>
              <a:gd name="connsiteX2" fmla="*/ 4225707 w 4387423"/>
              <a:gd name="connsiteY2" fmla="*/ 558802 h 3234796"/>
              <a:gd name="connsiteX3" fmla="*/ 4268040 w 4387423"/>
              <a:gd name="connsiteY3" fmla="*/ 516469 h 3234796"/>
              <a:gd name="connsiteX4" fmla="*/ 4225707 w 4387423"/>
              <a:gd name="connsiteY4" fmla="*/ 474136 h 3234796"/>
              <a:gd name="connsiteX5" fmla="*/ 4056374 w 4387423"/>
              <a:gd name="connsiteY5" fmla="*/ 474136 h 3234796"/>
              <a:gd name="connsiteX6" fmla="*/ 4014041 w 4387423"/>
              <a:gd name="connsiteY6" fmla="*/ 516469 h 3234796"/>
              <a:gd name="connsiteX7" fmla="*/ 4056374 w 4387423"/>
              <a:gd name="connsiteY7" fmla="*/ 558802 h 3234796"/>
              <a:gd name="connsiteX8" fmla="*/ 4098707 w 4387423"/>
              <a:gd name="connsiteY8" fmla="*/ 516469 h 3234796"/>
              <a:gd name="connsiteX9" fmla="*/ 4056374 w 4387423"/>
              <a:gd name="connsiteY9" fmla="*/ 474136 h 3234796"/>
              <a:gd name="connsiteX10" fmla="*/ 3887041 w 4387423"/>
              <a:gd name="connsiteY10" fmla="*/ 474136 h 3234796"/>
              <a:gd name="connsiteX11" fmla="*/ 3844708 w 4387423"/>
              <a:gd name="connsiteY11" fmla="*/ 516469 h 3234796"/>
              <a:gd name="connsiteX12" fmla="*/ 3887041 w 4387423"/>
              <a:gd name="connsiteY12" fmla="*/ 558802 h 3234796"/>
              <a:gd name="connsiteX13" fmla="*/ 3929374 w 4387423"/>
              <a:gd name="connsiteY13" fmla="*/ 516469 h 3234796"/>
              <a:gd name="connsiteX14" fmla="*/ 3887041 w 4387423"/>
              <a:gd name="connsiteY14" fmla="*/ 474136 h 3234796"/>
              <a:gd name="connsiteX15" fmla="*/ 3717708 w 4387423"/>
              <a:gd name="connsiteY15" fmla="*/ 474136 h 3234796"/>
              <a:gd name="connsiteX16" fmla="*/ 3675375 w 4387423"/>
              <a:gd name="connsiteY16" fmla="*/ 516469 h 3234796"/>
              <a:gd name="connsiteX17" fmla="*/ 3717708 w 4387423"/>
              <a:gd name="connsiteY17" fmla="*/ 558802 h 3234796"/>
              <a:gd name="connsiteX18" fmla="*/ 3760041 w 4387423"/>
              <a:gd name="connsiteY18" fmla="*/ 516469 h 3234796"/>
              <a:gd name="connsiteX19" fmla="*/ 3717708 w 4387423"/>
              <a:gd name="connsiteY19" fmla="*/ 474136 h 3234796"/>
              <a:gd name="connsiteX20" fmla="*/ 3548375 w 4387423"/>
              <a:gd name="connsiteY20" fmla="*/ 474136 h 3234796"/>
              <a:gd name="connsiteX21" fmla="*/ 3506042 w 4387423"/>
              <a:gd name="connsiteY21" fmla="*/ 516469 h 3234796"/>
              <a:gd name="connsiteX22" fmla="*/ 3548375 w 4387423"/>
              <a:gd name="connsiteY22" fmla="*/ 558802 h 3234796"/>
              <a:gd name="connsiteX23" fmla="*/ 3590708 w 4387423"/>
              <a:gd name="connsiteY23" fmla="*/ 516469 h 3234796"/>
              <a:gd name="connsiteX24" fmla="*/ 3548375 w 4387423"/>
              <a:gd name="connsiteY24" fmla="*/ 474136 h 3234796"/>
              <a:gd name="connsiteX25" fmla="*/ 3379042 w 4387423"/>
              <a:gd name="connsiteY25" fmla="*/ 474136 h 3234796"/>
              <a:gd name="connsiteX26" fmla="*/ 3336709 w 4387423"/>
              <a:gd name="connsiteY26" fmla="*/ 516469 h 3234796"/>
              <a:gd name="connsiteX27" fmla="*/ 3379042 w 4387423"/>
              <a:gd name="connsiteY27" fmla="*/ 558802 h 3234796"/>
              <a:gd name="connsiteX28" fmla="*/ 3421375 w 4387423"/>
              <a:gd name="connsiteY28" fmla="*/ 516469 h 3234796"/>
              <a:gd name="connsiteX29" fmla="*/ 3379042 w 4387423"/>
              <a:gd name="connsiteY29" fmla="*/ 474136 h 3234796"/>
              <a:gd name="connsiteX30" fmla="*/ 3209709 w 4387423"/>
              <a:gd name="connsiteY30" fmla="*/ 474136 h 3234796"/>
              <a:gd name="connsiteX31" fmla="*/ 3167376 w 4387423"/>
              <a:gd name="connsiteY31" fmla="*/ 516469 h 3234796"/>
              <a:gd name="connsiteX32" fmla="*/ 3209709 w 4387423"/>
              <a:gd name="connsiteY32" fmla="*/ 558802 h 3234796"/>
              <a:gd name="connsiteX33" fmla="*/ 3252042 w 4387423"/>
              <a:gd name="connsiteY33" fmla="*/ 516469 h 3234796"/>
              <a:gd name="connsiteX34" fmla="*/ 3209709 w 4387423"/>
              <a:gd name="connsiteY34" fmla="*/ 474136 h 3234796"/>
              <a:gd name="connsiteX35" fmla="*/ 3040376 w 4387423"/>
              <a:gd name="connsiteY35" fmla="*/ 474136 h 3234796"/>
              <a:gd name="connsiteX36" fmla="*/ 2998043 w 4387423"/>
              <a:gd name="connsiteY36" fmla="*/ 516469 h 3234796"/>
              <a:gd name="connsiteX37" fmla="*/ 3040376 w 4387423"/>
              <a:gd name="connsiteY37" fmla="*/ 558802 h 3234796"/>
              <a:gd name="connsiteX38" fmla="*/ 3082709 w 4387423"/>
              <a:gd name="connsiteY38" fmla="*/ 516469 h 3234796"/>
              <a:gd name="connsiteX39" fmla="*/ 3040376 w 4387423"/>
              <a:gd name="connsiteY39" fmla="*/ 474136 h 3234796"/>
              <a:gd name="connsiteX40" fmla="*/ 2871043 w 4387423"/>
              <a:gd name="connsiteY40" fmla="*/ 474136 h 3234796"/>
              <a:gd name="connsiteX41" fmla="*/ 2828710 w 4387423"/>
              <a:gd name="connsiteY41" fmla="*/ 516469 h 3234796"/>
              <a:gd name="connsiteX42" fmla="*/ 2871043 w 4387423"/>
              <a:gd name="connsiteY42" fmla="*/ 558802 h 3234796"/>
              <a:gd name="connsiteX43" fmla="*/ 2913376 w 4387423"/>
              <a:gd name="connsiteY43" fmla="*/ 516469 h 3234796"/>
              <a:gd name="connsiteX44" fmla="*/ 2871043 w 4387423"/>
              <a:gd name="connsiteY44" fmla="*/ 474136 h 3234796"/>
              <a:gd name="connsiteX45" fmla="*/ 2701710 w 4387423"/>
              <a:gd name="connsiteY45" fmla="*/ 474136 h 3234796"/>
              <a:gd name="connsiteX46" fmla="*/ 2659377 w 4387423"/>
              <a:gd name="connsiteY46" fmla="*/ 516469 h 3234796"/>
              <a:gd name="connsiteX47" fmla="*/ 2701710 w 4387423"/>
              <a:gd name="connsiteY47" fmla="*/ 558802 h 3234796"/>
              <a:gd name="connsiteX48" fmla="*/ 2744043 w 4387423"/>
              <a:gd name="connsiteY48" fmla="*/ 516469 h 3234796"/>
              <a:gd name="connsiteX49" fmla="*/ 2701710 w 4387423"/>
              <a:gd name="connsiteY49" fmla="*/ 474136 h 3234796"/>
              <a:gd name="connsiteX50" fmla="*/ 2532377 w 4387423"/>
              <a:gd name="connsiteY50" fmla="*/ 474136 h 3234796"/>
              <a:gd name="connsiteX51" fmla="*/ 2490044 w 4387423"/>
              <a:gd name="connsiteY51" fmla="*/ 516469 h 3234796"/>
              <a:gd name="connsiteX52" fmla="*/ 2532377 w 4387423"/>
              <a:gd name="connsiteY52" fmla="*/ 558802 h 3234796"/>
              <a:gd name="connsiteX53" fmla="*/ 2574710 w 4387423"/>
              <a:gd name="connsiteY53" fmla="*/ 516469 h 3234796"/>
              <a:gd name="connsiteX54" fmla="*/ 2532377 w 4387423"/>
              <a:gd name="connsiteY54" fmla="*/ 474136 h 3234796"/>
              <a:gd name="connsiteX55" fmla="*/ 2363044 w 4387423"/>
              <a:gd name="connsiteY55" fmla="*/ 474136 h 3234796"/>
              <a:gd name="connsiteX56" fmla="*/ 2320711 w 4387423"/>
              <a:gd name="connsiteY56" fmla="*/ 516469 h 3234796"/>
              <a:gd name="connsiteX57" fmla="*/ 2363044 w 4387423"/>
              <a:gd name="connsiteY57" fmla="*/ 558802 h 3234796"/>
              <a:gd name="connsiteX58" fmla="*/ 2405377 w 4387423"/>
              <a:gd name="connsiteY58" fmla="*/ 516469 h 3234796"/>
              <a:gd name="connsiteX59" fmla="*/ 2363044 w 4387423"/>
              <a:gd name="connsiteY59" fmla="*/ 474136 h 3234796"/>
              <a:gd name="connsiteX60" fmla="*/ 2193711 w 4387423"/>
              <a:gd name="connsiteY60" fmla="*/ 474136 h 3234796"/>
              <a:gd name="connsiteX61" fmla="*/ 2151378 w 4387423"/>
              <a:gd name="connsiteY61" fmla="*/ 516469 h 3234796"/>
              <a:gd name="connsiteX62" fmla="*/ 2193711 w 4387423"/>
              <a:gd name="connsiteY62" fmla="*/ 558802 h 3234796"/>
              <a:gd name="connsiteX63" fmla="*/ 2236044 w 4387423"/>
              <a:gd name="connsiteY63" fmla="*/ 516469 h 3234796"/>
              <a:gd name="connsiteX64" fmla="*/ 2193711 w 4387423"/>
              <a:gd name="connsiteY64" fmla="*/ 474136 h 3234796"/>
              <a:gd name="connsiteX65" fmla="*/ 2024378 w 4387423"/>
              <a:gd name="connsiteY65" fmla="*/ 474136 h 3234796"/>
              <a:gd name="connsiteX66" fmla="*/ 1982045 w 4387423"/>
              <a:gd name="connsiteY66" fmla="*/ 516469 h 3234796"/>
              <a:gd name="connsiteX67" fmla="*/ 2024378 w 4387423"/>
              <a:gd name="connsiteY67" fmla="*/ 558802 h 3234796"/>
              <a:gd name="connsiteX68" fmla="*/ 2066711 w 4387423"/>
              <a:gd name="connsiteY68" fmla="*/ 516469 h 3234796"/>
              <a:gd name="connsiteX69" fmla="*/ 2024378 w 4387423"/>
              <a:gd name="connsiteY69" fmla="*/ 474136 h 3234796"/>
              <a:gd name="connsiteX70" fmla="*/ 1855045 w 4387423"/>
              <a:gd name="connsiteY70" fmla="*/ 474136 h 3234796"/>
              <a:gd name="connsiteX71" fmla="*/ 1812712 w 4387423"/>
              <a:gd name="connsiteY71" fmla="*/ 516469 h 3234796"/>
              <a:gd name="connsiteX72" fmla="*/ 1855045 w 4387423"/>
              <a:gd name="connsiteY72" fmla="*/ 558802 h 3234796"/>
              <a:gd name="connsiteX73" fmla="*/ 1897378 w 4387423"/>
              <a:gd name="connsiteY73" fmla="*/ 516469 h 3234796"/>
              <a:gd name="connsiteX74" fmla="*/ 1855045 w 4387423"/>
              <a:gd name="connsiteY74" fmla="*/ 474136 h 3234796"/>
              <a:gd name="connsiteX75" fmla="*/ 1685712 w 4387423"/>
              <a:gd name="connsiteY75" fmla="*/ 474136 h 3234796"/>
              <a:gd name="connsiteX76" fmla="*/ 1643379 w 4387423"/>
              <a:gd name="connsiteY76" fmla="*/ 516469 h 3234796"/>
              <a:gd name="connsiteX77" fmla="*/ 1685712 w 4387423"/>
              <a:gd name="connsiteY77" fmla="*/ 558802 h 3234796"/>
              <a:gd name="connsiteX78" fmla="*/ 1728045 w 4387423"/>
              <a:gd name="connsiteY78" fmla="*/ 516469 h 3234796"/>
              <a:gd name="connsiteX79" fmla="*/ 1685712 w 4387423"/>
              <a:gd name="connsiteY79" fmla="*/ 474136 h 3234796"/>
              <a:gd name="connsiteX80" fmla="*/ 1516379 w 4387423"/>
              <a:gd name="connsiteY80" fmla="*/ 474136 h 3234796"/>
              <a:gd name="connsiteX81" fmla="*/ 1474046 w 4387423"/>
              <a:gd name="connsiteY81" fmla="*/ 516469 h 3234796"/>
              <a:gd name="connsiteX82" fmla="*/ 1516379 w 4387423"/>
              <a:gd name="connsiteY82" fmla="*/ 558802 h 3234796"/>
              <a:gd name="connsiteX83" fmla="*/ 1558712 w 4387423"/>
              <a:gd name="connsiteY83" fmla="*/ 516469 h 3234796"/>
              <a:gd name="connsiteX84" fmla="*/ 1516379 w 4387423"/>
              <a:gd name="connsiteY84" fmla="*/ 474136 h 3234796"/>
              <a:gd name="connsiteX85" fmla="*/ 1347046 w 4387423"/>
              <a:gd name="connsiteY85" fmla="*/ 474136 h 3234796"/>
              <a:gd name="connsiteX86" fmla="*/ 1304713 w 4387423"/>
              <a:gd name="connsiteY86" fmla="*/ 516469 h 3234796"/>
              <a:gd name="connsiteX87" fmla="*/ 1347046 w 4387423"/>
              <a:gd name="connsiteY87" fmla="*/ 558802 h 3234796"/>
              <a:gd name="connsiteX88" fmla="*/ 1389379 w 4387423"/>
              <a:gd name="connsiteY88" fmla="*/ 516469 h 3234796"/>
              <a:gd name="connsiteX89" fmla="*/ 1347046 w 4387423"/>
              <a:gd name="connsiteY89" fmla="*/ 474136 h 3234796"/>
              <a:gd name="connsiteX90" fmla="*/ 1177713 w 4387423"/>
              <a:gd name="connsiteY90" fmla="*/ 474136 h 3234796"/>
              <a:gd name="connsiteX91" fmla="*/ 1135381 w 4387423"/>
              <a:gd name="connsiteY91" fmla="*/ 516469 h 3234796"/>
              <a:gd name="connsiteX92" fmla="*/ 1177713 w 4387423"/>
              <a:gd name="connsiteY92" fmla="*/ 558802 h 3234796"/>
              <a:gd name="connsiteX93" fmla="*/ 1220046 w 4387423"/>
              <a:gd name="connsiteY93" fmla="*/ 516469 h 3234796"/>
              <a:gd name="connsiteX94" fmla="*/ 1177713 w 4387423"/>
              <a:gd name="connsiteY94" fmla="*/ 474136 h 3234796"/>
              <a:gd name="connsiteX95" fmla="*/ 1008381 w 4387423"/>
              <a:gd name="connsiteY95" fmla="*/ 474136 h 3234796"/>
              <a:gd name="connsiteX96" fmla="*/ 966048 w 4387423"/>
              <a:gd name="connsiteY96" fmla="*/ 516469 h 3234796"/>
              <a:gd name="connsiteX97" fmla="*/ 1008381 w 4387423"/>
              <a:gd name="connsiteY97" fmla="*/ 558802 h 3234796"/>
              <a:gd name="connsiteX98" fmla="*/ 1050714 w 4387423"/>
              <a:gd name="connsiteY98" fmla="*/ 516469 h 3234796"/>
              <a:gd name="connsiteX99" fmla="*/ 1008381 w 4387423"/>
              <a:gd name="connsiteY99" fmla="*/ 474136 h 3234796"/>
              <a:gd name="connsiteX100" fmla="*/ 839048 w 4387423"/>
              <a:gd name="connsiteY100" fmla="*/ 474136 h 3234796"/>
              <a:gd name="connsiteX101" fmla="*/ 796716 w 4387423"/>
              <a:gd name="connsiteY101" fmla="*/ 516469 h 3234796"/>
              <a:gd name="connsiteX102" fmla="*/ 839048 w 4387423"/>
              <a:gd name="connsiteY102" fmla="*/ 558802 h 3234796"/>
              <a:gd name="connsiteX103" fmla="*/ 881381 w 4387423"/>
              <a:gd name="connsiteY103" fmla="*/ 516469 h 3234796"/>
              <a:gd name="connsiteX104" fmla="*/ 839048 w 4387423"/>
              <a:gd name="connsiteY104" fmla="*/ 474136 h 3234796"/>
              <a:gd name="connsiteX105" fmla="*/ 669716 w 4387423"/>
              <a:gd name="connsiteY105" fmla="*/ 474136 h 3234796"/>
              <a:gd name="connsiteX106" fmla="*/ 627383 w 4387423"/>
              <a:gd name="connsiteY106" fmla="*/ 516469 h 3234796"/>
              <a:gd name="connsiteX107" fmla="*/ 669716 w 4387423"/>
              <a:gd name="connsiteY107" fmla="*/ 558802 h 3234796"/>
              <a:gd name="connsiteX108" fmla="*/ 712049 w 4387423"/>
              <a:gd name="connsiteY108" fmla="*/ 516469 h 3234796"/>
              <a:gd name="connsiteX109" fmla="*/ 669716 w 4387423"/>
              <a:gd name="connsiteY109" fmla="*/ 474136 h 3234796"/>
              <a:gd name="connsiteX110" fmla="*/ 500382 w 4387423"/>
              <a:gd name="connsiteY110" fmla="*/ 474136 h 3234796"/>
              <a:gd name="connsiteX111" fmla="*/ 458049 w 4387423"/>
              <a:gd name="connsiteY111" fmla="*/ 516469 h 3234796"/>
              <a:gd name="connsiteX112" fmla="*/ 500382 w 4387423"/>
              <a:gd name="connsiteY112" fmla="*/ 558802 h 3234796"/>
              <a:gd name="connsiteX113" fmla="*/ 542715 w 4387423"/>
              <a:gd name="connsiteY113" fmla="*/ 516469 h 3234796"/>
              <a:gd name="connsiteX114" fmla="*/ 500382 w 4387423"/>
              <a:gd name="connsiteY114" fmla="*/ 474136 h 3234796"/>
              <a:gd name="connsiteX115" fmla="*/ 331050 w 4387423"/>
              <a:gd name="connsiteY115" fmla="*/ 474136 h 3234796"/>
              <a:gd name="connsiteX116" fmla="*/ 288717 w 4387423"/>
              <a:gd name="connsiteY116" fmla="*/ 516469 h 3234796"/>
              <a:gd name="connsiteX117" fmla="*/ 331050 w 4387423"/>
              <a:gd name="connsiteY117" fmla="*/ 558802 h 3234796"/>
              <a:gd name="connsiteX118" fmla="*/ 373382 w 4387423"/>
              <a:gd name="connsiteY118" fmla="*/ 516469 h 3234796"/>
              <a:gd name="connsiteX119" fmla="*/ 331050 w 4387423"/>
              <a:gd name="connsiteY119" fmla="*/ 474136 h 3234796"/>
              <a:gd name="connsiteX120" fmla="*/ 161717 w 4387423"/>
              <a:gd name="connsiteY120" fmla="*/ 474136 h 3234796"/>
              <a:gd name="connsiteX121" fmla="*/ 119384 w 4387423"/>
              <a:gd name="connsiteY121" fmla="*/ 516469 h 3234796"/>
              <a:gd name="connsiteX122" fmla="*/ 161717 w 4387423"/>
              <a:gd name="connsiteY122" fmla="*/ 558802 h 3234796"/>
              <a:gd name="connsiteX123" fmla="*/ 204050 w 4387423"/>
              <a:gd name="connsiteY123" fmla="*/ 516469 h 3234796"/>
              <a:gd name="connsiteX124" fmla="*/ 161717 w 4387423"/>
              <a:gd name="connsiteY124" fmla="*/ 474136 h 3234796"/>
              <a:gd name="connsiteX125" fmla="*/ 0 w 4387423"/>
              <a:gd name="connsiteY125" fmla="*/ 0 h 3234796"/>
              <a:gd name="connsiteX126" fmla="*/ 4387423 w 4387423"/>
              <a:gd name="connsiteY126" fmla="*/ 0 h 3234796"/>
              <a:gd name="connsiteX127" fmla="*/ 4387423 w 4387423"/>
              <a:gd name="connsiteY127" fmla="*/ 152400 h 3234796"/>
              <a:gd name="connsiteX128" fmla="*/ 4387423 w 4387423"/>
              <a:gd name="connsiteY128" fmla="*/ 242993 h 3234796"/>
              <a:gd name="connsiteX129" fmla="*/ 4387423 w 4387423"/>
              <a:gd name="connsiteY129" fmla="*/ 477291 h 3234796"/>
              <a:gd name="connsiteX130" fmla="*/ 4365106 w 4387423"/>
              <a:gd name="connsiteY130" fmla="*/ 486535 h 3234796"/>
              <a:gd name="connsiteX131" fmla="*/ 4352707 w 4387423"/>
              <a:gd name="connsiteY131" fmla="*/ 516469 h 3234796"/>
              <a:gd name="connsiteX132" fmla="*/ 4365106 w 4387423"/>
              <a:gd name="connsiteY132" fmla="*/ 546403 h 3234796"/>
              <a:gd name="connsiteX133" fmla="*/ 4387423 w 4387423"/>
              <a:gd name="connsiteY133" fmla="*/ 555647 h 3234796"/>
              <a:gd name="connsiteX134" fmla="*/ 4387423 w 4387423"/>
              <a:gd name="connsiteY134" fmla="*/ 3164104 h 3234796"/>
              <a:gd name="connsiteX135" fmla="*/ 4369407 w 4387423"/>
              <a:gd name="connsiteY135" fmla="*/ 3167742 h 3234796"/>
              <a:gd name="connsiteX136" fmla="*/ 4326828 w 4387423"/>
              <a:gd name="connsiteY136" fmla="*/ 3210321 h 3234796"/>
              <a:gd name="connsiteX137" fmla="*/ 4321886 w 4387423"/>
              <a:gd name="connsiteY137" fmla="*/ 3234796 h 3234796"/>
              <a:gd name="connsiteX138" fmla="*/ 4248202 w 4387423"/>
              <a:gd name="connsiteY138" fmla="*/ 3234796 h 3234796"/>
              <a:gd name="connsiteX139" fmla="*/ 4243261 w 4387423"/>
              <a:gd name="connsiteY139" fmla="*/ 3210321 h 3234796"/>
              <a:gd name="connsiteX140" fmla="*/ 4169538 w 4387423"/>
              <a:gd name="connsiteY140" fmla="*/ 3161454 h 3234796"/>
              <a:gd name="connsiteX141" fmla="*/ 4095816 w 4387423"/>
              <a:gd name="connsiteY141" fmla="*/ 3210321 h 3234796"/>
              <a:gd name="connsiteX142" fmla="*/ 4090874 w 4387423"/>
              <a:gd name="connsiteY142" fmla="*/ 3234796 h 3234796"/>
              <a:gd name="connsiteX143" fmla="*/ 4017196 w 4387423"/>
              <a:gd name="connsiteY143" fmla="*/ 3234796 h 3234796"/>
              <a:gd name="connsiteX144" fmla="*/ 4012255 w 4387423"/>
              <a:gd name="connsiteY144" fmla="*/ 3210321 h 3234796"/>
              <a:gd name="connsiteX145" fmla="*/ 3938532 w 4387423"/>
              <a:gd name="connsiteY145" fmla="*/ 3161454 h 3234796"/>
              <a:gd name="connsiteX146" fmla="*/ 3864810 w 4387423"/>
              <a:gd name="connsiteY146" fmla="*/ 3210321 h 3234796"/>
              <a:gd name="connsiteX147" fmla="*/ 3859868 w 4387423"/>
              <a:gd name="connsiteY147" fmla="*/ 3234796 h 3234796"/>
              <a:gd name="connsiteX148" fmla="*/ 3786190 w 4387423"/>
              <a:gd name="connsiteY148" fmla="*/ 3234796 h 3234796"/>
              <a:gd name="connsiteX149" fmla="*/ 3781249 w 4387423"/>
              <a:gd name="connsiteY149" fmla="*/ 3210321 h 3234796"/>
              <a:gd name="connsiteX150" fmla="*/ 3707526 w 4387423"/>
              <a:gd name="connsiteY150" fmla="*/ 3161454 h 3234796"/>
              <a:gd name="connsiteX151" fmla="*/ 3633804 w 4387423"/>
              <a:gd name="connsiteY151" fmla="*/ 3210321 h 3234796"/>
              <a:gd name="connsiteX152" fmla="*/ 3628863 w 4387423"/>
              <a:gd name="connsiteY152" fmla="*/ 3234796 h 3234796"/>
              <a:gd name="connsiteX153" fmla="*/ 3555184 w 4387423"/>
              <a:gd name="connsiteY153" fmla="*/ 3234796 h 3234796"/>
              <a:gd name="connsiteX154" fmla="*/ 3550243 w 4387423"/>
              <a:gd name="connsiteY154" fmla="*/ 3210321 h 3234796"/>
              <a:gd name="connsiteX155" fmla="*/ 3476520 w 4387423"/>
              <a:gd name="connsiteY155" fmla="*/ 3161454 h 3234796"/>
              <a:gd name="connsiteX156" fmla="*/ 3402798 w 4387423"/>
              <a:gd name="connsiteY156" fmla="*/ 3210321 h 3234796"/>
              <a:gd name="connsiteX157" fmla="*/ 3397856 w 4387423"/>
              <a:gd name="connsiteY157" fmla="*/ 3234796 h 3234796"/>
              <a:gd name="connsiteX158" fmla="*/ 3324178 w 4387423"/>
              <a:gd name="connsiteY158" fmla="*/ 3234796 h 3234796"/>
              <a:gd name="connsiteX159" fmla="*/ 3319237 w 4387423"/>
              <a:gd name="connsiteY159" fmla="*/ 3210321 h 3234796"/>
              <a:gd name="connsiteX160" fmla="*/ 3245514 w 4387423"/>
              <a:gd name="connsiteY160" fmla="*/ 3161454 h 3234796"/>
              <a:gd name="connsiteX161" fmla="*/ 3171792 w 4387423"/>
              <a:gd name="connsiteY161" fmla="*/ 3210321 h 3234796"/>
              <a:gd name="connsiteX162" fmla="*/ 3166850 w 4387423"/>
              <a:gd name="connsiteY162" fmla="*/ 3234796 h 3234796"/>
              <a:gd name="connsiteX163" fmla="*/ 3093172 w 4387423"/>
              <a:gd name="connsiteY163" fmla="*/ 3234796 h 3234796"/>
              <a:gd name="connsiteX164" fmla="*/ 3088230 w 4387423"/>
              <a:gd name="connsiteY164" fmla="*/ 3210321 h 3234796"/>
              <a:gd name="connsiteX165" fmla="*/ 3014508 w 4387423"/>
              <a:gd name="connsiteY165" fmla="*/ 3161454 h 3234796"/>
              <a:gd name="connsiteX166" fmla="*/ 2940786 w 4387423"/>
              <a:gd name="connsiteY166" fmla="*/ 3210321 h 3234796"/>
              <a:gd name="connsiteX167" fmla="*/ 2935844 w 4387423"/>
              <a:gd name="connsiteY167" fmla="*/ 3234796 h 3234796"/>
              <a:gd name="connsiteX168" fmla="*/ 2862166 w 4387423"/>
              <a:gd name="connsiteY168" fmla="*/ 3234796 h 3234796"/>
              <a:gd name="connsiteX169" fmla="*/ 2857224 w 4387423"/>
              <a:gd name="connsiteY169" fmla="*/ 3210321 h 3234796"/>
              <a:gd name="connsiteX170" fmla="*/ 2783502 w 4387423"/>
              <a:gd name="connsiteY170" fmla="*/ 3161454 h 3234796"/>
              <a:gd name="connsiteX171" fmla="*/ 2709780 w 4387423"/>
              <a:gd name="connsiteY171" fmla="*/ 3210321 h 3234796"/>
              <a:gd name="connsiteX172" fmla="*/ 2704838 w 4387423"/>
              <a:gd name="connsiteY172" fmla="*/ 3234796 h 3234796"/>
              <a:gd name="connsiteX173" fmla="*/ 2631160 w 4387423"/>
              <a:gd name="connsiteY173" fmla="*/ 3234796 h 3234796"/>
              <a:gd name="connsiteX174" fmla="*/ 2626219 w 4387423"/>
              <a:gd name="connsiteY174" fmla="*/ 3210321 h 3234796"/>
              <a:gd name="connsiteX175" fmla="*/ 2552496 w 4387423"/>
              <a:gd name="connsiteY175" fmla="*/ 3161454 h 3234796"/>
              <a:gd name="connsiteX176" fmla="*/ 2478774 w 4387423"/>
              <a:gd name="connsiteY176" fmla="*/ 3210321 h 3234796"/>
              <a:gd name="connsiteX177" fmla="*/ 2473832 w 4387423"/>
              <a:gd name="connsiteY177" fmla="*/ 3234796 h 3234796"/>
              <a:gd name="connsiteX178" fmla="*/ 2400154 w 4387423"/>
              <a:gd name="connsiteY178" fmla="*/ 3234796 h 3234796"/>
              <a:gd name="connsiteX179" fmla="*/ 2395213 w 4387423"/>
              <a:gd name="connsiteY179" fmla="*/ 3210321 h 3234796"/>
              <a:gd name="connsiteX180" fmla="*/ 2321490 w 4387423"/>
              <a:gd name="connsiteY180" fmla="*/ 3161454 h 3234796"/>
              <a:gd name="connsiteX181" fmla="*/ 2247768 w 4387423"/>
              <a:gd name="connsiteY181" fmla="*/ 3210321 h 3234796"/>
              <a:gd name="connsiteX182" fmla="*/ 2242826 w 4387423"/>
              <a:gd name="connsiteY182" fmla="*/ 3234796 h 3234796"/>
              <a:gd name="connsiteX183" fmla="*/ 2169148 w 4387423"/>
              <a:gd name="connsiteY183" fmla="*/ 3234796 h 3234796"/>
              <a:gd name="connsiteX184" fmla="*/ 2164207 w 4387423"/>
              <a:gd name="connsiteY184" fmla="*/ 3210321 h 3234796"/>
              <a:gd name="connsiteX185" fmla="*/ 2090484 w 4387423"/>
              <a:gd name="connsiteY185" fmla="*/ 3161454 h 3234796"/>
              <a:gd name="connsiteX186" fmla="*/ 2016762 w 4387423"/>
              <a:gd name="connsiteY186" fmla="*/ 3210321 h 3234796"/>
              <a:gd name="connsiteX187" fmla="*/ 2011820 w 4387423"/>
              <a:gd name="connsiteY187" fmla="*/ 3234796 h 3234796"/>
              <a:gd name="connsiteX188" fmla="*/ 1938142 w 4387423"/>
              <a:gd name="connsiteY188" fmla="*/ 3234796 h 3234796"/>
              <a:gd name="connsiteX189" fmla="*/ 1933201 w 4387423"/>
              <a:gd name="connsiteY189" fmla="*/ 3210321 h 3234796"/>
              <a:gd name="connsiteX190" fmla="*/ 1859478 w 4387423"/>
              <a:gd name="connsiteY190" fmla="*/ 3161454 h 3234796"/>
              <a:gd name="connsiteX191" fmla="*/ 1785756 w 4387423"/>
              <a:gd name="connsiteY191" fmla="*/ 3210321 h 3234796"/>
              <a:gd name="connsiteX192" fmla="*/ 1780814 w 4387423"/>
              <a:gd name="connsiteY192" fmla="*/ 3234796 h 3234796"/>
              <a:gd name="connsiteX193" fmla="*/ 1707136 w 4387423"/>
              <a:gd name="connsiteY193" fmla="*/ 3234796 h 3234796"/>
              <a:gd name="connsiteX194" fmla="*/ 1702195 w 4387423"/>
              <a:gd name="connsiteY194" fmla="*/ 3210321 h 3234796"/>
              <a:gd name="connsiteX195" fmla="*/ 1628472 w 4387423"/>
              <a:gd name="connsiteY195" fmla="*/ 3161454 h 3234796"/>
              <a:gd name="connsiteX196" fmla="*/ 1554750 w 4387423"/>
              <a:gd name="connsiteY196" fmla="*/ 3210321 h 3234796"/>
              <a:gd name="connsiteX197" fmla="*/ 1549808 w 4387423"/>
              <a:gd name="connsiteY197" fmla="*/ 3234796 h 3234796"/>
              <a:gd name="connsiteX198" fmla="*/ 1476130 w 4387423"/>
              <a:gd name="connsiteY198" fmla="*/ 3234796 h 3234796"/>
              <a:gd name="connsiteX199" fmla="*/ 1471189 w 4387423"/>
              <a:gd name="connsiteY199" fmla="*/ 3210321 h 3234796"/>
              <a:gd name="connsiteX200" fmla="*/ 1397466 w 4387423"/>
              <a:gd name="connsiteY200" fmla="*/ 3161454 h 3234796"/>
              <a:gd name="connsiteX201" fmla="*/ 1323744 w 4387423"/>
              <a:gd name="connsiteY201" fmla="*/ 3210321 h 3234796"/>
              <a:gd name="connsiteX202" fmla="*/ 1318802 w 4387423"/>
              <a:gd name="connsiteY202" fmla="*/ 3234796 h 3234796"/>
              <a:gd name="connsiteX203" fmla="*/ 1245124 w 4387423"/>
              <a:gd name="connsiteY203" fmla="*/ 3234796 h 3234796"/>
              <a:gd name="connsiteX204" fmla="*/ 1240183 w 4387423"/>
              <a:gd name="connsiteY204" fmla="*/ 3210321 h 3234796"/>
              <a:gd name="connsiteX205" fmla="*/ 1166461 w 4387423"/>
              <a:gd name="connsiteY205" fmla="*/ 3161454 h 3234796"/>
              <a:gd name="connsiteX206" fmla="*/ 1092739 w 4387423"/>
              <a:gd name="connsiteY206" fmla="*/ 3210321 h 3234796"/>
              <a:gd name="connsiteX207" fmla="*/ 1087797 w 4387423"/>
              <a:gd name="connsiteY207" fmla="*/ 3234796 h 3234796"/>
              <a:gd name="connsiteX208" fmla="*/ 1014119 w 4387423"/>
              <a:gd name="connsiteY208" fmla="*/ 3234796 h 3234796"/>
              <a:gd name="connsiteX209" fmla="*/ 1009178 w 4387423"/>
              <a:gd name="connsiteY209" fmla="*/ 3210321 h 3234796"/>
              <a:gd name="connsiteX210" fmla="*/ 935455 w 4387423"/>
              <a:gd name="connsiteY210" fmla="*/ 3161454 h 3234796"/>
              <a:gd name="connsiteX211" fmla="*/ 861733 w 4387423"/>
              <a:gd name="connsiteY211" fmla="*/ 3210321 h 3234796"/>
              <a:gd name="connsiteX212" fmla="*/ 856791 w 4387423"/>
              <a:gd name="connsiteY212" fmla="*/ 3234796 h 3234796"/>
              <a:gd name="connsiteX213" fmla="*/ 783113 w 4387423"/>
              <a:gd name="connsiteY213" fmla="*/ 3234796 h 3234796"/>
              <a:gd name="connsiteX214" fmla="*/ 778171 w 4387423"/>
              <a:gd name="connsiteY214" fmla="*/ 3210321 h 3234796"/>
              <a:gd name="connsiteX215" fmla="*/ 704449 w 4387423"/>
              <a:gd name="connsiteY215" fmla="*/ 3161454 h 3234796"/>
              <a:gd name="connsiteX216" fmla="*/ 630727 w 4387423"/>
              <a:gd name="connsiteY216" fmla="*/ 3210321 h 3234796"/>
              <a:gd name="connsiteX217" fmla="*/ 625785 w 4387423"/>
              <a:gd name="connsiteY217" fmla="*/ 3234796 h 3234796"/>
              <a:gd name="connsiteX218" fmla="*/ 552107 w 4387423"/>
              <a:gd name="connsiteY218" fmla="*/ 3234796 h 3234796"/>
              <a:gd name="connsiteX219" fmla="*/ 547165 w 4387423"/>
              <a:gd name="connsiteY219" fmla="*/ 3210321 h 3234796"/>
              <a:gd name="connsiteX220" fmla="*/ 473443 w 4387423"/>
              <a:gd name="connsiteY220" fmla="*/ 3161454 h 3234796"/>
              <a:gd name="connsiteX221" fmla="*/ 399721 w 4387423"/>
              <a:gd name="connsiteY221" fmla="*/ 3210321 h 3234796"/>
              <a:gd name="connsiteX222" fmla="*/ 394779 w 4387423"/>
              <a:gd name="connsiteY222" fmla="*/ 3234796 h 3234796"/>
              <a:gd name="connsiteX223" fmla="*/ 321101 w 4387423"/>
              <a:gd name="connsiteY223" fmla="*/ 3234796 h 3234796"/>
              <a:gd name="connsiteX224" fmla="*/ 316160 w 4387423"/>
              <a:gd name="connsiteY224" fmla="*/ 3210321 h 3234796"/>
              <a:gd name="connsiteX225" fmla="*/ 242438 w 4387423"/>
              <a:gd name="connsiteY225" fmla="*/ 3161454 h 3234796"/>
              <a:gd name="connsiteX226" fmla="*/ 168716 w 4387423"/>
              <a:gd name="connsiteY226" fmla="*/ 3210321 h 3234796"/>
              <a:gd name="connsiteX227" fmla="*/ 163774 w 4387423"/>
              <a:gd name="connsiteY227" fmla="*/ 3234796 h 3234796"/>
              <a:gd name="connsiteX228" fmla="*/ 90095 w 4387423"/>
              <a:gd name="connsiteY228" fmla="*/ 3234796 h 3234796"/>
              <a:gd name="connsiteX229" fmla="*/ 85153 w 4387423"/>
              <a:gd name="connsiteY229" fmla="*/ 3210321 h 3234796"/>
              <a:gd name="connsiteX230" fmla="*/ 11431 w 4387423"/>
              <a:gd name="connsiteY230" fmla="*/ 3161454 h 3234796"/>
              <a:gd name="connsiteX231" fmla="*/ 0 w 4387423"/>
              <a:gd name="connsiteY231" fmla="*/ 3163762 h 3234796"/>
              <a:gd name="connsiteX232" fmla="*/ 0 w 4387423"/>
              <a:gd name="connsiteY232" fmla="*/ 555648 h 3234796"/>
              <a:gd name="connsiteX233" fmla="*/ 22318 w 4387423"/>
              <a:gd name="connsiteY233" fmla="*/ 546403 h 3234796"/>
              <a:gd name="connsiteX234" fmla="*/ 34717 w 4387423"/>
              <a:gd name="connsiteY234" fmla="*/ 516469 h 3234796"/>
              <a:gd name="connsiteX235" fmla="*/ 22318 w 4387423"/>
              <a:gd name="connsiteY235" fmla="*/ 486535 h 3234796"/>
              <a:gd name="connsiteX236" fmla="*/ 0 w 4387423"/>
              <a:gd name="connsiteY236" fmla="*/ 477291 h 3234796"/>
              <a:gd name="connsiteX237" fmla="*/ 0 w 4387423"/>
              <a:gd name="connsiteY237" fmla="*/ 242993 h 3234796"/>
              <a:gd name="connsiteX238" fmla="*/ 0 w 4387423"/>
              <a:gd name="connsiteY238" fmla="*/ 152400 h 323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4387423" h="3234796">
                <a:moveTo>
                  <a:pt x="4225707" y="474136"/>
                </a:moveTo>
                <a:cubicBezTo>
                  <a:pt x="4202327" y="474136"/>
                  <a:pt x="4183374" y="493089"/>
                  <a:pt x="4183374" y="516469"/>
                </a:cubicBezTo>
                <a:cubicBezTo>
                  <a:pt x="4183374" y="539849"/>
                  <a:pt x="4202327" y="558802"/>
                  <a:pt x="4225707" y="558802"/>
                </a:cubicBezTo>
                <a:cubicBezTo>
                  <a:pt x="4249087" y="558802"/>
                  <a:pt x="4268040" y="539849"/>
                  <a:pt x="4268040" y="516469"/>
                </a:cubicBezTo>
                <a:cubicBezTo>
                  <a:pt x="4268040" y="493089"/>
                  <a:pt x="4249087" y="474136"/>
                  <a:pt x="4225707" y="474136"/>
                </a:cubicBezTo>
                <a:close/>
                <a:moveTo>
                  <a:pt x="4056374" y="474136"/>
                </a:moveTo>
                <a:cubicBezTo>
                  <a:pt x="4032994" y="474136"/>
                  <a:pt x="4014041" y="493089"/>
                  <a:pt x="4014041" y="516469"/>
                </a:cubicBezTo>
                <a:cubicBezTo>
                  <a:pt x="4014041" y="539849"/>
                  <a:pt x="4032994" y="558802"/>
                  <a:pt x="4056374" y="558802"/>
                </a:cubicBezTo>
                <a:cubicBezTo>
                  <a:pt x="4079754" y="558802"/>
                  <a:pt x="4098707" y="539849"/>
                  <a:pt x="4098707" y="516469"/>
                </a:cubicBezTo>
                <a:cubicBezTo>
                  <a:pt x="4098707" y="493089"/>
                  <a:pt x="4079754" y="474136"/>
                  <a:pt x="4056374" y="474136"/>
                </a:cubicBezTo>
                <a:close/>
                <a:moveTo>
                  <a:pt x="3887041" y="474136"/>
                </a:moveTo>
                <a:cubicBezTo>
                  <a:pt x="3863661" y="474136"/>
                  <a:pt x="3844708" y="493089"/>
                  <a:pt x="3844708" y="516469"/>
                </a:cubicBezTo>
                <a:cubicBezTo>
                  <a:pt x="3844708" y="539849"/>
                  <a:pt x="3863661" y="558802"/>
                  <a:pt x="3887041" y="558802"/>
                </a:cubicBezTo>
                <a:cubicBezTo>
                  <a:pt x="3910421" y="558802"/>
                  <a:pt x="3929374" y="539849"/>
                  <a:pt x="3929374" y="516469"/>
                </a:cubicBezTo>
                <a:cubicBezTo>
                  <a:pt x="3929374" y="493089"/>
                  <a:pt x="3910421" y="474136"/>
                  <a:pt x="3887041" y="474136"/>
                </a:cubicBezTo>
                <a:close/>
                <a:moveTo>
                  <a:pt x="3717708" y="474136"/>
                </a:moveTo>
                <a:cubicBezTo>
                  <a:pt x="3694328" y="474136"/>
                  <a:pt x="3675375" y="493089"/>
                  <a:pt x="3675375" y="516469"/>
                </a:cubicBezTo>
                <a:cubicBezTo>
                  <a:pt x="3675375" y="539849"/>
                  <a:pt x="3694328" y="558802"/>
                  <a:pt x="3717708" y="558802"/>
                </a:cubicBezTo>
                <a:cubicBezTo>
                  <a:pt x="3741088" y="558802"/>
                  <a:pt x="3760041" y="539849"/>
                  <a:pt x="3760041" y="516469"/>
                </a:cubicBezTo>
                <a:cubicBezTo>
                  <a:pt x="3760041" y="493089"/>
                  <a:pt x="3741088" y="474136"/>
                  <a:pt x="3717708" y="474136"/>
                </a:cubicBezTo>
                <a:close/>
                <a:moveTo>
                  <a:pt x="3548375" y="474136"/>
                </a:moveTo>
                <a:cubicBezTo>
                  <a:pt x="3524995" y="474136"/>
                  <a:pt x="3506042" y="493089"/>
                  <a:pt x="3506042" y="516469"/>
                </a:cubicBezTo>
                <a:cubicBezTo>
                  <a:pt x="3506042" y="539849"/>
                  <a:pt x="3524995" y="558802"/>
                  <a:pt x="3548375" y="558802"/>
                </a:cubicBezTo>
                <a:cubicBezTo>
                  <a:pt x="3571755" y="558802"/>
                  <a:pt x="3590708" y="539849"/>
                  <a:pt x="3590708" y="516469"/>
                </a:cubicBezTo>
                <a:cubicBezTo>
                  <a:pt x="3590708" y="493089"/>
                  <a:pt x="3571755" y="474136"/>
                  <a:pt x="3548375" y="474136"/>
                </a:cubicBezTo>
                <a:close/>
                <a:moveTo>
                  <a:pt x="3379042" y="474136"/>
                </a:moveTo>
                <a:cubicBezTo>
                  <a:pt x="3355662" y="474136"/>
                  <a:pt x="3336709" y="493089"/>
                  <a:pt x="3336709" y="516469"/>
                </a:cubicBezTo>
                <a:cubicBezTo>
                  <a:pt x="3336709" y="539849"/>
                  <a:pt x="3355662" y="558802"/>
                  <a:pt x="3379042" y="558802"/>
                </a:cubicBezTo>
                <a:cubicBezTo>
                  <a:pt x="3402422" y="558802"/>
                  <a:pt x="3421375" y="539849"/>
                  <a:pt x="3421375" y="516469"/>
                </a:cubicBezTo>
                <a:cubicBezTo>
                  <a:pt x="3421375" y="493089"/>
                  <a:pt x="3402422" y="474136"/>
                  <a:pt x="3379042" y="474136"/>
                </a:cubicBezTo>
                <a:close/>
                <a:moveTo>
                  <a:pt x="3209709" y="474136"/>
                </a:moveTo>
                <a:cubicBezTo>
                  <a:pt x="3186329" y="474136"/>
                  <a:pt x="3167376" y="493089"/>
                  <a:pt x="3167376" y="516469"/>
                </a:cubicBezTo>
                <a:cubicBezTo>
                  <a:pt x="3167376" y="539849"/>
                  <a:pt x="3186329" y="558802"/>
                  <a:pt x="3209709" y="558802"/>
                </a:cubicBezTo>
                <a:cubicBezTo>
                  <a:pt x="3233089" y="558802"/>
                  <a:pt x="3252042" y="539849"/>
                  <a:pt x="3252042" y="516469"/>
                </a:cubicBezTo>
                <a:cubicBezTo>
                  <a:pt x="3252042" y="493089"/>
                  <a:pt x="3233089" y="474136"/>
                  <a:pt x="3209709" y="474136"/>
                </a:cubicBezTo>
                <a:close/>
                <a:moveTo>
                  <a:pt x="3040376" y="474136"/>
                </a:moveTo>
                <a:cubicBezTo>
                  <a:pt x="3016996" y="474136"/>
                  <a:pt x="2998043" y="493089"/>
                  <a:pt x="2998043" y="516469"/>
                </a:cubicBezTo>
                <a:cubicBezTo>
                  <a:pt x="2998043" y="539849"/>
                  <a:pt x="3016996" y="558802"/>
                  <a:pt x="3040376" y="558802"/>
                </a:cubicBezTo>
                <a:cubicBezTo>
                  <a:pt x="3063756" y="558802"/>
                  <a:pt x="3082709" y="539849"/>
                  <a:pt x="3082709" y="516469"/>
                </a:cubicBezTo>
                <a:cubicBezTo>
                  <a:pt x="3082709" y="493089"/>
                  <a:pt x="3063756" y="474136"/>
                  <a:pt x="3040376" y="474136"/>
                </a:cubicBezTo>
                <a:close/>
                <a:moveTo>
                  <a:pt x="2871043" y="474136"/>
                </a:moveTo>
                <a:cubicBezTo>
                  <a:pt x="2847663" y="474136"/>
                  <a:pt x="2828710" y="493089"/>
                  <a:pt x="2828710" y="516469"/>
                </a:cubicBezTo>
                <a:cubicBezTo>
                  <a:pt x="2828710" y="539849"/>
                  <a:pt x="2847663" y="558802"/>
                  <a:pt x="2871043" y="558802"/>
                </a:cubicBezTo>
                <a:cubicBezTo>
                  <a:pt x="2894423" y="558802"/>
                  <a:pt x="2913376" y="539849"/>
                  <a:pt x="2913376" y="516469"/>
                </a:cubicBezTo>
                <a:cubicBezTo>
                  <a:pt x="2913376" y="493089"/>
                  <a:pt x="2894423" y="474136"/>
                  <a:pt x="2871043" y="474136"/>
                </a:cubicBezTo>
                <a:close/>
                <a:moveTo>
                  <a:pt x="2701710" y="474136"/>
                </a:moveTo>
                <a:cubicBezTo>
                  <a:pt x="2678330" y="474136"/>
                  <a:pt x="2659377" y="493089"/>
                  <a:pt x="2659377" y="516469"/>
                </a:cubicBezTo>
                <a:cubicBezTo>
                  <a:pt x="2659377" y="539849"/>
                  <a:pt x="2678330" y="558802"/>
                  <a:pt x="2701710" y="558802"/>
                </a:cubicBezTo>
                <a:cubicBezTo>
                  <a:pt x="2725090" y="558802"/>
                  <a:pt x="2744043" y="539849"/>
                  <a:pt x="2744043" y="516469"/>
                </a:cubicBezTo>
                <a:cubicBezTo>
                  <a:pt x="2744043" y="493089"/>
                  <a:pt x="2725090" y="474136"/>
                  <a:pt x="2701710" y="474136"/>
                </a:cubicBezTo>
                <a:close/>
                <a:moveTo>
                  <a:pt x="2532377" y="474136"/>
                </a:moveTo>
                <a:cubicBezTo>
                  <a:pt x="2508997" y="474136"/>
                  <a:pt x="2490044" y="493089"/>
                  <a:pt x="2490044" y="516469"/>
                </a:cubicBezTo>
                <a:cubicBezTo>
                  <a:pt x="2490044" y="539849"/>
                  <a:pt x="2508997" y="558802"/>
                  <a:pt x="2532377" y="558802"/>
                </a:cubicBezTo>
                <a:cubicBezTo>
                  <a:pt x="2555757" y="558802"/>
                  <a:pt x="2574710" y="539849"/>
                  <a:pt x="2574710" y="516469"/>
                </a:cubicBezTo>
                <a:cubicBezTo>
                  <a:pt x="2574710" y="493089"/>
                  <a:pt x="2555757" y="474136"/>
                  <a:pt x="2532377" y="474136"/>
                </a:cubicBezTo>
                <a:close/>
                <a:moveTo>
                  <a:pt x="2363044" y="474136"/>
                </a:moveTo>
                <a:cubicBezTo>
                  <a:pt x="2339664" y="474136"/>
                  <a:pt x="2320711" y="493089"/>
                  <a:pt x="2320711" y="516469"/>
                </a:cubicBezTo>
                <a:cubicBezTo>
                  <a:pt x="2320711" y="539849"/>
                  <a:pt x="2339664" y="558802"/>
                  <a:pt x="2363044" y="558802"/>
                </a:cubicBezTo>
                <a:cubicBezTo>
                  <a:pt x="2386424" y="558802"/>
                  <a:pt x="2405377" y="539849"/>
                  <a:pt x="2405377" y="516469"/>
                </a:cubicBezTo>
                <a:cubicBezTo>
                  <a:pt x="2405377" y="493089"/>
                  <a:pt x="2386424" y="474136"/>
                  <a:pt x="2363044" y="474136"/>
                </a:cubicBezTo>
                <a:close/>
                <a:moveTo>
                  <a:pt x="2193711" y="474136"/>
                </a:moveTo>
                <a:cubicBezTo>
                  <a:pt x="2170331" y="474136"/>
                  <a:pt x="2151378" y="493089"/>
                  <a:pt x="2151378" y="516469"/>
                </a:cubicBezTo>
                <a:cubicBezTo>
                  <a:pt x="2151378" y="539849"/>
                  <a:pt x="2170331" y="558802"/>
                  <a:pt x="2193711" y="558802"/>
                </a:cubicBezTo>
                <a:cubicBezTo>
                  <a:pt x="2217091" y="558802"/>
                  <a:pt x="2236044" y="539849"/>
                  <a:pt x="2236044" y="516469"/>
                </a:cubicBezTo>
                <a:cubicBezTo>
                  <a:pt x="2236044" y="493089"/>
                  <a:pt x="2217091" y="474136"/>
                  <a:pt x="2193711" y="474136"/>
                </a:cubicBezTo>
                <a:close/>
                <a:moveTo>
                  <a:pt x="2024378" y="474136"/>
                </a:moveTo>
                <a:cubicBezTo>
                  <a:pt x="2000998" y="474136"/>
                  <a:pt x="1982045" y="493089"/>
                  <a:pt x="1982045" y="516469"/>
                </a:cubicBezTo>
                <a:cubicBezTo>
                  <a:pt x="1982045" y="539849"/>
                  <a:pt x="2000998" y="558802"/>
                  <a:pt x="2024378" y="558802"/>
                </a:cubicBezTo>
                <a:cubicBezTo>
                  <a:pt x="2047758" y="558802"/>
                  <a:pt x="2066711" y="539849"/>
                  <a:pt x="2066711" y="516469"/>
                </a:cubicBezTo>
                <a:cubicBezTo>
                  <a:pt x="2066711" y="493089"/>
                  <a:pt x="2047758" y="474136"/>
                  <a:pt x="2024378" y="474136"/>
                </a:cubicBezTo>
                <a:close/>
                <a:moveTo>
                  <a:pt x="1855045" y="474136"/>
                </a:moveTo>
                <a:cubicBezTo>
                  <a:pt x="1831665" y="474136"/>
                  <a:pt x="1812712" y="493089"/>
                  <a:pt x="1812712" y="516469"/>
                </a:cubicBezTo>
                <a:cubicBezTo>
                  <a:pt x="1812712" y="539849"/>
                  <a:pt x="1831665" y="558802"/>
                  <a:pt x="1855045" y="558802"/>
                </a:cubicBezTo>
                <a:cubicBezTo>
                  <a:pt x="1878425" y="558802"/>
                  <a:pt x="1897378" y="539849"/>
                  <a:pt x="1897378" y="516469"/>
                </a:cubicBezTo>
                <a:cubicBezTo>
                  <a:pt x="1897378" y="493089"/>
                  <a:pt x="1878425" y="474136"/>
                  <a:pt x="1855045" y="474136"/>
                </a:cubicBezTo>
                <a:close/>
                <a:moveTo>
                  <a:pt x="1685712" y="474136"/>
                </a:moveTo>
                <a:cubicBezTo>
                  <a:pt x="1662332" y="474136"/>
                  <a:pt x="1643379" y="493089"/>
                  <a:pt x="1643379" y="516469"/>
                </a:cubicBezTo>
                <a:cubicBezTo>
                  <a:pt x="1643379" y="539849"/>
                  <a:pt x="1662332" y="558802"/>
                  <a:pt x="1685712" y="558802"/>
                </a:cubicBezTo>
                <a:cubicBezTo>
                  <a:pt x="1709092" y="558802"/>
                  <a:pt x="1728045" y="539849"/>
                  <a:pt x="1728045" y="516469"/>
                </a:cubicBezTo>
                <a:cubicBezTo>
                  <a:pt x="1728045" y="493089"/>
                  <a:pt x="1709092" y="474136"/>
                  <a:pt x="1685712" y="474136"/>
                </a:cubicBezTo>
                <a:close/>
                <a:moveTo>
                  <a:pt x="1516379" y="474136"/>
                </a:moveTo>
                <a:cubicBezTo>
                  <a:pt x="1492999" y="474136"/>
                  <a:pt x="1474046" y="493089"/>
                  <a:pt x="1474046" y="516469"/>
                </a:cubicBezTo>
                <a:cubicBezTo>
                  <a:pt x="1474046" y="539849"/>
                  <a:pt x="1492999" y="558802"/>
                  <a:pt x="1516379" y="558802"/>
                </a:cubicBezTo>
                <a:cubicBezTo>
                  <a:pt x="1539759" y="558802"/>
                  <a:pt x="1558712" y="539849"/>
                  <a:pt x="1558712" y="516469"/>
                </a:cubicBezTo>
                <a:cubicBezTo>
                  <a:pt x="1558712" y="493089"/>
                  <a:pt x="1539759" y="474136"/>
                  <a:pt x="1516379" y="474136"/>
                </a:cubicBezTo>
                <a:close/>
                <a:moveTo>
                  <a:pt x="1347046" y="474136"/>
                </a:moveTo>
                <a:cubicBezTo>
                  <a:pt x="1323666" y="474136"/>
                  <a:pt x="1304713" y="493089"/>
                  <a:pt x="1304713" y="516469"/>
                </a:cubicBezTo>
                <a:cubicBezTo>
                  <a:pt x="1304713" y="539849"/>
                  <a:pt x="1323666" y="558802"/>
                  <a:pt x="1347046" y="558802"/>
                </a:cubicBezTo>
                <a:cubicBezTo>
                  <a:pt x="1370426" y="558802"/>
                  <a:pt x="1389379" y="539849"/>
                  <a:pt x="1389379" y="516469"/>
                </a:cubicBezTo>
                <a:cubicBezTo>
                  <a:pt x="1389379" y="493089"/>
                  <a:pt x="1370426" y="474136"/>
                  <a:pt x="1347046" y="474136"/>
                </a:cubicBezTo>
                <a:close/>
                <a:moveTo>
                  <a:pt x="1177713" y="474136"/>
                </a:moveTo>
                <a:cubicBezTo>
                  <a:pt x="1154334" y="474136"/>
                  <a:pt x="1135381" y="493089"/>
                  <a:pt x="1135381" y="516469"/>
                </a:cubicBezTo>
                <a:cubicBezTo>
                  <a:pt x="1135381" y="539849"/>
                  <a:pt x="1154334" y="558802"/>
                  <a:pt x="1177713" y="558802"/>
                </a:cubicBezTo>
                <a:cubicBezTo>
                  <a:pt x="1201093" y="558802"/>
                  <a:pt x="1220046" y="539849"/>
                  <a:pt x="1220046" y="516469"/>
                </a:cubicBezTo>
                <a:cubicBezTo>
                  <a:pt x="1220046" y="493089"/>
                  <a:pt x="1201093" y="474136"/>
                  <a:pt x="1177713" y="474136"/>
                </a:cubicBezTo>
                <a:close/>
                <a:moveTo>
                  <a:pt x="1008381" y="474136"/>
                </a:moveTo>
                <a:cubicBezTo>
                  <a:pt x="985001" y="474136"/>
                  <a:pt x="966048" y="493089"/>
                  <a:pt x="966048" y="516469"/>
                </a:cubicBezTo>
                <a:cubicBezTo>
                  <a:pt x="966048" y="539849"/>
                  <a:pt x="985001" y="558802"/>
                  <a:pt x="1008381" y="558802"/>
                </a:cubicBezTo>
                <a:cubicBezTo>
                  <a:pt x="1031761" y="558802"/>
                  <a:pt x="1050714" y="539849"/>
                  <a:pt x="1050714" y="516469"/>
                </a:cubicBezTo>
                <a:cubicBezTo>
                  <a:pt x="1050714" y="493089"/>
                  <a:pt x="1031761" y="474136"/>
                  <a:pt x="1008381" y="474136"/>
                </a:cubicBezTo>
                <a:close/>
                <a:moveTo>
                  <a:pt x="839048" y="474136"/>
                </a:moveTo>
                <a:cubicBezTo>
                  <a:pt x="815668" y="474136"/>
                  <a:pt x="796716" y="493089"/>
                  <a:pt x="796716" y="516469"/>
                </a:cubicBezTo>
                <a:cubicBezTo>
                  <a:pt x="796716" y="539849"/>
                  <a:pt x="815668" y="558802"/>
                  <a:pt x="839048" y="558802"/>
                </a:cubicBezTo>
                <a:cubicBezTo>
                  <a:pt x="862428" y="558802"/>
                  <a:pt x="881381" y="539849"/>
                  <a:pt x="881381" y="516469"/>
                </a:cubicBezTo>
                <a:cubicBezTo>
                  <a:pt x="881381" y="493089"/>
                  <a:pt x="862428" y="474136"/>
                  <a:pt x="839048" y="474136"/>
                </a:cubicBezTo>
                <a:close/>
                <a:moveTo>
                  <a:pt x="669716" y="474136"/>
                </a:moveTo>
                <a:cubicBezTo>
                  <a:pt x="646335" y="474136"/>
                  <a:pt x="627383" y="493089"/>
                  <a:pt x="627383" y="516469"/>
                </a:cubicBezTo>
                <a:cubicBezTo>
                  <a:pt x="627383" y="539849"/>
                  <a:pt x="646335" y="558802"/>
                  <a:pt x="669716" y="558802"/>
                </a:cubicBezTo>
                <a:cubicBezTo>
                  <a:pt x="693096" y="558802"/>
                  <a:pt x="712049" y="539849"/>
                  <a:pt x="712049" y="516469"/>
                </a:cubicBezTo>
                <a:cubicBezTo>
                  <a:pt x="712049" y="493089"/>
                  <a:pt x="693096" y="474136"/>
                  <a:pt x="669716" y="474136"/>
                </a:cubicBezTo>
                <a:close/>
                <a:moveTo>
                  <a:pt x="500382" y="474136"/>
                </a:moveTo>
                <a:cubicBezTo>
                  <a:pt x="477002" y="474136"/>
                  <a:pt x="458049" y="493089"/>
                  <a:pt x="458049" y="516469"/>
                </a:cubicBezTo>
                <a:cubicBezTo>
                  <a:pt x="458049" y="539849"/>
                  <a:pt x="477002" y="558802"/>
                  <a:pt x="500382" y="558802"/>
                </a:cubicBezTo>
                <a:cubicBezTo>
                  <a:pt x="523763" y="558802"/>
                  <a:pt x="542715" y="539849"/>
                  <a:pt x="542715" y="516469"/>
                </a:cubicBezTo>
                <a:cubicBezTo>
                  <a:pt x="542715" y="493089"/>
                  <a:pt x="523763" y="474136"/>
                  <a:pt x="500382" y="474136"/>
                </a:cubicBezTo>
                <a:close/>
                <a:moveTo>
                  <a:pt x="331050" y="474136"/>
                </a:moveTo>
                <a:cubicBezTo>
                  <a:pt x="307670" y="474136"/>
                  <a:pt x="288717" y="493089"/>
                  <a:pt x="288717" y="516469"/>
                </a:cubicBezTo>
                <a:cubicBezTo>
                  <a:pt x="288717" y="539849"/>
                  <a:pt x="307670" y="558802"/>
                  <a:pt x="331050" y="558802"/>
                </a:cubicBezTo>
                <a:cubicBezTo>
                  <a:pt x="354430" y="558802"/>
                  <a:pt x="373382" y="539849"/>
                  <a:pt x="373382" y="516469"/>
                </a:cubicBezTo>
                <a:cubicBezTo>
                  <a:pt x="373382" y="493089"/>
                  <a:pt x="354430" y="474136"/>
                  <a:pt x="331050" y="474136"/>
                </a:cubicBezTo>
                <a:close/>
                <a:moveTo>
                  <a:pt x="161717" y="474136"/>
                </a:moveTo>
                <a:cubicBezTo>
                  <a:pt x="138337" y="474136"/>
                  <a:pt x="119384" y="493089"/>
                  <a:pt x="119384" y="516469"/>
                </a:cubicBezTo>
                <a:cubicBezTo>
                  <a:pt x="119384" y="539849"/>
                  <a:pt x="138337" y="558802"/>
                  <a:pt x="161717" y="558802"/>
                </a:cubicBezTo>
                <a:cubicBezTo>
                  <a:pt x="185097" y="558802"/>
                  <a:pt x="204050" y="539849"/>
                  <a:pt x="204050" y="516469"/>
                </a:cubicBezTo>
                <a:cubicBezTo>
                  <a:pt x="204050" y="493089"/>
                  <a:pt x="185097" y="474136"/>
                  <a:pt x="161717" y="474136"/>
                </a:cubicBezTo>
                <a:close/>
                <a:moveTo>
                  <a:pt x="0" y="0"/>
                </a:moveTo>
                <a:lnTo>
                  <a:pt x="4387423" y="0"/>
                </a:lnTo>
                <a:lnTo>
                  <a:pt x="4387423" y="152400"/>
                </a:lnTo>
                <a:lnTo>
                  <a:pt x="4387423" y="242993"/>
                </a:lnTo>
                <a:lnTo>
                  <a:pt x="4387423" y="477291"/>
                </a:lnTo>
                <a:lnTo>
                  <a:pt x="4365106" y="486535"/>
                </a:lnTo>
                <a:cubicBezTo>
                  <a:pt x="4357446" y="494196"/>
                  <a:pt x="4352707" y="504779"/>
                  <a:pt x="4352707" y="516469"/>
                </a:cubicBezTo>
                <a:cubicBezTo>
                  <a:pt x="4352707" y="528159"/>
                  <a:pt x="4357446" y="538742"/>
                  <a:pt x="4365106" y="546403"/>
                </a:cubicBezTo>
                <a:lnTo>
                  <a:pt x="4387423" y="555647"/>
                </a:lnTo>
                <a:lnTo>
                  <a:pt x="4387423" y="3164104"/>
                </a:lnTo>
                <a:lnTo>
                  <a:pt x="4369407" y="3167742"/>
                </a:lnTo>
                <a:cubicBezTo>
                  <a:pt x="4350262" y="3175839"/>
                  <a:pt x="4334925" y="3191176"/>
                  <a:pt x="4326828" y="3210321"/>
                </a:cubicBezTo>
                <a:lnTo>
                  <a:pt x="4321886" y="3234796"/>
                </a:lnTo>
                <a:lnTo>
                  <a:pt x="4248202" y="3234796"/>
                </a:lnTo>
                <a:lnTo>
                  <a:pt x="4243261" y="3210321"/>
                </a:lnTo>
                <a:cubicBezTo>
                  <a:pt x="4231114" y="3181604"/>
                  <a:pt x="4202679" y="3161454"/>
                  <a:pt x="4169538" y="3161454"/>
                </a:cubicBezTo>
                <a:cubicBezTo>
                  <a:pt x="4136397" y="3161454"/>
                  <a:pt x="4107962" y="3181604"/>
                  <a:pt x="4095816" y="3210321"/>
                </a:cubicBezTo>
                <a:lnTo>
                  <a:pt x="4090874" y="3234796"/>
                </a:lnTo>
                <a:lnTo>
                  <a:pt x="4017196" y="3234796"/>
                </a:lnTo>
                <a:lnTo>
                  <a:pt x="4012255" y="3210321"/>
                </a:lnTo>
                <a:cubicBezTo>
                  <a:pt x="4000108" y="3181604"/>
                  <a:pt x="3971673" y="3161454"/>
                  <a:pt x="3938532" y="3161454"/>
                </a:cubicBezTo>
                <a:cubicBezTo>
                  <a:pt x="3905391" y="3161454"/>
                  <a:pt x="3876956" y="3181604"/>
                  <a:pt x="3864810" y="3210321"/>
                </a:cubicBezTo>
                <a:lnTo>
                  <a:pt x="3859868" y="3234796"/>
                </a:lnTo>
                <a:lnTo>
                  <a:pt x="3786190" y="3234796"/>
                </a:lnTo>
                <a:lnTo>
                  <a:pt x="3781249" y="3210321"/>
                </a:lnTo>
                <a:cubicBezTo>
                  <a:pt x="3769102" y="3181604"/>
                  <a:pt x="3740667" y="3161454"/>
                  <a:pt x="3707526" y="3161454"/>
                </a:cubicBezTo>
                <a:cubicBezTo>
                  <a:pt x="3674385" y="3161454"/>
                  <a:pt x="3645950" y="3181604"/>
                  <a:pt x="3633804" y="3210321"/>
                </a:cubicBezTo>
                <a:lnTo>
                  <a:pt x="3628863" y="3234796"/>
                </a:lnTo>
                <a:lnTo>
                  <a:pt x="3555184" y="3234796"/>
                </a:lnTo>
                <a:lnTo>
                  <a:pt x="3550243" y="3210321"/>
                </a:lnTo>
                <a:cubicBezTo>
                  <a:pt x="3538096" y="3181604"/>
                  <a:pt x="3509661" y="3161454"/>
                  <a:pt x="3476520" y="3161454"/>
                </a:cubicBezTo>
                <a:cubicBezTo>
                  <a:pt x="3443379" y="3161454"/>
                  <a:pt x="3414944" y="3181604"/>
                  <a:pt x="3402798" y="3210321"/>
                </a:cubicBezTo>
                <a:lnTo>
                  <a:pt x="3397856" y="3234796"/>
                </a:lnTo>
                <a:lnTo>
                  <a:pt x="3324178" y="3234796"/>
                </a:lnTo>
                <a:lnTo>
                  <a:pt x="3319237" y="3210321"/>
                </a:lnTo>
                <a:cubicBezTo>
                  <a:pt x="3307090" y="3181604"/>
                  <a:pt x="3278655" y="3161454"/>
                  <a:pt x="3245514" y="3161454"/>
                </a:cubicBezTo>
                <a:cubicBezTo>
                  <a:pt x="3212373" y="3161454"/>
                  <a:pt x="3183938" y="3181604"/>
                  <a:pt x="3171792" y="3210321"/>
                </a:cubicBezTo>
                <a:lnTo>
                  <a:pt x="3166850" y="3234796"/>
                </a:lnTo>
                <a:lnTo>
                  <a:pt x="3093172" y="3234796"/>
                </a:lnTo>
                <a:lnTo>
                  <a:pt x="3088230" y="3210321"/>
                </a:lnTo>
                <a:cubicBezTo>
                  <a:pt x="3076084" y="3181604"/>
                  <a:pt x="3047649" y="3161454"/>
                  <a:pt x="3014508" y="3161454"/>
                </a:cubicBezTo>
                <a:cubicBezTo>
                  <a:pt x="2981367" y="3161454"/>
                  <a:pt x="2952932" y="3181604"/>
                  <a:pt x="2940786" y="3210321"/>
                </a:cubicBezTo>
                <a:lnTo>
                  <a:pt x="2935844" y="3234796"/>
                </a:lnTo>
                <a:lnTo>
                  <a:pt x="2862166" y="3234796"/>
                </a:lnTo>
                <a:lnTo>
                  <a:pt x="2857224" y="3210321"/>
                </a:lnTo>
                <a:cubicBezTo>
                  <a:pt x="2845078" y="3181604"/>
                  <a:pt x="2816643" y="3161454"/>
                  <a:pt x="2783502" y="3161454"/>
                </a:cubicBezTo>
                <a:cubicBezTo>
                  <a:pt x="2750361" y="3161454"/>
                  <a:pt x="2721926" y="3181604"/>
                  <a:pt x="2709780" y="3210321"/>
                </a:cubicBezTo>
                <a:lnTo>
                  <a:pt x="2704838" y="3234796"/>
                </a:lnTo>
                <a:lnTo>
                  <a:pt x="2631160" y="3234796"/>
                </a:lnTo>
                <a:lnTo>
                  <a:pt x="2626219" y="3210321"/>
                </a:lnTo>
                <a:cubicBezTo>
                  <a:pt x="2614072" y="3181604"/>
                  <a:pt x="2585637" y="3161454"/>
                  <a:pt x="2552496" y="3161454"/>
                </a:cubicBezTo>
                <a:cubicBezTo>
                  <a:pt x="2519355" y="3161454"/>
                  <a:pt x="2490920" y="3181604"/>
                  <a:pt x="2478774" y="3210321"/>
                </a:cubicBezTo>
                <a:lnTo>
                  <a:pt x="2473832" y="3234796"/>
                </a:lnTo>
                <a:lnTo>
                  <a:pt x="2400154" y="3234796"/>
                </a:lnTo>
                <a:lnTo>
                  <a:pt x="2395213" y="3210321"/>
                </a:lnTo>
                <a:cubicBezTo>
                  <a:pt x="2383066" y="3181604"/>
                  <a:pt x="2354631" y="3161454"/>
                  <a:pt x="2321490" y="3161454"/>
                </a:cubicBezTo>
                <a:cubicBezTo>
                  <a:pt x="2288349" y="3161454"/>
                  <a:pt x="2259914" y="3181604"/>
                  <a:pt x="2247768" y="3210321"/>
                </a:cubicBezTo>
                <a:lnTo>
                  <a:pt x="2242826" y="3234796"/>
                </a:lnTo>
                <a:lnTo>
                  <a:pt x="2169148" y="3234796"/>
                </a:lnTo>
                <a:lnTo>
                  <a:pt x="2164207" y="3210321"/>
                </a:lnTo>
                <a:cubicBezTo>
                  <a:pt x="2152060" y="3181604"/>
                  <a:pt x="2123625" y="3161454"/>
                  <a:pt x="2090484" y="3161454"/>
                </a:cubicBezTo>
                <a:cubicBezTo>
                  <a:pt x="2057343" y="3161454"/>
                  <a:pt x="2028908" y="3181604"/>
                  <a:pt x="2016762" y="3210321"/>
                </a:cubicBezTo>
                <a:lnTo>
                  <a:pt x="2011820" y="3234796"/>
                </a:lnTo>
                <a:lnTo>
                  <a:pt x="1938142" y="3234796"/>
                </a:lnTo>
                <a:lnTo>
                  <a:pt x="1933201" y="3210321"/>
                </a:lnTo>
                <a:cubicBezTo>
                  <a:pt x="1921054" y="3181604"/>
                  <a:pt x="1892619" y="3161454"/>
                  <a:pt x="1859478" y="3161454"/>
                </a:cubicBezTo>
                <a:cubicBezTo>
                  <a:pt x="1826337" y="3161454"/>
                  <a:pt x="1797902" y="3181604"/>
                  <a:pt x="1785756" y="3210321"/>
                </a:cubicBezTo>
                <a:lnTo>
                  <a:pt x="1780814" y="3234796"/>
                </a:lnTo>
                <a:lnTo>
                  <a:pt x="1707136" y="3234796"/>
                </a:lnTo>
                <a:lnTo>
                  <a:pt x="1702195" y="3210321"/>
                </a:lnTo>
                <a:cubicBezTo>
                  <a:pt x="1690048" y="3181604"/>
                  <a:pt x="1661613" y="3161454"/>
                  <a:pt x="1628472" y="3161454"/>
                </a:cubicBezTo>
                <a:cubicBezTo>
                  <a:pt x="1595331" y="3161454"/>
                  <a:pt x="1566896" y="3181604"/>
                  <a:pt x="1554750" y="3210321"/>
                </a:cubicBezTo>
                <a:lnTo>
                  <a:pt x="1549808" y="3234796"/>
                </a:lnTo>
                <a:lnTo>
                  <a:pt x="1476130" y="3234796"/>
                </a:lnTo>
                <a:lnTo>
                  <a:pt x="1471189" y="3210321"/>
                </a:lnTo>
                <a:cubicBezTo>
                  <a:pt x="1459042" y="3181604"/>
                  <a:pt x="1430607" y="3161454"/>
                  <a:pt x="1397466" y="3161454"/>
                </a:cubicBezTo>
                <a:cubicBezTo>
                  <a:pt x="1364325" y="3161454"/>
                  <a:pt x="1335890" y="3181604"/>
                  <a:pt x="1323744" y="3210321"/>
                </a:cubicBezTo>
                <a:lnTo>
                  <a:pt x="1318802" y="3234796"/>
                </a:lnTo>
                <a:lnTo>
                  <a:pt x="1245124" y="3234796"/>
                </a:lnTo>
                <a:lnTo>
                  <a:pt x="1240183" y="3210321"/>
                </a:lnTo>
                <a:cubicBezTo>
                  <a:pt x="1228036" y="3181604"/>
                  <a:pt x="1199601" y="3161454"/>
                  <a:pt x="1166461" y="3161454"/>
                </a:cubicBezTo>
                <a:cubicBezTo>
                  <a:pt x="1133320" y="3161454"/>
                  <a:pt x="1104885" y="3181604"/>
                  <a:pt x="1092739" y="3210321"/>
                </a:cubicBezTo>
                <a:lnTo>
                  <a:pt x="1087797" y="3234796"/>
                </a:lnTo>
                <a:lnTo>
                  <a:pt x="1014119" y="3234796"/>
                </a:lnTo>
                <a:lnTo>
                  <a:pt x="1009178" y="3210321"/>
                </a:lnTo>
                <a:cubicBezTo>
                  <a:pt x="997031" y="3181604"/>
                  <a:pt x="968596" y="3161454"/>
                  <a:pt x="935455" y="3161454"/>
                </a:cubicBezTo>
                <a:cubicBezTo>
                  <a:pt x="902314" y="3161454"/>
                  <a:pt x="873879" y="3181604"/>
                  <a:pt x="861733" y="3210321"/>
                </a:cubicBezTo>
                <a:lnTo>
                  <a:pt x="856791" y="3234796"/>
                </a:lnTo>
                <a:lnTo>
                  <a:pt x="783113" y="3234796"/>
                </a:lnTo>
                <a:lnTo>
                  <a:pt x="778171" y="3210321"/>
                </a:lnTo>
                <a:cubicBezTo>
                  <a:pt x="766025" y="3181604"/>
                  <a:pt x="737590" y="3161454"/>
                  <a:pt x="704449" y="3161454"/>
                </a:cubicBezTo>
                <a:cubicBezTo>
                  <a:pt x="671308" y="3161454"/>
                  <a:pt x="642873" y="3181604"/>
                  <a:pt x="630727" y="3210321"/>
                </a:cubicBezTo>
                <a:lnTo>
                  <a:pt x="625785" y="3234796"/>
                </a:lnTo>
                <a:lnTo>
                  <a:pt x="552107" y="3234796"/>
                </a:lnTo>
                <a:lnTo>
                  <a:pt x="547165" y="3210321"/>
                </a:lnTo>
                <a:cubicBezTo>
                  <a:pt x="535019" y="3181604"/>
                  <a:pt x="506584" y="3161454"/>
                  <a:pt x="473443" y="3161454"/>
                </a:cubicBezTo>
                <a:cubicBezTo>
                  <a:pt x="440302" y="3161454"/>
                  <a:pt x="411867" y="3181604"/>
                  <a:pt x="399721" y="3210321"/>
                </a:cubicBezTo>
                <a:lnTo>
                  <a:pt x="394779" y="3234796"/>
                </a:lnTo>
                <a:lnTo>
                  <a:pt x="321101" y="3234796"/>
                </a:lnTo>
                <a:lnTo>
                  <a:pt x="316160" y="3210321"/>
                </a:lnTo>
                <a:cubicBezTo>
                  <a:pt x="304013" y="3181604"/>
                  <a:pt x="275578" y="3161454"/>
                  <a:pt x="242438" y="3161454"/>
                </a:cubicBezTo>
                <a:cubicBezTo>
                  <a:pt x="209297" y="3161454"/>
                  <a:pt x="180862" y="3181604"/>
                  <a:pt x="168716" y="3210321"/>
                </a:cubicBezTo>
                <a:lnTo>
                  <a:pt x="163774" y="3234796"/>
                </a:lnTo>
                <a:lnTo>
                  <a:pt x="90095" y="3234796"/>
                </a:lnTo>
                <a:lnTo>
                  <a:pt x="85153" y="3210321"/>
                </a:lnTo>
                <a:cubicBezTo>
                  <a:pt x="73007" y="3181604"/>
                  <a:pt x="44572" y="3161454"/>
                  <a:pt x="11431" y="3161454"/>
                </a:cubicBezTo>
                <a:lnTo>
                  <a:pt x="0" y="3163762"/>
                </a:lnTo>
                <a:lnTo>
                  <a:pt x="0" y="555648"/>
                </a:lnTo>
                <a:lnTo>
                  <a:pt x="22318" y="546403"/>
                </a:lnTo>
                <a:cubicBezTo>
                  <a:pt x="29979" y="538742"/>
                  <a:pt x="34717" y="528159"/>
                  <a:pt x="34717" y="516469"/>
                </a:cubicBezTo>
                <a:cubicBezTo>
                  <a:pt x="34717" y="504779"/>
                  <a:pt x="29979" y="494196"/>
                  <a:pt x="22318" y="486535"/>
                </a:cubicBezTo>
                <a:lnTo>
                  <a:pt x="0" y="477291"/>
                </a:lnTo>
                <a:lnTo>
                  <a:pt x="0" y="242993"/>
                </a:lnTo>
                <a:lnTo>
                  <a:pt x="0" y="152400"/>
                </a:lnTo>
                <a:close/>
              </a:path>
            </a:pathLst>
          </a:custGeom>
          <a:solidFill>
            <a:sysClr val="window" lastClr="FFFFFF"/>
          </a:solidFill>
          <a:ln w="31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t">
            <a:normAutofit/>
          </a:bodyPr>
          <a:p>
            <a:pPr algn="ctr">
              <a:lnSpc>
                <a:spcPct val="120000"/>
              </a:lnSpc>
            </a:pPr>
            <a:endParaRPr lang="en-US" altLang="zh-CN" sz="1500" b="1" spc="300" dirty="0">
              <a:solidFill>
                <a:srgbClr val="FA855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矩形 42"/>
          <p:cNvSpPr/>
          <p:nvPr>
            <p:custDataLst>
              <p:tags r:id="rId2"/>
            </p:custDataLst>
          </p:nvPr>
        </p:nvSpPr>
        <p:spPr>
          <a:xfrm>
            <a:off x="610439" y="1835590"/>
            <a:ext cx="3912396" cy="2685071"/>
          </a:xfrm>
          <a:prstGeom prst="rect">
            <a:avLst/>
          </a:prstGeom>
          <a:solidFill>
            <a:srgbClr val="C00000"/>
          </a:solidFill>
          <a:ln w="12700" cap="flat" cmpd="sng" algn="ctr">
            <a:noFill/>
            <a:prstDash val="solid"/>
            <a:miter lim="800000"/>
          </a:ln>
          <a:effectLst/>
        </p:spPr>
        <p:txBody>
          <a:bodyPr rtlCol="0" anchor="ctr">
            <a:noAutofit/>
          </a:bodyPr>
          <a:p>
            <a:pPr algn="l">
              <a:lnSpc>
                <a:spcPct val="120000"/>
              </a:lnSpc>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、党员责任区</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、党员示范区</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、党员先锋岗</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、党员突击队</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、党员服务队</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、党员攻关项目</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a:lnSpc>
                <a:spcPct val="120000"/>
              </a:lnSpc>
              <a:buNone/>
            </a:pP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7</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三型</a:t>
            </a:r>
            <a:r>
              <a:rPr lang="en-US" altLang="zh-CN"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机关党支部创建</a:t>
            </a:r>
            <a:endParaRPr lang="zh-CN" altLang="en-US" sz="1800" b="1"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custDataLst>
              <p:tags r:id="rId3"/>
            </p:custDataLst>
          </p:nvPr>
        </p:nvSpPr>
        <p:spPr>
          <a:xfrm>
            <a:off x="4783392" y="1835736"/>
            <a:ext cx="3912396" cy="2649365"/>
          </a:xfrm>
          <a:prstGeom prst="rect">
            <a:avLst/>
          </a:prstGeom>
          <a:solidFill>
            <a:srgbClr val="C00000"/>
          </a:solidFill>
          <a:ln w="12700" cap="flat" cmpd="sng" algn="ctr">
            <a:noFill/>
            <a:prstDash val="solid"/>
            <a:miter lim="800000"/>
          </a:ln>
          <a:effectLst/>
        </p:spPr>
        <p:txBody>
          <a:bodyPr rtlCol="0" anchor="ctr">
            <a:noAutofit/>
          </a:bodyPr>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1</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a:t>
            </a: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承诺践诺</a:t>
            </a: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2</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、党员与职工结对帮带</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3</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、党课开讲啦</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4</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、学习身边榜样</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5</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、党员过政治生日</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r>
              <a:rPr lang="en-US" altLang="zh-CN"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    6</a:t>
            </a:r>
            <a:r>
              <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、党员亮身份、树形象</a:t>
            </a:r>
            <a:endParaRPr lang="zh-CN" altLang="en-US" sz="1800" b="1"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custDataLst>
              <p:tags r:id="rId4"/>
            </p:custDataLst>
          </p:nvPr>
        </p:nvSpPr>
        <p:spPr>
          <a:xfrm>
            <a:off x="748148" y="1299372"/>
            <a:ext cx="3637058" cy="505840"/>
          </a:xfrm>
          <a:prstGeom prst="rect">
            <a:avLst/>
          </a:prstGeom>
          <a:noFill/>
        </p:spPr>
        <p:txBody>
          <a:bodyPr wrap="square" rtlCol="0" anchor="ctr">
            <a:noAutofit/>
          </a:bodyPr>
          <a:p>
            <a:pPr algn="ctr">
              <a:lnSpc>
                <a:spcPct val="120000"/>
              </a:lnSpc>
            </a:pPr>
            <a:r>
              <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rPr>
              <a:t>创先争优</a:t>
            </a:r>
            <a:r>
              <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rPr>
              <a:t>类</a:t>
            </a:r>
            <a:endPar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p:cNvSpPr txBox="1"/>
          <p:nvPr>
            <p:custDataLst>
              <p:tags r:id="rId5"/>
            </p:custDataLst>
          </p:nvPr>
        </p:nvSpPr>
        <p:spPr>
          <a:xfrm>
            <a:off x="4837289" y="1299088"/>
            <a:ext cx="3637058" cy="505840"/>
          </a:xfrm>
          <a:prstGeom prst="rect">
            <a:avLst/>
          </a:prstGeom>
          <a:noFill/>
        </p:spPr>
        <p:txBody>
          <a:bodyPr wrap="square" rtlCol="0" anchor="ctr">
            <a:noAutofit/>
          </a:bodyPr>
          <a:p>
            <a:pPr algn="ctr">
              <a:lnSpc>
                <a:spcPct val="120000"/>
              </a:lnSpc>
            </a:pPr>
            <a:r>
              <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rPr>
              <a:t>阵地建设</a:t>
            </a:r>
            <a:r>
              <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rPr>
              <a:t>类</a:t>
            </a:r>
            <a:endParaRPr lang="zh-CN" altLang="en-US" sz="2700" b="1" spc="30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3" name="图片 32"/>
          <p:cNvPicPr/>
          <p:nvPr/>
        </p:nvPicPr>
        <p:blipFill>
          <a:blip r:embed="rId6">
            <a:extLst>
              <a:ext uri="{28A0092B-C50C-407E-A947-70E740481C1C}">
                <a14:useLocalDpi xmlns:a14="http://schemas.microsoft.com/office/drawing/2010/main" val="0"/>
              </a:ext>
            </a:extLst>
          </a:blip>
          <a:stretch>
            <a:fillRect/>
          </a:stretch>
        </p:blipFill>
        <p:spPr>
          <a:xfrm>
            <a:off x="4991501"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300" autoRev="1" fill="hold">
                                          <p:stCondLst>
                                            <p:cond delay="0"/>
                                          </p:stCondLst>
                                        </p:cTn>
                                        <p:tgtEl>
                                          <p:spTgt spid="23"/>
                                        </p:tgtEl>
                                        <p:attrNameLst>
                                          <p:attrName>ppt_w</p:attrName>
                                        </p:attrNameLst>
                                      </p:cBhvr>
                                    </p:anim>
                                    <p:anim by="(#ppt_w*0.50)" calcmode="lin" valueType="num">
                                      <p:cBhvr>
                                        <p:cTn id="8" dur="300" decel="50000" autoRev="1" fill="hold">
                                          <p:stCondLst>
                                            <p:cond delay="0"/>
                                          </p:stCondLst>
                                        </p:cTn>
                                        <p:tgtEl>
                                          <p:spTgt spid="23"/>
                                        </p:tgtEl>
                                        <p:attrNameLst>
                                          <p:attrName>ppt_x</p:attrName>
                                        </p:attrNameLst>
                                      </p:cBhvr>
                                    </p:anim>
                                    <p:anim from="(-#ppt_h/2)" to="(#ppt_y)" calcmode="lin" valueType="num">
                                      <p:cBhvr>
                                        <p:cTn id="9" dur="600" fill="hold">
                                          <p:stCondLst>
                                            <p:cond delay="0"/>
                                          </p:stCondLst>
                                        </p:cTn>
                                        <p:tgtEl>
                                          <p:spTgt spid="23"/>
                                        </p:tgtEl>
                                        <p:attrNameLst>
                                          <p:attrName>ppt_y</p:attrName>
                                        </p:attrNameLst>
                                      </p:cBhvr>
                                    </p:anim>
                                    <p:animRot by="21600000">
                                      <p:cBhvr>
                                        <p:cTn id="10" dur="6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89414"/>
            <a:ext cx="7886700" cy="994172"/>
          </a:xfrm>
        </p:spPr>
        <p:txBody>
          <a:bodyPr>
            <a:normAutofit/>
          </a:bodyPr>
          <a:lstStyle/>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党员责任区</a:t>
            </a:r>
            <a:endParaRPr lang="zh-CN" altLang="en-US" sz="3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文本1"/>
          <p:cNvGrpSpPr/>
          <p:nvPr/>
        </p:nvGrpSpPr>
        <p:grpSpPr>
          <a:xfrm>
            <a:off x="748665" y="1365885"/>
            <a:ext cx="7815580" cy="953135"/>
            <a:chOff x="1393825" y="1469007"/>
            <a:chExt cx="6361113" cy="1104536"/>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zh-CN" sz="1800" kern="0">
                <a:solidFill>
                  <a:sysClr val="windowText" lastClr="000000"/>
                </a:solidFill>
                <a:latin typeface="等线" panose="02010600030101010101" charset="-122"/>
                <a:ea typeface="等线" panose="02010600030101010101" charset="-122"/>
              </a:endParaRPr>
            </a:p>
          </p:txBody>
        </p:sp>
        <p:sp>
          <p:nvSpPr>
            <p:cNvPr id="5" name="Text Box 64"/>
            <p:cNvSpPr txBox="1">
              <a:spLocks noChangeArrowheads="1"/>
            </p:cNvSpPr>
            <p:nvPr/>
          </p:nvSpPr>
          <p:spPr bwMode="black">
            <a:xfrm>
              <a:off x="1461529" y="1469007"/>
              <a:ext cx="6215368" cy="110453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indent="0" defTabSz="914400" eaLnBrk="1" hangingPunct="1">
                <a:spcBef>
                  <a:spcPct val="50000"/>
                </a:spcBef>
                <a:buFont typeface="Arial" panose="020B0604020202020204" pitchFamily="34" charset="0"/>
                <a:buNone/>
                <a:defRPr/>
              </a:pPr>
              <a:r>
                <a:rPr lang="zh-CN" altLang="en-US" sz="1400" b="1" i="0" dirty="0">
                  <a:solidFill>
                    <a:srgbClr val="C00000"/>
                  </a:solidFill>
                  <a:latin typeface="微软雅黑" panose="020B0503020204020204" pitchFamily="34" charset="-122"/>
                  <a:ea typeface="微软雅黑" panose="020B0503020204020204" pitchFamily="34" charset="-122"/>
                  <a:sym typeface="+mn-ea"/>
                </a:rPr>
                <a:t>根据党员的不同</a:t>
              </a:r>
              <a:r>
                <a:rPr lang="zh-CN" altLang="en-US" sz="1400" b="1" i="0" dirty="0">
                  <a:solidFill>
                    <a:schemeClr val="tx1"/>
                  </a:solidFill>
                  <a:latin typeface="微软雅黑" panose="020B0503020204020204" pitchFamily="34" charset="-122"/>
                  <a:ea typeface="微软雅黑" panose="020B0503020204020204" pitchFamily="34" charset="-122"/>
                  <a:sym typeface="+mn-ea"/>
                </a:rPr>
                <a:t>工作岗位</a:t>
              </a:r>
              <a:r>
                <a:rPr lang="zh-CN" altLang="en-US" sz="1400" b="1" i="0" dirty="0">
                  <a:solidFill>
                    <a:srgbClr val="C00000"/>
                  </a:solidFill>
                  <a:latin typeface="微软雅黑" panose="020B0503020204020204" pitchFamily="34" charset="-122"/>
                  <a:ea typeface="微软雅黑" panose="020B0503020204020204" pitchFamily="34" charset="-122"/>
                  <a:sym typeface="+mn-ea"/>
                </a:rPr>
                <a:t>、</a:t>
              </a:r>
              <a:r>
                <a:rPr lang="zh-CN" altLang="en-US" sz="1400" b="1" i="0" dirty="0">
                  <a:solidFill>
                    <a:schemeClr val="tx1"/>
                  </a:solidFill>
                  <a:latin typeface="微软雅黑" panose="020B0503020204020204" pitchFamily="34" charset="-122"/>
                  <a:ea typeface="微软雅黑" panose="020B0503020204020204" pitchFamily="34" charset="-122"/>
                  <a:sym typeface="+mn-ea"/>
                </a:rPr>
                <a:t>工作性质</a:t>
              </a:r>
              <a:r>
                <a:rPr lang="zh-CN" altLang="en-US" sz="1400" b="1" i="0" dirty="0">
                  <a:solidFill>
                    <a:srgbClr val="C00000"/>
                  </a:solidFill>
                  <a:latin typeface="微软雅黑" panose="020B0503020204020204" pitchFamily="34" charset="-122"/>
                  <a:ea typeface="微软雅黑" panose="020B0503020204020204" pitchFamily="34" charset="-122"/>
                  <a:sym typeface="+mn-ea"/>
                </a:rPr>
                <a:t>、</a:t>
              </a:r>
              <a:r>
                <a:rPr lang="zh-CN" altLang="en-US" sz="1400" b="1" i="0" dirty="0">
                  <a:solidFill>
                    <a:schemeClr val="tx1"/>
                  </a:solidFill>
                  <a:latin typeface="微软雅黑" panose="020B0503020204020204" pitchFamily="34" charset="-122"/>
                  <a:ea typeface="微软雅黑" panose="020B0503020204020204" pitchFamily="34" charset="-122"/>
                  <a:sym typeface="+mn-ea"/>
                </a:rPr>
                <a:t>实际能力和活动范围</a:t>
              </a:r>
              <a:r>
                <a:rPr lang="zh-CN" altLang="en-US" sz="1400" b="1" i="0" dirty="0">
                  <a:solidFill>
                    <a:srgbClr val="C00000"/>
                  </a:solidFill>
                  <a:latin typeface="微软雅黑" panose="020B0503020204020204" pitchFamily="34" charset="-122"/>
                  <a:ea typeface="微软雅黑" panose="020B0503020204020204" pitchFamily="34" charset="-122"/>
                  <a:sym typeface="+mn-ea"/>
                </a:rPr>
                <a:t>，把需要党员承担和完成的</a:t>
              </a:r>
              <a:r>
                <a:rPr lang="zh-CN" altLang="en-US" sz="1400" b="1" i="0" dirty="0">
                  <a:solidFill>
                    <a:schemeClr val="tx1"/>
                  </a:solidFill>
                  <a:latin typeface="微软雅黑" panose="020B0503020204020204" pitchFamily="34" charset="-122"/>
                  <a:ea typeface="微软雅黑" panose="020B0503020204020204" pitchFamily="34" charset="-122"/>
                  <a:sym typeface="+mn-ea"/>
                </a:rPr>
                <a:t>各种生产指标、行政事务、社会工作，以及基层党组织分配的各项任务，有机地结合在一起，</a:t>
              </a:r>
              <a:r>
                <a:rPr lang="zh-CN" altLang="en-US" sz="1400" b="1" i="0" dirty="0">
                  <a:solidFill>
                    <a:srgbClr val="C00000"/>
                  </a:solidFill>
                  <a:latin typeface="微软雅黑" panose="020B0503020204020204" pitchFamily="34" charset="-122"/>
                  <a:ea typeface="微软雅黑" panose="020B0503020204020204" pitchFamily="34" charset="-122"/>
                  <a:sym typeface="+mn-ea"/>
                </a:rPr>
                <a:t>以责任制的形式分配给每个党员，从而形成以一个党员为主体、以一定数量的群众为对象、以一定的区域为活动范围的党员责任区。</a:t>
              </a:r>
              <a:endParaRPr lang="zh-CN" altLang="en-US" sz="1400" b="1" i="0"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nvGrpSpPr>
          <p:cNvPr id="6" name="深色1"/>
          <p:cNvGrpSpPr/>
          <p:nvPr/>
        </p:nvGrpSpPr>
        <p:grpSpPr>
          <a:xfrm>
            <a:off x="2313305" y="889000"/>
            <a:ext cx="4686300" cy="411480"/>
            <a:chOff x="2225675" y="1449918"/>
            <a:chExt cx="4686300" cy="537631"/>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defTabSz="914400">
                <a:defRPr/>
              </a:pPr>
              <a:endParaRPr lang="zh-CN" altLang="zh-CN" sz="1800" kern="0">
                <a:solidFill>
                  <a:sysClr val="windowText" lastClr="000000"/>
                </a:solidFill>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defTabSz="914400">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gray">
            <a:xfrm>
              <a:off x="3325822" y="1449918"/>
              <a:ext cx="2468880" cy="5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a:spcBef>
                  <a:spcPct val="50000"/>
                </a:spcBef>
                <a:buClr>
                  <a:srgbClr val="1F3F5F"/>
                </a:buClr>
                <a:defRPr/>
              </a:pPr>
              <a:r>
                <a:rPr lang="zh-CN" altLang="en-US" sz="20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党员责任区是什么？</a:t>
              </a:r>
              <a:endParaRPr lang="zh-CN" altLang="en-US" sz="20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748030" y="2533015"/>
            <a:ext cx="7816850" cy="772366"/>
            <a:chOff x="1393825" y="3024981"/>
            <a:chExt cx="6361113" cy="1030288"/>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zh-CN" sz="1800" kern="0">
                <a:solidFill>
                  <a:sysClr val="windowText" lastClr="000000"/>
                </a:solidFill>
                <a:latin typeface="等线" panose="02010600030101010101" charset="-122"/>
                <a:ea typeface="等线" panose="02010600030101010101" charset="-122"/>
              </a:endParaRPr>
            </a:p>
          </p:txBody>
        </p:sp>
        <p:sp>
          <p:nvSpPr>
            <p:cNvPr id="12" name="Text Box 64"/>
            <p:cNvSpPr txBox="1">
              <a:spLocks noChangeArrowheads="1"/>
            </p:cNvSpPr>
            <p:nvPr/>
          </p:nvSpPr>
          <p:spPr bwMode="black">
            <a:xfrm>
              <a:off x="1452563" y="3299620"/>
              <a:ext cx="6215781" cy="6962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eaLnBrk="1" latinLnBrk="0" hangingPunct="1">
                <a:lnSpc>
                  <a:spcPct val="100000"/>
                </a:lnSpc>
                <a:buFont typeface="Arial" panose="020B0604020202020204" pitchFamily="34" charset="0"/>
                <a:buNone/>
              </a:pPr>
              <a:r>
                <a:rPr lang="zh-CN"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一是</a:t>
              </a:r>
              <a:r>
                <a:rPr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党员的知识面、工作能力和爱好、特长、兴趣等情况</a:t>
              </a:r>
              <a:r>
                <a:rPr lang="zh-CN"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latinLnBrk="0" hangingPunct="1">
                <a:lnSpc>
                  <a:spcPct val="100000"/>
                </a:lnSpc>
                <a:buFont typeface="Arial" panose="020B0604020202020204" pitchFamily="34" charset="0"/>
                <a:buNone/>
              </a:pPr>
              <a:r>
                <a:rPr lang="zh-CN"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二是</a:t>
              </a:r>
              <a:r>
                <a:rPr sz="1400" b="1"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充分发扬民主、广泛听取党员和群众意见的基础上,制定出党员责任区划分的方案。</a:t>
              </a:r>
              <a:endParaRPr lang="en-US" altLang="zh-CN" sz="1400" b="1" i="0"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3" name="深色2"/>
          <p:cNvGrpSpPr/>
          <p:nvPr/>
        </p:nvGrpSpPr>
        <p:grpSpPr>
          <a:xfrm>
            <a:off x="2307505" y="2366374"/>
            <a:ext cx="4686300" cy="370522"/>
            <a:chOff x="2225675" y="1524000"/>
            <a:chExt cx="4686300" cy="494028"/>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defTabSz="914400">
                <a:defRPr/>
              </a:pPr>
              <a:endParaRPr lang="zh-CN" altLang="zh-CN" sz="1800" kern="0">
                <a:solidFill>
                  <a:sysClr val="windowText" lastClr="000000"/>
                </a:solidFill>
                <a:latin typeface="微软雅黑" panose="020B0503020204020204" pitchFamily="34" charset="-122"/>
                <a:ea typeface="微软雅黑" panose="020B0503020204020204" pitchFamily="34" charset="-122"/>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defTabSz="914400">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Rectangle 61"/>
            <p:cNvSpPr>
              <a:spLocks noChangeArrowheads="1"/>
            </p:cNvSpPr>
            <p:nvPr/>
          </p:nvSpPr>
          <p:spPr bwMode="gray">
            <a:xfrm>
              <a:off x="3561411" y="1568450"/>
              <a:ext cx="2011680" cy="44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spcBef>
                  <a:spcPct val="50000"/>
                </a:spcBef>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如何划分党员</a:t>
              </a: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责任区</a:t>
              </a:r>
              <a:endPar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768350" y="3769995"/>
            <a:ext cx="7816850" cy="854257"/>
            <a:chOff x="1393825" y="4575348"/>
            <a:chExt cx="6361113" cy="1139327"/>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zh-CN" sz="1800" kern="0">
                <a:solidFill>
                  <a:sysClr val="windowText" lastClr="000000"/>
                </a:solidFill>
                <a:latin typeface="等线" panose="02010600030101010101" charset="-122"/>
                <a:ea typeface="等线" panose="02010600030101010101" charset="-122"/>
              </a:endParaRPr>
            </a:p>
          </p:txBody>
        </p:sp>
        <p:sp>
          <p:nvSpPr>
            <p:cNvPr id="19" name="Text Box 64"/>
            <p:cNvSpPr txBox="1">
              <a:spLocks noChangeArrowheads="1"/>
            </p:cNvSpPr>
            <p:nvPr/>
          </p:nvSpPr>
          <p:spPr bwMode="black">
            <a:xfrm>
              <a:off x="1445329" y="4731421"/>
              <a:ext cx="6215781" cy="98325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0" indent="406400" algn="l"/>
              <a:r>
                <a:rPr lang="zh-CN" sz="1400" b="1" i="0">
                  <a:solidFill>
                    <a:srgbClr val="C00000"/>
                  </a:solidFill>
                  <a:latin typeface="微软雅黑" panose="020B0503020204020204" pitchFamily="34" charset="-122"/>
                  <a:ea typeface="微软雅黑" panose="020B0503020204020204" pitchFamily="34" charset="-122"/>
                  <a:sym typeface="+mn-ea"/>
                </a:rPr>
                <a:t>责任区完全可以与实际工作紧密结合，比如某位党员的责任区是井下主排水泵房，那么他应该负责好该区域的安全生产标准化工作、负责本区域人员的管理与技能提升培训、本区域设备的安全运行和设备的完好率等内容。（掘进工、维修工、机关</a:t>
              </a:r>
              <a:r>
                <a:rPr lang="zh-CN" sz="1400" b="1" i="0">
                  <a:solidFill>
                    <a:srgbClr val="C00000"/>
                  </a:solidFill>
                  <a:latin typeface="微软雅黑" panose="020B0503020204020204" pitchFamily="34" charset="-122"/>
                  <a:ea typeface="微软雅黑" panose="020B0503020204020204" pitchFamily="34" charset="-122"/>
                  <a:sym typeface="+mn-ea"/>
                </a:rPr>
                <a:t>干部）</a:t>
              </a:r>
              <a:endParaRPr lang="zh-CN" altLang="zh-CN" sz="1400" b="1" i="0"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nvGrpSpPr>
          <p:cNvPr id="20" name="深色3"/>
          <p:cNvGrpSpPr/>
          <p:nvPr/>
        </p:nvGrpSpPr>
        <p:grpSpPr>
          <a:xfrm>
            <a:off x="2307505" y="3529149"/>
            <a:ext cx="4686300" cy="370522"/>
            <a:chOff x="2225675" y="1524000"/>
            <a:chExt cx="4686300" cy="494028"/>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defTabSz="914400">
                <a:defRPr/>
              </a:pPr>
              <a:endParaRPr lang="zh-CN" altLang="zh-CN" sz="1800" kern="0">
                <a:solidFill>
                  <a:sysClr val="windowText" lastClr="000000"/>
                </a:solidFill>
                <a:latin typeface="微软雅黑" panose="020B0503020204020204" pitchFamily="34" charset="-122"/>
                <a:ea typeface="微软雅黑" panose="020B0503020204020204" pitchFamily="34" charset="-122"/>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defTabSz="914400">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Rectangle 61"/>
            <p:cNvSpPr>
              <a:spLocks noChangeArrowheads="1"/>
            </p:cNvSpPr>
            <p:nvPr/>
          </p:nvSpPr>
          <p:spPr bwMode="gray">
            <a:xfrm>
              <a:off x="4069402" y="1568450"/>
              <a:ext cx="995680" cy="44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spcBef>
                  <a:spcPct val="50000"/>
                </a:spcBef>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案例</a:t>
              </a: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列举</a:t>
              </a:r>
              <a:endPar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26731" y="30407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1"/>
          <p:cNvSpPr>
            <a:spLocks noChangeArrowheads="1"/>
          </p:cNvSpPr>
          <p:nvPr/>
        </p:nvSpPr>
        <p:spPr bwMode="gray">
          <a:xfrm>
            <a:off x="4252595" y="3562350"/>
            <a:ext cx="79248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spcBef>
                <a:spcPct val="50000"/>
              </a:spcBef>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案例</a:t>
            </a: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列</a:t>
            </a:r>
            <a:endPar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4" name="表格 23"/>
          <p:cNvGraphicFramePr/>
          <p:nvPr>
            <p:custDataLst>
              <p:tags r:id="rId1"/>
            </p:custDataLst>
          </p:nvPr>
        </p:nvGraphicFramePr>
        <p:xfrm>
          <a:off x="1015365" y="1107440"/>
          <a:ext cx="7024370" cy="3536315"/>
        </p:xfrm>
        <a:graphic>
          <a:graphicData uri="http://schemas.openxmlformats.org/drawingml/2006/table">
            <a:tbl>
              <a:tblPr firstRow="1" bandRow="1">
                <a:tableStyleId>{5940675A-B579-460E-94D1-54222C63F5DA}</a:tableStyleId>
              </a:tblPr>
              <a:tblGrid>
                <a:gridCol w="441960"/>
                <a:gridCol w="2003425"/>
                <a:gridCol w="2225675"/>
                <a:gridCol w="548640"/>
                <a:gridCol w="1371600"/>
                <a:gridCol w="433070"/>
              </a:tblGrid>
              <a:tr h="370840">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序号</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考核目标</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评分标准</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分值</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扣分原因</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solidFill>
                            <a:srgbClr val="333333"/>
                          </a:solidFill>
                          <a:latin typeface="仿宋" panose="02010609060101010101" charset="-122"/>
                          <a:ea typeface="仿宋" panose="02010609060101010101" charset="-122"/>
                          <a:cs typeface="仿宋" panose="02010609060101010101" charset="-122"/>
                        </a:rPr>
                        <a:t>得分</a:t>
                      </a:r>
                      <a:endParaRPr lang="en-US" altLang="en-US" sz="1200" b="1">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09905">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1</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zh-CN" altLang="en-US" sz="1100" b="0">
                          <a:solidFill>
                            <a:srgbClr val="000000"/>
                          </a:solidFill>
                          <a:latin typeface="仿宋" panose="02010609060101010101" charset="-122"/>
                          <a:ea typeface="仿宋" panose="02010609060101010101" charset="-122"/>
                          <a:cs typeface="仿宋" panose="02010609060101010101" charset="-122"/>
                        </a:rPr>
                        <a:t>带头抓好</a:t>
                      </a:r>
                      <a:r>
                        <a:rPr lang="en-US" sz="1100" b="0">
                          <a:solidFill>
                            <a:srgbClr val="000000"/>
                          </a:solidFill>
                          <a:latin typeface="仿宋" panose="02010609060101010101" charset="-122"/>
                          <a:ea typeface="仿宋" panose="02010609060101010101" charset="-122"/>
                          <a:cs typeface="仿宋" panose="02010609060101010101" charset="-122"/>
                        </a:rPr>
                        <a:t>责任区内设备运行</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000000"/>
                          </a:solidFill>
                          <a:latin typeface="仿宋" panose="02010609060101010101" charset="-122"/>
                          <a:ea typeface="仿宋" panose="02010609060101010101" charset="-122"/>
                          <a:cs typeface="仿宋" panose="02010609060101010101" charset="-122"/>
                        </a:rPr>
                        <a:t>出现设备运行故障扣5分/次；影响生产半小时及以上扣10分/次</a:t>
                      </a:r>
                      <a:r>
                        <a:rPr lang="zh-CN" altLang="en-US" sz="1100" b="0">
                          <a:solidFill>
                            <a:srgbClr val="000000"/>
                          </a:solidFill>
                          <a:latin typeface="仿宋" panose="02010609060101010101" charset="-122"/>
                          <a:ea typeface="仿宋" panose="02010609060101010101" charset="-122"/>
                          <a:cs typeface="仿宋" panose="02010609060101010101" charset="-122"/>
                        </a:rPr>
                        <a:t>，直到</a:t>
                      </a:r>
                      <a:r>
                        <a:rPr lang="zh-CN" altLang="en-US" sz="1100" b="0">
                          <a:solidFill>
                            <a:srgbClr val="000000"/>
                          </a:solidFill>
                          <a:latin typeface="仿宋" panose="02010609060101010101" charset="-122"/>
                          <a:ea typeface="仿宋" panose="02010609060101010101" charset="-122"/>
                          <a:cs typeface="仿宋" panose="02010609060101010101" charset="-122"/>
                        </a:rPr>
                        <a:t>扣完；</a:t>
                      </a:r>
                      <a:endParaRPr lang="zh-CN"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20分</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49630">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2</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zh-CN" altLang="en-US" sz="1100" b="0">
                          <a:solidFill>
                            <a:srgbClr val="333333"/>
                          </a:solidFill>
                          <a:latin typeface="仿宋" panose="02010609060101010101" charset="-122"/>
                          <a:ea typeface="仿宋" panose="02010609060101010101" charset="-122"/>
                          <a:cs typeface="仿宋" panose="02010609060101010101" charset="-122"/>
                        </a:rPr>
                        <a:t>带头抓好</a:t>
                      </a:r>
                      <a:r>
                        <a:rPr lang="en-US" sz="1100" b="0">
                          <a:solidFill>
                            <a:srgbClr val="333333"/>
                          </a:solidFill>
                          <a:latin typeface="仿宋" panose="02010609060101010101" charset="-122"/>
                          <a:ea typeface="仿宋" panose="02010609060101010101" charset="-122"/>
                          <a:cs typeface="仿宋" panose="02010609060101010101" charset="-122"/>
                        </a:rPr>
                        <a:t>责任区内设备完</a:t>
                      </a:r>
                      <a:r>
                        <a:rPr lang="zh-CN" altLang="en-US" sz="1100" b="0">
                          <a:solidFill>
                            <a:srgbClr val="333333"/>
                          </a:solidFill>
                          <a:latin typeface="仿宋" panose="02010609060101010101" charset="-122"/>
                          <a:ea typeface="仿宋" panose="02010609060101010101" charset="-122"/>
                          <a:cs typeface="仿宋" panose="02010609060101010101" charset="-122"/>
                        </a:rPr>
                        <a:t>管理</a:t>
                      </a:r>
                      <a:endParaRPr lang="zh-CN"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出现设备失爆现象，区队自查出现的扣10分/次；其他检查出现的扣20分/次；出现设备不完好的扣10分/次；对检查的问题整改</a:t>
                      </a:r>
                      <a:r>
                        <a:rPr lang="zh-CN" altLang="en-US" sz="1100" b="0">
                          <a:solidFill>
                            <a:srgbClr val="333333"/>
                          </a:solidFill>
                          <a:latin typeface="仿宋" panose="02010609060101010101" charset="-122"/>
                          <a:ea typeface="仿宋" panose="02010609060101010101" charset="-122"/>
                          <a:cs typeface="仿宋" panose="02010609060101010101" charset="-122"/>
                        </a:rPr>
                        <a:t>拖延一天</a:t>
                      </a:r>
                      <a:r>
                        <a:rPr lang="en-US" sz="1100" b="0">
                          <a:solidFill>
                            <a:srgbClr val="333333"/>
                          </a:solidFill>
                          <a:latin typeface="仿宋" panose="02010609060101010101" charset="-122"/>
                          <a:ea typeface="仿宋" panose="02010609060101010101" charset="-122"/>
                          <a:cs typeface="仿宋" panose="02010609060101010101" charset="-122"/>
                        </a:rPr>
                        <a:t>扣10分/次</a:t>
                      </a:r>
                      <a:r>
                        <a:rPr lang="zh-CN" altLang="en-US" sz="1100" b="0">
                          <a:solidFill>
                            <a:srgbClr val="333333"/>
                          </a:solidFill>
                          <a:latin typeface="仿宋" panose="02010609060101010101" charset="-122"/>
                          <a:ea typeface="仿宋" panose="02010609060101010101" charset="-122"/>
                          <a:cs typeface="仿宋" panose="02010609060101010101" charset="-122"/>
                        </a:rPr>
                        <a:t>，直到扣完。</a:t>
                      </a:r>
                      <a:endParaRPr lang="zh-CN"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30分</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 </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 </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510540">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3</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zh-CN" altLang="en-US" sz="1100" b="0">
                          <a:solidFill>
                            <a:srgbClr val="000000"/>
                          </a:solidFill>
                          <a:latin typeface="仿宋" panose="02010609060101010101" charset="-122"/>
                          <a:ea typeface="仿宋" panose="02010609060101010101" charset="-122"/>
                          <a:cs typeface="仿宋" panose="02010609060101010101" charset="-122"/>
                        </a:rPr>
                        <a:t>带头抓好</a:t>
                      </a:r>
                      <a:r>
                        <a:rPr lang="en-US" sz="1100" b="0">
                          <a:solidFill>
                            <a:srgbClr val="000000"/>
                          </a:solidFill>
                          <a:latin typeface="仿宋" panose="02010609060101010101" charset="-122"/>
                          <a:ea typeface="仿宋" panose="02010609060101010101" charset="-122"/>
                          <a:cs typeface="仿宋" panose="02010609060101010101" charset="-122"/>
                        </a:rPr>
                        <a:t>责任区域内文明卫生</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000000"/>
                          </a:solidFill>
                          <a:latin typeface="仿宋" panose="02010609060101010101" charset="-122"/>
                          <a:ea typeface="仿宋" panose="02010609060101010101" charset="-122"/>
                          <a:cs typeface="仿宋" panose="02010609060101010101" charset="-122"/>
                        </a:rPr>
                        <a:t>区队自查发现文明卫生差扣5分/次；其他检查扣10分/次；整改</a:t>
                      </a:r>
                      <a:r>
                        <a:rPr lang="zh-CN" altLang="en-US" sz="1100" b="0">
                          <a:solidFill>
                            <a:srgbClr val="000000"/>
                          </a:solidFill>
                          <a:latin typeface="仿宋" panose="02010609060101010101" charset="-122"/>
                          <a:ea typeface="仿宋" panose="02010609060101010101" charset="-122"/>
                          <a:cs typeface="仿宋" panose="02010609060101010101" charset="-122"/>
                        </a:rPr>
                        <a:t>延期一天</a:t>
                      </a:r>
                      <a:r>
                        <a:rPr lang="en-US" sz="1100" b="0">
                          <a:solidFill>
                            <a:srgbClr val="000000"/>
                          </a:solidFill>
                          <a:latin typeface="仿宋" panose="02010609060101010101" charset="-122"/>
                          <a:ea typeface="仿宋" panose="02010609060101010101" charset="-122"/>
                          <a:cs typeface="仿宋" panose="02010609060101010101" charset="-122"/>
                        </a:rPr>
                        <a:t>扣10分/次</a:t>
                      </a:r>
                      <a:r>
                        <a:rPr lang="zh-CN" altLang="en-US" sz="1100" b="0">
                          <a:solidFill>
                            <a:srgbClr val="000000"/>
                          </a:solidFill>
                          <a:latin typeface="仿宋" panose="02010609060101010101" charset="-122"/>
                          <a:ea typeface="仿宋" panose="02010609060101010101" charset="-122"/>
                          <a:cs typeface="仿宋" panose="02010609060101010101" charset="-122"/>
                        </a:rPr>
                        <a:t>，直到扣完。</a:t>
                      </a:r>
                      <a:endParaRPr lang="zh-CN"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20分</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65455">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4</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000000"/>
                          </a:solidFill>
                          <a:latin typeface="仿宋" panose="02010609060101010101" charset="-122"/>
                          <a:ea typeface="仿宋" panose="02010609060101010101" charset="-122"/>
                          <a:cs typeface="仿宋" panose="02010609060101010101" charset="-122"/>
                        </a:rPr>
                        <a:t>带头对自己区域加强巡检</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000000"/>
                          </a:solidFill>
                          <a:latin typeface="仿宋" panose="02010609060101010101" charset="-122"/>
                          <a:ea typeface="仿宋" panose="02010609060101010101" charset="-122"/>
                          <a:cs typeface="仿宋" panose="02010609060101010101" charset="-122"/>
                        </a:rPr>
                        <a:t>每月不少于10次，巡检不到位扣2分/次</a:t>
                      </a:r>
                      <a:r>
                        <a:rPr lang="zh-CN" altLang="en-US" sz="1100" b="0">
                          <a:solidFill>
                            <a:srgbClr val="000000"/>
                          </a:solidFill>
                          <a:latin typeface="仿宋" panose="02010609060101010101" charset="-122"/>
                          <a:ea typeface="仿宋" panose="02010609060101010101" charset="-122"/>
                          <a:cs typeface="仿宋" panose="02010609060101010101" charset="-122"/>
                        </a:rPr>
                        <a:t>，直到</a:t>
                      </a:r>
                      <a:r>
                        <a:rPr lang="zh-CN" altLang="en-US" sz="1100" b="0">
                          <a:solidFill>
                            <a:srgbClr val="000000"/>
                          </a:solidFill>
                          <a:latin typeface="仿宋" panose="02010609060101010101" charset="-122"/>
                          <a:ea typeface="仿宋" panose="02010609060101010101" charset="-122"/>
                          <a:cs typeface="仿宋" panose="02010609060101010101" charset="-122"/>
                        </a:rPr>
                        <a:t>扣完。</a:t>
                      </a:r>
                      <a:endParaRPr lang="zh-CN" altLang="en-US" sz="11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10分</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17855">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5</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责任区内无</a:t>
                      </a:r>
                      <a:r>
                        <a:rPr lang="zh-CN" altLang="en-US" sz="1100" b="0">
                          <a:solidFill>
                            <a:srgbClr val="333333"/>
                          </a:solidFill>
                          <a:latin typeface="仿宋" panose="02010609060101010101" charset="-122"/>
                          <a:ea typeface="仿宋" panose="02010609060101010101" charset="-122"/>
                          <a:cs typeface="仿宋" panose="02010609060101010101" charset="-122"/>
                        </a:rPr>
                        <a:t>违章、</a:t>
                      </a:r>
                      <a:r>
                        <a:rPr lang="en-US" sz="1100" b="0">
                          <a:solidFill>
                            <a:srgbClr val="333333"/>
                          </a:solidFill>
                          <a:latin typeface="仿宋" panose="02010609060101010101" charset="-122"/>
                          <a:ea typeface="仿宋" panose="02010609060101010101" charset="-122"/>
                          <a:cs typeface="仿宋" panose="02010609060101010101" charset="-122"/>
                        </a:rPr>
                        <a:t>安全事故</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出现</a:t>
                      </a:r>
                      <a:r>
                        <a:rPr lang="zh-CN" altLang="en-US" sz="1100" b="0">
                          <a:solidFill>
                            <a:srgbClr val="333333"/>
                          </a:solidFill>
                          <a:latin typeface="仿宋" panose="02010609060101010101" charset="-122"/>
                          <a:ea typeface="仿宋" panose="02010609060101010101" charset="-122"/>
                          <a:cs typeface="仿宋" panose="02010609060101010101" charset="-122"/>
                        </a:rPr>
                        <a:t>违章</a:t>
                      </a:r>
                      <a:r>
                        <a:rPr lang="en-US" sz="1100" b="0">
                          <a:solidFill>
                            <a:srgbClr val="333333"/>
                          </a:solidFill>
                          <a:latin typeface="仿宋" panose="02010609060101010101" charset="-122"/>
                          <a:ea typeface="仿宋" panose="02010609060101010101" charset="-122"/>
                          <a:cs typeface="仿宋" panose="02010609060101010101" charset="-122"/>
                        </a:rPr>
                        <a:t>，</a:t>
                      </a:r>
                      <a:r>
                        <a:rPr lang="zh-CN" altLang="en-US" sz="1100" b="0">
                          <a:solidFill>
                            <a:srgbClr val="333333"/>
                          </a:solidFill>
                          <a:latin typeface="仿宋" panose="02010609060101010101" charset="-122"/>
                          <a:ea typeface="仿宋" panose="02010609060101010101" charset="-122"/>
                          <a:cs typeface="仿宋" panose="02010609060101010101" charset="-122"/>
                        </a:rPr>
                        <a:t>每次</a:t>
                      </a:r>
                      <a:r>
                        <a:rPr lang="en-US" altLang="zh-CN" sz="1100" b="0">
                          <a:solidFill>
                            <a:srgbClr val="333333"/>
                          </a:solidFill>
                          <a:latin typeface="仿宋" panose="02010609060101010101" charset="-122"/>
                          <a:ea typeface="仿宋" panose="02010609060101010101" charset="-122"/>
                          <a:cs typeface="仿宋" panose="02010609060101010101" charset="-122"/>
                        </a:rPr>
                        <a:t>5</a:t>
                      </a:r>
                      <a:r>
                        <a:rPr lang="zh-CN" altLang="en-US" sz="1100" b="0">
                          <a:solidFill>
                            <a:srgbClr val="333333"/>
                          </a:solidFill>
                          <a:latin typeface="仿宋" panose="02010609060101010101" charset="-122"/>
                          <a:ea typeface="仿宋" panose="02010609060101010101" charset="-122"/>
                          <a:cs typeface="仿宋" panose="02010609060101010101" charset="-122"/>
                        </a:rPr>
                        <a:t>分；出现事故，</a:t>
                      </a:r>
                      <a:r>
                        <a:rPr lang="en-US" sz="1100" b="0">
                          <a:solidFill>
                            <a:srgbClr val="333333"/>
                          </a:solidFill>
                          <a:latin typeface="仿宋" panose="02010609060101010101" charset="-122"/>
                          <a:ea typeface="仿宋" panose="02010609060101010101" charset="-122"/>
                          <a:cs typeface="仿宋" panose="02010609060101010101" charset="-122"/>
                        </a:rPr>
                        <a:t>轻微的扣5分；轻伤及以上扣10分/次</a:t>
                      </a:r>
                      <a:r>
                        <a:rPr lang="zh-CN" altLang="en-US" sz="1100" b="0">
                          <a:solidFill>
                            <a:srgbClr val="333333"/>
                          </a:solidFill>
                          <a:latin typeface="仿宋" panose="02010609060101010101" charset="-122"/>
                          <a:ea typeface="仿宋" panose="02010609060101010101" charset="-122"/>
                          <a:cs typeface="仿宋" panose="02010609060101010101" charset="-122"/>
                        </a:rPr>
                        <a:t>，直到扣完</a:t>
                      </a:r>
                      <a:r>
                        <a:rPr lang="en-US" sz="1100" b="0">
                          <a:solidFill>
                            <a:srgbClr val="333333"/>
                          </a:solidFill>
                          <a:latin typeface="仿宋" panose="02010609060101010101" charset="-122"/>
                          <a:ea typeface="仿宋" panose="02010609060101010101" charset="-122"/>
                          <a:cs typeface="仿宋" panose="02010609060101010101" charset="-122"/>
                        </a:rPr>
                        <a:t>。</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100" b="0">
                          <a:solidFill>
                            <a:srgbClr val="333333"/>
                          </a:solidFill>
                          <a:latin typeface="仿宋" panose="02010609060101010101" charset="-122"/>
                          <a:ea typeface="仿宋" panose="02010609060101010101" charset="-122"/>
                          <a:cs typeface="仿宋" panose="02010609060101010101" charset="-122"/>
                        </a:rPr>
                        <a:t>20分</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 </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100" b="0">
                          <a:solidFill>
                            <a:srgbClr val="333333"/>
                          </a:solidFill>
                          <a:latin typeface="仿宋" panose="02010609060101010101" charset="-122"/>
                          <a:ea typeface="仿宋" panose="02010609060101010101" charset="-122"/>
                          <a:cs typeface="仿宋" panose="02010609060101010101" charset="-122"/>
                        </a:rPr>
                        <a:t> </a:t>
                      </a:r>
                      <a:endParaRPr lang="en-US" altLang="en-US" sz="1100" b="0">
                        <a:solidFill>
                          <a:srgbClr val="333333"/>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2090">
                <a:tc gridSpan="3">
                  <a:txBody>
                    <a:bodyPr/>
                    <a:p>
                      <a:pPr indent="0" algn="r">
                        <a:buNone/>
                      </a:pPr>
                      <a:r>
                        <a:rPr lang="en-US" sz="1100" b="0">
                          <a:latin typeface="仿宋" panose="02010609060101010101" charset="-122"/>
                          <a:ea typeface="仿宋" panose="02010609060101010101" charset="-122"/>
                          <a:cs typeface="仿宋" panose="02010609060101010101" charset="-122"/>
                        </a:rPr>
                        <a:t>总 分</a:t>
                      </a:r>
                      <a:endParaRPr lang="en-US" altLang="en-US" sz="11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r">
                        <a:buNone/>
                      </a:pPr>
                      <a:r>
                        <a:rPr lang="en-US" sz="1100" b="0">
                          <a:latin typeface="仿宋" panose="02010609060101010101" charset="-122"/>
                          <a:ea typeface="仿宋" panose="02010609060101010101" charset="-122"/>
                          <a:cs typeface="仿宋" panose="02010609060101010101" charset="-122"/>
                        </a:rPr>
                        <a:t>100分</a:t>
                      </a:r>
                      <a:endParaRPr lang="en-US" altLang="en-US" sz="11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100" b="0">
                          <a:latin typeface="仿宋" panose="02010609060101010101" charset="-122"/>
                          <a:ea typeface="仿宋" panose="02010609060101010101" charset="-122"/>
                          <a:cs typeface="仿宋" panose="02010609060101010101" charset="-122"/>
                        </a:rPr>
                        <a:t>考核得分：</a:t>
                      </a:r>
                      <a:endParaRPr lang="en-US" altLang="en-US" sz="11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endParaRPr lang="en-US" altLang="en-US" sz="11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5" name="文本框 24"/>
          <p:cNvSpPr txBox="1"/>
          <p:nvPr/>
        </p:nvSpPr>
        <p:spPr>
          <a:xfrm>
            <a:off x="2438400" y="808355"/>
            <a:ext cx="3879215" cy="368300"/>
          </a:xfrm>
          <a:prstGeom prst="rect">
            <a:avLst/>
          </a:prstGeom>
          <a:noFill/>
        </p:spPr>
        <p:txBody>
          <a:bodyPr wrap="square" rtlCol="0">
            <a:spAutoFit/>
          </a:bodyPr>
          <a:p>
            <a:r>
              <a:rPr lang="zh-CN" altLang="en-US" sz="1800" b="1"/>
              <a:t>“党员责任区”月度考核表（</a:t>
            </a:r>
            <a:r>
              <a:rPr lang="zh-CN" altLang="en-US" sz="1800" b="1"/>
              <a:t>样表）</a:t>
            </a:r>
            <a:endParaRPr lang="zh-CN" altLang="en-US" sz="1800" b="1"/>
          </a:p>
        </p:txBody>
      </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4853071" y="26026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3495" y="-13335"/>
            <a:ext cx="9167495" cy="5156835"/>
          </a:xfrm>
          <a:prstGeom prst="rect">
            <a:avLst/>
          </a:prstGeom>
        </p:spPr>
      </p:pic>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
        <p:nvSpPr>
          <p:cNvPr id="19" name="图形 20"/>
          <p:cNvSpPr/>
          <p:nvPr>
            <p:custDataLst>
              <p:tags r:id="rId3"/>
            </p:custDataLst>
          </p:nvPr>
        </p:nvSpPr>
        <p:spPr>
          <a:xfrm>
            <a:off x="1951973" y="1692359"/>
            <a:ext cx="1468360" cy="1325464"/>
          </a:xfrm>
          <a:custGeom>
            <a:avLst/>
            <a:gdLst>
              <a:gd name="connsiteX0" fmla="*/ 1013244 w 2026644"/>
              <a:gd name="connsiteY0" fmla="*/ 1828310 h 1828713"/>
              <a:gd name="connsiteX1" fmla="*/ 275723 w 2026644"/>
              <a:gd name="connsiteY1" fmla="*/ 1828310 h 1828713"/>
              <a:gd name="connsiteX2" fmla="*/ -102 w 2026644"/>
              <a:gd name="connsiteY2" fmla="*/ 1551685 h 1828713"/>
              <a:gd name="connsiteX3" fmla="*/ 36741 w 2026644"/>
              <a:gd name="connsiteY3" fmla="*/ 1414258 h 1828713"/>
              <a:gd name="connsiteX4" fmla="*/ 405454 w 2026644"/>
              <a:gd name="connsiteY4" fmla="*/ 776083 h 1828713"/>
              <a:gd name="connsiteX5" fmla="*/ 774167 w 2026644"/>
              <a:gd name="connsiteY5" fmla="*/ 137432 h 1828713"/>
              <a:gd name="connsiteX6" fmla="*/ 1151633 w 2026644"/>
              <a:gd name="connsiteY6" fmla="*/ 36838 h 1828713"/>
              <a:gd name="connsiteX7" fmla="*/ 1252227 w 2026644"/>
              <a:gd name="connsiteY7" fmla="*/ 137432 h 1828713"/>
              <a:gd name="connsiteX8" fmla="*/ 1620939 w 2026644"/>
              <a:gd name="connsiteY8" fmla="*/ 776083 h 1828713"/>
              <a:gd name="connsiteX9" fmla="*/ 1989652 w 2026644"/>
              <a:gd name="connsiteY9" fmla="*/ 1414258 h 1828713"/>
              <a:gd name="connsiteX10" fmla="*/ 1888096 w 2026644"/>
              <a:gd name="connsiteY10" fmla="*/ 1791467 h 1828713"/>
              <a:gd name="connsiteX11" fmla="*/ 1750670 w 2026644"/>
              <a:gd name="connsiteY11" fmla="*/ 1828310 h 18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644" h="1828713">
                <a:moveTo>
                  <a:pt x="1013244" y="1828310"/>
                </a:moveTo>
                <a:lnTo>
                  <a:pt x="275723" y="1828310"/>
                </a:lnTo>
                <a:cubicBezTo>
                  <a:pt x="123171" y="1828091"/>
                  <a:pt x="-321" y="1704237"/>
                  <a:pt x="-102" y="1551685"/>
                </a:cubicBezTo>
                <a:cubicBezTo>
                  <a:pt x="-35" y="1503441"/>
                  <a:pt x="12671" y="1456063"/>
                  <a:pt x="36741" y="1414258"/>
                </a:cubicBezTo>
                <a:lnTo>
                  <a:pt x="405454" y="776083"/>
                </a:lnTo>
                <a:lnTo>
                  <a:pt x="774167" y="137432"/>
                </a:lnTo>
                <a:cubicBezTo>
                  <a:pt x="850624" y="5415"/>
                  <a:pt x="1019626" y="-39619"/>
                  <a:pt x="1151633" y="36838"/>
                </a:cubicBezTo>
                <a:cubicBezTo>
                  <a:pt x="1193372" y="61013"/>
                  <a:pt x="1228052" y="95694"/>
                  <a:pt x="1252227" y="137432"/>
                </a:cubicBezTo>
                <a:lnTo>
                  <a:pt x="1620939" y="776083"/>
                </a:lnTo>
                <a:lnTo>
                  <a:pt x="1989652" y="1414258"/>
                </a:lnTo>
                <a:cubicBezTo>
                  <a:pt x="2065776" y="1546466"/>
                  <a:pt x="2020303" y="1715344"/>
                  <a:pt x="1888096" y="1791467"/>
                </a:cubicBezTo>
                <a:cubicBezTo>
                  <a:pt x="1846291" y="1815537"/>
                  <a:pt x="1798914" y="1828243"/>
                  <a:pt x="1750670" y="1828310"/>
                </a:cubicBezTo>
                <a:close/>
              </a:path>
            </a:pathLst>
          </a:custGeom>
          <a:solidFill>
            <a:schemeClr val="accent1">
              <a:lumMod val="20000"/>
              <a:lumOff val="80000"/>
              <a:alpha val="30000"/>
            </a:schemeClr>
          </a:solidFill>
          <a:ln w="9525" cap="flat">
            <a:noFill/>
            <a:prstDash val="solid"/>
            <a:miter/>
          </a:ln>
        </p:spPr>
        <p:txBody>
          <a:bodyPr rot="0" spcFirstLastPara="0" vertOverflow="overflow" horzOverflow="overflow" vert="horz" wrap="square" lIns="88235" tIns="44117" rIns="88235" bIns="44117"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sz="1735">
              <a:solidFill>
                <a:schemeClr val="dk1"/>
              </a:solidFill>
              <a:sym typeface="+mn-ea"/>
            </a:endParaRPr>
          </a:p>
        </p:txBody>
      </p:sp>
      <p:sp>
        <p:nvSpPr>
          <p:cNvPr id="18" name="椭圆 17"/>
          <p:cNvSpPr/>
          <p:nvPr>
            <p:custDataLst>
              <p:tags r:id="rId4"/>
            </p:custDataLst>
          </p:nvPr>
        </p:nvSpPr>
        <p:spPr>
          <a:xfrm>
            <a:off x="3126740" y="2733040"/>
            <a:ext cx="375920" cy="371475"/>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20" name="椭圆 19"/>
          <p:cNvSpPr/>
          <p:nvPr>
            <p:custDataLst>
              <p:tags r:id="rId5"/>
            </p:custDataLst>
          </p:nvPr>
        </p:nvSpPr>
        <p:spPr>
          <a:xfrm>
            <a:off x="1885950" y="2731770"/>
            <a:ext cx="356870" cy="372745"/>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2" name="矩形 1"/>
          <p:cNvSpPr/>
          <p:nvPr>
            <p:custDataLst>
              <p:tags r:id="rId6"/>
            </p:custDataLst>
          </p:nvPr>
        </p:nvSpPr>
        <p:spPr>
          <a:xfrm>
            <a:off x="3451860" y="2357755"/>
            <a:ext cx="974725" cy="276225"/>
          </a:xfrm>
          <a:prstGeom prst="rect">
            <a:avLst/>
          </a:prstGeom>
          <a:noFill/>
        </p:spPr>
        <p:txBody>
          <a:bodyPr wrap="square" lIns="0" tIns="0" rIns="0" bIns="0" rtlCol="0" anchor="b">
            <a:noAutofit/>
          </a:bodyPr>
          <a:lstStyle/>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监督党员</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custDataLst>
              <p:tags r:id="rId7"/>
            </p:custDataLst>
          </p:nvPr>
        </p:nvSpPr>
        <p:spPr>
          <a:xfrm>
            <a:off x="982345" y="2515235"/>
            <a:ext cx="887095" cy="276225"/>
          </a:xfrm>
          <a:prstGeom prst="rect">
            <a:avLst/>
          </a:prstGeom>
          <a:noFill/>
        </p:spPr>
        <p:txBody>
          <a:bodyPr wrap="square" lIns="0" tIns="0" rIns="0" bIns="0" rtlCol="0" anchor="b">
            <a:noAutofit/>
          </a:bodyPr>
          <a:lstStyle/>
          <a:p>
            <a:pPr algn="r">
              <a:spcBef>
                <a:spcPct val="0"/>
              </a:spcBef>
              <a:spcAft>
                <a:spcPct val="0"/>
              </a:spcAft>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教育党员</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8"/>
            </p:custDataLst>
          </p:nvPr>
        </p:nvSpPr>
        <p:spPr>
          <a:xfrm>
            <a:off x="1475105" y="1677035"/>
            <a:ext cx="873760" cy="276225"/>
          </a:xfrm>
          <a:prstGeom prst="rect">
            <a:avLst/>
          </a:prstGeom>
          <a:noFill/>
        </p:spPr>
        <p:txBody>
          <a:bodyPr wrap="square" lIns="0" tIns="0" rIns="0" bIns="0" rtlCol="0" anchor="b">
            <a:noAutofit/>
          </a:bodyPr>
          <a:lstStyle/>
          <a:p>
            <a:pPr algn="r">
              <a:spcBef>
                <a:spcPct val="0"/>
              </a:spcBef>
              <a:spcAft>
                <a:spcPct val="0"/>
              </a:spcAft>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管理党员</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图形 20"/>
          <p:cNvSpPr/>
          <p:nvPr>
            <p:custDataLst>
              <p:tags r:id="rId9"/>
            </p:custDataLst>
          </p:nvPr>
        </p:nvSpPr>
        <p:spPr>
          <a:xfrm>
            <a:off x="2299970" y="2033270"/>
            <a:ext cx="775335" cy="989965"/>
          </a:xfrm>
          <a:custGeom>
            <a:avLst/>
            <a:gdLst>
              <a:gd name="connsiteX0" fmla="*/ 1013244 w 2026644"/>
              <a:gd name="connsiteY0" fmla="*/ 1828310 h 1828713"/>
              <a:gd name="connsiteX1" fmla="*/ 275723 w 2026644"/>
              <a:gd name="connsiteY1" fmla="*/ 1828310 h 1828713"/>
              <a:gd name="connsiteX2" fmla="*/ -102 w 2026644"/>
              <a:gd name="connsiteY2" fmla="*/ 1551685 h 1828713"/>
              <a:gd name="connsiteX3" fmla="*/ 36741 w 2026644"/>
              <a:gd name="connsiteY3" fmla="*/ 1414258 h 1828713"/>
              <a:gd name="connsiteX4" fmla="*/ 405454 w 2026644"/>
              <a:gd name="connsiteY4" fmla="*/ 776083 h 1828713"/>
              <a:gd name="connsiteX5" fmla="*/ 774167 w 2026644"/>
              <a:gd name="connsiteY5" fmla="*/ 137432 h 1828713"/>
              <a:gd name="connsiteX6" fmla="*/ 1151633 w 2026644"/>
              <a:gd name="connsiteY6" fmla="*/ 36838 h 1828713"/>
              <a:gd name="connsiteX7" fmla="*/ 1252227 w 2026644"/>
              <a:gd name="connsiteY7" fmla="*/ 137432 h 1828713"/>
              <a:gd name="connsiteX8" fmla="*/ 1620939 w 2026644"/>
              <a:gd name="connsiteY8" fmla="*/ 776083 h 1828713"/>
              <a:gd name="connsiteX9" fmla="*/ 1989652 w 2026644"/>
              <a:gd name="connsiteY9" fmla="*/ 1414258 h 1828713"/>
              <a:gd name="connsiteX10" fmla="*/ 1888096 w 2026644"/>
              <a:gd name="connsiteY10" fmla="*/ 1791467 h 1828713"/>
              <a:gd name="connsiteX11" fmla="*/ 1750670 w 2026644"/>
              <a:gd name="connsiteY11" fmla="*/ 1828310 h 18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644" h="1828713">
                <a:moveTo>
                  <a:pt x="1013244" y="1828310"/>
                </a:moveTo>
                <a:lnTo>
                  <a:pt x="275723" y="1828310"/>
                </a:lnTo>
                <a:cubicBezTo>
                  <a:pt x="123171" y="1828091"/>
                  <a:pt x="-321" y="1704237"/>
                  <a:pt x="-102" y="1551685"/>
                </a:cubicBezTo>
                <a:cubicBezTo>
                  <a:pt x="-35" y="1503441"/>
                  <a:pt x="12671" y="1456063"/>
                  <a:pt x="36741" y="1414258"/>
                </a:cubicBezTo>
                <a:lnTo>
                  <a:pt x="405454" y="776083"/>
                </a:lnTo>
                <a:lnTo>
                  <a:pt x="774167" y="137432"/>
                </a:lnTo>
                <a:cubicBezTo>
                  <a:pt x="850624" y="5415"/>
                  <a:pt x="1019626" y="-39619"/>
                  <a:pt x="1151633" y="36838"/>
                </a:cubicBezTo>
                <a:cubicBezTo>
                  <a:pt x="1193372" y="61013"/>
                  <a:pt x="1228052" y="95694"/>
                  <a:pt x="1252227" y="137432"/>
                </a:cubicBezTo>
                <a:lnTo>
                  <a:pt x="1620939" y="776083"/>
                </a:lnTo>
                <a:lnTo>
                  <a:pt x="1989652" y="1414258"/>
                </a:lnTo>
                <a:cubicBezTo>
                  <a:pt x="2065776" y="1546466"/>
                  <a:pt x="2020303" y="1715344"/>
                  <a:pt x="1888096" y="1791467"/>
                </a:cubicBezTo>
                <a:cubicBezTo>
                  <a:pt x="1846291" y="1815537"/>
                  <a:pt x="1798914" y="1828243"/>
                  <a:pt x="1750670" y="1828310"/>
                </a:cubicBezTo>
                <a:close/>
              </a:path>
            </a:pathLst>
          </a:custGeom>
          <a:solidFill>
            <a:srgbClr val="FF0000"/>
          </a:solidFill>
          <a:ln w="9525" cap="flat">
            <a:solidFill>
              <a:srgbClr val="FF0000"/>
            </a:solidFill>
            <a:prstDash val="solid"/>
            <a:miter/>
          </a:ln>
          <a:effectLst>
            <a:outerShdw blurRad="342900" sx="102000" sy="102000" algn="ctr" rotWithShape="0">
              <a:schemeClr val="accent1">
                <a:alpha val="40000"/>
              </a:schemeClr>
            </a:outerShdw>
          </a:effectLst>
        </p:spPr>
        <p:txBody>
          <a:bodyPr rot="0" spcFirstLastPara="0" vertOverflow="overflow" horzOverflow="overflow" vert="horz" wrap="square" lIns="416666" tIns="625000" rIns="416666" bIns="278186"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buClrTx/>
              <a:buSzTx/>
              <a:buFontTx/>
            </a:pPr>
            <a:r>
              <a:rPr lang="zh-CN" altLang="en-US" sz="1735" b="1">
                <a:solidFill>
                  <a:schemeClr val="lt1"/>
                </a:solidFill>
                <a:uFillTx/>
                <a:latin typeface="+mn-ea"/>
                <a:cs typeface="+mn-ea"/>
                <a:sym typeface="+mn-ea"/>
              </a:rPr>
              <a:t>党员</a:t>
            </a:r>
            <a:endParaRPr lang="zh-CN" altLang="en-US" sz="1735" b="1">
              <a:solidFill>
                <a:schemeClr val="lt1"/>
              </a:solidFill>
              <a:uFillTx/>
              <a:latin typeface="+mn-ea"/>
              <a:cs typeface="+mn-ea"/>
              <a:sym typeface="+mn-ea"/>
            </a:endParaRPr>
          </a:p>
        </p:txBody>
      </p:sp>
      <p:sp>
        <p:nvSpPr>
          <p:cNvPr id="15" name="椭圆 14"/>
          <p:cNvSpPr/>
          <p:nvPr>
            <p:custDataLst>
              <p:tags r:id="rId10"/>
            </p:custDataLst>
          </p:nvPr>
        </p:nvSpPr>
        <p:spPr>
          <a:xfrm>
            <a:off x="2494280" y="1645285"/>
            <a:ext cx="360680" cy="329565"/>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14" name="图形 6"/>
          <p:cNvSpPr/>
          <p:nvPr>
            <p:custDataLst>
              <p:tags r:id="rId11"/>
            </p:custDataLst>
          </p:nvPr>
        </p:nvSpPr>
        <p:spPr>
          <a:xfrm>
            <a:off x="5781819" y="1598646"/>
            <a:ext cx="1763720" cy="1763720"/>
          </a:xfrm>
          <a:custGeom>
            <a:avLst/>
            <a:gdLst>
              <a:gd name="connsiteX0" fmla="*/ 1526367 w 2045476"/>
              <a:gd name="connsiteY0" fmla="*/ 606997 h 2045475"/>
              <a:gd name="connsiteX1" fmla="*/ 1930132 w 2045476"/>
              <a:gd name="connsiteY1" fmla="*/ 827977 h 2045475"/>
              <a:gd name="connsiteX2" fmla="*/ 2018143 w 2045476"/>
              <a:gd name="connsiteY2" fmla="*/ 1128681 h 2045475"/>
              <a:gd name="connsiteX3" fmla="*/ 1930132 w 2045476"/>
              <a:gd name="connsiteY3" fmla="*/ 1216692 h 2045475"/>
              <a:gd name="connsiteX4" fmla="*/ 1526081 w 2045476"/>
              <a:gd name="connsiteY4" fmla="*/ 1437672 h 2045475"/>
              <a:gd name="connsiteX5" fmla="*/ 1437975 w 2045476"/>
              <a:gd name="connsiteY5" fmla="*/ 1525778 h 2045475"/>
              <a:gd name="connsiteX6" fmla="*/ 1216995 w 2045476"/>
              <a:gd name="connsiteY6" fmla="*/ 1929829 h 2045475"/>
              <a:gd name="connsiteX7" fmla="*/ 916291 w 2045476"/>
              <a:gd name="connsiteY7" fmla="*/ 2017840 h 2045475"/>
              <a:gd name="connsiteX8" fmla="*/ 828280 w 2045476"/>
              <a:gd name="connsiteY8" fmla="*/ 1929829 h 2045475"/>
              <a:gd name="connsiteX9" fmla="*/ 607300 w 2045476"/>
              <a:gd name="connsiteY9" fmla="*/ 1525778 h 2045475"/>
              <a:gd name="connsiteX10" fmla="*/ 519193 w 2045476"/>
              <a:gd name="connsiteY10" fmla="*/ 1437672 h 2045475"/>
              <a:gd name="connsiteX11" fmla="*/ 115143 w 2045476"/>
              <a:gd name="connsiteY11" fmla="*/ 1216692 h 2045475"/>
              <a:gd name="connsiteX12" fmla="*/ 27132 w 2045476"/>
              <a:gd name="connsiteY12" fmla="*/ 915988 h 2045475"/>
              <a:gd name="connsiteX13" fmla="*/ 115143 w 2045476"/>
              <a:gd name="connsiteY13" fmla="*/ 827977 h 2045475"/>
              <a:gd name="connsiteX14" fmla="*/ 519193 w 2045476"/>
              <a:gd name="connsiteY14" fmla="*/ 606997 h 2045475"/>
              <a:gd name="connsiteX15" fmla="*/ 607300 w 2045476"/>
              <a:gd name="connsiteY15" fmla="*/ 518891 h 2045475"/>
              <a:gd name="connsiteX16" fmla="*/ 828280 w 2045476"/>
              <a:gd name="connsiteY16" fmla="*/ 114840 h 2045475"/>
              <a:gd name="connsiteX17" fmla="*/ 1128984 w 2045476"/>
              <a:gd name="connsiteY17" fmla="*/ 26829 h 2045475"/>
              <a:gd name="connsiteX18" fmla="*/ 1216995 w 2045476"/>
              <a:gd name="connsiteY18" fmla="*/ 114840 h 2045475"/>
              <a:gd name="connsiteX19" fmla="*/ 1437975 w 2045476"/>
              <a:gd name="connsiteY19" fmla="*/ 518891 h 2045475"/>
              <a:gd name="connsiteX20" fmla="*/ 1526367 w 2045476"/>
              <a:gd name="connsiteY20" fmla="*/ 606997 h 204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5476" h="2045475">
                <a:moveTo>
                  <a:pt x="1526367" y="606997"/>
                </a:moveTo>
                <a:lnTo>
                  <a:pt x="1930132" y="827977"/>
                </a:lnTo>
                <a:cubicBezTo>
                  <a:pt x="2037469" y="886708"/>
                  <a:pt x="2076874" y="1021344"/>
                  <a:pt x="2018143" y="1128681"/>
                </a:cubicBezTo>
                <a:cubicBezTo>
                  <a:pt x="1997816" y="1165829"/>
                  <a:pt x="1967279" y="1196366"/>
                  <a:pt x="1930132" y="1216692"/>
                </a:cubicBezTo>
                <a:lnTo>
                  <a:pt x="1526081" y="1437672"/>
                </a:lnTo>
                <a:cubicBezTo>
                  <a:pt x="1488905" y="1458036"/>
                  <a:pt x="1458339" y="1488602"/>
                  <a:pt x="1437975" y="1525778"/>
                </a:cubicBezTo>
                <a:lnTo>
                  <a:pt x="1216995" y="1929829"/>
                </a:lnTo>
                <a:cubicBezTo>
                  <a:pt x="1158264" y="2037166"/>
                  <a:pt x="1023628" y="2076571"/>
                  <a:pt x="916291" y="2017840"/>
                </a:cubicBezTo>
                <a:cubicBezTo>
                  <a:pt x="879143" y="1997513"/>
                  <a:pt x="848606" y="1966976"/>
                  <a:pt x="828280" y="1929829"/>
                </a:cubicBezTo>
                <a:lnTo>
                  <a:pt x="607300" y="1525778"/>
                </a:lnTo>
                <a:cubicBezTo>
                  <a:pt x="586964" y="1488583"/>
                  <a:pt x="556389" y="1458008"/>
                  <a:pt x="519193" y="1437672"/>
                </a:cubicBezTo>
                <a:lnTo>
                  <a:pt x="115143" y="1216692"/>
                </a:lnTo>
                <a:cubicBezTo>
                  <a:pt x="7806" y="1157961"/>
                  <a:pt x="-31600" y="1023325"/>
                  <a:pt x="27132" y="915988"/>
                </a:cubicBezTo>
                <a:cubicBezTo>
                  <a:pt x="47458" y="878840"/>
                  <a:pt x="77995" y="848303"/>
                  <a:pt x="115143" y="827977"/>
                </a:cubicBezTo>
                <a:lnTo>
                  <a:pt x="519193" y="606997"/>
                </a:lnTo>
                <a:cubicBezTo>
                  <a:pt x="556389" y="586661"/>
                  <a:pt x="586964" y="556086"/>
                  <a:pt x="607300" y="518891"/>
                </a:cubicBezTo>
                <a:lnTo>
                  <a:pt x="828280" y="114840"/>
                </a:lnTo>
                <a:cubicBezTo>
                  <a:pt x="887011" y="7503"/>
                  <a:pt x="1021647" y="-31902"/>
                  <a:pt x="1128984" y="26829"/>
                </a:cubicBezTo>
                <a:cubicBezTo>
                  <a:pt x="1166131" y="47155"/>
                  <a:pt x="1196669" y="77702"/>
                  <a:pt x="1216995" y="114840"/>
                </a:cubicBezTo>
                <a:lnTo>
                  <a:pt x="1437975" y="518891"/>
                </a:lnTo>
                <a:cubicBezTo>
                  <a:pt x="1458416" y="556105"/>
                  <a:pt x="1489086" y="586680"/>
                  <a:pt x="1526367" y="606997"/>
                </a:cubicBezTo>
                <a:close/>
              </a:path>
            </a:pathLst>
          </a:custGeom>
          <a:solidFill>
            <a:schemeClr val="accent1">
              <a:lumMod val="20000"/>
              <a:lumOff val="80000"/>
              <a:alpha val="30000"/>
            </a:schemeClr>
          </a:solidFill>
          <a:ln w="9525" cap="flat">
            <a:noFill/>
            <a:prstDash val="solid"/>
            <a:miter/>
          </a:ln>
        </p:spPr>
        <p:txBody>
          <a:bodyPr rot="0" spcFirstLastPara="0" vertOverflow="overflow" horzOverflow="overflow" vert="horz" wrap="square" lIns="88235" tIns="44117" rIns="88235" bIns="44117"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sz="1735">
              <a:solidFill>
                <a:schemeClr val="dk1"/>
              </a:solidFill>
              <a:sym typeface="+mn-ea"/>
            </a:endParaRPr>
          </a:p>
        </p:txBody>
      </p:sp>
      <p:sp>
        <p:nvSpPr>
          <p:cNvPr id="16" name="椭圆 15"/>
          <p:cNvSpPr/>
          <p:nvPr>
            <p:custDataLst>
              <p:tags r:id="rId12"/>
            </p:custDataLst>
          </p:nvPr>
        </p:nvSpPr>
        <p:spPr>
          <a:xfrm>
            <a:off x="6440170" y="1497330"/>
            <a:ext cx="441325" cy="438150"/>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17" name="椭圆 16"/>
          <p:cNvSpPr/>
          <p:nvPr>
            <p:custDataLst>
              <p:tags r:id="rId13"/>
            </p:custDataLst>
          </p:nvPr>
        </p:nvSpPr>
        <p:spPr>
          <a:xfrm>
            <a:off x="6402705" y="2934970"/>
            <a:ext cx="478790" cy="415925"/>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21" name="椭圆 20"/>
          <p:cNvSpPr/>
          <p:nvPr>
            <p:custDataLst>
              <p:tags r:id="rId14"/>
            </p:custDataLst>
          </p:nvPr>
        </p:nvSpPr>
        <p:spPr>
          <a:xfrm>
            <a:off x="7123430" y="2299970"/>
            <a:ext cx="422275" cy="400685"/>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22" name="椭圆 21"/>
          <p:cNvSpPr/>
          <p:nvPr>
            <p:custDataLst>
              <p:tags r:id="rId15"/>
            </p:custDataLst>
          </p:nvPr>
        </p:nvSpPr>
        <p:spPr>
          <a:xfrm>
            <a:off x="5648325" y="2299970"/>
            <a:ext cx="438150" cy="431800"/>
          </a:xfrm>
          <a:prstGeom prst="ellipse">
            <a:avLst/>
          </a:prstGeom>
          <a:solidFill>
            <a:srgbClr val="FF0000"/>
          </a:solidFill>
          <a:ln w="9525" cap="flat">
            <a:noFill/>
            <a:prstDash val="solid"/>
            <a:miter/>
          </a:ln>
        </p:spPr>
        <p:txBody>
          <a:bodyPr rot="0" spcFirstLastPara="0" vertOverflow="overflow" horzOverflow="overflow" vert="horz" wrap="square" lIns="416666" tIns="590686" rIns="416666" bIns="382353"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735" b="1" spc="130" dirty="0">
              <a:solidFill>
                <a:schemeClr val="lt1"/>
              </a:solidFill>
              <a:uFillTx/>
              <a:latin typeface="+中文标题" charset="0"/>
              <a:ea typeface="+mj-ea"/>
              <a:cs typeface="+mj-ea"/>
              <a:sym typeface="+mn-ea"/>
            </a:endParaRPr>
          </a:p>
        </p:txBody>
      </p:sp>
      <p:sp>
        <p:nvSpPr>
          <p:cNvPr id="23" name="矩形 22"/>
          <p:cNvSpPr/>
          <p:nvPr>
            <p:custDataLst>
              <p:tags r:id="rId16"/>
            </p:custDataLst>
          </p:nvPr>
        </p:nvSpPr>
        <p:spPr>
          <a:xfrm>
            <a:off x="7672859" y="2197085"/>
            <a:ext cx="1137127" cy="311576"/>
          </a:xfrm>
          <a:prstGeom prst="rect">
            <a:avLst/>
          </a:prstGeom>
          <a:noFill/>
        </p:spPr>
        <p:txBody>
          <a:bodyPr wrap="square" lIns="0" tIns="0" rIns="0" bIns="0" rtlCol="0" anchor="b">
            <a:noAutofit/>
          </a:bodyPr>
          <a:lstStyle/>
          <a:p>
            <a:pPr>
              <a:spcBef>
                <a:spcPct val="0"/>
              </a:spcBef>
              <a:spcAft>
                <a:spcPct val="0"/>
              </a:spcAft>
            </a:pPr>
            <a:r>
              <a:rPr lang="zh-CN" altLang="en-US" sz="1800" b="1" dirty="0">
                <a:solidFill>
                  <a:srgbClr val="C00000"/>
                </a:solidFill>
                <a:latin typeface="微软雅黑" panose="020B0503020204020204" pitchFamily="34" charset="-122"/>
                <a:ea typeface="微软雅黑" panose="020B0503020204020204" pitchFamily="34" charset="-122"/>
                <a:cs typeface="+mn-ea"/>
              </a:rPr>
              <a:t>凝聚群众</a:t>
            </a:r>
            <a:endParaRPr lang="zh-CN" altLang="en-US" sz="1800" b="1" dirty="0">
              <a:solidFill>
                <a:srgbClr val="C00000"/>
              </a:solidFill>
              <a:latin typeface="微软雅黑" panose="020B0503020204020204" pitchFamily="34" charset="-122"/>
              <a:ea typeface="微软雅黑" panose="020B0503020204020204" pitchFamily="34" charset="-122"/>
              <a:cs typeface="+mn-ea"/>
            </a:endParaRPr>
          </a:p>
        </p:txBody>
      </p:sp>
      <p:sp>
        <p:nvSpPr>
          <p:cNvPr id="25" name="矩形 24"/>
          <p:cNvSpPr/>
          <p:nvPr>
            <p:custDataLst>
              <p:tags r:id="rId17"/>
            </p:custDataLst>
          </p:nvPr>
        </p:nvSpPr>
        <p:spPr>
          <a:xfrm>
            <a:off x="6976819" y="2946619"/>
            <a:ext cx="1137127" cy="311576"/>
          </a:xfrm>
          <a:prstGeom prst="rect">
            <a:avLst/>
          </a:prstGeom>
          <a:noFill/>
        </p:spPr>
        <p:txBody>
          <a:bodyPr wrap="square" lIns="0" tIns="0" rIns="0" bIns="0" rtlCol="0" anchor="b">
            <a:noAutofit/>
          </a:bodyPr>
          <a:lstStyle/>
          <a:p>
            <a:pPr>
              <a:spcBef>
                <a:spcPct val="0"/>
              </a:spcBef>
              <a:spcAft>
                <a:spcPct val="0"/>
              </a:spcAft>
            </a:pPr>
            <a:r>
              <a:rPr lang="zh-CN" altLang="en-US" sz="1800" b="1" dirty="0">
                <a:solidFill>
                  <a:srgbClr val="C00000"/>
                </a:solidFill>
                <a:latin typeface="微软雅黑" panose="020B0503020204020204" pitchFamily="34" charset="-122"/>
                <a:ea typeface="微软雅黑" panose="020B0503020204020204" pitchFamily="34" charset="-122"/>
                <a:cs typeface="+mn-ea"/>
              </a:rPr>
              <a:t>服务群众</a:t>
            </a:r>
            <a:endParaRPr lang="zh-CN" altLang="en-US" sz="1800" b="1" dirty="0">
              <a:solidFill>
                <a:srgbClr val="C00000"/>
              </a:solidFill>
              <a:latin typeface="微软雅黑" panose="020B0503020204020204" pitchFamily="34" charset="-122"/>
              <a:ea typeface="微软雅黑" panose="020B0503020204020204" pitchFamily="34" charset="-122"/>
              <a:cs typeface="+mn-ea"/>
            </a:endParaRPr>
          </a:p>
        </p:txBody>
      </p:sp>
      <p:sp>
        <p:nvSpPr>
          <p:cNvPr id="27" name="矩形 26"/>
          <p:cNvSpPr/>
          <p:nvPr>
            <p:custDataLst>
              <p:tags r:id="rId18"/>
            </p:custDataLst>
          </p:nvPr>
        </p:nvSpPr>
        <p:spPr>
          <a:xfrm>
            <a:off x="4517371" y="2197085"/>
            <a:ext cx="1137127" cy="311576"/>
          </a:xfrm>
          <a:prstGeom prst="rect">
            <a:avLst/>
          </a:prstGeom>
          <a:noFill/>
        </p:spPr>
        <p:txBody>
          <a:bodyPr wrap="square" lIns="0" tIns="0" rIns="0" bIns="0" rtlCol="0" anchor="b">
            <a:noAutofit/>
          </a:bodyPr>
          <a:lstStyle/>
          <a:p>
            <a:pPr algn="r">
              <a:spcBef>
                <a:spcPct val="0"/>
              </a:spcBef>
              <a:spcAft>
                <a:spcPct val="0"/>
              </a:spcAft>
            </a:pPr>
            <a:r>
              <a:rPr lang="zh-CN" altLang="en-US" sz="1800" b="1" dirty="0">
                <a:solidFill>
                  <a:srgbClr val="C00000"/>
                </a:solidFill>
                <a:latin typeface="微软雅黑" panose="020B0503020204020204" pitchFamily="34" charset="-122"/>
                <a:ea typeface="微软雅黑" panose="020B0503020204020204" pitchFamily="34" charset="-122"/>
                <a:cs typeface="+mn-ea"/>
              </a:rPr>
              <a:t>组织群众</a:t>
            </a:r>
            <a:endParaRPr lang="zh-CN" altLang="en-US" sz="1800" b="1" dirty="0">
              <a:solidFill>
                <a:srgbClr val="C00000"/>
              </a:solidFill>
              <a:latin typeface="微软雅黑" panose="020B0503020204020204" pitchFamily="34" charset="-122"/>
              <a:ea typeface="微软雅黑" panose="020B0503020204020204" pitchFamily="34" charset="-122"/>
              <a:cs typeface="+mn-ea"/>
            </a:endParaRPr>
          </a:p>
        </p:txBody>
      </p:sp>
      <p:sp>
        <p:nvSpPr>
          <p:cNvPr id="29" name="图形 6"/>
          <p:cNvSpPr/>
          <p:nvPr>
            <p:custDataLst>
              <p:tags r:id="rId19"/>
            </p:custDataLst>
          </p:nvPr>
        </p:nvSpPr>
        <p:spPr>
          <a:xfrm>
            <a:off x="6206326" y="2023465"/>
            <a:ext cx="911265" cy="911265"/>
          </a:xfrm>
          <a:custGeom>
            <a:avLst/>
            <a:gdLst>
              <a:gd name="connsiteX0" fmla="*/ 1526367 w 2045476"/>
              <a:gd name="connsiteY0" fmla="*/ 606997 h 2045475"/>
              <a:gd name="connsiteX1" fmla="*/ 1930132 w 2045476"/>
              <a:gd name="connsiteY1" fmla="*/ 827977 h 2045475"/>
              <a:gd name="connsiteX2" fmla="*/ 2018143 w 2045476"/>
              <a:gd name="connsiteY2" fmla="*/ 1128681 h 2045475"/>
              <a:gd name="connsiteX3" fmla="*/ 1930132 w 2045476"/>
              <a:gd name="connsiteY3" fmla="*/ 1216692 h 2045475"/>
              <a:gd name="connsiteX4" fmla="*/ 1526081 w 2045476"/>
              <a:gd name="connsiteY4" fmla="*/ 1437672 h 2045475"/>
              <a:gd name="connsiteX5" fmla="*/ 1437975 w 2045476"/>
              <a:gd name="connsiteY5" fmla="*/ 1525778 h 2045475"/>
              <a:gd name="connsiteX6" fmla="*/ 1216995 w 2045476"/>
              <a:gd name="connsiteY6" fmla="*/ 1929829 h 2045475"/>
              <a:gd name="connsiteX7" fmla="*/ 916291 w 2045476"/>
              <a:gd name="connsiteY7" fmla="*/ 2017840 h 2045475"/>
              <a:gd name="connsiteX8" fmla="*/ 828280 w 2045476"/>
              <a:gd name="connsiteY8" fmla="*/ 1929829 h 2045475"/>
              <a:gd name="connsiteX9" fmla="*/ 607300 w 2045476"/>
              <a:gd name="connsiteY9" fmla="*/ 1525778 h 2045475"/>
              <a:gd name="connsiteX10" fmla="*/ 519193 w 2045476"/>
              <a:gd name="connsiteY10" fmla="*/ 1437672 h 2045475"/>
              <a:gd name="connsiteX11" fmla="*/ 115143 w 2045476"/>
              <a:gd name="connsiteY11" fmla="*/ 1216692 h 2045475"/>
              <a:gd name="connsiteX12" fmla="*/ 27132 w 2045476"/>
              <a:gd name="connsiteY12" fmla="*/ 915988 h 2045475"/>
              <a:gd name="connsiteX13" fmla="*/ 115143 w 2045476"/>
              <a:gd name="connsiteY13" fmla="*/ 827977 h 2045475"/>
              <a:gd name="connsiteX14" fmla="*/ 519193 w 2045476"/>
              <a:gd name="connsiteY14" fmla="*/ 606997 h 2045475"/>
              <a:gd name="connsiteX15" fmla="*/ 607300 w 2045476"/>
              <a:gd name="connsiteY15" fmla="*/ 518891 h 2045475"/>
              <a:gd name="connsiteX16" fmla="*/ 828280 w 2045476"/>
              <a:gd name="connsiteY16" fmla="*/ 114840 h 2045475"/>
              <a:gd name="connsiteX17" fmla="*/ 1128984 w 2045476"/>
              <a:gd name="connsiteY17" fmla="*/ 26829 h 2045475"/>
              <a:gd name="connsiteX18" fmla="*/ 1216995 w 2045476"/>
              <a:gd name="connsiteY18" fmla="*/ 114840 h 2045475"/>
              <a:gd name="connsiteX19" fmla="*/ 1437975 w 2045476"/>
              <a:gd name="connsiteY19" fmla="*/ 518891 h 2045475"/>
              <a:gd name="connsiteX20" fmla="*/ 1526367 w 2045476"/>
              <a:gd name="connsiteY20" fmla="*/ 606997 h 204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5476" h="2045475">
                <a:moveTo>
                  <a:pt x="1526367" y="606997"/>
                </a:moveTo>
                <a:lnTo>
                  <a:pt x="1930132" y="827977"/>
                </a:lnTo>
                <a:cubicBezTo>
                  <a:pt x="2037469" y="886708"/>
                  <a:pt x="2076874" y="1021344"/>
                  <a:pt x="2018143" y="1128681"/>
                </a:cubicBezTo>
                <a:cubicBezTo>
                  <a:pt x="1997816" y="1165829"/>
                  <a:pt x="1967279" y="1196366"/>
                  <a:pt x="1930132" y="1216692"/>
                </a:cubicBezTo>
                <a:lnTo>
                  <a:pt x="1526081" y="1437672"/>
                </a:lnTo>
                <a:cubicBezTo>
                  <a:pt x="1488905" y="1458036"/>
                  <a:pt x="1458339" y="1488602"/>
                  <a:pt x="1437975" y="1525778"/>
                </a:cubicBezTo>
                <a:lnTo>
                  <a:pt x="1216995" y="1929829"/>
                </a:lnTo>
                <a:cubicBezTo>
                  <a:pt x="1158264" y="2037166"/>
                  <a:pt x="1023628" y="2076571"/>
                  <a:pt x="916291" y="2017840"/>
                </a:cubicBezTo>
                <a:cubicBezTo>
                  <a:pt x="879143" y="1997513"/>
                  <a:pt x="848606" y="1966976"/>
                  <a:pt x="828280" y="1929829"/>
                </a:cubicBezTo>
                <a:lnTo>
                  <a:pt x="607300" y="1525778"/>
                </a:lnTo>
                <a:cubicBezTo>
                  <a:pt x="586964" y="1488583"/>
                  <a:pt x="556389" y="1458008"/>
                  <a:pt x="519193" y="1437672"/>
                </a:cubicBezTo>
                <a:lnTo>
                  <a:pt x="115143" y="1216692"/>
                </a:lnTo>
                <a:cubicBezTo>
                  <a:pt x="7806" y="1157961"/>
                  <a:pt x="-31600" y="1023325"/>
                  <a:pt x="27132" y="915988"/>
                </a:cubicBezTo>
                <a:cubicBezTo>
                  <a:pt x="47458" y="878840"/>
                  <a:pt x="77995" y="848303"/>
                  <a:pt x="115143" y="827977"/>
                </a:cubicBezTo>
                <a:lnTo>
                  <a:pt x="519193" y="606997"/>
                </a:lnTo>
                <a:cubicBezTo>
                  <a:pt x="556389" y="586661"/>
                  <a:pt x="586964" y="556086"/>
                  <a:pt x="607300" y="518891"/>
                </a:cubicBezTo>
                <a:lnTo>
                  <a:pt x="828280" y="114840"/>
                </a:lnTo>
                <a:cubicBezTo>
                  <a:pt x="887011" y="7503"/>
                  <a:pt x="1021647" y="-31902"/>
                  <a:pt x="1128984" y="26829"/>
                </a:cubicBezTo>
                <a:cubicBezTo>
                  <a:pt x="1166131" y="47155"/>
                  <a:pt x="1196669" y="77702"/>
                  <a:pt x="1216995" y="114840"/>
                </a:cubicBezTo>
                <a:lnTo>
                  <a:pt x="1437975" y="518891"/>
                </a:lnTo>
                <a:cubicBezTo>
                  <a:pt x="1458416" y="556105"/>
                  <a:pt x="1489086" y="586680"/>
                  <a:pt x="1526367" y="606997"/>
                </a:cubicBezTo>
                <a:close/>
              </a:path>
            </a:pathLst>
          </a:custGeom>
          <a:solidFill>
            <a:srgbClr val="FF0000"/>
          </a:solidFill>
          <a:ln w="9525" cap="flat">
            <a:gradFill>
              <a:gsLst>
                <a:gs pos="0">
                  <a:srgbClr val="FFFFFF"/>
                </a:gs>
                <a:gs pos="53000">
                  <a:srgbClr val="FFFFFF">
                    <a:alpha val="0"/>
                  </a:srgbClr>
                </a:gs>
              </a:gsLst>
              <a:lin ang="16200000" scaled="0"/>
            </a:gradFill>
            <a:prstDash val="solid"/>
            <a:miter/>
          </a:ln>
          <a:effectLst>
            <a:outerShdw blurRad="342900" sx="102000" sy="102000" algn="ctr" rotWithShape="0">
              <a:schemeClr val="accent1">
                <a:alpha val="40000"/>
              </a:schemeClr>
            </a:outerShdw>
          </a:effectLst>
        </p:spPr>
        <p:txBody>
          <a:bodyPr rot="0" spcFirstLastPara="0" vertOverflow="overflow" horzOverflow="overflow" vert="horz" wrap="square" lIns="416666" tIns="451593" rIns="416666" bIns="451593"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buClrTx/>
              <a:buSzTx/>
              <a:buFontTx/>
            </a:pPr>
            <a:r>
              <a:rPr lang="zh-CN" altLang="en-US" sz="1735" b="1">
                <a:solidFill>
                  <a:schemeClr val="lt1"/>
                </a:solidFill>
                <a:uFillTx/>
                <a:latin typeface="+mn-ea"/>
                <a:cs typeface="+mn-ea"/>
                <a:sym typeface="+mn-ea"/>
              </a:rPr>
              <a:t>群众</a:t>
            </a:r>
            <a:endParaRPr lang="zh-CN" altLang="en-US" sz="1735" b="1">
              <a:solidFill>
                <a:schemeClr val="lt1"/>
              </a:solidFill>
              <a:uFillTx/>
              <a:latin typeface="+mn-ea"/>
              <a:cs typeface="+mn-ea"/>
              <a:sym typeface="+mn-ea"/>
            </a:endParaRPr>
          </a:p>
        </p:txBody>
      </p:sp>
      <p:sp>
        <p:nvSpPr>
          <p:cNvPr id="30" name="矩形 29"/>
          <p:cNvSpPr/>
          <p:nvPr>
            <p:custDataLst>
              <p:tags r:id="rId20"/>
            </p:custDataLst>
          </p:nvPr>
        </p:nvSpPr>
        <p:spPr>
          <a:xfrm>
            <a:off x="5199022" y="1368405"/>
            <a:ext cx="1137127" cy="311576"/>
          </a:xfrm>
          <a:prstGeom prst="rect">
            <a:avLst/>
          </a:prstGeom>
          <a:noFill/>
        </p:spPr>
        <p:txBody>
          <a:bodyPr wrap="square" lIns="0" tIns="0" rIns="0" bIns="0" rtlCol="0" anchor="b">
            <a:noAutofit/>
          </a:bodyPr>
          <a:lstStyle/>
          <a:p>
            <a:pPr algn="r">
              <a:spcBef>
                <a:spcPct val="0"/>
              </a:spcBef>
              <a:spcAft>
                <a:spcPct val="0"/>
              </a:spcAft>
            </a:pPr>
            <a:r>
              <a:rPr lang="zh-CN" altLang="en-US" sz="1800" b="1" dirty="0">
                <a:solidFill>
                  <a:srgbClr val="C00000"/>
                </a:solidFill>
                <a:latin typeface="微软雅黑" panose="020B0503020204020204" pitchFamily="34" charset="-122"/>
                <a:ea typeface="微软雅黑" panose="020B0503020204020204" pitchFamily="34" charset="-122"/>
                <a:cs typeface="+mn-ea"/>
              </a:rPr>
              <a:t>宣传群众</a:t>
            </a:r>
            <a:endParaRPr lang="zh-CN" altLang="en-US" sz="1800" b="1" dirty="0">
              <a:solidFill>
                <a:srgbClr val="C00000"/>
              </a:solidFill>
              <a:latin typeface="微软雅黑" panose="020B0503020204020204" pitchFamily="34" charset="-122"/>
              <a:ea typeface="微软雅黑" panose="020B0503020204020204" pitchFamily="34" charset="-122"/>
              <a:cs typeface="+mn-ea"/>
            </a:endParaRPr>
          </a:p>
        </p:txBody>
      </p:sp>
      <p:sp>
        <p:nvSpPr>
          <p:cNvPr id="42" name="矩形 41"/>
          <p:cNvSpPr/>
          <p:nvPr>
            <p:custDataLst>
              <p:tags r:id="rId21"/>
            </p:custDataLst>
          </p:nvPr>
        </p:nvSpPr>
        <p:spPr>
          <a:xfrm>
            <a:off x="3206115" y="2795905"/>
            <a:ext cx="245745" cy="227330"/>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custDataLst>
              <p:tags r:id="rId22"/>
            </p:custDataLst>
          </p:nvPr>
        </p:nvSpPr>
        <p:spPr>
          <a:xfrm>
            <a:off x="1936750" y="2731770"/>
            <a:ext cx="295275" cy="282575"/>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p:nvPr>
            <p:custDataLst>
              <p:tags r:id="rId23"/>
            </p:custDataLst>
          </p:nvPr>
        </p:nvSpPr>
        <p:spPr>
          <a:xfrm>
            <a:off x="2551430" y="1677035"/>
            <a:ext cx="245745" cy="227330"/>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Rectangle 2"/>
          <p:cNvSpPr>
            <a:spLocks noChangeArrowheads="1"/>
          </p:cNvSpPr>
          <p:nvPr/>
        </p:nvSpPr>
        <p:spPr bwMode="auto">
          <a:xfrm>
            <a:off x="354965" y="1144905"/>
            <a:ext cx="4217670" cy="356870"/>
          </a:xfrm>
          <a:prstGeom prst="rect">
            <a:avLst/>
          </a:prstGeom>
          <a:solidFill>
            <a:srgbClr val="C00000"/>
          </a:solidFill>
          <a:ln>
            <a:noFill/>
          </a:ln>
          <a:effectLst/>
        </p:spPr>
        <p:txBody>
          <a:bodyPr wrap="square">
            <a:noAutofit/>
          </a:bodyPr>
          <a:p>
            <a:pPr algn="l"/>
            <a:r>
              <a:rPr lang="zh-CN" altLang="en-US"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中国共产党章程》</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第三十四条明确：</a:t>
            </a:r>
            <a:endParaRPr lang="zh-CN" altLang="en-US" sz="1400" b="1" kern="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矩形 47"/>
          <p:cNvSpPr/>
          <p:nvPr>
            <p:custDataLst>
              <p:tags r:id="rId24"/>
            </p:custDataLst>
          </p:nvPr>
        </p:nvSpPr>
        <p:spPr>
          <a:xfrm>
            <a:off x="5745480" y="2319655"/>
            <a:ext cx="334645" cy="314325"/>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矩形 51"/>
          <p:cNvSpPr/>
          <p:nvPr>
            <p:custDataLst>
              <p:tags r:id="rId25"/>
            </p:custDataLst>
          </p:nvPr>
        </p:nvSpPr>
        <p:spPr>
          <a:xfrm>
            <a:off x="6533515" y="1497330"/>
            <a:ext cx="294640" cy="314325"/>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矩形 58"/>
          <p:cNvSpPr/>
          <p:nvPr>
            <p:custDataLst>
              <p:tags r:id="rId26"/>
            </p:custDataLst>
          </p:nvPr>
        </p:nvSpPr>
        <p:spPr>
          <a:xfrm>
            <a:off x="6493510" y="2946400"/>
            <a:ext cx="334645" cy="314325"/>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矩形 59"/>
          <p:cNvSpPr/>
          <p:nvPr>
            <p:custDataLst>
              <p:tags r:id="rId27"/>
            </p:custDataLst>
          </p:nvPr>
        </p:nvSpPr>
        <p:spPr>
          <a:xfrm>
            <a:off x="7211060" y="2319655"/>
            <a:ext cx="334645" cy="314325"/>
          </a:xfrm>
          <a:prstGeom prst="rect">
            <a:avLst/>
          </a:prstGeom>
          <a:noFill/>
        </p:spPr>
        <p:txBody>
          <a:bodyPr wrap="square" lIns="0" tIns="0" rIns="0" bIns="0" rtlCol="0" anchor="b">
            <a:noAutofit/>
          </a:bodyPr>
          <a:p>
            <a:pPr>
              <a:spcBef>
                <a:spcPct val="0"/>
              </a:spcBef>
              <a:spcAft>
                <a:spcPct val="0"/>
              </a:spcAft>
            </a:pP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文本框 62"/>
          <p:cNvSpPr txBox="1"/>
          <p:nvPr/>
        </p:nvSpPr>
        <p:spPr>
          <a:xfrm>
            <a:off x="2625725" y="561975"/>
            <a:ext cx="2820035" cy="582930"/>
          </a:xfrm>
          <a:prstGeom prst="rect">
            <a:avLst/>
          </a:prstGeom>
          <a:noFill/>
        </p:spPr>
        <p:txBody>
          <a:bodyPr wrap="none" rtlCol="0" anchor="t">
            <a:noAutofit/>
          </a:bodyPr>
          <a:p>
            <a:r>
              <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党支部的功能定位</a:t>
            </a:r>
            <a:endPar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5" name="文本框 64"/>
          <p:cNvSpPr txBox="1"/>
          <p:nvPr/>
        </p:nvSpPr>
        <p:spPr>
          <a:xfrm>
            <a:off x="1678305" y="3454400"/>
            <a:ext cx="5298440" cy="499110"/>
          </a:xfrm>
          <a:prstGeom prst="rect">
            <a:avLst/>
          </a:prstGeom>
          <a:solidFill>
            <a:srgbClr val="CC0000"/>
          </a:solidFill>
          <a:ln>
            <a:solidFill>
              <a:srgbClr val="CC0000"/>
            </a:solidFill>
          </a:ln>
        </p:spPr>
        <p:txBody>
          <a:bodyPr wrap="square" rtlCol="0">
            <a:noAutofit/>
          </a:bodyPr>
          <a:p>
            <a:pPr indent="0" fontAlgn="auto">
              <a:lnSpc>
                <a:spcPct val="150000"/>
              </a:lnSpc>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教育党员的学校、团结群众的核心、攻坚克难的堡垒。</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82099"/>
            <a:ext cx="7886700" cy="994172"/>
          </a:xfrm>
        </p:spPr>
        <p:txBody>
          <a:bodyPr>
            <a:normAutofit/>
          </a:bodyPr>
          <a:lstStyle/>
          <a:p>
            <a:r>
              <a:rPr lang="zh-CN" altLang="en-US" dirty="0"/>
              <a:t> </a:t>
            </a:r>
            <a:endParaRPr lang="zh-CN" altLang="en-US" dirty="0"/>
          </a:p>
        </p:txBody>
      </p:sp>
      <p:sp>
        <p:nvSpPr>
          <p:cNvPr id="70" name="矩形 69"/>
          <p:cNvSpPr/>
          <p:nvPr/>
        </p:nvSpPr>
        <p:spPr>
          <a:xfrm>
            <a:off x="1487805" y="1802130"/>
            <a:ext cx="6910705" cy="101473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altLang="en-US" sz="2000" b="1" dirty="0">
                <a:solidFill>
                  <a:srgbClr val="C00000"/>
                </a:solidFill>
                <a:latin typeface="+mj-ea"/>
                <a:ea typeface="+mj-ea"/>
              </a:rPr>
              <a:t>结合本支部党员实际情况、实际工作岗位等，编制</a:t>
            </a:r>
            <a:r>
              <a:rPr lang="en-US" altLang="zh-CN" sz="2000" b="1" dirty="0">
                <a:solidFill>
                  <a:srgbClr val="C00000"/>
                </a:solidFill>
                <a:latin typeface="+mj-ea"/>
                <a:ea typeface="+mj-ea"/>
              </a:rPr>
              <a:t>“</a:t>
            </a:r>
            <a:r>
              <a:rPr lang="zh-CN" altLang="en-US" sz="2000" b="1" dirty="0">
                <a:solidFill>
                  <a:srgbClr val="C00000"/>
                </a:solidFill>
                <a:latin typeface="+mj-ea"/>
                <a:ea typeface="+mj-ea"/>
              </a:rPr>
              <a:t>创建示范岗方案</a:t>
            </a:r>
            <a:r>
              <a:rPr lang="en-US" altLang="zh-CN" sz="2000" b="1" dirty="0">
                <a:solidFill>
                  <a:srgbClr val="C00000"/>
                </a:solidFill>
                <a:latin typeface="+mj-ea"/>
                <a:ea typeface="+mj-ea"/>
              </a:rPr>
              <a:t>”</a:t>
            </a:r>
            <a:r>
              <a:rPr lang="zh-CN" altLang="en-US" sz="2000" b="1" dirty="0">
                <a:solidFill>
                  <a:srgbClr val="C00000"/>
                </a:solidFill>
                <a:latin typeface="+mj-ea"/>
                <a:ea typeface="+mj-ea"/>
              </a:rPr>
              <a:t>，通过党组织审核批准，对照计划方案实施开展。</a:t>
            </a:r>
            <a:r>
              <a:rPr lang="zh-CN" altLang="en-US" sz="2000" b="1" dirty="0">
                <a:solidFill>
                  <a:srgbClr val="C00000"/>
                </a:solidFill>
                <a:effectLst>
                  <a:outerShdw blurRad="38100" dist="19050" dir="2700000" algn="tl" rotWithShape="0">
                    <a:schemeClr val="dk1">
                      <a:alpha val="40000"/>
                    </a:schemeClr>
                  </a:outerShdw>
                </a:effectLst>
                <a:latin typeface="+mj-ea"/>
                <a:ea typeface="+mj-ea"/>
              </a:rPr>
              <a:t>（与党员责任区存在很多的相似之处）。</a:t>
            </a:r>
            <a:endParaRPr lang="zh-CN" altLang="en-US" sz="2000" b="1" dirty="0">
              <a:solidFill>
                <a:srgbClr val="C00000"/>
              </a:solidFill>
              <a:effectLst>
                <a:outerShdw blurRad="38100" dist="19050" dir="2700000" algn="tl" rotWithShape="0">
                  <a:schemeClr val="dk1">
                    <a:alpha val="40000"/>
                  </a:schemeClr>
                </a:outerShdw>
              </a:effectLst>
              <a:latin typeface="+mj-ea"/>
              <a:ea typeface="+mj-ea"/>
            </a:endParaRPr>
          </a:p>
        </p:txBody>
      </p:sp>
      <p:sp>
        <p:nvSpPr>
          <p:cNvPr id="71" name="矩形: 圆角 4"/>
          <p:cNvSpPr/>
          <p:nvPr/>
        </p:nvSpPr>
        <p:spPr bwMode="auto">
          <a:xfrm>
            <a:off x="568960" y="1466215"/>
            <a:ext cx="718820" cy="748665"/>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2" name="矩形: 圆角 32"/>
          <p:cNvSpPr/>
          <p:nvPr/>
        </p:nvSpPr>
        <p:spPr bwMode="auto">
          <a:xfrm>
            <a:off x="546100" y="2816860"/>
            <a:ext cx="747395" cy="78105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3" name="矩形: 圆角 33"/>
          <p:cNvSpPr/>
          <p:nvPr/>
        </p:nvSpPr>
        <p:spPr bwMode="auto">
          <a:xfrm>
            <a:off x="540385" y="4199890"/>
            <a:ext cx="758825" cy="715645"/>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4" name="矩形 73"/>
          <p:cNvSpPr/>
          <p:nvPr/>
        </p:nvSpPr>
        <p:spPr>
          <a:xfrm>
            <a:off x="1362473" y="1466150"/>
            <a:ext cx="1198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创建方案</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5" name="矩形 74"/>
          <p:cNvSpPr/>
          <p:nvPr/>
        </p:nvSpPr>
        <p:spPr>
          <a:xfrm>
            <a:off x="1340248" y="2816631"/>
            <a:ext cx="1198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作用发挥</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6" name="矩形 75"/>
          <p:cNvSpPr/>
          <p:nvPr/>
        </p:nvSpPr>
        <p:spPr>
          <a:xfrm>
            <a:off x="1362710" y="3215640"/>
            <a:ext cx="6636385" cy="39878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altLang="en-US" sz="2000" b="1" dirty="0">
                <a:solidFill>
                  <a:srgbClr val="C00000"/>
                </a:solidFill>
                <a:latin typeface="+mj-ea"/>
                <a:ea typeface="+mj-ea"/>
              </a:rPr>
              <a:t>重点在于发挥</a:t>
            </a:r>
            <a:r>
              <a:rPr lang="en-US" altLang="zh-CN" sz="2000" b="1" dirty="0">
                <a:solidFill>
                  <a:srgbClr val="C00000"/>
                </a:solidFill>
                <a:latin typeface="+mj-ea"/>
                <a:ea typeface="+mj-ea"/>
              </a:rPr>
              <a:t>“</a:t>
            </a:r>
            <a:r>
              <a:rPr lang="zh-CN" altLang="en-US" sz="2000" b="1" dirty="0">
                <a:solidFill>
                  <a:srgbClr val="C00000"/>
                </a:solidFill>
                <a:latin typeface="+mj-ea"/>
                <a:ea typeface="+mj-ea"/>
              </a:rPr>
              <a:t>示范引领</a:t>
            </a:r>
            <a:r>
              <a:rPr lang="en-US" altLang="zh-CN" sz="2000" b="1" dirty="0">
                <a:solidFill>
                  <a:srgbClr val="C00000"/>
                </a:solidFill>
                <a:latin typeface="+mj-ea"/>
                <a:ea typeface="+mj-ea"/>
              </a:rPr>
              <a:t>”</a:t>
            </a:r>
            <a:r>
              <a:rPr lang="zh-CN" altLang="en-US" sz="2000" b="1" dirty="0">
                <a:solidFill>
                  <a:srgbClr val="C00000"/>
                </a:solidFill>
                <a:latin typeface="+mj-ea"/>
                <a:ea typeface="+mj-ea"/>
              </a:rPr>
              <a:t>作用，突出</a:t>
            </a:r>
            <a:r>
              <a:rPr lang="en-US" altLang="zh-CN" sz="2000" b="1" dirty="0">
                <a:solidFill>
                  <a:srgbClr val="C00000"/>
                </a:solidFill>
                <a:latin typeface="+mj-ea"/>
                <a:ea typeface="+mj-ea"/>
              </a:rPr>
              <a:t>“</a:t>
            </a:r>
            <a:r>
              <a:rPr lang="zh-CN" altLang="en-US" sz="2000" b="1" dirty="0">
                <a:solidFill>
                  <a:srgbClr val="C00000"/>
                </a:solidFill>
                <a:latin typeface="+mj-ea"/>
                <a:ea typeface="+mj-ea"/>
              </a:rPr>
              <a:t>示范性</a:t>
            </a:r>
            <a:r>
              <a:rPr lang="en-US" altLang="zh-CN" sz="2000" b="1" dirty="0">
                <a:solidFill>
                  <a:srgbClr val="C00000"/>
                </a:solidFill>
                <a:latin typeface="+mj-ea"/>
                <a:ea typeface="+mj-ea"/>
              </a:rPr>
              <a:t>”</a:t>
            </a:r>
            <a:r>
              <a:rPr lang="zh-CN" altLang="en-US" sz="2000" b="1" dirty="0">
                <a:solidFill>
                  <a:srgbClr val="C00000"/>
                </a:solidFill>
                <a:latin typeface="+mj-ea"/>
                <a:ea typeface="+mj-ea"/>
              </a:rPr>
              <a:t>。</a:t>
            </a:r>
            <a:endParaRPr lang="zh-CN" altLang="en-US" sz="2000" b="1" dirty="0">
              <a:solidFill>
                <a:srgbClr val="C00000"/>
              </a:solidFill>
              <a:latin typeface="+mj-ea"/>
              <a:ea typeface="+mj-ea"/>
            </a:endParaRPr>
          </a:p>
        </p:txBody>
      </p:sp>
      <p:sp>
        <p:nvSpPr>
          <p:cNvPr id="77" name="矩形 76"/>
          <p:cNvSpPr/>
          <p:nvPr/>
        </p:nvSpPr>
        <p:spPr>
          <a:xfrm>
            <a:off x="1362473" y="4034133"/>
            <a:ext cx="1198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日常管理</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8" name="矩形 77"/>
          <p:cNvSpPr/>
          <p:nvPr/>
        </p:nvSpPr>
        <p:spPr>
          <a:xfrm>
            <a:off x="1395095" y="4432935"/>
            <a:ext cx="7136130" cy="39878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altLang="en-US" sz="2000" b="1" dirty="0">
                <a:solidFill>
                  <a:srgbClr val="C00000"/>
                </a:solidFill>
                <a:latin typeface="+mj-ea"/>
                <a:ea typeface="+mj-ea"/>
              </a:rPr>
              <a:t>动态管理、日常检查、月度考核、考评结果运用。</a:t>
            </a:r>
            <a:endParaRPr lang="zh-CN" altLang="en-US" sz="2000" b="1" dirty="0">
              <a:solidFill>
                <a:srgbClr val="C00000"/>
              </a:solidFill>
              <a:latin typeface="+mj-ea"/>
              <a:ea typeface="+mj-ea"/>
            </a:endParaRPr>
          </a:p>
        </p:txBody>
      </p:sp>
      <p:sp>
        <p:nvSpPr>
          <p:cNvPr id="79" name="Freeform 5"/>
          <p:cNvSpPr>
            <a:spLocks noEditPoints="1"/>
          </p:cNvSpPr>
          <p:nvPr/>
        </p:nvSpPr>
        <p:spPr bwMode="auto">
          <a:xfrm>
            <a:off x="673100" y="1591945"/>
            <a:ext cx="471805" cy="497840"/>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1" name="Freeform 7"/>
          <p:cNvSpPr>
            <a:spLocks noEditPoints="1"/>
          </p:cNvSpPr>
          <p:nvPr/>
        </p:nvSpPr>
        <p:spPr bwMode="auto">
          <a:xfrm>
            <a:off x="673100" y="4307205"/>
            <a:ext cx="450850" cy="495935"/>
          </a:xfrm>
          <a:custGeom>
            <a:avLst/>
            <a:gdLst>
              <a:gd name="T0" fmla="*/ 78 w 722"/>
              <a:gd name="T1" fmla="*/ 890 h 975"/>
              <a:gd name="T2" fmla="*/ 122 w 722"/>
              <a:gd name="T3" fmla="*/ 151 h 975"/>
              <a:gd name="T4" fmla="*/ 160 w 722"/>
              <a:gd name="T5" fmla="*/ 214 h 975"/>
              <a:gd name="T6" fmla="*/ 197 w 722"/>
              <a:gd name="T7" fmla="*/ 151 h 975"/>
              <a:gd name="T8" fmla="*/ 322 w 722"/>
              <a:gd name="T9" fmla="*/ 177 h 975"/>
              <a:gd name="T10" fmla="*/ 398 w 722"/>
              <a:gd name="T11" fmla="*/ 177 h 975"/>
              <a:gd name="T12" fmla="*/ 524 w 722"/>
              <a:gd name="T13" fmla="*/ 151 h 975"/>
              <a:gd name="T14" fmla="*/ 562 w 722"/>
              <a:gd name="T15" fmla="*/ 214 h 975"/>
              <a:gd name="T16" fmla="*/ 599 w 722"/>
              <a:gd name="T17" fmla="*/ 151 h 975"/>
              <a:gd name="T18" fmla="*/ 644 w 722"/>
              <a:gd name="T19" fmla="*/ 890 h 975"/>
              <a:gd name="T20" fmla="*/ 250 w 722"/>
              <a:gd name="T21" fmla="*/ 427 h 975"/>
              <a:gd name="T22" fmla="*/ 306 w 722"/>
              <a:gd name="T23" fmla="*/ 370 h 975"/>
              <a:gd name="T24" fmla="*/ 248 w 722"/>
              <a:gd name="T25" fmla="*/ 359 h 975"/>
              <a:gd name="T26" fmla="*/ 350 w 722"/>
              <a:gd name="T27" fmla="*/ 289 h 975"/>
              <a:gd name="T28" fmla="*/ 337 w 722"/>
              <a:gd name="T29" fmla="*/ 339 h 975"/>
              <a:gd name="T30" fmla="*/ 354 w 722"/>
              <a:gd name="T31" fmla="*/ 257 h 975"/>
              <a:gd name="T32" fmla="*/ 473 w 722"/>
              <a:gd name="T33" fmla="*/ 477 h 975"/>
              <a:gd name="T34" fmla="*/ 421 w 722"/>
              <a:gd name="T35" fmla="*/ 484 h 975"/>
              <a:gd name="T36" fmla="*/ 254 w 722"/>
              <a:gd name="T37" fmla="*/ 501 h 975"/>
              <a:gd name="T38" fmla="*/ 250 w 722"/>
              <a:gd name="T39" fmla="*/ 467 h 975"/>
              <a:gd name="T40" fmla="*/ 643 w 722"/>
              <a:gd name="T41" fmla="*/ 66 h 975"/>
              <a:gd name="T42" fmla="*/ 599 w 722"/>
              <a:gd name="T43" fmla="*/ 38 h 975"/>
              <a:gd name="T44" fmla="*/ 524 w 722"/>
              <a:gd name="T45" fmla="*/ 38 h 975"/>
              <a:gd name="T46" fmla="*/ 398 w 722"/>
              <a:gd name="T47" fmla="*/ 66 h 975"/>
              <a:gd name="T48" fmla="*/ 360 w 722"/>
              <a:gd name="T49" fmla="*/ 0 h 975"/>
              <a:gd name="T50" fmla="*/ 322 w 722"/>
              <a:gd name="T51" fmla="*/ 66 h 975"/>
              <a:gd name="T52" fmla="*/ 197 w 722"/>
              <a:gd name="T53" fmla="*/ 38 h 975"/>
              <a:gd name="T54" fmla="*/ 122 w 722"/>
              <a:gd name="T55" fmla="*/ 38 h 975"/>
              <a:gd name="T56" fmla="*/ 79 w 722"/>
              <a:gd name="T57" fmla="*/ 66 h 975"/>
              <a:gd name="T58" fmla="*/ 0 w 722"/>
              <a:gd name="T59" fmla="*/ 897 h 975"/>
              <a:gd name="T60" fmla="*/ 643 w 722"/>
              <a:gd name="T61" fmla="*/ 975 h 975"/>
              <a:gd name="T62" fmla="*/ 722 w 722"/>
              <a:gd name="T63" fmla="*/ 145 h 975"/>
              <a:gd name="T64" fmla="*/ 159 w 722"/>
              <a:gd name="T65" fmla="*/ 616 h 975"/>
              <a:gd name="T66" fmla="*/ 563 w 722"/>
              <a:gd name="T67" fmla="*/ 563 h 975"/>
              <a:gd name="T68" fmla="*/ 159 w 722"/>
              <a:gd name="T69" fmla="*/ 616 h 975"/>
              <a:gd name="T70" fmla="*/ 563 w 722"/>
              <a:gd name="T71" fmla="*/ 717 h 975"/>
              <a:gd name="T72" fmla="*/ 159 w 722"/>
              <a:gd name="T73" fmla="*/ 664 h 975"/>
              <a:gd name="T74" fmla="*/ 159 w 722"/>
              <a:gd name="T75" fmla="*/ 822 h 975"/>
              <a:gd name="T76" fmla="*/ 563 w 722"/>
              <a:gd name="T77" fmla="*/ 769 h 975"/>
              <a:gd name="T78" fmla="*/ 159 w 722"/>
              <a:gd name="T79" fmla="*/ 82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75">
                <a:moveTo>
                  <a:pt x="644" y="890"/>
                </a:moveTo>
                <a:lnTo>
                  <a:pt x="78" y="890"/>
                </a:lnTo>
                <a:lnTo>
                  <a:pt x="78" y="151"/>
                </a:lnTo>
                <a:lnTo>
                  <a:pt x="122" y="151"/>
                </a:lnTo>
                <a:lnTo>
                  <a:pt x="122" y="177"/>
                </a:lnTo>
                <a:cubicBezTo>
                  <a:pt x="122" y="197"/>
                  <a:pt x="139" y="214"/>
                  <a:pt x="160" y="214"/>
                </a:cubicBezTo>
                <a:cubicBezTo>
                  <a:pt x="180" y="214"/>
                  <a:pt x="197" y="197"/>
                  <a:pt x="197" y="177"/>
                </a:cubicBezTo>
                <a:lnTo>
                  <a:pt x="197" y="151"/>
                </a:lnTo>
                <a:lnTo>
                  <a:pt x="322" y="151"/>
                </a:lnTo>
                <a:lnTo>
                  <a:pt x="322" y="177"/>
                </a:lnTo>
                <a:cubicBezTo>
                  <a:pt x="322" y="197"/>
                  <a:pt x="339" y="214"/>
                  <a:pt x="360" y="214"/>
                </a:cubicBezTo>
                <a:cubicBezTo>
                  <a:pt x="381" y="214"/>
                  <a:pt x="398" y="197"/>
                  <a:pt x="398" y="177"/>
                </a:cubicBezTo>
                <a:lnTo>
                  <a:pt x="398" y="151"/>
                </a:lnTo>
                <a:lnTo>
                  <a:pt x="524" y="151"/>
                </a:lnTo>
                <a:lnTo>
                  <a:pt x="524" y="177"/>
                </a:lnTo>
                <a:cubicBezTo>
                  <a:pt x="524" y="197"/>
                  <a:pt x="541" y="214"/>
                  <a:pt x="562" y="214"/>
                </a:cubicBezTo>
                <a:cubicBezTo>
                  <a:pt x="582" y="214"/>
                  <a:pt x="599" y="197"/>
                  <a:pt x="599" y="177"/>
                </a:cubicBezTo>
                <a:lnTo>
                  <a:pt x="599" y="151"/>
                </a:lnTo>
                <a:lnTo>
                  <a:pt x="644" y="151"/>
                </a:lnTo>
                <a:lnTo>
                  <a:pt x="644" y="890"/>
                </a:lnTo>
                <a:close/>
                <a:moveTo>
                  <a:pt x="232" y="445"/>
                </a:moveTo>
                <a:lnTo>
                  <a:pt x="250" y="427"/>
                </a:lnTo>
                <a:cubicBezTo>
                  <a:pt x="288" y="459"/>
                  <a:pt x="332" y="481"/>
                  <a:pt x="388" y="453"/>
                </a:cubicBezTo>
                <a:lnTo>
                  <a:pt x="306" y="370"/>
                </a:lnTo>
                <a:lnTo>
                  <a:pt x="283" y="393"/>
                </a:lnTo>
                <a:lnTo>
                  <a:pt x="248" y="359"/>
                </a:lnTo>
                <a:lnTo>
                  <a:pt x="310" y="296"/>
                </a:lnTo>
                <a:cubicBezTo>
                  <a:pt x="319" y="301"/>
                  <a:pt x="333" y="301"/>
                  <a:pt x="350" y="289"/>
                </a:cubicBezTo>
                <a:lnTo>
                  <a:pt x="367" y="307"/>
                </a:lnTo>
                <a:lnTo>
                  <a:pt x="337" y="339"/>
                </a:lnTo>
                <a:lnTo>
                  <a:pt x="420" y="422"/>
                </a:lnTo>
                <a:cubicBezTo>
                  <a:pt x="451" y="370"/>
                  <a:pt x="425" y="292"/>
                  <a:pt x="354" y="257"/>
                </a:cubicBezTo>
                <a:cubicBezTo>
                  <a:pt x="424" y="260"/>
                  <a:pt x="516" y="341"/>
                  <a:pt x="451" y="454"/>
                </a:cubicBezTo>
                <a:lnTo>
                  <a:pt x="473" y="477"/>
                </a:lnTo>
                <a:lnTo>
                  <a:pt x="444" y="506"/>
                </a:lnTo>
                <a:lnTo>
                  <a:pt x="421" y="484"/>
                </a:lnTo>
                <a:cubicBezTo>
                  <a:pt x="361" y="516"/>
                  <a:pt x="306" y="513"/>
                  <a:pt x="264" y="479"/>
                </a:cubicBezTo>
                <a:cubicBezTo>
                  <a:pt x="266" y="487"/>
                  <a:pt x="261" y="496"/>
                  <a:pt x="254" y="501"/>
                </a:cubicBezTo>
                <a:cubicBezTo>
                  <a:pt x="244" y="507"/>
                  <a:pt x="234" y="505"/>
                  <a:pt x="228" y="496"/>
                </a:cubicBezTo>
                <a:cubicBezTo>
                  <a:pt x="218" y="481"/>
                  <a:pt x="234" y="463"/>
                  <a:pt x="250" y="467"/>
                </a:cubicBezTo>
                <a:cubicBezTo>
                  <a:pt x="244" y="460"/>
                  <a:pt x="238" y="453"/>
                  <a:pt x="232" y="445"/>
                </a:cubicBezTo>
                <a:close/>
                <a:moveTo>
                  <a:pt x="643" y="66"/>
                </a:moveTo>
                <a:lnTo>
                  <a:pt x="599" y="66"/>
                </a:lnTo>
                <a:lnTo>
                  <a:pt x="599" y="38"/>
                </a:lnTo>
                <a:cubicBezTo>
                  <a:pt x="599" y="17"/>
                  <a:pt x="582" y="0"/>
                  <a:pt x="562" y="0"/>
                </a:cubicBezTo>
                <a:cubicBezTo>
                  <a:pt x="541" y="0"/>
                  <a:pt x="524" y="17"/>
                  <a:pt x="524" y="38"/>
                </a:cubicBezTo>
                <a:lnTo>
                  <a:pt x="524" y="66"/>
                </a:lnTo>
                <a:lnTo>
                  <a:pt x="398" y="66"/>
                </a:lnTo>
                <a:lnTo>
                  <a:pt x="398" y="38"/>
                </a:lnTo>
                <a:cubicBezTo>
                  <a:pt x="398" y="17"/>
                  <a:pt x="381" y="0"/>
                  <a:pt x="360" y="0"/>
                </a:cubicBezTo>
                <a:cubicBezTo>
                  <a:pt x="339" y="0"/>
                  <a:pt x="322" y="17"/>
                  <a:pt x="322" y="38"/>
                </a:cubicBezTo>
                <a:lnTo>
                  <a:pt x="322" y="66"/>
                </a:lnTo>
                <a:lnTo>
                  <a:pt x="197" y="66"/>
                </a:lnTo>
                <a:lnTo>
                  <a:pt x="197" y="38"/>
                </a:lnTo>
                <a:cubicBezTo>
                  <a:pt x="197" y="17"/>
                  <a:pt x="180" y="0"/>
                  <a:pt x="160" y="0"/>
                </a:cubicBezTo>
                <a:cubicBezTo>
                  <a:pt x="139" y="0"/>
                  <a:pt x="122" y="17"/>
                  <a:pt x="122" y="38"/>
                </a:cubicBezTo>
                <a:lnTo>
                  <a:pt x="122" y="66"/>
                </a:lnTo>
                <a:lnTo>
                  <a:pt x="79" y="66"/>
                </a:lnTo>
                <a:cubicBezTo>
                  <a:pt x="36" y="66"/>
                  <a:pt x="0" y="102"/>
                  <a:pt x="0" y="145"/>
                </a:cubicBezTo>
                <a:lnTo>
                  <a:pt x="0" y="897"/>
                </a:lnTo>
                <a:cubicBezTo>
                  <a:pt x="0" y="940"/>
                  <a:pt x="36" y="975"/>
                  <a:pt x="79" y="975"/>
                </a:cubicBezTo>
                <a:lnTo>
                  <a:pt x="643" y="975"/>
                </a:lnTo>
                <a:cubicBezTo>
                  <a:pt x="686" y="975"/>
                  <a:pt x="722" y="940"/>
                  <a:pt x="722" y="897"/>
                </a:cubicBezTo>
                <a:lnTo>
                  <a:pt x="722" y="145"/>
                </a:lnTo>
                <a:cubicBezTo>
                  <a:pt x="722" y="102"/>
                  <a:pt x="686" y="66"/>
                  <a:pt x="643" y="66"/>
                </a:cubicBezTo>
                <a:close/>
                <a:moveTo>
                  <a:pt x="159" y="616"/>
                </a:moveTo>
                <a:lnTo>
                  <a:pt x="563" y="616"/>
                </a:lnTo>
                <a:lnTo>
                  <a:pt x="563" y="563"/>
                </a:lnTo>
                <a:lnTo>
                  <a:pt x="159" y="563"/>
                </a:lnTo>
                <a:lnTo>
                  <a:pt x="159" y="616"/>
                </a:lnTo>
                <a:close/>
                <a:moveTo>
                  <a:pt x="159" y="717"/>
                </a:moveTo>
                <a:lnTo>
                  <a:pt x="563" y="717"/>
                </a:lnTo>
                <a:lnTo>
                  <a:pt x="563" y="664"/>
                </a:lnTo>
                <a:lnTo>
                  <a:pt x="159" y="664"/>
                </a:lnTo>
                <a:lnTo>
                  <a:pt x="159" y="717"/>
                </a:lnTo>
                <a:close/>
                <a:moveTo>
                  <a:pt x="159" y="822"/>
                </a:moveTo>
                <a:lnTo>
                  <a:pt x="563" y="822"/>
                </a:lnTo>
                <a:lnTo>
                  <a:pt x="563" y="769"/>
                </a:lnTo>
                <a:lnTo>
                  <a:pt x="159" y="769"/>
                </a:lnTo>
                <a:lnTo>
                  <a:pt x="159" y="822"/>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4" name="Freeform 6"/>
          <p:cNvSpPr>
            <a:spLocks noEditPoints="1"/>
          </p:cNvSpPr>
          <p:nvPr/>
        </p:nvSpPr>
        <p:spPr bwMode="auto">
          <a:xfrm>
            <a:off x="681990" y="3023235"/>
            <a:ext cx="492760" cy="475615"/>
          </a:xfrm>
          <a:custGeom>
            <a:avLst/>
            <a:gdLst>
              <a:gd name="T0" fmla="*/ 59 w 787"/>
              <a:gd name="T1" fmla="*/ 252 h 590"/>
              <a:gd name="T2" fmla="*/ 84 w 787"/>
              <a:gd name="T3" fmla="*/ 222 h 590"/>
              <a:gd name="T4" fmla="*/ 61 w 787"/>
              <a:gd name="T5" fmla="*/ 181 h 590"/>
              <a:gd name="T6" fmla="*/ 58 w 787"/>
              <a:gd name="T7" fmla="*/ 156 h 590"/>
              <a:gd name="T8" fmla="*/ 61 w 787"/>
              <a:gd name="T9" fmla="*/ 153 h 590"/>
              <a:gd name="T10" fmla="*/ 158 w 787"/>
              <a:gd name="T11" fmla="*/ 83 h 590"/>
              <a:gd name="T12" fmla="*/ 176 w 787"/>
              <a:gd name="T13" fmla="*/ 154 h 590"/>
              <a:gd name="T14" fmla="*/ 178 w 787"/>
              <a:gd name="T15" fmla="*/ 159 h 590"/>
              <a:gd name="T16" fmla="*/ 168 w 787"/>
              <a:gd name="T17" fmla="*/ 192 h 590"/>
              <a:gd name="T18" fmla="*/ 164 w 787"/>
              <a:gd name="T19" fmla="*/ 248 h 590"/>
              <a:gd name="T20" fmla="*/ 204 w 787"/>
              <a:gd name="T21" fmla="*/ 250 h 590"/>
              <a:gd name="T22" fmla="*/ 223 w 787"/>
              <a:gd name="T23" fmla="*/ 223 h 590"/>
              <a:gd name="T24" fmla="*/ 278 w 787"/>
              <a:gd name="T25" fmla="*/ 189 h 590"/>
              <a:gd name="T26" fmla="*/ 238 w 787"/>
              <a:gd name="T27" fmla="*/ 158 h 590"/>
              <a:gd name="T28" fmla="*/ 346 w 787"/>
              <a:gd name="T29" fmla="*/ 42 h 590"/>
              <a:gd name="T30" fmla="*/ 346 w 787"/>
              <a:gd name="T31" fmla="*/ 159 h 590"/>
              <a:gd name="T32" fmla="*/ 331 w 787"/>
              <a:gd name="T33" fmla="*/ 212 h 590"/>
              <a:gd name="T34" fmla="*/ 383 w 787"/>
              <a:gd name="T35" fmla="*/ 229 h 590"/>
              <a:gd name="T36" fmla="*/ 426 w 787"/>
              <a:gd name="T37" fmla="*/ 169 h 590"/>
              <a:gd name="T38" fmla="*/ 448 w 787"/>
              <a:gd name="T39" fmla="*/ 143 h 590"/>
              <a:gd name="T40" fmla="*/ 427 w 787"/>
              <a:gd name="T41" fmla="*/ 106 h 590"/>
              <a:gd name="T42" fmla="*/ 425 w 787"/>
              <a:gd name="T43" fmla="*/ 83 h 590"/>
              <a:gd name="T44" fmla="*/ 427 w 787"/>
              <a:gd name="T45" fmla="*/ 81 h 590"/>
              <a:gd name="T46" fmla="*/ 515 w 787"/>
              <a:gd name="T47" fmla="*/ 17 h 590"/>
              <a:gd name="T48" fmla="*/ 531 w 787"/>
              <a:gd name="T49" fmla="*/ 82 h 590"/>
              <a:gd name="T50" fmla="*/ 533 w 787"/>
              <a:gd name="T51" fmla="*/ 86 h 590"/>
              <a:gd name="T52" fmla="*/ 523 w 787"/>
              <a:gd name="T53" fmla="*/ 115 h 590"/>
              <a:gd name="T54" fmla="*/ 520 w 787"/>
              <a:gd name="T55" fmla="*/ 166 h 590"/>
              <a:gd name="T56" fmla="*/ 556 w 787"/>
              <a:gd name="T57" fmla="*/ 168 h 590"/>
              <a:gd name="T58" fmla="*/ 384 w 787"/>
              <a:gd name="T59" fmla="*/ 386 h 590"/>
              <a:gd name="T60" fmla="*/ 0 w 787"/>
              <a:gd name="T61" fmla="*/ 423 h 590"/>
              <a:gd name="T62" fmla="*/ 12 w 787"/>
              <a:gd name="T63" fmla="*/ 465 h 590"/>
              <a:gd name="T64" fmla="*/ 61 w 787"/>
              <a:gd name="T65" fmla="*/ 572 h 590"/>
              <a:gd name="T66" fmla="*/ 369 w 787"/>
              <a:gd name="T67" fmla="*/ 567 h 590"/>
              <a:gd name="T68" fmla="*/ 430 w 787"/>
              <a:gd name="T69" fmla="*/ 559 h 590"/>
              <a:gd name="T70" fmla="*/ 727 w 787"/>
              <a:gd name="T71" fmla="*/ 330 h 590"/>
              <a:gd name="T72" fmla="*/ 576 w 787"/>
              <a:gd name="T73" fmla="*/ 154 h 590"/>
              <a:gd name="T74" fmla="*/ 387 w 787"/>
              <a:gd name="T75" fmla="*/ 439 h 590"/>
              <a:gd name="T76" fmla="*/ 225 w 787"/>
              <a:gd name="T77" fmla="*/ 328 h 590"/>
              <a:gd name="T78" fmla="*/ 12 w 787"/>
              <a:gd name="T79" fmla="*/ 46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7" h="590">
                <a:moveTo>
                  <a:pt x="33" y="252"/>
                </a:moveTo>
                <a:cubicBezTo>
                  <a:pt x="43" y="252"/>
                  <a:pt x="51" y="252"/>
                  <a:pt x="59" y="252"/>
                </a:cubicBezTo>
                <a:cubicBezTo>
                  <a:pt x="66" y="253"/>
                  <a:pt x="72" y="251"/>
                  <a:pt x="77" y="245"/>
                </a:cubicBezTo>
                <a:cubicBezTo>
                  <a:pt x="80" y="239"/>
                  <a:pt x="82" y="232"/>
                  <a:pt x="84" y="222"/>
                </a:cubicBezTo>
                <a:cubicBezTo>
                  <a:pt x="77" y="214"/>
                  <a:pt x="72" y="204"/>
                  <a:pt x="69" y="192"/>
                </a:cubicBezTo>
                <a:cubicBezTo>
                  <a:pt x="65" y="190"/>
                  <a:pt x="62" y="186"/>
                  <a:pt x="61" y="181"/>
                </a:cubicBezTo>
                <a:cubicBezTo>
                  <a:pt x="59" y="175"/>
                  <a:pt x="58" y="168"/>
                  <a:pt x="58" y="159"/>
                </a:cubicBezTo>
                <a:lnTo>
                  <a:pt x="58" y="156"/>
                </a:lnTo>
                <a:lnTo>
                  <a:pt x="60" y="154"/>
                </a:lnTo>
                <a:cubicBezTo>
                  <a:pt x="60" y="154"/>
                  <a:pt x="61" y="154"/>
                  <a:pt x="61" y="153"/>
                </a:cubicBezTo>
                <a:cubicBezTo>
                  <a:pt x="57" y="116"/>
                  <a:pt x="60" y="98"/>
                  <a:pt x="74" y="85"/>
                </a:cubicBezTo>
                <a:cubicBezTo>
                  <a:pt x="96" y="64"/>
                  <a:pt x="136" y="64"/>
                  <a:pt x="158" y="83"/>
                </a:cubicBezTo>
                <a:cubicBezTo>
                  <a:pt x="173" y="96"/>
                  <a:pt x="178" y="119"/>
                  <a:pt x="174" y="153"/>
                </a:cubicBezTo>
                <a:cubicBezTo>
                  <a:pt x="175" y="153"/>
                  <a:pt x="176" y="154"/>
                  <a:pt x="176" y="154"/>
                </a:cubicBezTo>
                <a:lnTo>
                  <a:pt x="178" y="156"/>
                </a:lnTo>
                <a:lnTo>
                  <a:pt x="178" y="159"/>
                </a:lnTo>
                <a:cubicBezTo>
                  <a:pt x="179" y="167"/>
                  <a:pt x="178" y="175"/>
                  <a:pt x="176" y="180"/>
                </a:cubicBezTo>
                <a:cubicBezTo>
                  <a:pt x="174" y="186"/>
                  <a:pt x="171" y="190"/>
                  <a:pt x="168" y="192"/>
                </a:cubicBezTo>
                <a:cubicBezTo>
                  <a:pt x="165" y="203"/>
                  <a:pt x="160" y="213"/>
                  <a:pt x="154" y="220"/>
                </a:cubicBezTo>
                <a:cubicBezTo>
                  <a:pt x="156" y="232"/>
                  <a:pt x="159" y="242"/>
                  <a:pt x="164" y="248"/>
                </a:cubicBezTo>
                <a:cubicBezTo>
                  <a:pt x="168" y="250"/>
                  <a:pt x="173" y="251"/>
                  <a:pt x="180" y="250"/>
                </a:cubicBezTo>
                <a:cubicBezTo>
                  <a:pt x="187" y="250"/>
                  <a:pt x="195" y="250"/>
                  <a:pt x="204" y="250"/>
                </a:cubicBezTo>
                <a:cubicBezTo>
                  <a:pt x="207" y="254"/>
                  <a:pt x="210" y="260"/>
                  <a:pt x="213" y="268"/>
                </a:cubicBezTo>
                <a:cubicBezTo>
                  <a:pt x="216" y="247"/>
                  <a:pt x="219" y="229"/>
                  <a:pt x="223" y="223"/>
                </a:cubicBezTo>
                <a:cubicBezTo>
                  <a:pt x="226" y="215"/>
                  <a:pt x="267" y="212"/>
                  <a:pt x="273" y="212"/>
                </a:cubicBezTo>
                <a:cubicBezTo>
                  <a:pt x="275" y="204"/>
                  <a:pt x="276" y="197"/>
                  <a:pt x="278" y="189"/>
                </a:cubicBezTo>
                <a:cubicBezTo>
                  <a:pt x="268" y="181"/>
                  <a:pt x="262" y="171"/>
                  <a:pt x="258" y="159"/>
                </a:cubicBezTo>
                <a:cubicBezTo>
                  <a:pt x="253" y="159"/>
                  <a:pt x="242" y="159"/>
                  <a:pt x="238" y="158"/>
                </a:cubicBezTo>
                <a:cubicBezTo>
                  <a:pt x="233" y="118"/>
                  <a:pt x="240" y="59"/>
                  <a:pt x="254" y="45"/>
                </a:cubicBezTo>
                <a:cubicBezTo>
                  <a:pt x="275" y="25"/>
                  <a:pt x="325" y="24"/>
                  <a:pt x="346" y="42"/>
                </a:cubicBezTo>
                <a:cubicBezTo>
                  <a:pt x="361" y="55"/>
                  <a:pt x="371" y="120"/>
                  <a:pt x="366" y="157"/>
                </a:cubicBezTo>
                <a:cubicBezTo>
                  <a:pt x="363" y="159"/>
                  <a:pt x="348" y="157"/>
                  <a:pt x="346" y="159"/>
                </a:cubicBezTo>
                <a:cubicBezTo>
                  <a:pt x="341" y="171"/>
                  <a:pt x="334" y="181"/>
                  <a:pt x="324" y="189"/>
                </a:cubicBezTo>
                <a:cubicBezTo>
                  <a:pt x="327" y="201"/>
                  <a:pt x="328" y="205"/>
                  <a:pt x="331" y="212"/>
                </a:cubicBezTo>
                <a:cubicBezTo>
                  <a:pt x="337" y="212"/>
                  <a:pt x="377" y="215"/>
                  <a:pt x="380" y="223"/>
                </a:cubicBezTo>
                <a:cubicBezTo>
                  <a:pt x="381" y="224"/>
                  <a:pt x="382" y="227"/>
                  <a:pt x="383" y="229"/>
                </a:cubicBezTo>
                <a:cubicBezTo>
                  <a:pt x="388" y="202"/>
                  <a:pt x="394" y="178"/>
                  <a:pt x="403" y="169"/>
                </a:cubicBezTo>
                <a:cubicBezTo>
                  <a:pt x="411" y="169"/>
                  <a:pt x="418" y="169"/>
                  <a:pt x="426" y="169"/>
                </a:cubicBezTo>
                <a:cubicBezTo>
                  <a:pt x="432" y="170"/>
                  <a:pt x="438" y="168"/>
                  <a:pt x="441" y="163"/>
                </a:cubicBezTo>
                <a:cubicBezTo>
                  <a:pt x="444" y="158"/>
                  <a:pt x="446" y="151"/>
                  <a:pt x="448" y="143"/>
                </a:cubicBezTo>
                <a:cubicBezTo>
                  <a:pt x="442" y="135"/>
                  <a:pt x="437" y="126"/>
                  <a:pt x="435" y="116"/>
                </a:cubicBezTo>
                <a:cubicBezTo>
                  <a:pt x="431" y="114"/>
                  <a:pt x="429" y="110"/>
                  <a:pt x="427" y="106"/>
                </a:cubicBezTo>
                <a:cubicBezTo>
                  <a:pt x="425" y="100"/>
                  <a:pt x="424" y="94"/>
                  <a:pt x="425" y="86"/>
                </a:cubicBezTo>
                <a:lnTo>
                  <a:pt x="425" y="83"/>
                </a:lnTo>
                <a:lnTo>
                  <a:pt x="426" y="82"/>
                </a:lnTo>
                <a:cubicBezTo>
                  <a:pt x="427" y="81"/>
                  <a:pt x="427" y="81"/>
                  <a:pt x="427" y="81"/>
                </a:cubicBezTo>
                <a:cubicBezTo>
                  <a:pt x="424" y="47"/>
                  <a:pt x="427" y="31"/>
                  <a:pt x="439" y="19"/>
                </a:cubicBezTo>
                <a:cubicBezTo>
                  <a:pt x="458" y="1"/>
                  <a:pt x="495" y="0"/>
                  <a:pt x="515" y="17"/>
                </a:cubicBezTo>
                <a:cubicBezTo>
                  <a:pt x="528" y="29"/>
                  <a:pt x="533" y="49"/>
                  <a:pt x="529" y="80"/>
                </a:cubicBezTo>
                <a:cubicBezTo>
                  <a:pt x="530" y="81"/>
                  <a:pt x="531" y="81"/>
                  <a:pt x="531" y="82"/>
                </a:cubicBezTo>
                <a:lnTo>
                  <a:pt x="533" y="83"/>
                </a:lnTo>
                <a:lnTo>
                  <a:pt x="533" y="86"/>
                </a:lnTo>
                <a:cubicBezTo>
                  <a:pt x="533" y="93"/>
                  <a:pt x="532" y="100"/>
                  <a:pt x="531" y="105"/>
                </a:cubicBezTo>
                <a:cubicBezTo>
                  <a:pt x="529" y="110"/>
                  <a:pt x="527" y="113"/>
                  <a:pt x="523" y="115"/>
                </a:cubicBezTo>
                <a:cubicBezTo>
                  <a:pt x="521" y="125"/>
                  <a:pt x="517" y="134"/>
                  <a:pt x="511" y="141"/>
                </a:cubicBezTo>
                <a:cubicBezTo>
                  <a:pt x="513" y="152"/>
                  <a:pt x="516" y="160"/>
                  <a:pt x="520" y="166"/>
                </a:cubicBezTo>
                <a:cubicBezTo>
                  <a:pt x="524" y="168"/>
                  <a:pt x="529" y="169"/>
                  <a:pt x="534" y="168"/>
                </a:cubicBezTo>
                <a:cubicBezTo>
                  <a:pt x="541" y="168"/>
                  <a:pt x="548" y="168"/>
                  <a:pt x="556" y="168"/>
                </a:cubicBezTo>
                <a:cubicBezTo>
                  <a:pt x="559" y="172"/>
                  <a:pt x="563" y="181"/>
                  <a:pt x="566" y="193"/>
                </a:cubicBezTo>
                <a:lnTo>
                  <a:pt x="384" y="386"/>
                </a:lnTo>
                <a:lnTo>
                  <a:pt x="225" y="277"/>
                </a:lnTo>
                <a:lnTo>
                  <a:pt x="0" y="423"/>
                </a:lnTo>
                <a:cubicBezTo>
                  <a:pt x="1" y="382"/>
                  <a:pt x="7" y="279"/>
                  <a:pt x="33" y="252"/>
                </a:cubicBezTo>
                <a:close/>
                <a:moveTo>
                  <a:pt x="12" y="465"/>
                </a:moveTo>
                <a:lnTo>
                  <a:pt x="12" y="465"/>
                </a:lnTo>
                <a:lnTo>
                  <a:pt x="61" y="572"/>
                </a:lnTo>
                <a:lnTo>
                  <a:pt x="223" y="467"/>
                </a:lnTo>
                <a:lnTo>
                  <a:pt x="369" y="567"/>
                </a:lnTo>
                <a:lnTo>
                  <a:pt x="402" y="590"/>
                </a:lnTo>
                <a:lnTo>
                  <a:pt x="430" y="559"/>
                </a:lnTo>
                <a:lnTo>
                  <a:pt x="687" y="283"/>
                </a:lnTo>
                <a:lnTo>
                  <a:pt x="727" y="330"/>
                </a:lnTo>
                <a:lnTo>
                  <a:pt x="787" y="86"/>
                </a:lnTo>
                <a:lnTo>
                  <a:pt x="576" y="154"/>
                </a:lnTo>
                <a:lnTo>
                  <a:pt x="614" y="198"/>
                </a:lnTo>
                <a:lnTo>
                  <a:pt x="387" y="439"/>
                </a:lnTo>
                <a:lnTo>
                  <a:pt x="250" y="345"/>
                </a:lnTo>
                <a:lnTo>
                  <a:pt x="225" y="328"/>
                </a:lnTo>
                <a:lnTo>
                  <a:pt x="200" y="344"/>
                </a:lnTo>
                <a:lnTo>
                  <a:pt x="12" y="465"/>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5" name="文本框 84"/>
          <p:cNvSpPr txBox="1"/>
          <p:nvPr/>
        </p:nvSpPr>
        <p:spPr>
          <a:xfrm>
            <a:off x="160655" y="626745"/>
            <a:ext cx="3788410" cy="583565"/>
          </a:xfrm>
          <a:prstGeom prst="rect">
            <a:avLst/>
          </a:prstGeom>
          <a:noFill/>
        </p:spPr>
        <p:txBody>
          <a:bodyPr wrap="square" rtlCol="0">
            <a:spAutoFit/>
          </a:bodyPr>
          <a:p>
            <a:r>
              <a:rPr lang="en-US" altLang="zh-CN" sz="3200" b="1">
                <a:solidFill>
                  <a:srgbClr val="C00000"/>
                </a:solidFill>
                <a:latin typeface="微软雅黑" panose="020B0503020204020204" pitchFamily="34" charset="-122"/>
                <a:ea typeface="微软雅黑" panose="020B0503020204020204" pitchFamily="34" charset="-122"/>
              </a:rPr>
              <a:t>02.</a:t>
            </a:r>
            <a:r>
              <a:rPr lang="zh-CN" altLang="en-US" sz="3200" b="1">
                <a:solidFill>
                  <a:srgbClr val="C00000"/>
                </a:solidFill>
                <a:latin typeface="微软雅黑" panose="020B0503020204020204" pitchFamily="34" charset="-122"/>
                <a:ea typeface="微软雅黑" panose="020B0503020204020204" pitchFamily="34" charset="-122"/>
              </a:rPr>
              <a:t>党员示范区（岗）</a:t>
            </a:r>
            <a:endParaRPr lang="zh-CN" altLang="en-US" sz="3200" b="1">
              <a:solidFill>
                <a:srgbClr val="C00000"/>
              </a:solidFill>
              <a:latin typeface="微软雅黑" panose="020B0503020204020204" pitchFamily="34" charset="-122"/>
              <a:ea typeface="微软雅黑" panose="020B0503020204020204" pitchFamily="34"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94346" y="2227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Scale>
                                      <p:cBhvr>
                                        <p:cTn id="7"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
                                        </p:tgtEl>
                                        <p:attrNameLst>
                                          <p:attrName>ppt_x</p:attrName>
                                          <p:attrName>ppt_y</p:attrName>
                                        </p:attrNameLst>
                                      </p:cBhvr>
                                    </p:animMotion>
                                    <p:animEffect transition="in" filter="fade">
                                      <p:cBhvr>
                                        <p:cTn id="9" dur="1000"/>
                                        <p:tgtEl>
                                          <p:spTgt spid="71"/>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72"/>
                                        </p:tgtEl>
                                        <p:attrNameLst>
                                          <p:attrName>style.visibility</p:attrName>
                                        </p:attrNameLst>
                                      </p:cBhvr>
                                      <p:to>
                                        <p:strVal val="visible"/>
                                      </p:to>
                                    </p:set>
                                    <p:animScale>
                                      <p:cBhvr>
                                        <p:cTn id="12"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2"/>
                                        </p:tgtEl>
                                        <p:attrNameLst>
                                          <p:attrName>ppt_x</p:attrName>
                                          <p:attrName>ppt_y</p:attrName>
                                        </p:attrNameLst>
                                      </p:cBhvr>
                                    </p:animMotion>
                                    <p:animEffect transition="in" filter="fade">
                                      <p:cBhvr>
                                        <p:cTn id="14" dur="1000"/>
                                        <p:tgtEl>
                                          <p:spTgt spid="7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73"/>
                                        </p:tgtEl>
                                        <p:attrNameLst>
                                          <p:attrName>style.visibility</p:attrName>
                                        </p:attrNameLst>
                                      </p:cBhvr>
                                      <p:to>
                                        <p:strVal val="visible"/>
                                      </p:to>
                                    </p:set>
                                    <p:animScale>
                                      <p:cBhvr>
                                        <p:cTn id="17"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3"/>
                                        </p:tgtEl>
                                        <p:attrNameLst>
                                          <p:attrName>ppt_x</p:attrName>
                                          <p:attrName>ppt_y</p:attrName>
                                        </p:attrNameLst>
                                      </p:cBhvr>
                                    </p:animMotion>
                                    <p:animEffect transition="in" filter="fade">
                                      <p:cBhvr>
                                        <p:cTn id="19" dur="1000"/>
                                        <p:tgtEl>
                                          <p:spTgt spid="7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1+#ppt_w/2"/>
                                          </p:val>
                                        </p:tav>
                                        <p:tav tm="100000">
                                          <p:val>
                                            <p:strVal val="#ppt_x"/>
                                          </p:val>
                                        </p:tav>
                                      </p:tavLst>
                                    </p:anim>
                                    <p:anim calcmode="lin" valueType="num">
                                      <p:cBhvr additive="base">
                                        <p:cTn id="35" dur="500" fill="hold"/>
                                        <p:tgtEl>
                                          <p:spTgt spid="7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1+#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500" fill="hold"/>
                                        <p:tgtEl>
                                          <p:spTgt spid="77"/>
                                        </p:tgtEl>
                                        <p:attrNameLst>
                                          <p:attrName>ppt_x</p:attrName>
                                        </p:attrNameLst>
                                      </p:cBhvr>
                                      <p:tavLst>
                                        <p:tav tm="0">
                                          <p:val>
                                            <p:strVal val="1+#ppt_w/2"/>
                                          </p:val>
                                        </p:tav>
                                        <p:tav tm="100000">
                                          <p:val>
                                            <p:strVal val="#ppt_x"/>
                                          </p:val>
                                        </p:tav>
                                      </p:tavLst>
                                    </p:anim>
                                    <p:anim calcmode="lin" valueType="num">
                                      <p:cBhvr additive="base">
                                        <p:cTn id="43" dur="5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up)">
                                      <p:cBhvr>
                                        <p:cTn id="47" dur="500"/>
                                        <p:tgtEl>
                                          <p:spTgt spid="7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up)">
                                      <p:cBhvr>
                                        <p:cTn id="50" dur="500"/>
                                        <p:tgtEl>
                                          <p:spTgt spid="7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up)">
                                      <p:cBhvr>
                                        <p:cTn id="53" dur="500"/>
                                        <p:tgtEl>
                                          <p:spTgt spid="7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p:cTn id="56" dur="500" fill="hold"/>
                                        <p:tgtEl>
                                          <p:spTgt spid="84"/>
                                        </p:tgtEl>
                                        <p:attrNameLst>
                                          <p:attrName>ppt_w</p:attrName>
                                        </p:attrNameLst>
                                      </p:cBhvr>
                                      <p:tavLst>
                                        <p:tav tm="0">
                                          <p:val>
                                            <p:fltVal val="0"/>
                                          </p:val>
                                        </p:tav>
                                        <p:tav tm="100000">
                                          <p:val>
                                            <p:strVal val="#ppt_w"/>
                                          </p:val>
                                        </p:tav>
                                      </p:tavLst>
                                    </p:anim>
                                    <p:anim calcmode="lin" valueType="num">
                                      <p:cBhvr>
                                        <p:cTn id="57" dur="500" fill="hold"/>
                                        <p:tgtEl>
                                          <p:spTgt spid="84"/>
                                        </p:tgtEl>
                                        <p:attrNameLst>
                                          <p:attrName>ppt_h</p:attrName>
                                        </p:attrNameLst>
                                      </p:cBhvr>
                                      <p:tavLst>
                                        <p:tav tm="0">
                                          <p:val>
                                            <p:fltVal val="0"/>
                                          </p:val>
                                        </p:tav>
                                        <p:tav tm="100000">
                                          <p:val>
                                            <p:strVal val="#ppt_h"/>
                                          </p:val>
                                        </p:tav>
                                      </p:tavLst>
                                    </p:anim>
                                    <p:animEffect transition="in" filter="fade">
                                      <p:cBhvr>
                                        <p:cTn id="5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bldLvl="0" animBg="1"/>
      <p:bldP spid="72" grpId="0" bldLvl="0" animBg="1"/>
      <p:bldP spid="73" grpId="0" bldLvl="0" animBg="1"/>
      <p:bldP spid="74" grpId="0"/>
      <p:bldP spid="75" grpId="0"/>
      <p:bldP spid="76" grpId="0"/>
      <p:bldP spid="77" grpId="0"/>
      <p:bldP spid="78" grpId="0"/>
      <p:bldP spid="79" grpId="0" bldLvl="0" animBg="1"/>
      <p:bldP spid="81" grpId="0" bldLvl="0" animBg="1"/>
      <p:bldP spid="8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85" name="文本框 84"/>
          <p:cNvSpPr txBox="1"/>
          <p:nvPr/>
        </p:nvSpPr>
        <p:spPr>
          <a:xfrm>
            <a:off x="160655" y="626745"/>
            <a:ext cx="2870200" cy="583565"/>
          </a:xfrm>
          <a:prstGeom prst="rect">
            <a:avLst/>
          </a:prstGeom>
          <a:noFill/>
        </p:spPr>
        <p:txBody>
          <a:bodyPr wrap="square" rtlCol="0">
            <a:spAutoFit/>
          </a:bodyPr>
          <a:p>
            <a:r>
              <a:rPr lang="en-US" altLang="zh-CN" sz="3200" b="1">
                <a:solidFill>
                  <a:srgbClr val="C00000"/>
                </a:solidFill>
                <a:latin typeface="微软雅黑" panose="020B0503020204020204" pitchFamily="34" charset="-122"/>
                <a:ea typeface="微软雅黑" panose="020B0503020204020204" pitchFamily="34" charset="-122"/>
              </a:rPr>
              <a:t>03.</a:t>
            </a:r>
            <a:r>
              <a:rPr lang="zh-CN" altLang="en-US" sz="3200" b="1">
                <a:solidFill>
                  <a:srgbClr val="C00000"/>
                </a:solidFill>
                <a:latin typeface="微软雅黑" panose="020B0503020204020204" pitchFamily="34" charset="-122"/>
                <a:ea typeface="微软雅黑" panose="020B0503020204020204" pitchFamily="34" charset="-122"/>
              </a:rPr>
              <a:t>党员</a:t>
            </a:r>
            <a:r>
              <a:rPr lang="zh-CN" altLang="en-US" sz="3200" b="1">
                <a:solidFill>
                  <a:srgbClr val="C00000"/>
                </a:solidFill>
                <a:latin typeface="微软雅黑" panose="020B0503020204020204" pitchFamily="34" charset="-122"/>
                <a:ea typeface="微软雅黑" panose="020B0503020204020204" pitchFamily="34" charset="-122"/>
              </a:rPr>
              <a:t>先锋岗</a:t>
            </a:r>
            <a:endParaRPr lang="zh-CN" altLang="en-US" sz="3200" b="1">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74955" y="2654300"/>
            <a:ext cx="7807960" cy="398780"/>
          </a:xfrm>
          <a:prstGeom prst="rect">
            <a:avLst/>
          </a:prstGeom>
          <a:noFill/>
        </p:spPr>
        <p:txBody>
          <a:bodyPr wrap="square" rtlCol="0">
            <a:spAutoFit/>
          </a:bodyPr>
          <a:p>
            <a:r>
              <a:rPr lang="zh-CN" altLang="en-US" sz="2000" b="1">
                <a:solidFill>
                  <a:srgbClr val="C00000"/>
                </a:solidFill>
              </a:rPr>
              <a:t>党员先锋岗也是通过设岗、考核、命名的，一般按照以下步骤进行：</a:t>
            </a:r>
            <a:endParaRPr lang="zh-CN" altLang="en-US" sz="2000" b="1">
              <a:solidFill>
                <a:srgbClr val="C00000"/>
              </a:solidFill>
            </a:endParaRPr>
          </a:p>
        </p:txBody>
      </p:sp>
      <p:sp>
        <p:nvSpPr>
          <p:cNvPr id="22" name="圆角矩形 4"/>
          <p:cNvSpPr/>
          <p:nvPr>
            <p:custDataLst>
              <p:tags r:id="rId1"/>
            </p:custDataLst>
          </p:nvPr>
        </p:nvSpPr>
        <p:spPr>
          <a:xfrm>
            <a:off x="2028639" y="3361008"/>
            <a:ext cx="1543134" cy="535639"/>
          </a:xfrm>
          <a:prstGeom prst="roundRect">
            <a:avLst/>
          </a:prstGeom>
          <a:solidFill>
            <a:srgbClr val="C00000"/>
          </a:solidFill>
          <a:ln w="12700" cap="flat" cmpd="sng" algn="ctr">
            <a:noFill/>
            <a:prstDash val="solid"/>
            <a:miter lim="800000"/>
          </a:ln>
          <a:effectLst/>
        </p:spPr>
        <p:txBody>
          <a:bodyPr rtlCol="0" anchor="ctr">
            <a:normAutofit fontScale="65000"/>
          </a:bodyPr>
          <a:p>
            <a:pPr lvl="0" algn="ctr">
              <a:defRPr/>
            </a:pPr>
            <a:r>
              <a:rPr lang="zh-CN" altLang="en-US" sz="3600" b="1" kern="0" dirty="0">
                <a:solidFill>
                  <a:srgbClr val="FFFFFF"/>
                </a:solidFill>
              </a:rPr>
              <a:t>精心定岗</a:t>
            </a:r>
            <a:endParaRPr lang="zh-CN" altLang="en-US" sz="3600" b="1" kern="0" dirty="0">
              <a:solidFill>
                <a:srgbClr val="FFFFFF"/>
              </a:solidFill>
            </a:endParaRPr>
          </a:p>
        </p:txBody>
      </p:sp>
      <p:sp>
        <p:nvSpPr>
          <p:cNvPr id="23" name="圆角矩形 5"/>
          <p:cNvSpPr/>
          <p:nvPr>
            <p:custDataLst>
              <p:tags r:id="rId2"/>
            </p:custDataLst>
          </p:nvPr>
        </p:nvSpPr>
        <p:spPr>
          <a:xfrm>
            <a:off x="4542303" y="3361008"/>
            <a:ext cx="1259006" cy="536364"/>
          </a:xfrm>
          <a:prstGeom prst="roundRect">
            <a:avLst/>
          </a:prstGeom>
          <a:solidFill>
            <a:srgbClr val="C00000"/>
          </a:solidFill>
          <a:ln w="12700" cap="flat" cmpd="sng" algn="ctr">
            <a:noFill/>
            <a:prstDash val="solid"/>
            <a:miter lim="800000"/>
          </a:ln>
          <a:effectLst/>
        </p:spPr>
        <p:txBody>
          <a:bodyPr rtlCol="0" anchor="ctr">
            <a:normAutofit fontScale="55000"/>
          </a:bodyPr>
          <a:p>
            <a:pPr lvl="0" algn="ctr">
              <a:defRPr/>
            </a:pPr>
            <a:r>
              <a:rPr lang="zh-CN" altLang="en-US" sz="3600" b="1" kern="0" dirty="0">
                <a:solidFill>
                  <a:srgbClr val="FFFFFF"/>
                </a:solidFill>
              </a:rPr>
              <a:t>指导履岗</a:t>
            </a:r>
            <a:endParaRPr lang="zh-CN" altLang="en-US" sz="3600" b="1" kern="0" dirty="0">
              <a:solidFill>
                <a:srgbClr val="FFFFFF"/>
              </a:solidFill>
            </a:endParaRPr>
          </a:p>
        </p:txBody>
      </p:sp>
      <p:sp>
        <p:nvSpPr>
          <p:cNvPr id="24" name="圆角矩形 6"/>
          <p:cNvSpPr/>
          <p:nvPr>
            <p:custDataLst>
              <p:tags r:id="rId3"/>
            </p:custDataLst>
          </p:nvPr>
        </p:nvSpPr>
        <p:spPr>
          <a:xfrm>
            <a:off x="2025015" y="4186574"/>
            <a:ext cx="1547483" cy="527666"/>
          </a:xfrm>
          <a:prstGeom prst="roundRect">
            <a:avLst/>
          </a:prstGeom>
          <a:solidFill>
            <a:srgbClr val="C00000"/>
          </a:solidFill>
          <a:ln w="12700" cap="flat" cmpd="sng" algn="ctr">
            <a:noFill/>
            <a:prstDash val="solid"/>
            <a:miter lim="800000"/>
          </a:ln>
          <a:effectLst/>
        </p:spPr>
        <p:txBody>
          <a:bodyPr rtlCol="0" anchor="ctr">
            <a:normAutofit fontScale="65000"/>
          </a:bodyPr>
          <a:p>
            <a:pPr lvl="0" algn="ctr">
              <a:defRPr/>
            </a:pPr>
            <a:r>
              <a:rPr lang="zh-CN" altLang="en-US" sz="3600" b="1" kern="0" dirty="0">
                <a:solidFill>
                  <a:srgbClr val="FFFFFF"/>
                </a:solidFill>
              </a:rPr>
              <a:t>公开亮岗</a:t>
            </a:r>
            <a:endParaRPr lang="zh-CN" altLang="en-US" sz="3600" b="1" kern="0" dirty="0">
              <a:solidFill>
                <a:srgbClr val="FFFFFF"/>
              </a:solidFill>
            </a:endParaRPr>
          </a:p>
        </p:txBody>
      </p:sp>
      <p:sp>
        <p:nvSpPr>
          <p:cNvPr id="25" name="圆角矩形 7"/>
          <p:cNvSpPr/>
          <p:nvPr>
            <p:custDataLst>
              <p:tags r:id="rId4"/>
            </p:custDataLst>
          </p:nvPr>
        </p:nvSpPr>
        <p:spPr>
          <a:xfrm>
            <a:off x="4542303" y="4241660"/>
            <a:ext cx="1259006" cy="472580"/>
          </a:xfrm>
          <a:prstGeom prst="roundRect">
            <a:avLst/>
          </a:prstGeom>
          <a:solidFill>
            <a:srgbClr val="BC353E"/>
          </a:solidFill>
          <a:ln w="12700" cap="flat" cmpd="sng" algn="ctr">
            <a:noFill/>
            <a:prstDash val="solid"/>
            <a:miter lim="800000"/>
          </a:ln>
          <a:effectLst/>
        </p:spPr>
        <p:txBody>
          <a:bodyPr rtlCol="0" anchor="ctr">
            <a:normAutofit fontScale="55000"/>
          </a:bodyPr>
          <a:p>
            <a:pPr lvl="0" algn="ctr">
              <a:defRPr/>
            </a:pPr>
            <a:r>
              <a:rPr lang="zh-CN" altLang="en-US" sz="3600" b="1" kern="0" dirty="0">
                <a:solidFill>
                  <a:srgbClr val="FFFFFF"/>
                </a:solidFill>
              </a:rPr>
              <a:t>及时评岗</a:t>
            </a:r>
            <a:endParaRPr lang="zh-CN" altLang="en-US" sz="3600" b="1" kern="0" dirty="0">
              <a:solidFill>
                <a:srgbClr val="FFFFFF"/>
              </a:solidFill>
            </a:endParaRPr>
          </a:p>
        </p:txBody>
      </p:sp>
      <p:sp>
        <p:nvSpPr>
          <p:cNvPr id="31" name="右箭头 13"/>
          <p:cNvSpPr/>
          <p:nvPr>
            <p:custDataLst>
              <p:tags r:id="rId5"/>
            </p:custDataLst>
          </p:nvPr>
        </p:nvSpPr>
        <p:spPr>
          <a:xfrm>
            <a:off x="3873218" y="3573318"/>
            <a:ext cx="368559" cy="138315"/>
          </a:xfrm>
          <a:prstGeom prst="rightArrow">
            <a:avLst/>
          </a:prstGeom>
          <a:solidFill>
            <a:srgbClr val="C00000"/>
          </a:solidFill>
          <a:ln w="12700" cap="flat" cmpd="sng" algn="ctr">
            <a:noFill/>
            <a:prstDash val="solid"/>
            <a:miter lim="800000"/>
          </a:ln>
          <a:effectLst/>
        </p:spPr>
        <p:txBody>
          <a:bodyPr rtlCol="0" anchor="ctr">
            <a:normAutofit fontScale="25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33" name="右箭头 15"/>
          <p:cNvSpPr/>
          <p:nvPr>
            <p:custDataLst>
              <p:tags r:id="rId6"/>
            </p:custDataLst>
          </p:nvPr>
        </p:nvSpPr>
        <p:spPr>
          <a:xfrm flipH="1">
            <a:off x="3873136" y="4409178"/>
            <a:ext cx="368559" cy="138315"/>
          </a:xfrm>
          <a:prstGeom prst="rightArrow">
            <a:avLst/>
          </a:prstGeom>
          <a:solidFill>
            <a:srgbClr val="C00000"/>
          </a:solidFill>
          <a:ln w="12700" cap="flat" cmpd="sng" algn="ctr">
            <a:noFill/>
            <a:prstDash val="solid"/>
            <a:miter lim="800000"/>
          </a:ln>
          <a:effectLst/>
        </p:spPr>
        <p:txBody>
          <a:bodyPr rtlCol="0" anchor="ctr">
            <a:normAutofit fontScale="25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7" name="手杖形箭头 6"/>
          <p:cNvSpPr/>
          <p:nvPr>
            <p:custDataLst>
              <p:tags r:id="rId7"/>
            </p:custDataLst>
          </p:nvPr>
        </p:nvSpPr>
        <p:spPr>
          <a:xfrm rot="5400000">
            <a:off x="5880314" y="3767630"/>
            <a:ext cx="905296" cy="792949"/>
          </a:xfrm>
          <a:prstGeom prst="uturnArrow">
            <a:avLst>
              <a:gd name="adj1" fmla="val 13602"/>
              <a:gd name="adj2" fmla="val 25000"/>
              <a:gd name="adj3" fmla="val 20431"/>
              <a:gd name="adj4" fmla="val 44884"/>
              <a:gd name="adj5" fmla="val 100000"/>
            </a:avLst>
          </a:prstGeom>
          <a:solidFill>
            <a:srgbClr val="C00000"/>
          </a:solidFill>
          <a:ln w="12700" cap="flat" cmpd="sng" algn="ctr">
            <a:noFill/>
            <a:prstDash val="solid"/>
            <a:miter lim="800000"/>
          </a:ln>
          <a:effectLst/>
        </p:spPr>
        <p:txBody>
          <a:bodyPr rtlCol="0" anchor="ctr"/>
          <a:p>
            <a:pPr algn="ctr"/>
            <a:endParaRPr lang="zh-CN" altLang="en-US">
              <a:solidFill>
                <a:srgbClr val="000000"/>
              </a:solidFill>
            </a:endParaRPr>
          </a:p>
        </p:txBody>
      </p:sp>
      <p:sp>
        <p:nvSpPr>
          <p:cNvPr id="3" name="文本框 2"/>
          <p:cNvSpPr txBox="1"/>
          <p:nvPr/>
        </p:nvSpPr>
        <p:spPr>
          <a:xfrm>
            <a:off x="461010" y="1268095"/>
            <a:ext cx="7697470" cy="1198880"/>
          </a:xfrm>
          <a:prstGeom prst="rect">
            <a:avLst/>
          </a:prstGeom>
          <a:noFill/>
        </p:spPr>
        <p:txBody>
          <a:bodyPr wrap="square" rtlCol="0" anchor="t">
            <a:spAutoFit/>
          </a:bodyPr>
          <a:p>
            <a:r>
              <a:rPr lang="en-US" altLang="zh-CN" sz="2400" b="1">
                <a:solidFill>
                  <a:srgbClr val="C00000"/>
                </a:solidFill>
                <a:latin typeface="Calibri" panose="020F0502020204030204" pitchFamily="34" charset="0"/>
                <a:ea typeface="宋体" panose="02010600030101010101" pitchFamily="2" charset="-122"/>
                <a:sym typeface="+mn-ea"/>
              </a:rPr>
              <a:t>        “</a:t>
            </a:r>
            <a:r>
              <a:rPr lang="zh-CN" sz="2400" b="1">
                <a:solidFill>
                  <a:srgbClr val="C00000"/>
                </a:solidFill>
                <a:latin typeface="Calibri" panose="020F0502020204030204" pitchFamily="34" charset="0"/>
                <a:ea typeface="宋体" panose="02010600030101010101" pitchFamily="2" charset="-122"/>
                <a:sym typeface="+mn-ea"/>
              </a:rPr>
              <a:t>党员先锋岗</a:t>
            </a:r>
            <a:r>
              <a:rPr lang="en-US" altLang="zh-CN" sz="2400" b="1">
                <a:solidFill>
                  <a:srgbClr val="C00000"/>
                </a:solidFill>
                <a:latin typeface="Calibri" panose="020F0502020204030204" pitchFamily="34" charset="0"/>
                <a:ea typeface="宋体" panose="02010600030101010101" pitchFamily="2" charset="-122"/>
                <a:sym typeface="+mn-ea"/>
              </a:rPr>
              <a:t>”</a:t>
            </a:r>
            <a:r>
              <a:rPr lang="zh-CN" sz="2400" b="1">
                <a:solidFill>
                  <a:srgbClr val="C00000"/>
                </a:solidFill>
                <a:latin typeface="Calibri" panose="020F0502020204030204" pitchFamily="34" charset="0"/>
                <a:ea typeface="宋体" panose="02010600030101010101" pitchFamily="2" charset="-122"/>
                <a:sym typeface="+mn-ea"/>
              </a:rPr>
              <a:t>是以党员为主体</a:t>
            </a:r>
            <a:r>
              <a:rPr lang="en-US" sz="2400" b="1">
                <a:solidFill>
                  <a:srgbClr val="C00000"/>
                </a:solidFill>
                <a:latin typeface="Calibri" panose="020F0502020204030204" pitchFamily="34" charset="0"/>
                <a:ea typeface="宋体" panose="02010600030101010101" pitchFamily="2" charset="-122"/>
                <a:sym typeface="+mn-ea"/>
              </a:rPr>
              <a:t>,</a:t>
            </a:r>
            <a:r>
              <a:rPr lang="zh-CN" sz="2400" b="1">
                <a:solidFill>
                  <a:srgbClr val="C00000"/>
                </a:solidFill>
                <a:latin typeface="Calibri" panose="020F0502020204030204" pitchFamily="34" charset="0"/>
                <a:ea typeface="宋体" panose="02010600030101010101" pitchFamily="2" charset="-122"/>
                <a:sym typeface="+mn-ea"/>
              </a:rPr>
              <a:t>在生产、经营、管理和服务中创造一流工作成绩、发挥党员先锋模范作用、体现党员先进性的岗位称号。</a:t>
            </a:r>
            <a:endParaRPr lang="zh-CN" altLang="en-US" sz="2400" b="1">
              <a:solidFill>
                <a:srgbClr val="C00000"/>
              </a:solidFill>
              <a:latin typeface="Calibri" panose="020F0502020204030204" pitchFamily="34" charset="0"/>
              <a:ea typeface="宋体" panose="02010600030101010101" pitchFamily="2" charset="-122"/>
              <a:sym typeface="+mn-ea"/>
            </a:endParaRPr>
          </a:p>
        </p:txBody>
      </p:sp>
      <p:pic>
        <p:nvPicPr>
          <p:cNvPr id="4" name="图片 3"/>
          <p:cNvPicPr/>
          <p:nvPr/>
        </p:nvPicPr>
        <p:blipFill>
          <a:blip r:embed="rId8">
            <a:extLst>
              <a:ext uri="{28A0092B-C50C-407E-A947-70E740481C1C}">
                <a14:useLocalDpi xmlns:a14="http://schemas.microsoft.com/office/drawing/2010/main" val="0"/>
              </a:ext>
            </a:extLst>
          </a:blip>
          <a:stretch>
            <a:fillRect/>
          </a:stretch>
        </p:blipFill>
        <p:spPr>
          <a:xfrm>
            <a:off x="5023251"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71" name="矩形: 圆角 4"/>
          <p:cNvSpPr/>
          <p:nvPr/>
        </p:nvSpPr>
        <p:spPr bwMode="auto">
          <a:xfrm>
            <a:off x="481330" y="1231265"/>
            <a:ext cx="628015" cy="60452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2" name="矩形: 圆角 32"/>
          <p:cNvSpPr/>
          <p:nvPr/>
        </p:nvSpPr>
        <p:spPr bwMode="auto">
          <a:xfrm>
            <a:off x="481330" y="2445385"/>
            <a:ext cx="610870" cy="57531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3" name="矩形: 圆角 33"/>
          <p:cNvSpPr/>
          <p:nvPr/>
        </p:nvSpPr>
        <p:spPr bwMode="auto">
          <a:xfrm>
            <a:off x="498475" y="4164965"/>
            <a:ext cx="610870" cy="600075"/>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4" name="矩形 73"/>
          <p:cNvSpPr/>
          <p:nvPr/>
        </p:nvSpPr>
        <p:spPr>
          <a:xfrm>
            <a:off x="1174513" y="1200720"/>
            <a:ext cx="690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由来</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5" name="矩形 74"/>
          <p:cNvSpPr/>
          <p:nvPr/>
        </p:nvSpPr>
        <p:spPr>
          <a:xfrm>
            <a:off x="1157368" y="2278786"/>
            <a:ext cx="1198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作用发挥</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6" name="矩形 75"/>
          <p:cNvSpPr/>
          <p:nvPr/>
        </p:nvSpPr>
        <p:spPr>
          <a:xfrm>
            <a:off x="1174750" y="1533525"/>
            <a:ext cx="7136130" cy="64516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sz="1800" b="1">
                <a:solidFill>
                  <a:srgbClr val="C00000"/>
                </a:solidFill>
                <a:ea typeface="宋体" panose="02010600030101010101" pitchFamily="2" charset="-122"/>
                <a:sym typeface="+mn-ea"/>
              </a:rPr>
              <a:t>突击队源于军事上的概念，一般指可以带头发动大规模攻势，并且在一定时间内，侵入距离与范围比传统部队表现更杰出的先头部队。</a:t>
            </a:r>
            <a:endParaRPr lang="zh-CN" sz="1800" b="1">
              <a:solidFill>
                <a:srgbClr val="C00000"/>
              </a:solidFill>
              <a:ea typeface="宋体" panose="02010600030101010101" pitchFamily="2" charset="-122"/>
              <a:sym typeface="+mn-ea"/>
            </a:endParaRPr>
          </a:p>
        </p:txBody>
      </p:sp>
      <p:sp>
        <p:nvSpPr>
          <p:cNvPr id="77" name="矩形 76"/>
          <p:cNvSpPr/>
          <p:nvPr/>
        </p:nvSpPr>
        <p:spPr>
          <a:xfrm>
            <a:off x="1246268" y="4034133"/>
            <a:ext cx="11988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000" b="1" dirty="0">
                <a:solidFill>
                  <a:srgbClr val="C00000"/>
                </a:solidFill>
                <a:latin typeface="微软雅黑" panose="020B0503020204020204" pitchFamily="34" charset="-122"/>
                <a:ea typeface="微软雅黑" panose="020B0503020204020204" pitchFamily="34" charset="-122"/>
              </a:rPr>
              <a:t>日常管理</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8" name="矩形 77"/>
          <p:cNvSpPr/>
          <p:nvPr/>
        </p:nvSpPr>
        <p:spPr>
          <a:xfrm>
            <a:off x="1174750" y="2677795"/>
            <a:ext cx="7136130" cy="1174115"/>
          </a:xfrm>
          <a:prstGeom prst="rect">
            <a:avLst/>
          </a:prstGeom>
        </p:spPr>
        <p:txBody>
          <a:bodyPr wrap="square">
            <a:noAutofit/>
          </a:bodyPr>
          <a:p>
            <a:pPr marL="0" indent="0"/>
            <a:r>
              <a:rPr lang="zh-CN" sz="1800" b="1">
                <a:solidFill>
                  <a:srgbClr val="C00000"/>
                </a:solidFill>
                <a:ea typeface="宋体" panose="02010600030101010101" pitchFamily="2" charset="-122"/>
                <a:sym typeface="+mn-ea"/>
              </a:rPr>
              <a:t>倾向于在急、难、险、重工作中；</a:t>
            </a:r>
            <a:endParaRPr lang="zh-CN" sz="1800" b="1">
              <a:solidFill>
                <a:srgbClr val="C00000"/>
              </a:solidFill>
              <a:ea typeface="宋体" panose="02010600030101010101" pitchFamily="2" charset="-122"/>
              <a:sym typeface="+mn-ea"/>
            </a:endParaRPr>
          </a:p>
          <a:p>
            <a:pPr marL="0" indent="0"/>
            <a:r>
              <a:rPr lang="zh-CN" sz="1800" b="1">
                <a:solidFill>
                  <a:srgbClr val="C00000"/>
                </a:solidFill>
                <a:ea typeface="宋体" panose="02010600030101010101" pitchFamily="2" charset="-122"/>
                <a:sym typeface="+mn-ea"/>
              </a:rPr>
              <a:t>如疫情防控中逆行救援的党员队伍，在抗洪救灾抢修抢险中的党员队伍。</a:t>
            </a:r>
            <a:r>
              <a:rPr lang="zh-CN" sz="1400" b="1">
                <a:solidFill>
                  <a:srgbClr val="C00000"/>
                </a:solidFill>
                <a:ea typeface="宋体" panose="02010600030101010101" pitchFamily="2" charset="-122"/>
                <a:sym typeface="+mn-ea"/>
              </a:rPr>
              <a:t>（突击队与先锋队近似相同，但是先锋队的活动面更广泛，突击队的活动范围和频次都相对较低。）</a:t>
            </a:r>
            <a:endParaRPr lang="zh-CN" sz="2400" b="1">
              <a:solidFill>
                <a:srgbClr val="C00000"/>
              </a:solidFill>
              <a:ea typeface="宋体" panose="02010600030101010101" pitchFamily="2" charset="-122"/>
              <a:sym typeface="+mn-ea"/>
            </a:endParaRPr>
          </a:p>
          <a:p>
            <a:pPr marL="0" indent="0"/>
            <a:endParaRPr lang="zh-CN" altLang="en-US" sz="2400" b="1" dirty="0">
              <a:solidFill>
                <a:srgbClr val="C00000"/>
              </a:solidFill>
              <a:latin typeface="+mj-ea"/>
              <a:ea typeface="宋体" panose="02010600030101010101" pitchFamily="2" charset="-122"/>
              <a:sym typeface="+mn-ea"/>
            </a:endParaRPr>
          </a:p>
        </p:txBody>
      </p:sp>
      <p:sp>
        <p:nvSpPr>
          <p:cNvPr id="79" name="Freeform 5"/>
          <p:cNvSpPr>
            <a:spLocks noEditPoints="1"/>
          </p:cNvSpPr>
          <p:nvPr/>
        </p:nvSpPr>
        <p:spPr bwMode="auto">
          <a:xfrm>
            <a:off x="608330" y="1414145"/>
            <a:ext cx="350520" cy="351790"/>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1" name="Freeform 7"/>
          <p:cNvSpPr>
            <a:spLocks noEditPoints="1"/>
          </p:cNvSpPr>
          <p:nvPr/>
        </p:nvSpPr>
        <p:spPr bwMode="auto">
          <a:xfrm>
            <a:off x="671195" y="4276725"/>
            <a:ext cx="224790" cy="332105"/>
          </a:xfrm>
          <a:custGeom>
            <a:avLst/>
            <a:gdLst>
              <a:gd name="T0" fmla="*/ 78 w 722"/>
              <a:gd name="T1" fmla="*/ 890 h 975"/>
              <a:gd name="T2" fmla="*/ 122 w 722"/>
              <a:gd name="T3" fmla="*/ 151 h 975"/>
              <a:gd name="T4" fmla="*/ 160 w 722"/>
              <a:gd name="T5" fmla="*/ 214 h 975"/>
              <a:gd name="T6" fmla="*/ 197 w 722"/>
              <a:gd name="T7" fmla="*/ 151 h 975"/>
              <a:gd name="T8" fmla="*/ 322 w 722"/>
              <a:gd name="T9" fmla="*/ 177 h 975"/>
              <a:gd name="T10" fmla="*/ 398 w 722"/>
              <a:gd name="T11" fmla="*/ 177 h 975"/>
              <a:gd name="T12" fmla="*/ 524 w 722"/>
              <a:gd name="T13" fmla="*/ 151 h 975"/>
              <a:gd name="T14" fmla="*/ 562 w 722"/>
              <a:gd name="T15" fmla="*/ 214 h 975"/>
              <a:gd name="T16" fmla="*/ 599 w 722"/>
              <a:gd name="T17" fmla="*/ 151 h 975"/>
              <a:gd name="T18" fmla="*/ 644 w 722"/>
              <a:gd name="T19" fmla="*/ 890 h 975"/>
              <a:gd name="T20" fmla="*/ 250 w 722"/>
              <a:gd name="T21" fmla="*/ 427 h 975"/>
              <a:gd name="T22" fmla="*/ 306 w 722"/>
              <a:gd name="T23" fmla="*/ 370 h 975"/>
              <a:gd name="T24" fmla="*/ 248 w 722"/>
              <a:gd name="T25" fmla="*/ 359 h 975"/>
              <a:gd name="T26" fmla="*/ 350 w 722"/>
              <a:gd name="T27" fmla="*/ 289 h 975"/>
              <a:gd name="T28" fmla="*/ 337 w 722"/>
              <a:gd name="T29" fmla="*/ 339 h 975"/>
              <a:gd name="T30" fmla="*/ 354 w 722"/>
              <a:gd name="T31" fmla="*/ 257 h 975"/>
              <a:gd name="T32" fmla="*/ 473 w 722"/>
              <a:gd name="T33" fmla="*/ 477 h 975"/>
              <a:gd name="T34" fmla="*/ 421 w 722"/>
              <a:gd name="T35" fmla="*/ 484 h 975"/>
              <a:gd name="T36" fmla="*/ 254 w 722"/>
              <a:gd name="T37" fmla="*/ 501 h 975"/>
              <a:gd name="T38" fmla="*/ 250 w 722"/>
              <a:gd name="T39" fmla="*/ 467 h 975"/>
              <a:gd name="T40" fmla="*/ 643 w 722"/>
              <a:gd name="T41" fmla="*/ 66 h 975"/>
              <a:gd name="T42" fmla="*/ 599 w 722"/>
              <a:gd name="T43" fmla="*/ 38 h 975"/>
              <a:gd name="T44" fmla="*/ 524 w 722"/>
              <a:gd name="T45" fmla="*/ 38 h 975"/>
              <a:gd name="T46" fmla="*/ 398 w 722"/>
              <a:gd name="T47" fmla="*/ 66 h 975"/>
              <a:gd name="T48" fmla="*/ 360 w 722"/>
              <a:gd name="T49" fmla="*/ 0 h 975"/>
              <a:gd name="T50" fmla="*/ 322 w 722"/>
              <a:gd name="T51" fmla="*/ 66 h 975"/>
              <a:gd name="T52" fmla="*/ 197 w 722"/>
              <a:gd name="T53" fmla="*/ 38 h 975"/>
              <a:gd name="T54" fmla="*/ 122 w 722"/>
              <a:gd name="T55" fmla="*/ 38 h 975"/>
              <a:gd name="T56" fmla="*/ 79 w 722"/>
              <a:gd name="T57" fmla="*/ 66 h 975"/>
              <a:gd name="T58" fmla="*/ 0 w 722"/>
              <a:gd name="T59" fmla="*/ 897 h 975"/>
              <a:gd name="T60" fmla="*/ 643 w 722"/>
              <a:gd name="T61" fmla="*/ 975 h 975"/>
              <a:gd name="T62" fmla="*/ 722 w 722"/>
              <a:gd name="T63" fmla="*/ 145 h 975"/>
              <a:gd name="T64" fmla="*/ 159 w 722"/>
              <a:gd name="T65" fmla="*/ 616 h 975"/>
              <a:gd name="T66" fmla="*/ 563 w 722"/>
              <a:gd name="T67" fmla="*/ 563 h 975"/>
              <a:gd name="T68" fmla="*/ 159 w 722"/>
              <a:gd name="T69" fmla="*/ 616 h 975"/>
              <a:gd name="T70" fmla="*/ 563 w 722"/>
              <a:gd name="T71" fmla="*/ 717 h 975"/>
              <a:gd name="T72" fmla="*/ 159 w 722"/>
              <a:gd name="T73" fmla="*/ 664 h 975"/>
              <a:gd name="T74" fmla="*/ 159 w 722"/>
              <a:gd name="T75" fmla="*/ 822 h 975"/>
              <a:gd name="T76" fmla="*/ 563 w 722"/>
              <a:gd name="T77" fmla="*/ 769 h 975"/>
              <a:gd name="T78" fmla="*/ 159 w 722"/>
              <a:gd name="T79" fmla="*/ 82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75">
                <a:moveTo>
                  <a:pt x="644" y="890"/>
                </a:moveTo>
                <a:lnTo>
                  <a:pt x="78" y="890"/>
                </a:lnTo>
                <a:lnTo>
                  <a:pt x="78" y="151"/>
                </a:lnTo>
                <a:lnTo>
                  <a:pt x="122" y="151"/>
                </a:lnTo>
                <a:lnTo>
                  <a:pt x="122" y="177"/>
                </a:lnTo>
                <a:cubicBezTo>
                  <a:pt x="122" y="197"/>
                  <a:pt x="139" y="214"/>
                  <a:pt x="160" y="214"/>
                </a:cubicBezTo>
                <a:cubicBezTo>
                  <a:pt x="180" y="214"/>
                  <a:pt x="197" y="197"/>
                  <a:pt x="197" y="177"/>
                </a:cubicBezTo>
                <a:lnTo>
                  <a:pt x="197" y="151"/>
                </a:lnTo>
                <a:lnTo>
                  <a:pt x="322" y="151"/>
                </a:lnTo>
                <a:lnTo>
                  <a:pt x="322" y="177"/>
                </a:lnTo>
                <a:cubicBezTo>
                  <a:pt x="322" y="197"/>
                  <a:pt x="339" y="214"/>
                  <a:pt x="360" y="214"/>
                </a:cubicBezTo>
                <a:cubicBezTo>
                  <a:pt x="381" y="214"/>
                  <a:pt x="398" y="197"/>
                  <a:pt x="398" y="177"/>
                </a:cubicBezTo>
                <a:lnTo>
                  <a:pt x="398" y="151"/>
                </a:lnTo>
                <a:lnTo>
                  <a:pt x="524" y="151"/>
                </a:lnTo>
                <a:lnTo>
                  <a:pt x="524" y="177"/>
                </a:lnTo>
                <a:cubicBezTo>
                  <a:pt x="524" y="197"/>
                  <a:pt x="541" y="214"/>
                  <a:pt x="562" y="214"/>
                </a:cubicBezTo>
                <a:cubicBezTo>
                  <a:pt x="582" y="214"/>
                  <a:pt x="599" y="197"/>
                  <a:pt x="599" y="177"/>
                </a:cubicBezTo>
                <a:lnTo>
                  <a:pt x="599" y="151"/>
                </a:lnTo>
                <a:lnTo>
                  <a:pt x="644" y="151"/>
                </a:lnTo>
                <a:lnTo>
                  <a:pt x="644" y="890"/>
                </a:lnTo>
                <a:close/>
                <a:moveTo>
                  <a:pt x="232" y="445"/>
                </a:moveTo>
                <a:lnTo>
                  <a:pt x="250" y="427"/>
                </a:lnTo>
                <a:cubicBezTo>
                  <a:pt x="288" y="459"/>
                  <a:pt x="332" y="481"/>
                  <a:pt x="388" y="453"/>
                </a:cubicBezTo>
                <a:lnTo>
                  <a:pt x="306" y="370"/>
                </a:lnTo>
                <a:lnTo>
                  <a:pt x="283" y="393"/>
                </a:lnTo>
                <a:lnTo>
                  <a:pt x="248" y="359"/>
                </a:lnTo>
                <a:lnTo>
                  <a:pt x="310" y="296"/>
                </a:lnTo>
                <a:cubicBezTo>
                  <a:pt x="319" y="301"/>
                  <a:pt x="333" y="301"/>
                  <a:pt x="350" y="289"/>
                </a:cubicBezTo>
                <a:lnTo>
                  <a:pt x="367" y="307"/>
                </a:lnTo>
                <a:lnTo>
                  <a:pt x="337" y="339"/>
                </a:lnTo>
                <a:lnTo>
                  <a:pt x="420" y="422"/>
                </a:lnTo>
                <a:cubicBezTo>
                  <a:pt x="451" y="370"/>
                  <a:pt x="425" y="292"/>
                  <a:pt x="354" y="257"/>
                </a:cubicBezTo>
                <a:cubicBezTo>
                  <a:pt x="424" y="260"/>
                  <a:pt x="516" y="341"/>
                  <a:pt x="451" y="454"/>
                </a:cubicBezTo>
                <a:lnTo>
                  <a:pt x="473" y="477"/>
                </a:lnTo>
                <a:lnTo>
                  <a:pt x="444" y="506"/>
                </a:lnTo>
                <a:lnTo>
                  <a:pt x="421" y="484"/>
                </a:lnTo>
                <a:cubicBezTo>
                  <a:pt x="361" y="516"/>
                  <a:pt x="306" y="513"/>
                  <a:pt x="264" y="479"/>
                </a:cubicBezTo>
                <a:cubicBezTo>
                  <a:pt x="266" y="487"/>
                  <a:pt x="261" y="496"/>
                  <a:pt x="254" y="501"/>
                </a:cubicBezTo>
                <a:cubicBezTo>
                  <a:pt x="244" y="507"/>
                  <a:pt x="234" y="505"/>
                  <a:pt x="228" y="496"/>
                </a:cubicBezTo>
                <a:cubicBezTo>
                  <a:pt x="218" y="481"/>
                  <a:pt x="234" y="463"/>
                  <a:pt x="250" y="467"/>
                </a:cubicBezTo>
                <a:cubicBezTo>
                  <a:pt x="244" y="460"/>
                  <a:pt x="238" y="453"/>
                  <a:pt x="232" y="445"/>
                </a:cubicBezTo>
                <a:close/>
                <a:moveTo>
                  <a:pt x="643" y="66"/>
                </a:moveTo>
                <a:lnTo>
                  <a:pt x="599" y="66"/>
                </a:lnTo>
                <a:lnTo>
                  <a:pt x="599" y="38"/>
                </a:lnTo>
                <a:cubicBezTo>
                  <a:pt x="599" y="17"/>
                  <a:pt x="582" y="0"/>
                  <a:pt x="562" y="0"/>
                </a:cubicBezTo>
                <a:cubicBezTo>
                  <a:pt x="541" y="0"/>
                  <a:pt x="524" y="17"/>
                  <a:pt x="524" y="38"/>
                </a:cubicBezTo>
                <a:lnTo>
                  <a:pt x="524" y="66"/>
                </a:lnTo>
                <a:lnTo>
                  <a:pt x="398" y="66"/>
                </a:lnTo>
                <a:lnTo>
                  <a:pt x="398" y="38"/>
                </a:lnTo>
                <a:cubicBezTo>
                  <a:pt x="398" y="17"/>
                  <a:pt x="381" y="0"/>
                  <a:pt x="360" y="0"/>
                </a:cubicBezTo>
                <a:cubicBezTo>
                  <a:pt x="339" y="0"/>
                  <a:pt x="322" y="17"/>
                  <a:pt x="322" y="38"/>
                </a:cubicBezTo>
                <a:lnTo>
                  <a:pt x="322" y="66"/>
                </a:lnTo>
                <a:lnTo>
                  <a:pt x="197" y="66"/>
                </a:lnTo>
                <a:lnTo>
                  <a:pt x="197" y="38"/>
                </a:lnTo>
                <a:cubicBezTo>
                  <a:pt x="197" y="17"/>
                  <a:pt x="180" y="0"/>
                  <a:pt x="160" y="0"/>
                </a:cubicBezTo>
                <a:cubicBezTo>
                  <a:pt x="139" y="0"/>
                  <a:pt x="122" y="17"/>
                  <a:pt x="122" y="38"/>
                </a:cubicBezTo>
                <a:lnTo>
                  <a:pt x="122" y="66"/>
                </a:lnTo>
                <a:lnTo>
                  <a:pt x="79" y="66"/>
                </a:lnTo>
                <a:cubicBezTo>
                  <a:pt x="36" y="66"/>
                  <a:pt x="0" y="102"/>
                  <a:pt x="0" y="145"/>
                </a:cubicBezTo>
                <a:lnTo>
                  <a:pt x="0" y="897"/>
                </a:lnTo>
                <a:cubicBezTo>
                  <a:pt x="0" y="940"/>
                  <a:pt x="36" y="975"/>
                  <a:pt x="79" y="975"/>
                </a:cubicBezTo>
                <a:lnTo>
                  <a:pt x="643" y="975"/>
                </a:lnTo>
                <a:cubicBezTo>
                  <a:pt x="686" y="975"/>
                  <a:pt x="722" y="940"/>
                  <a:pt x="722" y="897"/>
                </a:cubicBezTo>
                <a:lnTo>
                  <a:pt x="722" y="145"/>
                </a:lnTo>
                <a:cubicBezTo>
                  <a:pt x="722" y="102"/>
                  <a:pt x="686" y="66"/>
                  <a:pt x="643" y="66"/>
                </a:cubicBezTo>
                <a:close/>
                <a:moveTo>
                  <a:pt x="159" y="616"/>
                </a:moveTo>
                <a:lnTo>
                  <a:pt x="563" y="616"/>
                </a:lnTo>
                <a:lnTo>
                  <a:pt x="563" y="563"/>
                </a:lnTo>
                <a:lnTo>
                  <a:pt x="159" y="563"/>
                </a:lnTo>
                <a:lnTo>
                  <a:pt x="159" y="616"/>
                </a:lnTo>
                <a:close/>
                <a:moveTo>
                  <a:pt x="159" y="717"/>
                </a:moveTo>
                <a:lnTo>
                  <a:pt x="563" y="717"/>
                </a:lnTo>
                <a:lnTo>
                  <a:pt x="563" y="664"/>
                </a:lnTo>
                <a:lnTo>
                  <a:pt x="159" y="664"/>
                </a:lnTo>
                <a:lnTo>
                  <a:pt x="159" y="717"/>
                </a:lnTo>
                <a:close/>
                <a:moveTo>
                  <a:pt x="159" y="822"/>
                </a:moveTo>
                <a:lnTo>
                  <a:pt x="563" y="822"/>
                </a:lnTo>
                <a:lnTo>
                  <a:pt x="563" y="769"/>
                </a:lnTo>
                <a:lnTo>
                  <a:pt x="159" y="769"/>
                </a:lnTo>
                <a:lnTo>
                  <a:pt x="159" y="822"/>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4" name="Freeform 6"/>
          <p:cNvSpPr>
            <a:spLocks noEditPoints="1"/>
          </p:cNvSpPr>
          <p:nvPr/>
        </p:nvSpPr>
        <p:spPr bwMode="auto">
          <a:xfrm>
            <a:off x="626745" y="2638425"/>
            <a:ext cx="346710" cy="283210"/>
          </a:xfrm>
          <a:custGeom>
            <a:avLst/>
            <a:gdLst>
              <a:gd name="T0" fmla="*/ 59 w 787"/>
              <a:gd name="T1" fmla="*/ 252 h 590"/>
              <a:gd name="T2" fmla="*/ 84 w 787"/>
              <a:gd name="T3" fmla="*/ 222 h 590"/>
              <a:gd name="T4" fmla="*/ 61 w 787"/>
              <a:gd name="T5" fmla="*/ 181 h 590"/>
              <a:gd name="T6" fmla="*/ 58 w 787"/>
              <a:gd name="T7" fmla="*/ 156 h 590"/>
              <a:gd name="T8" fmla="*/ 61 w 787"/>
              <a:gd name="T9" fmla="*/ 153 h 590"/>
              <a:gd name="T10" fmla="*/ 158 w 787"/>
              <a:gd name="T11" fmla="*/ 83 h 590"/>
              <a:gd name="T12" fmla="*/ 176 w 787"/>
              <a:gd name="T13" fmla="*/ 154 h 590"/>
              <a:gd name="T14" fmla="*/ 178 w 787"/>
              <a:gd name="T15" fmla="*/ 159 h 590"/>
              <a:gd name="T16" fmla="*/ 168 w 787"/>
              <a:gd name="T17" fmla="*/ 192 h 590"/>
              <a:gd name="T18" fmla="*/ 164 w 787"/>
              <a:gd name="T19" fmla="*/ 248 h 590"/>
              <a:gd name="T20" fmla="*/ 204 w 787"/>
              <a:gd name="T21" fmla="*/ 250 h 590"/>
              <a:gd name="T22" fmla="*/ 223 w 787"/>
              <a:gd name="T23" fmla="*/ 223 h 590"/>
              <a:gd name="T24" fmla="*/ 278 w 787"/>
              <a:gd name="T25" fmla="*/ 189 h 590"/>
              <a:gd name="T26" fmla="*/ 238 w 787"/>
              <a:gd name="T27" fmla="*/ 158 h 590"/>
              <a:gd name="T28" fmla="*/ 346 w 787"/>
              <a:gd name="T29" fmla="*/ 42 h 590"/>
              <a:gd name="T30" fmla="*/ 346 w 787"/>
              <a:gd name="T31" fmla="*/ 159 h 590"/>
              <a:gd name="T32" fmla="*/ 331 w 787"/>
              <a:gd name="T33" fmla="*/ 212 h 590"/>
              <a:gd name="T34" fmla="*/ 383 w 787"/>
              <a:gd name="T35" fmla="*/ 229 h 590"/>
              <a:gd name="T36" fmla="*/ 426 w 787"/>
              <a:gd name="T37" fmla="*/ 169 h 590"/>
              <a:gd name="T38" fmla="*/ 448 w 787"/>
              <a:gd name="T39" fmla="*/ 143 h 590"/>
              <a:gd name="T40" fmla="*/ 427 w 787"/>
              <a:gd name="T41" fmla="*/ 106 h 590"/>
              <a:gd name="T42" fmla="*/ 425 w 787"/>
              <a:gd name="T43" fmla="*/ 83 h 590"/>
              <a:gd name="T44" fmla="*/ 427 w 787"/>
              <a:gd name="T45" fmla="*/ 81 h 590"/>
              <a:gd name="T46" fmla="*/ 515 w 787"/>
              <a:gd name="T47" fmla="*/ 17 h 590"/>
              <a:gd name="T48" fmla="*/ 531 w 787"/>
              <a:gd name="T49" fmla="*/ 82 h 590"/>
              <a:gd name="T50" fmla="*/ 533 w 787"/>
              <a:gd name="T51" fmla="*/ 86 h 590"/>
              <a:gd name="T52" fmla="*/ 523 w 787"/>
              <a:gd name="T53" fmla="*/ 115 h 590"/>
              <a:gd name="T54" fmla="*/ 520 w 787"/>
              <a:gd name="T55" fmla="*/ 166 h 590"/>
              <a:gd name="T56" fmla="*/ 556 w 787"/>
              <a:gd name="T57" fmla="*/ 168 h 590"/>
              <a:gd name="T58" fmla="*/ 384 w 787"/>
              <a:gd name="T59" fmla="*/ 386 h 590"/>
              <a:gd name="T60" fmla="*/ 0 w 787"/>
              <a:gd name="T61" fmla="*/ 423 h 590"/>
              <a:gd name="T62" fmla="*/ 12 w 787"/>
              <a:gd name="T63" fmla="*/ 465 h 590"/>
              <a:gd name="T64" fmla="*/ 61 w 787"/>
              <a:gd name="T65" fmla="*/ 572 h 590"/>
              <a:gd name="T66" fmla="*/ 369 w 787"/>
              <a:gd name="T67" fmla="*/ 567 h 590"/>
              <a:gd name="T68" fmla="*/ 430 w 787"/>
              <a:gd name="T69" fmla="*/ 559 h 590"/>
              <a:gd name="T70" fmla="*/ 727 w 787"/>
              <a:gd name="T71" fmla="*/ 330 h 590"/>
              <a:gd name="T72" fmla="*/ 576 w 787"/>
              <a:gd name="T73" fmla="*/ 154 h 590"/>
              <a:gd name="T74" fmla="*/ 387 w 787"/>
              <a:gd name="T75" fmla="*/ 439 h 590"/>
              <a:gd name="T76" fmla="*/ 225 w 787"/>
              <a:gd name="T77" fmla="*/ 328 h 590"/>
              <a:gd name="T78" fmla="*/ 12 w 787"/>
              <a:gd name="T79" fmla="*/ 46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7" h="590">
                <a:moveTo>
                  <a:pt x="33" y="252"/>
                </a:moveTo>
                <a:cubicBezTo>
                  <a:pt x="43" y="252"/>
                  <a:pt x="51" y="252"/>
                  <a:pt x="59" y="252"/>
                </a:cubicBezTo>
                <a:cubicBezTo>
                  <a:pt x="66" y="253"/>
                  <a:pt x="72" y="251"/>
                  <a:pt x="77" y="245"/>
                </a:cubicBezTo>
                <a:cubicBezTo>
                  <a:pt x="80" y="239"/>
                  <a:pt x="82" y="232"/>
                  <a:pt x="84" y="222"/>
                </a:cubicBezTo>
                <a:cubicBezTo>
                  <a:pt x="77" y="214"/>
                  <a:pt x="72" y="204"/>
                  <a:pt x="69" y="192"/>
                </a:cubicBezTo>
                <a:cubicBezTo>
                  <a:pt x="65" y="190"/>
                  <a:pt x="62" y="186"/>
                  <a:pt x="61" y="181"/>
                </a:cubicBezTo>
                <a:cubicBezTo>
                  <a:pt x="59" y="175"/>
                  <a:pt x="58" y="168"/>
                  <a:pt x="58" y="159"/>
                </a:cubicBezTo>
                <a:lnTo>
                  <a:pt x="58" y="156"/>
                </a:lnTo>
                <a:lnTo>
                  <a:pt x="60" y="154"/>
                </a:lnTo>
                <a:cubicBezTo>
                  <a:pt x="60" y="154"/>
                  <a:pt x="61" y="154"/>
                  <a:pt x="61" y="153"/>
                </a:cubicBezTo>
                <a:cubicBezTo>
                  <a:pt x="57" y="116"/>
                  <a:pt x="60" y="98"/>
                  <a:pt x="74" y="85"/>
                </a:cubicBezTo>
                <a:cubicBezTo>
                  <a:pt x="96" y="64"/>
                  <a:pt x="136" y="64"/>
                  <a:pt x="158" y="83"/>
                </a:cubicBezTo>
                <a:cubicBezTo>
                  <a:pt x="173" y="96"/>
                  <a:pt x="178" y="119"/>
                  <a:pt x="174" y="153"/>
                </a:cubicBezTo>
                <a:cubicBezTo>
                  <a:pt x="175" y="153"/>
                  <a:pt x="176" y="154"/>
                  <a:pt x="176" y="154"/>
                </a:cubicBezTo>
                <a:lnTo>
                  <a:pt x="178" y="156"/>
                </a:lnTo>
                <a:lnTo>
                  <a:pt x="178" y="159"/>
                </a:lnTo>
                <a:cubicBezTo>
                  <a:pt x="179" y="167"/>
                  <a:pt x="178" y="175"/>
                  <a:pt x="176" y="180"/>
                </a:cubicBezTo>
                <a:cubicBezTo>
                  <a:pt x="174" y="186"/>
                  <a:pt x="171" y="190"/>
                  <a:pt x="168" y="192"/>
                </a:cubicBezTo>
                <a:cubicBezTo>
                  <a:pt x="165" y="203"/>
                  <a:pt x="160" y="213"/>
                  <a:pt x="154" y="220"/>
                </a:cubicBezTo>
                <a:cubicBezTo>
                  <a:pt x="156" y="232"/>
                  <a:pt x="159" y="242"/>
                  <a:pt x="164" y="248"/>
                </a:cubicBezTo>
                <a:cubicBezTo>
                  <a:pt x="168" y="250"/>
                  <a:pt x="173" y="251"/>
                  <a:pt x="180" y="250"/>
                </a:cubicBezTo>
                <a:cubicBezTo>
                  <a:pt x="187" y="250"/>
                  <a:pt x="195" y="250"/>
                  <a:pt x="204" y="250"/>
                </a:cubicBezTo>
                <a:cubicBezTo>
                  <a:pt x="207" y="254"/>
                  <a:pt x="210" y="260"/>
                  <a:pt x="213" y="268"/>
                </a:cubicBezTo>
                <a:cubicBezTo>
                  <a:pt x="216" y="247"/>
                  <a:pt x="219" y="229"/>
                  <a:pt x="223" y="223"/>
                </a:cubicBezTo>
                <a:cubicBezTo>
                  <a:pt x="226" y="215"/>
                  <a:pt x="267" y="212"/>
                  <a:pt x="273" y="212"/>
                </a:cubicBezTo>
                <a:cubicBezTo>
                  <a:pt x="275" y="204"/>
                  <a:pt x="276" y="197"/>
                  <a:pt x="278" y="189"/>
                </a:cubicBezTo>
                <a:cubicBezTo>
                  <a:pt x="268" y="181"/>
                  <a:pt x="262" y="171"/>
                  <a:pt x="258" y="159"/>
                </a:cubicBezTo>
                <a:cubicBezTo>
                  <a:pt x="253" y="159"/>
                  <a:pt x="242" y="159"/>
                  <a:pt x="238" y="158"/>
                </a:cubicBezTo>
                <a:cubicBezTo>
                  <a:pt x="233" y="118"/>
                  <a:pt x="240" y="59"/>
                  <a:pt x="254" y="45"/>
                </a:cubicBezTo>
                <a:cubicBezTo>
                  <a:pt x="275" y="25"/>
                  <a:pt x="325" y="24"/>
                  <a:pt x="346" y="42"/>
                </a:cubicBezTo>
                <a:cubicBezTo>
                  <a:pt x="361" y="55"/>
                  <a:pt x="371" y="120"/>
                  <a:pt x="366" y="157"/>
                </a:cubicBezTo>
                <a:cubicBezTo>
                  <a:pt x="363" y="159"/>
                  <a:pt x="348" y="157"/>
                  <a:pt x="346" y="159"/>
                </a:cubicBezTo>
                <a:cubicBezTo>
                  <a:pt x="341" y="171"/>
                  <a:pt x="334" y="181"/>
                  <a:pt x="324" y="189"/>
                </a:cubicBezTo>
                <a:cubicBezTo>
                  <a:pt x="327" y="201"/>
                  <a:pt x="328" y="205"/>
                  <a:pt x="331" y="212"/>
                </a:cubicBezTo>
                <a:cubicBezTo>
                  <a:pt x="337" y="212"/>
                  <a:pt x="377" y="215"/>
                  <a:pt x="380" y="223"/>
                </a:cubicBezTo>
                <a:cubicBezTo>
                  <a:pt x="381" y="224"/>
                  <a:pt x="382" y="227"/>
                  <a:pt x="383" y="229"/>
                </a:cubicBezTo>
                <a:cubicBezTo>
                  <a:pt x="388" y="202"/>
                  <a:pt x="394" y="178"/>
                  <a:pt x="403" y="169"/>
                </a:cubicBezTo>
                <a:cubicBezTo>
                  <a:pt x="411" y="169"/>
                  <a:pt x="418" y="169"/>
                  <a:pt x="426" y="169"/>
                </a:cubicBezTo>
                <a:cubicBezTo>
                  <a:pt x="432" y="170"/>
                  <a:pt x="438" y="168"/>
                  <a:pt x="441" y="163"/>
                </a:cubicBezTo>
                <a:cubicBezTo>
                  <a:pt x="444" y="158"/>
                  <a:pt x="446" y="151"/>
                  <a:pt x="448" y="143"/>
                </a:cubicBezTo>
                <a:cubicBezTo>
                  <a:pt x="442" y="135"/>
                  <a:pt x="437" y="126"/>
                  <a:pt x="435" y="116"/>
                </a:cubicBezTo>
                <a:cubicBezTo>
                  <a:pt x="431" y="114"/>
                  <a:pt x="429" y="110"/>
                  <a:pt x="427" y="106"/>
                </a:cubicBezTo>
                <a:cubicBezTo>
                  <a:pt x="425" y="100"/>
                  <a:pt x="424" y="94"/>
                  <a:pt x="425" y="86"/>
                </a:cubicBezTo>
                <a:lnTo>
                  <a:pt x="425" y="83"/>
                </a:lnTo>
                <a:lnTo>
                  <a:pt x="426" y="82"/>
                </a:lnTo>
                <a:cubicBezTo>
                  <a:pt x="427" y="81"/>
                  <a:pt x="427" y="81"/>
                  <a:pt x="427" y="81"/>
                </a:cubicBezTo>
                <a:cubicBezTo>
                  <a:pt x="424" y="47"/>
                  <a:pt x="427" y="31"/>
                  <a:pt x="439" y="19"/>
                </a:cubicBezTo>
                <a:cubicBezTo>
                  <a:pt x="458" y="1"/>
                  <a:pt x="495" y="0"/>
                  <a:pt x="515" y="17"/>
                </a:cubicBezTo>
                <a:cubicBezTo>
                  <a:pt x="528" y="29"/>
                  <a:pt x="533" y="49"/>
                  <a:pt x="529" y="80"/>
                </a:cubicBezTo>
                <a:cubicBezTo>
                  <a:pt x="530" y="81"/>
                  <a:pt x="531" y="81"/>
                  <a:pt x="531" y="82"/>
                </a:cubicBezTo>
                <a:lnTo>
                  <a:pt x="533" y="83"/>
                </a:lnTo>
                <a:lnTo>
                  <a:pt x="533" y="86"/>
                </a:lnTo>
                <a:cubicBezTo>
                  <a:pt x="533" y="93"/>
                  <a:pt x="532" y="100"/>
                  <a:pt x="531" y="105"/>
                </a:cubicBezTo>
                <a:cubicBezTo>
                  <a:pt x="529" y="110"/>
                  <a:pt x="527" y="113"/>
                  <a:pt x="523" y="115"/>
                </a:cubicBezTo>
                <a:cubicBezTo>
                  <a:pt x="521" y="125"/>
                  <a:pt x="517" y="134"/>
                  <a:pt x="511" y="141"/>
                </a:cubicBezTo>
                <a:cubicBezTo>
                  <a:pt x="513" y="152"/>
                  <a:pt x="516" y="160"/>
                  <a:pt x="520" y="166"/>
                </a:cubicBezTo>
                <a:cubicBezTo>
                  <a:pt x="524" y="168"/>
                  <a:pt x="529" y="169"/>
                  <a:pt x="534" y="168"/>
                </a:cubicBezTo>
                <a:cubicBezTo>
                  <a:pt x="541" y="168"/>
                  <a:pt x="548" y="168"/>
                  <a:pt x="556" y="168"/>
                </a:cubicBezTo>
                <a:cubicBezTo>
                  <a:pt x="559" y="172"/>
                  <a:pt x="563" y="181"/>
                  <a:pt x="566" y="193"/>
                </a:cubicBezTo>
                <a:lnTo>
                  <a:pt x="384" y="386"/>
                </a:lnTo>
                <a:lnTo>
                  <a:pt x="225" y="277"/>
                </a:lnTo>
                <a:lnTo>
                  <a:pt x="0" y="423"/>
                </a:lnTo>
                <a:cubicBezTo>
                  <a:pt x="1" y="382"/>
                  <a:pt x="7" y="279"/>
                  <a:pt x="33" y="252"/>
                </a:cubicBezTo>
                <a:close/>
                <a:moveTo>
                  <a:pt x="12" y="465"/>
                </a:moveTo>
                <a:lnTo>
                  <a:pt x="12" y="465"/>
                </a:lnTo>
                <a:lnTo>
                  <a:pt x="61" y="572"/>
                </a:lnTo>
                <a:lnTo>
                  <a:pt x="223" y="467"/>
                </a:lnTo>
                <a:lnTo>
                  <a:pt x="369" y="567"/>
                </a:lnTo>
                <a:lnTo>
                  <a:pt x="402" y="590"/>
                </a:lnTo>
                <a:lnTo>
                  <a:pt x="430" y="559"/>
                </a:lnTo>
                <a:lnTo>
                  <a:pt x="687" y="283"/>
                </a:lnTo>
                <a:lnTo>
                  <a:pt x="727" y="330"/>
                </a:lnTo>
                <a:lnTo>
                  <a:pt x="787" y="86"/>
                </a:lnTo>
                <a:lnTo>
                  <a:pt x="576" y="154"/>
                </a:lnTo>
                <a:lnTo>
                  <a:pt x="614" y="198"/>
                </a:lnTo>
                <a:lnTo>
                  <a:pt x="387" y="439"/>
                </a:lnTo>
                <a:lnTo>
                  <a:pt x="250" y="345"/>
                </a:lnTo>
                <a:lnTo>
                  <a:pt x="225" y="328"/>
                </a:lnTo>
                <a:lnTo>
                  <a:pt x="200" y="344"/>
                </a:lnTo>
                <a:lnTo>
                  <a:pt x="12" y="465"/>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5" name="文本框 84"/>
          <p:cNvSpPr txBox="1"/>
          <p:nvPr/>
        </p:nvSpPr>
        <p:spPr>
          <a:xfrm>
            <a:off x="160655" y="626745"/>
            <a:ext cx="3370580" cy="583565"/>
          </a:xfrm>
          <a:prstGeom prst="rect">
            <a:avLst/>
          </a:prstGeom>
          <a:noFill/>
        </p:spPr>
        <p:txBody>
          <a:bodyPr wrap="square" rtlCol="0">
            <a:spAutoFit/>
          </a:bodyPr>
          <a:p>
            <a:r>
              <a:rPr lang="en-US" altLang="zh-CN" sz="3200" b="1">
                <a:solidFill>
                  <a:srgbClr val="C00000"/>
                </a:solidFill>
                <a:latin typeface="微软雅黑" panose="020B0503020204020204" pitchFamily="34" charset="-122"/>
                <a:ea typeface="微软雅黑" panose="020B0503020204020204" pitchFamily="34" charset="-122"/>
              </a:rPr>
              <a:t>04.</a:t>
            </a:r>
            <a:r>
              <a:rPr lang="zh-CN" altLang="en-US" sz="3200" b="1">
                <a:solidFill>
                  <a:srgbClr val="C00000"/>
                </a:solidFill>
                <a:latin typeface="微软雅黑" panose="020B0503020204020204" pitchFamily="34" charset="-122"/>
                <a:ea typeface="微软雅黑" panose="020B0503020204020204" pitchFamily="34" charset="-122"/>
              </a:rPr>
              <a:t>党员</a:t>
            </a:r>
            <a:r>
              <a:rPr lang="zh-CN" altLang="en-US" sz="3200" b="1">
                <a:solidFill>
                  <a:srgbClr val="C00000"/>
                </a:solidFill>
                <a:latin typeface="微软雅黑" panose="020B0503020204020204" pitchFamily="34" charset="-122"/>
                <a:ea typeface="微软雅黑" panose="020B0503020204020204" pitchFamily="34" charset="-122"/>
              </a:rPr>
              <a:t>突击队</a:t>
            </a:r>
            <a:endParaRPr lang="zh-CN" altLang="en-US" sz="3200" b="1">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1174750" y="4365625"/>
            <a:ext cx="6636385" cy="39878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sz="2000" b="1">
                <a:solidFill>
                  <a:srgbClr val="C00000"/>
                </a:solidFill>
                <a:ea typeface="宋体" panose="02010600030101010101" pitchFamily="2" charset="-122"/>
                <a:sym typeface="+mn-ea"/>
              </a:rPr>
              <a:t>活动开展，业务技能培训</a:t>
            </a:r>
            <a:r>
              <a:rPr lang="zh-CN" sz="2000" b="1">
                <a:solidFill>
                  <a:srgbClr val="C00000"/>
                </a:solidFill>
                <a:ea typeface="宋体" panose="02010600030101010101" pitchFamily="2" charset="-122"/>
                <a:sym typeface="+mn-ea"/>
              </a:rPr>
              <a:t>等。</a:t>
            </a:r>
            <a:endParaRPr lang="zh-CN" altLang="en-US" sz="2000" b="1" dirty="0">
              <a:solidFill>
                <a:srgbClr val="C00000"/>
              </a:solidFill>
              <a:latin typeface="+mj-ea"/>
              <a:ea typeface="宋体" panose="02010600030101010101" pitchFamily="2" charset="-122"/>
              <a:sym typeface="+mn-ea"/>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91501"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Scale>
                                      <p:cBhvr>
                                        <p:cTn id="7"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
                                        </p:tgtEl>
                                        <p:attrNameLst>
                                          <p:attrName>ppt_x</p:attrName>
                                          <p:attrName>ppt_y</p:attrName>
                                        </p:attrNameLst>
                                      </p:cBhvr>
                                    </p:animMotion>
                                    <p:animEffect transition="in" filter="fade">
                                      <p:cBhvr>
                                        <p:cTn id="9" dur="1000"/>
                                        <p:tgtEl>
                                          <p:spTgt spid="71"/>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72"/>
                                        </p:tgtEl>
                                        <p:attrNameLst>
                                          <p:attrName>style.visibility</p:attrName>
                                        </p:attrNameLst>
                                      </p:cBhvr>
                                      <p:to>
                                        <p:strVal val="visible"/>
                                      </p:to>
                                    </p:set>
                                    <p:animScale>
                                      <p:cBhvr>
                                        <p:cTn id="12"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2"/>
                                        </p:tgtEl>
                                        <p:attrNameLst>
                                          <p:attrName>ppt_x</p:attrName>
                                          <p:attrName>ppt_y</p:attrName>
                                        </p:attrNameLst>
                                      </p:cBhvr>
                                    </p:animMotion>
                                    <p:animEffect transition="in" filter="fade">
                                      <p:cBhvr>
                                        <p:cTn id="14" dur="1000"/>
                                        <p:tgtEl>
                                          <p:spTgt spid="7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73"/>
                                        </p:tgtEl>
                                        <p:attrNameLst>
                                          <p:attrName>style.visibility</p:attrName>
                                        </p:attrNameLst>
                                      </p:cBhvr>
                                      <p:to>
                                        <p:strVal val="visible"/>
                                      </p:to>
                                    </p:set>
                                    <p:animScale>
                                      <p:cBhvr>
                                        <p:cTn id="17"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3"/>
                                        </p:tgtEl>
                                        <p:attrNameLst>
                                          <p:attrName>ppt_x</p:attrName>
                                          <p:attrName>ppt_y</p:attrName>
                                        </p:attrNameLst>
                                      </p:cBhvr>
                                    </p:animMotion>
                                    <p:animEffect transition="in" filter="fade">
                                      <p:cBhvr>
                                        <p:cTn id="19" dur="1000"/>
                                        <p:tgtEl>
                                          <p:spTgt spid="7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1+#ppt_w/2"/>
                                          </p:val>
                                        </p:tav>
                                        <p:tav tm="100000">
                                          <p:val>
                                            <p:strVal val="#ppt_x"/>
                                          </p:val>
                                        </p:tav>
                                      </p:tavLst>
                                    </p:anim>
                                    <p:anim calcmode="lin" valueType="num">
                                      <p:cBhvr additive="base">
                                        <p:cTn id="35" dur="500" fill="hold"/>
                                        <p:tgtEl>
                                          <p:spTgt spid="7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1+#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500" fill="hold"/>
                                        <p:tgtEl>
                                          <p:spTgt spid="77"/>
                                        </p:tgtEl>
                                        <p:attrNameLst>
                                          <p:attrName>ppt_x</p:attrName>
                                        </p:attrNameLst>
                                      </p:cBhvr>
                                      <p:tavLst>
                                        <p:tav tm="0">
                                          <p:val>
                                            <p:strVal val="1+#ppt_w/2"/>
                                          </p:val>
                                        </p:tav>
                                        <p:tav tm="100000">
                                          <p:val>
                                            <p:strVal val="#ppt_x"/>
                                          </p:val>
                                        </p:tav>
                                      </p:tavLst>
                                    </p:anim>
                                    <p:anim calcmode="lin" valueType="num">
                                      <p:cBhvr additive="base">
                                        <p:cTn id="43" dur="500" fill="hold"/>
                                        <p:tgtEl>
                                          <p:spTgt spid="77"/>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up)">
                                      <p:cBhvr>
                                        <p:cTn id="49" dur="500"/>
                                        <p:tgtEl>
                                          <p:spTgt spid="7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Effect transition="in" filter="fade">
                                      <p:cBhvr>
                                        <p:cTn id="54" dur="500"/>
                                        <p:tgtEl>
                                          <p:spTgt spid="8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2" grpId="0" bldLvl="0" animBg="1"/>
      <p:bldP spid="73" grpId="0" bldLvl="0" animBg="1"/>
      <p:bldP spid="74" grpId="0"/>
      <p:bldP spid="75" grpId="0"/>
      <p:bldP spid="76" grpId="0"/>
      <p:bldP spid="77" grpId="0"/>
      <p:bldP spid="78" grpId="0"/>
      <p:bldP spid="79" grpId="0" bldLvl="0" animBg="1"/>
      <p:bldP spid="81" grpId="0" bldLvl="0" animBg="1"/>
      <p:bldP spid="84" grpId="0" bldLvl="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70" name="矩形 69"/>
          <p:cNvSpPr/>
          <p:nvPr/>
        </p:nvSpPr>
        <p:spPr>
          <a:xfrm>
            <a:off x="1316355" y="2372360"/>
            <a:ext cx="6910705" cy="2245360"/>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sz="2000" b="1">
                <a:solidFill>
                  <a:srgbClr val="C00000"/>
                </a:solidFill>
                <a:latin typeface="微软雅黑" panose="020B0503020204020204" pitchFamily="34" charset="-122"/>
                <a:ea typeface="微软雅黑" panose="020B0503020204020204" pitchFamily="34" charset="-122"/>
                <a:sym typeface="+mn-ea"/>
              </a:rPr>
              <a:t>服务的对象是谁？</a:t>
            </a:r>
            <a:endParaRPr lang="zh-CN" sz="2000" b="1">
              <a:solidFill>
                <a:srgbClr val="C00000"/>
              </a:solidFill>
              <a:latin typeface="微软雅黑" panose="020B0503020204020204" pitchFamily="34" charset="-122"/>
              <a:ea typeface="微软雅黑" panose="020B0503020204020204" pitchFamily="34" charset="-122"/>
              <a:sym typeface="+mn-ea"/>
            </a:endParaRPr>
          </a:p>
          <a:p>
            <a:pPr algn="just" eaLnBrk="1" latinLnBrk="0" hangingPunct="1">
              <a:lnSpc>
                <a:spcPct val="100000"/>
              </a:lnSpc>
              <a:buFont typeface="Arial" panose="020B0604020202020204" pitchFamily="34" charset="0"/>
              <a:buNone/>
            </a:pPr>
            <a:endParaRPr lang="zh-CN" sz="2000" b="1">
              <a:solidFill>
                <a:srgbClr val="C00000"/>
              </a:solidFill>
              <a:latin typeface="微软雅黑" panose="020B0503020204020204" pitchFamily="34" charset="-122"/>
              <a:ea typeface="微软雅黑" panose="020B0503020204020204" pitchFamily="34" charset="-122"/>
              <a:sym typeface="+mn-ea"/>
            </a:endParaRPr>
          </a:p>
          <a:p>
            <a:pPr algn="just" eaLnBrk="1" latinLnBrk="0" hangingPunct="1">
              <a:lnSpc>
                <a:spcPct val="100000"/>
              </a:lnSpc>
              <a:buFont typeface="Arial" panose="020B0604020202020204" pitchFamily="34" charset="0"/>
              <a:buNone/>
            </a:pPr>
            <a:r>
              <a:rPr lang="zh-CN" sz="2000" b="1">
                <a:solidFill>
                  <a:srgbClr val="C00000"/>
                </a:solidFill>
                <a:latin typeface="微软雅黑" panose="020B0503020204020204" pitchFamily="34" charset="-122"/>
                <a:ea typeface="微软雅黑" panose="020B0503020204020204" pitchFamily="34" charset="-122"/>
                <a:sym typeface="+mn-ea"/>
              </a:rPr>
              <a:t>服务的项目有那些？</a:t>
            </a:r>
            <a:endParaRPr lang="zh-CN" sz="2000" b="1">
              <a:solidFill>
                <a:srgbClr val="C00000"/>
              </a:solidFill>
              <a:latin typeface="微软雅黑" panose="020B0503020204020204" pitchFamily="34" charset="-122"/>
              <a:ea typeface="微软雅黑" panose="020B0503020204020204" pitchFamily="34" charset="-122"/>
              <a:sym typeface="+mn-ea"/>
            </a:endParaRPr>
          </a:p>
          <a:p>
            <a:pPr algn="just" eaLnBrk="1" latinLnBrk="0" hangingPunct="1">
              <a:lnSpc>
                <a:spcPct val="100000"/>
              </a:lnSpc>
              <a:buFont typeface="Arial" panose="020B0604020202020204" pitchFamily="34" charset="0"/>
              <a:buNone/>
            </a:pPr>
            <a:endPar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eaLnBrk="1" latinLnBrk="0" hangingPunct="1">
              <a:lnSpc>
                <a:spcPct val="100000"/>
              </a:lnSpc>
              <a:buFont typeface="Arial" panose="020B0604020202020204" pitchFamily="34" charset="0"/>
              <a:buNone/>
            </a:pP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有哪些服务方式？</a:t>
            </a:r>
            <a:endPar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eaLnBrk="1" latinLnBrk="0" hangingPunct="1">
              <a:lnSpc>
                <a:spcPct val="100000"/>
              </a:lnSpc>
              <a:buFont typeface="Arial" panose="020B0604020202020204" pitchFamily="34" charset="0"/>
              <a:buNone/>
            </a:pPr>
            <a:endPar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eaLnBrk="1" latinLnBrk="0" hangingPunct="1">
              <a:lnSpc>
                <a:spcPct val="100000"/>
              </a:lnSpc>
              <a:buFont typeface="Arial" panose="020B0604020202020204" pitchFamily="34" charset="0"/>
              <a:buNone/>
            </a:pP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有没有形成长效机制？</a:t>
            </a:r>
            <a:endPar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1" name="矩形: 圆角 4"/>
          <p:cNvSpPr/>
          <p:nvPr/>
        </p:nvSpPr>
        <p:spPr bwMode="auto">
          <a:xfrm>
            <a:off x="568960" y="1466215"/>
            <a:ext cx="718820" cy="748665"/>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4" name="矩形 73"/>
          <p:cNvSpPr/>
          <p:nvPr/>
        </p:nvSpPr>
        <p:spPr>
          <a:xfrm>
            <a:off x="1316118" y="1690940"/>
            <a:ext cx="2621280" cy="398780"/>
          </a:xfrm>
          <a:prstGeom prst="rect">
            <a:avLst/>
          </a:prstGeom>
        </p:spPr>
        <p:txBody>
          <a:bodyPr wrap="none">
            <a:spAutoFit/>
          </a:bodyPr>
          <a:p>
            <a:pPr eaLnBrk="1" hangingPunct="1">
              <a:lnSpc>
                <a:spcPts val="2400"/>
              </a:lnSpc>
              <a:buFont typeface="Arial" panose="020B0604020202020204" pitchFamily="34" charset="0"/>
              <a:buNone/>
            </a:pPr>
            <a:r>
              <a:rPr lang="zh-CN" altLang="en-US" sz="2400" b="1" dirty="0">
                <a:solidFill>
                  <a:srgbClr val="C00000"/>
                </a:solidFill>
                <a:latin typeface="微软雅黑" panose="020B0503020204020204" pitchFamily="34" charset="-122"/>
                <a:ea typeface="微软雅黑" panose="020B0503020204020204" pitchFamily="34" charset="-122"/>
              </a:rPr>
              <a:t>重点要解决的</a:t>
            </a:r>
            <a:r>
              <a:rPr lang="zh-CN" altLang="en-US" sz="2400" b="1" dirty="0">
                <a:solidFill>
                  <a:srgbClr val="C00000"/>
                </a:solidFill>
                <a:latin typeface="微软雅黑" panose="020B0503020204020204" pitchFamily="34" charset="-122"/>
                <a:ea typeface="微软雅黑" panose="020B0503020204020204" pitchFamily="34" charset="-122"/>
              </a:rPr>
              <a:t>问题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9" name="Freeform 5"/>
          <p:cNvSpPr>
            <a:spLocks noEditPoints="1"/>
          </p:cNvSpPr>
          <p:nvPr/>
        </p:nvSpPr>
        <p:spPr bwMode="auto">
          <a:xfrm>
            <a:off x="673100" y="1591945"/>
            <a:ext cx="471805" cy="497840"/>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5" name="文本框 84"/>
          <p:cNvSpPr txBox="1"/>
          <p:nvPr/>
        </p:nvSpPr>
        <p:spPr>
          <a:xfrm>
            <a:off x="160655" y="626745"/>
            <a:ext cx="3370580" cy="583565"/>
          </a:xfrm>
          <a:prstGeom prst="rect">
            <a:avLst/>
          </a:prstGeom>
          <a:noFill/>
        </p:spPr>
        <p:txBody>
          <a:bodyPr wrap="square" rtlCol="0">
            <a:spAutoFit/>
          </a:bodyPr>
          <a:p>
            <a:r>
              <a:rPr lang="en-US" sz="3200" b="1">
                <a:solidFill>
                  <a:srgbClr val="C00000"/>
                </a:solidFill>
                <a:latin typeface="微软雅黑" panose="020B0503020204020204" pitchFamily="34" charset="-122"/>
                <a:ea typeface="微软雅黑" panose="020B0503020204020204" pitchFamily="34" charset="-122"/>
              </a:rPr>
              <a:t>05.</a:t>
            </a:r>
            <a:r>
              <a:rPr lang="zh-CN" altLang="en-US" sz="3200" b="1">
                <a:solidFill>
                  <a:srgbClr val="C00000"/>
                </a:solidFill>
                <a:latin typeface="微软雅黑" panose="020B0503020204020204" pitchFamily="34" charset="-122"/>
                <a:ea typeface="微软雅黑" panose="020B0503020204020204" pitchFamily="34" charset="-122"/>
              </a:rPr>
              <a:t>党员</a:t>
            </a:r>
            <a:r>
              <a:rPr lang="zh-CN" altLang="en-US" sz="3200" b="1">
                <a:solidFill>
                  <a:srgbClr val="C00000"/>
                </a:solidFill>
                <a:latin typeface="微软雅黑" panose="020B0503020204020204" pitchFamily="34" charset="-122"/>
                <a:ea typeface="微软雅黑" panose="020B0503020204020204" pitchFamily="34" charset="-122"/>
              </a:rPr>
              <a:t>服务队</a:t>
            </a:r>
            <a:endParaRPr lang="zh-CN" altLang="en-US" sz="3200" b="1">
              <a:solidFill>
                <a:srgbClr val="C00000"/>
              </a:solidFill>
              <a:latin typeface="微软雅黑" panose="020B0503020204020204" pitchFamily="34" charset="-122"/>
              <a:ea typeface="微软雅黑" panose="020B0503020204020204" pitchFamily="34" charset="-122"/>
            </a:endParaRPr>
          </a:p>
        </p:txBody>
      </p:sp>
      <p:pic>
        <p:nvPicPr>
          <p:cNvPr id="3" name="图片 1" descr="1630225923(1)"/>
          <p:cNvPicPr>
            <a:picLocks noChangeAspect="1"/>
          </p:cNvPicPr>
          <p:nvPr>
            <p:custDataLst>
              <p:tags r:id="rId1"/>
            </p:custDataLst>
          </p:nvPr>
        </p:nvPicPr>
        <p:blipFill>
          <a:blip r:embed="rId2"/>
          <a:stretch>
            <a:fillRect/>
          </a:stretch>
        </p:blipFill>
        <p:spPr>
          <a:xfrm>
            <a:off x="3889375" y="1591945"/>
            <a:ext cx="4533900" cy="2957830"/>
          </a:xfrm>
          <a:prstGeom prst="rect">
            <a:avLst/>
          </a:prstGeom>
        </p:spPr>
      </p:pic>
      <p:pic>
        <p:nvPicPr>
          <p:cNvPr id="33" name="图片 32"/>
          <p:cNvPicPr/>
          <p:nvPr/>
        </p:nvPicPr>
        <p:blipFill>
          <a:blip r:embed="rId3">
            <a:extLst>
              <a:ext uri="{28A0092B-C50C-407E-A947-70E740481C1C}">
                <a14:useLocalDpi xmlns:a14="http://schemas.microsoft.com/office/drawing/2010/main" val="0"/>
              </a:ext>
            </a:extLst>
          </a:blip>
          <a:stretch>
            <a:fillRect/>
          </a:stretch>
        </p:blipFill>
        <p:spPr>
          <a:xfrm>
            <a:off x="5040396" y="2227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Scale>
                                      <p:cBhvr>
                                        <p:cTn id="7"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
                                        </p:tgtEl>
                                        <p:attrNameLst>
                                          <p:attrName>ppt_x</p:attrName>
                                          <p:attrName>ppt_y</p:attrName>
                                        </p:attrNameLst>
                                      </p:cBhvr>
                                    </p:animMotion>
                                    <p:animEffect transition="in" filter="fade">
                                      <p:cBhvr>
                                        <p:cTn id="9" dur="1000"/>
                                        <p:tgtEl>
                                          <p:spTgt spid="7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bldLvl="0" animBg="1"/>
      <p:bldP spid="74" grpId="0"/>
      <p:bldP spid="7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70" name="矩形 69"/>
          <p:cNvSpPr/>
          <p:nvPr/>
        </p:nvSpPr>
        <p:spPr>
          <a:xfrm>
            <a:off x="1362710" y="1466215"/>
            <a:ext cx="6910705" cy="829945"/>
          </a:xfrm>
          <a:prstGeom prst="rect">
            <a:avLst/>
          </a:prstGeom>
        </p:spPr>
        <p:txBody>
          <a:bodyPr wrap="square">
            <a:spAutoFit/>
          </a:bodyPr>
          <a:p>
            <a:pPr algn="just" eaLnBrk="1" latinLnBrk="0" hangingPunct="1">
              <a:lnSpc>
                <a:spcPct val="100000"/>
              </a:lnSpc>
              <a:buFont typeface="Arial" panose="020B0604020202020204" pitchFamily="34" charset="0"/>
              <a:buNone/>
            </a:pPr>
            <a:r>
              <a:rPr lang="zh-CN" sz="2400" b="1">
                <a:solidFill>
                  <a:srgbClr val="C00000"/>
                </a:solidFill>
                <a:ea typeface="宋体" panose="02010600030101010101" pitchFamily="2" charset="-122"/>
                <a:sym typeface="+mn-ea"/>
              </a:rPr>
              <a:t>1、融入中心工作：立什么项、攻什么关？很明确——“急、难、险、重”任务。</a:t>
            </a:r>
            <a:endParaRPr lang="zh-CN" altLang="en-US" sz="2400" b="1" dirty="0">
              <a:solidFill>
                <a:srgbClr val="C00000"/>
              </a:solidFill>
              <a:effectLst>
                <a:outerShdw blurRad="38100" dist="19050" dir="2700000" algn="tl" rotWithShape="0">
                  <a:schemeClr val="dk1">
                    <a:alpha val="40000"/>
                  </a:schemeClr>
                </a:outerShdw>
              </a:effectLst>
              <a:latin typeface="+mj-ea"/>
              <a:ea typeface="宋体" panose="02010600030101010101" pitchFamily="2" charset="-122"/>
              <a:sym typeface="+mn-ea"/>
            </a:endParaRPr>
          </a:p>
        </p:txBody>
      </p:sp>
      <p:sp>
        <p:nvSpPr>
          <p:cNvPr id="71" name="矩形: 圆角 4"/>
          <p:cNvSpPr/>
          <p:nvPr/>
        </p:nvSpPr>
        <p:spPr bwMode="auto">
          <a:xfrm>
            <a:off x="704850" y="1466215"/>
            <a:ext cx="582930" cy="59182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2" name="矩形: 圆角 32"/>
          <p:cNvSpPr/>
          <p:nvPr/>
        </p:nvSpPr>
        <p:spPr bwMode="auto">
          <a:xfrm>
            <a:off x="704850" y="2598420"/>
            <a:ext cx="611505" cy="66294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3" name="矩形: 圆角 33"/>
          <p:cNvSpPr/>
          <p:nvPr/>
        </p:nvSpPr>
        <p:spPr bwMode="auto">
          <a:xfrm>
            <a:off x="704850" y="3780790"/>
            <a:ext cx="626110" cy="618490"/>
          </a:xfrm>
          <a:prstGeom prst="roundRect">
            <a:avLst>
              <a:gd name="adj" fmla="val 7384"/>
            </a:avLst>
          </a:prstGeom>
          <a:solidFill>
            <a:srgbClr val="C00000"/>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
            <a:pPr eaLnBrk="1" hangingPunct="1">
              <a:buFont typeface="Arial" panose="020B0604020202020204" pitchFamily="34" charset="0"/>
              <a:buNone/>
            </a:pPr>
            <a:endParaRPr lang="zh-CN" altLang="en-US"/>
          </a:p>
        </p:txBody>
      </p:sp>
      <p:sp>
        <p:nvSpPr>
          <p:cNvPr id="75" name="矩形 74"/>
          <p:cNvSpPr/>
          <p:nvPr/>
        </p:nvSpPr>
        <p:spPr>
          <a:xfrm>
            <a:off x="1385333" y="2758211"/>
            <a:ext cx="7391400" cy="460375"/>
          </a:xfrm>
          <a:prstGeom prst="rect">
            <a:avLst/>
          </a:prstGeom>
        </p:spPr>
        <p:txBody>
          <a:bodyPr wrap="none">
            <a:spAutoFit/>
          </a:bodyPr>
          <a:p>
            <a:pPr algn="just" eaLnBrk="1" hangingPunct="1">
              <a:lnSpc>
                <a:spcPct val="100000"/>
              </a:lnSpc>
              <a:buClrTx/>
              <a:buSzTx/>
              <a:buFont typeface="Arial" panose="020B0604020202020204" pitchFamily="34" charset="0"/>
              <a:buNone/>
            </a:pPr>
            <a:r>
              <a:rPr lang="zh-CN" sz="2400" b="1">
                <a:solidFill>
                  <a:srgbClr val="C00000"/>
                </a:solidFill>
                <a:ea typeface="宋体" panose="02010600030101010101" pitchFamily="2" charset="-122"/>
                <a:sym typeface="+mn-ea"/>
              </a:rPr>
              <a:t>2、把关审查是关键：立项攻关，求质量、不求数量。</a:t>
            </a:r>
            <a:endParaRPr lang="zh-CN" sz="2400" b="1">
              <a:solidFill>
                <a:srgbClr val="C00000"/>
              </a:solidFill>
              <a:ea typeface="宋体" panose="02010600030101010101" pitchFamily="2" charset="-122"/>
            </a:endParaRPr>
          </a:p>
        </p:txBody>
      </p:sp>
      <p:sp>
        <p:nvSpPr>
          <p:cNvPr id="77" name="矩形 76"/>
          <p:cNvSpPr/>
          <p:nvPr/>
        </p:nvSpPr>
        <p:spPr>
          <a:xfrm>
            <a:off x="1394223" y="3939518"/>
            <a:ext cx="5756910" cy="398780"/>
          </a:xfrm>
          <a:prstGeom prst="rect">
            <a:avLst/>
          </a:prstGeom>
        </p:spPr>
        <p:txBody>
          <a:bodyPr wrap="none">
            <a:spAutoFit/>
          </a:bodyPr>
          <a:p>
            <a:pPr algn="l" eaLnBrk="1" hangingPunct="1">
              <a:lnSpc>
                <a:spcPts val="2400"/>
              </a:lnSpc>
              <a:buFont typeface="Arial" panose="020B0604020202020204" pitchFamily="34" charset="0"/>
              <a:buNone/>
            </a:pPr>
            <a:r>
              <a:rPr lang="zh-CN" sz="2400" b="1">
                <a:solidFill>
                  <a:srgbClr val="C00000"/>
                </a:solidFill>
                <a:ea typeface="宋体" panose="02010600030101010101" pitchFamily="2" charset="-122"/>
                <a:sym typeface="+mn-ea"/>
              </a:rPr>
              <a:t>3、组织保障不可少(人力、物力、财力)。</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9" name="Freeform 5"/>
          <p:cNvSpPr>
            <a:spLocks noEditPoints="1"/>
          </p:cNvSpPr>
          <p:nvPr/>
        </p:nvSpPr>
        <p:spPr bwMode="auto">
          <a:xfrm>
            <a:off x="800100" y="1591945"/>
            <a:ext cx="344805" cy="355600"/>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1" name="Freeform 7"/>
          <p:cNvSpPr>
            <a:spLocks noEditPoints="1"/>
          </p:cNvSpPr>
          <p:nvPr/>
        </p:nvSpPr>
        <p:spPr bwMode="auto">
          <a:xfrm>
            <a:off x="799465" y="3885565"/>
            <a:ext cx="422275" cy="387350"/>
          </a:xfrm>
          <a:custGeom>
            <a:avLst/>
            <a:gdLst>
              <a:gd name="T0" fmla="*/ 78 w 722"/>
              <a:gd name="T1" fmla="*/ 890 h 975"/>
              <a:gd name="T2" fmla="*/ 122 w 722"/>
              <a:gd name="T3" fmla="*/ 151 h 975"/>
              <a:gd name="T4" fmla="*/ 160 w 722"/>
              <a:gd name="T5" fmla="*/ 214 h 975"/>
              <a:gd name="T6" fmla="*/ 197 w 722"/>
              <a:gd name="T7" fmla="*/ 151 h 975"/>
              <a:gd name="T8" fmla="*/ 322 w 722"/>
              <a:gd name="T9" fmla="*/ 177 h 975"/>
              <a:gd name="T10" fmla="*/ 398 w 722"/>
              <a:gd name="T11" fmla="*/ 177 h 975"/>
              <a:gd name="T12" fmla="*/ 524 w 722"/>
              <a:gd name="T13" fmla="*/ 151 h 975"/>
              <a:gd name="T14" fmla="*/ 562 w 722"/>
              <a:gd name="T15" fmla="*/ 214 h 975"/>
              <a:gd name="T16" fmla="*/ 599 w 722"/>
              <a:gd name="T17" fmla="*/ 151 h 975"/>
              <a:gd name="T18" fmla="*/ 644 w 722"/>
              <a:gd name="T19" fmla="*/ 890 h 975"/>
              <a:gd name="T20" fmla="*/ 250 w 722"/>
              <a:gd name="T21" fmla="*/ 427 h 975"/>
              <a:gd name="T22" fmla="*/ 306 w 722"/>
              <a:gd name="T23" fmla="*/ 370 h 975"/>
              <a:gd name="T24" fmla="*/ 248 w 722"/>
              <a:gd name="T25" fmla="*/ 359 h 975"/>
              <a:gd name="T26" fmla="*/ 350 w 722"/>
              <a:gd name="T27" fmla="*/ 289 h 975"/>
              <a:gd name="T28" fmla="*/ 337 w 722"/>
              <a:gd name="T29" fmla="*/ 339 h 975"/>
              <a:gd name="T30" fmla="*/ 354 w 722"/>
              <a:gd name="T31" fmla="*/ 257 h 975"/>
              <a:gd name="T32" fmla="*/ 473 w 722"/>
              <a:gd name="T33" fmla="*/ 477 h 975"/>
              <a:gd name="T34" fmla="*/ 421 w 722"/>
              <a:gd name="T35" fmla="*/ 484 h 975"/>
              <a:gd name="T36" fmla="*/ 254 w 722"/>
              <a:gd name="T37" fmla="*/ 501 h 975"/>
              <a:gd name="T38" fmla="*/ 250 w 722"/>
              <a:gd name="T39" fmla="*/ 467 h 975"/>
              <a:gd name="T40" fmla="*/ 643 w 722"/>
              <a:gd name="T41" fmla="*/ 66 h 975"/>
              <a:gd name="T42" fmla="*/ 599 w 722"/>
              <a:gd name="T43" fmla="*/ 38 h 975"/>
              <a:gd name="T44" fmla="*/ 524 w 722"/>
              <a:gd name="T45" fmla="*/ 38 h 975"/>
              <a:gd name="T46" fmla="*/ 398 w 722"/>
              <a:gd name="T47" fmla="*/ 66 h 975"/>
              <a:gd name="T48" fmla="*/ 360 w 722"/>
              <a:gd name="T49" fmla="*/ 0 h 975"/>
              <a:gd name="T50" fmla="*/ 322 w 722"/>
              <a:gd name="T51" fmla="*/ 66 h 975"/>
              <a:gd name="T52" fmla="*/ 197 w 722"/>
              <a:gd name="T53" fmla="*/ 38 h 975"/>
              <a:gd name="T54" fmla="*/ 122 w 722"/>
              <a:gd name="T55" fmla="*/ 38 h 975"/>
              <a:gd name="T56" fmla="*/ 79 w 722"/>
              <a:gd name="T57" fmla="*/ 66 h 975"/>
              <a:gd name="T58" fmla="*/ 0 w 722"/>
              <a:gd name="T59" fmla="*/ 897 h 975"/>
              <a:gd name="T60" fmla="*/ 643 w 722"/>
              <a:gd name="T61" fmla="*/ 975 h 975"/>
              <a:gd name="T62" fmla="*/ 722 w 722"/>
              <a:gd name="T63" fmla="*/ 145 h 975"/>
              <a:gd name="T64" fmla="*/ 159 w 722"/>
              <a:gd name="T65" fmla="*/ 616 h 975"/>
              <a:gd name="T66" fmla="*/ 563 w 722"/>
              <a:gd name="T67" fmla="*/ 563 h 975"/>
              <a:gd name="T68" fmla="*/ 159 w 722"/>
              <a:gd name="T69" fmla="*/ 616 h 975"/>
              <a:gd name="T70" fmla="*/ 563 w 722"/>
              <a:gd name="T71" fmla="*/ 717 h 975"/>
              <a:gd name="T72" fmla="*/ 159 w 722"/>
              <a:gd name="T73" fmla="*/ 664 h 975"/>
              <a:gd name="T74" fmla="*/ 159 w 722"/>
              <a:gd name="T75" fmla="*/ 822 h 975"/>
              <a:gd name="T76" fmla="*/ 563 w 722"/>
              <a:gd name="T77" fmla="*/ 769 h 975"/>
              <a:gd name="T78" fmla="*/ 159 w 722"/>
              <a:gd name="T79" fmla="*/ 82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75">
                <a:moveTo>
                  <a:pt x="644" y="890"/>
                </a:moveTo>
                <a:lnTo>
                  <a:pt x="78" y="890"/>
                </a:lnTo>
                <a:lnTo>
                  <a:pt x="78" y="151"/>
                </a:lnTo>
                <a:lnTo>
                  <a:pt x="122" y="151"/>
                </a:lnTo>
                <a:lnTo>
                  <a:pt x="122" y="177"/>
                </a:lnTo>
                <a:cubicBezTo>
                  <a:pt x="122" y="197"/>
                  <a:pt x="139" y="214"/>
                  <a:pt x="160" y="214"/>
                </a:cubicBezTo>
                <a:cubicBezTo>
                  <a:pt x="180" y="214"/>
                  <a:pt x="197" y="197"/>
                  <a:pt x="197" y="177"/>
                </a:cubicBezTo>
                <a:lnTo>
                  <a:pt x="197" y="151"/>
                </a:lnTo>
                <a:lnTo>
                  <a:pt x="322" y="151"/>
                </a:lnTo>
                <a:lnTo>
                  <a:pt x="322" y="177"/>
                </a:lnTo>
                <a:cubicBezTo>
                  <a:pt x="322" y="197"/>
                  <a:pt x="339" y="214"/>
                  <a:pt x="360" y="214"/>
                </a:cubicBezTo>
                <a:cubicBezTo>
                  <a:pt x="381" y="214"/>
                  <a:pt x="398" y="197"/>
                  <a:pt x="398" y="177"/>
                </a:cubicBezTo>
                <a:lnTo>
                  <a:pt x="398" y="151"/>
                </a:lnTo>
                <a:lnTo>
                  <a:pt x="524" y="151"/>
                </a:lnTo>
                <a:lnTo>
                  <a:pt x="524" y="177"/>
                </a:lnTo>
                <a:cubicBezTo>
                  <a:pt x="524" y="197"/>
                  <a:pt x="541" y="214"/>
                  <a:pt x="562" y="214"/>
                </a:cubicBezTo>
                <a:cubicBezTo>
                  <a:pt x="582" y="214"/>
                  <a:pt x="599" y="197"/>
                  <a:pt x="599" y="177"/>
                </a:cubicBezTo>
                <a:lnTo>
                  <a:pt x="599" y="151"/>
                </a:lnTo>
                <a:lnTo>
                  <a:pt x="644" y="151"/>
                </a:lnTo>
                <a:lnTo>
                  <a:pt x="644" y="890"/>
                </a:lnTo>
                <a:close/>
                <a:moveTo>
                  <a:pt x="232" y="445"/>
                </a:moveTo>
                <a:lnTo>
                  <a:pt x="250" y="427"/>
                </a:lnTo>
                <a:cubicBezTo>
                  <a:pt x="288" y="459"/>
                  <a:pt x="332" y="481"/>
                  <a:pt x="388" y="453"/>
                </a:cubicBezTo>
                <a:lnTo>
                  <a:pt x="306" y="370"/>
                </a:lnTo>
                <a:lnTo>
                  <a:pt x="283" y="393"/>
                </a:lnTo>
                <a:lnTo>
                  <a:pt x="248" y="359"/>
                </a:lnTo>
                <a:lnTo>
                  <a:pt x="310" y="296"/>
                </a:lnTo>
                <a:cubicBezTo>
                  <a:pt x="319" y="301"/>
                  <a:pt x="333" y="301"/>
                  <a:pt x="350" y="289"/>
                </a:cubicBezTo>
                <a:lnTo>
                  <a:pt x="367" y="307"/>
                </a:lnTo>
                <a:lnTo>
                  <a:pt x="337" y="339"/>
                </a:lnTo>
                <a:lnTo>
                  <a:pt x="420" y="422"/>
                </a:lnTo>
                <a:cubicBezTo>
                  <a:pt x="451" y="370"/>
                  <a:pt x="425" y="292"/>
                  <a:pt x="354" y="257"/>
                </a:cubicBezTo>
                <a:cubicBezTo>
                  <a:pt x="424" y="260"/>
                  <a:pt x="516" y="341"/>
                  <a:pt x="451" y="454"/>
                </a:cubicBezTo>
                <a:lnTo>
                  <a:pt x="473" y="477"/>
                </a:lnTo>
                <a:lnTo>
                  <a:pt x="444" y="506"/>
                </a:lnTo>
                <a:lnTo>
                  <a:pt x="421" y="484"/>
                </a:lnTo>
                <a:cubicBezTo>
                  <a:pt x="361" y="516"/>
                  <a:pt x="306" y="513"/>
                  <a:pt x="264" y="479"/>
                </a:cubicBezTo>
                <a:cubicBezTo>
                  <a:pt x="266" y="487"/>
                  <a:pt x="261" y="496"/>
                  <a:pt x="254" y="501"/>
                </a:cubicBezTo>
                <a:cubicBezTo>
                  <a:pt x="244" y="507"/>
                  <a:pt x="234" y="505"/>
                  <a:pt x="228" y="496"/>
                </a:cubicBezTo>
                <a:cubicBezTo>
                  <a:pt x="218" y="481"/>
                  <a:pt x="234" y="463"/>
                  <a:pt x="250" y="467"/>
                </a:cubicBezTo>
                <a:cubicBezTo>
                  <a:pt x="244" y="460"/>
                  <a:pt x="238" y="453"/>
                  <a:pt x="232" y="445"/>
                </a:cubicBezTo>
                <a:close/>
                <a:moveTo>
                  <a:pt x="643" y="66"/>
                </a:moveTo>
                <a:lnTo>
                  <a:pt x="599" y="66"/>
                </a:lnTo>
                <a:lnTo>
                  <a:pt x="599" y="38"/>
                </a:lnTo>
                <a:cubicBezTo>
                  <a:pt x="599" y="17"/>
                  <a:pt x="582" y="0"/>
                  <a:pt x="562" y="0"/>
                </a:cubicBezTo>
                <a:cubicBezTo>
                  <a:pt x="541" y="0"/>
                  <a:pt x="524" y="17"/>
                  <a:pt x="524" y="38"/>
                </a:cubicBezTo>
                <a:lnTo>
                  <a:pt x="524" y="66"/>
                </a:lnTo>
                <a:lnTo>
                  <a:pt x="398" y="66"/>
                </a:lnTo>
                <a:lnTo>
                  <a:pt x="398" y="38"/>
                </a:lnTo>
                <a:cubicBezTo>
                  <a:pt x="398" y="17"/>
                  <a:pt x="381" y="0"/>
                  <a:pt x="360" y="0"/>
                </a:cubicBezTo>
                <a:cubicBezTo>
                  <a:pt x="339" y="0"/>
                  <a:pt x="322" y="17"/>
                  <a:pt x="322" y="38"/>
                </a:cubicBezTo>
                <a:lnTo>
                  <a:pt x="322" y="66"/>
                </a:lnTo>
                <a:lnTo>
                  <a:pt x="197" y="66"/>
                </a:lnTo>
                <a:lnTo>
                  <a:pt x="197" y="38"/>
                </a:lnTo>
                <a:cubicBezTo>
                  <a:pt x="197" y="17"/>
                  <a:pt x="180" y="0"/>
                  <a:pt x="160" y="0"/>
                </a:cubicBezTo>
                <a:cubicBezTo>
                  <a:pt x="139" y="0"/>
                  <a:pt x="122" y="17"/>
                  <a:pt x="122" y="38"/>
                </a:cubicBezTo>
                <a:lnTo>
                  <a:pt x="122" y="66"/>
                </a:lnTo>
                <a:lnTo>
                  <a:pt x="79" y="66"/>
                </a:lnTo>
                <a:cubicBezTo>
                  <a:pt x="36" y="66"/>
                  <a:pt x="0" y="102"/>
                  <a:pt x="0" y="145"/>
                </a:cubicBezTo>
                <a:lnTo>
                  <a:pt x="0" y="897"/>
                </a:lnTo>
                <a:cubicBezTo>
                  <a:pt x="0" y="940"/>
                  <a:pt x="36" y="975"/>
                  <a:pt x="79" y="975"/>
                </a:cubicBezTo>
                <a:lnTo>
                  <a:pt x="643" y="975"/>
                </a:lnTo>
                <a:cubicBezTo>
                  <a:pt x="686" y="975"/>
                  <a:pt x="722" y="940"/>
                  <a:pt x="722" y="897"/>
                </a:cubicBezTo>
                <a:lnTo>
                  <a:pt x="722" y="145"/>
                </a:lnTo>
                <a:cubicBezTo>
                  <a:pt x="722" y="102"/>
                  <a:pt x="686" y="66"/>
                  <a:pt x="643" y="66"/>
                </a:cubicBezTo>
                <a:close/>
                <a:moveTo>
                  <a:pt x="159" y="616"/>
                </a:moveTo>
                <a:lnTo>
                  <a:pt x="563" y="616"/>
                </a:lnTo>
                <a:lnTo>
                  <a:pt x="563" y="563"/>
                </a:lnTo>
                <a:lnTo>
                  <a:pt x="159" y="563"/>
                </a:lnTo>
                <a:lnTo>
                  <a:pt x="159" y="616"/>
                </a:lnTo>
                <a:close/>
                <a:moveTo>
                  <a:pt x="159" y="717"/>
                </a:moveTo>
                <a:lnTo>
                  <a:pt x="563" y="717"/>
                </a:lnTo>
                <a:lnTo>
                  <a:pt x="563" y="664"/>
                </a:lnTo>
                <a:lnTo>
                  <a:pt x="159" y="664"/>
                </a:lnTo>
                <a:lnTo>
                  <a:pt x="159" y="717"/>
                </a:lnTo>
                <a:close/>
                <a:moveTo>
                  <a:pt x="159" y="822"/>
                </a:moveTo>
                <a:lnTo>
                  <a:pt x="563" y="822"/>
                </a:lnTo>
                <a:lnTo>
                  <a:pt x="563" y="769"/>
                </a:lnTo>
                <a:lnTo>
                  <a:pt x="159" y="769"/>
                </a:lnTo>
                <a:lnTo>
                  <a:pt x="159" y="822"/>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4" name="Freeform 6"/>
          <p:cNvSpPr>
            <a:spLocks noEditPoints="1"/>
          </p:cNvSpPr>
          <p:nvPr/>
        </p:nvSpPr>
        <p:spPr bwMode="auto">
          <a:xfrm>
            <a:off x="799465" y="2804795"/>
            <a:ext cx="398145" cy="364490"/>
          </a:xfrm>
          <a:custGeom>
            <a:avLst/>
            <a:gdLst>
              <a:gd name="T0" fmla="*/ 59 w 787"/>
              <a:gd name="T1" fmla="*/ 252 h 590"/>
              <a:gd name="T2" fmla="*/ 84 w 787"/>
              <a:gd name="T3" fmla="*/ 222 h 590"/>
              <a:gd name="T4" fmla="*/ 61 w 787"/>
              <a:gd name="T5" fmla="*/ 181 h 590"/>
              <a:gd name="T6" fmla="*/ 58 w 787"/>
              <a:gd name="T7" fmla="*/ 156 h 590"/>
              <a:gd name="T8" fmla="*/ 61 w 787"/>
              <a:gd name="T9" fmla="*/ 153 h 590"/>
              <a:gd name="T10" fmla="*/ 158 w 787"/>
              <a:gd name="T11" fmla="*/ 83 h 590"/>
              <a:gd name="T12" fmla="*/ 176 w 787"/>
              <a:gd name="T13" fmla="*/ 154 h 590"/>
              <a:gd name="T14" fmla="*/ 178 w 787"/>
              <a:gd name="T15" fmla="*/ 159 h 590"/>
              <a:gd name="T16" fmla="*/ 168 w 787"/>
              <a:gd name="T17" fmla="*/ 192 h 590"/>
              <a:gd name="T18" fmla="*/ 164 w 787"/>
              <a:gd name="T19" fmla="*/ 248 h 590"/>
              <a:gd name="T20" fmla="*/ 204 w 787"/>
              <a:gd name="T21" fmla="*/ 250 h 590"/>
              <a:gd name="T22" fmla="*/ 223 w 787"/>
              <a:gd name="T23" fmla="*/ 223 h 590"/>
              <a:gd name="T24" fmla="*/ 278 w 787"/>
              <a:gd name="T25" fmla="*/ 189 h 590"/>
              <a:gd name="T26" fmla="*/ 238 w 787"/>
              <a:gd name="T27" fmla="*/ 158 h 590"/>
              <a:gd name="T28" fmla="*/ 346 w 787"/>
              <a:gd name="T29" fmla="*/ 42 h 590"/>
              <a:gd name="T30" fmla="*/ 346 w 787"/>
              <a:gd name="T31" fmla="*/ 159 h 590"/>
              <a:gd name="T32" fmla="*/ 331 w 787"/>
              <a:gd name="T33" fmla="*/ 212 h 590"/>
              <a:gd name="T34" fmla="*/ 383 w 787"/>
              <a:gd name="T35" fmla="*/ 229 h 590"/>
              <a:gd name="T36" fmla="*/ 426 w 787"/>
              <a:gd name="T37" fmla="*/ 169 h 590"/>
              <a:gd name="T38" fmla="*/ 448 w 787"/>
              <a:gd name="T39" fmla="*/ 143 h 590"/>
              <a:gd name="T40" fmla="*/ 427 w 787"/>
              <a:gd name="T41" fmla="*/ 106 h 590"/>
              <a:gd name="T42" fmla="*/ 425 w 787"/>
              <a:gd name="T43" fmla="*/ 83 h 590"/>
              <a:gd name="T44" fmla="*/ 427 w 787"/>
              <a:gd name="T45" fmla="*/ 81 h 590"/>
              <a:gd name="T46" fmla="*/ 515 w 787"/>
              <a:gd name="T47" fmla="*/ 17 h 590"/>
              <a:gd name="T48" fmla="*/ 531 w 787"/>
              <a:gd name="T49" fmla="*/ 82 h 590"/>
              <a:gd name="T50" fmla="*/ 533 w 787"/>
              <a:gd name="T51" fmla="*/ 86 h 590"/>
              <a:gd name="T52" fmla="*/ 523 w 787"/>
              <a:gd name="T53" fmla="*/ 115 h 590"/>
              <a:gd name="T54" fmla="*/ 520 w 787"/>
              <a:gd name="T55" fmla="*/ 166 h 590"/>
              <a:gd name="T56" fmla="*/ 556 w 787"/>
              <a:gd name="T57" fmla="*/ 168 h 590"/>
              <a:gd name="T58" fmla="*/ 384 w 787"/>
              <a:gd name="T59" fmla="*/ 386 h 590"/>
              <a:gd name="T60" fmla="*/ 0 w 787"/>
              <a:gd name="T61" fmla="*/ 423 h 590"/>
              <a:gd name="T62" fmla="*/ 12 w 787"/>
              <a:gd name="T63" fmla="*/ 465 h 590"/>
              <a:gd name="T64" fmla="*/ 61 w 787"/>
              <a:gd name="T65" fmla="*/ 572 h 590"/>
              <a:gd name="T66" fmla="*/ 369 w 787"/>
              <a:gd name="T67" fmla="*/ 567 h 590"/>
              <a:gd name="T68" fmla="*/ 430 w 787"/>
              <a:gd name="T69" fmla="*/ 559 h 590"/>
              <a:gd name="T70" fmla="*/ 727 w 787"/>
              <a:gd name="T71" fmla="*/ 330 h 590"/>
              <a:gd name="T72" fmla="*/ 576 w 787"/>
              <a:gd name="T73" fmla="*/ 154 h 590"/>
              <a:gd name="T74" fmla="*/ 387 w 787"/>
              <a:gd name="T75" fmla="*/ 439 h 590"/>
              <a:gd name="T76" fmla="*/ 225 w 787"/>
              <a:gd name="T77" fmla="*/ 328 h 590"/>
              <a:gd name="T78" fmla="*/ 12 w 787"/>
              <a:gd name="T79" fmla="*/ 46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7" h="590">
                <a:moveTo>
                  <a:pt x="33" y="252"/>
                </a:moveTo>
                <a:cubicBezTo>
                  <a:pt x="43" y="252"/>
                  <a:pt x="51" y="252"/>
                  <a:pt x="59" y="252"/>
                </a:cubicBezTo>
                <a:cubicBezTo>
                  <a:pt x="66" y="253"/>
                  <a:pt x="72" y="251"/>
                  <a:pt x="77" y="245"/>
                </a:cubicBezTo>
                <a:cubicBezTo>
                  <a:pt x="80" y="239"/>
                  <a:pt x="82" y="232"/>
                  <a:pt x="84" y="222"/>
                </a:cubicBezTo>
                <a:cubicBezTo>
                  <a:pt x="77" y="214"/>
                  <a:pt x="72" y="204"/>
                  <a:pt x="69" y="192"/>
                </a:cubicBezTo>
                <a:cubicBezTo>
                  <a:pt x="65" y="190"/>
                  <a:pt x="62" y="186"/>
                  <a:pt x="61" y="181"/>
                </a:cubicBezTo>
                <a:cubicBezTo>
                  <a:pt x="59" y="175"/>
                  <a:pt x="58" y="168"/>
                  <a:pt x="58" y="159"/>
                </a:cubicBezTo>
                <a:lnTo>
                  <a:pt x="58" y="156"/>
                </a:lnTo>
                <a:lnTo>
                  <a:pt x="60" y="154"/>
                </a:lnTo>
                <a:cubicBezTo>
                  <a:pt x="60" y="154"/>
                  <a:pt x="61" y="154"/>
                  <a:pt x="61" y="153"/>
                </a:cubicBezTo>
                <a:cubicBezTo>
                  <a:pt x="57" y="116"/>
                  <a:pt x="60" y="98"/>
                  <a:pt x="74" y="85"/>
                </a:cubicBezTo>
                <a:cubicBezTo>
                  <a:pt x="96" y="64"/>
                  <a:pt x="136" y="64"/>
                  <a:pt x="158" y="83"/>
                </a:cubicBezTo>
                <a:cubicBezTo>
                  <a:pt x="173" y="96"/>
                  <a:pt x="178" y="119"/>
                  <a:pt x="174" y="153"/>
                </a:cubicBezTo>
                <a:cubicBezTo>
                  <a:pt x="175" y="153"/>
                  <a:pt x="176" y="154"/>
                  <a:pt x="176" y="154"/>
                </a:cubicBezTo>
                <a:lnTo>
                  <a:pt x="178" y="156"/>
                </a:lnTo>
                <a:lnTo>
                  <a:pt x="178" y="159"/>
                </a:lnTo>
                <a:cubicBezTo>
                  <a:pt x="179" y="167"/>
                  <a:pt x="178" y="175"/>
                  <a:pt x="176" y="180"/>
                </a:cubicBezTo>
                <a:cubicBezTo>
                  <a:pt x="174" y="186"/>
                  <a:pt x="171" y="190"/>
                  <a:pt x="168" y="192"/>
                </a:cubicBezTo>
                <a:cubicBezTo>
                  <a:pt x="165" y="203"/>
                  <a:pt x="160" y="213"/>
                  <a:pt x="154" y="220"/>
                </a:cubicBezTo>
                <a:cubicBezTo>
                  <a:pt x="156" y="232"/>
                  <a:pt x="159" y="242"/>
                  <a:pt x="164" y="248"/>
                </a:cubicBezTo>
                <a:cubicBezTo>
                  <a:pt x="168" y="250"/>
                  <a:pt x="173" y="251"/>
                  <a:pt x="180" y="250"/>
                </a:cubicBezTo>
                <a:cubicBezTo>
                  <a:pt x="187" y="250"/>
                  <a:pt x="195" y="250"/>
                  <a:pt x="204" y="250"/>
                </a:cubicBezTo>
                <a:cubicBezTo>
                  <a:pt x="207" y="254"/>
                  <a:pt x="210" y="260"/>
                  <a:pt x="213" y="268"/>
                </a:cubicBezTo>
                <a:cubicBezTo>
                  <a:pt x="216" y="247"/>
                  <a:pt x="219" y="229"/>
                  <a:pt x="223" y="223"/>
                </a:cubicBezTo>
                <a:cubicBezTo>
                  <a:pt x="226" y="215"/>
                  <a:pt x="267" y="212"/>
                  <a:pt x="273" y="212"/>
                </a:cubicBezTo>
                <a:cubicBezTo>
                  <a:pt x="275" y="204"/>
                  <a:pt x="276" y="197"/>
                  <a:pt x="278" y="189"/>
                </a:cubicBezTo>
                <a:cubicBezTo>
                  <a:pt x="268" y="181"/>
                  <a:pt x="262" y="171"/>
                  <a:pt x="258" y="159"/>
                </a:cubicBezTo>
                <a:cubicBezTo>
                  <a:pt x="253" y="159"/>
                  <a:pt x="242" y="159"/>
                  <a:pt x="238" y="158"/>
                </a:cubicBezTo>
                <a:cubicBezTo>
                  <a:pt x="233" y="118"/>
                  <a:pt x="240" y="59"/>
                  <a:pt x="254" y="45"/>
                </a:cubicBezTo>
                <a:cubicBezTo>
                  <a:pt x="275" y="25"/>
                  <a:pt x="325" y="24"/>
                  <a:pt x="346" y="42"/>
                </a:cubicBezTo>
                <a:cubicBezTo>
                  <a:pt x="361" y="55"/>
                  <a:pt x="371" y="120"/>
                  <a:pt x="366" y="157"/>
                </a:cubicBezTo>
                <a:cubicBezTo>
                  <a:pt x="363" y="159"/>
                  <a:pt x="348" y="157"/>
                  <a:pt x="346" y="159"/>
                </a:cubicBezTo>
                <a:cubicBezTo>
                  <a:pt x="341" y="171"/>
                  <a:pt x="334" y="181"/>
                  <a:pt x="324" y="189"/>
                </a:cubicBezTo>
                <a:cubicBezTo>
                  <a:pt x="327" y="201"/>
                  <a:pt x="328" y="205"/>
                  <a:pt x="331" y="212"/>
                </a:cubicBezTo>
                <a:cubicBezTo>
                  <a:pt x="337" y="212"/>
                  <a:pt x="377" y="215"/>
                  <a:pt x="380" y="223"/>
                </a:cubicBezTo>
                <a:cubicBezTo>
                  <a:pt x="381" y="224"/>
                  <a:pt x="382" y="227"/>
                  <a:pt x="383" y="229"/>
                </a:cubicBezTo>
                <a:cubicBezTo>
                  <a:pt x="388" y="202"/>
                  <a:pt x="394" y="178"/>
                  <a:pt x="403" y="169"/>
                </a:cubicBezTo>
                <a:cubicBezTo>
                  <a:pt x="411" y="169"/>
                  <a:pt x="418" y="169"/>
                  <a:pt x="426" y="169"/>
                </a:cubicBezTo>
                <a:cubicBezTo>
                  <a:pt x="432" y="170"/>
                  <a:pt x="438" y="168"/>
                  <a:pt x="441" y="163"/>
                </a:cubicBezTo>
                <a:cubicBezTo>
                  <a:pt x="444" y="158"/>
                  <a:pt x="446" y="151"/>
                  <a:pt x="448" y="143"/>
                </a:cubicBezTo>
                <a:cubicBezTo>
                  <a:pt x="442" y="135"/>
                  <a:pt x="437" y="126"/>
                  <a:pt x="435" y="116"/>
                </a:cubicBezTo>
                <a:cubicBezTo>
                  <a:pt x="431" y="114"/>
                  <a:pt x="429" y="110"/>
                  <a:pt x="427" y="106"/>
                </a:cubicBezTo>
                <a:cubicBezTo>
                  <a:pt x="425" y="100"/>
                  <a:pt x="424" y="94"/>
                  <a:pt x="425" y="86"/>
                </a:cubicBezTo>
                <a:lnTo>
                  <a:pt x="425" y="83"/>
                </a:lnTo>
                <a:lnTo>
                  <a:pt x="426" y="82"/>
                </a:lnTo>
                <a:cubicBezTo>
                  <a:pt x="427" y="81"/>
                  <a:pt x="427" y="81"/>
                  <a:pt x="427" y="81"/>
                </a:cubicBezTo>
                <a:cubicBezTo>
                  <a:pt x="424" y="47"/>
                  <a:pt x="427" y="31"/>
                  <a:pt x="439" y="19"/>
                </a:cubicBezTo>
                <a:cubicBezTo>
                  <a:pt x="458" y="1"/>
                  <a:pt x="495" y="0"/>
                  <a:pt x="515" y="17"/>
                </a:cubicBezTo>
                <a:cubicBezTo>
                  <a:pt x="528" y="29"/>
                  <a:pt x="533" y="49"/>
                  <a:pt x="529" y="80"/>
                </a:cubicBezTo>
                <a:cubicBezTo>
                  <a:pt x="530" y="81"/>
                  <a:pt x="531" y="81"/>
                  <a:pt x="531" y="82"/>
                </a:cubicBezTo>
                <a:lnTo>
                  <a:pt x="533" y="83"/>
                </a:lnTo>
                <a:lnTo>
                  <a:pt x="533" y="86"/>
                </a:lnTo>
                <a:cubicBezTo>
                  <a:pt x="533" y="93"/>
                  <a:pt x="532" y="100"/>
                  <a:pt x="531" y="105"/>
                </a:cubicBezTo>
                <a:cubicBezTo>
                  <a:pt x="529" y="110"/>
                  <a:pt x="527" y="113"/>
                  <a:pt x="523" y="115"/>
                </a:cubicBezTo>
                <a:cubicBezTo>
                  <a:pt x="521" y="125"/>
                  <a:pt x="517" y="134"/>
                  <a:pt x="511" y="141"/>
                </a:cubicBezTo>
                <a:cubicBezTo>
                  <a:pt x="513" y="152"/>
                  <a:pt x="516" y="160"/>
                  <a:pt x="520" y="166"/>
                </a:cubicBezTo>
                <a:cubicBezTo>
                  <a:pt x="524" y="168"/>
                  <a:pt x="529" y="169"/>
                  <a:pt x="534" y="168"/>
                </a:cubicBezTo>
                <a:cubicBezTo>
                  <a:pt x="541" y="168"/>
                  <a:pt x="548" y="168"/>
                  <a:pt x="556" y="168"/>
                </a:cubicBezTo>
                <a:cubicBezTo>
                  <a:pt x="559" y="172"/>
                  <a:pt x="563" y="181"/>
                  <a:pt x="566" y="193"/>
                </a:cubicBezTo>
                <a:lnTo>
                  <a:pt x="384" y="386"/>
                </a:lnTo>
                <a:lnTo>
                  <a:pt x="225" y="277"/>
                </a:lnTo>
                <a:lnTo>
                  <a:pt x="0" y="423"/>
                </a:lnTo>
                <a:cubicBezTo>
                  <a:pt x="1" y="382"/>
                  <a:pt x="7" y="279"/>
                  <a:pt x="33" y="252"/>
                </a:cubicBezTo>
                <a:close/>
                <a:moveTo>
                  <a:pt x="12" y="465"/>
                </a:moveTo>
                <a:lnTo>
                  <a:pt x="12" y="465"/>
                </a:lnTo>
                <a:lnTo>
                  <a:pt x="61" y="572"/>
                </a:lnTo>
                <a:lnTo>
                  <a:pt x="223" y="467"/>
                </a:lnTo>
                <a:lnTo>
                  <a:pt x="369" y="567"/>
                </a:lnTo>
                <a:lnTo>
                  <a:pt x="402" y="590"/>
                </a:lnTo>
                <a:lnTo>
                  <a:pt x="430" y="559"/>
                </a:lnTo>
                <a:lnTo>
                  <a:pt x="687" y="283"/>
                </a:lnTo>
                <a:lnTo>
                  <a:pt x="727" y="330"/>
                </a:lnTo>
                <a:lnTo>
                  <a:pt x="787" y="86"/>
                </a:lnTo>
                <a:lnTo>
                  <a:pt x="576" y="154"/>
                </a:lnTo>
                <a:lnTo>
                  <a:pt x="614" y="198"/>
                </a:lnTo>
                <a:lnTo>
                  <a:pt x="387" y="439"/>
                </a:lnTo>
                <a:lnTo>
                  <a:pt x="250" y="345"/>
                </a:lnTo>
                <a:lnTo>
                  <a:pt x="225" y="328"/>
                </a:lnTo>
                <a:lnTo>
                  <a:pt x="200" y="344"/>
                </a:lnTo>
                <a:lnTo>
                  <a:pt x="12" y="465"/>
                </a:lnTo>
                <a:close/>
              </a:path>
            </a:pathLst>
          </a:custGeom>
          <a:solidFill>
            <a:schemeClr val="bg2"/>
          </a:solidFill>
          <a:ln>
            <a:noFill/>
          </a:ln>
        </p:spPr>
        <p:txBody>
          <a:bodyPr vert="horz" wrap="square" lIns="91440" tIns="45720" rIns="91440" bIns="45720" numCol="1" anchor="t" anchorCtr="0" compatLnSpc="1"/>
          <a:p>
            <a:endParaRPr lang="zh-CN" altLang="en-US"/>
          </a:p>
        </p:txBody>
      </p:sp>
      <p:sp>
        <p:nvSpPr>
          <p:cNvPr id="85" name="文本框 84"/>
          <p:cNvSpPr txBox="1"/>
          <p:nvPr/>
        </p:nvSpPr>
        <p:spPr>
          <a:xfrm>
            <a:off x="160655" y="626745"/>
            <a:ext cx="3370580" cy="583565"/>
          </a:xfrm>
          <a:prstGeom prst="rect">
            <a:avLst/>
          </a:prstGeom>
          <a:noFill/>
        </p:spPr>
        <p:txBody>
          <a:bodyPr wrap="square" rtlCol="0">
            <a:spAutoFit/>
          </a:bodyPr>
          <a:p>
            <a:r>
              <a:rPr lang="en-US" sz="3200" b="1">
                <a:solidFill>
                  <a:srgbClr val="C00000"/>
                </a:solidFill>
                <a:latin typeface="微软雅黑" panose="020B0503020204020204" pitchFamily="34" charset="-122"/>
                <a:ea typeface="微软雅黑" panose="020B0503020204020204" pitchFamily="34" charset="-122"/>
              </a:rPr>
              <a:t>06.</a:t>
            </a:r>
            <a:r>
              <a:rPr lang="zh-CN" altLang="en-US" sz="3200" b="1">
                <a:solidFill>
                  <a:srgbClr val="C00000"/>
                </a:solidFill>
                <a:latin typeface="微软雅黑" panose="020B0503020204020204" pitchFamily="34" charset="-122"/>
                <a:ea typeface="微软雅黑" panose="020B0503020204020204" pitchFamily="34" charset="-122"/>
              </a:rPr>
              <a:t>党员攻关</a:t>
            </a:r>
            <a:r>
              <a:rPr lang="zh-CN" altLang="en-US" sz="3200" b="1">
                <a:solidFill>
                  <a:srgbClr val="C00000"/>
                </a:solidFill>
                <a:latin typeface="微软雅黑" panose="020B0503020204020204" pitchFamily="34" charset="-122"/>
                <a:ea typeface="微软雅黑" panose="020B0503020204020204" pitchFamily="34" charset="-122"/>
              </a:rPr>
              <a:t>项目</a:t>
            </a:r>
            <a:endParaRPr lang="zh-CN" altLang="en-US" sz="3200" b="1">
              <a:solidFill>
                <a:srgbClr val="C00000"/>
              </a:solidFill>
              <a:latin typeface="微软雅黑" panose="020B0503020204020204" pitchFamily="34" charset="-122"/>
              <a:ea typeface="微软雅黑" panose="020B0503020204020204" pitchFamily="34"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5023886"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Scale>
                                      <p:cBhvr>
                                        <p:cTn id="7"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
                                        </p:tgtEl>
                                        <p:attrNameLst>
                                          <p:attrName>ppt_x</p:attrName>
                                          <p:attrName>ppt_y</p:attrName>
                                        </p:attrNameLst>
                                      </p:cBhvr>
                                    </p:animMotion>
                                    <p:animEffect transition="in" filter="fade">
                                      <p:cBhvr>
                                        <p:cTn id="9" dur="1000"/>
                                        <p:tgtEl>
                                          <p:spTgt spid="71"/>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72"/>
                                        </p:tgtEl>
                                        <p:attrNameLst>
                                          <p:attrName>style.visibility</p:attrName>
                                        </p:attrNameLst>
                                      </p:cBhvr>
                                      <p:to>
                                        <p:strVal val="visible"/>
                                      </p:to>
                                    </p:set>
                                    <p:animScale>
                                      <p:cBhvr>
                                        <p:cTn id="12"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2"/>
                                        </p:tgtEl>
                                        <p:attrNameLst>
                                          <p:attrName>ppt_x</p:attrName>
                                          <p:attrName>ppt_y</p:attrName>
                                        </p:attrNameLst>
                                      </p:cBhvr>
                                    </p:animMotion>
                                    <p:animEffect transition="in" filter="fade">
                                      <p:cBhvr>
                                        <p:cTn id="14" dur="1000"/>
                                        <p:tgtEl>
                                          <p:spTgt spid="7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73"/>
                                        </p:tgtEl>
                                        <p:attrNameLst>
                                          <p:attrName>style.visibility</p:attrName>
                                        </p:attrNameLst>
                                      </p:cBhvr>
                                      <p:to>
                                        <p:strVal val="visible"/>
                                      </p:to>
                                    </p:set>
                                    <p:animScale>
                                      <p:cBhvr>
                                        <p:cTn id="17"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3"/>
                                        </p:tgtEl>
                                        <p:attrNameLst>
                                          <p:attrName>ppt_x</p:attrName>
                                          <p:attrName>ppt_y</p:attrName>
                                        </p:attrNameLst>
                                      </p:cBhvr>
                                    </p:animMotion>
                                    <p:animEffect transition="in" filter="fade">
                                      <p:cBhvr>
                                        <p:cTn id="19" dur="1000"/>
                                        <p:tgtEl>
                                          <p:spTgt spid="7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childTnLst>
                                </p:cTn>
                              </p:par>
                              <p:par>
                                <p:cTn id="31" presetID="2" presetClass="entr" presetSubtype="2" fill="hold" grpId="0" nodeType="withEffect">
                                  <p:stCondLst>
                                    <p:cond delay="10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1+#ppt_w/2"/>
                                          </p:val>
                                        </p:tav>
                                        <p:tav tm="100000">
                                          <p:val>
                                            <p:strVal val="#ppt_x"/>
                                          </p:val>
                                        </p:tav>
                                      </p:tavLst>
                                    </p:anim>
                                    <p:anim calcmode="lin" valueType="num">
                                      <p:cBhvr additive="base">
                                        <p:cTn id="34" dur="500" fill="hold"/>
                                        <p:tgtEl>
                                          <p:spTgt spid="7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1+#ppt_w/2"/>
                                          </p:val>
                                        </p:tav>
                                        <p:tav tm="100000">
                                          <p:val>
                                            <p:strVal val="#ppt_x"/>
                                          </p:val>
                                        </p:tav>
                                      </p:tavLst>
                                    </p:anim>
                                    <p:anim calcmode="lin" valueType="num">
                                      <p:cBhvr additive="base">
                                        <p:cTn id="38" dur="500" fill="hold"/>
                                        <p:tgtEl>
                                          <p:spTgt spid="7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up)">
                                      <p:cBhvr>
                                        <p:cTn id="42" dur="500"/>
                                        <p:tgtEl>
                                          <p:spTgt spid="7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p:cTn id="45" dur="500" fill="hold"/>
                                        <p:tgtEl>
                                          <p:spTgt spid="84"/>
                                        </p:tgtEl>
                                        <p:attrNameLst>
                                          <p:attrName>ppt_w</p:attrName>
                                        </p:attrNameLst>
                                      </p:cBhvr>
                                      <p:tavLst>
                                        <p:tav tm="0">
                                          <p:val>
                                            <p:fltVal val="0"/>
                                          </p:val>
                                        </p:tav>
                                        <p:tav tm="100000">
                                          <p:val>
                                            <p:strVal val="#ppt_w"/>
                                          </p:val>
                                        </p:tav>
                                      </p:tavLst>
                                    </p:anim>
                                    <p:anim calcmode="lin" valueType="num">
                                      <p:cBhvr>
                                        <p:cTn id="46" dur="500" fill="hold"/>
                                        <p:tgtEl>
                                          <p:spTgt spid="84"/>
                                        </p:tgtEl>
                                        <p:attrNameLst>
                                          <p:attrName>ppt_h</p:attrName>
                                        </p:attrNameLst>
                                      </p:cBhvr>
                                      <p:tavLst>
                                        <p:tav tm="0">
                                          <p:val>
                                            <p:fltVal val="0"/>
                                          </p:val>
                                        </p:tav>
                                        <p:tav tm="100000">
                                          <p:val>
                                            <p:strVal val="#ppt_h"/>
                                          </p:val>
                                        </p:tav>
                                      </p:tavLst>
                                    </p:anim>
                                    <p:animEffect transition="in" filter="fade">
                                      <p:cBhvr>
                                        <p:cTn id="4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bldLvl="0" animBg="1"/>
      <p:bldP spid="72" grpId="0" bldLvl="0" animBg="1"/>
      <p:bldP spid="73" grpId="0" bldLvl="0" animBg="1"/>
      <p:bldP spid="75" grpId="0"/>
      <p:bldP spid="77" grpId="0"/>
      <p:bldP spid="79" grpId="0" bldLvl="0" animBg="1"/>
      <p:bldP spid="81" grpId="0" bldLvl="0" animBg="1"/>
      <p:bldP spid="84"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3" name="箭头3"/>
          <p:cNvSpPr/>
          <p:nvPr/>
        </p:nvSpPr>
        <p:spPr bwMode="gray">
          <a:xfrm flipV="1">
            <a:off x="1131436" y="2694360"/>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1615480"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5" name="箭头1"/>
          <p:cNvSpPr/>
          <p:nvPr/>
        </p:nvSpPr>
        <p:spPr bwMode="gray">
          <a:xfrm>
            <a:off x="1121086" y="139776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solidFill>
                <a:sysClr val="windowText" lastClr="000000"/>
              </a:solidFill>
              <a:latin typeface="Calibri" panose="020F0502020204030204"/>
              <a:ea typeface="宋体" panose="02010600030101010101" pitchFamily="2" charset="-122"/>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r>
              <a:rPr lang="zh-CN" altLang="en-US" sz="1400" b="1" dirty="0">
                <a:solidFill>
                  <a:srgbClr val="C00000"/>
                </a:solidFill>
                <a:latin typeface="微软雅黑" panose="020B0503020204020204" pitchFamily="34" charset="-122"/>
                <a:ea typeface="微软雅黑" panose="020B0503020204020204" pitchFamily="34" charset="-122"/>
              </a:rPr>
              <a:t>自身学习、集体学习、带动学习；</a:t>
            </a:r>
            <a:endParaRPr lang="zh-CN" altLang="en-US" sz="1400" b="1" dirty="0">
              <a:solidFill>
                <a:srgbClr val="C00000"/>
              </a:solidFill>
              <a:latin typeface="微软雅黑" panose="020B0503020204020204" pitchFamily="34" charset="-122"/>
              <a:ea typeface="微软雅黑" panose="020B0503020204020204" pitchFamily="34" charset="-122"/>
            </a:endParaRPr>
          </a:p>
          <a:p>
            <a:pPr algn="ctr" defTabSz="685800" fontAlgn="base">
              <a:lnSpc>
                <a:spcPct val="120000"/>
              </a:lnSpc>
              <a:spcBef>
                <a:spcPct val="0"/>
              </a:spcBef>
              <a:spcAft>
                <a:spcPct val="0"/>
              </a:spcAft>
              <a:defRPr/>
            </a:pPr>
            <a:r>
              <a:rPr lang="zh-CN" altLang="en-US" sz="1400" b="1" dirty="0">
                <a:solidFill>
                  <a:srgbClr val="C00000"/>
                </a:solidFill>
                <a:latin typeface="微软雅黑" panose="020B0503020204020204" pitchFamily="34" charset="-122"/>
                <a:ea typeface="微软雅黑" panose="020B0503020204020204" pitchFamily="34" charset="-122"/>
              </a:rPr>
              <a:t>政治理论、规章制度、业务技能等。</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r>
              <a:rPr lang="en-US" altLang="zh-CN" sz="1400" b="1" dirty="0">
                <a:solidFill>
                  <a:srgbClr val="4D4D4D"/>
                </a:solidFill>
                <a:latin typeface="微软雅黑" panose="020B0503020204020204" pitchFamily="34" charset="-122"/>
                <a:ea typeface="微软雅黑" panose="020B0503020204020204" pitchFamily="34" charset="-122"/>
              </a:rPr>
              <a:t>       </a:t>
            </a:r>
            <a:r>
              <a:rPr lang="en-US" altLang="zh-CN" sz="1400" b="1" dirty="0">
                <a:solidFill>
                  <a:srgbClr val="C00000"/>
                </a:solidFill>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对基层的服务、对部门间的服务、为企业的服务</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1"/>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2800" b="1" kern="0">
                <a:solidFill>
                  <a:srgbClr val="F9F9F9"/>
                </a:solidFill>
                <a:latin typeface="微软雅黑" panose="020B0503020204020204" pitchFamily="34" charset="-122"/>
                <a:ea typeface="微软雅黑" panose="020B0503020204020204" pitchFamily="34" charset="-122"/>
              </a:rPr>
              <a:t>服务型</a:t>
            </a:r>
            <a:endParaRPr lang="zh-CN" altLang="en-US" sz="2800" b="1" kern="0">
              <a:solidFill>
                <a:srgbClr val="F9F9F9"/>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462338"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r>
              <a:rPr lang="zh-CN" altLang="en-US" sz="1400" b="1" dirty="0">
                <a:solidFill>
                  <a:srgbClr val="C00000"/>
                </a:solidFill>
                <a:latin typeface="微软雅黑" panose="020B0503020204020204" pitchFamily="34" charset="-122"/>
                <a:ea typeface="微软雅黑" panose="020B0503020204020204" pitchFamily="34" charset="-122"/>
              </a:rPr>
              <a:t>个人创新、集体创新</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835275" y="339802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2800" b="1" kern="0">
                <a:solidFill>
                  <a:srgbClr val="F9F9F9"/>
                </a:solidFill>
                <a:latin typeface="微软雅黑" panose="020B0503020204020204" pitchFamily="34" charset="-122"/>
                <a:ea typeface="微软雅黑" panose="020B0503020204020204" pitchFamily="34" charset="-122"/>
              </a:rPr>
              <a:t>创新型</a:t>
            </a:r>
            <a:endParaRPr lang="zh-CN" altLang="en-US" sz="2800" b="1" kern="0">
              <a:solidFill>
                <a:srgbClr val="F9F9F9"/>
              </a:solidFill>
              <a:latin typeface="微软雅黑" panose="020B0503020204020204" pitchFamily="34" charset="-122"/>
              <a:ea typeface="微软雅黑" panose="020B0503020204020204" pitchFamily="34" charset="-122"/>
            </a:endParaRPr>
          </a:p>
        </p:txBody>
      </p:sp>
      <p:grpSp>
        <p:nvGrpSpPr>
          <p:cNvPr id="11" name="圆形"/>
          <p:cNvGrpSpPr/>
          <p:nvPr/>
        </p:nvGrpSpPr>
        <p:grpSpPr>
          <a:xfrm>
            <a:off x="377825" y="1986280"/>
            <a:ext cx="1667510" cy="14185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a:lnSpc>
                  <a:spcPct val="120000"/>
                </a:lnSpc>
                <a:defRPr/>
              </a:pPr>
              <a:r>
                <a:rPr lang="en-US" sz="2400" b="1" kern="0" dirty="0">
                  <a:solidFill>
                    <a:prstClr val="white"/>
                  </a:solidFill>
                  <a:latin typeface="Arial" panose="020B0604020202020204" pitchFamily="34" charset="0"/>
                  <a:ea typeface="微软雅黑" panose="020B0503020204020204" pitchFamily="34" charset="-122"/>
                </a:rPr>
                <a:t>“</a:t>
              </a:r>
              <a:r>
                <a:rPr lang="zh-CN" altLang="en-US" sz="2400" b="1" kern="0" dirty="0">
                  <a:solidFill>
                    <a:prstClr val="white"/>
                  </a:solidFill>
                  <a:latin typeface="Arial" panose="020B0604020202020204" pitchFamily="34" charset="0"/>
                  <a:ea typeface="微软雅黑" panose="020B0503020204020204" pitchFamily="34" charset="-122"/>
                </a:rPr>
                <a:t>三型</a:t>
              </a:r>
              <a:r>
                <a:rPr lang="en-US" sz="2400" b="1" kern="0" dirty="0">
                  <a:solidFill>
                    <a:prstClr val="white"/>
                  </a:solidFill>
                  <a:latin typeface="Arial" panose="020B0604020202020204" pitchFamily="34" charset="0"/>
                  <a:ea typeface="微软雅黑" panose="020B0503020204020204" pitchFamily="34" charset="-122"/>
                </a:rPr>
                <a:t>”</a:t>
              </a:r>
              <a:r>
                <a:rPr lang="zh-CN" altLang="en-US" sz="2400" b="1" kern="0" dirty="0">
                  <a:solidFill>
                    <a:prstClr val="white"/>
                  </a:solidFill>
                  <a:latin typeface="Arial" panose="020B0604020202020204" pitchFamily="34" charset="0"/>
                  <a:ea typeface="微软雅黑" panose="020B0503020204020204" pitchFamily="34" charset="-122"/>
                </a:rPr>
                <a:t>机关党支部</a:t>
              </a:r>
              <a:endParaRPr lang="zh-CN" altLang="en-US" sz="2400" b="1" kern="0" dirty="0">
                <a:solidFill>
                  <a:prstClr val="white"/>
                </a:solidFill>
                <a:latin typeface="Arial" panose="020B0604020202020204" pitchFamily="34" charset="0"/>
                <a:ea typeface="微软雅黑" panose="020B0503020204020204" pitchFamily="34" charset="-122"/>
              </a:endParaRP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b="1" kern="0" dirty="0">
                <a:solidFill>
                  <a:prstClr val="white"/>
                </a:solidFill>
                <a:latin typeface="等线" panose="02010600030101010101" charset="-122"/>
                <a:ea typeface="微软雅黑" panose="020B0503020204020204" pitchFamily="34" charset="-122"/>
              </a:endParaRPr>
            </a:p>
          </p:txBody>
        </p:sp>
      </p:grpSp>
      <p:sp>
        <p:nvSpPr>
          <p:cNvPr id="14" name="标题1"/>
          <p:cNvSpPr>
            <a:spLocks noChangeArrowheads="1"/>
          </p:cNvSpPr>
          <p:nvPr/>
        </p:nvSpPr>
        <p:spPr bwMode="gray">
          <a:xfrm>
            <a:off x="2841626" y="112988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2800" b="1" kern="0" dirty="0">
                <a:solidFill>
                  <a:srgbClr val="F9F9F9"/>
                </a:solidFill>
                <a:latin typeface="微软雅黑" panose="020B0503020204020204" pitchFamily="34" charset="-122"/>
                <a:ea typeface="微软雅黑" panose="020B0503020204020204" pitchFamily="34" charset="-122"/>
              </a:rPr>
              <a:t>学习型</a:t>
            </a:r>
            <a:endParaRPr lang="zh-CN" altLang="en-US" sz="2800" b="1" kern="0" dirty="0">
              <a:solidFill>
                <a:srgbClr val="F9F9F9"/>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60655" y="626745"/>
            <a:ext cx="4542790" cy="583565"/>
          </a:xfrm>
          <a:prstGeom prst="rect">
            <a:avLst/>
          </a:prstGeom>
          <a:noFill/>
        </p:spPr>
        <p:txBody>
          <a:bodyPr wrap="square" rtlCol="0">
            <a:spAutoFit/>
          </a:bodyPr>
          <a:p>
            <a:r>
              <a:rPr lang="en-US" sz="3200" b="1">
                <a:solidFill>
                  <a:srgbClr val="C00000"/>
                </a:solidFill>
                <a:latin typeface="微软雅黑" panose="020B0503020204020204" pitchFamily="34" charset="-122"/>
                <a:ea typeface="微软雅黑" panose="020B0503020204020204" pitchFamily="34" charset="-122"/>
              </a:rPr>
              <a:t>07“</a:t>
            </a:r>
            <a:r>
              <a:rPr lang="zh-CN" altLang="en-US" sz="3200" b="1">
                <a:solidFill>
                  <a:srgbClr val="C00000"/>
                </a:solidFill>
                <a:latin typeface="微软雅黑" panose="020B0503020204020204" pitchFamily="34" charset="-122"/>
                <a:ea typeface="微软雅黑" panose="020B0503020204020204" pitchFamily="34" charset="-122"/>
              </a:rPr>
              <a:t>三型</a:t>
            </a:r>
            <a:r>
              <a:rPr lang="en-US" sz="3200" b="1">
                <a:solidFill>
                  <a:srgbClr val="C00000"/>
                </a:solidFill>
                <a:latin typeface="微软雅黑" panose="020B0503020204020204" pitchFamily="34" charset="-122"/>
                <a:ea typeface="微软雅黑" panose="020B0503020204020204" pitchFamily="34" charset="-122"/>
              </a:rPr>
              <a:t>”</a:t>
            </a:r>
            <a:r>
              <a:rPr lang="zh-CN" altLang="en-US" sz="3200" b="1">
                <a:solidFill>
                  <a:srgbClr val="C00000"/>
                </a:solidFill>
                <a:latin typeface="微软雅黑" panose="020B0503020204020204" pitchFamily="34" charset="-122"/>
                <a:ea typeface="微软雅黑" panose="020B0503020204020204" pitchFamily="34" charset="-122"/>
              </a:rPr>
              <a:t>机关</a:t>
            </a:r>
            <a:r>
              <a:rPr lang="zh-CN" altLang="en-US" sz="3200" b="1">
                <a:solidFill>
                  <a:srgbClr val="C00000"/>
                </a:solidFill>
                <a:latin typeface="微软雅黑" panose="020B0503020204020204" pitchFamily="34" charset="-122"/>
                <a:ea typeface="微软雅黑" panose="020B0503020204020204" pitchFamily="34" charset="-122"/>
              </a:rPr>
              <a:t>党支部</a:t>
            </a:r>
            <a:endParaRPr lang="zh-CN" altLang="en-US" sz="3200" b="1">
              <a:solidFill>
                <a:srgbClr val="C00000"/>
              </a:solidFill>
              <a:latin typeface="微软雅黑" panose="020B0503020204020204" pitchFamily="34" charset="-122"/>
              <a:ea typeface="微软雅黑" panose="020B0503020204020204" pitchFamily="34"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91501"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ldLvl="0" animBg="1"/>
      <p:bldP spid="7" grpId="0" bldLvl="0" animBg="1"/>
      <p:bldP spid="8" grpId="0" animBg="1"/>
      <p:bldP spid="9" grpId="0" bldLvl="0" animBg="1"/>
      <p:bldP spid="10" grpId="0" animBg="1"/>
      <p:bldP spid="14" grpId="0" animBg="1"/>
      <p:bldP spid="14" grpId="1" animBg="1"/>
      <p:bldP spid="14" grpId="2"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844"/>
            <a:ext cx="7886700" cy="994172"/>
          </a:xfrm>
        </p:spPr>
        <p:txBody>
          <a:bodyPr>
            <a:normAutofit/>
          </a:bodyPr>
          <a:lstStyle/>
          <a:p>
            <a:r>
              <a:rPr lang="zh-CN" altLang="en-US" dirty="0"/>
              <a:t> </a:t>
            </a:r>
            <a:endParaRPr lang="zh-CN" altLang="en-US" dirty="0"/>
          </a:p>
        </p:txBody>
      </p:sp>
      <p:sp>
        <p:nvSpPr>
          <p:cNvPr id="85" name="文本框 84"/>
          <p:cNvSpPr txBox="1"/>
          <p:nvPr/>
        </p:nvSpPr>
        <p:spPr>
          <a:xfrm>
            <a:off x="175895" y="756920"/>
            <a:ext cx="5810885" cy="460375"/>
          </a:xfrm>
          <a:prstGeom prst="rect">
            <a:avLst/>
          </a:prstGeom>
          <a:noFill/>
        </p:spPr>
        <p:txBody>
          <a:bodyPr wrap="square" rtlCol="0">
            <a:spAutoFit/>
          </a:bodyPr>
          <a:p>
            <a:r>
              <a:rPr lang="zh-CN" altLang="en-US" sz="2400" b="1">
                <a:solidFill>
                  <a:srgbClr val="C00000"/>
                </a:solidFill>
                <a:latin typeface="微软雅黑" panose="020B0503020204020204" pitchFamily="34" charset="-122"/>
                <a:ea typeface="微软雅黑" panose="020B0503020204020204" pitchFamily="34" charset="-122"/>
              </a:rPr>
              <a:t>创先争优活动要长期坚持开展</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7" name="椭圆 6"/>
          <p:cNvSpPr/>
          <p:nvPr>
            <p:custDataLst>
              <p:tags r:id="rId1"/>
            </p:custDataLst>
          </p:nvPr>
        </p:nvSpPr>
        <p:spPr>
          <a:xfrm>
            <a:off x="6024166" y="1690106"/>
            <a:ext cx="187356" cy="187356"/>
          </a:xfrm>
          <a:prstGeom prst="ellipse">
            <a:avLst/>
          </a:prstGeom>
          <a:solidFill>
            <a:srgbClr val="C00000"/>
          </a:solidFill>
          <a:ln>
            <a:noFill/>
          </a:ln>
        </p:spPr>
        <p:style>
          <a:lnRef idx="2">
            <a:srgbClr val="F23A48">
              <a:shade val="50000"/>
            </a:srgbClr>
          </a:lnRef>
          <a:fillRef idx="1">
            <a:srgbClr val="F23A48"/>
          </a:fillRef>
          <a:effectRef idx="0">
            <a:srgbClr val="F23A48"/>
          </a:effectRef>
          <a:fontRef idx="minor">
            <a:sysClr val="window" lastClr="FFFFFF"/>
          </a:fontRef>
        </p:style>
        <p:txBody>
          <a:bodyPr rtlCol="0" anchor="ctr">
            <a:normAutofit/>
          </a:bodyPr>
          <a:lstStyle/>
          <a:p>
            <a:pPr algn="ctr"/>
            <a:endParaRPr lang="zh-CN" altLang="en-US" sz="300"/>
          </a:p>
        </p:txBody>
      </p:sp>
      <p:sp>
        <p:nvSpPr>
          <p:cNvPr id="18" name="椭圆 17"/>
          <p:cNvSpPr/>
          <p:nvPr>
            <p:custDataLst>
              <p:tags r:id="rId2"/>
            </p:custDataLst>
          </p:nvPr>
        </p:nvSpPr>
        <p:spPr>
          <a:xfrm>
            <a:off x="5985818" y="3062287"/>
            <a:ext cx="187356" cy="187356"/>
          </a:xfrm>
          <a:prstGeom prst="ellipse">
            <a:avLst/>
          </a:prstGeom>
          <a:solidFill>
            <a:srgbClr val="C00000"/>
          </a:solidFill>
          <a:ln>
            <a:noFill/>
          </a:ln>
        </p:spPr>
        <p:style>
          <a:lnRef idx="2">
            <a:srgbClr val="F23A48">
              <a:shade val="50000"/>
            </a:srgbClr>
          </a:lnRef>
          <a:fillRef idx="1">
            <a:srgbClr val="F23A48"/>
          </a:fillRef>
          <a:effectRef idx="0">
            <a:srgbClr val="F23A48"/>
          </a:effectRef>
          <a:fontRef idx="minor">
            <a:sysClr val="window" lastClr="FFFFFF"/>
          </a:fontRef>
        </p:style>
        <p:txBody>
          <a:bodyPr rtlCol="0" anchor="ctr">
            <a:normAutofit/>
          </a:bodyPr>
          <a:lstStyle/>
          <a:p>
            <a:pPr algn="ctr"/>
            <a:endParaRPr lang="zh-CN" altLang="en-US" sz="300"/>
          </a:p>
        </p:txBody>
      </p:sp>
      <p:sp>
        <p:nvSpPr>
          <p:cNvPr id="5" name="任意多边形 4"/>
          <p:cNvSpPr/>
          <p:nvPr>
            <p:custDataLst>
              <p:tags r:id="rId3"/>
            </p:custDataLst>
          </p:nvPr>
        </p:nvSpPr>
        <p:spPr>
          <a:xfrm>
            <a:off x="3499129" y="1579148"/>
            <a:ext cx="2190056" cy="2190056"/>
          </a:xfrm>
          <a:custGeom>
            <a:avLst/>
            <a:gdLst>
              <a:gd name="connsiteX0" fmla="*/ 1460037 w 2920075"/>
              <a:gd name="connsiteY0" fmla="*/ 0 h 2920075"/>
              <a:gd name="connsiteX1" fmla="*/ 2920075 w 2920075"/>
              <a:gd name="connsiteY1" fmla="*/ 1460038 h 2920075"/>
              <a:gd name="connsiteX2" fmla="*/ 1460038 w 2920075"/>
              <a:gd name="connsiteY2" fmla="*/ 1460038 h 2920075"/>
              <a:gd name="connsiteX3" fmla="*/ 1460037 w 2920075"/>
              <a:gd name="connsiteY3" fmla="*/ 0 h 2920075"/>
            </a:gdLst>
            <a:ahLst/>
            <a:cxnLst>
              <a:cxn ang="0">
                <a:pos x="connsiteX0" y="connsiteY0"/>
              </a:cxn>
              <a:cxn ang="0">
                <a:pos x="connsiteX1" y="connsiteY1"/>
              </a:cxn>
              <a:cxn ang="0">
                <a:pos x="connsiteX2" y="connsiteY2"/>
              </a:cxn>
              <a:cxn ang="0">
                <a:pos x="connsiteX3" y="connsiteY3"/>
              </a:cxn>
            </a:cxnLst>
            <a:rect l="l" t="t" r="r" b="b"/>
            <a:pathLst>
              <a:path w="2920075" h="2920075">
                <a:moveTo>
                  <a:pt x="1460037" y="0"/>
                </a:moveTo>
                <a:cubicBezTo>
                  <a:pt x="2266394" y="0"/>
                  <a:pt x="2920075" y="653681"/>
                  <a:pt x="2920075" y="1460038"/>
                </a:cubicBezTo>
                <a:lnTo>
                  <a:pt x="1460038" y="1460038"/>
                </a:lnTo>
                <a:cubicBezTo>
                  <a:pt x="1460038" y="973359"/>
                  <a:pt x="1460037" y="486679"/>
                  <a:pt x="1460037" y="0"/>
                </a:cubicBezTo>
                <a:close/>
              </a:path>
            </a:pathLst>
          </a:custGeom>
          <a:solidFill>
            <a:srgbClr val="C00000"/>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1184463" tIns="475823" rIns="241173" bIns="1158390" numCol="1" spcCol="1270" anchor="ctr" anchorCtr="0">
            <a:normAutofit/>
          </a:bodyPr>
          <a:lstStyle/>
          <a:p>
            <a:pPr lvl="0" algn="ctr" defTabSz="1022350">
              <a:lnSpc>
                <a:spcPct val="100000"/>
              </a:lnSpc>
              <a:spcBef>
                <a:spcPct val="0"/>
              </a:spcBef>
              <a:spcAft>
                <a:spcPct val="35000"/>
              </a:spcAft>
            </a:pPr>
            <a:r>
              <a:rPr lang="zh-CN" altLang="en-US" sz="2400" b="1" kern="1200" dirty="0">
                <a:solidFill>
                  <a:sysClr val="window" lastClr="FFFFFF"/>
                </a:solidFill>
                <a:latin typeface="微软雅黑" panose="020B0503020204020204" pitchFamily="34" charset="-122"/>
                <a:ea typeface="微软雅黑" panose="020B0503020204020204" pitchFamily="34" charset="-122"/>
              </a:rPr>
              <a:t>党员</a:t>
            </a:r>
            <a:endParaRPr lang="zh-CN" altLang="en-US" sz="2400" b="1" kern="1200" dirty="0">
              <a:solidFill>
                <a:sysClr val="window" lastClr="FFFFFF"/>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4"/>
            </p:custDataLst>
          </p:nvPr>
        </p:nvSpPr>
        <p:spPr>
          <a:xfrm>
            <a:off x="3499129" y="1652671"/>
            <a:ext cx="2190056" cy="2190056"/>
          </a:xfrm>
          <a:custGeom>
            <a:avLst/>
            <a:gdLst>
              <a:gd name="connsiteX0" fmla="*/ 2920075 w 2920075"/>
              <a:gd name="connsiteY0" fmla="*/ 1460038 h 2920075"/>
              <a:gd name="connsiteX1" fmla="*/ 1460037 w 2920075"/>
              <a:gd name="connsiteY1" fmla="*/ 2920076 h 2920075"/>
              <a:gd name="connsiteX2" fmla="*/ 1460038 w 2920075"/>
              <a:gd name="connsiteY2" fmla="*/ 1460038 h 2920075"/>
              <a:gd name="connsiteX3" fmla="*/ 2920075 w 2920075"/>
              <a:gd name="connsiteY3" fmla="*/ 1460038 h 2920075"/>
            </a:gdLst>
            <a:ahLst/>
            <a:cxnLst>
              <a:cxn ang="0">
                <a:pos x="connsiteX0" y="connsiteY0"/>
              </a:cxn>
              <a:cxn ang="0">
                <a:pos x="connsiteX1" y="connsiteY1"/>
              </a:cxn>
              <a:cxn ang="0">
                <a:pos x="connsiteX2" y="connsiteY2"/>
              </a:cxn>
              <a:cxn ang="0">
                <a:pos x="connsiteX3" y="connsiteY3"/>
              </a:cxn>
            </a:cxnLst>
            <a:rect l="l" t="t" r="r" b="b"/>
            <a:pathLst>
              <a:path w="2920075" h="2920075">
                <a:moveTo>
                  <a:pt x="2920075" y="1460038"/>
                </a:moveTo>
                <a:cubicBezTo>
                  <a:pt x="2920075" y="2266395"/>
                  <a:pt x="2266394" y="2920076"/>
                  <a:pt x="1460037" y="2920076"/>
                </a:cubicBezTo>
                <a:cubicBezTo>
                  <a:pt x="1460037" y="2433397"/>
                  <a:pt x="1460038" y="1946717"/>
                  <a:pt x="1460038" y="1460038"/>
                </a:cubicBezTo>
                <a:lnTo>
                  <a:pt x="2920075" y="1460038"/>
                </a:lnTo>
                <a:close/>
              </a:path>
            </a:pathLst>
          </a:custGeom>
          <a:solidFill>
            <a:srgbClr val="C00000"/>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1184463" tIns="1158390" rIns="241173" bIns="475822" numCol="1" spcCol="1270" anchor="ctr" anchorCtr="0">
            <a:noAutofit/>
          </a:bodyPr>
          <a:lstStyle/>
          <a:p>
            <a:pPr lvl="0" algn="ctr" defTabSz="1022350">
              <a:lnSpc>
                <a:spcPct val="90000"/>
              </a:lnSpc>
              <a:spcBef>
                <a:spcPct val="0"/>
              </a:spcBef>
              <a:spcAft>
                <a:spcPct val="35000"/>
              </a:spcAft>
            </a:pPr>
            <a:r>
              <a:rPr lang="zh-CN" altLang="zh-CN" sz="2400" b="1" kern="1200" dirty="0">
                <a:solidFill>
                  <a:sysClr val="window" lastClr="FFFFFF"/>
                </a:solidFill>
                <a:latin typeface="微软雅黑" panose="020B0503020204020204" pitchFamily="34" charset="-122"/>
                <a:ea typeface="微软雅黑" panose="020B0503020204020204" pitchFamily="34" charset="-122"/>
              </a:rPr>
              <a:t>工作</a:t>
            </a:r>
            <a:endParaRPr lang="zh-CN" altLang="zh-CN" sz="2400" b="1" kern="1200" dirty="0">
              <a:solidFill>
                <a:sysClr val="window" lastClr="FFFFFF"/>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5"/>
            </p:custDataLst>
          </p:nvPr>
        </p:nvSpPr>
        <p:spPr>
          <a:xfrm>
            <a:off x="3425605" y="1652671"/>
            <a:ext cx="2190056" cy="2190056"/>
          </a:xfrm>
          <a:custGeom>
            <a:avLst/>
            <a:gdLst>
              <a:gd name="connsiteX0" fmla="*/ 1460038 w 2920075"/>
              <a:gd name="connsiteY0" fmla="*/ 2920075 h 2920075"/>
              <a:gd name="connsiteX1" fmla="*/ 0 w 2920075"/>
              <a:gd name="connsiteY1" fmla="*/ 1460037 h 2920075"/>
              <a:gd name="connsiteX2" fmla="*/ 1460038 w 2920075"/>
              <a:gd name="connsiteY2" fmla="*/ 1460038 h 2920075"/>
              <a:gd name="connsiteX3" fmla="*/ 1460038 w 2920075"/>
              <a:gd name="connsiteY3" fmla="*/ 2920075 h 2920075"/>
            </a:gdLst>
            <a:ahLst/>
            <a:cxnLst>
              <a:cxn ang="0">
                <a:pos x="connsiteX0" y="connsiteY0"/>
              </a:cxn>
              <a:cxn ang="0">
                <a:pos x="connsiteX1" y="connsiteY1"/>
              </a:cxn>
              <a:cxn ang="0">
                <a:pos x="connsiteX2" y="connsiteY2"/>
              </a:cxn>
              <a:cxn ang="0">
                <a:pos x="connsiteX3" y="connsiteY3"/>
              </a:cxn>
            </a:cxnLst>
            <a:rect l="l" t="t" r="r" b="b"/>
            <a:pathLst>
              <a:path w="2920075" h="2920075">
                <a:moveTo>
                  <a:pt x="1460038" y="2920075"/>
                </a:moveTo>
                <a:cubicBezTo>
                  <a:pt x="653681" y="2920075"/>
                  <a:pt x="0" y="2266394"/>
                  <a:pt x="0" y="1460037"/>
                </a:cubicBezTo>
                <a:lnTo>
                  <a:pt x="1460038" y="1460038"/>
                </a:lnTo>
                <a:lnTo>
                  <a:pt x="1460038" y="2920075"/>
                </a:lnTo>
                <a:close/>
              </a:path>
            </a:pathLst>
          </a:custGeom>
          <a:solidFill>
            <a:srgbClr val="C00000"/>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241173" tIns="1158390" rIns="1184463" bIns="475822" numCol="1" spcCol="1270" anchor="ctr" anchorCtr="0">
            <a:noAutofit/>
          </a:bodyPr>
          <a:lstStyle/>
          <a:p>
            <a:pPr lvl="0" algn="ctr" defTabSz="1022350">
              <a:lnSpc>
                <a:spcPct val="90000"/>
              </a:lnSpc>
              <a:spcBef>
                <a:spcPct val="0"/>
              </a:spcBef>
              <a:spcAft>
                <a:spcPct val="35000"/>
              </a:spcAft>
            </a:pPr>
            <a:r>
              <a:rPr lang="zh-CN" altLang="zh-CN" sz="2400" b="1" kern="1200" dirty="0">
                <a:solidFill>
                  <a:sysClr val="window" lastClr="FFFFFF"/>
                </a:solidFill>
                <a:latin typeface="微软雅黑" panose="020B0503020204020204" pitchFamily="34" charset="-122"/>
                <a:ea typeface="微软雅黑" panose="020B0503020204020204" pitchFamily="34" charset="-122"/>
              </a:rPr>
              <a:t>作用</a:t>
            </a:r>
            <a:endParaRPr lang="zh-CN" altLang="zh-CN" sz="2400" b="1" kern="1200" dirty="0">
              <a:solidFill>
                <a:sysClr val="window" lastClr="FFFFFF"/>
              </a:solidFill>
              <a:latin typeface="微软雅黑" panose="020B0503020204020204" pitchFamily="34" charset="-122"/>
              <a:ea typeface="微软雅黑" panose="020B0503020204020204" pitchFamily="34" charset="-122"/>
            </a:endParaRPr>
          </a:p>
        </p:txBody>
      </p:sp>
      <p:sp>
        <p:nvSpPr>
          <p:cNvPr id="19" name="任意多边形 18"/>
          <p:cNvSpPr/>
          <p:nvPr>
            <p:custDataLst>
              <p:tags r:id="rId6"/>
            </p:custDataLst>
          </p:nvPr>
        </p:nvSpPr>
        <p:spPr>
          <a:xfrm>
            <a:off x="3425605" y="1579148"/>
            <a:ext cx="2190056" cy="2190056"/>
          </a:xfrm>
          <a:custGeom>
            <a:avLst/>
            <a:gdLst>
              <a:gd name="connsiteX0" fmla="*/ 0 w 2920075"/>
              <a:gd name="connsiteY0" fmla="*/ 1460038 h 2920075"/>
              <a:gd name="connsiteX1" fmla="*/ 1460038 w 2920075"/>
              <a:gd name="connsiteY1" fmla="*/ 0 h 2920075"/>
              <a:gd name="connsiteX2" fmla="*/ 1460038 w 2920075"/>
              <a:gd name="connsiteY2" fmla="*/ 1460038 h 2920075"/>
              <a:gd name="connsiteX3" fmla="*/ 0 w 2920075"/>
              <a:gd name="connsiteY3" fmla="*/ 1460038 h 2920075"/>
            </a:gdLst>
            <a:ahLst/>
            <a:cxnLst>
              <a:cxn ang="0">
                <a:pos x="connsiteX0" y="connsiteY0"/>
              </a:cxn>
              <a:cxn ang="0">
                <a:pos x="connsiteX1" y="connsiteY1"/>
              </a:cxn>
              <a:cxn ang="0">
                <a:pos x="connsiteX2" y="connsiteY2"/>
              </a:cxn>
              <a:cxn ang="0">
                <a:pos x="connsiteX3" y="connsiteY3"/>
              </a:cxn>
            </a:cxnLst>
            <a:rect l="l" t="t" r="r" b="b"/>
            <a:pathLst>
              <a:path w="2920075" h="2920075">
                <a:moveTo>
                  <a:pt x="0" y="1460038"/>
                </a:moveTo>
                <a:cubicBezTo>
                  <a:pt x="0" y="653681"/>
                  <a:pt x="653681" y="0"/>
                  <a:pt x="1460038" y="0"/>
                </a:cubicBezTo>
                <a:lnTo>
                  <a:pt x="1460038" y="1460038"/>
                </a:lnTo>
                <a:lnTo>
                  <a:pt x="0" y="1460038"/>
                </a:lnTo>
                <a:close/>
              </a:path>
            </a:pathLst>
          </a:custGeom>
          <a:solidFill>
            <a:srgbClr val="C00000"/>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241173" tIns="475823" rIns="1184463" bIns="1158390" numCol="1" spcCol="1270" anchor="ctr" anchorCtr="0">
            <a:normAutofit/>
          </a:bodyPr>
          <a:lstStyle/>
          <a:p>
            <a:pPr lvl="0" algn="ctr" defTabSz="1022350">
              <a:lnSpc>
                <a:spcPct val="90000"/>
              </a:lnSpc>
              <a:spcBef>
                <a:spcPct val="0"/>
              </a:spcBef>
              <a:spcAft>
                <a:spcPct val="35000"/>
              </a:spcAft>
            </a:pPr>
            <a:r>
              <a:rPr lang="zh-CN" altLang="zh-CN" sz="2400" b="1" kern="1200" dirty="0">
                <a:solidFill>
                  <a:sysClr val="window" lastClr="FFFFFF"/>
                </a:solidFill>
                <a:latin typeface="微软雅黑" panose="020B0503020204020204" pitchFamily="34" charset="-122"/>
                <a:ea typeface="微软雅黑" panose="020B0503020204020204" pitchFamily="34" charset="-122"/>
              </a:rPr>
              <a:t>组织</a:t>
            </a:r>
            <a:endParaRPr lang="zh-CN" altLang="zh-CN" sz="2400" b="1" kern="1200" dirty="0">
              <a:solidFill>
                <a:sysClr val="window" lastClr="FFFFFF"/>
              </a:solidFill>
              <a:latin typeface="微软雅黑" panose="020B0503020204020204" pitchFamily="34" charset="-122"/>
              <a:ea typeface="微软雅黑" panose="020B0503020204020204" pitchFamily="34" charset="-122"/>
            </a:endParaRPr>
          </a:p>
        </p:txBody>
      </p:sp>
      <p:sp>
        <p:nvSpPr>
          <p:cNvPr id="21" name="环形箭头 20"/>
          <p:cNvSpPr/>
          <p:nvPr>
            <p:custDataLst>
              <p:tags r:id="rId7"/>
            </p:custDataLst>
          </p:nvPr>
        </p:nvSpPr>
        <p:spPr>
          <a:xfrm>
            <a:off x="3363554" y="1443573"/>
            <a:ext cx="2461206" cy="2461206"/>
          </a:xfrm>
          <a:prstGeom prst="circularArrow">
            <a:avLst>
              <a:gd name="adj1" fmla="val 5085"/>
              <a:gd name="adj2" fmla="val 327528"/>
              <a:gd name="adj3" fmla="val 21272472"/>
              <a:gd name="adj4" fmla="val 16200000"/>
              <a:gd name="adj5" fmla="val 5932"/>
            </a:avLst>
          </a:pr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a:normAutofit/>
          </a:bodyPr>
          <a:lstStyle/>
          <a:p>
            <a:endParaRPr lang="zh-CN" altLang="en-US" sz="1050"/>
          </a:p>
        </p:txBody>
      </p:sp>
      <p:sp>
        <p:nvSpPr>
          <p:cNvPr id="22" name="环形箭头 21"/>
          <p:cNvSpPr/>
          <p:nvPr>
            <p:custDataLst>
              <p:tags r:id="rId8"/>
            </p:custDataLst>
          </p:nvPr>
        </p:nvSpPr>
        <p:spPr>
          <a:xfrm>
            <a:off x="3363554" y="1517096"/>
            <a:ext cx="2461206" cy="2461206"/>
          </a:xfrm>
          <a:prstGeom prst="circularArrow">
            <a:avLst>
              <a:gd name="adj1" fmla="val 5085"/>
              <a:gd name="adj2" fmla="val 327528"/>
              <a:gd name="adj3" fmla="val 5072472"/>
              <a:gd name="adj4" fmla="val 0"/>
              <a:gd name="adj5" fmla="val 5932"/>
            </a:avLst>
          </a:pr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a:normAutofit/>
          </a:bodyPr>
          <a:lstStyle/>
          <a:p>
            <a:endParaRPr lang="zh-CN" altLang="en-US" sz="1050"/>
          </a:p>
        </p:txBody>
      </p:sp>
      <p:sp>
        <p:nvSpPr>
          <p:cNvPr id="23" name="环形箭头 22"/>
          <p:cNvSpPr/>
          <p:nvPr>
            <p:custDataLst>
              <p:tags r:id="rId9"/>
            </p:custDataLst>
          </p:nvPr>
        </p:nvSpPr>
        <p:spPr>
          <a:xfrm>
            <a:off x="3290031" y="1517096"/>
            <a:ext cx="2461206" cy="2461206"/>
          </a:xfrm>
          <a:prstGeom prst="circularArrow">
            <a:avLst>
              <a:gd name="adj1" fmla="val 5085"/>
              <a:gd name="adj2" fmla="val 327528"/>
              <a:gd name="adj3" fmla="val 10472472"/>
              <a:gd name="adj4" fmla="val 5400000"/>
              <a:gd name="adj5" fmla="val 5932"/>
            </a:avLst>
          </a:pr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a:normAutofit/>
          </a:bodyPr>
          <a:lstStyle/>
          <a:p>
            <a:endParaRPr lang="zh-CN" altLang="en-US" sz="1050"/>
          </a:p>
        </p:txBody>
      </p:sp>
      <p:sp>
        <p:nvSpPr>
          <p:cNvPr id="24" name="环形箭头 23"/>
          <p:cNvSpPr/>
          <p:nvPr>
            <p:custDataLst>
              <p:tags r:id="rId10"/>
            </p:custDataLst>
          </p:nvPr>
        </p:nvSpPr>
        <p:spPr>
          <a:xfrm>
            <a:off x="3290031" y="1443573"/>
            <a:ext cx="2461206" cy="2461206"/>
          </a:xfrm>
          <a:prstGeom prst="circularArrow">
            <a:avLst>
              <a:gd name="adj1" fmla="val 5085"/>
              <a:gd name="adj2" fmla="val 327528"/>
              <a:gd name="adj3" fmla="val 15872472"/>
              <a:gd name="adj4" fmla="val 10800000"/>
              <a:gd name="adj5" fmla="val 5932"/>
            </a:avLst>
          </a:prstGeom>
          <a:solidFill>
            <a:srgbClr val="F23A48">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a:normAutofit/>
          </a:bodyPr>
          <a:lstStyle/>
          <a:p>
            <a:endParaRPr lang="zh-CN" altLang="en-US" sz="1050"/>
          </a:p>
        </p:txBody>
      </p:sp>
      <p:sp>
        <p:nvSpPr>
          <p:cNvPr id="10" name="椭圆 9"/>
          <p:cNvSpPr/>
          <p:nvPr>
            <p:custDataLst>
              <p:tags r:id="rId11"/>
            </p:custDataLst>
          </p:nvPr>
        </p:nvSpPr>
        <p:spPr>
          <a:xfrm>
            <a:off x="2987917" y="1690106"/>
            <a:ext cx="187356" cy="187356"/>
          </a:xfrm>
          <a:prstGeom prst="ellipse">
            <a:avLst/>
          </a:prstGeom>
          <a:solidFill>
            <a:srgbClr val="C00000"/>
          </a:solidFill>
          <a:ln>
            <a:noFill/>
          </a:ln>
        </p:spPr>
        <p:style>
          <a:lnRef idx="2">
            <a:srgbClr val="F23A48">
              <a:shade val="50000"/>
            </a:srgbClr>
          </a:lnRef>
          <a:fillRef idx="1">
            <a:srgbClr val="F23A48"/>
          </a:fillRef>
          <a:effectRef idx="0">
            <a:srgbClr val="F23A48"/>
          </a:effectRef>
          <a:fontRef idx="minor">
            <a:sysClr val="window" lastClr="FFFFFF"/>
          </a:fontRef>
        </p:style>
        <p:txBody>
          <a:bodyPr rtlCol="0" anchor="ctr">
            <a:normAutofit/>
          </a:bodyPr>
          <a:lstStyle/>
          <a:p>
            <a:pPr algn="r"/>
            <a:endParaRPr lang="zh-CN" altLang="en-US" sz="300"/>
          </a:p>
        </p:txBody>
      </p:sp>
      <p:sp>
        <p:nvSpPr>
          <p:cNvPr id="15" name="椭圆 14"/>
          <p:cNvSpPr/>
          <p:nvPr>
            <p:custDataLst>
              <p:tags r:id="rId12"/>
            </p:custDataLst>
          </p:nvPr>
        </p:nvSpPr>
        <p:spPr>
          <a:xfrm>
            <a:off x="2987917" y="3062287"/>
            <a:ext cx="187356" cy="187356"/>
          </a:xfrm>
          <a:prstGeom prst="ellipse">
            <a:avLst/>
          </a:prstGeom>
          <a:solidFill>
            <a:srgbClr val="C00000"/>
          </a:solidFill>
          <a:ln>
            <a:noFill/>
          </a:ln>
        </p:spPr>
        <p:style>
          <a:lnRef idx="2">
            <a:srgbClr val="F23A48">
              <a:shade val="50000"/>
            </a:srgbClr>
          </a:lnRef>
          <a:fillRef idx="1">
            <a:srgbClr val="F23A48"/>
          </a:fillRef>
          <a:effectRef idx="0">
            <a:srgbClr val="F23A48"/>
          </a:effectRef>
          <a:fontRef idx="minor">
            <a:sysClr val="window" lastClr="FFFFFF"/>
          </a:fontRef>
        </p:style>
        <p:txBody>
          <a:bodyPr rtlCol="0" anchor="ctr">
            <a:normAutofit/>
          </a:bodyPr>
          <a:lstStyle/>
          <a:p>
            <a:pPr algn="r"/>
            <a:endParaRPr lang="zh-CN" altLang="en-US" sz="300"/>
          </a:p>
        </p:txBody>
      </p:sp>
      <p:sp>
        <p:nvSpPr>
          <p:cNvPr id="4" name="文本框 3"/>
          <p:cNvSpPr txBox="1"/>
          <p:nvPr>
            <p:custDataLst>
              <p:tags r:id="rId13"/>
            </p:custDataLst>
          </p:nvPr>
        </p:nvSpPr>
        <p:spPr>
          <a:xfrm>
            <a:off x="6263785" y="3009506"/>
            <a:ext cx="2463227" cy="300083"/>
          </a:xfrm>
          <a:prstGeom prst="rect">
            <a:avLst/>
          </a:prstGeom>
        </p:spPr>
        <p:txBody>
          <a:bodyPr wrap="square" lIns="67500" tIns="35100" rIns="67500" bIns="35100" anchor="ctr" anchorCtr="0">
            <a:noAutofit/>
          </a:bodyPr>
          <a:lstStyle>
            <a:defPPr>
              <a:defRPr lang="zh-CN"/>
            </a:defPPr>
            <a:lvl1pPr lvl="0">
              <a:defRPr b="1">
                <a:solidFill>
                  <a:srgbClr val="F23A48"/>
                </a:solidFill>
                <a:latin typeface="Calibri" panose="020F0502020204030204"/>
                <a:ea typeface="宋体" panose="02010600030101010101" pitchFamily="2" charset="-122"/>
                <a:cs typeface="Arial" panose="020B0604020202020204" pitchFamily="34" charset="0"/>
              </a:defRPr>
            </a:lvl1pPr>
          </a:lstStyle>
          <a:p>
            <a:r>
              <a:rPr lang="zh-CN" altLang="en-US" sz="2000" dirty="0">
                <a:latin typeface="微软雅黑" panose="020B0503020204020204" pitchFamily="34" charset="-122"/>
                <a:ea typeface="微软雅黑" panose="020B0503020204020204" pitchFamily="34" charset="-122"/>
                <a:cs typeface="+mn-ea"/>
              </a:rPr>
              <a:t>促进中心工作完成</a:t>
            </a:r>
            <a:endParaRPr lang="zh-CN" altLang="en-US" sz="2000" dirty="0">
              <a:latin typeface="微软雅黑" panose="020B0503020204020204" pitchFamily="34" charset="-122"/>
              <a:ea typeface="微软雅黑" panose="020B0503020204020204" pitchFamily="34" charset="-122"/>
              <a:cs typeface="+mn-ea"/>
            </a:endParaRPr>
          </a:p>
        </p:txBody>
      </p:sp>
      <p:sp>
        <p:nvSpPr>
          <p:cNvPr id="6" name="文本框 5"/>
          <p:cNvSpPr txBox="1"/>
          <p:nvPr>
            <p:custDataLst>
              <p:tags r:id="rId14"/>
            </p:custDataLst>
          </p:nvPr>
        </p:nvSpPr>
        <p:spPr>
          <a:xfrm>
            <a:off x="6263785" y="3317774"/>
            <a:ext cx="2463227" cy="696633"/>
          </a:xfrm>
          <a:prstGeom prst="rect">
            <a:avLst/>
          </a:prstGeom>
        </p:spPr>
        <p:txBody>
          <a:bodyPr wrap="square"/>
          <a:lstStyle>
            <a:defPPr>
              <a:defRPr lang="zh-CN"/>
            </a:defPPr>
            <a:lvl1pPr lvl="0">
              <a:lnSpc>
                <a:spcPct val="160000"/>
              </a:lnSpc>
              <a:defRPr>
                <a:ea typeface="宋体" panose="02010600030101010101" pitchFamily="2" charset="-122"/>
              </a:defRPr>
            </a:lvl1pPr>
          </a:lstStyle>
          <a:p>
            <a:r>
              <a:rPr lang="zh-CN" altLang="en-US" sz="1000" b="1" dirty="0">
                <a:latin typeface="微软雅黑" panose="020B0503020204020204" pitchFamily="34" charset="-122"/>
                <a:ea typeface="微软雅黑" panose="020B0503020204020204" pitchFamily="34" charset="-122"/>
              </a:rPr>
              <a:t>发挥模范带头作用，更好、更快的完成工作任务；带动影响周围普通群众，更有力地促进安全生产和其他各项工作完成。</a:t>
            </a:r>
            <a:endParaRPr lang="zh-CN" altLang="en-US" sz="1000" b="1"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15"/>
            </p:custDataLst>
          </p:nvPr>
        </p:nvSpPr>
        <p:spPr>
          <a:xfrm>
            <a:off x="387778" y="3009506"/>
            <a:ext cx="2463227" cy="300083"/>
          </a:xfrm>
          <a:prstGeom prst="rect">
            <a:avLst/>
          </a:prstGeom>
        </p:spPr>
        <p:txBody>
          <a:bodyPr wrap="square" lIns="67500" tIns="35100" rIns="67500" bIns="35100" anchor="ctr" anchorCtr="0">
            <a:noAutofit/>
          </a:bodyPr>
          <a:lstStyle>
            <a:defPPr>
              <a:defRPr lang="zh-CN"/>
            </a:defPPr>
            <a:lvl1pPr lvl="0" algn="r">
              <a:defRPr b="1">
                <a:solidFill>
                  <a:srgbClr val="F23A48"/>
                </a:solidFill>
                <a:latin typeface="Calibri" panose="020F0502020204030204"/>
                <a:ea typeface="宋体" panose="02010600030101010101" pitchFamily="2" charset="-122"/>
                <a:cs typeface="Arial" panose="020B0604020202020204" pitchFamily="34" charset="0"/>
              </a:defRPr>
            </a:lvl1pPr>
          </a:lstStyle>
          <a:p>
            <a:r>
              <a:rPr lang="zh-CN" altLang="en-US" sz="2000" dirty="0">
                <a:latin typeface="微软雅黑" panose="020B0503020204020204" pitchFamily="34" charset="-122"/>
                <a:ea typeface="微软雅黑" panose="020B0503020204020204" pitchFamily="34" charset="-122"/>
                <a:cs typeface="+mn-ea"/>
              </a:rPr>
              <a:t>战斗堡垒作用发挥</a:t>
            </a:r>
            <a:endParaRPr lang="zh-CN" altLang="en-US" sz="2000" dirty="0">
              <a:latin typeface="微软雅黑" panose="020B0503020204020204" pitchFamily="34" charset="-122"/>
              <a:ea typeface="微软雅黑" panose="020B0503020204020204" pitchFamily="34" charset="-122"/>
              <a:cs typeface="+mn-ea"/>
            </a:endParaRPr>
          </a:p>
        </p:txBody>
      </p:sp>
      <p:sp>
        <p:nvSpPr>
          <p:cNvPr id="26" name="文本框 25"/>
          <p:cNvSpPr txBox="1"/>
          <p:nvPr>
            <p:custDataLst>
              <p:tags r:id="rId16"/>
            </p:custDataLst>
          </p:nvPr>
        </p:nvSpPr>
        <p:spPr>
          <a:xfrm>
            <a:off x="387778" y="3317774"/>
            <a:ext cx="2463227" cy="696633"/>
          </a:xfrm>
          <a:prstGeom prst="rect">
            <a:avLst/>
          </a:prstGeom>
        </p:spPr>
        <p:txBody>
          <a:bodyPr wrap="square"/>
          <a:lstStyle>
            <a:defPPr>
              <a:defRPr lang="zh-CN"/>
            </a:defPPr>
            <a:lvl1pPr lvl="0" algn="r">
              <a:lnSpc>
                <a:spcPct val="160000"/>
              </a:lnSpc>
              <a:defRPr>
                <a:ea typeface="宋体" panose="02010600030101010101" pitchFamily="2" charset="-122"/>
              </a:defRPr>
            </a:lvl1pPr>
          </a:lstStyle>
          <a:p>
            <a:pPr algn="l"/>
            <a:r>
              <a:rPr lang="zh-CN" altLang="en-US" sz="1000" b="1" dirty="0">
                <a:latin typeface="微软雅黑" panose="020B0503020204020204" pitchFamily="34" charset="-122"/>
                <a:ea typeface="微软雅黑" panose="020B0503020204020204" pitchFamily="34" charset="-122"/>
              </a:rPr>
              <a:t>党支部的活力增强了，党员的素质提高了，在工作中的模范作用突出了，这就必然使党支部的战斗堡垒作用发挥。</a:t>
            </a:r>
            <a:endParaRPr lang="zh-CN" altLang="en-US" sz="1000" b="1" dirty="0">
              <a:latin typeface="微软雅黑" panose="020B0503020204020204" pitchFamily="34" charset="-122"/>
              <a:ea typeface="微软雅黑" panose="020B0503020204020204" pitchFamily="34" charset="-122"/>
            </a:endParaRPr>
          </a:p>
        </p:txBody>
      </p:sp>
      <p:sp>
        <p:nvSpPr>
          <p:cNvPr id="27" name="文本框 26"/>
          <p:cNvSpPr txBox="1"/>
          <p:nvPr>
            <p:custDataLst>
              <p:tags r:id="rId17"/>
            </p:custDataLst>
          </p:nvPr>
        </p:nvSpPr>
        <p:spPr>
          <a:xfrm>
            <a:off x="387778" y="1642087"/>
            <a:ext cx="2463227" cy="300083"/>
          </a:xfrm>
          <a:prstGeom prst="rect">
            <a:avLst/>
          </a:prstGeom>
        </p:spPr>
        <p:txBody>
          <a:bodyPr wrap="square" lIns="67500" tIns="35100" rIns="67500" bIns="35100" anchor="ctr" anchorCtr="0">
            <a:noAutofit/>
          </a:bodyPr>
          <a:lstStyle>
            <a:defPPr>
              <a:defRPr lang="zh-CN"/>
            </a:defPPr>
            <a:lvl1pPr lvl="0" algn="r">
              <a:defRPr b="1">
                <a:solidFill>
                  <a:srgbClr val="F23A48"/>
                </a:solidFill>
                <a:latin typeface="Calibri" panose="020F0502020204030204"/>
                <a:ea typeface="宋体" panose="02010600030101010101" pitchFamily="2" charset="-122"/>
                <a:cs typeface="Arial" panose="020B0604020202020204" pitchFamily="34" charset="0"/>
              </a:defRPr>
            </a:lvl1pPr>
          </a:lstStyle>
          <a:p>
            <a:r>
              <a:rPr lang="zh-CN" altLang="en-US" sz="2000" dirty="0">
                <a:latin typeface="微软雅黑" panose="020B0503020204020204" pitchFamily="34" charset="-122"/>
                <a:ea typeface="微软雅黑" panose="020B0503020204020204" pitchFamily="34" charset="-122"/>
                <a:cs typeface="+mn-ea"/>
              </a:rPr>
              <a:t>提升组织活力</a:t>
            </a:r>
            <a:endParaRPr lang="zh-CN" altLang="en-US" sz="2000" dirty="0">
              <a:latin typeface="微软雅黑" panose="020B0503020204020204" pitchFamily="34" charset="-122"/>
              <a:ea typeface="微软雅黑" panose="020B0503020204020204" pitchFamily="34" charset="-122"/>
              <a:cs typeface="+mn-ea"/>
            </a:endParaRPr>
          </a:p>
        </p:txBody>
      </p:sp>
      <p:sp>
        <p:nvSpPr>
          <p:cNvPr id="28" name="文本框 27"/>
          <p:cNvSpPr txBox="1"/>
          <p:nvPr>
            <p:custDataLst>
              <p:tags r:id="rId18"/>
            </p:custDataLst>
          </p:nvPr>
        </p:nvSpPr>
        <p:spPr>
          <a:xfrm>
            <a:off x="387778" y="1950355"/>
            <a:ext cx="2463227" cy="696633"/>
          </a:xfrm>
          <a:prstGeom prst="rect">
            <a:avLst/>
          </a:prstGeom>
        </p:spPr>
        <p:txBody>
          <a:bodyPr wrap="square"/>
          <a:lstStyle>
            <a:defPPr>
              <a:defRPr lang="zh-CN"/>
            </a:defPPr>
            <a:lvl1pPr lvl="0" algn="r">
              <a:lnSpc>
                <a:spcPct val="160000"/>
              </a:lnSpc>
              <a:defRPr>
                <a:ea typeface="宋体" panose="02010600030101010101" pitchFamily="2" charset="-122"/>
              </a:defRPr>
            </a:lvl1pPr>
          </a:lstStyle>
          <a:p>
            <a:pPr algn="l"/>
            <a:r>
              <a:rPr lang="zh-CN" altLang="en-US" sz="1000" b="1" dirty="0">
                <a:latin typeface="微软雅黑" panose="020B0503020204020204" pitchFamily="34" charset="-122"/>
                <a:ea typeface="微软雅黑" panose="020B0503020204020204" pitchFamily="34" charset="-122"/>
              </a:rPr>
              <a:t>鼓励先进，提高中间，鞭策后进，激发基层党组织领导班子成员和党员的进取精神。</a:t>
            </a:r>
            <a:endParaRPr lang="zh-CN" altLang="en-US" sz="1000" b="1" dirty="0">
              <a:latin typeface="微软雅黑" panose="020B0503020204020204" pitchFamily="34" charset="-122"/>
              <a:ea typeface="微软雅黑" panose="020B0503020204020204" pitchFamily="34" charset="-122"/>
            </a:endParaRPr>
          </a:p>
        </p:txBody>
      </p:sp>
      <p:sp>
        <p:nvSpPr>
          <p:cNvPr id="29" name="文本框 28"/>
          <p:cNvSpPr txBox="1"/>
          <p:nvPr>
            <p:custDataLst>
              <p:tags r:id="rId19"/>
            </p:custDataLst>
          </p:nvPr>
        </p:nvSpPr>
        <p:spPr>
          <a:xfrm>
            <a:off x="6263785" y="1642087"/>
            <a:ext cx="2463227" cy="300083"/>
          </a:xfrm>
          <a:prstGeom prst="rect">
            <a:avLst/>
          </a:prstGeom>
        </p:spPr>
        <p:txBody>
          <a:bodyPr wrap="square" lIns="67500" tIns="35100" rIns="67500" bIns="35100" anchor="ctr" anchorCtr="0">
            <a:noAutofit/>
          </a:bodyPr>
          <a:lstStyle>
            <a:defPPr>
              <a:defRPr lang="zh-CN"/>
            </a:defPPr>
            <a:lvl1pPr lvl="0">
              <a:defRPr b="1">
                <a:solidFill>
                  <a:srgbClr val="F23A48"/>
                </a:solidFill>
                <a:latin typeface="Calibri" panose="020F0502020204030204"/>
                <a:ea typeface="宋体" panose="02010600030101010101" pitchFamily="2" charset="-122"/>
                <a:cs typeface="Arial" panose="020B0604020202020204" pitchFamily="34" charset="0"/>
              </a:defRPr>
            </a:lvl1pPr>
          </a:lstStyle>
          <a:p>
            <a:r>
              <a:rPr lang="zh-CN" altLang="en-US" sz="2000" dirty="0">
                <a:latin typeface="微软雅黑" panose="020B0503020204020204" pitchFamily="34" charset="-122"/>
                <a:ea typeface="微软雅黑" panose="020B0503020204020204" pitchFamily="34" charset="-122"/>
                <a:cs typeface="+mn-ea"/>
              </a:rPr>
              <a:t>提高党员素质</a:t>
            </a:r>
            <a:endParaRPr lang="zh-CN" altLang="en-US" sz="2000" dirty="0">
              <a:latin typeface="微软雅黑" panose="020B0503020204020204" pitchFamily="34" charset="-122"/>
              <a:ea typeface="微软雅黑" panose="020B0503020204020204" pitchFamily="34" charset="-122"/>
              <a:cs typeface="+mn-ea"/>
            </a:endParaRPr>
          </a:p>
        </p:txBody>
      </p:sp>
      <p:sp>
        <p:nvSpPr>
          <p:cNvPr id="30" name="文本框 29"/>
          <p:cNvSpPr txBox="1"/>
          <p:nvPr>
            <p:custDataLst>
              <p:tags r:id="rId20"/>
            </p:custDataLst>
          </p:nvPr>
        </p:nvSpPr>
        <p:spPr>
          <a:xfrm>
            <a:off x="6263785" y="1950355"/>
            <a:ext cx="2463227" cy="696633"/>
          </a:xfrm>
          <a:prstGeom prst="rect">
            <a:avLst/>
          </a:prstGeom>
        </p:spPr>
        <p:txBody>
          <a:bodyPr wrap="square"/>
          <a:lstStyle>
            <a:defPPr>
              <a:defRPr lang="zh-CN"/>
            </a:defPPr>
            <a:lvl1pPr lvl="0">
              <a:lnSpc>
                <a:spcPct val="160000"/>
              </a:lnSpc>
              <a:defRPr>
                <a:ea typeface="宋体" panose="02010600030101010101" pitchFamily="2" charset="-122"/>
              </a:defRPr>
            </a:lvl1pPr>
          </a:lstStyle>
          <a:p>
            <a:r>
              <a:rPr lang="zh-CN" altLang="en-US" sz="1000" b="1" dirty="0">
                <a:latin typeface="微软雅黑" panose="020B0503020204020204" pitchFamily="34" charset="-122"/>
                <a:ea typeface="微软雅黑" panose="020B0503020204020204" pitchFamily="34" charset="-122"/>
              </a:rPr>
              <a:t>学习、思想、工作综合提升。</a:t>
            </a:r>
            <a:endParaRPr lang="zh-CN" altLang="en-US" sz="1000" b="1" dirty="0">
              <a:latin typeface="微软雅黑" panose="020B0503020204020204" pitchFamily="34" charset="-122"/>
              <a:ea typeface="微软雅黑" panose="020B0503020204020204" pitchFamily="34" charset="-122"/>
            </a:endParaRPr>
          </a:p>
        </p:txBody>
      </p:sp>
      <p:pic>
        <p:nvPicPr>
          <p:cNvPr id="33" name="图片 32"/>
          <p:cNvPicPr/>
          <p:nvPr/>
        </p:nvPicPr>
        <p:blipFill>
          <a:blip r:embed="rId21">
            <a:extLst>
              <a:ext uri="{28A0092B-C50C-407E-A947-70E740481C1C}">
                <a14:useLocalDpi xmlns:a14="http://schemas.microsoft.com/office/drawing/2010/main" val="0"/>
              </a:ext>
            </a:extLst>
          </a:blip>
          <a:stretch>
            <a:fillRect/>
          </a:stretch>
        </p:blipFill>
        <p:spPr>
          <a:xfrm>
            <a:off x="487021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771525" y="1608455"/>
            <a:ext cx="3016885" cy="1619885"/>
          </a:xfrm>
          <a:prstGeom prst="trapezoid">
            <a:avLst>
              <a:gd name="adj" fmla="val 73844"/>
            </a:avLst>
          </a:prstGeom>
          <a:gradFill flip="none" rotWithShape="1">
            <a:gsLst>
              <a:gs pos="29000">
                <a:schemeClr val="bg1">
                  <a:lumMod val="85000"/>
                </a:schemeClr>
              </a:gs>
              <a:gs pos="65000">
                <a:srgbClr val="FFD03B">
                  <a:alpha val="0"/>
                </a:srgbClr>
              </a:gs>
              <a:gs pos="0">
                <a:schemeClr val="bg1">
                  <a:lumMod val="75000"/>
                  <a:alpha val="64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latin typeface="等线" panose="02010600030101010101" charset="-122"/>
              <a:ea typeface="等线" panose="02010600030101010101" charset="-122"/>
            </a:endParaRPr>
          </a:p>
        </p:txBody>
      </p:sp>
      <p:grpSp>
        <p:nvGrpSpPr>
          <p:cNvPr id="4" name="组合 13"/>
          <p:cNvGrpSpPr/>
          <p:nvPr/>
        </p:nvGrpSpPr>
        <p:grpSpPr bwMode="auto">
          <a:xfrm>
            <a:off x="3277870" y="986790"/>
            <a:ext cx="5033645" cy="599440"/>
            <a:chOff x="3491880" y="2492896"/>
            <a:chExt cx="4897162" cy="432382"/>
          </a:xfrm>
        </p:grpSpPr>
        <p:sp>
          <p:nvSpPr>
            <p:cNvPr id="5" name="矩形​​ 4"/>
            <p:cNvSpPr/>
            <p:nvPr/>
          </p:nvSpPr>
          <p:spPr>
            <a:xfrm>
              <a:off x="3491880" y="2492896"/>
              <a:ext cx="4896544" cy="432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latin typeface="等线" panose="02010600030101010101" charset="-122"/>
                <a:ea typeface="等线" panose="02010600030101010101" charset="-122"/>
              </a:endParaRPr>
            </a:p>
          </p:txBody>
        </p:sp>
        <p:sp>
          <p:nvSpPr>
            <p:cNvPr id="6" name="矩形​​ 6"/>
            <p:cNvSpPr>
              <a:spLocks noChangeArrowheads="1"/>
            </p:cNvSpPr>
            <p:nvPr/>
          </p:nvSpPr>
          <p:spPr bwMode="auto">
            <a:xfrm>
              <a:off x="3708104" y="2605572"/>
              <a:ext cx="4680938" cy="28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2000" b="1" dirty="0">
                  <a:solidFill>
                    <a:srgbClr val="C00000"/>
                  </a:solidFill>
                  <a:latin typeface="Arial" panose="020B0604020202020204" pitchFamily="34" charset="0"/>
                  <a:ea typeface="黑体" panose="02010609060101010101" charset="-122"/>
                  <a:cs typeface="+mn-ea"/>
                  <a:sym typeface="+mn-ea"/>
                </a:rPr>
                <a:t>提出承诺</a:t>
              </a:r>
              <a:r>
                <a:rPr lang="en-US" altLang="zh-CN" sz="2000" b="1" dirty="0">
                  <a:solidFill>
                    <a:srgbClr val="C00000"/>
                  </a:solidFill>
                  <a:latin typeface="Arial" panose="020B0604020202020204" pitchFamily="34" charset="0"/>
                  <a:ea typeface="黑体" panose="02010609060101010101" charset="-122"/>
                  <a:cs typeface="+mn-ea"/>
                  <a:sym typeface="+mn-ea"/>
                </a:rPr>
                <a:t>  </a:t>
              </a:r>
              <a:r>
                <a:rPr lang="zh-CN" altLang="en-US" sz="2000" b="1" dirty="0">
                  <a:solidFill>
                    <a:srgbClr val="C00000"/>
                  </a:solidFill>
                  <a:latin typeface="Arial" panose="020B0604020202020204" pitchFamily="34" charset="0"/>
                  <a:ea typeface="黑体" panose="02010609060101010101" charset="-122"/>
                  <a:cs typeface="+mn-ea"/>
                  <a:sym typeface="+mn-ea"/>
                </a:rPr>
                <a:t>（立足岗位而高于岗位）</a:t>
              </a:r>
              <a:endParaRPr lang="zh-CN" altLang="en-US" sz="2000" b="1" dirty="0">
                <a:solidFill>
                  <a:srgbClr val="C00000"/>
                </a:solidFill>
                <a:latin typeface="Arial" panose="020B0604020202020204" pitchFamily="34" charset="0"/>
                <a:ea typeface="黑体" panose="02010609060101010101" charset="-122"/>
                <a:cs typeface="+mn-ea"/>
                <a:sym typeface="+mn-ea"/>
              </a:endParaRPr>
            </a:p>
          </p:txBody>
        </p:sp>
        <p:sp>
          <p:nvSpPr>
            <p:cNvPr id="7" name="燕尾形 6"/>
            <p:cNvSpPr/>
            <p:nvPr/>
          </p:nvSpPr>
          <p:spPr>
            <a:xfrm>
              <a:off x="3563327" y="2593043"/>
              <a:ext cx="144483" cy="2161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latin typeface="等线" panose="02010600030101010101" charset="-122"/>
                <a:ea typeface="等线" panose="02010600030101010101" charset="-122"/>
              </a:endParaRPr>
            </a:p>
          </p:txBody>
        </p:sp>
      </p:grpSp>
      <p:grpSp>
        <p:nvGrpSpPr>
          <p:cNvPr id="8" name="组合 14"/>
          <p:cNvGrpSpPr/>
          <p:nvPr/>
        </p:nvGrpSpPr>
        <p:grpSpPr bwMode="auto">
          <a:xfrm>
            <a:off x="3277235" y="1694815"/>
            <a:ext cx="5033645" cy="677545"/>
            <a:chOff x="3491880" y="2492896"/>
            <a:chExt cx="4896544" cy="432416"/>
          </a:xfrm>
        </p:grpSpPr>
        <p:sp>
          <p:nvSpPr>
            <p:cNvPr id="9" name="矩形​​ 15"/>
            <p:cNvSpPr/>
            <p:nvPr/>
          </p:nvSpPr>
          <p:spPr>
            <a:xfrm>
              <a:off x="3491880" y="249289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latin typeface="等线" panose="02010600030101010101" charset="-122"/>
                <a:ea typeface="等线" panose="02010600030101010101" charset="-122"/>
              </a:endParaRPr>
            </a:p>
          </p:txBody>
        </p:sp>
        <p:sp>
          <p:nvSpPr>
            <p:cNvPr id="10" name="矩形​​ 17"/>
            <p:cNvSpPr>
              <a:spLocks noChangeArrowheads="1"/>
            </p:cNvSpPr>
            <p:nvPr/>
          </p:nvSpPr>
          <p:spPr bwMode="auto">
            <a:xfrm>
              <a:off x="3708694" y="2620149"/>
              <a:ext cx="4561748" cy="25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2000" b="1" dirty="0">
                  <a:solidFill>
                    <a:srgbClr val="C00000"/>
                  </a:solidFill>
                  <a:latin typeface="Arial" panose="020B0604020202020204" pitchFamily="34" charset="0"/>
                  <a:ea typeface="黑体" panose="02010609060101010101" charset="-122"/>
                  <a:cs typeface="+mn-ea"/>
                  <a:sym typeface="+mn-ea"/>
                </a:rPr>
                <a:t>公开亮诺</a:t>
              </a:r>
              <a:r>
                <a:rPr lang="en-US" altLang="zh-CN" sz="2000" b="1" dirty="0">
                  <a:solidFill>
                    <a:srgbClr val="C00000"/>
                  </a:solidFill>
                  <a:latin typeface="Arial" panose="020B0604020202020204" pitchFamily="34" charset="0"/>
                  <a:ea typeface="黑体" panose="02010609060101010101" charset="-122"/>
                  <a:cs typeface="+mn-ea"/>
                  <a:sym typeface="+mn-ea"/>
                </a:rPr>
                <a:t>  </a:t>
              </a:r>
              <a:r>
                <a:rPr lang="zh-CN" altLang="en-US" sz="2000" b="1" dirty="0">
                  <a:solidFill>
                    <a:srgbClr val="C00000"/>
                  </a:solidFill>
                  <a:latin typeface="Arial" panose="020B0604020202020204" pitchFamily="34" charset="0"/>
                  <a:ea typeface="黑体" panose="02010609060101010101" charset="-122"/>
                  <a:cs typeface="+mn-ea"/>
                  <a:sym typeface="+mn-ea"/>
                </a:rPr>
                <a:t>（接受党员群众监督）</a:t>
              </a:r>
              <a:endParaRPr lang="zh-CN" altLang="en-US" sz="2000" b="1" dirty="0">
                <a:solidFill>
                  <a:srgbClr val="C00000"/>
                </a:solidFill>
                <a:latin typeface="Arial" panose="020B0604020202020204" pitchFamily="34" charset="0"/>
                <a:ea typeface="黑体" panose="02010609060101010101" charset="-122"/>
                <a:cs typeface="+mn-ea"/>
                <a:sym typeface="+mn-ea"/>
              </a:endParaRPr>
            </a:p>
          </p:txBody>
        </p:sp>
        <p:sp>
          <p:nvSpPr>
            <p:cNvPr id="11" name="燕尾形 10"/>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latin typeface="等线" panose="02010600030101010101" charset="-122"/>
                <a:ea typeface="等线" panose="02010600030101010101" charset="-122"/>
              </a:endParaRPr>
            </a:p>
          </p:txBody>
        </p:sp>
      </p:grpSp>
      <p:grpSp>
        <p:nvGrpSpPr>
          <p:cNvPr id="12" name="组合 20"/>
          <p:cNvGrpSpPr/>
          <p:nvPr/>
        </p:nvGrpSpPr>
        <p:grpSpPr bwMode="auto">
          <a:xfrm>
            <a:off x="3314065" y="2446021"/>
            <a:ext cx="4959350" cy="683260"/>
            <a:chOff x="3454889" y="2485663"/>
            <a:chExt cx="4896544" cy="432416"/>
          </a:xfrm>
        </p:grpSpPr>
        <p:sp>
          <p:nvSpPr>
            <p:cNvPr id="13" name="矩形​​ 21"/>
            <p:cNvSpPr/>
            <p:nvPr/>
          </p:nvSpPr>
          <p:spPr>
            <a:xfrm>
              <a:off x="3454889" y="2485663"/>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latin typeface="等线" panose="02010600030101010101" charset="-122"/>
                <a:ea typeface="等线" panose="02010600030101010101" charset="-122"/>
              </a:endParaRPr>
            </a:p>
          </p:txBody>
        </p:sp>
        <p:sp>
          <p:nvSpPr>
            <p:cNvPr id="14" name="矩形​​ 23"/>
            <p:cNvSpPr>
              <a:spLocks noChangeArrowheads="1"/>
            </p:cNvSpPr>
            <p:nvPr/>
          </p:nvSpPr>
          <p:spPr bwMode="auto">
            <a:xfrm>
              <a:off x="3715077" y="2595374"/>
              <a:ext cx="4553598"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2000" b="1" dirty="0">
                  <a:solidFill>
                    <a:srgbClr val="C00000"/>
                  </a:solidFill>
                  <a:latin typeface="Arial" panose="020B0604020202020204" pitchFamily="34" charset="0"/>
                  <a:ea typeface="黑体" panose="02010609060101010101" charset="-122"/>
                  <a:cs typeface="+mn-ea"/>
                  <a:sym typeface="+mn-ea"/>
                </a:rPr>
                <a:t>履行承诺（党组织监督、提醒、指导）</a:t>
              </a:r>
              <a:endParaRPr lang="zh-CN" altLang="en-US" sz="2000" b="1" dirty="0">
                <a:solidFill>
                  <a:srgbClr val="C00000"/>
                </a:solidFill>
                <a:latin typeface="Arial" panose="020B0604020202020204" pitchFamily="34" charset="0"/>
                <a:ea typeface="黑体" panose="02010609060101010101" charset="-122"/>
                <a:cs typeface="+mn-ea"/>
                <a:sym typeface="+mn-ea"/>
              </a:endParaRPr>
            </a:p>
          </p:txBody>
        </p:sp>
        <p:sp>
          <p:nvSpPr>
            <p:cNvPr id="15" name="燕尾形 14"/>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latin typeface="等线" panose="02010600030101010101" charset="-122"/>
                <a:ea typeface="等线" panose="02010600030101010101" charset="-122"/>
              </a:endParaRPr>
            </a:p>
          </p:txBody>
        </p:sp>
      </p:grpSp>
      <p:grpSp>
        <p:nvGrpSpPr>
          <p:cNvPr id="16" name="组合 26"/>
          <p:cNvGrpSpPr/>
          <p:nvPr/>
        </p:nvGrpSpPr>
        <p:grpSpPr bwMode="auto">
          <a:xfrm>
            <a:off x="3351530" y="3343910"/>
            <a:ext cx="4960620" cy="602615"/>
            <a:chOff x="3493134" y="2524336"/>
            <a:chExt cx="4896544" cy="432416"/>
          </a:xfrm>
        </p:grpSpPr>
        <p:sp>
          <p:nvSpPr>
            <p:cNvPr id="17" name="矩形​​ 27"/>
            <p:cNvSpPr/>
            <p:nvPr/>
          </p:nvSpPr>
          <p:spPr>
            <a:xfrm>
              <a:off x="3493134" y="2524336"/>
              <a:ext cx="4896544" cy="432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latin typeface="等线" panose="02010600030101010101" charset="-122"/>
                <a:ea typeface="等线" panose="02010600030101010101" charset="-122"/>
              </a:endParaRPr>
            </a:p>
          </p:txBody>
        </p:sp>
        <p:sp>
          <p:nvSpPr>
            <p:cNvPr id="18" name="矩形​​ 29"/>
            <p:cNvSpPr>
              <a:spLocks noChangeArrowheads="1"/>
            </p:cNvSpPr>
            <p:nvPr/>
          </p:nvSpPr>
          <p:spPr bwMode="auto">
            <a:xfrm>
              <a:off x="3707499" y="2619568"/>
              <a:ext cx="4561207" cy="2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2000" b="1" dirty="0">
                  <a:solidFill>
                    <a:srgbClr val="C00000"/>
                  </a:solidFill>
                  <a:latin typeface="Arial" panose="020B0604020202020204" pitchFamily="34" charset="0"/>
                  <a:ea typeface="黑体" panose="02010609060101010101" charset="-122"/>
                  <a:cs typeface="+mn-ea"/>
                  <a:sym typeface="+mn-ea"/>
                </a:rPr>
                <a:t>评议承诺（考核、结果运用）</a:t>
              </a:r>
              <a:endParaRPr lang="zh-CN" altLang="en-US" sz="2000" b="1" dirty="0">
                <a:solidFill>
                  <a:srgbClr val="C00000"/>
                </a:solidFill>
                <a:latin typeface="Arial" panose="020B0604020202020204" pitchFamily="34" charset="0"/>
                <a:ea typeface="黑体" panose="02010609060101010101" charset="-122"/>
                <a:cs typeface="+mn-ea"/>
                <a:sym typeface="+mn-ea"/>
              </a:endParaRPr>
            </a:p>
          </p:txBody>
        </p:sp>
        <p:sp>
          <p:nvSpPr>
            <p:cNvPr id="19" name="燕尾形 18"/>
            <p:cNvSpPr/>
            <p:nvPr/>
          </p:nvSpPr>
          <p:spPr>
            <a:xfrm>
              <a:off x="3563327" y="2594268"/>
              <a:ext cx="144483" cy="21541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latin typeface="等线" panose="02010600030101010101" charset="-122"/>
                <a:ea typeface="等线" panose="02010600030101010101" charset="-122"/>
              </a:endParaRPr>
            </a:p>
          </p:txBody>
        </p:sp>
      </p:grpSp>
      <p:grpSp>
        <p:nvGrpSpPr>
          <p:cNvPr id="22" name="组合 21"/>
          <p:cNvGrpSpPr/>
          <p:nvPr/>
        </p:nvGrpSpPr>
        <p:grpSpPr>
          <a:xfrm>
            <a:off x="893748" y="1586159"/>
            <a:ext cx="1657350" cy="1622425"/>
            <a:chOff x="1043608" y="1951918"/>
            <a:chExt cx="1657350" cy="1622425"/>
          </a:xfrm>
        </p:grpSpPr>
        <p:grpSp>
          <p:nvGrpSpPr>
            <p:cNvPr id="23" name="Group 7"/>
            <p:cNvGrpSpPr/>
            <p:nvPr/>
          </p:nvGrpSpPr>
          <p:grpSpPr bwMode="auto">
            <a:xfrm>
              <a:off x="1043608" y="1951918"/>
              <a:ext cx="1657350" cy="1622425"/>
              <a:chOff x="0" y="0"/>
              <a:chExt cx="987" cy="966"/>
            </a:xfrm>
          </p:grpSpPr>
          <p:grpSp>
            <p:nvGrpSpPr>
              <p:cNvPr id="25" name="Group 8"/>
              <p:cNvGrpSpPr/>
              <p:nvPr/>
            </p:nvGrpSpPr>
            <p:grpSpPr bwMode="auto">
              <a:xfrm>
                <a:off x="0" y="0"/>
                <a:ext cx="987" cy="966"/>
                <a:chOff x="0" y="0"/>
                <a:chExt cx="1042" cy="1019"/>
              </a:xfrm>
            </p:grpSpPr>
            <p:pic>
              <p:nvPicPr>
                <p:cNvPr id="27" name="Picture 9"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10"/>
                <p:cNvSpPr>
                  <a:spLocks noChangeArrowheads="1"/>
                </p:cNvSpPr>
                <p:nvPr/>
              </p:nvSpPr>
              <p:spPr bwMode="auto">
                <a:xfrm>
                  <a:off x="0" y="0"/>
                  <a:ext cx="1035" cy="1019"/>
                </a:xfrm>
                <a:prstGeom prst="ellipse">
                  <a:avLst/>
                </a:prstGeom>
                <a:solidFill>
                  <a:srgbClr val="C8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pic>
            <p:nvPicPr>
              <p:cNvPr id="26" name="Picture 11"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 y="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13"/>
            <p:cNvSpPr>
              <a:spLocks noChangeArrowheads="1" noChangeShapeType="1"/>
            </p:cNvSpPr>
            <p:nvPr/>
          </p:nvSpPr>
          <p:spPr bwMode="auto">
            <a:xfrm>
              <a:off x="1044243" y="2459918"/>
              <a:ext cx="1583055"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prstClr val="white"/>
                    </a:solidFill>
                    <a:round/>
                  </a:ln>
                  <a:solidFill>
                    <a:prstClr val="white"/>
                  </a:solidFill>
                  <a:latin typeface="黑体" panose="02010609060101010101" charset="-122"/>
                  <a:ea typeface="黑体" panose="02010609060101010101" charset="-122"/>
                </a:rPr>
                <a:t>党员承诺</a:t>
              </a:r>
              <a:r>
                <a:rPr lang="zh-CN" altLang="en-US" sz="2400" dirty="0">
                  <a:ln w="9525">
                    <a:solidFill>
                      <a:prstClr val="white"/>
                    </a:solidFill>
                    <a:round/>
                  </a:ln>
                  <a:solidFill>
                    <a:prstClr val="white"/>
                  </a:solidFill>
                  <a:latin typeface="黑体" panose="02010609060101010101" charset="-122"/>
                  <a:ea typeface="黑体" panose="02010609060101010101" charset="-122"/>
                </a:rPr>
                <a:t>践诺</a:t>
              </a:r>
              <a:endParaRPr lang="zh-CN" altLang="en-US" sz="2400" dirty="0">
                <a:ln w="9525">
                  <a:solidFill>
                    <a:prstClr val="white"/>
                  </a:solidFill>
                  <a:round/>
                </a:ln>
                <a:solidFill>
                  <a:prstClr val="white"/>
                </a:solidFill>
                <a:latin typeface="黑体" panose="02010609060101010101" charset="-122"/>
                <a:ea typeface="黑体" panose="02010609060101010101" charset="-122"/>
              </a:endParaRPr>
            </a:p>
          </p:txBody>
        </p:sp>
      </p:grpSp>
      <p:pic>
        <p:nvPicPr>
          <p:cNvPr id="33" name="图片 32"/>
          <p:cNvPicPr/>
          <p:nvPr/>
        </p:nvPicPr>
        <p:blipFill>
          <a:blip r:embed="rId3">
            <a:extLst>
              <a:ext uri="{28A0092B-C50C-407E-A947-70E740481C1C}">
                <a14:useLocalDpi xmlns:a14="http://schemas.microsoft.com/office/drawing/2010/main" val="0"/>
              </a:ext>
            </a:extLst>
          </a:blip>
          <a:stretch>
            <a:fillRect/>
          </a:stretch>
        </p:blipFill>
        <p:spPr>
          <a:xfrm>
            <a:off x="4856881" y="186603"/>
            <a:ext cx="3186113" cy="403860"/>
          </a:xfrm>
          <a:prstGeom prst="rect">
            <a:avLst/>
          </a:prstGeom>
        </p:spPr>
      </p:pic>
      <p:sp>
        <p:nvSpPr>
          <p:cNvPr id="2" name="文本框 1"/>
          <p:cNvSpPr txBox="1"/>
          <p:nvPr/>
        </p:nvSpPr>
        <p:spPr>
          <a:xfrm>
            <a:off x="1059180" y="4161155"/>
            <a:ext cx="7776845" cy="497840"/>
          </a:xfrm>
          <a:prstGeom prst="rect">
            <a:avLst/>
          </a:prstGeom>
          <a:noFill/>
        </p:spPr>
        <p:txBody>
          <a:bodyPr wrap="square" rtlCol="0">
            <a:noAutofit/>
          </a:bodyPr>
          <a:p>
            <a:r>
              <a:rPr lang="zh-CN" altLang="en-US" sz="1600" b="1">
                <a:solidFill>
                  <a:srgbClr val="C00000"/>
                </a:solidFill>
                <a:latin typeface="微软雅黑" panose="020B0503020204020204" pitchFamily="34" charset="-122"/>
                <a:ea typeface="微软雅黑" panose="020B0503020204020204" pitchFamily="34" charset="-122"/>
              </a:rPr>
              <a:t>践诺承诺的周期？</a:t>
            </a:r>
            <a:r>
              <a:rPr lang="en-US" altLang="zh-CN" sz="1600" b="1">
                <a:solidFill>
                  <a:srgbClr val="C00000"/>
                </a:solidFill>
                <a:latin typeface="微软雅黑" panose="020B0503020204020204" pitchFamily="34" charset="-122"/>
                <a:ea typeface="微软雅黑" panose="020B0503020204020204" pitchFamily="34" charset="-122"/>
              </a:rPr>
              <a:t> </a:t>
            </a:r>
            <a:r>
              <a:rPr lang="zh-CN" altLang="en-US" sz="1600" b="1">
                <a:solidFill>
                  <a:srgbClr val="C00000"/>
                </a:solidFill>
                <a:latin typeface="微软雅黑" panose="020B0503020204020204" pitchFamily="34" charset="-122"/>
                <a:ea typeface="微软雅黑" panose="020B0503020204020204" pitchFamily="34" charset="-122"/>
              </a:rPr>
              <a:t>践诺承诺事项有什么要求？</a:t>
            </a:r>
            <a:endParaRPr lang="zh-CN" altLang="en-US" sz="1600" b="1">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322695" y="4288155"/>
            <a:ext cx="2640330" cy="497840"/>
          </a:xfrm>
          <a:prstGeom prst="rect">
            <a:avLst/>
          </a:prstGeom>
          <a:noFill/>
        </p:spPr>
        <p:txBody>
          <a:bodyPr wrap="square" rtlCol="0">
            <a:noAutofit/>
          </a:bodyPr>
          <a:p>
            <a:r>
              <a:rPr lang="zh-CN" altLang="en-US" sz="1600" b="1">
                <a:solidFill>
                  <a:srgbClr val="C00000"/>
                </a:solidFill>
                <a:latin typeface="微软雅黑" panose="020B0503020204020204" pitchFamily="34" charset="-122"/>
                <a:ea typeface="微软雅黑" panose="020B0503020204020204" pitchFamily="34" charset="-122"/>
                <a:hlinkClick r:id="rId4" action="ppaction://hlinkfile"/>
              </a:rPr>
              <a:t>如何开展党员承诺践诺</a:t>
            </a:r>
            <a:endParaRPr lang="zh-CN" altLang="en-US" sz="16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0"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49225" y="500539"/>
            <a:ext cx="7886700" cy="994172"/>
          </a:xfrm>
        </p:spPr>
        <p:txBody>
          <a:bodyPr>
            <a:normAutofit fontScale="90000"/>
          </a:bodyPr>
          <a:lstStyle/>
          <a:p>
            <a:r>
              <a:rPr lang="zh-CN" altLang="en-US" dirty="0"/>
              <a:t> </a:t>
            </a:r>
            <a:br>
              <a:rPr lang="zh-CN" altLang="en-US" dirty="0"/>
            </a:br>
            <a:r>
              <a:rPr lang="en-US" altLang="zh-CN" b="1" dirty="0">
                <a:solidFill>
                  <a:srgbClr val="C00000"/>
                </a:solidFill>
                <a:latin typeface="微软雅黑" panose="020B0503020204020204" pitchFamily="34" charset="-122"/>
                <a:ea typeface="微软雅黑" panose="020B0503020204020204" pitchFamily="34" charset="-122"/>
                <a:sym typeface="+mn-ea"/>
              </a:rPr>
              <a:t>02</a:t>
            </a:r>
            <a:r>
              <a:rPr lang="zh-CN" altLang="en-US" b="1" dirty="0">
                <a:solidFill>
                  <a:srgbClr val="C00000"/>
                </a:solidFill>
                <a:latin typeface="微软雅黑" panose="020B0503020204020204" pitchFamily="34" charset="-122"/>
                <a:ea typeface="微软雅黑" panose="020B0503020204020204" pitchFamily="34" charset="-122"/>
                <a:sym typeface="+mn-ea"/>
              </a:rPr>
              <a:t>、党员与职工结对帮带</a:t>
            </a:r>
            <a:br>
              <a:rPr lang="zh-CN" altLang="en-US" b="1" dirty="0">
                <a:solidFill>
                  <a:srgbClr val="C00000"/>
                </a:solidFill>
                <a:latin typeface="微软雅黑" panose="020B0503020204020204" pitchFamily="34" charset="-122"/>
                <a:ea typeface="微软雅黑" panose="020B0503020204020204" pitchFamily="34" charset="-122"/>
              </a:rPr>
            </a:br>
            <a:endParaRPr lang="zh-CN" altLang="en-US" dirty="0"/>
          </a:p>
        </p:txBody>
      </p:sp>
      <p:sp>
        <p:nvSpPr>
          <p:cNvPr id="81" name="Freeform 16"/>
          <p:cNvSpPr/>
          <p:nvPr/>
        </p:nvSpPr>
        <p:spPr bwMode="auto">
          <a:xfrm>
            <a:off x="1619284" y="1860193"/>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82" name="TextBox 81"/>
          <p:cNvSpPr txBox="1"/>
          <p:nvPr/>
        </p:nvSpPr>
        <p:spPr>
          <a:xfrm>
            <a:off x="2130358" y="1488332"/>
            <a:ext cx="2164080" cy="460375"/>
          </a:xfrm>
          <a:prstGeom prst="rect">
            <a:avLst/>
          </a:prstGeom>
          <a:noFill/>
        </p:spPr>
        <p:txBody>
          <a:bodyPr wrap="none" rtlCol="0">
            <a:spAutoFit/>
          </a:bodyPr>
          <a:lstStyle/>
          <a:p>
            <a:pPr algn="l"/>
            <a:r>
              <a:rPr lang="zh-CN" altLang="en-US" sz="1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确定帮带对象</a:t>
            </a:r>
            <a:r>
              <a:rPr lang="zh-CN" altLang="en-US" sz="2400" b="1">
                <a:solidFill>
                  <a:sysClr val="window" lastClr="FFFFFF"/>
                </a:solidFill>
                <a:latin typeface="Arial" panose="020B0604020202020204" pitchFamily="34" charset="0"/>
                <a:ea typeface="微软雅黑" panose="020B0503020204020204" pitchFamily="34" charset="-122"/>
                <a:cs typeface="+mn-ea"/>
                <a:sym typeface="微软雅黑" panose="020B0503020204020204" pitchFamily="34" charset="-122"/>
              </a:rPr>
              <a:t>对象</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2867374" y="2270662"/>
            <a:ext cx="1325880" cy="368300"/>
          </a:xfrm>
          <a:prstGeom prst="rect">
            <a:avLst/>
          </a:prstGeom>
          <a:noFill/>
        </p:spPr>
        <p:txBody>
          <a:bodyPr wrap="none" rtlCol="0">
            <a:spAutoFit/>
          </a:bodyPr>
          <a:lstStyle/>
          <a:p>
            <a:pPr algn="l"/>
            <a:r>
              <a:rPr lang="zh-CN" altLang="en-US" sz="1800" b="1">
                <a:solidFill>
                  <a:srgbClr val="C00000"/>
                </a:solidFill>
                <a:latin typeface="Arial" panose="020B0604020202020204" pitchFamily="34" charset="0"/>
                <a:ea typeface="微软雅黑" panose="020B0503020204020204" pitchFamily="34" charset="-122"/>
                <a:cs typeface="+mn-ea"/>
                <a:sym typeface="微软雅黑" panose="020B0503020204020204" pitchFamily="34" charset="-122"/>
              </a:rPr>
              <a:t>方案、目标</a:t>
            </a:r>
            <a:endParaRPr lang="zh-CN" altLang="en-US" sz="1800" b="1" dirty="0">
              <a:solidFill>
                <a:srgbClr val="C00000"/>
              </a:solidFill>
              <a:latin typeface="Arial" panose="020B0604020202020204" pitchFamily="34" charset="0"/>
              <a:ea typeface="微软雅黑" panose="020B0503020204020204" pitchFamily="34" charset="-122"/>
              <a:cs typeface="+mn-ea"/>
              <a:sym typeface="微软雅黑" panose="020B0503020204020204" pitchFamily="34" charset="-122"/>
            </a:endParaRPr>
          </a:p>
        </p:txBody>
      </p:sp>
      <p:sp>
        <p:nvSpPr>
          <p:cNvPr id="86" name="TextBox 85"/>
          <p:cNvSpPr txBox="1"/>
          <p:nvPr/>
        </p:nvSpPr>
        <p:spPr>
          <a:xfrm>
            <a:off x="3748606" y="2865675"/>
            <a:ext cx="1097280" cy="368300"/>
          </a:xfrm>
          <a:prstGeom prst="rect">
            <a:avLst/>
          </a:prstGeom>
          <a:noFill/>
        </p:spPr>
        <p:txBody>
          <a:bodyPr wrap="none" rtlCol="0">
            <a:spAutoFit/>
          </a:bodyPr>
          <a:lstStyle/>
          <a:p>
            <a:pPr algn="l"/>
            <a:r>
              <a:rPr lang="zh-CN" altLang="en-US" sz="1800" b="1">
                <a:solidFill>
                  <a:srgbClr val="C00000"/>
                </a:solidFill>
                <a:latin typeface="Arial" panose="020B0604020202020204" pitchFamily="34" charset="0"/>
                <a:ea typeface="微软雅黑" panose="020B0503020204020204" pitchFamily="34" charset="-122"/>
                <a:cs typeface="+mn-ea"/>
                <a:sym typeface="微软雅黑" panose="020B0503020204020204" pitchFamily="34" charset="-122"/>
              </a:rPr>
              <a:t>帮带内容</a:t>
            </a:r>
            <a:endParaRPr lang="zh-CN" altLang="en-US" sz="1800" b="1" dirty="0">
              <a:solidFill>
                <a:srgbClr val="C00000"/>
              </a:solidFill>
              <a:latin typeface="Arial" panose="020B0604020202020204" pitchFamily="34" charset="0"/>
              <a:ea typeface="微软雅黑" panose="020B0503020204020204" pitchFamily="34" charset="-122"/>
              <a:cs typeface="+mn-ea"/>
              <a:sym typeface="微软雅黑" panose="020B0503020204020204" pitchFamily="34" charset="-122"/>
            </a:endParaRPr>
          </a:p>
        </p:txBody>
      </p:sp>
      <p:sp>
        <p:nvSpPr>
          <p:cNvPr id="87" name="TextBox 86"/>
          <p:cNvSpPr txBox="1"/>
          <p:nvPr/>
        </p:nvSpPr>
        <p:spPr>
          <a:xfrm>
            <a:off x="3720351" y="3162999"/>
            <a:ext cx="4805680" cy="306705"/>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打开思路，帮带的内容不要仅仅局限于学习或者生活困难。</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4617238" y="3645180"/>
            <a:ext cx="1554480" cy="368300"/>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rPr>
              <a:t>形成</a:t>
            </a:r>
            <a:r>
              <a:rPr lang="zh-CN" altLang="en-US" sz="1800" b="1" dirty="0">
                <a:solidFill>
                  <a:srgbClr val="C00000"/>
                </a:solidFill>
                <a:latin typeface="微软雅黑" panose="020B0503020204020204" pitchFamily="34" charset="-122"/>
                <a:ea typeface="微软雅黑" panose="020B0503020204020204" pitchFamily="34" charset="-122"/>
              </a:rPr>
              <a:t>长效机制</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588983" y="3942504"/>
            <a:ext cx="1554480" cy="275590"/>
          </a:xfrm>
          <a:prstGeom prst="rect">
            <a:avLst/>
          </a:prstGeom>
          <a:noFill/>
        </p:spPr>
        <p:txBody>
          <a:bodyPr wrap="non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帮扶要做到有始有终</a:t>
            </a:r>
            <a:endParaRPr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90" name="Freeform 16"/>
          <p:cNvSpPr/>
          <p:nvPr/>
        </p:nvSpPr>
        <p:spPr bwMode="auto">
          <a:xfrm>
            <a:off x="2503510" y="2627677"/>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1" name="Freeform 16"/>
          <p:cNvSpPr/>
          <p:nvPr/>
        </p:nvSpPr>
        <p:spPr bwMode="auto">
          <a:xfrm>
            <a:off x="3352954" y="3403113"/>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2" name="Freeform 16"/>
          <p:cNvSpPr/>
          <p:nvPr/>
        </p:nvSpPr>
        <p:spPr bwMode="auto">
          <a:xfrm>
            <a:off x="4276763" y="4189577"/>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3" name="Freeform 17"/>
          <p:cNvSpPr/>
          <p:nvPr/>
        </p:nvSpPr>
        <p:spPr bwMode="auto">
          <a:xfrm>
            <a:off x="1683845" y="1330769"/>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4" name="Freeform 19"/>
          <p:cNvSpPr/>
          <p:nvPr/>
        </p:nvSpPr>
        <p:spPr bwMode="auto">
          <a:xfrm>
            <a:off x="2479727" y="2091912"/>
            <a:ext cx="316001" cy="574238"/>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5" name="Freeform 21"/>
          <p:cNvSpPr/>
          <p:nvPr/>
        </p:nvSpPr>
        <p:spPr bwMode="auto">
          <a:xfrm>
            <a:off x="3320957" y="2871030"/>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6" name="Freeform 26"/>
          <p:cNvSpPr/>
          <p:nvPr/>
        </p:nvSpPr>
        <p:spPr bwMode="auto">
          <a:xfrm>
            <a:off x="4193420" y="3654417"/>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7" name="Freeform 28"/>
          <p:cNvSpPr>
            <a:spLocks noEditPoints="1"/>
          </p:cNvSpPr>
          <p:nvPr/>
        </p:nvSpPr>
        <p:spPr bwMode="auto">
          <a:xfrm>
            <a:off x="827585" y="1330769"/>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gradFill flip="none" rotWithShape="1">
            <a:gsLst>
              <a:gs pos="77000">
                <a:srgbClr val="C00000"/>
              </a:gs>
              <a:gs pos="9000">
                <a:srgbClr val="C00000"/>
              </a:gs>
              <a:gs pos="0">
                <a:srgbClr val="FF0000"/>
              </a:gs>
            </a:gsLst>
            <a:lin ang="5400000" scaled="1"/>
            <a:tileRect/>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8" name="Freeform 29"/>
          <p:cNvSpPr>
            <a:spLocks noEditPoints="1"/>
          </p:cNvSpPr>
          <p:nvPr/>
        </p:nvSpPr>
        <p:spPr bwMode="auto">
          <a:xfrm>
            <a:off x="1623468" y="2091912"/>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26 w 345"/>
              <a:gd name="T13" fmla="*/ 139 h 271"/>
              <a:gd name="T14" fmla="*/ 151 w 345"/>
              <a:gd name="T15" fmla="*/ 123 h 271"/>
              <a:gd name="T16" fmla="*/ 183 w 345"/>
              <a:gd name="T17" fmla="*/ 100 h 271"/>
              <a:gd name="T18" fmla="*/ 201 w 345"/>
              <a:gd name="T19" fmla="*/ 79 h 271"/>
              <a:gd name="T20" fmla="*/ 197 w 345"/>
              <a:gd name="T21" fmla="*/ 68 h 271"/>
              <a:gd name="T22" fmla="*/ 186 w 345"/>
              <a:gd name="T23" fmla="*/ 63 h 271"/>
              <a:gd name="T24" fmla="*/ 172 w 345"/>
              <a:gd name="T25" fmla="*/ 62 h 271"/>
              <a:gd name="T26" fmla="*/ 158 w 345"/>
              <a:gd name="T27" fmla="*/ 66 h 271"/>
              <a:gd name="T28" fmla="*/ 146 w 345"/>
              <a:gd name="T29" fmla="*/ 41 h 271"/>
              <a:gd name="T30" fmla="*/ 171 w 345"/>
              <a:gd name="T31" fmla="*/ 37 h 271"/>
              <a:gd name="T32" fmla="*/ 196 w 345"/>
              <a:gd name="T33" fmla="*/ 39 h 271"/>
              <a:gd name="T34" fmla="*/ 226 w 345"/>
              <a:gd name="T35" fmla="*/ 55 h 271"/>
              <a:gd name="T36" fmla="*/ 236 w 345"/>
              <a:gd name="T37" fmla="*/ 85 h 271"/>
              <a:gd name="T38" fmla="*/ 225 w 345"/>
              <a:gd name="T39" fmla="*/ 106 h 271"/>
              <a:gd name="T40" fmla="*/ 205 w 345"/>
              <a:gd name="T41" fmla="*/ 124 h 271"/>
              <a:gd name="T42" fmla="*/ 185 w 345"/>
              <a:gd name="T43" fmla="*/ 139 h 271"/>
              <a:gd name="T44" fmla="*/ 224 w 345"/>
              <a:gd name="T45" fmla="*/ 148 h 271"/>
              <a:gd name="T46" fmla="*/ 219 w 345"/>
              <a:gd name="T47" fmla="*/ 172 h 271"/>
              <a:gd name="T48" fmla="*/ 124 w 345"/>
              <a:gd name="T49" fmla="*/ 149 h 271"/>
              <a:gd name="T50" fmla="*/ 126 w 345"/>
              <a:gd name="T51"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71">
                <a:moveTo>
                  <a:pt x="154" y="209"/>
                </a:moveTo>
                <a:lnTo>
                  <a:pt x="0" y="268"/>
                </a:lnTo>
                <a:lnTo>
                  <a:pt x="133" y="1"/>
                </a:lnTo>
                <a:lnTo>
                  <a:pt x="345" y="0"/>
                </a:lnTo>
                <a:lnTo>
                  <a:pt x="212" y="271"/>
                </a:lnTo>
                <a:lnTo>
                  <a:pt x="154" y="209"/>
                </a:lnTo>
                <a:moveTo>
                  <a:pt x="126" y="139"/>
                </a:moveTo>
                <a:cubicBezTo>
                  <a:pt x="134" y="133"/>
                  <a:pt x="143" y="128"/>
                  <a:pt x="151" y="123"/>
                </a:cubicBezTo>
                <a:cubicBezTo>
                  <a:pt x="165" y="113"/>
                  <a:pt x="176" y="106"/>
                  <a:pt x="183" y="100"/>
                </a:cubicBezTo>
                <a:cubicBezTo>
                  <a:pt x="194" y="91"/>
                  <a:pt x="199" y="84"/>
                  <a:pt x="201" y="79"/>
                </a:cubicBezTo>
                <a:cubicBezTo>
                  <a:pt x="202" y="75"/>
                  <a:pt x="200" y="71"/>
                  <a:pt x="197" y="68"/>
                </a:cubicBezTo>
                <a:cubicBezTo>
                  <a:pt x="194" y="65"/>
                  <a:pt x="191" y="64"/>
                  <a:pt x="186" y="63"/>
                </a:cubicBezTo>
                <a:cubicBezTo>
                  <a:pt x="182" y="62"/>
                  <a:pt x="177" y="61"/>
                  <a:pt x="172" y="62"/>
                </a:cubicBezTo>
                <a:cubicBezTo>
                  <a:pt x="168" y="63"/>
                  <a:pt x="164" y="64"/>
                  <a:pt x="158" y="66"/>
                </a:cubicBezTo>
                <a:lnTo>
                  <a:pt x="146" y="41"/>
                </a:lnTo>
                <a:cubicBezTo>
                  <a:pt x="154" y="39"/>
                  <a:pt x="163" y="37"/>
                  <a:pt x="171" y="37"/>
                </a:cubicBezTo>
                <a:cubicBezTo>
                  <a:pt x="179" y="37"/>
                  <a:pt x="187" y="37"/>
                  <a:pt x="196" y="39"/>
                </a:cubicBezTo>
                <a:cubicBezTo>
                  <a:pt x="208" y="42"/>
                  <a:pt x="218" y="47"/>
                  <a:pt x="226" y="55"/>
                </a:cubicBezTo>
                <a:cubicBezTo>
                  <a:pt x="236" y="63"/>
                  <a:pt x="239" y="73"/>
                  <a:pt x="236" y="85"/>
                </a:cubicBezTo>
                <a:cubicBezTo>
                  <a:pt x="235" y="92"/>
                  <a:pt x="231" y="98"/>
                  <a:pt x="225" y="106"/>
                </a:cubicBezTo>
                <a:cubicBezTo>
                  <a:pt x="219" y="112"/>
                  <a:pt x="213" y="118"/>
                  <a:pt x="205" y="124"/>
                </a:cubicBezTo>
                <a:cubicBezTo>
                  <a:pt x="198" y="129"/>
                  <a:pt x="192" y="134"/>
                  <a:pt x="185" y="139"/>
                </a:cubicBezTo>
                <a:lnTo>
                  <a:pt x="224" y="148"/>
                </a:lnTo>
                <a:lnTo>
                  <a:pt x="219" y="172"/>
                </a:lnTo>
                <a:lnTo>
                  <a:pt x="124" y="149"/>
                </a:lnTo>
                <a:lnTo>
                  <a:pt x="126" y="139"/>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9" name="Freeform 30"/>
          <p:cNvSpPr>
            <a:spLocks noEditPoints="1"/>
          </p:cNvSpPr>
          <p:nvPr/>
        </p:nvSpPr>
        <p:spPr bwMode="auto">
          <a:xfrm>
            <a:off x="2464697" y="2871030"/>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228 w 345"/>
              <a:gd name="T13" fmla="*/ 139 h 271"/>
              <a:gd name="T14" fmla="*/ 206 w 345"/>
              <a:gd name="T15" fmla="*/ 165 h 271"/>
              <a:gd name="T16" fmla="*/ 171 w 345"/>
              <a:gd name="T17" fmla="*/ 166 h 271"/>
              <a:gd name="T18" fmla="*/ 147 w 345"/>
              <a:gd name="T19" fmla="*/ 158 h 271"/>
              <a:gd name="T20" fmla="*/ 127 w 345"/>
              <a:gd name="T21" fmla="*/ 144 h 271"/>
              <a:gd name="T22" fmla="*/ 149 w 345"/>
              <a:gd name="T23" fmla="*/ 128 h 271"/>
              <a:gd name="T24" fmla="*/ 159 w 345"/>
              <a:gd name="T25" fmla="*/ 137 h 271"/>
              <a:gd name="T26" fmla="*/ 170 w 345"/>
              <a:gd name="T27" fmla="*/ 142 h 271"/>
              <a:gd name="T28" fmla="*/ 184 w 345"/>
              <a:gd name="T29" fmla="*/ 141 h 271"/>
              <a:gd name="T30" fmla="*/ 193 w 345"/>
              <a:gd name="T31" fmla="*/ 130 h 271"/>
              <a:gd name="T32" fmla="*/ 186 w 345"/>
              <a:gd name="T33" fmla="*/ 115 h 271"/>
              <a:gd name="T34" fmla="*/ 170 w 345"/>
              <a:gd name="T35" fmla="*/ 109 h 271"/>
              <a:gd name="T36" fmla="*/ 174 w 345"/>
              <a:gd name="T37" fmla="*/ 91 h 271"/>
              <a:gd name="T38" fmla="*/ 190 w 345"/>
              <a:gd name="T39" fmla="*/ 92 h 271"/>
              <a:gd name="T40" fmla="*/ 202 w 345"/>
              <a:gd name="T41" fmla="*/ 82 h 271"/>
              <a:gd name="T42" fmla="*/ 199 w 345"/>
              <a:gd name="T43" fmla="*/ 70 h 271"/>
              <a:gd name="T44" fmla="*/ 187 w 345"/>
              <a:gd name="T45" fmla="*/ 64 h 271"/>
              <a:gd name="T46" fmla="*/ 176 w 345"/>
              <a:gd name="T47" fmla="*/ 64 h 271"/>
              <a:gd name="T48" fmla="*/ 165 w 345"/>
              <a:gd name="T49" fmla="*/ 66 h 271"/>
              <a:gd name="T50" fmla="*/ 153 w 345"/>
              <a:gd name="T51" fmla="*/ 45 h 271"/>
              <a:gd name="T52" fmla="*/ 174 w 345"/>
              <a:gd name="T53" fmla="*/ 41 h 271"/>
              <a:gd name="T54" fmla="*/ 195 w 345"/>
              <a:gd name="T55" fmla="*/ 43 h 271"/>
              <a:gd name="T56" fmla="*/ 225 w 345"/>
              <a:gd name="T57" fmla="*/ 57 h 271"/>
              <a:gd name="T58" fmla="*/ 236 w 345"/>
              <a:gd name="T59" fmla="*/ 86 h 271"/>
              <a:gd name="T60" fmla="*/ 228 w 345"/>
              <a:gd name="T61" fmla="*/ 101 h 271"/>
              <a:gd name="T62" fmla="*/ 211 w 345"/>
              <a:gd name="T63" fmla="*/ 107 h 271"/>
              <a:gd name="T64" fmla="*/ 225 w 345"/>
              <a:gd name="T65" fmla="*/ 120 h 271"/>
              <a:gd name="T66" fmla="*/ 228 w 345"/>
              <a:gd name="T67"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71">
                <a:moveTo>
                  <a:pt x="154" y="209"/>
                </a:moveTo>
                <a:lnTo>
                  <a:pt x="0" y="268"/>
                </a:lnTo>
                <a:lnTo>
                  <a:pt x="133" y="1"/>
                </a:lnTo>
                <a:lnTo>
                  <a:pt x="345" y="0"/>
                </a:lnTo>
                <a:lnTo>
                  <a:pt x="212" y="271"/>
                </a:lnTo>
                <a:lnTo>
                  <a:pt x="154" y="209"/>
                </a:lnTo>
                <a:moveTo>
                  <a:pt x="228" y="139"/>
                </a:moveTo>
                <a:cubicBezTo>
                  <a:pt x="226" y="152"/>
                  <a:pt x="218" y="160"/>
                  <a:pt x="206" y="165"/>
                </a:cubicBezTo>
                <a:cubicBezTo>
                  <a:pt x="196" y="168"/>
                  <a:pt x="184" y="169"/>
                  <a:pt x="171" y="166"/>
                </a:cubicBezTo>
                <a:cubicBezTo>
                  <a:pt x="162" y="164"/>
                  <a:pt x="154" y="162"/>
                  <a:pt x="147" y="158"/>
                </a:cubicBezTo>
                <a:cubicBezTo>
                  <a:pt x="140" y="155"/>
                  <a:pt x="134" y="150"/>
                  <a:pt x="127" y="144"/>
                </a:cubicBezTo>
                <a:lnTo>
                  <a:pt x="149" y="128"/>
                </a:lnTo>
                <a:cubicBezTo>
                  <a:pt x="153" y="132"/>
                  <a:pt x="156" y="135"/>
                  <a:pt x="159" y="137"/>
                </a:cubicBezTo>
                <a:cubicBezTo>
                  <a:pt x="162" y="140"/>
                  <a:pt x="166" y="141"/>
                  <a:pt x="170" y="142"/>
                </a:cubicBezTo>
                <a:cubicBezTo>
                  <a:pt x="175" y="143"/>
                  <a:pt x="180" y="143"/>
                  <a:pt x="184" y="141"/>
                </a:cubicBezTo>
                <a:cubicBezTo>
                  <a:pt x="189" y="139"/>
                  <a:pt x="192" y="135"/>
                  <a:pt x="193" y="130"/>
                </a:cubicBezTo>
                <a:cubicBezTo>
                  <a:pt x="194" y="124"/>
                  <a:pt x="192" y="119"/>
                  <a:pt x="186" y="115"/>
                </a:cubicBezTo>
                <a:cubicBezTo>
                  <a:pt x="182" y="113"/>
                  <a:pt x="177" y="111"/>
                  <a:pt x="170" y="109"/>
                </a:cubicBezTo>
                <a:lnTo>
                  <a:pt x="174" y="91"/>
                </a:lnTo>
                <a:cubicBezTo>
                  <a:pt x="181" y="92"/>
                  <a:pt x="186" y="92"/>
                  <a:pt x="190" y="92"/>
                </a:cubicBezTo>
                <a:cubicBezTo>
                  <a:pt x="197" y="91"/>
                  <a:pt x="201" y="87"/>
                  <a:pt x="202" y="82"/>
                </a:cubicBezTo>
                <a:cubicBezTo>
                  <a:pt x="203" y="77"/>
                  <a:pt x="202" y="73"/>
                  <a:pt x="199" y="70"/>
                </a:cubicBezTo>
                <a:cubicBezTo>
                  <a:pt x="196" y="67"/>
                  <a:pt x="192" y="65"/>
                  <a:pt x="187" y="64"/>
                </a:cubicBezTo>
                <a:cubicBezTo>
                  <a:pt x="184" y="63"/>
                  <a:pt x="180" y="63"/>
                  <a:pt x="176" y="64"/>
                </a:cubicBezTo>
                <a:cubicBezTo>
                  <a:pt x="173" y="64"/>
                  <a:pt x="169" y="65"/>
                  <a:pt x="165" y="66"/>
                </a:cubicBezTo>
                <a:lnTo>
                  <a:pt x="153" y="45"/>
                </a:lnTo>
                <a:cubicBezTo>
                  <a:pt x="160" y="43"/>
                  <a:pt x="167" y="42"/>
                  <a:pt x="174" y="41"/>
                </a:cubicBezTo>
                <a:cubicBezTo>
                  <a:pt x="181" y="41"/>
                  <a:pt x="188" y="42"/>
                  <a:pt x="195" y="43"/>
                </a:cubicBezTo>
                <a:cubicBezTo>
                  <a:pt x="208" y="46"/>
                  <a:pt x="217" y="50"/>
                  <a:pt x="225" y="57"/>
                </a:cubicBezTo>
                <a:cubicBezTo>
                  <a:pt x="235" y="65"/>
                  <a:pt x="239" y="75"/>
                  <a:pt x="236" y="86"/>
                </a:cubicBezTo>
                <a:cubicBezTo>
                  <a:pt x="235" y="93"/>
                  <a:pt x="232" y="97"/>
                  <a:pt x="228" y="101"/>
                </a:cubicBezTo>
                <a:cubicBezTo>
                  <a:pt x="223" y="104"/>
                  <a:pt x="218" y="106"/>
                  <a:pt x="211" y="107"/>
                </a:cubicBezTo>
                <a:cubicBezTo>
                  <a:pt x="217" y="111"/>
                  <a:pt x="222" y="115"/>
                  <a:pt x="225" y="120"/>
                </a:cubicBezTo>
                <a:cubicBezTo>
                  <a:pt x="229" y="126"/>
                  <a:pt x="230" y="132"/>
                  <a:pt x="228" y="139"/>
                </a:cubicBez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100" name="Freeform 31"/>
          <p:cNvSpPr>
            <a:spLocks noEditPoints="1"/>
          </p:cNvSpPr>
          <p:nvPr/>
        </p:nvSpPr>
        <p:spPr bwMode="auto">
          <a:xfrm>
            <a:off x="3337160" y="3654417"/>
            <a:ext cx="1172260" cy="917988"/>
          </a:xfrm>
          <a:custGeom>
            <a:avLst/>
            <a:gdLst>
              <a:gd name="T0" fmla="*/ 154 w 345"/>
              <a:gd name="T1" fmla="*/ 208 h 270"/>
              <a:gd name="T2" fmla="*/ 0 w 345"/>
              <a:gd name="T3" fmla="*/ 267 h 270"/>
              <a:gd name="T4" fmla="*/ 133 w 345"/>
              <a:gd name="T5" fmla="*/ 0 h 270"/>
              <a:gd name="T6" fmla="*/ 345 w 345"/>
              <a:gd name="T7" fmla="*/ 0 h 270"/>
              <a:gd name="T8" fmla="*/ 212 w 345"/>
              <a:gd name="T9" fmla="*/ 270 h 270"/>
              <a:gd name="T10" fmla="*/ 154 w 345"/>
              <a:gd name="T11" fmla="*/ 208 h 270"/>
              <a:gd name="T12" fmla="*/ 208 w 345"/>
              <a:gd name="T13" fmla="*/ 171 h 270"/>
              <a:gd name="T14" fmla="*/ 174 w 345"/>
              <a:gd name="T15" fmla="*/ 164 h 270"/>
              <a:gd name="T16" fmla="*/ 178 w 345"/>
              <a:gd name="T17" fmla="*/ 147 h 270"/>
              <a:gd name="T18" fmla="*/ 128 w 345"/>
              <a:gd name="T19" fmla="*/ 137 h 270"/>
              <a:gd name="T20" fmla="*/ 133 w 345"/>
              <a:gd name="T21" fmla="*/ 113 h 270"/>
              <a:gd name="T22" fmla="*/ 154 w 345"/>
              <a:gd name="T23" fmla="*/ 90 h 270"/>
              <a:gd name="T24" fmla="*/ 176 w 345"/>
              <a:gd name="T25" fmla="*/ 67 h 270"/>
              <a:gd name="T26" fmla="*/ 197 w 345"/>
              <a:gd name="T27" fmla="*/ 45 h 270"/>
              <a:gd name="T28" fmla="*/ 232 w 345"/>
              <a:gd name="T29" fmla="*/ 52 h 270"/>
              <a:gd name="T30" fmla="*/ 216 w 345"/>
              <a:gd name="T31" fmla="*/ 131 h 270"/>
              <a:gd name="T32" fmla="*/ 232 w 345"/>
              <a:gd name="T33" fmla="*/ 134 h 270"/>
              <a:gd name="T34" fmla="*/ 227 w 345"/>
              <a:gd name="T35" fmla="*/ 157 h 270"/>
              <a:gd name="T36" fmla="*/ 213 w 345"/>
              <a:gd name="T37" fmla="*/ 154 h 270"/>
              <a:gd name="T38" fmla="*/ 211 w 345"/>
              <a:gd name="T39" fmla="*/ 159 h 270"/>
              <a:gd name="T40" fmla="*/ 210 w 345"/>
              <a:gd name="T41" fmla="*/ 164 h 270"/>
              <a:gd name="T42" fmla="*/ 209 w 345"/>
              <a:gd name="T43" fmla="*/ 168 h 270"/>
              <a:gd name="T44" fmla="*/ 208 w 345"/>
              <a:gd name="T45" fmla="*/ 171 h 270"/>
              <a:gd name="T46" fmla="*/ 162 w 345"/>
              <a:gd name="T47" fmla="*/ 120 h 270"/>
              <a:gd name="T48" fmla="*/ 183 w 345"/>
              <a:gd name="T49" fmla="*/ 124 h 270"/>
              <a:gd name="T50" fmla="*/ 190 w 345"/>
              <a:gd name="T51" fmla="*/ 89 h 270"/>
              <a:gd name="T52" fmla="*/ 162 w 345"/>
              <a:gd name="T53"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270">
                <a:moveTo>
                  <a:pt x="154" y="208"/>
                </a:moveTo>
                <a:lnTo>
                  <a:pt x="0" y="267"/>
                </a:lnTo>
                <a:lnTo>
                  <a:pt x="133" y="0"/>
                </a:lnTo>
                <a:lnTo>
                  <a:pt x="345" y="0"/>
                </a:lnTo>
                <a:lnTo>
                  <a:pt x="212" y="270"/>
                </a:lnTo>
                <a:lnTo>
                  <a:pt x="154" y="208"/>
                </a:lnTo>
                <a:moveTo>
                  <a:pt x="208" y="171"/>
                </a:moveTo>
                <a:lnTo>
                  <a:pt x="174" y="164"/>
                </a:lnTo>
                <a:lnTo>
                  <a:pt x="178" y="147"/>
                </a:lnTo>
                <a:lnTo>
                  <a:pt x="128" y="137"/>
                </a:lnTo>
                <a:lnTo>
                  <a:pt x="133" y="113"/>
                </a:lnTo>
                <a:cubicBezTo>
                  <a:pt x="138" y="107"/>
                  <a:pt x="145" y="99"/>
                  <a:pt x="154" y="90"/>
                </a:cubicBezTo>
                <a:cubicBezTo>
                  <a:pt x="156" y="87"/>
                  <a:pt x="164" y="80"/>
                  <a:pt x="176" y="67"/>
                </a:cubicBezTo>
                <a:cubicBezTo>
                  <a:pt x="183" y="60"/>
                  <a:pt x="190" y="52"/>
                  <a:pt x="197" y="45"/>
                </a:cubicBezTo>
                <a:lnTo>
                  <a:pt x="232" y="52"/>
                </a:lnTo>
                <a:lnTo>
                  <a:pt x="216" y="131"/>
                </a:lnTo>
                <a:lnTo>
                  <a:pt x="232" y="134"/>
                </a:lnTo>
                <a:lnTo>
                  <a:pt x="227" y="157"/>
                </a:lnTo>
                <a:lnTo>
                  <a:pt x="213" y="154"/>
                </a:lnTo>
                <a:cubicBezTo>
                  <a:pt x="212" y="155"/>
                  <a:pt x="211" y="157"/>
                  <a:pt x="211" y="159"/>
                </a:cubicBezTo>
                <a:cubicBezTo>
                  <a:pt x="210" y="161"/>
                  <a:pt x="210" y="163"/>
                  <a:pt x="210" y="164"/>
                </a:cubicBezTo>
                <a:cubicBezTo>
                  <a:pt x="209" y="165"/>
                  <a:pt x="209" y="167"/>
                  <a:pt x="209" y="168"/>
                </a:cubicBezTo>
                <a:cubicBezTo>
                  <a:pt x="209" y="169"/>
                  <a:pt x="208" y="170"/>
                  <a:pt x="208" y="171"/>
                </a:cubicBezTo>
                <a:moveTo>
                  <a:pt x="162" y="120"/>
                </a:moveTo>
                <a:lnTo>
                  <a:pt x="183" y="124"/>
                </a:lnTo>
                <a:lnTo>
                  <a:pt x="190" y="89"/>
                </a:lnTo>
                <a:lnTo>
                  <a:pt x="162" y="120"/>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49261" y="198668"/>
            <a:ext cx="3186113" cy="403860"/>
          </a:xfrm>
          <a:prstGeom prst="rect">
            <a:avLst/>
          </a:prstGeom>
        </p:spPr>
      </p:pic>
      <p:sp>
        <p:nvSpPr>
          <p:cNvPr id="4" name="文本框 3"/>
          <p:cNvSpPr txBox="1"/>
          <p:nvPr/>
        </p:nvSpPr>
        <p:spPr>
          <a:xfrm>
            <a:off x="4265295" y="2223135"/>
            <a:ext cx="4572000" cy="368300"/>
          </a:xfrm>
          <a:prstGeom prst="rect">
            <a:avLst/>
          </a:prstGeom>
          <a:noFill/>
        </p:spPr>
        <p:txBody>
          <a:bodyPr wrap="square" rtlCol="0" anchor="t">
            <a:spAutoFit/>
          </a:bodyPr>
          <a:p>
            <a:r>
              <a:rPr lang="zh-CN" altLang="en-US" sz="1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（实现精准帮扶）</a:t>
            </a:r>
            <a:endParaRPr lang="zh-CN" altLang="en-US" sz="1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down)">
                                      <p:cBhvr>
                                        <p:cTn id="23" dur="500"/>
                                        <p:tgtEl>
                                          <p:spTgt spid="9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up)">
                                      <p:cBhvr>
                                        <p:cTn id="27" dur="500"/>
                                        <p:tgtEl>
                                          <p:spTgt spid="9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500"/>
                                        <p:tgtEl>
                                          <p:spTgt spid="8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down)">
                                      <p:cBhvr>
                                        <p:cTn id="39" dur="500"/>
                                        <p:tgtEl>
                                          <p:spTgt spid="9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wipe(up)">
                                      <p:cBhvr>
                                        <p:cTn id="43" dur="500"/>
                                        <p:tgtEl>
                                          <p:spTgt spid="9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500"/>
                                        <p:tgtEl>
                                          <p:spTgt spid="9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down)">
                                      <p:cBhvr>
                                        <p:cTn id="58" dur="500"/>
                                        <p:tgtEl>
                                          <p:spTgt spid="96"/>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wipe(up)">
                                      <p:cBhvr>
                                        <p:cTn id="62" dur="500"/>
                                        <p:tgtEl>
                                          <p:spTgt spid="100"/>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wipe(left)">
                                      <p:cBhvr>
                                        <p:cTn id="7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82" grpId="0"/>
      <p:bldP spid="84" grpId="0"/>
      <p:bldP spid="86" grpId="0"/>
      <p:bldP spid="87" grpId="0"/>
      <p:bldP spid="88" grpId="0"/>
      <p:bldP spid="89" grpId="0"/>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557054"/>
            <a:ext cx="7886700" cy="994172"/>
          </a:xfrm>
        </p:spPr>
        <p:txBody>
          <a:bodyPr>
            <a:normAutofit/>
          </a:bodyPr>
          <a:lstStyle/>
          <a:p>
            <a:r>
              <a:rPr lang="zh-CN" altLang="en-US" dirty="0"/>
              <a:t> </a:t>
            </a:r>
            <a:r>
              <a:rPr lang="zh-CN" altLang="en-US" b="1" dirty="0">
                <a:solidFill>
                  <a:srgbClr val="C00000"/>
                </a:solidFill>
                <a:latin typeface="微软雅黑" panose="020B0503020204020204" pitchFamily="34" charset="-122"/>
                <a:ea typeface="微软雅黑" panose="020B0503020204020204" pitchFamily="34" charset="-122"/>
                <a:sym typeface="+mn-ea"/>
              </a:rPr>
              <a:t>党课</a:t>
            </a:r>
            <a:r>
              <a:rPr lang="zh-CN" altLang="en-US" b="1" dirty="0">
                <a:solidFill>
                  <a:srgbClr val="C00000"/>
                </a:solidFill>
                <a:latin typeface="微软雅黑" panose="020B0503020204020204" pitchFamily="34" charset="-122"/>
                <a:ea typeface="微软雅黑" panose="020B0503020204020204" pitchFamily="34" charset="-122"/>
                <a:sym typeface="+mn-ea"/>
              </a:rPr>
              <a:t>开讲啦</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436395">
            <a:off x="3293110" y="1414780"/>
            <a:ext cx="2276475" cy="186436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0502">
            <a:off x="467360" y="1388110"/>
            <a:ext cx="2317115" cy="189738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5224">
            <a:off x="6097905" y="1407795"/>
            <a:ext cx="2273935" cy="1862455"/>
          </a:xfrm>
          <a:prstGeom prst="rect">
            <a:avLst/>
          </a:prstGeom>
        </p:spPr>
      </p:pic>
      <p:sp>
        <p:nvSpPr>
          <p:cNvPr id="7" name="Rectangle 11"/>
          <p:cNvSpPr>
            <a:spLocks noChangeArrowheads="1"/>
          </p:cNvSpPr>
          <p:nvPr/>
        </p:nvSpPr>
        <p:spPr bwMode="gray">
          <a:xfrm>
            <a:off x="523875" y="3462655"/>
            <a:ext cx="2489200" cy="999490"/>
          </a:xfrm>
          <a:prstGeom prst="rect">
            <a:avLst/>
          </a:prstGeom>
          <a:noFill/>
          <a:ln>
            <a:noFill/>
          </a:ln>
        </p:spPr>
        <p:txBody>
          <a:bodyPr lIns="0" tIns="0" rIns="0" bIns="0" anchor="ctr"/>
          <a:lstStyle/>
          <a:p>
            <a:pPr algn="l">
              <a:lnSpc>
                <a:spcPct val="120000"/>
              </a:lnSpc>
              <a:defRPr/>
            </a:pPr>
            <a:r>
              <a:rPr lang="zh-CN" sz="1600" b="1">
                <a:solidFill>
                  <a:srgbClr val="C00000"/>
                </a:solidFill>
                <a:ea typeface="宋体" panose="02010600030101010101" pitchFamily="2" charset="-122"/>
                <a:sym typeface="+mn-ea"/>
              </a:rPr>
              <a:t>党的思想、党的主张、</a:t>
            </a:r>
            <a:r>
              <a:rPr lang="zh-CN" sz="1600" b="1">
                <a:solidFill>
                  <a:srgbClr val="C00000"/>
                </a:solidFill>
                <a:ea typeface="宋体" panose="02010600030101010101" pitchFamily="2" charset="-122"/>
                <a:sym typeface="+mn-ea"/>
              </a:rPr>
              <a:t>党的政策、党的理论、</a:t>
            </a:r>
            <a:r>
              <a:rPr lang="zh-CN" sz="1600" b="1">
                <a:solidFill>
                  <a:srgbClr val="C00000"/>
                </a:solidFill>
                <a:ea typeface="宋体" panose="02010600030101010101" pitchFamily="2" charset="-122"/>
                <a:sym typeface="+mn-ea"/>
              </a:rPr>
              <a:t>优良传统、光荣历史、时事政治等。</a:t>
            </a:r>
            <a:endParaRPr lang="zh-CN" altLang="en-US" sz="1600" b="1" kern="0" dirty="0">
              <a:solidFill>
                <a:srgbClr val="C00000"/>
              </a:solidFill>
              <a:latin typeface="微软雅黑" panose="020B0503020204020204" pitchFamily="34" charset="-122"/>
              <a:ea typeface="宋体" panose="02010600030101010101" pitchFamily="2" charset="-122"/>
              <a:sym typeface="+mn-ea"/>
            </a:endParaRPr>
          </a:p>
        </p:txBody>
      </p:sp>
      <p:sp>
        <p:nvSpPr>
          <p:cNvPr id="9" name="Rectangle 11"/>
          <p:cNvSpPr>
            <a:spLocks noChangeArrowheads="1"/>
          </p:cNvSpPr>
          <p:nvPr/>
        </p:nvSpPr>
        <p:spPr bwMode="gray">
          <a:xfrm>
            <a:off x="3572510" y="3414395"/>
            <a:ext cx="2350770" cy="1047115"/>
          </a:xfrm>
          <a:prstGeom prst="rect">
            <a:avLst/>
          </a:prstGeom>
          <a:noFill/>
          <a:ln>
            <a:noFill/>
          </a:ln>
        </p:spPr>
        <p:txBody>
          <a:bodyPr lIns="0" tIns="0" rIns="0" bIns="0" anchor="ctr"/>
          <a:lstStyle/>
          <a:p>
            <a:pPr algn="ctr">
              <a:lnSpc>
                <a:spcPct val="120000"/>
              </a:lnSpc>
              <a:defRPr/>
            </a:pPr>
            <a:r>
              <a:rPr lang="zh-CN" sz="1600" b="1">
                <a:solidFill>
                  <a:srgbClr val="C00000"/>
                </a:solidFill>
                <a:ea typeface="宋体" panose="02010600030101010101" pitchFamily="2" charset="-122"/>
                <a:sym typeface="+mn-ea"/>
              </a:rPr>
              <a:t>广大党员都参与，尤其是党支部书记要带头讲党课</a:t>
            </a:r>
            <a:endParaRPr lang="zh-CN" altLang="en-US" sz="1600" b="1" kern="0" dirty="0">
              <a:solidFill>
                <a:srgbClr val="C00000"/>
              </a:solidFill>
              <a:latin typeface="微软雅黑" panose="020B0503020204020204" pitchFamily="34" charset="-122"/>
              <a:ea typeface="宋体" panose="02010600030101010101" pitchFamily="2" charset="-122"/>
              <a:sym typeface="+mn-ea"/>
            </a:endParaRPr>
          </a:p>
        </p:txBody>
      </p:sp>
      <p:sp>
        <p:nvSpPr>
          <p:cNvPr id="11" name="Rectangle 11"/>
          <p:cNvSpPr>
            <a:spLocks noChangeArrowheads="1"/>
          </p:cNvSpPr>
          <p:nvPr/>
        </p:nvSpPr>
        <p:spPr bwMode="gray">
          <a:xfrm>
            <a:off x="6278245" y="3554730"/>
            <a:ext cx="2477770" cy="716915"/>
          </a:xfrm>
          <a:prstGeom prst="rect">
            <a:avLst/>
          </a:prstGeom>
          <a:noFill/>
          <a:ln>
            <a:noFill/>
          </a:ln>
        </p:spPr>
        <p:txBody>
          <a:bodyPr lIns="0" tIns="0" rIns="0" bIns="0" anchor="ctr"/>
          <a:lstStyle/>
          <a:p>
            <a:pPr algn="ctr">
              <a:lnSpc>
                <a:spcPct val="120000"/>
              </a:lnSpc>
              <a:defRPr/>
            </a:pPr>
            <a:r>
              <a:rPr lang="zh-CN" sz="1600" b="1">
                <a:solidFill>
                  <a:srgbClr val="C00000"/>
                </a:solidFill>
                <a:ea typeface="宋体" panose="02010600030101010101" pitchFamily="2" charset="-122"/>
                <a:sym typeface="+mn-ea"/>
              </a:rPr>
              <a:t>微党课、微分享，学习交流；</a:t>
            </a:r>
            <a:endParaRPr lang="zh-CN" sz="1600" b="1">
              <a:solidFill>
                <a:srgbClr val="C00000"/>
              </a:solidFill>
              <a:ea typeface="宋体" panose="02010600030101010101" pitchFamily="2" charset="-122"/>
              <a:sym typeface="+mn-ea"/>
            </a:endParaRPr>
          </a:p>
          <a:p>
            <a:pPr algn="ctr">
              <a:lnSpc>
                <a:spcPct val="120000"/>
              </a:lnSpc>
              <a:defRPr/>
            </a:pPr>
            <a:r>
              <a:rPr lang="zh-CN" altLang="en-US" sz="1600" b="1" kern="0" dirty="0">
                <a:solidFill>
                  <a:srgbClr val="C00000"/>
                </a:solidFill>
                <a:latin typeface="微软雅黑" panose="020B0503020204020204" pitchFamily="34" charset="-122"/>
                <a:ea typeface="宋体" panose="02010600030101010101" pitchFamily="2" charset="-122"/>
                <a:sym typeface="+mn-ea"/>
              </a:rPr>
              <a:t>地点、形式灵活多样。</a:t>
            </a:r>
            <a:endParaRPr lang="zh-CN" altLang="en-US" sz="1600" b="1" kern="0" dirty="0">
              <a:solidFill>
                <a:srgbClr val="C00000"/>
              </a:solidFill>
              <a:latin typeface="微软雅黑" panose="020B0503020204020204" pitchFamily="34" charset="-122"/>
              <a:ea typeface="宋体" panose="02010600030101010101" pitchFamily="2" charset="-122"/>
              <a:sym typeface="+mn-ea"/>
            </a:endParaRPr>
          </a:p>
        </p:txBody>
      </p:sp>
      <p:sp>
        <p:nvSpPr>
          <p:cNvPr id="12" name="TextBox 11"/>
          <p:cNvSpPr txBox="1"/>
          <p:nvPr/>
        </p:nvSpPr>
        <p:spPr>
          <a:xfrm>
            <a:off x="901700" y="1967865"/>
            <a:ext cx="1438275" cy="460375"/>
          </a:xfrm>
          <a:prstGeom prst="rect">
            <a:avLst/>
          </a:prstGeom>
          <a:noFill/>
        </p:spPr>
        <p:txBody>
          <a:bodyPr wrap="square" rtlCol="0">
            <a:spAutoFit/>
          </a:bodyPr>
          <a:lstStyle/>
          <a:p>
            <a:pPr algn="ctr"/>
            <a:r>
              <a:rPr lang="zh-CN" altLang="en-US" sz="2400" b="1" dirty="0">
                <a:solidFill>
                  <a:srgbClr val="ED7D31"/>
                </a:solidFill>
                <a:latin typeface="微软雅黑" panose="020B0503020204020204" pitchFamily="34" charset="-122"/>
                <a:ea typeface="微软雅黑" panose="020B0503020204020204" pitchFamily="34" charset="-122"/>
                <a:cs typeface="Arial Black" panose="020B0A04020102020204" charset="0"/>
              </a:rPr>
              <a:t>党课内容</a:t>
            </a:r>
            <a:endParaRPr lang="zh-CN" altLang="en-US" sz="2400" b="1" dirty="0">
              <a:solidFill>
                <a:srgbClr val="ED7D31"/>
              </a:solidFill>
              <a:latin typeface="微软雅黑" panose="020B0503020204020204" pitchFamily="34" charset="-122"/>
              <a:ea typeface="微软雅黑" panose="020B0503020204020204" pitchFamily="34" charset="-122"/>
              <a:cs typeface="Arial Black" panose="020B0A04020102020204" charset="0"/>
            </a:endParaRPr>
          </a:p>
        </p:txBody>
      </p:sp>
      <p:sp>
        <p:nvSpPr>
          <p:cNvPr id="13" name="TextBox 12"/>
          <p:cNvSpPr txBox="1"/>
          <p:nvPr/>
        </p:nvSpPr>
        <p:spPr>
          <a:xfrm>
            <a:off x="3791585" y="1967865"/>
            <a:ext cx="1428115" cy="460375"/>
          </a:xfrm>
          <a:prstGeom prst="rect">
            <a:avLst/>
          </a:prstGeom>
          <a:noFill/>
        </p:spPr>
        <p:txBody>
          <a:bodyPr wrap="square" rtlCol="0">
            <a:spAutoFit/>
          </a:bodyPr>
          <a:lstStyle/>
          <a:p>
            <a:pPr algn="ctr"/>
            <a:r>
              <a:rPr lang="zh-CN" altLang="en-US" sz="2400" b="1" dirty="0">
                <a:solidFill>
                  <a:srgbClr val="C80000"/>
                </a:solidFill>
                <a:latin typeface="微软雅黑" panose="020B0503020204020204" pitchFamily="34" charset="-122"/>
                <a:ea typeface="微软雅黑" panose="020B0503020204020204" pitchFamily="34" charset="-122"/>
                <a:cs typeface="Arial Black" panose="020B0A04020102020204" charset="0"/>
              </a:rPr>
              <a:t>讲课人员</a:t>
            </a:r>
            <a:endParaRPr lang="zh-CN" altLang="en-US" sz="2400" b="1" dirty="0">
              <a:solidFill>
                <a:srgbClr val="C80000"/>
              </a:solidFill>
              <a:latin typeface="微软雅黑" panose="020B0503020204020204" pitchFamily="34" charset="-122"/>
              <a:ea typeface="微软雅黑" panose="020B0503020204020204" pitchFamily="34" charset="-122"/>
              <a:cs typeface="Arial Black" panose="020B0A04020102020204" charset="0"/>
            </a:endParaRPr>
          </a:p>
        </p:txBody>
      </p:sp>
      <p:sp>
        <p:nvSpPr>
          <p:cNvPr id="14" name="TextBox 13"/>
          <p:cNvSpPr txBox="1"/>
          <p:nvPr/>
        </p:nvSpPr>
        <p:spPr>
          <a:xfrm>
            <a:off x="6584950" y="1967865"/>
            <a:ext cx="1478280" cy="460375"/>
          </a:xfrm>
          <a:prstGeom prst="rect">
            <a:avLst/>
          </a:prstGeom>
          <a:noFill/>
        </p:spPr>
        <p:txBody>
          <a:bodyPr wrap="square"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cs typeface="Arial Black" panose="020B0A04020102020204" charset="0"/>
              </a:rPr>
              <a:t>授课形式</a:t>
            </a:r>
            <a:endParaRPr lang="zh-CN" altLang="en-US" sz="2400" b="1" dirty="0">
              <a:solidFill>
                <a:srgbClr val="FF0000"/>
              </a:solidFill>
              <a:latin typeface="微软雅黑" panose="020B0503020204020204" pitchFamily="34" charset="-122"/>
              <a:ea typeface="微软雅黑" panose="020B0503020204020204" pitchFamily="34" charset="-122"/>
              <a:cs typeface="Arial Black" panose="020B0A04020102020204" charset="0"/>
            </a:endParaRPr>
          </a:p>
        </p:txBody>
      </p:sp>
      <p:pic>
        <p:nvPicPr>
          <p:cNvPr id="33" name="图片 32"/>
          <p:cNvPicPr/>
          <p:nvPr/>
        </p:nvPicPr>
        <p:blipFill>
          <a:blip r:embed="rId4">
            <a:extLst>
              <a:ext uri="{28A0092B-C50C-407E-A947-70E740481C1C}">
                <a14:useLocalDpi xmlns:a14="http://schemas.microsoft.com/office/drawing/2010/main" val="0"/>
              </a:ext>
            </a:extLst>
          </a:blip>
          <a:stretch>
            <a:fillRect/>
          </a:stretch>
        </p:blipFill>
        <p:spPr>
          <a:xfrm>
            <a:off x="4975626" y="24375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p:stCondLst>
                              <p:cond delay="4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gtEl>
                                      </p:cBhvr>
                                    </p:animEffect>
                                  </p:childTnLst>
                                </p:cTn>
                              </p:par>
                            </p:childTnLst>
                          </p:cTn>
                        </p:par>
                        <p:par>
                          <p:cTn id="46" fill="hold">
                            <p:stCondLst>
                              <p:cond delay="60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27660" y="721995"/>
            <a:ext cx="8488680" cy="4169410"/>
            <a:chOff x="627918" y="1521208"/>
            <a:chExt cx="11100532" cy="3714523"/>
          </a:xfrm>
        </p:grpSpPr>
        <p:sp>
          <p:nvSpPr>
            <p:cNvPr id="5" name="Rectangle 2"/>
            <p:cNvSpPr>
              <a:spLocks noChangeArrowheads="1"/>
            </p:cNvSpPr>
            <p:nvPr>
              <p:custDataLst>
                <p:tags r:id="rId2"/>
              </p:custDataLst>
            </p:nvPr>
          </p:nvSpPr>
          <p:spPr bwMode="auto">
            <a:xfrm>
              <a:off x="627918" y="1521208"/>
              <a:ext cx="11100532" cy="389782"/>
            </a:xfrm>
            <a:prstGeom prst="rect">
              <a:avLst/>
            </a:prstGeom>
            <a:solidFill>
              <a:srgbClr val="C00000"/>
            </a:solidFill>
            <a:ln>
              <a:noFill/>
            </a:ln>
            <a:effectLst/>
          </p:spPr>
          <p:txBody>
            <a:bodyPr wrap="square">
              <a:spAutoFit/>
            </a:bodyPr>
            <a:p>
              <a:pPr algn="ct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党支部主要任务</a:t>
              </a:r>
              <a:r>
                <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《中国共产党支部工作条例（试行）》</a:t>
              </a:r>
              <a:endPar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6" name="Rectangle 6"/>
            <p:cNvSpPr>
              <a:spLocks noChangeArrowheads="1"/>
            </p:cNvSpPr>
            <p:nvPr>
              <p:custDataLst>
                <p:tags r:id="rId3"/>
              </p:custDataLst>
            </p:nvPr>
          </p:nvSpPr>
          <p:spPr bwMode="auto">
            <a:xfrm>
              <a:off x="8245289" y="2163233"/>
              <a:ext cx="3136919" cy="4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ctr">
                <a:lnSpc>
                  <a:spcPct val="135000"/>
                </a:lnSpc>
              </a:pPr>
              <a:r>
                <a:rPr lang="zh-CN" altLang="en-US" sz="18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国有企业党支部：</a:t>
              </a:r>
              <a:endParaRPr lang="zh-CN" altLang="en-US" sz="18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9" name="矩形 8"/>
            <p:cNvSpPr/>
            <p:nvPr>
              <p:custDataLst>
                <p:tags r:id="rId4"/>
              </p:custDataLst>
            </p:nvPr>
          </p:nvSpPr>
          <p:spPr>
            <a:xfrm>
              <a:off x="949275" y="1998676"/>
              <a:ext cx="3488430" cy="323705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13" name="矩形 12"/>
            <p:cNvSpPr/>
            <p:nvPr>
              <p:custDataLst>
                <p:tags r:id="rId5"/>
              </p:custDataLst>
            </p:nvPr>
          </p:nvSpPr>
          <p:spPr>
            <a:xfrm>
              <a:off x="4597139" y="1998676"/>
              <a:ext cx="3488430" cy="323705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14" name="矩形 13"/>
            <p:cNvSpPr/>
            <p:nvPr>
              <p:custDataLst>
                <p:tags r:id="rId6"/>
              </p:custDataLst>
            </p:nvPr>
          </p:nvSpPr>
          <p:spPr>
            <a:xfrm>
              <a:off x="8244172" y="1998676"/>
              <a:ext cx="3138009" cy="323705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grpSp>
      <p:sp>
        <p:nvSpPr>
          <p:cNvPr id="20" name="Rectangle 10"/>
          <p:cNvSpPr>
            <a:spLocks noChangeArrowheads="1"/>
          </p:cNvSpPr>
          <p:nvPr>
            <p:custDataLst>
              <p:tags r:id="rId7"/>
            </p:custDataLst>
          </p:nvPr>
        </p:nvSpPr>
        <p:spPr bwMode="auto">
          <a:xfrm>
            <a:off x="573405" y="1325880"/>
            <a:ext cx="278955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lgn="l">
              <a:lnSpc>
                <a:spcPct val="135000"/>
              </a:lnSpc>
            </a:pPr>
            <a:r>
              <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一）宣传、贯彻落实党的理论和路线方针政策，宣传和执行党中央、上级党组织及本党支部的决议。讨论决定或者参与决定本地区本部门本单位重要事项，充分发挥党员先锋模范作用，团结组织群众，努力完成本地区本部门本单位所担负的任务。</a:t>
            </a:r>
            <a:endPar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a:p>
            <a:pPr algn="l">
              <a:lnSpc>
                <a:spcPct val="135000"/>
              </a:lnSpc>
            </a:pPr>
            <a:r>
              <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二）组织党员认真学习马克思列宁主义、毛泽东思想、邓小平理论、“三个代表”重要思想、科学发展观、习近平新时代中国特色社会主义思想，推进“两学一做”学习教育常态化制度化，学习党的路线方针政策和决议，学习党的基本知识，学习科学、文化、法律和业务知识。做好思想政治工作和意识形态工作。</a:t>
            </a:r>
            <a:endPar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a:p>
            <a:pPr algn="l">
              <a:lnSpc>
                <a:spcPct val="135000"/>
              </a:lnSpc>
            </a:pPr>
            <a:r>
              <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三）对党员进行教育、管理、监督和服务，突出政治教育，提高党员素质，坚定理想信念，增强党性，严格党的组织生活，开展批评和自我批评，维护和执行党的纪律，监督党员切实履行义务，保障党员的权利不受侵犯。加强和改进流动党员管理。关怀帮扶生活困难党员和老党员。做好党费收缴、使用和管理工作。依规稳妥处置不合格党员。</a:t>
            </a:r>
            <a:endPar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a:p>
            <a:pPr algn="l">
              <a:lnSpc>
                <a:spcPct val="135000"/>
              </a:lnSpc>
            </a:pPr>
            <a:r>
              <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　</a:t>
            </a:r>
            <a:endParaRPr lang="zh-CN" altLang="en-US" sz="9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21" name="Rectangle 8"/>
          <p:cNvSpPr>
            <a:spLocks noChangeArrowheads="1"/>
          </p:cNvSpPr>
          <p:nvPr>
            <p:custDataLst>
              <p:tags r:id="rId8"/>
            </p:custDataLst>
          </p:nvPr>
        </p:nvSpPr>
        <p:spPr bwMode="auto">
          <a:xfrm>
            <a:off x="3362960" y="1325880"/>
            <a:ext cx="2660015"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indent="0" algn="l" fontAlgn="auto">
              <a:lnSpc>
                <a:spcPts val="1280"/>
              </a:lnSpc>
              <a:buClrTx/>
              <a:buSzTx/>
              <a:buFontTx/>
            </a:pP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四）密切联系群众，向群众宣传党的政策，经常了解群众对党员、党的工作的批评和意见，了解群众诉求，维护群众的正当权利和利益，做好群众的思想政治工作，凝聚广大群众的智慧和力量。领导本地区本部门本单位工会、共青团、妇女组织等群团组织，支持它们依照各自章程独立负责地开展工作。</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l" fontAlgn="auto">
              <a:lnSpc>
                <a:spcPts val="1280"/>
              </a:lnSpc>
              <a:buClrTx/>
              <a:buSzTx/>
              <a:buFontTx/>
            </a:pP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（五）对要求入党的积极分子进行教育和培养，做好经常性的发展党员工作，把政治标准放在首位，严格程序、严肃纪律，发展政治品质纯洁的党员。发现、培养和推荐党员、群众中间的优秀人才。</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l" fontAlgn="auto">
              <a:lnSpc>
                <a:spcPts val="1280"/>
              </a:lnSpc>
              <a:buClrTx/>
              <a:buSzTx/>
              <a:buFontTx/>
            </a:pP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（六）监督党员干部和其他任何工作人员严格遵守国家法律法规，严格遵守国家的财政经济法规和人事制度，不得侵占国家、集体和群众的利益。</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l" fontAlgn="auto">
              <a:lnSpc>
                <a:spcPts val="1280"/>
              </a:lnSpc>
              <a:buClrTx/>
              <a:buSzTx/>
              <a:buFontTx/>
            </a:pP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（七）实事求是对党的建设、党的工作提出意见建议，及时向上级党组织报告重要情况。教育党员、群众自觉抵制不良倾向，坚决同各种违纪违法行为作斗争。</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l" fontAlgn="auto">
              <a:lnSpc>
                <a:spcPts val="1280"/>
              </a:lnSpc>
              <a:buClrTx/>
              <a:buSzTx/>
              <a:buFontTx/>
            </a:pPr>
            <a:r>
              <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（八）按照规定，向党员、群众通报党的工作情况，公开党内有关事务。</a:t>
            </a:r>
            <a:endParaRPr lang="zh-CN" altLang="en-US" sz="9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2" name="Rectangle 6"/>
          <p:cNvSpPr>
            <a:spLocks noChangeArrowheads="1"/>
          </p:cNvSpPr>
          <p:nvPr>
            <p:custDataLst>
              <p:tags r:id="rId9"/>
            </p:custDataLst>
          </p:nvPr>
        </p:nvSpPr>
        <p:spPr bwMode="auto">
          <a:xfrm>
            <a:off x="6193790" y="2044700"/>
            <a:ext cx="2399030" cy="221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p>
            <a:pPr algn="l">
              <a:lnSpc>
                <a:spcPct val="135000"/>
              </a:lnSpc>
            </a:pPr>
            <a:r>
              <a:rPr lang="en-US" altLang="zh-CN" sz="14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      </a:t>
            </a:r>
            <a:r>
              <a:rPr lang="zh-CN" altLang="en-US" sz="14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保证监督党和国家方针政策的贯彻执行，围绕企业生产经营开展工作，按规定参与企业重大问题的决策，服务改革发展、凝聚职工群众、建设企业文化，创造一流业绩。</a:t>
            </a:r>
            <a:endParaRPr lang="zh-CN" altLang="en-US" sz="1400" b="1" dirty="0">
              <a:solidFill>
                <a:srgbClr val="C00000"/>
              </a:solidFill>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pic>
        <p:nvPicPr>
          <p:cNvPr id="33" name="图片 32"/>
          <p:cNvPicPr/>
          <p:nvPr/>
        </p:nvPicPr>
        <p:blipFill>
          <a:blip r:embed="rId10">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3815" y="459264"/>
            <a:ext cx="7886700" cy="994172"/>
          </a:xfrm>
        </p:spPr>
        <p:txBody>
          <a:bodyPr>
            <a:normAutofit/>
          </a:bodyPr>
          <a:lstStyle/>
          <a:p>
            <a:r>
              <a:rPr lang="zh-CN" altLang="en-US" dirty="0"/>
              <a:t> </a:t>
            </a:r>
            <a:r>
              <a:rPr lang="zh-CN" altLang="en-US" b="1" dirty="0">
                <a:solidFill>
                  <a:srgbClr val="C00000"/>
                </a:solidFill>
                <a:latin typeface="微软雅黑" panose="020B0503020204020204" pitchFamily="34" charset="-122"/>
                <a:ea typeface="微软雅黑" panose="020B0503020204020204" pitchFamily="34" charset="-122"/>
              </a:rPr>
              <a:t>04、</a:t>
            </a:r>
            <a:r>
              <a:rPr lang="zh-CN" altLang="en-US" b="1" dirty="0">
                <a:solidFill>
                  <a:srgbClr val="C00000"/>
                </a:solidFill>
                <a:latin typeface="微软雅黑" panose="020B0503020204020204" pitchFamily="34" charset="-122"/>
                <a:ea typeface="微软雅黑" panose="020B0503020204020204" pitchFamily="34" charset="-122"/>
                <a:sym typeface="+mn-ea"/>
              </a:rPr>
              <a:t>学习</a:t>
            </a:r>
            <a:r>
              <a:rPr lang="zh-CN" altLang="en-US" b="1" dirty="0">
                <a:solidFill>
                  <a:srgbClr val="C00000"/>
                </a:solidFill>
                <a:latin typeface="微软雅黑" panose="020B0503020204020204" pitchFamily="34" charset="-122"/>
                <a:ea typeface="微软雅黑" panose="020B0503020204020204" pitchFamily="34" charset="-122"/>
                <a:sym typeface="+mn-ea"/>
              </a:rPr>
              <a:t>身边榜样</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sp>
        <p:nvSpPr>
          <p:cNvPr id="81" name="Freeform 16"/>
          <p:cNvSpPr/>
          <p:nvPr/>
        </p:nvSpPr>
        <p:spPr bwMode="auto">
          <a:xfrm>
            <a:off x="1619284" y="1860193"/>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82" name="TextBox 81"/>
          <p:cNvSpPr txBox="1"/>
          <p:nvPr/>
        </p:nvSpPr>
        <p:spPr>
          <a:xfrm>
            <a:off x="2178618" y="1275607"/>
            <a:ext cx="2011680" cy="368300"/>
          </a:xfrm>
          <a:prstGeom prst="rect">
            <a:avLst/>
          </a:prstGeom>
          <a:noFill/>
        </p:spPr>
        <p:txBody>
          <a:bodyPr wrap="none" rtlCol="0">
            <a:spAutoFit/>
          </a:bodyPr>
          <a:lstStyle/>
          <a:p>
            <a:pPr algn="l"/>
            <a:r>
              <a:rPr lang="zh-CN" altLang="en-US" sz="1800" b="1" dirty="0">
                <a:solidFill>
                  <a:srgbClr val="C00000"/>
                </a:solidFill>
                <a:latin typeface="微软雅黑" panose="020B0503020204020204" pitchFamily="34" charset="-122"/>
                <a:ea typeface="微软雅黑" panose="020B0503020204020204" pitchFamily="34" charset="-122"/>
                <a:sym typeface="+mn-ea"/>
              </a:rPr>
              <a:t>确定学习榜样对象</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150362" y="1572931"/>
            <a:ext cx="2019300" cy="275590"/>
          </a:xfrm>
          <a:prstGeom prst="rect">
            <a:avLst/>
          </a:prstGeom>
          <a:noFill/>
        </p:spPr>
        <p:txBody>
          <a:bodyPr wrap="none" rtlCol="0">
            <a:spAutoFit/>
          </a:bodyPr>
          <a:lstStyle/>
          <a:p>
            <a:pPr algn="l"/>
            <a:r>
              <a:rPr lang="zh-CN" sz="1200" b="1">
                <a:ea typeface="宋体" panose="02010600030101010101" pitchFamily="2" charset="-122"/>
                <a:sym typeface="+mn-ea"/>
              </a:rPr>
              <a:t>聚焦身边的人、身边的</a:t>
            </a:r>
            <a:r>
              <a:rPr lang="zh-CN" sz="1200" b="1">
                <a:ea typeface="宋体" panose="02010600030101010101" pitchFamily="2" charset="-122"/>
                <a:sym typeface="+mn-ea"/>
              </a:rPr>
              <a:t>事。</a:t>
            </a:r>
            <a:endParaRPr lang="zh-CN" sz="1200" b="1">
              <a:ea typeface="宋体" panose="02010600030101010101" pitchFamily="2" charset="-122"/>
              <a:sym typeface="+mn-ea"/>
            </a:endParaRPr>
          </a:p>
        </p:txBody>
      </p:sp>
      <p:sp>
        <p:nvSpPr>
          <p:cNvPr id="84" name="TextBox 83"/>
          <p:cNvSpPr txBox="1"/>
          <p:nvPr/>
        </p:nvSpPr>
        <p:spPr>
          <a:xfrm>
            <a:off x="2925794" y="2076987"/>
            <a:ext cx="1554480" cy="368300"/>
          </a:xfrm>
          <a:prstGeom prst="rect">
            <a:avLst/>
          </a:prstGeom>
          <a:noFill/>
        </p:spPr>
        <p:txBody>
          <a:bodyPr wrap="none" rtlCol="0">
            <a:spAutoFit/>
          </a:bodyPr>
          <a:lstStyle/>
          <a:p>
            <a:pPr algn="l"/>
            <a:r>
              <a:rPr lang="zh-CN" altLang="en-US" sz="1800" b="1" dirty="0">
                <a:solidFill>
                  <a:srgbClr val="C00000"/>
                </a:solidFill>
                <a:latin typeface="微软雅黑" panose="020B0503020204020204" pitchFamily="34" charset="-122"/>
                <a:ea typeface="微软雅黑" panose="020B0503020204020204" pitchFamily="34" charset="-122"/>
                <a:sym typeface="+mn-ea"/>
              </a:rPr>
              <a:t>确定学习要点</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2897539" y="2374311"/>
            <a:ext cx="2325370" cy="275590"/>
          </a:xfrm>
          <a:prstGeom prst="rect">
            <a:avLst/>
          </a:prstGeom>
          <a:noFill/>
        </p:spPr>
        <p:txBody>
          <a:bodyPr wrap="none" rtlCol="0">
            <a:spAutoFit/>
          </a:bodyPr>
          <a:lstStyle/>
          <a:p>
            <a:pPr algn="l"/>
            <a:r>
              <a:rPr lang="zh-CN" sz="1200" b="1">
                <a:ea typeface="宋体" panose="02010600030101010101" pitchFamily="2" charset="-122"/>
                <a:sym typeface="+mn-ea"/>
              </a:rPr>
              <a:t>集中在某一点或者一件事情上。</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3748606" y="2865675"/>
            <a:ext cx="1554480" cy="368300"/>
          </a:xfrm>
          <a:prstGeom prst="rect">
            <a:avLst/>
          </a:prstGeom>
          <a:noFill/>
        </p:spPr>
        <p:txBody>
          <a:bodyPr wrap="none" rtlCol="0">
            <a:spAutoFit/>
          </a:bodyPr>
          <a:lstStyle/>
          <a:p>
            <a:pPr algn="l"/>
            <a:r>
              <a:rPr lang="zh-CN" altLang="en-US" sz="1800" b="1" dirty="0">
                <a:solidFill>
                  <a:srgbClr val="C00000"/>
                </a:solidFill>
                <a:latin typeface="微软雅黑" panose="020B0503020204020204" pitchFamily="34" charset="-122"/>
                <a:ea typeface="微软雅黑" panose="020B0503020204020204" pitchFamily="34" charset="-122"/>
                <a:sym typeface="+mn-ea"/>
              </a:rPr>
              <a:t>确定学习方式</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3720351" y="3162999"/>
            <a:ext cx="2325370" cy="275590"/>
          </a:xfrm>
          <a:prstGeom prst="rect">
            <a:avLst/>
          </a:prstGeom>
          <a:noFill/>
        </p:spPr>
        <p:txBody>
          <a:bodyPr wrap="none" rtlCol="0">
            <a:spAutoFit/>
          </a:bodyPr>
          <a:lstStyle/>
          <a:p>
            <a:pPr algn="l"/>
            <a:r>
              <a:rPr lang="zh-CN" sz="1200" b="1">
                <a:ea typeface="宋体" panose="02010600030101010101" pitchFamily="2" charset="-122"/>
                <a:sym typeface="+mn-ea"/>
              </a:rPr>
              <a:t>本人讲述、研讨会、学习交流。</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4617238" y="3645180"/>
            <a:ext cx="2011680" cy="368300"/>
          </a:xfrm>
          <a:prstGeom prst="rect">
            <a:avLst/>
          </a:prstGeom>
          <a:noFill/>
        </p:spPr>
        <p:txBody>
          <a:bodyPr wrap="none" rtlCol="0">
            <a:spAutoFit/>
          </a:bodyPr>
          <a:lstStyle/>
          <a:p>
            <a:pPr algn="l"/>
            <a:r>
              <a:rPr lang="zh-CN" altLang="en-US" sz="1800" b="1" dirty="0">
                <a:solidFill>
                  <a:srgbClr val="C00000"/>
                </a:solidFill>
                <a:latin typeface="微软雅黑" panose="020B0503020204020204" pitchFamily="34" charset="-122"/>
                <a:ea typeface="微软雅黑" panose="020B0503020204020204" pitchFamily="34" charset="-122"/>
                <a:sym typeface="+mn-ea"/>
              </a:rPr>
              <a:t>如何保证学习效果</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588983" y="3942504"/>
            <a:ext cx="2325370" cy="275590"/>
          </a:xfrm>
          <a:prstGeom prst="rect">
            <a:avLst/>
          </a:prstGeom>
          <a:noFill/>
        </p:spPr>
        <p:txBody>
          <a:bodyPr wrap="none" rtlCol="0">
            <a:spAutoFit/>
          </a:bodyPr>
          <a:lstStyle/>
          <a:p>
            <a:pPr algn="l"/>
            <a:r>
              <a:rPr lang="zh-CN" sz="1200" b="1">
                <a:ea typeface="宋体" panose="02010600030101010101" pitchFamily="2" charset="-122"/>
                <a:sym typeface="+mn-ea"/>
              </a:rPr>
              <a:t>学到了什么、有没有学以致用。</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90" name="Freeform 16"/>
          <p:cNvSpPr/>
          <p:nvPr/>
        </p:nvSpPr>
        <p:spPr bwMode="auto">
          <a:xfrm>
            <a:off x="2503510" y="2627677"/>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1" name="Freeform 16"/>
          <p:cNvSpPr/>
          <p:nvPr/>
        </p:nvSpPr>
        <p:spPr bwMode="auto">
          <a:xfrm>
            <a:off x="3352954" y="3403113"/>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2" name="Freeform 16"/>
          <p:cNvSpPr/>
          <p:nvPr/>
        </p:nvSpPr>
        <p:spPr bwMode="auto">
          <a:xfrm>
            <a:off x="4276763" y="4189577"/>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3" name="Freeform 17"/>
          <p:cNvSpPr/>
          <p:nvPr/>
        </p:nvSpPr>
        <p:spPr bwMode="auto">
          <a:xfrm>
            <a:off x="1683845" y="1330769"/>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4" name="Freeform 19"/>
          <p:cNvSpPr/>
          <p:nvPr/>
        </p:nvSpPr>
        <p:spPr bwMode="auto">
          <a:xfrm>
            <a:off x="2479727" y="2091912"/>
            <a:ext cx="316001" cy="574238"/>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5" name="Freeform 21"/>
          <p:cNvSpPr/>
          <p:nvPr/>
        </p:nvSpPr>
        <p:spPr bwMode="auto">
          <a:xfrm>
            <a:off x="3320957" y="2871030"/>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6" name="Freeform 26"/>
          <p:cNvSpPr/>
          <p:nvPr/>
        </p:nvSpPr>
        <p:spPr bwMode="auto">
          <a:xfrm>
            <a:off x="4193420" y="3654417"/>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7" name="Freeform 28"/>
          <p:cNvSpPr>
            <a:spLocks noEditPoints="1"/>
          </p:cNvSpPr>
          <p:nvPr/>
        </p:nvSpPr>
        <p:spPr bwMode="auto">
          <a:xfrm>
            <a:off x="827585" y="1330769"/>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gradFill flip="none" rotWithShape="1">
            <a:gsLst>
              <a:gs pos="77000">
                <a:srgbClr val="C00000"/>
              </a:gs>
              <a:gs pos="9000">
                <a:srgbClr val="C00000"/>
              </a:gs>
              <a:gs pos="0">
                <a:srgbClr val="FF0000"/>
              </a:gs>
            </a:gsLst>
            <a:lin ang="5400000" scaled="1"/>
            <a:tileRect/>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8" name="Freeform 29"/>
          <p:cNvSpPr>
            <a:spLocks noEditPoints="1"/>
          </p:cNvSpPr>
          <p:nvPr/>
        </p:nvSpPr>
        <p:spPr bwMode="auto">
          <a:xfrm>
            <a:off x="1623468" y="2091912"/>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26 w 345"/>
              <a:gd name="T13" fmla="*/ 139 h 271"/>
              <a:gd name="T14" fmla="*/ 151 w 345"/>
              <a:gd name="T15" fmla="*/ 123 h 271"/>
              <a:gd name="T16" fmla="*/ 183 w 345"/>
              <a:gd name="T17" fmla="*/ 100 h 271"/>
              <a:gd name="T18" fmla="*/ 201 w 345"/>
              <a:gd name="T19" fmla="*/ 79 h 271"/>
              <a:gd name="T20" fmla="*/ 197 w 345"/>
              <a:gd name="T21" fmla="*/ 68 h 271"/>
              <a:gd name="T22" fmla="*/ 186 w 345"/>
              <a:gd name="T23" fmla="*/ 63 h 271"/>
              <a:gd name="T24" fmla="*/ 172 w 345"/>
              <a:gd name="T25" fmla="*/ 62 h 271"/>
              <a:gd name="T26" fmla="*/ 158 w 345"/>
              <a:gd name="T27" fmla="*/ 66 h 271"/>
              <a:gd name="T28" fmla="*/ 146 w 345"/>
              <a:gd name="T29" fmla="*/ 41 h 271"/>
              <a:gd name="T30" fmla="*/ 171 w 345"/>
              <a:gd name="T31" fmla="*/ 37 h 271"/>
              <a:gd name="T32" fmla="*/ 196 w 345"/>
              <a:gd name="T33" fmla="*/ 39 h 271"/>
              <a:gd name="T34" fmla="*/ 226 w 345"/>
              <a:gd name="T35" fmla="*/ 55 h 271"/>
              <a:gd name="T36" fmla="*/ 236 w 345"/>
              <a:gd name="T37" fmla="*/ 85 h 271"/>
              <a:gd name="T38" fmla="*/ 225 w 345"/>
              <a:gd name="T39" fmla="*/ 106 h 271"/>
              <a:gd name="T40" fmla="*/ 205 w 345"/>
              <a:gd name="T41" fmla="*/ 124 h 271"/>
              <a:gd name="T42" fmla="*/ 185 w 345"/>
              <a:gd name="T43" fmla="*/ 139 h 271"/>
              <a:gd name="T44" fmla="*/ 224 w 345"/>
              <a:gd name="T45" fmla="*/ 148 h 271"/>
              <a:gd name="T46" fmla="*/ 219 w 345"/>
              <a:gd name="T47" fmla="*/ 172 h 271"/>
              <a:gd name="T48" fmla="*/ 124 w 345"/>
              <a:gd name="T49" fmla="*/ 149 h 271"/>
              <a:gd name="T50" fmla="*/ 126 w 345"/>
              <a:gd name="T51"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71">
                <a:moveTo>
                  <a:pt x="154" y="209"/>
                </a:moveTo>
                <a:lnTo>
                  <a:pt x="0" y="268"/>
                </a:lnTo>
                <a:lnTo>
                  <a:pt x="133" y="1"/>
                </a:lnTo>
                <a:lnTo>
                  <a:pt x="345" y="0"/>
                </a:lnTo>
                <a:lnTo>
                  <a:pt x="212" y="271"/>
                </a:lnTo>
                <a:lnTo>
                  <a:pt x="154" y="209"/>
                </a:lnTo>
                <a:moveTo>
                  <a:pt x="126" y="139"/>
                </a:moveTo>
                <a:cubicBezTo>
                  <a:pt x="134" y="133"/>
                  <a:pt x="143" y="128"/>
                  <a:pt x="151" y="123"/>
                </a:cubicBezTo>
                <a:cubicBezTo>
                  <a:pt x="165" y="113"/>
                  <a:pt x="176" y="106"/>
                  <a:pt x="183" y="100"/>
                </a:cubicBezTo>
                <a:cubicBezTo>
                  <a:pt x="194" y="91"/>
                  <a:pt x="199" y="84"/>
                  <a:pt x="201" y="79"/>
                </a:cubicBezTo>
                <a:cubicBezTo>
                  <a:pt x="202" y="75"/>
                  <a:pt x="200" y="71"/>
                  <a:pt x="197" y="68"/>
                </a:cubicBezTo>
                <a:cubicBezTo>
                  <a:pt x="194" y="65"/>
                  <a:pt x="191" y="64"/>
                  <a:pt x="186" y="63"/>
                </a:cubicBezTo>
                <a:cubicBezTo>
                  <a:pt x="182" y="62"/>
                  <a:pt x="177" y="61"/>
                  <a:pt x="172" y="62"/>
                </a:cubicBezTo>
                <a:cubicBezTo>
                  <a:pt x="168" y="63"/>
                  <a:pt x="164" y="64"/>
                  <a:pt x="158" y="66"/>
                </a:cubicBezTo>
                <a:lnTo>
                  <a:pt x="146" y="41"/>
                </a:lnTo>
                <a:cubicBezTo>
                  <a:pt x="154" y="39"/>
                  <a:pt x="163" y="37"/>
                  <a:pt x="171" y="37"/>
                </a:cubicBezTo>
                <a:cubicBezTo>
                  <a:pt x="179" y="37"/>
                  <a:pt x="187" y="37"/>
                  <a:pt x="196" y="39"/>
                </a:cubicBezTo>
                <a:cubicBezTo>
                  <a:pt x="208" y="42"/>
                  <a:pt x="218" y="47"/>
                  <a:pt x="226" y="55"/>
                </a:cubicBezTo>
                <a:cubicBezTo>
                  <a:pt x="236" y="63"/>
                  <a:pt x="239" y="73"/>
                  <a:pt x="236" y="85"/>
                </a:cubicBezTo>
                <a:cubicBezTo>
                  <a:pt x="235" y="92"/>
                  <a:pt x="231" y="98"/>
                  <a:pt x="225" y="106"/>
                </a:cubicBezTo>
                <a:cubicBezTo>
                  <a:pt x="219" y="112"/>
                  <a:pt x="213" y="118"/>
                  <a:pt x="205" y="124"/>
                </a:cubicBezTo>
                <a:cubicBezTo>
                  <a:pt x="198" y="129"/>
                  <a:pt x="192" y="134"/>
                  <a:pt x="185" y="139"/>
                </a:cubicBezTo>
                <a:lnTo>
                  <a:pt x="224" y="148"/>
                </a:lnTo>
                <a:lnTo>
                  <a:pt x="219" y="172"/>
                </a:lnTo>
                <a:lnTo>
                  <a:pt x="124" y="149"/>
                </a:lnTo>
                <a:lnTo>
                  <a:pt x="126" y="139"/>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99" name="Freeform 30"/>
          <p:cNvSpPr>
            <a:spLocks noEditPoints="1"/>
          </p:cNvSpPr>
          <p:nvPr/>
        </p:nvSpPr>
        <p:spPr bwMode="auto">
          <a:xfrm>
            <a:off x="2464697" y="2871030"/>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228 w 345"/>
              <a:gd name="T13" fmla="*/ 139 h 271"/>
              <a:gd name="T14" fmla="*/ 206 w 345"/>
              <a:gd name="T15" fmla="*/ 165 h 271"/>
              <a:gd name="T16" fmla="*/ 171 w 345"/>
              <a:gd name="T17" fmla="*/ 166 h 271"/>
              <a:gd name="T18" fmla="*/ 147 w 345"/>
              <a:gd name="T19" fmla="*/ 158 h 271"/>
              <a:gd name="T20" fmla="*/ 127 w 345"/>
              <a:gd name="T21" fmla="*/ 144 h 271"/>
              <a:gd name="T22" fmla="*/ 149 w 345"/>
              <a:gd name="T23" fmla="*/ 128 h 271"/>
              <a:gd name="T24" fmla="*/ 159 w 345"/>
              <a:gd name="T25" fmla="*/ 137 h 271"/>
              <a:gd name="T26" fmla="*/ 170 w 345"/>
              <a:gd name="T27" fmla="*/ 142 h 271"/>
              <a:gd name="T28" fmla="*/ 184 w 345"/>
              <a:gd name="T29" fmla="*/ 141 h 271"/>
              <a:gd name="T30" fmla="*/ 193 w 345"/>
              <a:gd name="T31" fmla="*/ 130 h 271"/>
              <a:gd name="T32" fmla="*/ 186 w 345"/>
              <a:gd name="T33" fmla="*/ 115 h 271"/>
              <a:gd name="T34" fmla="*/ 170 w 345"/>
              <a:gd name="T35" fmla="*/ 109 h 271"/>
              <a:gd name="T36" fmla="*/ 174 w 345"/>
              <a:gd name="T37" fmla="*/ 91 h 271"/>
              <a:gd name="T38" fmla="*/ 190 w 345"/>
              <a:gd name="T39" fmla="*/ 92 h 271"/>
              <a:gd name="T40" fmla="*/ 202 w 345"/>
              <a:gd name="T41" fmla="*/ 82 h 271"/>
              <a:gd name="T42" fmla="*/ 199 w 345"/>
              <a:gd name="T43" fmla="*/ 70 h 271"/>
              <a:gd name="T44" fmla="*/ 187 w 345"/>
              <a:gd name="T45" fmla="*/ 64 h 271"/>
              <a:gd name="T46" fmla="*/ 176 w 345"/>
              <a:gd name="T47" fmla="*/ 64 h 271"/>
              <a:gd name="T48" fmla="*/ 165 w 345"/>
              <a:gd name="T49" fmla="*/ 66 h 271"/>
              <a:gd name="T50" fmla="*/ 153 w 345"/>
              <a:gd name="T51" fmla="*/ 45 h 271"/>
              <a:gd name="T52" fmla="*/ 174 w 345"/>
              <a:gd name="T53" fmla="*/ 41 h 271"/>
              <a:gd name="T54" fmla="*/ 195 w 345"/>
              <a:gd name="T55" fmla="*/ 43 h 271"/>
              <a:gd name="T56" fmla="*/ 225 w 345"/>
              <a:gd name="T57" fmla="*/ 57 h 271"/>
              <a:gd name="T58" fmla="*/ 236 w 345"/>
              <a:gd name="T59" fmla="*/ 86 h 271"/>
              <a:gd name="T60" fmla="*/ 228 w 345"/>
              <a:gd name="T61" fmla="*/ 101 h 271"/>
              <a:gd name="T62" fmla="*/ 211 w 345"/>
              <a:gd name="T63" fmla="*/ 107 h 271"/>
              <a:gd name="T64" fmla="*/ 225 w 345"/>
              <a:gd name="T65" fmla="*/ 120 h 271"/>
              <a:gd name="T66" fmla="*/ 228 w 345"/>
              <a:gd name="T67"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71">
                <a:moveTo>
                  <a:pt x="154" y="209"/>
                </a:moveTo>
                <a:lnTo>
                  <a:pt x="0" y="268"/>
                </a:lnTo>
                <a:lnTo>
                  <a:pt x="133" y="1"/>
                </a:lnTo>
                <a:lnTo>
                  <a:pt x="345" y="0"/>
                </a:lnTo>
                <a:lnTo>
                  <a:pt x="212" y="271"/>
                </a:lnTo>
                <a:lnTo>
                  <a:pt x="154" y="209"/>
                </a:lnTo>
                <a:moveTo>
                  <a:pt x="228" y="139"/>
                </a:moveTo>
                <a:cubicBezTo>
                  <a:pt x="226" y="152"/>
                  <a:pt x="218" y="160"/>
                  <a:pt x="206" y="165"/>
                </a:cubicBezTo>
                <a:cubicBezTo>
                  <a:pt x="196" y="168"/>
                  <a:pt x="184" y="169"/>
                  <a:pt x="171" y="166"/>
                </a:cubicBezTo>
                <a:cubicBezTo>
                  <a:pt x="162" y="164"/>
                  <a:pt x="154" y="162"/>
                  <a:pt x="147" y="158"/>
                </a:cubicBezTo>
                <a:cubicBezTo>
                  <a:pt x="140" y="155"/>
                  <a:pt x="134" y="150"/>
                  <a:pt x="127" y="144"/>
                </a:cubicBezTo>
                <a:lnTo>
                  <a:pt x="149" y="128"/>
                </a:lnTo>
                <a:cubicBezTo>
                  <a:pt x="153" y="132"/>
                  <a:pt x="156" y="135"/>
                  <a:pt x="159" y="137"/>
                </a:cubicBezTo>
                <a:cubicBezTo>
                  <a:pt x="162" y="140"/>
                  <a:pt x="166" y="141"/>
                  <a:pt x="170" y="142"/>
                </a:cubicBezTo>
                <a:cubicBezTo>
                  <a:pt x="175" y="143"/>
                  <a:pt x="180" y="143"/>
                  <a:pt x="184" y="141"/>
                </a:cubicBezTo>
                <a:cubicBezTo>
                  <a:pt x="189" y="139"/>
                  <a:pt x="192" y="135"/>
                  <a:pt x="193" y="130"/>
                </a:cubicBezTo>
                <a:cubicBezTo>
                  <a:pt x="194" y="124"/>
                  <a:pt x="192" y="119"/>
                  <a:pt x="186" y="115"/>
                </a:cubicBezTo>
                <a:cubicBezTo>
                  <a:pt x="182" y="113"/>
                  <a:pt x="177" y="111"/>
                  <a:pt x="170" y="109"/>
                </a:cubicBezTo>
                <a:lnTo>
                  <a:pt x="174" y="91"/>
                </a:lnTo>
                <a:cubicBezTo>
                  <a:pt x="181" y="92"/>
                  <a:pt x="186" y="92"/>
                  <a:pt x="190" y="92"/>
                </a:cubicBezTo>
                <a:cubicBezTo>
                  <a:pt x="197" y="91"/>
                  <a:pt x="201" y="87"/>
                  <a:pt x="202" y="82"/>
                </a:cubicBezTo>
                <a:cubicBezTo>
                  <a:pt x="203" y="77"/>
                  <a:pt x="202" y="73"/>
                  <a:pt x="199" y="70"/>
                </a:cubicBezTo>
                <a:cubicBezTo>
                  <a:pt x="196" y="67"/>
                  <a:pt x="192" y="65"/>
                  <a:pt x="187" y="64"/>
                </a:cubicBezTo>
                <a:cubicBezTo>
                  <a:pt x="184" y="63"/>
                  <a:pt x="180" y="63"/>
                  <a:pt x="176" y="64"/>
                </a:cubicBezTo>
                <a:cubicBezTo>
                  <a:pt x="173" y="64"/>
                  <a:pt x="169" y="65"/>
                  <a:pt x="165" y="66"/>
                </a:cubicBezTo>
                <a:lnTo>
                  <a:pt x="153" y="45"/>
                </a:lnTo>
                <a:cubicBezTo>
                  <a:pt x="160" y="43"/>
                  <a:pt x="167" y="42"/>
                  <a:pt x="174" y="41"/>
                </a:cubicBezTo>
                <a:cubicBezTo>
                  <a:pt x="181" y="41"/>
                  <a:pt x="188" y="42"/>
                  <a:pt x="195" y="43"/>
                </a:cubicBezTo>
                <a:cubicBezTo>
                  <a:pt x="208" y="46"/>
                  <a:pt x="217" y="50"/>
                  <a:pt x="225" y="57"/>
                </a:cubicBezTo>
                <a:cubicBezTo>
                  <a:pt x="235" y="65"/>
                  <a:pt x="239" y="75"/>
                  <a:pt x="236" y="86"/>
                </a:cubicBezTo>
                <a:cubicBezTo>
                  <a:pt x="235" y="93"/>
                  <a:pt x="232" y="97"/>
                  <a:pt x="228" y="101"/>
                </a:cubicBezTo>
                <a:cubicBezTo>
                  <a:pt x="223" y="104"/>
                  <a:pt x="218" y="106"/>
                  <a:pt x="211" y="107"/>
                </a:cubicBezTo>
                <a:cubicBezTo>
                  <a:pt x="217" y="111"/>
                  <a:pt x="222" y="115"/>
                  <a:pt x="225" y="120"/>
                </a:cubicBezTo>
                <a:cubicBezTo>
                  <a:pt x="229" y="126"/>
                  <a:pt x="230" y="132"/>
                  <a:pt x="228" y="139"/>
                </a:cubicBez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sp>
        <p:nvSpPr>
          <p:cNvPr id="100" name="Freeform 31"/>
          <p:cNvSpPr>
            <a:spLocks noEditPoints="1"/>
          </p:cNvSpPr>
          <p:nvPr/>
        </p:nvSpPr>
        <p:spPr bwMode="auto">
          <a:xfrm>
            <a:off x="3337160" y="3654417"/>
            <a:ext cx="1172260" cy="917988"/>
          </a:xfrm>
          <a:custGeom>
            <a:avLst/>
            <a:gdLst>
              <a:gd name="T0" fmla="*/ 154 w 345"/>
              <a:gd name="T1" fmla="*/ 208 h 270"/>
              <a:gd name="T2" fmla="*/ 0 w 345"/>
              <a:gd name="T3" fmla="*/ 267 h 270"/>
              <a:gd name="T4" fmla="*/ 133 w 345"/>
              <a:gd name="T5" fmla="*/ 0 h 270"/>
              <a:gd name="T6" fmla="*/ 345 w 345"/>
              <a:gd name="T7" fmla="*/ 0 h 270"/>
              <a:gd name="T8" fmla="*/ 212 w 345"/>
              <a:gd name="T9" fmla="*/ 270 h 270"/>
              <a:gd name="T10" fmla="*/ 154 w 345"/>
              <a:gd name="T11" fmla="*/ 208 h 270"/>
              <a:gd name="T12" fmla="*/ 208 w 345"/>
              <a:gd name="T13" fmla="*/ 171 h 270"/>
              <a:gd name="T14" fmla="*/ 174 w 345"/>
              <a:gd name="T15" fmla="*/ 164 h 270"/>
              <a:gd name="T16" fmla="*/ 178 w 345"/>
              <a:gd name="T17" fmla="*/ 147 h 270"/>
              <a:gd name="T18" fmla="*/ 128 w 345"/>
              <a:gd name="T19" fmla="*/ 137 h 270"/>
              <a:gd name="T20" fmla="*/ 133 w 345"/>
              <a:gd name="T21" fmla="*/ 113 h 270"/>
              <a:gd name="T22" fmla="*/ 154 w 345"/>
              <a:gd name="T23" fmla="*/ 90 h 270"/>
              <a:gd name="T24" fmla="*/ 176 w 345"/>
              <a:gd name="T25" fmla="*/ 67 h 270"/>
              <a:gd name="T26" fmla="*/ 197 w 345"/>
              <a:gd name="T27" fmla="*/ 45 h 270"/>
              <a:gd name="T28" fmla="*/ 232 w 345"/>
              <a:gd name="T29" fmla="*/ 52 h 270"/>
              <a:gd name="T30" fmla="*/ 216 w 345"/>
              <a:gd name="T31" fmla="*/ 131 h 270"/>
              <a:gd name="T32" fmla="*/ 232 w 345"/>
              <a:gd name="T33" fmla="*/ 134 h 270"/>
              <a:gd name="T34" fmla="*/ 227 w 345"/>
              <a:gd name="T35" fmla="*/ 157 h 270"/>
              <a:gd name="T36" fmla="*/ 213 w 345"/>
              <a:gd name="T37" fmla="*/ 154 h 270"/>
              <a:gd name="T38" fmla="*/ 211 w 345"/>
              <a:gd name="T39" fmla="*/ 159 h 270"/>
              <a:gd name="T40" fmla="*/ 210 w 345"/>
              <a:gd name="T41" fmla="*/ 164 h 270"/>
              <a:gd name="T42" fmla="*/ 209 w 345"/>
              <a:gd name="T43" fmla="*/ 168 h 270"/>
              <a:gd name="T44" fmla="*/ 208 w 345"/>
              <a:gd name="T45" fmla="*/ 171 h 270"/>
              <a:gd name="T46" fmla="*/ 162 w 345"/>
              <a:gd name="T47" fmla="*/ 120 h 270"/>
              <a:gd name="T48" fmla="*/ 183 w 345"/>
              <a:gd name="T49" fmla="*/ 124 h 270"/>
              <a:gd name="T50" fmla="*/ 190 w 345"/>
              <a:gd name="T51" fmla="*/ 89 h 270"/>
              <a:gd name="T52" fmla="*/ 162 w 345"/>
              <a:gd name="T53"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270">
                <a:moveTo>
                  <a:pt x="154" y="208"/>
                </a:moveTo>
                <a:lnTo>
                  <a:pt x="0" y="267"/>
                </a:lnTo>
                <a:lnTo>
                  <a:pt x="133" y="0"/>
                </a:lnTo>
                <a:lnTo>
                  <a:pt x="345" y="0"/>
                </a:lnTo>
                <a:lnTo>
                  <a:pt x="212" y="270"/>
                </a:lnTo>
                <a:lnTo>
                  <a:pt x="154" y="208"/>
                </a:lnTo>
                <a:moveTo>
                  <a:pt x="208" y="171"/>
                </a:moveTo>
                <a:lnTo>
                  <a:pt x="174" y="164"/>
                </a:lnTo>
                <a:lnTo>
                  <a:pt x="178" y="147"/>
                </a:lnTo>
                <a:lnTo>
                  <a:pt x="128" y="137"/>
                </a:lnTo>
                <a:lnTo>
                  <a:pt x="133" y="113"/>
                </a:lnTo>
                <a:cubicBezTo>
                  <a:pt x="138" y="107"/>
                  <a:pt x="145" y="99"/>
                  <a:pt x="154" y="90"/>
                </a:cubicBezTo>
                <a:cubicBezTo>
                  <a:pt x="156" y="87"/>
                  <a:pt x="164" y="80"/>
                  <a:pt x="176" y="67"/>
                </a:cubicBezTo>
                <a:cubicBezTo>
                  <a:pt x="183" y="60"/>
                  <a:pt x="190" y="52"/>
                  <a:pt x="197" y="45"/>
                </a:cubicBezTo>
                <a:lnTo>
                  <a:pt x="232" y="52"/>
                </a:lnTo>
                <a:lnTo>
                  <a:pt x="216" y="131"/>
                </a:lnTo>
                <a:lnTo>
                  <a:pt x="232" y="134"/>
                </a:lnTo>
                <a:lnTo>
                  <a:pt x="227" y="157"/>
                </a:lnTo>
                <a:lnTo>
                  <a:pt x="213" y="154"/>
                </a:lnTo>
                <a:cubicBezTo>
                  <a:pt x="212" y="155"/>
                  <a:pt x="211" y="157"/>
                  <a:pt x="211" y="159"/>
                </a:cubicBezTo>
                <a:cubicBezTo>
                  <a:pt x="210" y="161"/>
                  <a:pt x="210" y="163"/>
                  <a:pt x="210" y="164"/>
                </a:cubicBezTo>
                <a:cubicBezTo>
                  <a:pt x="209" y="165"/>
                  <a:pt x="209" y="167"/>
                  <a:pt x="209" y="168"/>
                </a:cubicBezTo>
                <a:cubicBezTo>
                  <a:pt x="209" y="169"/>
                  <a:pt x="208" y="170"/>
                  <a:pt x="208" y="171"/>
                </a:cubicBezTo>
                <a:moveTo>
                  <a:pt x="162" y="120"/>
                </a:moveTo>
                <a:lnTo>
                  <a:pt x="183" y="124"/>
                </a:lnTo>
                <a:lnTo>
                  <a:pt x="190" y="89"/>
                </a:lnTo>
                <a:lnTo>
                  <a:pt x="162" y="120"/>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sz="1800">
              <a:solidFill>
                <a:prstClr val="black"/>
              </a:solidFill>
              <a:latin typeface="等线" panose="02010600030101010101" charset="-122"/>
              <a:ea typeface="等线" panose="02010600030101010101"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63561" y="28439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500"/>
                                        <p:tgtEl>
                                          <p:spTgt spid="9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up)">
                                      <p:cBhvr>
                                        <p:cTn id="30" dur="500"/>
                                        <p:tgtEl>
                                          <p:spTgt spid="9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down)">
                                      <p:cBhvr>
                                        <p:cTn id="45" dur="500"/>
                                        <p:tgtEl>
                                          <p:spTgt spid="9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left)">
                                      <p:cBhvr>
                                        <p:cTn id="60" dur="500"/>
                                        <p:tgtEl>
                                          <p:spTgt spid="87"/>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down)">
                                      <p:cBhvr>
                                        <p:cTn id="64" dur="500"/>
                                        <p:tgtEl>
                                          <p:spTgt spid="96"/>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ipe(up)">
                                      <p:cBhvr>
                                        <p:cTn id="68" dur="500"/>
                                        <p:tgtEl>
                                          <p:spTgt spid="10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left)">
                                      <p:cBhvr>
                                        <p:cTn id="72" dur="500"/>
                                        <p:tgtEl>
                                          <p:spTgt spid="9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left)">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82" grpId="0"/>
      <p:bldP spid="83" grpId="0"/>
      <p:bldP spid="84" grpId="0"/>
      <p:bldP spid="85" grpId="0"/>
      <p:bldP spid="86" grpId="0"/>
      <p:bldP spid="87" grpId="0"/>
      <p:bldP spid="88" grpId="0"/>
      <p:bldP spid="89" grpId="0"/>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740" y="525145"/>
            <a:ext cx="7807960" cy="830580"/>
          </a:xfrm>
        </p:spPr>
        <p:txBody>
          <a:bodyPr>
            <a:normAutofit/>
          </a:bodyPr>
          <a:lstStyle/>
          <a:p>
            <a:r>
              <a:rPr lang="zh-CN" altLang="en-US" dirty="0"/>
              <a:t> </a:t>
            </a:r>
            <a:r>
              <a:rPr lang="zh-CN" altLang="en-US" b="1" dirty="0">
                <a:solidFill>
                  <a:srgbClr val="C00000"/>
                </a:solidFill>
                <a:latin typeface="微软雅黑" panose="020B0503020204020204" pitchFamily="34" charset="-122"/>
                <a:ea typeface="微软雅黑" panose="020B0503020204020204" pitchFamily="34" charset="-122"/>
                <a:sym typeface="+mn-ea"/>
              </a:rPr>
              <a:t>党员过政治</a:t>
            </a:r>
            <a:r>
              <a:rPr lang="zh-CN" altLang="en-US" b="1" dirty="0">
                <a:solidFill>
                  <a:srgbClr val="C00000"/>
                </a:solidFill>
                <a:latin typeface="微软雅黑" panose="020B0503020204020204" pitchFamily="34" charset="-122"/>
                <a:ea typeface="微软雅黑" panose="020B0503020204020204" pitchFamily="34" charset="-122"/>
                <a:sym typeface="+mn-ea"/>
              </a:rPr>
              <a:t>生日</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3" name="Group 12"/>
          <p:cNvGrpSpPr/>
          <p:nvPr>
            <p:custDataLst>
              <p:tags r:id="rId1"/>
            </p:custDataLst>
          </p:nvPr>
        </p:nvGrpSpPr>
        <p:grpSpPr bwMode="auto">
          <a:xfrm>
            <a:off x="1049655" y="2354580"/>
            <a:ext cx="2305050" cy="1820545"/>
            <a:chOff x="0" y="0"/>
            <a:chExt cx="1452" cy="1814"/>
          </a:xfrm>
        </p:grpSpPr>
        <p:sp>
          <p:nvSpPr>
            <p:cNvPr id="4" name="Rectangle 13"/>
            <p:cNvSpPr>
              <a:spLocks noChangeArrowheads="1"/>
            </p:cNvSpPr>
            <p:nvPr>
              <p:custDataLst>
                <p:tags r:id="rId2"/>
              </p:custDataLst>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sp>
          <p:nvSpPr>
            <p:cNvPr id="5" name="AutoShape 14"/>
            <p:cNvSpPr>
              <a:spLocks noChangeArrowheads="1"/>
            </p:cNvSpPr>
            <p:nvPr>
              <p:custDataLst>
                <p:tags r:id="rId3"/>
              </p:custDataLst>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grpSp>
        <p:nvGrpSpPr>
          <p:cNvPr id="6" name="组合 5"/>
          <p:cNvGrpSpPr/>
          <p:nvPr>
            <p:custDataLst>
              <p:tags r:id="rId4"/>
            </p:custDataLst>
          </p:nvPr>
        </p:nvGrpSpPr>
        <p:grpSpPr>
          <a:xfrm>
            <a:off x="1049853" y="1489225"/>
            <a:ext cx="2305050" cy="936625"/>
            <a:chOff x="1114623" y="987574"/>
            <a:chExt cx="2305050" cy="936625"/>
          </a:xfrm>
        </p:grpSpPr>
        <p:grpSp>
          <p:nvGrpSpPr>
            <p:cNvPr id="7" name="Group 3"/>
            <p:cNvGrpSpPr/>
            <p:nvPr/>
          </p:nvGrpSpPr>
          <p:grpSpPr bwMode="auto">
            <a:xfrm>
              <a:off x="1114623" y="987574"/>
              <a:ext cx="2305050" cy="936625"/>
              <a:chOff x="0" y="0"/>
              <a:chExt cx="1452" cy="590"/>
            </a:xfrm>
          </p:grpSpPr>
          <p:sp>
            <p:nvSpPr>
              <p:cNvPr id="9" name="AutoShape 4"/>
              <p:cNvSpPr>
                <a:spLocks noChangeArrowheads="1"/>
              </p:cNvSpPr>
              <p:nvPr>
                <p:custDataLst>
                  <p:tags r:id="rId5"/>
                </p:custDataLst>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a:solidFill>
                    <a:prstClr val="white"/>
                  </a:solidFill>
                  <a:latin typeface="等线" panose="02010600030101010101" charset="-122"/>
                  <a:ea typeface="等线" panose="02010600030101010101" charset="-122"/>
                </a:endParaRPr>
              </a:p>
            </p:txBody>
          </p:sp>
          <p:sp>
            <p:nvSpPr>
              <p:cNvPr id="10" name="AutoShape 5"/>
              <p:cNvSpPr>
                <a:spLocks noChangeArrowheads="1"/>
              </p:cNvSpPr>
              <p:nvPr>
                <p:custDataLst>
                  <p:tags r:id="rId6"/>
                </p:custDataLst>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sp>
          <p:nvSpPr>
            <p:cNvPr id="8" name="WordArt 15"/>
            <p:cNvSpPr>
              <a:spLocks noChangeArrowheads="1" noChangeShapeType="1"/>
            </p:cNvSpPr>
            <p:nvPr>
              <p:custDataLst>
                <p:tags r:id="rId7"/>
              </p:custDataLst>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prstClr val="white"/>
                    </a:solidFill>
                    <a:round/>
                  </a:ln>
                  <a:solidFill>
                    <a:prstClr val="white"/>
                  </a:solidFill>
                  <a:latin typeface="黑体" panose="02010609060101010101" charset="-122"/>
                  <a:ea typeface="黑体" panose="02010609060101010101" charset="-122"/>
                </a:rPr>
                <a:t>什么是</a:t>
              </a:r>
              <a:r>
                <a:rPr lang="zh-CN" altLang="en-US" sz="2400" dirty="0">
                  <a:ln w="9525">
                    <a:solidFill>
                      <a:prstClr val="white"/>
                    </a:solidFill>
                    <a:round/>
                  </a:ln>
                  <a:solidFill>
                    <a:prstClr val="white"/>
                  </a:solidFill>
                  <a:latin typeface="黑体" panose="02010609060101010101" charset="-122"/>
                  <a:ea typeface="黑体" panose="02010609060101010101" charset="-122"/>
                </a:rPr>
                <a:t>政治生日</a:t>
              </a:r>
              <a:endParaRPr lang="zh-CN" altLang="en-US" sz="2400" dirty="0">
                <a:ln w="9525">
                  <a:solidFill>
                    <a:prstClr val="white"/>
                  </a:solidFill>
                  <a:round/>
                </a:ln>
                <a:solidFill>
                  <a:prstClr val="white"/>
                </a:solidFill>
                <a:latin typeface="黑体" panose="02010609060101010101" charset="-122"/>
                <a:ea typeface="黑体" panose="02010609060101010101" charset="-122"/>
              </a:endParaRPr>
            </a:p>
          </p:txBody>
        </p:sp>
      </p:grpSp>
      <p:sp>
        <p:nvSpPr>
          <p:cNvPr id="11" name="Rectangle 16"/>
          <p:cNvSpPr>
            <a:spLocks noChangeArrowheads="1"/>
          </p:cNvSpPr>
          <p:nvPr>
            <p:custDataLst>
              <p:tags r:id="rId8"/>
            </p:custDataLst>
          </p:nvPr>
        </p:nvSpPr>
        <p:spPr bwMode="auto">
          <a:xfrm>
            <a:off x="1049853" y="2641750"/>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b="1">
                <a:solidFill>
                  <a:srgbClr val="C00000"/>
                </a:solidFill>
                <a:ea typeface="宋体" panose="02010600030101010101" pitchFamily="2" charset="-122"/>
                <a:sym typeface="+mn-ea"/>
              </a:rPr>
              <a:t>       </a:t>
            </a:r>
            <a:r>
              <a:rPr sz="2000" b="1">
                <a:solidFill>
                  <a:srgbClr val="C00000"/>
                </a:solidFill>
                <a:latin typeface="微软雅黑" panose="020B0503020204020204" pitchFamily="34" charset="-122"/>
                <a:ea typeface="微软雅黑" panose="020B0503020204020204" pitchFamily="34" charset="-122"/>
                <a:sym typeface="+mn-ea"/>
              </a:rPr>
              <a:t>政治生日</a:t>
            </a:r>
            <a:r>
              <a:rPr lang="zh-CN" sz="2000" b="1">
                <a:solidFill>
                  <a:srgbClr val="C00000"/>
                </a:solidFill>
                <a:latin typeface="微软雅黑" panose="020B0503020204020204" pitchFamily="34" charset="-122"/>
                <a:ea typeface="微软雅黑" panose="020B0503020204020204" pitchFamily="34" charset="-122"/>
                <a:sym typeface="+mn-ea"/>
              </a:rPr>
              <a:t>：</a:t>
            </a:r>
            <a:r>
              <a:rPr sz="2000" b="1">
                <a:solidFill>
                  <a:srgbClr val="C00000"/>
                </a:solidFill>
                <a:latin typeface="微软雅黑" panose="020B0503020204020204" pitchFamily="34" charset="-122"/>
                <a:ea typeface="微软雅黑" panose="020B0503020204020204" pitchFamily="34" charset="-122"/>
                <a:sym typeface="+mn-ea"/>
              </a:rPr>
              <a:t>即党员经支部大会批准入党的日子。</a:t>
            </a:r>
            <a:endParaRPr lang="zh-CN" altLang="en-US" sz="2000"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12" name="Group 12"/>
          <p:cNvGrpSpPr/>
          <p:nvPr>
            <p:custDataLst>
              <p:tags r:id="rId9"/>
            </p:custDataLst>
          </p:nvPr>
        </p:nvGrpSpPr>
        <p:grpSpPr bwMode="auto">
          <a:xfrm>
            <a:off x="3571240" y="2354580"/>
            <a:ext cx="2305050" cy="1789430"/>
            <a:chOff x="0" y="0"/>
            <a:chExt cx="1452" cy="1814"/>
          </a:xfrm>
        </p:grpSpPr>
        <p:sp>
          <p:nvSpPr>
            <p:cNvPr id="13" name="Rectangle 13"/>
            <p:cNvSpPr>
              <a:spLocks noChangeArrowheads="1"/>
            </p:cNvSpPr>
            <p:nvPr>
              <p:custDataLst>
                <p:tags r:id="rId10"/>
              </p:custDataLst>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sp>
          <p:nvSpPr>
            <p:cNvPr id="14" name="AutoShape 14"/>
            <p:cNvSpPr>
              <a:spLocks noChangeArrowheads="1"/>
            </p:cNvSpPr>
            <p:nvPr>
              <p:custDataLst>
                <p:tags r:id="rId11"/>
              </p:custDataLst>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grpSp>
        <p:nvGrpSpPr>
          <p:cNvPr id="15" name="组合 14"/>
          <p:cNvGrpSpPr/>
          <p:nvPr>
            <p:custDataLst>
              <p:tags r:id="rId12"/>
            </p:custDataLst>
          </p:nvPr>
        </p:nvGrpSpPr>
        <p:grpSpPr>
          <a:xfrm>
            <a:off x="3571126" y="1489225"/>
            <a:ext cx="2305050" cy="936625"/>
            <a:chOff x="1114623" y="987574"/>
            <a:chExt cx="2305050" cy="936625"/>
          </a:xfrm>
        </p:grpSpPr>
        <p:grpSp>
          <p:nvGrpSpPr>
            <p:cNvPr id="16" name="Group 3"/>
            <p:cNvGrpSpPr/>
            <p:nvPr/>
          </p:nvGrpSpPr>
          <p:grpSpPr bwMode="auto">
            <a:xfrm>
              <a:off x="1114623" y="987574"/>
              <a:ext cx="2305050" cy="936625"/>
              <a:chOff x="0" y="0"/>
              <a:chExt cx="1452" cy="590"/>
            </a:xfrm>
          </p:grpSpPr>
          <p:sp>
            <p:nvSpPr>
              <p:cNvPr id="18" name="AutoShape 4"/>
              <p:cNvSpPr>
                <a:spLocks noChangeArrowheads="1"/>
              </p:cNvSpPr>
              <p:nvPr>
                <p:custDataLst>
                  <p:tags r:id="rId13"/>
                </p:custDataLst>
              </p:nvPr>
            </p:nvSpPr>
            <p:spPr bwMode="auto">
              <a:xfrm>
                <a:off x="0" y="91"/>
                <a:ext cx="1452" cy="499"/>
              </a:xfrm>
              <a:prstGeom prst="downArrowCallout">
                <a:avLst>
                  <a:gd name="adj1" fmla="val 72692"/>
                  <a:gd name="adj2" fmla="val 36346"/>
                  <a:gd name="adj3" fmla="val 14028"/>
                  <a:gd name="adj4" fmla="val 85940"/>
                </a:avLst>
              </a:prstGeom>
              <a:solidFill>
                <a:srgbClr val="FF6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a:solidFill>
                    <a:prstClr val="white"/>
                  </a:solidFill>
                  <a:latin typeface="等线" panose="02010600030101010101" charset="-122"/>
                  <a:ea typeface="等线" panose="02010600030101010101" charset="-122"/>
                </a:endParaRPr>
              </a:p>
            </p:txBody>
          </p:sp>
          <p:sp>
            <p:nvSpPr>
              <p:cNvPr id="19" name="AutoShape 5"/>
              <p:cNvSpPr>
                <a:spLocks noChangeArrowheads="1"/>
              </p:cNvSpPr>
              <p:nvPr>
                <p:custDataLst>
                  <p:tags r:id="rId14"/>
                </p:custDataLst>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sp>
          <p:nvSpPr>
            <p:cNvPr id="17" name="WordArt 15"/>
            <p:cNvSpPr>
              <a:spLocks noChangeArrowheads="1" noChangeShapeType="1"/>
            </p:cNvSpPr>
            <p:nvPr>
              <p:custDataLst>
                <p:tags r:id="rId15"/>
              </p:custDataLst>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prstClr val="white"/>
                    </a:solidFill>
                    <a:round/>
                  </a:ln>
                  <a:solidFill>
                    <a:prstClr val="white"/>
                  </a:solidFill>
                  <a:latin typeface="黑体" panose="02010609060101010101" charset="-122"/>
                  <a:ea typeface="黑体" panose="02010609060101010101" charset="-122"/>
                </a:rPr>
                <a:t>为什么</a:t>
              </a:r>
              <a:r>
                <a:rPr lang="zh-CN" altLang="en-US" sz="2400" dirty="0">
                  <a:ln w="9525">
                    <a:solidFill>
                      <a:prstClr val="white"/>
                    </a:solidFill>
                    <a:round/>
                  </a:ln>
                  <a:solidFill>
                    <a:prstClr val="white"/>
                  </a:solidFill>
                  <a:latin typeface="黑体" panose="02010609060101010101" charset="-122"/>
                  <a:ea typeface="黑体" panose="02010609060101010101" charset="-122"/>
                </a:rPr>
                <a:t>要开展</a:t>
              </a:r>
              <a:endParaRPr lang="zh-CN" altLang="en-US" sz="2400" dirty="0">
                <a:ln w="9525">
                  <a:solidFill>
                    <a:prstClr val="white"/>
                  </a:solidFill>
                  <a:round/>
                </a:ln>
                <a:solidFill>
                  <a:prstClr val="white"/>
                </a:solidFill>
                <a:latin typeface="黑体" panose="02010609060101010101" charset="-122"/>
                <a:ea typeface="黑体" panose="02010609060101010101" charset="-122"/>
              </a:endParaRPr>
            </a:p>
          </p:txBody>
        </p:sp>
      </p:grpSp>
      <p:sp>
        <p:nvSpPr>
          <p:cNvPr id="20" name="Rectangle 16"/>
          <p:cNvSpPr>
            <a:spLocks noChangeArrowheads="1"/>
          </p:cNvSpPr>
          <p:nvPr>
            <p:custDataLst>
              <p:tags r:id="rId16"/>
            </p:custDataLst>
          </p:nvPr>
        </p:nvSpPr>
        <p:spPr bwMode="auto">
          <a:xfrm>
            <a:off x="3571126" y="2641750"/>
            <a:ext cx="2305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让党员牢记自己的身份,</a:t>
            </a:r>
            <a:r>
              <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增强党性意识、在党意识。</a:t>
            </a:r>
            <a:r>
              <a:rPr lang="zh-CN" sz="20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严防庸俗化）</a:t>
            </a:r>
            <a:endParaRPr lang="zh-CN" sz="2000" b="1">
              <a:solidFill>
                <a:srgbClr val="C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1" name="Group 12"/>
          <p:cNvGrpSpPr/>
          <p:nvPr>
            <p:custDataLst>
              <p:tags r:id="rId17"/>
            </p:custDataLst>
          </p:nvPr>
        </p:nvGrpSpPr>
        <p:grpSpPr bwMode="auto">
          <a:xfrm>
            <a:off x="6091555" y="2354580"/>
            <a:ext cx="2305050" cy="1776730"/>
            <a:chOff x="0" y="0"/>
            <a:chExt cx="1452" cy="1814"/>
          </a:xfrm>
        </p:grpSpPr>
        <p:sp>
          <p:nvSpPr>
            <p:cNvPr id="22" name="Rectangle 13"/>
            <p:cNvSpPr>
              <a:spLocks noChangeArrowheads="1"/>
            </p:cNvSpPr>
            <p:nvPr>
              <p:custDataLst>
                <p:tags r:id="rId18"/>
              </p:custDataLst>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sp>
          <p:nvSpPr>
            <p:cNvPr id="23" name="AutoShape 14"/>
            <p:cNvSpPr>
              <a:spLocks noChangeArrowheads="1"/>
            </p:cNvSpPr>
            <p:nvPr>
              <p:custDataLst>
                <p:tags r:id="rId19"/>
              </p:custDataLst>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grpSp>
        <p:nvGrpSpPr>
          <p:cNvPr id="24" name="组合 23"/>
          <p:cNvGrpSpPr/>
          <p:nvPr>
            <p:custDataLst>
              <p:tags r:id="rId20"/>
            </p:custDataLst>
          </p:nvPr>
        </p:nvGrpSpPr>
        <p:grpSpPr>
          <a:xfrm>
            <a:off x="6091406" y="1489225"/>
            <a:ext cx="2305050" cy="936625"/>
            <a:chOff x="1114623" y="987574"/>
            <a:chExt cx="2305050" cy="936625"/>
          </a:xfrm>
        </p:grpSpPr>
        <p:grpSp>
          <p:nvGrpSpPr>
            <p:cNvPr id="25" name="Group 3"/>
            <p:cNvGrpSpPr/>
            <p:nvPr/>
          </p:nvGrpSpPr>
          <p:grpSpPr bwMode="auto">
            <a:xfrm>
              <a:off x="1114623" y="987574"/>
              <a:ext cx="2305050" cy="936625"/>
              <a:chOff x="0" y="0"/>
              <a:chExt cx="1452" cy="590"/>
            </a:xfrm>
          </p:grpSpPr>
          <p:sp>
            <p:nvSpPr>
              <p:cNvPr id="27" name="AutoShape 4"/>
              <p:cNvSpPr>
                <a:spLocks noChangeArrowheads="1"/>
              </p:cNvSpPr>
              <p:nvPr>
                <p:custDataLst>
                  <p:tags r:id="rId21"/>
                </p:custDataLst>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a:solidFill>
                    <a:prstClr val="white"/>
                  </a:solidFill>
                  <a:latin typeface="等线" panose="02010600030101010101" charset="-122"/>
                  <a:ea typeface="等线" panose="02010600030101010101" charset="-122"/>
                </a:endParaRPr>
              </a:p>
            </p:txBody>
          </p:sp>
          <p:sp>
            <p:nvSpPr>
              <p:cNvPr id="28" name="AutoShape 5"/>
              <p:cNvSpPr>
                <a:spLocks noChangeArrowheads="1"/>
              </p:cNvSpPr>
              <p:nvPr>
                <p:custDataLst>
                  <p:tags r:id="rId22"/>
                </p:custDataLst>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sp>
          <p:nvSpPr>
            <p:cNvPr id="26" name="WordArt 15"/>
            <p:cNvSpPr>
              <a:spLocks noChangeArrowheads="1" noChangeShapeType="1"/>
            </p:cNvSpPr>
            <p:nvPr>
              <p:custDataLst>
                <p:tags r:id="rId23"/>
              </p:custDataLst>
            </p:nvPr>
          </p:nvSpPr>
          <p:spPr bwMode="auto">
            <a:xfrm>
              <a:off x="1284485" y="1355874"/>
              <a:ext cx="1943100" cy="238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dirty="0">
                  <a:ln w="9525">
                    <a:solidFill>
                      <a:prstClr val="white"/>
                    </a:solidFill>
                    <a:round/>
                  </a:ln>
                  <a:solidFill>
                    <a:prstClr val="white"/>
                  </a:solidFill>
                  <a:latin typeface="黑体" panose="02010609060101010101" charset="-122"/>
                  <a:ea typeface="黑体" panose="02010609060101010101" charset="-122"/>
                </a:rPr>
                <a:t>案例</a:t>
              </a:r>
              <a:r>
                <a:rPr lang="zh-CN" altLang="en-US" sz="2400" dirty="0">
                  <a:ln w="9525">
                    <a:solidFill>
                      <a:prstClr val="white"/>
                    </a:solidFill>
                    <a:round/>
                  </a:ln>
                  <a:solidFill>
                    <a:prstClr val="white"/>
                  </a:solidFill>
                  <a:latin typeface="黑体" panose="02010609060101010101" charset="-122"/>
                  <a:ea typeface="黑体" panose="02010609060101010101" charset="-122"/>
                </a:rPr>
                <a:t>列举</a:t>
              </a:r>
              <a:endParaRPr lang="zh-CN" altLang="en-US" sz="2400" dirty="0">
                <a:ln w="9525">
                  <a:solidFill>
                    <a:prstClr val="white"/>
                  </a:solidFill>
                  <a:round/>
                </a:ln>
                <a:solidFill>
                  <a:prstClr val="white"/>
                </a:solidFill>
                <a:latin typeface="黑体" panose="02010609060101010101" charset="-122"/>
                <a:ea typeface="黑体" panose="02010609060101010101" charset="-122"/>
              </a:endParaRPr>
            </a:p>
          </p:txBody>
        </p:sp>
      </p:grpSp>
      <p:sp>
        <p:nvSpPr>
          <p:cNvPr id="29" name="Rectangle 16"/>
          <p:cNvSpPr>
            <a:spLocks noChangeArrowheads="1"/>
          </p:cNvSpPr>
          <p:nvPr>
            <p:custDataLst>
              <p:tags r:id="rId24"/>
            </p:custDataLst>
          </p:nvPr>
        </p:nvSpPr>
        <p:spPr bwMode="auto">
          <a:xfrm>
            <a:off x="6035040" y="2641600"/>
            <a:ext cx="2538730" cy="122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algn="l">
              <a:buClrTx/>
              <a:buSzTx/>
              <a:buFontTx/>
            </a:pPr>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政治生日的“5+N”模式；</a:t>
            </a:r>
            <a:endPar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l">
              <a:buClrTx/>
              <a:buSzTx/>
              <a:buFontTx/>
            </a:pPr>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七个一”过政治生日；</a:t>
            </a:r>
            <a:endParaRPr 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3" name="图片 32"/>
          <p:cNvPicPr/>
          <p:nvPr/>
        </p:nvPicPr>
        <p:blipFill>
          <a:blip r:embed="rId25">
            <a:extLst>
              <a:ext uri="{28A0092B-C50C-407E-A947-70E740481C1C}">
                <a14:useLocalDpi xmlns:a14="http://schemas.microsoft.com/office/drawing/2010/main" val="0"/>
              </a:ext>
            </a:extLst>
          </a:blip>
          <a:stretch>
            <a:fillRect/>
          </a:stretch>
        </p:blipFill>
        <p:spPr>
          <a:xfrm>
            <a:off x="5017536" y="187238"/>
            <a:ext cx="3186113" cy="403860"/>
          </a:xfrm>
          <a:prstGeom prst="rect">
            <a:avLst/>
          </a:prstGeom>
        </p:spPr>
      </p:pic>
      <p:sp>
        <p:nvSpPr>
          <p:cNvPr id="30" name="标题 1"/>
          <p:cNvSpPr>
            <a:spLocks noGrp="1"/>
          </p:cNvSpPr>
          <p:nvPr/>
        </p:nvSpPr>
        <p:spPr>
          <a:xfrm>
            <a:off x="6626860" y="4359275"/>
            <a:ext cx="2253615" cy="539750"/>
          </a:xfrm>
          <a:prstGeom prst="rect">
            <a:avLst/>
          </a:prstGeom>
        </p:spPr>
        <p:txBody>
          <a:bodyPr vert="horz" lIns="91440" tIns="45720" rIns="91440" bIns="45720" rtlCol="0" anchor="ctr">
            <a:normAutofit fontScale="5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dirty="0"/>
              <a:t> </a:t>
            </a:r>
            <a:r>
              <a:rPr lang="zh-CN" altLang="en-US" b="1" dirty="0">
                <a:solidFill>
                  <a:srgbClr val="C00000"/>
                </a:solidFill>
                <a:latin typeface="微软雅黑" panose="020B0503020204020204" pitchFamily="34" charset="-122"/>
                <a:ea typeface="微软雅黑" panose="020B0503020204020204" pitchFamily="34" charset="-122"/>
                <a:sym typeface="+mn-ea"/>
                <a:hlinkClick r:id="rId26" action="ppaction://hlinkfile"/>
              </a:rPr>
              <a:t>党员</a:t>
            </a:r>
            <a:r>
              <a:rPr lang="zh-CN" altLang="en-US" b="1" dirty="0">
                <a:solidFill>
                  <a:srgbClr val="C00000"/>
                </a:solidFill>
                <a:latin typeface="微软雅黑" panose="020B0503020204020204" pitchFamily="34" charset="-122"/>
                <a:ea typeface="微软雅黑" panose="020B0503020204020204" pitchFamily="34" charset="-122"/>
                <a:sym typeface="+mn-ea"/>
                <a:hlinkClick r:id="rId26" action="ppaction://hlinkfile"/>
              </a:rPr>
              <a:t>如何过政治生日</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par>
                          <p:cTn id="20" fill="hold">
                            <p:stCondLst>
                              <p:cond delay="2849"/>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8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childTnLst>
                          </p:cTn>
                        </p:par>
                        <p:par>
                          <p:cTn id="36" fill="hold">
                            <p:stCondLst>
                              <p:cond delay="6099"/>
                            </p:stCondLst>
                            <p:childTnLst>
                              <p:par>
                                <p:cTn id="37" presetID="47"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7099"/>
                            </p:stCondLst>
                            <p:childTnLst>
                              <p:par>
                                <p:cTn id="48" presetID="12" presetClass="entr" presetSubtype="4" fill="hold" grpId="0" nodeType="afterEffect">
                                  <p:stCondLst>
                                    <p:cond delay="0"/>
                                  </p:stCondLst>
                                  <p:iterate type="lt">
                                    <p:tmPct val="10000"/>
                                  </p:iterate>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p:tgtEl>
                                          <p:spTgt spid="29"/>
                                        </p:tgtEl>
                                        <p:attrNameLst>
                                          <p:attrName>ppt_y</p:attrName>
                                        </p:attrNameLst>
                                      </p:cBhvr>
                                      <p:tavLst>
                                        <p:tav tm="0">
                                          <p:val>
                                            <p:strVal val="#ppt_y+#ppt_h*1.125000"/>
                                          </p:val>
                                        </p:tav>
                                        <p:tav tm="100000">
                                          <p:val>
                                            <p:strVal val="#ppt_y"/>
                                          </p:val>
                                        </p:tav>
                                      </p:tavLst>
                                    </p:anim>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0" grpId="0" bldLvl="0" animBg="1"/>
      <p:bldP spid="2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bwMode="auto">
          <a:xfrm>
            <a:off x="311785" y="749935"/>
            <a:ext cx="4445635" cy="4022815"/>
            <a:chOff x="-105" y="0"/>
            <a:chExt cx="1511" cy="1765"/>
          </a:xfrm>
        </p:grpSpPr>
        <p:sp>
          <p:nvSpPr>
            <p:cNvPr id="4" name="Rectangle 13"/>
            <p:cNvSpPr>
              <a:spLocks noChangeArrowheads="1"/>
            </p:cNvSpPr>
            <p:nvPr/>
          </p:nvSpPr>
          <p:spPr bwMode="auto">
            <a:xfrm rot="10800000">
              <a:off x="-105" y="233"/>
              <a:ext cx="1430" cy="1532"/>
            </a:xfrm>
            <a:prstGeom prst="rect">
              <a:avLst/>
            </a:prstGeom>
            <a:gradFill rotWithShape="1">
              <a:gsLst>
                <a:gs pos="0">
                  <a:srgbClr val="DDDDDD"/>
                </a:gs>
                <a:gs pos="100000">
                  <a:schemeClr val="bg1"/>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sp>
          <p:nvSpPr>
            <p:cNvPr id="5" name="AutoShape 14"/>
            <p:cNvSpPr>
              <a:spLocks noChangeArrowheads="1"/>
            </p:cNvSpPr>
            <p:nvPr/>
          </p:nvSpPr>
          <p:spPr bwMode="auto">
            <a:xfrm rot="10800000">
              <a:off x="-46"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grpSp>
        <p:nvGrpSpPr>
          <p:cNvPr id="6" name="组合 5"/>
          <p:cNvGrpSpPr/>
          <p:nvPr/>
        </p:nvGrpSpPr>
        <p:grpSpPr>
          <a:xfrm>
            <a:off x="1124585" y="621030"/>
            <a:ext cx="2521585" cy="502920"/>
            <a:chOff x="1114623" y="987574"/>
            <a:chExt cx="2305050" cy="936625"/>
          </a:xfrm>
        </p:grpSpPr>
        <p:grpSp>
          <p:nvGrpSpPr>
            <p:cNvPr id="7" name="Group 3"/>
            <p:cNvGrpSpPr/>
            <p:nvPr/>
          </p:nvGrpSpPr>
          <p:grpSpPr bwMode="auto">
            <a:xfrm>
              <a:off x="1114623" y="987574"/>
              <a:ext cx="2305050" cy="936625"/>
              <a:chOff x="0" y="0"/>
              <a:chExt cx="1452" cy="590"/>
            </a:xfrm>
          </p:grpSpPr>
          <p:sp>
            <p:nvSpPr>
              <p:cNvPr id="9"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C8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4600">
                  <a:solidFill>
                    <a:prstClr val="white"/>
                  </a:solidFill>
                  <a:latin typeface="等线" panose="02010600030101010101" charset="-122"/>
                  <a:ea typeface="等线" panose="02010600030101010101" charset="-122"/>
                </a:endParaRPr>
              </a:p>
            </p:txBody>
          </p:sp>
          <p:sp>
            <p:nvSpPr>
              <p:cNvPr id="10"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gradFill rotWithShape="1">
                <a:gsLst>
                  <a:gs pos="0">
                    <a:schemeClr val="accent1">
                      <a:alpha val="50000"/>
                    </a:schemeClr>
                  </a:gs>
                  <a:gs pos="100000">
                    <a:schemeClr val="bg1">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prstClr val="black"/>
                  </a:solidFill>
                  <a:latin typeface="等线" panose="02010600030101010101" charset="-122"/>
                  <a:ea typeface="等线" panose="02010600030101010101" charset="-122"/>
                </a:endParaRPr>
              </a:p>
            </p:txBody>
          </p:sp>
        </p:grpSp>
        <p:sp>
          <p:nvSpPr>
            <p:cNvPr id="8" name="WordArt 15"/>
            <p:cNvSpPr>
              <a:spLocks noChangeArrowheads="1" noChangeShapeType="1"/>
            </p:cNvSpPr>
            <p:nvPr/>
          </p:nvSpPr>
          <p:spPr bwMode="auto">
            <a:xfrm>
              <a:off x="1415578" y="1305179"/>
              <a:ext cx="1718843" cy="3268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2400" dirty="0">
                  <a:ln w="9525">
                    <a:solidFill>
                      <a:prstClr val="white"/>
                    </a:solidFill>
                    <a:round/>
                  </a:ln>
                  <a:solidFill>
                    <a:prstClr val="white"/>
                  </a:solidFill>
                  <a:latin typeface="黑体" panose="02010609060101010101" charset="-122"/>
                  <a:ea typeface="黑体" panose="02010609060101010101" charset="-122"/>
                </a:rPr>
                <a:t>“</a:t>
              </a:r>
              <a:r>
                <a:rPr lang="zh-CN" altLang="en-US" sz="2400" dirty="0">
                  <a:ln w="9525">
                    <a:solidFill>
                      <a:prstClr val="white"/>
                    </a:solidFill>
                    <a:round/>
                  </a:ln>
                  <a:solidFill>
                    <a:prstClr val="white"/>
                  </a:solidFill>
                  <a:latin typeface="黑体" panose="02010609060101010101" charset="-122"/>
                  <a:ea typeface="黑体" panose="02010609060101010101" charset="-122"/>
                </a:rPr>
                <a:t>七个一</a:t>
              </a:r>
              <a:r>
                <a:rPr lang="en-US" altLang="zh-CN" sz="2400" dirty="0">
                  <a:ln w="9525">
                    <a:solidFill>
                      <a:prstClr val="white"/>
                    </a:solidFill>
                    <a:round/>
                  </a:ln>
                  <a:solidFill>
                    <a:prstClr val="white"/>
                  </a:solidFill>
                  <a:latin typeface="黑体" panose="02010609060101010101" charset="-122"/>
                  <a:ea typeface="黑体" panose="02010609060101010101" charset="-122"/>
                </a:rPr>
                <a:t>”</a:t>
              </a:r>
              <a:r>
                <a:rPr lang="zh-CN" altLang="en-US" sz="2400" dirty="0">
                  <a:ln w="9525">
                    <a:solidFill>
                      <a:prstClr val="white"/>
                    </a:solidFill>
                    <a:round/>
                  </a:ln>
                  <a:solidFill>
                    <a:prstClr val="white"/>
                  </a:solidFill>
                  <a:latin typeface="黑体" panose="02010609060101010101" charset="-122"/>
                  <a:ea typeface="黑体" panose="02010609060101010101" charset="-122"/>
                </a:rPr>
                <a:t>模式</a:t>
              </a:r>
              <a:endParaRPr lang="zh-CN" altLang="en-US" sz="2400" dirty="0">
                <a:ln w="9525">
                  <a:solidFill>
                    <a:prstClr val="white"/>
                  </a:solidFill>
                  <a:round/>
                </a:ln>
                <a:solidFill>
                  <a:prstClr val="white"/>
                </a:solidFill>
                <a:latin typeface="黑体" panose="02010609060101010101" charset="-122"/>
                <a:ea typeface="黑体" panose="02010609060101010101" charset="-122"/>
              </a:endParaRPr>
            </a:p>
          </p:txBody>
        </p:sp>
      </p:grpSp>
      <p:sp>
        <p:nvSpPr>
          <p:cNvPr id="11" name="Rectangle 16"/>
          <p:cNvSpPr>
            <a:spLocks noChangeArrowheads="1"/>
          </p:cNvSpPr>
          <p:nvPr/>
        </p:nvSpPr>
        <p:spPr bwMode="auto">
          <a:xfrm>
            <a:off x="311785" y="1018540"/>
            <a:ext cx="427228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indent="0" fontAlgn="auto">
              <a:lnSpc>
                <a:spcPct val="150000"/>
              </a:lnSpc>
            </a:pPr>
            <a:r>
              <a:rPr sz="1800" b="1">
                <a:solidFill>
                  <a:srgbClr val="C00000"/>
                </a:solidFill>
                <a:ea typeface="宋体" panose="02010600030101010101" pitchFamily="2" charset="-122"/>
                <a:sym typeface="+mn-ea"/>
              </a:rPr>
              <a:t>一是围绕政治建关，齐唱一首爱国歌曲。</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二是围绕正向激励，赠送一份生日礼物。</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三是围绕关心关爱，发送一条祝福短信。</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四是围绕初心使命，重温一次入党誓词。</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五是围绕服务宗旨，开展一次集体谈心。</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六是围绕担当作为，进行一次公开承诺。</a:t>
            </a:r>
            <a:endParaRPr sz="1800" b="1">
              <a:solidFill>
                <a:srgbClr val="C00000"/>
              </a:solidFill>
              <a:ea typeface="宋体" panose="02010600030101010101" pitchFamily="2" charset="-122"/>
              <a:sym typeface="+mn-ea"/>
            </a:endParaRPr>
          </a:p>
          <a:p>
            <a:pPr marL="0" indent="0" fontAlgn="auto">
              <a:lnSpc>
                <a:spcPct val="150000"/>
              </a:lnSpc>
            </a:pPr>
            <a:r>
              <a:rPr sz="1800" b="1">
                <a:solidFill>
                  <a:srgbClr val="C00000"/>
                </a:solidFill>
                <a:ea typeface="宋体" panose="02010600030101010101" pitchFamily="2" charset="-122"/>
                <a:sym typeface="+mn-ea"/>
              </a:rPr>
              <a:t>七是围绕主题宣讲，体验一次小微党课。</a:t>
            </a:r>
            <a:endParaRPr sz="1800" b="1">
              <a:solidFill>
                <a:srgbClr val="C00000"/>
              </a:solidFill>
              <a:ea typeface="宋体" panose="02010600030101010101" pitchFamily="2" charset="-122"/>
              <a:sym typeface="+mn-ea"/>
            </a:endParaRPr>
          </a:p>
        </p:txBody>
      </p:sp>
      <p:sp>
        <p:nvSpPr>
          <p:cNvPr id="2" name="文本框 1"/>
          <p:cNvSpPr txBox="1"/>
          <p:nvPr/>
        </p:nvSpPr>
        <p:spPr>
          <a:xfrm>
            <a:off x="4705985" y="1559560"/>
            <a:ext cx="4128135" cy="460375"/>
          </a:xfrm>
          <a:prstGeom prst="rect">
            <a:avLst/>
          </a:prstGeom>
          <a:noFill/>
        </p:spPr>
        <p:txBody>
          <a:bodyPr wrap="square" rtlCol="0">
            <a:spAutoFit/>
          </a:bodyPr>
          <a:p>
            <a:pPr algn="ctr"/>
            <a:r>
              <a:rPr lang="zh-CN" altLang="en-US" sz="2400" b="1">
                <a:solidFill>
                  <a:srgbClr val="C00000"/>
                </a:solidFill>
                <a:latin typeface="微软雅黑" panose="020B0503020204020204" pitchFamily="34" charset="-122"/>
                <a:ea typeface="微软雅黑" panose="020B0503020204020204" pitchFamily="34" charset="-122"/>
              </a:rPr>
              <a:t>政治生日的微信祝福</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519295" y="2134235"/>
            <a:ext cx="4314825" cy="2306955"/>
          </a:xfrm>
          <a:prstGeom prst="rect">
            <a:avLst/>
          </a:prstGeom>
          <a:noFill/>
        </p:spPr>
        <p:txBody>
          <a:bodyPr wrap="square" rtlCol="0">
            <a:spAutoFit/>
          </a:bodyPr>
          <a:p>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“××同志:</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今天是您入党X年纪念日,是您的政治生日,祝生日快乐!</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XX年前的今天,您光荣地加入了中国共产党,还记得您举起右手,面对党旗庄严宣誓的那一刻吗?希望您不忘初心、牢记使命,积极发挥好先锋模范作用,在工作和生活中作表率、作标杆!同时,祝您和家人身体健康、家庭幸福!</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支部书记×××”</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75626" y="21708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p:nvPr/>
        </p:nvPicPr>
        <p:blipFill>
          <a:blip r:embed="rId1">
            <a:extLst>
              <a:ext uri="{28A0092B-C50C-407E-A947-70E740481C1C}">
                <a14:useLocalDpi xmlns:a14="http://schemas.microsoft.com/office/drawing/2010/main" val="0"/>
              </a:ext>
            </a:extLst>
          </a:blip>
          <a:stretch>
            <a:fillRect/>
          </a:stretch>
        </p:blipFill>
        <p:spPr>
          <a:xfrm>
            <a:off x="5799856" y="199145"/>
            <a:ext cx="3186113" cy="403860"/>
          </a:xfrm>
          <a:prstGeom prst="rect">
            <a:avLst/>
          </a:prstGeom>
        </p:spPr>
      </p:pic>
      <p:sp>
        <p:nvSpPr>
          <p:cNvPr id="20" name="文本框 19"/>
          <p:cNvSpPr txBox="1"/>
          <p:nvPr/>
        </p:nvSpPr>
        <p:spPr>
          <a:xfrm>
            <a:off x="1303020" y="810101"/>
            <a:ext cx="2268379" cy="3683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Tx/>
              <a:buNone/>
              <a:defRPr sz="2400" b="1">
                <a:solidFill>
                  <a:srgbClr val="3D7351"/>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18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资料台账</a:t>
            </a:r>
            <a:r>
              <a:rPr lang="en-US" altLang="zh-CN" sz="18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a:t>
            </a:r>
            <a:r>
              <a:rPr lang="zh-CN" altLang="en-US" sz="1800" dirty="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rPr>
              <a:t>分类管理</a:t>
            </a:r>
            <a:endParaRPr lang="zh-CN" altLang="en-US" sz="1800" spc="300" dirty="0" smtClean="0">
              <a:solidFill>
                <a:schemeClr val="bg1"/>
              </a:solidFill>
              <a:latin typeface="微软雅黑" panose="020B0503020204020204" pitchFamily="34" charset="-122"/>
              <a:ea typeface="微软雅黑" panose="020B0503020204020204" pitchFamily="34" charset="-122"/>
              <a:cs typeface="汉仪细等线繁" panose="02010600000101010101" charset="-122"/>
              <a:sym typeface="Arial" panose="020B0604020202020204" pitchFamily="34" charset="0"/>
            </a:endParaRPr>
          </a:p>
        </p:txBody>
      </p:sp>
      <p:pic>
        <p:nvPicPr>
          <p:cNvPr id="22" name="图片 21" descr="32313534303433353b32313534303431393bc7a6b1c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869" y="388144"/>
            <a:ext cx="829151" cy="829151"/>
          </a:xfrm>
          <a:prstGeom prst="rect">
            <a:avLst/>
          </a:prstGeom>
        </p:spPr>
      </p:pic>
      <p:sp>
        <p:nvSpPr>
          <p:cNvPr id="23" name="文本框 22"/>
          <p:cNvSpPr txBox="1"/>
          <p:nvPr/>
        </p:nvSpPr>
        <p:spPr>
          <a:xfrm>
            <a:off x="695325" y="3121660"/>
            <a:ext cx="8047355" cy="1931035"/>
          </a:xfrm>
          <a:prstGeom prst="rect">
            <a:avLst/>
          </a:prstGeom>
          <a:noFill/>
          <a:ln w="9525">
            <a:noFill/>
          </a:ln>
        </p:spPr>
        <p:txBody>
          <a:bodyPr wrap="square">
            <a:noAutofit/>
          </a:bodyPr>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（１）未建立相关记录台账资料。</a:t>
            </a:r>
            <a:endPar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（２）未根据工作开展分类别归纳整理资料台账。</a:t>
            </a:r>
            <a:endPar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（３）资料台账未根据实际工作开展情况及时更新。</a:t>
            </a:r>
            <a:endPar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（４）资料台账与实际工作两张皮，存在造假现象。</a:t>
            </a:r>
            <a:endPar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（５）存在痕迹主义，过多追求资料数量（某些支部资料盒20多个），不能通过资料准确反映实际工作开展情况。</a:t>
            </a:r>
            <a:endPar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08305" algn="l"/>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（６）活动纪实资料不完整，仅有方案或简单总结，缺少活动真实性的佐证关键纪实材料。</a:t>
            </a:r>
            <a:endParaRPr lang="zh-CN" altLang="en-US" sz="14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nvSpPr>
        <p:spPr>
          <a:xfrm>
            <a:off x="532448" y="1331834"/>
            <a:ext cx="3810000" cy="398780"/>
          </a:xfrm>
          <a:prstGeom prst="rect">
            <a:avLst/>
          </a:prstGeom>
          <a:noFill/>
          <a:ln w="9525">
            <a:noFill/>
          </a:ln>
        </p:spPr>
        <p:txBody>
          <a:bodyPr>
            <a:spAutoFit/>
          </a:bodyPr>
          <a:p>
            <a:pPr indent="408305" algn="l"/>
            <a:r>
              <a:rPr lang="zh-CN" sz="2000" b="1">
                <a:solidFill>
                  <a:srgbClr val="C00000"/>
                </a:solidFill>
                <a:highlight>
                  <a:srgbClr val="FFFF00"/>
                </a:highlight>
                <a:latin typeface="微软雅黑" panose="020B0503020204020204" pitchFamily="34" charset="-122"/>
                <a:ea typeface="微软雅黑" panose="020B0503020204020204" pitchFamily="34" charset="-122"/>
              </a:rPr>
              <a:t>工作要求：</a:t>
            </a:r>
            <a:endParaRPr lang="zh-CN" altLang="en-US" sz="2000" b="1">
              <a:solidFill>
                <a:srgbClr val="C00000"/>
              </a:solidFill>
              <a:highlight>
                <a:srgbClr val="FFFF00"/>
              </a:highlight>
              <a:latin typeface="微软雅黑" panose="020B0503020204020204" pitchFamily="34" charset="-122"/>
              <a:ea typeface="微软雅黑" panose="020B0503020204020204" pitchFamily="34" charset="-122"/>
            </a:endParaRPr>
          </a:p>
        </p:txBody>
      </p:sp>
      <p:sp>
        <p:nvSpPr>
          <p:cNvPr id="26" name="文本框 25"/>
          <p:cNvSpPr txBox="1"/>
          <p:nvPr/>
        </p:nvSpPr>
        <p:spPr>
          <a:xfrm>
            <a:off x="968216" y="2753043"/>
            <a:ext cx="1620203" cy="368300"/>
          </a:xfrm>
          <a:prstGeom prst="rect">
            <a:avLst/>
          </a:prstGeom>
          <a:noFill/>
        </p:spPr>
        <p:txBody>
          <a:bodyPr wrap="square" rtlCol="0" anchor="t">
            <a:spAutoFit/>
          </a:bodyPr>
          <a:p>
            <a:r>
              <a:rPr lang="en-US" altLang="zh-CN" sz="1800" b="1">
                <a:solidFill>
                  <a:srgbClr val="C00000"/>
                </a:solidFill>
                <a:ea typeface="宋体" panose="02010600030101010101" pitchFamily="2" charset="-122"/>
                <a:sym typeface="+mn-ea"/>
              </a:rPr>
              <a:t> </a:t>
            </a:r>
            <a:r>
              <a:rPr lang="zh-CN" sz="1800" b="1">
                <a:solidFill>
                  <a:srgbClr val="C00000"/>
                </a:solidFill>
                <a:highlight>
                  <a:srgbClr val="FFFF00"/>
                </a:highlight>
                <a:ea typeface="宋体" panose="02010600030101010101" pitchFamily="2" charset="-122"/>
                <a:sym typeface="+mn-ea"/>
              </a:rPr>
              <a:t>常见问题</a:t>
            </a:r>
            <a:r>
              <a:rPr lang="zh-CN" sz="1015" b="1">
                <a:solidFill>
                  <a:srgbClr val="C00000"/>
                </a:solidFill>
                <a:highlight>
                  <a:srgbClr val="FFFF00"/>
                </a:highlight>
                <a:ea typeface="宋体" panose="02010600030101010101" pitchFamily="2" charset="-122"/>
                <a:sym typeface="+mn-ea"/>
              </a:rPr>
              <a:t>：</a:t>
            </a:r>
            <a:endParaRPr lang="zh-CN" altLang="en-US" sz="1015" b="1">
              <a:solidFill>
                <a:srgbClr val="C00000"/>
              </a:solidFill>
              <a:highlight>
                <a:srgbClr val="FFFF00"/>
              </a:highlight>
              <a:ea typeface="宋体" panose="02010600030101010101" pitchFamily="2" charset="-122"/>
              <a:sym typeface="+mn-ea"/>
            </a:endParaRPr>
          </a:p>
        </p:txBody>
      </p:sp>
      <p:sp>
        <p:nvSpPr>
          <p:cNvPr id="29" name="文本框 28"/>
          <p:cNvSpPr txBox="1"/>
          <p:nvPr/>
        </p:nvSpPr>
        <p:spPr>
          <a:xfrm>
            <a:off x="968375" y="1826895"/>
            <a:ext cx="7250430" cy="829945"/>
          </a:xfrm>
          <a:prstGeom prst="rect">
            <a:avLst/>
          </a:prstGeom>
          <a:noFill/>
          <a:ln w="9525">
            <a:noFill/>
          </a:ln>
        </p:spPr>
        <p:txBody>
          <a:bodyPr wrap="square">
            <a:spAutoFit/>
          </a:bodyPr>
          <a:p>
            <a:pPr indent="0" fontAlgn="auto">
              <a:lnSpc>
                <a:spcPct val="150000"/>
              </a:lnSpc>
            </a:pPr>
            <a:r>
              <a:rPr lang="en-US" altLang="zh-CN" sz="16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6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建立文件制度、组织管理、党员管理、组织生活、创先争优等基础资料台账，做到台账规范、记录详实、分类管理。资料台账有固定存放地点。</a:t>
            </a:r>
            <a:endParaRPr lang="zh-CN" altLang="en-US" sz="16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3954780" y="1178560"/>
            <a:ext cx="5031105" cy="398780"/>
          </a:xfrm>
          <a:prstGeom prst="rect">
            <a:avLst/>
          </a:prstGeom>
          <a:noFill/>
        </p:spPr>
        <p:txBody>
          <a:bodyPr wrap="square" rtlCol="0" anchor="t">
            <a:spAutoFit/>
          </a:bodyPr>
          <a:p>
            <a:pPr indent="408305" algn="l"/>
            <a:r>
              <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rPr>
              <a:t>思考：如何做好</a:t>
            </a:r>
            <a:r>
              <a:rPr lang="en-US" altLang="zh-CN" sz="2000" b="1">
                <a:solidFill>
                  <a:srgbClr val="C00000"/>
                </a:solidFill>
                <a:highlight>
                  <a:srgbClr val="FFFF00"/>
                </a:highlight>
                <a:latin typeface="微软雅黑" panose="020B0503020204020204" pitchFamily="34" charset="-122"/>
                <a:ea typeface="微软雅黑" panose="020B0503020204020204" pitchFamily="34" charset="-122"/>
                <a:sym typeface="+mn-ea"/>
              </a:rPr>
              <a:t>“</a:t>
            </a:r>
            <a:r>
              <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rPr>
              <a:t>加法</a:t>
            </a:r>
            <a:r>
              <a:rPr lang="en-US" altLang="zh-CN" sz="2000" b="1">
                <a:solidFill>
                  <a:srgbClr val="C00000"/>
                </a:solidFill>
                <a:highlight>
                  <a:srgbClr val="FFFF00"/>
                </a:highlight>
                <a:latin typeface="微软雅黑" panose="020B0503020204020204" pitchFamily="34" charset="-122"/>
                <a:ea typeface="微软雅黑" panose="020B0503020204020204" pitchFamily="34" charset="-122"/>
                <a:sym typeface="+mn-ea"/>
              </a:rPr>
              <a:t>”</a:t>
            </a:r>
            <a:r>
              <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rPr>
              <a:t>和</a:t>
            </a:r>
            <a:r>
              <a:rPr lang="en-US" altLang="zh-CN" sz="2000" b="1">
                <a:solidFill>
                  <a:srgbClr val="C00000"/>
                </a:solidFill>
                <a:highlight>
                  <a:srgbClr val="FFFF00"/>
                </a:highlight>
                <a:latin typeface="微软雅黑" panose="020B0503020204020204" pitchFamily="34" charset="-122"/>
                <a:ea typeface="微软雅黑" panose="020B0503020204020204" pitchFamily="34" charset="-122"/>
                <a:sym typeface="+mn-ea"/>
              </a:rPr>
              <a:t>“ </a:t>
            </a:r>
            <a:r>
              <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rPr>
              <a:t>减法</a:t>
            </a:r>
            <a:r>
              <a:rPr lang="en-US" altLang="zh-CN" sz="2000" b="1">
                <a:solidFill>
                  <a:srgbClr val="C00000"/>
                </a:solidFill>
                <a:highlight>
                  <a:srgbClr val="FFFF00"/>
                </a:highlight>
                <a:latin typeface="微软雅黑" panose="020B0503020204020204" pitchFamily="34" charset="-122"/>
                <a:ea typeface="微软雅黑" panose="020B0503020204020204" pitchFamily="34" charset="-122"/>
                <a:sym typeface="+mn-ea"/>
              </a:rPr>
              <a:t>”</a:t>
            </a:r>
            <a:r>
              <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rPr>
              <a:t>？</a:t>
            </a:r>
            <a:endParaRPr lang="zh-CN" altLang="en-US" sz="2000" b="1">
              <a:solidFill>
                <a:srgbClr val="C00000"/>
              </a:solidFill>
              <a:highlight>
                <a:srgbClr val="FFFF00"/>
              </a:highligh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10026" y="3731894"/>
            <a:ext cx="772954" cy="772477"/>
          </a:xfrm>
          <a:custGeom>
            <a:avLst/>
            <a:gdLst/>
            <a:ahLst/>
            <a:cxnLst/>
            <a:rect l="l" t="t" r="r" b="b"/>
            <a:pathLst>
              <a:path w="1030605" h="1029970">
                <a:moveTo>
                  <a:pt x="515010" y="1029703"/>
                </a:moveTo>
                <a:lnTo>
                  <a:pt x="468134" y="1027598"/>
                </a:lnTo>
                <a:lnTo>
                  <a:pt x="422437" y="1021405"/>
                </a:lnTo>
                <a:lnTo>
                  <a:pt x="378101" y="1011306"/>
                </a:lnTo>
                <a:lnTo>
                  <a:pt x="335307" y="997482"/>
                </a:lnTo>
                <a:lnTo>
                  <a:pt x="294238" y="980116"/>
                </a:lnTo>
                <a:lnTo>
                  <a:pt x="255076" y="959388"/>
                </a:lnTo>
                <a:lnTo>
                  <a:pt x="218001" y="935482"/>
                </a:lnTo>
                <a:lnTo>
                  <a:pt x="183197" y="908578"/>
                </a:lnTo>
                <a:lnTo>
                  <a:pt x="150844" y="878859"/>
                </a:lnTo>
                <a:lnTo>
                  <a:pt x="121125" y="846506"/>
                </a:lnTo>
                <a:lnTo>
                  <a:pt x="94221" y="811701"/>
                </a:lnTo>
                <a:lnTo>
                  <a:pt x="70314" y="774627"/>
                </a:lnTo>
                <a:lnTo>
                  <a:pt x="49587" y="735464"/>
                </a:lnTo>
                <a:lnTo>
                  <a:pt x="32220" y="694395"/>
                </a:lnTo>
                <a:lnTo>
                  <a:pt x="18396" y="651601"/>
                </a:lnTo>
                <a:lnTo>
                  <a:pt x="8297" y="607265"/>
                </a:lnTo>
                <a:lnTo>
                  <a:pt x="2104" y="561568"/>
                </a:lnTo>
                <a:lnTo>
                  <a:pt x="0" y="514692"/>
                </a:lnTo>
                <a:lnTo>
                  <a:pt x="2283" y="465871"/>
                </a:lnTo>
                <a:lnTo>
                  <a:pt x="8997" y="418338"/>
                </a:lnTo>
                <a:lnTo>
                  <a:pt x="19934" y="372300"/>
                </a:lnTo>
                <a:lnTo>
                  <a:pt x="34889" y="327962"/>
                </a:lnTo>
                <a:lnTo>
                  <a:pt x="53654" y="285531"/>
                </a:lnTo>
                <a:lnTo>
                  <a:pt x="76025" y="245213"/>
                </a:lnTo>
                <a:lnTo>
                  <a:pt x="101795" y="207213"/>
                </a:lnTo>
                <a:lnTo>
                  <a:pt x="130758" y="171737"/>
                </a:lnTo>
                <a:lnTo>
                  <a:pt x="162707" y="138990"/>
                </a:lnTo>
                <a:lnTo>
                  <a:pt x="197436" y="109180"/>
                </a:lnTo>
                <a:lnTo>
                  <a:pt x="234739" y="82511"/>
                </a:lnTo>
                <a:lnTo>
                  <a:pt x="274410" y="59190"/>
                </a:lnTo>
                <a:lnTo>
                  <a:pt x="316243" y="39422"/>
                </a:lnTo>
                <a:lnTo>
                  <a:pt x="360031" y="23413"/>
                </a:lnTo>
                <a:lnTo>
                  <a:pt x="405568" y="11369"/>
                </a:lnTo>
                <a:lnTo>
                  <a:pt x="452648" y="3496"/>
                </a:lnTo>
                <a:lnTo>
                  <a:pt x="501065" y="0"/>
                </a:lnTo>
                <a:lnTo>
                  <a:pt x="514781" y="515112"/>
                </a:lnTo>
                <a:lnTo>
                  <a:pt x="1029989" y="515112"/>
                </a:lnTo>
                <a:lnTo>
                  <a:pt x="1027903" y="561568"/>
                </a:lnTo>
                <a:lnTo>
                  <a:pt x="1021710" y="607265"/>
                </a:lnTo>
                <a:lnTo>
                  <a:pt x="1011612" y="651601"/>
                </a:lnTo>
                <a:lnTo>
                  <a:pt x="997788" y="694395"/>
                </a:lnTo>
                <a:lnTo>
                  <a:pt x="980423" y="735464"/>
                </a:lnTo>
                <a:lnTo>
                  <a:pt x="959696" y="774627"/>
                </a:lnTo>
                <a:lnTo>
                  <a:pt x="935791" y="811701"/>
                </a:lnTo>
                <a:lnTo>
                  <a:pt x="908888" y="846506"/>
                </a:lnTo>
                <a:lnTo>
                  <a:pt x="879170" y="878859"/>
                </a:lnTo>
                <a:lnTo>
                  <a:pt x="846818" y="908578"/>
                </a:lnTo>
                <a:lnTo>
                  <a:pt x="812014" y="935482"/>
                </a:lnTo>
                <a:lnTo>
                  <a:pt x="774941" y="959388"/>
                </a:lnTo>
                <a:lnTo>
                  <a:pt x="735779" y="980116"/>
                </a:lnTo>
                <a:lnTo>
                  <a:pt x="694711" y="997482"/>
                </a:lnTo>
                <a:lnTo>
                  <a:pt x="651918" y="1011306"/>
                </a:lnTo>
                <a:lnTo>
                  <a:pt x="607582" y="1021405"/>
                </a:lnTo>
                <a:lnTo>
                  <a:pt x="561886" y="1027598"/>
                </a:lnTo>
                <a:lnTo>
                  <a:pt x="515010" y="1029703"/>
                </a:lnTo>
                <a:close/>
              </a:path>
              <a:path w="1030605" h="1029970">
                <a:moveTo>
                  <a:pt x="1029989" y="515112"/>
                </a:moveTo>
                <a:lnTo>
                  <a:pt x="514781" y="515112"/>
                </a:lnTo>
                <a:lnTo>
                  <a:pt x="1028369" y="483107"/>
                </a:lnTo>
                <a:lnTo>
                  <a:pt x="1029177" y="490811"/>
                </a:lnTo>
                <a:lnTo>
                  <a:pt x="1029679" y="498671"/>
                </a:lnTo>
                <a:lnTo>
                  <a:pt x="1029936" y="506646"/>
                </a:lnTo>
                <a:lnTo>
                  <a:pt x="1029989" y="515112"/>
                </a:lnTo>
                <a:close/>
              </a:path>
            </a:pathLst>
          </a:custGeom>
          <a:solidFill>
            <a:srgbClr val="F1F1F1"/>
          </a:solidFill>
        </p:spPr>
        <p:txBody>
          <a:bodyPr wrap="square" lIns="0" tIns="0" rIns="0" bIns="0" rtlCol="0"/>
          <a:p>
            <a:endParaRPr sz="1015"/>
          </a:p>
        </p:txBody>
      </p:sp>
      <p:sp>
        <p:nvSpPr>
          <p:cNvPr id="5" name="object 5"/>
          <p:cNvSpPr/>
          <p:nvPr/>
        </p:nvSpPr>
        <p:spPr>
          <a:xfrm>
            <a:off x="1183481" y="1705451"/>
            <a:ext cx="561975" cy="442436"/>
          </a:xfrm>
          <a:prstGeom prst="rect">
            <a:avLst/>
          </a:prstGeom>
          <a:blipFill>
            <a:blip r:embed="rId1" cstate="print"/>
            <a:stretch>
              <a:fillRect/>
            </a:stretch>
          </a:blipFill>
        </p:spPr>
        <p:txBody>
          <a:bodyPr wrap="square" lIns="0" tIns="0" rIns="0" bIns="0" rtlCol="0"/>
          <a:p>
            <a:endParaRPr sz="1015"/>
          </a:p>
        </p:txBody>
      </p:sp>
      <p:sp>
        <p:nvSpPr>
          <p:cNvPr id="6" name="object 6"/>
          <p:cNvSpPr/>
          <p:nvPr/>
        </p:nvSpPr>
        <p:spPr>
          <a:xfrm>
            <a:off x="2489835" y="1705451"/>
            <a:ext cx="615791" cy="556736"/>
          </a:xfrm>
          <a:prstGeom prst="rect">
            <a:avLst/>
          </a:prstGeom>
          <a:blipFill>
            <a:blip r:embed="rId2" cstate="print"/>
            <a:stretch>
              <a:fillRect/>
            </a:stretch>
          </a:blipFill>
        </p:spPr>
        <p:txBody>
          <a:bodyPr wrap="square" lIns="0" tIns="0" rIns="0" bIns="0" rtlCol="0"/>
          <a:p>
            <a:endParaRPr sz="1015"/>
          </a:p>
        </p:txBody>
      </p:sp>
      <p:sp>
        <p:nvSpPr>
          <p:cNvPr id="7" name="object 7"/>
          <p:cNvSpPr/>
          <p:nvPr/>
        </p:nvSpPr>
        <p:spPr>
          <a:xfrm>
            <a:off x="3778568" y="1396841"/>
            <a:ext cx="1148714" cy="931545"/>
          </a:xfrm>
          <a:prstGeom prst="rect">
            <a:avLst/>
          </a:prstGeom>
          <a:blipFill>
            <a:blip r:embed="rId3" cstate="print"/>
            <a:stretch>
              <a:fillRect/>
            </a:stretch>
          </a:blipFill>
        </p:spPr>
        <p:txBody>
          <a:bodyPr wrap="square" lIns="0" tIns="0" rIns="0" bIns="0" rtlCol="0"/>
          <a:p>
            <a:endParaRPr sz="1015"/>
          </a:p>
        </p:txBody>
      </p:sp>
      <p:sp>
        <p:nvSpPr>
          <p:cNvPr id="8" name="object 8"/>
          <p:cNvSpPr/>
          <p:nvPr/>
        </p:nvSpPr>
        <p:spPr>
          <a:xfrm>
            <a:off x="7334250" y="1705451"/>
            <a:ext cx="570071" cy="442436"/>
          </a:xfrm>
          <a:prstGeom prst="rect">
            <a:avLst/>
          </a:prstGeom>
          <a:blipFill>
            <a:blip r:embed="rId4" cstate="print"/>
            <a:stretch>
              <a:fillRect/>
            </a:stretch>
          </a:blipFill>
        </p:spPr>
        <p:txBody>
          <a:bodyPr wrap="square" lIns="0" tIns="0" rIns="0" bIns="0" rtlCol="0"/>
          <a:p>
            <a:endParaRPr sz="1015"/>
          </a:p>
        </p:txBody>
      </p:sp>
      <p:sp>
        <p:nvSpPr>
          <p:cNvPr id="9" name="object 9"/>
          <p:cNvSpPr/>
          <p:nvPr/>
        </p:nvSpPr>
        <p:spPr>
          <a:xfrm>
            <a:off x="5908834" y="1704975"/>
            <a:ext cx="644843" cy="563880"/>
          </a:xfrm>
          <a:prstGeom prst="rect">
            <a:avLst/>
          </a:prstGeom>
          <a:blipFill>
            <a:blip r:embed="rId5" cstate="print"/>
            <a:stretch>
              <a:fillRect/>
            </a:stretch>
          </a:blipFill>
        </p:spPr>
        <p:txBody>
          <a:bodyPr wrap="square" lIns="0" tIns="0" rIns="0" bIns="0" rtlCol="0"/>
          <a:p>
            <a:endParaRPr sz="1015"/>
          </a:p>
        </p:txBody>
      </p:sp>
      <p:sp>
        <p:nvSpPr>
          <p:cNvPr id="10" name="object 10"/>
          <p:cNvSpPr txBox="1">
            <a:spLocks noGrp="1"/>
          </p:cNvSpPr>
          <p:nvPr>
            <p:ph type="title"/>
          </p:nvPr>
        </p:nvSpPr>
        <p:spPr>
          <a:xfrm>
            <a:off x="3458051" y="795575"/>
            <a:ext cx="1882616" cy="331470"/>
          </a:xfrm>
          <a:prstGeom prst="rect">
            <a:avLst/>
          </a:prstGeom>
        </p:spPr>
        <p:txBody>
          <a:bodyPr vert="horz" wrap="square" lIns="0" tIns="9048" rIns="0" bIns="0" rtlCol="0">
            <a:spAutoFit/>
          </a:bodyPr>
          <a:p>
            <a:pPr marL="12700" algn="ctr">
              <a:lnSpc>
                <a:spcPct val="100000"/>
              </a:lnSpc>
              <a:spcBef>
                <a:spcPts val="95"/>
              </a:spcBef>
            </a:pPr>
            <a:r>
              <a:rPr lang="zh-CN" sz="2100">
                <a:latin typeface="微软雅黑" panose="020B0503020204020204" pitchFamily="34" charset="-122"/>
                <a:ea typeface="微软雅黑" panose="020B0503020204020204" pitchFamily="34" charset="-122"/>
                <a:cs typeface="微软雅黑" panose="020B0503020204020204" pitchFamily="34" charset="-122"/>
              </a:rPr>
              <a:t>分类管理</a:t>
            </a:r>
            <a:endParaRPr lang="zh-CN"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11"/>
          <p:cNvSpPr/>
          <p:nvPr/>
        </p:nvSpPr>
        <p:spPr>
          <a:xfrm>
            <a:off x="189548" y="2541746"/>
            <a:ext cx="1826895" cy="1567815"/>
          </a:xfrm>
          <a:prstGeom prst="rect">
            <a:avLst/>
          </a:prstGeom>
          <a:blipFill>
            <a:blip r:embed="rId6" cstate="print"/>
            <a:stretch>
              <a:fillRect/>
            </a:stretch>
          </a:blipFill>
        </p:spPr>
        <p:txBody>
          <a:bodyPr wrap="square" lIns="0" tIns="0" rIns="0" bIns="0" rtlCol="0"/>
          <a:p>
            <a:endParaRPr sz="1015"/>
          </a:p>
        </p:txBody>
      </p:sp>
      <p:sp>
        <p:nvSpPr>
          <p:cNvPr id="12" name="object 12"/>
          <p:cNvSpPr/>
          <p:nvPr/>
        </p:nvSpPr>
        <p:spPr>
          <a:xfrm>
            <a:off x="1923574" y="2847499"/>
            <a:ext cx="1841659" cy="1724501"/>
          </a:xfrm>
          <a:prstGeom prst="rect">
            <a:avLst/>
          </a:prstGeom>
          <a:blipFill>
            <a:blip r:embed="rId7" cstate="print"/>
            <a:stretch>
              <a:fillRect/>
            </a:stretch>
          </a:blipFill>
        </p:spPr>
        <p:txBody>
          <a:bodyPr wrap="square" lIns="0" tIns="0" rIns="0" bIns="0" rtlCol="0"/>
          <a:p>
            <a:endParaRPr sz="1015"/>
          </a:p>
        </p:txBody>
      </p:sp>
      <p:sp>
        <p:nvSpPr>
          <p:cNvPr id="13" name="object 13"/>
          <p:cNvSpPr/>
          <p:nvPr/>
        </p:nvSpPr>
        <p:spPr>
          <a:xfrm>
            <a:off x="3504248" y="3058478"/>
            <a:ext cx="1864995" cy="1705928"/>
          </a:xfrm>
          <a:prstGeom prst="rect">
            <a:avLst/>
          </a:prstGeom>
          <a:blipFill>
            <a:blip r:embed="rId8" cstate="print"/>
            <a:stretch>
              <a:fillRect/>
            </a:stretch>
          </a:blipFill>
        </p:spPr>
        <p:txBody>
          <a:bodyPr wrap="square" lIns="0" tIns="0" rIns="0" bIns="0" rtlCol="0"/>
          <a:p>
            <a:endParaRPr sz="1015"/>
          </a:p>
        </p:txBody>
      </p:sp>
      <p:sp>
        <p:nvSpPr>
          <p:cNvPr id="14" name="object 14"/>
          <p:cNvSpPr/>
          <p:nvPr/>
        </p:nvSpPr>
        <p:spPr>
          <a:xfrm>
            <a:off x="5341144" y="2846070"/>
            <a:ext cx="1795463" cy="1576388"/>
          </a:xfrm>
          <a:prstGeom prst="rect">
            <a:avLst/>
          </a:prstGeom>
          <a:blipFill>
            <a:blip r:embed="rId9" cstate="print"/>
            <a:stretch>
              <a:fillRect/>
            </a:stretch>
          </a:blipFill>
        </p:spPr>
        <p:txBody>
          <a:bodyPr wrap="square" lIns="0" tIns="0" rIns="0" bIns="0" rtlCol="0"/>
          <a:p>
            <a:endParaRPr sz="1015"/>
          </a:p>
        </p:txBody>
      </p:sp>
      <p:sp>
        <p:nvSpPr>
          <p:cNvPr id="15" name="object 15"/>
          <p:cNvSpPr/>
          <p:nvPr/>
        </p:nvSpPr>
        <p:spPr>
          <a:xfrm>
            <a:off x="7043738" y="2640330"/>
            <a:ext cx="1559243" cy="1460183"/>
          </a:xfrm>
          <a:prstGeom prst="rect">
            <a:avLst/>
          </a:prstGeom>
          <a:blipFill>
            <a:blip r:embed="rId10" cstate="print"/>
            <a:stretch>
              <a:fillRect/>
            </a:stretch>
          </a:blipFill>
        </p:spPr>
        <p:txBody>
          <a:bodyPr wrap="square" lIns="0" tIns="0" rIns="0" bIns="0" rtlCol="0"/>
          <a:p>
            <a:endParaRPr sz="1015"/>
          </a:p>
        </p:txBody>
      </p:sp>
      <p:sp>
        <p:nvSpPr>
          <p:cNvPr id="16" name="object 16"/>
          <p:cNvSpPr txBox="1"/>
          <p:nvPr/>
        </p:nvSpPr>
        <p:spPr>
          <a:xfrm>
            <a:off x="3633854" y="2539003"/>
            <a:ext cx="1464945" cy="589915"/>
          </a:xfrm>
          <a:prstGeom prst="rect">
            <a:avLst/>
          </a:prstGeom>
        </p:spPr>
        <p:txBody>
          <a:bodyPr vert="horz" wrap="square" lIns="0" tIns="12382" rIns="0" bIns="0" rtlCol="0">
            <a:spAutoFit/>
          </a:bodyPr>
          <a:p>
            <a:pPr marL="12700">
              <a:lnSpc>
                <a:spcPct val="100000"/>
              </a:lnSpc>
              <a:spcBef>
                <a:spcPts val="130"/>
              </a:spcBef>
            </a:pPr>
            <a:r>
              <a:rPr sz="1875" b="1" spc="30" dirty="0">
                <a:latin typeface="微软雅黑" panose="020B0503020204020204" pitchFamily="34" charset="-122"/>
                <a:cs typeface="微软雅黑" panose="020B0503020204020204" pitchFamily="34" charset="-122"/>
              </a:rPr>
              <a:t>党员教育台账</a:t>
            </a:r>
            <a:endParaRPr sz="1875">
              <a:latin typeface="微软雅黑" panose="020B0503020204020204" pitchFamily="34" charset="-122"/>
              <a:cs typeface="微软雅黑" panose="020B0503020204020204" pitchFamily="34" charset="-122"/>
            </a:endParaRPr>
          </a:p>
        </p:txBody>
      </p:sp>
      <p:sp>
        <p:nvSpPr>
          <p:cNvPr id="17" name="object 17"/>
          <p:cNvSpPr txBox="1"/>
          <p:nvPr/>
        </p:nvSpPr>
        <p:spPr>
          <a:xfrm>
            <a:off x="5521671" y="2436047"/>
            <a:ext cx="1224915" cy="252730"/>
          </a:xfrm>
          <a:prstGeom prst="rect">
            <a:avLst/>
          </a:prstGeom>
        </p:spPr>
        <p:txBody>
          <a:bodyPr vert="horz" wrap="square" lIns="0" tIns="10477" rIns="0" bIns="0" rtlCol="0">
            <a:spAutoFit/>
          </a:bodyPr>
          <a:p>
            <a:pPr marL="12700">
              <a:lnSpc>
                <a:spcPct val="100000"/>
              </a:lnSpc>
              <a:spcBef>
                <a:spcPts val="110"/>
              </a:spcBef>
            </a:pPr>
            <a:r>
              <a:rPr sz="1575" b="1" spc="10" dirty="0">
                <a:latin typeface="微软雅黑" panose="020B0503020204020204" pitchFamily="34" charset="-122"/>
                <a:cs typeface="微软雅黑" panose="020B0503020204020204" pitchFamily="34" charset="-122"/>
              </a:rPr>
              <a:t>组织生活台账</a:t>
            </a:r>
            <a:endParaRPr sz="1575">
              <a:latin typeface="微软雅黑" panose="020B0503020204020204" pitchFamily="34" charset="-122"/>
              <a:cs typeface="微软雅黑" panose="020B0503020204020204" pitchFamily="34" charset="-122"/>
            </a:endParaRPr>
          </a:p>
        </p:txBody>
      </p:sp>
      <p:sp>
        <p:nvSpPr>
          <p:cNvPr id="18" name="object 18"/>
          <p:cNvSpPr txBox="1"/>
          <p:nvPr/>
        </p:nvSpPr>
        <p:spPr>
          <a:xfrm>
            <a:off x="2034330" y="2379850"/>
            <a:ext cx="1224915" cy="252730"/>
          </a:xfrm>
          <a:prstGeom prst="rect">
            <a:avLst/>
          </a:prstGeom>
        </p:spPr>
        <p:txBody>
          <a:bodyPr vert="horz" wrap="square" lIns="0" tIns="10477" rIns="0" bIns="0" rtlCol="0">
            <a:spAutoFit/>
          </a:bodyPr>
          <a:p>
            <a:pPr marL="12700">
              <a:lnSpc>
                <a:spcPct val="100000"/>
              </a:lnSpc>
              <a:spcBef>
                <a:spcPts val="110"/>
              </a:spcBef>
            </a:pPr>
            <a:r>
              <a:rPr sz="1575" b="1" spc="10" dirty="0">
                <a:latin typeface="微软雅黑" panose="020B0503020204020204" pitchFamily="34" charset="-122"/>
                <a:cs typeface="微软雅黑" panose="020B0503020204020204" pitchFamily="34" charset="-122"/>
              </a:rPr>
              <a:t>组织管理台账</a:t>
            </a:r>
            <a:endParaRPr sz="1575">
              <a:latin typeface="微软雅黑" panose="020B0503020204020204" pitchFamily="34" charset="-122"/>
              <a:cs typeface="微软雅黑" panose="020B0503020204020204" pitchFamily="34" charset="-122"/>
            </a:endParaRPr>
          </a:p>
        </p:txBody>
      </p:sp>
      <p:sp>
        <p:nvSpPr>
          <p:cNvPr id="19" name="object 19"/>
          <p:cNvSpPr txBox="1"/>
          <p:nvPr/>
        </p:nvSpPr>
        <p:spPr>
          <a:xfrm>
            <a:off x="881091" y="2321290"/>
            <a:ext cx="864394" cy="346075"/>
          </a:xfrm>
          <a:prstGeom prst="rect">
            <a:avLst/>
          </a:prstGeom>
        </p:spPr>
        <p:txBody>
          <a:bodyPr vert="horz" wrap="square" lIns="0" tIns="11906" rIns="0" bIns="0" rtlCol="0">
            <a:spAutoFit/>
          </a:bodyPr>
          <a:p>
            <a:pPr marL="12700">
              <a:lnSpc>
                <a:spcPct val="100000"/>
              </a:lnSpc>
              <a:spcBef>
                <a:spcPts val="125"/>
              </a:spcBef>
            </a:pPr>
            <a:r>
              <a:rPr sz="1090" b="1" spc="30" dirty="0">
                <a:latin typeface="微软雅黑" panose="020B0503020204020204" pitchFamily="34" charset="-122"/>
                <a:cs typeface="微软雅黑" panose="020B0503020204020204" pitchFamily="34" charset="-122"/>
              </a:rPr>
              <a:t>文件制度台</a:t>
            </a:r>
            <a:r>
              <a:rPr sz="1090" b="1" spc="25" dirty="0">
                <a:latin typeface="微软雅黑" panose="020B0503020204020204" pitchFamily="34" charset="-122"/>
                <a:cs typeface="微软雅黑" panose="020B0503020204020204" pitchFamily="34" charset="-122"/>
              </a:rPr>
              <a:t>账</a:t>
            </a:r>
            <a:endParaRPr sz="1090">
              <a:latin typeface="微软雅黑" panose="020B0503020204020204" pitchFamily="34" charset="-122"/>
              <a:cs typeface="微软雅黑" panose="020B0503020204020204" pitchFamily="34" charset="-122"/>
            </a:endParaRPr>
          </a:p>
        </p:txBody>
      </p:sp>
      <p:sp>
        <p:nvSpPr>
          <p:cNvPr id="2" name="object 20"/>
          <p:cNvSpPr txBox="1"/>
          <p:nvPr/>
        </p:nvSpPr>
        <p:spPr>
          <a:xfrm>
            <a:off x="7116232" y="2381774"/>
            <a:ext cx="864394" cy="346075"/>
          </a:xfrm>
          <a:prstGeom prst="rect">
            <a:avLst/>
          </a:prstGeom>
        </p:spPr>
        <p:txBody>
          <a:bodyPr vert="horz" wrap="square" lIns="0" tIns="11906" rIns="0" bIns="0" rtlCol="0">
            <a:spAutoFit/>
          </a:bodyPr>
          <a:p>
            <a:pPr marL="12700">
              <a:lnSpc>
                <a:spcPct val="100000"/>
              </a:lnSpc>
              <a:spcBef>
                <a:spcPts val="125"/>
              </a:spcBef>
            </a:pPr>
            <a:r>
              <a:rPr sz="1090" b="1" spc="30" dirty="0">
                <a:latin typeface="微软雅黑" panose="020B0503020204020204" pitchFamily="34" charset="-122"/>
                <a:cs typeface="微软雅黑" panose="020B0503020204020204" pitchFamily="34" charset="-122"/>
              </a:rPr>
              <a:t>创先争优台</a:t>
            </a:r>
            <a:r>
              <a:rPr sz="1090" b="1" spc="25" dirty="0">
                <a:latin typeface="微软雅黑" panose="020B0503020204020204" pitchFamily="34" charset="-122"/>
                <a:cs typeface="微软雅黑" panose="020B0503020204020204" pitchFamily="34" charset="-122"/>
              </a:rPr>
              <a:t>账</a:t>
            </a:r>
            <a:endParaRPr sz="1090">
              <a:latin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0"/>
            <a:ext cx="9144001" cy="5143500"/>
          </a:xfrm>
          <a:prstGeom prst="rect">
            <a:avLst/>
          </a:prstGeom>
        </p:spPr>
      </p:pic>
      <p:sp>
        <p:nvSpPr>
          <p:cNvPr id="10" name="圆角矩形 9"/>
          <p:cNvSpPr/>
          <p:nvPr/>
        </p:nvSpPr>
        <p:spPr>
          <a:xfrm>
            <a:off x="2248535" y="2647315"/>
            <a:ext cx="4636770" cy="91186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kern="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如何实现</a:t>
            </a:r>
            <a:r>
              <a:rPr lang="en-US" altLang="zh-CN" sz="2800" b="1" kern="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800" b="1" kern="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融合</a:t>
            </a:r>
            <a:r>
              <a:rPr lang="en-US" altLang="zh-CN" sz="2800" b="1" kern="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800" b="1" kern="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质效提升</a:t>
            </a:r>
            <a:endParaRPr kumimoji="0" lang="zh-CN" altLang="en-US" sz="28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889993" y="1084893"/>
            <a:ext cx="1347719" cy="1347719"/>
            <a:chOff x="1908458" y="2802863"/>
            <a:chExt cx="1422400" cy="1422400"/>
          </a:xfrm>
        </p:grpSpPr>
        <p:sp>
          <p:nvSpPr>
            <p:cNvPr id="2" name="椭圆 1"/>
            <p:cNvSpPr/>
            <p:nvPr/>
          </p:nvSpPr>
          <p:spPr>
            <a:xfrm>
              <a:off x="1908458" y="2802863"/>
              <a:ext cx="1422400" cy="1422400"/>
            </a:xfrm>
            <a:prstGeom prst="ellipse">
              <a:avLst/>
            </a:prstGeom>
            <a:solidFill>
              <a:srgbClr val="C0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latin typeface="等线" panose="02010600030101010101" charset="-122"/>
                <a:ea typeface="等线" panose="02010600030101010101" charset="-122"/>
              </a:endParaRPr>
            </a:p>
          </p:txBody>
        </p:sp>
        <p:sp>
          <p:nvSpPr>
            <p:cNvPr id="3" name="文本框 2"/>
            <p:cNvSpPr txBox="1"/>
            <p:nvPr/>
          </p:nvSpPr>
          <p:spPr>
            <a:xfrm>
              <a:off x="2004746" y="2966975"/>
              <a:ext cx="1284079" cy="1168136"/>
            </a:xfrm>
            <a:prstGeom prst="rect">
              <a:avLst/>
            </a:prstGeom>
            <a:noFill/>
          </p:spPr>
          <p:txBody>
            <a:bodyPr wrap="none" rtlCol="0">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04</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bwMode="auto">
          <a:xfrm>
            <a:off x="1526540" y="1186815"/>
            <a:ext cx="6559550" cy="3411220"/>
          </a:xfrm>
          <a:prstGeom prst="roundRect">
            <a:avLst>
              <a:gd name="adj" fmla="val 4360"/>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51411" tIns="25705" rIns="51411" bIns="25705" numCol="1" rtlCol="0" anchor="t" anchorCtr="0" compatLnSpc="1"/>
          <a:lstStyle/>
          <a:p>
            <a:pPr defTabSz="685165" eaLnBrk="1" hangingPunct="1"/>
            <a:endParaRPr lang="zh-CN" altLang="en-US" sz="1050" dirty="0"/>
          </a:p>
        </p:txBody>
      </p:sp>
      <p:sp>
        <p:nvSpPr>
          <p:cNvPr id="14" name="Freeform 11"/>
          <p:cNvSpPr/>
          <p:nvPr/>
        </p:nvSpPr>
        <p:spPr bwMode="auto">
          <a:xfrm>
            <a:off x="1517650" y="1084580"/>
            <a:ext cx="95885" cy="578485"/>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2"/>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5" name="Freeform 12"/>
          <p:cNvSpPr/>
          <p:nvPr/>
        </p:nvSpPr>
        <p:spPr bwMode="auto">
          <a:xfrm>
            <a:off x="1526540" y="1176655"/>
            <a:ext cx="6442075" cy="494665"/>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6" name="TextBox 7"/>
          <p:cNvSpPr txBox="1"/>
          <p:nvPr/>
        </p:nvSpPr>
        <p:spPr>
          <a:xfrm>
            <a:off x="1539240" y="1238885"/>
            <a:ext cx="2937510" cy="327660"/>
          </a:xfrm>
          <a:prstGeom prst="rect">
            <a:avLst/>
          </a:prstGeom>
          <a:noFill/>
        </p:spPr>
        <p:txBody>
          <a:bodyPr wrap="square" lIns="51411" tIns="25705" rIns="51411" bIns="25705" rtlCol="0">
            <a:spAutoFit/>
          </a:bodyPr>
          <a:lstStyle>
            <a:defPPr>
              <a:defRPr lang="zh-CN"/>
            </a:defPPr>
            <a:lvl1pPr>
              <a:defRPr sz="2600">
                <a:solidFill>
                  <a:schemeClr val="accent1"/>
                </a:solidFill>
                <a:latin typeface="+mn-ea"/>
                <a:ea typeface="+mn-ea"/>
              </a:defRPr>
            </a:lvl1pPr>
          </a:lstStyle>
          <a:p>
            <a:r>
              <a:rPr lang="zh-CN" altLang="en-US" sz="1800" b="1" dirty="0">
                <a:solidFill>
                  <a:schemeClr val="bg2"/>
                </a:solidFill>
                <a:latin typeface="+mj-ea"/>
              </a:rPr>
              <a:t>（一）议事决策融入</a:t>
            </a:r>
            <a:endParaRPr lang="zh-CN" altLang="en-US" sz="1800" b="1" dirty="0">
              <a:solidFill>
                <a:schemeClr val="bg2"/>
              </a:solidFill>
              <a:latin typeface="+mj-ea"/>
            </a:endParaRPr>
          </a:p>
        </p:txBody>
      </p:sp>
      <p:sp>
        <p:nvSpPr>
          <p:cNvPr id="17" name="矩形 16"/>
          <p:cNvSpPr/>
          <p:nvPr>
            <p:custDataLst>
              <p:tags r:id="rId1"/>
            </p:custDataLst>
          </p:nvPr>
        </p:nvSpPr>
        <p:spPr>
          <a:xfrm>
            <a:off x="1769110" y="2212975"/>
            <a:ext cx="1720215" cy="41973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党委会前置研究</a:t>
            </a:r>
            <a:endParaRPr lang="en-US" altLang="zh-CN" sz="1800" b="1" dirty="0">
              <a:solidFill>
                <a:schemeClr val="bg1"/>
              </a:solidFill>
              <a:latin typeface="+mj-ea"/>
              <a:ea typeface="+mj-ea"/>
            </a:endParaRPr>
          </a:p>
        </p:txBody>
      </p:sp>
      <p:sp>
        <p:nvSpPr>
          <p:cNvPr id="18" name="TextBox 54"/>
          <p:cNvSpPr txBox="1"/>
          <p:nvPr/>
        </p:nvSpPr>
        <p:spPr>
          <a:xfrm>
            <a:off x="2395220" y="558165"/>
            <a:ext cx="33242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11" tIns="25705" rIns="51411" bIns="25705"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anose="02010609030101010101"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100" b="1" dirty="0">
                <a:solidFill>
                  <a:schemeClr val="tx1"/>
                </a:solidFill>
                <a:latin typeface="+mj-ea"/>
                <a:ea typeface="+mj-ea"/>
              </a:rPr>
              <a:t>如何使党建与业务工作融合</a:t>
            </a:r>
            <a:endParaRPr lang="zh-CN" altLang="en-US" sz="2100" b="1" dirty="0">
              <a:solidFill>
                <a:schemeClr val="tx1"/>
              </a:solidFill>
              <a:latin typeface="+mj-ea"/>
              <a:ea typeface="+mj-ea"/>
            </a:endParaRPr>
          </a:p>
        </p:txBody>
      </p:sp>
      <p:sp>
        <p:nvSpPr>
          <p:cNvPr id="19" name="Line 8"/>
          <p:cNvSpPr>
            <a:spLocks noChangeShapeType="1"/>
          </p:cNvSpPr>
          <p:nvPr/>
        </p:nvSpPr>
        <p:spPr bwMode="auto">
          <a:xfrm>
            <a:off x="2187822" y="1012945"/>
            <a:ext cx="495356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51411" tIns="25705" rIns="51411" bIns="25705" numCol="1" anchor="t" anchorCtr="0" compatLnSpc="1"/>
          <a:lstStyle/>
          <a:p>
            <a:endParaRPr lang="zh-CN" altLang="en-US" sz="100"/>
          </a:p>
        </p:txBody>
      </p:sp>
      <p:sp>
        <p:nvSpPr>
          <p:cNvPr id="25" name="矩形 24"/>
          <p:cNvSpPr/>
          <p:nvPr>
            <p:custDataLst>
              <p:tags r:id="rId2"/>
            </p:custDataLst>
          </p:nvPr>
        </p:nvSpPr>
        <p:spPr>
          <a:xfrm>
            <a:off x="6126480" y="2212975"/>
            <a:ext cx="1324610" cy="419735"/>
          </a:xfrm>
          <a:prstGeom prst="rect">
            <a:avLst/>
          </a:prstGeom>
          <a:noFill/>
        </p:spPr>
        <p:txBody>
          <a:bodyPr wrap="square" lIns="51411" tIns="25705" rIns="51411" bIns="25705" rtlCol="0">
            <a:spAutoFit/>
          </a:bodyPr>
          <a:lstStyle/>
          <a:p>
            <a:pPr eaLnBrk="1">
              <a:lnSpc>
                <a:spcPts val="2880"/>
              </a:lnSpc>
            </a:pPr>
            <a:r>
              <a:rPr lang="zh-CN" altLang="en-US" sz="1800" b="1" dirty="0">
                <a:solidFill>
                  <a:schemeClr val="bg1"/>
                </a:solidFill>
                <a:latin typeface="+mj-ea"/>
                <a:ea typeface="+mj-ea"/>
              </a:rPr>
              <a:t>党政同责</a:t>
            </a:r>
            <a:endParaRPr lang="en-US" altLang="zh-CN" sz="1800" b="1" dirty="0">
              <a:solidFill>
                <a:schemeClr val="bg1"/>
              </a:solidFill>
              <a:latin typeface="+mj-ea"/>
              <a:ea typeface="+mj-ea"/>
            </a:endParaRPr>
          </a:p>
        </p:txBody>
      </p:sp>
      <p:sp>
        <p:nvSpPr>
          <p:cNvPr id="31" name="矩形 30"/>
          <p:cNvSpPr/>
          <p:nvPr>
            <p:custDataLst>
              <p:tags r:id="rId3"/>
            </p:custDataLst>
          </p:nvPr>
        </p:nvSpPr>
        <p:spPr>
          <a:xfrm>
            <a:off x="1791116" y="3118875"/>
            <a:ext cx="1285875" cy="419735"/>
          </a:xfrm>
          <a:prstGeom prst="rect">
            <a:avLst/>
          </a:prstGeom>
          <a:noFill/>
        </p:spPr>
        <p:txBody>
          <a:bodyPr wrap="square" lIns="51411" tIns="25705" rIns="51411" bIns="25705" rtlCol="0">
            <a:spAutoFit/>
          </a:bodyPr>
          <a:lstStyle/>
          <a:p>
            <a:pPr eaLnBrk="1">
              <a:lnSpc>
                <a:spcPts val="2880"/>
              </a:lnSpc>
            </a:pPr>
            <a:r>
              <a:rPr lang="zh-CN" altLang="en-US" sz="1800" b="1" dirty="0">
                <a:solidFill>
                  <a:schemeClr val="bg1"/>
                </a:solidFill>
                <a:latin typeface="+mj-ea"/>
                <a:ea typeface="+mj-ea"/>
              </a:rPr>
              <a:t>交叉任职</a:t>
            </a:r>
            <a:endParaRPr lang="en-US" altLang="zh-CN" sz="1800" b="1" dirty="0">
              <a:solidFill>
                <a:schemeClr val="bg1"/>
              </a:solidFill>
              <a:latin typeface="+mj-ea"/>
              <a:ea typeface="+mj-ea"/>
            </a:endParaRPr>
          </a:p>
        </p:txBody>
      </p:sp>
      <p:sp>
        <p:nvSpPr>
          <p:cNvPr id="32" name="矩形 31"/>
          <p:cNvSpPr/>
          <p:nvPr>
            <p:custDataLst>
              <p:tags r:id="rId4"/>
            </p:custDataLst>
          </p:nvPr>
        </p:nvSpPr>
        <p:spPr>
          <a:xfrm>
            <a:off x="6131144" y="3037522"/>
            <a:ext cx="1522095" cy="419735"/>
          </a:xfrm>
          <a:prstGeom prst="rect">
            <a:avLst/>
          </a:prstGeom>
          <a:noFill/>
        </p:spPr>
        <p:txBody>
          <a:bodyPr wrap="square" lIns="51411" tIns="25705" rIns="51411" bIns="25705" rtlCol="0">
            <a:spAutoFit/>
          </a:bodyPr>
          <a:lstStyle/>
          <a:p>
            <a:pPr eaLnBrk="1">
              <a:lnSpc>
                <a:spcPts val="2880"/>
              </a:lnSpc>
            </a:pPr>
            <a:r>
              <a:rPr lang="zh-CN" altLang="en-US" sz="1800" b="1" dirty="0">
                <a:solidFill>
                  <a:schemeClr val="bg1"/>
                </a:solidFill>
                <a:latin typeface="+mj-ea"/>
                <a:ea typeface="+mj-ea"/>
              </a:rPr>
              <a:t>规划整合</a:t>
            </a:r>
            <a:endParaRPr lang="zh-CN" altLang="en-US" sz="1800" b="1" dirty="0">
              <a:solidFill>
                <a:schemeClr val="bg1"/>
              </a:solidFill>
              <a:latin typeface="+mj-ea"/>
              <a:ea typeface="+mj-ea"/>
            </a:endParaRPr>
          </a:p>
        </p:txBody>
      </p:sp>
      <p:grpSp>
        <p:nvGrpSpPr>
          <p:cNvPr id="34" name="组合 33"/>
          <p:cNvGrpSpPr/>
          <p:nvPr>
            <p:custDataLst>
              <p:tags r:id="rId5"/>
            </p:custDataLst>
          </p:nvPr>
        </p:nvGrpSpPr>
        <p:grpSpPr>
          <a:xfrm>
            <a:off x="3992245" y="2555240"/>
            <a:ext cx="911225" cy="692150"/>
            <a:chOff x="1853993" y="4170080"/>
            <a:chExt cx="1787971" cy="1788203"/>
          </a:xfrm>
        </p:grpSpPr>
        <p:sp>
          <p:nvSpPr>
            <p:cNvPr id="35" name="Oval 1"/>
            <p:cNvSpPr/>
            <p:nvPr>
              <p:custDataLst>
                <p:tags r:id="rId6"/>
              </p:custDataLst>
            </p:nvPr>
          </p:nvSpPr>
          <p:spPr bwMode="auto">
            <a:xfrm>
              <a:off x="1853993" y="4170080"/>
              <a:ext cx="1787971" cy="1788203"/>
            </a:xfrm>
            <a:prstGeom prst="ellipse">
              <a:avLst/>
            </a:prstGeom>
            <a:gradFill flip="none" rotWithShape="1">
              <a:gsLst>
                <a:gs pos="0">
                  <a:sysClr val="window" lastClr="FFFFFF">
                    <a:lumMod val="85000"/>
                  </a:sysClr>
                </a:gs>
                <a:gs pos="1000">
                  <a:sysClr val="window" lastClr="FFFFFF"/>
                </a:gs>
                <a:gs pos="100000">
                  <a:sysClr val="window" lastClr="FFFFFF">
                    <a:lumMod val="85000"/>
                  </a:sysClr>
                </a:gs>
              </a:gsLst>
              <a:lin ang="16200000" scaled="1"/>
              <a:tileRect/>
            </a:gradFill>
            <a:ln w="25400" cap="flat" cmpd="sng" algn="ctr">
              <a:noFill/>
              <a:prstDash val="solid"/>
            </a:ln>
            <a:effectLst>
              <a:outerShdw blurRad="254000" dist="127000" dir="8160000" algn="t" rotWithShape="0">
                <a:prstClr val="black">
                  <a:alpha val="34000"/>
                </a:prstClr>
              </a:outerShdw>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790"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36" name="矩形 35"/>
            <p:cNvSpPr/>
            <p:nvPr>
              <p:custDataLst>
                <p:tags r:id="rId7"/>
              </p:custDataLst>
            </p:nvPr>
          </p:nvSpPr>
          <p:spPr>
            <a:xfrm>
              <a:off x="2189003" y="4948594"/>
              <a:ext cx="339725" cy="213272"/>
            </a:xfrm>
            <a:prstGeom prst="rect">
              <a:avLst/>
            </a:prstGeom>
          </p:spPr>
          <p:txBody>
            <a:bodyPr wrap="square" lIns="68573" tIns="34286" rIns="68573" bIns="342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Text" lastClr="000000">
                      <a:lumMod val="65000"/>
                      <a:lumOff val="35000"/>
                    </a:sysClr>
                  </a:solidFill>
                  <a:effectLst/>
                  <a:uLnTx/>
                  <a:uFillTx/>
                  <a:latin typeface="Agency FB" panose="020B0503020202020204" pitchFamily="34" charset="0"/>
                  <a:ea typeface="微软雅黑" panose="020B0503020204020204" pitchFamily="34" charset="-122"/>
                </a:rPr>
                <a:t>01</a:t>
              </a:r>
              <a:endParaRPr kumimoji="0" lang="zh-CN" altLang="en-US" sz="100" b="1" i="0" u="none" strike="noStrike" kern="0" cap="none" spc="0" normalizeH="0" baseline="0" noProof="0" dirty="0">
                <a:ln>
                  <a:noFill/>
                </a:ln>
                <a:solidFill>
                  <a:sysClr val="windowText" lastClr="000000">
                    <a:lumMod val="65000"/>
                    <a:lumOff val="35000"/>
                  </a:sysClr>
                </a:solidFill>
                <a:effectLst/>
                <a:uLnTx/>
                <a:uFillTx/>
              </a:endParaRPr>
            </a:p>
          </p:txBody>
        </p:sp>
        <p:sp>
          <p:nvSpPr>
            <p:cNvPr id="37" name="弧形 36"/>
            <p:cNvSpPr/>
            <p:nvPr>
              <p:custDataLst>
                <p:tags r:id="rId8"/>
              </p:custDataLst>
            </p:nvPr>
          </p:nvSpPr>
          <p:spPr>
            <a:xfrm>
              <a:off x="2028442" y="4341242"/>
              <a:ext cx="1428021" cy="1428207"/>
            </a:xfrm>
            <a:prstGeom prst="arc">
              <a:avLst>
                <a:gd name="adj1" fmla="val 2212195"/>
                <a:gd name="adj2" fmla="val 0"/>
              </a:avLst>
            </a:prstGeom>
            <a:noFill/>
            <a:ln w="19050" cap="flat" cmpd="sng" algn="ctr">
              <a:solidFill>
                <a:srgbClr val="C00000"/>
              </a:solidFill>
              <a:prstDash val="solid"/>
              <a:miter lim="800000"/>
              <a:headEnd type="oval" w="med" len="med"/>
              <a:tailEnd type="oval" w="med" len="med"/>
            </a:ln>
            <a:effectLst/>
          </p:spPr>
          <p:txBody>
            <a:bodyPr lIns="68573" tIns="34286" rIns="68573"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cs"/>
              </a:endParaRPr>
            </a:p>
          </p:txBody>
        </p:sp>
        <p:sp>
          <p:nvSpPr>
            <p:cNvPr id="38" name="AutoShape 97"/>
            <p:cNvSpPr/>
            <p:nvPr>
              <p:custDataLst>
                <p:tags r:id="rId9"/>
              </p:custDataLst>
            </p:nvPr>
          </p:nvSpPr>
          <p:spPr bwMode="auto">
            <a:xfrm>
              <a:off x="2696536" y="4816274"/>
              <a:ext cx="511224" cy="509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C00000"/>
            </a:solidFill>
            <a:ln>
              <a:noFill/>
            </a:ln>
            <a:effectLst/>
          </p:spPr>
          <p:txBody>
            <a:bodyPr lIns="38088" tIns="38088" rIns="38088" bIns="38088"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s-ES" sz="1500" b="0" i="0" u="none" strike="noStrike" kern="0" cap="none" spc="0" normalizeH="0" baseline="0" noProof="0" dirty="0">
                <a:ln>
                  <a:noFill/>
                </a:ln>
                <a:solidFill>
                  <a:sysClr val="window" lastClr="FFFFFF"/>
                </a:solidFill>
                <a:effectLst>
                  <a:outerShdw blurRad="38100" dist="38100" dir="2700000" algn="tl">
                    <a:srgbClr val="000000"/>
                  </a:outerShdw>
                </a:effectLst>
                <a:uLnTx/>
                <a:uFillTx/>
                <a:latin typeface="Gill Sans" charset="0"/>
                <a:cs typeface="Gill Sans" charset="0"/>
                <a:sym typeface="Gill Sans" charset="0"/>
              </a:endParaRPr>
            </a:p>
          </p:txBody>
        </p:sp>
      </p:grpSp>
      <p:grpSp>
        <p:nvGrpSpPr>
          <p:cNvPr id="40" name="组合 39"/>
          <p:cNvGrpSpPr/>
          <p:nvPr>
            <p:custDataLst>
              <p:tags r:id="rId10"/>
            </p:custDataLst>
          </p:nvPr>
        </p:nvGrpSpPr>
        <p:grpSpPr>
          <a:xfrm flipH="1">
            <a:off x="4923155" y="2535555"/>
            <a:ext cx="879475" cy="675640"/>
            <a:chOff x="4074543" y="3275627"/>
            <a:chExt cx="1787971" cy="1788203"/>
          </a:xfrm>
        </p:grpSpPr>
        <p:sp>
          <p:nvSpPr>
            <p:cNvPr id="41" name="Oval 1"/>
            <p:cNvSpPr/>
            <p:nvPr>
              <p:custDataLst>
                <p:tags r:id="rId11"/>
              </p:custDataLst>
            </p:nvPr>
          </p:nvSpPr>
          <p:spPr bwMode="auto">
            <a:xfrm>
              <a:off x="4074543" y="3275627"/>
              <a:ext cx="1787971" cy="1788203"/>
            </a:xfrm>
            <a:prstGeom prst="ellipse">
              <a:avLst/>
            </a:prstGeom>
            <a:gradFill flip="none" rotWithShape="1">
              <a:gsLst>
                <a:gs pos="0">
                  <a:sysClr val="window" lastClr="FFFFFF">
                    <a:lumMod val="85000"/>
                  </a:sysClr>
                </a:gs>
                <a:gs pos="1000">
                  <a:sysClr val="window" lastClr="FFFFFF"/>
                </a:gs>
                <a:gs pos="100000">
                  <a:sysClr val="window" lastClr="FFFFFF">
                    <a:lumMod val="85000"/>
                  </a:sysClr>
                </a:gs>
              </a:gsLst>
              <a:lin ang="16200000" scaled="1"/>
              <a:tileRect/>
            </a:grad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790" b="0" i="0" u="none" strike="noStrike" kern="0" cap="none" spc="0" normalizeH="0" baseline="0" noProof="0" dirty="0">
                <a:ln>
                  <a:noFill/>
                </a:ln>
                <a:solidFill>
                  <a:srgbClr val="FFFFFF"/>
                </a:solidFill>
                <a:effectLst/>
                <a:uLnTx/>
                <a:uFillTx/>
                <a:latin typeface="Open Sans" panose="020B0606030504020204"/>
                <a:ea typeface="MS PGothic" panose="020B0600070205080204" pitchFamily="34" charset="-128"/>
              </a:endParaRPr>
            </a:p>
          </p:txBody>
        </p:sp>
        <p:sp>
          <p:nvSpPr>
            <p:cNvPr id="42" name="矩形 41"/>
            <p:cNvSpPr/>
            <p:nvPr>
              <p:custDataLst>
                <p:tags r:id="rId12"/>
              </p:custDataLst>
            </p:nvPr>
          </p:nvSpPr>
          <p:spPr>
            <a:xfrm>
              <a:off x="4277126" y="4084002"/>
              <a:ext cx="748410" cy="218483"/>
            </a:xfrm>
            <a:prstGeom prst="rect">
              <a:avLst/>
            </a:prstGeom>
            <a:ln>
              <a:noFill/>
            </a:ln>
          </p:spPr>
          <p:txBody>
            <a:bodyPr wrap="square" lIns="68573" tIns="34286" rIns="68573" bIns="342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Text" lastClr="000000">
                      <a:lumMod val="65000"/>
                      <a:lumOff val="35000"/>
                    </a:sysClr>
                  </a:solidFill>
                  <a:effectLst/>
                  <a:uLnTx/>
                  <a:uFillTx/>
                  <a:latin typeface="Agency FB" panose="020B0503020202020204" pitchFamily="34" charset="0"/>
                  <a:ea typeface="微软雅黑" panose="020B0503020204020204" pitchFamily="34" charset="-122"/>
                </a:rPr>
                <a:t>02</a:t>
              </a:r>
              <a:endParaRPr kumimoji="0" lang="zh-CN" altLang="en-US" sz="100" b="1" i="0" u="none" strike="noStrike" kern="0" cap="none" spc="0" normalizeH="0" baseline="0" noProof="0" dirty="0">
                <a:ln>
                  <a:noFill/>
                </a:ln>
                <a:solidFill>
                  <a:sysClr val="windowText" lastClr="000000">
                    <a:lumMod val="65000"/>
                    <a:lumOff val="35000"/>
                  </a:sysClr>
                </a:solidFill>
                <a:effectLst/>
                <a:uLnTx/>
                <a:uFillTx/>
              </a:endParaRPr>
            </a:p>
          </p:txBody>
        </p:sp>
        <p:sp>
          <p:nvSpPr>
            <p:cNvPr id="43" name="弧形 42"/>
            <p:cNvSpPr/>
            <p:nvPr>
              <p:custDataLst>
                <p:tags r:id="rId13"/>
              </p:custDataLst>
            </p:nvPr>
          </p:nvSpPr>
          <p:spPr>
            <a:xfrm>
              <a:off x="4254517" y="3466600"/>
              <a:ext cx="1428021" cy="1428207"/>
            </a:xfrm>
            <a:prstGeom prst="arc">
              <a:avLst>
                <a:gd name="adj1" fmla="val 2212195"/>
                <a:gd name="adj2" fmla="val 0"/>
              </a:avLst>
            </a:prstGeom>
            <a:noFill/>
            <a:ln w="19050" cap="flat" cmpd="sng" algn="ctr">
              <a:solidFill>
                <a:srgbClr val="C00000"/>
              </a:solidFill>
              <a:prstDash val="solid"/>
              <a:miter lim="800000"/>
              <a:headEnd type="oval" w="med" len="med"/>
              <a:tailEnd type="oval" w="med" len="med"/>
            </a:ln>
            <a:effectLst/>
          </p:spPr>
          <p:txBody>
            <a:bodyPr lIns="68573" tIns="34286" rIns="68573"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cs"/>
              </a:endParaRPr>
            </a:p>
          </p:txBody>
        </p:sp>
      </p:grpSp>
      <p:grpSp>
        <p:nvGrpSpPr>
          <p:cNvPr id="45" name="组合 44"/>
          <p:cNvGrpSpPr/>
          <p:nvPr>
            <p:custDataLst>
              <p:tags r:id="rId14"/>
            </p:custDataLst>
          </p:nvPr>
        </p:nvGrpSpPr>
        <p:grpSpPr>
          <a:xfrm>
            <a:off x="3999865" y="3279140"/>
            <a:ext cx="932180" cy="698500"/>
            <a:chOff x="5908630" y="2447298"/>
            <a:chExt cx="1787971" cy="1788203"/>
          </a:xfrm>
        </p:grpSpPr>
        <p:sp>
          <p:nvSpPr>
            <p:cNvPr id="46" name="Oval 1"/>
            <p:cNvSpPr/>
            <p:nvPr>
              <p:custDataLst>
                <p:tags r:id="rId15"/>
              </p:custDataLst>
            </p:nvPr>
          </p:nvSpPr>
          <p:spPr bwMode="auto">
            <a:xfrm>
              <a:off x="5908630" y="2447298"/>
              <a:ext cx="1787971" cy="1788203"/>
            </a:xfrm>
            <a:prstGeom prst="ellipse">
              <a:avLst/>
            </a:prstGeom>
            <a:gradFill flip="none" rotWithShape="1">
              <a:gsLst>
                <a:gs pos="0">
                  <a:sysClr val="window" lastClr="FFFFFF">
                    <a:lumMod val="85000"/>
                  </a:sysClr>
                </a:gs>
                <a:gs pos="1000">
                  <a:sysClr val="window" lastClr="FFFFFF"/>
                </a:gs>
                <a:gs pos="100000">
                  <a:sysClr val="window" lastClr="FFFFFF">
                    <a:lumMod val="85000"/>
                  </a:sysClr>
                </a:gs>
              </a:gsLst>
              <a:lin ang="16200000" scaled="1"/>
              <a:tileRect/>
            </a:grad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790"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47" name="矩形 46"/>
            <p:cNvSpPr/>
            <p:nvPr>
              <p:custDataLst>
                <p:tags r:id="rId16"/>
              </p:custDataLst>
            </p:nvPr>
          </p:nvSpPr>
          <p:spPr>
            <a:xfrm>
              <a:off x="6201775" y="3257597"/>
              <a:ext cx="337831" cy="211333"/>
            </a:xfrm>
            <a:prstGeom prst="rect">
              <a:avLst/>
            </a:prstGeom>
          </p:spPr>
          <p:txBody>
            <a:bodyPr wrap="square" lIns="68573" tIns="34286" rIns="68573" bIns="342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Text" lastClr="000000">
                      <a:lumMod val="65000"/>
                      <a:lumOff val="35000"/>
                    </a:sysClr>
                  </a:solidFill>
                  <a:effectLst/>
                  <a:uLnTx/>
                  <a:uFillTx/>
                  <a:latin typeface="Agency FB" panose="020B0503020202020204" pitchFamily="34" charset="0"/>
                  <a:ea typeface="微软雅黑" panose="020B0503020204020204" pitchFamily="34" charset="-122"/>
                </a:rPr>
                <a:t>03</a:t>
              </a:r>
              <a:endParaRPr kumimoji="0" lang="zh-CN" altLang="en-US" sz="100" b="1" i="0" u="none" strike="noStrike" kern="0" cap="none" spc="0" normalizeH="0" baseline="0" noProof="0" dirty="0">
                <a:ln>
                  <a:noFill/>
                </a:ln>
                <a:solidFill>
                  <a:sysClr val="windowText" lastClr="000000">
                    <a:lumMod val="65000"/>
                    <a:lumOff val="35000"/>
                  </a:sysClr>
                </a:solidFill>
                <a:effectLst/>
                <a:uLnTx/>
                <a:uFillTx/>
              </a:endParaRPr>
            </a:p>
          </p:txBody>
        </p:sp>
        <p:sp>
          <p:nvSpPr>
            <p:cNvPr id="48" name="弧形 47"/>
            <p:cNvSpPr/>
            <p:nvPr>
              <p:custDataLst>
                <p:tags r:id="rId17"/>
              </p:custDataLst>
            </p:nvPr>
          </p:nvSpPr>
          <p:spPr>
            <a:xfrm>
              <a:off x="6074246" y="2627296"/>
              <a:ext cx="1428021" cy="1428207"/>
            </a:xfrm>
            <a:prstGeom prst="arc">
              <a:avLst>
                <a:gd name="adj1" fmla="val 2212195"/>
                <a:gd name="adj2" fmla="val 0"/>
              </a:avLst>
            </a:prstGeom>
            <a:noFill/>
            <a:ln w="19050" cap="flat" cmpd="sng" algn="ctr">
              <a:solidFill>
                <a:srgbClr val="C00000"/>
              </a:solidFill>
              <a:prstDash val="solid"/>
              <a:miter lim="800000"/>
              <a:headEnd type="oval" w="med" len="med"/>
              <a:tailEnd type="oval" w="med" len="med"/>
            </a:ln>
            <a:effectLst/>
          </p:spPr>
          <p:txBody>
            <a:bodyPr lIns="68573" tIns="34286" rIns="68573"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cs"/>
              </a:endParaRPr>
            </a:p>
          </p:txBody>
        </p:sp>
        <p:sp>
          <p:nvSpPr>
            <p:cNvPr id="49" name="Freeform 119"/>
            <p:cNvSpPr>
              <a:spLocks noChangeArrowheads="1"/>
            </p:cNvSpPr>
            <p:nvPr>
              <p:custDataLst>
                <p:tags r:id="rId18"/>
              </p:custDataLst>
            </p:nvPr>
          </p:nvSpPr>
          <p:spPr bwMode="auto">
            <a:xfrm>
              <a:off x="6746777" y="2994441"/>
              <a:ext cx="571151" cy="510161"/>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C00000"/>
            </a:solidFill>
            <a:ln>
              <a:noFill/>
            </a:ln>
            <a:effectLst/>
          </p:spPr>
          <p:txBody>
            <a:bodyPr wrap="none" lIns="34286" tIns="17143" rIns="34286" bIns="17143"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sysClr val="windowText" lastClr="000000"/>
                </a:solidFill>
                <a:effectLst/>
                <a:uLnTx/>
                <a:uFillTx/>
              </a:endParaRPr>
            </a:p>
          </p:txBody>
        </p:sp>
      </p:grpSp>
      <p:grpSp>
        <p:nvGrpSpPr>
          <p:cNvPr id="50" name="组合 49"/>
          <p:cNvGrpSpPr/>
          <p:nvPr>
            <p:custDataLst>
              <p:tags r:id="rId19"/>
            </p:custDataLst>
          </p:nvPr>
        </p:nvGrpSpPr>
        <p:grpSpPr>
          <a:xfrm flipH="1">
            <a:off x="4927600" y="3268980"/>
            <a:ext cx="879475" cy="687705"/>
            <a:chOff x="8049676" y="1575508"/>
            <a:chExt cx="1787971" cy="1788203"/>
          </a:xfrm>
        </p:grpSpPr>
        <p:sp>
          <p:nvSpPr>
            <p:cNvPr id="51" name="Oval 1"/>
            <p:cNvSpPr/>
            <p:nvPr>
              <p:custDataLst>
                <p:tags r:id="rId20"/>
              </p:custDataLst>
            </p:nvPr>
          </p:nvSpPr>
          <p:spPr bwMode="auto">
            <a:xfrm>
              <a:off x="8049676" y="1575508"/>
              <a:ext cx="1787971" cy="1788203"/>
            </a:xfrm>
            <a:prstGeom prst="ellipse">
              <a:avLst/>
            </a:prstGeom>
            <a:gradFill flip="none" rotWithShape="1">
              <a:gsLst>
                <a:gs pos="0">
                  <a:sysClr val="window" lastClr="FFFFFF">
                    <a:lumMod val="85000"/>
                  </a:sysClr>
                </a:gs>
                <a:gs pos="1000">
                  <a:sysClr val="window" lastClr="FFFFFF"/>
                </a:gs>
                <a:gs pos="100000">
                  <a:sysClr val="window" lastClr="FFFFFF">
                    <a:lumMod val="85000"/>
                  </a:sysClr>
                </a:gs>
              </a:gsLst>
              <a:lin ang="16200000" scaled="1"/>
              <a:tileRect/>
            </a:grad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lIns="91431" tIns="45715" rIns="91431" bIns="4571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790"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52" name="弧形 51"/>
            <p:cNvSpPr/>
            <p:nvPr>
              <p:custDataLst>
                <p:tags r:id="rId21"/>
              </p:custDataLst>
            </p:nvPr>
          </p:nvSpPr>
          <p:spPr>
            <a:xfrm>
              <a:off x="8229652" y="1778824"/>
              <a:ext cx="1428021" cy="1428207"/>
            </a:xfrm>
            <a:prstGeom prst="arc">
              <a:avLst>
                <a:gd name="adj1" fmla="val 2212195"/>
                <a:gd name="adj2" fmla="val 0"/>
              </a:avLst>
            </a:prstGeom>
            <a:noFill/>
            <a:ln w="19050" cap="flat" cmpd="sng" algn="ctr">
              <a:solidFill>
                <a:srgbClr val="C00000"/>
              </a:solidFill>
              <a:prstDash val="solid"/>
              <a:miter lim="800000"/>
              <a:headEnd type="oval" w="med" len="med"/>
              <a:tailEnd type="oval" w="med" len="med"/>
            </a:ln>
            <a:effectLst/>
          </p:spPr>
          <p:txBody>
            <a:bodyPr lIns="68573" tIns="34286" rIns="68573" bIns="3428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ysClr val="windowText" lastClr="000000">
                    <a:lumMod val="50000"/>
                    <a:lumOff val="50000"/>
                  </a:sysClr>
                </a:solidFill>
                <a:effectLst/>
                <a:uLnTx/>
                <a:uFillTx/>
                <a:latin typeface="Arial" panose="020B0604020202020204"/>
                <a:ea typeface="微软雅黑" panose="020B0503020204020204" pitchFamily="34" charset="-122"/>
                <a:cs typeface="+mn-cs"/>
              </a:endParaRPr>
            </a:p>
          </p:txBody>
        </p:sp>
        <p:sp>
          <p:nvSpPr>
            <p:cNvPr id="53" name="矩形 52"/>
            <p:cNvSpPr/>
            <p:nvPr>
              <p:custDataLst>
                <p:tags r:id="rId22"/>
              </p:custDataLst>
            </p:nvPr>
          </p:nvSpPr>
          <p:spPr>
            <a:xfrm>
              <a:off x="8457278" y="2423765"/>
              <a:ext cx="358250" cy="214650"/>
            </a:xfrm>
            <a:prstGeom prst="rect">
              <a:avLst/>
            </a:prstGeom>
          </p:spPr>
          <p:txBody>
            <a:bodyPr wrap="square" lIns="68573" tIns="34286" rIns="68573" bIns="34286">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Text" lastClr="000000">
                      <a:lumMod val="65000"/>
                      <a:lumOff val="35000"/>
                    </a:sysClr>
                  </a:solidFill>
                  <a:effectLst/>
                  <a:uLnTx/>
                  <a:uFillTx/>
                  <a:latin typeface="Agency FB" panose="020B0503020202020204" pitchFamily="34" charset="0"/>
                  <a:ea typeface="微软雅黑" panose="020B0503020204020204" pitchFamily="34" charset="-122"/>
                </a:rPr>
                <a:t>04</a:t>
              </a:r>
              <a:endParaRPr kumimoji="0" lang="zh-CN" altLang="en-US" sz="100" b="1" i="0" u="none" strike="noStrike" kern="0" cap="none" spc="0" normalizeH="0" baseline="0" noProof="0" dirty="0">
                <a:ln>
                  <a:noFill/>
                </a:ln>
                <a:solidFill>
                  <a:sysClr val="windowText" lastClr="000000">
                    <a:lumMod val="65000"/>
                    <a:lumOff val="35000"/>
                  </a:sysClr>
                </a:solidFill>
                <a:effectLst/>
                <a:uLnTx/>
                <a:uFillTx/>
              </a:endParaRPr>
            </a:p>
          </p:txBody>
        </p:sp>
        <p:sp>
          <p:nvSpPr>
            <p:cNvPr id="54" name="Freeform 101"/>
            <p:cNvSpPr>
              <a:spLocks noEditPoints="1"/>
            </p:cNvSpPr>
            <p:nvPr>
              <p:custDataLst>
                <p:tags r:id="rId23"/>
              </p:custDataLst>
            </p:nvPr>
          </p:nvSpPr>
          <p:spPr bwMode="auto">
            <a:xfrm>
              <a:off x="8951864" y="2249241"/>
              <a:ext cx="566691" cy="44073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C00000"/>
            </a:solidFill>
            <a:ln w="9525">
              <a:noFill/>
              <a:round/>
            </a:ln>
          </p:spPr>
          <p:txBody>
            <a:bodyPr vert="horz" wrap="square" lIns="68573" tIns="34286" rIns="68573" bIns="3428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Text" lastClr="000000"/>
                </a:solidFill>
                <a:effectLst/>
                <a:uLnTx/>
                <a:uFillTx/>
              </a:endParaRPr>
            </a:p>
          </p:txBody>
        </p:sp>
      </p:grpSp>
      <p:sp>
        <p:nvSpPr>
          <p:cNvPr id="56" name="MH_Other_10"/>
          <p:cNvSpPr/>
          <p:nvPr>
            <p:custDataLst>
              <p:tags r:id="rId24"/>
            </p:custDataLst>
          </p:nvPr>
        </p:nvSpPr>
        <p:spPr bwMode="auto">
          <a:xfrm>
            <a:off x="4352925" y="2776220"/>
            <a:ext cx="255905" cy="205105"/>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0" dirty="0">
              <a:solidFill>
                <a:srgbClr val="FFFFFF"/>
              </a:solidFill>
              <a:latin typeface="Times New Roman" panose="02020603050405020304"/>
              <a:ea typeface="微软雅黑" panose="020B0503020204020204" pitchFamily="34" charset="-122"/>
            </a:endParaRPr>
          </a:p>
        </p:txBody>
      </p:sp>
      <p:sp>
        <p:nvSpPr>
          <p:cNvPr id="33" name="矩形 32"/>
          <p:cNvSpPr/>
          <p:nvPr/>
        </p:nvSpPr>
        <p:spPr>
          <a:xfrm>
            <a:off x="5536605" y="3998912"/>
            <a:ext cx="1720215" cy="385786"/>
          </a:xfrm>
          <a:prstGeom prst="rect">
            <a:avLst/>
          </a:prstGeom>
          <a:noFill/>
        </p:spPr>
        <p:txBody>
          <a:bodyPr wrap="square" lIns="51411" tIns="25705" rIns="51411" bIns="25705" rtlCol="0">
            <a:spAutoFit/>
          </a:bodyPr>
          <a:lstStyle/>
          <a:p>
            <a:pPr algn="ctr" eaLnBrk="1">
              <a:lnSpc>
                <a:spcPts val="2880"/>
              </a:lnSpc>
            </a:pPr>
            <a:r>
              <a:rPr lang="zh-CN" altLang="en-US" b="1" dirty="0">
                <a:solidFill>
                  <a:schemeClr val="bg1"/>
                </a:solidFill>
                <a:latin typeface="+mj-ea"/>
                <a:ea typeface="+mj-ea"/>
              </a:rPr>
              <a:t>决策追究机制</a:t>
            </a:r>
            <a:endParaRPr lang="en-US" altLang="zh-CN" sz="1800" b="1" dirty="0">
              <a:solidFill>
                <a:schemeClr val="bg1"/>
              </a:solidFill>
              <a:latin typeface="+mj-ea"/>
              <a:ea typeface="+mj-ea"/>
            </a:endParaRPr>
          </a:p>
        </p:txBody>
      </p:sp>
      <p:sp>
        <p:nvSpPr>
          <p:cNvPr id="39" name="矩形 38"/>
          <p:cNvSpPr/>
          <p:nvPr/>
        </p:nvSpPr>
        <p:spPr>
          <a:xfrm>
            <a:off x="1704177" y="4013006"/>
            <a:ext cx="2732665" cy="385786"/>
          </a:xfrm>
          <a:prstGeom prst="rect">
            <a:avLst/>
          </a:prstGeom>
          <a:noFill/>
        </p:spPr>
        <p:txBody>
          <a:bodyPr wrap="square" lIns="51411" tIns="25705" rIns="51411" bIns="25705" rtlCol="0">
            <a:spAutoFit/>
          </a:bodyPr>
          <a:lstStyle/>
          <a:p>
            <a:pPr algn="ctr" eaLnBrk="1">
              <a:lnSpc>
                <a:spcPts val="2880"/>
              </a:lnSpc>
            </a:pPr>
            <a:r>
              <a:rPr lang="zh-CN" altLang="en-US" b="1" dirty="0">
                <a:solidFill>
                  <a:schemeClr val="bg1"/>
                </a:solidFill>
                <a:latin typeface="+mj-ea"/>
                <a:ea typeface="+mj-ea"/>
              </a:rPr>
              <a:t>企业战略与政治方向统一</a:t>
            </a:r>
            <a:endParaRPr lang="en-US" altLang="zh-CN" sz="1800" b="1" dirty="0">
              <a:solidFill>
                <a:schemeClr val="bg1"/>
              </a:solidFill>
              <a:latin typeface="+mj-ea"/>
              <a:ea typeface="+mj-ea"/>
            </a:endParaRPr>
          </a:p>
        </p:txBody>
      </p:sp>
      <p:pic>
        <p:nvPicPr>
          <p:cNvPr id="2" name="图片 1"/>
          <p:cNvPicPr/>
          <p:nvPr/>
        </p:nvPicPr>
        <p:blipFill>
          <a:blip r:embed="rId25">
            <a:extLst>
              <a:ext uri="{28A0092B-C50C-407E-A947-70E740481C1C}">
                <a14:useLocalDpi xmlns:a14="http://schemas.microsoft.com/office/drawing/2010/main" val="0"/>
              </a:ext>
            </a:extLst>
          </a:blip>
          <a:stretch>
            <a:fillRect/>
          </a:stretch>
        </p:blipFill>
        <p:spPr>
          <a:xfrm>
            <a:off x="5606181" y="231053"/>
            <a:ext cx="3186113" cy="403860"/>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bwMode="auto">
          <a:xfrm>
            <a:off x="1507490" y="1226185"/>
            <a:ext cx="6498590" cy="3476625"/>
          </a:xfrm>
          <a:prstGeom prst="roundRect">
            <a:avLst>
              <a:gd name="adj" fmla="val 4360"/>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51411" tIns="25705" rIns="51411" bIns="25705" numCol="1" rtlCol="0" anchor="t" anchorCtr="0" compatLnSpc="1"/>
          <a:lstStyle/>
          <a:p>
            <a:pPr defTabSz="685165" eaLnBrk="1" hangingPunct="1"/>
            <a:endParaRPr lang="zh-CN" altLang="en-US" sz="1050"/>
          </a:p>
        </p:txBody>
      </p:sp>
      <p:sp>
        <p:nvSpPr>
          <p:cNvPr id="14" name="Freeform 11"/>
          <p:cNvSpPr/>
          <p:nvPr/>
        </p:nvSpPr>
        <p:spPr bwMode="auto">
          <a:xfrm>
            <a:off x="1507698" y="1142635"/>
            <a:ext cx="80156" cy="578360"/>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2"/>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5" name="Freeform 12"/>
          <p:cNvSpPr/>
          <p:nvPr/>
        </p:nvSpPr>
        <p:spPr bwMode="auto">
          <a:xfrm>
            <a:off x="1507490" y="1226185"/>
            <a:ext cx="6378575" cy="494665"/>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6" name="TextBox 7"/>
          <p:cNvSpPr txBox="1"/>
          <p:nvPr/>
        </p:nvSpPr>
        <p:spPr>
          <a:xfrm>
            <a:off x="1507521" y="1340287"/>
            <a:ext cx="2376264" cy="604520"/>
          </a:xfrm>
          <a:prstGeom prst="rect">
            <a:avLst/>
          </a:prstGeom>
          <a:noFill/>
        </p:spPr>
        <p:txBody>
          <a:bodyPr wrap="square" lIns="51411" tIns="25705" rIns="51411" bIns="25705" rtlCol="0">
            <a:spAutoFit/>
          </a:bodyPr>
          <a:lstStyle>
            <a:defPPr>
              <a:defRPr lang="zh-CN"/>
            </a:defPPr>
            <a:lvl1pPr>
              <a:defRPr sz="2600">
                <a:solidFill>
                  <a:schemeClr val="accent1"/>
                </a:solidFill>
                <a:latin typeface="+mn-ea"/>
                <a:ea typeface="+mn-ea"/>
              </a:defRPr>
            </a:lvl1pPr>
          </a:lstStyle>
          <a:p>
            <a:r>
              <a:rPr lang="zh-CN" altLang="en-US" sz="1800" b="1" dirty="0">
                <a:solidFill>
                  <a:schemeClr val="bg2"/>
                </a:solidFill>
                <a:latin typeface="+mj-ea"/>
              </a:rPr>
              <a:t>（二）考核评价融入★★</a:t>
            </a:r>
            <a:endParaRPr lang="zh-CN" altLang="en-US" sz="1800" b="1" dirty="0">
              <a:solidFill>
                <a:schemeClr val="bg2"/>
              </a:solidFill>
              <a:latin typeface="+mj-ea"/>
            </a:endParaRPr>
          </a:p>
        </p:txBody>
      </p:sp>
      <p:sp>
        <p:nvSpPr>
          <p:cNvPr id="17" name="矩形 16"/>
          <p:cNvSpPr/>
          <p:nvPr/>
        </p:nvSpPr>
        <p:spPr>
          <a:xfrm>
            <a:off x="1669756" y="2069482"/>
            <a:ext cx="2280713" cy="78930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生产经营业绩与党建业绩的考核评价融合</a:t>
            </a:r>
            <a:endParaRPr lang="en-US" altLang="zh-CN" sz="1800" b="1" dirty="0">
              <a:solidFill>
                <a:schemeClr val="bg1"/>
              </a:solidFill>
              <a:latin typeface="+mj-ea"/>
              <a:ea typeface="+mj-ea"/>
            </a:endParaRPr>
          </a:p>
        </p:txBody>
      </p:sp>
      <p:sp>
        <p:nvSpPr>
          <p:cNvPr id="18" name="TextBox 54"/>
          <p:cNvSpPr txBox="1"/>
          <p:nvPr/>
        </p:nvSpPr>
        <p:spPr>
          <a:xfrm>
            <a:off x="2313940" y="526415"/>
            <a:ext cx="342011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11" tIns="25705" rIns="51411" bIns="25705"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anose="02010609030101010101"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100" b="1" dirty="0">
                <a:solidFill>
                  <a:schemeClr val="tx1"/>
                </a:solidFill>
                <a:latin typeface="+mj-ea"/>
                <a:ea typeface="+mj-ea"/>
                <a:sym typeface="+mn-ea"/>
              </a:rPr>
              <a:t>如何使党建与业务工作融合</a:t>
            </a:r>
            <a:endParaRPr lang="zh-CN" altLang="en-US" sz="2100" b="1" dirty="0">
              <a:solidFill>
                <a:schemeClr val="tx1"/>
              </a:solidFill>
              <a:latin typeface="+mj-ea"/>
              <a:ea typeface="+mj-ea"/>
            </a:endParaRPr>
          </a:p>
        </p:txBody>
      </p:sp>
      <p:sp>
        <p:nvSpPr>
          <p:cNvPr id="19" name="Line 8"/>
          <p:cNvSpPr>
            <a:spLocks noChangeShapeType="1"/>
          </p:cNvSpPr>
          <p:nvPr/>
        </p:nvSpPr>
        <p:spPr bwMode="auto">
          <a:xfrm>
            <a:off x="2070723" y="1101291"/>
            <a:ext cx="4899554"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51411" tIns="25705" rIns="51411" bIns="25705" numCol="1" anchor="t" anchorCtr="0" compatLnSpc="1"/>
          <a:lstStyle/>
          <a:p>
            <a:endParaRPr lang="zh-CN" altLang="en-US" sz="100"/>
          </a:p>
        </p:txBody>
      </p:sp>
      <p:sp>
        <p:nvSpPr>
          <p:cNvPr id="21" name="Freeform 4"/>
          <p:cNvSpPr>
            <a:spLocks noEditPoints="1"/>
          </p:cNvSpPr>
          <p:nvPr/>
        </p:nvSpPr>
        <p:spPr bwMode="auto">
          <a:xfrm>
            <a:off x="4194823" y="2906870"/>
            <a:ext cx="907207" cy="83237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chemeClr val="tx1"/>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sz="100"/>
          </a:p>
        </p:txBody>
      </p:sp>
      <p:sp>
        <p:nvSpPr>
          <p:cNvPr id="22" name="Freeform 5"/>
          <p:cNvSpPr>
            <a:spLocks noEditPoints="1"/>
          </p:cNvSpPr>
          <p:nvPr/>
        </p:nvSpPr>
        <p:spPr bwMode="auto">
          <a:xfrm>
            <a:off x="4263051" y="2563003"/>
            <a:ext cx="514503" cy="467001"/>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00"/>
          </a:p>
        </p:txBody>
      </p:sp>
      <p:sp>
        <p:nvSpPr>
          <p:cNvPr id="23" name="Freeform 6"/>
          <p:cNvSpPr>
            <a:spLocks noEditPoints="1"/>
          </p:cNvSpPr>
          <p:nvPr/>
        </p:nvSpPr>
        <p:spPr bwMode="auto">
          <a:xfrm>
            <a:off x="4719206" y="2328430"/>
            <a:ext cx="760218" cy="701240"/>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00" dirty="0"/>
          </a:p>
        </p:txBody>
      </p:sp>
      <p:sp>
        <p:nvSpPr>
          <p:cNvPr id="24" name="Rectangle 12"/>
          <p:cNvSpPr>
            <a:spLocks noChangeArrowheads="1"/>
          </p:cNvSpPr>
          <p:nvPr/>
        </p:nvSpPr>
        <p:spPr bwMode="auto">
          <a:xfrm>
            <a:off x="5733880" y="3397049"/>
            <a:ext cx="1902630" cy="64516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1" dirty="0">
                <a:solidFill>
                  <a:schemeClr val="bg1"/>
                </a:solidFill>
                <a:latin typeface="+mj-ea"/>
                <a:ea typeface="+mj-ea"/>
              </a:rPr>
              <a:t>干部考察与党建业绩融合</a:t>
            </a:r>
            <a:endParaRPr lang="zh-CN" altLang="en-US" sz="1800" b="1" dirty="0">
              <a:solidFill>
                <a:schemeClr val="bg1"/>
              </a:solidFill>
              <a:latin typeface="+mj-ea"/>
              <a:ea typeface="+mj-ea"/>
            </a:endParaRPr>
          </a:p>
        </p:txBody>
      </p:sp>
      <p:sp>
        <p:nvSpPr>
          <p:cNvPr id="25" name="矩形 24"/>
          <p:cNvSpPr/>
          <p:nvPr/>
        </p:nvSpPr>
        <p:spPr>
          <a:xfrm>
            <a:off x="5737984" y="2033241"/>
            <a:ext cx="2218392" cy="757683"/>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党员评价与业绩</a:t>
            </a:r>
            <a:endParaRPr lang="en-US" altLang="zh-CN" sz="1800" b="1" dirty="0">
              <a:solidFill>
                <a:schemeClr val="bg1"/>
              </a:solidFill>
              <a:latin typeface="+mj-ea"/>
              <a:ea typeface="+mj-ea"/>
            </a:endParaRPr>
          </a:p>
          <a:p>
            <a:pPr algn="ctr" eaLnBrk="1">
              <a:lnSpc>
                <a:spcPts val="2880"/>
              </a:lnSpc>
            </a:pPr>
            <a:r>
              <a:rPr lang="zh-CN" altLang="en-US" sz="1800" b="1" dirty="0">
                <a:solidFill>
                  <a:schemeClr val="bg1"/>
                </a:solidFill>
                <a:latin typeface="+mj-ea"/>
                <a:ea typeface="+mj-ea"/>
              </a:rPr>
              <a:t>考核及评优评先融合</a:t>
            </a:r>
            <a:endParaRPr lang="en-US" altLang="zh-CN" sz="1800" b="1" dirty="0">
              <a:solidFill>
                <a:schemeClr val="bg1"/>
              </a:solidFill>
              <a:latin typeface="+mj-ea"/>
              <a:ea typeface="+mj-ea"/>
            </a:endParaRPr>
          </a:p>
        </p:txBody>
      </p:sp>
      <p:sp>
        <p:nvSpPr>
          <p:cNvPr id="20" name="矩形 19"/>
          <p:cNvSpPr/>
          <p:nvPr/>
        </p:nvSpPr>
        <p:spPr>
          <a:xfrm>
            <a:off x="1637756" y="3344590"/>
            <a:ext cx="1902631" cy="757683"/>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日常点评与年度总评融合</a:t>
            </a:r>
            <a:endParaRPr lang="en-US" altLang="zh-CN" sz="1800" b="1" dirty="0">
              <a:solidFill>
                <a:schemeClr val="bg1"/>
              </a:solidFill>
              <a:latin typeface="+mj-ea"/>
              <a:ea typeface="+mj-ea"/>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5617611" y="273598"/>
            <a:ext cx="3186113" cy="403860"/>
          </a:xfrm>
          <a:prstGeom prst="rect">
            <a:avLst/>
          </a:prstGeom>
        </p:spPr>
      </p:pic>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bwMode="auto">
          <a:xfrm>
            <a:off x="1520190" y="1172210"/>
            <a:ext cx="6580202" cy="3568700"/>
          </a:xfrm>
          <a:prstGeom prst="roundRect">
            <a:avLst>
              <a:gd name="adj" fmla="val 4360"/>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51411" tIns="25705" rIns="51411" bIns="25705" numCol="1" rtlCol="0" anchor="t" anchorCtr="0" compatLnSpc="1"/>
          <a:lstStyle/>
          <a:p>
            <a:pPr defTabSz="685165" eaLnBrk="1" hangingPunct="1"/>
            <a:endParaRPr lang="zh-CN" altLang="en-US" sz="1050" dirty="0"/>
          </a:p>
        </p:txBody>
      </p:sp>
      <p:sp>
        <p:nvSpPr>
          <p:cNvPr id="14" name="Freeform 11"/>
          <p:cNvSpPr/>
          <p:nvPr/>
        </p:nvSpPr>
        <p:spPr bwMode="auto">
          <a:xfrm>
            <a:off x="1520398" y="1086120"/>
            <a:ext cx="80156" cy="578360"/>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2"/>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5" name="Freeform 12"/>
          <p:cNvSpPr/>
          <p:nvPr/>
        </p:nvSpPr>
        <p:spPr bwMode="auto">
          <a:xfrm>
            <a:off x="1520190" y="1169670"/>
            <a:ext cx="6384925" cy="494665"/>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6" name="TextBox 7"/>
          <p:cNvSpPr txBox="1"/>
          <p:nvPr/>
        </p:nvSpPr>
        <p:spPr>
          <a:xfrm>
            <a:off x="1600408" y="1256032"/>
            <a:ext cx="3911272" cy="327660"/>
          </a:xfrm>
          <a:prstGeom prst="rect">
            <a:avLst/>
          </a:prstGeom>
          <a:noFill/>
        </p:spPr>
        <p:txBody>
          <a:bodyPr wrap="square" lIns="51411" tIns="25705" rIns="51411" bIns="25705" rtlCol="0">
            <a:spAutoFit/>
          </a:bodyPr>
          <a:lstStyle>
            <a:defPPr>
              <a:defRPr lang="zh-CN"/>
            </a:defPPr>
            <a:lvl1pPr>
              <a:defRPr sz="2600">
                <a:solidFill>
                  <a:schemeClr val="accent1"/>
                </a:solidFill>
                <a:latin typeface="+mn-ea"/>
                <a:ea typeface="+mn-ea"/>
              </a:defRPr>
            </a:lvl1pPr>
          </a:lstStyle>
          <a:p>
            <a:r>
              <a:rPr lang="zh-CN" altLang="en-US" sz="1800" b="1" dirty="0">
                <a:solidFill>
                  <a:schemeClr val="bg2"/>
                </a:solidFill>
                <a:latin typeface="+mj-ea"/>
              </a:rPr>
              <a:t>（三）组织生活融入</a:t>
            </a:r>
            <a:endParaRPr lang="zh-CN" altLang="en-US" sz="1800" b="1" dirty="0">
              <a:solidFill>
                <a:schemeClr val="bg2"/>
              </a:solidFill>
              <a:latin typeface="+mj-ea"/>
            </a:endParaRPr>
          </a:p>
        </p:txBody>
      </p:sp>
      <p:sp>
        <p:nvSpPr>
          <p:cNvPr id="17" name="矩形 16"/>
          <p:cNvSpPr/>
          <p:nvPr/>
        </p:nvSpPr>
        <p:spPr>
          <a:xfrm>
            <a:off x="2022162" y="1664370"/>
            <a:ext cx="6016301" cy="2738353"/>
          </a:xfrm>
          <a:prstGeom prst="rect">
            <a:avLst/>
          </a:prstGeom>
          <a:noFill/>
        </p:spPr>
        <p:txBody>
          <a:bodyPr wrap="square" lIns="51411" tIns="25705" rIns="51411" bIns="25705" rtlCol="0">
            <a:spAutoFit/>
          </a:bodyPr>
          <a:lstStyle/>
          <a:p>
            <a:pPr algn="just" eaLnBrk="1">
              <a:lnSpc>
                <a:spcPct val="200000"/>
              </a:lnSpc>
            </a:pPr>
            <a:r>
              <a:rPr lang="zh-CN" altLang="en-US" sz="1800" b="1" dirty="0">
                <a:solidFill>
                  <a:schemeClr val="bg1"/>
                </a:solidFill>
                <a:latin typeface="+mj-ea"/>
                <a:ea typeface="+mj-ea"/>
              </a:rPr>
              <a:t>“民主生活会”与“班子提升”相融合</a:t>
            </a:r>
            <a:endParaRPr lang="en-US" altLang="zh-CN" sz="1800" b="1" dirty="0">
              <a:solidFill>
                <a:schemeClr val="bg1"/>
              </a:solidFill>
              <a:latin typeface="+mj-ea"/>
              <a:ea typeface="+mj-ea"/>
            </a:endParaRPr>
          </a:p>
          <a:p>
            <a:pPr algn="just" eaLnBrk="1">
              <a:lnSpc>
                <a:spcPct val="200000"/>
              </a:lnSpc>
            </a:pPr>
            <a:r>
              <a:rPr lang="zh-CN" altLang="en-US" sz="1800" b="1" dirty="0">
                <a:solidFill>
                  <a:schemeClr val="bg1"/>
                </a:solidFill>
                <a:latin typeface="+mj-ea"/>
                <a:ea typeface="+mj-ea"/>
              </a:rPr>
              <a:t>“三会一课”与决策会议、干部培训相融合</a:t>
            </a:r>
            <a:endParaRPr lang="en-US" altLang="zh-CN" sz="1800" b="1" dirty="0">
              <a:solidFill>
                <a:schemeClr val="bg1"/>
              </a:solidFill>
              <a:latin typeface="+mj-ea"/>
              <a:ea typeface="+mj-ea"/>
            </a:endParaRPr>
          </a:p>
          <a:p>
            <a:pPr algn="just" eaLnBrk="1">
              <a:lnSpc>
                <a:spcPct val="200000"/>
              </a:lnSpc>
            </a:pPr>
            <a:r>
              <a:rPr lang="zh-CN" altLang="en-US" sz="1800" b="1" dirty="0">
                <a:solidFill>
                  <a:schemeClr val="bg1"/>
                </a:solidFill>
                <a:latin typeface="+mj-ea"/>
                <a:ea typeface="+mj-ea"/>
              </a:rPr>
              <a:t>“民主评议”与“年终考评”相融合</a:t>
            </a:r>
            <a:endParaRPr lang="en-US" altLang="zh-CN" sz="1800" b="1" dirty="0">
              <a:solidFill>
                <a:schemeClr val="bg1"/>
              </a:solidFill>
              <a:latin typeface="+mj-ea"/>
              <a:ea typeface="+mj-ea"/>
            </a:endParaRPr>
          </a:p>
          <a:p>
            <a:pPr algn="just" eaLnBrk="1">
              <a:lnSpc>
                <a:spcPct val="200000"/>
              </a:lnSpc>
            </a:pPr>
            <a:r>
              <a:rPr lang="zh-CN" altLang="en-US" sz="1800" b="1" dirty="0">
                <a:solidFill>
                  <a:schemeClr val="bg1"/>
                </a:solidFill>
                <a:latin typeface="+mj-ea"/>
                <a:ea typeface="+mj-ea"/>
              </a:rPr>
              <a:t>“主题党日”与“团建活动”相融合</a:t>
            </a:r>
            <a:endParaRPr lang="en-US" altLang="zh-CN" sz="1800" b="1" dirty="0">
              <a:solidFill>
                <a:schemeClr val="bg1"/>
              </a:solidFill>
              <a:latin typeface="+mj-ea"/>
              <a:ea typeface="+mj-ea"/>
            </a:endParaRPr>
          </a:p>
          <a:p>
            <a:pPr algn="just" eaLnBrk="1">
              <a:lnSpc>
                <a:spcPct val="200000"/>
              </a:lnSpc>
            </a:pPr>
            <a:r>
              <a:rPr lang="zh-CN" altLang="en-US" sz="1800" b="1" dirty="0">
                <a:solidFill>
                  <a:schemeClr val="bg1"/>
                </a:solidFill>
                <a:latin typeface="+mj-ea"/>
                <a:ea typeface="+mj-ea"/>
              </a:rPr>
              <a:t>“谈心谈话”与“调研帮扶”相融合</a:t>
            </a:r>
            <a:endParaRPr lang="zh-CN" altLang="en-US" sz="1800" b="1" dirty="0">
              <a:solidFill>
                <a:schemeClr val="bg1"/>
              </a:solidFill>
              <a:latin typeface="+mj-ea"/>
              <a:ea typeface="+mj-ea"/>
            </a:endParaRPr>
          </a:p>
        </p:txBody>
      </p:sp>
      <p:sp>
        <p:nvSpPr>
          <p:cNvPr id="18" name="TextBox 54"/>
          <p:cNvSpPr txBox="1"/>
          <p:nvPr/>
        </p:nvSpPr>
        <p:spPr>
          <a:xfrm>
            <a:off x="2380615" y="541655"/>
            <a:ext cx="348234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11" tIns="25705" rIns="51411" bIns="25705"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anose="02010609030101010101"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100" b="1" dirty="0">
                <a:solidFill>
                  <a:schemeClr val="tx1"/>
                </a:solidFill>
                <a:latin typeface="+mj-ea"/>
                <a:ea typeface="+mj-ea"/>
                <a:sym typeface="+mn-ea"/>
              </a:rPr>
              <a:t>如何使党建与业务工作融合</a:t>
            </a:r>
            <a:endParaRPr lang="zh-CN" altLang="en-US" sz="2100" b="1" dirty="0">
              <a:solidFill>
                <a:schemeClr val="tx1"/>
              </a:solidFill>
              <a:latin typeface="+mj-ea"/>
              <a:ea typeface="+mj-ea"/>
            </a:endParaRPr>
          </a:p>
        </p:txBody>
      </p:sp>
      <p:sp>
        <p:nvSpPr>
          <p:cNvPr id="19" name="Line 8"/>
          <p:cNvSpPr>
            <a:spLocks noChangeShapeType="1"/>
          </p:cNvSpPr>
          <p:nvPr/>
        </p:nvSpPr>
        <p:spPr bwMode="auto">
          <a:xfrm>
            <a:off x="2022777" y="1063193"/>
            <a:ext cx="4899554"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51411" tIns="25705" rIns="51411" bIns="25705" numCol="1" anchor="t" anchorCtr="0" compatLnSpc="1"/>
          <a:lstStyle/>
          <a:p>
            <a:endParaRPr lang="zh-CN" altLang="en-US" sz="100"/>
          </a:p>
        </p:txBody>
      </p:sp>
      <p:sp>
        <p:nvSpPr>
          <p:cNvPr id="20" name="椭圆 19"/>
          <p:cNvSpPr/>
          <p:nvPr/>
        </p:nvSpPr>
        <p:spPr>
          <a:xfrm>
            <a:off x="1534795" y="1887855"/>
            <a:ext cx="502285" cy="43053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rPr>
              <a:t>1</a:t>
            </a:r>
            <a:endParaRPr kumimoji="0" lang="zh-CN" alt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endParaRPr>
          </a:p>
        </p:txBody>
      </p:sp>
      <p:cxnSp>
        <p:nvCxnSpPr>
          <p:cNvPr id="21" name="直接连接符 20"/>
          <p:cNvCxnSpPr>
            <a:stCxn id="20" idx="4"/>
          </p:cNvCxnSpPr>
          <p:nvPr/>
        </p:nvCxnSpPr>
        <p:spPr>
          <a:xfrm>
            <a:off x="1786255" y="2318385"/>
            <a:ext cx="0" cy="2040890"/>
          </a:xfrm>
          <a:prstGeom prst="line">
            <a:avLst/>
          </a:prstGeom>
          <a:ln>
            <a:solidFill>
              <a:schemeClr val="accent1">
                <a:lumMod val="75000"/>
              </a:schemeClr>
            </a:solidFill>
          </a:ln>
        </p:spPr>
        <p:style>
          <a:lnRef idx="1">
            <a:schemeClr val="accent4"/>
          </a:lnRef>
          <a:fillRef idx="0">
            <a:schemeClr val="accent4"/>
          </a:fillRef>
          <a:effectRef idx="0">
            <a:schemeClr val="accent4"/>
          </a:effectRef>
          <a:fontRef idx="minor">
            <a:schemeClr val="tx1"/>
          </a:fontRef>
        </p:style>
      </p:cxnSp>
      <p:sp>
        <p:nvSpPr>
          <p:cNvPr id="29" name="椭圆 28"/>
          <p:cNvSpPr/>
          <p:nvPr/>
        </p:nvSpPr>
        <p:spPr>
          <a:xfrm>
            <a:off x="1544787" y="2384272"/>
            <a:ext cx="492356" cy="43038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rPr>
              <a:t>2</a:t>
            </a:r>
            <a:endParaRPr kumimoji="0" lang="zh-CN" alt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endParaRPr>
          </a:p>
        </p:txBody>
      </p:sp>
      <p:sp>
        <p:nvSpPr>
          <p:cNvPr id="30" name="椭圆 29"/>
          <p:cNvSpPr/>
          <p:nvPr/>
        </p:nvSpPr>
        <p:spPr>
          <a:xfrm>
            <a:off x="1545155" y="2931393"/>
            <a:ext cx="492356" cy="43038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rPr>
              <a:t>3</a:t>
            </a:r>
            <a:endParaRPr kumimoji="0" lang="zh-CN" alt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endParaRPr>
          </a:p>
        </p:txBody>
      </p:sp>
      <p:sp>
        <p:nvSpPr>
          <p:cNvPr id="31" name="椭圆 30"/>
          <p:cNvSpPr/>
          <p:nvPr/>
        </p:nvSpPr>
        <p:spPr>
          <a:xfrm>
            <a:off x="1539817" y="4052320"/>
            <a:ext cx="492356" cy="43038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rPr>
              <a:t>5</a:t>
            </a:r>
            <a:endParaRPr kumimoji="0" 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endParaRPr>
          </a:p>
        </p:txBody>
      </p:sp>
      <p:sp>
        <p:nvSpPr>
          <p:cNvPr id="32" name="椭圆 31"/>
          <p:cNvSpPr/>
          <p:nvPr/>
        </p:nvSpPr>
        <p:spPr>
          <a:xfrm>
            <a:off x="1535035" y="3487664"/>
            <a:ext cx="492356" cy="43038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rPr>
              <a:t>4</a:t>
            </a:r>
            <a:endParaRPr kumimoji="0" lang="zh-CN" altLang="en-US" sz="1500" b="0" i="0" u="none" strike="noStrike" kern="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cs"/>
            </a:endParaRPr>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5725561" y="273598"/>
            <a:ext cx="3186113" cy="403860"/>
          </a:xfrm>
          <a:prstGeom prst="rect">
            <a:avLst/>
          </a:prstGeom>
        </p:spPr>
      </p:pic>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bwMode="auto">
          <a:xfrm>
            <a:off x="1540510" y="1170305"/>
            <a:ext cx="6384290" cy="3415030"/>
          </a:xfrm>
          <a:prstGeom prst="roundRect">
            <a:avLst>
              <a:gd name="adj" fmla="val 4360"/>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51411" tIns="25705" rIns="51411" bIns="25705" numCol="1" rtlCol="0" anchor="t" anchorCtr="0" compatLnSpc="1"/>
          <a:lstStyle/>
          <a:p>
            <a:pPr defTabSz="685165" eaLnBrk="1" hangingPunct="1"/>
            <a:endParaRPr lang="zh-CN" altLang="en-US" sz="1050" dirty="0"/>
          </a:p>
        </p:txBody>
      </p:sp>
      <p:sp>
        <p:nvSpPr>
          <p:cNvPr id="14" name="Freeform 11"/>
          <p:cNvSpPr/>
          <p:nvPr/>
        </p:nvSpPr>
        <p:spPr bwMode="auto">
          <a:xfrm>
            <a:off x="1545590" y="1090930"/>
            <a:ext cx="90805" cy="578485"/>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2"/>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5" name="Freeform 12"/>
          <p:cNvSpPr/>
          <p:nvPr/>
        </p:nvSpPr>
        <p:spPr bwMode="auto">
          <a:xfrm>
            <a:off x="1549400" y="1174750"/>
            <a:ext cx="6245225" cy="494665"/>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p:spPr>
        <p:txBody>
          <a:bodyPr vert="horz" wrap="square" lIns="51411" tIns="25705" rIns="51411" bIns="25705" numCol="1" anchor="t" anchorCtr="0" compatLnSpc="1"/>
          <a:lstStyle/>
          <a:p>
            <a:endParaRPr lang="zh-CN" altLang="en-US" sz="100">
              <a:solidFill>
                <a:schemeClr val="accent1"/>
              </a:solidFill>
            </a:endParaRPr>
          </a:p>
        </p:txBody>
      </p:sp>
      <p:sp>
        <p:nvSpPr>
          <p:cNvPr id="16" name="TextBox 7"/>
          <p:cNvSpPr txBox="1"/>
          <p:nvPr/>
        </p:nvSpPr>
        <p:spPr>
          <a:xfrm>
            <a:off x="1549400" y="1286510"/>
            <a:ext cx="4593590" cy="327660"/>
          </a:xfrm>
          <a:prstGeom prst="rect">
            <a:avLst/>
          </a:prstGeom>
          <a:noFill/>
        </p:spPr>
        <p:txBody>
          <a:bodyPr wrap="square" lIns="51411" tIns="25705" rIns="51411" bIns="25705" rtlCol="0">
            <a:spAutoFit/>
          </a:bodyPr>
          <a:lstStyle>
            <a:defPPr>
              <a:defRPr lang="zh-CN"/>
            </a:defPPr>
            <a:lvl1pPr>
              <a:defRPr sz="2600">
                <a:solidFill>
                  <a:schemeClr val="accent1"/>
                </a:solidFill>
                <a:latin typeface="+mn-ea"/>
                <a:ea typeface="+mn-ea"/>
              </a:defRPr>
            </a:lvl1pPr>
          </a:lstStyle>
          <a:p>
            <a:r>
              <a:rPr lang="zh-CN" altLang="en-US" sz="1800" b="1" dirty="0">
                <a:solidFill>
                  <a:schemeClr val="bg2"/>
                </a:solidFill>
                <a:latin typeface="+mj-ea"/>
              </a:rPr>
              <a:t>（四）载体搭建融入</a:t>
            </a:r>
            <a:endParaRPr lang="zh-CN" altLang="en-US" sz="1800" b="1" dirty="0">
              <a:solidFill>
                <a:schemeClr val="bg2"/>
              </a:solidFill>
              <a:latin typeface="+mj-ea"/>
            </a:endParaRPr>
          </a:p>
        </p:txBody>
      </p:sp>
      <p:sp>
        <p:nvSpPr>
          <p:cNvPr id="18" name="TextBox 54"/>
          <p:cNvSpPr txBox="1"/>
          <p:nvPr/>
        </p:nvSpPr>
        <p:spPr>
          <a:xfrm>
            <a:off x="2240915" y="513715"/>
            <a:ext cx="356679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11" tIns="25705" rIns="51411" bIns="25705"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anose="02010609030101010101"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100" b="1" dirty="0">
                <a:solidFill>
                  <a:schemeClr val="tx1"/>
                </a:solidFill>
                <a:latin typeface="+mj-ea"/>
                <a:ea typeface="+mj-ea"/>
                <a:sym typeface="+mn-ea"/>
              </a:rPr>
              <a:t>如何使党建与业务工作融合</a:t>
            </a:r>
            <a:endParaRPr lang="zh-CN" altLang="en-US" sz="2100" b="1" dirty="0">
              <a:solidFill>
                <a:schemeClr val="tx1"/>
              </a:solidFill>
              <a:latin typeface="+mj-ea"/>
              <a:ea typeface="+mj-ea"/>
            </a:endParaRPr>
          </a:p>
        </p:txBody>
      </p:sp>
      <p:sp>
        <p:nvSpPr>
          <p:cNvPr id="19" name="Line 8"/>
          <p:cNvSpPr>
            <a:spLocks noChangeShapeType="1"/>
          </p:cNvSpPr>
          <p:nvPr/>
        </p:nvSpPr>
        <p:spPr bwMode="auto">
          <a:xfrm>
            <a:off x="2042377" y="1020064"/>
            <a:ext cx="495356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51411" tIns="25705" rIns="51411" bIns="25705" numCol="1" anchor="t" anchorCtr="0" compatLnSpc="1"/>
          <a:lstStyle/>
          <a:p>
            <a:endParaRPr lang="zh-CN" altLang="en-US" sz="100"/>
          </a:p>
        </p:txBody>
      </p:sp>
      <p:sp>
        <p:nvSpPr>
          <p:cNvPr id="25" name="齿轮1"/>
          <p:cNvSpPr/>
          <p:nvPr/>
        </p:nvSpPr>
        <p:spPr>
          <a:xfrm>
            <a:off x="4323714" y="2532367"/>
            <a:ext cx="813314" cy="85621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2"/>
          </a:solidFill>
          <a:ln w="25400" cap="flat" cmpd="sng" algn="ctr">
            <a:noFill/>
            <a:prstDash val="solid"/>
          </a:ln>
          <a:effectLst>
            <a:outerShdw blurRad="50800" dist="38100" algn="l" rotWithShape="0">
              <a:prstClr val="black">
                <a:alpha val="40000"/>
              </a:prstClr>
            </a:outerShdw>
          </a:effectLst>
        </p:spPr>
        <p:txBody>
          <a:bodyPr lIns="68572" tIns="34287" rIns="68572" bIns="34287" anchor="ctr"/>
          <a:lstStyle/>
          <a:p>
            <a:pPr algn="ctr">
              <a:lnSpc>
                <a:spcPct val="120000"/>
              </a:lnSpc>
              <a:defRPr/>
            </a:pPr>
            <a:r>
              <a:rPr lang="en-US" altLang="zh-CN" sz="4950" b="1" kern="0" dirty="0">
                <a:solidFill>
                  <a:sysClr val="window" lastClr="FFFFFF"/>
                </a:solidFill>
                <a:latin typeface="Calibri" panose="020F0502020204030204"/>
                <a:ea typeface="微软雅黑" panose="020B0503020204020204" pitchFamily="34" charset="-122"/>
              </a:rPr>
              <a:t>4</a:t>
            </a:r>
            <a:endParaRPr lang="zh-CN" altLang="en-US" sz="4950" b="1" kern="0" dirty="0">
              <a:solidFill>
                <a:sysClr val="window" lastClr="FFFFFF"/>
              </a:solidFill>
              <a:latin typeface="Calibri" panose="020F0502020204030204"/>
              <a:ea typeface="微软雅黑" panose="020B0503020204020204" pitchFamily="34" charset="-122"/>
            </a:endParaRPr>
          </a:p>
        </p:txBody>
      </p:sp>
      <p:sp>
        <p:nvSpPr>
          <p:cNvPr id="29" name="齿轮2"/>
          <p:cNvSpPr/>
          <p:nvPr/>
        </p:nvSpPr>
        <p:spPr>
          <a:xfrm>
            <a:off x="3641358" y="2672495"/>
            <a:ext cx="603734" cy="545255"/>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68572" tIns="34287" rIns="68572" bIns="34287" anchor="ctr"/>
          <a:lstStyle/>
          <a:p>
            <a:pPr algn="ctr">
              <a:lnSpc>
                <a:spcPct val="120000"/>
              </a:lnSpc>
              <a:defRPr/>
            </a:pPr>
            <a:r>
              <a:rPr lang="en-US" altLang="zh-CN" sz="2400" b="1" kern="0" dirty="0">
                <a:solidFill>
                  <a:srgbClr val="4D4D4D"/>
                </a:solidFill>
                <a:latin typeface="微软雅黑" panose="020B0503020204020204" pitchFamily="34" charset="-122"/>
                <a:ea typeface="微软雅黑" panose="020B0503020204020204" pitchFamily="34" charset="-122"/>
              </a:rPr>
              <a:t>1</a:t>
            </a:r>
            <a:endParaRPr lang="zh-CN" altLang="en-US" sz="2400" b="1" kern="0" dirty="0">
              <a:solidFill>
                <a:srgbClr val="4D4D4D"/>
              </a:solidFill>
              <a:latin typeface="微软雅黑" panose="020B0503020204020204" pitchFamily="34" charset="-122"/>
              <a:ea typeface="微软雅黑" panose="020B0503020204020204" pitchFamily="34" charset="-122"/>
            </a:endParaRPr>
          </a:p>
        </p:txBody>
      </p:sp>
      <p:sp>
        <p:nvSpPr>
          <p:cNvPr id="30" name="齿轮3"/>
          <p:cNvSpPr/>
          <p:nvPr/>
        </p:nvSpPr>
        <p:spPr>
          <a:xfrm>
            <a:off x="3864062" y="1927825"/>
            <a:ext cx="797444" cy="78430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DDDDDD"/>
          </a:solidFill>
          <a:ln w="3175" cap="flat" cmpd="sng" algn="ctr">
            <a:solidFill>
              <a:srgbClr val="A9A9A9"/>
            </a:solidFill>
            <a:prstDash val="solid"/>
          </a:ln>
          <a:effectLst>
            <a:outerShdw blurRad="50800" dist="38100" algn="l" rotWithShape="0">
              <a:prstClr val="black">
                <a:alpha val="40000"/>
              </a:prstClr>
            </a:outerShdw>
          </a:effectLst>
        </p:spPr>
        <p:txBody>
          <a:bodyPr lIns="68572" tIns="34287" rIns="68572" bIns="34287" anchor="ctr"/>
          <a:lstStyle/>
          <a:p>
            <a:pPr algn="ctr">
              <a:lnSpc>
                <a:spcPct val="120000"/>
              </a:lnSpc>
              <a:defRPr/>
            </a:pPr>
            <a:r>
              <a:rPr lang="en-US" altLang="zh-CN" sz="3300" b="1" kern="0" dirty="0">
                <a:solidFill>
                  <a:srgbClr val="4D4D4D"/>
                </a:solidFill>
                <a:latin typeface="微软雅黑" panose="020B0503020204020204" pitchFamily="34" charset="-122"/>
                <a:ea typeface="微软雅黑" panose="020B0503020204020204" pitchFamily="34" charset="-122"/>
              </a:rPr>
              <a:t>2</a:t>
            </a:r>
            <a:endParaRPr lang="zh-CN" altLang="en-US" sz="3300" b="1" kern="0" dirty="0">
              <a:solidFill>
                <a:srgbClr val="4D4D4D"/>
              </a:solidFill>
              <a:latin typeface="微软雅黑" panose="020B0503020204020204" pitchFamily="34" charset="-122"/>
              <a:ea typeface="微软雅黑" panose="020B0503020204020204" pitchFamily="34" charset="-122"/>
            </a:endParaRPr>
          </a:p>
        </p:txBody>
      </p:sp>
      <p:sp>
        <p:nvSpPr>
          <p:cNvPr id="31" name="箭头2"/>
          <p:cNvSpPr/>
          <p:nvPr/>
        </p:nvSpPr>
        <p:spPr>
          <a:xfrm>
            <a:off x="3528528" y="2506931"/>
            <a:ext cx="813314" cy="856218"/>
          </a:xfrm>
          <a:prstGeom prst="leftCircularArrow">
            <a:avLst>
              <a:gd name="adj1" fmla="val 6452"/>
              <a:gd name="adj2" fmla="val 429999"/>
              <a:gd name="adj3" fmla="val 10489124"/>
              <a:gd name="adj4" fmla="val 14837806"/>
              <a:gd name="adj5" fmla="val 7527"/>
            </a:avLst>
          </a:prstGeom>
          <a:solidFill>
            <a:schemeClr val="accent2"/>
          </a:solidFill>
          <a:ln w="25400" cap="flat" cmpd="sng" algn="ctr">
            <a:noFill/>
            <a:prstDash val="solid"/>
          </a:ln>
          <a:effectLst>
            <a:outerShdw blurRad="50800" dist="38100" algn="l" rotWithShape="0">
              <a:prstClr val="black">
                <a:alpha val="40000"/>
              </a:prstClr>
            </a:outerShdw>
          </a:effectLst>
        </p:spPr>
      </p:sp>
      <p:pic>
        <p:nvPicPr>
          <p:cNvPr id="2" name="图片 1"/>
          <p:cNvPicPr>
            <a:picLocks noChangeAspect="1"/>
          </p:cNvPicPr>
          <p:nvPr/>
        </p:nvPicPr>
        <p:blipFill>
          <a:blip r:embed="rId1"/>
          <a:stretch>
            <a:fillRect/>
          </a:stretch>
        </p:blipFill>
        <p:spPr>
          <a:xfrm>
            <a:off x="4661491" y="2410355"/>
            <a:ext cx="578346" cy="977595"/>
          </a:xfrm>
          <a:prstGeom prst="rect">
            <a:avLst/>
          </a:prstGeom>
        </p:spPr>
      </p:pic>
      <p:sp>
        <p:nvSpPr>
          <p:cNvPr id="32" name="矩形 31"/>
          <p:cNvSpPr/>
          <p:nvPr/>
        </p:nvSpPr>
        <p:spPr>
          <a:xfrm>
            <a:off x="1712810" y="3654668"/>
            <a:ext cx="2194804" cy="78930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党建阵地与行政阵地相融合</a:t>
            </a:r>
            <a:endParaRPr lang="en-US" altLang="zh-CN" sz="1800" b="1" dirty="0">
              <a:solidFill>
                <a:schemeClr val="bg1"/>
              </a:solidFill>
              <a:latin typeface="+mj-ea"/>
              <a:ea typeface="+mj-ea"/>
            </a:endParaRPr>
          </a:p>
        </p:txBody>
      </p:sp>
      <p:sp>
        <p:nvSpPr>
          <p:cNvPr id="34" name="矩形 33"/>
          <p:cNvSpPr/>
          <p:nvPr/>
        </p:nvSpPr>
        <p:spPr>
          <a:xfrm>
            <a:off x="1625852" y="1692937"/>
            <a:ext cx="2194803" cy="78930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企业文化建设与</a:t>
            </a:r>
            <a:endParaRPr lang="en-US" altLang="zh-CN" sz="1800" b="1" dirty="0">
              <a:solidFill>
                <a:schemeClr val="bg1"/>
              </a:solidFill>
              <a:latin typeface="+mj-ea"/>
              <a:ea typeface="+mj-ea"/>
            </a:endParaRPr>
          </a:p>
          <a:p>
            <a:pPr algn="ctr" eaLnBrk="1">
              <a:lnSpc>
                <a:spcPts val="2880"/>
              </a:lnSpc>
            </a:pPr>
            <a:r>
              <a:rPr lang="zh-CN" altLang="en-US" sz="1800" b="1" dirty="0">
                <a:solidFill>
                  <a:schemeClr val="bg1"/>
                </a:solidFill>
                <a:latin typeface="+mj-ea"/>
                <a:ea typeface="+mj-ea"/>
              </a:rPr>
              <a:t>意识形态培育相融合</a:t>
            </a:r>
            <a:endParaRPr lang="en-US" altLang="zh-CN" sz="1800" b="1" dirty="0">
              <a:solidFill>
                <a:schemeClr val="bg1"/>
              </a:solidFill>
              <a:latin typeface="+mj-ea"/>
              <a:ea typeface="+mj-ea"/>
            </a:endParaRPr>
          </a:p>
        </p:txBody>
      </p:sp>
      <p:sp>
        <p:nvSpPr>
          <p:cNvPr id="20" name="齿轮3"/>
          <p:cNvSpPr/>
          <p:nvPr/>
        </p:nvSpPr>
        <p:spPr>
          <a:xfrm>
            <a:off x="3907300" y="3150081"/>
            <a:ext cx="797444" cy="78430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DDDDDD"/>
          </a:solidFill>
          <a:ln w="3175" cap="flat" cmpd="sng" algn="ctr">
            <a:solidFill>
              <a:srgbClr val="A9A9A9"/>
            </a:solidFill>
            <a:prstDash val="solid"/>
          </a:ln>
          <a:effectLst>
            <a:outerShdw blurRad="50800" dist="38100" algn="l" rotWithShape="0">
              <a:prstClr val="black">
                <a:alpha val="40000"/>
              </a:prstClr>
            </a:outerShdw>
          </a:effectLst>
        </p:spPr>
        <p:txBody>
          <a:bodyPr lIns="68572" tIns="34287" rIns="68572" bIns="34287" anchor="ctr"/>
          <a:lstStyle/>
          <a:p>
            <a:pPr algn="ctr">
              <a:lnSpc>
                <a:spcPct val="120000"/>
              </a:lnSpc>
              <a:defRPr/>
            </a:pPr>
            <a:r>
              <a:rPr lang="en-US" altLang="zh-CN" sz="3300" b="1" kern="0" dirty="0">
                <a:solidFill>
                  <a:srgbClr val="4D4D4D"/>
                </a:solidFill>
                <a:latin typeface="微软雅黑" panose="020B0503020204020204" pitchFamily="34" charset="-122"/>
                <a:ea typeface="微软雅黑" panose="020B0503020204020204" pitchFamily="34" charset="-122"/>
              </a:rPr>
              <a:t>3</a:t>
            </a:r>
            <a:endParaRPr lang="zh-CN" altLang="en-US" sz="3300" b="1" kern="0" dirty="0">
              <a:solidFill>
                <a:srgbClr val="4D4D4D"/>
              </a:solidFill>
              <a:latin typeface="微软雅黑" panose="020B0503020204020204" pitchFamily="34" charset="-122"/>
              <a:ea typeface="微软雅黑" panose="020B0503020204020204" pitchFamily="34" charset="-122"/>
            </a:endParaRPr>
          </a:p>
        </p:txBody>
      </p:sp>
      <p:sp>
        <p:nvSpPr>
          <p:cNvPr id="21" name="矩形 20"/>
          <p:cNvSpPr/>
          <p:nvPr/>
        </p:nvSpPr>
        <p:spPr>
          <a:xfrm>
            <a:off x="4702719" y="3634410"/>
            <a:ext cx="2639831" cy="78930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工作信息平台与党建宣贯平台相融合</a:t>
            </a:r>
            <a:endParaRPr lang="en-US" altLang="zh-CN" sz="1800" b="1" dirty="0">
              <a:solidFill>
                <a:schemeClr val="bg1"/>
              </a:solidFill>
              <a:latin typeface="+mj-ea"/>
              <a:ea typeface="+mj-ea"/>
            </a:endParaRPr>
          </a:p>
        </p:txBody>
      </p:sp>
      <p:sp>
        <p:nvSpPr>
          <p:cNvPr id="22" name="矩形 21"/>
          <p:cNvSpPr/>
          <p:nvPr/>
        </p:nvSpPr>
        <p:spPr>
          <a:xfrm>
            <a:off x="4954411" y="1900381"/>
            <a:ext cx="2241053" cy="789305"/>
          </a:xfrm>
          <a:prstGeom prst="rect">
            <a:avLst/>
          </a:prstGeom>
          <a:noFill/>
        </p:spPr>
        <p:txBody>
          <a:bodyPr wrap="square" lIns="51411" tIns="25705" rIns="51411" bIns="25705" rtlCol="0">
            <a:spAutoFit/>
          </a:bodyPr>
          <a:lstStyle/>
          <a:p>
            <a:pPr algn="ctr" eaLnBrk="1">
              <a:lnSpc>
                <a:spcPts val="2880"/>
              </a:lnSpc>
            </a:pPr>
            <a:r>
              <a:rPr lang="zh-CN" altLang="en-US" sz="1800" b="1" dirty="0">
                <a:solidFill>
                  <a:schemeClr val="bg1"/>
                </a:solidFill>
                <a:latin typeface="+mj-ea"/>
                <a:ea typeface="+mj-ea"/>
              </a:rPr>
              <a:t>内部培训资源与外部</a:t>
            </a:r>
            <a:r>
              <a:rPr lang="en-US" altLang="zh-CN" sz="1800" b="1" dirty="0">
                <a:solidFill>
                  <a:schemeClr val="bg1"/>
                </a:solidFill>
                <a:latin typeface="+mj-ea"/>
                <a:ea typeface="+mj-ea"/>
              </a:rPr>
              <a:t>“</a:t>
            </a:r>
            <a:r>
              <a:rPr lang="zh-CN" altLang="en-US" sz="1800" b="1" dirty="0">
                <a:solidFill>
                  <a:schemeClr val="bg1"/>
                </a:solidFill>
                <a:latin typeface="+mj-ea"/>
                <a:ea typeface="+mj-ea"/>
              </a:rPr>
              <a:t>红色资源</a:t>
            </a:r>
            <a:r>
              <a:rPr lang="en-US" altLang="zh-CN" sz="1800" b="1" dirty="0">
                <a:solidFill>
                  <a:schemeClr val="bg1"/>
                </a:solidFill>
                <a:latin typeface="+mj-ea"/>
                <a:ea typeface="+mj-ea"/>
              </a:rPr>
              <a:t>”</a:t>
            </a:r>
            <a:r>
              <a:rPr lang="zh-CN" altLang="en-US" sz="1800" b="1" dirty="0">
                <a:solidFill>
                  <a:schemeClr val="bg1"/>
                </a:solidFill>
                <a:latin typeface="+mj-ea"/>
                <a:ea typeface="+mj-ea"/>
              </a:rPr>
              <a:t>相融合</a:t>
            </a:r>
            <a:endParaRPr lang="en-US" altLang="zh-CN" sz="1800" b="1" dirty="0">
              <a:solidFill>
                <a:schemeClr val="bg1"/>
              </a:solidFill>
              <a:latin typeface="+mj-ea"/>
              <a:ea typeface="+mj-ea"/>
            </a:endParaRPr>
          </a:p>
        </p:txBody>
      </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667776" y="273598"/>
            <a:ext cx="3186113" cy="403860"/>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3685"/>
            <a:ext cx="9144000" cy="994410"/>
          </a:xfrm>
        </p:spPr>
        <p:txBody>
          <a:bodyPr>
            <a:normAutofit/>
          </a:bodyPr>
          <a:lstStyle/>
          <a:p>
            <a:r>
              <a:rPr lang="zh-CN" altLang="en-US" dirty="0"/>
              <a:t> </a:t>
            </a:r>
            <a:endParaRPr lang="zh-CN" altLang="en-US" dirty="0"/>
          </a:p>
        </p:txBody>
      </p:sp>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879106" y="570778"/>
            <a:ext cx="3186113" cy="403860"/>
          </a:xfrm>
          <a:prstGeom prst="rect">
            <a:avLst/>
          </a:prstGeom>
        </p:spPr>
      </p:pic>
      <p:sp>
        <p:nvSpPr>
          <p:cNvPr id="5" name="Rectangle 2"/>
          <p:cNvSpPr>
            <a:spLocks noChangeArrowheads="1"/>
          </p:cNvSpPr>
          <p:nvPr/>
        </p:nvSpPr>
        <p:spPr bwMode="auto">
          <a:xfrm>
            <a:off x="327578" y="1052450"/>
            <a:ext cx="8488822" cy="437515"/>
          </a:xfrm>
          <a:prstGeom prst="rect">
            <a:avLst/>
          </a:prstGeom>
          <a:solidFill>
            <a:srgbClr val="C00000"/>
          </a:solidFill>
          <a:ln>
            <a:noFill/>
          </a:ln>
          <a:effectLst/>
        </p:spPr>
        <p:txBody>
          <a:bodyPr wrap="square">
            <a:spAutoFit/>
          </a:bodyPr>
          <a:p>
            <a:pPr algn="ctr"/>
            <a:r>
              <a:rPr lang="zh-CN" altLang="en-US" sz="225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党支部主要职责</a:t>
            </a:r>
            <a:r>
              <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rPr>
              <a:t>《中国共产党国有企业基层组织工作条例（试行）》</a:t>
            </a:r>
            <a:endParaRPr lang="zh-CN" altLang="en-US" sz="1400" b="1" kern="0" noProof="0" dirty="0">
              <a:ln>
                <a:noFill/>
              </a:ln>
              <a:solidFill>
                <a:schemeClr val="bg1"/>
              </a:solidFill>
              <a:effectLst/>
              <a:uLnTx/>
              <a:uFillTx/>
              <a:latin typeface="Arial" panose="020B0604020202020204" pitchFamily="34" charset="0"/>
              <a:ea typeface="微软雅黑" panose="020B0503020204020204" pitchFamily="34" charset="-122"/>
              <a:cs typeface="汉仪细等线繁" panose="02010600000101010101" charset="-122"/>
              <a:sym typeface="Arial" panose="020B0604020202020204" pitchFamily="34" charset="0"/>
            </a:endParaRPr>
          </a:p>
        </p:txBody>
      </p:sp>
      <p:sp>
        <p:nvSpPr>
          <p:cNvPr id="8" name="圆角矩形 7"/>
          <p:cNvSpPr/>
          <p:nvPr>
            <p:custDataLst>
              <p:tags r:id="rId2"/>
            </p:custDataLst>
          </p:nvPr>
        </p:nvSpPr>
        <p:spPr>
          <a:xfrm>
            <a:off x="4864667" y="1559209"/>
            <a:ext cx="3763078" cy="3051007"/>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7" name="矩形 6"/>
          <p:cNvSpPr/>
          <p:nvPr>
            <p:custDataLst>
              <p:tags r:id="rId3"/>
            </p:custDataLst>
          </p:nvPr>
        </p:nvSpPr>
        <p:spPr>
          <a:xfrm>
            <a:off x="4966970" y="1652270"/>
            <a:ext cx="3526155" cy="2778760"/>
          </a:xfrm>
          <a:prstGeom prst="rect">
            <a:avLst/>
          </a:prstGeom>
        </p:spPr>
        <p:txBody>
          <a:bodyPr wrap="square" lIns="0" tIns="0" rIns="0" bIns="0">
            <a:noAutofit/>
          </a:bodyPr>
          <a:p>
            <a:pPr algn="l">
              <a:lnSpc>
                <a:spcPct val="100000"/>
              </a:lnSpc>
              <a:buClrTx/>
              <a:buSzTx/>
              <a:buNone/>
            </a:pPr>
            <a:r>
              <a:rPr lang="en-US" altLang="zh-CN"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a:t>
            </a: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（四）密切联系职工群众，推动解决职工群众合理诉求，认真做好思想政治工作。领导本单位工会、共青团、妇女组织等群团组织，支持它们依照各自章程独立负责地开展工作。</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algn="l">
              <a:lnSpc>
                <a:spcPct val="100000"/>
              </a:lnSpc>
              <a:buClrTx/>
              <a:buSzTx/>
              <a:buNone/>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（五）监督党员、干部和企业其他工作人员严格遵守国家法律法规、企业财经人事制度，维护国家、集体和群众的利益。</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algn="l">
              <a:lnSpc>
                <a:spcPct val="100000"/>
              </a:lnSpc>
              <a:buClrTx/>
              <a:buSzTx/>
              <a:buNone/>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rPr>
              <a:t>　　（六）实事求是对党的建设、党的工作提出意见建议，及时向上级党组织报告重要情况。按照规定向党员、群众通报党的工作情况。</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4" name="圆角矩形 3"/>
          <p:cNvSpPr/>
          <p:nvPr>
            <p:custDataLst>
              <p:tags r:id="rId4"/>
            </p:custDataLst>
          </p:nvPr>
        </p:nvSpPr>
        <p:spPr>
          <a:xfrm>
            <a:off x="485140" y="1559847"/>
            <a:ext cx="3944124" cy="3050369"/>
          </a:xfrm>
          <a:prstGeom prst="roundRect">
            <a:avLst>
              <a:gd name="adj" fmla="val 2258"/>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530"/>
          </a:p>
        </p:txBody>
      </p:sp>
      <p:sp>
        <p:nvSpPr>
          <p:cNvPr id="10" name="矩形 9"/>
          <p:cNvSpPr/>
          <p:nvPr>
            <p:custDataLst>
              <p:tags r:id="rId5"/>
            </p:custDataLst>
          </p:nvPr>
        </p:nvSpPr>
        <p:spPr>
          <a:xfrm>
            <a:off x="558800" y="1651635"/>
            <a:ext cx="3756660" cy="3030855"/>
          </a:xfrm>
          <a:prstGeom prst="rect">
            <a:avLst/>
          </a:prstGeom>
        </p:spPr>
        <p:txBody>
          <a:bodyPr wrap="square" lIns="0" tIns="0" rIns="0" bIns="0">
            <a:noAutofit/>
          </a:bodyPr>
          <a:p>
            <a:pPr indent="0" algn="l" fontAlgn="auto">
              <a:lnSpc>
                <a:spcPct val="100000"/>
              </a:lnSpc>
              <a:spcBef>
                <a:spcPct val="0"/>
              </a:spcBef>
              <a:spcAft>
                <a:spcPct val="0"/>
              </a:spcAft>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第十二条　国有企业党支部（党总支）以及内设机构中设立的党委围绕生产经营开展工作，发挥战斗堡垒作用。</a:t>
            </a:r>
            <a:r>
              <a:rPr lang="zh-CN" altLang="en-US" sz="1800" b="1" dirty="0">
                <a:ln>
                  <a:noFill/>
                  <a:prstDash val="sysDot"/>
                </a:ln>
                <a:solidFill>
                  <a:srgbClr val="C00000"/>
                </a:solidFill>
                <a:latin typeface="微软雅黑" panose="020B0503020204020204" pitchFamily="34" charset="-122"/>
                <a:ea typeface="微软雅黑" panose="020B0503020204020204" pitchFamily="34" charset="-122"/>
                <a:cs typeface="+mn-ea"/>
              </a:rPr>
              <a:t>主要职责是：</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（一）学习宣传和贯彻落实党的理论和路线方针政策，宣传和执行党中央、上级党组织和本组织的决议，团结带领职工群众完成本单位各项任务。</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（二）按照规定参与本单位重大问题的决策，支持本单位负责人开展工作。</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a:p>
            <a:pPr indent="0" algn="l" fontAlgn="auto">
              <a:lnSpc>
                <a:spcPct val="100000"/>
              </a:lnSpc>
              <a:spcBef>
                <a:spcPct val="0"/>
              </a:spcBef>
              <a:spcAft>
                <a:spcPct val="0"/>
              </a:spcAft>
            </a:pPr>
            <a:r>
              <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rPr>
              <a:t>　　（三）做好党员教育、管理、监督、服务和发展党员工作，严格党的组织生活，组织党员创先争优，充分发挥党员先锋模范作用。</a:t>
            </a:r>
            <a:endParaRPr lang="zh-CN" altLang="en-US" sz="1400" dirty="0">
              <a:ln>
                <a:noFill/>
                <a:prstDash val="sysDot"/>
              </a:ln>
              <a:solidFill>
                <a:srgbClr val="C00000"/>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633730"/>
            <a:ext cx="7886700" cy="634365"/>
          </a:xfrm>
        </p:spPr>
        <p:txBody>
          <a:bodyPr>
            <a:normAutofit/>
          </a:bodyPr>
          <a:lstStyle/>
          <a:p>
            <a:r>
              <a:rPr lang="zh-CN" altLang="en-US"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实效如何</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提升？</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0"/>
          <p:cNvGrpSpPr/>
          <p:nvPr>
            <p:custDataLst>
              <p:tags r:id="rId1"/>
            </p:custDataLst>
          </p:nvPr>
        </p:nvGrpSpPr>
        <p:grpSpPr>
          <a:xfrm>
            <a:off x="2409570" y="1291504"/>
            <a:ext cx="1849061" cy="1708856"/>
            <a:chOff x="3201431" y="1806525"/>
            <a:chExt cx="1956750" cy="2020951"/>
          </a:xfrm>
          <a:solidFill>
            <a:srgbClr val="C80000"/>
          </a:solidFill>
        </p:grpSpPr>
        <p:sp>
          <p:nvSpPr>
            <p:cNvPr id="4" name="上弧形箭头 2"/>
            <p:cNvSpPr/>
            <p:nvPr>
              <p:custDataLst>
                <p:tags r:id="rId2"/>
              </p:custDataLst>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a:solidFill>
                  <a:prstClr val="black"/>
                </a:solidFill>
                <a:latin typeface="等线" panose="02010600030101010101" charset="-122"/>
                <a:ea typeface="等线" panose="02010600030101010101" charset="-122"/>
              </a:endParaRPr>
            </a:p>
          </p:txBody>
        </p:sp>
        <p:sp>
          <p:nvSpPr>
            <p:cNvPr id="5" name="TextBox 11"/>
            <p:cNvSpPr txBox="1">
              <a:spLocks noChangeArrowheads="1"/>
            </p:cNvSpPr>
            <p:nvPr>
              <p:custDataLst>
                <p:tags r:id="rId3"/>
              </p:custDataLst>
            </p:nvPr>
          </p:nvSpPr>
          <p:spPr bwMode="auto">
            <a:xfrm rot="2590855">
              <a:off x="3879057" y="2236868"/>
              <a:ext cx="1279124" cy="435564"/>
            </a:xfrm>
            <a:prstGeom prst="rect">
              <a:avLst/>
            </a:prstGeom>
            <a:grpFill/>
            <a:ln w="9525">
              <a:noFill/>
              <a:miter lim="800000"/>
            </a:ln>
          </p:spPr>
          <p:txBody>
            <a:bodyPr>
              <a:spAutoFit/>
            </a:bodyPr>
            <a:lstStyle/>
            <a:p>
              <a:r>
                <a:rPr lang="zh-CN" altLang="en-US" sz="1800" b="1" dirty="0">
                  <a:solidFill>
                    <a:prstClr val="white"/>
                  </a:solidFill>
                  <a:latin typeface="微软雅黑" panose="020B0503020204020204" pitchFamily="34" charset="-122"/>
                  <a:ea typeface="微软雅黑" panose="020B0503020204020204" pitchFamily="34" charset="-122"/>
                </a:rPr>
                <a:t>制定方案</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grpSp>
      <p:grpSp>
        <p:nvGrpSpPr>
          <p:cNvPr id="6" name="组合 23"/>
          <p:cNvGrpSpPr/>
          <p:nvPr>
            <p:custDataLst>
              <p:tags r:id="rId4"/>
            </p:custDataLst>
          </p:nvPr>
        </p:nvGrpSpPr>
        <p:grpSpPr>
          <a:xfrm>
            <a:off x="4536240" y="2501851"/>
            <a:ext cx="1823090" cy="1708856"/>
            <a:chOff x="5451958" y="3237922"/>
            <a:chExt cx="1929267" cy="2020951"/>
          </a:xfrm>
        </p:grpSpPr>
        <p:sp>
          <p:nvSpPr>
            <p:cNvPr id="7" name="上弧形箭头 2"/>
            <p:cNvSpPr/>
            <p:nvPr>
              <p:custDataLst>
                <p:tags r:id="rId5"/>
              </p:custDataLst>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a:solidFill>
                  <a:prstClr val="black"/>
                </a:solidFill>
                <a:latin typeface="等线" panose="02010600030101010101" charset="-122"/>
                <a:ea typeface="等线" panose="02010600030101010101" charset="-122"/>
              </a:endParaRPr>
            </a:p>
          </p:txBody>
        </p:sp>
        <p:sp>
          <p:nvSpPr>
            <p:cNvPr id="8" name="TextBox 13"/>
            <p:cNvSpPr txBox="1">
              <a:spLocks noChangeArrowheads="1"/>
            </p:cNvSpPr>
            <p:nvPr>
              <p:custDataLst>
                <p:tags r:id="rId6"/>
              </p:custDataLst>
            </p:nvPr>
          </p:nvSpPr>
          <p:spPr bwMode="auto">
            <a:xfrm rot="2635062">
              <a:off x="5459859" y="4377003"/>
              <a:ext cx="1279124" cy="435564"/>
            </a:xfrm>
            <a:prstGeom prst="rect">
              <a:avLst/>
            </a:prstGeom>
            <a:noFill/>
            <a:ln w="9525">
              <a:noFill/>
              <a:miter lim="800000"/>
            </a:ln>
          </p:spPr>
          <p:txBody>
            <a:bodyPr>
              <a:spAutoFit/>
            </a:bodyPr>
            <a:lstStyle/>
            <a:p>
              <a:r>
                <a:rPr lang="zh-CN" altLang="en-US" sz="1800" b="1" dirty="0">
                  <a:solidFill>
                    <a:prstClr val="white"/>
                  </a:solidFill>
                  <a:latin typeface="微软雅黑" panose="020B0503020204020204" pitchFamily="34" charset="-122"/>
                  <a:ea typeface="微软雅黑" panose="020B0503020204020204" pitchFamily="34" charset="-122"/>
                </a:rPr>
                <a:t>检验考核</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grpSp>
      <p:sp>
        <p:nvSpPr>
          <p:cNvPr id="9" name="TextBox 15"/>
          <p:cNvSpPr txBox="1"/>
          <p:nvPr>
            <p:custDataLst>
              <p:tags r:id="rId7"/>
            </p:custDataLst>
          </p:nvPr>
        </p:nvSpPr>
        <p:spPr bwMode="auto">
          <a:xfrm>
            <a:off x="570865" y="1153160"/>
            <a:ext cx="1788795" cy="16859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为什么开展？</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怎么开展？</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由谁负责？</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哪些人参与？</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什么时间开展？</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nvGrpSpPr>
          <p:cNvPr id="10" name="组合 27"/>
          <p:cNvGrpSpPr/>
          <p:nvPr>
            <p:custDataLst>
              <p:tags r:id="rId8"/>
            </p:custDataLst>
          </p:nvPr>
        </p:nvGrpSpPr>
        <p:grpSpPr>
          <a:xfrm>
            <a:off x="4536241" y="1059066"/>
            <a:ext cx="1823090" cy="1941295"/>
            <a:chOff x="5451959" y="1531634"/>
            <a:chExt cx="1929267" cy="2295842"/>
          </a:xfrm>
        </p:grpSpPr>
        <p:sp>
          <p:nvSpPr>
            <p:cNvPr id="11" name="上弧形箭头 2"/>
            <p:cNvSpPr/>
            <p:nvPr>
              <p:custDataLst>
                <p:tags r:id="rId9"/>
              </p:custDataLst>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6E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a:solidFill>
                  <a:prstClr val="black"/>
                </a:solidFill>
                <a:latin typeface="等线" panose="02010600030101010101" charset="-122"/>
                <a:ea typeface="等线" panose="02010600030101010101" charset="-122"/>
              </a:endParaRPr>
            </a:p>
          </p:txBody>
        </p:sp>
        <p:sp>
          <p:nvSpPr>
            <p:cNvPr id="12" name="TextBox 11"/>
            <p:cNvSpPr txBox="1">
              <a:spLocks noChangeArrowheads="1"/>
            </p:cNvSpPr>
            <p:nvPr>
              <p:custDataLst>
                <p:tags r:id="rId10"/>
              </p:custDataLst>
            </p:nvPr>
          </p:nvSpPr>
          <p:spPr bwMode="auto">
            <a:xfrm rot="18759385">
              <a:off x="5428899" y="2097598"/>
              <a:ext cx="1521678" cy="389750"/>
            </a:xfrm>
            <a:prstGeom prst="rect">
              <a:avLst/>
            </a:prstGeom>
            <a:noFill/>
            <a:ln w="9525">
              <a:noFill/>
              <a:miter lim="800000"/>
            </a:ln>
          </p:spPr>
          <p:txBody>
            <a:bodyPr wrap="square">
              <a:spAutoFit/>
            </a:bodyPr>
            <a:lstStyle/>
            <a:p>
              <a:r>
                <a:rPr lang="zh-CN" altLang="en-US" sz="1800" b="1" dirty="0">
                  <a:solidFill>
                    <a:prstClr val="white"/>
                  </a:solidFill>
                  <a:latin typeface="微软雅黑" panose="020B0503020204020204" pitchFamily="34" charset="-122"/>
                  <a:ea typeface="微软雅黑" panose="020B0503020204020204" pitchFamily="34" charset="-122"/>
                </a:rPr>
                <a:t>活动</a:t>
              </a:r>
              <a:r>
                <a:rPr lang="zh-CN" altLang="en-US" sz="1800" b="1" dirty="0">
                  <a:solidFill>
                    <a:prstClr val="white"/>
                  </a:solidFill>
                  <a:latin typeface="微软雅黑" panose="020B0503020204020204" pitchFamily="34" charset="-122"/>
                  <a:ea typeface="微软雅黑" panose="020B0503020204020204" pitchFamily="34" charset="-122"/>
                </a:rPr>
                <a:t>实施</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grpSp>
      <p:cxnSp>
        <p:nvCxnSpPr>
          <p:cNvPr id="13" name="直接连接符 12"/>
          <p:cNvCxnSpPr/>
          <p:nvPr>
            <p:custDataLst>
              <p:tags r:id="rId11"/>
            </p:custDataLst>
          </p:nvPr>
        </p:nvCxnSpPr>
        <p:spPr bwMode="auto">
          <a:xfrm flipV="1">
            <a:off x="5782310" y="1394460"/>
            <a:ext cx="708660" cy="1905"/>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custDataLst>
              <p:tags r:id="rId12"/>
            </p:custDataLst>
          </p:nvPr>
        </p:nvSpPr>
        <p:spPr bwMode="auto">
          <a:xfrm>
            <a:off x="6638969" y="1153286"/>
            <a:ext cx="1893471" cy="136588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配套管理制度；</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实施细则；</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实施步骤。</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15" name="直接连接符 14"/>
          <p:cNvCxnSpPr/>
          <p:nvPr>
            <p:custDataLst>
              <p:tags r:id="rId13"/>
            </p:custDataLst>
          </p:nvPr>
        </p:nvCxnSpPr>
        <p:spPr bwMode="auto">
          <a:xfrm flipV="1">
            <a:off x="5701665" y="4127500"/>
            <a:ext cx="547370" cy="9525"/>
          </a:xfrm>
          <a:prstGeom prst="line">
            <a:avLst/>
          </a:prstGeom>
          <a:ln w="285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custDataLst>
              <p:tags r:id="rId14"/>
            </p:custDataLst>
          </p:nvPr>
        </p:nvSpPr>
        <p:spPr bwMode="auto">
          <a:xfrm>
            <a:off x="6365875" y="3042920"/>
            <a:ext cx="2117725" cy="16859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对照细则检查有哪些偏差？</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与目标要求还要哪些差距？</a:t>
            </a:r>
            <a:endParaRPr lang="zh-CN" altLang="en-US" sz="1600" b="1" dirty="0">
              <a:solidFill>
                <a:srgbClr val="C00000"/>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是否在可控范围内？</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nvGrpSpPr>
          <p:cNvPr id="17" name="组合 34"/>
          <p:cNvGrpSpPr/>
          <p:nvPr>
            <p:custDataLst>
              <p:tags r:id="rId15"/>
            </p:custDataLst>
          </p:nvPr>
        </p:nvGrpSpPr>
        <p:grpSpPr>
          <a:xfrm>
            <a:off x="2380330" y="2501851"/>
            <a:ext cx="1823090" cy="1708856"/>
            <a:chOff x="3170489" y="3237922"/>
            <a:chExt cx="1929267" cy="2020951"/>
          </a:xfrm>
        </p:grpSpPr>
        <p:sp>
          <p:nvSpPr>
            <p:cNvPr id="18" name="上弧形箭头 2"/>
            <p:cNvSpPr/>
            <p:nvPr>
              <p:custDataLst>
                <p:tags r:id="rId16"/>
              </p:custDataLst>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99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a:solidFill>
                  <a:prstClr val="white"/>
                </a:solidFill>
                <a:latin typeface="等线" panose="02010600030101010101" charset="-122"/>
                <a:ea typeface="等线" panose="02010600030101010101" charset="-122"/>
              </a:endParaRPr>
            </a:p>
          </p:txBody>
        </p:sp>
        <p:sp>
          <p:nvSpPr>
            <p:cNvPr id="19" name="TextBox 14"/>
            <p:cNvSpPr txBox="1">
              <a:spLocks noChangeArrowheads="1"/>
            </p:cNvSpPr>
            <p:nvPr>
              <p:custDataLst>
                <p:tags r:id="rId17"/>
              </p:custDataLst>
            </p:nvPr>
          </p:nvSpPr>
          <p:spPr bwMode="auto">
            <a:xfrm rot="18835100">
              <a:off x="3825935" y="4316923"/>
              <a:ext cx="1475504" cy="389750"/>
            </a:xfrm>
            <a:prstGeom prst="rect">
              <a:avLst/>
            </a:prstGeom>
            <a:noFill/>
            <a:ln w="9525">
              <a:noFill/>
              <a:miter lim="800000"/>
            </a:ln>
          </p:spPr>
          <p:txBody>
            <a:bodyPr wrap="square">
              <a:spAutoFit/>
            </a:bodyPr>
            <a:lstStyle/>
            <a:p>
              <a:r>
                <a:rPr lang="zh-CN" altLang="en-US" sz="1800" b="1" dirty="0">
                  <a:solidFill>
                    <a:prstClr val="white"/>
                  </a:solidFill>
                  <a:latin typeface="微软雅黑" panose="020B0503020204020204" pitchFamily="34" charset="-122"/>
                  <a:ea typeface="微软雅黑" panose="020B0503020204020204" pitchFamily="34" charset="-122"/>
                </a:rPr>
                <a:t>改进提升</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grpSp>
      <p:cxnSp>
        <p:nvCxnSpPr>
          <p:cNvPr id="20" name="直接连接符 19"/>
          <p:cNvCxnSpPr/>
          <p:nvPr>
            <p:custDataLst>
              <p:tags r:id="rId18"/>
            </p:custDataLst>
          </p:nvPr>
        </p:nvCxnSpPr>
        <p:spPr bwMode="auto">
          <a:xfrm flipV="1">
            <a:off x="2456815" y="4146550"/>
            <a:ext cx="637540" cy="5080"/>
          </a:xfrm>
          <a:prstGeom prst="line">
            <a:avLst/>
          </a:prstGeom>
          <a:ln w="28575">
            <a:solidFill>
              <a:schemeClr val="accent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custDataLst>
              <p:tags r:id="rId19"/>
            </p:custDataLst>
          </p:nvPr>
        </p:nvSpPr>
        <p:spPr bwMode="auto">
          <a:xfrm>
            <a:off x="465455" y="3202940"/>
            <a:ext cx="1894205" cy="136588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30000"/>
              </a:lnSpc>
              <a:defRPr/>
            </a:pPr>
            <a:r>
              <a:rPr lang="zh-CN" altLang="en-US" sz="1600" b="1" dirty="0">
                <a:solidFill>
                  <a:srgbClr val="C00000"/>
                </a:solidFill>
                <a:latin typeface="微软雅黑" panose="020B0503020204020204" pitchFamily="34" charset="-122"/>
                <a:ea typeface="微软雅黑" panose="020B0503020204020204" pitchFamily="34" charset="-122"/>
              </a:rPr>
              <a:t>如何提升改进，让活动的实效性更强，受益的人更多，支部作用发挥更强。</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22" name="直接连接符 21"/>
          <p:cNvCxnSpPr/>
          <p:nvPr>
            <p:custDataLst>
              <p:tags r:id="rId20"/>
            </p:custDataLst>
          </p:nvPr>
        </p:nvCxnSpPr>
        <p:spPr bwMode="auto">
          <a:xfrm flipV="1">
            <a:off x="2359660" y="1396365"/>
            <a:ext cx="632460" cy="14605"/>
          </a:xfrm>
          <a:prstGeom prst="line">
            <a:avLst/>
          </a:prstGeom>
          <a:ln w="285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图片 32"/>
          <p:cNvPicPr/>
          <p:nvPr/>
        </p:nvPicPr>
        <p:blipFill>
          <a:blip r:embed="rId21">
            <a:extLst>
              <a:ext uri="{28A0092B-C50C-407E-A947-70E740481C1C}">
                <a14:useLocalDpi xmlns:a14="http://schemas.microsoft.com/office/drawing/2010/main" val="0"/>
              </a:ext>
            </a:extLst>
          </a:blip>
          <a:stretch>
            <a:fillRect/>
          </a:stretch>
        </p:blipFill>
        <p:spPr>
          <a:xfrm>
            <a:off x="4959116" y="42155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down)">
                                      <p:cBhvr>
                                        <p:cTn id="27" dur="500"/>
                                        <p:tgtEl>
                                          <p:spTgt spid="22"/>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down)">
                                      <p:cBhvr>
                                        <p:cTn id="31" dur="500"/>
                                        <p:tgtEl>
                                          <p:spTgt spid="9"/>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down)">
                                      <p:cBhvr>
                                        <p:cTn id="35" dur="500"/>
                                        <p:tgtEl>
                                          <p:spTgt spid="13"/>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down)">
                                      <p:cBhvr>
                                        <p:cTn id="39" dur="500"/>
                                        <p:tgtEl>
                                          <p:spTgt spid="14"/>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down)">
                                      <p:cBhvr>
                                        <p:cTn id="43" dur="500"/>
                                        <p:tgtEl>
                                          <p:spTgt spid="20"/>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down)">
                                      <p:cBhvr>
                                        <p:cTn id="47" dur="500"/>
                                        <p:tgtEl>
                                          <p:spTgt spid="21"/>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down)">
                                      <p:cBhvr>
                                        <p:cTn id="51" dur="500"/>
                                        <p:tgtEl>
                                          <p:spTgt spid="15"/>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84936" y="1547633"/>
            <a:ext cx="6310731" cy="119888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pPr>
            <a:r>
              <a:rPr lang="zh-CN" altLang="en-US" sz="1500" b="1" dirty="0">
                <a:solidFill>
                  <a:srgbClr val="CC0000"/>
                </a:solidFill>
                <a:latin typeface="Arial" panose="020B0604020202020204" pitchFamily="34" charset="0"/>
                <a:ea typeface="微软雅黑" panose="020B0503020204020204" pitchFamily="34" charset="-122"/>
                <a:sym typeface="Arial" panose="020B0604020202020204" pitchFamily="34" charset="0"/>
              </a:rPr>
              <a:t>    </a:t>
            </a:r>
            <a:r>
              <a:rPr lang="zh-CN" altLang="en-US" sz="2400" b="1" dirty="0">
                <a:solidFill>
                  <a:srgbClr val="CC0000"/>
                </a:solidFill>
                <a:latin typeface="Arial" panose="020B0604020202020204" pitchFamily="34" charset="0"/>
                <a:ea typeface="微软雅黑" panose="020B0503020204020204" pitchFamily="34" charset="-122"/>
                <a:sym typeface="Arial" panose="020B0604020202020204" pitchFamily="34" charset="0"/>
              </a:rPr>
              <a:t>“党建工作做实了就是生产力，做强了就是竞争力，做细了就是凝聚力。”</a:t>
            </a:r>
            <a:endParaRPr lang="zh-CN" altLang="en-US" sz="2400" b="1" dirty="0">
              <a:solidFill>
                <a:srgbClr val="CC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665571" y="2998946"/>
            <a:ext cx="5126831" cy="479584"/>
          </a:xfrm>
          <a:prstGeom prst="rect">
            <a:avLst/>
          </a:prstGeom>
        </p:spPr>
        <p:txBody>
          <a:bodyPr wrap="square">
            <a:noAutofit/>
          </a:bodyPr>
          <a:lstStyle/>
          <a:p>
            <a:r>
              <a:rPr lang="en-US" altLang="zh-CN" sz="1800" dirty="0">
                <a:solidFill>
                  <a:srgbClr val="CC0000"/>
                </a:solidFill>
                <a:latin typeface="Arial" panose="020B0604020202020204" pitchFamily="34" charset="0"/>
                <a:ea typeface="微软雅黑" panose="020B0503020204020204" pitchFamily="34" charset="-122"/>
                <a:sym typeface="Arial" panose="020B0604020202020204" pitchFamily="34" charset="0"/>
              </a:rPr>
              <a:t> ——2016</a:t>
            </a:r>
            <a:r>
              <a:rPr lang="zh-CN" altLang="en-US" sz="1800" dirty="0">
                <a:solidFill>
                  <a:srgbClr val="CC0000"/>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rgbClr val="CC0000"/>
                </a:solidFill>
                <a:latin typeface="Arial" panose="020B0604020202020204" pitchFamily="34" charset="0"/>
                <a:ea typeface="微软雅黑" panose="020B0503020204020204" pitchFamily="34" charset="-122"/>
                <a:sym typeface="Arial" panose="020B0604020202020204" pitchFamily="34" charset="0"/>
              </a:rPr>
              <a:t>10</a:t>
            </a:r>
            <a:r>
              <a:rPr lang="zh-CN" altLang="en-US" sz="1800" dirty="0">
                <a:solidFill>
                  <a:srgbClr val="CC0000"/>
                </a:solidFill>
                <a:latin typeface="Arial" panose="020B0604020202020204" pitchFamily="34" charset="0"/>
                <a:ea typeface="微软雅黑" panose="020B0503020204020204" pitchFamily="34" charset="-122"/>
                <a:sym typeface="Arial" panose="020B0604020202020204" pitchFamily="34" charset="0"/>
              </a:rPr>
              <a:t>月国有企业党建工作会上的讲话</a:t>
            </a:r>
            <a:endParaRPr lang="en-US" altLang="zh-CN" sz="1800" dirty="0">
              <a:solidFill>
                <a:srgbClr val="CC0000"/>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 y="1492"/>
            <a:ext cx="9189456" cy="1439681"/>
          </a:xfrm>
          <a:prstGeom prst="rect">
            <a:avLst/>
          </a:prstGeom>
        </p:spPr>
      </p:pic>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957336" y="451398"/>
            <a:ext cx="3186113" cy="4038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22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299"/>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0"/>
            <a:ext cx="9144001" cy="51435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015" y="1182370"/>
            <a:ext cx="1572260" cy="1674495"/>
          </a:xfrm>
          <a:prstGeom prst="rect">
            <a:avLst/>
          </a:prstGeom>
        </p:spPr>
      </p:pic>
      <p:sp>
        <p:nvSpPr>
          <p:cNvPr id="16" name="文本框 15"/>
          <p:cNvSpPr txBox="1"/>
          <p:nvPr/>
        </p:nvSpPr>
        <p:spPr>
          <a:xfrm>
            <a:off x="2320290" y="2729972"/>
            <a:ext cx="4805680" cy="521970"/>
          </a:xfrm>
          <a:prstGeom prst="rect">
            <a:avLst/>
          </a:prstGeom>
          <a:noFill/>
        </p:spPr>
        <p:txBody>
          <a:bodyPr wrap="non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不足之处</a:t>
            </a:r>
            <a:r>
              <a:rPr lang="zh-CN" altLang="en-US" sz="2800" b="1" dirty="0">
                <a:solidFill>
                  <a:srgbClr val="C00000"/>
                </a:solidFill>
                <a:latin typeface="微软雅黑" panose="020B0503020204020204" pitchFamily="34" charset="-122"/>
                <a:ea typeface="微软雅黑" panose="020B0503020204020204" pitchFamily="34" charset="-122"/>
              </a:rPr>
              <a:t>请各位领导批评指正</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018790" y="1912907"/>
            <a:ext cx="2657475" cy="58356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感</a:t>
            </a:r>
            <a:r>
              <a:rPr lang="en-US" altLang="zh-CN" sz="3200" b="1" dirty="0">
                <a:solidFill>
                  <a:srgbClr val="FF0000"/>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谢</a:t>
            </a:r>
            <a:r>
              <a:rPr lang="en-US" altLang="zh-CN" sz="3200" b="1" dirty="0">
                <a:solidFill>
                  <a:srgbClr val="FF0000"/>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聆</a:t>
            </a:r>
            <a:r>
              <a:rPr lang="en-US" altLang="zh-CN" sz="3200" b="1" dirty="0">
                <a:solidFill>
                  <a:srgbClr val="FF0000"/>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听 </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73020" y="2613252"/>
            <a:ext cx="42627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627306" y="3251685"/>
            <a:ext cx="4273550" cy="398780"/>
          </a:xfrm>
          <a:prstGeom prst="rect">
            <a:avLst/>
          </a:prstGeom>
          <a:noFill/>
        </p:spPr>
        <p:txBody>
          <a:bodyPr wrap="none" rtlCol="0">
            <a:spAutoFit/>
          </a:bodyPr>
          <a:p>
            <a:r>
              <a:rPr lang="zh-CN" altLang="en-US" sz="2000" b="1" dirty="0"/>
              <a:t>刘昌国：</a:t>
            </a:r>
            <a:r>
              <a:rPr lang="en-US" altLang="zh-CN" sz="2000" b="1" dirty="0"/>
              <a:t>15129621719</a:t>
            </a:r>
            <a:r>
              <a:rPr lang="zh-CN" altLang="en-US" sz="2000" b="1" dirty="0"/>
              <a:t>（微信同号）</a:t>
            </a:r>
            <a:endParaRPr lang="en-US" altLang="zh-CN" sz="2000" b="1" dirty="0"/>
          </a:p>
        </p:txBody>
      </p:sp>
      <p:pic>
        <p:nvPicPr>
          <p:cNvPr id="33" name="图片 32"/>
          <p:cNvPicPr/>
          <p:nvPr/>
        </p:nvPicPr>
        <p:blipFill>
          <a:blip r:embed="rId3">
            <a:extLst>
              <a:ext uri="{28A0092B-C50C-407E-A947-70E740481C1C}">
                <a14:useLocalDpi xmlns:a14="http://schemas.microsoft.com/office/drawing/2010/main" val="0"/>
              </a:ext>
            </a:extLst>
          </a:blip>
          <a:stretch>
            <a:fillRect/>
          </a:stretch>
        </p:blipFill>
        <p:spPr>
          <a:xfrm>
            <a:off x="5676031" y="273598"/>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 presetClass="entr" presetSubtype="2" fill="hold" grpId="0" nodeType="afterEffect">
                                  <p:stCondLst>
                                    <p:cond delay="0"/>
                                  </p:stCondLst>
                                  <p:iterate type="lt">
                                    <p:tmPct val="15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750"/>
                                        <p:tgtEl>
                                          <p:spTgt spid="9"/>
                                        </p:tgtEl>
                                      </p:cBhvr>
                                    </p:animEffect>
                                  </p:childTnLst>
                                </p:cTn>
                              </p:par>
                            </p:childTnLst>
                          </p:cTn>
                        </p:par>
                        <p:par>
                          <p:cTn id="23" fill="hold">
                            <p:stCondLst>
                              <p:cond delay="3250"/>
                            </p:stCondLst>
                            <p:childTnLst>
                              <p:par>
                                <p:cTn id="24" presetID="4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8"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4129" y="0"/>
            <a:ext cx="9144001" cy="5143500"/>
          </a:xfrm>
          <a:prstGeom prst="rect">
            <a:avLst/>
          </a:prstGeom>
        </p:spPr>
      </p:pic>
      <p:sp>
        <p:nvSpPr>
          <p:cNvPr id="10" name="圆角矩形 9"/>
          <p:cNvSpPr/>
          <p:nvPr/>
        </p:nvSpPr>
        <p:spPr>
          <a:xfrm>
            <a:off x="2009775" y="2432685"/>
            <a:ext cx="5197475" cy="10699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党支部基础工作实践操作</a:t>
            </a:r>
            <a:endParaRPr lang="zh-CN" altLang="en-US" sz="28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889993" y="1084893"/>
            <a:ext cx="1347719" cy="1347719"/>
            <a:chOff x="1908458" y="2802863"/>
            <a:chExt cx="1422400" cy="1422400"/>
          </a:xfrm>
        </p:grpSpPr>
        <p:sp>
          <p:nvSpPr>
            <p:cNvPr id="2" name="椭圆 1"/>
            <p:cNvSpPr/>
            <p:nvPr/>
          </p:nvSpPr>
          <p:spPr>
            <a:xfrm>
              <a:off x="1908458" y="2802863"/>
              <a:ext cx="1422400" cy="1422400"/>
            </a:xfrm>
            <a:prstGeom prst="ellipse">
              <a:avLst/>
            </a:prstGeom>
            <a:solidFill>
              <a:srgbClr val="C0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latin typeface="等线" panose="02010600030101010101" charset="-122"/>
                <a:ea typeface="等线" panose="02010600030101010101" charset="-122"/>
              </a:endParaRPr>
            </a:p>
          </p:txBody>
        </p:sp>
        <p:sp>
          <p:nvSpPr>
            <p:cNvPr id="3" name="文本框 2"/>
            <p:cNvSpPr txBox="1"/>
            <p:nvPr/>
          </p:nvSpPr>
          <p:spPr>
            <a:xfrm>
              <a:off x="2004746" y="2966975"/>
              <a:ext cx="1284079" cy="1168136"/>
            </a:xfrm>
            <a:prstGeom prst="rect">
              <a:avLst/>
            </a:prstGeom>
            <a:noFill/>
          </p:spPr>
          <p:txBody>
            <a:bodyPr wrap="none" rtlCol="0">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02</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pic>
        <p:nvPicPr>
          <p:cNvPr id="33" name="图片 32"/>
          <p:cNvPicPr/>
          <p:nvPr/>
        </p:nvPicPr>
        <p:blipFill>
          <a:blip r:embed="rId2">
            <a:extLst>
              <a:ext uri="{28A0092B-C50C-407E-A947-70E740481C1C}">
                <a14:useLocalDpi xmlns:a14="http://schemas.microsoft.com/office/drawing/2010/main" val="0"/>
              </a:ext>
            </a:extLst>
          </a:blip>
          <a:stretch>
            <a:fillRect/>
          </a:stretch>
        </p:blipFill>
        <p:spPr>
          <a:xfrm>
            <a:off x="5799856" y="219623"/>
            <a:ext cx="3186113" cy="40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extLst>
              <a:ext uri="{28A0092B-C50C-407E-A947-70E740481C1C}">
                <a14:useLocalDpi xmlns:a14="http://schemas.microsoft.com/office/drawing/2010/main" val="0"/>
              </a:ext>
            </a:extLst>
          </a:blip>
          <a:stretch>
            <a:fillRect/>
          </a:stretch>
        </p:blipFill>
        <p:spPr>
          <a:xfrm>
            <a:off x="4950460" y="175895"/>
            <a:ext cx="3257550" cy="403860"/>
          </a:xfrm>
          <a:prstGeom prst="rect">
            <a:avLst/>
          </a:prstGeom>
        </p:spPr>
      </p:pic>
      <p:sp>
        <p:nvSpPr>
          <p:cNvPr id="2" name="文本框 1"/>
          <p:cNvSpPr txBox="1"/>
          <p:nvPr/>
        </p:nvSpPr>
        <p:spPr>
          <a:xfrm>
            <a:off x="301693" y="3150674"/>
            <a:ext cx="2251710" cy="1106805"/>
          </a:xfrm>
          <a:prstGeom prst="rect">
            <a:avLst/>
          </a:prstGeom>
          <a:noFill/>
        </p:spPr>
        <p:txBody>
          <a:bodyPr wrap="none" rtlCol="0">
            <a:spAutoFit/>
          </a:bodyPr>
          <a:p>
            <a:pPr algn="ctr"/>
            <a:r>
              <a:rPr lang="zh-CN" altLang="en-US" sz="2100" b="1" dirty="0">
                <a:solidFill>
                  <a:srgbClr val="C00000"/>
                </a:solidFill>
                <a:latin typeface="方正兰亭粗黑_GBK" panose="02010600030101010101" pitchFamily="2" charset="-122"/>
                <a:ea typeface="方正兰亭粗黑_GBK" panose="02010600030101010101" pitchFamily="2" charset="-122"/>
              </a:rPr>
              <a:t>什么是</a:t>
            </a:r>
            <a:endParaRPr lang="en-US" altLang="zh-CN" sz="2100" b="1" dirty="0">
              <a:solidFill>
                <a:srgbClr val="C00000"/>
              </a:solidFill>
              <a:latin typeface="方正兰亭粗黑_GBK" panose="02010600030101010101" pitchFamily="2" charset="-122"/>
              <a:ea typeface="方正兰亭粗黑_GBK" panose="02010600030101010101" pitchFamily="2" charset="-122"/>
            </a:endParaRPr>
          </a:p>
          <a:p>
            <a:pPr algn="ctr"/>
            <a:r>
              <a:rPr lang="zh-CN" altLang="en-US" sz="2700" b="1" dirty="0">
                <a:solidFill>
                  <a:srgbClr val="C00000"/>
                </a:solidFill>
                <a:latin typeface="方正兰亭粗黑_GBK" panose="02010600030101010101" pitchFamily="2" charset="-122"/>
                <a:ea typeface="方正兰亭粗黑_GBK" panose="02010600030101010101" pitchFamily="2" charset="-122"/>
              </a:rPr>
              <a:t>“三会一课”</a:t>
            </a:r>
            <a:endParaRPr lang="en-US" altLang="zh-CN" sz="2700" b="1" dirty="0">
              <a:solidFill>
                <a:srgbClr val="C00000"/>
              </a:solidFill>
              <a:latin typeface="方正兰亭粗黑_GBK" panose="02010600030101010101" pitchFamily="2" charset="-122"/>
              <a:ea typeface="方正兰亭粗黑_GBK" panose="02010600030101010101" pitchFamily="2" charset="-122"/>
            </a:endParaRPr>
          </a:p>
          <a:p>
            <a:pPr algn="ctr"/>
            <a:r>
              <a:rPr lang="zh-CN" altLang="en-US" sz="1800" b="1" dirty="0">
                <a:solidFill>
                  <a:srgbClr val="C00000"/>
                </a:solidFill>
                <a:latin typeface="方正兰亭粗黑_GBK" panose="02010600030101010101" pitchFamily="2" charset="-122"/>
                <a:ea typeface="方正兰亭粗黑_GBK" panose="02010600030101010101" pitchFamily="2" charset="-122"/>
              </a:rPr>
              <a:t>制度？</a:t>
            </a:r>
            <a:endParaRPr lang="zh-CN" altLang="en-US" sz="1800" b="1" dirty="0">
              <a:solidFill>
                <a:srgbClr val="C00000"/>
              </a:solidFill>
              <a:latin typeface="方正兰亭粗黑_GBK" panose="02010600030101010101" pitchFamily="2" charset="-122"/>
              <a:ea typeface="方正兰亭粗黑_GBK" panose="02010600030101010101" pitchFamily="2" charset="-122"/>
            </a:endParaRPr>
          </a:p>
        </p:txBody>
      </p:sp>
      <p:cxnSp>
        <p:nvCxnSpPr>
          <p:cNvPr id="10" name="直接连接符 9"/>
          <p:cNvCxnSpPr/>
          <p:nvPr/>
        </p:nvCxnSpPr>
        <p:spPr>
          <a:xfrm>
            <a:off x="483161" y="1915270"/>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83161" y="3019721"/>
            <a:ext cx="19771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74182" y="2010915"/>
            <a:ext cx="2316480" cy="829945"/>
          </a:xfrm>
          <a:prstGeom prst="rect">
            <a:avLst/>
          </a:prstGeom>
          <a:noFill/>
        </p:spPr>
        <p:txBody>
          <a:bodyPr wrap="none" rtlCol="0">
            <a:spAutoFit/>
          </a:bodyPr>
          <a:p>
            <a:pPr algn="ctr"/>
            <a:r>
              <a:rPr lang="zh-CN" altLang="en-US" sz="2400" b="1" dirty="0">
                <a:solidFill>
                  <a:schemeClr val="tx1"/>
                </a:solidFill>
                <a:latin typeface="微软雅黑" panose="020B0503020204020204" pitchFamily="34" charset="-122"/>
                <a:ea typeface="微软雅黑" panose="020B0503020204020204" pitchFamily="34" charset="-122"/>
              </a:rPr>
              <a:t>什么是</a:t>
            </a:r>
            <a:endParaRPr lang="en-US" altLang="zh-CN" sz="2400" b="1" dirty="0">
              <a:solidFill>
                <a:schemeClr val="tx1"/>
              </a:solidFill>
              <a:latin typeface="微软雅黑" panose="020B0503020204020204" pitchFamily="34" charset="-122"/>
              <a:ea typeface="微软雅黑" panose="020B0503020204020204" pitchFamily="34" charset="-122"/>
            </a:endParaRPr>
          </a:p>
          <a:p>
            <a:pPr algn="ctr"/>
            <a:r>
              <a:rPr lang="zh-CN" altLang="en-US" sz="2400" b="1" dirty="0">
                <a:solidFill>
                  <a:schemeClr val="tx1"/>
                </a:solidFill>
                <a:latin typeface="微软雅黑" panose="020B0503020204020204" pitchFamily="34" charset="-122"/>
                <a:ea typeface="微软雅黑" panose="020B0503020204020204" pitchFamily="34" charset="-122"/>
              </a:rPr>
              <a:t>“三会一课”？</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60521" y="1171380"/>
            <a:ext cx="1933722" cy="680500"/>
            <a:chOff x="5766907" y="244084"/>
            <a:chExt cx="3093907" cy="1088783"/>
          </a:xfrm>
        </p:grpSpPr>
        <p:sp>
          <p:nvSpPr>
            <p:cNvPr id="34" name="文本框 33"/>
            <p:cNvSpPr txBox="1"/>
            <p:nvPr/>
          </p:nvSpPr>
          <p:spPr>
            <a:xfrm>
              <a:off x="5766907" y="327043"/>
              <a:ext cx="3093907" cy="1005824"/>
            </a:xfrm>
            <a:prstGeom prst="rect">
              <a:avLst/>
            </a:prstGeom>
            <a:noFill/>
          </p:spPr>
          <p:txBody>
            <a:bodyPr wrap="square" rtlCol="0">
              <a:spAutoFit/>
            </a:bodyPr>
            <a:p>
              <a:pPr algn="r">
                <a:lnSpc>
                  <a:spcPct val="150000"/>
                </a:lnSpc>
              </a:pPr>
              <a:r>
                <a:rPr lang="zh-CN" altLang="en-US" sz="1500" dirty="0">
                  <a:solidFill>
                    <a:srgbClr val="C00000"/>
                  </a:solidFill>
                  <a:latin typeface="方正兰亭中黑_GBK" panose="02010600030101010101" pitchFamily="2" charset="-122"/>
                  <a:ea typeface="方正兰亭中黑_GBK" panose="02010600030101010101" pitchFamily="2" charset="-122"/>
                </a:rPr>
                <a:t>中国共产党</a:t>
              </a:r>
              <a:endParaRPr lang="en-US" altLang="zh-CN" sz="1500" dirty="0">
                <a:solidFill>
                  <a:srgbClr val="C00000"/>
                </a:solidFill>
                <a:latin typeface="方正兰亭中黑_GBK" panose="02010600030101010101" pitchFamily="2" charset="-122"/>
                <a:ea typeface="方正兰亭中黑_GBK" panose="02010600030101010101" pitchFamily="2" charset="-122"/>
              </a:endParaRPr>
            </a:p>
            <a:p>
              <a:pPr>
                <a:lnSpc>
                  <a:spcPct val="150000"/>
                </a:lnSpc>
              </a:pPr>
              <a:r>
                <a:rPr lang="en-US" altLang="zh-CN" sz="825" dirty="0">
                  <a:solidFill>
                    <a:srgbClr val="C00000"/>
                  </a:solidFill>
                  <a:latin typeface="方正兰亭中黑_GBK" panose="02010600030101010101" pitchFamily="2" charset="-122"/>
                  <a:ea typeface="方正兰亭中黑_GBK" panose="02010600030101010101" pitchFamily="2" charset="-122"/>
                </a:rPr>
                <a:t>The Communist Party of China</a:t>
              </a:r>
              <a:endParaRPr lang="zh-CN" altLang="en-US" sz="825" dirty="0">
                <a:solidFill>
                  <a:srgbClr val="C00000"/>
                </a:solidFill>
                <a:latin typeface="方正兰亭中黑_GBK" panose="02010600030101010101" pitchFamily="2" charset="-122"/>
                <a:ea typeface="方正兰亭中黑_GBK" panose="02010600030101010101" pitchFamily="2" charset="-122"/>
              </a:endParaRPr>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907" y="244084"/>
              <a:ext cx="1406769" cy="654103"/>
            </a:xfrm>
            <a:prstGeom prst="rect">
              <a:avLst/>
            </a:prstGeom>
          </p:spPr>
        </p:pic>
      </p:grpSp>
      <p:sp>
        <p:nvSpPr>
          <p:cNvPr id="36" name="矩形 35"/>
          <p:cNvSpPr/>
          <p:nvPr/>
        </p:nvSpPr>
        <p:spPr>
          <a:xfrm>
            <a:off x="3188971" y="1256769"/>
            <a:ext cx="1859265" cy="20482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dirty="0">
                <a:solidFill>
                  <a:schemeClr val="bg1"/>
                </a:solidFill>
                <a:latin typeface="微软雅黑" panose="020B0503020204020204" pitchFamily="34" charset="-122"/>
                <a:ea typeface="微软雅黑" panose="020B0503020204020204" pitchFamily="34" charset="-122"/>
              </a:rPr>
              <a:t>三会</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5176511" y="1256769"/>
            <a:ext cx="3367756" cy="646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C00000"/>
                </a:solidFill>
                <a:latin typeface="微软雅黑" panose="020B0503020204020204" pitchFamily="34" charset="-122"/>
                <a:ea typeface="微软雅黑" panose="020B0503020204020204" pitchFamily="34" charset="-122"/>
              </a:rPr>
              <a:t>党员大会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8" name="矩形 37"/>
          <p:cNvSpPr/>
          <p:nvPr/>
        </p:nvSpPr>
        <p:spPr>
          <a:xfrm>
            <a:off x="5176511" y="1957479"/>
            <a:ext cx="3367756" cy="646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C00000"/>
                </a:solidFill>
                <a:latin typeface="微软雅黑" panose="020B0503020204020204" pitchFamily="34" charset="-122"/>
                <a:ea typeface="微软雅黑" panose="020B0503020204020204" pitchFamily="34" charset="-122"/>
              </a:rPr>
              <a:t>党支部委员会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9" name="矩形 38"/>
          <p:cNvSpPr/>
          <p:nvPr/>
        </p:nvSpPr>
        <p:spPr>
          <a:xfrm>
            <a:off x="5176511" y="2658189"/>
            <a:ext cx="3367756" cy="646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C00000"/>
                </a:solidFill>
                <a:latin typeface="微软雅黑" panose="020B0503020204020204" pitchFamily="34" charset="-122"/>
                <a:ea typeface="微软雅黑" panose="020B0503020204020204" pitchFamily="34" charset="-122"/>
              </a:rPr>
              <a:t>党小组会</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3188971" y="3462635"/>
            <a:ext cx="1859265" cy="6468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dirty="0">
                <a:solidFill>
                  <a:schemeClr val="bg1"/>
                </a:solidFill>
                <a:latin typeface="微软雅黑" panose="020B0503020204020204" pitchFamily="34" charset="-122"/>
                <a:ea typeface="微软雅黑" panose="020B0503020204020204" pitchFamily="34" charset="-122"/>
              </a:rPr>
              <a:t>一课</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5176511" y="3462635"/>
            <a:ext cx="3367756" cy="646863"/>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按时上</a:t>
            </a:r>
            <a:r>
              <a:rPr lang="zh-CN" altLang="en-US" sz="2400" b="1" dirty="0">
                <a:solidFill>
                  <a:srgbClr val="FF0000"/>
                </a:solidFill>
                <a:latin typeface="微软雅黑" panose="020B0503020204020204" pitchFamily="34" charset="-122"/>
                <a:ea typeface="微软雅黑" panose="020B0503020204020204" pitchFamily="34" charset="-122"/>
              </a:rPr>
              <a:t>（听）</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党课</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par>
                                <p:cTn id="13" presetID="12" presetClass="entr" presetSubtype="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p:tgtEl>
                                          <p:spTgt spid="30"/>
                                        </p:tgtEl>
                                        <p:attrNameLst>
                                          <p:attrName>ppt_x</p:attrName>
                                        </p:attrNameLst>
                                      </p:cBhvr>
                                      <p:tavLst>
                                        <p:tav tm="0">
                                          <p:val>
                                            <p:strVal val="#ppt_x+#ppt_w*1.125000"/>
                                          </p:val>
                                        </p:tav>
                                        <p:tav tm="100000">
                                          <p:val>
                                            <p:strVal val="#ppt_x"/>
                                          </p:val>
                                        </p:tav>
                                      </p:tavLst>
                                    </p:anim>
                                    <p:animEffect transition="in" filter="wipe(left)">
                                      <p:cBhvr>
                                        <p:cTn id="16" dur="1000"/>
                                        <p:tgtEl>
                                          <p:spTgt spid="3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p:tgtEl>
                                          <p:spTgt spid="31"/>
                                        </p:tgtEl>
                                        <p:attrNameLst>
                                          <p:attrName>ppt_y</p:attrName>
                                        </p:attrNameLst>
                                      </p:cBhvr>
                                      <p:tavLst>
                                        <p:tav tm="0">
                                          <p:val>
                                            <p:strVal val="#ppt_y+#ppt_h*1.125000"/>
                                          </p:val>
                                        </p:tav>
                                        <p:tav tm="100000">
                                          <p:val>
                                            <p:strVal val="#ppt_y"/>
                                          </p:val>
                                        </p:tav>
                                      </p:tavLst>
                                    </p:anim>
                                    <p:animEffect transition="in" filter="wipe(up)">
                                      <p:cBhvr>
                                        <p:cTn id="26" dur="1000"/>
                                        <p:tgtEl>
                                          <p:spTgt spid="31"/>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strVal val="#ppt_w*0.70"/>
                                          </p:val>
                                        </p:tav>
                                        <p:tav tm="100000">
                                          <p:val>
                                            <p:strVal val="#ppt_w"/>
                                          </p:val>
                                        </p:tav>
                                      </p:tavLst>
                                    </p:anim>
                                    <p:anim calcmode="lin" valueType="num">
                                      <p:cBhvr>
                                        <p:cTn id="31" dur="1000" fill="hold"/>
                                        <p:tgtEl>
                                          <p:spTgt spid="36"/>
                                        </p:tgtEl>
                                        <p:attrNameLst>
                                          <p:attrName>ppt_h</p:attrName>
                                        </p:attrNameLst>
                                      </p:cBhvr>
                                      <p:tavLst>
                                        <p:tav tm="0">
                                          <p:val>
                                            <p:strVal val="#ppt_h"/>
                                          </p:val>
                                        </p:tav>
                                        <p:tav tm="100000">
                                          <p:val>
                                            <p:strVal val="#ppt_h"/>
                                          </p:val>
                                        </p:tav>
                                      </p:tavLst>
                                    </p:anim>
                                    <p:animEffect transition="in" filter="fade">
                                      <p:cBhvr>
                                        <p:cTn id="32" dur="1000"/>
                                        <p:tgtEl>
                                          <p:spTgt spid="36"/>
                                        </p:tgtEl>
                                      </p:cBhvr>
                                    </p:animEffect>
                                  </p:childTnLst>
                                </p:cTn>
                              </p:par>
                            </p:childTnLst>
                          </p:cTn>
                        </p:par>
                        <p:par>
                          <p:cTn id="33" fill="hold">
                            <p:stCondLst>
                              <p:cond delay="3500"/>
                            </p:stCondLst>
                            <p:childTnLst>
                              <p:par>
                                <p:cTn id="34" presetID="55"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strVal val="#ppt_w*0.70"/>
                                          </p:val>
                                        </p:tav>
                                        <p:tav tm="100000">
                                          <p:val>
                                            <p:strVal val="#ppt_w"/>
                                          </p:val>
                                        </p:tav>
                                      </p:tavLst>
                                    </p:anim>
                                    <p:anim calcmode="lin" valueType="num">
                                      <p:cBhvr>
                                        <p:cTn id="37" dur="1000" fill="hold"/>
                                        <p:tgtEl>
                                          <p:spTgt spid="37"/>
                                        </p:tgtEl>
                                        <p:attrNameLst>
                                          <p:attrName>ppt_h</p:attrName>
                                        </p:attrNameLst>
                                      </p:cBhvr>
                                      <p:tavLst>
                                        <p:tav tm="0">
                                          <p:val>
                                            <p:strVal val="#ppt_h"/>
                                          </p:val>
                                        </p:tav>
                                        <p:tav tm="100000">
                                          <p:val>
                                            <p:strVal val="#ppt_h"/>
                                          </p:val>
                                        </p:tav>
                                      </p:tavLst>
                                    </p:anim>
                                    <p:animEffect transition="in" filter="fade">
                                      <p:cBhvr>
                                        <p:cTn id="38" dur="1000"/>
                                        <p:tgtEl>
                                          <p:spTgt spid="37"/>
                                        </p:tgtEl>
                                      </p:cBhvr>
                                    </p:animEffect>
                                  </p:childTnLst>
                                </p:cTn>
                              </p:par>
                            </p:childTnLst>
                          </p:cTn>
                        </p:par>
                        <p:par>
                          <p:cTn id="39" fill="hold">
                            <p:stCondLst>
                              <p:cond delay="4500"/>
                            </p:stCondLst>
                            <p:childTnLst>
                              <p:par>
                                <p:cTn id="40" presetID="55"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strVal val="#ppt_w*0.70"/>
                                          </p:val>
                                        </p:tav>
                                        <p:tav tm="100000">
                                          <p:val>
                                            <p:strVal val="#ppt_w"/>
                                          </p:val>
                                        </p:tav>
                                      </p:tavLst>
                                    </p:anim>
                                    <p:anim calcmode="lin" valueType="num">
                                      <p:cBhvr>
                                        <p:cTn id="43" dur="1000" fill="hold"/>
                                        <p:tgtEl>
                                          <p:spTgt spid="38"/>
                                        </p:tgtEl>
                                        <p:attrNameLst>
                                          <p:attrName>ppt_h</p:attrName>
                                        </p:attrNameLst>
                                      </p:cBhvr>
                                      <p:tavLst>
                                        <p:tav tm="0">
                                          <p:val>
                                            <p:strVal val="#ppt_h"/>
                                          </p:val>
                                        </p:tav>
                                        <p:tav tm="100000">
                                          <p:val>
                                            <p:strVal val="#ppt_h"/>
                                          </p:val>
                                        </p:tav>
                                      </p:tavLst>
                                    </p:anim>
                                    <p:animEffect transition="in" filter="fade">
                                      <p:cBhvr>
                                        <p:cTn id="44" dur="1000"/>
                                        <p:tgtEl>
                                          <p:spTgt spid="38"/>
                                        </p:tgtEl>
                                      </p:cBhvr>
                                    </p:animEffect>
                                  </p:childTnLst>
                                </p:cTn>
                              </p:par>
                            </p:childTnLst>
                          </p:cTn>
                        </p:par>
                        <p:par>
                          <p:cTn id="45" fill="hold">
                            <p:stCondLst>
                              <p:cond delay="5500"/>
                            </p:stCondLst>
                            <p:childTnLst>
                              <p:par>
                                <p:cTn id="46" presetID="55"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ppt_w</p:attrName>
                                        </p:attrNameLst>
                                      </p:cBhvr>
                                      <p:tavLst>
                                        <p:tav tm="0">
                                          <p:val>
                                            <p:strVal val="#ppt_w*0.70"/>
                                          </p:val>
                                        </p:tav>
                                        <p:tav tm="100000">
                                          <p:val>
                                            <p:strVal val="#ppt_w"/>
                                          </p:val>
                                        </p:tav>
                                      </p:tavLst>
                                    </p:anim>
                                    <p:anim calcmode="lin" valueType="num">
                                      <p:cBhvr>
                                        <p:cTn id="49" dur="1000" fill="hold"/>
                                        <p:tgtEl>
                                          <p:spTgt spid="39"/>
                                        </p:tgtEl>
                                        <p:attrNameLst>
                                          <p:attrName>ppt_h</p:attrName>
                                        </p:attrNameLst>
                                      </p:cBhvr>
                                      <p:tavLst>
                                        <p:tav tm="0">
                                          <p:val>
                                            <p:strVal val="#ppt_h"/>
                                          </p:val>
                                        </p:tav>
                                        <p:tav tm="100000">
                                          <p:val>
                                            <p:strVal val="#ppt_h"/>
                                          </p:val>
                                        </p:tav>
                                      </p:tavLst>
                                    </p:anim>
                                    <p:animEffect transition="in" filter="fade">
                                      <p:cBhvr>
                                        <p:cTn id="50" dur="1000"/>
                                        <p:tgtEl>
                                          <p:spTgt spid="39"/>
                                        </p:tgtEl>
                                      </p:cBhvr>
                                    </p:animEffect>
                                  </p:childTnLst>
                                </p:cTn>
                              </p:par>
                            </p:childTnLst>
                          </p:cTn>
                        </p:par>
                        <p:par>
                          <p:cTn id="51" fill="hold">
                            <p:stCondLst>
                              <p:cond delay="6500"/>
                            </p:stCondLst>
                            <p:childTnLst>
                              <p:par>
                                <p:cTn id="52" presetID="55"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1000" fill="hold"/>
                                        <p:tgtEl>
                                          <p:spTgt spid="40"/>
                                        </p:tgtEl>
                                        <p:attrNameLst>
                                          <p:attrName>ppt_w</p:attrName>
                                        </p:attrNameLst>
                                      </p:cBhvr>
                                      <p:tavLst>
                                        <p:tav tm="0">
                                          <p:val>
                                            <p:strVal val="#ppt_w*0.70"/>
                                          </p:val>
                                        </p:tav>
                                        <p:tav tm="100000">
                                          <p:val>
                                            <p:strVal val="#ppt_w"/>
                                          </p:val>
                                        </p:tav>
                                      </p:tavLst>
                                    </p:anim>
                                    <p:anim calcmode="lin" valueType="num">
                                      <p:cBhvr>
                                        <p:cTn id="55" dur="1000" fill="hold"/>
                                        <p:tgtEl>
                                          <p:spTgt spid="40"/>
                                        </p:tgtEl>
                                        <p:attrNameLst>
                                          <p:attrName>ppt_h</p:attrName>
                                        </p:attrNameLst>
                                      </p:cBhvr>
                                      <p:tavLst>
                                        <p:tav tm="0">
                                          <p:val>
                                            <p:strVal val="#ppt_h"/>
                                          </p:val>
                                        </p:tav>
                                        <p:tav tm="100000">
                                          <p:val>
                                            <p:strVal val="#ppt_h"/>
                                          </p:val>
                                        </p:tav>
                                      </p:tavLst>
                                    </p:anim>
                                    <p:animEffect transition="in" filter="fade">
                                      <p:cBhvr>
                                        <p:cTn id="56" dur="1000"/>
                                        <p:tgtEl>
                                          <p:spTgt spid="40"/>
                                        </p:tgtEl>
                                      </p:cBhvr>
                                    </p:animEffect>
                                  </p:childTnLst>
                                </p:cTn>
                              </p:par>
                            </p:childTnLst>
                          </p:cTn>
                        </p:par>
                        <p:par>
                          <p:cTn id="57" fill="hold">
                            <p:stCondLst>
                              <p:cond delay="7500"/>
                            </p:stCondLst>
                            <p:childTnLst>
                              <p:par>
                                <p:cTn id="58" presetID="55"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1000" fill="hold"/>
                                        <p:tgtEl>
                                          <p:spTgt spid="41"/>
                                        </p:tgtEl>
                                        <p:attrNameLst>
                                          <p:attrName>ppt_w</p:attrName>
                                        </p:attrNameLst>
                                      </p:cBhvr>
                                      <p:tavLst>
                                        <p:tav tm="0">
                                          <p:val>
                                            <p:strVal val="#ppt_w*0.70"/>
                                          </p:val>
                                        </p:tav>
                                        <p:tav tm="100000">
                                          <p:val>
                                            <p:strVal val="#ppt_w"/>
                                          </p:val>
                                        </p:tav>
                                      </p:tavLst>
                                    </p:anim>
                                    <p:anim calcmode="lin" valueType="num">
                                      <p:cBhvr>
                                        <p:cTn id="61" dur="1000" fill="hold"/>
                                        <p:tgtEl>
                                          <p:spTgt spid="41"/>
                                        </p:tgtEl>
                                        <p:attrNameLst>
                                          <p:attrName>ppt_h</p:attrName>
                                        </p:attrNameLst>
                                      </p:cBhvr>
                                      <p:tavLst>
                                        <p:tav tm="0">
                                          <p:val>
                                            <p:strVal val="#ppt_h"/>
                                          </p:val>
                                        </p:tav>
                                        <p:tav tm="100000">
                                          <p:val>
                                            <p:strVal val="#ppt_h"/>
                                          </p:val>
                                        </p:tav>
                                      </p:tavLst>
                                    </p:anim>
                                    <p:animEffect transition="in" filter="fade">
                                      <p:cBhvr>
                                        <p:cTn id="6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6" grpId="0" bldLvl="0" animBg="1"/>
      <p:bldP spid="37" grpId="0" bldLvl="0" animBg="1"/>
      <p:bldP spid="38" grpId="0" bldLvl="0" animBg="1"/>
      <p:bldP spid="39" grpId="0" bldLvl="0" animBg="1"/>
      <p:bldP spid="40" grpId="0" bldLvl="0" animBg="1"/>
      <p:bldP spid="41"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101.xml><?xml version="1.0" encoding="utf-8"?>
<p:tagLst xmlns:p="http://schemas.openxmlformats.org/presentationml/2006/main">
  <p:tag name="KSO_WM_DIAGRAM_VIRTUALLY_FRAME" val="{&quot;height&quot;:397.5,&quot;left&quot;:25.793543307086612,&quot;top&quot;:71,&quot;width&quot;:668.4111811023622}"/>
</p:tagLst>
</file>

<file path=ppt/tags/tag102.xml><?xml version="1.0" encoding="utf-8"?>
<p:tagLst xmlns:p="http://schemas.openxmlformats.org/presentationml/2006/main">
  <p:tag name="KSO_WM_DIAGRAM_VIRTUALLY_FRAME" val="{&quot;height&quot;:397.5,&quot;left&quot;:25.793543307086612,&quot;top&quot;:71,&quot;width&quot;:668.4111811023622}"/>
</p:tagLst>
</file>

<file path=ppt/tags/tag103.xml><?xml version="1.0" encoding="utf-8"?>
<p:tagLst xmlns:p="http://schemas.openxmlformats.org/presentationml/2006/main">
  <p:tag name="KSO_WM_DIAGRAM_VIRTUALLY_FRAME" val="{&quot;height&quot;:397.5,&quot;left&quot;:25.793543307086612,&quot;top&quot;:71,&quot;width&quot;:668.4111811023622}"/>
</p:tagLst>
</file>

<file path=ppt/tags/tag104.xml><?xml version="1.0" encoding="utf-8"?>
<p:tagLst xmlns:p="http://schemas.openxmlformats.org/presentationml/2006/main">
  <p:tag name="KSO_WM_DIAGRAM_VIRTUALLY_FRAME" val="{&quot;height&quot;:248.35055118110236,&quot;left&quot;:25.793543307086612,&quot;top&quot;:71.02007874015747,&quot;width&quot;:668.4111811023622}"/>
</p:tagLst>
</file>

<file path=ppt/tags/tag105.xml><?xml version="1.0" encoding="utf-8"?>
<p:tagLst xmlns:p="http://schemas.openxmlformats.org/presentationml/2006/main">
  <p:tag name="KSO_WM_DIAGRAM_VIRTUALLY_FRAME" val="{&quot;height&quot;:397.5,&quot;left&quot;:25.793543307086612,&quot;top&quot;:71,&quot;width&quot;:668.4111811023622}"/>
</p:tagLst>
</file>

<file path=ppt/tags/tag106.xml><?xml version="1.0" encoding="utf-8"?>
<p:tagLst xmlns:p="http://schemas.openxmlformats.org/presentationml/2006/main">
  <p:tag name="KSO_WM_DIAGRAM_VIRTUALLY_FRAME" val="{&quot;height&quot;:397.5,&quot;left&quot;:25.793543307086612,&quot;top&quot;:71,&quot;width&quot;:668.4111811023622}"/>
</p:tagLst>
</file>

<file path=ppt/tags/tag107.xml><?xml version="1.0" encoding="utf-8"?>
<p:tagLst xmlns:p="http://schemas.openxmlformats.org/presentationml/2006/main">
  <p:tag name="KSO_WM_DIAGRAM_VIRTUALLY_FRAME" val="{&quot;height&quot;:248.35055118110236,&quot;left&quot;:25.793543307086612,&quot;top&quot;:71.02007874015747,&quot;width&quot;:668.4111811023622}"/>
</p:tagLst>
</file>

<file path=ppt/tags/tag108.xml><?xml version="1.0" encoding="utf-8"?>
<p:tagLst xmlns:p="http://schemas.openxmlformats.org/presentationml/2006/main">
  <p:tag name="KSO_WM_DIAGRAM_VIRTUALLY_FRAME" val="{&quot;height&quot;:397.5,&quot;left&quot;:25.793543307086612,&quot;top&quot;:71,&quot;width&quot;:668.4111811023622}"/>
</p:tagLst>
</file>

<file path=ppt/tags/tag109.xml><?xml version="1.0" encoding="utf-8"?>
<p:tagLst xmlns:p="http://schemas.openxmlformats.org/presentationml/2006/main">
  <p:tag name="KSO_WM_DIAGRAM_VIRTUALLY_FRAME" val="{&quot;height&quot;:397.5,&quot;left&quot;:25.793543307086612,&quot;top&quot;:71,&quot;width&quot;:668.411181102362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5_1*l_h_i*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1.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5_1*l_h_f*1_2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12.xml><?xml version="1.0" encoding="utf-8"?>
<p:tagLst xmlns:p="http://schemas.openxmlformats.org/presentationml/2006/main">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05_1*l_h_i*1_1_1"/>
  <p:tag name="KSO_WM_TEMPLATE_CATEGORY" val="diagram"/>
  <p:tag name="KSO_WM_TEMPLATE_INDEX" val="20233205"/>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13.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05_1*l_h_f*1_1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1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4*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1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4*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16.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3_3"/>
  <p:tag name="KSO_WM_UNIT_ID" val="diagram20231496_4*n_h_h_i*1_2_3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17.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4_3"/>
  <p:tag name="KSO_WM_UNIT_ID" val="diagram20231496_4*n_h_h_i*1_2_4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18.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19.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4*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28"/>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2800000011920929,&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1.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96_4*n_h_h_i*1_2_4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2.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4*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4*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4*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4*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7.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8.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4*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4*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96_4*n_h_h_f*1_2_1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3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322.20526123046875,&quot;left&quot;:-0.5000332665631049,&quot;top&quot;:41.44733001468687,&quot;width&quot;:721.04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4*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3.xml><?xml version="1.0" encoding="utf-8"?>
<p:tagLst xmlns:p="http://schemas.openxmlformats.org/presentationml/2006/main">
  <p:tag name="KSO_WM_UNIT_TEXT_FILL_FORE_SCHEMECOLOR_INDEX_BRIGHTNESS" val="0"/>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96_4*n_h_h_f*1_2_2_1"/>
  <p:tag name="KSO_WM_TEMPLATE_CATEGORY" val="diagram"/>
  <p:tag name="KSO_WM_TEMPLATE_INDEX" val="20231496"/>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96_4*n_h_h_i*1_2_3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5.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96_4*n_h_h_f*1_2_3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231496_4*n_h_h_i*1_2_4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7.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1496_4*n_h_h_f*1_2_4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4*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4*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4*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41.xml><?xml version="1.0" encoding="utf-8"?>
<p:tagLst xmlns:p="http://schemas.openxmlformats.org/presentationml/2006/main">
  <p:tag name="KSO_WM_UNIT_SUBTYPE" val="a"/>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231496_4*n_h_f*1_1_1"/>
  <p:tag name="KSO_WM_TEMPLATE_CATEGORY" val="diagram"/>
  <p:tag name="KSO_WM_TEMPLATE_INDEX" val="20231496"/>
  <p:tag name="KSO_WM_UNIT_LAYERLEVEL" val="1_1_1"/>
  <p:tag name="KSO_WM_TAG_VERSION" val="3.0"/>
  <p:tag name="KSO_WM_UNIT_TEXT_FILL_FORE_SCHEMECOLOR_INDEX_BRIGHTNESS" val="-0.05"/>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322.20526123046875,&quot;left&quot;:-0.5000332665631049,&quot;top&quot;:41.44733001468687,&quot;width&quot;:721.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填您的正文"/>
  <p:tag name="KSO_WM_UNIT_TEXT_FILL_FORE_SCHEMECOLOR_INDEX" val="1"/>
  <p:tag name="KSO_WM_UNIT_TEXT_FILL_TYPE" val="1"/>
  <p:tag name="KSO_WM_DIAGRAM_USE_COLOR_VALUE" val="{&quot;color_scheme&quot;:1,&quot;color_type&quot;:1,&quot;theme_color_indexes&quot;:[5,6,5,6,5,6]}"/>
</p:tagLst>
</file>

<file path=ppt/tags/tag142.xml><?xml version="1.0" encoding="utf-8"?>
<p:tagLst xmlns:p="http://schemas.openxmlformats.org/presentationml/2006/main">
  <p:tag name="RESOURCE_RECORD_KEY" val="{&quot;70&quot;:[3317789]}"/>
</p:tagLst>
</file>

<file path=ppt/tags/tag143.xml><?xml version="1.0" encoding="utf-8"?>
<p:tagLst xmlns:p="http://schemas.openxmlformats.org/presentationml/2006/main">
  <p:tag name="RESOURCE_RECORD_KEY" val="{&quot;70&quot;:[3317789]}"/>
</p:tagLst>
</file>

<file path=ppt/tags/tag144.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5_1*l_h_i*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45.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5_1*l_h_f*1_2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46.xml><?xml version="1.0" encoding="utf-8"?>
<p:tagLst xmlns:p="http://schemas.openxmlformats.org/presentationml/2006/main">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05_1*l_h_i*1_1_1"/>
  <p:tag name="KSO_WM_TEMPLATE_CATEGORY" val="diagram"/>
  <p:tag name="KSO_WM_TEMPLATE_INDEX" val="20233205"/>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47.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05_1*l_h_f*1_1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48.xml><?xml version="1.0" encoding="utf-8"?>
<p:tagLst xmlns:p="http://schemas.openxmlformats.org/presentationml/2006/main">
  <p:tag name="RESOURCE_RECORD_KEY" val="{&quot;70&quot;:[3317789]}"/>
</p:tagLst>
</file>

<file path=ppt/tags/tag149.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5_1*l_h_i*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5_1*l_h_f*1_2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51.xml><?xml version="1.0" encoding="utf-8"?>
<p:tagLst xmlns:p="http://schemas.openxmlformats.org/presentationml/2006/main">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05_1*l_h_i*1_1_1"/>
  <p:tag name="KSO_WM_TEMPLATE_CATEGORY" val="diagram"/>
  <p:tag name="KSO_WM_TEMPLATE_INDEX" val="20233205"/>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52.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05_1*l_h_f*1_1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53.xml><?xml version="1.0" encoding="utf-8"?>
<p:tagLst xmlns:p="http://schemas.openxmlformats.org/presentationml/2006/main">
  <p:tag name="RESOURCE_RECORD_KEY" val="{&quot;70&quot;:[3317789]}"/>
</p:tagLst>
</file>

<file path=ppt/tags/tag154.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5_1*l_h_i*1_2_1"/>
  <p:tag name="KSO_WM_TEMPLATE_CATEGORY" val="diagram"/>
  <p:tag name="KSO_WM_TEMPLATE_INDEX" val="20233205"/>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55.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5_1*l_h_f*1_2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56.xml><?xml version="1.0" encoding="utf-8"?>
<p:tagLst xmlns:p="http://schemas.openxmlformats.org/presentationml/2006/main">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05_1*l_h_i*1_1_1"/>
  <p:tag name="KSO_WM_TEMPLATE_CATEGORY" val="diagram"/>
  <p:tag name="KSO_WM_TEMPLATE_INDEX" val="20233205"/>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57.xml><?xml version="1.0" encoding="utf-8"?>
<p:tagLst xmlns:p="http://schemas.openxmlformats.org/presentationml/2006/main">
  <p:tag name="KSO_WM_BEAUTIFY_FLAG" val="#wm#"/>
  <p:tag name="KSO_WM_DIAGRAM_VIRTUALLY_FRAME" val="{&quot;height&quot;:318.24998779296874,&quot;left&quot;:15.096265946035283,&quot;top&quot;:60.06752578855501,&quot;width&quot;:666.4999877929688}"/>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05_1*l_h_f*1_1_1"/>
  <p:tag name="KSO_WM_TEMPLATE_CATEGORY" val="diagram"/>
  <p:tag name="KSO_WM_TEMPLATE_INDEX" val="20233205"/>
  <p:tag name="KSO_WM_UNIT_LAYERLEVEL" val="1_1_1"/>
  <p:tag name="KSO_WM_TAG_VERSION" val="3.0"/>
  <p:tag name="KSO_WM_UNIT_VALUE" val="136"/>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
</p:tagLst>
</file>

<file path=ppt/tags/tag158.xml><?xml version="1.0" encoding="utf-8"?>
<p:tagLst xmlns:p="http://schemas.openxmlformats.org/presentationml/2006/main">
  <p:tag name="RESOURCE_RECORD_KEY" val="{&quot;70&quot;:[3317789]}"/>
</p:tagLst>
</file>

<file path=ppt/tags/tag159.xml><?xml version="1.0" encoding="utf-8"?>
<p:tagLst xmlns:p="http://schemas.openxmlformats.org/presentationml/2006/main">
  <p:tag name="RESOURCE_RECORD_KEY" val="{&quot;70&quot;:[3317789]}"/>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271.45,&quot;left&quot;:47.55,&quot;top&quot;:119.6,&quot;width&quot;:634.9}"/>
</p:tagLst>
</file>

<file path=ppt/tags/tag161.xml><?xml version="1.0" encoding="utf-8"?>
<p:tagLst xmlns:p="http://schemas.openxmlformats.org/presentationml/2006/main">
  <p:tag name="KSO_WM_DIAGRAM_VIRTUALLY_FRAME" val="{&quot;height&quot;:271.45,&quot;left&quot;:47.55,&quot;top&quot;:119.6,&quot;width&quot;:634.9}"/>
</p:tagLst>
</file>

<file path=ppt/tags/tag162.xml><?xml version="1.0" encoding="utf-8"?>
<p:tagLst xmlns:p="http://schemas.openxmlformats.org/presentationml/2006/main">
  <p:tag name="KSO_WM_DIAGRAM_VIRTUALLY_FRAME" val="{&quot;height&quot;:271.45,&quot;left&quot;:47.55,&quot;top&quot;:119.6,&quot;width&quot;:634.9}"/>
</p:tagLst>
</file>

<file path=ppt/tags/tag163.xml><?xml version="1.0" encoding="utf-8"?>
<p:tagLst xmlns:p="http://schemas.openxmlformats.org/presentationml/2006/main">
  <p:tag name="KSO_WM_DIAGRAM_VIRTUALLY_FRAME" val="{&quot;height&quot;:271.45,&quot;left&quot;:47.55,&quot;top&quot;:119.6,&quot;width&quot;:634.9}"/>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
  <p:tag name="KSO_WM_UNIT_ID" val="diagram160187_1*m_i*1_1"/>
  <p:tag name="KSO_WM_UNIT_CLEAR" val="1"/>
  <p:tag name="KSO_WM_UNIT_LAYERLEVEL" val="1_1"/>
  <p:tag name="KSO_WM_UNIT_ADJUSTLAYOUT_ID" val="41"/>
  <p:tag name="KSO_WM_UNIT_FILL_FORE_SCHEMECOLOR_INDEX" val="14"/>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2"/>
  <p:tag name="KSO_WM_UNIT_ID" val="diagram160187_1*m_i*1_2"/>
  <p:tag name="KSO_WM_UNIT_CLEAR" val="1"/>
  <p:tag name="KSO_WM_UNIT_LAYERLEVEL" val="1_1"/>
  <p:tag name="KSO_WM_UNIT_ADJUSTLAYOUT_ID" val="3"/>
  <p:tag name="KSO_WM_UNIT_LINE_FORE_SCHEMECOLOR_INDEX" val="13"/>
  <p:tag name="KSO_WM_UNIT_LINE_FILL_TYPE" val="2"/>
  <p:tag name="KSO_WM_DIAGRAM_VIRTUALLY_FRAME" val="{&quot;height&quot;:245.2370189830179,&quot;left&quot;:39.7,&quot;top&quot;:125.48748031496064,&quot;width&quot;:642.6125196850394}"/>
</p:tagLst>
</file>

<file path=ppt/tags/tag166.xml><?xml version="1.0" encoding="utf-8"?>
<p:tagLst xmlns:p="http://schemas.openxmlformats.org/presentationml/2006/main">
  <p:tag name="KSO_WM_TAG_VERSION" val="1.0"/>
  <p:tag name="KSO_WM_BEAUTIFY_FLAG" val="#wm#"/>
  <p:tag name="KSO_WM_UNIT_TYPE" val="i"/>
  <p:tag name="KSO_WM_UNIT_ID" val="diagram160187_1*i*2"/>
  <p:tag name="KSO_WM_TEMPLATE_CATEGORY" val="diagram"/>
  <p:tag name="KSO_WM_TEMPLATE_INDEX" val="160187"/>
  <p:tag name="KSO_WM_UNIT_INDEX" val="2"/>
  <p:tag name="KSO_WM_UNIT_ADJUSTLAYOUT_ID" val="47"/>
  <p:tag name="KSO_WM_UNIT_PRESET_TEXT_FONT_MINSIZE" val="14"/>
  <p:tag name="KSO_WM_DIAGRAM_VIRTUALLY_FRAME" val="{&quot;height&quot;:245.2370189830179,&quot;left&quot;:39.7,&quot;top&quot;:125.48748031496064,&quot;width&quot;:642.6125196850394}"/>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3"/>
  <p:tag name="KSO_WM_UNIT_ID" val="diagram160187_1*m_i*1_3"/>
  <p:tag name="KSO_WM_UNIT_CLEAR" val="1"/>
  <p:tag name="KSO_WM_UNIT_LAYERLEVEL" val="1_1"/>
  <p:tag name="KSO_WM_UNIT_PRESET_TEXT_FONT_MINSIZE" val="12"/>
  <p:tag name="KSO_WM_UNIT_ADJUSTLAYOUT_ID" val="5"/>
  <p:tag name="KSO_WM_UNIT_FILL_FORE_SCHEMECOLOR_INDEX" val="13"/>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4"/>
  <p:tag name="KSO_WM_UNIT_ID" val="diagram160187_1*m_i*1_4"/>
  <p:tag name="KSO_WM_UNIT_CLEAR" val="1"/>
  <p:tag name="KSO_WM_UNIT_LAYERLEVEL" val="1_1"/>
  <p:tag name="KSO_WM_UNIT_ADJUSTLAYOUT_ID" val="7"/>
  <p:tag name="KSO_WM_UNIT_LINE_FORE_SCHEMECOLOR_INDEX" val="13"/>
  <p:tag name="KSO_WM_UNIT_LINE_FILL_TYPE" val="2"/>
  <p:tag name="KSO_WM_DIAGRAM_VIRTUALLY_FRAME" val="{&quot;height&quot;:245.2370189830179,&quot;left&quot;:39.7,&quot;top&quot;:125.48748031496064,&quot;width&quot;:642.6125196850394}"/>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h_f"/>
  <p:tag name="KSO_WM_UNIT_INDEX" val="1_1_1"/>
  <p:tag name="KSO_WM_UNIT_ID" val="diagram160187_1*m_h_f*1_1_1"/>
  <p:tag name="KSO_WM_UNIT_CLEAR" val="1"/>
  <p:tag name="KSO_WM_UNIT_LAYERLEVEL" val="1_1_1"/>
  <p:tag name="KSO_WM_UNIT_VALUE" val="12"/>
  <p:tag name="KSO_WM_UNIT_HIGHLIGHT" val="0"/>
  <p:tag name="KSO_WM_UNIT_COMPATIBLE" val="0"/>
  <p:tag name="KSO_WM_UNIT_PRESET_TEXT" val="INCIDIDUNT LABORE ET"/>
  <p:tag name="KSO_WM_UNIT_ADJUSTLAYOUT_ID" val="28"/>
  <p:tag name="KSO_WM_UNIT_PRESET_TEXT_FONT_MINSIZE" val="14"/>
  <p:tag name="KSO_WM_UNIT_TEXT_FILL_FORE_SCHEMECOLOR_INDEX" val="13"/>
  <p:tag name="KSO_WM_UNIT_TEXT_FILL_TYPE" val="1"/>
  <p:tag name="KSO_WM_DIAGRAM_VIRTUALLY_FRAME" val="{&quot;height&quot;:245.2370189830179,&quot;left&quot;:39.7,&quot;top&quot;:125.48748031496064,&quot;width&quot;:642.612519685039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UNIT_TYPE" val="i"/>
  <p:tag name="KSO_WM_UNIT_ID" val="diagram160187_1*i*11"/>
  <p:tag name="KSO_WM_TEMPLATE_CATEGORY" val="diagram"/>
  <p:tag name="KSO_WM_TEMPLATE_INDEX" val="160187"/>
  <p:tag name="KSO_WM_UNIT_INDEX" val="11"/>
  <p:tag name="KSO_WM_UNIT_PRESET_TEXT_FONT_MINSIZE" val="12"/>
  <p:tag name="KSO_WM_UNIT_ADJUSTLAYOUT_ID" val="45"/>
  <p:tag name="KSO_WM_DIAGRAM_VIRTUALLY_FRAME" val="{&quot;height&quot;:245.2370189830179,&quot;left&quot;:39.7,&quot;top&quot;:125.48748031496064,&quot;width&quot;:642.6125196850394}"/>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5"/>
  <p:tag name="KSO_WM_UNIT_ID" val="diagram160187_1*m_i*1_5"/>
  <p:tag name="KSO_WM_UNIT_CLEAR" val="1"/>
  <p:tag name="KSO_WM_UNIT_LAYERLEVEL" val="1_1"/>
  <p:tag name="KSO_WM_UNIT_PRESET_TEXT_FONT_MINSIZE" val="12"/>
  <p:tag name="KSO_WM_UNIT_ADJUSTLAYOUT_ID" val="11"/>
  <p:tag name="KSO_WM_UNIT_FILL_FORE_SCHEMECOLOR_INDEX" val="13"/>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6"/>
  <p:tag name="KSO_WM_UNIT_ID" val="diagram160187_1*m_i*1_6"/>
  <p:tag name="KSO_WM_UNIT_CLEAR" val="1"/>
  <p:tag name="KSO_WM_UNIT_LAYERLEVEL" val="1_1"/>
  <p:tag name="KSO_WM_UNIT_ADJUSTLAYOUT_ID" val="12"/>
  <p:tag name="KSO_WM_UNIT_LINE_FORE_SCHEMECOLOR_INDEX" val="13"/>
  <p:tag name="KSO_WM_UNIT_LINE_FILL_TYPE" val="2"/>
  <p:tag name="KSO_WM_DIAGRAM_VIRTUALLY_FRAME" val="{&quot;height&quot;:245.2370189830179,&quot;left&quot;:39.7,&quot;top&quot;:125.48748031496064,&quot;width&quot;:642.6125196850394}"/>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h_f"/>
  <p:tag name="KSO_WM_UNIT_INDEX" val="1_3_1"/>
  <p:tag name="KSO_WM_UNIT_ID" val="diagram160187_1*m_h_f*1_3_1"/>
  <p:tag name="KSO_WM_UNIT_CLEAR" val="1"/>
  <p:tag name="KSO_WM_UNIT_LAYERLEVEL" val="1_1_1"/>
  <p:tag name="KSO_WM_UNIT_VALUE" val="12"/>
  <p:tag name="KSO_WM_UNIT_HIGHLIGHT" val="0"/>
  <p:tag name="KSO_WM_UNIT_COMPATIBLE" val="0"/>
  <p:tag name="KSO_WM_UNIT_PRESET_TEXT" val="INCIDIDUNT LABORE ET"/>
  <p:tag name="KSO_WM_UNIT_ADJUSTLAYOUT_ID" val="30"/>
  <p:tag name="KSO_WM_UNIT_PRESET_TEXT_FONT_MINSIZE" val="14"/>
  <p:tag name="KSO_WM_UNIT_TEXT_FILL_FORE_SCHEMECOLOR_INDEX" val="13"/>
  <p:tag name="KSO_WM_UNIT_TEXT_FILL_TYPE" val="1"/>
  <p:tag name="KSO_WM_DIAGRAM_VIRTUALLY_FRAME" val="{&quot;height&quot;:245.2370189830179,&quot;left&quot;:39.7,&quot;top&quot;:125.48748031496064,&quot;width&quot;:642.6125196850394}"/>
</p:tagLst>
</file>

<file path=ppt/tags/tag174.xml><?xml version="1.0" encoding="utf-8"?>
<p:tagLst xmlns:p="http://schemas.openxmlformats.org/presentationml/2006/main">
  <p:tag name="KSO_WM_TAG_VERSION" val="1.0"/>
  <p:tag name="KSO_WM_BEAUTIFY_FLAG" val="#wm#"/>
  <p:tag name="KSO_WM_UNIT_TYPE" val="i"/>
  <p:tag name="KSO_WM_UNIT_ID" val="diagram160187_1*i*20"/>
  <p:tag name="KSO_WM_TEMPLATE_CATEGORY" val="diagram"/>
  <p:tag name="KSO_WM_TEMPLATE_INDEX" val="160187"/>
  <p:tag name="KSO_WM_UNIT_INDEX" val="20"/>
  <p:tag name="KSO_WM_UNIT_PRESET_TEXT_FONT_MINSIZE" val="12"/>
  <p:tag name="KSO_WM_UNIT_ADJUSTLAYOUT_ID" val="43"/>
  <p:tag name="KSO_WM_DIAGRAM_VIRTUALLY_FRAME" val="{&quot;height&quot;:245.2370189830179,&quot;left&quot;:39.7,&quot;top&quot;:125.48748031496064,&quot;width&quot;:642.6125196850394}"/>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7"/>
  <p:tag name="KSO_WM_UNIT_ID" val="diagram160187_1*m_i*1_7"/>
  <p:tag name="KSO_WM_UNIT_CLEAR" val="1"/>
  <p:tag name="KSO_WM_UNIT_LAYERLEVEL" val="1_1"/>
  <p:tag name="KSO_WM_UNIT_ADJUSTLAYOUT_ID" val="21"/>
  <p:tag name="KSO_WM_UNIT_FILL_FORE_SCHEMECOLOR_INDEX" val="13"/>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8"/>
  <p:tag name="KSO_WM_UNIT_ID" val="diagram160187_1*m_i*1_8"/>
  <p:tag name="KSO_WM_UNIT_CLEAR" val="1"/>
  <p:tag name="KSO_WM_UNIT_LAYERLEVEL" val="1_1"/>
  <p:tag name="KSO_WM_UNIT_ADJUSTLAYOUT_ID" val="22"/>
  <p:tag name="KSO_WM_UNIT_LINE_FORE_SCHEMECOLOR_INDEX" val="13"/>
  <p:tag name="KSO_WM_UNIT_LINE_FILL_TYPE" val="2"/>
  <p:tag name="KSO_WM_DIAGRAM_VIRTUALLY_FRAME" val="{&quot;height&quot;:245.2370189830179,&quot;left&quot;:39.7,&quot;top&quot;:125.48748031496064,&quot;width&quot;:642.6125196850394}"/>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h_f"/>
  <p:tag name="KSO_WM_UNIT_INDEX" val="1_5_1"/>
  <p:tag name="KSO_WM_UNIT_ID" val="diagram160187_1*m_h_f*1_5_1"/>
  <p:tag name="KSO_WM_UNIT_CLEAR" val="1"/>
  <p:tag name="KSO_WM_UNIT_LAYERLEVEL" val="1_1_1"/>
  <p:tag name="KSO_WM_UNIT_VALUE" val="12"/>
  <p:tag name="KSO_WM_UNIT_HIGHLIGHT" val="0"/>
  <p:tag name="KSO_WM_UNIT_COMPATIBLE" val="0"/>
  <p:tag name="KSO_WM_UNIT_PRESET_TEXT" val="INCIDIDUNT LABORE ET"/>
  <p:tag name="KSO_WM_UNIT_ADJUSTLAYOUT_ID" val="32"/>
  <p:tag name="KSO_WM_UNIT_PRESET_TEXT_FONT_MINSIZE" val="14"/>
  <p:tag name="KSO_WM_UNIT_TEXT_FILL_FORE_SCHEMECOLOR_INDEX" val="13"/>
  <p:tag name="KSO_WM_UNIT_TEXT_FILL_TYPE" val="1"/>
  <p:tag name="KSO_WM_DIAGRAM_VIRTUALLY_FRAME" val="{&quot;height&quot;:245.2370189830179,&quot;left&quot;:39.7,&quot;top&quot;:125.48748031496064,&quot;width&quot;:642.6125196850394}"/>
</p:tagLst>
</file>

<file path=ppt/tags/tag178.xml><?xml version="1.0" encoding="utf-8"?>
<p:tagLst xmlns:p="http://schemas.openxmlformats.org/presentationml/2006/main">
  <p:tag name="KSO_WM_TAG_VERSION" val="1.0"/>
  <p:tag name="KSO_WM_BEAUTIFY_FLAG" val="#wm#"/>
  <p:tag name="KSO_WM_UNIT_TYPE" val="i"/>
  <p:tag name="KSO_WM_UNIT_ID" val="diagram160187_1*i*40"/>
  <p:tag name="KSO_WM_TEMPLATE_CATEGORY" val="diagram"/>
  <p:tag name="KSO_WM_TEMPLATE_INDEX" val="160187"/>
  <p:tag name="KSO_WM_UNIT_INDEX" val="40"/>
  <p:tag name="KSO_WM_UNIT_PRESET_TEXT_FONT_MINSIZE" val="12"/>
  <p:tag name="KSO_WM_UNIT_ADJUSTLAYOUT_ID" val="44"/>
  <p:tag name="KSO_WM_DIAGRAM_VIRTUALLY_FRAME" val="{&quot;height&quot;:245.2370189830179,&quot;left&quot;:39.7,&quot;top&quot;:125.48748031496064,&quot;width&quot;:642.6125196850394}"/>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2"/>
  <p:tag name="KSO_WM_UNIT_ID" val="diagram160187_1*m_i*1_12"/>
  <p:tag name="KSO_WM_UNIT_CLEAR" val="1"/>
  <p:tag name="KSO_WM_UNIT_LAYERLEVEL" val="1_1"/>
  <p:tag name="KSO_WM_UNIT_PRESET_TEXT_FONT_MINSIZE" val="12"/>
  <p:tag name="KSO_WM_UNIT_ADJUSTLAYOUT_ID" val="17"/>
  <p:tag name="KSO_WM_UNIT_FILL_FORE_SCHEMECOLOR_INDEX" val="13"/>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3"/>
  <p:tag name="KSO_WM_UNIT_ID" val="diagram160187_1*m_i*1_13"/>
  <p:tag name="KSO_WM_UNIT_CLEAR" val="1"/>
  <p:tag name="KSO_WM_UNIT_LAYERLEVEL" val="1_1"/>
  <p:tag name="KSO_WM_UNIT_PRESET_TEXT_FONT_MINSIZE" val="12"/>
  <p:tag name="KSO_WM_UNIT_ADJUSTLAYOUT_ID" val="18"/>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4"/>
  <p:tag name="KSO_WM_UNIT_ID" val="diagram160187_1*m_i*1_14"/>
  <p:tag name="KSO_WM_UNIT_CLEAR" val="1"/>
  <p:tag name="KSO_WM_UNIT_LAYERLEVEL" val="1_1"/>
  <p:tag name="KSO_WM_UNIT_ADJUSTLAYOUT_ID" val="19"/>
  <p:tag name="KSO_WM_UNIT_LINE_FORE_SCHEMECOLOR_INDEX" val="13"/>
  <p:tag name="KSO_WM_UNIT_LINE_FILL_TYPE" val="2"/>
  <p:tag name="KSO_WM_DIAGRAM_VIRTUALLY_FRAME" val="{&quot;height&quot;:245.2370189830179,&quot;left&quot;:39.7,&quot;top&quot;:125.48748031496064,&quot;width&quot;:642.6125196850394}"/>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h_f"/>
  <p:tag name="KSO_WM_UNIT_INDEX" val="1_4_1"/>
  <p:tag name="KSO_WM_UNIT_ID" val="diagram160187_1*m_h_f*1_4_1"/>
  <p:tag name="KSO_WM_UNIT_CLEAR" val="1"/>
  <p:tag name="KSO_WM_UNIT_LAYERLEVEL" val="1_1_1"/>
  <p:tag name="KSO_WM_UNIT_VALUE" val="12"/>
  <p:tag name="KSO_WM_UNIT_HIGHLIGHT" val="0"/>
  <p:tag name="KSO_WM_UNIT_COMPATIBLE" val="0"/>
  <p:tag name="KSO_WM_UNIT_PRESET_TEXT" val="INCIDIDUNT LABORE ET"/>
  <p:tag name="KSO_WM_UNIT_ADJUSTLAYOUT_ID" val="36"/>
  <p:tag name="KSO_WM_UNIT_PRESET_TEXT_FONT_MINSIZE" val="14"/>
  <p:tag name="KSO_WM_UNIT_TEXT_FILL_FORE_SCHEMECOLOR_INDEX" val="13"/>
  <p:tag name="KSO_WM_UNIT_TEXT_FILL_TYPE" val="1"/>
  <p:tag name="KSO_WM_DIAGRAM_VIRTUALLY_FRAME" val="{&quot;height&quot;:245.2370189830179,&quot;left&quot;:39.7,&quot;top&quot;:125.48748031496064,&quot;width&quot;:642.6125196850394}"/>
</p:tagLst>
</file>

<file path=ppt/tags/tag183.xml><?xml version="1.0" encoding="utf-8"?>
<p:tagLst xmlns:p="http://schemas.openxmlformats.org/presentationml/2006/main">
  <p:tag name="KSO_WM_TAG_VERSION" val="1.0"/>
  <p:tag name="KSO_WM_BEAUTIFY_FLAG" val="#wm#"/>
  <p:tag name="KSO_WM_UNIT_TYPE" val="i"/>
  <p:tag name="KSO_WM_UNIT_ID" val="diagram160187_1*i*51"/>
  <p:tag name="KSO_WM_TEMPLATE_CATEGORY" val="diagram"/>
  <p:tag name="KSO_WM_TEMPLATE_INDEX" val="160187"/>
  <p:tag name="KSO_WM_UNIT_INDEX" val="51"/>
  <p:tag name="KSO_WM_UNIT_PRESET_TEXT_FONT_MINSIZE" val="12"/>
  <p:tag name="KSO_WM_UNIT_ADJUSTLAYOUT_ID" val="42"/>
  <p:tag name="KSO_WM_DIAGRAM_VIRTUALLY_FRAME" val="{&quot;height&quot;:245.2370189830179,&quot;left&quot;:39.7,&quot;top&quot;:125.48748031496064,&quot;width&quot;:642.6125196850394}"/>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5"/>
  <p:tag name="KSO_WM_UNIT_ID" val="diagram160187_1*m_i*1_15"/>
  <p:tag name="KSO_WM_UNIT_CLEAR" val="1"/>
  <p:tag name="KSO_WM_UNIT_LAYERLEVEL" val="1_1"/>
  <p:tag name="KSO_WM_UNIT_PRESET_TEXT_FONT_MINSIZE" val="12"/>
  <p:tag name="KSO_WM_UNIT_ADJUSTLAYOUT_ID" val="24"/>
  <p:tag name="KSO_WM_UNIT_FILL_FORE_SCHEMECOLOR_INDEX" val="13"/>
  <p:tag name="KSO_WM_UNIT_FILL_TYPE" val="1"/>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6"/>
  <p:tag name="KSO_WM_UNIT_ID" val="diagram160187_1*m_i*1_16"/>
  <p:tag name="KSO_WM_UNIT_CLEAR" val="1"/>
  <p:tag name="KSO_WM_UNIT_LAYERLEVEL" val="1_1"/>
  <p:tag name="KSO_WM_UNIT_PRESET_TEXT_FONT_MINSIZE" val="12"/>
  <p:tag name="KSO_WM_UNIT_ADJUSTLAYOUT_ID" val="25"/>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DIAGRAM_VIRTUALLY_FRAME" val="{&quot;height&quot;:245.2370189830179,&quot;left&quot;:39.7,&quot;top&quot;:125.48748031496064,&quot;width&quot;:642.6125196850394}"/>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i"/>
  <p:tag name="KSO_WM_UNIT_INDEX" val="1_17"/>
  <p:tag name="KSO_WM_UNIT_ID" val="diagram160187_1*m_i*1_17"/>
  <p:tag name="KSO_WM_UNIT_CLEAR" val="1"/>
  <p:tag name="KSO_WM_UNIT_LAYERLEVEL" val="1_1"/>
  <p:tag name="KSO_WM_UNIT_ADJUSTLAYOUT_ID" val="26"/>
  <p:tag name="KSO_WM_UNIT_LINE_FORE_SCHEMECOLOR_INDEX" val="13"/>
  <p:tag name="KSO_WM_UNIT_LINE_FILL_TYPE" val="2"/>
  <p:tag name="KSO_WM_DIAGRAM_VIRTUALLY_FRAME" val="{&quot;height&quot;:245.2370189830179,&quot;left&quot;:39.7,&quot;top&quot;:125.48748031496064,&quot;width&quot;:642.6125196850394}"/>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160187"/>
  <p:tag name="KSO_WM_DIAGRAM_GROUP_CODE" val="m1-1"/>
  <p:tag name="KSO_WM_UNIT_TYPE" val="m_h_f"/>
  <p:tag name="KSO_WM_UNIT_INDEX" val="1_6_1"/>
  <p:tag name="KSO_WM_UNIT_ID" val="diagram160187_1*m_h_f*1_6_1"/>
  <p:tag name="KSO_WM_UNIT_CLEAR" val="1"/>
  <p:tag name="KSO_WM_UNIT_LAYERLEVEL" val="1_1_1"/>
  <p:tag name="KSO_WM_UNIT_VALUE" val="12"/>
  <p:tag name="KSO_WM_UNIT_HIGHLIGHT" val="0"/>
  <p:tag name="KSO_WM_UNIT_COMPATIBLE" val="0"/>
  <p:tag name="KSO_WM_UNIT_PRESET_TEXT" val="INCIDIDUNT LABORE ET"/>
  <p:tag name="KSO_WM_UNIT_ADJUSTLAYOUT_ID" val="38"/>
  <p:tag name="KSO_WM_UNIT_PRESET_TEXT_FONT_MINSIZE" val="14"/>
  <p:tag name="KSO_WM_UNIT_TEXT_FILL_FORE_SCHEMECOLOR_INDEX" val="13"/>
  <p:tag name="KSO_WM_UNIT_TEXT_FILL_TYPE" val="1"/>
  <p:tag name="KSO_WM_DIAGRAM_VIRTUALLY_FRAME" val="{&quot;height&quot;:245.2370189830179,&quot;left&quot;:39.7,&quot;top&quot;:125.48748031496064,&quot;width&quot;:642.6125196850394}"/>
</p:tagLst>
</file>

<file path=ppt/tags/tag188.xml><?xml version="1.0" encoding="utf-8"?>
<p:tagLst xmlns:p="http://schemas.openxmlformats.org/presentationml/2006/main">
  <p:tag name="RESOURCE_RECORD_KEY" val="{&quot;70&quot;:[3317789]}"/>
</p:tagLst>
</file>

<file path=ppt/tags/tag189.xml><?xml version="1.0" encoding="utf-8"?>
<p:tagLst xmlns:p="http://schemas.openxmlformats.org/presentationml/2006/main">
  <p:tag name="KSO_WM_DIAGRAM_VIRTUALLY_FRAME" val="{&quot;height&quot;:307.91259842519685,&quot;left&quot;:58.65,&quot;top&quot;:79.53748031496062,&quot;width&quot;:602.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307.91259842519685,&quot;left&quot;:58.65,&quot;top&quot;:79.53748031496062,&quot;width&quot;:602.7}"/>
</p:tagLst>
</file>

<file path=ppt/tags/tag191.xml><?xml version="1.0" encoding="utf-8"?>
<p:tagLst xmlns:p="http://schemas.openxmlformats.org/presentationml/2006/main">
  <p:tag name="KSO_WM_DIAGRAM_VIRTUALLY_FRAME" val="{&quot;height&quot;:307.91259842519685,&quot;left&quot;:58.65,&quot;top&quot;:79.53748031496062,&quot;width&quot;:602.7}"/>
</p:tagLst>
</file>

<file path=ppt/tags/tag192.xml><?xml version="1.0" encoding="utf-8"?>
<p:tagLst xmlns:p="http://schemas.openxmlformats.org/presentationml/2006/main">
  <p:tag name="KSO_WM_DIAGRAM_VIRTUALLY_FRAME" val="{&quot;height&quot;:307.91259842519685,&quot;left&quot;:58.65,&quot;top&quot;:79.53748031496062,&quot;width&quot;:602.7}"/>
</p:tagLst>
</file>

<file path=ppt/tags/tag193.xml><?xml version="1.0" encoding="utf-8"?>
<p:tagLst xmlns:p="http://schemas.openxmlformats.org/presentationml/2006/main">
  <p:tag name="KSO_WM_DIAGRAM_VIRTUALLY_FRAME" val="{&quot;height&quot;:307.91259842519685,&quot;left&quot;:58.65,&quot;top&quot;:79.53748031496062,&quot;width&quot;:602.7}"/>
</p:tagLst>
</file>

<file path=ppt/tags/tag194.xml><?xml version="1.0" encoding="utf-8"?>
<p:tagLst xmlns:p="http://schemas.openxmlformats.org/presentationml/2006/main">
  <p:tag name="KSO_WM_DIAGRAM_VIRTUALLY_FRAME" val="{&quot;height&quot;:307.91259842519685,&quot;left&quot;:58.65,&quot;top&quot;:79.53748031496062,&quot;width&quot;:602.7}"/>
</p:tagLst>
</file>

<file path=ppt/tags/tag195.xml><?xml version="1.0" encoding="utf-8"?>
<p:tagLst xmlns:p="http://schemas.openxmlformats.org/presentationml/2006/main">
  <p:tag name="KSO_WM_DIAGRAM_VIRTUALLY_FRAME" val="{&quot;height&quot;:307.91259842519685,&quot;left&quot;:58.65,&quot;top&quot;:79.53748031496062,&quot;width&quot;:602.7}"/>
</p:tagLst>
</file>

<file path=ppt/tags/tag196.xml><?xml version="1.0" encoding="utf-8"?>
<p:tagLst xmlns:p="http://schemas.openxmlformats.org/presentationml/2006/main">
  <p:tag name="KSO_WM_DIAGRAM_VIRTUALLY_FRAME" val="{&quot;height&quot;:307.91259842519685,&quot;left&quot;:58.65,&quot;top&quot;:79.53748031496062,&quot;width&quot;:602.7}"/>
</p:tagLst>
</file>

<file path=ppt/tags/tag197.xml><?xml version="1.0" encoding="utf-8"?>
<p:tagLst xmlns:p="http://schemas.openxmlformats.org/presentationml/2006/main">
  <p:tag name="KSO_WM_DIAGRAM_VIRTUALLY_FRAME" val="{&quot;height&quot;:307.91259842519685,&quot;left&quot;:58.65,&quot;top&quot;:79.53748031496062,&quot;width&quot;:602.7}"/>
</p:tagLst>
</file>

<file path=ppt/tags/tag198.xml><?xml version="1.0" encoding="utf-8"?>
<p:tagLst xmlns:p="http://schemas.openxmlformats.org/presentationml/2006/main">
  <p:tag name="KSO_WM_DIAGRAM_VIRTUALLY_FRAME" val="{&quot;height&quot;:307.91259842519685,&quot;left&quot;:58.65,&quot;top&quot;:79.53748031496062,&quot;width&quot;:602.7}"/>
</p:tagLst>
</file>

<file path=ppt/tags/tag199.xml><?xml version="1.0" encoding="utf-8"?>
<p:tagLst xmlns:p="http://schemas.openxmlformats.org/presentationml/2006/main">
  <p:tag name="KSO_WM_DIAGRAM_VIRTUALLY_FRAME" val="{&quot;height&quot;:307.91259842519685,&quot;left&quot;:58.65,&quot;top&quot;:79.53748031496062,&quot;width&quot;:602.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DIAGRAM_VIRTUALLY_FRAME" val="{&quot;height&quot;:307.91259842519685,&quot;left&quot;:58.65,&quot;top&quot;:79.53748031496062,&quot;width&quot;:602.7}"/>
</p:tagLst>
</file>

<file path=ppt/tags/tag201.xml><?xml version="1.0" encoding="utf-8"?>
<p:tagLst xmlns:p="http://schemas.openxmlformats.org/presentationml/2006/main">
  <p:tag name="KSO_WM_DIAGRAM_VIRTUALLY_FRAME" val="{&quot;height&quot;:307.91259842519685,&quot;left&quot;:58.65,&quot;top&quot;:79.53748031496062,&quot;width&quot;:602.7}"/>
</p:tagLst>
</file>

<file path=ppt/tags/tag202.xml><?xml version="1.0" encoding="utf-8"?>
<p:tagLst xmlns:p="http://schemas.openxmlformats.org/presentationml/2006/main">
  <p:tag name="KSO_WM_DIAGRAM_VIRTUALLY_FRAME" val="{&quot;height&quot;:307.91259842519685,&quot;left&quot;:58.65,&quot;top&quot;:79.53748031496062,&quot;width&quot;:602.7}"/>
</p:tagLst>
</file>

<file path=ppt/tags/tag203.xml><?xml version="1.0" encoding="utf-8"?>
<p:tagLst xmlns:p="http://schemas.openxmlformats.org/presentationml/2006/main">
  <p:tag name="KSO_WM_DIAGRAM_VIRTUALLY_FRAME" val="{&quot;height&quot;:307.91259842519685,&quot;left&quot;:58.65,&quot;top&quot;:79.53748031496062,&quot;width&quot;:602.7}"/>
</p:tagLst>
</file>

<file path=ppt/tags/tag204.xml><?xml version="1.0" encoding="utf-8"?>
<p:tagLst xmlns:p="http://schemas.openxmlformats.org/presentationml/2006/main">
  <p:tag name="KSO_WM_DIAGRAM_VIRTUALLY_FRAME" val="{&quot;height&quot;:307.91259842519685,&quot;left&quot;:58.65,&quot;top&quot;:79.53748031496062,&quot;width&quot;:602.7}"/>
</p:tagLst>
</file>

<file path=ppt/tags/tag205.xml><?xml version="1.0" encoding="utf-8"?>
<p:tagLst xmlns:p="http://schemas.openxmlformats.org/presentationml/2006/main">
  <p:tag name="KSO_WM_DIAGRAM_VIRTUALLY_FRAME" val="{&quot;height&quot;:307.91259842519685,&quot;left&quot;:58.65,&quot;top&quot;:79.53748031496062,&quot;width&quot;:602.7}"/>
</p:tagLst>
</file>

<file path=ppt/tags/tag206.xml><?xml version="1.0" encoding="utf-8"?>
<p:tagLst xmlns:p="http://schemas.openxmlformats.org/presentationml/2006/main">
  <p:tag name="KSO_WM_DIAGRAM_VIRTUALLY_FRAME" val="{&quot;height&quot;:307.91259842519685,&quot;left&quot;:58.65,&quot;top&quot;:79.53748031496062,&quot;width&quot;:602.7}"/>
</p:tagLst>
</file>

<file path=ppt/tags/tag207.xml><?xml version="1.0" encoding="utf-8"?>
<p:tagLst xmlns:p="http://schemas.openxmlformats.org/presentationml/2006/main">
  <p:tag name="KSO_WM_DIAGRAM_VIRTUALLY_FRAME" val="{&quot;height&quot;:307.91259842519685,&quot;left&quot;:58.65,&quot;top&quot;:79.53748031496062,&quot;width&quot;:602.7}"/>
</p:tagLst>
</file>

<file path=ppt/tags/tag208.xml><?xml version="1.0" encoding="utf-8"?>
<p:tagLst xmlns:p="http://schemas.openxmlformats.org/presentationml/2006/main">
  <p:tag name="KSO_WM_DIAGRAM_VIRTUALLY_FRAME" val="{&quot;height&quot;:307.91259842519685,&quot;left&quot;:58.65,&quot;top&quot;:79.53748031496062,&quot;width&quot;:602.7}"/>
</p:tagLst>
</file>

<file path=ppt/tags/tag209.xml><?xml version="1.0" encoding="utf-8"?>
<p:tagLst xmlns:p="http://schemas.openxmlformats.org/presentationml/2006/main">
  <p:tag name="KSO_WM_DIAGRAM_VIRTUALLY_FRAME" val="{&quot;height&quot;:307.91259842519685,&quot;left&quot;:58.65,&quot;top&quot;:79.53748031496062,&quot;width&quot;:602.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58_2*l_h_i*1_1_1"/>
  <p:tag name="KSO_WM_TEMPLATE_CATEGORY" val="diagram"/>
  <p:tag name="KSO_WM_TEMPLATE_INDEX" val="15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5"/>
  <p:tag name="KSO_WM_UNIT_TEXT_FILL_TYPE" val="1"/>
  <p:tag name="KSO_WM_DIAGRAM_VIRTUALLY_FRAME" val="{&quot;height&quot;:253.6671653543307,&quot;left&quot;:14.918976377952756,&quot;top&quot;:102.2903937007874,&quot;width&quot;:669.7887401574803}"/>
</p:tagLst>
</file>

<file path=ppt/tags/tag212.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58_2*l_h_f*1_1_1"/>
  <p:tag name="KSO_WM_TEMPLATE_CATEGORY" val="diagram"/>
  <p:tag name="KSO_WM_TEMPLATE_INDEX" val="158"/>
  <p:tag name="KSO_WM_UNIT_LAYERLEVEL" val="1_1_1"/>
  <p:tag name="KSO_WM_TAG_VERSION" val="1.0"/>
  <p:tag name="KSO_WM_BEAUTIFY_FLAG" val="#wm#"/>
  <p:tag name="KSO_WM_UNIT_PRESET_TEXT" val="单击此处添加文本具体内容，简明扼要的阐述您的观点。"/>
  <p:tag name="KSO_WM_UNIT_FILL_FORE_SCHEMECOLOR_INDEX" val="5"/>
  <p:tag name="KSO_WM_UNIT_FILL_TYPE" val="1"/>
  <p:tag name="KSO_WM_UNIT_TEXT_FILL_FORE_SCHEMECOLOR_INDEX" val="14"/>
  <p:tag name="KSO_WM_UNIT_TEXT_FILL_TYPE" val="1"/>
  <p:tag name="KSO_WM_DIAGRAM_VIRTUALLY_FRAME" val="{&quot;height&quot;:253.6671653543307,&quot;left&quot;:14.918976377952756,&quot;top&quot;:102.2903937007874,&quot;width&quot;:669.7887401574803}"/>
</p:tagLst>
</file>

<file path=ppt/tags/tag213.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58_2*l_h_f*1_2_1"/>
  <p:tag name="KSO_WM_TEMPLATE_CATEGORY" val="diagram"/>
  <p:tag name="KSO_WM_TEMPLATE_INDEX" val="158"/>
  <p:tag name="KSO_WM_UNIT_LAYERLEVEL" val="1_1_1"/>
  <p:tag name="KSO_WM_TAG_VERSION" val="1.0"/>
  <p:tag name="KSO_WM_BEAUTIFY_FLAG" val="#wm#"/>
  <p:tag name="KSO_WM_UNIT_PRESET_TEXT" val="单击此处添加文本具体内容，简明扼要的阐述您的观点。"/>
  <p:tag name="KSO_WM_UNIT_FILL_FORE_SCHEMECOLOR_INDEX" val="5"/>
  <p:tag name="KSO_WM_UNIT_FILL_TYPE" val="1"/>
  <p:tag name="KSO_WM_UNIT_TEXT_FILL_FORE_SCHEMECOLOR_INDEX" val="14"/>
  <p:tag name="KSO_WM_UNIT_TEXT_FILL_TYPE" val="1"/>
  <p:tag name="KSO_WM_DIAGRAM_VIRTUALLY_FRAME" val="{&quot;height&quot;:253.6671653543307,&quot;left&quot;:14.918976377952756,&quot;top&quot;:102.2903937007874,&quot;width&quot;:669.7887401574803}"/>
</p:tagLst>
</file>

<file path=ppt/tags/tag21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2"/>
  <p:tag name="KSO_WM_UNIT_ID" val="diagram158_2*l_h_a*1_1_2"/>
  <p:tag name="KSO_WM_TEMPLATE_CATEGORY" val="diagram"/>
  <p:tag name="KSO_WM_TEMPLATE_INDEX" val="158"/>
  <p:tag name="KSO_WM_UNIT_LAYERLEVEL" val="1_1_1"/>
  <p:tag name="KSO_WM_TAG_VERSION" val="1.0"/>
  <p:tag name="KSO_WM_BEAUTIFY_FLAG" val="#wm#"/>
  <p:tag name="KSO_WM_UNIT_PRESET_TEXT" val="添加标题"/>
  <p:tag name="KSO_WM_UNIT_TEXT_FILL_FORE_SCHEMECOLOR_INDEX" val="5"/>
  <p:tag name="KSO_WM_UNIT_TEXT_FILL_TYPE" val="1"/>
  <p:tag name="KSO_WM_DIAGRAM_VIRTUALLY_FRAME" val="{&quot;height&quot;:253.6671653543307,&quot;left&quot;:14.918976377952756,&quot;top&quot;:102.2903937007874,&quot;width&quot;:669.7887401574803}"/>
</p:tagLst>
</file>

<file path=ppt/tags/tag215.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2"/>
  <p:tag name="KSO_WM_UNIT_ID" val="diagram158_2*l_h_a*1_2_2"/>
  <p:tag name="KSO_WM_TEMPLATE_CATEGORY" val="diagram"/>
  <p:tag name="KSO_WM_TEMPLATE_INDEX" val="158"/>
  <p:tag name="KSO_WM_UNIT_LAYERLEVEL" val="1_1_1"/>
  <p:tag name="KSO_WM_TAG_VERSION" val="1.0"/>
  <p:tag name="KSO_WM_BEAUTIFY_FLAG" val="#wm#"/>
  <p:tag name="KSO_WM_UNIT_PRESET_TEXT" val="添加标题"/>
  <p:tag name="KSO_WM_UNIT_TEXT_FILL_FORE_SCHEMECOLOR_INDEX" val="5"/>
  <p:tag name="KSO_WM_UNIT_TEXT_FILL_TYPE" val="1"/>
  <p:tag name="KSO_WM_DIAGRAM_VIRTUALLY_FRAME" val="{&quot;height&quot;:253.6671653543307,&quot;left&quot;:14.918976377952756,&quot;top&quot;:102.2903937007874,&quot;width&quot;:669.7887401574803}"/>
</p:tagLst>
</file>

<file path=ppt/tags/tag216.xml><?xml version="1.0" encoding="utf-8"?>
<p:tagLst xmlns:p="http://schemas.openxmlformats.org/presentationml/2006/main">
  <p:tag name="KSO_WM_UNIT_TABLE_BEAUTIFY" val="smartTable{010f102e-3eaf-4458-9507-417ed8f8ba9f}"/>
  <p:tag name="TABLE_ENDDRAG_ORIGIN_RECT" val="553*278"/>
  <p:tag name="TABLE_ENDDRAG_RECT" val="79*87*553*278"/>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30"/>
  <p:tag name="KSO_WM_UNIT_HIGHLIGHT" val="0"/>
  <p:tag name="KSO_WM_UNIT_COMPATIBLE" val="0"/>
  <p:tag name="KSO_WM_UNIT_CLEAR" val="0"/>
  <p:tag name="KSO_WM_UNIT_PRESET_TEXT_INDEX" val="4"/>
  <p:tag name="KSO_WM_UNIT_PRESET_TEXT_LEN" val="17"/>
  <p:tag name="KSO_WM_DIAGRAM_GROUP_CODE" val="m1-1"/>
  <p:tag name="KSO_WM_UNIT_ID" val="diagram20174816_3*m_h_f*1_1_1"/>
  <p:tag name="KSO_WM_UNIT_FILL_FORE_SCHEMECOLOR_INDEX" val="5"/>
  <p:tag name="KSO_WM_UNIT_FILL_TYPE" val="1"/>
  <p:tag name="KSO_WM_UNIT_TEXT_FILL_FORE_SCHEMECOLOR_INDEX" val="14"/>
  <p:tag name="KSO_WM_UNIT_TEXT_FILL_TYPE" val="1"/>
  <p:tag name="KSO_WM_DIAGRAM_VIRTUALLY_FRAME" val="{&quot;height&quot;:106.55370078740157,&quot;left&quot;:159.45,&quot;top&quot;:264.6462992125984,&quot;width&quot;:370.4268897637795}"/>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30"/>
  <p:tag name="KSO_WM_UNIT_HIGHLIGHT" val="0"/>
  <p:tag name="KSO_WM_UNIT_COMPATIBLE" val="0"/>
  <p:tag name="KSO_WM_UNIT_CLEAR" val="0"/>
  <p:tag name="KSO_WM_UNIT_PRESET_TEXT_INDEX" val="4"/>
  <p:tag name="KSO_WM_UNIT_PRESET_TEXT_LEN" val="17"/>
  <p:tag name="KSO_WM_DIAGRAM_GROUP_CODE" val="m1-1"/>
  <p:tag name="KSO_WM_UNIT_ID" val="diagram20174816_3*m_h_f*1_2_1"/>
  <p:tag name="KSO_WM_UNIT_FILL_FORE_SCHEMECOLOR_INDEX" val="6"/>
  <p:tag name="KSO_WM_UNIT_FILL_TYPE" val="1"/>
  <p:tag name="KSO_WM_UNIT_TEXT_FILL_FORE_SCHEMECOLOR_INDEX" val="14"/>
  <p:tag name="KSO_WM_UNIT_TEXT_FILL_TYPE" val="1"/>
  <p:tag name="KSO_WM_DIAGRAM_VIRTUALLY_FRAME" val="{&quot;height&quot;:106.55370078740157,&quot;left&quot;:159.45,&quot;top&quot;:264.6462992125984,&quot;width&quot;:370.4268897637795}"/>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30"/>
  <p:tag name="KSO_WM_UNIT_HIGHLIGHT" val="0"/>
  <p:tag name="KSO_WM_UNIT_COMPATIBLE" val="0"/>
  <p:tag name="KSO_WM_UNIT_CLEAR" val="0"/>
  <p:tag name="KSO_WM_UNIT_PRESET_TEXT_INDEX" val="4"/>
  <p:tag name="KSO_WM_UNIT_PRESET_TEXT_LEN" val="17"/>
  <p:tag name="KSO_WM_DIAGRAM_GROUP_CODE" val="m1-1"/>
  <p:tag name="KSO_WM_UNIT_ID" val="diagram20174816_3*m_h_f*1_4_1"/>
  <p:tag name="KSO_WM_UNIT_FILL_FORE_SCHEMECOLOR_INDEX" val="9"/>
  <p:tag name="KSO_WM_UNIT_FILL_TYPE" val="1"/>
  <p:tag name="KSO_WM_UNIT_TEXT_FILL_FORE_SCHEMECOLOR_INDEX" val="14"/>
  <p:tag name="KSO_WM_UNIT_TEXT_FILL_TYPE" val="1"/>
  <p:tag name="KSO_WM_DIAGRAM_VIRTUALLY_FRAME" val="{&quot;height&quot;:106.55370078740157,&quot;left&quot;:159.45,&quot;top&quot;:264.6462992125984,&quot;width&quot;:370.4268897637795}"/>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30"/>
  <p:tag name="KSO_WM_UNIT_HIGHLIGHT" val="0"/>
  <p:tag name="KSO_WM_UNIT_COMPATIBLE" val="0"/>
  <p:tag name="KSO_WM_UNIT_CLEAR" val="0"/>
  <p:tag name="KSO_WM_UNIT_PRESET_TEXT_INDEX" val="4"/>
  <p:tag name="KSO_WM_UNIT_PRESET_TEXT_LEN" val="17"/>
  <p:tag name="KSO_WM_DIAGRAM_GROUP_CODE" val="m1-1"/>
  <p:tag name="KSO_WM_UNIT_ID" val="diagram20174816_3*m_h_f*1_3_1"/>
  <p:tag name="KSO_WM_UNIT_FILL_FORE_SCHEMECOLOR_INDEX" val="7"/>
  <p:tag name="KSO_WM_UNIT_FILL_TYPE" val="1"/>
  <p:tag name="KSO_WM_UNIT_TEXT_FILL_FORE_SCHEMECOLOR_INDEX" val="14"/>
  <p:tag name="KSO_WM_UNIT_TEXT_FILL_TYPE" val="1"/>
  <p:tag name="KSO_WM_DIAGRAM_VIRTUALLY_FRAME" val="{&quot;height&quot;:106.55370078740157,&quot;left&quot;:159.45,&quot;top&quot;:264.6462992125984,&quot;width&quot;:370.4268897637795}"/>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3*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106.55370078740157,&quot;left&quot;:159.45,&quot;top&quot;:264.6462992125984,&quot;width&quot;:370.4268897637795}"/>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3*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106.55370078740157,&quot;left&quot;:159.45,&quot;top&quot;:264.6462992125984,&quot;width&quot;:370.4268897637795}"/>
</p:tagLst>
</file>

<file path=ppt/tags/tag22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3*m_i*1_3"/>
  <p:tag name="KSO_WM_UNIT_LAYERLEVEL" val="1_1"/>
  <p:tag name="KSO_WM_DIAGRAM_GROUP_CODE" val="m1-1"/>
  <p:tag name="KSO_WM_UNIT_FILL_FORE_SCHEMECOLOR_INDEX" val="14"/>
  <p:tag name="KSO_WM_UNIT_FILL_TYPE" val="1"/>
  <p:tag name="KSO_WM_UNIT_TEXT_FILL_FORE_SCHEMECOLOR_INDEX" val="13"/>
  <p:tag name="KSO_WM_UNIT_TEXT_FILL_TYPE" val="1"/>
  <p:tag name="KSO_WM_DIAGRAM_VIRTUALLY_FRAME" val="{&quot;height&quot;:106.55370078740157,&quot;left&quot;:159.45,&quot;top&quot;:264.6462992125984,&quot;width&quot;:370.4268897637795}"/>
</p:tagLst>
</file>

<file path=ppt/tags/tag224.xml><?xml version="1.0" encoding="utf-8"?>
<p:tagLst xmlns:p="http://schemas.openxmlformats.org/presentationml/2006/main">
  <p:tag name="KSO_WM_UNIT_PLACING_PICTURE_USER_VIEWPORT" val="{&quot;height&quot;:5310,&quot;width&quot;:8300}"/>
</p:tagLst>
</file>

<file path=ppt/tags/tag225.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1"/>
  <p:tag name="KSO_WM_UNIT_ID" val="diagram20185779_3*q_i*1_1"/>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26.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8"/>
  <p:tag name="KSO_WM_UNIT_ID" val="diagram20185779_3*q_i*1_8"/>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27.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g"/>
  <p:tag name="KSO_WM_UNIT_INDEX" val="1_2_1"/>
  <p:tag name="KSO_WM_UNIT_ID" val="diagram20185779_3*q_h_g*1_2_1"/>
  <p:tag name="KSO_WM_UNIT_LAYERLEVEL" val="1_1_1"/>
  <p:tag name="KSO_WM_UNIT_VALUE" val="12"/>
  <p:tag name="KSO_WM_UNIT_HIGHLIGHT" val="0"/>
  <p:tag name="KSO_WM_UNIT_COMPATIBLE" val="1"/>
  <p:tag name="KSO_WM_UNIT_CLEAR" val="0"/>
  <p:tag name="KSO_WM_UNIT_PRESET_TEXT_INDEX" val="3"/>
  <p:tag name="KSO_WM_UNIT_RELATE_UNITID" val="diagram20185779_3*q_h_f*1_2_1"/>
  <p:tag name="KSO_WM_UNIT_PRESET_TEXT_LEN" val="12"/>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Lst>
</file>

<file path=ppt/tags/tag228.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g"/>
  <p:tag name="KSO_WM_UNIT_INDEX" val="1_3_1"/>
  <p:tag name="KSO_WM_UNIT_ID" val="diagram20185779_3*q_h_g*1_3_1"/>
  <p:tag name="KSO_WM_UNIT_LAYERLEVEL" val="1_1_1"/>
  <p:tag name="KSO_WM_UNIT_VALUE" val="12"/>
  <p:tag name="KSO_WM_UNIT_HIGHLIGHT" val="0"/>
  <p:tag name="KSO_WM_UNIT_COMPATIBLE" val="1"/>
  <p:tag name="KSO_WM_UNIT_CLEAR" val="0"/>
  <p:tag name="KSO_WM_UNIT_PRESET_TEXT_INDEX" val="3"/>
  <p:tag name="KSO_WM_UNIT_RELATE_UNITID" val="diagram20185779_3*q_h_f*1_3_1"/>
  <p:tag name="KSO_WM_UNIT_PRESET_TEXT_LEN" val="12"/>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Lst>
</file>

<file path=ppt/tags/tag229.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g"/>
  <p:tag name="KSO_WM_UNIT_INDEX" val="1_4_1"/>
  <p:tag name="KSO_WM_UNIT_ID" val="diagram20185779_3*q_h_g*1_4_1"/>
  <p:tag name="KSO_WM_UNIT_LAYERLEVEL" val="1_1_1"/>
  <p:tag name="KSO_WM_UNIT_VALUE" val="12"/>
  <p:tag name="KSO_WM_UNIT_HIGHLIGHT" val="0"/>
  <p:tag name="KSO_WM_UNIT_COMPATIBLE" val="1"/>
  <p:tag name="KSO_WM_UNIT_CLEAR" val="0"/>
  <p:tag name="KSO_WM_UNIT_PRESET_TEXT_INDEX" val="3"/>
  <p:tag name="KSO_WM_UNIT_RELATE_UNITID" val="diagram20185779_3*q_h_f*1_4_1"/>
  <p:tag name="KSO_WM_UNIT_PRESET_TEXT_LEN" val="12"/>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g"/>
  <p:tag name="KSO_WM_UNIT_INDEX" val="1_1_1"/>
  <p:tag name="KSO_WM_UNIT_ID" val="diagram20185779_3*q_h_g*1_1_1"/>
  <p:tag name="KSO_WM_UNIT_LAYERLEVEL" val="1_1_1"/>
  <p:tag name="KSO_WM_UNIT_VALUE" val="12"/>
  <p:tag name="KSO_WM_UNIT_HIGHLIGHT" val="0"/>
  <p:tag name="KSO_WM_UNIT_COMPATIBLE" val="1"/>
  <p:tag name="KSO_WM_UNIT_CLEAR" val="0"/>
  <p:tag name="KSO_WM_UNIT_PRESET_TEXT_INDEX" val="3"/>
  <p:tag name="KSO_WM_UNIT_RELATE_UNITID" val="diagram20185779_3*q_h_f*1_1_1"/>
  <p:tag name="KSO_WM_UNIT_PRESET_TEXT_LEN" val="12"/>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Lst>
</file>

<file path=ppt/tags/tag231.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2"/>
  <p:tag name="KSO_WM_UNIT_ID" val="diagram20185779_3*q_i*1_2"/>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2.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3"/>
  <p:tag name="KSO_WM_UNIT_ID" val="diagram20185779_3*q_i*1_3"/>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3.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4"/>
  <p:tag name="KSO_WM_UNIT_ID" val="diagram20185779_3*q_i*1_4"/>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4.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5"/>
  <p:tag name="KSO_WM_UNIT_ID" val="diagram20185779_3*q_i*1_5"/>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5.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6"/>
  <p:tag name="KSO_WM_UNIT_ID" val="diagram20185779_3*q_i*1_6"/>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i"/>
  <p:tag name="KSO_WM_UNIT_INDEX" val="1_7"/>
  <p:tag name="KSO_WM_UNIT_ID" val="diagram20185779_3*q_i*1_7"/>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237.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a"/>
  <p:tag name="KSO_WM_UNIT_INDEX" val="1_3_1"/>
  <p:tag name="KSO_WM_UNIT_ID" val="diagram20185779_3*q_h_a*1_3_1"/>
  <p:tag name="KSO_WM_UNIT_LAYERLEVEL" val="1_1_1"/>
  <p:tag name="KSO_WM_UNIT_VALUE" val="15"/>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5"/>
  <p:tag name="KSO_WM_UNIT_TEXT_FILL_TYPE" val="1"/>
</p:tagLst>
</file>

<file path=ppt/tags/tag238.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f"/>
  <p:tag name="KSO_WM_UNIT_INDEX" val="1_3_1"/>
  <p:tag name="KSO_WM_UNIT_ID" val="diagram20185779_3*q_h_f*1_3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Lst>
</file>

<file path=ppt/tags/tag239.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a"/>
  <p:tag name="KSO_WM_UNIT_INDEX" val="1_4_1"/>
  <p:tag name="KSO_WM_UNIT_ID" val="diagram20185779_3*q_h_a*1_4_1"/>
  <p:tag name="KSO_WM_UNIT_LAYERLEVEL" val="1_1_1"/>
  <p:tag name="KSO_WM_UNIT_VALUE" val="15"/>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5"/>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f"/>
  <p:tag name="KSO_WM_UNIT_INDEX" val="1_4_1"/>
  <p:tag name="KSO_WM_UNIT_ID" val="diagram20185779_3*q_h_f*1_4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Lst>
</file>

<file path=ppt/tags/tag241.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a"/>
  <p:tag name="KSO_WM_UNIT_INDEX" val="1_1_1"/>
  <p:tag name="KSO_WM_UNIT_ID" val="diagram20185779_3*q_h_a*1_1_1"/>
  <p:tag name="KSO_WM_UNIT_LAYERLEVEL" val="1_1_1"/>
  <p:tag name="KSO_WM_UNIT_VALUE" val="15"/>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5"/>
  <p:tag name="KSO_WM_UNIT_TEXT_FILL_TYPE" val="1"/>
</p:tagLst>
</file>

<file path=ppt/tags/tag242.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f"/>
  <p:tag name="KSO_WM_UNIT_INDEX" val="1_1_1"/>
  <p:tag name="KSO_WM_UNIT_ID" val="diagram20185779_3*q_h_f*1_1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Lst>
</file>

<file path=ppt/tags/tag243.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a"/>
  <p:tag name="KSO_WM_UNIT_INDEX" val="1_2_1"/>
  <p:tag name="KSO_WM_UNIT_ID" val="diagram20185779_3*q_h_a*1_2_1"/>
  <p:tag name="KSO_WM_UNIT_LAYERLEVEL" val="1_1_1"/>
  <p:tag name="KSO_WM_UNIT_VALUE" val="15"/>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5"/>
  <p:tag name="KSO_WM_UNIT_TEXT_FILL_TYPE" val="1"/>
</p:tagLst>
</file>

<file path=ppt/tags/tag244.xml><?xml version="1.0" encoding="utf-8"?>
<p:tagLst xmlns:p="http://schemas.openxmlformats.org/presentationml/2006/main">
  <p:tag name="KSO_WM_TEMPLATE_CATEGORY" val="diagram"/>
  <p:tag name="KSO_WM_TEMPLATE_INDEX" val="20185779"/>
  <p:tag name="KSO_WM_TAG_VERSION" val="1.0"/>
  <p:tag name="KSO_WM_BEAUTIFY_FLAG" val="#wm#"/>
  <p:tag name="KSO_WM_UNIT_TYPE" val="q_h_f"/>
  <p:tag name="KSO_WM_UNIT_INDEX" val="1_2_1"/>
  <p:tag name="KSO_WM_UNIT_ID" val="diagram20185779_3*q_h_f*1_2_1"/>
  <p:tag name="KSO_WM_UNIT_LAYERLEVEL" val="1_1_1"/>
  <p:tag name="KSO_WM_UNIT_VALUE" val="3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Lst>
</file>

<file path=ppt/tags/tag245.xml><?xml version="1.0" encoding="utf-8"?>
<p:tagLst xmlns:p="http://schemas.openxmlformats.org/presentationml/2006/main">
  <p:tag name="KSO_WM_DIAGRAM_VIRTUALLY_FRAME" val="{&quot;height&quot;:211.48818897637793,&quot;left&quot;:82.65,&quot;top&quot;:117.26181102362204,&quot;width&quot;:592.45}"/>
</p:tagLst>
</file>

<file path=ppt/tags/tag246.xml><?xml version="1.0" encoding="utf-8"?>
<p:tagLst xmlns:p="http://schemas.openxmlformats.org/presentationml/2006/main">
  <p:tag name="KSO_WM_DIAGRAM_VIRTUALLY_FRAME" val="{&quot;height&quot;:211.48818897637793,&quot;left&quot;:82.65,&quot;top&quot;:117.26181102362204,&quot;width&quot;:592.45}"/>
</p:tagLst>
</file>

<file path=ppt/tags/tag247.xml><?xml version="1.0" encoding="utf-8"?>
<p:tagLst xmlns:p="http://schemas.openxmlformats.org/presentationml/2006/main">
  <p:tag name="KSO_WM_DIAGRAM_VIRTUALLY_FRAME" val="{&quot;height&quot;:211.48818897637793,&quot;left&quot;:82.65,&quot;top&quot;:117.26181102362204,&quot;width&quot;:592.45}"/>
</p:tagLst>
</file>

<file path=ppt/tags/tag248.xml><?xml version="1.0" encoding="utf-8"?>
<p:tagLst xmlns:p="http://schemas.openxmlformats.org/presentationml/2006/main">
  <p:tag name="KSO_WM_DIAGRAM_VIRTUALLY_FRAME" val="{&quot;height&quot;:211.48818897637793,&quot;left&quot;:82.65,&quot;top&quot;:117.26181102362204,&quot;width&quot;:592.45}"/>
</p:tagLst>
</file>

<file path=ppt/tags/tag249.xml><?xml version="1.0" encoding="utf-8"?>
<p:tagLst xmlns:p="http://schemas.openxmlformats.org/presentationml/2006/main">
  <p:tag name="KSO_WM_DIAGRAM_VIRTUALLY_FRAME" val="{&quot;height&quot;:211.48818897637793,&quot;left&quot;:82.65,&quot;top&quot;:117.26181102362204,&quot;width&quot;:592.45}"/>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211.48818897637793,&quot;left&quot;:82.65,&quot;top&quot;:117.26181102362204,&quot;width&quot;:592.45}"/>
</p:tagLst>
</file>

<file path=ppt/tags/tag251.xml><?xml version="1.0" encoding="utf-8"?>
<p:tagLst xmlns:p="http://schemas.openxmlformats.org/presentationml/2006/main">
  <p:tag name="KSO_WM_DIAGRAM_VIRTUALLY_FRAME" val="{&quot;height&quot;:211.48818897637793,&quot;left&quot;:82.65,&quot;top&quot;:117.26181102362204,&quot;width&quot;:592.45}"/>
</p:tagLst>
</file>

<file path=ppt/tags/tag252.xml><?xml version="1.0" encoding="utf-8"?>
<p:tagLst xmlns:p="http://schemas.openxmlformats.org/presentationml/2006/main">
  <p:tag name="KSO_WM_DIAGRAM_VIRTUALLY_FRAME" val="{&quot;height&quot;:211.48818897637793,&quot;left&quot;:82.65,&quot;top&quot;:117.26181102362204,&quot;width&quot;:592.45}"/>
</p:tagLst>
</file>

<file path=ppt/tags/tag253.xml><?xml version="1.0" encoding="utf-8"?>
<p:tagLst xmlns:p="http://schemas.openxmlformats.org/presentationml/2006/main">
  <p:tag name="KSO_WM_DIAGRAM_VIRTUALLY_FRAME" val="{&quot;height&quot;:211.48818897637793,&quot;left&quot;:82.65,&quot;top&quot;:117.26181102362204,&quot;width&quot;:592.45}"/>
</p:tagLst>
</file>

<file path=ppt/tags/tag254.xml><?xml version="1.0" encoding="utf-8"?>
<p:tagLst xmlns:p="http://schemas.openxmlformats.org/presentationml/2006/main">
  <p:tag name="KSO_WM_DIAGRAM_VIRTUALLY_FRAME" val="{&quot;height&quot;:211.48818897637793,&quot;left&quot;:82.65,&quot;top&quot;:117.26181102362204,&quot;width&quot;:592.45}"/>
</p:tagLst>
</file>

<file path=ppt/tags/tag255.xml><?xml version="1.0" encoding="utf-8"?>
<p:tagLst xmlns:p="http://schemas.openxmlformats.org/presentationml/2006/main">
  <p:tag name="KSO_WM_DIAGRAM_VIRTUALLY_FRAME" val="{&quot;height&quot;:211.48818897637793,&quot;left&quot;:82.65,&quot;top&quot;:117.26181102362204,&quot;width&quot;:592.45}"/>
</p:tagLst>
</file>

<file path=ppt/tags/tag256.xml><?xml version="1.0" encoding="utf-8"?>
<p:tagLst xmlns:p="http://schemas.openxmlformats.org/presentationml/2006/main">
  <p:tag name="KSO_WM_DIAGRAM_VIRTUALLY_FRAME" val="{&quot;height&quot;:211.48818897637793,&quot;left&quot;:82.65,&quot;top&quot;:117.26181102362204,&quot;width&quot;:592.45}"/>
</p:tagLst>
</file>

<file path=ppt/tags/tag257.xml><?xml version="1.0" encoding="utf-8"?>
<p:tagLst xmlns:p="http://schemas.openxmlformats.org/presentationml/2006/main">
  <p:tag name="KSO_WM_DIAGRAM_VIRTUALLY_FRAME" val="{&quot;height&quot;:211.48818897637793,&quot;left&quot;:82.65,&quot;top&quot;:117.26181102362204,&quot;width&quot;:592.45}"/>
</p:tagLst>
</file>

<file path=ppt/tags/tag258.xml><?xml version="1.0" encoding="utf-8"?>
<p:tagLst xmlns:p="http://schemas.openxmlformats.org/presentationml/2006/main">
  <p:tag name="KSO_WM_DIAGRAM_VIRTUALLY_FRAME" val="{&quot;height&quot;:211.48818897637793,&quot;left&quot;:82.65,&quot;top&quot;:117.26181102362204,&quot;width&quot;:592.45}"/>
</p:tagLst>
</file>

<file path=ppt/tags/tag259.xml><?xml version="1.0" encoding="utf-8"?>
<p:tagLst xmlns:p="http://schemas.openxmlformats.org/presentationml/2006/main">
  <p:tag name="KSO_WM_DIAGRAM_VIRTUALLY_FRAME" val="{&quot;height&quot;:211.48818897637793,&quot;left&quot;:82.65,&quot;top&quot;:117.26181102362204,&quot;width&quot;:592.4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DIAGRAM_VIRTUALLY_FRAME" val="{&quot;height&quot;:211.48818897637793,&quot;left&quot;:82.65,&quot;top&quot;:117.26181102362204,&quot;width&quot;:592.45}"/>
</p:tagLst>
</file>

<file path=ppt/tags/tag261.xml><?xml version="1.0" encoding="utf-8"?>
<p:tagLst xmlns:p="http://schemas.openxmlformats.org/presentationml/2006/main">
  <p:tag name="KSO_WM_DIAGRAM_VIRTUALLY_FRAME" val="{&quot;height&quot;:211.48818897637793,&quot;left&quot;:82.65,&quot;top&quot;:117.26181102362204,&quot;width&quot;:592.45}"/>
</p:tagLst>
</file>

<file path=ppt/tags/tag262.xml><?xml version="1.0" encoding="utf-8"?>
<p:tagLst xmlns:p="http://schemas.openxmlformats.org/presentationml/2006/main">
  <p:tag name="KSO_WM_DIAGRAM_VIRTUALLY_FRAME" val="{&quot;height&quot;:211.48818897637793,&quot;left&quot;:82.65,&quot;top&quot;:117.26181102362204,&quot;width&quot;:592.45}"/>
</p:tagLst>
</file>

<file path=ppt/tags/tag263.xml><?xml version="1.0" encoding="utf-8"?>
<p:tagLst xmlns:p="http://schemas.openxmlformats.org/presentationml/2006/main">
  <p:tag name="KSO_WM_DIAGRAM_VIRTUALLY_FRAME" val="{&quot;height&quot;:211.48818897637793,&quot;left&quot;:82.65,&quot;top&quot;:117.26181102362204,&quot;width&quot;:592.45}"/>
</p:tagLst>
</file>

<file path=ppt/tags/tag264.xml><?xml version="1.0" encoding="utf-8"?>
<p:tagLst xmlns:p="http://schemas.openxmlformats.org/presentationml/2006/main">
  <p:tag name="KSO_WM_DIAGRAM_VIRTUALLY_FRAME" val="{&quot;height&quot;:211.48818897637793,&quot;left&quot;:82.65,&quot;top&quot;:117.26181102362204,&quot;width&quot;:592.45}"/>
</p:tagLst>
</file>

<file path=ppt/tags/tag265.xml><?xml version="1.0" encoding="utf-8"?>
<p:tagLst xmlns:p="http://schemas.openxmlformats.org/presentationml/2006/main">
  <p:tag name="KSO_WM_DIAGRAM_VIRTUALLY_FRAME" val="{&quot;height&quot;:211.48818897637793,&quot;left&quot;:82.65,&quot;top&quot;:117.26181102362204,&quot;width&quot;:592.45}"/>
</p:tagLst>
</file>

<file path=ppt/tags/tag266.xml><?xml version="1.0" encoding="utf-8"?>
<p:tagLst xmlns:p="http://schemas.openxmlformats.org/presentationml/2006/main">
  <p:tag name="KSO_WM_DIAGRAM_VIRTUALLY_FRAME" val="{&quot;height&quot;:211.48818897637793,&quot;left&quot;:82.65,&quot;top&quot;:117.26181102362204,&quot;width&quot;:592.45}"/>
</p:tagLst>
</file>

<file path=ppt/tags/tag267.xml><?xml version="1.0" encoding="utf-8"?>
<p:tagLst xmlns:p="http://schemas.openxmlformats.org/presentationml/2006/main">
  <p:tag name="KSO_WM_DIAGRAM_VIRTUALLY_FRAME" val="{&quot;height&quot;:211.48818897637793,&quot;left&quot;:82.65,&quot;top&quot;:117.26181102362204,&quot;width&quot;:592.45}"/>
</p:tagLst>
</file>

<file path=ppt/tags/tag268.xml><?xml version="1.0" encoding="utf-8"?>
<p:tagLst xmlns:p="http://schemas.openxmlformats.org/presentationml/2006/main">
  <p:tag name="KSO_WM_DIAGRAM_VIRTUALLY_FRAME" val="{&quot;height&quot;:211.48818897637793,&quot;left&quot;:82.65,&quot;top&quot;:117.26181102362204,&quot;width&quot;:592.45}"/>
</p:tagLst>
</file>

<file path=ppt/tags/tag269.xml><?xml version="1.0" encoding="utf-8"?>
<p:tagLst xmlns:p="http://schemas.openxmlformats.org/presentationml/2006/main">
  <p:tag name="KSO_WM_DIAGRAM_VIRTUALLY_FRAME" val="{&quot;height&quot;:138.95,&quot;left&quot;:139.3,&quot;top&quot;:174.25,&quot;width&quot;:463.3172440944881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DIAGRAM_VIRTUALLY_FRAME" val="{&quot;height&quot;:138.95,&quot;left&quot;:139.3,&quot;top&quot;:174.25,&quot;width&quot;:463.31724409448816}"/>
</p:tagLst>
</file>

<file path=ppt/tags/tag271.xml><?xml version="1.0" encoding="utf-8"?>
<p:tagLst xmlns:p="http://schemas.openxmlformats.org/presentationml/2006/main">
  <p:tag name="KSO_WM_DIAGRAM_VIRTUALLY_FRAME" val="{&quot;height&quot;:138.95,&quot;left&quot;:139.3,&quot;top&quot;:174.25,&quot;width&quot;:463.31724409448816}"/>
</p:tagLst>
</file>

<file path=ppt/tags/tag272.xml><?xml version="1.0" encoding="utf-8"?>
<p:tagLst xmlns:p="http://schemas.openxmlformats.org/presentationml/2006/main">
  <p:tag name="KSO_WM_DIAGRAM_VIRTUALLY_FRAME" val="{&quot;height&quot;:138.95,&quot;left&quot;:139.3,&quot;top&quot;:174.25,&quot;width&quot;:463.31724409448816}"/>
</p:tagLst>
</file>

<file path=ppt/tags/tag273.xml><?xml version="1.0" encoding="utf-8"?>
<p:tagLst xmlns:p="http://schemas.openxmlformats.org/presentationml/2006/main">
  <p:tag name="KSO_WM_DIAGRAM_VIRTUALLY_FRAME" val="{&quot;height&quot;:138.95,&quot;left&quot;:139.3,&quot;top&quot;:174.25,&quot;width&quot;:463.31724409448816}"/>
</p:tagLst>
</file>

<file path=ppt/tags/tag274.xml><?xml version="1.0" encoding="utf-8"?>
<p:tagLst xmlns:p="http://schemas.openxmlformats.org/presentationml/2006/main">
  <p:tag name="KSO_WM_DIAGRAM_VIRTUALLY_FRAME" val="{&quot;height&quot;:138.95,&quot;left&quot;:139.3,&quot;top&quot;:174.25,&quot;width&quot;:463.31724409448816}"/>
</p:tagLst>
</file>

<file path=ppt/tags/tag275.xml><?xml version="1.0" encoding="utf-8"?>
<p:tagLst xmlns:p="http://schemas.openxmlformats.org/presentationml/2006/main">
  <p:tag name="KSO_WM_DIAGRAM_VIRTUALLY_FRAME" val="{&quot;height&quot;:138.95,&quot;left&quot;:139.3,&quot;top&quot;:174.25,&quot;width&quot;:463.31724409448816}"/>
</p:tagLst>
</file>

<file path=ppt/tags/tag276.xml><?xml version="1.0" encoding="utf-8"?>
<p:tagLst xmlns:p="http://schemas.openxmlformats.org/presentationml/2006/main">
  <p:tag name="KSO_WM_DIAGRAM_VIRTUALLY_FRAME" val="{&quot;height&quot;:138.95,&quot;left&quot;:139.3,&quot;top&quot;:174.25,&quot;width&quot;:463.31724409448816}"/>
</p:tagLst>
</file>

<file path=ppt/tags/tag277.xml><?xml version="1.0" encoding="utf-8"?>
<p:tagLst xmlns:p="http://schemas.openxmlformats.org/presentationml/2006/main">
  <p:tag name="KSO_WM_DIAGRAM_VIRTUALLY_FRAME" val="{&quot;height&quot;:138.95,&quot;left&quot;:139.3,&quot;top&quot;:174.25,&quot;width&quot;:463.31724409448816}"/>
</p:tagLst>
</file>

<file path=ppt/tags/tag278.xml><?xml version="1.0" encoding="utf-8"?>
<p:tagLst xmlns:p="http://schemas.openxmlformats.org/presentationml/2006/main">
  <p:tag name="KSO_WM_DIAGRAM_VIRTUALLY_FRAME" val="{&quot;height&quot;:138.95,&quot;left&quot;:139.3,&quot;top&quot;:174.25,&quot;width&quot;:463.31724409448816}"/>
</p:tagLst>
</file>

<file path=ppt/tags/tag279.xml><?xml version="1.0" encoding="utf-8"?>
<p:tagLst xmlns:p="http://schemas.openxmlformats.org/presentationml/2006/main">
  <p:tag name="KSO_WM_DIAGRAM_VIRTUALLY_FRAME" val="{&quot;height&quot;:138.95,&quot;left&quot;:139.3,&quot;top&quot;:174.25,&quot;width&quot;:463.3172440944881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DIAGRAM_VIRTUALLY_FRAME" val="{&quot;height&quot;:138.95,&quot;left&quot;:139.3,&quot;top&quot;:174.25,&quot;width&quot;:463.31724409448816}"/>
</p:tagLst>
</file>

<file path=ppt/tags/tag281.xml><?xml version="1.0" encoding="utf-8"?>
<p:tagLst xmlns:p="http://schemas.openxmlformats.org/presentationml/2006/main">
  <p:tag name="KSO_WM_DIAGRAM_VIRTUALLY_FRAME" val="{&quot;height&quot;:138.95,&quot;left&quot;:139.3,&quot;top&quot;:174.25,&quot;width&quot;:463.31724409448816}"/>
</p:tagLst>
</file>

<file path=ppt/tags/tag282.xml><?xml version="1.0" encoding="utf-8"?>
<p:tagLst xmlns:p="http://schemas.openxmlformats.org/presentationml/2006/main">
  <p:tag name="KSO_WM_DIAGRAM_VIRTUALLY_FRAME" val="{&quot;height&quot;:138.95,&quot;left&quot;:139.3,&quot;top&quot;:174.25,&quot;width&quot;:463.31724409448816}"/>
</p:tagLst>
</file>

<file path=ppt/tags/tag283.xml><?xml version="1.0" encoding="utf-8"?>
<p:tagLst xmlns:p="http://schemas.openxmlformats.org/presentationml/2006/main">
  <p:tag name="KSO_WM_DIAGRAM_VIRTUALLY_FRAME" val="{&quot;height&quot;:138.95,&quot;left&quot;:139.3,&quot;top&quot;:174.25,&quot;width&quot;:463.31724409448816}"/>
</p:tagLst>
</file>

<file path=ppt/tags/tag284.xml><?xml version="1.0" encoding="utf-8"?>
<p:tagLst xmlns:p="http://schemas.openxmlformats.org/presentationml/2006/main">
  <p:tag name="KSO_WM_DIAGRAM_VIRTUALLY_FRAME" val="{&quot;height&quot;:138.95,&quot;left&quot;:139.3,&quot;top&quot;:174.25,&quot;width&quot;:463.31724409448816}"/>
</p:tagLst>
</file>

<file path=ppt/tags/tag285.xml><?xml version="1.0" encoding="utf-8"?>
<p:tagLst xmlns:p="http://schemas.openxmlformats.org/presentationml/2006/main">
  <p:tag name="KSO_WM_DIAGRAM_VIRTUALLY_FRAME" val="{&quot;height&quot;:138.95,&quot;left&quot;:139.3,&quot;top&quot;:174.25,&quot;width&quot;:463.31724409448816}"/>
</p:tagLst>
</file>

<file path=ppt/tags/tag286.xml><?xml version="1.0" encoding="utf-8"?>
<p:tagLst xmlns:p="http://schemas.openxmlformats.org/presentationml/2006/main">
  <p:tag name="KSO_WM_DIAGRAM_VIRTUALLY_FRAME" val="{&quot;height&quot;:138.95,&quot;left&quot;:139.3,&quot;top&quot;:174.25,&quot;width&quot;:463.31724409448816}"/>
</p:tagLst>
</file>

<file path=ppt/tags/tag287.xml><?xml version="1.0" encoding="utf-8"?>
<p:tagLst xmlns:p="http://schemas.openxmlformats.org/presentationml/2006/main">
  <p:tag name="KSO_WM_DIAGRAM_VIRTUALLY_FRAME" val="{&quot;height&quot;:138.95,&quot;left&quot;:139.3,&quot;top&quot;:174.25,&quot;width&quot;:463.31724409448816}"/>
</p:tagLst>
</file>

<file path=ppt/tags/tag288.xml><?xml version="1.0" encoding="utf-8"?>
<p:tagLst xmlns:p="http://schemas.openxmlformats.org/presentationml/2006/main">
  <p:tag name="KSO_WM_DIAGRAM_VIRTUALLY_FRAME" val="{&quot;height&quot;:138.95,&quot;left&quot;:139.3,&quot;top&quot;:174.25,&quot;width&quot;:463.31724409448816}"/>
</p:tagLst>
</file>

<file path=ppt/tags/tag289.xml><?xml version="1.0" encoding="utf-8"?>
<p:tagLst xmlns:p="http://schemas.openxmlformats.org/presentationml/2006/main">
  <p:tag name="KSO_WM_DIAGRAM_VIRTUALLY_FRAME" val="{&quot;height&quot;:138.95,&quot;left&quot;:139.3,&quot;top&quot;:174.25,&quot;width&quot;:463.3172440944881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DIAGRAM_VIRTUALLY_FRAME" val="{&quot;height&quot;:138.95,&quot;left&quot;:139.3,&quot;top&quot;:174.25,&quot;width&quot;:463.31724409448816}"/>
</p:tagLst>
</file>

<file path=ppt/tags/tag291.xml><?xml version="1.0" encoding="utf-8"?>
<p:tagLst xmlns:p="http://schemas.openxmlformats.org/presentationml/2006/main">
  <p:tag name="KSO_WM_DIAGRAM_VIRTUALLY_FRAME" val="{&quot;height&quot;:138.95,&quot;left&quot;:139.3,&quot;top&quot;:174.25,&quot;width&quot;:463.31724409448816}"/>
</p:tagLst>
</file>

<file path=ppt/tags/tag292.xml><?xml version="1.0" encoding="utf-8"?>
<p:tagLst xmlns:p="http://schemas.openxmlformats.org/presentationml/2006/main">
  <p:tag name="MH" val="20180414231758"/>
  <p:tag name="MH_LIBRARY" val="GRAPHIC"/>
  <p:tag name="MH_TYPE" val="Other"/>
  <p:tag name="MH_ORDER" val="10"/>
  <p:tag name="KSO_WM_DIAGRAM_VIRTUALLY_FRAME" val="{&quot;height&quot;:138.95,&quot;left&quot;:139.3,&quot;top&quot;:174.25,&quot;width&quot;:463.31724409448816}"/>
</p:tagLst>
</file>

<file path=ppt/tags/tag293.xml><?xml version="1.0" encoding="utf-8"?>
<p:tagLst xmlns:p="http://schemas.openxmlformats.org/presentationml/2006/main">
  <p:tag name="KSO_WM_DIAGRAM_VIRTUALLY_FRAME" val="{&quot;height&quot;:288.95897637795275,&quot;left&quot;:36.65,&quot;top&quot;:83.39102362204724,&quot;width&quot;:635.1956692913386}"/>
</p:tagLst>
</file>

<file path=ppt/tags/tag294.xml><?xml version="1.0" encoding="utf-8"?>
<p:tagLst xmlns:p="http://schemas.openxmlformats.org/presentationml/2006/main">
  <p:tag name="KSO_WM_DIAGRAM_VIRTUALLY_FRAME" val="{&quot;height&quot;:288.95897637795275,&quot;left&quot;:36.65,&quot;top&quot;:83.39102362204724,&quot;width&quot;:635.1956692913386}"/>
</p:tagLst>
</file>

<file path=ppt/tags/tag295.xml><?xml version="1.0" encoding="utf-8"?>
<p:tagLst xmlns:p="http://schemas.openxmlformats.org/presentationml/2006/main">
  <p:tag name="KSO_WM_DIAGRAM_VIRTUALLY_FRAME" val="{&quot;height&quot;:288.95897637795275,&quot;left&quot;:36.65,&quot;top&quot;:83.39102362204724,&quot;width&quot;:635.1956692913386}"/>
</p:tagLst>
</file>

<file path=ppt/tags/tag296.xml><?xml version="1.0" encoding="utf-8"?>
<p:tagLst xmlns:p="http://schemas.openxmlformats.org/presentationml/2006/main">
  <p:tag name="KSO_WM_DIAGRAM_VIRTUALLY_FRAME" val="{&quot;height&quot;:288.95897637795275,&quot;left&quot;:36.65,&quot;top&quot;:83.39102362204724,&quot;width&quot;:635.1956692913386}"/>
</p:tagLst>
</file>

<file path=ppt/tags/tag297.xml><?xml version="1.0" encoding="utf-8"?>
<p:tagLst xmlns:p="http://schemas.openxmlformats.org/presentationml/2006/main">
  <p:tag name="KSO_WM_DIAGRAM_VIRTUALLY_FRAME" val="{&quot;height&quot;:288.95897637795275,&quot;left&quot;:36.65,&quot;top&quot;:83.39102362204724,&quot;width&quot;:635.1956692913386}"/>
</p:tagLst>
</file>

<file path=ppt/tags/tag298.xml><?xml version="1.0" encoding="utf-8"?>
<p:tagLst xmlns:p="http://schemas.openxmlformats.org/presentationml/2006/main">
  <p:tag name="KSO_WM_DIAGRAM_VIRTUALLY_FRAME" val="{&quot;height&quot;:288.95897637795275,&quot;left&quot;:36.65,&quot;top&quot;:83.39102362204724,&quot;width&quot;:635.1956692913386}"/>
</p:tagLst>
</file>

<file path=ppt/tags/tag299.xml><?xml version="1.0" encoding="utf-8"?>
<p:tagLst xmlns:p="http://schemas.openxmlformats.org/presentationml/2006/main">
  <p:tag name="KSO_WM_DIAGRAM_VIRTUALLY_FRAME" val="{&quot;height&quot;:288.95897637795275,&quot;left&quot;:36.65,&quot;top&quot;:83.39102362204724,&quot;width&quot;:635.195669291338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DIAGRAM_VIRTUALLY_FRAME" val="{&quot;height&quot;:288.95897637795275,&quot;left&quot;:36.65,&quot;top&quot;:83.39102362204724,&quot;width&quot;:635.1956692913386}"/>
</p:tagLst>
</file>

<file path=ppt/tags/tag301.xml><?xml version="1.0" encoding="utf-8"?>
<p:tagLst xmlns:p="http://schemas.openxmlformats.org/presentationml/2006/main">
  <p:tag name="KSO_WM_DIAGRAM_VIRTUALLY_FRAME" val="{&quot;height&quot;:288.95897637795275,&quot;left&quot;:36.65,&quot;top&quot;:83.39102362204724,&quot;width&quot;:635.1956692913386}"/>
</p:tagLst>
</file>

<file path=ppt/tags/tag302.xml><?xml version="1.0" encoding="utf-8"?>
<p:tagLst xmlns:p="http://schemas.openxmlformats.org/presentationml/2006/main">
  <p:tag name="KSO_WM_DIAGRAM_VIRTUALLY_FRAME" val="{&quot;height&quot;:288.95897637795275,&quot;left&quot;:36.65,&quot;top&quot;:83.39102362204724,&quot;width&quot;:635.1956692913386}"/>
</p:tagLst>
</file>

<file path=ppt/tags/tag303.xml><?xml version="1.0" encoding="utf-8"?>
<p:tagLst xmlns:p="http://schemas.openxmlformats.org/presentationml/2006/main">
  <p:tag name="KSO_WM_DIAGRAM_VIRTUALLY_FRAME" val="{&quot;height&quot;:288.95897637795275,&quot;left&quot;:36.65,&quot;top&quot;:83.39102362204724,&quot;width&quot;:635.1956692913386}"/>
</p:tagLst>
</file>

<file path=ppt/tags/tag304.xml><?xml version="1.0" encoding="utf-8"?>
<p:tagLst xmlns:p="http://schemas.openxmlformats.org/presentationml/2006/main">
  <p:tag name="KSO_WM_DIAGRAM_VIRTUALLY_FRAME" val="{&quot;height&quot;:288.95897637795275,&quot;left&quot;:36.65,&quot;top&quot;:83.39102362204724,&quot;width&quot;:635.1956692913386}"/>
</p:tagLst>
</file>

<file path=ppt/tags/tag305.xml><?xml version="1.0" encoding="utf-8"?>
<p:tagLst xmlns:p="http://schemas.openxmlformats.org/presentationml/2006/main">
  <p:tag name="KSO_WM_DIAGRAM_VIRTUALLY_FRAME" val="{&quot;height&quot;:288.95897637795275,&quot;left&quot;:36.65,&quot;top&quot;:83.39102362204724,&quot;width&quot;:635.1956692913386}"/>
</p:tagLst>
</file>

<file path=ppt/tags/tag306.xml><?xml version="1.0" encoding="utf-8"?>
<p:tagLst xmlns:p="http://schemas.openxmlformats.org/presentationml/2006/main">
  <p:tag name="KSO_WM_DIAGRAM_VIRTUALLY_FRAME" val="{&quot;height&quot;:288.95897637795275,&quot;left&quot;:36.65,&quot;top&quot;:83.39102362204724,&quot;width&quot;:635.1956692913386}"/>
</p:tagLst>
</file>

<file path=ppt/tags/tag307.xml><?xml version="1.0" encoding="utf-8"?>
<p:tagLst xmlns:p="http://schemas.openxmlformats.org/presentationml/2006/main">
  <p:tag name="KSO_WM_DIAGRAM_VIRTUALLY_FRAME" val="{&quot;height&quot;:288.95897637795275,&quot;left&quot;:36.65,&quot;top&quot;:83.39102362204724,&quot;width&quot;:635.1956692913386}"/>
</p:tagLst>
</file>

<file path=ppt/tags/tag308.xml><?xml version="1.0" encoding="utf-8"?>
<p:tagLst xmlns:p="http://schemas.openxmlformats.org/presentationml/2006/main">
  <p:tag name="KSO_WM_DIAGRAM_VIRTUALLY_FRAME" val="{&quot;height&quot;:288.95897637795275,&quot;left&quot;:36.65,&quot;top&quot;:83.39102362204724,&quot;width&quot;:635.1956692913386}"/>
</p:tagLst>
</file>

<file path=ppt/tags/tag309.xml><?xml version="1.0" encoding="utf-8"?>
<p:tagLst xmlns:p="http://schemas.openxmlformats.org/presentationml/2006/main">
  <p:tag name="KSO_WM_DIAGRAM_VIRTUALLY_FRAME" val="{&quot;height&quot;:288.95897637795275,&quot;left&quot;:36.65,&quot;top&quot;:83.39102362204724,&quot;width&quot;:635.195669291338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DIAGRAM_VIRTUALLY_FRAME" val="{&quot;height&quot;:288.95897637795275,&quot;left&quot;:36.65,&quot;top&quot;:83.39102362204724,&quot;width&quot;:635.1956692913386}"/>
</p:tagLst>
</file>

<file path=ppt/tags/tag311.xml><?xml version="1.0" encoding="utf-8"?>
<p:tagLst xmlns:p="http://schemas.openxmlformats.org/presentationml/2006/main">
  <p:tag name="KSO_WM_DIAGRAM_VIRTUALLY_FRAME" val="{&quot;height&quot;:288.95897637795275,&quot;left&quot;:36.65,&quot;top&quot;:83.39102362204724,&quot;width&quot;:635.1956692913386}"/>
</p:tagLst>
</file>

<file path=ppt/tags/tag312.xml><?xml version="1.0" encoding="utf-8"?>
<p:tagLst xmlns:p="http://schemas.openxmlformats.org/presentationml/2006/main">
  <p:tag name="KSO_WM_DIAGRAM_VIRTUALLY_FRAME" val="{&quot;height&quot;:288.95897637795275,&quot;left&quot;:36.65,&quot;top&quot;:83.39102362204724,&quot;width&quot;:635.1956692913386}"/>
</p:tagLst>
</file>

<file path=ppt/tags/tag313.xml><?xml version="1.0" encoding="utf-8"?>
<p:tagLst xmlns:p="http://schemas.openxmlformats.org/presentationml/2006/main">
  <p:tag name="COMMONDATA" val="eyJoZGlkIjoiMThlZjFlMjY2ZThmODExNjEwZjFjNDJhZjY4N2I3ODMifQ=="/>
  <p:tag name="commondata" val="eyJoZGlkIjoiNWI5ZmYxNTg0YjZiMzk3OTcxMTM3ZWI3NjNkZWVjMDcifQ=="/>
  <p:tag name="resource_record_key" val="{&quot;70&quot;:[3314671,3314673,3322233,3317789]}"/>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226.75,&quot;left&quot;:221.9,&quot;top&quot;:59.95,&quot;width&quot;:401.35}"/>
</p:tagLst>
</file>

<file path=ppt/tags/tag64.xml><?xml version="1.0" encoding="utf-8"?>
<p:tagLst xmlns:p="http://schemas.openxmlformats.org/presentationml/2006/main">
  <p:tag name="KSO_WM_DIAGRAM_VIRTUALLY_FRAME" val="{&quot;height&quot;:226.75,&quot;left&quot;:221.9,&quot;top&quot;:59.95,&quot;width&quot;:401.35}"/>
</p:tagLst>
</file>

<file path=ppt/tags/tag65.xml><?xml version="1.0" encoding="utf-8"?>
<p:tagLst xmlns:p="http://schemas.openxmlformats.org/presentationml/2006/main">
  <p:tag name="KSO_WM_DIAGRAM_VIRTUALLY_FRAME" val="{&quot;height&quot;:226.75,&quot;left&quot;:221.9,&quot;top&quot;:59.95,&quot;width&quot;:401.35}"/>
</p:tagLst>
</file>

<file path=ppt/tags/tag66.xml><?xml version="1.0" encoding="utf-8"?>
<p:tagLst xmlns:p="http://schemas.openxmlformats.org/presentationml/2006/main">
  <p:tag name="KSO_WM_DIAGRAM_VIRTUALLY_FRAME" val="{&quot;height&quot;:226.75,&quot;left&quot;:221.9,&quot;top&quot;:59.95,&quot;width&quot;:401.35}"/>
</p:tagLst>
</file>

<file path=ppt/tags/tag67.xml><?xml version="1.0" encoding="utf-8"?>
<p:tagLst xmlns:p="http://schemas.openxmlformats.org/presentationml/2006/main">
  <p:tag name="KSO_WM_DIAGRAM_VIRTUALLY_FRAME" val="{&quot;height&quot;:226.75,&quot;left&quot;:221.9,&quot;top&quot;:59.95,&quot;width&quot;:401.35}"/>
</p:tagLst>
</file>

<file path=ppt/tags/tag68.xml><?xml version="1.0" encoding="utf-8"?>
<p:tagLst xmlns:p="http://schemas.openxmlformats.org/presentationml/2006/main">
  <p:tag name="KSO_WM_DIAGRAM_VIRTUALLY_FRAME" val="{&quot;height&quot;:226.75,&quot;left&quot;:221.9,&quot;top&quot;:59.95,&quot;width&quot;:401.35}"/>
</p:tagLst>
</file>

<file path=ppt/tags/tag69.xml><?xml version="1.0" encoding="utf-8"?>
<p:tagLst xmlns:p="http://schemas.openxmlformats.org/presentationml/2006/main">
  <p:tag name="KSO_WM_DIAGRAM_VIRTUALLY_FRAME" val="{&quot;height&quot;:226.75,&quot;left&quot;:221.9,&quot;top&quot;:59.95,&quot;width&quot;:401.3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26.75,&quot;left&quot;:221.9,&quot;top&quot;:59.95,&quot;width&quot;:401.35}"/>
</p:tagLst>
</file>

<file path=ppt/tags/tag71.xml><?xml version="1.0" encoding="utf-8"?>
<p:tagLst xmlns:p="http://schemas.openxmlformats.org/presentationml/2006/main">
  <p:tag name="KSO_WM_DIAGRAM_VIRTUALLY_FRAME" val="{&quot;height&quot;:226.75,&quot;left&quot;:221.9,&quot;top&quot;:59.95,&quot;width&quot;:401.35}"/>
</p:tagLst>
</file>

<file path=ppt/tags/tag72.xml><?xml version="1.0" encoding="utf-8"?>
<p:tagLst xmlns:p="http://schemas.openxmlformats.org/presentationml/2006/main">
  <p:tag name="KSO_WM_DIAGRAM_VIRTUALLY_FRAME" val="{&quot;height&quot;:226.75,&quot;left&quot;:221.9,&quot;top&quot;:59.95,&quot;width&quot;:401.35}"/>
</p:tagLst>
</file>

<file path=ppt/tags/tag73.xml><?xml version="1.0" encoding="utf-8"?>
<p:tagLst xmlns:p="http://schemas.openxmlformats.org/presentationml/2006/main">
  <p:tag name="KSO_WM_DIAGRAM_VIRTUALLY_FRAME" val="{&quot;height&quot;:226.75,&quot;left&quot;:221.9,&quot;top&quot;:59.95,&quot;width&quot;:401.35}"/>
</p:tagLst>
</file>

<file path=ppt/tags/tag74.xml><?xml version="1.0" encoding="utf-8"?>
<p:tagLst xmlns:p="http://schemas.openxmlformats.org/presentationml/2006/main">
  <p:tag name="KSO_WM_DIAGRAM_VIRTUALLY_FRAME" val="{&quot;height&quot;:226.75,&quot;left&quot;:221.9,&quot;top&quot;:59.95,&quot;width&quot;:401.35}"/>
</p:tagLst>
</file>

<file path=ppt/tags/tag75.xml><?xml version="1.0" encoding="utf-8"?>
<p:tagLst xmlns:p="http://schemas.openxmlformats.org/presentationml/2006/main">
  <p:tag name="KSO_WM_DIAGRAM_VIRTUALLY_FRAME" val="{&quot;height&quot;:226.75,&quot;left&quot;:221.9,&quot;top&quot;:59.95,&quot;width&quot;:401.35}"/>
</p:tagLst>
</file>

<file path=ppt/tags/tag76.xml><?xml version="1.0" encoding="utf-8"?>
<p:tagLst xmlns:p="http://schemas.openxmlformats.org/presentationml/2006/main">
  <p:tag name="KSO_WM_BEAUTIFY_FLAG" val="#wm#"/>
  <p:tag name="KSO_WM_UNIT_TEXT_FILL_FORE_SCHEMECOLOR_INDEX_BRIGHTNESS" val="0"/>
  <p:tag name="KSO_WM_UNIT_TEXT_FILL_FORE_SCHEMECOLOR_INDEX" val="13"/>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1114_1*n_h_i*1_2_1"/>
  <p:tag name="KSO_WM_TEMPLATE_CATEGORY" val="diagram"/>
  <p:tag name="KSO_WM_TEMPLATE_INDEX" val="20231114"/>
  <p:tag name="KSO_WM_UNIT_LAYERLEVEL" val="1_1_1"/>
  <p:tag name="KSO_WM_TAG_VERSION" val="3.0"/>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7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114_1*n_h_h_i*1_2_2_1"/>
  <p:tag name="KSO_WM_TEMPLATE_CATEGORY" val="diagram"/>
  <p:tag name="KSO_WM_TEMPLATE_INDEX" val="20231114"/>
  <p:tag name="KSO_WM_UNIT_LAYERLEVEL" val="1_1_1_1"/>
  <p:tag name="KSO_WM_TAG_VERSION" val="3.0"/>
  <p:tag name="KSO_WM_BEAUTIFY_FLAG" val="#wm#"/>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114_1*n_h_h_i*1_2_3_1"/>
  <p:tag name="KSO_WM_TEMPLATE_CATEGORY" val="diagram"/>
  <p:tag name="KSO_WM_TEMPLATE_INDEX" val="20231114"/>
  <p:tag name="KSO_WM_UNIT_LAYERLEVEL" val="1_1_1_1"/>
  <p:tag name="KSO_WM_TAG_VERSION" val="3.0"/>
  <p:tag name="KSO_WM_BEAUTIFY_FLAG" val="#wm#"/>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114_1*n_h_h_a*1_2_3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114_1*n_h_h_a*1_2_1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82.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0.53"/>
  <p:tag name="KSO_WM_UNIT_LINE_FORE_SCHEMECOLOR_INDEX_2_TRANS" val="1"/>
  <p:tag name="KSO_WM_UNIT_LINE_GRADIENT_TYPE" val="0"/>
  <p:tag name="KSO_WM_UNIT_LINE_GRADIENT_ANGLE" val="270"/>
  <p:tag name="KSO_WM_UNIT_LINE_GRADIENT_DIRECTION" val="6"/>
  <p:tag name="KSO_WM_UNIT_LINE_FILL_TYPE" val="5"/>
  <p:tag name="KSO_WM_UNIT_SHADOW_SCHEMECOLOR_INDEX_BRIGHTNESS" val="0"/>
  <p:tag name="KSO_WM_UNIT_SHADOW_SCHEMECOLOR_INDEX" val="5"/>
  <p:tag name="KSO_WM_UNIT_TEXT_FILL_FORE_SCHEMECOLOR_INDEX_BRIGHTNESS" val="0"/>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114_1*n_h_a*1_1_1"/>
  <p:tag name="KSO_WM_TEMPLATE_CATEGORY" val="diagram"/>
  <p:tag name="KSO_WM_TEMPLATE_INDEX" val="20231114"/>
  <p:tag name="KSO_WM_UNIT_LAYERLEVEL" val="1_1_1"/>
  <p:tag name="KSO_WM_TAG_VERSION" val="3.0"/>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0,&quot;rgb&quot;:&quot;#ffffff&quot;,&quot;transparency&quot;:0},{&quot;brightness&quot;:0,&quot;colorType&quot;:2,&quot;pos&quot;:0.5299999713897705,&quot;rgb&quot;:&quot;#ffffff&quot;,&quot;transparency&quot;:1}],&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10;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83.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114_1*n_h_h_i*1_2_1_1"/>
  <p:tag name="KSO_WM_TEMPLATE_CATEGORY" val="diagram"/>
  <p:tag name="KSO_WM_TEMPLATE_INDEX" val="20231114"/>
  <p:tag name="KSO_WM_UNIT_LAYERLEVEL" val="1_1_1_1"/>
  <p:tag name="KSO_WM_TAG_VERSION" val="3.0"/>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4.xml><?xml version="1.0" encoding="utf-8"?>
<p:tagLst xmlns:p="http://schemas.openxmlformats.org/presentationml/2006/main">
  <p:tag name="KSO_WM_BEAUTIFY_FLAG" val="#wm#"/>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diagram20231114_2*n_h_i*2_2_1"/>
  <p:tag name="KSO_WM_TEMPLATE_CATEGORY" val="diagram"/>
  <p:tag name="KSO_WM_TEMPLATE_INDEX" val="20231114"/>
  <p:tag name="KSO_WM_UNIT_LAYERLEVEL" val="1_1_1"/>
  <p:tag name="KSO_WM_TAG_VERSION" val="3.0"/>
  <p:tag name="KSO_WM_DIAGRAM_GROUP_CODE" val="n1-1"/>
  <p:tag name="KSO_WM_UNIT_TYPE" val="n_h_i"/>
  <p:tag name="KSO_WM_UNIT_INDEX" val="2_2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85.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2*n_h_h_i*2_2_1_1"/>
  <p:tag name="KSO_WM_TEMPLATE_CATEGORY" val="diagram"/>
  <p:tag name="KSO_WM_TEMPLATE_INDEX" val="20231114"/>
  <p:tag name="KSO_WM_UNIT_LAYERLEVEL" val="1_1_1_1"/>
  <p:tag name="KSO_WM_TAG_VERSION" val="3.0"/>
  <p:tag name="KSO_WM_BEAUTIFY_FLAG" val="#wm#"/>
  <p:tag name="KSO_WM_DIAGRAM_GROUP_CODE" val="n1-1"/>
  <p:tag name="KSO_WM_UNIT_TYPE" val="n_h_h_i"/>
  <p:tag name="KSO_WM_UNIT_INDEX" val="2_2_1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6.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2*n_h_h_i*2_2_3_1"/>
  <p:tag name="KSO_WM_TEMPLATE_CATEGORY" val="diagram"/>
  <p:tag name="KSO_WM_TEMPLATE_INDEX" val="20231114"/>
  <p:tag name="KSO_WM_UNIT_LAYERLEVEL" val="1_1_1_1"/>
  <p:tag name="KSO_WM_TAG_VERSION" val="3.0"/>
  <p:tag name="KSO_WM_BEAUTIFY_FLAG" val="#wm#"/>
  <p:tag name="KSO_WM_DIAGRAM_GROUP_CODE" val="n1-1"/>
  <p:tag name="KSO_WM_UNIT_TYPE" val="n_h_h_i"/>
  <p:tag name="KSO_WM_UNIT_INDEX" val="2_2_3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2*n_h_h_i*2_2_2_1"/>
  <p:tag name="KSO_WM_TEMPLATE_CATEGORY" val="diagram"/>
  <p:tag name="KSO_WM_TEMPLATE_INDEX" val="20231114"/>
  <p:tag name="KSO_WM_UNIT_LAYERLEVEL" val="1_1_1_1"/>
  <p:tag name="KSO_WM_TAG_VERSION" val="3.0"/>
  <p:tag name="KSO_WM_BEAUTIFY_FLAG" val="#wm#"/>
  <p:tag name="KSO_WM_DIAGRAM_GROUP_CODE" val="n1-1"/>
  <p:tag name="KSO_WM_UNIT_TYPE" val="n_h_h_i"/>
  <p:tag name="KSO_WM_UNIT_INDEX" val="2_2_2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2*n_h_h_i*2_2_4_1"/>
  <p:tag name="KSO_WM_TEMPLATE_CATEGORY" val="diagram"/>
  <p:tag name="KSO_WM_TEMPLATE_INDEX" val="20231114"/>
  <p:tag name="KSO_WM_UNIT_LAYERLEVEL" val="1_1_1_1"/>
  <p:tag name="KSO_WM_TAG_VERSION" val="3.0"/>
  <p:tag name="KSO_WM_BEAUTIFY_FLAG" val="#wm#"/>
  <p:tag name="KSO_WM_DIAGRAM_GROUP_CODE" val="n1-1"/>
  <p:tag name="KSO_WM_UNIT_TYPE" val="n_h_h_i"/>
  <p:tag name="KSO_WM_UNIT_INDEX" val="2_2_4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2_1"/>
  <p:tag name="KSO_WM_UNIT_ID" val="diagram20231114_2*n_h_h_a*2_2_2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3_1"/>
  <p:tag name="KSO_WM_UNIT_ID" val="diagram20231114_2*n_h_h_a*2_2_3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4_1"/>
  <p:tag name="KSO_WM_UNIT_ID" val="diagram20231114_2*n_h_h_a*2_2_4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2.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0.53"/>
  <p:tag name="KSO_WM_UNIT_LINE_FORE_SCHEMECOLOR_INDEX_2_TRANS" val="1"/>
  <p:tag name="KSO_WM_UNIT_LINE_GRADIENT_TYPE" val="0"/>
  <p:tag name="KSO_WM_UNIT_LINE_GRADIENT_ANGLE" val="270"/>
  <p:tag name="KSO_WM_UNIT_LINE_GRADIENT_DIRECTION" val="6"/>
  <p:tag name="KSO_WM_UNIT_LINE_FILL_TYPE" val="5"/>
  <p:tag name="KSO_WM_UNIT_SHADOW_SCHEMECOLOR_INDEX_BRIGHTNESS" val="0"/>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UNIT_ID" val="diagram20231114_2*n_h_a*2_1_1"/>
  <p:tag name="KSO_WM_TEMPLATE_CATEGORY" val="diagram"/>
  <p:tag name="KSO_WM_TEMPLATE_INDEX" val="20231114"/>
  <p:tag name="KSO_WM_UNIT_LAYERLEVEL" val="1_1_1"/>
  <p:tag name="KSO_WM_TAG_VERSION" val="3.0"/>
  <p:tag name="KSO_WM_UNIT_ISCONTENTSTITLE" val="0"/>
  <p:tag name="KSO_WM_UNIT_ISNUMDGMTITLE" val="0"/>
  <p:tag name="KSO_WM_UNIT_NOCLEAR" val="0"/>
  <p:tag name="KSO_WM_UNIT_VALUE" val="12"/>
  <p:tag name="KSO_WM_DIAGRAM_GROUP_CODE" val="n1-1"/>
  <p:tag name="KSO_WM_UNIT_TYPE" val="n_h_a"/>
  <p:tag name="KSO_WM_UNIT_INDEX" val="2_1_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0,&quot;rgb&quot;:&quot;#ffffff&quot;,&quot;transparency&quot;:0},{&quot;brightness&quot;:0,&quot;colorType&quot;:2,&quot;pos&quot;:0.5299999713897705,&quot;rgb&quot;:&quot;#ffffff&quot;,&quot;transparency&quot;:1}],&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1_1"/>
  <p:tag name="KSO_WM_UNIT_ID" val="diagram20231114_2*n_h_h_a*2_2_1_1"/>
  <p:tag name="KSO_WM_TEMPLATE_CATEGORY" val="diagram"/>
  <p:tag name="KSO_WM_TEMPLATE_INDEX" val="20231114"/>
  <p:tag name="KSO_WM_UNIT_LAYERLEVEL" val="1_1_1_1"/>
  <p:tag name="KSO_WM_TAG_VERSION" val="3.0"/>
  <p:tag name="KSO_WM_BEAUTIFY_FLAG" val="#wm#"/>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235.84998779296885,&quot;left&quot;:354.8425766136887,&quot;top&quot;:58.324100591704564,&quot;width&quot;:338.85714928559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4_1*n_h_h_a*1_2_2_1"/>
  <p:tag name="KSO_WM_TEMPLATE_CATEGORY" val="diagram"/>
  <p:tag name="KSO_WM_TEMPLATE_INDEX" val="20231114"/>
  <p:tag name="KSO_WM_UNIT_LAYERLEVEL" val="1_1_1_1"/>
  <p:tag name="KSO_WM_TAG_VERSION" val="3.0"/>
  <p:tag name="KSO_WM_UNIT_TEXT_FILL_FORE_SCHEMECOLOR_INDEX_BRIGHTNESS" val="0"/>
  <p:tag name="KSO_WM_DIAGRAM_VERSION" val="3"/>
  <p:tag name="KSO_WM_DIAGRAM_COLOR_TRICK" val="1"/>
  <p:tag name="KSO_WM_DIAGRAM_COLOR_TEXT_CAN_REMOVE" val="n"/>
  <p:tag name="KSO_WM_DIAGRAM_GROUP_CODE" val="n1-1"/>
  <p:tag name="KSO_WM_DIAGRAM_MAX_ITEMCNT" val="6"/>
  <p:tag name="KSO_WM_DIAGRAM_MIN_ITEMCNT" val="3"/>
  <p:tag name="KSO_WM_DIAGRAM_VIRTUALLY_FRAME" val="{&quot;height&quot;:147.09998779296893,&quot;left&quot;:52.59858118733082,&quot;top&quot;:117.69823444997232,&quot;width&quot;:324.001418812669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仿宋"/>
        <a:font script="Hebr" typeface="仿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仿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空白设计模板">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14277</Words>
  <Application>WPS 演示</Application>
  <PresentationFormat>全屏显示(16:9)</PresentationFormat>
  <Paragraphs>1123</Paragraphs>
  <Slides>72</Slides>
  <Notes>20</Notes>
  <HiddenSlides>0</HiddenSlides>
  <MMClips>0</MMClips>
  <ScaleCrop>false</ScaleCrop>
  <HeadingPairs>
    <vt:vector size="6" baseType="variant">
      <vt:variant>
        <vt:lpstr>已用的字体</vt:lpstr>
      </vt:variant>
      <vt:variant>
        <vt:i4>37</vt:i4>
      </vt:variant>
      <vt:variant>
        <vt:lpstr>主题</vt:lpstr>
      </vt:variant>
      <vt:variant>
        <vt:i4>5</vt:i4>
      </vt:variant>
      <vt:variant>
        <vt:lpstr>幻灯片标题</vt:lpstr>
      </vt:variant>
      <vt:variant>
        <vt:i4>72</vt:i4>
      </vt:variant>
    </vt:vector>
  </HeadingPairs>
  <TitlesOfParts>
    <vt:vector size="114" baseType="lpstr">
      <vt:lpstr>Arial</vt:lpstr>
      <vt:lpstr>宋体</vt:lpstr>
      <vt:lpstr>Wingdings</vt:lpstr>
      <vt:lpstr>PMingLiU</vt:lpstr>
      <vt:lpstr>PMingLiU-ExtB</vt:lpstr>
      <vt:lpstr>黑体</vt:lpstr>
      <vt:lpstr>仿宋</vt:lpstr>
      <vt:lpstr>微软雅黑</vt:lpstr>
      <vt:lpstr>仿宋_GB2312</vt:lpstr>
      <vt:lpstr>Wingdings</vt:lpstr>
      <vt:lpstr>等线</vt:lpstr>
      <vt:lpstr>+中文标题</vt:lpstr>
      <vt:lpstr>汉仪细等线繁</vt:lpstr>
      <vt:lpstr>方正兰亭粗黑_GBK</vt:lpstr>
      <vt:lpstr>方正兰亭中黑_GBK</vt:lpstr>
      <vt:lpstr>江城圆体 400W</vt:lpstr>
      <vt:lpstr>Arial Unicode MS</vt:lpstr>
      <vt:lpstr>等线 Light</vt:lpstr>
      <vt:lpstr>华文细黑</vt:lpstr>
      <vt:lpstr>Calibri</vt:lpstr>
      <vt:lpstr>Lato Light</vt:lpstr>
      <vt:lpstr>MS PGothic</vt:lpstr>
      <vt:lpstr>Arial</vt:lpstr>
      <vt:lpstr>方正全福体</vt:lpstr>
      <vt:lpstr>Calibri</vt:lpstr>
      <vt:lpstr>Arial Black</vt:lpstr>
      <vt:lpstr>方正特雅宋_GBK</vt:lpstr>
      <vt:lpstr>Open Sans</vt:lpstr>
      <vt:lpstr>Agency FB</vt:lpstr>
      <vt:lpstr>Trebuchet MS</vt:lpstr>
      <vt:lpstr>Gill Sans</vt:lpstr>
      <vt:lpstr>Times New Roman</vt:lpstr>
      <vt:lpstr>方正粗黑宋简体</vt:lpstr>
      <vt:lpstr>方正小标宋简体</vt:lpstr>
      <vt:lpstr>方正中雅宋_GBK</vt:lpstr>
      <vt:lpstr>Calibri Light</vt:lpstr>
      <vt:lpstr>Segoe Print</vt:lpstr>
      <vt:lpstr>Office 主题​​</vt:lpstr>
      <vt:lpstr>1_Office 主题​​</vt:lpstr>
      <vt:lpstr>Office 主题</vt:lpstr>
      <vt:lpstr>2_默认设计模板</vt:lpstr>
      <vt:lpstr>1_空白设计模板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 </vt:lpstr>
      <vt:lpstr>PowerPoint 演示文稿</vt:lpstr>
      <vt:lpstr>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01.党员责任区</vt:lpstr>
      <vt:lpstr>PowerPoint 演示文稿</vt:lpstr>
      <vt:lpstr> </vt:lpstr>
      <vt:lpstr> </vt:lpstr>
      <vt:lpstr> </vt:lpstr>
      <vt:lpstr> </vt:lpstr>
      <vt:lpstr> </vt:lpstr>
      <vt:lpstr> </vt:lpstr>
      <vt:lpstr> </vt:lpstr>
      <vt:lpstr>PowerPoint 演示文稿</vt:lpstr>
      <vt:lpstr>  02、党员与职工结对帮带 </vt:lpstr>
      <vt:lpstr> 党课开讲啦</vt:lpstr>
      <vt:lpstr> 04、学习身边榜样</vt:lpstr>
      <vt:lpstr> 党员过政治生日</vt:lpstr>
      <vt:lpstr>PowerPoint 演示文稿</vt:lpstr>
      <vt:lpstr>PowerPoint 演示文稿</vt:lpstr>
      <vt:lpstr>分类管理</vt:lpstr>
      <vt:lpstr>PowerPoint 演示文稿</vt:lpstr>
      <vt:lpstr>PowerPoint 演示文稿</vt:lpstr>
      <vt:lpstr>PowerPoint 演示文稿</vt:lpstr>
      <vt:lpstr>PowerPoint 演示文稿</vt:lpstr>
      <vt:lpstr>PowerPoint 演示文稿</vt:lpstr>
      <vt:lpstr> 实效如何提升？</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*清风*</cp:lastModifiedBy>
  <cp:revision>301</cp:revision>
  <dcterms:created xsi:type="dcterms:W3CDTF">2021-09-16T02:46:00Z</dcterms:created>
  <dcterms:modified xsi:type="dcterms:W3CDTF">2024-08-07T15:10:44Z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682FE13844D746219A3AEE8B4BEC01A6</vt:lpwstr>
  </property>
  <property fmtid="{D5CDD505-2E9C-101B-9397-08002B2CF9AE}" pid="3" name="KSOProductBuildVer">
    <vt:lpwstr>2052-12.1.0.17147</vt:lpwstr>
  </property>
</Properties>
</file>