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42"/>
  </p:handoutMasterIdLst>
  <p:sldIdLst>
    <p:sldId id="258" r:id="rId3"/>
    <p:sldId id="349" r:id="rId4"/>
    <p:sldId id="257" r:id="rId5"/>
    <p:sldId id="291" r:id="rId6"/>
    <p:sldId id="294" r:id="rId7"/>
    <p:sldId id="293" r:id="rId8"/>
    <p:sldId id="286" r:id="rId9"/>
    <p:sldId id="261" r:id="rId10"/>
    <p:sldId id="262" r:id="rId11"/>
    <p:sldId id="321" r:id="rId12"/>
    <p:sldId id="264" r:id="rId13"/>
    <p:sldId id="265" r:id="rId14"/>
    <p:sldId id="266" r:id="rId15"/>
    <p:sldId id="268" r:id="rId16"/>
    <p:sldId id="269" r:id="rId17"/>
    <p:sldId id="292" r:id="rId18"/>
    <p:sldId id="271" r:id="rId19"/>
    <p:sldId id="272" r:id="rId20"/>
    <p:sldId id="273" r:id="rId21"/>
    <p:sldId id="274" r:id="rId22"/>
    <p:sldId id="275" r:id="rId23"/>
    <p:sldId id="276" r:id="rId25"/>
    <p:sldId id="277" r:id="rId26"/>
    <p:sldId id="278" r:id="rId27"/>
    <p:sldId id="280" r:id="rId28"/>
    <p:sldId id="282" r:id="rId29"/>
    <p:sldId id="283" r:id="rId30"/>
    <p:sldId id="284" r:id="rId31"/>
    <p:sldId id="344" r:id="rId32"/>
    <p:sldId id="350" r:id="rId33"/>
    <p:sldId id="346" r:id="rId34"/>
    <p:sldId id="351" r:id="rId35"/>
    <p:sldId id="347" r:id="rId36"/>
    <p:sldId id="352" r:id="rId37"/>
    <p:sldId id="345" r:id="rId38"/>
    <p:sldId id="353" r:id="rId39"/>
    <p:sldId id="348" r:id="rId40"/>
    <p:sldId id="387" r:id="rId41"/>
  </p:sldIdLst>
  <p:sldSz cx="12192000" cy="6858000"/>
  <p:notesSz cx="6858000" cy="9144000"/>
  <p:embeddedFontLst>
    <p:embeddedFont>
      <p:font typeface="楷体" panose="02010609060101010101" charset="-122"/>
      <p:regular r:id="rId46"/>
    </p:embeddedFont>
    <p:embeddedFont>
      <p:font typeface="华文细黑" panose="02010600040101010101" pitchFamily="2" charset="-122"/>
      <p:regular r:id="rId47"/>
    </p:embeddedFont>
    <p:embeddedFont>
      <p:font typeface="仿宋" panose="02010609060101010101" charset="-122"/>
      <p:regular r:id="rId48"/>
    </p:embeddedFont>
    <p:embeddedFont>
      <p:font typeface="微软雅黑" panose="020B0503020204020204" pitchFamily="34" charset="-122"/>
      <p:regular r:id="rId49"/>
    </p:embeddedFont>
    <p:embeddedFont>
      <p:font typeface="Calibri" panose="020F0502020204030204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9" userDrawn="1">
          <p15:clr>
            <a:srgbClr val="A4A3A4"/>
          </p15:clr>
        </p15:guide>
        <p15:guide id="2" pos="3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A0EA8"/>
    <a:srgbClr val="9D1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8" autoAdjust="0"/>
    <p:restoredTop sz="94660"/>
  </p:normalViewPr>
  <p:slideViewPr>
    <p:cSldViewPr showGuides="1">
      <p:cViewPr>
        <p:scale>
          <a:sx n="86" d="100"/>
          <a:sy n="86" d="100"/>
        </p:scale>
        <p:origin x="-1680" y="-78"/>
      </p:cViewPr>
      <p:guideLst>
        <p:guide orient="horz" pos="2309"/>
        <p:guide pos="38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gs" Target="tags/tag68.xml"/><Relationship Id="rId53" Type="http://schemas.openxmlformats.org/officeDocument/2006/relationships/font" Target="fonts/font8.fntdata"/><Relationship Id="rId52" Type="http://schemas.openxmlformats.org/officeDocument/2006/relationships/font" Target="fonts/font7.fntdata"/><Relationship Id="rId51" Type="http://schemas.openxmlformats.org/officeDocument/2006/relationships/font" Target="fonts/font6.fntdata"/><Relationship Id="rId50" Type="http://schemas.openxmlformats.org/officeDocument/2006/relationships/font" Target="fonts/font5.fntdata"/><Relationship Id="rId5" Type="http://schemas.openxmlformats.org/officeDocument/2006/relationships/slide" Target="slides/slide3.xml"/><Relationship Id="rId49" Type="http://schemas.openxmlformats.org/officeDocument/2006/relationships/font" Target="fonts/font4.fntdata"/><Relationship Id="rId48" Type="http://schemas.openxmlformats.org/officeDocument/2006/relationships/font" Target="fonts/font3.fntdata"/><Relationship Id="rId47" Type="http://schemas.openxmlformats.org/officeDocument/2006/relationships/font" Target="fonts/font2.fntdata"/><Relationship Id="rId46" Type="http://schemas.openxmlformats.org/officeDocument/2006/relationships/font" Target="fonts/font1.fntdata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73505-8426-40AE-B862-28871531653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5A029-C5CE-45BE-AE27-E4A5F6C1C3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1.emf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.emf"/><Relationship Id="rId14" Type="http://schemas.openxmlformats.org/officeDocument/2006/relationships/image" Target="../media/image8.jpeg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.emf"/><Relationship Id="rId10" Type="http://schemas.openxmlformats.org/officeDocument/2006/relationships/image" Target="../media/image10.jpeg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.emf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2564906"/>
            <a:ext cx="7772400" cy="1470025"/>
          </a:xfrm>
        </p:spPr>
        <p:txBody>
          <a:bodyPr/>
          <a:lstStyle/>
          <a:p>
            <a:br>
              <a:rPr lang="en-US" altLang="zh-CN" dirty="0" smtClean="0"/>
            </a:br>
            <a:endParaRPr lang="zh-CN" altLang="en-US" sz="32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7015" y="3861435"/>
            <a:ext cx="5280025" cy="175260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 algn="just"/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培训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部门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：公司党委组织部</a:t>
            </a:r>
            <a:endParaRPr lang="en-US" altLang="zh-CN" sz="24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/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培训时间：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2024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29</a:t>
            </a:r>
            <a:r>
              <a:rPr lang="zh-CN" altLang="en-US" sz="24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24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631950" y="1557020"/>
            <a:ext cx="91617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西安西北有色地质研究院有限公司党委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442085" y="2348865"/>
            <a:ext cx="9504045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党支部书记及支委党务工作培训会</a:t>
            </a:r>
            <a:endParaRPr kumimoji="0" lang="zh-CN" altLang="en-US" sz="1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  <p:pic>
        <p:nvPicPr>
          <p:cNvPr id="4" name="图片 3" descr="953b8a24d7685847c05f2eec5a24f52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400" y="405130"/>
            <a:ext cx="1351915" cy="1261745"/>
          </a:xfrm>
          <a:prstGeom prst="rect">
            <a:avLst/>
          </a:prstGeom>
        </p:spPr>
      </p:pic>
      <p:pic>
        <p:nvPicPr>
          <p:cNvPr id="5" name="图片 4" descr="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801370"/>
            <a:ext cx="1066800" cy="755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711625" y="260648"/>
            <a:ext cx="6400801" cy="864096"/>
            <a:chOff x="1187624" y="260648"/>
            <a:chExt cx="6400800" cy="864096"/>
          </a:xfrm>
        </p:grpSpPr>
        <p:sp>
          <p:nvSpPr>
            <p:cNvPr id="24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二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、入党积极分子的确定和培养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6" name="组合 23"/>
            <p:cNvGrpSpPr/>
            <p:nvPr/>
          </p:nvGrpSpPr>
          <p:grpSpPr>
            <a:xfrm>
              <a:off x="1619672" y="836712"/>
              <a:ext cx="5616624" cy="52717"/>
              <a:chOff x="1619672" y="836712"/>
              <a:chExt cx="5616624" cy="720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19672" y="836712"/>
                <a:ext cx="339136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2927846" y="2453913"/>
            <a:ext cx="4176464" cy="1623695"/>
            <a:chOff x="1528828" y="2381519"/>
            <a:chExt cx="3728986" cy="1623695"/>
          </a:xfrm>
        </p:grpSpPr>
        <p:sp>
          <p:nvSpPr>
            <p:cNvPr id="30" name="TextBox 29"/>
            <p:cNvSpPr txBox="1"/>
            <p:nvPr/>
          </p:nvSpPr>
          <p:spPr>
            <a:xfrm>
              <a:off x="1657414" y="2924945"/>
              <a:ext cx="360040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申请人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基本情况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推优、推荐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情况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支委会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意见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48908" y="2420889"/>
              <a:ext cx="10801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材料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528828" y="2381519"/>
              <a:ext cx="2610871" cy="162369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40006" y="2453706"/>
            <a:ext cx="2915285" cy="1649095"/>
            <a:chOff x="3131840" y="1996148"/>
            <a:chExt cx="2915285" cy="1649095"/>
          </a:xfrm>
        </p:grpSpPr>
        <p:sp>
          <p:nvSpPr>
            <p:cNvPr id="43" name="矩形 42"/>
            <p:cNvSpPr/>
            <p:nvPr/>
          </p:nvSpPr>
          <p:spPr>
            <a:xfrm>
              <a:off x="3131840" y="1996148"/>
              <a:ext cx="2863850" cy="164909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3928" y="2053298"/>
              <a:ext cx="10801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要求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5985" y="2557488"/>
              <a:ext cx="277114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了解积极分子是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</a:pPr>
              <a:r>
                <a:rPr lang="en-US" altLang="zh-CN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  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否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具备条件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手续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是否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齐全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4"/>
          <p:cNvSpPr txBox="1"/>
          <p:nvPr/>
        </p:nvSpPr>
        <p:spPr>
          <a:xfrm>
            <a:off x="4368321" y="1459628"/>
            <a:ext cx="3309796" cy="398780"/>
          </a:xfrm>
          <a:prstGeom prst="rect">
            <a:avLst/>
          </a:prstGeom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方正粗谭黑简体" panose="02010600030101010101" charset="-122"/>
                <a:ea typeface="方正粗谭黑简体" panose="02010600030101010101" charset="-122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4.公司党委备案</a:t>
            </a:r>
            <a:endParaRPr lang="zh-CN" altLang="en-US" sz="4000" i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851525" y="1917591"/>
            <a:ext cx="5628851" cy="1224136"/>
            <a:chOff x="1228772" y="2420888"/>
            <a:chExt cx="5327306" cy="1224136"/>
          </a:xfrm>
        </p:grpSpPr>
        <p:sp>
          <p:nvSpPr>
            <p:cNvPr id="23" name="TextBox 22"/>
            <p:cNvSpPr txBox="1"/>
            <p:nvPr/>
          </p:nvSpPr>
          <p:spPr>
            <a:xfrm>
              <a:off x="2523630" y="3068960"/>
              <a:ext cx="403244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1-2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名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正式党员</a:t>
              </a:r>
              <a:endParaRPr lang="zh-CN" altLang="en-US" sz="20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36984" y="2492896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数量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228772" y="2420888"/>
              <a:ext cx="4634229" cy="122413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54724" y="3285745"/>
            <a:ext cx="7785893" cy="2811010"/>
            <a:chOff x="1259632" y="3501008"/>
            <a:chExt cx="7785893" cy="2811009"/>
          </a:xfrm>
        </p:grpSpPr>
        <p:sp>
          <p:nvSpPr>
            <p:cNvPr id="31" name="矩形 30"/>
            <p:cNvSpPr/>
            <p:nvPr/>
          </p:nvSpPr>
          <p:spPr>
            <a:xfrm>
              <a:off x="1259632" y="3501009"/>
              <a:ext cx="4896544" cy="2520279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75856" y="3501008"/>
              <a:ext cx="1306401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任务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03648" y="4005063"/>
              <a:ext cx="7641877" cy="2306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介绍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党的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基本知识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了解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积极分子的政治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觉悟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、道德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品质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</a:pPr>
              <a:r>
                <a:rPr lang="en-US" altLang="zh-CN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  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现实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表现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家庭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情况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引导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积极分子端正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入党动机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及时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向支部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汇报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积极分子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情况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向支部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提出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能否列为发展对象的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意见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  <a:buFont typeface="Wingdings" panose="05000000000000000000" pitchFamily="2" charset="2"/>
                <a:buChar char="u"/>
              </a:pPr>
              <a:endParaRPr lang="en-US" altLang="zh-CN" sz="2400" b="1" dirty="0" smtClean="0">
                <a:solidFill>
                  <a:srgbClr val="0A0EA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99560" y="248583"/>
            <a:ext cx="6994683" cy="1340585"/>
            <a:chOff x="1187624" y="260648"/>
            <a:chExt cx="6994682" cy="1340585"/>
          </a:xfrm>
        </p:grpSpPr>
        <p:sp>
          <p:nvSpPr>
            <p:cNvPr id="18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二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、入党积极分子的确定和培养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19" name="组合 23"/>
            <p:cNvGrpSpPr/>
            <p:nvPr/>
          </p:nvGrpSpPr>
          <p:grpSpPr>
            <a:xfrm>
              <a:off x="1619672" y="836712"/>
              <a:ext cx="6562634" cy="764521"/>
              <a:chOff x="1619672" y="836712"/>
              <a:chExt cx="6562634" cy="1044174"/>
            </a:xfrm>
          </p:grpSpPr>
          <p:sp>
            <p:nvSpPr>
              <p:cNvPr id="20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19672" y="836712"/>
                <a:ext cx="339136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215640" y="13411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、支委会指定培养联系人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328382" y="1917340"/>
            <a:ext cx="2592288" cy="4236591"/>
            <a:chOff x="6551712" y="2060848"/>
            <a:chExt cx="2592288" cy="4236591"/>
          </a:xfrm>
        </p:grpSpPr>
        <p:sp>
          <p:nvSpPr>
            <p:cNvPr id="10" name="矩形 9"/>
            <p:cNvSpPr/>
            <p:nvPr/>
          </p:nvSpPr>
          <p:spPr>
            <a:xfrm>
              <a:off x="6551712" y="2060848"/>
              <a:ext cx="2592288" cy="39604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60232" y="2204864"/>
              <a:ext cx="2376264" cy="4092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Adobe 楷体 Std R" pitchFamily="18" charset="-122"/>
                  <a:ea typeface="Adobe 楷体 Std R" pitchFamily="18" charset="-122"/>
                  <a:cs typeface="+mn-ea"/>
                  <a:sym typeface="+mn-lt"/>
                </a:rPr>
                <a:t>：</a:t>
              </a:r>
              <a:endParaRPr lang="en-US" altLang="zh-CN" sz="2800" b="1" dirty="0" smtClean="0">
                <a:solidFill>
                  <a:srgbClr val="C00000"/>
                </a:solidFill>
                <a:latin typeface="Adobe 楷体 Std R" pitchFamily="18" charset="-122"/>
                <a:ea typeface="Adobe 楷体 Std R" pitchFamily="18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积极分子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工作、学习单位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（居之地）发生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变动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及时报告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原单位党组织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原单位党组织应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及时转交材料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接收单位党组织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认真审查材料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接续培养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时间连续计算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endParaRPr lang="en-US" altLang="zh-CN" sz="3200" b="1" dirty="0" smtClean="0">
                <a:solidFill>
                  <a:srgbClr val="9D159D"/>
                </a:solidFill>
                <a:latin typeface="Adobe 楷体 Std R" pitchFamily="18" charset="-122"/>
                <a:ea typeface="Adobe 楷体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12895" y="356533"/>
            <a:ext cx="6400801" cy="1454904"/>
            <a:chOff x="1187624" y="260648"/>
            <a:chExt cx="6400800" cy="1454904"/>
          </a:xfrm>
        </p:grpSpPr>
        <p:sp>
          <p:nvSpPr>
            <p:cNvPr id="24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二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、入党积极分子的确定和培养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6" name="组合 23"/>
            <p:cNvGrpSpPr/>
            <p:nvPr/>
          </p:nvGrpSpPr>
          <p:grpSpPr>
            <a:xfrm>
              <a:off x="1619672" y="836712"/>
              <a:ext cx="5616624" cy="878840"/>
              <a:chOff x="1619672" y="836712"/>
              <a:chExt cx="5616624" cy="1200310"/>
            </a:xfrm>
          </p:grpSpPr>
          <p:sp>
            <p:nvSpPr>
              <p:cNvPr id="27" name="文本框 4"/>
              <p:cNvSpPr txBox="1"/>
              <p:nvPr/>
            </p:nvSpPr>
            <p:spPr>
              <a:xfrm>
                <a:off x="1835572" y="1492373"/>
                <a:ext cx="5358764" cy="544649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>
                  <a:buClrTx/>
                  <a:buSzTx/>
                  <a:buFontTx/>
                </a:pPr>
                <a:r>
                  <a:rPr lang="en-US" altLang="zh-CN" sz="2000" dirty="0" smtClean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6、对积极分子的培养教育考察</a:t>
                </a:r>
                <a:endPara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19672" y="836712"/>
                <a:ext cx="339136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30"/>
          <p:cNvGrpSpPr/>
          <p:nvPr>
            <p:custDataLst>
              <p:tags r:id="rId1"/>
            </p:custDataLst>
          </p:nvPr>
        </p:nvGrpSpPr>
        <p:grpSpPr>
          <a:xfrm>
            <a:off x="1631619" y="2276874"/>
            <a:ext cx="6336591" cy="3710657"/>
            <a:chOff x="1295241" y="2924944"/>
            <a:chExt cx="6336591" cy="3710657"/>
          </a:xfrm>
        </p:grpSpPr>
        <p:sp>
          <p:nvSpPr>
            <p:cNvPr id="19" name="TextBox 18"/>
            <p:cNvSpPr txBox="1"/>
            <p:nvPr>
              <p:custDataLst>
                <p:tags r:id="rId2"/>
              </p:custDataLst>
            </p:nvPr>
          </p:nvSpPr>
          <p:spPr>
            <a:xfrm>
              <a:off x="2591272" y="2924944"/>
              <a:ext cx="504056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吸收入党积极分子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听党课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参加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党内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活动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分配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社会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工作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、集中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培训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等</a:t>
              </a:r>
              <a:endParaRPr lang="zh-CN" altLang="en-US" sz="20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3"/>
              </p:custDataLst>
            </p:nvPr>
          </p:nvSpPr>
          <p:spPr>
            <a:xfrm>
              <a:off x="1331640" y="2996952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方法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>
              <p:custDataLst>
                <p:tags r:id="rId4"/>
              </p:custDataLst>
            </p:nvPr>
          </p:nvSpPr>
          <p:spPr>
            <a:xfrm>
              <a:off x="1309529" y="3913892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目的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5"/>
              </p:custDataLst>
            </p:nvPr>
          </p:nvSpPr>
          <p:spPr>
            <a:xfrm>
              <a:off x="2591272" y="3717032"/>
              <a:ext cx="4752528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使积极分子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懂得党的性质、纲领、宗旨、组织原则、纪律、党员义务和权力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，帮助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端正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入党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动机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确立信念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>
              <p:custDataLst>
                <p:tags r:id="rId6"/>
              </p:custDataLst>
            </p:nvPr>
          </p:nvSpPr>
          <p:spPr>
            <a:xfrm>
              <a:off x="1295241" y="6113631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考察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7"/>
              </p:custDataLst>
            </p:nvPr>
          </p:nvSpPr>
          <p:spPr>
            <a:xfrm>
              <a:off x="2541742" y="6165195"/>
              <a:ext cx="475252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每半年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进行</a:t>
              </a: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1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次考察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（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支部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对积极分子）</a:t>
              </a:r>
              <a:endParaRPr lang="zh-CN" altLang="en-US" sz="2000" b="1" dirty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8" name="下箭头 27"/>
            <p:cNvSpPr/>
            <p:nvPr>
              <p:custDataLst>
                <p:tags r:id="rId8"/>
              </p:custDataLst>
            </p:nvPr>
          </p:nvSpPr>
          <p:spPr>
            <a:xfrm rot="16200000">
              <a:off x="2281717" y="3062538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7" name="下箭头 36"/>
          <p:cNvSpPr/>
          <p:nvPr>
            <p:custDataLst>
              <p:tags r:id="rId9"/>
            </p:custDataLst>
          </p:nvPr>
        </p:nvSpPr>
        <p:spPr>
          <a:xfrm rot="16200000">
            <a:off x="2618093" y="3343019"/>
            <a:ext cx="223576" cy="3955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8" name="下箭头 37"/>
          <p:cNvSpPr/>
          <p:nvPr>
            <p:custDataLst>
              <p:tags r:id="rId10"/>
            </p:custDataLst>
          </p:nvPr>
        </p:nvSpPr>
        <p:spPr>
          <a:xfrm rot="16200000">
            <a:off x="2653592" y="5502640"/>
            <a:ext cx="223576" cy="3955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" name="TextBox 15"/>
          <p:cNvSpPr txBox="1"/>
          <p:nvPr>
            <p:custDataLst>
              <p:tags r:id="rId11"/>
            </p:custDataLst>
          </p:nvPr>
        </p:nvSpPr>
        <p:spPr>
          <a:xfrm>
            <a:off x="1645907" y="4149107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内容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下箭头 6"/>
          <p:cNvSpPr/>
          <p:nvPr>
            <p:custDataLst>
              <p:tags r:id="rId12"/>
            </p:custDataLst>
          </p:nvPr>
        </p:nvSpPr>
        <p:spPr>
          <a:xfrm rot="16200000">
            <a:off x="2654227" y="4188825"/>
            <a:ext cx="223576" cy="3955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8" name="TextBox 17"/>
          <p:cNvSpPr txBox="1"/>
          <p:nvPr>
            <p:custDataLst>
              <p:tags r:id="rId13"/>
            </p:custDataLst>
          </p:nvPr>
        </p:nvSpPr>
        <p:spPr>
          <a:xfrm>
            <a:off x="2999740" y="4220845"/>
            <a:ext cx="489267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马列主义、毛泽东思想；中国特色社会主义理论体系、习总书记系列重要讲话精神；党的路线、方针、政策、基本知识、历史、传统、社会主义核心价值观等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4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711625" y="260648"/>
            <a:ext cx="6400801" cy="864096"/>
            <a:chOff x="1187624" y="260648"/>
            <a:chExt cx="6400800" cy="864096"/>
          </a:xfrm>
        </p:grpSpPr>
        <p:sp>
          <p:nvSpPr>
            <p:cNvPr id="26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三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、发展对象的确定和考察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7" name="组合 23"/>
            <p:cNvGrpSpPr/>
            <p:nvPr/>
          </p:nvGrpSpPr>
          <p:grpSpPr>
            <a:xfrm>
              <a:off x="1979712" y="836712"/>
              <a:ext cx="4824536" cy="52717"/>
              <a:chOff x="1979712" y="836712"/>
              <a:chExt cx="4824536" cy="72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183551" y="836712"/>
                <a:ext cx="2620697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979712" y="836712"/>
                <a:ext cx="303132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2495600" y="1846089"/>
            <a:ext cx="5040560" cy="1296144"/>
            <a:chOff x="683568" y="2420888"/>
            <a:chExt cx="5040560" cy="1296144"/>
          </a:xfrm>
        </p:grpSpPr>
        <p:sp>
          <p:nvSpPr>
            <p:cNvPr id="19" name="TextBox 18"/>
            <p:cNvSpPr txBox="1"/>
            <p:nvPr/>
          </p:nvSpPr>
          <p:spPr>
            <a:xfrm>
              <a:off x="683568" y="2924944"/>
              <a:ext cx="5040560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1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年以上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培养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教育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考察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基本具备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党员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条件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6081" y="2420888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条件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3568" y="2420888"/>
              <a:ext cx="3168352" cy="1296144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495600" y="3286249"/>
            <a:ext cx="3168352" cy="1224136"/>
            <a:chOff x="827584" y="4005064"/>
            <a:chExt cx="3168352" cy="1224136"/>
          </a:xfrm>
        </p:grpSpPr>
        <p:sp>
          <p:nvSpPr>
            <p:cNvPr id="16" name="TextBox 15"/>
            <p:cNvSpPr txBox="1"/>
            <p:nvPr/>
          </p:nvSpPr>
          <p:spPr>
            <a:xfrm>
              <a:off x="1850097" y="4005064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要求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9339" y="4436864"/>
              <a:ext cx="302958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听取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党支部、培养联系人、党员和群众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意见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27584" y="4005064"/>
              <a:ext cx="3168352" cy="1224136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445435" y="4582393"/>
            <a:ext cx="3261995" cy="1224136"/>
            <a:chOff x="4305811" y="3528392"/>
            <a:chExt cx="3261995" cy="1224136"/>
          </a:xfrm>
        </p:grpSpPr>
        <p:sp>
          <p:nvSpPr>
            <p:cNvPr id="20" name="TextBox 19"/>
            <p:cNvSpPr txBox="1"/>
            <p:nvPr/>
          </p:nvSpPr>
          <p:spPr>
            <a:xfrm>
              <a:off x="5436096" y="3528392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确定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05811" y="3960827"/>
              <a:ext cx="326199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支委会讨论研究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，确定发展对象人选。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公示5个工作日</a:t>
              </a:r>
              <a:endParaRPr lang="zh-CN" altLang="en-US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55976" y="3573016"/>
              <a:ext cx="3168352" cy="1179512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04380" y="1845945"/>
            <a:ext cx="2736215" cy="2019300"/>
            <a:chOff x="5580112" y="2492896"/>
            <a:chExt cx="2736304" cy="1368152"/>
          </a:xfrm>
        </p:grpSpPr>
        <p:grpSp>
          <p:nvGrpSpPr>
            <p:cNvPr id="36" name="组合 30"/>
            <p:cNvGrpSpPr/>
            <p:nvPr/>
          </p:nvGrpSpPr>
          <p:grpSpPr>
            <a:xfrm>
              <a:off x="5634824" y="2564904"/>
              <a:ext cx="2609935" cy="1238651"/>
              <a:chOff x="1710896" y="3152700"/>
              <a:chExt cx="2609935" cy="898409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710896" y="3424813"/>
                <a:ext cx="2609935" cy="6262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认真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审查</a:t>
                </a:r>
                <a:endPara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提出</a:t>
                </a:r>
                <a:r>
                  <a:rPr lang="zh-CN" altLang="en-US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意见</a:t>
                </a:r>
                <a:endPara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党委书记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审定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一个月内通知支部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534681" y="3152700"/>
                <a:ext cx="1209735" cy="20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5580112" y="2492896"/>
              <a:ext cx="2736304" cy="1368152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671945" y="4653280"/>
            <a:ext cx="3666490" cy="1099185"/>
            <a:chOff x="1979712" y="3717032"/>
            <a:chExt cx="6604249" cy="1099185"/>
          </a:xfrm>
        </p:grpSpPr>
        <p:sp>
          <p:nvSpPr>
            <p:cNvPr id="41" name="TextBox 40"/>
            <p:cNvSpPr txBox="1"/>
            <p:nvPr/>
          </p:nvSpPr>
          <p:spPr>
            <a:xfrm>
              <a:off x="2123728" y="3717032"/>
              <a:ext cx="633670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：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确定发展对象时间为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上级党委备案同意时间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979712" y="3717032"/>
              <a:ext cx="6604249" cy="109918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775460" y="1197610"/>
            <a:ext cx="4248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7、确定发展对象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  <p:sp>
        <p:nvSpPr>
          <p:cNvPr id="2" name="文本框 4"/>
          <p:cNvSpPr txBox="1"/>
          <p:nvPr/>
        </p:nvSpPr>
        <p:spPr>
          <a:xfrm>
            <a:off x="6534569" y="1225967"/>
            <a:ext cx="3309620" cy="421640"/>
          </a:xfrm>
          <a:prstGeom prst="rect">
            <a:avLst/>
          </a:prstGeom>
          <a:ln>
            <a:noFill/>
          </a:ln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5400" b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方正粗谭黑简体" panose="02010600030101010101" charset="-122"/>
                <a:ea typeface="方正粗谭黑简体" panose="02010600030101010101" charset="-122"/>
              </a:defRPr>
            </a:lvl1pPr>
          </a:lstStyle>
          <a:p>
            <a:pPr algn="ctr">
              <a:buClrTx/>
              <a:buSzTx/>
              <a:buFontTx/>
            </a:pP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8、上报公司党委备案</a:t>
            </a:r>
            <a:endParaRPr lang="en-US" altLang="zh-CN" sz="20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endParaRPr lang="zh-CN" altLang="en-US" sz="4000" b="1" i="1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079776" y="4653138"/>
            <a:ext cx="5256584" cy="864097"/>
            <a:chOff x="-3636912" y="4972461"/>
            <a:chExt cx="6336704" cy="1568240"/>
          </a:xfrm>
        </p:grpSpPr>
        <p:sp>
          <p:nvSpPr>
            <p:cNvPr id="10" name="矩形 9"/>
            <p:cNvSpPr/>
            <p:nvPr/>
          </p:nvSpPr>
          <p:spPr>
            <a:xfrm>
              <a:off x="-3636912" y="4972461"/>
              <a:ext cx="6336704" cy="156824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3636912" y="5013174"/>
              <a:ext cx="6336704" cy="1506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留党察看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处分、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尚未恢复党员权利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              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的党员，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不能做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入党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介绍人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17745" y="116632"/>
            <a:ext cx="6400801" cy="864096"/>
            <a:chOff x="1187624" y="260648"/>
            <a:chExt cx="6400800" cy="864096"/>
          </a:xfrm>
        </p:grpSpPr>
        <p:sp>
          <p:nvSpPr>
            <p:cNvPr id="31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三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、发展对象的确定和考察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32" name="组合 23"/>
            <p:cNvGrpSpPr/>
            <p:nvPr/>
          </p:nvGrpSpPr>
          <p:grpSpPr>
            <a:xfrm>
              <a:off x="1979712" y="836712"/>
              <a:ext cx="4824536" cy="52717"/>
              <a:chOff x="1979712" y="836712"/>
              <a:chExt cx="4824536" cy="72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183551" y="836712"/>
                <a:ext cx="2620697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979712" y="836712"/>
                <a:ext cx="303132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>
            <p:custDataLst>
              <p:tags r:id="rId1"/>
            </p:custDataLst>
          </p:nvPr>
        </p:nvGrpSpPr>
        <p:grpSpPr>
          <a:xfrm>
            <a:off x="3719736" y="1916832"/>
            <a:ext cx="6408712" cy="2303006"/>
            <a:chOff x="1619672" y="1916832"/>
            <a:chExt cx="6408712" cy="2303006"/>
          </a:xfrm>
        </p:grpSpPr>
        <p:grpSp>
          <p:nvGrpSpPr>
            <p:cNvPr id="3" name="组合 30"/>
            <p:cNvGrpSpPr/>
            <p:nvPr/>
          </p:nvGrpSpPr>
          <p:grpSpPr>
            <a:xfrm>
              <a:off x="1619672" y="1916832"/>
              <a:ext cx="6408712" cy="2303006"/>
              <a:chOff x="1331640" y="2924944"/>
              <a:chExt cx="6408712" cy="2303006"/>
            </a:xfrm>
          </p:grpSpPr>
          <p:sp>
            <p:nvSpPr>
              <p:cNvPr id="19" name="TextBox 1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2699792" y="2996952"/>
                <a:ext cx="504056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2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名</a:t>
                </a:r>
                <a:r>
                  <a:rPr lang="zh-CN" altLang="en-US" sz="2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正式党员</a:t>
                </a:r>
                <a:endParaRPr lang="zh-CN" altLang="en-US" sz="2000" b="1" dirty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331640" y="2924944"/>
                <a:ext cx="120973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数量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" name="TextBox 15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331640" y="3861048"/>
                <a:ext cx="120973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方式</a:t>
                </a:r>
                <a:endPara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8" name="TextBox 17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627784" y="3892986"/>
                <a:ext cx="4752528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培养联系人</a:t>
                </a:r>
                <a:r>
                  <a:rPr lang="zh-CN" altLang="en-US" sz="2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担任，也可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党组织指定</a:t>
                </a:r>
                <a:endPara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346041" y="4705980"/>
                <a:ext cx="1209735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" name="TextBox 2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627784" y="4757082"/>
                <a:ext cx="4752528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介绍人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认真完成</a:t>
                </a:r>
                <a:r>
                  <a:rPr lang="zh-CN" altLang="en-US" sz="2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培养、教育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任务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下箭头 35"/>
            <p:cNvSpPr/>
            <p:nvPr>
              <p:custDataLst>
                <p:tags r:id="rId8"/>
              </p:custDataLst>
            </p:nvPr>
          </p:nvSpPr>
          <p:spPr>
            <a:xfrm rot="16200000">
              <a:off x="2641757" y="3767514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7" name="下箭头 36"/>
            <p:cNvSpPr/>
            <p:nvPr>
              <p:custDataLst>
                <p:tags r:id="rId9"/>
              </p:custDataLst>
            </p:nvPr>
          </p:nvSpPr>
          <p:spPr>
            <a:xfrm rot="16200000">
              <a:off x="2641757" y="2911803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8" name="下箭头 37"/>
            <p:cNvSpPr/>
            <p:nvPr>
              <p:custDataLst>
                <p:tags r:id="rId10"/>
              </p:custDataLst>
            </p:nvPr>
          </p:nvSpPr>
          <p:spPr>
            <a:xfrm rot="16200000">
              <a:off x="2641757" y="1974868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26" name="矩形 25"/>
          <p:cNvSpPr/>
          <p:nvPr>
            <p:custDataLst>
              <p:tags r:id="rId11"/>
            </p:custDataLst>
          </p:nvPr>
        </p:nvSpPr>
        <p:spPr>
          <a:xfrm>
            <a:off x="5087888" y="1916833"/>
            <a:ext cx="4176464" cy="57606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>
            <p:custDataLst>
              <p:tags r:id="rId12"/>
            </p:custDataLst>
          </p:nvPr>
        </p:nvSpPr>
        <p:spPr>
          <a:xfrm>
            <a:off x="5087888" y="2780930"/>
            <a:ext cx="4176464" cy="57606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>
            <p:custDataLst>
              <p:tags r:id="rId13"/>
            </p:custDataLst>
          </p:nvPr>
        </p:nvSpPr>
        <p:spPr>
          <a:xfrm>
            <a:off x="5087888" y="3717034"/>
            <a:ext cx="4176464" cy="57606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74" name="Picture 2" descr="E:\2018年\组织部\党务知识PPT\发展党员素材\小插图\介绍人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9136" y="841157"/>
            <a:ext cx="1080120" cy="972823"/>
          </a:xfrm>
          <a:prstGeom prst="rect">
            <a:avLst/>
          </a:prstGeom>
          <a:noFill/>
        </p:spPr>
      </p:pic>
      <p:sp>
        <p:nvSpPr>
          <p:cNvPr id="4" name="文本框 4"/>
          <p:cNvSpPr txBox="1"/>
          <p:nvPr/>
        </p:nvSpPr>
        <p:spPr>
          <a:xfrm>
            <a:off x="3215803" y="1076236"/>
            <a:ext cx="6153785" cy="653415"/>
          </a:xfrm>
          <a:prstGeom prst="rect">
            <a:avLst/>
          </a:prstGeom>
          <a:ln>
            <a:noFill/>
          </a:ln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5400" b="1">
                <a:ln>
                  <a:solidFill>
                    <a:schemeClr val="bg1"/>
                  </a:solidFill>
                </a:ln>
                <a:solidFill>
                  <a:schemeClr val="accent1"/>
                </a:solidFill>
                <a:latin typeface="方正粗谭黑简体" panose="02010600030101010101" charset="-122"/>
                <a:ea typeface="方正粗谭黑简体" panose="02010600030101010101" charset="-122"/>
              </a:defRPr>
            </a:lvl1pPr>
          </a:lstStyle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9.支委会确定入党介绍人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endParaRPr lang="zh-CN" altLang="en-US" sz="4000" b="1" i="1" dirty="0">
              <a:ln>
                <a:noFill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5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3"/>
          <p:cNvGrpSpPr/>
          <p:nvPr/>
        </p:nvGrpSpPr>
        <p:grpSpPr>
          <a:xfrm>
            <a:off x="3575720" y="5517231"/>
            <a:ext cx="6408712" cy="523220"/>
            <a:chOff x="-4464496" y="5282937"/>
            <a:chExt cx="6408712" cy="1355462"/>
          </a:xfrm>
        </p:grpSpPr>
        <p:sp>
          <p:nvSpPr>
            <p:cNvPr id="10" name="矩形 9"/>
            <p:cNvSpPr/>
            <p:nvPr/>
          </p:nvSpPr>
          <p:spPr>
            <a:xfrm>
              <a:off x="-4464496" y="5332581"/>
              <a:ext cx="5904656" cy="130581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4392488" y="5282937"/>
              <a:ext cx="6336704" cy="1352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Adobe 楷体 Std R" pitchFamily="18" charset="-122"/>
                  <a:ea typeface="Adobe 楷体 Std R" pitchFamily="18" charset="-122"/>
                  <a:cs typeface="+mn-ea"/>
                  <a:sym typeface="+mn-lt"/>
                </a:rPr>
                <a:t>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未经政审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或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政审不合格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不能发展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入党</a:t>
              </a:r>
              <a:endParaRPr lang="en-US" altLang="zh-CN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917745" y="0"/>
            <a:ext cx="6994683" cy="1340585"/>
            <a:chOff x="1187624" y="260648"/>
            <a:chExt cx="6994682" cy="1340585"/>
          </a:xfrm>
        </p:grpSpPr>
        <p:sp>
          <p:nvSpPr>
            <p:cNvPr id="29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三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、发展对象的确定和考察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30" name="组合 23"/>
            <p:cNvGrpSpPr/>
            <p:nvPr/>
          </p:nvGrpSpPr>
          <p:grpSpPr>
            <a:xfrm>
              <a:off x="1979712" y="836712"/>
              <a:ext cx="6202594" cy="764521"/>
              <a:chOff x="1979712" y="836712"/>
              <a:chExt cx="6202594" cy="1044174"/>
            </a:xfrm>
          </p:grpSpPr>
          <p:sp>
            <p:nvSpPr>
              <p:cNvPr id="31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183551" y="836712"/>
                <a:ext cx="2620697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979712" y="836712"/>
                <a:ext cx="303132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207569" y="1413283"/>
            <a:ext cx="8761187" cy="3744417"/>
            <a:chOff x="995391" y="1556792"/>
            <a:chExt cx="8761186" cy="3744416"/>
          </a:xfrm>
        </p:grpSpPr>
        <p:grpSp>
          <p:nvGrpSpPr>
            <p:cNvPr id="42" name="组合 41"/>
            <p:cNvGrpSpPr/>
            <p:nvPr/>
          </p:nvGrpSpPr>
          <p:grpSpPr>
            <a:xfrm>
              <a:off x="995391" y="1628800"/>
              <a:ext cx="8761186" cy="3671277"/>
              <a:chOff x="347318" y="1628800"/>
              <a:chExt cx="8761186" cy="3671277"/>
            </a:xfrm>
          </p:grpSpPr>
          <p:grpSp>
            <p:nvGrpSpPr>
              <p:cNvPr id="3" name="组合 30"/>
              <p:cNvGrpSpPr/>
              <p:nvPr/>
            </p:nvGrpSpPr>
            <p:grpSpPr>
              <a:xfrm>
                <a:off x="347318" y="1628800"/>
                <a:ext cx="8761186" cy="3671277"/>
                <a:chOff x="1568162" y="2276872"/>
                <a:chExt cx="5966358" cy="367127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493960" y="2276872"/>
                  <a:ext cx="5040560" cy="1322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对党的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理论、路线、政策的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态度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政治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历史和在重大政治斗争中的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表现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遵纪守法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和遵守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社会公德情况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直系亲属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和与本人关系密切的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社会关系的政治情况</a:t>
                  </a:r>
                  <a:endParaRPr lang="zh-CN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568163" y="2617748"/>
                  <a:ext cx="1209735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内容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568162" y="4057908"/>
                  <a:ext cx="1209735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方法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503969" y="3717032"/>
                  <a:ext cx="4752528" cy="1322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与本人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谈话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查阅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档案</a:t>
                  </a:r>
                  <a:endParaRPr lang="en-US" altLang="zh-CN" sz="2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找有关人员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了解情况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函调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或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外调</a:t>
                  </a:r>
                  <a:endPara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584361" y="5282044"/>
                  <a:ext cx="1209735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要求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503969" y="5241394"/>
                  <a:ext cx="4752528" cy="706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政审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必须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注重本人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一贯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表现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。</a:t>
                  </a:r>
                  <a:endParaRPr lang="en-US" altLang="zh-CN" sz="2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审查情况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形成结论性材料</a:t>
                  </a:r>
                  <a:r>
                    <a:rPr lang="zh-CN" altLang="en-US" sz="2000" b="1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严肃认真、实事求是</a:t>
                  </a:r>
                  <a:endParaRPr lang="zh-CN" altLang="en-US" sz="2000" b="1" dirty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下箭头 33"/>
              <p:cNvSpPr/>
              <p:nvPr/>
            </p:nvSpPr>
            <p:spPr>
              <a:xfrm rot="16200000">
                <a:off x="1261897" y="4703619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下箭头 34"/>
              <p:cNvSpPr/>
              <p:nvPr/>
            </p:nvSpPr>
            <p:spPr>
              <a:xfrm rot="16200000">
                <a:off x="1261896" y="3479482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6" name="下箭头 35"/>
              <p:cNvSpPr/>
              <p:nvPr/>
            </p:nvSpPr>
            <p:spPr>
              <a:xfrm rot="16200000">
                <a:off x="1261896" y="2046875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2339752" y="1556792"/>
              <a:ext cx="6048672" cy="1512168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339752" y="3140968"/>
              <a:ext cx="6048672" cy="1224136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339752" y="4581128"/>
              <a:ext cx="6048672" cy="72008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122" name="Picture 2" descr="E:\2018年\组织部\党务知识PPT\发展党员素材\小插图\政审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12350" y="633730"/>
            <a:ext cx="1563370" cy="1693545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5015865" y="939165"/>
            <a:ext cx="26282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10、进行政治审查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0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26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三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、发展对象的确定和考察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4" name="组合 23"/>
            <p:cNvGrpSpPr/>
            <p:nvPr/>
          </p:nvGrpSpPr>
          <p:grpSpPr>
            <a:xfrm>
              <a:off x="1979712" y="836712"/>
              <a:ext cx="6202594" cy="764521"/>
              <a:chOff x="1979712" y="836712"/>
              <a:chExt cx="6202594" cy="1044174"/>
            </a:xfrm>
          </p:grpSpPr>
          <p:sp>
            <p:nvSpPr>
              <p:cNvPr id="30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183551" y="836712"/>
                <a:ext cx="2620697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979712" y="836712"/>
                <a:ext cx="303132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1919605" y="4509135"/>
            <a:ext cx="8274050" cy="1219835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24"/>
          <p:cNvGrpSpPr/>
          <p:nvPr>
            <p:custDataLst>
              <p:tags r:id="rId1"/>
            </p:custDataLst>
          </p:nvPr>
        </p:nvGrpSpPr>
        <p:grpSpPr>
          <a:xfrm>
            <a:off x="3180368" y="2194188"/>
            <a:ext cx="6192688" cy="1458074"/>
            <a:chOff x="2123728" y="2924944"/>
            <a:chExt cx="6192688" cy="1458074"/>
          </a:xfrm>
        </p:grpSpPr>
        <p:grpSp>
          <p:nvGrpSpPr>
            <p:cNvPr id="10" name="组合 38"/>
            <p:cNvGrpSpPr/>
            <p:nvPr/>
          </p:nvGrpSpPr>
          <p:grpSpPr>
            <a:xfrm>
              <a:off x="2123728" y="2996952"/>
              <a:ext cx="6192688" cy="1386066"/>
              <a:chOff x="1691680" y="2996952"/>
              <a:chExt cx="6192688" cy="1386066"/>
            </a:xfrm>
          </p:grpSpPr>
          <p:grpSp>
            <p:nvGrpSpPr>
              <p:cNvPr id="11" name="组合 30"/>
              <p:cNvGrpSpPr/>
              <p:nvPr/>
            </p:nvGrpSpPr>
            <p:grpSpPr>
              <a:xfrm>
                <a:off x="1691680" y="2996952"/>
                <a:ext cx="6192688" cy="1386066"/>
                <a:chOff x="1331640" y="2996952"/>
                <a:chExt cx="6192688" cy="1386066"/>
              </a:xfrm>
            </p:grpSpPr>
            <p:sp>
              <p:nvSpPr>
                <p:cNvPr id="19" name="TextBox 18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2699792" y="3068960"/>
                  <a:ext cx="4320480" cy="398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发展党员审批权限的基层党委</a:t>
                  </a:r>
                  <a:endParaRPr lang="zh-CN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TextBox 8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331640" y="2996952"/>
                  <a:ext cx="1209735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主体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6" name="TextBox 15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346041" y="3861048"/>
                  <a:ext cx="1209735" cy="5219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时间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8" name="TextBox 17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2771800" y="3903439"/>
                  <a:ext cx="4752528" cy="398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不少于</a:t>
                  </a:r>
                  <a:r>
                    <a: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3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天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或</a:t>
                  </a:r>
                  <a:r>
                    <a: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24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学时</a:t>
                  </a:r>
                  <a:endPara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下箭头 33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2678267" y="3047435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5" name="下箭头 34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2713765" y="3911531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40" name="矩形 39"/>
            <p:cNvSpPr/>
            <p:nvPr>
              <p:custDataLst>
                <p:tags r:id="rId8"/>
              </p:custDataLst>
            </p:nvPr>
          </p:nvSpPr>
          <p:spPr>
            <a:xfrm>
              <a:off x="3491880" y="2924944"/>
              <a:ext cx="3528392" cy="576064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9"/>
              </p:custDataLst>
            </p:nvPr>
          </p:nvSpPr>
          <p:spPr>
            <a:xfrm>
              <a:off x="3491880" y="3789040"/>
              <a:ext cx="3528392" cy="576064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4098" name="Picture 2" descr="E:\2018年\组织部\党务知识PPT\发展党员素材\小插图\培训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8070" y="1240790"/>
            <a:ext cx="1553210" cy="953135"/>
          </a:xfrm>
          <a:prstGeom prst="rect">
            <a:avLst/>
          </a:prstGeom>
          <a:noFill/>
        </p:spPr>
      </p:pic>
      <p:sp>
        <p:nvSpPr>
          <p:cNvPr id="12" name="文本框 11"/>
          <p:cNvSpPr txBox="1"/>
          <p:nvPr/>
        </p:nvSpPr>
        <p:spPr>
          <a:xfrm>
            <a:off x="4008120" y="1342390"/>
            <a:ext cx="4739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11、对发展对象开展集中培训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37"/>
          <p:cNvSpPr txBox="1"/>
          <p:nvPr/>
        </p:nvSpPr>
        <p:spPr>
          <a:xfrm>
            <a:off x="2181225" y="4511040"/>
            <a:ext cx="826389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800" b="1" dirty="0" smtClean="0">
                <a:solidFill>
                  <a:srgbClr val="C00000"/>
                </a:solidFill>
                <a:latin typeface="Adobe 仿宋 Std R" pitchFamily="18" charset="-122"/>
                <a:ea typeface="Adobe 仿宋 Std R" pitchFamily="18" charset="-122"/>
                <a:sym typeface="+mn-lt"/>
              </a:rPr>
              <a:t>注意：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1.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未经培训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（除个别特殊情况）</a:t>
            </a:r>
            <a:r>
              <a:rPr lang="en-US" altLang="zh-CN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,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不能发展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入党；</a:t>
            </a: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  <a:p>
            <a:pPr>
              <a:buClr>
                <a:srgbClr val="0A0EA8"/>
              </a:buClr>
            </a:pPr>
            <a:r>
              <a:rPr lang="en-US" altLang="zh-CN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        2.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培训合格但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一年半内未被接收为预备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，需要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重新培训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并考核</a:t>
            </a:r>
            <a:endParaRPr lang="zh-CN" altLang="en-US" sz="2000" b="1" dirty="0" smtClean="0"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  <a:p>
            <a:pPr>
              <a:buClr>
                <a:srgbClr val="0A0EA8"/>
              </a:buClr>
            </a:pPr>
            <a:endParaRPr lang="en-US" altLang="zh-CN" sz="2000" b="1" dirty="0" smtClean="0"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917745" y="260648"/>
            <a:ext cx="6994683" cy="1340585"/>
            <a:chOff x="1187624" y="260648"/>
            <a:chExt cx="6994682" cy="1340585"/>
          </a:xfrm>
        </p:grpSpPr>
        <p:sp>
          <p:nvSpPr>
            <p:cNvPr id="14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15" name="组合 23"/>
            <p:cNvGrpSpPr/>
            <p:nvPr/>
          </p:nvGrpSpPr>
          <p:grpSpPr>
            <a:xfrm>
              <a:off x="2627784" y="836712"/>
              <a:ext cx="5554522" cy="764521"/>
              <a:chOff x="2627784" y="836712"/>
              <a:chExt cx="5554522" cy="1044174"/>
            </a:xfrm>
          </p:grpSpPr>
          <p:sp>
            <p:nvSpPr>
              <p:cNvPr id="16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183551" y="836712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627784" y="836712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502660" y="2348866"/>
            <a:ext cx="5224780" cy="3434333"/>
            <a:chOff x="1983821" y="2301828"/>
            <a:chExt cx="6109335" cy="2162360"/>
          </a:xfrm>
        </p:grpSpPr>
        <p:grpSp>
          <p:nvGrpSpPr>
            <p:cNvPr id="3" name="组合 30"/>
            <p:cNvGrpSpPr/>
            <p:nvPr/>
          </p:nvGrpSpPr>
          <p:grpSpPr>
            <a:xfrm>
              <a:off x="2301076" y="2353964"/>
              <a:ext cx="5665317" cy="2110224"/>
              <a:chOff x="897428" y="2843015"/>
              <a:chExt cx="5665317" cy="153056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97428" y="3101396"/>
                <a:ext cx="5665317" cy="12721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召开支委会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，听取入党介绍人情况汇报。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上报预审材料。</a:t>
                </a:r>
                <a:endPara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 indent="0"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None/>
                </a:pPr>
                <a:r>
                  <a:rPr lang="zh-CN" altLang="en-US" sz="2000" b="1" dirty="0" smtClean="0">
                    <a:solidFill>
                      <a:schemeClr val="tx1"/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（</a:t>
                </a:r>
                <a:r>
                  <a:rPr lang="zh-CN" altLang="en-US" dirty="0" smtClean="0">
                    <a:latin typeface="楷体" panose="02010609060101010101" charset="-122"/>
                    <a:ea typeface="楷体" panose="02010609060101010101" charset="-122"/>
                    <a:cs typeface="+mn-ea"/>
                    <a:sym typeface="+mn-lt"/>
                  </a:rPr>
                  <a:t>入党申请书、</a:t>
                </a:r>
                <a:r>
                  <a:rPr lang="zh-CN" altLang="en-US" dirty="0" smtClean="0">
                    <a:latin typeface="楷体" panose="02010609060101010101" charset="-122"/>
                    <a:ea typeface="楷体" panose="02010609060101010101" charset="-122"/>
                    <a:cs typeface="+mn-ea"/>
                    <a:sym typeface="+mn-lt"/>
                  </a:rPr>
                  <a:t>思想汇报、入党积极分子培养教育和考察情况、政治审查结论性材料、参加短期集中培训情况、发展对象综合审查情况、公示情况、其他需要上级党委审查的材料以及预审请示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）</a:t>
                </a:r>
                <a:endPara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89801" y="2843015"/>
                <a:ext cx="1080120" cy="23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983821" y="2301828"/>
              <a:ext cx="6109335" cy="1998677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872355" y="1537335"/>
            <a:ext cx="3035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、支委会审查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855377" y="4159867"/>
            <a:ext cx="6686550" cy="1733550"/>
            <a:chOff x="2483768" y="4838345"/>
            <a:chExt cx="6686550" cy="1733550"/>
          </a:xfrm>
        </p:grpSpPr>
        <p:sp>
          <p:nvSpPr>
            <p:cNvPr id="18" name="矩形 17"/>
            <p:cNvSpPr/>
            <p:nvPr/>
          </p:nvSpPr>
          <p:spPr>
            <a:xfrm>
              <a:off x="2483768" y="4838345"/>
              <a:ext cx="6686550" cy="173355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699668" y="4982490"/>
              <a:ext cx="6445885" cy="1445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：</a:t>
              </a:r>
              <a:endParaRPr lang="zh-CN" altLang="en-US" sz="2800" b="1" dirty="0" smtClean="0">
                <a:solidFill>
                  <a:srgbClr val="C00000"/>
                </a:solidFill>
                <a:latin typeface="+mn-ea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1.接到党支部预审材料后一个半月内完成预审</a:t>
              </a:r>
              <a:endParaRPr lang="zh-CN" altLang="en-US" sz="2800" b="1" dirty="0" smtClean="0">
                <a:solidFill>
                  <a:srgbClr val="C00000"/>
                </a:solidFill>
                <a:latin typeface="+mn-ea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2.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发展对象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未来</a:t>
              </a: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3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个月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将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离开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工作、学习单位的，一般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不办理接收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预备党员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手续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。</a:t>
              </a:r>
              <a:endParaRPr lang="en-US" altLang="zh-CN" sz="2000" b="1" dirty="0" smtClean="0">
                <a:solidFill>
                  <a:schemeClr val="bg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17825" y="260350"/>
            <a:ext cx="6994525" cy="949960"/>
            <a:chOff x="1187624" y="260648"/>
            <a:chExt cx="6994682" cy="1340585"/>
          </a:xfrm>
        </p:grpSpPr>
        <p:sp>
          <p:nvSpPr>
            <p:cNvPr id="24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5" name="组合 23"/>
            <p:cNvGrpSpPr/>
            <p:nvPr/>
          </p:nvGrpSpPr>
          <p:grpSpPr>
            <a:xfrm>
              <a:off x="2627784" y="894478"/>
              <a:ext cx="5554522" cy="706755"/>
              <a:chOff x="2627784" y="915608"/>
              <a:chExt cx="5554522" cy="965278"/>
            </a:xfrm>
          </p:grpSpPr>
          <p:sp>
            <p:nvSpPr>
              <p:cNvPr id="26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221652" y="1161046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27784" y="1161046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495848" y="1793126"/>
            <a:ext cx="6624736" cy="780057"/>
            <a:chOff x="2051720" y="2492896"/>
            <a:chExt cx="6624736" cy="780057"/>
          </a:xfrm>
        </p:grpSpPr>
        <p:grpSp>
          <p:nvGrpSpPr>
            <p:cNvPr id="3" name="组合 30"/>
            <p:cNvGrpSpPr/>
            <p:nvPr/>
          </p:nvGrpSpPr>
          <p:grpSpPr>
            <a:xfrm>
              <a:off x="2051720" y="2566198"/>
              <a:ext cx="6624736" cy="706755"/>
              <a:chOff x="1331640" y="3101408"/>
              <a:chExt cx="6624736" cy="51261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699792" y="3101408"/>
                <a:ext cx="5256584" cy="51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审查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发展对象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条件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、培养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教育情况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等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根据需要，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听取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执纪执法部门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意见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31640" y="3191026"/>
                <a:ext cx="1209735" cy="378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方式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0" name="下箭头 29"/>
            <p:cNvSpPr/>
            <p:nvPr/>
          </p:nvSpPr>
          <p:spPr>
            <a:xfrm rot="16200000">
              <a:off x="3073805" y="2694948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3491880" y="2492896"/>
              <a:ext cx="4536504" cy="72008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510251" y="2729230"/>
            <a:ext cx="6610335" cy="1088025"/>
            <a:chOff x="2066121" y="3429000"/>
            <a:chExt cx="6610335" cy="1088025"/>
          </a:xfrm>
        </p:grpSpPr>
        <p:grpSp>
          <p:nvGrpSpPr>
            <p:cNvPr id="11" name="组合 30"/>
            <p:cNvGrpSpPr/>
            <p:nvPr/>
          </p:nvGrpSpPr>
          <p:grpSpPr>
            <a:xfrm>
              <a:off x="2066121" y="3502295"/>
              <a:ext cx="6610335" cy="1014730"/>
              <a:chOff x="1346041" y="3101410"/>
              <a:chExt cx="6610335" cy="73599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699792" y="3101410"/>
                <a:ext cx="5256584" cy="735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审查结果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书面通知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党支部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向审查合格的发展对象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发放</a:t>
                </a:r>
                <a:r>
                  <a: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《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中国共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    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产党入党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志愿书</a:t>
                </a:r>
                <a:r>
                  <a: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》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46041" y="3152704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1" name="下箭头 30"/>
            <p:cNvSpPr/>
            <p:nvPr/>
          </p:nvSpPr>
          <p:spPr>
            <a:xfrm rot="16200000">
              <a:off x="3110315" y="3623499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3" name="矩形 32"/>
            <p:cNvSpPr/>
            <p:nvPr/>
          </p:nvSpPr>
          <p:spPr>
            <a:xfrm>
              <a:off x="3491880" y="3429000"/>
              <a:ext cx="4536504" cy="108012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088255" y="1134745"/>
            <a:ext cx="41630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13.公司党委预审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639870" y="261283"/>
            <a:ext cx="6994683" cy="1340585"/>
            <a:chOff x="1187624" y="260648"/>
            <a:chExt cx="6994682" cy="1340585"/>
          </a:xfrm>
        </p:grpSpPr>
        <p:sp>
          <p:nvSpPr>
            <p:cNvPr id="13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14" name="组合 23"/>
            <p:cNvGrpSpPr/>
            <p:nvPr/>
          </p:nvGrpSpPr>
          <p:grpSpPr>
            <a:xfrm>
              <a:off x="2627784" y="836712"/>
              <a:ext cx="5554522" cy="764521"/>
              <a:chOff x="2627784" y="836712"/>
              <a:chExt cx="5554522" cy="1044174"/>
            </a:xfrm>
          </p:grpSpPr>
          <p:sp>
            <p:nvSpPr>
              <p:cNvPr id="15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183551" y="836712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27784" y="836712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3792121" y="2708920"/>
            <a:ext cx="4104456" cy="1728192"/>
            <a:chOff x="2915816" y="3501008"/>
            <a:chExt cx="4104456" cy="1728192"/>
          </a:xfrm>
        </p:grpSpPr>
        <p:grpSp>
          <p:nvGrpSpPr>
            <p:cNvPr id="3" name="组合 30"/>
            <p:cNvGrpSpPr/>
            <p:nvPr/>
          </p:nvGrpSpPr>
          <p:grpSpPr>
            <a:xfrm>
              <a:off x="3059832" y="3573012"/>
              <a:ext cx="3852936" cy="1354827"/>
              <a:chOff x="2195736" y="3727209"/>
              <a:chExt cx="3852936" cy="98267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195736" y="4197264"/>
                <a:ext cx="3852936" cy="51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在入党介绍人指导下，由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本人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按要求如实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填写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63888" y="3727209"/>
                <a:ext cx="1209735" cy="37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2915816" y="3501008"/>
              <a:ext cx="4104456" cy="1728192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51045" y="1485265"/>
            <a:ext cx="2715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、填写入党志愿书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2564906"/>
            <a:ext cx="7772400" cy="1470025"/>
          </a:xfrm>
        </p:spPr>
        <p:txBody>
          <a:bodyPr/>
          <a:lstStyle/>
          <a:p>
            <a:br>
              <a:rPr lang="en-US" altLang="zh-CN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/>
          <p:nvPr/>
        </p:nvSpPr>
        <p:spPr>
          <a:xfrm>
            <a:off x="1631950" y="1557020"/>
            <a:ext cx="91617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第一部分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784138" y="2348639"/>
            <a:ext cx="65527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发展党员工作</a:t>
            </a:r>
            <a:endParaRPr kumimoji="0" lang="zh-CN" altLang="en-US" sz="1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692554" y="1772687"/>
            <a:ext cx="6598285" cy="2304415"/>
            <a:chOff x="-1420435" y="2852936"/>
            <a:chExt cx="6598285" cy="2304415"/>
          </a:xfrm>
        </p:grpSpPr>
        <p:grpSp>
          <p:nvGrpSpPr>
            <p:cNvPr id="21" name="组合 20"/>
            <p:cNvGrpSpPr/>
            <p:nvPr/>
          </p:nvGrpSpPr>
          <p:grpSpPr>
            <a:xfrm>
              <a:off x="-1420435" y="2852936"/>
              <a:ext cx="6598285" cy="2304415"/>
              <a:chOff x="-1025273" y="2348881"/>
              <a:chExt cx="5891325" cy="230441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724714" y="3284984"/>
                <a:ext cx="3600399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Wingdings" panose="05000000000000000000" pitchFamily="2" charset="2"/>
                  <a:buChar char="u"/>
                </a:pPr>
                <a:endParaRPr lang="zh-CN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85094" y="2421271"/>
                <a:ext cx="1080120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程序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-1025273" y="2348881"/>
                <a:ext cx="5891325" cy="2304415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-1211520" y="3357126"/>
              <a:ext cx="6219825" cy="1630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1.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党委预审合格后，</a:t>
              </a: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1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个月内支部讨论提交支部大会；</a:t>
              </a: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2.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发展对象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汇报个人情况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3.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入党介绍人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介绍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发展对象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有关情况、表明意见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4.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支委会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报告审查情况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5.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与会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党员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充分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讨论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、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投票表决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708275" y="4220845"/>
            <a:ext cx="6635750" cy="1988820"/>
            <a:chOff x="-255750" y="2470435"/>
            <a:chExt cx="4580863" cy="1678646"/>
          </a:xfrm>
        </p:grpSpPr>
        <p:sp>
          <p:nvSpPr>
            <p:cNvPr id="29" name="TextBox 28"/>
            <p:cNvSpPr txBox="1"/>
            <p:nvPr/>
          </p:nvSpPr>
          <p:spPr>
            <a:xfrm>
              <a:off x="724714" y="3284984"/>
              <a:ext cx="3600399" cy="38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anose="05000000000000000000" pitchFamily="2" charset="2"/>
                <a:buChar char="u"/>
              </a:pP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207530" y="2531212"/>
              <a:ext cx="1080120" cy="44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</a:rPr>
                <a:t>注意：</a:t>
              </a:r>
              <a:endParaRPr lang="zh-CN" altLang="en-US" sz="2800" b="1" dirty="0">
                <a:solidFill>
                  <a:srgbClr val="C00000"/>
                </a:solidFill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-255750" y="2470435"/>
              <a:ext cx="4580863" cy="1678646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860324" y="4370328"/>
            <a:ext cx="5544616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到会人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数</a:t>
            </a:r>
            <a:r>
              <a:rPr lang="en-US" altLang="zh-CN" sz="3200" b="1" dirty="0" smtClean="0">
                <a:solidFill>
                  <a:srgbClr val="FF0000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&gt;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应到人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数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半数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赞成人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数</a:t>
            </a:r>
            <a:r>
              <a:rPr lang="en-US" altLang="zh-CN" sz="2800" b="1" dirty="0" smtClean="0">
                <a:solidFill>
                  <a:srgbClr val="FF0000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&gt;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应到并由表决权人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数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半数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逐个讨论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和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表决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（讨论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2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个以上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发展对象入党时）</a:t>
            </a:r>
            <a:endParaRPr lang="en-US" altLang="zh-CN" sz="2000" b="1" dirty="0" smtClean="0"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620185" y="162858"/>
            <a:ext cx="6400801" cy="864096"/>
            <a:chOff x="1187624" y="260648"/>
            <a:chExt cx="6400800" cy="864096"/>
          </a:xfrm>
        </p:grpSpPr>
        <p:sp>
          <p:nvSpPr>
            <p:cNvPr id="35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36" name="组合 23"/>
            <p:cNvGrpSpPr/>
            <p:nvPr/>
          </p:nvGrpSpPr>
          <p:grpSpPr>
            <a:xfrm>
              <a:off x="2627784" y="836712"/>
              <a:ext cx="3600400" cy="52717"/>
              <a:chOff x="2627784" y="836712"/>
              <a:chExt cx="3600400" cy="7200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4183551" y="836712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627784" y="836712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4655820" y="1200785"/>
            <a:ext cx="30816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15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、支部大会讨论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41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42" name="组合 23"/>
            <p:cNvGrpSpPr/>
            <p:nvPr/>
          </p:nvGrpSpPr>
          <p:grpSpPr>
            <a:xfrm>
              <a:off x="2627784" y="836712"/>
              <a:ext cx="5554522" cy="764521"/>
              <a:chOff x="2627784" y="836712"/>
              <a:chExt cx="5554522" cy="1044174"/>
            </a:xfrm>
          </p:grpSpPr>
          <p:sp>
            <p:nvSpPr>
              <p:cNvPr id="43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183551" y="836712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627784" y="836712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2423582" y="2060843"/>
            <a:ext cx="6480720" cy="3672205"/>
            <a:chOff x="1619672" y="2636912"/>
            <a:chExt cx="6480720" cy="3672205"/>
          </a:xfrm>
        </p:grpSpPr>
        <p:grpSp>
          <p:nvGrpSpPr>
            <p:cNvPr id="18" name="组合 30"/>
            <p:cNvGrpSpPr/>
            <p:nvPr/>
          </p:nvGrpSpPr>
          <p:grpSpPr>
            <a:xfrm>
              <a:off x="1619672" y="2707626"/>
              <a:ext cx="6480720" cy="2219852"/>
              <a:chOff x="1259632" y="3100472"/>
              <a:chExt cx="6480720" cy="161008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699792" y="3124574"/>
                <a:ext cx="5040560" cy="28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公司党委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审批前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59632" y="3100472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时间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259632" y="3727212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人员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99792" y="3751314"/>
                <a:ext cx="4752528" cy="28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党委副书记、党委委员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或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组织员</a:t>
                </a:r>
                <a:endPara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259632" y="4302661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目的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28057" y="4198020"/>
                <a:ext cx="4839970" cy="51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作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进一步了解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帮助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发展对象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提高对党的认识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619672" y="5301208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要求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87824" y="5077633"/>
              <a:ext cx="4824536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谈话人将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谈话情况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和自己对发展对象能否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入党的意见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，如实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填写在</a:t>
              </a: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《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中国共产党入党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志愿书</a:t>
              </a:r>
              <a:r>
                <a: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》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上，并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向公司党委汇报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  <p:sp>
          <p:nvSpPr>
            <p:cNvPr id="26" name="下箭头 25"/>
            <p:cNvSpPr/>
            <p:nvPr/>
          </p:nvSpPr>
          <p:spPr>
            <a:xfrm rot="16200000">
              <a:off x="2641757" y="2766956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9" name="下箭头 28"/>
            <p:cNvSpPr/>
            <p:nvPr/>
          </p:nvSpPr>
          <p:spPr>
            <a:xfrm rot="16200000">
              <a:off x="2641757" y="3623499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0" name="下箭头 29"/>
            <p:cNvSpPr/>
            <p:nvPr/>
          </p:nvSpPr>
          <p:spPr>
            <a:xfrm rot="16200000">
              <a:off x="2641757" y="4415587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1" name="下箭头 30"/>
            <p:cNvSpPr/>
            <p:nvPr/>
          </p:nvSpPr>
          <p:spPr>
            <a:xfrm rot="16200000">
              <a:off x="2641757" y="5351691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2988097" y="5013082"/>
              <a:ext cx="4823460" cy="129603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988097" y="4221237"/>
              <a:ext cx="4828540" cy="64833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988097" y="3428757"/>
              <a:ext cx="4809490" cy="64833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988097" y="2636912"/>
              <a:ext cx="4808855" cy="64833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12310" y="1327785"/>
            <a:ext cx="3808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16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、公司党委派人谈话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30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31" name="组合 23"/>
            <p:cNvGrpSpPr/>
            <p:nvPr/>
          </p:nvGrpSpPr>
          <p:grpSpPr>
            <a:xfrm>
              <a:off x="2627784" y="836712"/>
              <a:ext cx="5554522" cy="764521"/>
              <a:chOff x="2627784" y="836712"/>
              <a:chExt cx="5554522" cy="1044174"/>
            </a:xfrm>
          </p:grpSpPr>
          <p:sp>
            <p:nvSpPr>
              <p:cNvPr id="32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183551" y="836712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627784" y="836712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2598594" y="2204736"/>
            <a:ext cx="7488832" cy="3748417"/>
            <a:chOff x="1187624" y="2348880"/>
            <a:chExt cx="7488832" cy="3748416"/>
          </a:xfrm>
        </p:grpSpPr>
        <p:grpSp>
          <p:nvGrpSpPr>
            <p:cNvPr id="3" name="组合 30"/>
            <p:cNvGrpSpPr/>
            <p:nvPr/>
          </p:nvGrpSpPr>
          <p:grpSpPr>
            <a:xfrm>
              <a:off x="1691680" y="2420883"/>
              <a:ext cx="6408712" cy="2279784"/>
              <a:chOff x="1331640" y="2892494"/>
              <a:chExt cx="6408712" cy="165355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627784" y="2892494"/>
                <a:ext cx="5040560" cy="51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是否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具备入党条件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入党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手续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是否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完备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31640" y="2892495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内容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331640" y="3548626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27784" y="3528082"/>
                <a:ext cx="5112568" cy="51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集体讨论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表决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逐个审议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表决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（</a:t>
                </a: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2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个以上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发展对象）</a:t>
                </a:r>
                <a:endPara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46041" y="4167461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时间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27784" y="4198206"/>
                <a:ext cx="4752528" cy="289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3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个月内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，特殊情况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不超过</a:t>
                </a: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6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个月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187624" y="4941168"/>
              <a:ext cx="7488832" cy="1156128"/>
              <a:chOff x="2483768" y="4936779"/>
              <a:chExt cx="4752528" cy="110677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483768" y="4936779"/>
                <a:ext cx="4752528" cy="110295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592288" y="5013176"/>
                <a:ext cx="4572000" cy="10303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A0EA8"/>
                  </a:buClr>
                </a:pPr>
                <a:r>
                  <a:rPr lang="zh-CN" altLang="en-US" sz="2400" b="1" dirty="0" smtClean="0">
                    <a:solidFill>
                      <a:srgbClr val="C00000"/>
                    </a:solidFill>
                    <a:latin typeface="Adobe 仿宋 Std R" pitchFamily="18" charset="-122"/>
                    <a:ea typeface="Adobe 仿宋 Std R" pitchFamily="18" charset="-122"/>
                    <a:sym typeface="+mn-lt"/>
                  </a:rPr>
                  <a:t>注意</a:t>
                </a:r>
                <a:r>
                  <a:rPr lang="zh-CN" altLang="en-US" sz="2400" b="1" dirty="0" smtClean="0">
                    <a:solidFill>
                      <a:srgbClr val="C00000"/>
                    </a:solidFill>
                    <a:latin typeface="Adobe 楷体 Std R" pitchFamily="18" charset="-122"/>
                    <a:ea typeface="Adobe 楷体 Std R" pitchFamily="18" charset="-122"/>
                    <a:cs typeface="+mn-ea"/>
                    <a:sym typeface="+mn-lt"/>
                  </a:rPr>
                  <a:t>：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党总支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、乡镇（街道）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所属的基层党委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以及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党组不能审批预备党员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。除另有规定外，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临时党组织不能接受、审批预备党员。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" name="下箭头 25"/>
            <p:cNvSpPr/>
            <p:nvPr/>
          </p:nvSpPr>
          <p:spPr>
            <a:xfrm rot="16200000">
              <a:off x="2641757" y="2478924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6" name="下箭头 35"/>
            <p:cNvSpPr/>
            <p:nvPr/>
          </p:nvSpPr>
          <p:spPr>
            <a:xfrm rot="16200000">
              <a:off x="2641757" y="3355214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7" name="下箭头 36"/>
            <p:cNvSpPr/>
            <p:nvPr/>
          </p:nvSpPr>
          <p:spPr>
            <a:xfrm rot="16200000">
              <a:off x="2641757" y="4207115"/>
              <a:ext cx="223576" cy="3955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2987824" y="3225170"/>
              <a:ext cx="4608512" cy="779894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987824" y="2348880"/>
              <a:ext cx="4608512" cy="792088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987824" y="4077072"/>
              <a:ext cx="4608512" cy="648072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60010" y="1464945"/>
            <a:ext cx="23260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18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、党委审批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13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四、预备党员的接收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14" name="组合 23"/>
            <p:cNvGrpSpPr/>
            <p:nvPr/>
          </p:nvGrpSpPr>
          <p:grpSpPr>
            <a:xfrm>
              <a:off x="2627784" y="836712"/>
              <a:ext cx="5554522" cy="764521"/>
              <a:chOff x="2627784" y="836712"/>
              <a:chExt cx="5554522" cy="1044174"/>
            </a:xfrm>
          </p:grpSpPr>
          <p:sp>
            <p:nvSpPr>
              <p:cNvPr id="15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183551" y="836712"/>
                <a:ext cx="2044633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627784" y="836712"/>
                <a:ext cx="238325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30"/>
          <p:cNvGrpSpPr/>
          <p:nvPr/>
        </p:nvGrpSpPr>
        <p:grpSpPr>
          <a:xfrm>
            <a:off x="3721001" y="2852935"/>
            <a:ext cx="5040560" cy="1354826"/>
            <a:chOff x="1584176" y="3204935"/>
            <a:chExt cx="5040560" cy="982674"/>
          </a:xfrm>
        </p:grpSpPr>
        <p:sp>
          <p:nvSpPr>
            <p:cNvPr id="19" name="TextBox 18"/>
            <p:cNvSpPr txBox="1"/>
            <p:nvPr/>
          </p:nvSpPr>
          <p:spPr>
            <a:xfrm>
              <a:off x="1584176" y="3674990"/>
              <a:ext cx="5040560" cy="51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掌握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预备党员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结构、分布、质量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等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情况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发现问题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及时解决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12368" y="3204935"/>
              <a:ext cx="1209735" cy="37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目的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3504977" y="2780929"/>
            <a:ext cx="4968552" cy="180020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43475" y="1845310"/>
            <a:ext cx="213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上报备案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2018年\组织部\党务知识PPT\发展党员素材\小插图\宣誓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168008" y="4870172"/>
            <a:ext cx="864096" cy="937325"/>
          </a:xfrm>
          <a:prstGeom prst="rect">
            <a:avLst/>
          </a:prstGeom>
          <a:noFill/>
        </p:spPr>
      </p:pic>
      <p:pic>
        <p:nvPicPr>
          <p:cNvPr id="6146" name="Picture 2" descr="E:\2018年\组织部\党务知识PPT\发展党员素材\小插图\预备党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2060848"/>
            <a:ext cx="648072" cy="736025"/>
          </a:xfrm>
          <a:prstGeom prst="rect">
            <a:avLst/>
          </a:prstGeom>
          <a:noFill/>
        </p:spPr>
      </p:pic>
      <p:grpSp>
        <p:nvGrpSpPr>
          <p:cNvPr id="12" name="组合 11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13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五、预备党员的教育考察和转正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14" name="组合 23"/>
            <p:cNvGrpSpPr/>
            <p:nvPr/>
          </p:nvGrpSpPr>
          <p:grpSpPr>
            <a:xfrm>
              <a:off x="1547664" y="836712"/>
              <a:ext cx="6634642" cy="764521"/>
              <a:chOff x="1547664" y="836712"/>
              <a:chExt cx="6634642" cy="1044174"/>
            </a:xfrm>
          </p:grpSpPr>
          <p:sp>
            <p:nvSpPr>
              <p:cNvPr id="15" name="文本框 4"/>
              <p:cNvSpPr txBox="1"/>
              <p:nvPr/>
            </p:nvSpPr>
            <p:spPr>
              <a:xfrm>
                <a:off x="4872512" y="915608"/>
                <a:ext cx="3309794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1547664" y="836712"/>
                <a:ext cx="346337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2423592" y="1773828"/>
            <a:ext cx="3168352" cy="1296144"/>
            <a:chOff x="3491880" y="2492895"/>
            <a:chExt cx="3168352" cy="1296144"/>
          </a:xfrm>
        </p:grpSpPr>
        <p:grpSp>
          <p:nvGrpSpPr>
            <p:cNvPr id="3" name="组合 30"/>
            <p:cNvGrpSpPr/>
            <p:nvPr/>
          </p:nvGrpSpPr>
          <p:grpSpPr>
            <a:xfrm>
              <a:off x="3563888" y="2492900"/>
              <a:ext cx="3096344" cy="1282820"/>
              <a:chOff x="2160240" y="2943795"/>
              <a:chExt cx="3096344" cy="93044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160240" y="3361623"/>
                <a:ext cx="3096344" cy="51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及时编入党支部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继续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进行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教育、考察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96344" y="2943795"/>
                <a:ext cx="1209735" cy="378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3491880" y="2492895"/>
              <a:ext cx="2880320" cy="1296144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33"/>
          <p:cNvGrpSpPr/>
          <p:nvPr/>
        </p:nvGrpSpPr>
        <p:grpSpPr>
          <a:xfrm>
            <a:off x="6168008" y="1701817"/>
            <a:ext cx="5040560" cy="4490423"/>
            <a:chOff x="4211960" y="2276868"/>
            <a:chExt cx="5040560" cy="4490422"/>
          </a:xfrm>
        </p:grpSpPr>
        <p:grpSp>
          <p:nvGrpSpPr>
            <p:cNvPr id="28" name="组合 30"/>
            <p:cNvGrpSpPr/>
            <p:nvPr/>
          </p:nvGrpSpPr>
          <p:grpSpPr>
            <a:xfrm>
              <a:off x="4211960" y="2276868"/>
              <a:ext cx="5040560" cy="832121"/>
              <a:chOff x="2808312" y="2787099"/>
              <a:chExt cx="5040560" cy="60354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808312" y="3101406"/>
                <a:ext cx="5040560" cy="289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公司党委或党支部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TextBox 8"/>
              <p:cNvSpPr txBox="1"/>
              <p:nvPr/>
            </p:nvSpPr>
            <p:spPr>
              <a:xfrm>
                <a:off x="4334881" y="2787099"/>
                <a:ext cx="1209735" cy="37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组织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6" name="组合 30"/>
            <p:cNvGrpSpPr/>
            <p:nvPr/>
          </p:nvGrpSpPr>
          <p:grpSpPr>
            <a:xfrm>
              <a:off x="4211960" y="3193808"/>
              <a:ext cx="5040560" cy="2044672"/>
              <a:chOff x="2843808" y="3087506"/>
              <a:chExt cx="5040560" cy="1483027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843808" y="3388241"/>
                <a:ext cx="5040560" cy="1182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奏</a:t>
                </a: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《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国际歌</a:t>
                </a: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》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党组织负责同志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致辞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预备党员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宣誓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参加宣誓的预备党员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代表发言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党组织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负责同志讲话、提出要求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442385" y="3087506"/>
                <a:ext cx="1209735" cy="367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程序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2" name="组合 30"/>
            <p:cNvGrpSpPr/>
            <p:nvPr/>
          </p:nvGrpSpPr>
          <p:grpSpPr>
            <a:xfrm>
              <a:off x="5018449" y="5445220"/>
              <a:ext cx="2289855" cy="1322070"/>
              <a:chOff x="3650297" y="3414778"/>
              <a:chExt cx="2289855" cy="95891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355976" y="3414778"/>
                <a:ext cx="1584176" cy="958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场合正式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严肃认真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庄重简朴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严密紧凑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650297" y="3662022"/>
                <a:ext cx="1209735" cy="37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6168008" y="2637924"/>
            <a:ext cx="4032448" cy="2088232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68008" y="1773828"/>
            <a:ext cx="4032448" cy="72008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68008" y="4870172"/>
            <a:ext cx="4032448" cy="144016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78330" y="1125855"/>
            <a:ext cx="33261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20、编入党支部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1945" y="1125855"/>
            <a:ext cx="2927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21、入党宣誓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党旗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82380" y="0"/>
            <a:ext cx="1785620" cy="126873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23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五、预备党员的教育考察和转正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47664" y="836712"/>
              <a:ext cx="6634642" cy="764521"/>
              <a:chOff x="1547664" y="836712"/>
              <a:chExt cx="6634642" cy="1044174"/>
            </a:xfrm>
          </p:grpSpPr>
          <p:sp>
            <p:nvSpPr>
              <p:cNvPr id="25" name="文本框 4"/>
              <p:cNvSpPr txBox="1"/>
              <p:nvPr/>
            </p:nvSpPr>
            <p:spPr>
              <a:xfrm>
                <a:off x="4872512" y="915608"/>
                <a:ext cx="3309794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547664" y="836712"/>
                <a:ext cx="346337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495600" y="2348880"/>
            <a:ext cx="2880320" cy="2304256"/>
            <a:chOff x="539552" y="2348880"/>
            <a:chExt cx="2880320" cy="2304256"/>
          </a:xfrm>
        </p:grpSpPr>
        <p:grpSp>
          <p:nvGrpSpPr>
            <p:cNvPr id="3" name="组合 30"/>
            <p:cNvGrpSpPr/>
            <p:nvPr/>
          </p:nvGrpSpPr>
          <p:grpSpPr>
            <a:xfrm>
              <a:off x="971600" y="2401723"/>
              <a:ext cx="2376264" cy="2153264"/>
              <a:chOff x="0" y="3138803"/>
              <a:chExt cx="2376264" cy="156179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0" y="3518301"/>
                <a:ext cx="2376264" cy="11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参加党组织生活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听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本人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汇报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个别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谈心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集中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培训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实践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锻炼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2048" y="3138803"/>
                <a:ext cx="1209735" cy="378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方式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539552" y="2348880"/>
              <a:ext cx="2880320" cy="2304256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384032" y="2924944"/>
            <a:ext cx="5040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预备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期满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，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书面</a:t>
            </a: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提出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申请</a:t>
            </a:r>
            <a:endParaRPr lang="zh-CN" altLang="en-US" sz="2000" b="1" dirty="0" smtClean="0">
              <a:solidFill>
                <a:schemeClr val="accent6">
                  <a:lumMod val="75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预备期满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前一周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311900" y="2329815"/>
            <a:ext cx="3312160" cy="2309495"/>
            <a:chOff x="4860032" y="2473732"/>
            <a:chExt cx="3312368" cy="1171292"/>
          </a:xfrm>
        </p:grpSpPr>
        <p:sp>
          <p:nvSpPr>
            <p:cNvPr id="28" name="矩形 27"/>
            <p:cNvSpPr/>
            <p:nvPr/>
          </p:nvSpPr>
          <p:spPr>
            <a:xfrm>
              <a:off x="4860032" y="2492896"/>
              <a:ext cx="3312368" cy="1152128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84168" y="2473732"/>
              <a:ext cx="1209735" cy="26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要求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39470" y="1537335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buClrTx/>
              <a:buSzTx/>
              <a:buFontTx/>
            </a:pP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22.党支部对预备党员继续教育考察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71945" y="1527810"/>
            <a:ext cx="2559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23、提出转正申</a:t>
            </a:r>
            <a:r>
              <a:rPr lang="en-US" altLang="zh-CN" sz="2000" b="1" dirty="0" smtClean="0">
                <a:ln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</a:t>
            </a:r>
            <a:endParaRPr lang="en-US" altLang="zh-CN" sz="2000" b="1" dirty="0" smtClean="0">
              <a:ln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5"/>
          <p:cNvSpPr txBox="1"/>
          <p:nvPr/>
        </p:nvSpPr>
        <p:spPr>
          <a:xfrm>
            <a:off x="2927648" y="5517744"/>
            <a:ext cx="20882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预备期为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1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rPr>
              <a:t>年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lt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3359492" y="5033626"/>
            <a:ext cx="1209735" cy="52113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时间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95600" y="5013305"/>
            <a:ext cx="2880320" cy="93610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23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五、预备党员的教育考察和转正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47664" y="836712"/>
              <a:ext cx="6634642" cy="764521"/>
              <a:chOff x="1547664" y="836712"/>
              <a:chExt cx="6634642" cy="1044174"/>
            </a:xfrm>
          </p:grpSpPr>
          <p:sp>
            <p:nvSpPr>
              <p:cNvPr id="25" name="文本框 4"/>
              <p:cNvSpPr txBox="1"/>
              <p:nvPr/>
            </p:nvSpPr>
            <p:spPr>
              <a:xfrm>
                <a:off x="4872512" y="915608"/>
                <a:ext cx="3309794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547664" y="836712"/>
                <a:ext cx="346337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767249" y="1845072"/>
            <a:ext cx="6444208" cy="4264522"/>
            <a:chOff x="1835696" y="2132856"/>
            <a:chExt cx="6444208" cy="4264522"/>
          </a:xfrm>
        </p:grpSpPr>
        <p:grpSp>
          <p:nvGrpSpPr>
            <p:cNvPr id="32" name="组合 31"/>
            <p:cNvGrpSpPr/>
            <p:nvPr/>
          </p:nvGrpSpPr>
          <p:grpSpPr>
            <a:xfrm>
              <a:off x="1835696" y="2204864"/>
              <a:ext cx="6444208" cy="4192514"/>
              <a:chOff x="2699792" y="2492898"/>
              <a:chExt cx="6444208" cy="4192514"/>
            </a:xfrm>
          </p:grpSpPr>
          <p:grpSp>
            <p:nvGrpSpPr>
              <p:cNvPr id="3" name="组合 30"/>
              <p:cNvGrpSpPr/>
              <p:nvPr/>
            </p:nvGrpSpPr>
            <p:grpSpPr>
              <a:xfrm>
                <a:off x="2735288" y="2492898"/>
                <a:ext cx="6408712" cy="1014731"/>
                <a:chOff x="1331640" y="2943790"/>
                <a:chExt cx="6408712" cy="73599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699792" y="2943790"/>
                  <a:ext cx="5040560" cy="73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党支部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提出意见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党支部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征求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党员、群众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意见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支委会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审查</a:t>
                  </a:r>
                  <a:endParaRPr lang="zh-CN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331640" y="3100473"/>
                  <a:ext cx="1209735" cy="378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准备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" name="组合 30"/>
              <p:cNvGrpSpPr/>
              <p:nvPr/>
            </p:nvGrpSpPr>
            <p:grpSpPr>
              <a:xfrm>
                <a:off x="2699792" y="3769875"/>
                <a:ext cx="6408712" cy="708044"/>
                <a:chOff x="1331640" y="2996014"/>
                <a:chExt cx="6408712" cy="513553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699792" y="2996949"/>
                  <a:ext cx="5040560" cy="512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党员大会讨论表决</a:t>
                  </a:r>
                  <a:endPara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 indent="0"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None/>
                  </a:pPr>
                  <a:r>
                    <a:rPr lang="zh-CN" altLang="en-US" sz="2000" b="1" dirty="0" smtClean="0">
                      <a:solidFill>
                        <a:schemeClr val="tx1"/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（参照接收预备党员的程序）</a:t>
                  </a:r>
                  <a:endParaRPr lang="zh-CN" altLang="en-US" sz="2000" b="1" dirty="0" smtClean="0">
                    <a:solidFill>
                      <a:schemeClr val="tx1"/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331640" y="2996014"/>
                  <a:ext cx="1209735" cy="378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程序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8" name="组合 30"/>
              <p:cNvGrpSpPr/>
              <p:nvPr/>
            </p:nvGrpSpPr>
            <p:grpSpPr>
              <a:xfrm>
                <a:off x="2714193" y="4509903"/>
                <a:ext cx="6394450" cy="2175510"/>
                <a:chOff x="1346041" y="2996582"/>
                <a:chExt cx="6394450" cy="1577923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2699861" y="2996582"/>
                  <a:ext cx="5040630" cy="1577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认真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履行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义务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、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具备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条件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的，按期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转正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需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继续考察和教育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的，可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延长</a:t>
                  </a:r>
                  <a:r>
                    <a: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1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次预备期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（半年</a:t>
                  </a:r>
                  <a:r>
                    <a:rPr lang="en-US" altLang="zh-CN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&lt;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延长时间</a:t>
                  </a:r>
                  <a:r>
                    <a:rPr lang="en-US" altLang="zh-CN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&lt;1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年）</a:t>
                  </a:r>
                  <a:endPara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不履行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义务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、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不具备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条件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的，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取消预备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党员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资格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1346041" y="3465520"/>
                  <a:ext cx="1209735" cy="3784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结果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</p:grpSp>
          <p:sp>
            <p:nvSpPr>
              <p:cNvPr id="29" name="下箭头 28"/>
              <p:cNvSpPr/>
              <p:nvPr/>
            </p:nvSpPr>
            <p:spPr>
              <a:xfrm rot="16200000">
                <a:off x="3721877" y="2766955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0" name="下箭头 29"/>
              <p:cNvSpPr/>
              <p:nvPr/>
            </p:nvSpPr>
            <p:spPr>
              <a:xfrm rot="16200000">
                <a:off x="3721877" y="3775067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1" name="下箭头 30"/>
              <p:cNvSpPr/>
              <p:nvPr/>
            </p:nvSpPr>
            <p:spPr>
              <a:xfrm rot="16200000">
                <a:off x="3721877" y="5214468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3275856" y="4220582"/>
              <a:ext cx="4968552" cy="1944216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275876" y="3428891"/>
              <a:ext cx="4968240" cy="72707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275856" y="2132856"/>
              <a:ext cx="4968552" cy="1152128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03520" y="1341120"/>
            <a:ext cx="2601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、支部大会讨论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371080" y="1845310"/>
            <a:ext cx="4450080" cy="1151890"/>
            <a:chOff x="2452028" y="2893340"/>
            <a:chExt cx="6740412" cy="1943100"/>
          </a:xfrm>
        </p:grpSpPr>
        <p:sp>
          <p:nvSpPr>
            <p:cNvPr id="11" name="矩形 10"/>
            <p:cNvSpPr/>
            <p:nvPr/>
          </p:nvSpPr>
          <p:spPr>
            <a:xfrm>
              <a:off x="2505890" y="2895482"/>
              <a:ext cx="6686550" cy="18316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52028" y="2893340"/>
              <a:ext cx="6446096" cy="1943100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：</a:t>
              </a:r>
              <a:endParaRPr lang="zh-CN" altLang="en-US" sz="2800" b="1" dirty="0" smtClean="0">
                <a:solidFill>
                  <a:srgbClr val="C00000"/>
                </a:solidFill>
                <a:latin typeface="+mn-ea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党支部应在收到转正申请书之后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一个月内召开党员大会</a:t>
              </a:r>
              <a:endParaRPr lang="zh-CN" altLang="en-US" sz="2000" b="1" dirty="0" smtClean="0">
                <a:solidFill>
                  <a:schemeClr val="bg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373620" y="3141345"/>
            <a:ext cx="4450080" cy="1151890"/>
            <a:chOff x="2452028" y="2893340"/>
            <a:chExt cx="6740412" cy="1943100"/>
          </a:xfrm>
        </p:grpSpPr>
        <p:sp>
          <p:nvSpPr>
            <p:cNvPr id="15" name="矩形 14"/>
            <p:cNvSpPr/>
            <p:nvPr/>
          </p:nvSpPr>
          <p:spPr>
            <a:xfrm>
              <a:off x="2505890" y="2895482"/>
              <a:ext cx="6686550" cy="1831698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52028" y="2893340"/>
              <a:ext cx="6446096" cy="1943100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cs typeface="+mn-ea"/>
                  <a:sym typeface="+mn-lt"/>
                </a:rPr>
                <a:t>：</a:t>
              </a:r>
              <a:endParaRPr lang="zh-CN" altLang="en-US" sz="2800" b="1" dirty="0" smtClean="0">
                <a:solidFill>
                  <a:srgbClr val="C00000"/>
                </a:solidFill>
                <a:latin typeface="+mn-ea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对拟转正的预备党员进行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公示（5个工作日）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360708" y="4582140"/>
            <a:ext cx="5544616" cy="1008112"/>
            <a:chOff x="2483768" y="4838345"/>
            <a:chExt cx="4752528" cy="1614991"/>
          </a:xfrm>
        </p:grpSpPr>
        <p:sp>
          <p:nvSpPr>
            <p:cNvPr id="22" name="矩形 21"/>
            <p:cNvSpPr/>
            <p:nvPr/>
          </p:nvSpPr>
          <p:spPr>
            <a:xfrm>
              <a:off x="2483768" y="4838345"/>
              <a:ext cx="4752528" cy="161499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592288" y="5013176"/>
              <a:ext cx="4572000" cy="1329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：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党员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党龄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从预备期满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转正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式党员之日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算起</a:t>
              </a:r>
              <a:r>
                <a:rPr lang="zh-CN" altLang="en-US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rPr>
                <a:t>。</a:t>
              </a:r>
              <a:endParaRPr lang="en-US" altLang="zh-CN" sz="2000" b="1" dirty="0" smtClean="0">
                <a:latin typeface="Adobe 仿宋 Std R" pitchFamily="18" charset="-122"/>
                <a:ea typeface="Adobe 仿宋 Std R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26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五、预备党员的教育考察和转正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7" name="组合 23"/>
            <p:cNvGrpSpPr/>
            <p:nvPr/>
          </p:nvGrpSpPr>
          <p:grpSpPr>
            <a:xfrm>
              <a:off x="1547664" y="836712"/>
              <a:ext cx="6634642" cy="764521"/>
              <a:chOff x="1547664" y="836712"/>
              <a:chExt cx="6634642" cy="1044174"/>
            </a:xfrm>
          </p:grpSpPr>
          <p:sp>
            <p:nvSpPr>
              <p:cNvPr id="29" name="文本框 4"/>
              <p:cNvSpPr txBox="1"/>
              <p:nvPr/>
            </p:nvSpPr>
            <p:spPr>
              <a:xfrm>
                <a:off x="4872512" y="915608"/>
                <a:ext cx="3309794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547664" y="836712"/>
                <a:ext cx="346337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288700" y="2277884"/>
            <a:ext cx="6408712" cy="1872208"/>
            <a:chOff x="2339752" y="2564904"/>
            <a:chExt cx="6408712" cy="1872208"/>
          </a:xfrm>
        </p:grpSpPr>
        <p:grpSp>
          <p:nvGrpSpPr>
            <p:cNvPr id="33" name="组合 32"/>
            <p:cNvGrpSpPr/>
            <p:nvPr/>
          </p:nvGrpSpPr>
          <p:grpSpPr>
            <a:xfrm>
              <a:off x="2339752" y="2636912"/>
              <a:ext cx="6408712" cy="1716935"/>
              <a:chOff x="2735288" y="2636912"/>
              <a:chExt cx="6408712" cy="1716935"/>
            </a:xfrm>
          </p:grpSpPr>
          <p:grpSp>
            <p:nvGrpSpPr>
              <p:cNvPr id="3" name="组合 30"/>
              <p:cNvGrpSpPr/>
              <p:nvPr/>
            </p:nvGrpSpPr>
            <p:grpSpPr>
              <a:xfrm>
                <a:off x="2735288" y="2636912"/>
                <a:ext cx="6408712" cy="521970"/>
                <a:chOff x="1331640" y="3048244"/>
                <a:chExt cx="6408712" cy="378591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2699792" y="3101406"/>
                  <a:ext cx="5040560" cy="2892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3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个月内召开</a:t>
                  </a:r>
                  <a:endParaRPr lang="zh-CN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331640" y="3048244"/>
                  <a:ext cx="1209735" cy="378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时间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</p:grpSp>
          <p:grpSp>
            <p:nvGrpSpPr>
              <p:cNvPr id="4" name="组合 30"/>
              <p:cNvGrpSpPr/>
              <p:nvPr/>
            </p:nvGrpSpPr>
            <p:grpSpPr>
              <a:xfrm>
                <a:off x="2735288" y="3339117"/>
                <a:ext cx="6373216" cy="1014730"/>
                <a:chOff x="1367136" y="3101412"/>
                <a:chExt cx="6373216" cy="735997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2699792" y="3101412"/>
                  <a:ext cx="5040560" cy="735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审查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结果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及时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通知党支部</a:t>
                  </a:r>
                  <a:endPara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  <a:buFont typeface="Wingdings" panose="05000000000000000000" pitchFamily="2" charset="2"/>
                    <a:buChar char="u"/>
                  </a:pP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党支部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书记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应当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同本人谈话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，并</a:t>
                  </a:r>
                  <a:endPara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  <a:p>
                  <a:pPr>
                    <a:buClr>
                      <a:schemeClr val="accent5">
                        <a:lumMod val="75000"/>
                      </a:schemeClr>
                    </a:buClr>
                  </a:pPr>
                  <a:r>
                    <a:rPr lang="en-US" altLang="zh-CN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    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将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审批结果</a:t>
                  </a:r>
                  <a:r>
                    <a:rPr lang="zh-CN" altLang="en-US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在党员大会上</a:t>
                  </a:r>
                  <a:r>
                    <a:rPr lang="zh-CN" altLang="en-US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rPr>
                    <a:t>宣布</a:t>
                  </a:r>
                  <a:endParaRPr lang="zh-CN" altLang="en-US" sz="2000" b="1" dirty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367136" y="3218834"/>
                  <a:ext cx="1209735" cy="378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rPr>
                    <a:t>要求</a:t>
                  </a:r>
                  <a:endParaRPr lang="zh-CN" altLang="en-US" sz="2800" b="1" dirty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endParaRPr>
                </a:p>
              </p:txBody>
            </p:sp>
          </p:grpSp>
          <p:sp>
            <p:nvSpPr>
              <p:cNvPr id="24" name="下箭头 23"/>
              <p:cNvSpPr/>
              <p:nvPr/>
            </p:nvSpPr>
            <p:spPr>
              <a:xfrm rot="16200000">
                <a:off x="3686379" y="2694947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下箭头 31"/>
              <p:cNvSpPr/>
              <p:nvPr/>
            </p:nvSpPr>
            <p:spPr>
              <a:xfrm rot="16200000">
                <a:off x="3721877" y="3559043"/>
                <a:ext cx="223576" cy="395538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3707904" y="2564904"/>
              <a:ext cx="4032448" cy="576064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707904" y="3284984"/>
              <a:ext cx="4032448" cy="1152128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28620" y="1265555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、公司党委审批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21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五、预备党员的教育考察和转正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47664" y="836712"/>
              <a:ext cx="6634642" cy="764521"/>
              <a:chOff x="1547664" y="836712"/>
              <a:chExt cx="6634642" cy="1044174"/>
            </a:xfrm>
          </p:grpSpPr>
          <p:sp>
            <p:nvSpPr>
              <p:cNvPr id="25" name="文本框 4"/>
              <p:cNvSpPr txBox="1"/>
              <p:nvPr/>
            </p:nvSpPr>
            <p:spPr>
              <a:xfrm>
                <a:off x="4872512" y="915608"/>
                <a:ext cx="3309794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547664" y="836712"/>
                <a:ext cx="3463370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>
            <p:custDataLst>
              <p:tags r:id="rId1"/>
            </p:custDataLst>
          </p:nvPr>
        </p:nvGrpSpPr>
        <p:grpSpPr>
          <a:xfrm>
            <a:off x="2567608" y="2564904"/>
            <a:ext cx="8784976" cy="2520280"/>
            <a:chOff x="899592" y="2564904"/>
            <a:chExt cx="8784976" cy="2520280"/>
          </a:xfrm>
        </p:grpSpPr>
        <p:grpSp>
          <p:nvGrpSpPr>
            <p:cNvPr id="4" name="组合 30"/>
            <p:cNvGrpSpPr/>
            <p:nvPr/>
          </p:nvGrpSpPr>
          <p:grpSpPr>
            <a:xfrm>
              <a:off x="4644008" y="2708919"/>
              <a:ext cx="5040560" cy="2206110"/>
              <a:chOff x="3275856" y="1673978"/>
              <a:chExt cx="5040560" cy="1600122"/>
            </a:xfrm>
          </p:grpSpPr>
          <p:sp>
            <p:nvSpPr>
              <p:cNvPr id="12" name="TextBox 1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275856" y="2091806"/>
                <a:ext cx="5040560" cy="1182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有人事档案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的，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存入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本人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    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人事档案</a:t>
                </a:r>
                <a:endPara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无人事档案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的，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建立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党员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altLang="zh-CN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    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档案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，由所在党委或县级</a:t>
                </a:r>
                <a:endParaRPr lang="en-US" altLang="zh-CN" sz="2000" b="1" dirty="0" smtClean="0"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altLang="zh-CN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    </a:t>
                </a:r>
                <a:r>
                  <a:rPr lang="zh-CN" altLang="en-US" sz="2000" b="1" dirty="0" smtClean="0"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党委</a:t>
                </a:r>
                <a:r>
                  <a:rPr lang="zh-CN" altLang="en-US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组织部门保存</a:t>
                </a:r>
                <a:endParaRPr lang="zh-CN" altLang="en-US" sz="2000" b="1" dirty="0">
                  <a:solidFill>
                    <a:schemeClr val="accent6">
                      <a:lumMod val="75000"/>
                    </a:schemeClr>
                  </a:solidFill>
                  <a:latin typeface="Adobe 仿宋 Std R" pitchFamily="18" charset="-122"/>
                  <a:ea typeface="Adobe 仿宋 Std R" pitchFamily="18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TextBox 12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4442385" y="1673978"/>
                <a:ext cx="1209735" cy="378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+mn-ea"/>
                  </a:rPr>
                  <a:t>要求</a:t>
                </a:r>
                <a:endPara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99592" y="2564904"/>
              <a:ext cx="7200800" cy="2520280"/>
              <a:chOff x="755576" y="2564904"/>
              <a:chExt cx="7200800" cy="2520280"/>
            </a:xfrm>
          </p:grpSpPr>
          <p:sp>
            <p:nvSpPr>
              <p:cNvPr id="22" name="矩形 21"/>
              <p:cNvSpPr/>
              <p:nvPr>
                <p:custDataLst>
                  <p:tags r:id="rId4"/>
                </p:custDataLst>
              </p:nvPr>
            </p:nvSpPr>
            <p:spPr>
              <a:xfrm>
                <a:off x="4499992" y="2564904"/>
                <a:ext cx="3456384" cy="2520280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755576" y="2564904"/>
                <a:ext cx="5040560" cy="2520280"/>
                <a:chOff x="1763688" y="2564904"/>
                <a:chExt cx="5040560" cy="2520280"/>
              </a:xfrm>
            </p:grpSpPr>
            <p:grpSp>
              <p:nvGrpSpPr>
                <p:cNvPr id="3" name="组合 30"/>
                <p:cNvGrpSpPr/>
                <p:nvPr/>
              </p:nvGrpSpPr>
              <p:grpSpPr>
                <a:xfrm>
                  <a:off x="1763688" y="2708922"/>
                  <a:ext cx="5040560" cy="2231075"/>
                  <a:chOff x="360040" y="3100475"/>
                  <a:chExt cx="5040560" cy="1618227"/>
                </a:xfrm>
              </p:grpSpPr>
              <p:sp>
                <p:nvSpPr>
                  <p:cNvPr id="19" name="TextBox 18"/>
                  <p:cNvSpPr txBox="1"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360040" y="3536410"/>
                    <a:ext cx="5040560" cy="1182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Clr>
                        <a:schemeClr val="accent5">
                          <a:lumMod val="75000"/>
                        </a:schemeClr>
                      </a:buClr>
                      <a:buFont typeface="Wingdings" panose="05000000000000000000" pitchFamily="2" charset="2"/>
                      <a:buChar char="u"/>
                    </a:pPr>
                    <a:r>
                      <a:rPr lang="en-US" altLang="zh-CN" sz="2000" b="1" dirty="0" smtClean="0"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《</a:t>
                    </a:r>
                    <a:r>
                      <a:rPr lang="zh-CN" altLang="en-US" sz="2000" b="1" dirty="0" smtClean="0"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中国共产党入党</a:t>
                    </a:r>
                    <a:r>
                      <a:rPr lang="zh-CN" alt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志愿书</a:t>
                    </a:r>
                    <a:r>
                      <a:rPr lang="en-US" altLang="zh-CN" sz="2000" b="1" dirty="0" smtClean="0"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》</a:t>
                    </a:r>
                    <a:endParaRPr lang="en-US" altLang="zh-CN" sz="2000" b="1" dirty="0" smtClean="0"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endParaRPr>
                  </a:p>
                  <a:p>
                    <a:pPr>
                      <a:buClr>
                        <a:schemeClr val="accent5">
                          <a:lumMod val="75000"/>
                        </a:schemeClr>
                      </a:buClr>
                      <a:buFont typeface="Wingdings" panose="05000000000000000000" pitchFamily="2" charset="2"/>
                      <a:buChar char="u"/>
                    </a:pPr>
                    <a:r>
                      <a:rPr lang="zh-CN" alt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入党申请书</a:t>
                    </a:r>
                    <a:endPara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endParaRPr>
                  </a:p>
                  <a:p>
                    <a:pPr>
                      <a:buClr>
                        <a:schemeClr val="accent5">
                          <a:lumMod val="75000"/>
                        </a:schemeClr>
                      </a:buClr>
                      <a:buFont typeface="Wingdings" panose="05000000000000000000" pitchFamily="2" charset="2"/>
                      <a:buChar char="u"/>
                    </a:pPr>
                    <a:r>
                      <a:rPr lang="zh-CN" alt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政审材料</a:t>
                    </a:r>
                    <a:endPara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endParaRPr>
                  </a:p>
                  <a:p>
                    <a:pPr>
                      <a:buClr>
                        <a:schemeClr val="accent5">
                          <a:lumMod val="75000"/>
                        </a:schemeClr>
                      </a:buClr>
                      <a:buFont typeface="Wingdings" panose="05000000000000000000" pitchFamily="2" charset="2"/>
                      <a:buChar char="u"/>
                    </a:pPr>
                    <a:r>
                      <a:rPr lang="zh-CN" alt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转正申请书</a:t>
                    </a:r>
                    <a:endParaRPr lang="en-US" altLang="zh-CN" sz="20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endParaRPr>
                  </a:p>
                  <a:p>
                    <a:pPr>
                      <a:buClr>
                        <a:schemeClr val="accent5">
                          <a:lumMod val="75000"/>
                        </a:schemeClr>
                      </a:buClr>
                      <a:buFont typeface="Wingdings" panose="05000000000000000000" pitchFamily="2" charset="2"/>
                      <a:buChar char="u"/>
                    </a:pPr>
                    <a:r>
                      <a:rPr lang="zh-CN" alt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培养</a:t>
                    </a:r>
                    <a:r>
                      <a:rPr lang="zh-CN" altLang="en-US" sz="2000" b="1" dirty="0" smtClean="0"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教育考察</a:t>
                    </a:r>
                    <a:r>
                      <a:rPr lang="zh-CN" altLang="en-US" sz="20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dobe 仿宋 Std R" pitchFamily="18" charset="-122"/>
                        <a:ea typeface="Adobe 仿宋 Std R" pitchFamily="18" charset="-122"/>
                        <a:cs typeface="+mn-ea"/>
                        <a:sym typeface="+mn-lt"/>
                      </a:rPr>
                      <a:t>材料</a:t>
                    </a:r>
                    <a:endParaRPr lang="zh-CN" altLang="en-US" sz="2000" b="1" dirty="0">
                      <a:solidFill>
                        <a:schemeClr val="accent6">
                          <a:lumMod val="75000"/>
                        </a:schemeClr>
                      </a:solidFill>
                      <a:latin typeface="Adobe 仿宋 Std R" pitchFamily="18" charset="-122"/>
                      <a:ea typeface="Adobe 仿宋 Std R" pitchFamily="18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1598577" y="3100475"/>
                    <a:ext cx="1209735" cy="3783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</a:rPr>
                      <a:t>内容</a:t>
                    </a:r>
                    <a:endParaRPr lang="zh-CN" altLang="en-US" sz="2800" b="1" dirty="0">
                      <a:solidFill>
                        <a:schemeClr val="accent5">
                          <a:lumMod val="75000"/>
                        </a:schemeClr>
                      </a:solidFill>
                      <a:latin typeface="+mn-ea"/>
                    </a:endParaRPr>
                  </a:p>
                </p:txBody>
              </p:sp>
            </p:grpSp>
            <p:sp>
              <p:nvSpPr>
                <p:cNvPr id="23" name="矩形 22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763688" y="2564904"/>
                  <a:ext cx="3456384" cy="2520280"/>
                </a:xfrm>
                <a:prstGeom prst="rect">
                  <a:avLst/>
                </a:prstGeom>
                <a:noFill/>
                <a:ln w="1905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99740" y="147828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、材料归档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11624" y="260648"/>
            <a:ext cx="6400800" cy="86409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发展党员各阶段重要时间节点的把握</a:t>
            </a:r>
            <a:endParaRPr lang="zh-CN" altLang="en-US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4079776" y="836712"/>
            <a:ext cx="5626532" cy="764523"/>
            <a:chOff x="2555775" y="836709"/>
            <a:chExt cx="5626531" cy="1044177"/>
          </a:xfrm>
        </p:grpSpPr>
        <p:sp>
          <p:nvSpPr>
            <p:cNvPr id="38" name="文本框 4"/>
            <p:cNvSpPr txBox="1"/>
            <p:nvPr/>
          </p:nvSpPr>
          <p:spPr>
            <a:xfrm>
              <a:off x="4872510" y="915608"/>
              <a:ext cx="3309796" cy="9652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>
                  <a:ln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方正粗谭黑简体" panose="02010600030101010101" charset="-122"/>
                  <a:ea typeface="方正粗谭黑简体" panose="02010600030101010101" charset="-122"/>
                </a:defRPr>
              </a:lvl1pPr>
            </a:lstStyle>
            <a:p>
              <a:pPr algn="ctr"/>
              <a:endParaRPr lang="zh-CN" altLang="en-US" sz="4000" b="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04047" y="836712"/>
              <a:ext cx="1298726" cy="983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55775" y="836709"/>
              <a:ext cx="2455259" cy="720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 descr="发展党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5595" y="981075"/>
            <a:ext cx="7252335" cy="54451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328025" y="1601470"/>
            <a:ext cx="34067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注意</a:t>
            </a:r>
            <a:r>
              <a:rPr lang="en-US" b="1">
                <a:latin typeface="Calibri" panose="020F0502020204030204" charset="0"/>
                <a:ea typeface="宋体" panose="02010600030101010101" pitchFamily="2" charset="-122"/>
              </a:rPr>
              <a:t>: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</a:rPr>
              <a:t>入党日期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为接收预备时间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</a:rPr>
              <a:t>党龄</a:t>
            </a:r>
            <a:r>
              <a:rPr lang="zh-CN" b="1">
                <a:latin typeface="Calibri" panose="020F0502020204030204" charset="0"/>
                <a:ea typeface="宋体" panose="02010600030101010101" pitchFamily="2" charset="-122"/>
              </a:rPr>
              <a:t>从转正之日算起</a:t>
            </a:r>
            <a:endParaRPr lang="zh-CN" altLang="en-US" b="1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52348" y="1196618"/>
            <a:ext cx="7772400" cy="3240360"/>
          </a:xfrm>
        </p:spPr>
        <p:txBody>
          <a:bodyPr>
            <a:normAutofit/>
          </a:bodyPr>
          <a:lstStyle/>
          <a:p>
            <a:pPr algn="l"/>
            <a:br>
              <a:rPr lang="en-US" altLang="zh-CN" sz="2400" b="1" dirty="0" smtClean="0"/>
            </a:br>
            <a:r>
              <a:rPr lang="en-US" altLang="zh-CN" sz="2400" b="1" dirty="0" smtClean="0"/>
              <a:t>   </a:t>
            </a:r>
            <a:r>
              <a:rPr sz="2400" dirty="0" smtClean="0">
                <a:latin typeface="Adobe 仿宋 Std R" pitchFamily="18" charset="-122"/>
                <a:ea typeface="Adobe 仿宋 Std R" pitchFamily="18" charset="-122"/>
              </a:rPr>
              <a:t>  </a:t>
            </a:r>
            <a:r>
              <a:rPr lang="en-US" sz="2400" dirty="0" smtClean="0">
                <a:latin typeface="Adobe 仿宋 Std R" pitchFamily="18" charset="-122"/>
                <a:ea typeface="Adobe 仿宋 Std R" pitchFamily="18" charset="-122"/>
              </a:rPr>
              <a:t>  </a:t>
            </a:r>
            <a:r>
              <a:rPr sz="2400" dirty="0" smtClean="0">
                <a:latin typeface="Adobe 仿宋 Std R" pitchFamily="18" charset="-122"/>
                <a:ea typeface="Adobe 仿宋 Std R" pitchFamily="18" charset="-122"/>
              </a:rPr>
              <a:t>2017年1月1日开始</a:t>
            </a:r>
            <a:r>
              <a:rPr lang="zh-CN" sz="2400" dirty="0" smtClean="0">
                <a:latin typeface="Adobe 仿宋 Std R" pitchFamily="18" charset="-122"/>
                <a:ea typeface="Adobe 仿宋 Std R" pitchFamily="18" charset="-122"/>
              </a:rPr>
              <a:t>执行的</a:t>
            </a:r>
            <a:r>
              <a:rPr lang="en-US" altLang="zh-CN" sz="2400" b="1" dirty="0" smtClean="0"/>
              <a:t>  </a:t>
            </a:r>
            <a:r>
              <a:rPr sz="2400" dirty="0" smtClean="0">
                <a:latin typeface="Adobe 仿宋 Std R" pitchFamily="18" charset="-122"/>
                <a:ea typeface="Adobe 仿宋 Std R" pitchFamily="18" charset="-122"/>
              </a:rPr>
              <a:t>《陕西省发展党员工作规程（试行）》（以下简称《规程》）</a:t>
            </a:r>
            <a:r>
              <a:rPr lang="zh-CN" altLang="en-US" sz="2400" dirty="0" smtClean="0">
                <a:solidFill>
                  <a:srgbClr val="0070C0"/>
                </a:solidFill>
                <a:latin typeface="Adobe 仿宋 Std R" pitchFamily="18" charset="-122"/>
                <a:ea typeface="Adobe 仿宋 Std R" pitchFamily="18" charset="-122"/>
              </a:rPr>
              <a:t>。</a:t>
            </a:r>
            <a:endParaRPr lang="zh-CN" altLang="en-US" sz="2400" dirty="0">
              <a:solidFill>
                <a:srgbClr val="0070C0"/>
              </a:solidFill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639869" y="1340644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依  据</a:t>
            </a:r>
            <a:endParaRPr lang="zh-CN" altLang="en-US" sz="4400" b="1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2564906"/>
            <a:ext cx="7772400" cy="1470025"/>
          </a:xfrm>
        </p:spPr>
        <p:txBody>
          <a:bodyPr/>
          <a:lstStyle/>
          <a:p>
            <a:br>
              <a:rPr lang="en-US" altLang="zh-CN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/>
          <p:nvPr/>
        </p:nvSpPr>
        <p:spPr>
          <a:xfrm>
            <a:off x="1631950" y="1557020"/>
            <a:ext cx="91617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第二部分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928283" y="2234339"/>
            <a:ext cx="65527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三会一课</a:t>
            </a:r>
            <a:endParaRPr kumimoji="0" lang="zh-CN" altLang="en-US" sz="1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11624" y="260648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三会一课</a:t>
            </a:r>
            <a:endParaRPr lang="zh-CN" altLang="en-US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4079776" y="836712"/>
            <a:ext cx="5626532" cy="764523"/>
            <a:chOff x="2555775" y="836709"/>
            <a:chExt cx="5626531" cy="1044177"/>
          </a:xfrm>
        </p:grpSpPr>
        <p:sp>
          <p:nvSpPr>
            <p:cNvPr id="38" name="文本框 4"/>
            <p:cNvSpPr txBox="1"/>
            <p:nvPr/>
          </p:nvSpPr>
          <p:spPr>
            <a:xfrm>
              <a:off x="4872510" y="915608"/>
              <a:ext cx="3309796" cy="9652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>
                  <a:ln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方正粗谭黑简体" panose="02010600030101010101" charset="-122"/>
                  <a:ea typeface="方正粗谭黑简体" panose="02010600030101010101" charset="-122"/>
                </a:defRPr>
              </a:lvl1pPr>
            </a:lstStyle>
            <a:p>
              <a:pPr algn="ctr"/>
              <a:endParaRPr lang="zh-CN" altLang="en-US" sz="4000" b="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04047" y="836712"/>
              <a:ext cx="1298726" cy="983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55775" y="836709"/>
              <a:ext cx="2455259" cy="720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7115" y="1422792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频次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下箭头 23"/>
          <p:cNvSpPr/>
          <p:nvPr/>
        </p:nvSpPr>
        <p:spPr>
          <a:xfrm rot="16200000">
            <a:off x="1717571" y="147066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34" name="矩形 33"/>
          <p:cNvSpPr/>
          <p:nvPr/>
        </p:nvSpPr>
        <p:spPr>
          <a:xfrm>
            <a:off x="2097405" y="1268730"/>
            <a:ext cx="8147050" cy="57594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支部会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一般每季度召开 1 次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；支委会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一般每月</a:t>
            </a:r>
            <a:r>
              <a:rPr lang="en-US" altLang="zh-CN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次；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algn="just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党课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一般每季度安排 1 次，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党支部书记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每年至少讲 1 次党课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5325" y="2997200"/>
            <a:ext cx="12096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内容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8040" y="1959610"/>
            <a:ext cx="8147050" cy="271462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听取和审查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党支部工作报告；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按规定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开展党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支部选举工作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推荐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出席上级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党代表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大会的代表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候选人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讨论和表决预备党员的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接收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、转正、延长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预备期或者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取消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预备党员资格；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讨论决定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对党员的表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彰表扬、组织处置和纪律处分；讨论商定与生产经营中心工作有关的事项；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开展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形势任务教育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决定其他重要事项等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</p:txBody>
      </p:sp>
      <p:sp>
        <p:nvSpPr>
          <p:cNvPr id="11" name="下箭头 10"/>
          <p:cNvSpPr/>
          <p:nvPr/>
        </p:nvSpPr>
        <p:spPr>
          <a:xfrm rot="16200000">
            <a:off x="1655976" y="305562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" name="TextBox 8"/>
          <p:cNvSpPr txBox="1"/>
          <p:nvPr/>
        </p:nvSpPr>
        <p:spPr>
          <a:xfrm>
            <a:off x="745490" y="5054600"/>
            <a:ext cx="106680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要求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下箭头 12"/>
          <p:cNvSpPr/>
          <p:nvPr/>
        </p:nvSpPr>
        <p:spPr>
          <a:xfrm rot="16200000">
            <a:off x="1694815" y="5095875"/>
            <a:ext cx="223520" cy="349250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4" name="矩形 13"/>
          <p:cNvSpPr/>
          <p:nvPr/>
        </p:nvSpPr>
        <p:spPr>
          <a:xfrm>
            <a:off x="2109470" y="4789805"/>
            <a:ext cx="8172450" cy="106426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贯彻落实第一议题制度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（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包括习近平总书记最新讲话、最新文章、最新指示、最新要求等）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根据需要，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可吸收非党干部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或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入党积极分子列席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2564906"/>
            <a:ext cx="7772400" cy="1470025"/>
          </a:xfrm>
        </p:spPr>
        <p:txBody>
          <a:bodyPr/>
          <a:lstStyle/>
          <a:p>
            <a:br>
              <a:rPr lang="en-US" altLang="zh-CN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/>
          <p:nvPr/>
        </p:nvSpPr>
        <p:spPr>
          <a:xfrm>
            <a:off x="1631950" y="1557020"/>
            <a:ext cx="91617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第三部分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928283" y="2234339"/>
            <a:ext cx="65527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主题党日</a:t>
            </a:r>
            <a:endParaRPr kumimoji="0" lang="zh-CN" altLang="en-US" sz="1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11624" y="260648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主题党日</a:t>
            </a:r>
            <a:endParaRPr lang="zh-CN" altLang="en-US" dirty="0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4079776" y="836712"/>
            <a:ext cx="5626532" cy="764523"/>
            <a:chOff x="2555775" y="836709"/>
            <a:chExt cx="5626531" cy="1044177"/>
          </a:xfrm>
        </p:grpSpPr>
        <p:sp>
          <p:nvSpPr>
            <p:cNvPr id="38" name="文本框 4"/>
            <p:cNvSpPr txBox="1"/>
            <p:nvPr/>
          </p:nvSpPr>
          <p:spPr>
            <a:xfrm>
              <a:off x="4872510" y="915608"/>
              <a:ext cx="3309796" cy="9652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>
                  <a:ln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方正粗谭黑简体" panose="02010600030101010101" charset="-122"/>
                  <a:ea typeface="方正粗谭黑简体" panose="02010600030101010101" charset="-122"/>
                </a:defRPr>
              </a:lvl1pPr>
            </a:lstStyle>
            <a:p>
              <a:pPr algn="ctr"/>
              <a:endParaRPr lang="zh-CN" altLang="en-US" sz="4000" b="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04047" y="836712"/>
              <a:ext cx="1298726" cy="983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55775" y="836709"/>
              <a:ext cx="2455259" cy="720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7115" y="1422792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频次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下箭头 23"/>
          <p:cNvSpPr/>
          <p:nvPr/>
        </p:nvSpPr>
        <p:spPr>
          <a:xfrm rot="16200000">
            <a:off x="1717571" y="147066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34" name="矩形 33"/>
          <p:cNvSpPr/>
          <p:nvPr/>
        </p:nvSpPr>
        <p:spPr>
          <a:xfrm>
            <a:off x="2134870" y="1340485"/>
            <a:ext cx="8109585" cy="57594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每月</a:t>
            </a:r>
            <a:r>
              <a:rPr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相对固定</a:t>
            </a:r>
            <a:r>
              <a:rPr lang="zh-CN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的</a:t>
            </a:r>
            <a:r>
              <a:rPr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 1 天</a:t>
            </a:r>
            <a:endParaRPr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5325" y="2997200"/>
            <a:ext cx="12096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内容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098040" y="2061210"/>
            <a:ext cx="8147050" cy="249999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组织党员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参观学习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，开展党性党史党风廉政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现场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教育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、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警示教育、重温入党誓词、重温入党志愿书、参观党建示范点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等活动；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与困难党员、困难职工群众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结对帮带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走访慰问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、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爱心募捐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、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精准脱贫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、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义务劳动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、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   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志愿服务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等；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 组织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党员深度融入企业生产经营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，举办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专题报告会、座谈会、技能比武、知识竞赛、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   献计献策、一线攻坚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等活动。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</p:txBody>
      </p:sp>
      <p:sp>
        <p:nvSpPr>
          <p:cNvPr id="11" name="下箭头 10"/>
          <p:cNvSpPr/>
          <p:nvPr/>
        </p:nvSpPr>
        <p:spPr>
          <a:xfrm rot="16200000">
            <a:off x="1655976" y="305562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" name="TextBox 8"/>
          <p:cNvSpPr txBox="1"/>
          <p:nvPr/>
        </p:nvSpPr>
        <p:spPr>
          <a:xfrm>
            <a:off x="745490" y="4982845"/>
            <a:ext cx="12096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要求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下箭头 12"/>
          <p:cNvSpPr/>
          <p:nvPr/>
        </p:nvSpPr>
        <p:spPr>
          <a:xfrm rot="16200000">
            <a:off x="1718206" y="5000632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4" name="矩形 13"/>
          <p:cNvSpPr/>
          <p:nvPr/>
        </p:nvSpPr>
        <p:spPr>
          <a:xfrm>
            <a:off x="2109470" y="4718050"/>
            <a:ext cx="8134985" cy="106426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每次活动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不得少于半天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党员大会、支委会议可结合主题党日活动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统筹安排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。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2564906"/>
            <a:ext cx="7772400" cy="1470025"/>
          </a:xfrm>
        </p:spPr>
        <p:txBody>
          <a:bodyPr/>
          <a:lstStyle/>
          <a:p>
            <a:br>
              <a:rPr lang="en-US" altLang="zh-CN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/>
          <p:nvPr/>
        </p:nvSpPr>
        <p:spPr>
          <a:xfrm>
            <a:off x="1631950" y="1557020"/>
            <a:ext cx="91617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第四部分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928283" y="2234339"/>
            <a:ext cx="65527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谈心谈话</a:t>
            </a:r>
            <a:endParaRPr kumimoji="0" lang="zh-CN" altLang="en-US" sz="1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细黑" panose="02010600040101010101" pitchFamily="2" charset="-122"/>
              <a:ea typeface="华文细黑" panose="02010600040101010101" pitchFamily="2" charset="-122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11624" y="260648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谈心谈话</a:t>
            </a:r>
            <a:endParaRPr lang="zh-CN" altLang="en-US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4079776" y="836712"/>
            <a:ext cx="5626532" cy="764523"/>
            <a:chOff x="2555775" y="836709"/>
            <a:chExt cx="5626531" cy="1044177"/>
          </a:xfrm>
        </p:grpSpPr>
        <p:sp>
          <p:nvSpPr>
            <p:cNvPr id="38" name="文本框 4"/>
            <p:cNvSpPr txBox="1"/>
            <p:nvPr/>
          </p:nvSpPr>
          <p:spPr>
            <a:xfrm>
              <a:off x="4872510" y="915608"/>
              <a:ext cx="3309796" cy="9652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>
                  <a:ln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方正粗谭黑简体" panose="02010600030101010101" charset="-122"/>
                  <a:ea typeface="方正粗谭黑简体" panose="02010600030101010101" charset="-122"/>
                </a:defRPr>
              </a:lvl1pPr>
            </a:lstStyle>
            <a:p>
              <a:pPr algn="ctr"/>
              <a:endParaRPr lang="zh-CN" altLang="en-US" sz="4000" b="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04047" y="836712"/>
              <a:ext cx="1298726" cy="983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55775" y="836709"/>
              <a:ext cx="2455259" cy="720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84285" y="1526297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频次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下箭头 23"/>
          <p:cNvSpPr/>
          <p:nvPr/>
        </p:nvSpPr>
        <p:spPr>
          <a:xfrm rot="16200000">
            <a:off x="1934741" y="1574172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34" name="矩形 33"/>
          <p:cNvSpPr/>
          <p:nvPr/>
        </p:nvSpPr>
        <p:spPr>
          <a:xfrm>
            <a:off x="2351802" y="1444129"/>
            <a:ext cx="4032448" cy="5760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不少于 1 次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984920" y="2328937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范围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下箭头 4"/>
          <p:cNvSpPr/>
          <p:nvPr/>
        </p:nvSpPr>
        <p:spPr>
          <a:xfrm rot="16200000">
            <a:off x="1935376" y="2376812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6" name="矩形 5"/>
          <p:cNvSpPr/>
          <p:nvPr/>
        </p:nvSpPr>
        <p:spPr>
          <a:xfrm>
            <a:off x="2363867" y="2205494"/>
            <a:ext cx="4032448" cy="5760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ctr"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支部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班子成员之间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  <a:p>
            <a:pPr marL="342900" indent="-342900" algn="ctr">
              <a:buClr>
                <a:srgbClr val="C00000"/>
              </a:buClr>
              <a:buFont typeface="Wingdings" panose="05000000000000000000" charset="0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班子成员与党员之间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34415" y="3137535"/>
            <a:ext cx="12096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内容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52675" y="2997835"/>
            <a:ext cx="9486900" cy="199009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传达党内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重大方针政策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上级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党组织的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重要工作安排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本支部工作开展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情况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反馈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谈话对象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上一年度民主评议结果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，对取得的成绩予以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肯定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，对存在的问题和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不足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提出批评意见，指明努力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方向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；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了解本支部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党员学习、生活、工作等方面的情况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，特别是存在的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问题和困难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；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了解本支部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党员的思想动态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，并有针对性地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做好思想工作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；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  <a:p>
            <a:pPr marL="342900" indent="-342900" algn="just">
              <a:buClr>
                <a:srgbClr val="C00000"/>
              </a:buClr>
              <a:buSzTx/>
              <a:buFont typeface="Wingdings" panose="05000000000000000000" charset="0"/>
              <a:buChar char="ü"/>
            </a:pP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听取和收集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本支部党员对党组织、谈话人和其他党员的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要求、意见和建议</a:t>
            </a: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等。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</p:txBody>
      </p:sp>
      <p:sp>
        <p:nvSpPr>
          <p:cNvPr id="11" name="下箭头 10"/>
          <p:cNvSpPr/>
          <p:nvPr/>
        </p:nvSpPr>
        <p:spPr>
          <a:xfrm rot="16200000">
            <a:off x="1956331" y="320040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" name="TextBox 8"/>
          <p:cNvSpPr txBox="1"/>
          <p:nvPr/>
        </p:nvSpPr>
        <p:spPr>
          <a:xfrm>
            <a:off x="985520" y="5182870"/>
            <a:ext cx="12096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要求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下箭头 12"/>
          <p:cNvSpPr/>
          <p:nvPr/>
        </p:nvSpPr>
        <p:spPr>
          <a:xfrm rot="16200000">
            <a:off x="1956966" y="524129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4" name="矩形 13"/>
          <p:cNvSpPr/>
          <p:nvPr/>
        </p:nvSpPr>
        <p:spPr>
          <a:xfrm>
            <a:off x="2314972" y="5229364"/>
            <a:ext cx="4032448" cy="5760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Clr>
                <a:srgbClr val="C00000"/>
              </a:buClr>
              <a:buFont typeface="Wingdings" panose="05000000000000000000" charset="0"/>
              <a:buNone/>
            </a:pPr>
            <a:r>
              <a:rPr lang="zh-CN" altLang="en-US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j-cs"/>
                <a:sym typeface="+mn-ea"/>
              </a:rPr>
              <a:t>谈话中提出的问题要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及时反馈</a:t>
            </a:r>
            <a:endParaRPr lang="zh-CN" altLang="en-US" sz="2000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j-cs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5560" y="2564906"/>
            <a:ext cx="7772400" cy="1470025"/>
          </a:xfrm>
        </p:spPr>
        <p:txBody>
          <a:bodyPr/>
          <a:lstStyle/>
          <a:p>
            <a:br>
              <a:rPr lang="en-US" altLang="zh-CN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/>
          <p:nvPr/>
        </p:nvSpPr>
        <p:spPr>
          <a:xfrm>
            <a:off x="1631950" y="1557020"/>
            <a:ext cx="916178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第五部分</a:t>
            </a:r>
            <a:b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kumimoji="0" lang="en-US" altLang="zh-CN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928283" y="2234339"/>
            <a:ext cx="65527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zh-CN" altLang="en-US" sz="1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j-cs"/>
              </a:rPr>
              <a:t>支部标准化建设</a:t>
            </a:r>
            <a:endParaRPr kumimoji="0" lang="zh-CN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11624" y="260648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党员活动室建设</a:t>
            </a:r>
            <a:endParaRPr lang="zh-CN" altLang="en-US" dirty="0" smtClean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" name="组合 36"/>
          <p:cNvGrpSpPr/>
          <p:nvPr/>
        </p:nvGrpSpPr>
        <p:grpSpPr>
          <a:xfrm>
            <a:off x="4079776" y="836712"/>
            <a:ext cx="5626532" cy="764523"/>
            <a:chOff x="2555775" y="836709"/>
            <a:chExt cx="5626531" cy="1044177"/>
          </a:xfrm>
        </p:grpSpPr>
        <p:sp>
          <p:nvSpPr>
            <p:cNvPr id="38" name="文本框 4"/>
            <p:cNvSpPr txBox="1"/>
            <p:nvPr/>
          </p:nvSpPr>
          <p:spPr>
            <a:xfrm>
              <a:off x="4872510" y="915608"/>
              <a:ext cx="3309796" cy="9652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>
                  <a:ln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方正粗谭黑简体" panose="02010600030101010101" charset="-122"/>
                  <a:ea typeface="方正粗谭黑简体" panose="02010600030101010101" charset="-122"/>
                </a:defRPr>
              </a:lvl1pPr>
            </a:lstStyle>
            <a:p>
              <a:pPr algn="ctr"/>
              <a:endParaRPr lang="zh-CN" altLang="en-US" sz="4000" b="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004047" y="836712"/>
              <a:ext cx="1298726" cy="9834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55775" y="836709"/>
              <a:ext cx="2455259" cy="720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95585" y="1269122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原则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4" name="下箭头 23"/>
          <p:cNvSpPr/>
          <p:nvPr/>
        </p:nvSpPr>
        <p:spPr>
          <a:xfrm rot="16200000">
            <a:off x="3513351" y="135890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34" name="矩形 33"/>
          <p:cNvSpPr/>
          <p:nvPr/>
        </p:nvSpPr>
        <p:spPr>
          <a:xfrm>
            <a:off x="3930412" y="1228864"/>
            <a:ext cx="4032448" cy="5760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“规范、节约、实用”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sp>
        <p:nvSpPr>
          <p:cNvPr id="2" name="TextBox 8"/>
          <p:cNvSpPr txBox="1"/>
          <p:nvPr/>
        </p:nvSpPr>
        <p:spPr>
          <a:xfrm>
            <a:off x="2491775" y="2041917"/>
            <a:ext cx="120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要求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下箭头 4"/>
          <p:cNvSpPr/>
          <p:nvPr/>
        </p:nvSpPr>
        <p:spPr>
          <a:xfrm rot="16200000">
            <a:off x="3513986" y="2089792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6" name="矩形 5"/>
          <p:cNvSpPr/>
          <p:nvPr/>
        </p:nvSpPr>
        <p:spPr>
          <a:xfrm>
            <a:off x="3942477" y="1990229"/>
            <a:ext cx="4032448" cy="576064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ctr"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“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完善功能、一室多用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”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41270" y="3430270"/>
            <a:ext cx="1004570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六有</a:t>
            </a:r>
            <a:endParaRPr lang="zh-CN" altLang="en-US" sz="2800" b="1" dirty="0" smtClean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31285" y="2782570"/>
            <a:ext cx="5615305" cy="176022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1.党旗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2.入党誓词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3.党员权利义务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（义务在左，权利在右）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4.学习专栏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5.党建制度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SzTx/>
              <a:buFont typeface="Wingdings" panose="05000000000000000000" charset="0"/>
              <a:buNone/>
            </a:pP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6.书报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sp>
        <p:nvSpPr>
          <p:cNvPr id="11" name="下箭头 10"/>
          <p:cNvSpPr/>
          <p:nvPr/>
        </p:nvSpPr>
        <p:spPr>
          <a:xfrm rot="16200000">
            <a:off x="3534941" y="3487427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2" name="TextBox 8"/>
          <p:cNvSpPr txBox="1"/>
          <p:nvPr/>
        </p:nvSpPr>
        <p:spPr>
          <a:xfrm>
            <a:off x="2613025" y="5158105"/>
            <a:ext cx="1209675" cy="5346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n-ea"/>
              </a:rPr>
              <a:t>要求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3" name="下箭头 12"/>
          <p:cNvSpPr/>
          <p:nvPr/>
        </p:nvSpPr>
        <p:spPr>
          <a:xfrm rot="16200000">
            <a:off x="3584471" y="5216532"/>
            <a:ext cx="223576" cy="39553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/>
          </a:p>
        </p:txBody>
      </p:sp>
      <p:sp>
        <p:nvSpPr>
          <p:cNvPr id="14" name="矩形 13"/>
          <p:cNvSpPr/>
          <p:nvPr/>
        </p:nvSpPr>
        <p:spPr>
          <a:xfrm>
            <a:off x="3930650" y="4655820"/>
            <a:ext cx="5615940" cy="1510030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0" algn="just"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sym typeface="+mn-ea"/>
              </a:rPr>
              <a:t>党旗、入党誓词要在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醒目位置悬挂</a:t>
            </a:r>
            <a:endParaRPr lang="zh-CN" altLang="en-US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2.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制度</a:t>
            </a:r>
            <a:r>
              <a:rPr lang="zh-CN" altLang="en-US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要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上墙</a:t>
            </a:r>
            <a:endParaRPr lang="en-US" altLang="zh-CN" sz="2000" b="1" dirty="0" smtClean="0">
              <a:solidFill>
                <a:schemeClr val="accent6">
                  <a:lumMod val="50000"/>
                </a:schemeClr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  <a:p>
            <a:pPr indent="0" algn="just">
              <a:buClr>
                <a:srgbClr val="C00000"/>
              </a:buClr>
              <a:buFont typeface="Wingdings" panose="05000000000000000000" charset="0"/>
              <a:buNone/>
            </a:pPr>
            <a:r>
              <a:rPr lang="en-US" altLang="zh-CN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3.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基本设施</a:t>
            </a:r>
            <a:r>
              <a:rPr lang="en-US" altLang="zh-CN" sz="2000" b="1" dirty="0" smtClean="0">
                <a:solidFill>
                  <a:schemeClr val="accent6">
                    <a:lumMod val="50000"/>
                  </a:schemeClr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配备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（</a:t>
            </a:r>
            <a:r>
              <a:rPr lang="en-US" altLang="zh-CN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档案资料柜、会议桌椅</a:t>
            </a:r>
            <a:r>
              <a:rPr lang="zh-CN" altLang="en-US" sz="2000" b="1" dirty="0" smtClean="0">
                <a:solidFill>
                  <a:schemeClr val="tx1"/>
                </a:solidFill>
                <a:latin typeface="Adobe 仿宋 Std R" pitchFamily="18" charset="-122"/>
                <a:ea typeface="Adobe 仿宋 Std R" pitchFamily="18" charset="-122"/>
                <a:cs typeface="+mn-ea"/>
                <a:sym typeface="+mn-ea"/>
              </a:rPr>
              <a:t>）</a:t>
            </a:r>
            <a:endParaRPr lang="zh-CN" altLang="en-US" sz="2000" b="1" dirty="0" smtClean="0">
              <a:solidFill>
                <a:schemeClr val="tx1"/>
              </a:solidFill>
              <a:latin typeface="Adobe 仿宋 Std R" pitchFamily="18" charset="-122"/>
              <a:ea typeface="Adobe 仿宋 Std R" pitchFamily="18" charset="-122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>
            <a:off x="0" y="5772958"/>
            <a:ext cx="12192000" cy="1085042"/>
          </a:xfrm>
          <a:prstGeom prst="rect">
            <a:avLst/>
          </a:prstGeom>
        </p:spPr>
      </p:pic>
      <p:sp>
        <p:nvSpPr>
          <p:cNvPr id="15" name="副标题 14"/>
          <p:cNvSpPr/>
          <p:nvPr>
            <p:ph type="subTitle" idx="1"/>
          </p:nvPr>
        </p:nvSpPr>
        <p:spPr>
          <a:xfrm>
            <a:off x="1775460" y="2637155"/>
            <a:ext cx="8534400" cy="1752600"/>
          </a:xfrm>
        </p:spPr>
        <p:txBody>
          <a:bodyPr/>
          <a:p>
            <a:r>
              <a:rPr lang="zh-CN" altLang="en-US" sz="6000" b="1">
                <a:solidFill>
                  <a:schemeClr val="tx1"/>
                </a:solidFill>
              </a:rPr>
              <a:t>谢</a:t>
            </a:r>
            <a:r>
              <a:rPr lang="en-US" altLang="zh-CN" sz="6000" b="1">
                <a:solidFill>
                  <a:schemeClr val="tx1"/>
                </a:solidFill>
              </a:rPr>
              <a:t> </a:t>
            </a:r>
            <a:r>
              <a:rPr lang="zh-CN" altLang="en-US" sz="6000" b="1">
                <a:solidFill>
                  <a:schemeClr val="tx1"/>
                </a:solidFill>
              </a:rPr>
              <a:t>谢</a:t>
            </a:r>
            <a:r>
              <a:rPr lang="en-US" altLang="zh-CN" sz="6000" b="1">
                <a:solidFill>
                  <a:schemeClr val="tx1"/>
                </a:solidFill>
              </a:rPr>
              <a:t> </a:t>
            </a:r>
            <a:r>
              <a:rPr lang="zh-CN" altLang="en-US" sz="6000" b="1">
                <a:solidFill>
                  <a:schemeClr val="tx1"/>
                </a:solidFill>
              </a:rPr>
              <a:t>聆</a:t>
            </a:r>
            <a:r>
              <a:rPr lang="en-US" altLang="zh-CN" sz="6000" b="1">
                <a:solidFill>
                  <a:schemeClr val="tx1"/>
                </a:solidFill>
              </a:rPr>
              <a:t> </a:t>
            </a:r>
            <a:r>
              <a:rPr lang="zh-CN" altLang="en-US" sz="6000" b="1">
                <a:solidFill>
                  <a:schemeClr val="tx1"/>
                </a:solidFill>
              </a:rPr>
              <a:t>听</a:t>
            </a:r>
            <a:endParaRPr lang="zh-CN" altLang="en-US" sz="6000" b="1">
              <a:solidFill>
                <a:schemeClr val="tx1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  <p:pic>
        <p:nvPicPr>
          <p:cNvPr id="17" name="图片 16" descr="953b8a24d7685847c05f2eec5a24f52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4155" y="765175"/>
            <a:ext cx="1351915" cy="1261745"/>
          </a:xfrm>
          <a:prstGeom prst="rect">
            <a:avLst/>
          </a:prstGeom>
        </p:spPr>
      </p:pic>
      <p:pic>
        <p:nvPicPr>
          <p:cNvPr id="18" name="图片 17" descr="LOGO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801370"/>
            <a:ext cx="1066800" cy="75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83632" y="692190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</a:rPr>
              <a:t>总要求</a:t>
            </a:r>
            <a:endParaRPr lang="zh-CN" altLang="en-US" sz="4400" b="1" dirty="0"/>
          </a:p>
        </p:txBody>
      </p:sp>
      <p:grpSp>
        <p:nvGrpSpPr>
          <p:cNvPr id="39" name="组合 38"/>
          <p:cNvGrpSpPr/>
          <p:nvPr/>
        </p:nvGrpSpPr>
        <p:grpSpPr>
          <a:xfrm>
            <a:off x="1926350" y="1628294"/>
            <a:ext cx="8253672" cy="2952328"/>
            <a:chOff x="402350" y="2060848"/>
            <a:chExt cx="8253672" cy="3565298"/>
          </a:xfrm>
        </p:grpSpPr>
        <p:grpSp>
          <p:nvGrpSpPr>
            <p:cNvPr id="9" name="组合 8"/>
            <p:cNvGrpSpPr/>
            <p:nvPr/>
          </p:nvGrpSpPr>
          <p:grpSpPr>
            <a:xfrm>
              <a:off x="402350" y="2060848"/>
              <a:ext cx="1988975" cy="3565298"/>
              <a:chOff x="732970" y="1264670"/>
              <a:chExt cx="1800000" cy="3565298"/>
            </a:xfrm>
          </p:grpSpPr>
          <p:sp>
            <p:nvSpPr>
              <p:cNvPr id="10" name="圆角矩形 9"/>
              <p:cNvSpPr/>
              <p:nvPr/>
            </p:nvSpPr>
            <p:spPr>
              <a:xfrm>
                <a:off x="732970" y="1264670"/>
                <a:ext cx="1800000" cy="356529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39604" y="2985666"/>
                <a:ext cx="1512000" cy="1758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新能源汽车车辆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购置税优惠政策再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延长三年</a:t>
                </a:r>
                <a:endParaRPr lang="en-US" altLang="zh-CN" sz="24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全面取消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二手车限迁政策</a:t>
                </a:r>
                <a:endParaRPr lang="en-US" altLang="zh-CN" sz="14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759012" y="1408686"/>
                <a:ext cx="1759633" cy="5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2400" b="1" dirty="0" smtClean="0">
                    <a:solidFill>
                      <a:srgbClr val="C00000"/>
                    </a:solidFill>
                    <a:latin typeface="+mn-ea"/>
                    <a:cs typeface="+mn-ea"/>
                    <a:sym typeface="+mn-lt"/>
                  </a:rPr>
                  <a:t>重点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-</a:t>
                </a:r>
                <a:r>
                  <a:rPr lang="zh-CN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ea"/>
                    <a:cs typeface="+mn-ea"/>
                    <a:sym typeface="+mn-lt"/>
                  </a:rPr>
                  <a:t>控制总量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791970" y="1912742"/>
                <a:ext cx="1694327" cy="0"/>
              </a:xfrm>
              <a:prstGeom prst="line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839604" y="4542387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矩形 52"/>
            <p:cNvSpPr/>
            <p:nvPr/>
          </p:nvSpPr>
          <p:spPr>
            <a:xfrm>
              <a:off x="467544" y="3104350"/>
              <a:ext cx="1800200" cy="189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使全国党员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数量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年均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增长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控制在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适当速度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，党员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队伍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保持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适度规模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489908" y="2060848"/>
              <a:ext cx="1988975" cy="3565298"/>
              <a:chOff x="732970" y="1264670"/>
              <a:chExt cx="1800000" cy="356529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732970" y="1264670"/>
                <a:ext cx="1800000" cy="356529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59012" y="1408686"/>
                <a:ext cx="1759633" cy="5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2400" b="1" dirty="0" smtClean="0">
                    <a:solidFill>
                      <a:srgbClr val="C00000"/>
                    </a:solidFill>
                    <a:latin typeface="+mn-ea"/>
                    <a:cs typeface="+mn-ea"/>
                    <a:sym typeface="+mn-lt"/>
                  </a:rPr>
                  <a:t>关键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-</a:t>
                </a:r>
                <a:r>
                  <a:rPr lang="zh-CN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ea"/>
                    <a:cs typeface="+mn-ea"/>
                    <a:sym typeface="+mn-lt"/>
                  </a:rPr>
                  <a:t>优化结构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804978" y="2128766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839604" y="4542387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合 59"/>
            <p:cNvGrpSpPr/>
            <p:nvPr/>
          </p:nvGrpSpPr>
          <p:grpSpPr>
            <a:xfrm>
              <a:off x="4578140" y="2060848"/>
              <a:ext cx="1988975" cy="3565298"/>
              <a:chOff x="732970" y="1264670"/>
              <a:chExt cx="1800000" cy="3565298"/>
            </a:xfrm>
          </p:grpSpPr>
          <p:sp>
            <p:nvSpPr>
              <p:cNvPr id="61" name="圆角矩形 60"/>
              <p:cNvSpPr/>
              <p:nvPr/>
            </p:nvSpPr>
            <p:spPr>
              <a:xfrm>
                <a:off x="732970" y="1264670"/>
                <a:ext cx="1800000" cy="356529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839604" y="2985666"/>
                <a:ext cx="1512000" cy="1758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新能源汽车车辆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购置税优惠政策再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延长三年</a:t>
                </a:r>
                <a:endParaRPr lang="en-US" altLang="zh-CN" sz="24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全面取消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二手车限迁政策</a:t>
                </a:r>
                <a:endParaRPr lang="en-US" altLang="zh-CN" sz="14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759012" y="1408686"/>
                <a:ext cx="1759633" cy="5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2400" b="1" dirty="0" smtClean="0">
                    <a:solidFill>
                      <a:srgbClr val="C00000"/>
                    </a:solidFill>
                    <a:latin typeface="+mn-ea"/>
                    <a:cs typeface="+mn-ea"/>
                    <a:sym typeface="+mn-lt"/>
                  </a:rPr>
                  <a:t>核心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-</a:t>
                </a:r>
                <a:r>
                  <a:rPr lang="zh-CN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ea"/>
                    <a:cs typeface="+mn-ea"/>
                    <a:sym typeface="+mn-lt"/>
                  </a:rPr>
                  <a:t>提高质量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804978" y="2128766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>
                <a:off x="839604" y="4542387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组合 65"/>
            <p:cNvGrpSpPr/>
            <p:nvPr/>
          </p:nvGrpSpPr>
          <p:grpSpPr>
            <a:xfrm>
              <a:off x="6667047" y="2060848"/>
              <a:ext cx="1988975" cy="3565298"/>
              <a:chOff x="732970" y="1264670"/>
              <a:chExt cx="1800000" cy="3565298"/>
            </a:xfrm>
          </p:grpSpPr>
          <p:sp>
            <p:nvSpPr>
              <p:cNvPr id="67" name="圆角矩形 66"/>
              <p:cNvSpPr/>
              <p:nvPr/>
            </p:nvSpPr>
            <p:spPr>
              <a:xfrm>
                <a:off x="732970" y="1264670"/>
                <a:ext cx="1800000" cy="356529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noFill/>
                  <a:cs typeface="+mn-ea"/>
                  <a:sym typeface="+mn-lt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839604" y="2985666"/>
                <a:ext cx="1512000" cy="1758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新能源汽车车辆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购置税优惠政策再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延长三年</a:t>
                </a:r>
                <a:endParaRPr lang="en-US" altLang="zh-CN" sz="24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2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全面取消</a:t>
                </a:r>
                <a:endPara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二手车限迁政策</a:t>
                </a:r>
                <a:endParaRPr lang="en-US" altLang="zh-CN" sz="14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759012" y="1408686"/>
                <a:ext cx="1759633" cy="555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zh-CN" altLang="en-US" sz="2400" b="1" dirty="0" smtClean="0">
                    <a:solidFill>
                      <a:srgbClr val="C00000"/>
                    </a:solidFill>
                    <a:latin typeface="+mn-ea"/>
                    <a:cs typeface="+mn-ea"/>
                    <a:sym typeface="+mn-lt"/>
                  </a:rPr>
                  <a:t>目的</a:t>
                </a:r>
                <a:r>
                  <a:rPr lang="en-US" altLang="zh-CN" sz="2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dobe 仿宋 Std R" pitchFamily="18" charset="-122"/>
                    <a:ea typeface="Adobe 仿宋 Std R" pitchFamily="18" charset="-122"/>
                    <a:cs typeface="+mn-ea"/>
                    <a:sym typeface="+mn-lt"/>
                  </a:rPr>
                  <a:t>-</a:t>
                </a:r>
                <a:r>
                  <a:rPr lang="zh-CN" alt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+mn-ea"/>
                    <a:cs typeface="+mn-ea"/>
                    <a:sym typeface="+mn-lt"/>
                  </a:rPr>
                  <a:t>发挥作用</a:t>
                </a:r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+mn-ea"/>
                  <a:cs typeface="+mn-ea"/>
                  <a:sym typeface="+mn-lt"/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>
                <a:off x="804978" y="2128766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839604" y="4542387"/>
                <a:ext cx="1512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直接连接符 73"/>
            <p:cNvCxnSpPr/>
            <p:nvPr/>
          </p:nvCxnSpPr>
          <p:spPr>
            <a:xfrm>
              <a:off x="2555776" y="2708920"/>
              <a:ext cx="1872208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644008" y="2708920"/>
              <a:ext cx="1872208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6732240" y="2708920"/>
              <a:ext cx="1872208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2555776" y="3099942"/>
              <a:ext cx="1872208" cy="189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根据不同群体、行业和岗位特点，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确定发展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党员的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重点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，不断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优化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党员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队伍结构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44008" y="3099942"/>
              <a:ext cx="1872208" cy="189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坚持党员标准、加强培养教育、严格日常管理、严肃纪律要求，着力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提高</a:t>
              </a: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党员队伍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整体素质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804248" y="3123667"/>
              <a:ext cx="1670739" cy="1891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 smtClean="0">
                  <a:latin typeface="+mn-ea"/>
                  <a:cs typeface="+mn-ea"/>
                  <a:sym typeface="+mn-lt"/>
                </a:rPr>
                <a:t>引导党员牢记宗旨、心系群众、立足本职、干事创业，充分</a:t>
              </a:r>
              <a:r>
                <a:rPr lang="zh-CN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+mn-ea"/>
                  <a:cs typeface="+mn-ea"/>
                  <a:sym typeface="+mn-lt"/>
                </a:rPr>
                <a:t>发挥先锋模范作用</a:t>
              </a:r>
              <a:endParaRPr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67608" y="4509120"/>
            <a:ext cx="6912768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坚持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党章规定的党员标准，始终把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政治标准放在首位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坚持慎重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发展、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均衡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发展，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有领导、有计划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地进行</a:t>
            </a:r>
            <a:endParaRPr lang="en-US" altLang="zh-CN" sz="2000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坚持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入党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自愿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原则和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个别吸收原则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，</a:t>
            </a:r>
            <a:r>
              <a: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成熟一个，发展一个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u"/>
            </a:pP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禁止</a:t>
            </a:r>
            <a:r>
              <a:rPr lang="zh-CN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突击发展，</a:t>
            </a:r>
            <a:r>
              <a:rPr lang="zh-CN" altLang="zh-CN" sz="2000" b="1" dirty="0" smtClean="0">
                <a:solidFill>
                  <a:schemeClr val="accent6">
                    <a:lumMod val="7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反对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关门主义</a:t>
            </a:r>
            <a:r>
              <a:rPr lang="en-US" altLang="zh-CN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”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17074"/>
          <a:stretch>
            <a:fillRect/>
          </a:stretch>
        </p:blipFill>
        <p:spPr>
          <a:xfrm flipV="1">
            <a:off x="0" y="-3344"/>
            <a:ext cx="12192000" cy="1085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副标题 6"/>
          <p:cNvSpPr>
            <a:spLocks noGrp="1"/>
          </p:cNvSpPr>
          <p:nvPr>
            <p:ph type="subTitle" idx="1"/>
          </p:nvPr>
        </p:nvSpPr>
        <p:spPr>
          <a:xfrm>
            <a:off x="2791544" y="116632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发展党员工作流程图</a:t>
            </a:r>
            <a:endParaRPr lang="zh-CN" altLang="en-US" sz="28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68216" y="720080"/>
            <a:ext cx="1656184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二、入党积极分子的确定和培养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68416" y="720080"/>
            <a:ext cx="1656184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三、发展对象的确定和考察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68616" y="720080"/>
            <a:ext cx="1656184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四、预备党员的接收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868816" y="720080"/>
            <a:ext cx="1584176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五、预备党员的教育考察和转正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04529" y="720080"/>
            <a:ext cx="1630507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 smtClean="0">
                <a:solidFill>
                  <a:schemeClr val="tx1"/>
                </a:solidFill>
              </a:rPr>
              <a:t>一、申请入党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8868816" y="18002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19.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编入党小组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8868816" y="25202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20.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入党宣誓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8868816" y="324036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21.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继续教育考察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8868816" y="396044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22.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提出转正申请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8868816" y="61206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25.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材料归档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8868816" y="54006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24.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上级党委会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审批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8868816" y="468052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23.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支部大会讨论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068616" y="18002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12.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支部委员会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审查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068616" y="25202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13.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上级党委预审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7068616" y="324036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14.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填写入党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志愿书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068616" y="396044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15.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支部大会讨论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068616" y="61206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18.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再上一级党委组织部门备案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068616" y="54006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17.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上级党委审批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7068616" y="468052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16.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上级党委派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人谈话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5268416" y="18002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7.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确定发展对象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5268416" y="25202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8.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上级党委备案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5268416" y="324036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9.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确定入党介绍人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5268416" y="396044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10.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进行政治审查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5268416" y="468052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11.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开展集中培训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3468216" y="18002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3.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确定入党积极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分子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3468216" y="25202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4.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上级党委备案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3468216" y="324036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5.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制定培养联系人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3468216" y="396044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6.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培养教育考察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1668016" y="180020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1200" b="1" dirty="0" smtClean="0">
                <a:solidFill>
                  <a:schemeClr val="tx1"/>
                </a:solidFill>
              </a:rPr>
              <a:t>本人递交入党</a:t>
            </a:r>
            <a:endParaRPr lang="en-US" altLang="zh-CN" sz="1200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申请书</a:t>
            </a:r>
            <a:endParaRPr lang="zh-CN" altLang="en-US" sz="1200" b="1" dirty="0" smtClean="0">
              <a:solidFill>
                <a:schemeClr val="tx1"/>
              </a:solidFill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668016" y="2520280"/>
            <a:ext cx="1619672" cy="432048"/>
          </a:xfrm>
          <a:prstGeom prst="roundRect">
            <a:avLst>
              <a:gd name="adj" fmla="val 10055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buNone/>
            </a:pP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2.</a:t>
            </a:r>
            <a:r>
              <a:rPr lang="en-US" altLang="zh-CN" sz="1200" b="1" dirty="0" smtClean="0">
                <a:solidFill>
                  <a:schemeClr val="tx1"/>
                </a:solidFill>
                <a:sym typeface="+mn-ea"/>
              </a:rPr>
              <a:t>党组织派人谈话</a:t>
            </a:r>
            <a:endParaRPr lang="en-US" altLang="zh-CN" sz="1200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9" name="下箭头 68"/>
          <p:cNvSpPr/>
          <p:nvPr/>
        </p:nvSpPr>
        <p:spPr>
          <a:xfrm>
            <a:off x="2460104" y="230425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7" name="下箭头 76"/>
          <p:cNvSpPr/>
          <p:nvPr/>
        </p:nvSpPr>
        <p:spPr>
          <a:xfrm>
            <a:off x="9588896" y="230425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8" name="下箭头 77"/>
          <p:cNvSpPr/>
          <p:nvPr/>
        </p:nvSpPr>
        <p:spPr>
          <a:xfrm>
            <a:off x="9588896" y="3024336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9" name="下箭头 78"/>
          <p:cNvSpPr/>
          <p:nvPr/>
        </p:nvSpPr>
        <p:spPr>
          <a:xfrm>
            <a:off x="9588896" y="3744417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0" name="下箭头 79"/>
          <p:cNvSpPr/>
          <p:nvPr/>
        </p:nvSpPr>
        <p:spPr>
          <a:xfrm>
            <a:off x="9588896" y="446449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1" name="下箭头 80"/>
          <p:cNvSpPr/>
          <p:nvPr/>
        </p:nvSpPr>
        <p:spPr>
          <a:xfrm>
            <a:off x="9588896" y="5184576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2" name="下箭头 81"/>
          <p:cNvSpPr/>
          <p:nvPr/>
        </p:nvSpPr>
        <p:spPr>
          <a:xfrm>
            <a:off x="9588896" y="5904657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3" name="下箭头 82"/>
          <p:cNvSpPr/>
          <p:nvPr/>
        </p:nvSpPr>
        <p:spPr>
          <a:xfrm>
            <a:off x="7788696" y="230425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下箭头 83"/>
          <p:cNvSpPr/>
          <p:nvPr/>
        </p:nvSpPr>
        <p:spPr>
          <a:xfrm>
            <a:off x="7788696" y="3024336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5" name="下箭头 84"/>
          <p:cNvSpPr/>
          <p:nvPr/>
        </p:nvSpPr>
        <p:spPr>
          <a:xfrm>
            <a:off x="7788696" y="3744417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6" name="下箭头 85"/>
          <p:cNvSpPr/>
          <p:nvPr/>
        </p:nvSpPr>
        <p:spPr>
          <a:xfrm>
            <a:off x="7788696" y="446449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7" name="下箭头 86"/>
          <p:cNvSpPr/>
          <p:nvPr/>
        </p:nvSpPr>
        <p:spPr>
          <a:xfrm>
            <a:off x="7788696" y="5184576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8" name="下箭头 87"/>
          <p:cNvSpPr/>
          <p:nvPr/>
        </p:nvSpPr>
        <p:spPr>
          <a:xfrm>
            <a:off x="7788696" y="5904657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9" name="下箭头 88"/>
          <p:cNvSpPr/>
          <p:nvPr/>
        </p:nvSpPr>
        <p:spPr>
          <a:xfrm>
            <a:off x="6060504" y="230425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0" name="下箭头 89"/>
          <p:cNvSpPr/>
          <p:nvPr/>
        </p:nvSpPr>
        <p:spPr>
          <a:xfrm>
            <a:off x="6060504" y="3024336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1" name="下箭头 90"/>
          <p:cNvSpPr/>
          <p:nvPr/>
        </p:nvSpPr>
        <p:spPr>
          <a:xfrm>
            <a:off x="6060504" y="3744417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2" name="下箭头 91"/>
          <p:cNvSpPr/>
          <p:nvPr/>
        </p:nvSpPr>
        <p:spPr>
          <a:xfrm>
            <a:off x="6060504" y="446449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5" name="下箭头 94"/>
          <p:cNvSpPr/>
          <p:nvPr/>
        </p:nvSpPr>
        <p:spPr>
          <a:xfrm>
            <a:off x="4260304" y="2304258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6" name="下箭头 95"/>
          <p:cNvSpPr/>
          <p:nvPr/>
        </p:nvSpPr>
        <p:spPr>
          <a:xfrm>
            <a:off x="4260304" y="3024336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97" name="下箭头 96"/>
          <p:cNvSpPr/>
          <p:nvPr/>
        </p:nvSpPr>
        <p:spPr>
          <a:xfrm>
            <a:off x="4260304" y="3744417"/>
            <a:ext cx="144016" cy="14401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副标题 6"/>
          <p:cNvSpPr>
            <a:spLocks noGrp="1"/>
          </p:cNvSpPr>
          <p:nvPr>
            <p:ph type="subTitle" idx="1"/>
          </p:nvPr>
        </p:nvSpPr>
        <p:spPr>
          <a:xfrm>
            <a:off x="2999656" y="188640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发展党员工作流程图</a:t>
            </a:r>
            <a:endParaRPr lang="zh-CN" altLang="en-US" sz="28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7" name="组合 206"/>
          <p:cNvGrpSpPr/>
          <p:nvPr/>
        </p:nvGrpSpPr>
        <p:grpSpPr>
          <a:xfrm rot="0">
            <a:off x="944245" y="836930"/>
            <a:ext cx="10061575" cy="5400675"/>
            <a:chOff x="179512" y="836712"/>
            <a:chExt cx="8964488" cy="5400600"/>
          </a:xfrm>
        </p:grpSpPr>
        <p:grpSp>
          <p:nvGrpSpPr>
            <p:cNvPr id="204" name="组合 203"/>
            <p:cNvGrpSpPr/>
            <p:nvPr/>
          </p:nvGrpSpPr>
          <p:grpSpPr>
            <a:xfrm>
              <a:off x="179512" y="836712"/>
              <a:ext cx="8964488" cy="5400600"/>
              <a:chOff x="179512" y="260648"/>
              <a:chExt cx="8964488" cy="5400600"/>
            </a:xfrm>
          </p:grpSpPr>
          <p:sp>
            <p:nvSpPr>
              <p:cNvPr id="51" name="圆角矩形 50"/>
              <p:cNvSpPr/>
              <p:nvPr/>
            </p:nvSpPr>
            <p:spPr>
              <a:xfrm>
                <a:off x="8100392" y="4149080"/>
                <a:ext cx="1008112" cy="432048"/>
              </a:xfrm>
              <a:prstGeom prst="roundRect">
                <a:avLst>
                  <a:gd name="adj" fmla="val 10055"/>
                </a:avLst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院党委会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审批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>
                <a:off x="6732240" y="908720"/>
                <a:ext cx="1368152" cy="432048"/>
              </a:xfrm>
              <a:prstGeom prst="roundRect">
                <a:avLst>
                  <a:gd name="adj" fmla="val 10055"/>
                </a:avLst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支委会指定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培养联系人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251520" y="908720"/>
                <a:ext cx="1080120" cy="432048"/>
              </a:xfrm>
              <a:prstGeom prst="roundRect">
                <a:avLst>
                  <a:gd name="adj" fmla="val 10055"/>
                </a:avLst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b="1" dirty="0" smtClean="0">
                    <a:solidFill>
                      <a:schemeClr val="tx1"/>
                    </a:solidFill>
                  </a:rPr>
                  <a:t>递交</a:t>
                </a:r>
                <a:endParaRPr lang="en-US" altLang="zh-CN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zh-CN" altLang="en-US" sz="1200" b="1" dirty="0" smtClean="0">
                    <a:solidFill>
                      <a:srgbClr val="C00000"/>
                    </a:solidFill>
                  </a:rPr>
                  <a:t>入党申请书</a:t>
                </a:r>
                <a:endParaRPr lang="zh-CN" altLang="en-US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9" name="下箭头 68"/>
              <p:cNvSpPr/>
              <p:nvPr/>
            </p:nvSpPr>
            <p:spPr>
              <a:xfrm rot="16200000">
                <a:off x="1879846" y="530818"/>
                <a:ext cx="55715" cy="1152128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259632" y="1094547"/>
                <a:ext cx="1368152" cy="24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00" b="1" dirty="0" smtClean="0">
                    <a:latin typeface="Adobe 仿宋 Std R" pitchFamily="18" charset="-122"/>
                    <a:ea typeface="Adobe 仿宋 Std R" pitchFamily="18" charset="-122"/>
                  </a:rPr>
                  <a:t>收到申请书后</a:t>
                </a:r>
                <a:r>
                  <a: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rPr>
                  <a:t>1</a:t>
                </a:r>
                <a:r>
                  <a:rPr lang="zh-CN" altLang="en-US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rPr>
                  <a:t>个月</a:t>
                </a:r>
                <a:endParaRPr lang="zh-CN" altLang="en-US" sz="1000" b="1" dirty="0" smtClean="0">
                  <a:solidFill>
                    <a:srgbClr val="FF0000"/>
                  </a:solidFill>
                  <a:latin typeface="Adobe 仿宋 Std R" pitchFamily="18" charset="-122"/>
                  <a:ea typeface="Adobe 仿宋 Std R" pitchFamily="18" charset="-122"/>
                </a:endParaRPr>
              </a:p>
            </p:txBody>
          </p:sp>
          <p:sp>
            <p:nvSpPr>
              <p:cNvPr id="102" name="下箭头 101"/>
              <p:cNvSpPr/>
              <p:nvPr/>
            </p:nvSpPr>
            <p:spPr>
              <a:xfrm rot="16200000">
                <a:off x="4045084" y="669835"/>
                <a:ext cx="45719" cy="100811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07904" y="1167716"/>
                <a:ext cx="864096" cy="675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zh-CN" altLang="en-US" sz="1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党员</a:t>
                </a:r>
                <a:r>
                  <a:rPr lang="zh-CN" altLang="en-US" sz="1000" b="1" dirty="0" smtClean="0">
                    <a:solidFill>
                      <a:srgbClr val="FF0000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推荐</a:t>
                </a:r>
                <a:endParaRPr lang="en-US" altLang="zh-CN" sz="1000" b="1" dirty="0" smtClean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zh-CN" altLang="en-US" sz="1000" b="1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群团</a:t>
                </a:r>
                <a:r>
                  <a:rPr lang="zh-CN" altLang="en-US" sz="1000" b="1" dirty="0" smtClean="0">
                    <a:solidFill>
                      <a:srgbClr val="FF0000"/>
                    </a:solidFill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rPr>
                  <a:t>推优</a:t>
                </a:r>
                <a:endParaRPr lang="zh-CN" altLang="en-US" sz="1000" b="1" dirty="0" smtClean="0">
                  <a:solidFill>
                    <a:srgbClr val="FF0000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endParaRPr>
              </a:p>
              <a:p>
                <a:pPr algn="ctr"/>
                <a:endParaRPr lang="zh-CN" altLang="en-US" dirty="0"/>
              </a:p>
            </p:txBody>
          </p:sp>
          <p:sp>
            <p:nvSpPr>
              <p:cNvPr id="108" name="圆角矩形 107"/>
              <p:cNvSpPr/>
              <p:nvPr/>
            </p:nvSpPr>
            <p:spPr>
              <a:xfrm>
                <a:off x="4644008" y="908720"/>
                <a:ext cx="1008112" cy="432048"/>
              </a:xfrm>
              <a:prstGeom prst="roundRect">
                <a:avLst>
                  <a:gd name="adj" fmla="val 10055"/>
                </a:avLst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支委会</a:t>
                </a: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确定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积极分子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113" name="TextBox 112"/>
              <p:cNvSpPr/>
              <p:nvPr/>
            </p:nvSpPr>
            <p:spPr>
              <a:xfrm>
                <a:off x="3419872" y="950531"/>
                <a:ext cx="1296144" cy="24511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支部</a:t>
                </a: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集体讨论决定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77" name="下箭头 76"/>
              <p:cNvSpPr/>
              <p:nvPr/>
            </p:nvSpPr>
            <p:spPr>
              <a:xfrm>
                <a:off x="8964487" y="1124744"/>
                <a:ext cx="69343" cy="814225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8100392" y="1124744"/>
                <a:ext cx="906272" cy="4815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TextBox 117"/>
              <p:cNvSpPr/>
              <p:nvPr/>
            </p:nvSpPr>
            <p:spPr>
              <a:xfrm>
                <a:off x="5652120" y="796646"/>
                <a:ext cx="1080120" cy="3987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上报备案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院党委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6732239" y="476672"/>
                <a:ext cx="1231715" cy="398255"/>
                <a:chOff x="5148064" y="448363"/>
                <a:chExt cx="1300144" cy="581726"/>
              </a:xfrm>
            </p:grpSpPr>
            <p:sp>
              <p:nvSpPr>
                <p:cNvPr id="124" name="椭圆形标注 123"/>
                <p:cNvSpPr/>
                <p:nvPr/>
              </p:nvSpPr>
              <p:spPr>
                <a:xfrm>
                  <a:off x="5148064" y="448363"/>
                  <a:ext cx="1216135" cy="581726"/>
                </a:xfrm>
                <a:prstGeom prst="wedgeEllipseCallou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5224072" y="542777"/>
                  <a:ext cx="1224136" cy="3580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1-2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名</a:t>
                  </a:r>
                  <a:r>
                    <a:rPr lang="zh-CN" altLang="en-US" sz="1000" dirty="0" smtClean="0">
                      <a:latin typeface="Adobe 仿宋 Std R" pitchFamily="18" charset="-122"/>
                      <a:ea typeface="Adobe 仿宋 Std R" pitchFamily="18" charset="-122"/>
                    </a:rPr>
                    <a:t>正式党员</a:t>
                  </a:r>
                  <a:endParaRPr lang="zh-CN" altLang="en-US" sz="1000" dirty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</p:grpSp>
          <p:sp>
            <p:nvSpPr>
              <p:cNvPr id="127" name="TextBox 126"/>
              <p:cNvSpPr txBox="1"/>
              <p:nvPr/>
            </p:nvSpPr>
            <p:spPr>
              <a:xfrm>
                <a:off x="8064896" y="724634"/>
                <a:ext cx="1043608" cy="398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rPr>
                  <a:t>听党课、参加活动</a:t>
                </a:r>
                <a:r>
                  <a:rPr lang="zh-CN" altLang="en-US" sz="1000" b="1" dirty="0" smtClean="0">
                    <a:latin typeface="Adobe 仿宋 Std R" pitchFamily="18" charset="-122"/>
                    <a:ea typeface="Adobe 仿宋 Std R" pitchFamily="18" charset="-122"/>
                  </a:rPr>
                  <a:t>等方式</a:t>
                </a:r>
                <a:endParaRPr lang="zh-CN" altLang="en-US" sz="1000" b="1" dirty="0">
                  <a:latin typeface="Adobe 仿宋 Std R" pitchFamily="18" charset="-122"/>
                  <a:ea typeface="Adobe 仿宋 Std R" pitchFamily="18" charset="-122"/>
                </a:endParaRPr>
              </a:p>
            </p:txBody>
          </p:sp>
          <p:sp>
            <p:nvSpPr>
              <p:cNvPr id="136" name="下箭头 135"/>
              <p:cNvSpPr/>
              <p:nvPr/>
            </p:nvSpPr>
            <p:spPr>
              <a:xfrm rot="5400000">
                <a:off x="5152828" y="1921597"/>
                <a:ext cx="62480" cy="64807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1530797" y="692696"/>
                <a:ext cx="693420" cy="39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rPr>
                  <a:t>本人</a:t>
                </a:r>
                <a:r>
                  <a:rPr lang="zh-CN" altLang="en-US" sz="1000" b="1" dirty="0" smtClean="0">
                    <a:latin typeface="Adobe 仿宋 Std R" pitchFamily="18" charset="-122"/>
                    <a:ea typeface="Adobe 仿宋 Std R" pitchFamily="18" charset="-122"/>
                  </a:rPr>
                  <a:t>递交</a:t>
                </a:r>
                <a:endParaRPr lang="en-US" altLang="zh-CN" sz="1000" b="1" dirty="0" smtClean="0">
                  <a:latin typeface="Adobe 仿宋 Std R" pitchFamily="18" charset="-122"/>
                  <a:ea typeface="Adobe 仿宋 Std R" pitchFamily="18" charset="-122"/>
                </a:endParaRPr>
              </a:p>
              <a:p>
                <a:pPr algn="ctr"/>
                <a:r>
                  <a:rPr lang="zh-CN" altLang="en-US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rPr>
                  <a:t>书面</a:t>
                </a:r>
                <a:r>
                  <a:rPr lang="zh-CN" altLang="en-US" sz="1000" b="1" dirty="0" smtClean="0">
                    <a:latin typeface="Adobe 仿宋 Std R" pitchFamily="18" charset="-122"/>
                    <a:ea typeface="Adobe 仿宋 Std R" pitchFamily="18" charset="-122"/>
                  </a:rPr>
                  <a:t>申请</a:t>
                </a:r>
                <a:endParaRPr lang="en-US" altLang="zh-CN" sz="1000" b="1" dirty="0" smtClean="0">
                  <a:latin typeface="Adobe 仿宋 Std R" pitchFamily="18" charset="-122"/>
                  <a:ea typeface="Adobe 仿宋 Std R" pitchFamily="18" charset="-122"/>
                </a:endParaRPr>
              </a:p>
            </p:txBody>
          </p:sp>
          <p:sp>
            <p:nvSpPr>
              <p:cNvPr id="89" name="圆角矩形 88"/>
              <p:cNvSpPr/>
              <p:nvPr/>
            </p:nvSpPr>
            <p:spPr>
              <a:xfrm>
                <a:off x="2555776" y="908720"/>
                <a:ext cx="936104" cy="432048"/>
              </a:xfrm>
              <a:prstGeom prst="roundRect">
                <a:avLst>
                  <a:gd name="adj" fmla="val 10055"/>
                </a:avLst>
              </a:prstGeom>
              <a:solidFill>
                <a:schemeClr val="bg1"/>
              </a:solidFill>
              <a:ln w="28575">
                <a:solidFill>
                  <a:srgbClr val="C0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支部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  <a:p>
                <a:pPr lvl="0" algn="ctr">
                  <a:buClrTx/>
                  <a:buSzTx/>
                  <a:buFontTx/>
                </a:pPr>
                <a:r>
                  <a:rPr lang="zh-CN" altLang="en-US" sz="1200" b="1" dirty="0" smtClean="0">
                    <a:solidFill>
                      <a:schemeClr val="tx1"/>
                    </a:solidFill>
                    <a:sym typeface="+mn-ea"/>
                  </a:rPr>
                  <a:t>派人谈话</a:t>
                </a:r>
                <a:endParaRPr lang="zh-CN" altLang="en-US" sz="1200" b="1" dirty="0" smtClean="0">
                  <a:solidFill>
                    <a:schemeClr val="tx1"/>
                  </a:solidFill>
                  <a:sym typeface="+mn-ea"/>
                </a:endParaRP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2915813" y="260648"/>
                <a:ext cx="1224137" cy="648072"/>
                <a:chOff x="5148064" y="188640"/>
                <a:chExt cx="1368154" cy="792088"/>
              </a:xfrm>
            </p:grpSpPr>
            <p:sp>
              <p:nvSpPr>
                <p:cNvPr id="99" name="椭圆形标注 98"/>
                <p:cNvSpPr/>
                <p:nvPr/>
              </p:nvSpPr>
              <p:spPr>
                <a:xfrm>
                  <a:off x="5148064" y="188640"/>
                  <a:ext cx="1368152" cy="792088"/>
                </a:xfrm>
                <a:prstGeom prst="wedgeEllipseCallou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5228545" y="260648"/>
                  <a:ext cx="1287673" cy="713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00" b="1" dirty="0" smtClean="0">
                      <a:solidFill>
                        <a:srgbClr val="FF0000"/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派</a:t>
                  </a:r>
                  <a:r>
                    <a:rPr lang="zh-CN" altLang="en-US" sz="1000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党支部书记、副书记或组织委员</a:t>
                  </a:r>
                  <a:endParaRPr lang="zh-CN" altLang="en-US" sz="1000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 algn="ctr"/>
                  <a:endParaRPr lang="zh-CN" altLang="en-US" sz="1100" dirty="0"/>
                </a:p>
              </p:txBody>
            </p:sp>
          </p:grpSp>
          <p:sp>
            <p:nvSpPr>
              <p:cNvPr id="134" name="下箭头 133"/>
              <p:cNvSpPr/>
              <p:nvPr/>
            </p:nvSpPr>
            <p:spPr>
              <a:xfrm rot="16200000" flipH="1">
                <a:off x="6192180" y="656692"/>
                <a:ext cx="72008" cy="1008112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202" name="组合 201"/>
              <p:cNvGrpSpPr/>
              <p:nvPr/>
            </p:nvGrpSpPr>
            <p:grpSpPr>
              <a:xfrm>
                <a:off x="179512" y="2780928"/>
                <a:ext cx="8892480" cy="648072"/>
                <a:chOff x="179512" y="2492896"/>
                <a:chExt cx="8892480" cy="648072"/>
              </a:xfrm>
            </p:grpSpPr>
            <p:sp>
              <p:nvSpPr>
                <p:cNvPr id="46" name="圆角矩形 45"/>
                <p:cNvSpPr/>
                <p:nvPr/>
              </p:nvSpPr>
              <p:spPr>
                <a:xfrm>
                  <a:off x="179512" y="2708920"/>
                  <a:ext cx="1008112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支部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审查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发展对象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067944" y="2708920"/>
                  <a:ext cx="1152128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发展对象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填写入党志愿书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9" name="圆角矩形 48"/>
                <p:cNvSpPr/>
                <p:nvPr/>
              </p:nvSpPr>
              <p:spPr>
                <a:xfrm>
                  <a:off x="6084168" y="2708920"/>
                  <a:ext cx="1152128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支部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大会讨论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2" name="圆角矩形 51"/>
                <p:cNvSpPr/>
                <p:nvPr/>
              </p:nvSpPr>
              <p:spPr>
                <a:xfrm>
                  <a:off x="8100392" y="2708920"/>
                  <a:ext cx="971600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院党委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派人谈话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043608" y="2750731"/>
                  <a:ext cx="1080120" cy="245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审查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合格</a:t>
                  </a:r>
                  <a:endParaRPr lang="zh-CN" altLang="en-US" sz="1000" b="1" dirty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46" name="圆角矩形 145"/>
                <p:cNvSpPr/>
                <p:nvPr/>
              </p:nvSpPr>
              <p:spPr>
                <a:xfrm>
                  <a:off x="2051720" y="2708920"/>
                  <a:ext cx="1080120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院党委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预审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发展对象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147" name="下箭头 146"/>
                <p:cNvSpPr/>
                <p:nvPr/>
              </p:nvSpPr>
              <p:spPr>
                <a:xfrm rot="16200000" flipH="1">
                  <a:off x="3563888" y="2564904"/>
                  <a:ext cx="72008" cy="79208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3059832" y="2750731"/>
                  <a:ext cx="1080120" cy="245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预审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合格</a:t>
                  </a:r>
                  <a:endParaRPr lang="zh-CN" altLang="en-US" sz="1000" b="1" dirty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52" name="下箭头 151"/>
                <p:cNvSpPr/>
                <p:nvPr/>
              </p:nvSpPr>
              <p:spPr>
                <a:xfrm rot="16200000" flipH="1">
                  <a:off x="1547664" y="2564904"/>
                  <a:ext cx="72008" cy="79208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3" name="下箭头 152"/>
                <p:cNvSpPr/>
                <p:nvPr/>
              </p:nvSpPr>
              <p:spPr>
                <a:xfrm rot="16200000" flipH="1">
                  <a:off x="5652120" y="2564904"/>
                  <a:ext cx="72008" cy="79208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4" name="矩形 153"/>
                <p:cNvSpPr/>
                <p:nvPr/>
              </p:nvSpPr>
              <p:spPr>
                <a:xfrm>
                  <a:off x="5319830" y="2735342"/>
                  <a:ext cx="693420" cy="245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本人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填写</a:t>
                  </a:r>
                  <a:endParaRPr lang="en-US" altLang="zh-CN" sz="1000" b="1" dirty="0" smtClean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55" name="下箭头 154"/>
                <p:cNvSpPr/>
                <p:nvPr/>
              </p:nvSpPr>
              <p:spPr>
                <a:xfrm rot="16200000" flipH="1">
                  <a:off x="7684937" y="2537067"/>
                  <a:ext cx="45719" cy="785193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>
                  <a:off x="7205469" y="2492896"/>
                  <a:ext cx="948690" cy="3987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充分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讨论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投票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表决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通过</a:t>
                  </a:r>
                  <a:endParaRPr lang="en-US" altLang="zh-CN" sz="1000" b="1" dirty="0" smtClean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</p:grpSp>
          <p:sp>
            <p:nvSpPr>
              <p:cNvPr id="160" name="下箭头 159"/>
              <p:cNvSpPr/>
              <p:nvPr/>
            </p:nvSpPr>
            <p:spPr>
              <a:xfrm>
                <a:off x="8676456" y="3501008"/>
                <a:ext cx="72008" cy="576064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grpSp>
            <p:nvGrpSpPr>
              <p:cNvPr id="161" name="组合 160"/>
              <p:cNvGrpSpPr/>
              <p:nvPr/>
            </p:nvGrpSpPr>
            <p:grpSpPr>
              <a:xfrm>
                <a:off x="8099376" y="2494981"/>
                <a:ext cx="1044624" cy="614151"/>
                <a:chOff x="5148064" y="188640"/>
                <a:chExt cx="1368152" cy="965095"/>
              </a:xfrm>
            </p:grpSpPr>
            <p:sp>
              <p:nvSpPr>
                <p:cNvPr id="163" name="椭圆形标注 162"/>
                <p:cNvSpPr/>
                <p:nvPr/>
              </p:nvSpPr>
              <p:spPr>
                <a:xfrm>
                  <a:off x="5148064" y="188640"/>
                  <a:ext cx="1368152" cy="792088"/>
                </a:xfrm>
                <a:prstGeom prst="wedgeEllipseCallou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>
                  <a:off x="5149395" y="260648"/>
                  <a:ext cx="1366821" cy="8930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派</a:t>
                  </a:r>
                  <a:r>
                    <a:rPr lang="zh-CN" altLang="en-US" sz="1000" dirty="0" smtClean="0">
                      <a:latin typeface="仿宋" panose="02010609060101010101" charset="-122"/>
                      <a:ea typeface="仿宋" panose="02010609060101010101" charset="-122"/>
                      <a:cs typeface="+mn-ea"/>
                      <a:sym typeface="+mn-lt"/>
                    </a:rPr>
                    <a:t>党委委员或组织员</a:t>
                  </a:r>
                  <a:endParaRPr lang="zh-CN" altLang="en-US" sz="1000" dirty="0" smtClean="0">
                    <a:latin typeface="仿宋" panose="02010609060101010101" charset="-122"/>
                    <a:ea typeface="仿宋" panose="02010609060101010101" charset="-122"/>
                    <a:cs typeface="+mn-ea"/>
                    <a:sym typeface="+mn-lt"/>
                  </a:endParaRPr>
                </a:p>
                <a:p>
                  <a:pPr algn="ctr"/>
                  <a:endParaRPr lang="zh-CN" altLang="en-US" sz="1100" dirty="0"/>
                </a:p>
              </p:txBody>
            </p:sp>
          </p:grpSp>
          <p:grpSp>
            <p:nvGrpSpPr>
              <p:cNvPr id="190" name="组合 189"/>
              <p:cNvGrpSpPr/>
              <p:nvPr/>
            </p:nvGrpSpPr>
            <p:grpSpPr>
              <a:xfrm>
                <a:off x="7524328" y="1340768"/>
                <a:ext cx="1440160" cy="576064"/>
                <a:chOff x="4896544" y="320317"/>
                <a:chExt cx="1368152" cy="792088"/>
              </a:xfrm>
            </p:grpSpPr>
            <p:sp>
              <p:nvSpPr>
                <p:cNvPr id="192" name="椭圆形标注 191"/>
                <p:cNvSpPr/>
                <p:nvPr/>
              </p:nvSpPr>
              <p:spPr>
                <a:xfrm>
                  <a:off x="4896544" y="320317"/>
                  <a:ext cx="1368152" cy="792088"/>
                </a:xfrm>
                <a:prstGeom prst="wedgeEllipseCallou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/>
                </a:p>
              </p:txBody>
            </p:sp>
            <p:sp>
              <p:nvSpPr>
                <p:cNvPr id="191" name="TextBox 190"/>
                <p:cNvSpPr txBox="1"/>
                <p:nvPr/>
              </p:nvSpPr>
              <p:spPr>
                <a:xfrm>
                  <a:off x="4972153" y="320317"/>
                  <a:ext cx="1224136" cy="760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支部半年</a:t>
                  </a:r>
                  <a:r>
                    <a:rPr lang="en-US" altLang="zh-CN" sz="1000" dirty="0" smtClean="0">
                      <a:latin typeface="Adobe 仿宋 Std R" pitchFamily="18" charset="-122"/>
                      <a:ea typeface="Adobe 仿宋 Std R" pitchFamily="18" charset="-122"/>
                    </a:rPr>
                    <a:t>1</a:t>
                  </a:r>
                  <a:r>
                    <a:rPr lang="zh-CN" altLang="en-US" sz="1000" dirty="0" smtClean="0">
                      <a:latin typeface="Adobe 仿宋 Std R" pitchFamily="18" charset="-122"/>
                      <a:ea typeface="Adobe 仿宋 Std R" pitchFamily="18" charset="-122"/>
                    </a:rPr>
                    <a:t>次个人考察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，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院党委</a:t>
                  </a:r>
                  <a:r>
                    <a:rPr lang="zh-CN" altLang="en-US" sz="1000" dirty="0" smtClean="0">
                      <a:latin typeface="Adobe 仿宋 Std R" pitchFamily="18" charset="-122"/>
                      <a:ea typeface="Adobe 仿宋 Std R" pitchFamily="18" charset="-122"/>
                    </a:rPr>
                    <a:t>每年</a:t>
                  </a:r>
                  <a:r>
                    <a:rPr lang="en-US" altLang="zh-CN" sz="1000" dirty="0" smtClean="0">
                      <a:latin typeface="Adobe 仿宋 Std R" pitchFamily="18" charset="-122"/>
                      <a:ea typeface="Adobe 仿宋 Std R" pitchFamily="18" charset="-122"/>
                    </a:rPr>
                    <a:t>1</a:t>
                  </a:r>
                  <a:r>
                    <a:rPr lang="zh-CN" altLang="en-US" sz="1000" dirty="0" smtClean="0">
                      <a:latin typeface="Adobe 仿宋 Std R" pitchFamily="18" charset="-122"/>
                      <a:ea typeface="Adobe 仿宋 Std R" pitchFamily="18" charset="-122"/>
                    </a:rPr>
                    <a:t>次队伍分析</a:t>
                  </a:r>
                  <a:endParaRPr lang="en-US" altLang="zh-CN" sz="1000" dirty="0" smtClean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</p:grpSp>
          <p:grpSp>
            <p:nvGrpSpPr>
              <p:cNvPr id="193" name="组合 192"/>
              <p:cNvGrpSpPr/>
              <p:nvPr/>
            </p:nvGrpSpPr>
            <p:grpSpPr>
              <a:xfrm>
                <a:off x="2627783" y="2485457"/>
                <a:ext cx="1159708" cy="438159"/>
                <a:chOff x="5528102" y="540987"/>
                <a:chExt cx="1224136" cy="640012"/>
              </a:xfrm>
            </p:grpSpPr>
            <p:sp>
              <p:nvSpPr>
                <p:cNvPr id="195" name="椭圆形标注 194"/>
                <p:cNvSpPr/>
                <p:nvPr/>
              </p:nvSpPr>
              <p:spPr>
                <a:xfrm flipV="1">
                  <a:off x="5528102" y="540987"/>
                  <a:ext cx="1216134" cy="581725"/>
                </a:xfrm>
                <a:prstGeom prst="wedgeEllipseCallou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1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5528103" y="598503"/>
                  <a:ext cx="1224135" cy="582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形成</a:t>
                  </a:r>
                  <a:r>
                    <a:rPr lang="zh-CN" altLang="en-US" sz="1000" dirty="0" smtClean="0">
                      <a:latin typeface="Adobe 仿宋 Std R" pitchFamily="18" charset="-122"/>
                      <a:ea typeface="Adobe 仿宋 Std R" pitchFamily="18" charset="-122"/>
                    </a:rPr>
                    <a:t>结论</a:t>
                  </a:r>
                  <a:endParaRPr lang="en-US" altLang="zh-CN" sz="1000" dirty="0" smtClean="0">
                    <a:latin typeface="Adobe 仿宋 Std R" pitchFamily="18" charset="-122"/>
                    <a:ea typeface="Adobe 仿宋 Std R" pitchFamily="18" charset="-122"/>
                  </a:endParaRPr>
                </a:p>
                <a:p>
                  <a:pPr algn="ctr"/>
                  <a:r>
                    <a:rPr lang="zh-CN" altLang="en-US" sz="1000" dirty="0" smtClean="0">
                      <a:latin typeface="Adobe 仿宋 Std R" pitchFamily="18" charset="-122"/>
                      <a:ea typeface="Adobe 仿宋 Std R" pitchFamily="18" charset="-122"/>
                    </a:rPr>
                    <a:t>性材料</a:t>
                  </a:r>
                  <a:endParaRPr lang="zh-CN" altLang="en-US" sz="1000" dirty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</p:grpSp>
          <p:grpSp>
            <p:nvGrpSpPr>
              <p:cNvPr id="201" name="组合 200"/>
              <p:cNvGrpSpPr/>
              <p:nvPr/>
            </p:nvGrpSpPr>
            <p:grpSpPr>
              <a:xfrm>
                <a:off x="251520" y="3429000"/>
                <a:ext cx="8496945" cy="2232248"/>
                <a:chOff x="251520" y="3068960"/>
                <a:chExt cx="8496945" cy="2232248"/>
              </a:xfrm>
            </p:grpSpPr>
            <p:sp>
              <p:nvSpPr>
                <p:cNvPr id="39" name="圆角矩形 38"/>
                <p:cNvSpPr/>
                <p:nvPr/>
              </p:nvSpPr>
              <p:spPr>
                <a:xfrm>
                  <a:off x="3779912" y="3789040"/>
                  <a:ext cx="1296144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支委会编入党支部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为预备党员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0" name="圆角矩形 39"/>
                <p:cNvSpPr/>
                <p:nvPr/>
              </p:nvSpPr>
              <p:spPr>
                <a:xfrm>
                  <a:off x="2232248" y="3789040"/>
                  <a:ext cx="1115616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院党委组织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入党宣誓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1" name="圆角矩形 40"/>
                <p:cNvSpPr/>
                <p:nvPr/>
              </p:nvSpPr>
              <p:spPr>
                <a:xfrm>
                  <a:off x="432048" y="3789040"/>
                  <a:ext cx="1403648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支部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继续教育考察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预备党员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（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1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年）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251520" y="4869160"/>
                  <a:ext cx="1368152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提出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转正申请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3" name="圆角矩形 42"/>
                <p:cNvSpPr/>
                <p:nvPr/>
              </p:nvSpPr>
              <p:spPr>
                <a:xfrm>
                  <a:off x="6444208" y="4869160"/>
                  <a:ext cx="1440160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材料归档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至人事部门或组织部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4" name="圆角矩形 43"/>
                <p:cNvSpPr/>
                <p:nvPr/>
              </p:nvSpPr>
              <p:spPr>
                <a:xfrm>
                  <a:off x="4499992" y="4869160"/>
                  <a:ext cx="1008112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院党委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审批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45" name="圆角矩形 44"/>
                <p:cNvSpPr/>
                <p:nvPr/>
              </p:nvSpPr>
              <p:spPr>
                <a:xfrm>
                  <a:off x="2339752" y="4869160"/>
                  <a:ext cx="1296144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支部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大会讨论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5508104" y="3789040"/>
                  <a:ext cx="1619672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地矿集团党委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组织部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备案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126" name="下箭头 125"/>
                <p:cNvSpPr/>
                <p:nvPr/>
              </p:nvSpPr>
              <p:spPr>
                <a:xfrm rot="5400000">
                  <a:off x="7591737" y="3607375"/>
                  <a:ext cx="60957" cy="878436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164" name="组合 163"/>
                <p:cNvGrpSpPr/>
                <p:nvPr/>
              </p:nvGrpSpPr>
              <p:grpSpPr>
                <a:xfrm>
                  <a:off x="7524328" y="3140968"/>
                  <a:ext cx="1224137" cy="576064"/>
                  <a:chOff x="5101571" y="75484"/>
                  <a:chExt cx="1603261" cy="905246"/>
                </a:xfrm>
              </p:grpSpPr>
              <p:sp>
                <p:nvSpPr>
                  <p:cNvPr id="166" name="椭圆形标注 165"/>
                  <p:cNvSpPr/>
                  <p:nvPr/>
                </p:nvSpPr>
                <p:spPr>
                  <a:xfrm flipH="1">
                    <a:off x="5101571" y="75484"/>
                    <a:ext cx="1603261" cy="905246"/>
                  </a:xfrm>
                  <a:prstGeom prst="wedgeEllipseCallou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/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5101572" y="188640"/>
                    <a:ext cx="1603260" cy="6266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审批</a:t>
                    </a:r>
                    <a:r>
                      <a:rPr lang="zh-CN" altLang="en-US" sz="1000" dirty="0" smtClean="0">
                        <a:latin typeface="Adobe 仿宋 Std R" pitchFamily="18" charset="-122"/>
                        <a:ea typeface="Adobe 仿宋 Std R" pitchFamily="18" charset="-122"/>
                      </a:rPr>
                      <a:t>入党条件</a:t>
                    </a:r>
                    <a:endParaRPr lang="en-US" altLang="zh-CN" sz="1000" dirty="0" smtClean="0">
                      <a:latin typeface="Adobe 仿宋 Std R" pitchFamily="18" charset="-122"/>
                      <a:ea typeface="Adobe 仿宋 Std R" pitchFamily="18" charset="-122"/>
                    </a:endParaRPr>
                  </a:p>
                  <a:p>
                    <a:pPr algn="ctr"/>
                    <a:r>
                      <a:rPr lang="zh-CN" altLang="en-US" sz="1000" dirty="0" smtClean="0">
                        <a:latin typeface="Adobe 仿宋 Std R" pitchFamily="18" charset="-122"/>
                        <a:ea typeface="Adobe 仿宋 Std R" pitchFamily="18" charset="-122"/>
                      </a:rPr>
                      <a:t>及手续，</a:t>
                    </a:r>
                    <a:r>
                      <a:rPr lang="en-US" altLang="zh-CN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3</a:t>
                    </a:r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个月内</a:t>
                    </a:r>
                    <a:endParaRPr lang="zh-CN" altLang="en-US" sz="1000" b="1" dirty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endParaRPr>
                  </a:p>
                </p:txBody>
              </p:sp>
            </p:grpSp>
            <p:sp>
              <p:nvSpPr>
                <p:cNvPr id="167" name="矩形 166"/>
                <p:cNvSpPr/>
                <p:nvPr/>
              </p:nvSpPr>
              <p:spPr>
                <a:xfrm>
                  <a:off x="7172863" y="3646185"/>
                  <a:ext cx="821055" cy="3987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集体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讨论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表决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后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上报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73" name="下箭头 172"/>
                <p:cNvSpPr/>
                <p:nvPr/>
              </p:nvSpPr>
              <p:spPr>
                <a:xfrm rot="5400000">
                  <a:off x="1995610" y="3890651"/>
                  <a:ext cx="74662" cy="325589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4" name="下箭头 173"/>
                <p:cNvSpPr/>
                <p:nvPr/>
              </p:nvSpPr>
              <p:spPr>
                <a:xfrm>
                  <a:off x="1043608" y="4265657"/>
                  <a:ext cx="72008" cy="603503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288032" y="4221088"/>
                  <a:ext cx="899592" cy="7067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参加组织生活、个人汇报、谈心、培训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等方式</a:t>
                  </a:r>
                  <a:endParaRPr lang="zh-CN" altLang="en-US" sz="1000" b="1" dirty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grpSp>
              <p:nvGrpSpPr>
                <p:cNvPr id="177" name="组合 176"/>
                <p:cNvGrpSpPr/>
                <p:nvPr/>
              </p:nvGrpSpPr>
              <p:grpSpPr>
                <a:xfrm>
                  <a:off x="935089" y="3356992"/>
                  <a:ext cx="1116631" cy="360040"/>
                  <a:chOff x="5571790" y="188640"/>
                  <a:chExt cx="1462460" cy="792088"/>
                </a:xfrm>
              </p:grpSpPr>
              <p:sp>
                <p:nvSpPr>
                  <p:cNvPr id="179" name="椭圆形标注 178"/>
                  <p:cNvSpPr/>
                  <p:nvPr/>
                </p:nvSpPr>
                <p:spPr>
                  <a:xfrm>
                    <a:off x="5571790" y="188640"/>
                    <a:ext cx="1368152" cy="792088"/>
                  </a:xfrm>
                  <a:prstGeom prst="wedgeEllipseCallou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/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5667429" y="260648"/>
                    <a:ext cx="1366821" cy="539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000" dirty="0" smtClean="0"/>
                      <a:t>考察期</a:t>
                    </a:r>
                    <a:r>
                      <a:rPr lang="en-US" altLang="zh-CN" sz="1000" b="1" dirty="0" smtClean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zh-CN" altLang="en-US" sz="1000" b="1" dirty="0" smtClean="0">
                        <a:solidFill>
                          <a:srgbClr val="FF0000"/>
                        </a:solidFill>
                      </a:rPr>
                      <a:t>年</a:t>
                    </a:r>
                    <a:endParaRPr lang="zh-CN" altLang="en-US" sz="10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80" name="矩形 179"/>
                <p:cNvSpPr/>
                <p:nvPr/>
              </p:nvSpPr>
              <p:spPr>
                <a:xfrm>
                  <a:off x="1637816" y="4757082"/>
                  <a:ext cx="693420" cy="3987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本人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提出</a:t>
                  </a:r>
                  <a:endParaRPr lang="en-US" altLang="zh-CN" sz="1000" b="1" dirty="0" smtClean="0">
                    <a:latin typeface="Adobe 仿宋 Std R" pitchFamily="18" charset="-122"/>
                    <a:ea typeface="Adobe 仿宋 Std R" pitchFamily="18" charset="-122"/>
                  </a:endParaRPr>
                </a:p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书面</a:t>
                  </a:r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申请</a:t>
                  </a:r>
                  <a:endParaRPr lang="en-US" altLang="zh-CN" sz="1000" b="1" dirty="0" smtClean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81" name="下箭头 180"/>
                <p:cNvSpPr/>
                <p:nvPr/>
              </p:nvSpPr>
              <p:spPr>
                <a:xfrm rot="16200000" flipH="1">
                  <a:off x="1943708" y="4761148"/>
                  <a:ext cx="72008" cy="720080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82" name="下箭头 181"/>
                <p:cNvSpPr/>
                <p:nvPr/>
              </p:nvSpPr>
              <p:spPr>
                <a:xfrm rot="16200000" flipH="1">
                  <a:off x="4067944" y="4725144"/>
                  <a:ext cx="72008" cy="79208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83" name="矩形 182"/>
                <p:cNvSpPr/>
                <p:nvPr/>
              </p:nvSpPr>
              <p:spPr>
                <a:xfrm>
                  <a:off x="3735655" y="4869160"/>
                  <a:ext cx="693420" cy="245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讨论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通过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84" name="矩形 183"/>
                <p:cNvSpPr/>
                <p:nvPr/>
              </p:nvSpPr>
              <p:spPr>
                <a:xfrm>
                  <a:off x="5607864" y="4869160"/>
                  <a:ext cx="693420" cy="2451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审批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通过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85" name="下箭头 184"/>
                <p:cNvSpPr/>
                <p:nvPr/>
              </p:nvSpPr>
              <p:spPr>
                <a:xfrm rot="16200000" flipH="1">
                  <a:off x="5940152" y="4725145"/>
                  <a:ext cx="72008" cy="79208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grpSp>
              <p:nvGrpSpPr>
                <p:cNvPr id="186" name="组合 185"/>
                <p:cNvGrpSpPr/>
                <p:nvPr/>
              </p:nvGrpSpPr>
              <p:grpSpPr>
                <a:xfrm>
                  <a:off x="4572000" y="4509120"/>
                  <a:ext cx="1224136" cy="360040"/>
                  <a:chOff x="5148063" y="188640"/>
                  <a:chExt cx="1603260" cy="792088"/>
                </a:xfrm>
              </p:grpSpPr>
              <p:sp>
                <p:nvSpPr>
                  <p:cNvPr id="188" name="椭圆形标注 187"/>
                  <p:cNvSpPr/>
                  <p:nvPr/>
                </p:nvSpPr>
                <p:spPr>
                  <a:xfrm>
                    <a:off x="5148063" y="188640"/>
                    <a:ext cx="1603260" cy="792088"/>
                  </a:xfrm>
                  <a:prstGeom prst="wedgeEllipseCallou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/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5149393" y="260648"/>
                    <a:ext cx="1601929" cy="5392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000" dirty="0" smtClean="0">
                        <a:latin typeface="Adobe 仿宋 Std R" pitchFamily="18" charset="-122"/>
                        <a:ea typeface="Adobe 仿宋 Std R" pitchFamily="18" charset="-122"/>
                      </a:rPr>
                      <a:t>审批时间为</a:t>
                    </a:r>
                    <a:r>
                      <a:rPr lang="en-US" altLang="zh-CN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3</a:t>
                    </a:r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个月</a:t>
                    </a:r>
                    <a:endParaRPr lang="zh-CN" altLang="en-US" sz="1000" b="1" dirty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endParaRPr>
                  </a:p>
                </p:txBody>
              </p:sp>
            </p:grpSp>
            <p:grpSp>
              <p:nvGrpSpPr>
                <p:cNvPr id="197" name="组合 196"/>
                <p:cNvGrpSpPr/>
                <p:nvPr/>
              </p:nvGrpSpPr>
              <p:grpSpPr>
                <a:xfrm>
                  <a:off x="2627787" y="3068960"/>
                  <a:ext cx="1440158" cy="398783"/>
                  <a:chOff x="5083637" y="236305"/>
                  <a:chExt cx="1288562" cy="582496"/>
                </a:xfrm>
              </p:grpSpPr>
              <p:sp>
                <p:nvSpPr>
                  <p:cNvPr id="199" name="椭圆形标注 198"/>
                  <p:cNvSpPr/>
                  <p:nvPr/>
                </p:nvSpPr>
                <p:spPr>
                  <a:xfrm flipV="1">
                    <a:off x="5083637" y="236305"/>
                    <a:ext cx="1216135" cy="581725"/>
                  </a:xfrm>
                  <a:prstGeom prst="wedgeEllipseCallou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/>
                  </a:p>
                </p:txBody>
              </p:sp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5148063" y="236305"/>
                    <a:ext cx="1224136" cy="582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审查结果书面形</a:t>
                    </a:r>
                    <a:endParaRPr lang="en-US" altLang="zh-CN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endParaRPr>
                  </a:p>
                  <a:p>
                    <a:pPr algn="ctr"/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式通知</a:t>
                    </a:r>
                    <a:r>
                      <a:rPr lang="zh-CN" altLang="en-US" sz="1000" dirty="0" smtClean="0">
                        <a:latin typeface="Adobe 仿宋 Std R" pitchFamily="18" charset="-122"/>
                        <a:ea typeface="Adobe 仿宋 Std R" pitchFamily="18" charset="-122"/>
                      </a:rPr>
                      <a:t>党支部</a:t>
                    </a:r>
                    <a:endParaRPr lang="zh-CN" altLang="en-US" sz="1000" dirty="0">
                      <a:latin typeface="Adobe 仿宋 Std R" pitchFamily="18" charset="-122"/>
                      <a:ea typeface="Adobe 仿宋 Std R" pitchFamily="18" charset="-122"/>
                    </a:endParaRPr>
                  </a:p>
                </p:txBody>
              </p:sp>
            </p:grpSp>
          </p:grpSp>
          <p:grpSp>
            <p:nvGrpSpPr>
              <p:cNvPr id="203" name="组合 202"/>
              <p:cNvGrpSpPr/>
              <p:nvPr/>
            </p:nvGrpSpPr>
            <p:grpSpPr>
              <a:xfrm>
                <a:off x="216024" y="1629961"/>
                <a:ext cx="8927976" cy="1294983"/>
                <a:chOff x="216024" y="1413937"/>
                <a:chExt cx="8927976" cy="1294983"/>
              </a:xfrm>
            </p:grpSpPr>
            <p:sp>
              <p:nvSpPr>
                <p:cNvPr id="53" name="圆角矩形 52"/>
                <p:cNvSpPr/>
                <p:nvPr/>
              </p:nvSpPr>
              <p:spPr>
                <a:xfrm>
                  <a:off x="5580112" y="1772816"/>
                  <a:ext cx="1224136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支委会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确定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发展对象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55" name="圆角矩形 54"/>
                <p:cNvSpPr/>
                <p:nvPr/>
              </p:nvSpPr>
              <p:spPr>
                <a:xfrm>
                  <a:off x="3707904" y="1772816"/>
                  <a:ext cx="1080120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支委会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确定介绍人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63" name="圆角矩形 62"/>
                <p:cNvSpPr/>
                <p:nvPr/>
              </p:nvSpPr>
              <p:spPr>
                <a:xfrm>
                  <a:off x="7740352" y="1772816"/>
                  <a:ext cx="1403648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积极分子的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培养教育考察（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1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年）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128" name="下箭头 127"/>
                <p:cNvSpPr/>
                <p:nvPr/>
              </p:nvSpPr>
              <p:spPr>
                <a:xfrm rot="5400000">
                  <a:off x="7236296" y="1628800"/>
                  <a:ext cx="72008" cy="79208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6804248" y="1661899"/>
                  <a:ext cx="1080120" cy="398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支委会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讨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论同意</a:t>
                  </a:r>
                  <a:endParaRPr lang="zh-CN" altLang="en-US" sz="1000" b="1" dirty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137" name="下箭头 136"/>
                <p:cNvSpPr/>
                <p:nvPr/>
              </p:nvSpPr>
              <p:spPr>
                <a:xfrm>
                  <a:off x="755576" y="2276872"/>
                  <a:ext cx="72008" cy="432048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05" name="下箭头 104"/>
                <p:cNvSpPr/>
                <p:nvPr/>
              </p:nvSpPr>
              <p:spPr>
                <a:xfrm rot="5400000">
                  <a:off x="1776832" y="1759672"/>
                  <a:ext cx="45719" cy="504056"/>
                </a:xfrm>
                <a:prstGeom prst="down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/>
                </a:p>
              </p:txBody>
            </p:sp>
            <p:sp>
              <p:nvSpPr>
                <p:cNvPr id="106" name="圆角矩形 105"/>
                <p:cNvSpPr/>
                <p:nvPr/>
              </p:nvSpPr>
              <p:spPr>
                <a:xfrm>
                  <a:off x="2123728" y="1794850"/>
                  <a:ext cx="1008112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院党委对发展对象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政审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sp>
              <p:nvSpPr>
                <p:cNvPr id="115" name="圆角矩形 114"/>
                <p:cNvSpPr/>
                <p:nvPr/>
              </p:nvSpPr>
              <p:spPr>
                <a:xfrm>
                  <a:off x="216024" y="1772816"/>
                  <a:ext cx="1331640" cy="432048"/>
                </a:xfrm>
                <a:prstGeom prst="roundRect">
                  <a:avLst>
                    <a:gd name="adj" fmla="val 10055"/>
                  </a:avLst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院党委组织发展对象</a:t>
                  </a:r>
                  <a:r>
                    <a:rPr lang="zh-CN" altLang="en-US" sz="1200" b="1" dirty="0" smtClean="0">
                      <a:solidFill>
                        <a:schemeClr val="tx1"/>
                      </a:solidFill>
                      <a:sym typeface="+mn-ea"/>
                    </a:rPr>
                    <a:t>集中培训</a:t>
                  </a:r>
                  <a:endParaRPr lang="zh-CN" altLang="en-US" sz="1200" b="1" dirty="0" smtClean="0">
                    <a:solidFill>
                      <a:schemeClr val="tx1"/>
                    </a:solidFill>
                    <a:sym typeface="+mn-ea"/>
                  </a:endParaRPr>
                </a:p>
              </p:txBody>
            </p:sp>
            <p:grpSp>
              <p:nvGrpSpPr>
                <p:cNvPr id="129" name="组合 128"/>
                <p:cNvGrpSpPr/>
                <p:nvPr/>
              </p:nvGrpSpPr>
              <p:grpSpPr>
                <a:xfrm>
                  <a:off x="611560" y="1413937"/>
                  <a:ext cx="1159707" cy="398783"/>
                  <a:chOff x="5148064" y="448363"/>
                  <a:chExt cx="1224136" cy="582496"/>
                </a:xfrm>
              </p:grpSpPr>
              <p:sp>
                <p:nvSpPr>
                  <p:cNvPr id="133" name="椭圆形标注 132"/>
                  <p:cNvSpPr/>
                  <p:nvPr/>
                </p:nvSpPr>
                <p:spPr>
                  <a:xfrm>
                    <a:off x="5148064" y="448363"/>
                    <a:ext cx="1216135" cy="581726"/>
                  </a:xfrm>
                  <a:prstGeom prst="wedgeEllipseCallou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100"/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5148064" y="448363"/>
                    <a:ext cx="1224136" cy="582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000" dirty="0" smtClean="0">
                        <a:latin typeface="Adobe 仿宋 Std R" pitchFamily="18" charset="-122"/>
                        <a:ea typeface="Adobe 仿宋 Std R" pitchFamily="18" charset="-122"/>
                      </a:rPr>
                      <a:t>不少于</a:t>
                    </a:r>
                    <a:r>
                      <a:rPr lang="en-US" altLang="zh-CN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3</a:t>
                    </a:r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天</a:t>
                    </a:r>
                    <a:endParaRPr lang="en-US" altLang="zh-CN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endParaRPr>
                  </a:p>
                  <a:p>
                    <a:pPr algn="ctr"/>
                    <a:r>
                      <a:rPr lang="zh-CN" altLang="en-US" sz="1000" dirty="0" smtClean="0">
                        <a:latin typeface="Adobe 仿宋 Std R" pitchFamily="18" charset="-122"/>
                        <a:ea typeface="Adobe 仿宋 Std R" pitchFamily="18" charset="-122"/>
                      </a:rPr>
                      <a:t>或</a:t>
                    </a:r>
                    <a:r>
                      <a:rPr lang="en-US" altLang="zh-CN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24</a:t>
                    </a:r>
                    <a:r>
                      <a:rPr lang="zh-CN" altLang="en-US" sz="1000" b="1" dirty="0" smtClean="0">
                        <a:solidFill>
                          <a:srgbClr val="FF0000"/>
                        </a:solidFill>
                        <a:latin typeface="Adobe 仿宋 Std R" pitchFamily="18" charset="-122"/>
                        <a:ea typeface="Adobe 仿宋 Std R" pitchFamily="18" charset="-122"/>
                      </a:rPr>
                      <a:t>学时</a:t>
                    </a:r>
                    <a:endParaRPr lang="zh-CN" altLang="en-US" sz="1000" b="1" dirty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endParaRPr>
                  </a:p>
                </p:txBody>
              </p:sp>
            </p:grpSp>
            <p:sp>
              <p:nvSpPr>
                <p:cNvPr id="196" name="TextBox 195"/>
                <p:cNvSpPr txBox="1"/>
                <p:nvPr/>
              </p:nvSpPr>
              <p:spPr>
                <a:xfrm>
                  <a:off x="1331640" y="1772816"/>
                  <a:ext cx="1080120" cy="245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政审</a:t>
                  </a:r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合格</a:t>
                  </a:r>
                  <a:endParaRPr lang="zh-CN" altLang="en-US" sz="1000" b="1" dirty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4644008" y="1660738"/>
                  <a:ext cx="1080120" cy="398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000" b="1" dirty="0" smtClean="0">
                      <a:solidFill>
                        <a:srgbClr val="FF0000"/>
                      </a:solidFill>
                      <a:latin typeface="Adobe 仿宋 Std R" pitchFamily="18" charset="-122"/>
                      <a:ea typeface="Adobe 仿宋 Std R" pitchFamily="18" charset="-122"/>
                    </a:rPr>
                    <a:t>上报备案</a:t>
                  </a:r>
                  <a:endParaRPr lang="en-US" altLang="zh-CN" sz="1000" b="1" dirty="0" smtClean="0">
                    <a:solidFill>
                      <a:srgbClr val="FF0000"/>
                    </a:solidFill>
                    <a:latin typeface="Adobe 仿宋 Std R" pitchFamily="18" charset="-122"/>
                    <a:ea typeface="Adobe 仿宋 Std R" pitchFamily="18" charset="-122"/>
                  </a:endParaRPr>
                </a:p>
                <a:p>
                  <a:pPr algn="ctr"/>
                  <a:r>
                    <a:rPr lang="zh-CN" altLang="en-US" sz="1000" b="1" dirty="0" smtClean="0">
                      <a:latin typeface="Adobe 仿宋 Std R" pitchFamily="18" charset="-122"/>
                      <a:ea typeface="Adobe 仿宋 Std R" pitchFamily="18" charset="-122"/>
                    </a:rPr>
                    <a:t>院党委</a:t>
                  </a:r>
                  <a:endParaRPr lang="zh-CN" altLang="en-US" sz="1000" b="1" dirty="0">
                    <a:latin typeface="Adobe 仿宋 Std R" pitchFamily="18" charset="-122"/>
                    <a:ea typeface="Adobe 仿宋 Std R" pitchFamily="18" charset="-122"/>
                  </a:endParaRPr>
                </a:p>
              </p:txBody>
            </p:sp>
          </p:grpSp>
        </p:grpSp>
        <p:sp>
          <p:nvSpPr>
            <p:cNvPr id="206" name="下箭头 205"/>
            <p:cNvSpPr/>
            <p:nvPr/>
          </p:nvSpPr>
          <p:spPr>
            <a:xfrm rot="5400000">
              <a:off x="3397012" y="2515757"/>
              <a:ext cx="45719" cy="57606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208" name="椭圆形标注 207"/>
          <p:cNvSpPr/>
          <p:nvPr/>
        </p:nvSpPr>
        <p:spPr>
          <a:xfrm>
            <a:off x="5146675" y="2132965"/>
            <a:ext cx="1292860" cy="39814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09" name="TextBox 208"/>
          <p:cNvSpPr txBox="1"/>
          <p:nvPr/>
        </p:nvSpPr>
        <p:spPr>
          <a:xfrm>
            <a:off x="5146675" y="2246630"/>
            <a:ext cx="130175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1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2</a:t>
            </a:r>
            <a:r>
              <a:rPr lang="zh-CN" altLang="en-US" sz="11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名</a:t>
            </a:r>
            <a:r>
              <a:rPr lang="zh-CN" altLang="en-US" sz="1100" b="1" dirty="0" smtClean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ea"/>
              </a:rPr>
              <a:t>正式党员</a:t>
            </a:r>
            <a:endParaRPr lang="zh-CN" altLang="en-US" sz="1100" b="1" dirty="0" smtClean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ea"/>
            </a:endParaRPr>
          </a:p>
        </p:txBody>
      </p:sp>
      <p:sp>
        <p:nvSpPr>
          <p:cNvPr id="210" name="下箭头 209"/>
          <p:cNvSpPr/>
          <p:nvPr/>
        </p:nvSpPr>
        <p:spPr>
          <a:xfrm rot="5400000">
            <a:off x="4726305" y="4796155"/>
            <a:ext cx="74930" cy="3651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11" name="下箭头 210"/>
          <p:cNvSpPr/>
          <p:nvPr/>
        </p:nvSpPr>
        <p:spPr>
          <a:xfrm rot="5400000">
            <a:off x="6624320" y="4796155"/>
            <a:ext cx="74930" cy="3651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15" name="组合 214"/>
          <p:cNvGrpSpPr/>
          <p:nvPr/>
        </p:nvGrpSpPr>
        <p:grpSpPr>
          <a:xfrm rot="0">
            <a:off x="5793740" y="6237605"/>
            <a:ext cx="1535430" cy="398145"/>
            <a:chOff x="4427984" y="6165304"/>
            <a:chExt cx="1368152" cy="398255"/>
          </a:xfrm>
        </p:grpSpPr>
        <p:sp>
          <p:nvSpPr>
            <p:cNvPr id="213" name="椭圆形标注 212"/>
            <p:cNvSpPr/>
            <p:nvPr/>
          </p:nvSpPr>
          <p:spPr>
            <a:xfrm flipV="1">
              <a:off x="4427984" y="6165304"/>
              <a:ext cx="1359210" cy="398255"/>
            </a:xfrm>
            <a:prstGeom prst="wedgeEllipseCallou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427984" y="6237312"/>
              <a:ext cx="1368152" cy="24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 smtClean="0">
                  <a:solidFill>
                    <a:srgbClr val="FF0000"/>
                  </a:solidFill>
                  <a:latin typeface="Adobe 仿宋 Std R" pitchFamily="18" charset="-122"/>
                  <a:ea typeface="Adobe 仿宋 Std R" pitchFamily="18" charset="-122"/>
                </a:rPr>
                <a:t>党龄</a:t>
              </a:r>
              <a:r>
                <a:rPr lang="zh-CN" altLang="en-US" sz="1000" dirty="0" smtClean="0">
                  <a:latin typeface="Adobe 仿宋 Std R" pitchFamily="18" charset="-122"/>
                  <a:ea typeface="Adobe 仿宋 Std R" pitchFamily="18" charset="-122"/>
                </a:rPr>
                <a:t>从转正之日算起</a:t>
              </a:r>
              <a:endParaRPr lang="zh-CN" altLang="en-US" sz="1000" dirty="0">
                <a:latin typeface="Adobe 仿宋 Std R" pitchFamily="18" charset="-122"/>
                <a:ea typeface="Adobe 仿宋 Std R" pitchFamily="18" charset="-122"/>
              </a:endParaRPr>
            </a:p>
          </p:txBody>
        </p:sp>
      </p:grpSp>
      <p:sp>
        <p:nvSpPr>
          <p:cNvPr id="222" name="线形标注 2(带边框和强调线) 221"/>
          <p:cNvSpPr/>
          <p:nvPr/>
        </p:nvSpPr>
        <p:spPr>
          <a:xfrm>
            <a:off x="2479675" y="3141345"/>
            <a:ext cx="1131570" cy="36004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502"/>
              <a:gd name="adj6" fmla="val -1775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审查后支部</a:t>
            </a:r>
            <a:r>
              <a:rPr lang="zh-CN" altLang="en-US" sz="1000" b="1" dirty="0" smtClean="0">
                <a:solidFill>
                  <a:srgbClr val="FF0000"/>
                </a:solidFill>
              </a:rPr>
              <a:t>公示</a:t>
            </a:r>
            <a:r>
              <a:rPr lang="en-US" altLang="zh-CN" sz="10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1000" b="1" dirty="0" smtClean="0">
                <a:solidFill>
                  <a:srgbClr val="FF0000"/>
                </a:solidFill>
              </a:rPr>
              <a:t>个工作日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223" name="椭圆形标注 222"/>
          <p:cNvSpPr/>
          <p:nvPr/>
        </p:nvSpPr>
        <p:spPr>
          <a:xfrm flipV="1">
            <a:off x="1106170" y="6237605"/>
            <a:ext cx="1525270" cy="398145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4" name="TextBox 223"/>
          <p:cNvSpPr txBox="1"/>
          <p:nvPr/>
        </p:nvSpPr>
        <p:spPr>
          <a:xfrm>
            <a:off x="1106170" y="6309360"/>
            <a:ext cx="153543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 smtClean="0">
                <a:latin typeface="Adobe 仿宋 Std R" pitchFamily="18" charset="-122"/>
                <a:ea typeface="Adobe 仿宋 Std R" pitchFamily="18" charset="-122"/>
              </a:rPr>
              <a:t>预备期满</a:t>
            </a:r>
            <a:r>
              <a:rPr lang="zh-CN" altLang="en-US" sz="1000" b="1" dirty="0" smtClean="0">
                <a:solidFill>
                  <a:srgbClr val="FF0000"/>
                </a:solidFill>
                <a:latin typeface="Adobe 仿宋 Std R" pitchFamily="18" charset="-122"/>
                <a:ea typeface="Adobe 仿宋 Std R" pitchFamily="18" charset="-122"/>
              </a:rPr>
              <a:t>前一周</a:t>
            </a:r>
            <a:endParaRPr lang="zh-CN" altLang="en-US" sz="1000" b="1" dirty="0">
              <a:solidFill>
                <a:srgbClr val="FF0000"/>
              </a:solidFill>
              <a:latin typeface="Adobe 仿宋 Std R" pitchFamily="18" charset="-122"/>
              <a:ea typeface="Adobe 仿宋 Std R" pitchFamily="18" charset="-122"/>
            </a:endParaRPr>
          </a:p>
        </p:txBody>
      </p:sp>
      <p:sp>
        <p:nvSpPr>
          <p:cNvPr id="225" name="线形标注 2(带边框和强调线) 224"/>
          <p:cNvSpPr/>
          <p:nvPr/>
        </p:nvSpPr>
        <p:spPr>
          <a:xfrm flipH="1">
            <a:off x="4096385" y="5373370"/>
            <a:ext cx="1212215" cy="36004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502"/>
              <a:gd name="adj6" fmla="val -1775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 smtClean="0">
                <a:solidFill>
                  <a:schemeClr val="tx1"/>
                </a:solidFill>
              </a:rPr>
              <a:t>讨论通过后支部</a:t>
            </a:r>
            <a:r>
              <a:rPr lang="zh-CN" altLang="en-US" sz="1000" b="1" dirty="0" smtClean="0">
                <a:solidFill>
                  <a:srgbClr val="FF0000"/>
                </a:solidFill>
              </a:rPr>
              <a:t>公示</a:t>
            </a:r>
            <a:r>
              <a:rPr lang="en-US" altLang="zh-CN" sz="1000" b="1" dirty="0" smtClean="0">
                <a:solidFill>
                  <a:srgbClr val="FF0000"/>
                </a:solidFill>
              </a:rPr>
              <a:t>5</a:t>
            </a:r>
            <a:r>
              <a:rPr lang="zh-CN" altLang="en-US" sz="1000" b="1" dirty="0" smtClean="0">
                <a:solidFill>
                  <a:srgbClr val="FF0000"/>
                </a:solidFill>
              </a:rPr>
              <a:t>个工作日</a:t>
            </a:r>
            <a:endParaRPr lang="zh-CN" altLang="en-US" sz="1000" b="1" dirty="0">
              <a:solidFill>
                <a:srgbClr val="FF0000"/>
              </a:solidFill>
            </a:endParaRPr>
          </a:p>
        </p:txBody>
      </p:sp>
      <p:sp>
        <p:nvSpPr>
          <p:cNvPr id="226" name="线形标注 2(带边框和强调线) 225"/>
          <p:cNvSpPr/>
          <p:nvPr/>
        </p:nvSpPr>
        <p:spPr>
          <a:xfrm flipH="1">
            <a:off x="7490460" y="2061210"/>
            <a:ext cx="1131570" cy="36004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2502"/>
              <a:gd name="adj6" fmla="val -17751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200" b="1" dirty="0" smtClean="0">
                <a:solidFill>
                  <a:schemeClr val="tx1"/>
                </a:solidFill>
                <a:sym typeface="+mn-ea"/>
              </a:rPr>
              <a:t>讨论通过后支部</a:t>
            </a:r>
            <a:r>
              <a:rPr lang="zh-CN" altLang="en-US" sz="1200" b="1" dirty="0" smtClean="0">
                <a:solidFill>
                  <a:schemeClr val="tx1"/>
                </a:solidFill>
                <a:sym typeface="+mn-ea"/>
              </a:rPr>
              <a:t>公示</a:t>
            </a:r>
            <a:r>
              <a:rPr lang="zh-CN" altLang="en-US" sz="1200" b="1" dirty="0" smtClean="0">
                <a:solidFill>
                  <a:schemeClr val="tx1"/>
                </a:solidFill>
                <a:sym typeface="+mn-ea"/>
              </a:rPr>
              <a:t>7-10</a:t>
            </a:r>
            <a:r>
              <a:rPr lang="zh-CN" altLang="en-US" sz="1200" b="1" dirty="0" smtClean="0">
                <a:solidFill>
                  <a:schemeClr val="tx1"/>
                </a:solidFill>
                <a:sym typeface="+mn-ea"/>
              </a:rPr>
              <a:t>天</a:t>
            </a:r>
            <a:endParaRPr lang="zh-CN" altLang="en-US" sz="1200" b="1" dirty="0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18年\组织部\党务知识PPT\发展党员素材\小插图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764" y="2348634"/>
            <a:ext cx="360040" cy="914502"/>
          </a:xfrm>
          <a:prstGeom prst="rect">
            <a:avLst/>
          </a:prstGeom>
          <a:noFill/>
        </p:spPr>
      </p:pic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2711624" y="260648"/>
            <a:ext cx="6400800" cy="864096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一、申请入党</a:t>
            </a:r>
            <a:endParaRPr lang="zh-CN" altLang="en-US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2207570" y="2060848"/>
            <a:ext cx="4320479" cy="3240360"/>
            <a:chOff x="467544" y="2348881"/>
            <a:chExt cx="3857569" cy="3240360"/>
          </a:xfrm>
        </p:grpSpPr>
        <p:sp>
          <p:nvSpPr>
            <p:cNvPr id="23" name="TextBox 22"/>
            <p:cNvSpPr txBox="1"/>
            <p:nvPr>
              <p:custDataLst>
                <p:tags r:id="rId4"/>
              </p:custDataLst>
            </p:nvPr>
          </p:nvSpPr>
          <p:spPr>
            <a:xfrm>
              <a:off x="724714" y="3186843"/>
              <a:ext cx="3600399" cy="1753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cs typeface="+mn-ea"/>
                  <a:sym typeface="+mn-lt"/>
                </a:rPr>
                <a:t> 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年满</a:t>
              </a:r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18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岁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公民</a:t>
              </a:r>
              <a:endParaRPr lang="en-US" altLang="zh-CN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承认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党的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纲领和章程</a:t>
              </a:r>
              <a:endPara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愿意参加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党的一个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并在其</a:t>
              </a:r>
              <a:endParaRPr lang="en-US" altLang="zh-CN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</a:pPr>
              <a:r>
                <a:rPr lang="en-US" altLang="zh-CN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  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中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积极工作</a:t>
              </a:r>
              <a:endPara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愿意执行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党的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决议</a:t>
              </a:r>
              <a:endParaRPr lang="en-US" altLang="zh-CN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愿意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按期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交纳党费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5"/>
              </p:custDataLst>
            </p:nvPr>
          </p:nvSpPr>
          <p:spPr>
            <a:xfrm>
              <a:off x="1763688" y="2492896"/>
              <a:ext cx="10801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条件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6"/>
              </p:custDataLst>
            </p:nvPr>
          </p:nvSpPr>
          <p:spPr>
            <a:xfrm>
              <a:off x="467544" y="2348881"/>
              <a:ext cx="3384376" cy="324036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7"/>
            </p:custDataLst>
          </p:nvPr>
        </p:nvGrpSpPr>
        <p:grpSpPr>
          <a:xfrm>
            <a:off x="6240018" y="2060848"/>
            <a:ext cx="3879959" cy="3240360"/>
            <a:chOff x="3563888" y="2348881"/>
            <a:chExt cx="3664407" cy="3240360"/>
          </a:xfrm>
        </p:grpSpPr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3563888" y="2348881"/>
              <a:ext cx="3600400" cy="3240360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9"/>
              </p:custDataLst>
            </p:nvPr>
          </p:nvSpPr>
          <p:spPr>
            <a:xfrm>
              <a:off x="4860032" y="2492896"/>
              <a:ext cx="10801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要求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4" name="TextBox 33"/>
            <p:cNvSpPr txBox="1"/>
            <p:nvPr>
              <p:custDataLst>
                <p:tags r:id="rId10"/>
              </p:custDataLst>
            </p:nvPr>
          </p:nvSpPr>
          <p:spPr>
            <a:xfrm>
              <a:off x="3627895" y="3136901"/>
              <a:ext cx="3600400" cy="230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向工作、学习所在单位党组织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提出入党申请</a:t>
              </a:r>
              <a:endParaRPr lang="en-US" altLang="zh-CN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没有工作、学习单位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或单位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未建   立党组织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的，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向居住地党组织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提出  入党申请</a:t>
              </a:r>
              <a:endParaRPr lang="en-US" altLang="zh-CN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流动人员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可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向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单位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所在地党组织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或单位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主管部门党组织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流动党组织</a:t>
              </a:r>
              <a:r>
                <a:rPr lang="zh-CN" altLang="en-US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提出入党申请</a:t>
              </a:r>
              <a:endParaRPr lang="en-US" altLang="zh-CN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367808" y="5589242"/>
            <a:ext cx="6336704" cy="711475"/>
            <a:chOff x="2051720" y="5589240"/>
            <a:chExt cx="6336704" cy="711475"/>
          </a:xfrm>
        </p:grpSpPr>
        <p:sp>
          <p:nvSpPr>
            <p:cNvPr id="35" name="TextBox 34"/>
            <p:cNvSpPr txBox="1"/>
            <p:nvPr/>
          </p:nvSpPr>
          <p:spPr>
            <a:xfrm>
              <a:off x="2051720" y="5661248"/>
              <a:ext cx="6336704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Adobe 仿宋 Std R" pitchFamily="18" charset="-122"/>
                  <a:ea typeface="Adobe 仿宋 Std R" pitchFamily="18" charset="-122"/>
                  <a:sym typeface="+mn-lt"/>
                </a:rPr>
                <a:t>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本人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提出，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书面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申请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051720" y="5589240"/>
              <a:ext cx="3744416" cy="71147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583833" y="836714"/>
            <a:ext cx="5122475" cy="764521"/>
            <a:chOff x="3059832" y="836712"/>
            <a:chExt cx="5122474" cy="1044174"/>
          </a:xfrm>
        </p:grpSpPr>
        <p:sp>
          <p:nvSpPr>
            <p:cNvPr id="38" name="文本框 4"/>
            <p:cNvSpPr txBox="1"/>
            <p:nvPr/>
          </p:nvSpPr>
          <p:spPr>
            <a:xfrm>
              <a:off x="4872510" y="915608"/>
              <a:ext cx="3309796" cy="965278"/>
            </a:xfrm>
            <a:prstGeom prst="rect">
              <a:avLst/>
            </a:prstGeom>
            <a:ln>
              <a:noFill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 b="1">
                  <a:ln>
                    <a:solidFill>
                      <a:schemeClr val="bg1"/>
                    </a:solidFill>
                  </a:ln>
                  <a:solidFill>
                    <a:schemeClr val="accent1"/>
                  </a:solidFill>
                  <a:latin typeface="方正粗谭黑简体" panose="02010600030101010101" charset="-122"/>
                  <a:ea typeface="方正粗谭黑简体" panose="02010600030101010101" charset="-122"/>
                </a:defRPr>
              </a:lvl1pPr>
            </a:lstStyle>
            <a:p>
              <a:pPr algn="ctr"/>
              <a:endParaRPr lang="zh-CN" altLang="en-US" sz="4000" b="0" i="1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4929457" y="836712"/>
              <a:ext cx="1010591" cy="72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059832" y="836712"/>
              <a:ext cx="1951202" cy="7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11675" y="1275715"/>
            <a:ext cx="3333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、递交入党申请书</a:t>
            </a:r>
            <a:endPara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018年\组织部\党务知识PPT\发展党员素材\小插图\时间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758530" y="2492896"/>
            <a:ext cx="504056" cy="504056"/>
          </a:xfrm>
          <a:prstGeom prst="rect">
            <a:avLst/>
          </a:prstGeom>
          <a:noFill/>
        </p:spPr>
      </p:pic>
      <p:grpSp>
        <p:nvGrpSpPr>
          <p:cNvPr id="31" name="组合 30"/>
          <p:cNvGrpSpPr/>
          <p:nvPr/>
        </p:nvGrpSpPr>
        <p:grpSpPr>
          <a:xfrm>
            <a:off x="3360073" y="2532520"/>
            <a:ext cx="6552733" cy="2968625"/>
            <a:chOff x="1331640" y="2975362"/>
            <a:chExt cx="6552733" cy="2968625"/>
          </a:xfrm>
        </p:grpSpPr>
        <p:sp>
          <p:nvSpPr>
            <p:cNvPr id="19" name="TextBox 18"/>
            <p:cNvSpPr txBox="1"/>
            <p:nvPr/>
          </p:nvSpPr>
          <p:spPr>
            <a:xfrm>
              <a:off x="3125113" y="2975362"/>
              <a:ext cx="4032447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收到入党申请书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后</a:t>
              </a: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1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个月内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 algn="ctr"/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31640" y="2996952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时间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3861048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主体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31845" y="3770372"/>
              <a:ext cx="4752528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党支部书记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副书记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或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组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织委员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31640" y="4922004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内容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31865" y="4621917"/>
              <a:ext cx="430276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了解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入党申请人对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党的认识、动机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、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基本情况、成长经历、家庭情况等</a:t>
              </a:r>
              <a:endParaRPr lang="en-US" altLang="zh-CN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26" name="Freeform 210"/>
            <p:cNvSpPr>
              <a:spLocks noEditPoints="1"/>
            </p:cNvSpPr>
            <p:nvPr/>
          </p:nvSpPr>
          <p:spPr bwMode="auto">
            <a:xfrm>
              <a:off x="3984522" y="4077072"/>
              <a:ext cx="659486" cy="325765"/>
            </a:xfrm>
            <a:custGeom>
              <a:avLst/>
              <a:gdLst>
                <a:gd name="T0" fmla="*/ 0 w 1760"/>
                <a:gd name="T1" fmla="*/ 0 h 876"/>
                <a:gd name="T2" fmla="*/ 0 w 1760"/>
                <a:gd name="T3" fmla="*/ 0 h 876"/>
                <a:gd name="T4" fmla="*/ 0 w 1760"/>
                <a:gd name="T5" fmla="*/ 0 h 876"/>
                <a:gd name="T6" fmla="*/ 0 w 1760"/>
                <a:gd name="T7" fmla="*/ 0 h 876"/>
                <a:gd name="T8" fmla="*/ 0 w 1760"/>
                <a:gd name="T9" fmla="*/ 0 h 876"/>
                <a:gd name="T10" fmla="*/ 0 w 1760"/>
                <a:gd name="T11" fmla="*/ 0 h 876"/>
                <a:gd name="T12" fmla="*/ 0 w 1760"/>
                <a:gd name="T13" fmla="*/ 0 h 876"/>
                <a:gd name="T14" fmla="*/ 0 w 1760"/>
                <a:gd name="T15" fmla="*/ 0 h 876"/>
                <a:gd name="T16" fmla="*/ 0 w 1760"/>
                <a:gd name="T17" fmla="*/ 0 h 876"/>
                <a:gd name="T18" fmla="*/ 0 w 1760"/>
                <a:gd name="T19" fmla="*/ 0 h 876"/>
                <a:gd name="T20" fmla="*/ 0 w 1760"/>
                <a:gd name="T21" fmla="*/ 0 h 876"/>
                <a:gd name="T22" fmla="*/ 0 w 1760"/>
                <a:gd name="T23" fmla="*/ 0 h 876"/>
                <a:gd name="T24" fmla="*/ 0 w 1760"/>
                <a:gd name="T25" fmla="*/ 0 h 876"/>
                <a:gd name="T26" fmla="*/ 0 w 1760"/>
                <a:gd name="T27" fmla="*/ 0 h 876"/>
                <a:gd name="T28" fmla="*/ 0 w 1760"/>
                <a:gd name="T29" fmla="*/ 0 h 876"/>
                <a:gd name="T30" fmla="*/ 0 w 1760"/>
                <a:gd name="T31" fmla="*/ 0 h 876"/>
                <a:gd name="T32" fmla="*/ 0 w 1760"/>
                <a:gd name="T33" fmla="*/ 0 h 876"/>
                <a:gd name="T34" fmla="*/ 0 w 1760"/>
                <a:gd name="T35" fmla="*/ 0 h 876"/>
                <a:gd name="T36" fmla="*/ 0 w 1760"/>
                <a:gd name="T37" fmla="*/ 0 h 876"/>
                <a:gd name="T38" fmla="*/ 0 w 1760"/>
                <a:gd name="T39" fmla="*/ 0 h 876"/>
                <a:gd name="T40" fmla="*/ 0 w 1760"/>
                <a:gd name="T41" fmla="*/ 0 h 876"/>
                <a:gd name="T42" fmla="*/ 0 w 1760"/>
                <a:gd name="T43" fmla="*/ 0 h 876"/>
                <a:gd name="T44" fmla="*/ 0 w 1760"/>
                <a:gd name="T45" fmla="*/ 0 h 876"/>
                <a:gd name="T46" fmla="*/ 0 w 1760"/>
                <a:gd name="T47" fmla="*/ 0 h 876"/>
                <a:gd name="T48" fmla="*/ 0 w 1760"/>
                <a:gd name="T49" fmla="*/ 0 h 876"/>
                <a:gd name="T50" fmla="*/ 0 w 1760"/>
                <a:gd name="T51" fmla="*/ 0 h 876"/>
                <a:gd name="T52" fmla="*/ 0 w 1760"/>
                <a:gd name="T53" fmla="*/ 0 h 876"/>
                <a:gd name="T54" fmla="*/ 0 w 1760"/>
                <a:gd name="T55" fmla="*/ 0 h 876"/>
                <a:gd name="T56" fmla="*/ 0 w 1760"/>
                <a:gd name="T57" fmla="*/ 0 h 876"/>
                <a:gd name="T58" fmla="*/ 0 w 1760"/>
                <a:gd name="T59" fmla="*/ 0 h 876"/>
                <a:gd name="T60" fmla="*/ 0 w 1760"/>
                <a:gd name="T61" fmla="*/ 0 h 876"/>
                <a:gd name="T62" fmla="*/ 0 w 1760"/>
                <a:gd name="T63" fmla="*/ 0 h 876"/>
                <a:gd name="T64" fmla="*/ 0 w 1760"/>
                <a:gd name="T65" fmla="*/ 0 h 876"/>
                <a:gd name="T66" fmla="*/ 0 w 1760"/>
                <a:gd name="T67" fmla="*/ 0 h 876"/>
                <a:gd name="T68" fmla="*/ 0 w 1760"/>
                <a:gd name="T69" fmla="*/ 0 h 876"/>
                <a:gd name="T70" fmla="*/ 0 w 1760"/>
                <a:gd name="T71" fmla="*/ 0 h 876"/>
                <a:gd name="T72" fmla="*/ 0 w 1760"/>
                <a:gd name="T73" fmla="*/ 0 h 876"/>
                <a:gd name="T74" fmla="*/ 0 w 1760"/>
                <a:gd name="T75" fmla="*/ 0 h 876"/>
                <a:gd name="T76" fmla="*/ 0 w 1760"/>
                <a:gd name="T77" fmla="*/ 0 h 87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60" h="876">
                  <a:moveTo>
                    <a:pt x="576" y="182"/>
                  </a:moveTo>
                  <a:cubicBezTo>
                    <a:pt x="574" y="160"/>
                    <a:pt x="583" y="144"/>
                    <a:pt x="588" y="134"/>
                  </a:cubicBezTo>
                  <a:cubicBezTo>
                    <a:pt x="589" y="132"/>
                    <a:pt x="591" y="130"/>
                    <a:pt x="591" y="128"/>
                  </a:cubicBezTo>
                  <a:cubicBezTo>
                    <a:pt x="587" y="106"/>
                    <a:pt x="583" y="85"/>
                    <a:pt x="581" y="65"/>
                  </a:cubicBezTo>
                  <a:cubicBezTo>
                    <a:pt x="553" y="60"/>
                    <a:pt x="553" y="60"/>
                    <a:pt x="553" y="60"/>
                  </a:cubicBezTo>
                  <a:cubicBezTo>
                    <a:pt x="536" y="44"/>
                    <a:pt x="536" y="44"/>
                    <a:pt x="536" y="44"/>
                  </a:cubicBezTo>
                  <a:cubicBezTo>
                    <a:pt x="464" y="0"/>
                    <a:pt x="388" y="31"/>
                    <a:pt x="347" y="47"/>
                  </a:cubicBezTo>
                  <a:cubicBezTo>
                    <a:pt x="288" y="67"/>
                    <a:pt x="250" y="150"/>
                    <a:pt x="277" y="274"/>
                  </a:cubicBezTo>
                  <a:cubicBezTo>
                    <a:pt x="281" y="295"/>
                    <a:pt x="265" y="304"/>
                    <a:pt x="266" y="316"/>
                  </a:cubicBezTo>
                  <a:cubicBezTo>
                    <a:pt x="268" y="341"/>
                    <a:pt x="269" y="401"/>
                    <a:pt x="293" y="416"/>
                  </a:cubicBezTo>
                  <a:cubicBezTo>
                    <a:pt x="295" y="418"/>
                    <a:pt x="312" y="422"/>
                    <a:pt x="312" y="421"/>
                  </a:cubicBezTo>
                  <a:cubicBezTo>
                    <a:pt x="314" y="445"/>
                    <a:pt x="316" y="470"/>
                    <a:pt x="319" y="494"/>
                  </a:cubicBezTo>
                  <a:cubicBezTo>
                    <a:pt x="324" y="511"/>
                    <a:pt x="339" y="512"/>
                    <a:pt x="343" y="535"/>
                  </a:cubicBezTo>
                  <a:cubicBezTo>
                    <a:pt x="325" y="540"/>
                    <a:pt x="325" y="540"/>
                    <a:pt x="325" y="540"/>
                  </a:cubicBezTo>
                  <a:cubicBezTo>
                    <a:pt x="316" y="557"/>
                    <a:pt x="301" y="592"/>
                    <a:pt x="286" y="603"/>
                  </a:cubicBezTo>
                  <a:cubicBezTo>
                    <a:pt x="273" y="606"/>
                    <a:pt x="260" y="610"/>
                    <a:pt x="248" y="613"/>
                  </a:cubicBezTo>
                  <a:cubicBezTo>
                    <a:pt x="203" y="632"/>
                    <a:pt x="153" y="654"/>
                    <a:pt x="107" y="673"/>
                  </a:cubicBezTo>
                  <a:cubicBezTo>
                    <a:pt x="66" y="690"/>
                    <a:pt x="17" y="697"/>
                    <a:pt x="2" y="740"/>
                  </a:cubicBezTo>
                  <a:cubicBezTo>
                    <a:pt x="2" y="769"/>
                    <a:pt x="0" y="838"/>
                    <a:pt x="0" y="876"/>
                  </a:cubicBezTo>
                  <a:cubicBezTo>
                    <a:pt x="204" y="876"/>
                    <a:pt x="204" y="876"/>
                    <a:pt x="204" y="876"/>
                  </a:cubicBezTo>
                  <a:cubicBezTo>
                    <a:pt x="204" y="864"/>
                    <a:pt x="204" y="851"/>
                    <a:pt x="204" y="839"/>
                  </a:cubicBezTo>
                  <a:cubicBezTo>
                    <a:pt x="205" y="813"/>
                    <a:pt x="206" y="788"/>
                    <a:pt x="206" y="772"/>
                  </a:cubicBezTo>
                  <a:cubicBezTo>
                    <a:pt x="206" y="764"/>
                    <a:pt x="206" y="764"/>
                    <a:pt x="206" y="764"/>
                  </a:cubicBezTo>
                  <a:cubicBezTo>
                    <a:pt x="208" y="756"/>
                    <a:pt x="208" y="756"/>
                    <a:pt x="208" y="756"/>
                  </a:cubicBezTo>
                  <a:cubicBezTo>
                    <a:pt x="233" y="686"/>
                    <a:pt x="296" y="664"/>
                    <a:pt x="347" y="646"/>
                  </a:cubicBezTo>
                  <a:cubicBezTo>
                    <a:pt x="360" y="641"/>
                    <a:pt x="372" y="637"/>
                    <a:pt x="384" y="632"/>
                  </a:cubicBezTo>
                  <a:cubicBezTo>
                    <a:pt x="409" y="622"/>
                    <a:pt x="434" y="611"/>
                    <a:pt x="461" y="600"/>
                  </a:cubicBezTo>
                  <a:cubicBezTo>
                    <a:pt x="499" y="583"/>
                    <a:pt x="539" y="566"/>
                    <a:pt x="576" y="551"/>
                  </a:cubicBezTo>
                  <a:cubicBezTo>
                    <a:pt x="574" y="547"/>
                    <a:pt x="572" y="543"/>
                    <a:pt x="571" y="540"/>
                  </a:cubicBezTo>
                  <a:cubicBezTo>
                    <a:pt x="563" y="539"/>
                    <a:pt x="554" y="538"/>
                    <a:pt x="546" y="536"/>
                  </a:cubicBezTo>
                  <a:cubicBezTo>
                    <a:pt x="547" y="509"/>
                    <a:pt x="564" y="508"/>
                    <a:pt x="571" y="487"/>
                  </a:cubicBezTo>
                  <a:cubicBezTo>
                    <a:pt x="576" y="469"/>
                    <a:pt x="571" y="446"/>
                    <a:pt x="580" y="429"/>
                  </a:cubicBezTo>
                  <a:cubicBezTo>
                    <a:pt x="587" y="417"/>
                    <a:pt x="601" y="417"/>
                    <a:pt x="608" y="407"/>
                  </a:cubicBezTo>
                  <a:cubicBezTo>
                    <a:pt x="615" y="398"/>
                    <a:pt x="619" y="382"/>
                    <a:pt x="621" y="371"/>
                  </a:cubicBezTo>
                  <a:cubicBezTo>
                    <a:pt x="622" y="365"/>
                    <a:pt x="623" y="358"/>
                    <a:pt x="624" y="351"/>
                  </a:cubicBezTo>
                  <a:cubicBezTo>
                    <a:pt x="585" y="315"/>
                    <a:pt x="580" y="246"/>
                    <a:pt x="577" y="198"/>
                  </a:cubicBezTo>
                  <a:cubicBezTo>
                    <a:pt x="576" y="192"/>
                    <a:pt x="576" y="187"/>
                    <a:pt x="576" y="182"/>
                  </a:cubicBezTo>
                  <a:close/>
                  <a:moveTo>
                    <a:pt x="1758" y="740"/>
                  </a:moveTo>
                  <a:cubicBezTo>
                    <a:pt x="1743" y="697"/>
                    <a:pt x="1694" y="690"/>
                    <a:pt x="1653" y="673"/>
                  </a:cubicBezTo>
                  <a:cubicBezTo>
                    <a:pt x="1607" y="654"/>
                    <a:pt x="1557" y="632"/>
                    <a:pt x="1512" y="613"/>
                  </a:cubicBezTo>
                  <a:cubicBezTo>
                    <a:pt x="1500" y="610"/>
                    <a:pt x="1487" y="606"/>
                    <a:pt x="1474" y="603"/>
                  </a:cubicBezTo>
                  <a:cubicBezTo>
                    <a:pt x="1459" y="592"/>
                    <a:pt x="1444" y="557"/>
                    <a:pt x="1435" y="540"/>
                  </a:cubicBezTo>
                  <a:cubicBezTo>
                    <a:pt x="1427" y="539"/>
                    <a:pt x="1419" y="538"/>
                    <a:pt x="1411" y="536"/>
                  </a:cubicBezTo>
                  <a:cubicBezTo>
                    <a:pt x="1412" y="509"/>
                    <a:pt x="1429" y="508"/>
                    <a:pt x="1435" y="487"/>
                  </a:cubicBezTo>
                  <a:cubicBezTo>
                    <a:pt x="1441" y="469"/>
                    <a:pt x="1436" y="446"/>
                    <a:pt x="1445" y="429"/>
                  </a:cubicBezTo>
                  <a:cubicBezTo>
                    <a:pt x="1451" y="417"/>
                    <a:pt x="1466" y="417"/>
                    <a:pt x="1473" y="407"/>
                  </a:cubicBezTo>
                  <a:cubicBezTo>
                    <a:pt x="1480" y="398"/>
                    <a:pt x="1484" y="382"/>
                    <a:pt x="1486" y="371"/>
                  </a:cubicBezTo>
                  <a:cubicBezTo>
                    <a:pt x="1490" y="351"/>
                    <a:pt x="1493" y="323"/>
                    <a:pt x="1483" y="303"/>
                  </a:cubicBezTo>
                  <a:cubicBezTo>
                    <a:pt x="1478" y="291"/>
                    <a:pt x="1474" y="290"/>
                    <a:pt x="1473" y="276"/>
                  </a:cubicBezTo>
                  <a:cubicBezTo>
                    <a:pt x="1471" y="259"/>
                    <a:pt x="1478" y="203"/>
                    <a:pt x="1478" y="191"/>
                  </a:cubicBezTo>
                  <a:cubicBezTo>
                    <a:pt x="1479" y="160"/>
                    <a:pt x="1478" y="132"/>
                    <a:pt x="1470" y="101"/>
                  </a:cubicBezTo>
                  <a:cubicBezTo>
                    <a:pt x="1470" y="101"/>
                    <a:pt x="1461" y="74"/>
                    <a:pt x="1447" y="65"/>
                  </a:cubicBezTo>
                  <a:cubicBezTo>
                    <a:pt x="1418" y="60"/>
                    <a:pt x="1418" y="60"/>
                    <a:pt x="1418" y="60"/>
                  </a:cubicBezTo>
                  <a:cubicBezTo>
                    <a:pt x="1400" y="44"/>
                    <a:pt x="1400" y="44"/>
                    <a:pt x="1400" y="44"/>
                  </a:cubicBezTo>
                  <a:cubicBezTo>
                    <a:pt x="1329" y="0"/>
                    <a:pt x="1252" y="31"/>
                    <a:pt x="1211" y="47"/>
                  </a:cubicBezTo>
                  <a:cubicBezTo>
                    <a:pt x="1189" y="55"/>
                    <a:pt x="1169" y="72"/>
                    <a:pt x="1155" y="97"/>
                  </a:cubicBezTo>
                  <a:cubicBezTo>
                    <a:pt x="1155" y="106"/>
                    <a:pt x="1155" y="112"/>
                    <a:pt x="1155" y="116"/>
                  </a:cubicBezTo>
                  <a:cubicBezTo>
                    <a:pt x="1155" y="118"/>
                    <a:pt x="1155" y="119"/>
                    <a:pt x="1156" y="119"/>
                  </a:cubicBezTo>
                  <a:cubicBezTo>
                    <a:pt x="1156" y="120"/>
                    <a:pt x="1157" y="121"/>
                    <a:pt x="1157" y="122"/>
                  </a:cubicBezTo>
                  <a:cubicBezTo>
                    <a:pt x="1159" y="126"/>
                    <a:pt x="1162" y="131"/>
                    <a:pt x="1165" y="137"/>
                  </a:cubicBezTo>
                  <a:cubicBezTo>
                    <a:pt x="1185" y="179"/>
                    <a:pt x="1179" y="230"/>
                    <a:pt x="1173" y="264"/>
                  </a:cubicBezTo>
                  <a:cubicBezTo>
                    <a:pt x="1170" y="281"/>
                    <a:pt x="1163" y="312"/>
                    <a:pt x="1147" y="335"/>
                  </a:cubicBezTo>
                  <a:cubicBezTo>
                    <a:pt x="1142" y="340"/>
                    <a:pt x="1138" y="345"/>
                    <a:pt x="1133" y="349"/>
                  </a:cubicBezTo>
                  <a:cubicBezTo>
                    <a:pt x="1136" y="376"/>
                    <a:pt x="1141" y="406"/>
                    <a:pt x="1157" y="416"/>
                  </a:cubicBezTo>
                  <a:cubicBezTo>
                    <a:pt x="1159" y="418"/>
                    <a:pt x="1176" y="422"/>
                    <a:pt x="1176" y="421"/>
                  </a:cubicBezTo>
                  <a:cubicBezTo>
                    <a:pt x="1179" y="445"/>
                    <a:pt x="1181" y="470"/>
                    <a:pt x="1183" y="494"/>
                  </a:cubicBezTo>
                  <a:cubicBezTo>
                    <a:pt x="1189" y="511"/>
                    <a:pt x="1203" y="512"/>
                    <a:pt x="1208" y="535"/>
                  </a:cubicBezTo>
                  <a:cubicBezTo>
                    <a:pt x="1189" y="540"/>
                    <a:pt x="1189" y="540"/>
                    <a:pt x="1189" y="540"/>
                  </a:cubicBezTo>
                  <a:cubicBezTo>
                    <a:pt x="1188" y="543"/>
                    <a:pt x="1186" y="547"/>
                    <a:pt x="1184" y="550"/>
                  </a:cubicBezTo>
                  <a:cubicBezTo>
                    <a:pt x="1222" y="566"/>
                    <a:pt x="1262" y="583"/>
                    <a:pt x="1300" y="600"/>
                  </a:cubicBezTo>
                  <a:cubicBezTo>
                    <a:pt x="1326" y="611"/>
                    <a:pt x="1352" y="622"/>
                    <a:pt x="1377" y="632"/>
                  </a:cubicBezTo>
                  <a:cubicBezTo>
                    <a:pt x="1389" y="637"/>
                    <a:pt x="1401" y="641"/>
                    <a:pt x="1414" y="646"/>
                  </a:cubicBezTo>
                  <a:cubicBezTo>
                    <a:pt x="1465" y="664"/>
                    <a:pt x="1528" y="686"/>
                    <a:pt x="1553" y="756"/>
                  </a:cubicBezTo>
                  <a:cubicBezTo>
                    <a:pt x="1555" y="764"/>
                    <a:pt x="1555" y="764"/>
                    <a:pt x="1555" y="764"/>
                  </a:cubicBezTo>
                  <a:cubicBezTo>
                    <a:pt x="1555" y="772"/>
                    <a:pt x="1555" y="772"/>
                    <a:pt x="1555" y="772"/>
                  </a:cubicBezTo>
                  <a:cubicBezTo>
                    <a:pt x="1555" y="788"/>
                    <a:pt x="1556" y="813"/>
                    <a:pt x="1556" y="839"/>
                  </a:cubicBezTo>
                  <a:cubicBezTo>
                    <a:pt x="1557" y="851"/>
                    <a:pt x="1557" y="864"/>
                    <a:pt x="1557" y="876"/>
                  </a:cubicBezTo>
                  <a:cubicBezTo>
                    <a:pt x="1760" y="876"/>
                    <a:pt x="1760" y="876"/>
                    <a:pt x="1760" y="876"/>
                  </a:cubicBezTo>
                  <a:cubicBezTo>
                    <a:pt x="1760" y="838"/>
                    <a:pt x="1758" y="769"/>
                    <a:pt x="1758" y="74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1625" y="260648"/>
            <a:ext cx="6994683" cy="1340585"/>
            <a:chOff x="1187624" y="260648"/>
            <a:chExt cx="6994682" cy="1340585"/>
          </a:xfrm>
        </p:grpSpPr>
        <p:sp>
          <p:nvSpPr>
            <p:cNvPr id="23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一、申请入党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059832" y="836712"/>
              <a:ext cx="5122474" cy="764521"/>
              <a:chOff x="3059832" y="836712"/>
              <a:chExt cx="5122474" cy="1044174"/>
            </a:xfrm>
          </p:grpSpPr>
          <p:sp>
            <p:nvSpPr>
              <p:cNvPr id="32" name="文本框 4"/>
              <p:cNvSpPr txBox="1"/>
              <p:nvPr/>
            </p:nvSpPr>
            <p:spPr>
              <a:xfrm>
                <a:off x="4872510" y="915608"/>
                <a:ext cx="3309796" cy="965278"/>
              </a:xfrm>
              <a:prstGeom prst="rect">
                <a:avLst/>
              </a:prstGeom>
              <a:ln>
                <a:noFill/>
              </a:ln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5400" b="1">
                    <a:ln>
                      <a:solidFill>
                        <a:schemeClr val="bg1"/>
                      </a:solidFill>
                    </a:ln>
                    <a:solidFill>
                      <a:schemeClr val="accent1"/>
                    </a:solidFill>
                    <a:latin typeface="方正粗谭黑简体" panose="02010600030101010101" charset="-122"/>
                    <a:ea typeface="方正粗谭黑简体" panose="02010600030101010101" charset="-122"/>
                  </a:defRPr>
                </a:lvl1pPr>
              </a:lstStyle>
              <a:p>
                <a:pPr algn="ctr"/>
                <a:endParaRPr lang="zh-CN" altLang="en-US" sz="4000" b="0" i="1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4929457" y="836712"/>
                <a:ext cx="1010591" cy="720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059832" y="836712"/>
                <a:ext cx="195120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6" name="矩形 35"/>
          <p:cNvSpPr/>
          <p:nvPr/>
        </p:nvSpPr>
        <p:spPr>
          <a:xfrm>
            <a:off x="5160010" y="2420620"/>
            <a:ext cx="4102735" cy="64833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60010" y="3213100"/>
            <a:ext cx="4126865" cy="86423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160010" y="4293235"/>
            <a:ext cx="4126865" cy="108013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下箭头 38"/>
          <p:cNvSpPr/>
          <p:nvPr/>
        </p:nvSpPr>
        <p:spPr>
          <a:xfrm rot="16200000">
            <a:off x="4669813" y="2622939"/>
            <a:ext cx="223576" cy="3955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0" name="下箭头 39"/>
          <p:cNvSpPr/>
          <p:nvPr/>
        </p:nvSpPr>
        <p:spPr>
          <a:xfrm rot="16200000">
            <a:off x="4669813" y="3487035"/>
            <a:ext cx="223576" cy="3955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1" name="下箭头 40"/>
          <p:cNvSpPr/>
          <p:nvPr/>
        </p:nvSpPr>
        <p:spPr>
          <a:xfrm rot="16200000">
            <a:off x="4669813" y="4567155"/>
            <a:ext cx="223576" cy="395539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2051" name="Picture 3" descr="E:\2018年\组织部\党务知识PPT\发展党员素材\小插图\谈话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68" y="1340768"/>
            <a:ext cx="1224136" cy="795242"/>
          </a:xfrm>
          <a:prstGeom prst="rect">
            <a:avLst/>
          </a:prstGeom>
          <a:noFill/>
        </p:spPr>
      </p:pic>
      <p:sp>
        <p:nvSpPr>
          <p:cNvPr id="3" name="文本框 2"/>
          <p:cNvSpPr txBox="1"/>
          <p:nvPr/>
        </p:nvSpPr>
        <p:spPr>
          <a:xfrm>
            <a:off x="4871720" y="1456055"/>
            <a:ext cx="30238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2、党支部派人谈话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2018年\组织部\党务知识PPT\发展党员素材\小插图\积极分子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92260" y="1125220"/>
            <a:ext cx="1451610" cy="1219835"/>
          </a:xfrm>
          <a:prstGeom prst="rect">
            <a:avLst/>
          </a:prstGeom>
          <a:noFill/>
        </p:spPr>
      </p:pic>
      <p:grpSp>
        <p:nvGrpSpPr>
          <p:cNvPr id="33" name="组合 32"/>
          <p:cNvGrpSpPr/>
          <p:nvPr/>
        </p:nvGrpSpPr>
        <p:grpSpPr>
          <a:xfrm>
            <a:off x="2135560" y="5517195"/>
            <a:ext cx="7203440" cy="923925"/>
            <a:chOff x="2051720" y="4725105"/>
            <a:chExt cx="7203440" cy="923925"/>
          </a:xfrm>
        </p:grpSpPr>
        <p:sp>
          <p:nvSpPr>
            <p:cNvPr id="10" name="矩形 9"/>
            <p:cNvSpPr/>
            <p:nvPr/>
          </p:nvSpPr>
          <p:spPr>
            <a:xfrm>
              <a:off x="2051720" y="4725105"/>
              <a:ext cx="7203440" cy="92392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1765" y="4809560"/>
              <a:ext cx="6784975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A0EA8"/>
                </a:buClr>
              </a:pPr>
              <a:r>
                <a:rPr lang="zh-CN" altLang="en-US" sz="2800" b="1" dirty="0" smtClean="0">
                  <a:solidFill>
                    <a:srgbClr val="C00000"/>
                  </a:solidFill>
                  <a:latin typeface="+mn-ea"/>
                  <a:sym typeface="+mn-lt"/>
                </a:rPr>
                <a:t>注意</a:t>
              </a:r>
              <a:r>
                <a:rPr lang="en-US" altLang="zh-CN" sz="2800" b="1" dirty="0" smtClean="0">
                  <a:solidFill>
                    <a:srgbClr val="C00000"/>
                  </a:solidFill>
                  <a:latin typeface="Adobe 楷体 Std R" pitchFamily="18" charset="-122"/>
                  <a:ea typeface="Adobe 楷体 Std R" pitchFamily="18" charset="-122"/>
                  <a:cs typeface="+mn-ea"/>
                  <a:sym typeface="+mn-lt"/>
                </a:rPr>
                <a:t>: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1.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确定入党积极分子的时间：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支委会讨论时间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；</a:t>
              </a:r>
              <a:endParaRPr lang="zh-CN" altLang="en-US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rgbClr val="0A0EA8"/>
                </a:buClr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 </a:t>
              </a:r>
              <a:r>
                <a:rPr lang="en-US" altLang="zh-CN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      2.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综合运用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推荐结果，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防止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以票取人。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11625" y="260648"/>
            <a:ext cx="6400801" cy="864096"/>
            <a:chOff x="1187624" y="260648"/>
            <a:chExt cx="6400800" cy="864096"/>
          </a:xfrm>
        </p:grpSpPr>
        <p:sp>
          <p:nvSpPr>
            <p:cNvPr id="24" name="副标题 6"/>
            <p:cNvSpPr txBox="1"/>
            <p:nvPr/>
          </p:nvSpPr>
          <p:spPr>
            <a:xfrm>
              <a:off x="1187624" y="260648"/>
              <a:ext cx="6400800" cy="864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 smtClean="0">
                  <a:solidFill>
                    <a:srgbClr val="C00000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二</a:t>
              </a:r>
              <a:r>
                <a:rPr kumimoji="0" lang="zh-C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rPr>
                <a:t>、入党积极分子的确定和培养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endParaRPr>
            </a:p>
          </p:txBody>
        </p:sp>
        <p:grpSp>
          <p:nvGrpSpPr>
            <p:cNvPr id="26" name="组合 23"/>
            <p:cNvGrpSpPr/>
            <p:nvPr/>
          </p:nvGrpSpPr>
          <p:grpSpPr>
            <a:xfrm>
              <a:off x="1619672" y="836712"/>
              <a:ext cx="5616624" cy="52717"/>
              <a:chOff x="1619672" y="836712"/>
              <a:chExt cx="5616624" cy="7200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183551" y="836712"/>
                <a:ext cx="3052745" cy="624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619672" y="836712"/>
                <a:ext cx="3391362" cy="7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>
            <p:custDataLst>
              <p:tags r:id="rId2"/>
            </p:custDataLst>
          </p:nvPr>
        </p:nvGrpSpPr>
        <p:grpSpPr>
          <a:xfrm>
            <a:off x="2495600" y="3795035"/>
            <a:ext cx="4608512" cy="1224136"/>
            <a:chOff x="755576" y="2308810"/>
            <a:chExt cx="4608512" cy="1224136"/>
          </a:xfrm>
        </p:grpSpPr>
        <p:sp>
          <p:nvSpPr>
            <p:cNvPr id="19" name="TextBox 18"/>
            <p:cNvSpPr txBox="1"/>
            <p:nvPr>
              <p:custDataLst>
                <p:tags r:id="rId3"/>
              </p:custDataLst>
            </p:nvPr>
          </p:nvSpPr>
          <p:spPr>
            <a:xfrm>
              <a:off x="827584" y="2740858"/>
              <a:ext cx="45365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已递交</a:t>
              </a: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入党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申请书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党组织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已谈话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4"/>
              </p:custDataLst>
            </p:nvPr>
          </p:nvSpPr>
          <p:spPr>
            <a:xfrm>
              <a:off x="1562065" y="2308810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范围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5"/>
              </p:custDataLst>
            </p:nvPr>
          </p:nvSpPr>
          <p:spPr>
            <a:xfrm>
              <a:off x="755576" y="2308810"/>
              <a:ext cx="2664296" cy="1224136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6"/>
            </p:custDataLst>
          </p:nvPr>
        </p:nvGrpSpPr>
        <p:grpSpPr>
          <a:xfrm>
            <a:off x="6240195" y="2413384"/>
            <a:ext cx="5256584" cy="1238250"/>
            <a:chOff x="755576" y="3703330"/>
            <a:chExt cx="5256584" cy="1238250"/>
          </a:xfrm>
        </p:grpSpPr>
        <p:sp>
          <p:nvSpPr>
            <p:cNvPr id="16" name="TextBox 15"/>
            <p:cNvSpPr txBox="1"/>
            <p:nvPr>
              <p:custDataLst>
                <p:tags r:id="rId7"/>
              </p:custDataLst>
            </p:nvPr>
          </p:nvSpPr>
          <p:spPr>
            <a:xfrm>
              <a:off x="1633781" y="3703330"/>
              <a:ext cx="1209675" cy="444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方式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8" name="TextBox 17"/>
            <p:cNvSpPr txBox="1"/>
            <p:nvPr>
              <p:custDataLst>
                <p:tags r:id="rId8"/>
              </p:custDataLst>
            </p:nvPr>
          </p:nvSpPr>
          <p:spPr>
            <a:xfrm>
              <a:off x="1259632" y="4077454"/>
              <a:ext cx="4752528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党员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推荐</a:t>
              </a:r>
              <a:endParaRPr lang="en-US" altLang="zh-CN" sz="2000" b="1" dirty="0" smtClean="0"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群团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推优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9"/>
              </p:custDataLst>
            </p:nvPr>
          </p:nvSpPr>
          <p:spPr>
            <a:xfrm>
              <a:off x="755576" y="3729365"/>
              <a:ext cx="2664460" cy="121221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>
            <p:custDataLst>
              <p:tags r:id="rId10"/>
            </p:custDataLst>
          </p:nvPr>
        </p:nvGrpSpPr>
        <p:grpSpPr>
          <a:xfrm>
            <a:off x="6168187" y="3794249"/>
            <a:ext cx="4752528" cy="1147445"/>
            <a:chOff x="467544" y="4657844"/>
            <a:chExt cx="4752528" cy="1147445"/>
          </a:xfrm>
        </p:grpSpPr>
        <p:sp>
          <p:nvSpPr>
            <p:cNvPr id="20" name="TextBox 19"/>
            <p:cNvSpPr txBox="1"/>
            <p:nvPr>
              <p:custDataLst>
                <p:tags r:id="rId11"/>
              </p:custDataLst>
            </p:nvPr>
          </p:nvSpPr>
          <p:spPr>
            <a:xfrm>
              <a:off x="1403444" y="4724519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决定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21" name="TextBox 20"/>
            <p:cNvSpPr txBox="1"/>
            <p:nvPr>
              <p:custDataLst>
                <p:tags r:id="rId12"/>
              </p:custDataLst>
            </p:nvPr>
          </p:nvSpPr>
          <p:spPr>
            <a:xfrm>
              <a:off x="467544" y="5252501"/>
              <a:ext cx="4752528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altLang="en-US" sz="2000" b="1" dirty="0" smtClean="0"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支委会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集体研究决定</a:t>
              </a:r>
              <a:endParaRPr lang="zh-CN" altLang="en-US" sz="2000" b="1" dirty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13"/>
              </p:custDataLst>
            </p:nvPr>
          </p:nvSpPr>
          <p:spPr>
            <a:xfrm>
              <a:off x="539299" y="4657844"/>
              <a:ext cx="2664460" cy="1147445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719195" y="149415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、支委会推荐和确定入党积极分子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2495600" y="2420895"/>
            <a:ext cx="4608512" cy="1224136"/>
            <a:chOff x="755576" y="2308810"/>
            <a:chExt cx="4608512" cy="1224136"/>
          </a:xfrm>
        </p:grpSpPr>
        <p:sp>
          <p:nvSpPr>
            <p:cNvPr id="7" name="TextBox 18"/>
            <p:cNvSpPr txBox="1"/>
            <p:nvPr>
              <p:custDataLst>
                <p:tags r:id="rId15"/>
              </p:custDataLst>
            </p:nvPr>
          </p:nvSpPr>
          <p:spPr>
            <a:xfrm>
              <a:off x="827584" y="2740858"/>
              <a:ext cx="453650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Char char="u"/>
              </a:pPr>
              <a:r>
                <a:rPr lang="zh-CN" sz="2000" b="1" dirty="0" smtClean="0">
                  <a:solidFill>
                    <a:schemeClr val="tx1"/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递交入党申请书</a:t>
              </a:r>
              <a:endParaRPr lang="zh-CN" sz="2000" b="1" dirty="0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  <a:p>
              <a:pPr indent="0">
                <a:buClr>
                  <a:schemeClr val="accent5">
                    <a:lumMod val="75000"/>
                  </a:schemeClr>
                </a:buClr>
                <a:buFont typeface="Wingdings" panose="05000000000000000000" pitchFamily="2" charset="2"/>
                <a:buNone/>
              </a:pP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  </a:t>
              </a:r>
              <a:r>
                <a:rPr 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至少</a:t>
              </a:r>
              <a:r>
                <a:rPr lang="en-US" altLang="zh-CN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3</a:t>
              </a:r>
              <a:r>
                <a:rPr lang="zh-CN" altLang="en-US" sz="2000" b="1" dirty="0" smtClean="0">
                  <a:solidFill>
                    <a:schemeClr val="accent6">
                      <a:lumMod val="75000"/>
                    </a:schemeClr>
                  </a:solidFill>
                  <a:latin typeface="仿宋" panose="02010609060101010101" charset="-122"/>
                  <a:ea typeface="仿宋" panose="02010609060101010101" charset="-122"/>
                  <a:cs typeface="+mn-ea"/>
                  <a:sym typeface="+mn-lt"/>
                </a:rPr>
                <a:t>个月</a:t>
              </a:r>
              <a:endParaRPr lang="zh-CN" altLang="en-US" sz="2000" b="1" dirty="0" smtClean="0">
                <a:solidFill>
                  <a:schemeClr val="accent6">
                    <a:lumMod val="75000"/>
                  </a:schemeClr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endParaRPr>
            </a:p>
          </p:txBody>
        </p:sp>
        <p:sp>
          <p:nvSpPr>
            <p:cNvPr id="8" name="TextBox 8"/>
            <p:cNvSpPr txBox="1"/>
            <p:nvPr>
              <p:custDataLst>
                <p:tags r:id="rId16"/>
              </p:custDataLst>
            </p:nvPr>
          </p:nvSpPr>
          <p:spPr>
            <a:xfrm>
              <a:off x="1562065" y="2308810"/>
              <a:ext cx="120973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+mn-ea"/>
                </a:rPr>
                <a:t>时间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7"/>
              </p:custDataLst>
            </p:nvPr>
          </p:nvSpPr>
          <p:spPr>
            <a:xfrm>
              <a:off x="755576" y="2308810"/>
              <a:ext cx="2664296" cy="1224136"/>
            </a:xfrm>
            <a:prstGeom prst="rect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10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1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2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3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4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5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6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7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8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19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20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1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2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3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4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5.xml><?xml version="1.0" encoding="utf-8"?>
<p:tagLst xmlns:p="http://schemas.openxmlformats.org/presentationml/2006/main">
  <p:tag name="KSO_WM_DIAGRAM_VIRTUALLY_FRAME" val="{&quot;height&quot;:205.18007874015748,&quot;left&quot;:196.50393700787401,&quot;top&quot;:190.03023622047243,&quot;width&quot;:708.754251968504}"/>
</p:tagLst>
</file>

<file path=ppt/tags/tag26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27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28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29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30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1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2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3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4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5.xml><?xml version="1.0" encoding="utf-8"?>
<p:tagLst xmlns:p="http://schemas.openxmlformats.org/presentationml/2006/main">
  <p:tag name="KSO_WM_DIAGRAM_VIRTUALLY_FRAME" val="{&quot;height&quot;:292.187874015748,&quot;left&quot;:111.47393700787401,&quot;top&quot;:179.28141732283464,&quot;width&quot;:515.9441732283465}"/>
</p:tagLst>
</file>

<file path=ppt/tags/tag36.xml><?xml version="1.0" encoding="utf-8"?>
<p:tagLst xmlns:p="http://schemas.openxmlformats.org/presentationml/2006/main">
  <p:tag name="KSO_WM_DIAGRAM_VIRTUALLY_FRAME" val="{&quot;height&quot;:280.887874015748,&quot;left&quot;:111.47393700787401,&quot;top&quot;:179.28141732283464,&quot;width&quot;:515.9441732283465}"/>
</p:tagLst>
</file>

<file path=ppt/tags/tag37.xml><?xml version="1.0" encoding="utf-8"?>
<p:tagLst xmlns:p="http://schemas.openxmlformats.org/presentationml/2006/main">
  <p:tag name="KSO_WM_DIAGRAM_VIRTUALLY_FRAME" val="{&quot;height&quot;:280.887874015748,&quot;left&quot;:111.47393700787401,&quot;top&quot;:179.28141732283464,&quot;width&quot;:515.9441732283465}"/>
</p:tagLst>
</file>

<file path=ppt/tags/tag38.xml><?xml version="1.0" encoding="utf-8"?>
<p:tagLst xmlns:p="http://schemas.openxmlformats.org/presentationml/2006/main">
  <p:tag name="KSO_WM_DIAGRAM_VIRTUALLY_FRAME" val="{&quot;height&quot;:280.887874015748,&quot;left&quot;:111.47393700787401,&quot;top&quot;:179.28141732283464,&quot;width&quot;:515.9441732283465}"/>
</p:tagLst>
</file>

<file path=ppt/tags/tag39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40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1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2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3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4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5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6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7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8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49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5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50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51.xml><?xml version="1.0" encoding="utf-8"?>
<p:tagLst xmlns:p="http://schemas.openxmlformats.org/presentationml/2006/main">
  <p:tag name="KSO_WM_DIAGRAM_VIRTUALLY_FRAME" val="{&quot;height&quot;:187.1076377952756,&quot;left&quot;:292.89259842519687,&quot;top&quot;:150.93165354330708,&quot;width&quot;:504.6229921259843}"/>
</p:tagLst>
</file>

<file path=ppt/tags/tag52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3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4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5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6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7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8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59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6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60.xml><?xml version="1.0" encoding="utf-8"?>
<p:tagLst xmlns:p="http://schemas.openxmlformats.org/presentationml/2006/main">
  <p:tag name="KSO_WM_DIAGRAM_VIRTUALLY_FRAME" val="{&quot;height&quot;:161.00897637795282,&quot;left&quot;:250.42267716535434,&quot;top&quot;:172.77070866141727,&quot;width&quot;:524.4132283464567}"/>
</p:tagLst>
</file>

<file path=ppt/tags/tag61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2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3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4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5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6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7.xml><?xml version="1.0" encoding="utf-8"?>
<p:tagLst xmlns:p="http://schemas.openxmlformats.org/presentationml/2006/main">
  <p:tag name="KSO_WM_DIAGRAM_VIRTUALLY_FRAME" val="{&quot;height&quot;:198.44724409448816,&quot;left&quot;:202.17385826771653,&quot;top&quot;:201.96094488188976,&quot;width&quot;:691.7303937007874}"/>
</p:tagLst>
</file>

<file path=ppt/tags/tag68.xml><?xml version="1.0" encoding="utf-8"?>
<p:tagLst xmlns:p="http://schemas.openxmlformats.org/presentationml/2006/main">
  <p:tag name="commondata" val="eyJoZGlkIjoiZGMyZDcxYWY1NGRiMjI1MjM5Y2ZiOTc0NzhkZDQ3ZmUifQ=="/>
</p:tagLst>
</file>

<file path=ppt/tags/tag7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8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ags/tag9.xml><?xml version="1.0" encoding="utf-8"?>
<p:tagLst xmlns:p="http://schemas.openxmlformats.org/presentationml/2006/main">
  <p:tag name="KSO_WM_DIAGRAM_VIRTUALLY_FRAME" val="{&quot;height&quot;:255.14645669291343,&quot;left&quot;:53.82440944881889,&quot;top&quot;:162.27149606299213,&quot;width&quot;:743.024173228346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5002</Words>
  <Application>WPS 演示</Application>
  <PresentationFormat>全屏显示(4:3)</PresentationFormat>
  <Paragraphs>827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63" baseType="lpstr">
      <vt:lpstr>Arial</vt:lpstr>
      <vt:lpstr>宋体</vt:lpstr>
      <vt:lpstr>Wingdings</vt:lpstr>
      <vt:lpstr>楷体</vt:lpstr>
      <vt:lpstr>华文细黑</vt:lpstr>
      <vt:lpstr>Adobe 仿宋 Std R</vt:lpstr>
      <vt:lpstr>仿宋</vt:lpstr>
      <vt:lpstr>方正粗谭黑简体</vt:lpstr>
      <vt:lpstr>微软雅黑</vt:lpstr>
      <vt:lpstr>黑体</vt:lpstr>
      <vt:lpstr>Adobe 楷体 Std R</vt:lpstr>
      <vt:lpstr>Calibri</vt:lpstr>
      <vt:lpstr>Arial Unicode MS</vt:lpstr>
      <vt:lpstr>Wingdings</vt:lpstr>
      <vt:lpstr>华文中宋</vt:lpstr>
      <vt:lpstr>华文仿宋</vt:lpstr>
      <vt:lpstr>华文彩云</vt:lpstr>
      <vt:lpstr>华文宋体</vt:lpstr>
      <vt:lpstr>华文新魏</vt:lpstr>
      <vt:lpstr>华文楷体</vt:lpstr>
      <vt:lpstr>华文隶书</vt:lpstr>
      <vt:lpstr>华文行楷</vt:lpstr>
      <vt:lpstr>新宋体</vt:lpstr>
      <vt:lpstr>方正姚体</vt:lpstr>
      <vt:lpstr>Office 主题</vt:lpstr>
      <vt:lpstr> </vt:lpstr>
      <vt:lpstr> </vt:lpstr>
      <vt:lpstr>        据《中共中央办公厅关于印发〈中国共产党发展党员工作细则〉的通知》（中办发〔2014〕33号），《中国共产党发展党员工作细则》（2014年6月10日正式公布），同时《中国共产党发展党员工作细则（试行）》（中组发〔1990〕3号）予以废止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 </vt:lpstr>
      <vt:lpstr>PowerPoint 演示文稿</vt:lpstr>
      <vt:lpstr> </vt:lpstr>
      <vt:lpstr>PowerPoint 演示文稿</vt:lpstr>
      <vt:lpstr>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西北有色地质研究院党委  发展党员工作流程（精简版）</dc:title>
  <dc:creator>Cindy</dc:creator>
  <cp:lastModifiedBy>七月里的幸福饼</cp:lastModifiedBy>
  <cp:revision>415</cp:revision>
  <dcterms:created xsi:type="dcterms:W3CDTF">2018-05-07T01:08:00Z</dcterms:created>
  <dcterms:modified xsi:type="dcterms:W3CDTF">2024-05-29T04:23:59Z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31F91B1A32894F7EB021A3533C524438_13</vt:lpwstr>
  </property>
  <property fmtid="{D5CDD505-2E9C-101B-9397-08002B2CF9AE}" pid="3" name="KSOProductBuildVer">
    <vt:lpwstr>2052-12.1.0.16929</vt:lpwstr>
  </property>
</Properties>
</file>