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3162" r:id="rId3"/>
    <p:sldId id="1410" r:id="rId4"/>
    <p:sldId id="1527" r:id="rId6"/>
    <p:sldId id="1528" r:id="rId7"/>
    <p:sldId id="3169" r:id="rId8"/>
    <p:sldId id="1534" r:id="rId9"/>
    <p:sldId id="1538" r:id="rId10"/>
    <p:sldId id="3170" r:id="rId11"/>
    <p:sldId id="1541" r:id="rId12"/>
    <p:sldId id="1542" r:id="rId13"/>
    <p:sldId id="3171" r:id="rId14"/>
    <p:sldId id="1546" r:id="rId15"/>
    <p:sldId id="1547" r:id="rId16"/>
    <p:sldId id="3172" r:id="rId17"/>
    <p:sldId id="1549" r:id="rId18"/>
    <p:sldId id="1550" r:id="rId19"/>
    <p:sldId id="1551" r:id="rId20"/>
    <p:sldId id="1552" r:id="rId21"/>
    <p:sldId id="1553" r:id="rId22"/>
    <p:sldId id="3233" r:id="rId23"/>
    <p:sldId id="3163" r:id="rId24"/>
    <p:sldId id="3234" r:id="rId25"/>
    <p:sldId id="3199" r:id="rId26"/>
    <p:sldId id="3235" r:id="rId27"/>
    <p:sldId id="3174" r:id="rId28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5" userDrawn="1">
          <p15:clr>
            <a:srgbClr val="A4A3A4"/>
          </p15:clr>
        </p15:guide>
        <p15:guide id="2" orient="horz" pos="3940" userDrawn="1">
          <p15:clr>
            <a:srgbClr val="A4A3A4"/>
          </p15:clr>
        </p15:guide>
        <p15:guide id="3" pos="393" userDrawn="1">
          <p15:clr>
            <a:srgbClr val="A4A3A4"/>
          </p15:clr>
        </p15:guide>
        <p15:guide id="4" pos="7310" userDrawn="1">
          <p15:clr>
            <a:srgbClr val="A4A3A4"/>
          </p15:clr>
        </p15:guide>
        <p15:guide id="5" orient="horz" pos="972" userDrawn="1">
          <p15:clr>
            <a:srgbClr val="A4A3A4"/>
          </p15:clr>
        </p15:guide>
        <p15:guide id="6" pos="3821" userDrawn="1">
          <p15:clr>
            <a:srgbClr val="A4A3A4"/>
          </p15:clr>
        </p15:guide>
        <p15:guide id="7" pos="42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</p:showPr>
  <p:clrMru>
    <a:srgbClr val="F8E973"/>
    <a:srgbClr val="FFB724"/>
    <a:srgbClr val="F05327"/>
    <a:srgbClr val="277B55"/>
    <a:srgbClr val="34A471"/>
    <a:srgbClr val="4DB284"/>
    <a:srgbClr val="C2E5D5"/>
    <a:srgbClr val="3C8C68"/>
    <a:srgbClr val="F6D879"/>
    <a:srgbClr val="C0ED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04" autoAdjust="0"/>
    <p:restoredTop sz="96238" autoAdjust="0"/>
  </p:normalViewPr>
  <p:slideViewPr>
    <p:cSldViewPr snapToGrid="0" showGuides="1">
      <p:cViewPr>
        <p:scale>
          <a:sx n="66" d="100"/>
          <a:sy n="66" d="100"/>
        </p:scale>
        <p:origin x="1386" y="924"/>
      </p:cViewPr>
      <p:guideLst>
        <p:guide orient="horz" pos="1845"/>
        <p:guide orient="horz" pos="3940"/>
        <p:guide pos="393"/>
        <p:guide pos="7310"/>
        <p:guide orient="horz" pos="972"/>
        <p:guide pos="3821"/>
        <p:guide pos="429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1" d="100"/>
          <a:sy n="81" d="100"/>
        </p:scale>
        <p:origin x="2922" y="102"/>
      </p:cViewPr>
      <p:guideLst>
        <p:guide orient="horz" pos="2924"/>
        <p:guide pos="214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2" Type="http://schemas.openxmlformats.org/officeDocument/2006/relationships/tags" Target="tags/tag63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F4F39D6B-3B0B-46FE-B8BE-0F0A56ED4D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F051B22D-B9B7-460C-AFF5-E4A2A2B766A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0B1FB53-074E-453F-8BCF-006D7CFC3CA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B597D-80EF-4523-BAF6-74A47809AE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36DC3-DF46-4C9C-8BD4-2C052E4267C9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36DC3-DF46-4C9C-8BD4-2C052E4267C9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B597D-80EF-4523-BAF6-74A47809AE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36DC3-DF46-4C9C-8BD4-2C052E4267C9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36DC3-DF46-4C9C-8BD4-2C052E4267C9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36DC3-DF46-4C9C-8BD4-2C052E4267C9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36DC3-DF46-4C9C-8BD4-2C052E4267C9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36DC3-DF46-4C9C-8BD4-2C052E4267C9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B597D-80EF-4523-BAF6-74A47809AE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B597D-80EF-4523-BAF6-74A47809AE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36DC3-DF46-4C9C-8BD4-2C052E4267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B597D-80EF-4523-BAF6-74A47809AE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36DC3-DF46-4C9C-8BD4-2C052E4267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36DC3-DF46-4C9C-8BD4-2C052E4267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B597D-80EF-4523-BAF6-74A47809AE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36DC3-DF46-4C9C-8BD4-2C052E4267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36DC3-DF46-4C9C-8BD4-2C052E4267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microsoft.com/office/2007/relationships/hdphoto" Target="../media/image7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microsoft.com/office/2007/relationships/hdphoto" Target="../media/image7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microsoft.com/office/2007/relationships/hdphoto" Target="../media/image7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095514" y="488097"/>
            <a:ext cx="6582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06</a:t>
            </a:r>
            <a:r>
              <a:rPr lang="zh-CN" altLang="en-US" sz="28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正确把握意识形态工作中的若干关系</a:t>
            </a:r>
            <a:endParaRPr lang="zh-CN" altLang="en-US" sz="2800" b="1" kern="12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-1" y="967775"/>
            <a:ext cx="12191999" cy="60959"/>
          </a:xfrm>
          <a:prstGeom prst="rect">
            <a:avLst/>
          </a:prstGeom>
          <a:pattFill prst="dkUpDiag">
            <a:fgClr>
              <a:srgbClr val="FF0000"/>
            </a:fgClr>
            <a:bgClr>
              <a:srgbClr val="C00000"/>
            </a:bgClr>
          </a:patt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noAutofit/>
          </a:bodyPr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7" name="Picture 2" descr="E:\0000000我图PPT\00001PNG素材\01党委政府\天安门抽象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9000"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46146" y="68627"/>
            <a:ext cx="2145852" cy="89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E:\0000000我图PPT\00001PNG素材\01党委政府\小鸟46461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9513817" y="99029"/>
            <a:ext cx="532329" cy="40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 descr="F:\桌面\党政机关\素材\党徽\Nipic_20180988_201509091138025270001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47" y="32257"/>
            <a:ext cx="1214004" cy="93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:\桌面\党政机关\素材\长城\矢量长城\线稿长城31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78515" y="6052058"/>
            <a:ext cx="3726791" cy="823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-1" y="967775"/>
            <a:ext cx="12191999" cy="60959"/>
          </a:xfrm>
          <a:prstGeom prst="rect">
            <a:avLst/>
          </a:prstGeom>
          <a:pattFill prst="dkUpDiag">
            <a:fgClr>
              <a:srgbClr val="FF0000"/>
            </a:fgClr>
            <a:bgClr>
              <a:srgbClr val="C00000"/>
            </a:bgClr>
          </a:patt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noAutofit/>
          </a:bodyPr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9" name="Picture 2" descr="E:\0000000我图PPT\00001PNG素材\01党委政府\天安门抽象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9000"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46146" y="68627"/>
            <a:ext cx="2145852" cy="89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E:\0000000我图PPT\00001PNG素材\01党委政府\小鸟46461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9513817" y="99029"/>
            <a:ext cx="532329" cy="40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F:\桌面\党政机关\素材\党徽\Nipic_20180988_201509091138025270001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47" y="32257"/>
            <a:ext cx="1214004" cy="93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:\桌面\党政机关\素材\长城\矢量长城\线稿长城31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78515" y="6052058"/>
            <a:ext cx="3726791" cy="823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-1" y="967775"/>
            <a:ext cx="12191999" cy="60959"/>
          </a:xfrm>
          <a:prstGeom prst="rect">
            <a:avLst/>
          </a:prstGeom>
          <a:pattFill prst="dkUpDiag">
            <a:fgClr>
              <a:srgbClr val="FF0000"/>
            </a:fgClr>
            <a:bgClr>
              <a:srgbClr val="C00000"/>
            </a:bgClr>
          </a:patt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noAutofit/>
          </a:bodyPr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1" name="Picture 2" descr="E:\0000000我图PPT\00001PNG素材\01党委政府\天安门抽象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9000"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46146" y="68627"/>
            <a:ext cx="2145852" cy="89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E:\0000000我图PPT\00001PNG素材\01党委政府\小鸟46461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9513817" y="99029"/>
            <a:ext cx="532329" cy="40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1" descr="F:\桌面\党政机关\素材\党徽\Nipic_20180988_201509091138025270001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47" y="32257"/>
            <a:ext cx="1214004" cy="93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F:\桌面\党政机关\素材\长城\矢量长城\线稿长城31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78515" y="6052058"/>
            <a:ext cx="3726791" cy="823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>
        <p:fade/>
      </p:transition>
    </mc:Choice>
    <mc:Fallback>
      <p:transition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海上的风景&#10;&#10;描述已自动生成"/>
          <p:cNvPicPr>
            <a:picLocks noChangeAspect="1"/>
          </p:cNvPicPr>
          <p:nvPr userDrawn="1"/>
        </p:nvPicPr>
        <p:blipFill>
          <a:blip r:embed="rId2">
            <a:alphaModFix am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6"/>
            <a:ext cx="12192000" cy="6856548"/>
          </a:xfrm>
          <a:prstGeom prst="rect">
            <a:avLst/>
          </a:prstGeom>
        </p:spPr>
      </p:pic>
      <p:pic>
        <p:nvPicPr>
          <p:cNvPr id="4" name="图片 3" descr="图片包含 大, 前, 游戏机, 橙子&#10;&#10;描述已自动生成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" y="726"/>
            <a:ext cx="12192000" cy="6856548"/>
          </a:xfrm>
          <a:prstGeom prst="rect">
            <a:avLst/>
          </a:prstGeom>
        </p:spPr>
      </p:pic>
      <p:pic>
        <p:nvPicPr>
          <p:cNvPr id="6" name="图片 5" descr="图片包含 背景图案&#10;&#10;描述已自动生成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18" b="69975"/>
          <a:stretch>
            <a:fillRect/>
          </a:stretch>
        </p:blipFill>
        <p:spPr>
          <a:xfrm>
            <a:off x="4716" y="0"/>
            <a:ext cx="4679983" cy="1784568"/>
          </a:xfrm>
          <a:prstGeom prst="rect">
            <a:avLst/>
          </a:prstGeom>
        </p:spPr>
      </p:pic>
      <p:pic>
        <p:nvPicPr>
          <p:cNvPr id="7" name="图片 6" descr="卡通人物&#10;&#10;中度可信度描述已自动生成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069" y="1740784"/>
            <a:ext cx="1546362" cy="670243"/>
          </a:xfrm>
          <a:prstGeom prst="rect">
            <a:avLst/>
          </a:prstGeom>
        </p:spPr>
      </p:pic>
      <p:pic>
        <p:nvPicPr>
          <p:cNvPr id="3" name="图片 2" descr="箭头&#10;&#10;中度可信度描述已自动生成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541" y="224834"/>
            <a:ext cx="6662057" cy="26153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>
        <p:fade/>
      </p:transition>
    </mc:Choice>
    <mc:Fallback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095516" y="488097"/>
            <a:ext cx="3694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01</a:t>
            </a:r>
            <a:r>
              <a:rPr lang="zh-CN" altLang="en-US" sz="28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什么是意识形态</a:t>
            </a:r>
            <a:endParaRPr lang="zh-CN" altLang="en-US" sz="2800" b="1" kern="12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095515" y="488097"/>
            <a:ext cx="5493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02</a:t>
            </a:r>
            <a:r>
              <a:rPr lang="zh-CN" altLang="en-US" sz="28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为什么意识形态工作极端重要？</a:t>
            </a:r>
            <a:endParaRPr lang="zh-CN" altLang="en-US" sz="2800" b="1" kern="12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095515" y="488097"/>
            <a:ext cx="4826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03</a:t>
            </a:r>
            <a:r>
              <a:rPr lang="zh-CN" altLang="en-US" sz="28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意识形态工作的主要任务</a:t>
            </a:r>
            <a:endParaRPr lang="zh-CN" altLang="en-US" sz="2800" b="1" kern="12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095515" y="488097"/>
            <a:ext cx="5348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04</a:t>
            </a:r>
            <a:r>
              <a:rPr lang="zh-CN" altLang="en-US" sz="28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加强意识形态工作的阵地建设</a:t>
            </a:r>
            <a:endParaRPr lang="zh-CN" altLang="en-US" sz="2800" b="1" kern="12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095514" y="488097"/>
            <a:ext cx="5726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05</a:t>
            </a:r>
            <a:r>
              <a:rPr lang="zh-CN" altLang="en-US" sz="28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加强意识形态工作的有效措施</a:t>
            </a:r>
            <a:endParaRPr lang="zh-CN" altLang="en-US" sz="2800" b="1" kern="12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11.png"/><Relationship Id="rId14" Type="http://schemas.openxmlformats.org/officeDocument/2006/relationships/image" Target="../media/image1.pn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海上的风景&#10;&#10;描述已自动生成"/>
          <p:cNvPicPr>
            <a:picLocks noChangeAspect="1"/>
          </p:cNvPicPr>
          <p:nvPr userDrawn="1"/>
        </p:nvPicPr>
        <p:blipFill>
          <a:blip r:embed="rId14">
            <a:alphaModFix am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6"/>
            <a:ext cx="12192000" cy="6856548"/>
          </a:xfrm>
          <a:prstGeom prst="rect">
            <a:avLst/>
          </a:prstGeom>
        </p:spPr>
      </p:pic>
      <p:sp>
        <p:nvSpPr>
          <p:cNvPr id="4" name="矩形: 圆角 3"/>
          <p:cNvSpPr/>
          <p:nvPr userDrawn="1"/>
        </p:nvSpPr>
        <p:spPr>
          <a:xfrm>
            <a:off x="362857" y="371475"/>
            <a:ext cx="11466286" cy="6115050"/>
          </a:xfrm>
          <a:prstGeom prst="roundRect">
            <a:avLst>
              <a:gd name="adj" fmla="val 2577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五角星 29"/>
          <p:cNvSpPr/>
          <p:nvPr userDrawn="1"/>
        </p:nvSpPr>
        <p:spPr>
          <a:xfrm>
            <a:off x="580571" y="541950"/>
            <a:ext cx="443942" cy="415513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457200" h="457200"/>
            <a:bevelB w="457200" h="457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pitchFamily="34" charset="-122"/>
            </a:endParaRPr>
          </a:p>
        </p:txBody>
      </p:sp>
      <p:pic>
        <p:nvPicPr>
          <p:cNvPr id="5" name="图片 4" descr="电脑合成图&#10;&#10;中度可信度描述已自动生成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56" t="11981" b="39097"/>
          <a:stretch>
            <a:fillRect/>
          </a:stretch>
        </p:blipFill>
        <p:spPr>
          <a:xfrm flipV="1">
            <a:off x="0" y="5924550"/>
            <a:ext cx="12192000" cy="933450"/>
          </a:xfrm>
          <a:prstGeom prst="rect">
            <a:avLst/>
          </a:prstGeom>
        </p:spPr>
      </p:pic>
      <p:pic>
        <p:nvPicPr>
          <p:cNvPr id="6" name="图片 5" descr="电脑合成图&#10;&#10;中度可信度描述已自动生成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56" t="11981" b="39097"/>
          <a:stretch>
            <a:fillRect/>
          </a:stretch>
        </p:blipFill>
        <p:spPr>
          <a:xfrm flipH="1" flipV="1">
            <a:off x="0" y="5924550"/>
            <a:ext cx="12192000" cy="9334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1.xml"/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57.xml"/><Relationship Id="rId8" Type="http://schemas.openxmlformats.org/officeDocument/2006/relationships/tags" Target="../tags/tag56.xml"/><Relationship Id="rId7" Type="http://schemas.openxmlformats.org/officeDocument/2006/relationships/tags" Target="../tags/tag55.xml"/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3" Type="http://schemas.openxmlformats.org/officeDocument/2006/relationships/notesSlide" Target="../notesSlides/notesSlide9.xml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13.png"/><Relationship Id="rId10" Type="http://schemas.openxmlformats.org/officeDocument/2006/relationships/tags" Target="../tags/tag58.xml"/><Relationship Id="rId1" Type="http://schemas.openxmlformats.org/officeDocument/2006/relationships/tags" Target="../tags/tag4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image" Target="../media/image11.png"/><Relationship Id="rId19" Type="http://schemas.openxmlformats.org/officeDocument/2006/relationships/notesSlide" Target="../notesSlides/notesSlide1.xml"/><Relationship Id="rId18" Type="http://schemas.openxmlformats.org/officeDocument/2006/relationships/slideLayout" Target="../slideLayouts/slideLayout3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59.xml"/><Relationship Id="rId2" Type="http://schemas.openxmlformats.org/officeDocument/2006/relationships/image" Target="../media/image12.png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1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1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1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tags" Target="../tags/tag62.xml"/><Relationship Id="rId5" Type="http://schemas.openxmlformats.org/officeDocument/2006/relationships/tags" Target="../tags/tag61.xml"/><Relationship Id="rId4" Type="http://schemas.openxmlformats.org/officeDocument/2006/relationships/tags" Target="../tags/tag60.xml"/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6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31.xml"/><Relationship Id="rId8" Type="http://schemas.openxmlformats.org/officeDocument/2006/relationships/tags" Target="../tags/tag30.xml"/><Relationship Id="rId7" Type="http://schemas.openxmlformats.org/officeDocument/2006/relationships/tags" Target="../tags/tag29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8" Type="http://schemas.openxmlformats.org/officeDocument/2006/relationships/notesSlide" Target="../notesSlides/notesSlide8.xml"/><Relationship Id="rId27" Type="http://schemas.openxmlformats.org/officeDocument/2006/relationships/slideLayout" Target="../slideLayouts/slideLayout7.xml"/><Relationship Id="rId26" Type="http://schemas.openxmlformats.org/officeDocument/2006/relationships/tags" Target="../tags/tag48.xml"/><Relationship Id="rId25" Type="http://schemas.openxmlformats.org/officeDocument/2006/relationships/tags" Target="../tags/tag47.xml"/><Relationship Id="rId24" Type="http://schemas.openxmlformats.org/officeDocument/2006/relationships/tags" Target="../tags/tag46.xml"/><Relationship Id="rId23" Type="http://schemas.openxmlformats.org/officeDocument/2006/relationships/tags" Target="../tags/tag45.xml"/><Relationship Id="rId22" Type="http://schemas.openxmlformats.org/officeDocument/2006/relationships/tags" Target="../tags/tag44.xml"/><Relationship Id="rId21" Type="http://schemas.openxmlformats.org/officeDocument/2006/relationships/tags" Target="../tags/tag43.xml"/><Relationship Id="rId20" Type="http://schemas.openxmlformats.org/officeDocument/2006/relationships/tags" Target="../tags/tag42.xml"/><Relationship Id="rId2" Type="http://schemas.openxmlformats.org/officeDocument/2006/relationships/tags" Target="../tags/tag24.xml"/><Relationship Id="rId19" Type="http://schemas.openxmlformats.org/officeDocument/2006/relationships/tags" Target="../tags/tag41.xml"/><Relationship Id="rId18" Type="http://schemas.openxmlformats.org/officeDocument/2006/relationships/tags" Target="../tags/tag40.xml"/><Relationship Id="rId17" Type="http://schemas.openxmlformats.org/officeDocument/2006/relationships/tags" Target="../tags/tag39.xml"/><Relationship Id="rId16" Type="http://schemas.openxmlformats.org/officeDocument/2006/relationships/tags" Target="../tags/tag38.xml"/><Relationship Id="rId15" Type="http://schemas.openxmlformats.org/officeDocument/2006/relationships/tags" Target="../tags/tag37.xml"/><Relationship Id="rId14" Type="http://schemas.openxmlformats.org/officeDocument/2006/relationships/tags" Target="../tags/tag36.xml"/><Relationship Id="rId13" Type="http://schemas.openxmlformats.org/officeDocument/2006/relationships/tags" Target="../tags/tag35.xml"/><Relationship Id="rId12" Type="http://schemas.openxmlformats.org/officeDocument/2006/relationships/tags" Target="../tags/tag34.xml"/><Relationship Id="rId11" Type="http://schemas.openxmlformats.org/officeDocument/2006/relationships/tags" Target="../tags/tag33.xml"/><Relationship Id="rId10" Type="http://schemas.openxmlformats.org/officeDocument/2006/relationships/tags" Target="../tags/tag32.xml"/><Relationship Id="rId1" Type="http://schemas.openxmlformats.org/officeDocument/2006/relationships/tags" Target="../tags/tag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 descr="海上的风景&#10;&#10;描述已自动生成"/>
          <p:cNvPicPr>
            <a:picLocks noChangeAspect="1"/>
          </p:cNvPicPr>
          <p:nvPr/>
        </p:nvPicPr>
        <p:blipFill>
          <a:blip r:embed="rId1">
            <a:alphaModFix am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6"/>
            <a:ext cx="12192000" cy="6856548"/>
          </a:xfrm>
          <a:prstGeom prst="rect">
            <a:avLst/>
          </a:prstGeom>
        </p:spPr>
      </p:pic>
      <p:pic>
        <p:nvPicPr>
          <p:cNvPr id="27" name="图片 26" descr="图片包含 背景图案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6"/>
            <a:ext cx="12192000" cy="6856548"/>
          </a:xfrm>
          <a:prstGeom prst="rect">
            <a:avLst/>
          </a:prstGeom>
        </p:spPr>
      </p:pic>
      <p:pic>
        <p:nvPicPr>
          <p:cNvPr id="29" name="图片 28" descr="图片包含 烟, 黑暗, 火, 橙子&#10;&#10;描述已自动生成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2"/>
            <a:ext cx="12192000" cy="6856548"/>
          </a:xfrm>
          <a:prstGeom prst="rect">
            <a:avLst/>
          </a:prstGeom>
        </p:spPr>
      </p:pic>
      <p:sp>
        <p:nvSpPr>
          <p:cNvPr id="16" name="PA-文本框 19"/>
          <p:cNvSpPr txBox="1"/>
          <p:nvPr>
            <p:custDataLst>
              <p:tags r:id="rId4"/>
            </p:custDataLst>
          </p:nvPr>
        </p:nvSpPr>
        <p:spPr>
          <a:xfrm>
            <a:off x="504825" y="1988820"/>
            <a:ext cx="111823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048-上首三国体" panose="02010609000101010101" pitchFamily="49" charset="-122"/>
                <a:ea typeface="048-上首三国体" panose="02010609000101010101" pitchFamily="49" charset="-122"/>
                <a:cs typeface="+mn-ea"/>
              </a:rPr>
              <a:t>做好新时代意识形态工作</a:t>
            </a:r>
            <a:endParaRPr lang="zh-CN" altLang="en-US" sz="7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048-上首三国体" panose="02010609000101010101" pitchFamily="49" charset="-122"/>
              <a:ea typeface="048-上首三国体" panose="02010609000101010101" pitchFamily="49" charset="-122"/>
              <a:cs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58410" y="4392930"/>
            <a:ext cx="18897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2024</a:t>
            </a:r>
            <a:r>
              <a:rPr lang="zh-CN" altLang="en-US"/>
              <a:t>年</a:t>
            </a:r>
            <a:r>
              <a:rPr lang="en-US" altLang="zh-CN"/>
              <a:t>11</a:t>
            </a:r>
            <a:r>
              <a:rPr lang="zh-CN" altLang="en-US"/>
              <a:t>月</a:t>
            </a:r>
            <a:r>
              <a:rPr lang="en-US" altLang="zh-CN"/>
              <a:t>6</a:t>
            </a:r>
            <a:r>
              <a:rPr lang="zh-CN" altLang="en-US"/>
              <a:t>日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989195" y="4024630"/>
            <a:ext cx="18897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/>
              <a:t>曹</a:t>
            </a:r>
            <a:r>
              <a:rPr lang="en-US" altLang="zh-CN"/>
              <a:t>    </a:t>
            </a:r>
            <a:r>
              <a:rPr lang="zh-CN"/>
              <a:t>斐</a:t>
            </a:r>
            <a:endParaRPr 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3000"/>
    </mc:Choice>
    <mc:Fallback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217200" y="2526384"/>
            <a:ext cx="9757600" cy="1494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200000"/>
              </a:lnSpc>
              <a:defRPr/>
            </a:pPr>
            <a:r>
              <a:rPr lang="zh-CN" altLang="en-US" sz="1600" kern="100">
                <a:latin typeface="Arial" panose="020B0604020202020204"/>
                <a:ea typeface="微软雅黑" panose="020B0503020204020204" pitchFamily="34" charset="-122"/>
                <a:cs typeface="+mn-ea"/>
              </a:rPr>
              <a:t>党的纪律是党的各级组织和全体共产党员必须遵守的行为准则，是维护党的团结统一，完成党的任务的重要保证，广大党员干部要注重强化纪律意识。总书记反复强调加强纪律建设，特别是一再强调党员领导干部要守纪律守规矩，尤其是守政治纪律和政治规矩，要求强化纪律教育，增强党员干部遵守纪律的自觉性。</a:t>
            </a:r>
            <a:endParaRPr lang="zh-CN" altLang="en-US" sz="1600" kern="100">
              <a:latin typeface="Arial" panose="020B0604020202020204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940521" y="1629660"/>
            <a:ext cx="10310958" cy="514143"/>
            <a:chOff x="940521" y="1629660"/>
            <a:chExt cx="10310958" cy="514143"/>
          </a:xfrm>
        </p:grpSpPr>
        <p:sp>
          <p:nvSpPr>
            <p:cNvPr id="8" name="箭头: 五边形 7"/>
            <p:cNvSpPr/>
            <p:nvPr/>
          </p:nvSpPr>
          <p:spPr>
            <a:xfrm>
              <a:off x="3705256" y="1629660"/>
              <a:ext cx="4781488" cy="514143"/>
            </a:xfrm>
            <a:prstGeom prst="homePlate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135" b="1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</a:rPr>
                <a:t>强化党员干部的纪律观念</a:t>
              </a:r>
              <a:endParaRPr lang="zh-CN" altLang="en-US" sz="2135" b="1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940521" y="1698171"/>
              <a:ext cx="10310958" cy="332024"/>
              <a:chOff x="940521" y="1397342"/>
              <a:chExt cx="10310958" cy="332024"/>
            </a:xfrm>
          </p:grpSpPr>
          <p:grpSp>
            <p:nvGrpSpPr>
              <p:cNvPr id="3" name="PA-Aichitds9"/>
              <p:cNvGrpSpPr/>
              <p:nvPr>
                <p:custDataLst>
                  <p:tags r:id="rId1"/>
                </p:custDataLst>
              </p:nvPr>
            </p:nvGrpSpPr>
            <p:grpSpPr>
              <a:xfrm flipH="1">
                <a:off x="8349060" y="1397342"/>
                <a:ext cx="2902419" cy="332024"/>
                <a:chOff x="1270441" y="1563181"/>
                <a:chExt cx="2902419" cy="332024"/>
              </a:xfrm>
            </p:grpSpPr>
            <p:cxnSp>
              <p:nvCxnSpPr>
                <p:cNvPr id="15" name="PA-Aichitds9-1"/>
                <p:cNvCxnSpPr/>
                <p:nvPr>
                  <p:custDataLst>
                    <p:tags r:id="rId2"/>
                  </p:custDataLst>
                </p:nvPr>
              </p:nvCxnSpPr>
              <p:spPr>
                <a:xfrm>
                  <a:off x="1270441" y="1739900"/>
                  <a:ext cx="2505273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6" name="PA-Aichitds9-2"/>
                <p:cNvCxnSpPr/>
                <p:nvPr>
                  <p:custDataLst>
                    <p:tags r:id="rId3"/>
                  </p:custDataLst>
                </p:nvPr>
              </p:nvCxnSpPr>
              <p:spPr>
                <a:xfrm>
                  <a:off x="1820395" y="1828800"/>
                  <a:ext cx="2152710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17" name="PA-Aichitds9-3"/>
                <p:cNvSpPr/>
                <p:nvPr>
                  <p:custDataLst>
                    <p:tags r:id="rId4"/>
                  </p:custDataLst>
                </p:nvPr>
              </p:nvSpPr>
              <p:spPr>
                <a:xfrm>
                  <a:off x="3906700" y="1563181"/>
                  <a:ext cx="132810" cy="132810"/>
                </a:xfrm>
                <a:prstGeom prst="rect">
                  <a:avLst/>
                </a:prstGeom>
                <a:solidFill>
                  <a:srgbClr val="C00000"/>
                </a:solidFill>
                <a:ln w="9525" cap="flat" cmpd="sng" algn="ctr">
                  <a:solidFill>
                    <a:srgbClr val="C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30000"/>
                    </a:lnSpc>
                    <a:buClrTx/>
                    <a:buSzTx/>
                    <a:buFontTx/>
                    <a:buNone/>
                    <a:defRPr/>
                  </a:pPr>
                  <a:endPara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ea"/>
                  </a:endParaRPr>
                </a:p>
              </p:txBody>
            </p:sp>
            <p:sp>
              <p:nvSpPr>
                <p:cNvPr id="18" name="PA-Aichitds9-4"/>
                <p:cNvSpPr/>
                <p:nvPr>
                  <p:custDataLst>
                    <p:tags r:id="rId5"/>
                  </p:custDataLst>
                </p:nvPr>
              </p:nvSpPr>
              <p:spPr>
                <a:xfrm>
                  <a:off x="4040050" y="1762395"/>
                  <a:ext cx="132810" cy="13281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30000"/>
                    </a:lnSpc>
                    <a:buClrTx/>
                    <a:buSzTx/>
                    <a:buFontTx/>
                    <a:buNone/>
                    <a:defRPr/>
                  </a:pPr>
                  <a:endPara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ea"/>
                  </a:endParaRPr>
                </a:p>
              </p:txBody>
            </p:sp>
          </p:grpSp>
          <p:grpSp>
            <p:nvGrpSpPr>
              <p:cNvPr id="4" name="PA-Aichitds9"/>
              <p:cNvGrpSpPr/>
              <p:nvPr>
                <p:custDataLst>
                  <p:tags r:id="rId6"/>
                </p:custDataLst>
              </p:nvPr>
            </p:nvGrpSpPr>
            <p:grpSpPr>
              <a:xfrm>
                <a:off x="940521" y="1397342"/>
                <a:ext cx="2902419" cy="332024"/>
                <a:chOff x="1812726" y="1563181"/>
                <a:chExt cx="2902419" cy="332024"/>
              </a:xfrm>
            </p:grpSpPr>
            <p:cxnSp>
              <p:nvCxnSpPr>
                <p:cNvPr id="5" name="PA-Aichitds9-1"/>
                <p:cNvCxnSpPr/>
                <p:nvPr>
                  <p:custDataLst>
                    <p:tags r:id="rId7"/>
                  </p:custDataLst>
                </p:nvPr>
              </p:nvCxnSpPr>
              <p:spPr>
                <a:xfrm>
                  <a:off x="1812726" y="1739900"/>
                  <a:ext cx="2505273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6" name="PA-Aichitds9-2"/>
                <p:cNvCxnSpPr/>
                <p:nvPr>
                  <p:custDataLst>
                    <p:tags r:id="rId8"/>
                  </p:custDataLst>
                </p:nvPr>
              </p:nvCxnSpPr>
              <p:spPr>
                <a:xfrm>
                  <a:off x="2362680" y="1828800"/>
                  <a:ext cx="2152710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7" name="PA-Aichitds9-3"/>
                <p:cNvSpPr/>
                <p:nvPr>
                  <p:custDataLst>
                    <p:tags r:id="rId9"/>
                  </p:custDataLst>
                </p:nvPr>
              </p:nvSpPr>
              <p:spPr>
                <a:xfrm>
                  <a:off x="4448985" y="1563181"/>
                  <a:ext cx="132810" cy="132810"/>
                </a:xfrm>
                <a:prstGeom prst="rect">
                  <a:avLst/>
                </a:prstGeom>
                <a:solidFill>
                  <a:srgbClr val="C00000"/>
                </a:solidFill>
                <a:ln w="9525" cap="flat" cmpd="sng" algn="ctr">
                  <a:solidFill>
                    <a:srgbClr val="C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30000"/>
                    </a:lnSpc>
                    <a:buClrTx/>
                    <a:buSzTx/>
                    <a:buFontTx/>
                    <a:buNone/>
                    <a:defRPr/>
                  </a:pPr>
                  <a:endPara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ea"/>
                  </a:endParaRPr>
                </a:p>
              </p:txBody>
            </p:sp>
            <p:sp>
              <p:nvSpPr>
                <p:cNvPr id="14" name="PA-Aichitds9-4"/>
                <p:cNvSpPr/>
                <p:nvPr>
                  <p:custDataLst>
                    <p:tags r:id="rId10"/>
                  </p:custDataLst>
                </p:nvPr>
              </p:nvSpPr>
              <p:spPr>
                <a:xfrm>
                  <a:off x="4582335" y="1762395"/>
                  <a:ext cx="132810" cy="13281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30000"/>
                    </a:lnSpc>
                    <a:buClrTx/>
                    <a:buSzTx/>
                    <a:buFontTx/>
                    <a:buNone/>
                    <a:defRPr/>
                  </a:pPr>
                  <a:endPara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ea"/>
                  </a:endParaRPr>
                </a:p>
              </p:txBody>
            </p:sp>
          </p:grpSp>
        </p:grpSp>
      </p:grpSp>
      <p:pic>
        <p:nvPicPr>
          <p:cNvPr id="20" name="图片 19" descr="图片包含 图表&#10;&#10;描述已自动生成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467" y="2212713"/>
            <a:ext cx="6250897" cy="62508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3000">
        <p15:prstTrans prst="peelOff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419906" y="2894052"/>
            <a:ext cx="93521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defTabSz="1219200"/>
            <a:r>
              <a:rPr lang="zh-CN" altLang="en-US" sz="54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  <a:ea typeface="微软雅黑" panose="020B0503020204020204" pitchFamily="34" charset="-122"/>
                <a:cs typeface="+mn-ea"/>
              </a:rPr>
              <a:t>加强意识形态工作的阵地建设</a:t>
            </a:r>
            <a:endParaRPr lang="zh-CN" altLang="en-US" sz="5400" b="1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3" name="文本框 20"/>
          <p:cNvSpPr txBox="1"/>
          <p:nvPr/>
        </p:nvSpPr>
        <p:spPr>
          <a:xfrm>
            <a:off x="4689415" y="1784568"/>
            <a:ext cx="281317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dist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第</a:t>
            </a:r>
            <a:r>
              <a:rPr kumimoji="0" lang="en-US" altLang="zh-CN" sz="3600" b="1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04</a:t>
            </a:r>
            <a:r>
              <a:rPr kumimoji="0" lang="zh-CN" altLang="en-US" sz="3600" b="1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部分</a:t>
            </a:r>
            <a:endParaRPr kumimoji="0" lang="zh-CN" altLang="en-US" sz="3600" b="1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352745" y="4045970"/>
            <a:ext cx="7482620" cy="397362"/>
            <a:chOff x="2278707" y="1491630"/>
            <a:chExt cx="4664802" cy="255096"/>
          </a:xfrm>
        </p:grpSpPr>
        <p:grpSp>
          <p:nvGrpSpPr>
            <p:cNvPr id="5" name="组合 4"/>
            <p:cNvGrpSpPr/>
            <p:nvPr/>
          </p:nvGrpSpPr>
          <p:grpSpPr>
            <a:xfrm>
              <a:off x="4264053" y="1491630"/>
              <a:ext cx="777208" cy="255096"/>
              <a:chOff x="4161559" y="1879809"/>
              <a:chExt cx="1044522" cy="342834"/>
            </a:xfrm>
            <a:solidFill>
              <a:srgbClr val="E71E17"/>
            </a:solidFill>
          </p:grpSpPr>
          <p:sp>
            <p:nvSpPr>
              <p:cNvPr id="14" name="dark-star-shape_15445"/>
              <p:cNvSpPr>
                <a:spLocks noChangeAspect="1"/>
              </p:cNvSpPr>
              <p:nvPr/>
            </p:nvSpPr>
            <p:spPr bwMode="auto">
              <a:xfrm>
                <a:off x="4491672" y="1879809"/>
                <a:ext cx="360781" cy="342834"/>
              </a:xfrm>
              <a:custGeom>
                <a:avLst/>
                <a:gdLst>
                  <a:gd name="T0" fmla="*/ 374 w 723"/>
                  <a:gd name="T1" fmla="*/ 21 h 688"/>
                  <a:gd name="T2" fmla="*/ 425 w 723"/>
                  <a:gd name="T3" fmla="*/ 232 h 688"/>
                  <a:gd name="T4" fmla="*/ 477 w 723"/>
                  <a:gd name="T5" fmla="*/ 270 h 688"/>
                  <a:gd name="T6" fmla="*/ 698 w 723"/>
                  <a:gd name="T7" fmla="*/ 256 h 688"/>
                  <a:gd name="T8" fmla="*/ 706 w 723"/>
                  <a:gd name="T9" fmla="*/ 280 h 688"/>
                  <a:gd name="T10" fmla="*/ 524 w 723"/>
                  <a:gd name="T11" fmla="*/ 388 h 688"/>
                  <a:gd name="T12" fmla="*/ 504 w 723"/>
                  <a:gd name="T13" fmla="*/ 450 h 688"/>
                  <a:gd name="T14" fmla="*/ 582 w 723"/>
                  <a:gd name="T15" fmla="*/ 661 h 688"/>
                  <a:gd name="T16" fmla="*/ 562 w 723"/>
                  <a:gd name="T17" fmla="*/ 675 h 688"/>
                  <a:gd name="T18" fmla="*/ 394 w 723"/>
                  <a:gd name="T19" fmla="*/ 527 h 688"/>
                  <a:gd name="T20" fmla="*/ 329 w 723"/>
                  <a:gd name="T21" fmla="*/ 527 h 688"/>
                  <a:gd name="T22" fmla="*/ 161 w 723"/>
                  <a:gd name="T23" fmla="*/ 675 h 688"/>
                  <a:gd name="T24" fmla="*/ 141 w 723"/>
                  <a:gd name="T25" fmla="*/ 661 h 688"/>
                  <a:gd name="T26" fmla="*/ 219 w 723"/>
                  <a:gd name="T27" fmla="*/ 450 h 688"/>
                  <a:gd name="T28" fmla="*/ 199 w 723"/>
                  <a:gd name="T29" fmla="*/ 388 h 688"/>
                  <a:gd name="T30" fmla="*/ 17 w 723"/>
                  <a:gd name="T31" fmla="*/ 280 h 688"/>
                  <a:gd name="T32" fmla="*/ 25 w 723"/>
                  <a:gd name="T33" fmla="*/ 256 h 688"/>
                  <a:gd name="T34" fmla="*/ 246 w 723"/>
                  <a:gd name="T35" fmla="*/ 270 h 688"/>
                  <a:gd name="T36" fmla="*/ 298 w 723"/>
                  <a:gd name="T37" fmla="*/ 232 h 688"/>
                  <a:gd name="T38" fmla="*/ 349 w 723"/>
                  <a:gd name="T39" fmla="*/ 21 h 688"/>
                  <a:gd name="T40" fmla="*/ 374 w 723"/>
                  <a:gd name="T41" fmla="*/ 21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23" h="688">
                    <a:moveTo>
                      <a:pt x="374" y="21"/>
                    </a:moveTo>
                    <a:lnTo>
                      <a:pt x="425" y="232"/>
                    </a:lnTo>
                    <a:cubicBezTo>
                      <a:pt x="431" y="253"/>
                      <a:pt x="455" y="270"/>
                      <a:pt x="477" y="270"/>
                    </a:cubicBezTo>
                    <a:lnTo>
                      <a:pt x="698" y="256"/>
                    </a:lnTo>
                    <a:cubicBezTo>
                      <a:pt x="720" y="256"/>
                      <a:pt x="723" y="267"/>
                      <a:pt x="706" y="280"/>
                    </a:cubicBezTo>
                    <a:lnTo>
                      <a:pt x="524" y="388"/>
                    </a:lnTo>
                    <a:cubicBezTo>
                      <a:pt x="506" y="401"/>
                      <a:pt x="497" y="429"/>
                      <a:pt x="504" y="450"/>
                    </a:cubicBezTo>
                    <a:lnTo>
                      <a:pt x="582" y="661"/>
                    </a:lnTo>
                    <a:cubicBezTo>
                      <a:pt x="589" y="682"/>
                      <a:pt x="580" y="688"/>
                      <a:pt x="562" y="675"/>
                    </a:cubicBezTo>
                    <a:lnTo>
                      <a:pt x="394" y="527"/>
                    </a:lnTo>
                    <a:cubicBezTo>
                      <a:pt x="376" y="514"/>
                      <a:pt x="347" y="514"/>
                      <a:pt x="329" y="527"/>
                    </a:cubicBezTo>
                    <a:lnTo>
                      <a:pt x="161" y="675"/>
                    </a:lnTo>
                    <a:cubicBezTo>
                      <a:pt x="143" y="688"/>
                      <a:pt x="134" y="682"/>
                      <a:pt x="141" y="661"/>
                    </a:cubicBezTo>
                    <a:lnTo>
                      <a:pt x="219" y="450"/>
                    </a:lnTo>
                    <a:cubicBezTo>
                      <a:pt x="226" y="429"/>
                      <a:pt x="217" y="401"/>
                      <a:pt x="199" y="388"/>
                    </a:cubicBezTo>
                    <a:lnTo>
                      <a:pt x="17" y="280"/>
                    </a:lnTo>
                    <a:cubicBezTo>
                      <a:pt x="0" y="267"/>
                      <a:pt x="3" y="256"/>
                      <a:pt x="25" y="256"/>
                    </a:cubicBezTo>
                    <a:lnTo>
                      <a:pt x="246" y="270"/>
                    </a:lnTo>
                    <a:cubicBezTo>
                      <a:pt x="268" y="270"/>
                      <a:pt x="291" y="253"/>
                      <a:pt x="298" y="232"/>
                    </a:cubicBezTo>
                    <a:lnTo>
                      <a:pt x="349" y="21"/>
                    </a:lnTo>
                    <a:cubicBezTo>
                      <a:pt x="356" y="0"/>
                      <a:pt x="367" y="0"/>
                      <a:pt x="374" y="2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9" name="dark-star-shape_15445"/>
              <p:cNvSpPr>
                <a:spLocks noChangeAspect="1"/>
              </p:cNvSpPr>
              <p:nvPr/>
            </p:nvSpPr>
            <p:spPr bwMode="auto">
              <a:xfrm>
                <a:off x="4995992" y="1951407"/>
                <a:ext cx="210089" cy="199638"/>
              </a:xfrm>
              <a:custGeom>
                <a:avLst/>
                <a:gdLst>
                  <a:gd name="T0" fmla="*/ 374 w 723"/>
                  <a:gd name="T1" fmla="*/ 21 h 688"/>
                  <a:gd name="T2" fmla="*/ 425 w 723"/>
                  <a:gd name="T3" fmla="*/ 232 h 688"/>
                  <a:gd name="T4" fmla="*/ 477 w 723"/>
                  <a:gd name="T5" fmla="*/ 270 h 688"/>
                  <a:gd name="T6" fmla="*/ 698 w 723"/>
                  <a:gd name="T7" fmla="*/ 256 h 688"/>
                  <a:gd name="T8" fmla="*/ 706 w 723"/>
                  <a:gd name="T9" fmla="*/ 280 h 688"/>
                  <a:gd name="T10" fmla="*/ 524 w 723"/>
                  <a:gd name="T11" fmla="*/ 388 h 688"/>
                  <a:gd name="T12" fmla="*/ 504 w 723"/>
                  <a:gd name="T13" fmla="*/ 450 h 688"/>
                  <a:gd name="T14" fmla="*/ 582 w 723"/>
                  <a:gd name="T15" fmla="*/ 661 h 688"/>
                  <a:gd name="T16" fmla="*/ 562 w 723"/>
                  <a:gd name="T17" fmla="*/ 675 h 688"/>
                  <a:gd name="T18" fmla="*/ 394 w 723"/>
                  <a:gd name="T19" fmla="*/ 527 h 688"/>
                  <a:gd name="T20" fmla="*/ 329 w 723"/>
                  <a:gd name="T21" fmla="*/ 527 h 688"/>
                  <a:gd name="T22" fmla="*/ 161 w 723"/>
                  <a:gd name="T23" fmla="*/ 675 h 688"/>
                  <a:gd name="T24" fmla="*/ 141 w 723"/>
                  <a:gd name="T25" fmla="*/ 661 h 688"/>
                  <a:gd name="T26" fmla="*/ 219 w 723"/>
                  <a:gd name="T27" fmla="*/ 450 h 688"/>
                  <a:gd name="T28" fmla="*/ 199 w 723"/>
                  <a:gd name="T29" fmla="*/ 388 h 688"/>
                  <a:gd name="T30" fmla="*/ 17 w 723"/>
                  <a:gd name="T31" fmla="*/ 280 h 688"/>
                  <a:gd name="T32" fmla="*/ 25 w 723"/>
                  <a:gd name="T33" fmla="*/ 256 h 688"/>
                  <a:gd name="T34" fmla="*/ 246 w 723"/>
                  <a:gd name="T35" fmla="*/ 270 h 688"/>
                  <a:gd name="T36" fmla="*/ 298 w 723"/>
                  <a:gd name="T37" fmla="*/ 232 h 688"/>
                  <a:gd name="T38" fmla="*/ 349 w 723"/>
                  <a:gd name="T39" fmla="*/ 21 h 688"/>
                  <a:gd name="T40" fmla="*/ 374 w 723"/>
                  <a:gd name="T41" fmla="*/ 21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23" h="688">
                    <a:moveTo>
                      <a:pt x="374" y="21"/>
                    </a:moveTo>
                    <a:lnTo>
                      <a:pt x="425" y="232"/>
                    </a:lnTo>
                    <a:cubicBezTo>
                      <a:pt x="431" y="253"/>
                      <a:pt x="455" y="270"/>
                      <a:pt x="477" y="270"/>
                    </a:cubicBezTo>
                    <a:lnTo>
                      <a:pt x="698" y="256"/>
                    </a:lnTo>
                    <a:cubicBezTo>
                      <a:pt x="720" y="256"/>
                      <a:pt x="723" y="267"/>
                      <a:pt x="706" y="280"/>
                    </a:cubicBezTo>
                    <a:lnTo>
                      <a:pt x="524" y="388"/>
                    </a:lnTo>
                    <a:cubicBezTo>
                      <a:pt x="506" y="401"/>
                      <a:pt x="497" y="429"/>
                      <a:pt x="504" y="450"/>
                    </a:cubicBezTo>
                    <a:lnTo>
                      <a:pt x="582" y="661"/>
                    </a:lnTo>
                    <a:cubicBezTo>
                      <a:pt x="589" y="682"/>
                      <a:pt x="580" y="688"/>
                      <a:pt x="562" y="675"/>
                    </a:cubicBezTo>
                    <a:lnTo>
                      <a:pt x="394" y="527"/>
                    </a:lnTo>
                    <a:cubicBezTo>
                      <a:pt x="376" y="514"/>
                      <a:pt x="347" y="514"/>
                      <a:pt x="329" y="527"/>
                    </a:cubicBezTo>
                    <a:lnTo>
                      <a:pt x="161" y="675"/>
                    </a:lnTo>
                    <a:cubicBezTo>
                      <a:pt x="143" y="688"/>
                      <a:pt x="134" y="682"/>
                      <a:pt x="141" y="661"/>
                    </a:cubicBezTo>
                    <a:lnTo>
                      <a:pt x="219" y="450"/>
                    </a:lnTo>
                    <a:cubicBezTo>
                      <a:pt x="226" y="429"/>
                      <a:pt x="217" y="401"/>
                      <a:pt x="199" y="388"/>
                    </a:cubicBezTo>
                    <a:lnTo>
                      <a:pt x="17" y="280"/>
                    </a:lnTo>
                    <a:cubicBezTo>
                      <a:pt x="0" y="267"/>
                      <a:pt x="3" y="256"/>
                      <a:pt x="25" y="256"/>
                    </a:cubicBezTo>
                    <a:lnTo>
                      <a:pt x="246" y="270"/>
                    </a:lnTo>
                    <a:cubicBezTo>
                      <a:pt x="268" y="270"/>
                      <a:pt x="291" y="253"/>
                      <a:pt x="298" y="232"/>
                    </a:cubicBezTo>
                    <a:lnTo>
                      <a:pt x="349" y="21"/>
                    </a:lnTo>
                    <a:cubicBezTo>
                      <a:pt x="356" y="0"/>
                      <a:pt x="367" y="0"/>
                      <a:pt x="374" y="2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0" name="dark-star-shape_15445"/>
              <p:cNvSpPr>
                <a:spLocks noChangeAspect="1"/>
              </p:cNvSpPr>
              <p:nvPr/>
            </p:nvSpPr>
            <p:spPr bwMode="auto">
              <a:xfrm>
                <a:off x="4161559" y="1951407"/>
                <a:ext cx="210089" cy="199638"/>
              </a:xfrm>
              <a:custGeom>
                <a:avLst/>
                <a:gdLst>
                  <a:gd name="T0" fmla="*/ 374 w 723"/>
                  <a:gd name="T1" fmla="*/ 21 h 688"/>
                  <a:gd name="T2" fmla="*/ 425 w 723"/>
                  <a:gd name="T3" fmla="*/ 232 h 688"/>
                  <a:gd name="T4" fmla="*/ 477 w 723"/>
                  <a:gd name="T5" fmla="*/ 270 h 688"/>
                  <a:gd name="T6" fmla="*/ 698 w 723"/>
                  <a:gd name="T7" fmla="*/ 256 h 688"/>
                  <a:gd name="T8" fmla="*/ 706 w 723"/>
                  <a:gd name="T9" fmla="*/ 280 h 688"/>
                  <a:gd name="T10" fmla="*/ 524 w 723"/>
                  <a:gd name="T11" fmla="*/ 388 h 688"/>
                  <a:gd name="T12" fmla="*/ 504 w 723"/>
                  <a:gd name="T13" fmla="*/ 450 h 688"/>
                  <a:gd name="T14" fmla="*/ 582 w 723"/>
                  <a:gd name="T15" fmla="*/ 661 h 688"/>
                  <a:gd name="T16" fmla="*/ 562 w 723"/>
                  <a:gd name="T17" fmla="*/ 675 h 688"/>
                  <a:gd name="T18" fmla="*/ 394 w 723"/>
                  <a:gd name="T19" fmla="*/ 527 h 688"/>
                  <a:gd name="T20" fmla="*/ 329 w 723"/>
                  <a:gd name="T21" fmla="*/ 527 h 688"/>
                  <a:gd name="T22" fmla="*/ 161 w 723"/>
                  <a:gd name="T23" fmla="*/ 675 h 688"/>
                  <a:gd name="T24" fmla="*/ 141 w 723"/>
                  <a:gd name="T25" fmla="*/ 661 h 688"/>
                  <a:gd name="T26" fmla="*/ 219 w 723"/>
                  <a:gd name="T27" fmla="*/ 450 h 688"/>
                  <a:gd name="T28" fmla="*/ 199 w 723"/>
                  <a:gd name="T29" fmla="*/ 388 h 688"/>
                  <a:gd name="T30" fmla="*/ 17 w 723"/>
                  <a:gd name="T31" fmla="*/ 280 h 688"/>
                  <a:gd name="T32" fmla="*/ 25 w 723"/>
                  <a:gd name="T33" fmla="*/ 256 h 688"/>
                  <a:gd name="T34" fmla="*/ 246 w 723"/>
                  <a:gd name="T35" fmla="*/ 270 h 688"/>
                  <a:gd name="T36" fmla="*/ 298 w 723"/>
                  <a:gd name="T37" fmla="*/ 232 h 688"/>
                  <a:gd name="T38" fmla="*/ 349 w 723"/>
                  <a:gd name="T39" fmla="*/ 21 h 688"/>
                  <a:gd name="T40" fmla="*/ 374 w 723"/>
                  <a:gd name="T41" fmla="*/ 21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23" h="688">
                    <a:moveTo>
                      <a:pt x="374" y="21"/>
                    </a:moveTo>
                    <a:lnTo>
                      <a:pt x="425" y="232"/>
                    </a:lnTo>
                    <a:cubicBezTo>
                      <a:pt x="431" y="253"/>
                      <a:pt x="455" y="270"/>
                      <a:pt x="477" y="270"/>
                    </a:cubicBezTo>
                    <a:lnTo>
                      <a:pt x="698" y="256"/>
                    </a:lnTo>
                    <a:cubicBezTo>
                      <a:pt x="720" y="256"/>
                      <a:pt x="723" y="267"/>
                      <a:pt x="706" y="280"/>
                    </a:cubicBezTo>
                    <a:lnTo>
                      <a:pt x="524" y="388"/>
                    </a:lnTo>
                    <a:cubicBezTo>
                      <a:pt x="506" y="401"/>
                      <a:pt x="497" y="429"/>
                      <a:pt x="504" y="450"/>
                    </a:cubicBezTo>
                    <a:lnTo>
                      <a:pt x="582" y="661"/>
                    </a:lnTo>
                    <a:cubicBezTo>
                      <a:pt x="589" y="682"/>
                      <a:pt x="580" y="688"/>
                      <a:pt x="562" y="675"/>
                    </a:cubicBezTo>
                    <a:lnTo>
                      <a:pt x="394" y="527"/>
                    </a:lnTo>
                    <a:cubicBezTo>
                      <a:pt x="376" y="514"/>
                      <a:pt x="347" y="514"/>
                      <a:pt x="329" y="527"/>
                    </a:cubicBezTo>
                    <a:lnTo>
                      <a:pt x="161" y="675"/>
                    </a:lnTo>
                    <a:cubicBezTo>
                      <a:pt x="143" y="688"/>
                      <a:pt x="134" y="682"/>
                      <a:pt x="141" y="661"/>
                    </a:cubicBezTo>
                    <a:lnTo>
                      <a:pt x="219" y="450"/>
                    </a:lnTo>
                    <a:cubicBezTo>
                      <a:pt x="226" y="429"/>
                      <a:pt x="217" y="401"/>
                      <a:pt x="199" y="388"/>
                    </a:cubicBezTo>
                    <a:lnTo>
                      <a:pt x="17" y="280"/>
                    </a:lnTo>
                    <a:cubicBezTo>
                      <a:pt x="0" y="267"/>
                      <a:pt x="3" y="256"/>
                      <a:pt x="25" y="256"/>
                    </a:cubicBezTo>
                    <a:lnTo>
                      <a:pt x="246" y="270"/>
                    </a:lnTo>
                    <a:cubicBezTo>
                      <a:pt x="268" y="270"/>
                      <a:pt x="291" y="253"/>
                      <a:pt x="298" y="232"/>
                    </a:cubicBezTo>
                    <a:lnTo>
                      <a:pt x="349" y="21"/>
                    </a:lnTo>
                    <a:cubicBezTo>
                      <a:pt x="356" y="0"/>
                      <a:pt x="367" y="0"/>
                      <a:pt x="374" y="2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2278707" y="1619178"/>
              <a:ext cx="4664802" cy="0"/>
              <a:chOff x="2278707" y="2082167"/>
              <a:chExt cx="4664802" cy="0"/>
            </a:xfrm>
          </p:grpSpPr>
          <p:cxnSp>
            <p:nvCxnSpPr>
              <p:cNvPr id="7" name="直接连接符 6"/>
              <p:cNvCxnSpPr/>
              <p:nvPr/>
            </p:nvCxnSpPr>
            <p:spPr>
              <a:xfrm>
                <a:off x="5148064" y="2082167"/>
                <a:ext cx="1795445" cy="0"/>
              </a:xfrm>
              <a:prstGeom prst="line">
                <a:avLst/>
              </a:prstGeom>
              <a:noFill/>
              <a:ln w="15875" cap="flat" cmpd="sng" algn="ctr">
                <a:solidFill>
                  <a:srgbClr val="E71E17"/>
                </a:solidFill>
                <a:prstDash val="solid"/>
              </a:ln>
              <a:effectLst/>
            </p:spPr>
          </p:cxnSp>
          <p:cxnSp>
            <p:nvCxnSpPr>
              <p:cNvPr id="8" name="直接连接符 7"/>
              <p:cNvCxnSpPr/>
              <p:nvPr/>
            </p:nvCxnSpPr>
            <p:spPr>
              <a:xfrm>
                <a:off x="2278707" y="2082167"/>
                <a:ext cx="1795444" cy="0"/>
              </a:xfrm>
              <a:prstGeom prst="line">
                <a:avLst/>
              </a:prstGeom>
              <a:noFill/>
              <a:ln w="15875" cap="flat" cmpd="sng" algn="ctr">
                <a:solidFill>
                  <a:srgbClr val="E71E17"/>
                </a:solidFill>
                <a:prstDash val="solid"/>
              </a:ln>
              <a:effectLst/>
            </p:spPr>
          </p:cxn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3000">
        <p14:doors dir="vert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1266295" y="2456303"/>
            <a:ext cx="9659407" cy="3046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E10802"/>
              </a:buClr>
              <a:buFont typeface="Wingdings" panose="05000000000000000000" pitchFamily="2" charset="2"/>
              <a:buChar char="l"/>
            </a:pPr>
            <a:r>
              <a:rPr lang="zh-CN" altLang="en-US" sz="1600">
                <a:solidFill>
                  <a:srgbClr val="4D4D4D">
                    <a:lumMod val="75000"/>
                  </a:srgbClr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 pitchFamily="34" charset="0"/>
              </a:rPr>
              <a:t>党的思想理论、路线方针政策要深入人心，必须大力加强宣传思想工作。</a:t>
            </a:r>
            <a:endParaRPr lang="en-US" altLang="zh-CN" sz="1600">
              <a:solidFill>
                <a:srgbClr val="4D4D4D">
                  <a:lumMod val="75000"/>
                </a:srgbClr>
              </a:solidFill>
              <a:latin typeface="Arial" panose="020B0604020202020204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28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E10802"/>
              </a:buClr>
              <a:buFont typeface="Wingdings" panose="05000000000000000000" pitchFamily="2" charset="2"/>
              <a:buChar char="l"/>
            </a:pPr>
            <a:r>
              <a:rPr lang="zh-CN" altLang="en-US" sz="1600">
                <a:solidFill>
                  <a:srgbClr val="4D4D4D">
                    <a:lumMod val="75000"/>
                  </a:srgbClr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 pitchFamily="34" charset="0"/>
              </a:rPr>
              <a:t>要加强理论学习巩固马克思主义在意识形态领域的指导地位；</a:t>
            </a:r>
            <a:endParaRPr lang="en-US" altLang="zh-CN" sz="1600">
              <a:solidFill>
                <a:srgbClr val="4D4D4D">
                  <a:lumMod val="75000"/>
                </a:srgbClr>
              </a:solidFill>
              <a:latin typeface="Arial" panose="020B0604020202020204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28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E10802"/>
              </a:buClr>
              <a:buFont typeface="Wingdings" panose="05000000000000000000" pitchFamily="2" charset="2"/>
              <a:buChar char="l"/>
            </a:pPr>
            <a:r>
              <a:rPr lang="zh-CN" altLang="en-US" sz="1600">
                <a:solidFill>
                  <a:srgbClr val="4D4D4D">
                    <a:lumMod val="75000"/>
                  </a:srgbClr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 pitchFamily="34" charset="0"/>
              </a:rPr>
              <a:t>深入开展中国特色社会主义宣传教育，巩固全党全国人民团结奋斗的共同思想基础；</a:t>
            </a:r>
            <a:endParaRPr lang="en-US" altLang="zh-CN" sz="1600">
              <a:solidFill>
                <a:srgbClr val="4D4D4D">
                  <a:lumMod val="75000"/>
                </a:srgbClr>
              </a:solidFill>
              <a:latin typeface="Arial" panose="020B0604020202020204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28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E10802"/>
              </a:buClr>
              <a:buFont typeface="Wingdings" panose="05000000000000000000" pitchFamily="2" charset="2"/>
              <a:buChar char="l"/>
            </a:pPr>
            <a:endParaRPr lang="en-US" altLang="zh-CN" sz="1600">
              <a:solidFill>
                <a:srgbClr val="4D4D4D">
                  <a:lumMod val="75000"/>
                </a:srgbClr>
              </a:solidFill>
              <a:latin typeface="Arial" panose="020B0604020202020204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28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E10802"/>
              </a:buClr>
              <a:buFont typeface="Wingdings" panose="05000000000000000000" pitchFamily="2" charset="2"/>
              <a:buChar char="l"/>
            </a:pPr>
            <a:r>
              <a:rPr lang="zh-CN" altLang="en-US" sz="1600">
                <a:solidFill>
                  <a:srgbClr val="4D4D4D">
                    <a:lumMod val="75000"/>
                  </a:srgbClr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 pitchFamily="34" charset="0"/>
              </a:rPr>
              <a:t>坚定宣传党的理论和路线方针政策，坚定宣传中央重大工作部署，坚定宣传中央关于形势的重大分析判断，把全党和全国人民的思想统一到党中央指明的方向上来；</a:t>
            </a:r>
            <a:endParaRPr lang="en-US" altLang="zh-CN" sz="1600">
              <a:solidFill>
                <a:srgbClr val="4D4D4D">
                  <a:lumMod val="75000"/>
                </a:srgbClr>
              </a:solidFill>
              <a:latin typeface="Arial" panose="020B0604020202020204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28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E10802"/>
              </a:buClr>
              <a:buFont typeface="Wingdings" panose="05000000000000000000" pitchFamily="2" charset="2"/>
              <a:buChar char="l"/>
            </a:pPr>
            <a:r>
              <a:rPr lang="zh-CN" altLang="en-US" sz="1600">
                <a:solidFill>
                  <a:srgbClr val="4D4D4D">
                    <a:lumMod val="75000"/>
                  </a:srgbClr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 pitchFamily="34" charset="0"/>
              </a:rPr>
              <a:t>在事关大是大非和政治原则问题上，必须增强主动性、掌握主动权、打好主动仗，帮助干部群众划清是非界限、澄清模糊认识。</a:t>
            </a:r>
            <a:endParaRPr lang="zh-CN" altLang="en-US" sz="1600">
              <a:solidFill>
                <a:srgbClr val="4D4D4D">
                  <a:lumMod val="75000"/>
                </a:srgbClr>
              </a:solidFill>
              <a:latin typeface="Arial" panose="020B0604020202020204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266296" y="1621291"/>
            <a:ext cx="9659407" cy="528265"/>
            <a:chOff x="1311078" y="1552000"/>
            <a:chExt cx="9659407" cy="528265"/>
          </a:xfrm>
        </p:grpSpPr>
        <p:sp>
          <p:nvSpPr>
            <p:cNvPr id="22" name="矩形: 圆角 21"/>
            <p:cNvSpPr/>
            <p:nvPr/>
          </p:nvSpPr>
          <p:spPr>
            <a:xfrm>
              <a:off x="1311078" y="1552000"/>
              <a:ext cx="9659407" cy="52826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b="1">
                <a:solidFill>
                  <a:srgbClr val="FFFFFF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26" name="TextBox 37"/>
            <p:cNvSpPr txBox="1"/>
            <p:nvPr/>
          </p:nvSpPr>
          <p:spPr>
            <a:xfrm>
              <a:off x="3685770" y="1593140"/>
              <a:ext cx="4910024" cy="440961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>
                <a:buClr>
                  <a:srgbClr val="000000">
                    <a:lumMod val="85000"/>
                    <a:lumOff val="15000"/>
                  </a:srgbClr>
                </a:buClr>
                <a:buSzPct val="105000"/>
              </a:pPr>
              <a:r>
                <a:rPr lang="zh-CN" altLang="en-US" sz="2400" b="1">
                  <a:solidFill>
                    <a:srgbClr val="FFFFFF"/>
                  </a:solidFill>
                  <a:latin typeface="Arial" panose="020B0604020202020204"/>
                  <a:ea typeface="微软雅黑" panose="020B0503020204020204" pitchFamily="34" charset="-122"/>
                </a:rPr>
                <a:t>宣传思想工作是意识形态建设的关键</a:t>
              </a:r>
              <a:endParaRPr lang="zh-CN" altLang="en-US" sz="2400" b="1">
                <a:solidFill>
                  <a:srgbClr val="FFFFFF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692442" y="3801386"/>
            <a:ext cx="2649637" cy="105947"/>
            <a:chOff x="1442443" y="1726939"/>
            <a:chExt cx="2649637" cy="105947"/>
          </a:xfrm>
          <a:solidFill>
            <a:srgbClr val="E60011"/>
          </a:solidFill>
        </p:grpSpPr>
        <p:cxnSp>
          <p:nvCxnSpPr>
            <p:cNvPr id="4" name="直接连接符 3"/>
            <p:cNvCxnSpPr/>
            <p:nvPr/>
          </p:nvCxnSpPr>
          <p:spPr>
            <a:xfrm>
              <a:off x="1442443" y="1779912"/>
              <a:ext cx="1178913" cy="0"/>
            </a:xfrm>
            <a:prstGeom prst="line">
              <a:avLst/>
            </a:prstGeom>
            <a:grpFill/>
            <a:ln w="38100">
              <a:solidFill>
                <a:srgbClr val="E600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椭圆 4"/>
            <p:cNvSpPr/>
            <p:nvPr/>
          </p:nvSpPr>
          <p:spPr>
            <a:xfrm>
              <a:off x="2728920" y="1726939"/>
              <a:ext cx="105947" cy="105947"/>
            </a:xfrm>
            <a:prstGeom prst="ellipse">
              <a:avLst/>
            </a:prstGeom>
            <a:grpFill/>
            <a:ln w="38100">
              <a:solidFill>
                <a:srgbClr val="E600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2913167" y="1779912"/>
              <a:ext cx="1178913" cy="0"/>
            </a:xfrm>
            <a:prstGeom prst="line">
              <a:avLst/>
            </a:prstGeom>
            <a:grpFill/>
            <a:ln w="38100">
              <a:solidFill>
                <a:srgbClr val="E600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3000">
        <p15:prstTrans prst="pageCurlDoubl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1473411" y="2376252"/>
            <a:ext cx="7264189" cy="2553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E10802"/>
              </a:buClr>
              <a:buFont typeface="Wingdings" panose="05000000000000000000" pitchFamily="2" charset="2"/>
              <a:buChar char="l"/>
            </a:pPr>
            <a:r>
              <a:rPr lang="zh-CN" altLang="en-US" sz="1600">
                <a:solidFill>
                  <a:srgbClr val="4D4D4D">
                    <a:lumMod val="75000"/>
                  </a:srgbClr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 pitchFamily="34" charset="0"/>
              </a:rPr>
              <a:t>与思想宣传工作相比，新闻舆论工作具有双向性。</a:t>
            </a:r>
            <a:endParaRPr lang="en-US" altLang="zh-CN" sz="1600">
              <a:solidFill>
                <a:srgbClr val="4D4D4D">
                  <a:lumMod val="75000"/>
                </a:srgbClr>
              </a:solidFill>
              <a:latin typeface="Arial" panose="020B0604020202020204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28600" indent="-2286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E10802"/>
              </a:buClr>
              <a:buFont typeface="Wingdings" panose="05000000000000000000" pitchFamily="2" charset="2"/>
              <a:buChar char="l"/>
            </a:pPr>
            <a:r>
              <a:rPr lang="zh-CN" altLang="en-US" sz="1600">
                <a:solidFill>
                  <a:srgbClr val="4D4D4D">
                    <a:lumMod val="75000"/>
                  </a:srgbClr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 pitchFamily="34" charset="0"/>
              </a:rPr>
              <a:t>党通过新闻舆论工作使广大职工了解国家和社会发展形势，</a:t>
            </a:r>
            <a:endParaRPr lang="en-US" altLang="zh-CN" sz="1600">
              <a:solidFill>
                <a:srgbClr val="4D4D4D">
                  <a:lumMod val="75000"/>
                </a:srgbClr>
              </a:solidFill>
              <a:latin typeface="Arial" panose="020B0604020202020204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E10802"/>
              </a:buClr>
            </a:pPr>
            <a:r>
              <a:rPr lang="zh-CN" altLang="en-US" sz="1600">
                <a:solidFill>
                  <a:srgbClr val="4D4D4D">
                    <a:lumMod val="75000"/>
                  </a:srgbClr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 pitchFamily="34" charset="0"/>
              </a:rPr>
              <a:t>    保障职工的知情权，同时及时了解反映职工的意见、建议。</a:t>
            </a:r>
            <a:endParaRPr lang="en-US" altLang="zh-CN" sz="1600">
              <a:solidFill>
                <a:srgbClr val="4D4D4D">
                  <a:lumMod val="75000"/>
                </a:srgbClr>
              </a:solidFill>
              <a:latin typeface="Arial" panose="020B0604020202020204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28600" indent="-2286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E10802"/>
              </a:buClr>
              <a:buFont typeface="Wingdings" panose="05000000000000000000" pitchFamily="2" charset="2"/>
              <a:buChar char="l"/>
            </a:pPr>
            <a:r>
              <a:rPr lang="zh-CN" altLang="en-US" sz="1600">
                <a:solidFill>
                  <a:srgbClr val="4D4D4D">
                    <a:lumMod val="75000"/>
                  </a:srgbClr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 pitchFamily="34" charset="0"/>
              </a:rPr>
              <a:t>因此要善于运用媒体宣讲政策主张、了解民意、发现矛盾问题、</a:t>
            </a:r>
            <a:endParaRPr lang="en-US" altLang="zh-CN" sz="1600">
              <a:solidFill>
                <a:srgbClr val="4D4D4D">
                  <a:lumMod val="75000"/>
                </a:srgbClr>
              </a:solidFill>
              <a:latin typeface="Arial" panose="020B0604020202020204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E10802"/>
              </a:buClr>
            </a:pPr>
            <a:r>
              <a:rPr lang="en-US" altLang="zh-CN" sz="1600">
                <a:solidFill>
                  <a:srgbClr val="4D4D4D">
                    <a:lumMod val="75000"/>
                  </a:srgbClr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 pitchFamily="34" charset="0"/>
              </a:rPr>
              <a:t>    </a:t>
            </a:r>
            <a:r>
              <a:rPr lang="zh-CN" altLang="en-US" sz="1600">
                <a:solidFill>
                  <a:srgbClr val="4D4D4D">
                    <a:lumMod val="75000"/>
                  </a:srgbClr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 pitchFamily="34" charset="0"/>
              </a:rPr>
              <a:t>引导社会情绪、动员全体职工、推动实际工作。</a:t>
            </a:r>
            <a:endParaRPr lang="zh-CN" altLang="en-US" sz="1600">
              <a:solidFill>
                <a:srgbClr val="4D4D4D">
                  <a:lumMod val="75000"/>
                </a:srgbClr>
              </a:solidFill>
              <a:latin typeface="Arial" panose="020B0604020202020204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311078" y="1610056"/>
            <a:ext cx="9659407" cy="528265"/>
            <a:chOff x="1311078" y="1552000"/>
            <a:chExt cx="9659407" cy="528265"/>
          </a:xfrm>
        </p:grpSpPr>
        <p:sp>
          <p:nvSpPr>
            <p:cNvPr id="22" name="矩形: 圆角 21"/>
            <p:cNvSpPr/>
            <p:nvPr/>
          </p:nvSpPr>
          <p:spPr>
            <a:xfrm>
              <a:off x="1311078" y="1552000"/>
              <a:ext cx="9659407" cy="52826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b="1">
                <a:solidFill>
                  <a:srgbClr val="FFFFFF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26" name="TextBox 37"/>
            <p:cNvSpPr txBox="1"/>
            <p:nvPr/>
          </p:nvSpPr>
          <p:spPr>
            <a:xfrm>
              <a:off x="3640988" y="1578626"/>
              <a:ext cx="4910024" cy="440961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>
                <a:buClr>
                  <a:srgbClr val="000000">
                    <a:lumMod val="85000"/>
                    <a:lumOff val="15000"/>
                  </a:srgbClr>
                </a:buClr>
                <a:buSzPct val="105000"/>
              </a:pPr>
              <a:r>
                <a:rPr lang="zh-CN" altLang="en-US" sz="2400" b="1">
                  <a:solidFill>
                    <a:srgbClr val="FFFFFF"/>
                  </a:solidFill>
                  <a:latin typeface="Arial" panose="020B0604020202020204"/>
                  <a:ea typeface="微软雅黑" panose="020B0503020204020204" pitchFamily="34" charset="-122"/>
                </a:rPr>
                <a:t>新闻舆论工作是意识形态建设的桥梁和纽带</a:t>
              </a:r>
              <a:endParaRPr lang="zh-CN" altLang="en-US" sz="2400" b="1">
                <a:solidFill>
                  <a:srgbClr val="FFFFFF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</p:grpSp>
      <p:pic>
        <p:nvPicPr>
          <p:cNvPr id="4" name="图片 3" descr="卡通人物&#10;&#10;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391" y="2376252"/>
            <a:ext cx="4020463" cy="40204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3000">
        <p15:prstTrans prst="pageCurlDoubl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419906" y="2894052"/>
            <a:ext cx="93521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defTabSz="1219200"/>
            <a:r>
              <a:rPr lang="zh-CN" altLang="en-US" sz="54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  <a:ea typeface="微软雅黑" panose="020B0503020204020204" pitchFamily="34" charset="-122"/>
                <a:cs typeface="+mn-ea"/>
              </a:rPr>
              <a:t>加强意识形态工作的有效措施</a:t>
            </a:r>
            <a:endParaRPr lang="zh-CN" altLang="en-US" sz="5400" b="1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3" name="文本框 20"/>
          <p:cNvSpPr txBox="1"/>
          <p:nvPr/>
        </p:nvSpPr>
        <p:spPr>
          <a:xfrm>
            <a:off x="4689415" y="1784568"/>
            <a:ext cx="281317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dist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第</a:t>
            </a:r>
            <a:r>
              <a:rPr kumimoji="0" lang="en-US" altLang="zh-CN" sz="3600" b="1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05</a:t>
            </a:r>
            <a:r>
              <a:rPr kumimoji="0" lang="zh-CN" altLang="en-US" sz="3600" b="1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部分</a:t>
            </a:r>
            <a:endParaRPr kumimoji="0" lang="zh-CN" altLang="en-US" sz="3600" b="1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352745" y="4045970"/>
            <a:ext cx="7482620" cy="397362"/>
            <a:chOff x="2278707" y="1491630"/>
            <a:chExt cx="4664802" cy="255096"/>
          </a:xfrm>
        </p:grpSpPr>
        <p:grpSp>
          <p:nvGrpSpPr>
            <p:cNvPr id="5" name="组合 4"/>
            <p:cNvGrpSpPr/>
            <p:nvPr/>
          </p:nvGrpSpPr>
          <p:grpSpPr>
            <a:xfrm>
              <a:off x="4264053" y="1491630"/>
              <a:ext cx="777208" cy="255096"/>
              <a:chOff x="4161559" y="1879809"/>
              <a:chExt cx="1044522" cy="342834"/>
            </a:xfrm>
            <a:solidFill>
              <a:srgbClr val="E71E17"/>
            </a:solidFill>
          </p:grpSpPr>
          <p:sp>
            <p:nvSpPr>
              <p:cNvPr id="14" name="dark-star-shape_15445"/>
              <p:cNvSpPr>
                <a:spLocks noChangeAspect="1"/>
              </p:cNvSpPr>
              <p:nvPr/>
            </p:nvSpPr>
            <p:spPr bwMode="auto">
              <a:xfrm>
                <a:off x="4491672" y="1879809"/>
                <a:ext cx="360781" cy="342834"/>
              </a:xfrm>
              <a:custGeom>
                <a:avLst/>
                <a:gdLst>
                  <a:gd name="T0" fmla="*/ 374 w 723"/>
                  <a:gd name="T1" fmla="*/ 21 h 688"/>
                  <a:gd name="T2" fmla="*/ 425 w 723"/>
                  <a:gd name="T3" fmla="*/ 232 h 688"/>
                  <a:gd name="T4" fmla="*/ 477 w 723"/>
                  <a:gd name="T5" fmla="*/ 270 h 688"/>
                  <a:gd name="T6" fmla="*/ 698 w 723"/>
                  <a:gd name="T7" fmla="*/ 256 h 688"/>
                  <a:gd name="T8" fmla="*/ 706 w 723"/>
                  <a:gd name="T9" fmla="*/ 280 h 688"/>
                  <a:gd name="T10" fmla="*/ 524 w 723"/>
                  <a:gd name="T11" fmla="*/ 388 h 688"/>
                  <a:gd name="T12" fmla="*/ 504 w 723"/>
                  <a:gd name="T13" fmla="*/ 450 h 688"/>
                  <a:gd name="T14" fmla="*/ 582 w 723"/>
                  <a:gd name="T15" fmla="*/ 661 h 688"/>
                  <a:gd name="T16" fmla="*/ 562 w 723"/>
                  <a:gd name="T17" fmla="*/ 675 h 688"/>
                  <a:gd name="T18" fmla="*/ 394 w 723"/>
                  <a:gd name="T19" fmla="*/ 527 h 688"/>
                  <a:gd name="T20" fmla="*/ 329 w 723"/>
                  <a:gd name="T21" fmla="*/ 527 h 688"/>
                  <a:gd name="T22" fmla="*/ 161 w 723"/>
                  <a:gd name="T23" fmla="*/ 675 h 688"/>
                  <a:gd name="T24" fmla="*/ 141 w 723"/>
                  <a:gd name="T25" fmla="*/ 661 h 688"/>
                  <a:gd name="T26" fmla="*/ 219 w 723"/>
                  <a:gd name="T27" fmla="*/ 450 h 688"/>
                  <a:gd name="T28" fmla="*/ 199 w 723"/>
                  <a:gd name="T29" fmla="*/ 388 h 688"/>
                  <a:gd name="T30" fmla="*/ 17 w 723"/>
                  <a:gd name="T31" fmla="*/ 280 h 688"/>
                  <a:gd name="T32" fmla="*/ 25 w 723"/>
                  <a:gd name="T33" fmla="*/ 256 h 688"/>
                  <a:gd name="T34" fmla="*/ 246 w 723"/>
                  <a:gd name="T35" fmla="*/ 270 h 688"/>
                  <a:gd name="T36" fmla="*/ 298 w 723"/>
                  <a:gd name="T37" fmla="*/ 232 h 688"/>
                  <a:gd name="T38" fmla="*/ 349 w 723"/>
                  <a:gd name="T39" fmla="*/ 21 h 688"/>
                  <a:gd name="T40" fmla="*/ 374 w 723"/>
                  <a:gd name="T41" fmla="*/ 21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23" h="688">
                    <a:moveTo>
                      <a:pt x="374" y="21"/>
                    </a:moveTo>
                    <a:lnTo>
                      <a:pt x="425" y="232"/>
                    </a:lnTo>
                    <a:cubicBezTo>
                      <a:pt x="431" y="253"/>
                      <a:pt x="455" y="270"/>
                      <a:pt x="477" y="270"/>
                    </a:cubicBezTo>
                    <a:lnTo>
                      <a:pt x="698" y="256"/>
                    </a:lnTo>
                    <a:cubicBezTo>
                      <a:pt x="720" y="256"/>
                      <a:pt x="723" y="267"/>
                      <a:pt x="706" y="280"/>
                    </a:cubicBezTo>
                    <a:lnTo>
                      <a:pt x="524" y="388"/>
                    </a:lnTo>
                    <a:cubicBezTo>
                      <a:pt x="506" y="401"/>
                      <a:pt x="497" y="429"/>
                      <a:pt x="504" y="450"/>
                    </a:cubicBezTo>
                    <a:lnTo>
                      <a:pt x="582" y="661"/>
                    </a:lnTo>
                    <a:cubicBezTo>
                      <a:pt x="589" y="682"/>
                      <a:pt x="580" y="688"/>
                      <a:pt x="562" y="675"/>
                    </a:cubicBezTo>
                    <a:lnTo>
                      <a:pt x="394" y="527"/>
                    </a:lnTo>
                    <a:cubicBezTo>
                      <a:pt x="376" y="514"/>
                      <a:pt x="347" y="514"/>
                      <a:pt x="329" y="527"/>
                    </a:cubicBezTo>
                    <a:lnTo>
                      <a:pt x="161" y="675"/>
                    </a:lnTo>
                    <a:cubicBezTo>
                      <a:pt x="143" y="688"/>
                      <a:pt x="134" y="682"/>
                      <a:pt x="141" y="661"/>
                    </a:cubicBezTo>
                    <a:lnTo>
                      <a:pt x="219" y="450"/>
                    </a:lnTo>
                    <a:cubicBezTo>
                      <a:pt x="226" y="429"/>
                      <a:pt x="217" y="401"/>
                      <a:pt x="199" y="388"/>
                    </a:cubicBezTo>
                    <a:lnTo>
                      <a:pt x="17" y="280"/>
                    </a:lnTo>
                    <a:cubicBezTo>
                      <a:pt x="0" y="267"/>
                      <a:pt x="3" y="256"/>
                      <a:pt x="25" y="256"/>
                    </a:cubicBezTo>
                    <a:lnTo>
                      <a:pt x="246" y="270"/>
                    </a:lnTo>
                    <a:cubicBezTo>
                      <a:pt x="268" y="270"/>
                      <a:pt x="291" y="253"/>
                      <a:pt x="298" y="232"/>
                    </a:cubicBezTo>
                    <a:lnTo>
                      <a:pt x="349" y="21"/>
                    </a:lnTo>
                    <a:cubicBezTo>
                      <a:pt x="356" y="0"/>
                      <a:pt x="367" y="0"/>
                      <a:pt x="374" y="2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9" name="dark-star-shape_15445"/>
              <p:cNvSpPr>
                <a:spLocks noChangeAspect="1"/>
              </p:cNvSpPr>
              <p:nvPr/>
            </p:nvSpPr>
            <p:spPr bwMode="auto">
              <a:xfrm>
                <a:off x="4995992" y="1951407"/>
                <a:ext cx="210089" cy="199638"/>
              </a:xfrm>
              <a:custGeom>
                <a:avLst/>
                <a:gdLst>
                  <a:gd name="T0" fmla="*/ 374 w 723"/>
                  <a:gd name="T1" fmla="*/ 21 h 688"/>
                  <a:gd name="T2" fmla="*/ 425 w 723"/>
                  <a:gd name="T3" fmla="*/ 232 h 688"/>
                  <a:gd name="T4" fmla="*/ 477 w 723"/>
                  <a:gd name="T5" fmla="*/ 270 h 688"/>
                  <a:gd name="T6" fmla="*/ 698 w 723"/>
                  <a:gd name="T7" fmla="*/ 256 h 688"/>
                  <a:gd name="T8" fmla="*/ 706 w 723"/>
                  <a:gd name="T9" fmla="*/ 280 h 688"/>
                  <a:gd name="T10" fmla="*/ 524 w 723"/>
                  <a:gd name="T11" fmla="*/ 388 h 688"/>
                  <a:gd name="T12" fmla="*/ 504 w 723"/>
                  <a:gd name="T13" fmla="*/ 450 h 688"/>
                  <a:gd name="T14" fmla="*/ 582 w 723"/>
                  <a:gd name="T15" fmla="*/ 661 h 688"/>
                  <a:gd name="T16" fmla="*/ 562 w 723"/>
                  <a:gd name="T17" fmla="*/ 675 h 688"/>
                  <a:gd name="T18" fmla="*/ 394 w 723"/>
                  <a:gd name="T19" fmla="*/ 527 h 688"/>
                  <a:gd name="T20" fmla="*/ 329 w 723"/>
                  <a:gd name="T21" fmla="*/ 527 h 688"/>
                  <a:gd name="T22" fmla="*/ 161 w 723"/>
                  <a:gd name="T23" fmla="*/ 675 h 688"/>
                  <a:gd name="T24" fmla="*/ 141 w 723"/>
                  <a:gd name="T25" fmla="*/ 661 h 688"/>
                  <a:gd name="T26" fmla="*/ 219 w 723"/>
                  <a:gd name="T27" fmla="*/ 450 h 688"/>
                  <a:gd name="T28" fmla="*/ 199 w 723"/>
                  <a:gd name="T29" fmla="*/ 388 h 688"/>
                  <a:gd name="T30" fmla="*/ 17 w 723"/>
                  <a:gd name="T31" fmla="*/ 280 h 688"/>
                  <a:gd name="T32" fmla="*/ 25 w 723"/>
                  <a:gd name="T33" fmla="*/ 256 h 688"/>
                  <a:gd name="T34" fmla="*/ 246 w 723"/>
                  <a:gd name="T35" fmla="*/ 270 h 688"/>
                  <a:gd name="T36" fmla="*/ 298 w 723"/>
                  <a:gd name="T37" fmla="*/ 232 h 688"/>
                  <a:gd name="T38" fmla="*/ 349 w 723"/>
                  <a:gd name="T39" fmla="*/ 21 h 688"/>
                  <a:gd name="T40" fmla="*/ 374 w 723"/>
                  <a:gd name="T41" fmla="*/ 21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23" h="688">
                    <a:moveTo>
                      <a:pt x="374" y="21"/>
                    </a:moveTo>
                    <a:lnTo>
                      <a:pt x="425" y="232"/>
                    </a:lnTo>
                    <a:cubicBezTo>
                      <a:pt x="431" y="253"/>
                      <a:pt x="455" y="270"/>
                      <a:pt x="477" y="270"/>
                    </a:cubicBezTo>
                    <a:lnTo>
                      <a:pt x="698" y="256"/>
                    </a:lnTo>
                    <a:cubicBezTo>
                      <a:pt x="720" y="256"/>
                      <a:pt x="723" y="267"/>
                      <a:pt x="706" y="280"/>
                    </a:cubicBezTo>
                    <a:lnTo>
                      <a:pt x="524" y="388"/>
                    </a:lnTo>
                    <a:cubicBezTo>
                      <a:pt x="506" y="401"/>
                      <a:pt x="497" y="429"/>
                      <a:pt x="504" y="450"/>
                    </a:cubicBezTo>
                    <a:lnTo>
                      <a:pt x="582" y="661"/>
                    </a:lnTo>
                    <a:cubicBezTo>
                      <a:pt x="589" y="682"/>
                      <a:pt x="580" y="688"/>
                      <a:pt x="562" y="675"/>
                    </a:cubicBezTo>
                    <a:lnTo>
                      <a:pt x="394" y="527"/>
                    </a:lnTo>
                    <a:cubicBezTo>
                      <a:pt x="376" y="514"/>
                      <a:pt x="347" y="514"/>
                      <a:pt x="329" y="527"/>
                    </a:cubicBezTo>
                    <a:lnTo>
                      <a:pt x="161" y="675"/>
                    </a:lnTo>
                    <a:cubicBezTo>
                      <a:pt x="143" y="688"/>
                      <a:pt x="134" y="682"/>
                      <a:pt x="141" y="661"/>
                    </a:cubicBezTo>
                    <a:lnTo>
                      <a:pt x="219" y="450"/>
                    </a:lnTo>
                    <a:cubicBezTo>
                      <a:pt x="226" y="429"/>
                      <a:pt x="217" y="401"/>
                      <a:pt x="199" y="388"/>
                    </a:cubicBezTo>
                    <a:lnTo>
                      <a:pt x="17" y="280"/>
                    </a:lnTo>
                    <a:cubicBezTo>
                      <a:pt x="0" y="267"/>
                      <a:pt x="3" y="256"/>
                      <a:pt x="25" y="256"/>
                    </a:cubicBezTo>
                    <a:lnTo>
                      <a:pt x="246" y="270"/>
                    </a:lnTo>
                    <a:cubicBezTo>
                      <a:pt x="268" y="270"/>
                      <a:pt x="291" y="253"/>
                      <a:pt x="298" y="232"/>
                    </a:cubicBezTo>
                    <a:lnTo>
                      <a:pt x="349" y="21"/>
                    </a:lnTo>
                    <a:cubicBezTo>
                      <a:pt x="356" y="0"/>
                      <a:pt x="367" y="0"/>
                      <a:pt x="374" y="2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0" name="dark-star-shape_15445"/>
              <p:cNvSpPr>
                <a:spLocks noChangeAspect="1"/>
              </p:cNvSpPr>
              <p:nvPr/>
            </p:nvSpPr>
            <p:spPr bwMode="auto">
              <a:xfrm>
                <a:off x="4161559" y="1951407"/>
                <a:ext cx="210089" cy="199638"/>
              </a:xfrm>
              <a:custGeom>
                <a:avLst/>
                <a:gdLst>
                  <a:gd name="T0" fmla="*/ 374 w 723"/>
                  <a:gd name="T1" fmla="*/ 21 h 688"/>
                  <a:gd name="T2" fmla="*/ 425 w 723"/>
                  <a:gd name="T3" fmla="*/ 232 h 688"/>
                  <a:gd name="T4" fmla="*/ 477 w 723"/>
                  <a:gd name="T5" fmla="*/ 270 h 688"/>
                  <a:gd name="T6" fmla="*/ 698 w 723"/>
                  <a:gd name="T7" fmla="*/ 256 h 688"/>
                  <a:gd name="T8" fmla="*/ 706 w 723"/>
                  <a:gd name="T9" fmla="*/ 280 h 688"/>
                  <a:gd name="T10" fmla="*/ 524 w 723"/>
                  <a:gd name="T11" fmla="*/ 388 h 688"/>
                  <a:gd name="T12" fmla="*/ 504 w 723"/>
                  <a:gd name="T13" fmla="*/ 450 h 688"/>
                  <a:gd name="T14" fmla="*/ 582 w 723"/>
                  <a:gd name="T15" fmla="*/ 661 h 688"/>
                  <a:gd name="T16" fmla="*/ 562 w 723"/>
                  <a:gd name="T17" fmla="*/ 675 h 688"/>
                  <a:gd name="T18" fmla="*/ 394 w 723"/>
                  <a:gd name="T19" fmla="*/ 527 h 688"/>
                  <a:gd name="T20" fmla="*/ 329 w 723"/>
                  <a:gd name="T21" fmla="*/ 527 h 688"/>
                  <a:gd name="T22" fmla="*/ 161 w 723"/>
                  <a:gd name="T23" fmla="*/ 675 h 688"/>
                  <a:gd name="T24" fmla="*/ 141 w 723"/>
                  <a:gd name="T25" fmla="*/ 661 h 688"/>
                  <a:gd name="T26" fmla="*/ 219 w 723"/>
                  <a:gd name="T27" fmla="*/ 450 h 688"/>
                  <a:gd name="T28" fmla="*/ 199 w 723"/>
                  <a:gd name="T29" fmla="*/ 388 h 688"/>
                  <a:gd name="T30" fmla="*/ 17 w 723"/>
                  <a:gd name="T31" fmla="*/ 280 h 688"/>
                  <a:gd name="T32" fmla="*/ 25 w 723"/>
                  <a:gd name="T33" fmla="*/ 256 h 688"/>
                  <a:gd name="T34" fmla="*/ 246 w 723"/>
                  <a:gd name="T35" fmla="*/ 270 h 688"/>
                  <a:gd name="T36" fmla="*/ 298 w 723"/>
                  <a:gd name="T37" fmla="*/ 232 h 688"/>
                  <a:gd name="T38" fmla="*/ 349 w 723"/>
                  <a:gd name="T39" fmla="*/ 21 h 688"/>
                  <a:gd name="T40" fmla="*/ 374 w 723"/>
                  <a:gd name="T41" fmla="*/ 21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23" h="688">
                    <a:moveTo>
                      <a:pt x="374" y="21"/>
                    </a:moveTo>
                    <a:lnTo>
                      <a:pt x="425" y="232"/>
                    </a:lnTo>
                    <a:cubicBezTo>
                      <a:pt x="431" y="253"/>
                      <a:pt x="455" y="270"/>
                      <a:pt x="477" y="270"/>
                    </a:cubicBezTo>
                    <a:lnTo>
                      <a:pt x="698" y="256"/>
                    </a:lnTo>
                    <a:cubicBezTo>
                      <a:pt x="720" y="256"/>
                      <a:pt x="723" y="267"/>
                      <a:pt x="706" y="280"/>
                    </a:cubicBezTo>
                    <a:lnTo>
                      <a:pt x="524" y="388"/>
                    </a:lnTo>
                    <a:cubicBezTo>
                      <a:pt x="506" y="401"/>
                      <a:pt x="497" y="429"/>
                      <a:pt x="504" y="450"/>
                    </a:cubicBezTo>
                    <a:lnTo>
                      <a:pt x="582" y="661"/>
                    </a:lnTo>
                    <a:cubicBezTo>
                      <a:pt x="589" y="682"/>
                      <a:pt x="580" y="688"/>
                      <a:pt x="562" y="675"/>
                    </a:cubicBezTo>
                    <a:lnTo>
                      <a:pt x="394" y="527"/>
                    </a:lnTo>
                    <a:cubicBezTo>
                      <a:pt x="376" y="514"/>
                      <a:pt x="347" y="514"/>
                      <a:pt x="329" y="527"/>
                    </a:cubicBezTo>
                    <a:lnTo>
                      <a:pt x="161" y="675"/>
                    </a:lnTo>
                    <a:cubicBezTo>
                      <a:pt x="143" y="688"/>
                      <a:pt x="134" y="682"/>
                      <a:pt x="141" y="661"/>
                    </a:cubicBezTo>
                    <a:lnTo>
                      <a:pt x="219" y="450"/>
                    </a:lnTo>
                    <a:cubicBezTo>
                      <a:pt x="226" y="429"/>
                      <a:pt x="217" y="401"/>
                      <a:pt x="199" y="388"/>
                    </a:cubicBezTo>
                    <a:lnTo>
                      <a:pt x="17" y="280"/>
                    </a:lnTo>
                    <a:cubicBezTo>
                      <a:pt x="0" y="267"/>
                      <a:pt x="3" y="256"/>
                      <a:pt x="25" y="256"/>
                    </a:cubicBezTo>
                    <a:lnTo>
                      <a:pt x="246" y="270"/>
                    </a:lnTo>
                    <a:cubicBezTo>
                      <a:pt x="268" y="270"/>
                      <a:pt x="291" y="253"/>
                      <a:pt x="298" y="232"/>
                    </a:cubicBezTo>
                    <a:lnTo>
                      <a:pt x="349" y="21"/>
                    </a:lnTo>
                    <a:cubicBezTo>
                      <a:pt x="356" y="0"/>
                      <a:pt x="367" y="0"/>
                      <a:pt x="374" y="2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2278707" y="1619178"/>
              <a:ext cx="4664802" cy="0"/>
              <a:chOff x="2278707" y="2082167"/>
              <a:chExt cx="4664802" cy="0"/>
            </a:xfrm>
          </p:grpSpPr>
          <p:cxnSp>
            <p:nvCxnSpPr>
              <p:cNvPr id="7" name="直接连接符 6"/>
              <p:cNvCxnSpPr/>
              <p:nvPr/>
            </p:nvCxnSpPr>
            <p:spPr>
              <a:xfrm>
                <a:off x="5148064" y="2082167"/>
                <a:ext cx="1795445" cy="0"/>
              </a:xfrm>
              <a:prstGeom prst="line">
                <a:avLst/>
              </a:prstGeom>
              <a:noFill/>
              <a:ln w="15875" cap="flat" cmpd="sng" algn="ctr">
                <a:solidFill>
                  <a:srgbClr val="E71E17"/>
                </a:solidFill>
                <a:prstDash val="solid"/>
              </a:ln>
              <a:effectLst/>
            </p:spPr>
          </p:cxnSp>
          <p:cxnSp>
            <p:nvCxnSpPr>
              <p:cNvPr id="8" name="直接连接符 7"/>
              <p:cNvCxnSpPr/>
              <p:nvPr/>
            </p:nvCxnSpPr>
            <p:spPr>
              <a:xfrm>
                <a:off x="2278707" y="2082167"/>
                <a:ext cx="1795444" cy="0"/>
              </a:xfrm>
              <a:prstGeom prst="line">
                <a:avLst/>
              </a:prstGeom>
              <a:noFill/>
              <a:ln w="15875" cap="flat" cmpd="sng" algn="ctr">
                <a:solidFill>
                  <a:srgbClr val="E71E17"/>
                </a:solidFill>
                <a:prstDash val="solid"/>
              </a:ln>
              <a:effectLst/>
            </p:spPr>
          </p:cxn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3000">
        <p14:doors dir="vert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003060" y="1551684"/>
            <a:ext cx="10185880" cy="4455299"/>
            <a:chOff x="1003060" y="1551684"/>
            <a:chExt cx="10185880" cy="4455299"/>
          </a:xfrm>
        </p:grpSpPr>
        <p:grpSp>
          <p:nvGrpSpPr>
            <p:cNvPr id="26" name="Group 1"/>
            <p:cNvGrpSpPr/>
            <p:nvPr/>
          </p:nvGrpSpPr>
          <p:grpSpPr>
            <a:xfrm>
              <a:off x="1003060" y="1551890"/>
              <a:ext cx="10185880" cy="4455093"/>
              <a:chOff x="623888" y="1763714"/>
              <a:chExt cx="5261535" cy="9319318"/>
            </a:xfrm>
          </p:grpSpPr>
          <p:sp>
            <p:nvSpPr>
              <p:cNvPr id="28" name="Rectangle: Rounded Corners 2"/>
              <p:cNvSpPr/>
              <p:nvPr/>
            </p:nvSpPr>
            <p:spPr>
              <a:xfrm>
                <a:off x="682670" y="1763714"/>
                <a:ext cx="5202753" cy="4108092"/>
              </a:xfrm>
              <a:prstGeom prst="roundRect">
                <a:avLst/>
              </a:prstGeom>
              <a:noFill/>
              <a:ln w="3175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sz="1350" kern="0">
                  <a:solidFill>
                    <a:srgbClr val="FFFFFF"/>
                  </a:solidFill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Rectangle: Rounded Corners 3"/>
              <p:cNvSpPr/>
              <p:nvPr/>
            </p:nvSpPr>
            <p:spPr>
              <a:xfrm>
                <a:off x="623888" y="2321945"/>
                <a:ext cx="5202754" cy="8761087"/>
              </a:xfrm>
              <a:prstGeom prst="roundRect">
                <a:avLst>
                  <a:gd name="adj" fmla="val 3594"/>
                </a:avLst>
              </a:prstGeom>
              <a:noFill/>
              <a:ln w="3175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sz="1350" kern="0">
                  <a:solidFill>
                    <a:srgbClr val="FFFFFF"/>
                  </a:solidFill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3477151" y="1551684"/>
              <a:ext cx="4901297" cy="452389"/>
              <a:chOff x="1756791" y="1682311"/>
              <a:chExt cx="4901297" cy="452389"/>
            </a:xfrm>
          </p:grpSpPr>
          <p:sp>
            <p:nvSpPr>
              <p:cNvPr id="30" name="Freeform: Shape 13"/>
              <p:cNvSpPr/>
              <p:nvPr/>
            </p:nvSpPr>
            <p:spPr>
              <a:xfrm>
                <a:off x="1756791" y="1682712"/>
                <a:ext cx="4901297" cy="451988"/>
              </a:xfrm>
              <a:custGeom>
                <a:avLst/>
                <a:gdLst>
                  <a:gd name="connsiteX0" fmla="*/ 12386 w 3852419"/>
                  <a:gd name="connsiteY0" fmla="*/ 0 h 425302"/>
                  <a:gd name="connsiteX1" fmla="*/ 3639768 w 3852419"/>
                  <a:gd name="connsiteY1" fmla="*/ 0 h 425302"/>
                  <a:gd name="connsiteX2" fmla="*/ 3852419 w 3852419"/>
                  <a:gd name="connsiteY2" fmla="*/ 212651 h 425302"/>
                  <a:gd name="connsiteX3" fmla="*/ 3639768 w 3852419"/>
                  <a:gd name="connsiteY3" fmla="*/ 425302 h 425302"/>
                  <a:gd name="connsiteX4" fmla="*/ 12386 w 3852419"/>
                  <a:gd name="connsiteY4" fmla="*/ 425302 h 425302"/>
                  <a:gd name="connsiteX5" fmla="*/ 0 w 3852419"/>
                  <a:gd name="connsiteY5" fmla="*/ 424054 h 425302"/>
                  <a:gd name="connsiteX6" fmla="*/ 0 w 3852419"/>
                  <a:gd name="connsiteY6" fmla="*/ 1249 h 425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52419" h="425302">
                    <a:moveTo>
                      <a:pt x="12386" y="0"/>
                    </a:moveTo>
                    <a:lnTo>
                      <a:pt x="3639768" y="0"/>
                    </a:lnTo>
                    <a:cubicBezTo>
                      <a:pt x="3757212" y="0"/>
                      <a:pt x="3852419" y="95207"/>
                      <a:pt x="3852419" y="212651"/>
                    </a:cubicBezTo>
                    <a:cubicBezTo>
                      <a:pt x="3852419" y="330095"/>
                      <a:pt x="3757212" y="425302"/>
                      <a:pt x="3639768" y="425302"/>
                    </a:cubicBezTo>
                    <a:lnTo>
                      <a:pt x="12386" y="425302"/>
                    </a:lnTo>
                    <a:lnTo>
                      <a:pt x="0" y="424054"/>
                    </a:lnTo>
                    <a:lnTo>
                      <a:pt x="0" y="124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sz="1600" b="1">
                  <a:solidFill>
                    <a:srgbClr val="FFFFFF"/>
                  </a:solidFill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TextBox 37"/>
              <p:cNvSpPr txBox="1"/>
              <p:nvPr/>
            </p:nvSpPr>
            <p:spPr>
              <a:xfrm>
                <a:off x="2086801" y="1682311"/>
                <a:ext cx="3551688" cy="307777"/>
              </a:xfrm>
              <a:prstGeom prst="rect">
                <a:avLst/>
              </a:prstGeom>
            </p:spPr>
            <p:txBody>
              <a:bodyPr wrap="none">
                <a:noAutofit/>
              </a:bodyPr>
              <a:lstStyle/>
              <a:p>
                <a:pPr>
                  <a:buClr>
                    <a:srgbClr val="000000">
                      <a:lumMod val="85000"/>
                      <a:lumOff val="15000"/>
                    </a:srgbClr>
                  </a:buClr>
                  <a:buSzPct val="105000"/>
                </a:pPr>
                <a:r>
                  <a:rPr lang="zh-CN" altLang="en-US" sz="2400" b="1">
                    <a:solidFill>
                      <a:srgbClr val="FFFFFF"/>
                    </a:solidFill>
                    <a:latin typeface="Arial" panose="020B0604020202020204"/>
                    <a:ea typeface="微软雅黑" panose="020B0503020204020204" pitchFamily="34" charset="-122"/>
                  </a:rPr>
                  <a:t>牢牢掌握意识形态工作主动权</a:t>
                </a:r>
                <a:endParaRPr lang="zh-CN" altLang="en-US" sz="2400" b="1">
                  <a:solidFill>
                    <a:srgbClr val="FFFFFF"/>
                  </a:solidFill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5" name="TextBox 37"/>
              <p:cNvSpPr txBox="1"/>
              <p:nvPr/>
            </p:nvSpPr>
            <p:spPr>
              <a:xfrm>
                <a:off x="1757033" y="1682712"/>
                <a:ext cx="344876" cy="307777"/>
              </a:xfrm>
              <a:prstGeom prst="rect">
                <a:avLst/>
              </a:prstGeom>
            </p:spPr>
            <p:txBody>
              <a:bodyPr wrap="none">
                <a:noAutofit/>
              </a:bodyPr>
              <a:lstStyle/>
              <a:p>
                <a:pPr>
                  <a:buClr>
                    <a:srgbClr val="000000">
                      <a:lumMod val="85000"/>
                      <a:lumOff val="15000"/>
                    </a:srgbClr>
                  </a:buClr>
                  <a:buSzPct val="105000"/>
                </a:pPr>
                <a:r>
                  <a:rPr lang="en-US" altLang="zh-CN" sz="2400" b="1">
                    <a:solidFill>
                      <a:srgbClr val="FFFFFF"/>
                    </a:solidFill>
                    <a:latin typeface="Arial" panose="020B0604020202020204"/>
                    <a:ea typeface="微软雅黑" panose="020B0503020204020204" pitchFamily="34" charset="-122"/>
                  </a:rPr>
                  <a:t>1</a:t>
                </a:r>
                <a:endParaRPr lang="zh-CN" altLang="en-US" sz="2400" b="1">
                  <a:solidFill>
                    <a:srgbClr val="FFFFFF"/>
                  </a:solidFill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33" name="Rectangle 43"/>
          <p:cNvSpPr/>
          <p:nvPr/>
        </p:nvSpPr>
        <p:spPr>
          <a:xfrm>
            <a:off x="1255395" y="2903855"/>
            <a:ext cx="6924040" cy="2374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228600" indent="-228600">
              <a:lnSpc>
                <a:spcPct val="200000"/>
              </a:lnSpc>
              <a:buClr>
                <a:srgbClr val="C00000"/>
              </a:buClr>
              <a:buFont typeface="Wingdings" panose="05000000000000000000" pitchFamily="2" charset="2"/>
              <a:buChar char="l"/>
              <a:defRPr/>
            </a:pPr>
            <a:r>
              <a:rPr lang="zh-CN" altLang="en-US" sz="1600">
                <a:latin typeface="Arial" panose="020B0604020202020204"/>
                <a:ea typeface="微软雅黑" panose="020B0503020204020204" pitchFamily="34" charset="-122"/>
              </a:rPr>
              <a:t>这就要求我们要抓好理论武装，深入学习新时代中国特色社会主义思想，深刻领会其精神实质和丰富内涵，做到在各项工作中全面准确贯彻落实；</a:t>
            </a:r>
            <a:endParaRPr lang="en-US" altLang="zh-CN" sz="1600">
              <a:latin typeface="Arial" panose="020B0604020202020204"/>
              <a:ea typeface="微软雅黑" panose="020B0503020204020204" pitchFamily="34" charset="-122"/>
            </a:endParaRPr>
          </a:p>
          <a:p>
            <a:pPr marL="228600" indent="-228600">
              <a:lnSpc>
                <a:spcPct val="200000"/>
              </a:lnSpc>
              <a:buClr>
                <a:srgbClr val="C00000"/>
              </a:buClr>
              <a:buFont typeface="Wingdings" panose="05000000000000000000" pitchFamily="2" charset="2"/>
              <a:buChar char="l"/>
              <a:defRPr/>
            </a:pPr>
            <a:r>
              <a:rPr lang="zh-CN" altLang="en-US" sz="1600">
                <a:latin typeface="Arial" panose="020B0604020202020204"/>
                <a:ea typeface="微软雅黑" panose="020B0503020204020204" pitchFamily="34" charset="-122"/>
              </a:rPr>
              <a:t>要大力培育和弘扬社会主义核心价值观，不断夯实中国特色社会主义思想道德基础；要主动讲好中国故事、传播好中国声音。</a:t>
            </a:r>
            <a:endParaRPr lang="zh-CN" altLang="en-US" sz="1600">
              <a:latin typeface="Arial" panose="020B0604020202020204"/>
              <a:ea typeface="微软雅黑" panose="020B0503020204020204" pitchFamily="34" charset="-122"/>
            </a:endParaRPr>
          </a:p>
        </p:txBody>
      </p:sp>
      <p:pic>
        <p:nvPicPr>
          <p:cNvPr id="9" name="图片 8" descr="图标&#10;&#10;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564" y="3085530"/>
            <a:ext cx="2921453" cy="29214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wind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7"/>
          <p:cNvSpPr txBox="1"/>
          <p:nvPr/>
        </p:nvSpPr>
        <p:spPr>
          <a:xfrm>
            <a:off x="2600516" y="1722942"/>
            <a:ext cx="3551688" cy="307777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buClr>
                <a:srgbClr val="000000">
                  <a:lumMod val="85000"/>
                  <a:lumOff val="15000"/>
                </a:srgbClr>
              </a:buClr>
              <a:buSzPct val="105000"/>
            </a:pPr>
            <a:endParaRPr lang="zh-CN" altLang="en-US" sz="2400" b="1">
              <a:solidFill>
                <a:srgbClr val="FFFFFF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33" name="Rectangle 43"/>
          <p:cNvSpPr/>
          <p:nvPr/>
        </p:nvSpPr>
        <p:spPr>
          <a:xfrm>
            <a:off x="5178744" y="3070921"/>
            <a:ext cx="5387639" cy="23747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228600" indent="-228600">
              <a:lnSpc>
                <a:spcPct val="200000"/>
              </a:lnSpc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zh-CN" altLang="en-US" sz="1600" b="1">
                <a:latin typeface="Arial" panose="020B0604020202020204"/>
                <a:ea typeface="微软雅黑" panose="020B0503020204020204" pitchFamily="34" charset="-122"/>
              </a:rPr>
              <a:t>创新是活力之源。</a:t>
            </a:r>
            <a:r>
              <a:rPr lang="zh-CN" altLang="en-US" sz="1600">
                <a:latin typeface="Arial" panose="020B0604020202020204"/>
                <a:ea typeface="微软雅黑" panose="020B0503020204020204" pitchFamily="34" charset="-122"/>
              </a:rPr>
              <a:t>在宣传思想工作中，重点要抓好理念创新、手段创新、基层工作创新，努力以思想认识新飞跃打开工作新局面，积极探索有利于破解工作难题的新举措新办法，把创新的重心放在基层一线，加强传播手段和话语方式创新。</a:t>
            </a:r>
            <a:endParaRPr lang="zh-CN" altLang="en-US" sz="1600">
              <a:latin typeface="Arial" panose="020B0604020202020204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003060" y="1551890"/>
            <a:ext cx="10185880" cy="4455093"/>
            <a:chOff x="1003060" y="1551890"/>
            <a:chExt cx="10185880" cy="4455093"/>
          </a:xfrm>
        </p:grpSpPr>
        <p:grpSp>
          <p:nvGrpSpPr>
            <p:cNvPr id="2" name="Group 1"/>
            <p:cNvGrpSpPr/>
            <p:nvPr/>
          </p:nvGrpSpPr>
          <p:grpSpPr>
            <a:xfrm>
              <a:off x="1003060" y="1551890"/>
              <a:ext cx="10185880" cy="4455093"/>
              <a:chOff x="623888" y="1763714"/>
              <a:chExt cx="5261535" cy="9319318"/>
            </a:xfrm>
          </p:grpSpPr>
          <p:sp>
            <p:nvSpPr>
              <p:cNvPr id="4" name="Rectangle: Rounded Corners 2"/>
              <p:cNvSpPr/>
              <p:nvPr/>
            </p:nvSpPr>
            <p:spPr>
              <a:xfrm>
                <a:off x="682670" y="1763714"/>
                <a:ext cx="5202753" cy="4108092"/>
              </a:xfrm>
              <a:prstGeom prst="roundRect">
                <a:avLst/>
              </a:prstGeom>
              <a:noFill/>
              <a:ln w="3175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sz="1350" kern="0">
                  <a:solidFill>
                    <a:srgbClr val="FFFFFF"/>
                  </a:solidFill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5" name="Rectangle: Rounded Corners 3"/>
              <p:cNvSpPr/>
              <p:nvPr/>
            </p:nvSpPr>
            <p:spPr>
              <a:xfrm>
                <a:off x="623888" y="2321945"/>
                <a:ext cx="5202754" cy="8761087"/>
              </a:xfrm>
              <a:prstGeom prst="roundRect">
                <a:avLst>
                  <a:gd name="adj" fmla="val 3594"/>
                </a:avLst>
              </a:prstGeom>
              <a:noFill/>
              <a:ln w="3175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sz="1350" kern="0">
                  <a:solidFill>
                    <a:srgbClr val="FFFFFF"/>
                  </a:solidFill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3319523" y="1610969"/>
              <a:ext cx="5552955" cy="453600"/>
              <a:chOff x="1599163" y="1741596"/>
              <a:chExt cx="5552955" cy="453600"/>
            </a:xfrm>
          </p:grpSpPr>
          <p:sp>
            <p:nvSpPr>
              <p:cNvPr id="7" name="Freeform: Shape 13"/>
              <p:cNvSpPr/>
              <p:nvPr/>
            </p:nvSpPr>
            <p:spPr>
              <a:xfrm>
                <a:off x="2250821" y="1742402"/>
                <a:ext cx="4901297" cy="451988"/>
              </a:xfrm>
              <a:custGeom>
                <a:avLst/>
                <a:gdLst>
                  <a:gd name="connsiteX0" fmla="*/ 12386 w 3852419"/>
                  <a:gd name="connsiteY0" fmla="*/ 0 h 425302"/>
                  <a:gd name="connsiteX1" fmla="*/ 3639768 w 3852419"/>
                  <a:gd name="connsiteY1" fmla="*/ 0 h 425302"/>
                  <a:gd name="connsiteX2" fmla="*/ 3852419 w 3852419"/>
                  <a:gd name="connsiteY2" fmla="*/ 212651 h 425302"/>
                  <a:gd name="connsiteX3" fmla="*/ 3639768 w 3852419"/>
                  <a:gd name="connsiteY3" fmla="*/ 425302 h 425302"/>
                  <a:gd name="connsiteX4" fmla="*/ 12386 w 3852419"/>
                  <a:gd name="connsiteY4" fmla="*/ 425302 h 425302"/>
                  <a:gd name="connsiteX5" fmla="*/ 0 w 3852419"/>
                  <a:gd name="connsiteY5" fmla="*/ 424054 h 425302"/>
                  <a:gd name="connsiteX6" fmla="*/ 0 w 3852419"/>
                  <a:gd name="connsiteY6" fmla="*/ 1249 h 425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52419" h="425302">
                    <a:moveTo>
                      <a:pt x="12386" y="0"/>
                    </a:moveTo>
                    <a:lnTo>
                      <a:pt x="3639768" y="0"/>
                    </a:lnTo>
                    <a:cubicBezTo>
                      <a:pt x="3757212" y="0"/>
                      <a:pt x="3852419" y="95207"/>
                      <a:pt x="3852419" y="212651"/>
                    </a:cubicBezTo>
                    <a:cubicBezTo>
                      <a:pt x="3852419" y="330095"/>
                      <a:pt x="3757212" y="425302"/>
                      <a:pt x="3639768" y="425302"/>
                    </a:cubicBezTo>
                    <a:lnTo>
                      <a:pt x="12386" y="425302"/>
                    </a:lnTo>
                    <a:lnTo>
                      <a:pt x="0" y="424054"/>
                    </a:lnTo>
                    <a:lnTo>
                      <a:pt x="0" y="124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sz="1600" b="1">
                  <a:solidFill>
                    <a:srgbClr val="FFFFFF"/>
                  </a:solidFill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TextBox 37"/>
              <p:cNvSpPr txBox="1"/>
              <p:nvPr/>
            </p:nvSpPr>
            <p:spPr>
              <a:xfrm>
                <a:off x="2600516" y="1755336"/>
                <a:ext cx="3551688" cy="307777"/>
              </a:xfrm>
              <a:prstGeom prst="rect">
                <a:avLst/>
              </a:prstGeom>
            </p:spPr>
            <p:txBody>
              <a:bodyPr wrap="none">
                <a:noAutofit/>
              </a:bodyPr>
              <a:lstStyle/>
              <a:p>
                <a:pPr>
                  <a:buClr>
                    <a:srgbClr val="000000">
                      <a:lumMod val="85000"/>
                      <a:lumOff val="15000"/>
                    </a:srgbClr>
                  </a:buClr>
                  <a:buSzPct val="105000"/>
                </a:pPr>
                <a:r>
                  <a:rPr lang="zh-CN" altLang="en-US" sz="2400" b="1">
                    <a:solidFill>
                      <a:srgbClr val="FFFFFF"/>
                    </a:solidFill>
                    <a:latin typeface="Arial" panose="020B0604020202020204"/>
                    <a:ea typeface="微软雅黑" panose="020B0503020204020204" pitchFamily="34" charset="-122"/>
                  </a:rPr>
                  <a:t>不断推动意识形态工作创新</a:t>
                </a:r>
                <a:endParaRPr lang="zh-CN" altLang="en-US" sz="2400" b="1">
                  <a:solidFill>
                    <a:srgbClr val="FFFFFF"/>
                  </a:solidFill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1599163" y="1741596"/>
                <a:ext cx="453600" cy="453600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TextBox 37"/>
              <p:cNvSpPr txBox="1"/>
              <p:nvPr/>
            </p:nvSpPr>
            <p:spPr>
              <a:xfrm>
                <a:off x="1653528" y="1747482"/>
                <a:ext cx="344876" cy="307777"/>
              </a:xfrm>
              <a:prstGeom prst="rect">
                <a:avLst/>
              </a:prstGeom>
            </p:spPr>
            <p:txBody>
              <a:bodyPr wrap="none">
                <a:noAutofit/>
              </a:bodyPr>
              <a:lstStyle/>
              <a:p>
                <a:pPr>
                  <a:buClr>
                    <a:srgbClr val="000000">
                      <a:lumMod val="85000"/>
                      <a:lumOff val="15000"/>
                    </a:srgbClr>
                  </a:buClr>
                  <a:buSzPct val="105000"/>
                </a:pPr>
                <a:r>
                  <a:rPr lang="en-US" altLang="zh-CN" sz="2400" b="1">
                    <a:solidFill>
                      <a:srgbClr val="FFFFFF"/>
                    </a:solidFill>
                    <a:latin typeface="Arial" panose="020B0604020202020204"/>
                    <a:ea typeface="微软雅黑" panose="020B0503020204020204" pitchFamily="34" charset="-122"/>
                  </a:rPr>
                  <a:t>2</a:t>
                </a:r>
                <a:endParaRPr lang="zh-CN" altLang="en-US" sz="2400" b="1">
                  <a:solidFill>
                    <a:srgbClr val="FFFFFF"/>
                  </a:solidFill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</p:grpSp>
      </p:grpSp>
      <p:pic>
        <p:nvPicPr>
          <p:cNvPr id="12" name="图片 11" descr="卡通人物&#10;&#10;低可信度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968" y="2831890"/>
            <a:ext cx="3119869" cy="29029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wind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7"/>
          <p:cNvSpPr txBox="1"/>
          <p:nvPr/>
        </p:nvSpPr>
        <p:spPr>
          <a:xfrm>
            <a:off x="2600516" y="1722942"/>
            <a:ext cx="3551688" cy="307777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buClr>
                <a:srgbClr val="000000">
                  <a:lumMod val="85000"/>
                  <a:lumOff val="15000"/>
                </a:srgbClr>
              </a:buClr>
              <a:buSzPct val="105000"/>
            </a:pPr>
            <a:endParaRPr lang="zh-CN" altLang="en-US" sz="2135" b="1">
              <a:solidFill>
                <a:srgbClr val="FFFFFF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33" name="Rectangle 43"/>
          <p:cNvSpPr/>
          <p:nvPr/>
        </p:nvSpPr>
        <p:spPr>
          <a:xfrm>
            <a:off x="1553788" y="2687749"/>
            <a:ext cx="5881993" cy="23747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228600" indent="-2286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zh-CN" altLang="en-US" sz="1600">
                <a:latin typeface="Arial" panose="020B0604020202020204"/>
                <a:ea typeface="微软雅黑" panose="020B0503020204020204" pitchFamily="34" charset="-122"/>
              </a:rPr>
              <a:t>要广泛开展先进模范学习宣传活动，营造崇尚先进、学习先进的浓厚氛围。</a:t>
            </a:r>
            <a:endParaRPr lang="en-US" altLang="zh-CN" sz="1600">
              <a:latin typeface="Arial" panose="020B0604020202020204"/>
              <a:ea typeface="微软雅黑" panose="020B0503020204020204" pitchFamily="34" charset="-122"/>
            </a:endParaRPr>
          </a:p>
          <a:p>
            <a:pPr marL="228600" indent="-2286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l"/>
            </a:pPr>
            <a:endParaRPr lang="en-US" altLang="zh-CN" sz="1600">
              <a:latin typeface="Arial" panose="020B0604020202020204"/>
              <a:ea typeface="微软雅黑" panose="020B0503020204020204" pitchFamily="34" charset="-122"/>
            </a:endParaRPr>
          </a:p>
          <a:p>
            <a:pPr marL="228600" indent="-2286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zh-CN" altLang="en-US" sz="1600">
                <a:latin typeface="Arial" panose="020B0604020202020204"/>
                <a:ea typeface="微软雅黑" panose="020B0503020204020204" pitchFamily="34" charset="-122"/>
              </a:rPr>
              <a:t>要大力弘扬时代新风，加强思想道德建设，加强和改进思想政治工作，推进企业文化建设。</a:t>
            </a:r>
            <a:endParaRPr lang="zh-CN" altLang="en-US" sz="1600">
              <a:latin typeface="Arial" panose="020B0604020202020204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003060" y="1591124"/>
            <a:ext cx="10185880" cy="4455093"/>
            <a:chOff x="1003060" y="1591124"/>
            <a:chExt cx="10185880" cy="4455093"/>
          </a:xfrm>
        </p:grpSpPr>
        <p:grpSp>
          <p:nvGrpSpPr>
            <p:cNvPr id="2" name="Group 1"/>
            <p:cNvGrpSpPr/>
            <p:nvPr/>
          </p:nvGrpSpPr>
          <p:grpSpPr>
            <a:xfrm>
              <a:off x="1003060" y="1591124"/>
              <a:ext cx="10185880" cy="4455093"/>
              <a:chOff x="623888" y="1763714"/>
              <a:chExt cx="5261535" cy="9319318"/>
            </a:xfrm>
          </p:grpSpPr>
          <p:sp>
            <p:nvSpPr>
              <p:cNvPr id="4" name="Rectangle: Rounded Corners 2"/>
              <p:cNvSpPr/>
              <p:nvPr/>
            </p:nvSpPr>
            <p:spPr>
              <a:xfrm>
                <a:off x="682670" y="1763714"/>
                <a:ext cx="5202753" cy="4108092"/>
              </a:xfrm>
              <a:prstGeom prst="roundRect">
                <a:avLst/>
              </a:prstGeom>
              <a:noFill/>
              <a:ln w="3175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sz="1350" kern="0">
                  <a:solidFill>
                    <a:srgbClr val="FFFFFF"/>
                  </a:solidFill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5" name="Rectangle: Rounded Corners 3"/>
              <p:cNvSpPr/>
              <p:nvPr/>
            </p:nvSpPr>
            <p:spPr>
              <a:xfrm>
                <a:off x="623888" y="2321945"/>
                <a:ext cx="5202754" cy="8761087"/>
              </a:xfrm>
              <a:prstGeom prst="roundRect">
                <a:avLst>
                  <a:gd name="adj" fmla="val 3594"/>
                </a:avLst>
              </a:prstGeom>
              <a:noFill/>
              <a:ln w="3175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sz="1350" kern="0">
                  <a:solidFill>
                    <a:srgbClr val="FFFFFF"/>
                  </a:solidFill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3076352" y="1610969"/>
              <a:ext cx="6039297" cy="453600"/>
              <a:chOff x="1599163" y="1741596"/>
              <a:chExt cx="6039297" cy="453600"/>
            </a:xfrm>
          </p:grpSpPr>
          <p:sp>
            <p:nvSpPr>
              <p:cNvPr id="7" name="Freeform: Shape 13"/>
              <p:cNvSpPr/>
              <p:nvPr/>
            </p:nvSpPr>
            <p:spPr>
              <a:xfrm>
                <a:off x="2250821" y="1742402"/>
                <a:ext cx="5387639" cy="451988"/>
              </a:xfrm>
              <a:custGeom>
                <a:avLst/>
                <a:gdLst>
                  <a:gd name="connsiteX0" fmla="*/ 12386 w 3852419"/>
                  <a:gd name="connsiteY0" fmla="*/ 0 h 425302"/>
                  <a:gd name="connsiteX1" fmla="*/ 3639768 w 3852419"/>
                  <a:gd name="connsiteY1" fmla="*/ 0 h 425302"/>
                  <a:gd name="connsiteX2" fmla="*/ 3852419 w 3852419"/>
                  <a:gd name="connsiteY2" fmla="*/ 212651 h 425302"/>
                  <a:gd name="connsiteX3" fmla="*/ 3639768 w 3852419"/>
                  <a:gd name="connsiteY3" fmla="*/ 425302 h 425302"/>
                  <a:gd name="connsiteX4" fmla="*/ 12386 w 3852419"/>
                  <a:gd name="connsiteY4" fmla="*/ 425302 h 425302"/>
                  <a:gd name="connsiteX5" fmla="*/ 0 w 3852419"/>
                  <a:gd name="connsiteY5" fmla="*/ 424054 h 425302"/>
                  <a:gd name="connsiteX6" fmla="*/ 0 w 3852419"/>
                  <a:gd name="connsiteY6" fmla="*/ 1249 h 425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52419" h="425302">
                    <a:moveTo>
                      <a:pt x="12386" y="0"/>
                    </a:moveTo>
                    <a:lnTo>
                      <a:pt x="3639768" y="0"/>
                    </a:lnTo>
                    <a:cubicBezTo>
                      <a:pt x="3757212" y="0"/>
                      <a:pt x="3852419" y="95207"/>
                      <a:pt x="3852419" y="212651"/>
                    </a:cubicBezTo>
                    <a:cubicBezTo>
                      <a:pt x="3852419" y="330095"/>
                      <a:pt x="3757212" y="425302"/>
                      <a:pt x="3639768" y="425302"/>
                    </a:cubicBezTo>
                    <a:lnTo>
                      <a:pt x="12386" y="425302"/>
                    </a:lnTo>
                    <a:lnTo>
                      <a:pt x="0" y="424054"/>
                    </a:lnTo>
                    <a:lnTo>
                      <a:pt x="0" y="124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sz="1600" b="1">
                  <a:solidFill>
                    <a:srgbClr val="FFFFFF"/>
                  </a:solidFill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TextBox 37"/>
              <p:cNvSpPr txBox="1"/>
              <p:nvPr/>
            </p:nvSpPr>
            <p:spPr>
              <a:xfrm>
                <a:off x="2600516" y="1755336"/>
                <a:ext cx="3551688" cy="307777"/>
              </a:xfrm>
              <a:prstGeom prst="rect">
                <a:avLst/>
              </a:prstGeom>
            </p:spPr>
            <p:txBody>
              <a:bodyPr wrap="none">
                <a:noAutofit/>
              </a:bodyPr>
              <a:lstStyle/>
              <a:p>
                <a:pPr>
                  <a:buClr>
                    <a:srgbClr val="000000">
                      <a:lumMod val="85000"/>
                      <a:lumOff val="15000"/>
                    </a:srgbClr>
                  </a:buClr>
                  <a:buSzPct val="105000"/>
                </a:pPr>
                <a:r>
                  <a:rPr lang="zh-CN" altLang="en-US" sz="2400" b="1">
                    <a:solidFill>
                      <a:srgbClr val="FFFFFF"/>
                    </a:solidFill>
                    <a:latin typeface="Arial" panose="020B0604020202020204"/>
                    <a:ea typeface="微软雅黑" panose="020B0503020204020204" pitchFamily="34" charset="-122"/>
                  </a:rPr>
                  <a:t>坚持团结稳定鼓劲、正面宣传为主</a:t>
                </a:r>
                <a:endParaRPr lang="zh-CN" altLang="en-US" sz="2400" b="1">
                  <a:solidFill>
                    <a:srgbClr val="FFFFFF"/>
                  </a:solidFill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1599163" y="1741596"/>
                <a:ext cx="453600" cy="453600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TextBox 37"/>
              <p:cNvSpPr txBox="1"/>
              <p:nvPr/>
            </p:nvSpPr>
            <p:spPr>
              <a:xfrm>
                <a:off x="1653528" y="1747482"/>
                <a:ext cx="344876" cy="307777"/>
              </a:xfrm>
              <a:prstGeom prst="rect">
                <a:avLst/>
              </a:prstGeom>
            </p:spPr>
            <p:txBody>
              <a:bodyPr wrap="none">
                <a:noAutofit/>
              </a:bodyPr>
              <a:lstStyle/>
              <a:p>
                <a:pPr>
                  <a:buClr>
                    <a:srgbClr val="000000">
                      <a:lumMod val="85000"/>
                      <a:lumOff val="15000"/>
                    </a:srgbClr>
                  </a:buClr>
                  <a:buSzPct val="105000"/>
                </a:pPr>
                <a:r>
                  <a:rPr lang="en-US" altLang="zh-CN" sz="2400" b="1">
                    <a:solidFill>
                      <a:srgbClr val="FFFFFF"/>
                    </a:solidFill>
                    <a:latin typeface="Arial" panose="020B0604020202020204"/>
                    <a:ea typeface="微软雅黑" panose="020B0503020204020204" pitchFamily="34" charset="-122"/>
                  </a:rPr>
                  <a:t>3</a:t>
                </a:r>
                <a:endParaRPr lang="zh-CN" altLang="en-US" sz="2400" b="1">
                  <a:solidFill>
                    <a:srgbClr val="FFFFFF"/>
                  </a:solidFill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</p:grpSp>
      </p:grpSp>
      <p:pic>
        <p:nvPicPr>
          <p:cNvPr id="12" name="图片 11" descr="徽标&#10;&#10;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393" y="2924175"/>
            <a:ext cx="2622730" cy="25178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wind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7"/>
          <p:cNvSpPr txBox="1"/>
          <p:nvPr/>
        </p:nvSpPr>
        <p:spPr>
          <a:xfrm>
            <a:off x="2600516" y="1722942"/>
            <a:ext cx="3551688" cy="307777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buClr>
                <a:srgbClr val="000000">
                  <a:lumMod val="85000"/>
                  <a:lumOff val="15000"/>
                </a:srgbClr>
              </a:buClr>
              <a:buSzPct val="105000"/>
            </a:pPr>
            <a:endParaRPr lang="zh-CN" altLang="en-US" sz="2135" b="1">
              <a:solidFill>
                <a:srgbClr val="FFFFFF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003060" y="1542626"/>
            <a:ext cx="10185880" cy="4455984"/>
            <a:chOff x="1003060" y="1542626"/>
            <a:chExt cx="10185880" cy="4455984"/>
          </a:xfrm>
        </p:grpSpPr>
        <p:sp>
          <p:nvSpPr>
            <p:cNvPr id="11" name="Rectangle: Rounded Corners 3"/>
            <p:cNvSpPr/>
            <p:nvPr/>
          </p:nvSpPr>
          <p:spPr>
            <a:xfrm>
              <a:off x="1059958" y="1810379"/>
              <a:ext cx="10072085" cy="4188231"/>
            </a:xfrm>
            <a:prstGeom prst="roundRect">
              <a:avLst>
                <a:gd name="adj" fmla="val 3594"/>
              </a:avLst>
            </a:prstGeom>
            <a:noFill/>
            <a:ln w="31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sz="1350" kern="0">
                <a:solidFill>
                  <a:srgbClr val="FFFFFF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1003060" y="1542626"/>
              <a:ext cx="10185880" cy="4455093"/>
              <a:chOff x="1003060" y="1551890"/>
              <a:chExt cx="10185880" cy="4455093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1003060" y="1551890"/>
                <a:ext cx="10185880" cy="4455093"/>
                <a:chOff x="623888" y="1763714"/>
                <a:chExt cx="5261535" cy="9319318"/>
              </a:xfrm>
            </p:grpSpPr>
            <p:sp>
              <p:nvSpPr>
                <p:cNvPr id="4" name="Rectangle: Rounded Corners 2"/>
                <p:cNvSpPr/>
                <p:nvPr/>
              </p:nvSpPr>
              <p:spPr>
                <a:xfrm>
                  <a:off x="682670" y="1763714"/>
                  <a:ext cx="5202753" cy="4108092"/>
                </a:xfrm>
                <a:prstGeom prst="roundRect">
                  <a:avLst/>
                </a:prstGeom>
              </p:spPr>
              <p:txBody>
                <a:bodyPr wrap="square" lIns="0" tIns="0" rIns="0" bIns="0">
                  <a:noAutofit/>
                </a:bodyPr>
                <a:lstStyle/>
                <a:p>
                  <a:pPr marL="228600" indent="-228600">
                    <a:lnSpc>
                      <a:spcPct val="150000"/>
                    </a:lnSpc>
                    <a:buClr>
                      <a:srgbClr val="C00000"/>
                    </a:buClr>
                    <a:buFont typeface="Wingdings" panose="05000000000000000000" pitchFamily="2" charset="2"/>
                    <a:buChar char="l"/>
                  </a:pPr>
                  <a:endParaRPr sz="1600">
                    <a:latin typeface="Arial" panose="020B0604020202020204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" name="Rectangle: Rounded Corners 3"/>
                <p:cNvSpPr/>
                <p:nvPr/>
              </p:nvSpPr>
              <p:spPr>
                <a:xfrm>
                  <a:off x="623888" y="2321945"/>
                  <a:ext cx="5202754" cy="8761087"/>
                </a:xfrm>
                <a:prstGeom prst="roundRect">
                  <a:avLst>
                    <a:gd name="adj" fmla="val 3594"/>
                  </a:avLst>
                </a:prstGeom>
              </p:spPr>
              <p:txBody>
                <a:bodyPr wrap="square" lIns="0" tIns="0" rIns="0" bIns="0">
                  <a:noAutofit/>
                </a:bodyPr>
                <a:lstStyle/>
                <a:p>
                  <a:pPr marL="228600" indent="-228600">
                    <a:lnSpc>
                      <a:spcPct val="150000"/>
                    </a:lnSpc>
                    <a:buClr>
                      <a:srgbClr val="C00000"/>
                    </a:buClr>
                    <a:buFont typeface="Wingdings" panose="05000000000000000000" pitchFamily="2" charset="2"/>
                    <a:buChar char="l"/>
                  </a:pPr>
                  <a:endParaRPr sz="1600">
                    <a:latin typeface="Arial" panose="020B0604020202020204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6" name="组合 5"/>
              <p:cNvGrpSpPr/>
              <p:nvPr/>
            </p:nvGrpSpPr>
            <p:grpSpPr>
              <a:xfrm>
                <a:off x="2218190" y="1610969"/>
                <a:ext cx="7755620" cy="453600"/>
                <a:chOff x="1599163" y="1741596"/>
                <a:chExt cx="7755620" cy="453600"/>
              </a:xfrm>
            </p:grpSpPr>
            <p:sp>
              <p:nvSpPr>
                <p:cNvPr id="7" name="Freeform: Shape 13"/>
                <p:cNvSpPr/>
                <p:nvPr/>
              </p:nvSpPr>
              <p:spPr>
                <a:xfrm>
                  <a:off x="2250821" y="1742402"/>
                  <a:ext cx="7103962" cy="451988"/>
                </a:xfrm>
                <a:custGeom>
                  <a:avLst/>
                  <a:gdLst>
                    <a:gd name="connsiteX0" fmla="*/ 12386 w 3852419"/>
                    <a:gd name="connsiteY0" fmla="*/ 0 h 425302"/>
                    <a:gd name="connsiteX1" fmla="*/ 3639768 w 3852419"/>
                    <a:gd name="connsiteY1" fmla="*/ 0 h 425302"/>
                    <a:gd name="connsiteX2" fmla="*/ 3852419 w 3852419"/>
                    <a:gd name="connsiteY2" fmla="*/ 212651 h 425302"/>
                    <a:gd name="connsiteX3" fmla="*/ 3639768 w 3852419"/>
                    <a:gd name="connsiteY3" fmla="*/ 425302 h 425302"/>
                    <a:gd name="connsiteX4" fmla="*/ 12386 w 3852419"/>
                    <a:gd name="connsiteY4" fmla="*/ 425302 h 425302"/>
                    <a:gd name="connsiteX5" fmla="*/ 0 w 3852419"/>
                    <a:gd name="connsiteY5" fmla="*/ 424054 h 425302"/>
                    <a:gd name="connsiteX6" fmla="*/ 0 w 3852419"/>
                    <a:gd name="connsiteY6" fmla="*/ 1249 h 425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852419" h="425302">
                      <a:moveTo>
                        <a:pt x="12386" y="0"/>
                      </a:moveTo>
                      <a:lnTo>
                        <a:pt x="3639768" y="0"/>
                      </a:lnTo>
                      <a:cubicBezTo>
                        <a:pt x="3757212" y="0"/>
                        <a:pt x="3852419" y="95207"/>
                        <a:pt x="3852419" y="212651"/>
                      </a:cubicBezTo>
                      <a:cubicBezTo>
                        <a:pt x="3852419" y="330095"/>
                        <a:pt x="3757212" y="425302"/>
                        <a:pt x="3639768" y="425302"/>
                      </a:cubicBezTo>
                      <a:lnTo>
                        <a:pt x="12386" y="425302"/>
                      </a:lnTo>
                      <a:lnTo>
                        <a:pt x="0" y="424054"/>
                      </a:lnTo>
                      <a:lnTo>
                        <a:pt x="0" y="124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sz="1600" b="1">
                    <a:solidFill>
                      <a:srgbClr val="FFFFFF"/>
                    </a:solidFill>
                    <a:latin typeface="Arial" panose="020B0604020202020204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8" name="TextBox 37"/>
                <p:cNvSpPr txBox="1"/>
                <p:nvPr/>
              </p:nvSpPr>
              <p:spPr>
                <a:xfrm>
                  <a:off x="2600516" y="1755336"/>
                  <a:ext cx="3551688" cy="307777"/>
                </a:xfrm>
                <a:prstGeom prst="rect">
                  <a:avLst/>
                </a:prstGeom>
              </p:spPr>
              <p:txBody>
                <a:bodyPr wrap="none">
                  <a:noAutofit/>
                </a:bodyPr>
                <a:lstStyle/>
                <a:p>
                  <a:pPr>
                    <a:buClr>
                      <a:srgbClr val="000000">
                        <a:lumMod val="85000"/>
                        <a:lumOff val="15000"/>
                      </a:srgbClr>
                    </a:buClr>
                    <a:buSzPct val="105000"/>
                  </a:pPr>
                  <a:r>
                    <a:rPr lang="zh-CN" altLang="en-US" sz="2400" b="1">
                      <a:solidFill>
                        <a:srgbClr val="FFFFFF"/>
                      </a:solidFill>
                      <a:latin typeface="Arial" panose="020B0604020202020204"/>
                      <a:ea typeface="微软雅黑" panose="020B0503020204020204" pitchFamily="34" charset="-122"/>
                    </a:rPr>
                    <a:t>坚持以理服人、以德服人、以文服人的工作方法</a:t>
                  </a:r>
                  <a:endParaRPr lang="zh-CN" altLang="en-US" sz="2400" b="1">
                    <a:solidFill>
                      <a:srgbClr val="FFFFFF"/>
                    </a:solidFill>
                    <a:latin typeface="Arial" panose="020B0604020202020204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" name="矩形 8"/>
                <p:cNvSpPr/>
                <p:nvPr/>
              </p:nvSpPr>
              <p:spPr>
                <a:xfrm>
                  <a:off x="1599163" y="1741596"/>
                  <a:ext cx="453600" cy="453600"/>
                </a:xfrm>
                <a:prstGeom prst="rect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" name="TextBox 37"/>
                <p:cNvSpPr txBox="1"/>
                <p:nvPr/>
              </p:nvSpPr>
              <p:spPr>
                <a:xfrm>
                  <a:off x="1653528" y="1747482"/>
                  <a:ext cx="344876" cy="307777"/>
                </a:xfrm>
                <a:prstGeom prst="rect">
                  <a:avLst/>
                </a:prstGeom>
              </p:spPr>
              <p:txBody>
                <a:bodyPr wrap="none">
                  <a:noAutofit/>
                </a:bodyPr>
                <a:lstStyle/>
                <a:p>
                  <a:pPr>
                    <a:buClr>
                      <a:srgbClr val="000000">
                        <a:lumMod val="85000"/>
                        <a:lumOff val="15000"/>
                      </a:srgbClr>
                    </a:buClr>
                    <a:buSzPct val="105000"/>
                  </a:pPr>
                  <a:r>
                    <a:rPr lang="en-US" altLang="zh-CN" sz="2400" b="1">
                      <a:solidFill>
                        <a:srgbClr val="FFFFFF"/>
                      </a:solidFill>
                      <a:latin typeface="Arial" panose="020B0604020202020204"/>
                      <a:ea typeface="微软雅黑" panose="020B0503020204020204" pitchFamily="34" charset="-122"/>
                    </a:rPr>
                    <a:t>4</a:t>
                  </a:r>
                  <a:endParaRPr lang="zh-CN" altLang="en-US" sz="2400" b="1">
                    <a:solidFill>
                      <a:srgbClr val="FFFFFF"/>
                    </a:solidFill>
                    <a:latin typeface="Arial" panose="020B0604020202020204"/>
                    <a:ea typeface="微软雅黑" panose="020B0503020204020204" pitchFamily="34" charset="-122"/>
                  </a:endParaRPr>
                </a:p>
              </p:txBody>
            </p:sp>
          </p:grpSp>
        </p:grpSp>
      </p:grpSp>
      <p:grpSp>
        <p:nvGrpSpPr>
          <p:cNvPr id="12" name="组合 11"/>
          <p:cNvGrpSpPr/>
          <p:nvPr/>
        </p:nvGrpSpPr>
        <p:grpSpPr>
          <a:xfrm>
            <a:off x="1470142" y="2298227"/>
            <a:ext cx="9251717" cy="3591090"/>
            <a:chOff x="1470142" y="2298227"/>
            <a:chExt cx="9251717" cy="3591090"/>
          </a:xfrm>
        </p:grpSpPr>
        <p:sp>
          <p:nvSpPr>
            <p:cNvPr id="33" name="Rectangle 43"/>
            <p:cNvSpPr/>
            <p:nvPr/>
          </p:nvSpPr>
          <p:spPr>
            <a:xfrm>
              <a:off x="1563836" y="3514597"/>
              <a:ext cx="4967593" cy="2374720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>
                <a:lnSpc>
                  <a:spcPct val="150000"/>
                </a:lnSpc>
                <a:buClr>
                  <a:srgbClr val="C00000"/>
                </a:buClr>
              </a:pPr>
              <a:r>
                <a:rPr lang="zh-CN" altLang="en-US" sz="1600" b="1">
                  <a:latin typeface="Arial" panose="020B0604020202020204"/>
                  <a:ea typeface="微软雅黑" panose="020B0503020204020204" pitchFamily="34" charset="-122"/>
                </a:rPr>
                <a:t>进行思想教育要坚持以理服人、以文服人、以情服人。</a:t>
              </a:r>
              <a:endParaRPr lang="zh-CN" altLang="en-US" sz="1600"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470142" y="2298227"/>
              <a:ext cx="9251717" cy="7870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00000"/>
                </a:buClr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意识形态工作对象是人的思想观念，而人的思想活动是非常复杂的，解决思想问题不能靠强制手段，因为强制方式不能做到使人真学真懂真信。</a:t>
              </a:r>
              <a:endPara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15" name="图片 14" descr="卡通人物&#10;&#10;低可信度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234" y="2813461"/>
            <a:ext cx="3272586" cy="32725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wind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7"/>
          <p:cNvSpPr txBox="1"/>
          <p:nvPr/>
        </p:nvSpPr>
        <p:spPr>
          <a:xfrm>
            <a:off x="2600516" y="1722942"/>
            <a:ext cx="3551688" cy="307777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buClr>
                <a:srgbClr val="000000">
                  <a:lumMod val="85000"/>
                  <a:lumOff val="15000"/>
                </a:srgbClr>
              </a:buClr>
              <a:buSzPct val="105000"/>
            </a:pPr>
            <a:endParaRPr lang="zh-CN" altLang="en-US" sz="2135" b="1">
              <a:solidFill>
                <a:srgbClr val="FFFFFF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33" name="Rectangle 43"/>
          <p:cNvSpPr/>
          <p:nvPr/>
        </p:nvSpPr>
        <p:spPr>
          <a:xfrm>
            <a:off x="1934210" y="2725420"/>
            <a:ext cx="8866505" cy="234696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l">
              <a:lnSpc>
                <a:spcPct val="200000"/>
              </a:lnSpc>
              <a:buClr>
                <a:srgbClr val="C00000"/>
              </a:buClr>
            </a:pPr>
            <a:r>
              <a:rPr lang="zh-CN" altLang="en-US" sz="1600">
                <a:latin typeface="Arial" panose="020B0604020202020204"/>
                <a:ea typeface="微软雅黑" panose="020B0503020204020204" pitchFamily="34" charset="-122"/>
              </a:rPr>
              <a:t>党员干部要增强“四个意识”，自觉承担起抓意识形态工作的政治责任和领导责任。宣传思想部门承担着十分重要的职责，必须守土有责、守土负责、守土尽责，宣传思想干部要不断掌握新知识、熟悉新领域、开拓新视野，增强本领能力，加强调查研究，不断增强脚力、眼力、脑力、笔力，努力打造一支政治过硬、本领高强、求实创新、能打胜仗的宣传思想工作队伍。</a:t>
            </a:r>
            <a:endParaRPr lang="zh-CN" altLang="en-US" sz="1600">
              <a:latin typeface="Arial" panose="020B0604020202020204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003060" y="1553186"/>
            <a:ext cx="10185880" cy="4455093"/>
            <a:chOff x="1003060" y="1553186"/>
            <a:chExt cx="10185880" cy="4455093"/>
          </a:xfrm>
        </p:grpSpPr>
        <p:grpSp>
          <p:nvGrpSpPr>
            <p:cNvPr id="2" name="Group 1"/>
            <p:cNvGrpSpPr/>
            <p:nvPr/>
          </p:nvGrpSpPr>
          <p:grpSpPr>
            <a:xfrm>
              <a:off x="1003060" y="1553186"/>
              <a:ext cx="10185880" cy="4455093"/>
              <a:chOff x="623888" y="1763714"/>
              <a:chExt cx="5261535" cy="9319318"/>
            </a:xfrm>
          </p:grpSpPr>
          <p:sp>
            <p:nvSpPr>
              <p:cNvPr id="4" name="Rectangle: Rounded Corners 2"/>
              <p:cNvSpPr/>
              <p:nvPr/>
            </p:nvSpPr>
            <p:spPr>
              <a:xfrm>
                <a:off x="682670" y="1763714"/>
                <a:ext cx="5202753" cy="4108092"/>
              </a:xfrm>
              <a:prstGeom prst="roundRect">
                <a:avLst/>
              </a:prstGeom>
              <a:noFill/>
              <a:ln w="3175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sz="1350" kern="0">
                  <a:solidFill>
                    <a:srgbClr val="FFFFFF"/>
                  </a:solidFill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5" name="Rectangle: Rounded Corners 3"/>
              <p:cNvSpPr/>
              <p:nvPr/>
            </p:nvSpPr>
            <p:spPr>
              <a:xfrm>
                <a:off x="623888" y="2321945"/>
                <a:ext cx="5202754" cy="8761087"/>
              </a:xfrm>
              <a:prstGeom prst="roundRect">
                <a:avLst>
                  <a:gd name="adj" fmla="val 3594"/>
                </a:avLst>
              </a:prstGeom>
              <a:noFill/>
              <a:ln w="3175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sz="1350" kern="0">
                  <a:solidFill>
                    <a:srgbClr val="FFFFFF"/>
                  </a:solidFill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3319523" y="1612265"/>
              <a:ext cx="5552955" cy="453600"/>
              <a:chOff x="1599163" y="1741596"/>
              <a:chExt cx="5552955" cy="453600"/>
            </a:xfrm>
          </p:grpSpPr>
          <p:sp>
            <p:nvSpPr>
              <p:cNvPr id="7" name="Freeform: Shape 13"/>
              <p:cNvSpPr/>
              <p:nvPr/>
            </p:nvSpPr>
            <p:spPr>
              <a:xfrm>
                <a:off x="2250821" y="1742402"/>
                <a:ext cx="4901297" cy="451988"/>
              </a:xfrm>
              <a:custGeom>
                <a:avLst/>
                <a:gdLst>
                  <a:gd name="connsiteX0" fmla="*/ 12386 w 3852419"/>
                  <a:gd name="connsiteY0" fmla="*/ 0 h 425302"/>
                  <a:gd name="connsiteX1" fmla="*/ 3639768 w 3852419"/>
                  <a:gd name="connsiteY1" fmla="*/ 0 h 425302"/>
                  <a:gd name="connsiteX2" fmla="*/ 3852419 w 3852419"/>
                  <a:gd name="connsiteY2" fmla="*/ 212651 h 425302"/>
                  <a:gd name="connsiteX3" fmla="*/ 3639768 w 3852419"/>
                  <a:gd name="connsiteY3" fmla="*/ 425302 h 425302"/>
                  <a:gd name="connsiteX4" fmla="*/ 12386 w 3852419"/>
                  <a:gd name="connsiteY4" fmla="*/ 425302 h 425302"/>
                  <a:gd name="connsiteX5" fmla="*/ 0 w 3852419"/>
                  <a:gd name="connsiteY5" fmla="*/ 424054 h 425302"/>
                  <a:gd name="connsiteX6" fmla="*/ 0 w 3852419"/>
                  <a:gd name="connsiteY6" fmla="*/ 1249 h 425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52419" h="425302">
                    <a:moveTo>
                      <a:pt x="12386" y="0"/>
                    </a:moveTo>
                    <a:lnTo>
                      <a:pt x="3639768" y="0"/>
                    </a:lnTo>
                    <a:cubicBezTo>
                      <a:pt x="3757212" y="0"/>
                      <a:pt x="3852419" y="95207"/>
                      <a:pt x="3852419" y="212651"/>
                    </a:cubicBezTo>
                    <a:cubicBezTo>
                      <a:pt x="3852419" y="330095"/>
                      <a:pt x="3757212" y="425302"/>
                      <a:pt x="3639768" y="425302"/>
                    </a:cubicBezTo>
                    <a:lnTo>
                      <a:pt x="12386" y="425302"/>
                    </a:lnTo>
                    <a:lnTo>
                      <a:pt x="0" y="424054"/>
                    </a:lnTo>
                    <a:lnTo>
                      <a:pt x="0" y="124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sz="1600" b="1">
                  <a:solidFill>
                    <a:srgbClr val="FFFFFF"/>
                  </a:solidFill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TextBox 37"/>
              <p:cNvSpPr txBox="1"/>
              <p:nvPr/>
            </p:nvSpPr>
            <p:spPr>
              <a:xfrm>
                <a:off x="2600516" y="1755336"/>
                <a:ext cx="3551688" cy="307777"/>
              </a:xfrm>
              <a:prstGeom prst="rect">
                <a:avLst/>
              </a:prstGeom>
            </p:spPr>
            <p:txBody>
              <a:bodyPr wrap="none">
                <a:noAutofit/>
              </a:bodyPr>
              <a:lstStyle/>
              <a:p>
                <a:pPr>
                  <a:buClr>
                    <a:srgbClr val="000000">
                      <a:lumMod val="85000"/>
                      <a:lumOff val="15000"/>
                    </a:srgbClr>
                  </a:buClr>
                  <a:buSzPct val="105000"/>
                </a:pPr>
                <a:r>
                  <a:rPr lang="zh-CN" altLang="en-US" sz="2400" b="1">
                    <a:solidFill>
                      <a:srgbClr val="FFFFFF"/>
                    </a:solidFill>
                    <a:latin typeface="Arial" panose="020B0604020202020204"/>
                    <a:ea typeface="微软雅黑" panose="020B0503020204020204" pitchFamily="34" charset="-122"/>
                  </a:rPr>
                  <a:t>强化意识形态工作责任制</a:t>
                </a:r>
                <a:endParaRPr lang="zh-CN" altLang="en-US" sz="2400" b="1">
                  <a:solidFill>
                    <a:srgbClr val="FFFFFF"/>
                  </a:solidFill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1599163" y="1741596"/>
                <a:ext cx="453600" cy="453600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TextBox 37"/>
              <p:cNvSpPr txBox="1"/>
              <p:nvPr/>
            </p:nvSpPr>
            <p:spPr>
              <a:xfrm>
                <a:off x="1653528" y="1747482"/>
                <a:ext cx="344876" cy="307777"/>
              </a:xfrm>
              <a:prstGeom prst="rect">
                <a:avLst/>
              </a:prstGeom>
            </p:spPr>
            <p:txBody>
              <a:bodyPr wrap="none">
                <a:noAutofit/>
              </a:bodyPr>
              <a:lstStyle/>
              <a:p>
                <a:pPr>
                  <a:buClr>
                    <a:srgbClr val="000000">
                      <a:lumMod val="85000"/>
                      <a:lumOff val="15000"/>
                    </a:srgbClr>
                  </a:buClr>
                  <a:buSzPct val="105000"/>
                </a:pPr>
                <a:r>
                  <a:rPr lang="en-US" altLang="zh-CN" sz="2400" b="1">
                    <a:solidFill>
                      <a:srgbClr val="FFFFFF"/>
                    </a:solidFill>
                    <a:latin typeface="Arial" panose="020B0604020202020204"/>
                    <a:ea typeface="微软雅黑" panose="020B0503020204020204" pitchFamily="34" charset="-122"/>
                  </a:rPr>
                  <a:t>5</a:t>
                </a:r>
                <a:endParaRPr lang="zh-CN" altLang="en-US" sz="2400" b="1">
                  <a:solidFill>
                    <a:srgbClr val="FFFFFF"/>
                  </a:solidFill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wind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海上的风景&#10;&#10;描述已自动生成"/>
          <p:cNvPicPr>
            <a:picLocks noChangeAspect="1"/>
          </p:cNvPicPr>
          <p:nvPr/>
        </p:nvPicPr>
        <p:blipFill>
          <a:blip r:embed="rId1">
            <a:alphaModFix am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6"/>
            <a:ext cx="12192000" cy="685654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859745" y="908050"/>
            <a:ext cx="10472511" cy="569595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1" name="图片 30" descr="电脑合成图&#10;&#10;中度可信度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4949952"/>
            <a:ext cx="12192000" cy="1908048"/>
          </a:xfrm>
          <a:prstGeom prst="rect">
            <a:avLst/>
          </a:prstGeom>
        </p:spPr>
      </p:pic>
      <p:grpSp>
        <p:nvGrpSpPr>
          <p:cNvPr id="7" name="组合 6"/>
          <p:cNvGrpSpPr/>
          <p:nvPr>
            <p:custDataLst>
              <p:tags r:id="rId3"/>
            </p:custDataLst>
          </p:nvPr>
        </p:nvGrpSpPr>
        <p:grpSpPr>
          <a:xfrm>
            <a:off x="3291212" y="1647653"/>
            <a:ext cx="7566889" cy="3911037"/>
            <a:chOff x="2928354" y="873808"/>
            <a:chExt cx="7566889" cy="3911037"/>
          </a:xfrm>
        </p:grpSpPr>
        <p:grpSp>
          <p:nvGrpSpPr>
            <p:cNvPr id="3" name="组合 2"/>
            <p:cNvGrpSpPr/>
            <p:nvPr/>
          </p:nvGrpSpPr>
          <p:grpSpPr>
            <a:xfrm>
              <a:off x="2928354" y="873808"/>
              <a:ext cx="656661" cy="3911037"/>
              <a:chOff x="2928354" y="873808"/>
              <a:chExt cx="656661" cy="3911037"/>
            </a:xfrm>
            <a:solidFill>
              <a:schemeClr val="accent1"/>
            </a:solidFill>
          </p:grpSpPr>
          <p:sp>
            <p:nvSpPr>
              <p:cNvPr id="22" name="圆角矩形 12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2928354" y="873808"/>
                <a:ext cx="656661" cy="552368"/>
              </a:xfrm>
              <a:prstGeom prst="roundRect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219200"/>
                <a:r>
                  <a:rPr lang="zh-CN" altLang="en-US" sz="2135" b="1">
                    <a:solidFill>
                      <a:srgbClr val="FFFFFF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</a:rPr>
                  <a:t> </a:t>
                </a:r>
                <a:r>
                  <a:rPr lang="en-US" altLang="zh-CN" sz="2135" b="1">
                    <a:solidFill>
                      <a:srgbClr val="FFFFFF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</a:rPr>
                  <a:t>01</a:t>
                </a:r>
                <a:endParaRPr lang="zh-CN" altLang="en-US" sz="2135" b="1">
                  <a:solidFill>
                    <a:srgbClr val="FFFFFF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</a:endParaRPr>
              </a:p>
            </p:txBody>
          </p:sp>
          <p:sp>
            <p:nvSpPr>
              <p:cNvPr id="24" name="圆角矩形 12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2928354" y="1513409"/>
                <a:ext cx="656661" cy="552368"/>
              </a:xfrm>
              <a:prstGeom prst="roundRect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219200"/>
                <a:r>
                  <a:rPr lang="zh-CN" altLang="en-US" sz="2135" b="1">
                    <a:solidFill>
                      <a:srgbClr val="FFFFFF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</a:rPr>
                  <a:t> </a:t>
                </a:r>
                <a:r>
                  <a:rPr lang="en-US" altLang="zh-CN" sz="2135" b="1">
                    <a:solidFill>
                      <a:srgbClr val="FFFFFF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</a:rPr>
                  <a:t>02</a:t>
                </a:r>
                <a:endParaRPr lang="zh-CN" altLang="en-US" sz="2135" b="1">
                  <a:solidFill>
                    <a:srgbClr val="FFFFFF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</a:endParaRPr>
              </a:p>
            </p:txBody>
          </p:sp>
          <p:sp>
            <p:nvSpPr>
              <p:cNvPr id="26" name="圆角矩形 12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2928354" y="2185484"/>
                <a:ext cx="656661" cy="552368"/>
              </a:xfrm>
              <a:prstGeom prst="roundRect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219200"/>
                <a:r>
                  <a:rPr lang="zh-CN" altLang="en-US" sz="2135" b="1">
                    <a:solidFill>
                      <a:srgbClr val="FFFFFF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</a:rPr>
                  <a:t> </a:t>
                </a:r>
                <a:r>
                  <a:rPr lang="en-US" altLang="zh-CN" sz="2135" b="1">
                    <a:solidFill>
                      <a:srgbClr val="FFFFFF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</a:rPr>
                  <a:t>03</a:t>
                </a:r>
                <a:endParaRPr lang="zh-CN" altLang="en-US" sz="2135" b="1">
                  <a:solidFill>
                    <a:srgbClr val="FFFFFF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</a:endParaRPr>
              </a:p>
            </p:txBody>
          </p:sp>
          <p:sp>
            <p:nvSpPr>
              <p:cNvPr id="16" name="圆角矩形 12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2928354" y="2864192"/>
                <a:ext cx="656661" cy="552368"/>
              </a:xfrm>
              <a:prstGeom prst="roundRect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219200"/>
                <a:r>
                  <a:rPr lang="zh-CN" altLang="en-US" sz="2135" b="1">
                    <a:solidFill>
                      <a:srgbClr val="FFFFFF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</a:rPr>
                  <a:t> </a:t>
                </a:r>
                <a:r>
                  <a:rPr lang="en-US" altLang="zh-CN" sz="2135" b="1">
                    <a:solidFill>
                      <a:srgbClr val="FFFFFF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</a:rPr>
                  <a:t>04</a:t>
                </a:r>
                <a:endParaRPr lang="zh-CN" altLang="en-US" sz="2135" b="1">
                  <a:solidFill>
                    <a:srgbClr val="FFFFFF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</a:endParaRPr>
              </a:p>
            </p:txBody>
          </p:sp>
          <p:sp>
            <p:nvSpPr>
              <p:cNvPr id="15" name="圆角矩形 12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2928354" y="3560403"/>
                <a:ext cx="656661" cy="552368"/>
              </a:xfrm>
              <a:prstGeom prst="roundRect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219200"/>
                <a:r>
                  <a:rPr lang="zh-CN" altLang="en-US" sz="2135" b="1">
                    <a:solidFill>
                      <a:srgbClr val="FFFFFF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</a:rPr>
                  <a:t> </a:t>
                </a:r>
                <a:r>
                  <a:rPr lang="en-US" altLang="zh-CN" sz="2135" b="1">
                    <a:solidFill>
                      <a:srgbClr val="FFFFFF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</a:rPr>
                  <a:t>05</a:t>
                </a:r>
                <a:endParaRPr lang="zh-CN" altLang="en-US" sz="2135" b="1">
                  <a:solidFill>
                    <a:srgbClr val="FFFFFF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</a:endParaRPr>
              </a:p>
            </p:txBody>
          </p:sp>
          <p:sp>
            <p:nvSpPr>
              <p:cNvPr id="29" name="圆角矩形 12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2928354" y="4232477"/>
                <a:ext cx="656661" cy="552368"/>
              </a:xfrm>
              <a:prstGeom prst="roundRect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219200"/>
                <a:r>
                  <a:rPr lang="zh-CN" altLang="en-US" sz="2135" b="1">
                    <a:solidFill>
                      <a:srgbClr val="FFFFFF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</a:rPr>
                  <a:t> </a:t>
                </a:r>
                <a:r>
                  <a:rPr lang="en-US" altLang="zh-CN" sz="2135" b="1">
                    <a:solidFill>
                      <a:srgbClr val="FFFFFF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</a:rPr>
                  <a:t>06</a:t>
                </a:r>
                <a:endParaRPr lang="zh-CN" altLang="en-US" sz="2135" b="1">
                  <a:solidFill>
                    <a:srgbClr val="FFFFFF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</a:endParaRPr>
              </a:p>
            </p:txBody>
          </p:sp>
        </p:grpSp>
        <p:grpSp>
          <p:nvGrpSpPr>
            <p:cNvPr id="2" name="组合 1"/>
            <p:cNvGrpSpPr/>
            <p:nvPr/>
          </p:nvGrpSpPr>
          <p:grpSpPr>
            <a:xfrm>
              <a:off x="3696436" y="873808"/>
              <a:ext cx="6798807" cy="3911037"/>
              <a:chOff x="3696436" y="873808"/>
              <a:chExt cx="6798807" cy="3911037"/>
            </a:xfrm>
          </p:grpSpPr>
          <p:sp>
            <p:nvSpPr>
              <p:cNvPr id="23" name="圆角矩形 12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3696436" y="873808"/>
                <a:ext cx="6798807" cy="552368"/>
              </a:xfrm>
              <a:prstGeom prst="roundRect">
                <a:avLst>
                  <a:gd name="adj" fmla="val 0"/>
                </a:avLst>
              </a:prstGeom>
              <a:noFill/>
              <a:ln w="12700">
                <a:solidFill>
                  <a:srgbClr val="C000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7" tIns="45724" rIns="91447" bIns="45724" anchor="ctr"/>
              <a:lstStyle/>
              <a:p>
                <a:pPr algn="ctr" defTabSz="1219200"/>
                <a:r>
                  <a:rPr lang="zh-CN" altLang="en-US" sz="2665" b="1" spc="3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</a:rPr>
                  <a:t>什么是意识形态</a:t>
                </a:r>
                <a:endParaRPr lang="zh-CN" altLang="en-US" sz="2665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</a:endParaRPr>
              </a:p>
            </p:txBody>
          </p:sp>
          <p:sp>
            <p:nvSpPr>
              <p:cNvPr id="25" name="圆角矩形 12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3696436" y="1513409"/>
                <a:ext cx="6798807" cy="552368"/>
              </a:xfrm>
              <a:prstGeom prst="roundRect">
                <a:avLst>
                  <a:gd name="adj" fmla="val 0"/>
                </a:avLst>
              </a:prstGeom>
              <a:noFill/>
              <a:ln w="12700">
                <a:solidFill>
                  <a:srgbClr val="C000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7" tIns="45724" rIns="91447" bIns="45724" anchor="ctr"/>
              <a:lstStyle/>
              <a:p>
                <a:pPr algn="ctr" defTabSz="1219200"/>
                <a:r>
                  <a:rPr lang="zh-CN" altLang="en-US" sz="2400" b="1" spc="3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</a:rPr>
                  <a:t>为什么意识形态工作极端重要？</a:t>
                </a:r>
                <a:endParaRPr lang="zh-CN" altLang="en-US" sz="24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</a:endParaRPr>
              </a:p>
            </p:txBody>
          </p:sp>
          <p:sp>
            <p:nvSpPr>
              <p:cNvPr id="38" name="圆角矩形 12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3696436" y="2185484"/>
                <a:ext cx="6798807" cy="552368"/>
              </a:xfrm>
              <a:prstGeom prst="roundRect">
                <a:avLst>
                  <a:gd name="adj" fmla="val 0"/>
                </a:avLst>
              </a:prstGeom>
              <a:noFill/>
              <a:ln w="12700">
                <a:solidFill>
                  <a:srgbClr val="C000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7" tIns="45724" rIns="91447" bIns="45724" anchor="ctr"/>
              <a:lstStyle/>
              <a:p>
                <a:pPr algn="ctr" defTabSz="1219200">
                  <a:defRPr/>
                </a:pPr>
                <a:r>
                  <a:rPr lang="zh-CN" altLang="en-US" sz="2400" b="1" spc="3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</a:rPr>
                  <a:t>意识形态工作的主要任务</a:t>
                </a:r>
                <a:endParaRPr lang="zh-CN" altLang="en-US" sz="16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</a:endParaRPr>
              </a:p>
            </p:txBody>
          </p:sp>
          <p:sp>
            <p:nvSpPr>
              <p:cNvPr id="21" name="圆角矩形 12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3696436" y="2864192"/>
                <a:ext cx="6798807" cy="552368"/>
              </a:xfrm>
              <a:prstGeom prst="roundRect">
                <a:avLst>
                  <a:gd name="adj" fmla="val 0"/>
                </a:avLst>
              </a:prstGeom>
              <a:noFill/>
              <a:ln w="12700">
                <a:solidFill>
                  <a:srgbClr val="C000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7" tIns="45724" rIns="91447" bIns="45724" anchor="ctr"/>
              <a:lstStyle/>
              <a:p>
                <a:pPr algn="ctr" defTabSz="1219200">
                  <a:defRPr/>
                </a:pPr>
                <a:r>
                  <a:rPr lang="zh-CN" altLang="en-US" sz="2400" b="1" spc="3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</a:rPr>
                  <a:t>加强意识形态工作的阵地建设</a:t>
                </a:r>
                <a:endParaRPr lang="zh-CN" altLang="en-US" sz="16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</a:endParaRPr>
              </a:p>
            </p:txBody>
          </p:sp>
          <p:sp>
            <p:nvSpPr>
              <p:cNvPr id="27" name="圆角矩形 12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3696436" y="3560403"/>
                <a:ext cx="6798807" cy="552368"/>
              </a:xfrm>
              <a:prstGeom prst="roundRect">
                <a:avLst>
                  <a:gd name="adj" fmla="val 0"/>
                </a:avLst>
              </a:prstGeom>
              <a:noFill/>
              <a:ln w="12700">
                <a:solidFill>
                  <a:srgbClr val="C000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7" tIns="45724" rIns="91447" bIns="45724" anchor="ctr"/>
              <a:lstStyle/>
              <a:p>
                <a:pPr algn="ctr" defTabSz="1219200">
                  <a:defRPr/>
                </a:pPr>
                <a:r>
                  <a:rPr lang="zh-CN" altLang="en-US" sz="2400" b="1" spc="3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</a:rPr>
                  <a:t>加强意识形态工作的有效措施</a:t>
                </a:r>
                <a:endParaRPr lang="zh-CN" altLang="en-US" sz="16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</a:endParaRPr>
              </a:p>
            </p:txBody>
          </p:sp>
          <p:sp>
            <p:nvSpPr>
              <p:cNvPr id="30" name="圆角矩形 12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3696436" y="4232477"/>
                <a:ext cx="6798807" cy="552368"/>
              </a:xfrm>
              <a:prstGeom prst="roundRect">
                <a:avLst>
                  <a:gd name="adj" fmla="val 0"/>
                </a:avLst>
              </a:prstGeom>
              <a:noFill/>
              <a:ln w="12700">
                <a:solidFill>
                  <a:srgbClr val="C000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7" tIns="45724" rIns="91447" bIns="45724" anchor="ctr"/>
              <a:lstStyle/>
              <a:p>
                <a:pPr algn="ctr" defTabSz="1219200"/>
                <a:r>
                  <a:rPr lang="zh-CN" altLang="en-US" sz="2400" b="1" spc="3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</a:rPr>
                  <a:t>近期意识形态及宣传工作要求</a:t>
                </a:r>
                <a:endParaRPr lang="zh-CN" altLang="en-US" sz="24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1407884" y="2184750"/>
            <a:ext cx="1234927" cy="2836843"/>
            <a:chOff x="2189821" y="2496547"/>
            <a:chExt cx="1234927" cy="2836843"/>
          </a:xfrm>
        </p:grpSpPr>
        <p:sp>
          <p:nvSpPr>
            <p:cNvPr id="5" name="Aitds6"/>
            <p:cNvSpPr txBox="1"/>
            <p:nvPr>
              <p:custDataLst>
                <p:tags r:id="rId16"/>
              </p:custDataLst>
            </p:nvPr>
          </p:nvSpPr>
          <p:spPr>
            <a:xfrm>
              <a:off x="2189821" y="2496547"/>
              <a:ext cx="693893" cy="1498463"/>
            </a:xfrm>
            <a:prstGeom prst="rect">
              <a:avLst/>
            </a:prstGeom>
            <a:noFill/>
          </p:spPr>
          <p:txBody>
            <a:bodyPr vert="horz" wrap="square" rtlCol="0" anchor="ctr" anchorCtr="0">
              <a:noAutofit/>
            </a:bodyPr>
            <a:lstStyle/>
            <a:p>
              <a:pPr algn="ctr" defTabSz="91440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6600" b="1">
                  <a:solidFill>
                    <a:srgbClr val="C00000"/>
                  </a:solidFill>
                  <a:latin typeface="Arial" panose="020B0604020202020204"/>
                  <a:ea typeface="微软雅黑" panose="020B0503020204020204" pitchFamily="34" charset="-122"/>
                  <a:cs typeface="阿里巴巴普惠体" panose="00020600040101010101" pitchFamily="18" charset="-122"/>
                </a:rPr>
                <a:t>目</a:t>
              </a:r>
              <a:endParaRPr lang="en-US" altLang="zh-CN" sz="6600" b="1">
                <a:solidFill>
                  <a:srgbClr val="C00000"/>
                </a:solidFill>
                <a:latin typeface="Arial" panose="020B0604020202020204"/>
                <a:ea typeface="微软雅黑" panose="020B0503020204020204" pitchFamily="34" charset="-122"/>
                <a:cs typeface="阿里巴巴普惠体" panose="00020600040101010101" pitchFamily="18" charset="-122"/>
              </a:endParaRPr>
            </a:p>
            <a:p>
              <a:pPr algn="ctr" defTabSz="91440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6600" b="1">
                  <a:solidFill>
                    <a:srgbClr val="C00000"/>
                  </a:solidFill>
                  <a:latin typeface="Arial" panose="020B0604020202020204"/>
                  <a:ea typeface="微软雅黑" panose="020B0503020204020204" pitchFamily="34" charset="-122"/>
                  <a:cs typeface="阿里巴巴普惠体" panose="00020600040101010101" pitchFamily="18" charset="-122"/>
                </a:rPr>
                <a:t>录</a:t>
              </a:r>
              <a:endParaRPr lang="zh-CN" altLang="en-US" sz="6600" b="1">
                <a:solidFill>
                  <a:srgbClr val="C00000"/>
                </a:solidFill>
                <a:latin typeface="Arial" panose="020B0604020202020204"/>
                <a:ea typeface="微软雅黑" panose="020B0503020204020204" pitchFamily="34" charset="-122"/>
                <a:cs typeface="阿里巴巴普惠体" panose="00020600040101010101" pitchFamily="18" charset="-122"/>
              </a:endParaRPr>
            </a:p>
          </p:txBody>
        </p:sp>
        <p:sp>
          <p:nvSpPr>
            <p:cNvPr id="6" name="Aitds6"/>
            <p:cNvSpPr txBox="1"/>
            <p:nvPr>
              <p:custDataLst>
                <p:tags r:id="rId17"/>
              </p:custDataLst>
            </p:nvPr>
          </p:nvSpPr>
          <p:spPr>
            <a:xfrm>
              <a:off x="3196791" y="3304482"/>
              <a:ext cx="227957" cy="2028908"/>
            </a:xfrm>
            <a:prstGeom prst="rect">
              <a:avLst/>
            </a:prstGeom>
            <a:noFill/>
          </p:spPr>
          <p:txBody>
            <a:bodyPr vert="horz" wrap="square" rtlCol="0" anchor="ctr" anchorCtr="0">
              <a:no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>
                  <a:solidFill>
                    <a:srgbClr val="C00000"/>
                  </a:solidFill>
                  <a:latin typeface="Arial" panose="020B0604020202020204"/>
                  <a:ea typeface="微软雅黑" panose="020B0503020204020204" pitchFamily="34" charset="-122"/>
                </a:rPr>
                <a:t>CONTENTS</a:t>
              </a:r>
              <a:endParaRPr lang="zh-CN" altLang="en-US" b="1">
                <a:solidFill>
                  <a:srgbClr val="C00000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419906" y="2894052"/>
            <a:ext cx="9352189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defTabSz="1219200"/>
            <a:r>
              <a:rPr lang="zh-CN" altLang="en-US" sz="54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  <a:ea typeface="微软雅黑" panose="020B0503020204020204" pitchFamily="34" charset="-122"/>
                <a:cs typeface="+mn-ea"/>
              </a:rPr>
              <a:t>近期意识形态及宣传工作要求</a:t>
            </a:r>
            <a:endParaRPr lang="zh-CN" altLang="en-US" sz="5400" b="1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3" name="文本框 20"/>
          <p:cNvSpPr txBox="1"/>
          <p:nvPr/>
        </p:nvSpPr>
        <p:spPr>
          <a:xfrm>
            <a:off x="4689415" y="1784568"/>
            <a:ext cx="281317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dist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第</a:t>
            </a:r>
            <a:r>
              <a:rPr kumimoji="0" lang="en-US" altLang="zh-CN" sz="3600" b="1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06</a:t>
            </a:r>
            <a:r>
              <a:rPr kumimoji="0" lang="zh-CN" altLang="en-US" sz="3600" b="1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部分</a:t>
            </a:r>
            <a:endParaRPr kumimoji="0" lang="zh-CN" altLang="en-US" sz="3600" b="1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352745" y="4045970"/>
            <a:ext cx="7482620" cy="397362"/>
            <a:chOff x="2278707" y="1491630"/>
            <a:chExt cx="4664802" cy="255096"/>
          </a:xfrm>
        </p:grpSpPr>
        <p:grpSp>
          <p:nvGrpSpPr>
            <p:cNvPr id="5" name="组合 4"/>
            <p:cNvGrpSpPr/>
            <p:nvPr/>
          </p:nvGrpSpPr>
          <p:grpSpPr>
            <a:xfrm>
              <a:off x="4264053" y="1491630"/>
              <a:ext cx="777208" cy="255096"/>
              <a:chOff x="4161559" y="1879809"/>
              <a:chExt cx="1044522" cy="342834"/>
            </a:xfrm>
            <a:solidFill>
              <a:srgbClr val="E71E17"/>
            </a:solidFill>
          </p:grpSpPr>
          <p:sp>
            <p:nvSpPr>
              <p:cNvPr id="14" name="dark-star-shape_15445"/>
              <p:cNvSpPr>
                <a:spLocks noChangeAspect="1"/>
              </p:cNvSpPr>
              <p:nvPr/>
            </p:nvSpPr>
            <p:spPr bwMode="auto">
              <a:xfrm>
                <a:off x="4491672" y="1879809"/>
                <a:ext cx="360781" cy="342834"/>
              </a:xfrm>
              <a:custGeom>
                <a:avLst/>
                <a:gdLst>
                  <a:gd name="T0" fmla="*/ 374 w 723"/>
                  <a:gd name="T1" fmla="*/ 21 h 688"/>
                  <a:gd name="T2" fmla="*/ 425 w 723"/>
                  <a:gd name="T3" fmla="*/ 232 h 688"/>
                  <a:gd name="T4" fmla="*/ 477 w 723"/>
                  <a:gd name="T5" fmla="*/ 270 h 688"/>
                  <a:gd name="T6" fmla="*/ 698 w 723"/>
                  <a:gd name="T7" fmla="*/ 256 h 688"/>
                  <a:gd name="T8" fmla="*/ 706 w 723"/>
                  <a:gd name="T9" fmla="*/ 280 h 688"/>
                  <a:gd name="T10" fmla="*/ 524 w 723"/>
                  <a:gd name="T11" fmla="*/ 388 h 688"/>
                  <a:gd name="T12" fmla="*/ 504 w 723"/>
                  <a:gd name="T13" fmla="*/ 450 h 688"/>
                  <a:gd name="T14" fmla="*/ 582 w 723"/>
                  <a:gd name="T15" fmla="*/ 661 h 688"/>
                  <a:gd name="T16" fmla="*/ 562 w 723"/>
                  <a:gd name="T17" fmla="*/ 675 h 688"/>
                  <a:gd name="T18" fmla="*/ 394 w 723"/>
                  <a:gd name="T19" fmla="*/ 527 h 688"/>
                  <a:gd name="T20" fmla="*/ 329 w 723"/>
                  <a:gd name="T21" fmla="*/ 527 h 688"/>
                  <a:gd name="T22" fmla="*/ 161 w 723"/>
                  <a:gd name="T23" fmla="*/ 675 h 688"/>
                  <a:gd name="T24" fmla="*/ 141 w 723"/>
                  <a:gd name="T25" fmla="*/ 661 h 688"/>
                  <a:gd name="T26" fmla="*/ 219 w 723"/>
                  <a:gd name="T27" fmla="*/ 450 h 688"/>
                  <a:gd name="T28" fmla="*/ 199 w 723"/>
                  <a:gd name="T29" fmla="*/ 388 h 688"/>
                  <a:gd name="T30" fmla="*/ 17 w 723"/>
                  <a:gd name="T31" fmla="*/ 280 h 688"/>
                  <a:gd name="T32" fmla="*/ 25 w 723"/>
                  <a:gd name="T33" fmla="*/ 256 h 688"/>
                  <a:gd name="T34" fmla="*/ 246 w 723"/>
                  <a:gd name="T35" fmla="*/ 270 h 688"/>
                  <a:gd name="T36" fmla="*/ 298 w 723"/>
                  <a:gd name="T37" fmla="*/ 232 h 688"/>
                  <a:gd name="T38" fmla="*/ 349 w 723"/>
                  <a:gd name="T39" fmla="*/ 21 h 688"/>
                  <a:gd name="T40" fmla="*/ 374 w 723"/>
                  <a:gd name="T41" fmla="*/ 21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23" h="688">
                    <a:moveTo>
                      <a:pt x="374" y="21"/>
                    </a:moveTo>
                    <a:lnTo>
                      <a:pt x="425" y="232"/>
                    </a:lnTo>
                    <a:cubicBezTo>
                      <a:pt x="431" y="253"/>
                      <a:pt x="455" y="270"/>
                      <a:pt x="477" y="270"/>
                    </a:cubicBezTo>
                    <a:lnTo>
                      <a:pt x="698" y="256"/>
                    </a:lnTo>
                    <a:cubicBezTo>
                      <a:pt x="720" y="256"/>
                      <a:pt x="723" y="267"/>
                      <a:pt x="706" y="280"/>
                    </a:cubicBezTo>
                    <a:lnTo>
                      <a:pt x="524" y="388"/>
                    </a:lnTo>
                    <a:cubicBezTo>
                      <a:pt x="506" y="401"/>
                      <a:pt x="497" y="429"/>
                      <a:pt x="504" y="450"/>
                    </a:cubicBezTo>
                    <a:lnTo>
                      <a:pt x="582" y="661"/>
                    </a:lnTo>
                    <a:cubicBezTo>
                      <a:pt x="589" y="682"/>
                      <a:pt x="580" y="688"/>
                      <a:pt x="562" y="675"/>
                    </a:cubicBezTo>
                    <a:lnTo>
                      <a:pt x="394" y="527"/>
                    </a:lnTo>
                    <a:cubicBezTo>
                      <a:pt x="376" y="514"/>
                      <a:pt x="347" y="514"/>
                      <a:pt x="329" y="527"/>
                    </a:cubicBezTo>
                    <a:lnTo>
                      <a:pt x="161" y="675"/>
                    </a:lnTo>
                    <a:cubicBezTo>
                      <a:pt x="143" y="688"/>
                      <a:pt x="134" y="682"/>
                      <a:pt x="141" y="661"/>
                    </a:cubicBezTo>
                    <a:lnTo>
                      <a:pt x="219" y="450"/>
                    </a:lnTo>
                    <a:cubicBezTo>
                      <a:pt x="226" y="429"/>
                      <a:pt x="217" y="401"/>
                      <a:pt x="199" y="388"/>
                    </a:cubicBezTo>
                    <a:lnTo>
                      <a:pt x="17" y="280"/>
                    </a:lnTo>
                    <a:cubicBezTo>
                      <a:pt x="0" y="267"/>
                      <a:pt x="3" y="256"/>
                      <a:pt x="25" y="256"/>
                    </a:cubicBezTo>
                    <a:lnTo>
                      <a:pt x="246" y="270"/>
                    </a:lnTo>
                    <a:cubicBezTo>
                      <a:pt x="268" y="270"/>
                      <a:pt x="291" y="253"/>
                      <a:pt x="298" y="232"/>
                    </a:cubicBezTo>
                    <a:lnTo>
                      <a:pt x="349" y="21"/>
                    </a:lnTo>
                    <a:cubicBezTo>
                      <a:pt x="356" y="0"/>
                      <a:pt x="367" y="0"/>
                      <a:pt x="374" y="2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9" name="dark-star-shape_15445"/>
              <p:cNvSpPr>
                <a:spLocks noChangeAspect="1"/>
              </p:cNvSpPr>
              <p:nvPr/>
            </p:nvSpPr>
            <p:spPr bwMode="auto">
              <a:xfrm>
                <a:off x="4995992" y="1951407"/>
                <a:ext cx="210089" cy="199638"/>
              </a:xfrm>
              <a:custGeom>
                <a:avLst/>
                <a:gdLst>
                  <a:gd name="T0" fmla="*/ 374 w 723"/>
                  <a:gd name="T1" fmla="*/ 21 h 688"/>
                  <a:gd name="T2" fmla="*/ 425 w 723"/>
                  <a:gd name="T3" fmla="*/ 232 h 688"/>
                  <a:gd name="T4" fmla="*/ 477 w 723"/>
                  <a:gd name="T5" fmla="*/ 270 h 688"/>
                  <a:gd name="T6" fmla="*/ 698 w 723"/>
                  <a:gd name="T7" fmla="*/ 256 h 688"/>
                  <a:gd name="T8" fmla="*/ 706 w 723"/>
                  <a:gd name="T9" fmla="*/ 280 h 688"/>
                  <a:gd name="T10" fmla="*/ 524 w 723"/>
                  <a:gd name="T11" fmla="*/ 388 h 688"/>
                  <a:gd name="T12" fmla="*/ 504 w 723"/>
                  <a:gd name="T13" fmla="*/ 450 h 688"/>
                  <a:gd name="T14" fmla="*/ 582 w 723"/>
                  <a:gd name="T15" fmla="*/ 661 h 688"/>
                  <a:gd name="T16" fmla="*/ 562 w 723"/>
                  <a:gd name="T17" fmla="*/ 675 h 688"/>
                  <a:gd name="T18" fmla="*/ 394 w 723"/>
                  <a:gd name="T19" fmla="*/ 527 h 688"/>
                  <a:gd name="T20" fmla="*/ 329 w 723"/>
                  <a:gd name="T21" fmla="*/ 527 h 688"/>
                  <a:gd name="T22" fmla="*/ 161 w 723"/>
                  <a:gd name="T23" fmla="*/ 675 h 688"/>
                  <a:gd name="T24" fmla="*/ 141 w 723"/>
                  <a:gd name="T25" fmla="*/ 661 h 688"/>
                  <a:gd name="T26" fmla="*/ 219 w 723"/>
                  <a:gd name="T27" fmla="*/ 450 h 688"/>
                  <a:gd name="T28" fmla="*/ 199 w 723"/>
                  <a:gd name="T29" fmla="*/ 388 h 688"/>
                  <a:gd name="T30" fmla="*/ 17 w 723"/>
                  <a:gd name="T31" fmla="*/ 280 h 688"/>
                  <a:gd name="T32" fmla="*/ 25 w 723"/>
                  <a:gd name="T33" fmla="*/ 256 h 688"/>
                  <a:gd name="T34" fmla="*/ 246 w 723"/>
                  <a:gd name="T35" fmla="*/ 270 h 688"/>
                  <a:gd name="T36" fmla="*/ 298 w 723"/>
                  <a:gd name="T37" fmla="*/ 232 h 688"/>
                  <a:gd name="T38" fmla="*/ 349 w 723"/>
                  <a:gd name="T39" fmla="*/ 21 h 688"/>
                  <a:gd name="T40" fmla="*/ 374 w 723"/>
                  <a:gd name="T41" fmla="*/ 21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23" h="688">
                    <a:moveTo>
                      <a:pt x="374" y="21"/>
                    </a:moveTo>
                    <a:lnTo>
                      <a:pt x="425" y="232"/>
                    </a:lnTo>
                    <a:cubicBezTo>
                      <a:pt x="431" y="253"/>
                      <a:pt x="455" y="270"/>
                      <a:pt x="477" y="270"/>
                    </a:cubicBezTo>
                    <a:lnTo>
                      <a:pt x="698" y="256"/>
                    </a:lnTo>
                    <a:cubicBezTo>
                      <a:pt x="720" y="256"/>
                      <a:pt x="723" y="267"/>
                      <a:pt x="706" y="280"/>
                    </a:cubicBezTo>
                    <a:lnTo>
                      <a:pt x="524" y="388"/>
                    </a:lnTo>
                    <a:cubicBezTo>
                      <a:pt x="506" y="401"/>
                      <a:pt x="497" y="429"/>
                      <a:pt x="504" y="450"/>
                    </a:cubicBezTo>
                    <a:lnTo>
                      <a:pt x="582" y="661"/>
                    </a:lnTo>
                    <a:cubicBezTo>
                      <a:pt x="589" y="682"/>
                      <a:pt x="580" y="688"/>
                      <a:pt x="562" y="675"/>
                    </a:cubicBezTo>
                    <a:lnTo>
                      <a:pt x="394" y="527"/>
                    </a:lnTo>
                    <a:cubicBezTo>
                      <a:pt x="376" y="514"/>
                      <a:pt x="347" y="514"/>
                      <a:pt x="329" y="527"/>
                    </a:cubicBezTo>
                    <a:lnTo>
                      <a:pt x="161" y="675"/>
                    </a:lnTo>
                    <a:cubicBezTo>
                      <a:pt x="143" y="688"/>
                      <a:pt x="134" y="682"/>
                      <a:pt x="141" y="661"/>
                    </a:cubicBezTo>
                    <a:lnTo>
                      <a:pt x="219" y="450"/>
                    </a:lnTo>
                    <a:cubicBezTo>
                      <a:pt x="226" y="429"/>
                      <a:pt x="217" y="401"/>
                      <a:pt x="199" y="388"/>
                    </a:cubicBezTo>
                    <a:lnTo>
                      <a:pt x="17" y="280"/>
                    </a:lnTo>
                    <a:cubicBezTo>
                      <a:pt x="0" y="267"/>
                      <a:pt x="3" y="256"/>
                      <a:pt x="25" y="256"/>
                    </a:cubicBezTo>
                    <a:lnTo>
                      <a:pt x="246" y="270"/>
                    </a:lnTo>
                    <a:cubicBezTo>
                      <a:pt x="268" y="270"/>
                      <a:pt x="291" y="253"/>
                      <a:pt x="298" y="232"/>
                    </a:cubicBezTo>
                    <a:lnTo>
                      <a:pt x="349" y="21"/>
                    </a:lnTo>
                    <a:cubicBezTo>
                      <a:pt x="356" y="0"/>
                      <a:pt x="367" y="0"/>
                      <a:pt x="374" y="2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0" name="dark-star-shape_15445"/>
              <p:cNvSpPr>
                <a:spLocks noChangeAspect="1"/>
              </p:cNvSpPr>
              <p:nvPr/>
            </p:nvSpPr>
            <p:spPr bwMode="auto">
              <a:xfrm>
                <a:off x="4161559" y="1951407"/>
                <a:ext cx="210089" cy="199638"/>
              </a:xfrm>
              <a:custGeom>
                <a:avLst/>
                <a:gdLst>
                  <a:gd name="T0" fmla="*/ 374 w 723"/>
                  <a:gd name="T1" fmla="*/ 21 h 688"/>
                  <a:gd name="T2" fmla="*/ 425 w 723"/>
                  <a:gd name="T3" fmla="*/ 232 h 688"/>
                  <a:gd name="T4" fmla="*/ 477 w 723"/>
                  <a:gd name="T5" fmla="*/ 270 h 688"/>
                  <a:gd name="T6" fmla="*/ 698 w 723"/>
                  <a:gd name="T7" fmla="*/ 256 h 688"/>
                  <a:gd name="T8" fmla="*/ 706 w 723"/>
                  <a:gd name="T9" fmla="*/ 280 h 688"/>
                  <a:gd name="T10" fmla="*/ 524 w 723"/>
                  <a:gd name="T11" fmla="*/ 388 h 688"/>
                  <a:gd name="T12" fmla="*/ 504 w 723"/>
                  <a:gd name="T13" fmla="*/ 450 h 688"/>
                  <a:gd name="T14" fmla="*/ 582 w 723"/>
                  <a:gd name="T15" fmla="*/ 661 h 688"/>
                  <a:gd name="T16" fmla="*/ 562 w 723"/>
                  <a:gd name="T17" fmla="*/ 675 h 688"/>
                  <a:gd name="T18" fmla="*/ 394 w 723"/>
                  <a:gd name="T19" fmla="*/ 527 h 688"/>
                  <a:gd name="T20" fmla="*/ 329 w 723"/>
                  <a:gd name="T21" fmla="*/ 527 h 688"/>
                  <a:gd name="T22" fmla="*/ 161 w 723"/>
                  <a:gd name="T23" fmla="*/ 675 h 688"/>
                  <a:gd name="T24" fmla="*/ 141 w 723"/>
                  <a:gd name="T25" fmla="*/ 661 h 688"/>
                  <a:gd name="T26" fmla="*/ 219 w 723"/>
                  <a:gd name="T27" fmla="*/ 450 h 688"/>
                  <a:gd name="T28" fmla="*/ 199 w 723"/>
                  <a:gd name="T29" fmla="*/ 388 h 688"/>
                  <a:gd name="T30" fmla="*/ 17 w 723"/>
                  <a:gd name="T31" fmla="*/ 280 h 688"/>
                  <a:gd name="T32" fmla="*/ 25 w 723"/>
                  <a:gd name="T33" fmla="*/ 256 h 688"/>
                  <a:gd name="T34" fmla="*/ 246 w 723"/>
                  <a:gd name="T35" fmla="*/ 270 h 688"/>
                  <a:gd name="T36" fmla="*/ 298 w 723"/>
                  <a:gd name="T37" fmla="*/ 232 h 688"/>
                  <a:gd name="T38" fmla="*/ 349 w 723"/>
                  <a:gd name="T39" fmla="*/ 21 h 688"/>
                  <a:gd name="T40" fmla="*/ 374 w 723"/>
                  <a:gd name="T41" fmla="*/ 21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23" h="688">
                    <a:moveTo>
                      <a:pt x="374" y="21"/>
                    </a:moveTo>
                    <a:lnTo>
                      <a:pt x="425" y="232"/>
                    </a:lnTo>
                    <a:cubicBezTo>
                      <a:pt x="431" y="253"/>
                      <a:pt x="455" y="270"/>
                      <a:pt x="477" y="270"/>
                    </a:cubicBezTo>
                    <a:lnTo>
                      <a:pt x="698" y="256"/>
                    </a:lnTo>
                    <a:cubicBezTo>
                      <a:pt x="720" y="256"/>
                      <a:pt x="723" y="267"/>
                      <a:pt x="706" y="280"/>
                    </a:cubicBezTo>
                    <a:lnTo>
                      <a:pt x="524" y="388"/>
                    </a:lnTo>
                    <a:cubicBezTo>
                      <a:pt x="506" y="401"/>
                      <a:pt x="497" y="429"/>
                      <a:pt x="504" y="450"/>
                    </a:cubicBezTo>
                    <a:lnTo>
                      <a:pt x="582" y="661"/>
                    </a:lnTo>
                    <a:cubicBezTo>
                      <a:pt x="589" y="682"/>
                      <a:pt x="580" y="688"/>
                      <a:pt x="562" y="675"/>
                    </a:cubicBezTo>
                    <a:lnTo>
                      <a:pt x="394" y="527"/>
                    </a:lnTo>
                    <a:cubicBezTo>
                      <a:pt x="376" y="514"/>
                      <a:pt x="347" y="514"/>
                      <a:pt x="329" y="527"/>
                    </a:cubicBezTo>
                    <a:lnTo>
                      <a:pt x="161" y="675"/>
                    </a:lnTo>
                    <a:cubicBezTo>
                      <a:pt x="143" y="688"/>
                      <a:pt x="134" y="682"/>
                      <a:pt x="141" y="661"/>
                    </a:cubicBezTo>
                    <a:lnTo>
                      <a:pt x="219" y="450"/>
                    </a:lnTo>
                    <a:cubicBezTo>
                      <a:pt x="226" y="429"/>
                      <a:pt x="217" y="401"/>
                      <a:pt x="199" y="388"/>
                    </a:cubicBezTo>
                    <a:lnTo>
                      <a:pt x="17" y="280"/>
                    </a:lnTo>
                    <a:cubicBezTo>
                      <a:pt x="0" y="267"/>
                      <a:pt x="3" y="256"/>
                      <a:pt x="25" y="256"/>
                    </a:cubicBezTo>
                    <a:lnTo>
                      <a:pt x="246" y="270"/>
                    </a:lnTo>
                    <a:cubicBezTo>
                      <a:pt x="268" y="270"/>
                      <a:pt x="291" y="253"/>
                      <a:pt x="298" y="232"/>
                    </a:cubicBezTo>
                    <a:lnTo>
                      <a:pt x="349" y="21"/>
                    </a:lnTo>
                    <a:cubicBezTo>
                      <a:pt x="356" y="0"/>
                      <a:pt x="367" y="0"/>
                      <a:pt x="374" y="2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2278707" y="1619178"/>
              <a:ext cx="4664802" cy="0"/>
              <a:chOff x="2278707" y="2082167"/>
              <a:chExt cx="4664802" cy="0"/>
            </a:xfrm>
          </p:grpSpPr>
          <p:cxnSp>
            <p:nvCxnSpPr>
              <p:cNvPr id="7" name="直接连接符 6"/>
              <p:cNvCxnSpPr/>
              <p:nvPr/>
            </p:nvCxnSpPr>
            <p:spPr>
              <a:xfrm>
                <a:off x="5148064" y="2082167"/>
                <a:ext cx="1795445" cy="0"/>
              </a:xfrm>
              <a:prstGeom prst="line">
                <a:avLst/>
              </a:prstGeom>
              <a:noFill/>
              <a:ln w="15875" cap="flat" cmpd="sng" algn="ctr">
                <a:solidFill>
                  <a:srgbClr val="E71E17"/>
                </a:solidFill>
                <a:prstDash val="solid"/>
              </a:ln>
              <a:effectLst/>
            </p:spPr>
          </p:cxnSp>
          <p:cxnSp>
            <p:nvCxnSpPr>
              <p:cNvPr id="8" name="直接连接符 7"/>
              <p:cNvCxnSpPr/>
              <p:nvPr/>
            </p:nvCxnSpPr>
            <p:spPr>
              <a:xfrm>
                <a:off x="2278707" y="2082167"/>
                <a:ext cx="1795444" cy="0"/>
              </a:xfrm>
              <a:prstGeom prst="line">
                <a:avLst/>
              </a:prstGeom>
              <a:noFill/>
              <a:ln w="15875" cap="flat" cmpd="sng" algn="ctr">
                <a:solidFill>
                  <a:srgbClr val="E71E17"/>
                </a:solidFill>
                <a:prstDash val="solid"/>
              </a:ln>
              <a:effectLst/>
            </p:spPr>
          </p:cxn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3000">
        <p14:doors dir="vert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海上的风景&#10;&#10;描述已自动生成"/>
          <p:cNvPicPr>
            <a:picLocks noChangeAspect="1"/>
          </p:cNvPicPr>
          <p:nvPr/>
        </p:nvPicPr>
        <p:blipFill>
          <a:blip r:embed="rId1">
            <a:alphaModFix am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6"/>
            <a:ext cx="12192000" cy="685654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859745" y="908050"/>
            <a:ext cx="10472511" cy="569595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 descr="图片包含 烟, 黑暗, 火, 橙子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33"/>
          <a:stretch>
            <a:fillRect/>
          </a:stretch>
        </p:blipFill>
        <p:spPr>
          <a:xfrm>
            <a:off x="0" y="657951"/>
            <a:ext cx="12192000" cy="6199323"/>
          </a:xfrm>
          <a:prstGeom prst="rect">
            <a:avLst/>
          </a:prstGeom>
        </p:spPr>
      </p:pic>
      <p:sp>
        <p:nvSpPr>
          <p:cNvPr id="8" name="TextBox 59"/>
          <p:cNvSpPr txBox="1">
            <a:spLocks noChangeArrowheads="1"/>
          </p:cNvSpPr>
          <p:nvPr/>
        </p:nvSpPr>
        <p:spPr bwMode="auto">
          <a:xfrm>
            <a:off x="5370195" y="897890"/>
            <a:ext cx="1450340" cy="83502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前言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827780" y="1233170"/>
            <a:ext cx="43021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2024年微信公众号新闻稿发布情况</a:t>
            </a:r>
            <a:endParaRPr lang="zh-CN" altLang="en-US"/>
          </a:p>
        </p:txBody>
      </p:sp>
      <p:graphicFrame>
        <p:nvGraphicFramePr>
          <p:cNvPr id="3" name="表格 2"/>
          <p:cNvGraphicFramePr/>
          <p:nvPr>
            <p:custDataLst>
              <p:tags r:id="rId3"/>
            </p:custDataLst>
          </p:nvPr>
        </p:nvGraphicFramePr>
        <p:xfrm>
          <a:off x="3213735" y="2397125"/>
          <a:ext cx="6042025" cy="2569210"/>
        </p:xfrm>
        <a:graphic>
          <a:graphicData uri="http://schemas.openxmlformats.org/drawingml/2006/table">
            <a:tbl>
              <a:tblPr/>
              <a:tblGrid>
                <a:gridCol w="3018155"/>
                <a:gridCol w="3023870"/>
              </a:tblGrid>
              <a:tr h="554990">
                <a:tc>
                  <a:txBody>
                    <a:bodyPr/>
                    <a:p>
                      <a:pPr marL="0" indent="0" algn="ctr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sz="1800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单位名称</a:t>
                      </a:r>
                      <a:endParaRPr lang="zh-CN" altLang="en-US" sz="1800">
                        <a:latin typeface="仿宋" panose="02010609060101010101" charset="-122"/>
                        <a:ea typeface="仿宋" panose="02010609060101010101" charset="-122"/>
                        <a:sym typeface="+mn-ea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1800">
                          <a:latin typeface="仿宋" panose="02010609060101010101" charset="-122"/>
                          <a:ea typeface="仿宋" panose="02010609060101010101" charset="-122"/>
                        </a:rPr>
                        <a:t>新闻稿发布情况</a:t>
                      </a:r>
                      <a:endParaRPr lang="zh-CN" altLang="en-US" sz="18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2745">
                <a:tc>
                  <a:txBody>
                    <a:bodyPr/>
                    <a:p>
                      <a:pPr marL="0" indent="0" algn="ctr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>
                          <a:latin typeface="仿宋" panose="02010609060101010101" charset="-122"/>
                          <a:ea typeface="仿宋" panose="02010609060101010101" charset="-122"/>
                        </a:rPr>
                        <a:t>盛华冶化</a:t>
                      </a:r>
                      <a:endParaRPr lang="zh-CN" sz="18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latin typeface="仿宋" panose="02010609060101010101" charset="-122"/>
                          <a:ea typeface="仿宋" panose="02010609060101010101" charset="-122"/>
                        </a:rPr>
                        <a:t>26</a:t>
                      </a:r>
                      <a:endParaRPr lang="en-US" altLang="zh-CN" sz="18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9100">
                <a:tc>
                  <a:txBody>
                    <a:bodyPr/>
                    <a:p>
                      <a:pPr marL="0" indent="0" algn="ctr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>
                          <a:latin typeface="仿宋" panose="02010609060101010101" charset="-122"/>
                          <a:ea typeface="仿宋" panose="02010609060101010101" charset="-122"/>
                        </a:rPr>
                        <a:t>洋钒公司</a:t>
                      </a:r>
                      <a:endParaRPr lang="zh-CN" sz="18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latin typeface="仿宋" panose="02010609060101010101" charset="-122"/>
                          <a:ea typeface="仿宋" panose="02010609060101010101" charset="-122"/>
                        </a:rPr>
                        <a:t>30</a:t>
                      </a:r>
                      <a:endParaRPr lang="en-US" altLang="zh-CN" sz="18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435">
                <a:tc>
                  <a:txBody>
                    <a:bodyPr/>
                    <a:p>
                      <a:pPr marL="0" indent="0" algn="ctr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>
                          <a:latin typeface="仿宋" panose="02010609060101010101" charset="-122"/>
                          <a:ea typeface="仿宋" panose="02010609060101010101" charset="-122"/>
                        </a:rPr>
                        <a:t>湘贵屈家山能明</a:t>
                      </a:r>
                      <a:endParaRPr lang="zh-CN" sz="18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latin typeface="仿宋" panose="02010609060101010101" charset="-122"/>
                          <a:ea typeface="仿宋" panose="02010609060101010101" charset="-122"/>
                        </a:rPr>
                        <a:t>21</a:t>
                      </a:r>
                      <a:endParaRPr lang="en-US" altLang="zh-CN" sz="18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p>
                      <a:pPr marL="0" indent="0" algn="ctr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>
                          <a:latin typeface="仿宋" panose="02010609060101010101" charset="-122"/>
                          <a:ea typeface="仿宋" panose="02010609060101010101" charset="-122"/>
                        </a:rPr>
                        <a:t>宁强纵达</a:t>
                      </a:r>
                      <a:endParaRPr lang="zh-CN" sz="18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latin typeface="仿宋" panose="02010609060101010101" charset="-122"/>
                          <a:ea typeface="仿宋" panose="02010609060101010101" charset="-122"/>
                        </a:rPr>
                        <a:t>3</a:t>
                      </a:r>
                      <a:endParaRPr lang="en-US" altLang="zh-CN" sz="18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9100">
                <a:tc>
                  <a:txBody>
                    <a:bodyPr/>
                    <a:p>
                      <a:pPr marL="0" indent="0" algn="ctr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>
                          <a:latin typeface="仿宋" panose="02010609060101010101" charset="-122"/>
                          <a:ea typeface="仿宋" panose="02010609060101010101" charset="-122"/>
                        </a:rPr>
                        <a:t>城安矿业</a:t>
                      </a:r>
                      <a:endParaRPr lang="zh-CN" sz="18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latin typeface="仿宋" panose="02010609060101010101" charset="-122"/>
                          <a:ea typeface="仿宋" panose="02010609060101010101" charset="-122"/>
                        </a:rPr>
                        <a:t>39</a:t>
                      </a:r>
                      <a:endParaRPr lang="en-US" altLang="zh-CN" sz="18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海上的风景&#10;&#10;描述已自动生成"/>
          <p:cNvPicPr>
            <a:picLocks noChangeAspect="1"/>
          </p:cNvPicPr>
          <p:nvPr/>
        </p:nvPicPr>
        <p:blipFill>
          <a:blip r:embed="rId1">
            <a:alphaModFix am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6"/>
            <a:ext cx="12192000" cy="685654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859745" y="908050"/>
            <a:ext cx="10472511" cy="569595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 descr="图片包含 烟, 黑暗, 火, 橙子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33"/>
          <a:stretch>
            <a:fillRect/>
          </a:stretch>
        </p:blipFill>
        <p:spPr>
          <a:xfrm>
            <a:off x="0" y="1732915"/>
            <a:ext cx="12192000" cy="5278120"/>
          </a:xfrm>
          <a:prstGeom prst="rect">
            <a:avLst/>
          </a:prstGeom>
        </p:spPr>
      </p:pic>
      <p:sp>
        <p:nvSpPr>
          <p:cNvPr id="8" name="TextBox 59"/>
          <p:cNvSpPr txBox="1">
            <a:spLocks noChangeArrowheads="1"/>
          </p:cNvSpPr>
          <p:nvPr/>
        </p:nvSpPr>
        <p:spPr bwMode="auto">
          <a:xfrm>
            <a:off x="5370195" y="897890"/>
            <a:ext cx="1450340" cy="83502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前言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42870" y="971550"/>
            <a:ext cx="7873365" cy="5077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219200">
              <a:lnSpc>
                <a:spcPct val="200000"/>
              </a:lnSpc>
              <a:buClr>
                <a:srgbClr val="C00000"/>
              </a:buClr>
              <a:defRPr/>
            </a:pPr>
            <a:r>
              <a:rPr lang="zh-CN" altLang="en-US">
                <a:solidFill>
                  <a:srgbClr val="4D4D4D">
                    <a:lumMod val="75000"/>
                  </a:srgbClr>
                </a:solidFill>
                <a:latin typeface="Arial" panose="020B0604020202020204"/>
                <a:ea typeface="微软雅黑" panose="020B0503020204020204" pitchFamily="34" charset="-122"/>
              </a:rPr>
              <a:t>结合近期在省委第二巡视工作检查，就意识形态工作要求如下：</a:t>
            </a:r>
            <a:endParaRPr lang="zh-CN" altLang="en-US">
              <a:solidFill>
                <a:srgbClr val="4D4D4D">
                  <a:lumMod val="75000"/>
                </a:srgbClr>
              </a:solidFill>
              <a:latin typeface="Arial" panose="020B0604020202020204"/>
              <a:ea typeface="微软雅黑" panose="020B0503020204020204" pitchFamily="34" charset="-122"/>
            </a:endParaRPr>
          </a:p>
          <a:p>
            <a:pPr algn="l" defTabSz="1219200">
              <a:lnSpc>
                <a:spcPct val="200000"/>
              </a:lnSpc>
              <a:buClr>
                <a:srgbClr val="C00000"/>
              </a:buClr>
              <a:defRPr/>
            </a:pPr>
            <a:r>
              <a:rPr lang="zh-CN" altLang="en-US">
                <a:solidFill>
                  <a:srgbClr val="4D4D4D">
                    <a:lumMod val="75000"/>
                  </a:srgbClr>
                </a:solidFill>
                <a:latin typeface="Arial" panose="020B0604020202020204"/>
                <a:ea typeface="微软雅黑" panose="020B0503020204020204" pitchFamily="34" charset="-122"/>
              </a:rPr>
              <a:t>一、意识形态责任制文件为秘密文件，要严格按照密文处理程序印发；</a:t>
            </a:r>
            <a:endParaRPr lang="zh-CN" altLang="en-US">
              <a:solidFill>
                <a:srgbClr val="4D4D4D">
                  <a:lumMod val="75000"/>
                </a:srgbClr>
              </a:solidFill>
              <a:latin typeface="Arial" panose="020B0604020202020204"/>
              <a:ea typeface="微软雅黑" panose="020B0503020204020204" pitchFamily="34" charset="-122"/>
            </a:endParaRPr>
          </a:p>
          <a:p>
            <a:pPr algn="l" defTabSz="1219200">
              <a:lnSpc>
                <a:spcPct val="200000"/>
              </a:lnSpc>
              <a:buClr>
                <a:srgbClr val="C00000"/>
              </a:buClr>
              <a:defRPr/>
            </a:pPr>
            <a:r>
              <a:rPr lang="zh-CN" altLang="en-US">
                <a:solidFill>
                  <a:srgbClr val="4D4D4D">
                    <a:lumMod val="75000"/>
                  </a:srgbClr>
                </a:solidFill>
                <a:latin typeface="Arial" panose="020B0604020202020204"/>
                <a:ea typeface="微软雅黑" panose="020B0503020204020204" pitchFamily="34" charset="-122"/>
              </a:rPr>
              <a:t>二、党委会每年研究意识形态工作不得少于两次；</a:t>
            </a:r>
            <a:endParaRPr lang="zh-CN" altLang="en-US">
              <a:solidFill>
                <a:srgbClr val="4D4D4D">
                  <a:lumMod val="75000"/>
                </a:srgbClr>
              </a:solidFill>
              <a:latin typeface="Arial" panose="020B0604020202020204"/>
              <a:ea typeface="微软雅黑" panose="020B0503020204020204" pitchFamily="34" charset="-122"/>
            </a:endParaRPr>
          </a:p>
          <a:p>
            <a:pPr algn="l" defTabSz="1219200">
              <a:lnSpc>
                <a:spcPct val="200000"/>
              </a:lnSpc>
              <a:buClr>
                <a:srgbClr val="C00000"/>
              </a:buClr>
              <a:defRPr/>
            </a:pPr>
            <a:r>
              <a:rPr lang="zh-CN" altLang="en-US">
                <a:solidFill>
                  <a:srgbClr val="4D4D4D">
                    <a:lumMod val="75000"/>
                  </a:srgbClr>
                </a:solidFill>
                <a:latin typeface="Arial" panose="020B0604020202020204"/>
                <a:ea typeface="微软雅黑" panose="020B0503020204020204" pitchFamily="34" charset="-122"/>
              </a:rPr>
              <a:t>三、要成立意识形态工作领导小组；</a:t>
            </a:r>
            <a:endParaRPr lang="zh-CN" altLang="en-US">
              <a:solidFill>
                <a:srgbClr val="4D4D4D">
                  <a:lumMod val="75000"/>
                </a:srgbClr>
              </a:solidFill>
              <a:latin typeface="Arial" panose="020B0604020202020204"/>
              <a:ea typeface="微软雅黑" panose="020B0503020204020204" pitchFamily="34" charset="-122"/>
            </a:endParaRPr>
          </a:p>
          <a:p>
            <a:pPr algn="l" defTabSz="1219200">
              <a:lnSpc>
                <a:spcPct val="200000"/>
              </a:lnSpc>
              <a:buClr>
                <a:srgbClr val="C00000"/>
              </a:buClr>
              <a:defRPr/>
            </a:pPr>
            <a:r>
              <a:rPr lang="zh-CN" altLang="en-US">
                <a:solidFill>
                  <a:srgbClr val="4D4D4D">
                    <a:lumMod val="75000"/>
                  </a:srgbClr>
                </a:solidFill>
                <a:latin typeface="Arial" panose="020B0604020202020204"/>
                <a:ea typeface="微软雅黑" panose="020B0503020204020204" pitchFamily="34" charset="-122"/>
              </a:rPr>
              <a:t>四、组织意识形态培训每年至少一次；</a:t>
            </a:r>
            <a:endParaRPr lang="zh-CN" altLang="en-US">
              <a:solidFill>
                <a:srgbClr val="4D4D4D">
                  <a:lumMod val="75000"/>
                </a:srgbClr>
              </a:solidFill>
              <a:latin typeface="Arial" panose="020B0604020202020204"/>
              <a:ea typeface="微软雅黑" panose="020B0503020204020204" pitchFamily="34" charset="-122"/>
            </a:endParaRPr>
          </a:p>
          <a:p>
            <a:pPr algn="l" defTabSz="1219200">
              <a:lnSpc>
                <a:spcPct val="200000"/>
              </a:lnSpc>
              <a:buClr>
                <a:srgbClr val="C00000"/>
              </a:buClr>
              <a:defRPr/>
            </a:pPr>
            <a:r>
              <a:rPr lang="zh-CN" altLang="en-US">
                <a:solidFill>
                  <a:srgbClr val="4D4D4D">
                    <a:lumMod val="75000"/>
                  </a:srgbClr>
                </a:solidFill>
                <a:latin typeface="Arial" panose="020B0604020202020204"/>
                <a:ea typeface="微软雅黑" panose="020B0503020204020204" pitchFamily="34" charset="-122"/>
              </a:rPr>
              <a:t>五、要定期通报本单位意识形态工作情况，定期（每年2次）向上一级党组织</a:t>
            </a:r>
            <a:endParaRPr lang="zh-CN" altLang="en-US">
              <a:solidFill>
                <a:srgbClr val="4D4D4D">
                  <a:lumMod val="75000"/>
                </a:srgbClr>
              </a:solidFill>
              <a:latin typeface="Arial" panose="020B0604020202020204"/>
              <a:ea typeface="微软雅黑" panose="020B0503020204020204" pitchFamily="34" charset="-122"/>
            </a:endParaRPr>
          </a:p>
          <a:p>
            <a:pPr algn="l" defTabSz="1219200">
              <a:lnSpc>
                <a:spcPct val="200000"/>
              </a:lnSpc>
              <a:buClr>
                <a:srgbClr val="C00000"/>
              </a:buClr>
              <a:defRPr/>
            </a:pPr>
            <a:r>
              <a:rPr lang="zh-CN" altLang="en-US">
                <a:solidFill>
                  <a:srgbClr val="4D4D4D">
                    <a:lumMod val="75000"/>
                  </a:srgbClr>
                </a:solidFill>
                <a:latin typeface="Arial" panose="020B0604020202020204"/>
                <a:ea typeface="微软雅黑" panose="020B0503020204020204" pitchFamily="34" charset="-122"/>
              </a:rPr>
              <a:t> </a:t>
            </a:r>
            <a:r>
              <a:rPr lang="en-US" altLang="zh-CN">
                <a:solidFill>
                  <a:srgbClr val="4D4D4D">
                    <a:lumMod val="75000"/>
                  </a:srgbClr>
                </a:solidFill>
                <a:latin typeface="Arial" panose="020B0604020202020204"/>
                <a:ea typeface="微软雅黑" panose="020B0503020204020204" pitchFamily="34" charset="-122"/>
              </a:rPr>
              <a:t>     </a:t>
            </a:r>
            <a:r>
              <a:rPr lang="zh-CN" altLang="en-US">
                <a:solidFill>
                  <a:srgbClr val="4D4D4D">
                    <a:lumMod val="75000"/>
                  </a:srgbClr>
                </a:solidFill>
                <a:latin typeface="Arial" panose="020B0604020202020204"/>
                <a:ea typeface="微软雅黑" panose="020B0503020204020204" pitchFamily="34" charset="-122"/>
              </a:rPr>
              <a:t>专题报告意识形态工作责任制落实情况；</a:t>
            </a:r>
            <a:endParaRPr lang="zh-CN" altLang="en-US">
              <a:solidFill>
                <a:srgbClr val="4D4D4D">
                  <a:lumMod val="75000"/>
                </a:srgbClr>
              </a:solidFill>
              <a:latin typeface="Arial" panose="020B0604020202020204"/>
              <a:ea typeface="微软雅黑" panose="020B0503020204020204" pitchFamily="34" charset="-122"/>
            </a:endParaRPr>
          </a:p>
          <a:p>
            <a:pPr algn="l" defTabSz="1219200">
              <a:lnSpc>
                <a:spcPct val="200000"/>
              </a:lnSpc>
              <a:buClr>
                <a:srgbClr val="C00000"/>
              </a:buClr>
              <a:defRPr/>
            </a:pPr>
            <a:r>
              <a:rPr lang="zh-CN" altLang="en-US">
                <a:solidFill>
                  <a:srgbClr val="4D4D4D">
                    <a:lumMod val="75000"/>
                  </a:srgbClr>
                </a:solidFill>
                <a:latin typeface="Arial" panose="020B0604020202020204"/>
                <a:ea typeface="微软雅黑" panose="020B0503020204020204" pitchFamily="34" charset="-122"/>
              </a:rPr>
              <a:t>六、按月报送意识形态工作风险研判工作报告；</a:t>
            </a:r>
            <a:endParaRPr lang="zh-CN" altLang="en-US">
              <a:solidFill>
                <a:srgbClr val="4D4D4D">
                  <a:lumMod val="75000"/>
                </a:srgbClr>
              </a:solidFill>
              <a:latin typeface="Arial" panose="020B0604020202020204"/>
              <a:ea typeface="微软雅黑" panose="020B0503020204020204" pitchFamily="34" charset="-122"/>
            </a:endParaRPr>
          </a:p>
          <a:p>
            <a:pPr algn="l" defTabSz="1219200">
              <a:lnSpc>
                <a:spcPct val="200000"/>
              </a:lnSpc>
              <a:buClr>
                <a:srgbClr val="C00000"/>
              </a:buClr>
              <a:defRPr/>
            </a:pPr>
            <a:r>
              <a:rPr lang="zh-CN" altLang="en-US">
                <a:solidFill>
                  <a:srgbClr val="4D4D4D">
                    <a:lumMod val="75000"/>
                  </a:srgbClr>
                </a:solidFill>
                <a:latin typeface="Arial" panose="020B0604020202020204"/>
                <a:ea typeface="微软雅黑" panose="020B0503020204020204" pitchFamily="34" charset="-122"/>
              </a:rPr>
              <a:t>七、各单位自行组织开展论坛讲座要报上一级党组织审批。</a:t>
            </a:r>
            <a:endParaRPr lang="zh-CN" altLang="en-US">
              <a:solidFill>
                <a:srgbClr val="4D4D4D">
                  <a:lumMod val="75000"/>
                </a:srgbClr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520565" y="332105"/>
            <a:ext cx="31496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近期意识形态工作要求</a:t>
            </a:r>
            <a:endParaRPr lang="zh-CN" altLang="en-US"/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1" nodeType="afterEffect">
                                  <p:iterate type="lt">
                                    <p:tmPct val="1554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5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海上的风景&#10;&#10;描述已自动生成"/>
          <p:cNvPicPr>
            <a:picLocks noChangeAspect="1"/>
          </p:cNvPicPr>
          <p:nvPr/>
        </p:nvPicPr>
        <p:blipFill>
          <a:blip r:embed="rId1">
            <a:alphaModFix am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6"/>
            <a:ext cx="12192000" cy="685654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859745" y="908050"/>
            <a:ext cx="10472511" cy="569595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 descr="图片包含 烟, 黑暗, 火, 橙子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33"/>
          <a:stretch>
            <a:fillRect/>
          </a:stretch>
        </p:blipFill>
        <p:spPr>
          <a:xfrm>
            <a:off x="0" y="657951"/>
            <a:ext cx="12192000" cy="6199323"/>
          </a:xfrm>
          <a:prstGeom prst="rect">
            <a:avLst/>
          </a:prstGeom>
        </p:spPr>
      </p:pic>
      <p:sp>
        <p:nvSpPr>
          <p:cNvPr id="8" name="TextBox 59"/>
          <p:cNvSpPr txBox="1">
            <a:spLocks noChangeArrowheads="1"/>
          </p:cNvSpPr>
          <p:nvPr/>
        </p:nvSpPr>
        <p:spPr bwMode="auto">
          <a:xfrm>
            <a:off x="5370195" y="897890"/>
            <a:ext cx="1450340" cy="83502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前言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85875" y="1496060"/>
            <a:ext cx="9879330" cy="3415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219200">
              <a:lnSpc>
                <a:spcPct val="200000"/>
              </a:lnSpc>
              <a:buClr>
                <a:srgbClr val="C00000"/>
              </a:buClr>
              <a:defRPr/>
            </a:pPr>
            <a:r>
              <a:rPr lang="zh-CN" altLang="en-US">
                <a:solidFill>
                  <a:srgbClr val="4D4D4D">
                    <a:lumMod val="75000"/>
                  </a:srgbClr>
                </a:solidFill>
                <a:latin typeface="Arial" panose="020B0604020202020204"/>
                <a:ea typeface="微软雅黑" panose="020B0503020204020204" pitchFamily="34" charset="-122"/>
              </a:rPr>
              <a:t>一、强化思想武装，</a:t>
            </a:r>
            <a:r>
              <a:rPr lang="zh-CN" altLang="en-US">
                <a:solidFill>
                  <a:srgbClr val="4D4D4D">
                    <a:lumMod val="75000"/>
                  </a:srgbClr>
                </a:solidFill>
                <a:latin typeface="Arial" panose="020B0604020202020204"/>
                <a:ea typeface="微软雅黑" panose="020B0503020204020204" pitchFamily="34" charset="-122"/>
                <a:sym typeface="+mn-ea"/>
              </a:rPr>
              <a:t>学习好、领会好党的二十届三中全会精神，</a:t>
            </a:r>
            <a:r>
              <a:rPr lang="zh-CN" altLang="en-US">
                <a:solidFill>
                  <a:srgbClr val="4D4D4D">
                    <a:lumMod val="75000"/>
                  </a:srgbClr>
                </a:solidFill>
                <a:latin typeface="Arial" panose="020B0604020202020204"/>
                <a:ea typeface="微软雅黑" panose="020B0503020204020204" pitchFamily="34" charset="-122"/>
              </a:rPr>
              <a:t>推进党的创新理论入心见行；</a:t>
            </a:r>
            <a:endParaRPr lang="zh-CN" altLang="en-US">
              <a:solidFill>
                <a:srgbClr val="4D4D4D">
                  <a:lumMod val="75000"/>
                </a:srgbClr>
              </a:solidFill>
              <a:latin typeface="Arial" panose="020B0604020202020204"/>
              <a:ea typeface="微软雅黑" panose="020B0503020204020204" pitchFamily="34" charset="-122"/>
            </a:endParaRPr>
          </a:p>
          <a:p>
            <a:pPr algn="l" defTabSz="1219200">
              <a:lnSpc>
                <a:spcPct val="200000"/>
              </a:lnSpc>
              <a:buClr>
                <a:srgbClr val="C00000"/>
              </a:buClr>
              <a:defRPr/>
            </a:pPr>
            <a:r>
              <a:rPr lang="zh-CN" altLang="en-US">
                <a:solidFill>
                  <a:srgbClr val="4D4D4D">
                    <a:lumMod val="75000"/>
                  </a:srgbClr>
                </a:solidFill>
                <a:latin typeface="Arial" panose="020B0604020202020204"/>
                <a:ea typeface="微软雅黑" panose="020B0503020204020204" pitchFamily="34" charset="-122"/>
              </a:rPr>
              <a:t>二、强化思想文化，围绕中心，聚焦一线，</a:t>
            </a:r>
            <a:r>
              <a:rPr lang="zh-CN" altLang="en-US">
                <a:solidFill>
                  <a:srgbClr val="4D4D4D">
                    <a:lumMod val="75000"/>
                  </a:srgbClr>
                </a:solidFill>
                <a:latin typeface="Arial" panose="020B0604020202020204"/>
                <a:ea typeface="微软雅黑" panose="020B0503020204020204" pitchFamily="34" charset="-122"/>
                <a:sym typeface="+mn-ea"/>
              </a:rPr>
              <a:t>挖掘特色典型，强化宣传思想文化工作与企业中心</a:t>
            </a:r>
            <a:endParaRPr lang="zh-CN" altLang="en-US">
              <a:solidFill>
                <a:srgbClr val="4D4D4D">
                  <a:lumMod val="75000"/>
                </a:srgbClr>
              </a:solidFill>
              <a:latin typeface="Arial" panose="020B0604020202020204"/>
              <a:ea typeface="微软雅黑" panose="020B0503020204020204" pitchFamily="34" charset="-122"/>
              <a:sym typeface="+mn-ea"/>
            </a:endParaRPr>
          </a:p>
          <a:p>
            <a:pPr algn="l" defTabSz="1219200">
              <a:lnSpc>
                <a:spcPct val="200000"/>
              </a:lnSpc>
              <a:buClr>
                <a:srgbClr val="C00000"/>
              </a:buClr>
              <a:defRPr/>
            </a:pPr>
            <a:r>
              <a:rPr lang="zh-CN" altLang="en-US">
                <a:solidFill>
                  <a:srgbClr val="4D4D4D">
                    <a:lumMod val="75000"/>
                  </a:srgbClr>
                </a:solidFill>
                <a:latin typeface="Arial" panose="020B0604020202020204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>
                <a:solidFill>
                  <a:srgbClr val="4D4D4D">
                    <a:lumMod val="75000"/>
                  </a:srgbClr>
                </a:solidFill>
                <a:latin typeface="Arial" panose="020B0604020202020204"/>
                <a:ea typeface="微软雅黑" panose="020B0503020204020204" pitchFamily="34" charset="-122"/>
                <a:sym typeface="+mn-ea"/>
              </a:rPr>
              <a:t>      </a:t>
            </a:r>
            <a:r>
              <a:rPr lang="zh-CN" altLang="en-US">
                <a:solidFill>
                  <a:srgbClr val="4D4D4D">
                    <a:lumMod val="75000"/>
                  </a:srgbClr>
                </a:solidFill>
                <a:latin typeface="Arial" panose="020B0604020202020204"/>
                <a:ea typeface="微软雅黑" panose="020B0503020204020204" pitchFamily="34" charset="-122"/>
                <a:sym typeface="+mn-ea"/>
              </a:rPr>
              <a:t>工作相融合，</a:t>
            </a:r>
            <a:r>
              <a:rPr lang="zh-CN" altLang="en-US">
                <a:solidFill>
                  <a:srgbClr val="4D4D4D">
                    <a:lumMod val="75000"/>
                  </a:srgbClr>
                </a:solidFill>
                <a:latin typeface="Arial" panose="020B0604020202020204"/>
                <a:ea typeface="微软雅黑" panose="020B0503020204020204" pitchFamily="34" charset="-122"/>
              </a:rPr>
              <a:t>切实提升新闻宣传工作力度；</a:t>
            </a:r>
            <a:endParaRPr lang="zh-CN" altLang="en-US">
              <a:solidFill>
                <a:srgbClr val="4D4D4D">
                  <a:lumMod val="75000"/>
                </a:srgbClr>
              </a:solidFill>
              <a:latin typeface="Arial" panose="020B0604020202020204"/>
              <a:ea typeface="微软雅黑" panose="020B0503020204020204" pitchFamily="34" charset="-122"/>
            </a:endParaRPr>
          </a:p>
          <a:p>
            <a:pPr algn="l" defTabSz="1219200">
              <a:lnSpc>
                <a:spcPct val="200000"/>
              </a:lnSpc>
              <a:buClr>
                <a:srgbClr val="C00000"/>
              </a:buClr>
              <a:defRPr/>
            </a:pPr>
            <a:r>
              <a:rPr lang="zh-CN" altLang="en-US">
                <a:solidFill>
                  <a:srgbClr val="4D4D4D">
                    <a:lumMod val="75000"/>
                  </a:srgbClr>
                </a:solidFill>
                <a:latin typeface="Arial" panose="020B0604020202020204"/>
                <a:ea typeface="微软雅黑" panose="020B0503020204020204" pitchFamily="34" charset="-122"/>
              </a:rPr>
              <a:t>三、强化队伍建设，宣传干部要讲好党的创新理论，讲好生产经营动态，讲好团结奋进故事；</a:t>
            </a:r>
            <a:endParaRPr lang="zh-CN" altLang="en-US">
              <a:solidFill>
                <a:srgbClr val="4D4D4D">
                  <a:lumMod val="75000"/>
                </a:srgbClr>
              </a:solidFill>
              <a:latin typeface="Arial" panose="020B0604020202020204"/>
              <a:ea typeface="微软雅黑" panose="020B0503020204020204" pitchFamily="34" charset="-122"/>
            </a:endParaRPr>
          </a:p>
          <a:p>
            <a:pPr algn="l" defTabSz="1219200">
              <a:lnSpc>
                <a:spcPct val="200000"/>
              </a:lnSpc>
              <a:buClr>
                <a:srgbClr val="C00000"/>
              </a:buClr>
              <a:defRPr/>
            </a:pPr>
            <a:r>
              <a:rPr lang="zh-CN" altLang="en-US">
                <a:solidFill>
                  <a:srgbClr val="4D4D4D">
                    <a:lumMod val="75000"/>
                  </a:srgbClr>
                </a:solidFill>
                <a:latin typeface="Arial" panose="020B0604020202020204"/>
                <a:ea typeface="微软雅黑" panose="020B0503020204020204" pitchFamily="34" charset="-122"/>
              </a:rPr>
              <a:t>四、对照</a:t>
            </a:r>
            <a:r>
              <a:rPr lang="en-US" altLang="zh-CN">
                <a:solidFill>
                  <a:srgbClr val="4D4D4D">
                    <a:lumMod val="75000"/>
                  </a:srgbClr>
                </a:solidFill>
                <a:latin typeface="Arial" panose="020B0604020202020204"/>
                <a:ea typeface="微软雅黑" panose="020B0503020204020204" pitchFamily="34" charset="-122"/>
              </a:rPr>
              <a:t>2024</a:t>
            </a:r>
            <a:r>
              <a:rPr lang="zh-CN" altLang="en-US">
                <a:solidFill>
                  <a:srgbClr val="4D4D4D">
                    <a:lumMod val="75000"/>
                  </a:srgbClr>
                </a:solidFill>
                <a:latin typeface="Arial" panose="020B0604020202020204"/>
                <a:ea typeface="微软雅黑" panose="020B0503020204020204" pitchFamily="34" charset="-122"/>
              </a:rPr>
              <a:t>年中心组学习计划，宣传部门要督促做好中心组理论学习、领导干部学习笔记、</a:t>
            </a:r>
            <a:endParaRPr lang="zh-CN" altLang="en-US">
              <a:solidFill>
                <a:srgbClr val="4D4D4D">
                  <a:lumMod val="75000"/>
                </a:srgbClr>
              </a:solidFill>
              <a:latin typeface="Arial" panose="020B0604020202020204"/>
              <a:ea typeface="微软雅黑" panose="020B0503020204020204" pitchFamily="34" charset="-122"/>
            </a:endParaRPr>
          </a:p>
          <a:p>
            <a:pPr algn="l" defTabSz="1219200">
              <a:lnSpc>
                <a:spcPct val="200000"/>
              </a:lnSpc>
              <a:buClr>
                <a:srgbClr val="C00000"/>
              </a:buClr>
              <a:defRPr/>
            </a:pPr>
            <a:r>
              <a:rPr lang="zh-CN" altLang="en-US">
                <a:solidFill>
                  <a:srgbClr val="4D4D4D">
                    <a:lumMod val="75000"/>
                  </a:srgbClr>
                </a:solidFill>
                <a:latin typeface="Arial" panose="020B0604020202020204"/>
                <a:ea typeface="微软雅黑" panose="020B0503020204020204" pitchFamily="34" charset="-122"/>
              </a:rPr>
              <a:t> </a:t>
            </a:r>
            <a:r>
              <a:rPr lang="en-US" altLang="zh-CN">
                <a:solidFill>
                  <a:srgbClr val="4D4D4D">
                    <a:lumMod val="75000"/>
                  </a:srgbClr>
                </a:solidFill>
                <a:latin typeface="Arial" panose="020B0604020202020204"/>
                <a:ea typeface="微软雅黑" panose="020B0503020204020204" pitchFamily="34" charset="-122"/>
              </a:rPr>
              <a:t>     </a:t>
            </a:r>
            <a:r>
              <a:rPr lang="zh-CN" altLang="en-US">
                <a:solidFill>
                  <a:srgbClr val="4D4D4D">
                    <a:lumMod val="75000"/>
                  </a:srgbClr>
                </a:solidFill>
                <a:latin typeface="Arial" panose="020B0604020202020204"/>
                <a:ea typeface="微软雅黑" panose="020B0503020204020204" pitchFamily="34" charset="-122"/>
              </a:rPr>
              <a:t>调研文章、心得体会收集整理工作；政治理论考试一年两次，均需向上一级党组织报备。</a:t>
            </a:r>
            <a:endParaRPr lang="en-US" altLang="zh-CN">
              <a:solidFill>
                <a:srgbClr val="4D4D4D">
                  <a:lumMod val="75000"/>
                </a:srgbClr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914775" y="1078230"/>
            <a:ext cx="34004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/>
              <a:t>近期新闻宣传工作要求</a:t>
            </a:r>
            <a:endParaRPr lang="zh-CN" altLang="en-US" sz="2400"/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1" nodeType="afterEffect">
                                  <p:iterate type="lt">
                                    <p:tmPct val="1554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5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海上的风景&#10;&#10;描述已自动生成"/>
          <p:cNvPicPr>
            <a:picLocks noChangeAspect="1"/>
          </p:cNvPicPr>
          <p:nvPr/>
        </p:nvPicPr>
        <p:blipFill>
          <a:blip r:embed="rId1">
            <a:alphaModFix am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6"/>
            <a:ext cx="12192000" cy="685654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859745" y="908050"/>
            <a:ext cx="10472511" cy="569595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 descr="图片包含 烟, 黑暗, 火, 橙子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33"/>
          <a:stretch>
            <a:fillRect/>
          </a:stretch>
        </p:blipFill>
        <p:spPr>
          <a:xfrm>
            <a:off x="0" y="657951"/>
            <a:ext cx="12192000" cy="6199323"/>
          </a:xfrm>
          <a:prstGeom prst="rect">
            <a:avLst/>
          </a:prstGeom>
        </p:spPr>
      </p:pic>
      <p:sp>
        <p:nvSpPr>
          <p:cNvPr id="8" name="TextBox 59"/>
          <p:cNvSpPr txBox="1">
            <a:spLocks noChangeArrowheads="1"/>
          </p:cNvSpPr>
          <p:nvPr/>
        </p:nvSpPr>
        <p:spPr bwMode="auto">
          <a:xfrm>
            <a:off x="5370195" y="897890"/>
            <a:ext cx="1450340" cy="83502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前言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85875" y="1941830"/>
            <a:ext cx="9879330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219200">
              <a:lnSpc>
                <a:spcPct val="200000"/>
              </a:lnSpc>
              <a:buClr>
                <a:srgbClr val="C00000"/>
              </a:buClr>
              <a:defRPr/>
            </a:pPr>
            <a:r>
              <a:rPr lang="zh-CN" altLang="en-US">
                <a:solidFill>
                  <a:srgbClr val="4D4D4D">
                    <a:lumMod val="75000"/>
                  </a:srgbClr>
                </a:solidFill>
                <a:latin typeface="Arial" panose="020B0604020202020204"/>
                <a:ea typeface="微软雅黑" panose="020B0503020204020204" pitchFamily="34" charset="-122"/>
              </a:rPr>
              <a:t>五、开展国企改革发展和党的建设专题培训</a:t>
            </a:r>
            <a:r>
              <a:rPr lang="zh-CN" altLang="en-US">
                <a:solidFill>
                  <a:srgbClr val="4D4D4D">
                    <a:lumMod val="75000"/>
                  </a:srgbClr>
                </a:solidFill>
                <a:latin typeface="Arial" panose="020B0604020202020204"/>
                <a:ea typeface="微软雅黑" panose="020B0503020204020204" pitchFamily="34" charset="-122"/>
                <a:sym typeface="+mn-ea"/>
              </a:rPr>
              <a:t>每年</a:t>
            </a:r>
            <a:r>
              <a:rPr lang="zh-CN" altLang="en-US">
                <a:solidFill>
                  <a:srgbClr val="4D4D4D">
                    <a:lumMod val="75000"/>
                  </a:srgbClr>
                </a:solidFill>
                <a:latin typeface="Arial" panose="020B0604020202020204"/>
                <a:ea typeface="微软雅黑" panose="020B0503020204020204" pitchFamily="34" charset="-122"/>
              </a:rPr>
              <a:t>不少于两次；</a:t>
            </a:r>
            <a:endParaRPr lang="zh-CN" altLang="en-US">
              <a:solidFill>
                <a:srgbClr val="4D4D4D">
                  <a:lumMod val="75000"/>
                </a:srgbClr>
              </a:solidFill>
              <a:latin typeface="Arial" panose="020B0604020202020204"/>
              <a:ea typeface="微软雅黑" panose="020B0503020204020204" pitchFamily="34" charset="-122"/>
            </a:endParaRPr>
          </a:p>
          <a:p>
            <a:pPr algn="l" defTabSz="1219200">
              <a:lnSpc>
                <a:spcPct val="200000"/>
              </a:lnSpc>
              <a:buClr>
                <a:srgbClr val="C00000"/>
              </a:buClr>
              <a:defRPr/>
            </a:pPr>
            <a:r>
              <a:rPr lang="zh-CN" altLang="en-US">
                <a:solidFill>
                  <a:srgbClr val="4D4D4D">
                    <a:lumMod val="75000"/>
                  </a:srgbClr>
                </a:solidFill>
                <a:latin typeface="Arial" panose="020B0604020202020204"/>
                <a:ea typeface="微软雅黑" panose="020B0503020204020204" pitchFamily="34" charset="-122"/>
              </a:rPr>
              <a:t>六、做好陕西有色金属集团党建信息化平台2024年宣传思想工作资料补录工作；</a:t>
            </a:r>
            <a:endParaRPr lang="zh-CN" altLang="en-US">
              <a:solidFill>
                <a:srgbClr val="4D4D4D">
                  <a:lumMod val="75000"/>
                </a:srgbClr>
              </a:solidFill>
              <a:latin typeface="Arial" panose="020B0604020202020204"/>
              <a:ea typeface="微软雅黑" panose="020B0503020204020204" pitchFamily="34" charset="-122"/>
            </a:endParaRPr>
          </a:p>
          <a:p>
            <a:pPr algn="l" defTabSz="1219200">
              <a:lnSpc>
                <a:spcPct val="200000"/>
              </a:lnSpc>
              <a:buClr>
                <a:srgbClr val="C00000"/>
              </a:buClr>
              <a:defRPr/>
            </a:pPr>
            <a:r>
              <a:rPr lang="zh-CN" altLang="en-US">
                <a:solidFill>
                  <a:srgbClr val="4D4D4D">
                    <a:lumMod val="75000"/>
                  </a:srgbClr>
                </a:solidFill>
                <a:latin typeface="Arial" panose="020B0604020202020204"/>
                <a:ea typeface="微软雅黑" panose="020B0503020204020204" pitchFamily="34" charset="-122"/>
              </a:rPr>
              <a:t>七、做好网络舆情工作，完善网络舆情应对处置流程，为企业营造安全稳定的舆论环境；</a:t>
            </a:r>
            <a:endParaRPr lang="zh-CN" altLang="en-US">
              <a:solidFill>
                <a:srgbClr val="4D4D4D">
                  <a:lumMod val="75000"/>
                </a:srgbClr>
              </a:solidFill>
              <a:latin typeface="Arial" panose="020B0604020202020204"/>
              <a:ea typeface="微软雅黑" panose="020B0503020204020204" pitchFamily="34" charset="-122"/>
            </a:endParaRPr>
          </a:p>
          <a:p>
            <a:pPr algn="l" defTabSz="1219200">
              <a:lnSpc>
                <a:spcPct val="200000"/>
              </a:lnSpc>
              <a:buClr>
                <a:srgbClr val="C00000"/>
              </a:buClr>
              <a:defRPr/>
            </a:pPr>
            <a:r>
              <a:rPr lang="zh-CN" altLang="en-US">
                <a:solidFill>
                  <a:srgbClr val="4D4D4D">
                    <a:lumMod val="75000"/>
                  </a:srgbClr>
                </a:solidFill>
                <a:latin typeface="Arial" panose="020B0604020202020204"/>
                <a:ea typeface="微软雅黑" panose="020B0503020204020204" pitchFamily="34" charset="-122"/>
              </a:rPr>
              <a:t>八、推进合规、创新企业文化建设工作。</a:t>
            </a:r>
            <a:endParaRPr lang="zh-CN" altLang="en-US">
              <a:solidFill>
                <a:srgbClr val="4D4D4D">
                  <a:lumMod val="75000"/>
                </a:srgbClr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914775" y="1078230"/>
            <a:ext cx="34010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/>
              <a:t>近期新闻宣传工作要求</a:t>
            </a:r>
            <a:endParaRPr lang="zh-CN" altLang="en-US" sz="2400"/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1" nodeType="afterEffect">
                                  <p:iterate type="lt">
                                    <p:tmPct val="1554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5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 descr="海上的风景&#10;&#10;描述已自动生成"/>
          <p:cNvPicPr>
            <a:picLocks noChangeAspect="1"/>
          </p:cNvPicPr>
          <p:nvPr/>
        </p:nvPicPr>
        <p:blipFill>
          <a:blip r:embed="rId1">
            <a:alphaModFix am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6"/>
            <a:ext cx="12192000" cy="6856548"/>
          </a:xfrm>
          <a:prstGeom prst="rect">
            <a:avLst/>
          </a:prstGeom>
        </p:spPr>
      </p:pic>
      <p:pic>
        <p:nvPicPr>
          <p:cNvPr id="27" name="图片 26" descr="图片包含 背景图案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6"/>
            <a:ext cx="12192000" cy="6856548"/>
          </a:xfrm>
          <a:prstGeom prst="rect">
            <a:avLst/>
          </a:prstGeom>
        </p:spPr>
      </p:pic>
      <p:pic>
        <p:nvPicPr>
          <p:cNvPr id="29" name="图片 28" descr="图片包含 烟, 黑暗, 火, 橙子&#10;&#10;描述已自动生成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2"/>
            <a:ext cx="12192000" cy="6856548"/>
          </a:xfrm>
          <a:prstGeom prst="rect">
            <a:avLst/>
          </a:prstGeom>
        </p:spPr>
      </p:pic>
      <p:grpSp>
        <p:nvGrpSpPr>
          <p:cNvPr id="12" name="PA-组合 22"/>
          <p:cNvGrpSpPr/>
          <p:nvPr>
            <p:custDataLst>
              <p:tags r:id="rId4"/>
            </p:custDataLst>
          </p:nvPr>
        </p:nvGrpSpPr>
        <p:grpSpPr>
          <a:xfrm>
            <a:off x="1948300" y="1022094"/>
            <a:ext cx="9438400" cy="1445260"/>
            <a:chOff x="1971274" y="2778337"/>
            <a:chExt cx="7715622" cy="1445260"/>
          </a:xfrm>
        </p:grpSpPr>
        <p:sp>
          <p:nvSpPr>
            <p:cNvPr id="13" name="PA-文本框 19"/>
            <p:cNvSpPr txBox="1"/>
            <p:nvPr>
              <p:custDataLst>
                <p:tags r:id="rId5"/>
              </p:custDataLst>
            </p:nvPr>
          </p:nvSpPr>
          <p:spPr>
            <a:xfrm>
              <a:off x="2272823" y="2778337"/>
              <a:ext cx="6178155" cy="1445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8800">
                  <a:ln w="104775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048-上首三国体" panose="02010609000101010101" pitchFamily="49" charset="-122"/>
                  <a:ea typeface="048-上首三国体" panose="02010609000101010101" pitchFamily="49" charset="-122"/>
                  <a:cs typeface="+mn-ea"/>
                </a:rPr>
                <a:t>谢谢</a:t>
              </a:r>
              <a:endParaRPr lang="zh-CN" altLang="en-US" sz="8800">
                <a:ln w="1047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48-上首三国体" panose="02010609000101010101" pitchFamily="49" charset="-122"/>
                <a:ea typeface="048-上首三国体" panose="02010609000101010101" pitchFamily="49" charset="-122"/>
                <a:cs typeface="+mn-ea"/>
              </a:endParaRPr>
            </a:p>
          </p:txBody>
        </p:sp>
        <p:sp>
          <p:nvSpPr>
            <p:cNvPr id="14" name="PA-文本框 21"/>
            <p:cNvSpPr txBox="1"/>
            <p:nvPr>
              <p:custDataLst>
                <p:tags r:id="rId6"/>
              </p:custDataLst>
            </p:nvPr>
          </p:nvSpPr>
          <p:spPr>
            <a:xfrm>
              <a:off x="1971274" y="3002200"/>
              <a:ext cx="7715622" cy="1174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lnSpc>
                  <a:spcPct val="80000"/>
                </a:lnSpc>
                <a:defRPr sz="9000" b="1">
                  <a:solidFill>
                    <a:srgbClr val="D0191B"/>
                  </a:solidFill>
                  <a:latin typeface="048-上首三国体" panose="02010609000101010101" pitchFamily="49" charset="-122"/>
                  <a:ea typeface="048-上首三国体" panose="02010609000101010101" pitchFamily="49" charset="-122"/>
                  <a:cs typeface="汉仪雅酷黑 75W" panose="020B0804020202020204" charset="-122"/>
                </a:defRPr>
              </a:lvl1pPr>
            </a:lstStyle>
            <a:p>
              <a:pPr algn="ctr"/>
              <a:r>
                <a:rPr lang="zh-CN" altLang="en-US" sz="8800" b="0">
                  <a:solidFill>
                    <a:srgbClr val="C00000"/>
                  </a:solidFill>
                </a:rPr>
                <a:t>谢谢！</a:t>
              </a:r>
              <a:endParaRPr lang="zh-CN" altLang="en-US" sz="8800" b="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039711" y="2817852"/>
            <a:ext cx="811257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defTabSz="1219200"/>
            <a:r>
              <a:rPr lang="zh-CN" altLang="en-US" sz="66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  <a:ea typeface="微软雅黑" panose="020B0503020204020204" pitchFamily="34" charset="-122"/>
                <a:cs typeface="+mn-ea"/>
              </a:rPr>
              <a:t>什么是意识形态</a:t>
            </a:r>
            <a:endParaRPr lang="zh-CN" altLang="en-US" sz="6600" b="1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3" name="文本框 20"/>
          <p:cNvSpPr txBox="1"/>
          <p:nvPr/>
        </p:nvSpPr>
        <p:spPr>
          <a:xfrm>
            <a:off x="4689415" y="1784568"/>
            <a:ext cx="281317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dist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第</a:t>
            </a:r>
            <a:r>
              <a:rPr kumimoji="0" lang="en-US" altLang="zh-CN" sz="3600" b="1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01</a:t>
            </a:r>
            <a:r>
              <a:rPr kumimoji="0" lang="zh-CN" altLang="en-US" sz="3600" b="1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部分</a:t>
            </a:r>
            <a:endParaRPr kumimoji="0" lang="zh-CN" altLang="en-US" sz="3600" b="1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352745" y="4045970"/>
            <a:ext cx="7482620" cy="397362"/>
            <a:chOff x="2278707" y="1491630"/>
            <a:chExt cx="4664802" cy="255096"/>
          </a:xfrm>
        </p:grpSpPr>
        <p:grpSp>
          <p:nvGrpSpPr>
            <p:cNvPr id="5" name="组合 4"/>
            <p:cNvGrpSpPr/>
            <p:nvPr/>
          </p:nvGrpSpPr>
          <p:grpSpPr>
            <a:xfrm>
              <a:off x="4264053" y="1491630"/>
              <a:ext cx="777208" cy="255096"/>
              <a:chOff x="4161559" y="1879809"/>
              <a:chExt cx="1044522" cy="342834"/>
            </a:xfrm>
            <a:solidFill>
              <a:srgbClr val="E71E17"/>
            </a:solidFill>
          </p:grpSpPr>
          <p:sp>
            <p:nvSpPr>
              <p:cNvPr id="14" name="dark-star-shape_15445"/>
              <p:cNvSpPr>
                <a:spLocks noChangeAspect="1"/>
              </p:cNvSpPr>
              <p:nvPr/>
            </p:nvSpPr>
            <p:spPr bwMode="auto">
              <a:xfrm>
                <a:off x="4491672" y="1879809"/>
                <a:ext cx="360781" cy="342834"/>
              </a:xfrm>
              <a:custGeom>
                <a:avLst/>
                <a:gdLst>
                  <a:gd name="T0" fmla="*/ 374 w 723"/>
                  <a:gd name="T1" fmla="*/ 21 h 688"/>
                  <a:gd name="T2" fmla="*/ 425 w 723"/>
                  <a:gd name="T3" fmla="*/ 232 h 688"/>
                  <a:gd name="T4" fmla="*/ 477 w 723"/>
                  <a:gd name="T5" fmla="*/ 270 h 688"/>
                  <a:gd name="T6" fmla="*/ 698 w 723"/>
                  <a:gd name="T7" fmla="*/ 256 h 688"/>
                  <a:gd name="T8" fmla="*/ 706 w 723"/>
                  <a:gd name="T9" fmla="*/ 280 h 688"/>
                  <a:gd name="T10" fmla="*/ 524 w 723"/>
                  <a:gd name="T11" fmla="*/ 388 h 688"/>
                  <a:gd name="T12" fmla="*/ 504 w 723"/>
                  <a:gd name="T13" fmla="*/ 450 h 688"/>
                  <a:gd name="T14" fmla="*/ 582 w 723"/>
                  <a:gd name="T15" fmla="*/ 661 h 688"/>
                  <a:gd name="T16" fmla="*/ 562 w 723"/>
                  <a:gd name="T17" fmla="*/ 675 h 688"/>
                  <a:gd name="T18" fmla="*/ 394 w 723"/>
                  <a:gd name="T19" fmla="*/ 527 h 688"/>
                  <a:gd name="T20" fmla="*/ 329 w 723"/>
                  <a:gd name="T21" fmla="*/ 527 h 688"/>
                  <a:gd name="T22" fmla="*/ 161 w 723"/>
                  <a:gd name="T23" fmla="*/ 675 h 688"/>
                  <a:gd name="T24" fmla="*/ 141 w 723"/>
                  <a:gd name="T25" fmla="*/ 661 h 688"/>
                  <a:gd name="T26" fmla="*/ 219 w 723"/>
                  <a:gd name="T27" fmla="*/ 450 h 688"/>
                  <a:gd name="T28" fmla="*/ 199 w 723"/>
                  <a:gd name="T29" fmla="*/ 388 h 688"/>
                  <a:gd name="T30" fmla="*/ 17 w 723"/>
                  <a:gd name="T31" fmla="*/ 280 h 688"/>
                  <a:gd name="T32" fmla="*/ 25 w 723"/>
                  <a:gd name="T33" fmla="*/ 256 h 688"/>
                  <a:gd name="T34" fmla="*/ 246 w 723"/>
                  <a:gd name="T35" fmla="*/ 270 h 688"/>
                  <a:gd name="T36" fmla="*/ 298 w 723"/>
                  <a:gd name="T37" fmla="*/ 232 h 688"/>
                  <a:gd name="T38" fmla="*/ 349 w 723"/>
                  <a:gd name="T39" fmla="*/ 21 h 688"/>
                  <a:gd name="T40" fmla="*/ 374 w 723"/>
                  <a:gd name="T41" fmla="*/ 21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23" h="688">
                    <a:moveTo>
                      <a:pt x="374" y="21"/>
                    </a:moveTo>
                    <a:lnTo>
                      <a:pt x="425" y="232"/>
                    </a:lnTo>
                    <a:cubicBezTo>
                      <a:pt x="431" y="253"/>
                      <a:pt x="455" y="270"/>
                      <a:pt x="477" y="270"/>
                    </a:cubicBezTo>
                    <a:lnTo>
                      <a:pt x="698" y="256"/>
                    </a:lnTo>
                    <a:cubicBezTo>
                      <a:pt x="720" y="256"/>
                      <a:pt x="723" y="267"/>
                      <a:pt x="706" y="280"/>
                    </a:cubicBezTo>
                    <a:lnTo>
                      <a:pt x="524" y="388"/>
                    </a:lnTo>
                    <a:cubicBezTo>
                      <a:pt x="506" y="401"/>
                      <a:pt x="497" y="429"/>
                      <a:pt x="504" y="450"/>
                    </a:cubicBezTo>
                    <a:lnTo>
                      <a:pt x="582" y="661"/>
                    </a:lnTo>
                    <a:cubicBezTo>
                      <a:pt x="589" y="682"/>
                      <a:pt x="580" y="688"/>
                      <a:pt x="562" y="675"/>
                    </a:cubicBezTo>
                    <a:lnTo>
                      <a:pt x="394" y="527"/>
                    </a:lnTo>
                    <a:cubicBezTo>
                      <a:pt x="376" y="514"/>
                      <a:pt x="347" y="514"/>
                      <a:pt x="329" y="527"/>
                    </a:cubicBezTo>
                    <a:lnTo>
                      <a:pt x="161" y="675"/>
                    </a:lnTo>
                    <a:cubicBezTo>
                      <a:pt x="143" y="688"/>
                      <a:pt x="134" y="682"/>
                      <a:pt x="141" y="661"/>
                    </a:cubicBezTo>
                    <a:lnTo>
                      <a:pt x="219" y="450"/>
                    </a:lnTo>
                    <a:cubicBezTo>
                      <a:pt x="226" y="429"/>
                      <a:pt x="217" y="401"/>
                      <a:pt x="199" y="388"/>
                    </a:cubicBezTo>
                    <a:lnTo>
                      <a:pt x="17" y="280"/>
                    </a:lnTo>
                    <a:cubicBezTo>
                      <a:pt x="0" y="267"/>
                      <a:pt x="3" y="256"/>
                      <a:pt x="25" y="256"/>
                    </a:cubicBezTo>
                    <a:lnTo>
                      <a:pt x="246" y="270"/>
                    </a:lnTo>
                    <a:cubicBezTo>
                      <a:pt x="268" y="270"/>
                      <a:pt x="291" y="253"/>
                      <a:pt x="298" y="232"/>
                    </a:cubicBezTo>
                    <a:lnTo>
                      <a:pt x="349" y="21"/>
                    </a:lnTo>
                    <a:cubicBezTo>
                      <a:pt x="356" y="0"/>
                      <a:pt x="367" y="0"/>
                      <a:pt x="374" y="2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9" name="dark-star-shape_15445"/>
              <p:cNvSpPr>
                <a:spLocks noChangeAspect="1"/>
              </p:cNvSpPr>
              <p:nvPr/>
            </p:nvSpPr>
            <p:spPr bwMode="auto">
              <a:xfrm>
                <a:off x="4995992" y="1951407"/>
                <a:ext cx="210089" cy="199638"/>
              </a:xfrm>
              <a:custGeom>
                <a:avLst/>
                <a:gdLst>
                  <a:gd name="T0" fmla="*/ 374 w 723"/>
                  <a:gd name="T1" fmla="*/ 21 h 688"/>
                  <a:gd name="T2" fmla="*/ 425 w 723"/>
                  <a:gd name="T3" fmla="*/ 232 h 688"/>
                  <a:gd name="T4" fmla="*/ 477 w 723"/>
                  <a:gd name="T5" fmla="*/ 270 h 688"/>
                  <a:gd name="T6" fmla="*/ 698 w 723"/>
                  <a:gd name="T7" fmla="*/ 256 h 688"/>
                  <a:gd name="T8" fmla="*/ 706 w 723"/>
                  <a:gd name="T9" fmla="*/ 280 h 688"/>
                  <a:gd name="T10" fmla="*/ 524 w 723"/>
                  <a:gd name="T11" fmla="*/ 388 h 688"/>
                  <a:gd name="T12" fmla="*/ 504 w 723"/>
                  <a:gd name="T13" fmla="*/ 450 h 688"/>
                  <a:gd name="T14" fmla="*/ 582 w 723"/>
                  <a:gd name="T15" fmla="*/ 661 h 688"/>
                  <a:gd name="T16" fmla="*/ 562 w 723"/>
                  <a:gd name="T17" fmla="*/ 675 h 688"/>
                  <a:gd name="T18" fmla="*/ 394 w 723"/>
                  <a:gd name="T19" fmla="*/ 527 h 688"/>
                  <a:gd name="T20" fmla="*/ 329 w 723"/>
                  <a:gd name="T21" fmla="*/ 527 h 688"/>
                  <a:gd name="T22" fmla="*/ 161 w 723"/>
                  <a:gd name="T23" fmla="*/ 675 h 688"/>
                  <a:gd name="T24" fmla="*/ 141 w 723"/>
                  <a:gd name="T25" fmla="*/ 661 h 688"/>
                  <a:gd name="T26" fmla="*/ 219 w 723"/>
                  <a:gd name="T27" fmla="*/ 450 h 688"/>
                  <a:gd name="T28" fmla="*/ 199 w 723"/>
                  <a:gd name="T29" fmla="*/ 388 h 688"/>
                  <a:gd name="T30" fmla="*/ 17 w 723"/>
                  <a:gd name="T31" fmla="*/ 280 h 688"/>
                  <a:gd name="T32" fmla="*/ 25 w 723"/>
                  <a:gd name="T33" fmla="*/ 256 h 688"/>
                  <a:gd name="T34" fmla="*/ 246 w 723"/>
                  <a:gd name="T35" fmla="*/ 270 h 688"/>
                  <a:gd name="T36" fmla="*/ 298 w 723"/>
                  <a:gd name="T37" fmla="*/ 232 h 688"/>
                  <a:gd name="T38" fmla="*/ 349 w 723"/>
                  <a:gd name="T39" fmla="*/ 21 h 688"/>
                  <a:gd name="T40" fmla="*/ 374 w 723"/>
                  <a:gd name="T41" fmla="*/ 21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23" h="688">
                    <a:moveTo>
                      <a:pt x="374" y="21"/>
                    </a:moveTo>
                    <a:lnTo>
                      <a:pt x="425" y="232"/>
                    </a:lnTo>
                    <a:cubicBezTo>
                      <a:pt x="431" y="253"/>
                      <a:pt x="455" y="270"/>
                      <a:pt x="477" y="270"/>
                    </a:cubicBezTo>
                    <a:lnTo>
                      <a:pt x="698" y="256"/>
                    </a:lnTo>
                    <a:cubicBezTo>
                      <a:pt x="720" y="256"/>
                      <a:pt x="723" y="267"/>
                      <a:pt x="706" y="280"/>
                    </a:cubicBezTo>
                    <a:lnTo>
                      <a:pt x="524" y="388"/>
                    </a:lnTo>
                    <a:cubicBezTo>
                      <a:pt x="506" y="401"/>
                      <a:pt x="497" y="429"/>
                      <a:pt x="504" y="450"/>
                    </a:cubicBezTo>
                    <a:lnTo>
                      <a:pt x="582" y="661"/>
                    </a:lnTo>
                    <a:cubicBezTo>
                      <a:pt x="589" y="682"/>
                      <a:pt x="580" y="688"/>
                      <a:pt x="562" y="675"/>
                    </a:cubicBezTo>
                    <a:lnTo>
                      <a:pt x="394" y="527"/>
                    </a:lnTo>
                    <a:cubicBezTo>
                      <a:pt x="376" y="514"/>
                      <a:pt x="347" y="514"/>
                      <a:pt x="329" y="527"/>
                    </a:cubicBezTo>
                    <a:lnTo>
                      <a:pt x="161" y="675"/>
                    </a:lnTo>
                    <a:cubicBezTo>
                      <a:pt x="143" y="688"/>
                      <a:pt x="134" y="682"/>
                      <a:pt x="141" y="661"/>
                    </a:cubicBezTo>
                    <a:lnTo>
                      <a:pt x="219" y="450"/>
                    </a:lnTo>
                    <a:cubicBezTo>
                      <a:pt x="226" y="429"/>
                      <a:pt x="217" y="401"/>
                      <a:pt x="199" y="388"/>
                    </a:cubicBezTo>
                    <a:lnTo>
                      <a:pt x="17" y="280"/>
                    </a:lnTo>
                    <a:cubicBezTo>
                      <a:pt x="0" y="267"/>
                      <a:pt x="3" y="256"/>
                      <a:pt x="25" y="256"/>
                    </a:cubicBezTo>
                    <a:lnTo>
                      <a:pt x="246" y="270"/>
                    </a:lnTo>
                    <a:cubicBezTo>
                      <a:pt x="268" y="270"/>
                      <a:pt x="291" y="253"/>
                      <a:pt x="298" y="232"/>
                    </a:cubicBezTo>
                    <a:lnTo>
                      <a:pt x="349" y="21"/>
                    </a:lnTo>
                    <a:cubicBezTo>
                      <a:pt x="356" y="0"/>
                      <a:pt x="367" y="0"/>
                      <a:pt x="374" y="2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0" name="dark-star-shape_15445"/>
              <p:cNvSpPr>
                <a:spLocks noChangeAspect="1"/>
              </p:cNvSpPr>
              <p:nvPr/>
            </p:nvSpPr>
            <p:spPr bwMode="auto">
              <a:xfrm>
                <a:off x="4161559" y="1951407"/>
                <a:ext cx="210089" cy="199638"/>
              </a:xfrm>
              <a:custGeom>
                <a:avLst/>
                <a:gdLst>
                  <a:gd name="T0" fmla="*/ 374 w 723"/>
                  <a:gd name="T1" fmla="*/ 21 h 688"/>
                  <a:gd name="T2" fmla="*/ 425 w 723"/>
                  <a:gd name="T3" fmla="*/ 232 h 688"/>
                  <a:gd name="T4" fmla="*/ 477 w 723"/>
                  <a:gd name="T5" fmla="*/ 270 h 688"/>
                  <a:gd name="T6" fmla="*/ 698 w 723"/>
                  <a:gd name="T7" fmla="*/ 256 h 688"/>
                  <a:gd name="T8" fmla="*/ 706 w 723"/>
                  <a:gd name="T9" fmla="*/ 280 h 688"/>
                  <a:gd name="T10" fmla="*/ 524 w 723"/>
                  <a:gd name="T11" fmla="*/ 388 h 688"/>
                  <a:gd name="T12" fmla="*/ 504 w 723"/>
                  <a:gd name="T13" fmla="*/ 450 h 688"/>
                  <a:gd name="T14" fmla="*/ 582 w 723"/>
                  <a:gd name="T15" fmla="*/ 661 h 688"/>
                  <a:gd name="T16" fmla="*/ 562 w 723"/>
                  <a:gd name="T17" fmla="*/ 675 h 688"/>
                  <a:gd name="T18" fmla="*/ 394 w 723"/>
                  <a:gd name="T19" fmla="*/ 527 h 688"/>
                  <a:gd name="T20" fmla="*/ 329 w 723"/>
                  <a:gd name="T21" fmla="*/ 527 h 688"/>
                  <a:gd name="T22" fmla="*/ 161 w 723"/>
                  <a:gd name="T23" fmla="*/ 675 h 688"/>
                  <a:gd name="T24" fmla="*/ 141 w 723"/>
                  <a:gd name="T25" fmla="*/ 661 h 688"/>
                  <a:gd name="T26" fmla="*/ 219 w 723"/>
                  <a:gd name="T27" fmla="*/ 450 h 688"/>
                  <a:gd name="T28" fmla="*/ 199 w 723"/>
                  <a:gd name="T29" fmla="*/ 388 h 688"/>
                  <a:gd name="T30" fmla="*/ 17 w 723"/>
                  <a:gd name="T31" fmla="*/ 280 h 688"/>
                  <a:gd name="T32" fmla="*/ 25 w 723"/>
                  <a:gd name="T33" fmla="*/ 256 h 688"/>
                  <a:gd name="T34" fmla="*/ 246 w 723"/>
                  <a:gd name="T35" fmla="*/ 270 h 688"/>
                  <a:gd name="T36" fmla="*/ 298 w 723"/>
                  <a:gd name="T37" fmla="*/ 232 h 688"/>
                  <a:gd name="T38" fmla="*/ 349 w 723"/>
                  <a:gd name="T39" fmla="*/ 21 h 688"/>
                  <a:gd name="T40" fmla="*/ 374 w 723"/>
                  <a:gd name="T41" fmla="*/ 21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23" h="688">
                    <a:moveTo>
                      <a:pt x="374" y="21"/>
                    </a:moveTo>
                    <a:lnTo>
                      <a:pt x="425" y="232"/>
                    </a:lnTo>
                    <a:cubicBezTo>
                      <a:pt x="431" y="253"/>
                      <a:pt x="455" y="270"/>
                      <a:pt x="477" y="270"/>
                    </a:cubicBezTo>
                    <a:lnTo>
                      <a:pt x="698" y="256"/>
                    </a:lnTo>
                    <a:cubicBezTo>
                      <a:pt x="720" y="256"/>
                      <a:pt x="723" y="267"/>
                      <a:pt x="706" y="280"/>
                    </a:cubicBezTo>
                    <a:lnTo>
                      <a:pt x="524" y="388"/>
                    </a:lnTo>
                    <a:cubicBezTo>
                      <a:pt x="506" y="401"/>
                      <a:pt x="497" y="429"/>
                      <a:pt x="504" y="450"/>
                    </a:cubicBezTo>
                    <a:lnTo>
                      <a:pt x="582" y="661"/>
                    </a:lnTo>
                    <a:cubicBezTo>
                      <a:pt x="589" y="682"/>
                      <a:pt x="580" y="688"/>
                      <a:pt x="562" y="675"/>
                    </a:cubicBezTo>
                    <a:lnTo>
                      <a:pt x="394" y="527"/>
                    </a:lnTo>
                    <a:cubicBezTo>
                      <a:pt x="376" y="514"/>
                      <a:pt x="347" y="514"/>
                      <a:pt x="329" y="527"/>
                    </a:cubicBezTo>
                    <a:lnTo>
                      <a:pt x="161" y="675"/>
                    </a:lnTo>
                    <a:cubicBezTo>
                      <a:pt x="143" y="688"/>
                      <a:pt x="134" y="682"/>
                      <a:pt x="141" y="661"/>
                    </a:cubicBezTo>
                    <a:lnTo>
                      <a:pt x="219" y="450"/>
                    </a:lnTo>
                    <a:cubicBezTo>
                      <a:pt x="226" y="429"/>
                      <a:pt x="217" y="401"/>
                      <a:pt x="199" y="388"/>
                    </a:cubicBezTo>
                    <a:lnTo>
                      <a:pt x="17" y="280"/>
                    </a:lnTo>
                    <a:cubicBezTo>
                      <a:pt x="0" y="267"/>
                      <a:pt x="3" y="256"/>
                      <a:pt x="25" y="256"/>
                    </a:cubicBezTo>
                    <a:lnTo>
                      <a:pt x="246" y="270"/>
                    </a:lnTo>
                    <a:cubicBezTo>
                      <a:pt x="268" y="270"/>
                      <a:pt x="291" y="253"/>
                      <a:pt x="298" y="232"/>
                    </a:cubicBezTo>
                    <a:lnTo>
                      <a:pt x="349" y="21"/>
                    </a:lnTo>
                    <a:cubicBezTo>
                      <a:pt x="356" y="0"/>
                      <a:pt x="367" y="0"/>
                      <a:pt x="374" y="2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2278707" y="1619178"/>
              <a:ext cx="4664802" cy="0"/>
              <a:chOff x="2278707" y="2082167"/>
              <a:chExt cx="4664802" cy="0"/>
            </a:xfrm>
          </p:grpSpPr>
          <p:cxnSp>
            <p:nvCxnSpPr>
              <p:cNvPr id="7" name="直接连接符 6"/>
              <p:cNvCxnSpPr/>
              <p:nvPr/>
            </p:nvCxnSpPr>
            <p:spPr>
              <a:xfrm>
                <a:off x="5148064" y="2082167"/>
                <a:ext cx="1795445" cy="0"/>
              </a:xfrm>
              <a:prstGeom prst="line">
                <a:avLst/>
              </a:prstGeom>
              <a:noFill/>
              <a:ln w="15875" cap="flat" cmpd="sng" algn="ctr">
                <a:solidFill>
                  <a:srgbClr val="E71E17"/>
                </a:solidFill>
                <a:prstDash val="solid"/>
              </a:ln>
              <a:effectLst/>
            </p:spPr>
          </p:cxnSp>
          <p:cxnSp>
            <p:nvCxnSpPr>
              <p:cNvPr id="8" name="直接连接符 7"/>
              <p:cNvCxnSpPr/>
              <p:nvPr/>
            </p:nvCxnSpPr>
            <p:spPr>
              <a:xfrm>
                <a:off x="2278707" y="2082167"/>
                <a:ext cx="1795444" cy="0"/>
              </a:xfrm>
              <a:prstGeom prst="line">
                <a:avLst/>
              </a:prstGeom>
              <a:noFill/>
              <a:ln w="15875" cap="flat" cmpd="sng" algn="ctr">
                <a:solidFill>
                  <a:srgbClr val="E71E17"/>
                </a:solidFill>
                <a:prstDash val="solid"/>
              </a:ln>
              <a:effectLst/>
            </p:spPr>
          </p:cxn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3000">
        <p14:doors dir="vert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056005" y="1388110"/>
            <a:ext cx="10080625" cy="3829685"/>
            <a:chOff x="1055788" y="1387959"/>
            <a:chExt cx="10080425" cy="2308810"/>
          </a:xfrm>
        </p:grpSpPr>
        <p:sp>
          <p:nvSpPr>
            <p:cNvPr id="26" name="işḷíde"/>
            <p:cNvSpPr txBox="1"/>
            <p:nvPr/>
          </p:nvSpPr>
          <p:spPr bwMode="auto">
            <a:xfrm>
              <a:off x="1265651" y="2314998"/>
              <a:ext cx="9660697" cy="1381771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228600" indent="-228600">
                <a:lnSpc>
                  <a:spcPct val="150000"/>
                </a:lnSpc>
                <a:buClr>
                  <a:srgbClr val="C00000"/>
                </a:buClr>
                <a:buFont typeface="Wingdings" panose="05000000000000000000" pitchFamily="2" charset="2"/>
                <a:buChar char="l"/>
                <a:defRPr/>
              </a:pPr>
              <a:r>
                <a:rPr lang="zh-CN" altLang="en-US" sz="1600">
                  <a:latin typeface="Arial" panose="020B0604020202020204"/>
                  <a:ea typeface="微软雅黑" panose="020B0503020204020204" pitchFamily="34" charset="-122"/>
                  <a:cs typeface="+mn-ea"/>
                </a:rPr>
                <a:t>即系统地、自觉地反映社会经济形态和政治制度的思想体系。</a:t>
              </a:r>
              <a:endParaRPr lang="en-US" altLang="zh-CN" sz="1600">
                <a:latin typeface="Arial" panose="020B0604020202020204"/>
                <a:ea typeface="微软雅黑" panose="020B0503020204020204" pitchFamily="34" charset="-122"/>
                <a:cs typeface="+mn-ea"/>
              </a:endParaRPr>
            </a:p>
            <a:p>
              <a:pPr marL="228600" indent="-228600">
                <a:lnSpc>
                  <a:spcPct val="150000"/>
                </a:lnSpc>
                <a:buClr>
                  <a:srgbClr val="C00000"/>
                </a:buClr>
                <a:buFont typeface="Wingdings" panose="05000000000000000000" pitchFamily="2" charset="2"/>
                <a:buChar char="l"/>
                <a:defRPr/>
              </a:pPr>
              <a:r>
                <a:rPr lang="zh-CN" altLang="en-US" sz="1600">
                  <a:latin typeface="Arial" panose="020B0604020202020204"/>
                  <a:ea typeface="微软雅黑" panose="020B0503020204020204" pitchFamily="34" charset="-122"/>
                  <a:cs typeface="+mn-ea"/>
                </a:rPr>
                <a:t>是社会意识诸形式中构成思想上层建筑的部分，表现在政治、法律、道德、哲学、艺术、宗教等形式中。</a:t>
              </a:r>
              <a:endParaRPr lang="en-US" altLang="zh-CN" sz="1600">
                <a:latin typeface="Arial" panose="020B0604020202020204"/>
                <a:ea typeface="微软雅黑" panose="020B0503020204020204" pitchFamily="34" charset="-122"/>
                <a:cs typeface="+mn-ea"/>
              </a:endParaRPr>
            </a:p>
            <a:p>
              <a:pPr marL="228600" indent="-228600">
                <a:lnSpc>
                  <a:spcPct val="150000"/>
                </a:lnSpc>
                <a:buClr>
                  <a:srgbClr val="C00000"/>
                </a:buClr>
                <a:buFont typeface="Wingdings" panose="05000000000000000000" pitchFamily="2" charset="2"/>
                <a:buChar char="l"/>
                <a:defRPr/>
              </a:pPr>
              <a:r>
                <a:rPr lang="zh-CN" altLang="en-US" sz="1600">
                  <a:latin typeface="Arial" panose="020B0604020202020204"/>
                  <a:ea typeface="微软雅黑" panose="020B0503020204020204" pitchFamily="34" charset="-122"/>
                  <a:cs typeface="+mn-ea"/>
                </a:rPr>
                <a:t>一定的社会意识形态是一定的社会存在的反映</a:t>
              </a:r>
              <a:r>
                <a:rPr lang="en-US" altLang="zh-CN" sz="1600">
                  <a:latin typeface="Arial" panose="020B0604020202020204"/>
                  <a:ea typeface="微软雅黑" panose="020B0503020204020204" pitchFamily="34" charset="-122"/>
                  <a:cs typeface="+mn-ea"/>
                </a:rPr>
                <a:t>,</a:t>
              </a:r>
              <a:r>
                <a:rPr lang="zh-CN" altLang="en-US" sz="1600">
                  <a:latin typeface="Arial" panose="020B0604020202020204"/>
                  <a:ea typeface="微软雅黑" panose="020B0503020204020204" pitchFamily="34" charset="-122"/>
                  <a:cs typeface="+mn-ea"/>
                </a:rPr>
                <a:t>并随着社会存在的变化或迟或早地发生变化。</a:t>
              </a:r>
              <a:endParaRPr lang="zh-CN" altLang="en-US" sz="1600">
                <a:latin typeface="Arial" panose="020B0604020202020204"/>
                <a:ea typeface="微软雅黑" panose="020B0503020204020204" pitchFamily="34" charset="-122"/>
                <a:cs typeface="+mn-ea"/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1055788" y="1387959"/>
              <a:ext cx="10080425" cy="2221724"/>
              <a:chOff x="1055788" y="1697134"/>
              <a:chExt cx="10080425" cy="2221724"/>
            </a:xfrm>
          </p:grpSpPr>
          <p:sp>
            <p:nvSpPr>
              <p:cNvPr id="2" name="矩形 1"/>
              <p:cNvSpPr/>
              <p:nvPr/>
            </p:nvSpPr>
            <p:spPr>
              <a:xfrm>
                <a:off x="1055788" y="1988457"/>
                <a:ext cx="10080425" cy="1930401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3663205" y="1697134"/>
                <a:ext cx="4865591" cy="62515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3600" b="1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</a:rPr>
                  <a:t>什么是意识形态</a:t>
                </a:r>
                <a:endParaRPr lang="zh-CN" altLang="en-US" sz="3600" b="1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prism isInverted="1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419906" y="2894052"/>
            <a:ext cx="93521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defTabSz="1219200"/>
            <a:r>
              <a:rPr lang="zh-CN" altLang="en-US" sz="54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  <a:ea typeface="微软雅黑" panose="020B0503020204020204" pitchFamily="34" charset="-122"/>
                <a:cs typeface="+mn-ea"/>
              </a:rPr>
              <a:t>为什么意识形态工作极端重要？</a:t>
            </a:r>
            <a:endParaRPr lang="zh-CN" altLang="en-US" sz="5400" b="1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3" name="文本框 20"/>
          <p:cNvSpPr txBox="1"/>
          <p:nvPr/>
        </p:nvSpPr>
        <p:spPr>
          <a:xfrm>
            <a:off x="4689415" y="1784568"/>
            <a:ext cx="281317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dist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第</a:t>
            </a:r>
            <a:r>
              <a:rPr kumimoji="0" lang="en-US" altLang="zh-CN" sz="3600" b="1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02</a:t>
            </a:r>
            <a:r>
              <a:rPr kumimoji="0" lang="zh-CN" altLang="en-US" sz="3600" b="1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部分</a:t>
            </a:r>
            <a:endParaRPr kumimoji="0" lang="zh-CN" altLang="en-US" sz="3600" b="1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352745" y="4045970"/>
            <a:ext cx="7482620" cy="397362"/>
            <a:chOff x="2278707" y="1491630"/>
            <a:chExt cx="4664802" cy="255096"/>
          </a:xfrm>
        </p:grpSpPr>
        <p:grpSp>
          <p:nvGrpSpPr>
            <p:cNvPr id="5" name="组合 4"/>
            <p:cNvGrpSpPr/>
            <p:nvPr/>
          </p:nvGrpSpPr>
          <p:grpSpPr>
            <a:xfrm>
              <a:off x="4264053" y="1491630"/>
              <a:ext cx="777208" cy="255096"/>
              <a:chOff x="4161559" y="1879809"/>
              <a:chExt cx="1044522" cy="342834"/>
            </a:xfrm>
            <a:solidFill>
              <a:srgbClr val="E71E17"/>
            </a:solidFill>
          </p:grpSpPr>
          <p:sp>
            <p:nvSpPr>
              <p:cNvPr id="14" name="dark-star-shape_15445"/>
              <p:cNvSpPr>
                <a:spLocks noChangeAspect="1"/>
              </p:cNvSpPr>
              <p:nvPr/>
            </p:nvSpPr>
            <p:spPr bwMode="auto">
              <a:xfrm>
                <a:off x="4491672" y="1879809"/>
                <a:ext cx="360781" cy="342834"/>
              </a:xfrm>
              <a:custGeom>
                <a:avLst/>
                <a:gdLst>
                  <a:gd name="T0" fmla="*/ 374 w 723"/>
                  <a:gd name="T1" fmla="*/ 21 h 688"/>
                  <a:gd name="T2" fmla="*/ 425 w 723"/>
                  <a:gd name="T3" fmla="*/ 232 h 688"/>
                  <a:gd name="T4" fmla="*/ 477 w 723"/>
                  <a:gd name="T5" fmla="*/ 270 h 688"/>
                  <a:gd name="T6" fmla="*/ 698 w 723"/>
                  <a:gd name="T7" fmla="*/ 256 h 688"/>
                  <a:gd name="T8" fmla="*/ 706 w 723"/>
                  <a:gd name="T9" fmla="*/ 280 h 688"/>
                  <a:gd name="T10" fmla="*/ 524 w 723"/>
                  <a:gd name="T11" fmla="*/ 388 h 688"/>
                  <a:gd name="T12" fmla="*/ 504 w 723"/>
                  <a:gd name="T13" fmla="*/ 450 h 688"/>
                  <a:gd name="T14" fmla="*/ 582 w 723"/>
                  <a:gd name="T15" fmla="*/ 661 h 688"/>
                  <a:gd name="T16" fmla="*/ 562 w 723"/>
                  <a:gd name="T17" fmla="*/ 675 h 688"/>
                  <a:gd name="T18" fmla="*/ 394 w 723"/>
                  <a:gd name="T19" fmla="*/ 527 h 688"/>
                  <a:gd name="T20" fmla="*/ 329 w 723"/>
                  <a:gd name="T21" fmla="*/ 527 h 688"/>
                  <a:gd name="T22" fmla="*/ 161 w 723"/>
                  <a:gd name="T23" fmla="*/ 675 h 688"/>
                  <a:gd name="T24" fmla="*/ 141 w 723"/>
                  <a:gd name="T25" fmla="*/ 661 h 688"/>
                  <a:gd name="T26" fmla="*/ 219 w 723"/>
                  <a:gd name="T27" fmla="*/ 450 h 688"/>
                  <a:gd name="T28" fmla="*/ 199 w 723"/>
                  <a:gd name="T29" fmla="*/ 388 h 688"/>
                  <a:gd name="T30" fmla="*/ 17 w 723"/>
                  <a:gd name="T31" fmla="*/ 280 h 688"/>
                  <a:gd name="T32" fmla="*/ 25 w 723"/>
                  <a:gd name="T33" fmla="*/ 256 h 688"/>
                  <a:gd name="T34" fmla="*/ 246 w 723"/>
                  <a:gd name="T35" fmla="*/ 270 h 688"/>
                  <a:gd name="T36" fmla="*/ 298 w 723"/>
                  <a:gd name="T37" fmla="*/ 232 h 688"/>
                  <a:gd name="T38" fmla="*/ 349 w 723"/>
                  <a:gd name="T39" fmla="*/ 21 h 688"/>
                  <a:gd name="T40" fmla="*/ 374 w 723"/>
                  <a:gd name="T41" fmla="*/ 21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23" h="688">
                    <a:moveTo>
                      <a:pt x="374" y="21"/>
                    </a:moveTo>
                    <a:lnTo>
                      <a:pt x="425" y="232"/>
                    </a:lnTo>
                    <a:cubicBezTo>
                      <a:pt x="431" y="253"/>
                      <a:pt x="455" y="270"/>
                      <a:pt x="477" y="270"/>
                    </a:cubicBezTo>
                    <a:lnTo>
                      <a:pt x="698" y="256"/>
                    </a:lnTo>
                    <a:cubicBezTo>
                      <a:pt x="720" y="256"/>
                      <a:pt x="723" y="267"/>
                      <a:pt x="706" y="280"/>
                    </a:cubicBezTo>
                    <a:lnTo>
                      <a:pt x="524" y="388"/>
                    </a:lnTo>
                    <a:cubicBezTo>
                      <a:pt x="506" y="401"/>
                      <a:pt x="497" y="429"/>
                      <a:pt x="504" y="450"/>
                    </a:cubicBezTo>
                    <a:lnTo>
                      <a:pt x="582" y="661"/>
                    </a:lnTo>
                    <a:cubicBezTo>
                      <a:pt x="589" y="682"/>
                      <a:pt x="580" y="688"/>
                      <a:pt x="562" y="675"/>
                    </a:cubicBezTo>
                    <a:lnTo>
                      <a:pt x="394" y="527"/>
                    </a:lnTo>
                    <a:cubicBezTo>
                      <a:pt x="376" y="514"/>
                      <a:pt x="347" y="514"/>
                      <a:pt x="329" y="527"/>
                    </a:cubicBezTo>
                    <a:lnTo>
                      <a:pt x="161" y="675"/>
                    </a:lnTo>
                    <a:cubicBezTo>
                      <a:pt x="143" y="688"/>
                      <a:pt x="134" y="682"/>
                      <a:pt x="141" y="661"/>
                    </a:cubicBezTo>
                    <a:lnTo>
                      <a:pt x="219" y="450"/>
                    </a:lnTo>
                    <a:cubicBezTo>
                      <a:pt x="226" y="429"/>
                      <a:pt x="217" y="401"/>
                      <a:pt x="199" y="388"/>
                    </a:cubicBezTo>
                    <a:lnTo>
                      <a:pt x="17" y="280"/>
                    </a:lnTo>
                    <a:cubicBezTo>
                      <a:pt x="0" y="267"/>
                      <a:pt x="3" y="256"/>
                      <a:pt x="25" y="256"/>
                    </a:cubicBezTo>
                    <a:lnTo>
                      <a:pt x="246" y="270"/>
                    </a:lnTo>
                    <a:cubicBezTo>
                      <a:pt x="268" y="270"/>
                      <a:pt x="291" y="253"/>
                      <a:pt x="298" y="232"/>
                    </a:cubicBezTo>
                    <a:lnTo>
                      <a:pt x="349" y="21"/>
                    </a:lnTo>
                    <a:cubicBezTo>
                      <a:pt x="356" y="0"/>
                      <a:pt x="367" y="0"/>
                      <a:pt x="374" y="2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9" name="dark-star-shape_15445"/>
              <p:cNvSpPr>
                <a:spLocks noChangeAspect="1"/>
              </p:cNvSpPr>
              <p:nvPr/>
            </p:nvSpPr>
            <p:spPr bwMode="auto">
              <a:xfrm>
                <a:off x="4995992" y="1951407"/>
                <a:ext cx="210089" cy="199638"/>
              </a:xfrm>
              <a:custGeom>
                <a:avLst/>
                <a:gdLst>
                  <a:gd name="T0" fmla="*/ 374 w 723"/>
                  <a:gd name="T1" fmla="*/ 21 h 688"/>
                  <a:gd name="T2" fmla="*/ 425 w 723"/>
                  <a:gd name="T3" fmla="*/ 232 h 688"/>
                  <a:gd name="T4" fmla="*/ 477 w 723"/>
                  <a:gd name="T5" fmla="*/ 270 h 688"/>
                  <a:gd name="T6" fmla="*/ 698 w 723"/>
                  <a:gd name="T7" fmla="*/ 256 h 688"/>
                  <a:gd name="T8" fmla="*/ 706 w 723"/>
                  <a:gd name="T9" fmla="*/ 280 h 688"/>
                  <a:gd name="T10" fmla="*/ 524 w 723"/>
                  <a:gd name="T11" fmla="*/ 388 h 688"/>
                  <a:gd name="T12" fmla="*/ 504 w 723"/>
                  <a:gd name="T13" fmla="*/ 450 h 688"/>
                  <a:gd name="T14" fmla="*/ 582 w 723"/>
                  <a:gd name="T15" fmla="*/ 661 h 688"/>
                  <a:gd name="T16" fmla="*/ 562 w 723"/>
                  <a:gd name="T17" fmla="*/ 675 h 688"/>
                  <a:gd name="T18" fmla="*/ 394 w 723"/>
                  <a:gd name="T19" fmla="*/ 527 h 688"/>
                  <a:gd name="T20" fmla="*/ 329 w 723"/>
                  <a:gd name="T21" fmla="*/ 527 h 688"/>
                  <a:gd name="T22" fmla="*/ 161 w 723"/>
                  <a:gd name="T23" fmla="*/ 675 h 688"/>
                  <a:gd name="T24" fmla="*/ 141 w 723"/>
                  <a:gd name="T25" fmla="*/ 661 h 688"/>
                  <a:gd name="T26" fmla="*/ 219 w 723"/>
                  <a:gd name="T27" fmla="*/ 450 h 688"/>
                  <a:gd name="T28" fmla="*/ 199 w 723"/>
                  <a:gd name="T29" fmla="*/ 388 h 688"/>
                  <a:gd name="T30" fmla="*/ 17 w 723"/>
                  <a:gd name="T31" fmla="*/ 280 h 688"/>
                  <a:gd name="T32" fmla="*/ 25 w 723"/>
                  <a:gd name="T33" fmla="*/ 256 h 688"/>
                  <a:gd name="T34" fmla="*/ 246 w 723"/>
                  <a:gd name="T35" fmla="*/ 270 h 688"/>
                  <a:gd name="T36" fmla="*/ 298 w 723"/>
                  <a:gd name="T37" fmla="*/ 232 h 688"/>
                  <a:gd name="T38" fmla="*/ 349 w 723"/>
                  <a:gd name="T39" fmla="*/ 21 h 688"/>
                  <a:gd name="T40" fmla="*/ 374 w 723"/>
                  <a:gd name="T41" fmla="*/ 21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23" h="688">
                    <a:moveTo>
                      <a:pt x="374" y="21"/>
                    </a:moveTo>
                    <a:lnTo>
                      <a:pt x="425" y="232"/>
                    </a:lnTo>
                    <a:cubicBezTo>
                      <a:pt x="431" y="253"/>
                      <a:pt x="455" y="270"/>
                      <a:pt x="477" y="270"/>
                    </a:cubicBezTo>
                    <a:lnTo>
                      <a:pt x="698" y="256"/>
                    </a:lnTo>
                    <a:cubicBezTo>
                      <a:pt x="720" y="256"/>
                      <a:pt x="723" y="267"/>
                      <a:pt x="706" y="280"/>
                    </a:cubicBezTo>
                    <a:lnTo>
                      <a:pt x="524" y="388"/>
                    </a:lnTo>
                    <a:cubicBezTo>
                      <a:pt x="506" y="401"/>
                      <a:pt x="497" y="429"/>
                      <a:pt x="504" y="450"/>
                    </a:cubicBezTo>
                    <a:lnTo>
                      <a:pt x="582" y="661"/>
                    </a:lnTo>
                    <a:cubicBezTo>
                      <a:pt x="589" y="682"/>
                      <a:pt x="580" y="688"/>
                      <a:pt x="562" y="675"/>
                    </a:cubicBezTo>
                    <a:lnTo>
                      <a:pt x="394" y="527"/>
                    </a:lnTo>
                    <a:cubicBezTo>
                      <a:pt x="376" y="514"/>
                      <a:pt x="347" y="514"/>
                      <a:pt x="329" y="527"/>
                    </a:cubicBezTo>
                    <a:lnTo>
                      <a:pt x="161" y="675"/>
                    </a:lnTo>
                    <a:cubicBezTo>
                      <a:pt x="143" y="688"/>
                      <a:pt x="134" y="682"/>
                      <a:pt x="141" y="661"/>
                    </a:cubicBezTo>
                    <a:lnTo>
                      <a:pt x="219" y="450"/>
                    </a:lnTo>
                    <a:cubicBezTo>
                      <a:pt x="226" y="429"/>
                      <a:pt x="217" y="401"/>
                      <a:pt x="199" y="388"/>
                    </a:cubicBezTo>
                    <a:lnTo>
                      <a:pt x="17" y="280"/>
                    </a:lnTo>
                    <a:cubicBezTo>
                      <a:pt x="0" y="267"/>
                      <a:pt x="3" y="256"/>
                      <a:pt x="25" y="256"/>
                    </a:cubicBezTo>
                    <a:lnTo>
                      <a:pt x="246" y="270"/>
                    </a:lnTo>
                    <a:cubicBezTo>
                      <a:pt x="268" y="270"/>
                      <a:pt x="291" y="253"/>
                      <a:pt x="298" y="232"/>
                    </a:cubicBezTo>
                    <a:lnTo>
                      <a:pt x="349" y="21"/>
                    </a:lnTo>
                    <a:cubicBezTo>
                      <a:pt x="356" y="0"/>
                      <a:pt x="367" y="0"/>
                      <a:pt x="374" y="2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0" name="dark-star-shape_15445"/>
              <p:cNvSpPr>
                <a:spLocks noChangeAspect="1"/>
              </p:cNvSpPr>
              <p:nvPr/>
            </p:nvSpPr>
            <p:spPr bwMode="auto">
              <a:xfrm>
                <a:off x="4161559" y="1951407"/>
                <a:ext cx="210089" cy="199638"/>
              </a:xfrm>
              <a:custGeom>
                <a:avLst/>
                <a:gdLst>
                  <a:gd name="T0" fmla="*/ 374 w 723"/>
                  <a:gd name="T1" fmla="*/ 21 h 688"/>
                  <a:gd name="T2" fmla="*/ 425 w 723"/>
                  <a:gd name="T3" fmla="*/ 232 h 688"/>
                  <a:gd name="T4" fmla="*/ 477 w 723"/>
                  <a:gd name="T5" fmla="*/ 270 h 688"/>
                  <a:gd name="T6" fmla="*/ 698 w 723"/>
                  <a:gd name="T7" fmla="*/ 256 h 688"/>
                  <a:gd name="T8" fmla="*/ 706 w 723"/>
                  <a:gd name="T9" fmla="*/ 280 h 688"/>
                  <a:gd name="T10" fmla="*/ 524 w 723"/>
                  <a:gd name="T11" fmla="*/ 388 h 688"/>
                  <a:gd name="T12" fmla="*/ 504 w 723"/>
                  <a:gd name="T13" fmla="*/ 450 h 688"/>
                  <a:gd name="T14" fmla="*/ 582 w 723"/>
                  <a:gd name="T15" fmla="*/ 661 h 688"/>
                  <a:gd name="T16" fmla="*/ 562 w 723"/>
                  <a:gd name="T17" fmla="*/ 675 h 688"/>
                  <a:gd name="T18" fmla="*/ 394 w 723"/>
                  <a:gd name="T19" fmla="*/ 527 h 688"/>
                  <a:gd name="T20" fmla="*/ 329 w 723"/>
                  <a:gd name="T21" fmla="*/ 527 h 688"/>
                  <a:gd name="T22" fmla="*/ 161 w 723"/>
                  <a:gd name="T23" fmla="*/ 675 h 688"/>
                  <a:gd name="T24" fmla="*/ 141 w 723"/>
                  <a:gd name="T25" fmla="*/ 661 h 688"/>
                  <a:gd name="T26" fmla="*/ 219 w 723"/>
                  <a:gd name="T27" fmla="*/ 450 h 688"/>
                  <a:gd name="T28" fmla="*/ 199 w 723"/>
                  <a:gd name="T29" fmla="*/ 388 h 688"/>
                  <a:gd name="T30" fmla="*/ 17 w 723"/>
                  <a:gd name="T31" fmla="*/ 280 h 688"/>
                  <a:gd name="T32" fmla="*/ 25 w 723"/>
                  <a:gd name="T33" fmla="*/ 256 h 688"/>
                  <a:gd name="T34" fmla="*/ 246 w 723"/>
                  <a:gd name="T35" fmla="*/ 270 h 688"/>
                  <a:gd name="T36" fmla="*/ 298 w 723"/>
                  <a:gd name="T37" fmla="*/ 232 h 688"/>
                  <a:gd name="T38" fmla="*/ 349 w 723"/>
                  <a:gd name="T39" fmla="*/ 21 h 688"/>
                  <a:gd name="T40" fmla="*/ 374 w 723"/>
                  <a:gd name="T41" fmla="*/ 21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23" h="688">
                    <a:moveTo>
                      <a:pt x="374" y="21"/>
                    </a:moveTo>
                    <a:lnTo>
                      <a:pt x="425" y="232"/>
                    </a:lnTo>
                    <a:cubicBezTo>
                      <a:pt x="431" y="253"/>
                      <a:pt x="455" y="270"/>
                      <a:pt x="477" y="270"/>
                    </a:cubicBezTo>
                    <a:lnTo>
                      <a:pt x="698" y="256"/>
                    </a:lnTo>
                    <a:cubicBezTo>
                      <a:pt x="720" y="256"/>
                      <a:pt x="723" y="267"/>
                      <a:pt x="706" y="280"/>
                    </a:cubicBezTo>
                    <a:lnTo>
                      <a:pt x="524" y="388"/>
                    </a:lnTo>
                    <a:cubicBezTo>
                      <a:pt x="506" y="401"/>
                      <a:pt x="497" y="429"/>
                      <a:pt x="504" y="450"/>
                    </a:cubicBezTo>
                    <a:lnTo>
                      <a:pt x="582" y="661"/>
                    </a:lnTo>
                    <a:cubicBezTo>
                      <a:pt x="589" y="682"/>
                      <a:pt x="580" y="688"/>
                      <a:pt x="562" y="675"/>
                    </a:cubicBezTo>
                    <a:lnTo>
                      <a:pt x="394" y="527"/>
                    </a:lnTo>
                    <a:cubicBezTo>
                      <a:pt x="376" y="514"/>
                      <a:pt x="347" y="514"/>
                      <a:pt x="329" y="527"/>
                    </a:cubicBezTo>
                    <a:lnTo>
                      <a:pt x="161" y="675"/>
                    </a:lnTo>
                    <a:cubicBezTo>
                      <a:pt x="143" y="688"/>
                      <a:pt x="134" y="682"/>
                      <a:pt x="141" y="661"/>
                    </a:cubicBezTo>
                    <a:lnTo>
                      <a:pt x="219" y="450"/>
                    </a:lnTo>
                    <a:cubicBezTo>
                      <a:pt x="226" y="429"/>
                      <a:pt x="217" y="401"/>
                      <a:pt x="199" y="388"/>
                    </a:cubicBezTo>
                    <a:lnTo>
                      <a:pt x="17" y="280"/>
                    </a:lnTo>
                    <a:cubicBezTo>
                      <a:pt x="0" y="267"/>
                      <a:pt x="3" y="256"/>
                      <a:pt x="25" y="256"/>
                    </a:cubicBezTo>
                    <a:lnTo>
                      <a:pt x="246" y="270"/>
                    </a:lnTo>
                    <a:cubicBezTo>
                      <a:pt x="268" y="270"/>
                      <a:pt x="291" y="253"/>
                      <a:pt x="298" y="232"/>
                    </a:cubicBezTo>
                    <a:lnTo>
                      <a:pt x="349" y="21"/>
                    </a:lnTo>
                    <a:cubicBezTo>
                      <a:pt x="356" y="0"/>
                      <a:pt x="367" y="0"/>
                      <a:pt x="374" y="2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2278707" y="1619178"/>
              <a:ext cx="4664802" cy="0"/>
              <a:chOff x="2278707" y="2082167"/>
              <a:chExt cx="4664802" cy="0"/>
            </a:xfrm>
          </p:grpSpPr>
          <p:cxnSp>
            <p:nvCxnSpPr>
              <p:cNvPr id="7" name="直接连接符 6"/>
              <p:cNvCxnSpPr/>
              <p:nvPr/>
            </p:nvCxnSpPr>
            <p:spPr>
              <a:xfrm>
                <a:off x="5148064" y="2082167"/>
                <a:ext cx="1795445" cy="0"/>
              </a:xfrm>
              <a:prstGeom prst="line">
                <a:avLst/>
              </a:prstGeom>
              <a:noFill/>
              <a:ln w="15875" cap="flat" cmpd="sng" algn="ctr">
                <a:solidFill>
                  <a:srgbClr val="E71E17"/>
                </a:solidFill>
                <a:prstDash val="solid"/>
              </a:ln>
              <a:effectLst/>
            </p:spPr>
          </p:cxnSp>
          <p:cxnSp>
            <p:nvCxnSpPr>
              <p:cNvPr id="8" name="直接连接符 7"/>
              <p:cNvCxnSpPr/>
              <p:nvPr/>
            </p:nvCxnSpPr>
            <p:spPr>
              <a:xfrm>
                <a:off x="2278707" y="2082167"/>
                <a:ext cx="1795444" cy="0"/>
              </a:xfrm>
              <a:prstGeom prst="line">
                <a:avLst/>
              </a:prstGeom>
              <a:noFill/>
              <a:ln w="15875" cap="flat" cmpd="sng" algn="ctr">
                <a:solidFill>
                  <a:srgbClr val="E71E17"/>
                </a:solidFill>
                <a:prstDash val="solid"/>
              </a:ln>
              <a:effectLst/>
            </p:spPr>
          </p:cxn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3000">
        <p14:doors dir="vert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4689707" y="2082847"/>
            <a:ext cx="6528725" cy="3467141"/>
            <a:chOff x="4689707" y="2074094"/>
            <a:chExt cx="6528725" cy="3467141"/>
          </a:xfrm>
        </p:grpSpPr>
        <p:sp>
          <p:nvSpPr>
            <p:cNvPr id="9" name="箭头: 五边形 8"/>
            <p:cNvSpPr/>
            <p:nvPr/>
          </p:nvSpPr>
          <p:spPr>
            <a:xfrm>
              <a:off x="4689707" y="2074094"/>
              <a:ext cx="6528725" cy="739093"/>
            </a:xfrm>
            <a:prstGeom prst="homePlate">
              <a:avLst>
                <a:gd name="adj" fmla="val 0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865" b="1" spc="300">
                  <a:solidFill>
                    <a:schemeClr val="tx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</a:rPr>
                <a:t>意识形态工作对于巩固党的执政地位极端重要</a:t>
              </a:r>
              <a:endParaRPr lang="zh-CN" altLang="en-US" sz="1865" b="1" spc="300">
                <a:solidFill>
                  <a:schemeClr val="tx1"/>
                </a:solidFill>
                <a:latin typeface="Arial" panose="020B0604020202020204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13" name="箭头: 五边形 12"/>
            <p:cNvSpPr/>
            <p:nvPr/>
          </p:nvSpPr>
          <p:spPr>
            <a:xfrm>
              <a:off x="4689707" y="2997702"/>
              <a:ext cx="6528725" cy="739093"/>
            </a:xfrm>
            <a:prstGeom prst="homePlate">
              <a:avLst>
                <a:gd name="adj" fmla="val 0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865" b="1" spc="300">
                  <a:solidFill>
                    <a:schemeClr val="tx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</a:rPr>
                <a:t>意识形态工作对维护国家的长治久安极端重要</a:t>
              </a:r>
              <a:endParaRPr lang="zh-CN" altLang="en-US" sz="1865" b="1" spc="300">
                <a:solidFill>
                  <a:schemeClr val="tx1"/>
                </a:solidFill>
                <a:latin typeface="Arial" panose="020B0604020202020204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16" name="箭头: 五边形 15"/>
            <p:cNvSpPr/>
            <p:nvPr/>
          </p:nvSpPr>
          <p:spPr>
            <a:xfrm>
              <a:off x="4689707" y="3924427"/>
              <a:ext cx="6528725" cy="739093"/>
            </a:xfrm>
            <a:prstGeom prst="homePlate">
              <a:avLst>
                <a:gd name="adj" fmla="val 0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865" b="1" spc="300">
                  <a:solidFill>
                    <a:schemeClr val="tx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</a:rPr>
                <a:t>意识形态工作对于实现民族复兴的中国梦极端重要</a:t>
              </a:r>
              <a:endParaRPr lang="zh-CN" altLang="en-US" sz="1865" b="1" spc="300">
                <a:solidFill>
                  <a:schemeClr val="tx1"/>
                </a:solidFill>
                <a:latin typeface="Arial" panose="020B0604020202020204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19" name="箭头: 五边形 18"/>
            <p:cNvSpPr/>
            <p:nvPr/>
          </p:nvSpPr>
          <p:spPr>
            <a:xfrm>
              <a:off x="4689707" y="4802142"/>
              <a:ext cx="6528725" cy="739093"/>
            </a:xfrm>
            <a:prstGeom prst="homePlate">
              <a:avLst>
                <a:gd name="adj" fmla="val 0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865" b="1">
                  <a:solidFill>
                    <a:schemeClr val="tx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</a:rPr>
                <a:t>意识形态工作对于调动群众的积极性主动性创造性极端重要</a:t>
              </a:r>
              <a:endParaRPr lang="zh-CN" altLang="en-US" sz="1865" b="1">
                <a:solidFill>
                  <a:schemeClr val="tx1"/>
                </a:solidFill>
                <a:latin typeface="Arial" panose="020B0604020202020204"/>
                <a:ea typeface="微软雅黑" panose="020B0503020204020204" pitchFamily="34" charset="-122"/>
                <a:cs typeface="+mn-ea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891784" y="2074095"/>
            <a:ext cx="695092" cy="3484645"/>
            <a:chOff x="3891784" y="2074095"/>
            <a:chExt cx="695092" cy="3484645"/>
          </a:xfrm>
        </p:grpSpPr>
        <p:sp>
          <p:nvSpPr>
            <p:cNvPr id="2" name="箭头: 五边形 1"/>
            <p:cNvSpPr/>
            <p:nvPr/>
          </p:nvSpPr>
          <p:spPr>
            <a:xfrm>
              <a:off x="3891784" y="2074095"/>
              <a:ext cx="695092" cy="739093"/>
            </a:xfrm>
            <a:prstGeom prst="homePlate">
              <a:avLst>
                <a:gd name="adj" fmla="val 0"/>
              </a:avLst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b="1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</a:rPr>
                <a:t>1</a:t>
              </a:r>
              <a:endParaRPr lang="zh-CN" altLang="en-US" sz="3600" b="1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3" name="箭头: 五边形 2"/>
            <p:cNvSpPr/>
            <p:nvPr/>
          </p:nvSpPr>
          <p:spPr>
            <a:xfrm>
              <a:off x="3891784" y="2989279"/>
              <a:ext cx="695092" cy="739093"/>
            </a:xfrm>
            <a:prstGeom prst="homePlate">
              <a:avLst>
                <a:gd name="adj" fmla="val 0"/>
              </a:avLst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b="1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</a:rPr>
                <a:t>2</a:t>
              </a:r>
              <a:endParaRPr lang="zh-CN" altLang="en-US" sz="3600" b="1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4" name="箭头: 五边形 3"/>
            <p:cNvSpPr/>
            <p:nvPr/>
          </p:nvSpPr>
          <p:spPr>
            <a:xfrm>
              <a:off x="3891784" y="3904463"/>
              <a:ext cx="695092" cy="739093"/>
            </a:xfrm>
            <a:prstGeom prst="homePlate">
              <a:avLst>
                <a:gd name="adj" fmla="val 0"/>
              </a:avLst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b="1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</a:rPr>
                <a:t>3</a:t>
              </a:r>
              <a:endParaRPr lang="zh-CN" altLang="en-US" sz="3600" b="1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5" name="箭头: 五边形 4"/>
            <p:cNvSpPr/>
            <p:nvPr/>
          </p:nvSpPr>
          <p:spPr>
            <a:xfrm>
              <a:off x="3891784" y="4819647"/>
              <a:ext cx="695092" cy="739093"/>
            </a:xfrm>
            <a:prstGeom prst="homePlate">
              <a:avLst>
                <a:gd name="adj" fmla="val 0"/>
              </a:avLst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b="1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</a:rPr>
                <a:t>4</a:t>
              </a:r>
              <a:endParaRPr lang="zh-CN" altLang="en-US" sz="3600" b="1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</a:endParaRPr>
            </a:p>
          </p:txBody>
        </p:sp>
      </p:grpSp>
      <p:grpSp>
        <p:nvGrpSpPr>
          <p:cNvPr id="22" name="PA-1022110"/>
          <p:cNvGrpSpPr/>
          <p:nvPr>
            <p:custDataLst>
              <p:tags r:id="rId1"/>
            </p:custDataLst>
          </p:nvPr>
        </p:nvGrpSpPr>
        <p:grpSpPr>
          <a:xfrm>
            <a:off x="783542" y="2248012"/>
            <a:ext cx="2576305" cy="3136811"/>
            <a:chOff x="804446" y="2250279"/>
            <a:chExt cx="3266098" cy="3976675"/>
          </a:xfrm>
        </p:grpSpPr>
        <p:grpSp>
          <p:nvGrpSpPr>
            <p:cNvPr id="23" name="组合 22"/>
            <p:cNvGrpSpPr/>
            <p:nvPr/>
          </p:nvGrpSpPr>
          <p:grpSpPr>
            <a:xfrm>
              <a:off x="804446" y="2250279"/>
              <a:ext cx="3266098" cy="3976675"/>
              <a:chOff x="804446" y="2250279"/>
              <a:chExt cx="3266098" cy="3976675"/>
            </a:xfrm>
          </p:grpSpPr>
          <p:sp>
            <p:nvSpPr>
              <p:cNvPr id="25" name="PA-矩形 24"/>
              <p:cNvSpPr/>
              <p:nvPr>
                <p:custDataLst>
                  <p:tags r:id="rId2"/>
                </p:custDataLst>
              </p:nvPr>
            </p:nvSpPr>
            <p:spPr bwMode="auto">
              <a:xfrm>
                <a:off x="2678139" y="2306471"/>
                <a:ext cx="1279712" cy="2920621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19" tIns="45709" rIns="91419" bIns="45709" numCol="1" spcCol="0" rtlCol="0" fromWordArt="0" anchor="t" anchorCtr="0" forceAA="0" compatLnSpc="1">
                <a:no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26" name="组合 25"/>
              <p:cNvGrpSpPr/>
              <p:nvPr/>
            </p:nvGrpSpPr>
            <p:grpSpPr>
              <a:xfrm>
                <a:off x="804446" y="2250279"/>
                <a:ext cx="3266098" cy="3976675"/>
                <a:chOff x="7856825" y="2509035"/>
                <a:chExt cx="1280023" cy="1558507"/>
              </a:xfrm>
              <a:solidFill>
                <a:schemeClr val="tx1"/>
              </a:solidFill>
            </p:grpSpPr>
            <p:sp>
              <p:nvSpPr>
                <p:cNvPr id="27" name="PA-任意多边形 110"/>
                <p:cNvSpPr/>
                <p:nvPr>
                  <p:custDataLst>
                    <p:tags r:id="rId3"/>
                  </p:custDataLst>
                </p:nvPr>
              </p:nvSpPr>
              <p:spPr bwMode="auto">
                <a:xfrm>
                  <a:off x="7856825" y="2762542"/>
                  <a:ext cx="841694" cy="1253799"/>
                </a:xfrm>
                <a:custGeom>
                  <a:avLst/>
                  <a:gdLst>
                    <a:gd name="T0" fmla="*/ 779 w 904"/>
                    <a:gd name="T1" fmla="*/ 173 h 1347"/>
                    <a:gd name="T2" fmla="*/ 811 w 904"/>
                    <a:gd name="T3" fmla="*/ 151 h 1347"/>
                    <a:gd name="T4" fmla="*/ 880 w 904"/>
                    <a:gd name="T5" fmla="*/ 98 h 1347"/>
                    <a:gd name="T6" fmla="*/ 885 w 904"/>
                    <a:gd name="T7" fmla="*/ 24 h 1347"/>
                    <a:gd name="T8" fmla="*/ 811 w 904"/>
                    <a:gd name="T9" fmla="*/ 18 h 1347"/>
                    <a:gd name="T10" fmla="*/ 811 w 904"/>
                    <a:gd name="T11" fmla="*/ 19 h 1347"/>
                    <a:gd name="T12" fmla="*/ 779 w 904"/>
                    <a:gd name="T13" fmla="*/ 45 h 1347"/>
                    <a:gd name="T14" fmla="*/ 469 w 904"/>
                    <a:gd name="T15" fmla="*/ 169 h 1347"/>
                    <a:gd name="T16" fmla="*/ 459 w 904"/>
                    <a:gd name="T17" fmla="*/ 168 h 1347"/>
                    <a:gd name="T18" fmla="*/ 423 w 904"/>
                    <a:gd name="T19" fmla="*/ 168 h 1347"/>
                    <a:gd name="T20" fmla="*/ 206 w 904"/>
                    <a:gd name="T21" fmla="*/ 168 h 1347"/>
                    <a:gd name="T22" fmla="*/ 197 w 904"/>
                    <a:gd name="T23" fmla="*/ 169 h 1347"/>
                    <a:gd name="T24" fmla="*/ 151 w 904"/>
                    <a:gd name="T25" fmla="*/ 177 h 1347"/>
                    <a:gd name="T26" fmla="*/ 49 w 904"/>
                    <a:gd name="T27" fmla="*/ 260 h 1347"/>
                    <a:gd name="T28" fmla="*/ 0 w 904"/>
                    <a:gd name="T29" fmla="*/ 474 h 1347"/>
                    <a:gd name="T30" fmla="*/ 33 w 904"/>
                    <a:gd name="T31" fmla="*/ 736 h 1347"/>
                    <a:gd name="T32" fmla="*/ 84 w 904"/>
                    <a:gd name="T33" fmla="*/ 777 h 1347"/>
                    <a:gd name="T34" fmla="*/ 95 w 904"/>
                    <a:gd name="T35" fmla="*/ 776 h 1347"/>
                    <a:gd name="T36" fmla="*/ 136 w 904"/>
                    <a:gd name="T37" fmla="*/ 713 h 1347"/>
                    <a:gd name="T38" fmla="*/ 105 w 904"/>
                    <a:gd name="T39" fmla="*/ 474 h 1347"/>
                    <a:gd name="T40" fmla="*/ 122 w 904"/>
                    <a:gd name="T41" fmla="*/ 350 h 1347"/>
                    <a:gd name="T42" fmla="*/ 155 w 904"/>
                    <a:gd name="T43" fmla="*/ 294 h 1347"/>
                    <a:gd name="T44" fmla="*/ 155 w 904"/>
                    <a:gd name="T45" fmla="*/ 543 h 1347"/>
                    <a:gd name="T46" fmla="*/ 155 w 904"/>
                    <a:gd name="T47" fmla="*/ 667 h 1347"/>
                    <a:gd name="T48" fmla="*/ 155 w 904"/>
                    <a:gd name="T49" fmla="*/ 1266 h 1347"/>
                    <a:gd name="T50" fmla="*/ 236 w 904"/>
                    <a:gd name="T51" fmla="*/ 1347 h 1347"/>
                    <a:gd name="T52" fmla="*/ 317 w 904"/>
                    <a:gd name="T53" fmla="*/ 1266 h 1347"/>
                    <a:gd name="T54" fmla="*/ 317 w 904"/>
                    <a:gd name="T55" fmla="*/ 718 h 1347"/>
                    <a:gd name="T56" fmla="*/ 347 w 904"/>
                    <a:gd name="T57" fmla="*/ 718 h 1347"/>
                    <a:gd name="T58" fmla="*/ 347 w 904"/>
                    <a:gd name="T59" fmla="*/ 1266 h 1347"/>
                    <a:gd name="T60" fmla="*/ 429 w 904"/>
                    <a:gd name="T61" fmla="*/ 1347 h 1347"/>
                    <a:gd name="T62" fmla="*/ 510 w 904"/>
                    <a:gd name="T63" fmla="*/ 1266 h 1347"/>
                    <a:gd name="T64" fmla="*/ 510 w 904"/>
                    <a:gd name="T65" fmla="*/ 667 h 1347"/>
                    <a:gd name="T66" fmla="*/ 510 w 904"/>
                    <a:gd name="T67" fmla="*/ 543 h 1347"/>
                    <a:gd name="T68" fmla="*/ 510 w 904"/>
                    <a:gd name="T69" fmla="*/ 284 h 1347"/>
                    <a:gd name="T70" fmla="*/ 510 w 904"/>
                    <a:gd name="T71" fmla="*/ 271 h 1347"/>
                    <a:gd name="T72" fmla="*/ 779 w 904"/>
                    <a:gd name="T73" fmla="*/ 173 h 13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904" h="1347">
                      <a:moveTo>
                        <a:pt x="779" y="173"/>
                      </a:moveTo>
                      <a:cubicBezTo>
                        <a:pt x="789" y="166"/>
                        <a:pt x="800" y="159"/>
                        <a:pt x="811" y="151"/>
                      </a:cubicBezTo>
                      <a:cubicBezTo>
                        <a:pt x="834" y="136"/>
                        <a:pt x="857" y="118"/>
                        <a:pt x="880" y="98"/>
                      </a:cubicBezTo>
                      <a:cubicBezTo>
                        <a:pt x="902" y="79"/>
                        <a:pt x="904" y="46"/>
                        <a:pt x="885" y="24"/>
                      </a:cubicBezTo>
                      <a:cubicBezTo>
                        <a:pt x="866" y="2"/>
                        <a:pt x="833" y="0"/>
                        <a:pt x="811" y="18"/>
                      </a:cubicBezTo>
                      <a:cubicBezTo>
                        <a:pt x="811" y="19"/>
                        <a:pt x="811" y="19"/>
                        <a:pt x="811" y="19"/>
                      </a:cubicBezTo>
                      <a:cubicBezTo>
                        <a:pt x="800" y="28"/>
                        <a:pt x="789" y="37"/>
                        <a:pt x="779" y="45"/>
                      </a:cubicBezTo>
                      <a:cubicBezTo>
                        <a:pt x="627" y="163"/>
                        <a:pt x="494" y="169"/>
                        <a:pt x="469" y="169"/>
                      </a:cubicBezTo>
                      <a:cubicBezTo>
                        <a:pt x="465" y="168"/>
                        <a:pt x="462" y="168"/>
                        <a:pt x="459" y="168"/>
                      </a:cubicBezTo>
                      <a:cubicBezTo>
                        <a:pt x="423" y="168"/>
                        <a:pt x="423" y="168"/>
                        <a:pt x="423" y="168"/>
                      </a:cubicBezTo>
                      <a:cubicBezTo>
                        <a:pt x="206" y="168"/>
                        <a:pt x="206" y="168"/>
                        <a:pt x="206" y="168"/>
                      </a:cubicBezTo>
                      <a:cubicBezTo>
                        <a:pt x="203" y="168"/>
                        <a:pt x="200" y="168"/>
                        <a:pt x="197" y="169"/>
                      </a:cubicBezTo>
                      <a:cubicBezTo>
                        <a:pt x="187" y="169"/>
                        <a:pt x="171" y="170"/>
                        <a:pt x="151" y="177"/>
                      </a:cubicBezTo>
                      <a:cubicBezTo>
                        <a:pt x="119" y="187"/>
                        <a:pt x="78" y="212"/>
                        <a:pt x="49" y="260"/>
                      </a:cubicBezTo>
                      <a:cubicBezTo>
                        <a:pt x="19" y="308"/>
                        <a:pt x="0" y="377"/>
                        <a:pt x="0" y="474"/>
                      </a:cubicBezTo>
                      <a:cubicBezTo>
                        <a:pt x="0" y="544"/>
                        <a:pt x="10" y="630"/>
                        <a:pt x="33" y="736"/>
                      </a:cubicBezTo>
                      <a:cubicBezTo>
                        <a:pt x="38" y="760"/>
                        <a:pt x="60" y="777"/>
                        <a:pt x="84" y="777"/>
                      </a:cubicBezTo>
                      <a:cubicBezTo>
                        <a:pt x="88" y="777"/>
                        <a:pt x="92" y="776"/>
                        <a:pt x="95" y="776"/>
                      </a:cubicBezTo>
                      <a:cubicBezTo>
                        <a:pt x="124" y="769"/>
                        <a:pt x="142" y="741"/>
                        <a:pt x="136" y="713"/>
                      </a:cubicBezTo>
                      <a:cubicBezTo>
                        <a:pt x="114" y="613"/>
                        <a:pt x="105" y="534"/>
                        <a:pt x="105" y="474"/>
                      </a:cubicBezTo>
                      <a:cubicBezTo>
                        <a:pt x="105" y="418"/>
                        <a:pt x="112" y="378"/>
                        <a:pt x="122" y="350"/>
                      </a:cubicBezTo>
                      <a:cubicBezTo>
                        <a:pt x="132" y="321"/>
                        <a:pt x="144" y="304"/>
                        <a:pt x="155" y="294"/>
                      </a:cubicBezTo>
                      <a:cubicBezTo>
                        <a:pt x="155" y="543"/>
                        <a:pt x="155" y="543"/>
                        <a:pt x="155" y="543"/>
                      </a:cubicBezTo>
                      <a:cubicBezTo>
                        <a:pt x="155" y="667"/>
                        <a:pt x="155" y="667"/>
                        <a:pt x="155" y="667"/>
                      </a:cubicBezTo>
                      <a:cubicBezTo>
                        <a:pt x="155" y="1266"/>
                        <a:pt x="155" y="1266"/>
                        <a:pt x="155" y="1266"/>
                      </a:cubicBezTo>
                      <a:cubicBezTo>
                        <a:pt x="155" y="1310"/>
                        <a:pt x="191" y="1347"/>
                        <a:pt x="236" y="1347"/>
                      </a:cubicBezTo>
                      <a:cubicBezTo>
                        <a:pt x="281" y="1347"/>
                        <a:pt x="317" y="1310"/>
                        <a:pt x="317" y="1266"/>
                      </a:cubicBezTo>
                      <a:cubicBezTo>
                        <a:pt x="317" y="718"/>
                        <a:pt x="317" y="718"/>
                        <a:pt x="317" y="718"/>
                      </a:cubicBezTo>
                      <a:cubicBezTo>
                        <a:pt x="347" y="718"/>
                        <a:pt x="347" y="718"/>
                        <a:pt x="347" y="718"/>
                      </a:cubicBezTo>
                      <a:cubicBezTo>
                        <a:pt x="347" y="1266"/>
                        <a:pt x="347" y="1266"/>
                        <a:pt x="347" y="1266"/>
                      </a:cubicBezTo>
                      <a:cubicBezTo>
                        <a:pt x="347" y="1310"/>
                        <a:pt x="384" y="1347"/>
                        <a:pt x="429" y="1347"/>
                      </a:cubicBezTo>
                      <a:cubicBezTo>
                        <a:pt x="473" y="1347"/>
                        <a:pt x="510" y="1310"/>
                        <a:pt x="510" y="1266"/>
                      </a:cubicBezTo>
                      <a:cubicBezTo>
                        <a:pt x="510" y="667"/>
                        <a:pt x="510" y="667"/>
                        <a:pt x="510" y="667"/>
                      </a:cubicBezTo>
                      <a:cubicBezTo>
                        <a:pt x="510" y="543"/>
                        <a:pt x="510" y="543"/>
                        <a:pt x="510" y="543"/>
                      </a:cubicBezTo>
                      <a:cubicBezTo>
                        <a:pt x="510" y="284"/>
                        <a:pt x="510" y="284"/>
                        <a:pt x="510" y="284"/>
                      </a:cubicBezTo>
                      <a:cubicBezTo>
                        <a:pt x="510" y="271"/>
                        <a:pt x="510" y="271"/>
                        <a:pt x="510" y="271"/>
                      </a:cubicBezTo>
                      <a:cubicBezTo>
                        <a:pt x="567" y="265"/>
                        <a:pt x="667" y="243"/>
                        <a:pt x="779" y="173"/>
                      </a:cubicBezTo>
                      <a:close/>
                    </a:path>
                  </a:pathLst>
                </a:cu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19" tIns="45709" rIns="91419" bIns="45709" numCol="1" anchor="t" anchorCtr="0" compatLnSpc="1"/>
                <a:lstStyle/>
                <a:p>
                  <a:endParaRPr lang="zh-CN" altLang="en-US">
                    <a:latin typeface="Arial" panose="020B0604020202020204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8" name="PA-任意多边形 111"/>
                <p:cNvSpPr/>
                <p:nvPr>
                  <p:custDataLst>
                    <p:tags r:id="rId4"/>
                  </p:custDataLst>
                </p:nvPr>
              </p:nvSpPr>
              <p:spPr bwMode="auto">
                <a:xfrm>
                  <a:off x="8006681" y="2588958"/>
                  <a:ext cx="300962" cy="302211"/>
                </a:xfrm>
                <a:custGeom>
                  <a:avLst/>
                  <a:gdLst>
                    <a:gd name="T0" fmla="*/ 196 w 324"/>
                    <a:gd name="T1" fmla="*/ 19 h 324"/>
                    <a:gd name="T2" fmla="*/ 19 w 324"/>
                    <a:gd name="T3" fmla="*/ 129 h 324"/>
                    <a:gd name="T4" fmla="*/ 129 w 324"/>
                    <a:gd name="T5" fmla="*/ 306 h 324"/>
                    <a:gd name="T6" fmla="*/ 306 w 324"/>
                    <a:gd name="T7" fmla="*/ 196 h 324"/>
                    <a:gd name="T8" fmla="*/ 196 w 324"/>
                    <a:gd name="T9" fmla="*/ 19 h 3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4" h="324">
                      <a:moveTo>
                        <a:pt x="196" y="19"/>
                      </a:moveTo>
                      <a:cubicBezTo>
                        <a:pt x="116" y="0"/>
                        <a:pt x="37" y="49"/>
                        <a:pt x="19" y="129"/>
                      </a:cubicBezTo>
                      <a:cubicBezTo>
                        <a:pt x="0" y="208"/>
                        <a:pt x="49" y="288"/>
                        <a:pt x="129" y="306"/>
                      </a:cubicBezTo>
                      <a:cubicBezTo>
                        <a:pt x="208" y="324"/>
                        <a:pt x="287" y="275"/>
                        <a:pt x="306" y="196"/>
                      </a:cubicBezTo>
                      <a:cubicBezTo>
                        <a:pt x="324" y="116"/>
                        <a:pt x="275" y="37"/>
                        <a:pt x="196" y="19"/>
                      </a:cubicBezTo>
                      <a:close/>
                    </a:path>
                  </a:pathLst>
                </a:cu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19" tIns="45709" rIns="91419" bIns="45709" numCol="1" anchor="t" anchorCtr="0" compatLnSpc="1"/>
                <a:lstStyle/>
                <a:p>
                  <a:endParaRPr lang="zh-CN" altLang="en-US">
                    <a:latin typeface="Arial" panose="020B0604020202020204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" name="PA-任意多边形 112"/>
                <p:cNvSpPr/>
                <p:nvPr>
                  <p:custDataLst>
                    <p:tags r:id="rId5"/>
                  </p:custDataLst>
                </p:nvPr>
              </p:nvSpPr>
              <p:spPr bwMode="auto">
                <a:xfrm>
                  <a:off x="8562398" y="2509035"/>
                  <a:ext cx="574450" cy="1558507"/>
                </a:xfrm>
                <a:custGeom>
                  <a:avLst/>
                  <a:gdLst>
                    <a:gd name="T0" fmla="*/ 528 w 617"/>
                    <a:gd name="T1" fmla="*/ 1639 h 1675"/>
                    <a:gd name="T2" fmla="*/ 325 w 617"/>
                    <a:gd name="T3" fmla="*/ 1567 h 1675"/>
                    <a:gd name="T4" fmla="*/ 325 w 617"/>
                    <a:gd name="T5" fmla="*/ 1283 h 1675"/>
                    <a:gd name="T6" fmla="*/ 596 w 617"/>
                    <a:gd name="T7" fmla="*/ 1283 h 1675"/>
                    <a:gd name="T8" fmla="*/ 617 w 617"/>
                    <a:gd name="T9" fmla="*/ 1283 h 1675"/>
                    <a:gd name="T10" fmla="*/ 617 w 617"/>
                    <a:gd name="T11" fmla="*/ 1250 h 1675"/>
                    <a:gd name="T12" fmla="*/ 596 w 617"/>
                    <a:gd name="T13" fmla="*/ 1250 h 1675"/>
                    <a:gd name="T14" fmla="*/ 596 w 617"/>
                    <a:gd name="T15" fmla="*/ 33 h 1675"/>
                    <a:gd name="T16" fmla="*/ 617 w 617"/>
                    <a:gd name="T17" fmla="*/ 33 h 1675"/>
                    <a:gd name="T18" fmla="*/ 617 w 617"/>
                    <a:gd name="T19" fmla="*/ 0 h 1675"/>
                    <a:gd name="T20" fmla="*/ 0 w 617"/>
                    <a:gd name="T21" fmla="*/ 0 h 1675"/>
                    <a:gd name="T22" fmla="*/ 0 w 617"/>
                    <a:gd name="T23" fmla="*/ 33 h 1675"/>
                    <a:gd name="T24" fmla="*/ 21 w 617"/>
                    <a:gd name="T25" fmla="*/ 33 h 1675"/>
                    <a:gd name="T26" fmla="*/ 21 w 617"/>
                    <a:gd name="T27" fmla="*/ 302 h 1675"/>
                    <a:gd name="T28" fmla="*/ 44 w 617"/>
                    <a:gd name="T29" fmla="*/ 282 h 1675"/>
                    <a:gd name="T30" fmla="*/ 53 w 617"/>
                    <a:gd name="T31" fmla="*/ 275 h 1675"/>
                    <a:gd name="T32" fmla="*/ 53 w 617"/>
                    <a:gd name="T33" fmla="*/ 33 h 1675"/>
                    <a:gd name="T34" fmla="*/ 563 w 617"/>
                    <a:gd name="T35" fmla="*/ 33 h 1675"/>
                    <a:gd name="T36" fmla="*/ 563 w 617"/>
                    <a:gd name="T37" fmla="*/ 1250 h 1675"/>
                    <a:gd name="T38" fmla="*/ 53 w 617"/>
                    <a:gd name="T39" fmla="*/ 1250 h 1675"/>
                    <a:gd name="T40" fmla="*/ 53 w 617"/>
                    <a:gd name="T41" fmla="*/ 440 h 1675"/>
                    <a:gd name="T42" fmla="*/ 21 w 617"/>
                    <a:gd name="T43" fmla="*/ 462 h 1675"/>
                    <a:gd name="T44" fmla="*/ 21 w 617"/>
                    <a:gd name="T45" fmla="*/ 1250 h 1675"/>
                    <a:gd name="T46" fmla="*/ 0 w 617"/>
                    <a:gd name="T47" fmla="*/ 1250 h 1675"/>
                    <a:gd name="T48" fmla="*/ 0 w 617"/>
                    <a:gd name="T49" fmla="*/ 1283 h 1675"/>
                    <a:gd name="T50" fmla="*/ 21 w 617"/>
                    <a:gd name="T51" fmla="*/ 1283 h 1675"/>
                    <a:gd name="T52" fmla="*/ 292 w 617"/>
                    <a:gd name="T53" fmla="*/ 1283 h 1675"/>
                    <a:gd name="T54" fmla="*/ 292 w 617"/>
                    <a:gd name="T55" fmla="*/ 1567 h 1675"/>
                    <a:gd name="T56" fmla="*/ 89 w 617"/>
                    <a:gd name="T57" fmla="*/ 1639 h 1675"/>
                    <a:gd name="T58" fmla="*/ 308 w 617"/>
                    <a:gd name="T59" fmla="*/ 1675 h 1675"/>
                    <a:gd name="T60" fmla="*/ 528 w 617"/>
                    <a:gd name="T61" fmla="*/ 1639 h 16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617" h="1674">
                      <a:moveTo>
                        <a:pt x="528" y="1639"/>
                      </a:moveTo>
                      <a:cubicBezTo>
                        <a:pt x="528" y="1610"/>
                        <a:pt x="438" y="1570"/>
                        <a:pt x="325" y="1567"/>
                      </a:cubicBezTo>
                      <a:cubicBezTo>
                        <a:pt x="325" y="1283"/>
                        <a:pt x="325" y="1283"/>
                        <a:pt x="325" y="1283"/>
                      </a:cubicBezTo>
                      <a:cubicBezTo>
                        <a:pt x="596" y="1283"/>
                        <a:pt x="596" y="1283"/>
                        <a:pt x="596" y="1283"/>
                      </a:cubicBezTo>
                      <a:cubicBezTo>
                        <a:pt x="617" y="1283"/>
                        <a:pt x="617" y="1283"/>
                        <a:pt x="617" y="1283"/>
                      </a:cubicBezTo>
                      <a:cubicBezTo>
                        <a:pt x="617" y="1250"/>
                        <a:pt x="617" y="1250"/>
                        <a:pt x="617" y="1250"/>
                      </a:cubicBezTo>
                      <a:cubicBezTo>
                        <a:pt x="596" y="1250"/>
                        <a:pt x="596" y="1250"/>
                        <a:pt x="596" y="1250"/>
                      </a:cubicBezTo>
                      <a:cubicBezTo>
                        <a:pt x="596" y="33"/>
                        <a:pt x="596" y="33"/>
                        <a:pt x="596" y="33"/>
                      </a:cubicBezTo>
                      <a:cubicBezTo>
                        <a:pt x="617" y="33"/>
                        <a:pt x="617" y="33"/>
                        <a:pt x="617" y="33"/>
                      </a:cubicBezTo>
                      <a:cubicBezTo>
                        <a:pt x="617" y="0"/>
                        <a:pt x="617" y="0"/>
                        <a:pt x="61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21" y="33"/>
                        <a:pt x="21" y="33"/>
                        <a:pt x="21" y="33"/>
                      </a:cubicBezTo>
                      <a:cubicBezTo>
                        <a:pt x="21" y="302"/>
                        <a:pt x="21" y="302"/>
                        <a:pt x="21" y="302"/>
                      </a:cubicBezTo>
                      <a:cubicBezTo>
                        <a:pt x="28" y="295"/>
                        <a:pt x="36" y="289"/>
                        <a:pt x="44" y="282"/>
                      </a:cubicBezTo>
                      <a:cubicBezTo>
                        <a:pt x="47" y="280"/>
                        <a:pt x="50" y="277"/>
                        <a:pt x="53" y="275"/>
                      </a:cubicBezTo>
                      <a:cubicBezTo>
                        <a:pt x="53" y="33"/>
                        <a:pt x="53" y="33"/>
                        <a:pt x="53" y="33"/>
                      </a:cubicBezTo>
                      <a:cubicBezTo>
                        <a:pt x="563" y="33"/>
                        <a:pt x="563" y="33"/>
                        <a:pt x="563" y="33"/>
                      </a:cubicBezTo>
                      <a:cubicBezTo>
                        <a:pt x="563" y="1250"/>
                        <a:pt x="563" y="1250"/>
                        <a:pt x="563" y="1250"/>
                      </a:cubicBezTo>
                      <a:cubicBezTo>
                        <a:pt x="53" y="1250"/>
                        <a:pt x="53" y="1250"/>
                        <a:pt x="53" y="1250"/>
                      </a:cubicBezTo>
                      <a:cubicBezTo>
                        <a:pt x="53" y="440"/>
                        <a:pt x="53" y="440"/>
                        <a:pt x="53" y="440"/>
                      </a:cubicBezTo>
                      <a:cubicBezTo>
                        <a:pt x="42" y="448"/>
                        <a:pt x="31" y="455"/>
                        <a:pt x="21" y="462"/>
                      </a:cubicBezTo>
                      <a:cubicBezTo>
                        <a:pt x="21" y="1250"/>
                        <a:pt x="21" y="1250"/>
                        <a:pt x="21" y="1250"/>
                      </a:cubicBezTo>
                      <a:cubicBezTo>
                        <a:pt x="0" y="1250"/>
                        <a:pt x="0" y="1250"/>
                        <a:pt x="0" y="1250"/>
                      </a:cubicBezTo>
                      <a:cubicBezTo>
                        <a:pt x="0" y="1283"/>
                        <a:pt x="0" y="1283"/>
                        <a:pt x="0" y="1283"/>
                      </a:cubicBezTo>
                      <a:cubicBezTo>
                        <a:pt x="21" y="1283"/>
                        <a:pt x="21" y="1283"/>
                        <a:pt x="21" y="1283"/>
                      </a:cubicBezTo>
                      <a:cubicBezTo>
                        <a:pt x="292" y="1283"/>
                        <a:pt x="292" y="1283"/>
                        <a:pt x="292" y="1283"/>
                      </a:cubicBezTo>
                      <a:cubicBezTo>
                        <a:pt x="292" y="1567"/>
                        <a:pt x="292" y="1567"/>
                        <a:pt x="292" y="1567"/>
                      </a:cubicBezTo>
                      <a:cubicBezTo>
                        <a:pt x="178" y="1570"/>
                        <a:pt x="89" y="1610"/>
                        <a:pt x="89" y="1639"/>
                      </a:cubicBezTo>
                      <a:cubicBezTo>
                        <a:pt x="89" y="1669"/>
                        <a:pt x="187" y="1675"/>
                        <a:pt x="308" y="1675"/>
                      </a:cubicBezTo>
                      <a:cubicBezTo>
                        <a:pt x="430" y="1675"/>
                        <a:pt x="528" y="1669"/>
                        <a:pt x="528" y="1639"/>
                      </a:cubicBezTo>
                      <a:close/>
                    </a:path>
                  </a:pathLst>
                </a:cu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19" tIns="45709" rIns="91419" bIns="45709" numCol="1" anchor="t" anchorCtr="0" compatLnSpc="1"/>
                <a:lstStyle/>
                <a:p>
                  <a:endParaRPr lang="zh-CN" altLang="en-US">
                    <a:latin typeface="Arial" panose="020B0604020202020204"/>
                    <a:ea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24" name="PA-文本框 23"/>
            <p:cNvSpPr txBox="1"/>
            <p:nvPr>
              <p:custDataLst>
                <p:tags r:id="rId6"/>
              </p:custDataLst>
            </p:nvPr>
          </p:nvSpPr>
          <p:spPr>
            <a:xfrm>
              <a:off x="2997556" y="2494334"/>
              <a:ext cx="702328" cy="2625185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>
              <a:defPPr>
                <a:defRPr lang="zh-CN"/>
              </a:defPPr>
              <a:lvl1pPr algn="ctr">
                <a:defRPr sz="2300" b="1">
                  <a:gradFill>
                    <a:gsLst>
                      <a:gs pos="0">
                        <a:srgbClr val="FF0000"/>
                      </a:gs>
                      <a:gs pos="100000">
                        <a:srgbClr val="C00000"/>
                      </a:gs>
                    </a:gsLst>
                    <a:lin ang="2700000" scaled="0"/>
                  </a:gradFill>
                  <a:latin typeface="+mj-ea"/>
                  <a:ea typeface="+mj-ea"/>
                </a:defRPr>
              </a:lvl1pPr>
            </a:lstStyle>
            <a:p>
              <a:r>
                <a:rPr lang="zh-CN" altLang="en-US" sz="2400">
                  <a:solidFill>
                    <a:srgbClr val="C00000"/>
                  </a:solidFill>
                  <a:latin typeface="Arial" panose="020B0604020202020204"/>
                  <a:ea typeface="微软雅黑" panose="020B0503020204020204" pitchFamily="34" charset="-122"/>
                </a:rPr>
                <a:t>四个极端重要</a:t>
              </a:r>
              <a:endParaRPr lang="zh-CN" altLang="en-US" sz="2400">
                <a:solidFill>
                  <a:srgbClr val="C00000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14:flip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: 圆角 22"/>
          <p:cNvSpPr/>
          <p:nvPr/>
        </p:nvSpPr>
        <p:spPr>
          <a:xfrm>
            <a:off x="1130814" y="4874676"/>
            <a:ext cx="9930373" cy="886589"/>
          </a:xfrm>
          <a:prstGeom prst="roundRect">
            <a:avLst>
              <a:gd name="adj" fmla="val 429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1600">
                <a:solidFill>
                  <a:schemeClr val="tx1"/>
                </a:solidFill>
                <a:latin typeface="Arial" panose="020B0604020202020204"/>
                <a:ea typeface="微软雅黑" panose="020B0503020204020204" pitchFamily="34" charset="-122"/>
                <a:cs typeface="+mn-ea"/>
              </a:rPr>
              <a:t>充分发挥意识形态工作引领人、教育人、激励人、鼓舞人的特殊功能，调动每一位职工的工作热情。</a:t>
            </a:r>
            <a:endParaRPr lang="zh-CN" altLang="en-US" sz="1600">
              <a:solidFill>
                <a:schemeClr val="tx1"/>
              </a:solidFill>
              <a:latin typeface="Arial" panose="020B0604020202020204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131600" y="2673718"/>
            <a:ext cx="9928800" cy="2014396"/>
            <a:chOff x="1131600" y="2673718"/>
            <a:chExt cx="9928800" cy="2014396"/>
          </a:xfrm>
        </p:grpSpPr>
        <p:sp>
          <p:nvSpPr>
            <p:cNvPr id="4" name="矩形 3"/>
            <p:cNvSpPr/>
            <p:nvPr/>
          </p:nvSpPr>
          <p:spPr>
            <a:xfrm>
              <a:off x="1131600" y="2877460"/>
              <a:ext cx="9928800" cy="18106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işḷíde"/>
            <p:cNvSpPr txBox="1"/>
            <p:nvPr/>
          </p:nvSpPr>
          <p:spPr bwMode="auto">
            <a:xfrm>
              <a:off x="1713406" y="3121340"/>
              <a:ext cx="8765188" cy="1274424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50000"/>
                </a:lnSpc>
                <a:buClr>
                  <a:srgbClr val="C91118"/>
                </a:buClr>
                <a:defRPr/>
              </a:pPr>
              <a:endParaRPr lang="zh-CN" altLang="en-US" sz="1600">
                <a:latin typeface="Arial" panose="020B0604020202020204"/>
                <a:ea typeface="微软雅黑" panose="020B0503020204020204" pitchFamily="34" charset="-122"/>
                <a:cs typeface="+mn-ea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1220788" y="4019990"/>
              <a:ext cx="9787863" cy="525461"/>
              <a:chOff x="1220788" y="4165134"/>
              <a:chExt cx="9787863" cy="525461"/>
            </a:xfrm>
          </p:grpSpPr>
          <p:sp>
            <p:nvSpPr>
              <p:cNvPr id="27" name="箭头: V 形 26"/>
              <p:cNvSpPr/>
              <p:nvPr/>
            </p:nvSpPr>
            <p:spPr>
              <a:xfrm>
                <a:off x="3487606" y="4243952"/>
                <a:ext cx="241239" cy="367824"/>
              </a:xfrm>
              <a:prstGeom prst="chevron">
                <a:avLst/>
              </a:prstGeom>
              <a:solidFill>
                <a:srgbClr val="DE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tx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</a:endParaRPr>
              </a:p>
            </p:txBody>
          </p:sp>
          <p:sp>
            <p:nvSpPr>
              <p:cNvPr id="30" name="箭头: V 形 29"/>
              <p:cNvSpPr/>
              <p:nvPr/>
            </p:nvSpPr>
            <p:spPr>
              <a:xfrm>
                <a:off x="6054234" y="4243952"/>
                <a:ext cx="241239" cy="367824"/>
              </a:xfrm>
              <a:prstGeom prst="chevron">
                <a:avLst/>
              </a:prstGeom>
              <a:solidFill>
                <a:srgbClr val="DE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tx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</a:endParaRPr>
              </a:p>
            </p:txBody>
          </p:sp>
          <p:sp>
            <p:nvSpPr>
              <p:cNvPr id="34" name="箭头: V 形 33"/>
              <p:cNvSpPr/>
              <p:nvPr/>
            </p:nvSpPr>
            <p:spPr>
              <a:xfrm>
                <a:off x="8620862" y="4243952"/>
                <a:ext cx="241239" cy="367824"/>
              </a:xfrm>
              <a:prstGeom prst="chevron">
                <a:avLst/>
              </a:prstGeom>
              <a:solidFill>
                <a:srgbClr val="DE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tx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</a:endParaRPr>
              </a:p>
            </p:txBody>
          </p:sp>
          <p:grpSp>
            <p:nvGrpSpPr>
              <p:cNvPr id="5" name="组合 4"/>
              <p:cNvGrpSpPr/>
              <p:nvPr/>
            </p:nvGrpSpPr>
            <p:grpSpPr>
              <a:xfrm>
                <a:off x="1220788" y="4165134"/>
                <a:ext cx="9787863" cy="525461"/>
                <a:chOff x="1220788" y="4165134"/>
                <a:chExt cx="9787863" cy="525461"/>
              </a:xfrm>
            </p:grpSpPr>
            <p:sp>
              <p:nvSpPr>
                <p:cNvPr id="25" name="箭头: 五边形 24"/>
                <p:cNvSpPr/>
                <p:nvPr/>
              </p:nvSpPr>
              <p:spPr>
                <a:xfrm>
                  <a:off x="1220788" y="4165134"/>
                  <a:ext cx="2087979" cy="525461"/>
                </a:xfrm>
                <a:prstGeom prst="homePlate">
                  <a:avLst>
                    <a:gd name="adj" fmla="val 0"/>
                  </a:avLst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b="1">
                      <a:solidFill>
                        <a:schemeClr val="tx1"/>
                      </a:solidFill>
                      <a:latin typeface="Arial" panose="020B0604020202020204"/>
                      <a:ea typeface="微软雅黑" panose="020B0503020204020204" pitchFamily="34" charset="-122"/>
                      <a:cs typeface="+mn-ea"/>
                    </a:rPr>
                    <a:t>科学的理论武装人</a:t>
                  </a:r>
                  <a:endParaRPr lang="zh-CN" altLang="en-US" b="1">
                    <a:solidFill>
                      <a:schemeClr val="tx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</a:endParaRPr>
                </a:p>
              </p:txBody>
            </p:sp>
            <p:sp>
              <p:nvSpPr>
                <p:cNvPr id="28" name="箭头: 五边形 27"/>
                <p:cNvSpPr/>
                <p:nvPr/>
              </p:nvSpPr>
              <p:spPr>
                <a:xfrm>
                  <a:off x="3787416" y="4165134"/>
                  <a:ext cx="2087979" cy="525461"/>
                </a:xfrm>
                <a:prstGeom prst="homePlate">
                  <a:avLst>
                    <a:gd name="adj" fmla="val 0"/>
                  </a:avLst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b="1">
                      <a:solidFill>
                        <a:schemeClr val="tx1"/>
                      </a:solidFill>
                      <a:latin typeface="Arial" panose="020B0604020202020204"/>
                      <a:ea typeface="微软雅黑" panose="020B0503020204020204" pitchFamily="34" charset="-122"/>
                      <a:cs typeface="+mn-ea"/>
                    </a:rPr>
                    <a:t>正确的舆论引导人</a:t>
                  </a:r>
                  <a:endParaRPr lang="zh-CN" altLang="en-US" b="1">
                    <a:solidFill>
                      <a:schemeClr val="tx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</a:endParaRPr>
                </a:p>
              </p:txBody>
            </p:sp>
            <p:sp>
              <p:nvSpPr>
                <p:cNvPr id="33" name="箭头: 五边形 32"/>
                <p:cNvSpPr/>
                <p:nvPr/>
              </p:nvSpPr>
              <p:spPr>
                <a:xfrm>
                  <a:off x="6354044" y="4165134"/>
                  <a:ext cx="2087979" cy="525461"/>
                </a:xfrm>
                <a:prstGeom prst="homePlate">
                  <a:avLst>
                    <a:gd name="adj" fmla="val 0"/>
                  </a:avLst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b="1">
                      <a:solidFill>
                        <a:schemeClr val="tx1"/>
                      </a:solidFill>
                      <a:latin typeface="Arial" panose="020B0604020202020204"/>
                      <a:ea typeface="微软雅黑" panose="020B0503020204020204" pitchFamily="34" charset="-122"/>
                      <a:cs typeface="+mn-ea"/>
                    </a:rPr>
                    <a:t>优秀的作品鼓舞人</a:t>
                  </a:r>
                  <a:endParaRPr lang="zh-CN" altLang="en-US" b="1">
                    <a:solidFill>
                      <a:schemeClr val="tx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</a:endParaRPr>
                </a:p>
              </p:txBody>
            </p:sp>
            <p:sp>
              <p:nvSpPr>
                <p:cNvPr id="35" name="箭头: 五边形 34"/>
                <p:cNvSpPr/>
                <p:nvPr/>
              </p:nvSpPr>
              <p:spPr>
                <a:xfrm>
                  <a:off x="8920672" y="4165134"/>
                  <a:ext cx="2087979" cy="525461"/>
                </a:xfrm>
                <a:prstGeom prst="homePlate">
                  <a:avLst>
                    <a:gd name="adj" fmla="val 0"/>
                  </a:avLst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b="1">
                      <a:solidFill>
                        <a:schemeClr val="tx1"/>
                      </a:solidFill>
                      <a:latin typeface="Arial" panose="020B0604020202020204"/>
                      <a:ea typeface="微软雅黑" panose="020B0503020204020204" pitchFamily="34" charset="-122"/>
                      <a:cs typeface="+mn-ea"/>
                    </a:rPr>
                    <a:t>崇高的精神塑造人</a:t>
                  </a:r>
                  <a:endParaRPr lang="zh-CN" altLang="en-US" b="1">
                    <a:solidFill>
                      <a:schemeClr val="tx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</a:endParaRPr>
                </a:p>
              </p:txBody>
            </p:sp>
          </p:grpSp>
        </p:grpSp>
        <p:sp>
          <p:nvSpPr>
            <p:cNvPr id="3" name="文本框 2"/>
            <p:cNvSpPr txBox="1"/>
            <p:nvPr/>
          </p:nvSpPr>
          <p:spPr>
            <a:xfrm>
              <a:off x="3048000" y="2673718"/>
              <a:ext cx="6096000" cy="36830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</a:rPr>
                <a:t>新形势下如何调动职工的积极性？</a:t>
              </a:r>
              <a:endParaRPr kumimoji="0" lang="zh-CN" altLang="en-US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14:flip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2" nodeType="afterEffect"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419906" y="2894052"/>
            <a:ext cx="93521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defTabSz="1219200"/>
            <a:r>
              <a:rPr lang="zh-CN" altLang="en-US" sz="54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  <a:ea typeface="微软雅黑" panose="020B0503020204020204" pitchFamily="34" charset="-122"/>
                <a:cs typeface="+mn-ea"/>
              </a:rPr>
              <a:t>意识形态工作的主要任务</a:t>
            </a:r>
            <a:endParaRPr lang="zh-CN" altLang="en-US" sz="5400" b="1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3" name="文本框 20"/>
          <p:cNvSpPr txBox="1"/>
          <p:nvPr/>
        </p:nvSpPr>
        <p:spPr>
          <a:xfrm>
            <a:off x="4689415" y="1784568"/>
            <a:ext cx="281317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dist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第</a:t>
            </a:r>
            <a:r>
              <a:rPr kumimoji="0" lang="en-US" altLang="zh-CN" sz="3600" b="1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03</a:t>
            </a:r>
            <a:r>
              <a:rPr kumimoji="0" lang="zh-CN" altLang="en-US" sz="3600" b="1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部分</a:t>
            </a:r>
            <a:endParaRPr kumimoji="0" lang="zh-CN" altLang="en-US" sz="3600" b="1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352745" y="4045970"/>
            <a:ext cx="7482620" cy="397362"/>
            <a:chOff x="2278707" y="1491630"/>
            <a:chExt cx="4664802" cy="255096"/>
          </a:xfrm>
        </p:grpSpPr>
        <p:grpSp>
          <p:nvGrpSpPr>
            <p:cNvPr id="5" name="组合 4"/>
            <p:cNvGrpSpPr/>
            <p:nvPr/>
          </p:nvGrpSpPr>
          <p:grpSpPr>
            <a:xfrm>
              <a:off x="4264053" y="1491630"/>
              <a:ext cx="777208" cy="255096"/>
              <a:chOff x="4161559" y="1879809"/>
              <a:chExt cx="1044522" cy="342834"/>
            </a:xfrm>
            <a:solidFill>
              <a:srgbClr val="E71E17"/>
            </a:solidFill>
          </p:grpSpPr>
          <p:sp>
            <p:nvSpPr>
              <p:cNvPr id="14" name="dark-star-shape_15445"/>
              <p:cNvSpPr>
                <a:spLocks noChangeAspect="1"/>
              </p:cNvSpPr>
              <p:nvPr/>
            </p:nvSpPr>
            <p:spPr bwMode="auto">
              <a:xfrm>
                <a:off x="4491672" y="1879809"/>
                <a:ext cx="360781" cy="342834"/>
              </a:xfrm>
              <a:custGeom>
                <a:avLst/>
                <a:gdLst>
                  <a:gd name="T0" fmla="*/ 374 w 723"/>
                  <a:gd name="T1" fmla="*/ 21 h 688"/>
                  <a:gd name="T2" fmla="*/ 425 w 723"/>
                  <a:gd name="T3" fmla="*/ 232 h 688"/>
                  <a:gd name="T4" fmla="*/ 477 w 723"/>
                  <a:gd name="T5" fmla="*/ 270 h 688"/>
                  <a:gd name="T6" fmla="*/ 698 w 723"/>
                  <a:gd name="T7" fmla="*/ 256 h 688"/>
                  <a:gd name="T8" fmla="*/ 706 w 723"/>
                  <a:gd name="T9" fmla="*/ 280 h 688"/>
                  <a:gd name="T10" fmla="*/ 524 w 723"/>
                  <a:gd name="T11" fmla="*/ 388 h 688"/>
                  <a:gd name="T12" fmla="*/ 504 w 723"/>
                  <a:gd name="T13" fmla="*/ 450 h 688"/>
                  <a:gd name="T14" fmla="*/ 582 w 723"/>
                  <a:gd name="T15" fmla="*/ 661 h 688"/>
                  <a:gd name="T16" fmla="*/ 562 w 723"/>
                  <a:gd name="T17" fmla="*/ 675 h 688"/>
                  <a:gd name="T18" fmla="*/ 394 w 723"/>
                  <a:gd name="T19" fmla="*/ 527 h 688"/>
                  <a:gd name="T20" fmla="*/ 329 w 723"/>
                  <a:gd name="T21" fmla="*/ 527 h 688"/>
                  <a:gd name="T22" fmla="*/ 161 w 723"/>
                  <a:gd name="T23" fmla="*/ 675 h 688"/>
                  <a:gd name="T24" fmla="*/ 141 w 723"/>
                  <a:gd name="T25" fmla="*/ 661 h 688"/>
                  <a:gd name="T26" fmla="*/ 219 w 723"/>
                  <a:gd name="T27" fmla="*/ 450 h 688"/>
                  <a:gd name="T28" fmla="*/ 199 w 723"/>
                  <a:gd name="T29" fmla="*/ 388 h 688"/>
                  <a:gd name="T30" fmla="*/ 17 w 723"/>
                  <a:gd name="T31" fmla="*/ 280 h 688"/>
                  <a:gd name="T32" fmla="*/ 25 w 723"/>
                  <a:gd name="T33" fmla="*/ 256 h 688"/>
                  <a:gd name="T34" fmla="*/ 246 w 723"/>
                  <a:gd name="T35" fmla="*/ 270 h 688"/>
                  <a:gd name="T36" fmla="*/ 298 w 723"/>
                  <a:gd name="T37" fmla="*/ 232 h 688"/>
                  <a:gd name="T38" fmla="*/ 349 w 723"/>
                  <a:gd name="T39" fmla="*/ 21 h 688"/>
                  <a:gd name="T40" fmla="*/ 374 w 723"/>
                  <a:gd name="T41" fmla="*/ 21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23" h="688">
                    <a:moveTo>
                      <a:pt x="374" y="21"/>
                    </a:moveTo>
                    <a:lnTo>
                      <a:pt x="425" y="232"/>
                    </a:lnTo>
                    <a:cubicBezTo>
                      <a:pt x="431" y="253"/>
                      <a:pt x="455" y="270"/>
                      <a:pt x="477" y="270"/>
                    </a:cubicBezTo>
                    <a:lnTo>
                      <a:pt x="698" y="256"/>
                    </a:lnTo>
                    <a:cubicBezTo>
                      <a:pt x="720" y="256"/>
                      <a:pt x="723" y="267"/>
                      <a:pt x="706" y="280"/>
                    </a:cubicBezTo>
                    <a:lnTo>
                      <a:pt x="524" y="388"/>
                    </a:lnTo>
                    <a:cubicBezTo>
                      <a:pt x="506" y="401"/>
                      <a:pt x="497" y="429"/>
                      <a:pt x="504" y="450"/>
                    </a:cubicBezTo>
                    <a:lnTo>
                      <a:pt x="582" y="661"/>
                    </a:lnTo>
                    <a:cubicBezTo>
                      <a:pt x="589" y="682"/>
                      <a:pt x="580" y="688"/>
                      <a:pt x="562" y="675"/>
                    </a:cubicBezTo>
                    <a:lnTo>
                      <a:pt x="394" y="527"/>
                    </a:lnTo>
                    <a:cubicBezTo>
                      <a:pt x="376" y="514"/>
                      <a:pt x="347" y="514"/>
                      <a:pt x="329" y="527"/>
                    </a:cubicBezTo>
                    <a:lnTo>
                      <a:pt x="161" y="675"/>
                    </a:lnTo>
                    <a:cubicBezTo>
                      <a:pt x="143" y="688"/>
                      <a:pt x="134" y="682"/>
                      <a:pt x="141" y="661"/>
                    </a:cubicBezTo>
                    <a:lnTo>
                      <a:pt x="219" y="450"/>
                    </a:lnTo>
                    <a:cubicBezTo>
                      <a:pt x="226" y="429"/>
                      <a:pt x="217" y="401"/>
                      <a:pt x="199" y="388"/>
                    </a:cubicBezTo>
                    <a:lnTo>
                      <a:pt x="17" y="280"/>
                    </a:lnTo>
                    <a:cubicBezTo>
                      <a:pt x="0" y="267"/>
                      <a:pt x="3" y="256"/>
                      <a:pt x="25" y="256"/>
                    </a:cubicBezTo>
                    <a:lnTo>
                      <a:pt x="246" y="270"/>
                    </a:lnTo>
                    <a:cubicBezTo>
                      <a:pt x="268" y="270"/>
                      <a:pt x="291" y="253"/>
                      <a:pt x="298" y="232"/>
                    </a:cubicBezTo>
                    <a:lnTo>
                      <a:pt x="349" y="21"/>
                    </a:lnTo>
                    <a:cubicBezTo>
                      <a:pt x="356" y="0"/>
                      <a:pt x="367" y="0"/>
                      <a:pt x="374" y="2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9" name="dark-star-shape_15445"/>
              <p:cNvSpPr>
                <a:spLocks noChangeAspect="1"/>
              </p:cNvSpPr>
              <p:nvPr/>
            </p:nvSpPr>
            <p:spPr bwMode="auto">
              <a:xfrm>
                <a:off x="4995992" y="1951407"/>
                <a:ext cx="210089" cy="199638"/>
              </a:xfrm>
              <a:custGeom>
                <a:avLst/>
                <a:gdLst>
                  <a:gd name="T0" fmla="*/ 374 w 723"/>
                  <a:gd name="T1" fmla="*/ 21 h 688"/>
                  <a:gd name="T2" fmla="*/ 425 w 723"/>
                  <a:gd name="T3" fmla="*/ 232 h 688"/>
                  <a:gd name="T4" fmla="*/ 477 w 723"/>
                  <a:gd name="T5" fmla="*/ 270 h 688"/>
                  <a:gd name="T6" fmla="*/ 698 w 723"/>
                  <a:gd name="T7" fmla="*/ 256 h 688"/>
                  <a:gd name="T8" fmla="*/ 706 w 723"/>
                  <a:gd name="T9" fmla="*/ 280 h 688"/>
                  <a:gd name="T10" fmla="*/ 524 w 723"/>
                  <a:gd name="T11" fmla="*/ 388 h 688"/>
                  <a:gd name="T12" fmla="*/ 504 w 723"/>
                  <a:gd name="T13" fmla="*/ 450 h 688"/>
                  <a:gd name="T14" fmla="*/ 582 w 723"/>
                  <a:gd name="T15" fmla="*/ 661 h 688"/>
                  <a:gd name="T16" fmla="*/ 562 w 723"/>
                  <a:gd name="T17" fmla="*/ 675 h 688"/>
                  <a:gd name="T18" fmla="*/ 394 w 723"/>
                  <a:gd name="T19" fmla="*/ 527 h 688"/>
                  <a:gd name="T20" fmla="*/ 329 w 723"/>
                  <a:gd name="T21" fmla="*/ 527 h 688"/>
                  <a:gd name="T22" fmla="*/ 161 w 723"/>
                  <a:gd name="T23" fmla="*/ 675 h 688"/>
                  <a:gd name="T24" fmla="*/ 141 w 723"/>
                  <a:gd name="T25" fmla="*/ 661 h 688"/>
                  <a:gd name="T26" fmla="*/ 219 w 723"/>
                  <a:gd name="T27" fmla="*/ 450 h 688"/>
                  <a:gd name="T28" fmla="*/ 199 w 723"/>
                  <a:gd name="T29" fmla="*/ 388 h 688"/>
                  <a:gd name="T30" fmla="*/ 17 w 723"/>
                  <a:gd name="T31" fmla="*/ 280 h 688"/>
                  <a:gd name="T32" fmla="*/ 25 w 723"/>
                  <a:gd name="T33" fmla="*/ 256 h 688"/>
                  <a:gd name="T34" fmla="*/ 246 w 723"/>
                  <a:gd name="T35" fmla="*/ 270 h 688"/>
                  <a:gd name="T36" fmla="*/ 298 w 723"/>
                  <a:gd name="T37" fmla="*/ 232 h 688"/>
                  <a:gd name="T38" fmla="*/ 349 w 723"/>
                  <a:gd name="T39" fmla="*/ 21 h 688"/>
                  <a:gd name="T40" fmla="*/ 374 w 723"/>
                  <a:gd name="T41" fmla="*/ 21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23" h="688">
                    <a:moveTo>
                      <a:pt x="374" y="21"/>
                    </a:moveTo>
                    <a:lnTo>
                      <a:pt x="425" y="232"/>
                    </a:lnTo>
                    <a:cubicBezTo>
                      <a:pt x="431" y="253"/>
                      <a:pt x="455" y="270"/>
                      <a:pt x="477" y="270"/>
                    </a:cubicBezTo>
                    <a:lnTo>
                      <a:pt x="698" y="256"/>
                    </a:lnTo>
                    <a:cubicBezTo>
                      <a:pt x="720" y="256"/>
                      <a:pt x="723" y="267"/>
                      <a:pt x="706" y="280"/>
                    </a:cubicBezTo>
                    <a:lnTo>
                      <a:pt x="524" y="388"/>
                    </a:lnTo>
                    <a:cubicBezTo>
                      <a:pt x="506" y="401"/>
                      <a:pt x="497" y="429"/>
                      <a:pt x="504" y="450"/>
                    </a:cubicBezTo>
                    <a:lnTo>
                      <a:pt x="582" y="661"/>
                    </a:lnTo>
                    <a:cubicBezTo>
                      <a:pt x="589" y="682"/>
                      <a:pt x="580" y="688"/>
                      <a:pt x="562" y="675"/>
                    </a:cubicBezTo>
                    <a:lnTo>
                      <a:pt x="394" y="527"/>
                    </a:lnTo>
                    <a:cubicBezTo>
                      <a:pt x="376" y="514"/>
                      <a:pt x="347" y="514"/>
                      <a:pt x="329" y="527"/>
                    </a:cubicBezTo>
                    <a:lnTo>
                      <a:pt x="161" y="675"/>
                    </a:lnTo>
                    <a:cubicBezTo>
                      <a:pt x="143" y="688"/>
                      <a:pt x="134" y="682"/>
                      <a:pt x="141" y="661"/>
                    </a:cubicBezTo>
                    <a:lnTo>
                      <a:pt x="219" y="450"/>
                    </a:lnTo>
                    <a:cubicBezTo>
                      <a:pt x="226" y="429"/>
                      <a:pt x="217" y="401"/>
                      <a:pt x="199" y="388"/>
                    </a:cubicBezTo>
                    <a:lnTo>
                      <a:pt x="17" y="280"/>
                    </a:lnTo>
                    <a:cubicBezTo>
                      <a:pt x="0" y="267"/>
                      <a:pt x="3" y="256"/>
                      <a:pt x="25" y="256"/>
                    </a:cubicBezTo>
                    <a:lnTo>
                      <a:pt x="246" y="270"/>
                    </a:lnTo>
                    <a:cubicBezTo>
                      <a:pt x="268" y="270"/>
                      <a:pt x="291" y="253"/>
                      <a:pt x="298" y="232"/>
                    </a:cubicBezTo>
                    <a:lnTo>
                      <a:pt x="349" y="21"/>
                    </a:lnTo>
                    <a:cubicBezTo>
                      <a:pt x="356" y="0"/>
                      <a:pt x="367" y="0"/>
                      <a:pt x="374" y="2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0" name="dark-star-shape_15445"/>
              <p:cNvSpPr>
                <a:spLocks noChangeAspect="1"/>
              </p:cNvSpPr>
              <p:nvPr/>
            </p:nvSpPr>
            <p:spPr bwMode="auto">
              <a:xfrm>
                <a:off x="4161559" y="1951407"/>
                <a:ext cx="210089" cy="199638"/>
              </a:xfrm>
              <a:custGeom>
                <a:avLst/>
                <a:gdLst>
                  <a:gd name="T0" fmla="*/ 374 w 723"/>
                  <a:gd name="T1" fmla="*/ 21 h 688"/>
                  <a:gd name="T2" fmla="*/ 425 w 723"/>
                  <a:gd name="T3" fmla="*/ 232 h 688"/>
                  <a:gd name="T4" fmla="*/ 477 w 723"/>
                  <a:gd name="T5" fmla="*/ 270 h 688"/>
                  <a:gd name="T6" fmla="*/ 698 w 723"/>
                  <a:gd name="T7" fmla="*/ 256 h 688"/>
                  <a:gd name="T8" fmla="*/ 706 w 723"/>
                  <a:gd name="T9" fmla="*/ 280 h 688"/>
                  <a:gd name="T10" fmla="*/ 524 w 723"/>
                  <a:gd name="T11" fmla="*/ 388 h 688"/>
                  <a:gd name="T12" fmla="*/ 504 w 723"/>
                  <a:gd name="T13" fmla="*/ 450 h 688"/>
                  <a:gd name="T14" fmla="*/ 582 w 723"/>
                  <a:gd name="T15" fmla="*/ 661 h 688"/>
                  <a:gd name="T16" fmla="*/ 562 w 723"/>
                  <a:gd name="T17" fmla="*/ 675 h 688"/>
                  <a:gd name="T18" fmla="*/ 394 w 723"/>
                  <a:gd name="T19" fmla="*/ 527 h 688"/>
                  <a:gd name="T20" fmla="*/ 329 w 723"/>
                  <a:gd name="T21" fmla="*/ 527 h 688"/>
                  <a:gd name="T22" fmla="*/ 161 w 723"/>
                  <a:gd name="T23" fmla="*/ 675 h 688"/>
                  <a:gd name="T24" fmla="*/ 141 w 723"/>
                  <a:gd name="T25" fmla="*/ 661 h 688"/>
                  <a:gd name="T26" fmla="*/ 219 w 723"/>
                  <a:gd name="T27" fmla="*/ 450 h 688"/>
                  <a:gd name="T28" fmla="*/ 199 w 723"/>
                  <a:gd name="T29" fmla="*/ 388 h 688"/>
                  <a:gd name="T30" fmla="*/ 17 w 723"/>
                  <a:gd name="T31" fmla="*/ 280 h 688"/>
                  <a:gd name="T32" fmla="*/ 25 w 723"/>
                  <a:gd name="T33" fmla="*/ 256 h 688"/>
                  <a:gd name="T34" fmla="*/ 246 w 723"/>
                  <a:gd name="T35" fmla="*/ 270 h 688"/>
                  <a:gd name="T36" fmla="*/ 298 w 723"/>
                  <a:gd name="T37" fmla="*/ 232 h 688"/>
                  <a:gd name="T38" fmla="*/ 349 w 723"/>
                  <a:gd name="T39" fmla="*/ 21 h 688"/>
                  <a:gd name="T40" fmla="*/ 374 w 723"/>
                  <a:gd name="T41" fmla="*/ 21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23" h="688">
                    <a:moveTo>
                      <a:pt x="374" y="21"/>
                    </a:moveTo>
                    <a:lnTo>
                      <a:pt x="425" y="232"/>
                    </a:lnTo>
                    <a:cubicBezTo>
                      <a:pt x="431" y="253"/>
                      <a:pt x="455" y="270"/>
                      <a:pt x="477" y="270"/>
                    </a:cubicBezTo>
                    <a:lnTo>
                      <a:pt x="698" y="256"/>
                    </a:lnTo>
                    <a:cubicBezTo>
                      <a:pt x="720" y="256"/>
                      <a:pt x="723" y="267"/>
                      <a:pt x="706" y="280"/>
                    </a:cubicBezTo>
                    <a:lnTo>
                      <a:pt x="524" y="388"/>
                    </a:lnTo>
                    <a:cubicBezTo>
                      <a:pt x="506" y="401"/>
                      <a:pt x="497" y="429"/>
                      <a:pt x="504" y="450"/>
                    </a:cubicBezTo>
                    <a:lnTo>
                      <a:pt x="582" y="661"/>
                    </a:lnTo>
                    <a:cubicBezTo>
                      <a:pt x="589" y="682"/>
                      <a:pt x="580" y="688"/>
                      <a:pt x="562" y="675"/>
                    </a:cubicBezTo>
                    <a:lnTo>
                      <a:pt x="394" y="527"/>
                    </a:lnTo>
                    <a:cubicBezTo>
                      <a:pt x="376" y="514"/>
                      <a:pt x="347" y="514"/>
                      <a:pt x="329" y="527"/>
                    </a:cubicBezTo>
                    <a:lnTo>
                      <a:pt x="161" y="675"/>
                    </a:lnTo>
                    <a:cubicBezTo>
                      <a:pt x="143" y="688"/>
                      <a:pt x="134" y="682"/>
                      <a:pt x="141" y="661"/>
                    </a:cubicBezTo>
                    <a:lnTo>
                      <a:pt x="219" y="450"/>
                    </a:lnTo>
                    <a:cubicBezTo>
                      <a:pt x="226" y="429"/>
                      <a:pt x="217" y="401"/>
                      <a:pt x="199" y="388"/>
                    </a:cubicBezTo>
                    <a:lnTo>
                      <a:pt x="17" y="280"/>
                    </a:lnTo>
                    <a:cubicBezTo>
                      <a:pt x="0" y="267"/>
                      <a:pt x="3" y="256"/>
                      <a:pt x="25" y="256"/>
                    </a:cubicBezTo>
                    <a:lnTo>
                      <a:pt x="246" y="270"/>
                    </a:lnTo>
                    <a:cubicBezTo>
                      <a:pt x="268" y="270"/>
                      <a:pt x="291" y="253"/>
                      <a:pt x="298" y="232"/>
                    </a:cubicBezTo>
                    <a:lnTo>
                      <a:pt x="349" y="21"/>
                    </a:lnTo>
                    <a:cubicBezTo>
                      <a:pt x="356" y="0"/>
                      <a:pt x="367" y="0"/>
                      <a:pt x="374" y="2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2278707" y="1619178"/>
              <a:ext cx="4664802" cy="0"/>
              <a:chOff x="2278707" y="2082167"/>
              <a:chExt cx="4664802" cy="0"/>
            </a:xfrm>
          </p:grpSpPr>
          <p:cxnSp>
            <p:nvCxnSpPr>
              <p:cNvPr id="7" name="直接连接符 6"/>
              <p:cNvCxnSpPr/>
              <p:nvPr/>
            </p:nvCxnSpPr>
            <p:spPr>
              <a:xfrm>
                <a:off x="5148064" y="2082167"/>
                <a:ext cx="1795445" cy="0"/>
              </a:xfrm>
              <a:prstGeom prst="line">
                <a:avLst/>
              </a:prstGeom>
              <a:noFill/>
              <a:ln w="15875" cap="flat" cmpd="sng" algn="ctr">
                <a:solidFill>
                  <a:srgbClr val="E71E17"/>
                </a:solidFill>
                <a:prstDash val="solid"/>
              </a:ln>
              <a:effectLst/>
            </p:spPr>
          </p:cxnSp>
          <p:cxnSp>
            <p:nvCxnSpPr>
              <p:cNvPr id="8" name="直接连接符 7"/>
              <p:cNvCxnSpPr/>
              <p:nvPr/>
            </p:nvCxnSpPr>
            <p:spPr>
              <a:xfrm>
                <a:off x="2278707" y="2082167"/>
                <a:ext cx="1795444" cy="0"/>
              </a:xfrm>
              <a:prstGeom prst="line">
                <a:avLst/>
              </a:prstGeom>
              <a:noFill/>
              <a:ln w="15875" cap="flat" cmpd="sng" algn="ctr">
                <a:solidFill>
                  <a:srgbClr val="E71E17"/>
                </a:solidFill>
                <a:prstDash val="solid"/>
              </a:ln>
              <a:effectLst/>
            </p:spPr>
          </p:cxn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3000">
        <p14:doors dir="vert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1113600" y="2329751"/>
            <a:ext cx="996480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>
              <a:lnSpc>
                <a:spcPct val="150000"/>
              </a:lnSpc>
              <a:defRPr/>
            </a:pPr>
            <a:r>
              <a:rPr lang="zh-CN" altLang="en-US" sz="1600" kern="100">
                <a:latin typeface="Arial" panose="020B0604020202020204"/>
                <a:ea typeface="微软雅黑" panose="020B0503020204020204" pitchFamily="34" charset="-122"/>
                <a:cs typeface="+mn-ea"/>
              </a:rPr>
              <a:t>加强意识形态工作，就是要讲清楚中央决策的科学性和必然性，引导人们从党和国家事业发展全局出发来认识问题，最大限度地达成共识。</a:t>
            </a:r>
            <a:endParaRPr lang="zh-CN" altLang="en-US" sz="1600" kern="100">
              <a:latin typeface="Arial" panose="020B0604020202020204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3" name="矩形 22"/>
          <p:cNvSpPr/>
          <p:nvPr>
            <p:custDataLst>
              <p:tags r:id="rId2"/>
            </p:custDataLst>
          </p:nvPr>
        </p:nvSpPr>
        <p:spPr>
          <a:xfrm>
            <a:off x="1113600" y="4566026"/>
            <a:ext cx="996480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>
              <a:lnSpc>
                <a:spcPct val="150000"/>
              </a:lnSpc>
              <a:defRPr/>
            </a:pPr>
            <a:r>
              <a:rPr lang="zh-CN" altLang="en-US" sz="1600" kern="100">
                <a:latin typeface="Arial" panose="020B0604020202020204"/>
                <a:ea typeface="微软雅黑" panose="020B0503020204020204" pitchFamily="34" charset="-122"/>
                <a:cs typeface="+mn-ea"/>
              </a:rPr>
              <a:t>广泛开展社会主义核心价值观宣传教育，积极引导人们讲道德、尊道德、守道德，追求高尚的道德理想，不断夯实中国特色社会主义的思想道德基础。</a:t>
            </a:r>
            <a:endParaRPr lang="zh-CN" altLang="zh-CN" sz="1600" kern="100">
              <a:latin typeface="Arial" panose="020B0604020202020204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10" name="组合 9"/>
          <p:cNvGrpSpPr/>
          <p:nvPr>
            <p:custDataLst>
              <p:tags r:id="rId3"/>
            </p:custDataLst>
          </p:nvPr>
        </p:nvGrpSpPr>
        <p:grpSpPr>
          <a:xfrm>
            <a:off x="940521" y="1604798"/>
            <a:ext cx="10310958" cy="514143"/>
            <a:chOff x="940521" y="1604798"/>
            <a:chExt cx="10310958" cy="514143"/>
          </a:xfrm>
        </p:grpSpPr>
        <p:sp>
          <p:nvSpPr>
            <p:cNvPr id="8" name="箭头: 五边形 7"/>
            <p:cNvSpPr/>
            <p:nvPr>
              <p:custDataLst>
                <p:tags r:id="rId4"/>
              </p:custDataLst>
            </p:nvPr>
          </p:nvSpPr>
          <p:spPr>
            <a:xfrm>
              <a:off x="3705256" y="1604798"/>
              <a:ext cx="4781488" cy="514143"/>
            </a:xfrm>
            <a:prstGeom prst="homePlate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135" b="1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</a:rPr>
                <a:t>凝聚全面深化改革的共识</a:t>
              </a:r>
              <a:endParaRPr lang="zh-CN" altLang="en-US" sz="2135" b="1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940521" y="1712685"/>
              <a:ext cx="10310958" cy="332024"/>
              <a:chOff x="940521" y="1397342"/>
              <a:chExt cx="10310958" cy="332024"/>
            </a:xfrm>
          </p:grpSpPr>
          <p:grpSp>
            <p:nvGrpSpPr>
              <p:cNvPr id="3" name="PA-Aichitds9"/>
              <p:cNvGrpSpPr/>
              <p:nvPr>
                <p:custDataLst>
                  <p:tags r:id="rId5"/>
                </p:custDataLst>
              </p:nvPr>
            </p:nvGrpSpPr>
            <p:grpSpPr>
              <a:xfrm flipH="1">
                <a:off x="8349060" y="1397342"/>
                <a:ext cx="2902419" cy="332024"/>
                <a:chOff x="1270441" y="1563181"/>
                <a:chExt cx="2902419" cy="332024"/>
              </a:xfrm>
            </p:grpSpPr>
            <p:cxnSp>
              <p:nvCxnSpPr>
                <p:cNvPr id="14" name="PA-Aichitds9-1"/>
                <p:cNvCxnSpPr/>
                <p:nvPr>
                  <p:custDataLst>
                    <p:tags r:id="rId6"/>
                  </p:custDataLst>
                </p:nvPr>
              </p:nvCxnSpPr>
              <p:spPr>
                <a:xfrm>
                  <a:off x="1270441" y="1739900"/>
                  <a:ext cx="2505273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5" name="PA-Aichitds9-2"/>
                <p:cNvCxnSpPr/>
                <p:nvPr>
                  <p:custDataLst>
                    <p:tags r:id="rId7"/>
                  </p:custDataLst>
                </p:nvPr>
              </p:nvCxnSpPr>
              <p:spPr>
                <a:xfrm>
                  <a:off x="1820395" y="1828800"/>
                  <a:ext cx="2152710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16" name="PA-Aichitds9-3"/>
                <p:cNvSpPr/>
                <p:nvPr>
                  <p:custDataLst>
                    <p:tags r:id="rId8"/>
                  </p:custDataLst>
                </p:nvPr>
              </p:nvSpPr>
              <p:spPr>
                <a:xfrm>
                  <a:off x="3906700" y="1563181"/>
                  <a:ext cx="132810" cy="132810"/>
                </a:xfrm>
                <a:prstGeom prst="rect">
                  <a:avLst/>
                </a:prstGeom>
                <a:solidFill>
                  <a:srgbClr val="C00000"/>
                </a:solidFill>
                <a:ln w="9525" cap="flat" cmpd="sng" algn="ctr">
                  <a:solidFill>
                    <a:srgbClr val="C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30000"/>
                    </a:lnSpc>
                    <a:buClrTx/>
                    <a:buSzTx/>
                    <a:buFontTx/>
                    <a:buNone/>
                    <a:defRPr/>
                  </a:pPr>
                  <a:endPara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ea"/>
                  </a:endParaRPr>
                </a:p>
              </p:txBody>
            </p:sp>
            <p:sp>
              <p:nvSpPr>
                <p:cNvPr id="17" name="PA-Aichitds9-4"/>
                <p:cNvSpPr/>
                <p:nvPr>
                  <p:custDataLst>
                    <p:tags r:id="rId9"/>
                  </p:custDataLst>
                </p:nvPr>
              </p:nvSpPr>
              <p:spPr>
                <a:xfrm>
                  <a:off x="4040050" y="1762395"/>
                  <a:ext cx="132810" cy="13281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30000"/>
                    </a:lnSpc>
                    <a:buClrTx/>
                    <a:buSzTx/>
                    <a:buFontTx/>
                    <a:buNone/>
                    <a:defRPr/>
                  </a:pPr>
                  <a:endPara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ea"/>
                  </a:endParaRPr>
                </a:p>
              </p:txBody>
            </p:sp>
          </p:grpSp>
          <p:grpSp>
            <p:nvGrpSpPr>
              <p:cNvPr id="4" name="PA-Aichitds9"/>
              <p:cNvGrpSpPr/>
              <p:nvPr>
                <p:custDataLst>
                  <p:tags r:id="rId10"/>
                </p:custDataLst>
              </p:nvPr>
            </p:nvGrpSpPr>
            <p:grpSpPr>
              <a:xfrm>
                <a:off x="940521" y="1397342"/>
                <a:ext cx="2902419" cy="332024"/>
                <a:chOff x="1812726" y="1563181"/>
                <a:chExt cx="2902419" cy="332024"/>
              </a:xfrm>
            </p:grpSpPr>
            <p:cxnSp>
              <p:nvCxnSpPr>
                <p:cNvPr id="5" name="PA-Aichitds9-1"/>
                <p:cNvCxnSpPr/>
                <p:nvPr>
                  <p:custDataLst>
                    <p:tags r:id="rId11"/>
                  </p:custDataLst>
                </p:nvPr>
              </p:nvCxnSpPr>
              <p:spPr>
                <a:xfrm>
                  <a:off x="1812726" y="1739900"/>
                  <a:ext cx="2505273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6" name="PA-Aichitds9-2"/>
                <p:cNvCxnSpPr/>
                <p:nvPr>
                  <p:custDataLst>
                    <p:tags r:id="rId12"/>
                  </p:custDataLst>
                </p:nvPr>
              </p:nvCxnSpPr>
              <p:spPr>
                <a:xfrm>
                  <a:off x="2362680" y="1828800"/>
                  <a:ext cx="2152710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7" name="PA-Aichitds9-3"/>
                <p:cNvSpPr/>
                <p:nvPr>
                  <p:custDataLst>
                    <p:tags r:id="rId13"/>
                  </p:custDataLst>
                </p:nvPr>
              </p:nvSpPr>
              <p:spPr>
                <a:xfrm>
                  <a:off x="4448985" y="1563181"/>
                  <a:ext cx="132810" cy="132810"/>
                </a:xfrm>
                <a:prstGeom prst="rect">
                  <a:avLst/>
                </a:prstGeom>
                <a:solidFill>
                  <a:srgbClr val="C00000"/>
                </a:solidFill>
                <a:ln w="9525" cap="flat" cmpd="sng" algn="ctr">
                  <a:solidFill>
                    <a:srgbClr val="C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30000"/>
                    </a:lnSpc>
                    <a:buClrTx/>
                    <a:buSzTx/>
                    <a:buFontTx/>
                    <a:buNone/>
                    <a:defRPr/>
                  </a:pPr>
                  <a:endPara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ea"/>
                  </a:endParaRPr>
                </a:p>
              </p:txBody>
            </p:sp>
            <p:sp>
              <p:nvSpPr>
                <p:cNvPr id="13" name="PA-Aichitds9-4"/>
                <p:cNvSpPr/>
                <p:nvPr>
                  <p:custDataLst>
                    <p:tags r:id="rId14"/>
                  </p:custDataLst>
                </p:nvPr>
              </p:nvSpPr>
              <p:spPr>
                <a:xfrm>
                  <a:off x="4582335" y="1762395"/>
                  <a:ext cx="132810" cy="13281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30000"/>
                    </a:lnSpc>
                    <a:buClrTx/>
                    <a:buSzTx/>
                    <a:buFontTx/>
                    <a:buNone/>
                    <a:defRPr/>
                  </a:pPr>
                  <a:endPara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ea"/>
                  </a:endParaRPr>
                </a:p>
              </p:txBody>
            </p:sp>
          </p:grpSp>
        </p:grpSp>
      </p:grpSp>
      <p:grpSp>
        <p:nvGrpSpPr>
          <p:cNvPr id="11" name="组合 10"/>
          <p:cNvGrpSpPr/>
          <p:nvPr>
            <p:custDataLst>
              <p:tags r:id="rId15"/>
            </p:custDataLst>
          </p:nvPr>
        </p:nvGrpSpPr>
        <p:grpSpPr>
          <a:xfrm>
            <a:off x="940521" y="3855588"/>
            <a:ext cx="10310958" cy="514143"/>
            <a:chOff x="940521" y="3855588"/>
            <a:chExt cx="10310958" cy="514143"/>
          </a:xfrm>
        </p:grpSpPr>
        <p:sp>
          <p:nvSpPr>
            <p:cNvPr id="22" name="箭头: 五边形 21"/>
            <p:cNvSpPr/>
            <p:nvPr>
              <p:custDataLst>
                <p:tags r:id="rId16"/>
              </p:custDataLst>
            </p:nvPr>
          </p:nvSpPr>
          <p:spPr>
            <a:xfrm>
              <a:off x="3705256" y="3855588"/>
              <a:ext cx="4781488" cy="514143"/>
            </a:xfrm>
            <a:prstGeom prst="homePlate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135" b="1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</a:rPr>
                <a:t>大力弘扬社会主义核心价值观</a:t>
              </a:r>
              <a:endParaRPr lang="zh-CN" altLang="en-US" sz="2135" b="1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940521" y="3945157"/>
              <a:ext cx="10310958" cy="332024"/>
              <a:chOff x="940521" y="1397342"/>
              <a:chExt cx="10310958" cy="332024"/>
            </a:xfrm>
          </p:grpSpPr>
          <p:grpSp>
            <p:nvGrpSpPr>
              <p:cNvPr id="19" name="PA-Aichitds9"/>
              <p:cNvGrpSpPr/>
              <p:nvPr>
                <p:custDataLst>
                  <p:tags r:id="rId17"/>
                </p:custDataLst>
              </p:nvPr>
            </p:nvGrpSpPr>
            <p:grpSpPr>
              <a:xfrm flipH="1">
                <a:off x="8349060" y="1397342"/>
                <a:ext cx="2902419" cy="332024"/>
                <a:chOff x="1270441" y="1563181"/>
                <a:chExt cx="2902419" cy="332024"/>
              </a:xfrm>
            </p:grpSpPr>
            <p:cxnSp>
              <p:nvCxnSpPr>
                <p:cNvPr id="29" name="PA-Aichitds9-1"/>
                <p:cNvCxnSpPr/>
                <p:nvPr>
                  <p:custDataLst>
                    <p:tags r:id="rId18"/>
                  </p:custDataLst>
                </p:nvPr>
              </p:nvCxnSpPr>
              <p:spPr>
                <a:xfrm>
                  <a:off x="1270441" y="1739900"/>
                  <a:ext cx="2505273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30" name="PA-Aichitds9-2"/>
                <p:cNvCxnSpPr/>
                <p:nvPr>
                  <p:custDataLst>
                    <p:tags r:id="rId19"/>
                  </p:custDataLst>
                </p:nvPr>
              </p:nvCxnSpPr>
              <p:spPr>
                <a:xfrm>
                  <a:off x="1820395" y="1828800"/>
                  <a:ext cx="2152710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31" name="PA-Aichitds9-3"/>
                <p:cNvSpPr/>
                <p:nvPr>
                  <p:custDataLst>
                    <p:tags r:id="rId20"/>
                  </p:custDataLst>
                </p:nvPr>
              </p:nvSpPr>
              <p:spPr>
                <a:xfrm>
                  <a:off x="3906700" y="1563181"/>
                  <a:ext cx="132810" cy="132810"/>
                </a:xfrm>
                <a:prstGeom prst="rect">
                  <a:avLst/>
                </a:prstGeom>
                <a:solidFill>
                  <a:srgbClr val="C00000"/>
                </a:solidFill>
                <a:ln w="9525" cap="flat" cmpd="sng" algn="ctr">
                  <a:solidFill>
                    <a:srgbClr val="C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30000"/>
                    </a:lnSpc>
                    <a:buClrTx/>
                    <a:buSzTx/>
                    <a:buFontTx/>
                    <a:buNone/>
                    <a:defRPr/>
                  </a:pPr>
                  <a:endPara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ea"/>
                  </a:endParaRPr>
                </a:p>
              </p:txBody>
            </p:sp>
            <p:sp>
              <p:nvSpPr>
                <p:cNvPr id="32" name="PA-Aichitds9-4"/>
                <p:cNvSpPr/>
                <p:nvPr>
                  <p:custDataLst>
                    <p:tags r:id="rId21"/>
                  </p:custDataLst>
                </p:nvPr>
              </p:nvSpPr>
              <p:spPr>
                <a:xfrm>
                  <a:off x="4040050" y="1762395"/>
                  <a:ext cx="132810" cy="13281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30000"/>
                    </a:lnSpc>
                    <a:buClrTx/>
                    <a:buSzTx/>
                    <a:buFontTx/>
                    <a:buNone/>
                    <a:defRPr/>
                  </a:pPr>
                  <a:endPara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ea"/>
                  </a:endParaRPr>
                </a:p>
              </p:txBody>
            </p:sp>
          </p:grpSp>
          <p:grpSp>
            <p:nvGrpSpPr>
              <p:cNvPr id="20" name="PA-Aichitds9"/>
              <p:cNvGrpSpPr/>
              <p:nvPr>
                <p:custDataLst>
                  <p:tags r:id="rId22"/>
                </p:custDataLst>
              </p:nvPr>
            </p:nvGrpSpPr>
            <p:grpSpPr>
              <a:xfrm>
                <a:off x="940521" y="1397342"/>
                <a:ext cx="2902419" cy="332024"/>
                <a:chOff x="1812726" y="1563181"/>
                <a:chExt cx="2902419" cy="332024"/>
              </a:xfrm>
            </p:grpSpPr>
            <p:cxnSp>
              <p:nvCxnSpPr>
                <p:cNvPr id="21" name="PA-Aichitds9-1"/>
                <p:cNvCxnSpPr/>
                <p:nvPr>
                  <p:custDataLst>
                    <p:tags r:id="rId23"/>
                  </p:custDataLst>
                </p:nvPr>
              </p:nvCxnSpPr>
              <p:spPr>
                <a:xfrm>
                  <a:off x="1812726" y="1739900"/>
                  <a:ext cx="2505273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26" name="PA-Aichitds9-2"/>
                <p:cNvCxnSpPr/>
                <p:nvPr>
                  <p:custDataLst>
                    <p:tags r:id="rId24"/>
                  </p:custDataLst>
                </p:nvPr>
              </p:nvCxnSpPr>
              <p:spPr>
                <a:xfrm>
                  <a:off x="2362680" y="1828800"/>
                  <a:ext cx="2152710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27" name="PA-Aichitds9-3"/>
                <p:cNvSpPr/>
                <p:nvPr>
                  <p:custDataLst>
                    <p:tags r:id="rId25"/>
                  </p:custDataLst>
                </p:nvPr>
              </p:nvSpPr>
              <p:spPr>
                <a:xfrm>
                  <a:off x="4448985" y="1563181"/>
                  <a:ext cx="132810" cy="132810"/>
                </a:xfrm>
                <a:prstGeom prst="rect">
                  <a:avLst/>
                </a:prstGeom>
                <a:solidFill>
                  <a:srgbClr val="C00000"/>
                </a:solidFill>
                <a:ln w="9525" cap="flat" cmpd="sng" algn="ctr">
                  <a:solidFill>
                    <a:srgbClr val="C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30000"/>
                    </a:lnSpc>
                    <a:buClrTx/>
                    <a:buSzTx/>
                    <a:buFontTx/>
                    <a:buNone/>
                    <a:defRPr/>
                  </a:pPr>
                  <a:endPara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ea"/>
                  </a:endParaRPr>
                </a:p>
              </p:txBody>
            </p:sp>
            <p:sp>
              <p:nvSpPr>
                <p:cNvPr id="28" name="PA-Aichitds9-4"/>
                <p:cNvSpPr/>
                <p:nvPr>
                  <p:custDataLst>
                    <p:tags r:id="rId26"/>
                  </p:custDataLst>
                </p:nvPr>
              </p:nvSpPr>
              <p:spPr>
                <a:xfrm>
                  <a:off x="4582335" y="1762395"/>
                  <a:ext cx="132810" cy="13281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30000"/>
                    </a:lnSpc>
                    <a:buClrTx/>
                    <a:buSzTx/>
                    <a:buFontTx/>
                    <a:buNone/>
                    <a:defRPr/>
                  </a:pPr>
                  <a:endPara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ea"/>
                  </a:endParaRP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3000">
        <p15:prstTrans prst="peelOff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1" nodeType="afterEffect"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3" grpId="1"/>
    </p:bldLst>
  </p:timing>
</p:sld>
</file>

<file path=ppt/tags/tag1.xml><?xml version="1.0" encoding="utf-8"?>
<p:tagLst xmlns:p="http://schemas.openxmlformats.org/presentationml/2006/main">
  <p:tag name="PA" val="v5.2.9"/>
</p:tagLst>
</file>

<file path=ppt/tags/tag10.xml><?xml version="1.0" encoding="utf-8"?>
<p:tagLst xmlns:p="http://schemas.openxmlformats.org/presentationml/2006/main">
  <p:tag name="KSO_WM_DIAGRAM_VIRTUALLY_FRAME" val="{&quot;height&quot;:307.95566929133855,&quot;left&quot;:259.15055118110234,&quot;top&quot;:129.73645669291338,&quot;width&quot;:595.818031496063}"/>
</p:tagLst>
</file>

<file path=ppt/tags/tag11.xml><?xml version="1.0" encoding="utf-8"?>
<p:tagLst xmlns:p="http://schemas.openxmlformats.org/presentationml/2006/main">
  <p:tag name="KSO_WM_DIAGRAM_VIRTUALLY_FRAME" val="{&quot;height&quot;:307.95566929133855,&quot;left&quot;:259.15055118110234,&quot;top&quot;:129.73645669291338,&quot;width&quot;:595.818031496063}"/>
</p:tagLst>
</file>

<file path=ppt/tags/tag12.xml><?xml version="1.0" encoding="utf-8"?>
<p:tagLst xmlns:p="http://schemas.openxmlformats.org/presentationml/2006/main">
  <p:tag name="KSO_WM_DIAGRAM_VIRTUALLY_FRAME" val="{&quot;height&quot;:307.95566929133855,&quot;left&quot;:259.15055118110234,&quot;top&quot;:129.73645669291338,&quot;width&quot;:595.818031496063}"/>
</p:tagLst>
</file>

<file path=ppt/tags/tag13.xml><?xml version="1.0" encoding="utf-8"?>
<p:tagLst xmlns:p="http://schemas.openxmlformats.org/presentationml/2006/main">
  <p:tag name="KSO_WM_DIAGRAM_VIRTUALLY_FRAME" val="{&quot;height&quot;:307.95566929133855,&quot;left&quot;:259.15055118110234,&quot;top&quot;:129.73645669291338,&quot;width&quot;:595.818031496063}"/>
</p:tagLst>
</file>

<file path=ppt/tags/tag14.xml><?xml version="1.0" encoding="utf-8"?>
<p:tagLst xmlns:p="http://schemas.openxmlformats.org/presentationml/2006/main">
  <p:tag name="KSO_WM_DIAGRAM_VIRTUALLY_FRAME" val="{&quot;height&quot;:307.95566929133855,&quot;left&quot;:259.15055118110234,&quot;top&quot;:129.73645669291338,&quot;width&quot;:595.818031496063}"/>
</p:tagLst>
</file>

<file path=ppt/tags/tag15.xml><?xml version="1.0" encoding="utf-8"?>
<p:tagLst xmlns:p="http://schemas.openxmlformats.org/presentationml/2006/main">
  <p:tag name="ID" val="545841"/>
  <p:tag name="MH" val="20170920151100"/>
  <p:tag name="MH_LIBRARY" val="CONTENTS"/>
  <p:tag name="MH_TYPE" val="OTHERS"/>
</p:tagLst>
</file>

<file path=ppt/tags/tag16.xml><?xml version="1.0" encoding="utf-8"?>
<p:tagLst xmlns:p="http://schemas.openxmlformats.org/presentationml/2006/main">
  <p:tag name="ID" val="545841"/>
  <p:tag name="MH" val="20170920151100"/>
  <p:tag name="MH_LIBRARY" val="CONTENTS"/>
  <p:tag name="MH_TYPE" val="OTHERS"/>
</p:tagLst>
</file>

<file path=ppt/tags/tag17.xml><?xml version="1.0" encoding="utf-8"?>
<p:tagLst xmlns:p="http://schemas.openxmlformats.org/presentationml/2006/main">
  <p:tag name="PA" val="v5.2.4"/>
</p:tagLst>
</file>

<file path=ppt/tags/tag18.xml><?xml version="1.0" encoding="utf-8"?>
<p:tagLst xmlns:p="http://schemas.openxmlformats.org/presentationml/2006/main">
  <p:tag name="PA" val="v5.2.4"/>
</p:tagLst>
</file>

<file path=ppt/tags/tag19.xml><?xml version="1.0" encoding="utf-8"?>
<p:tagLst xmlns:p="http://schemas.openxmlformats.org/presentationml/2006/main">
  <p:tag name="PA" val="v5.2.4"/>
</p:tagLst>
</file>

<file path=ppt/tags/tag2.xml><?xml version="1.0" encoding="utf-8"?>
<p:tagLst xmlns:p="http://schemas.openxmlformats.org/presentationml/2006/main">
  <p:tag name="KSO_WM_DIAGRAM_VIRTUALLY_FRAME" val="{&quot;height&quot;:307.95566929133855,&quot;left&quot;:259.15055118110234,&quot;top&quot;:129.73645669291338,&quot;width&quot;:595.818031496063}"/>
</p:tagLst>
</file>

<file path=ppt/tags/tag20.xml><?xml version="1.0" encoding="utf-8"?>
<p:tagLst xmlns:p="http://schemas.openxmlformats.org/presentationml/2006/main">
  <p:tag name="PA" val="v5.2.4"/>
</p:tagLst>
</file>

<file path=ppt/tags/tag21.xml><?xml version="1.0" encoding="utf-8"?>
<p:tagLst xmlns:p="http://schemas.openxmlformats.org/presentationml/2006/main">
  <p:tag name="PA" val="v5.2.4"/>
</p:tagLst>
</file>

<file path=ppt/tags/tag22.xml><?xml version="1.0" encoding="utf-8"?>
<p:tagLst xmlns:p="http://schemas.openxmlformats.org/presentationml/2006/main">
  <p:tag name="PA" val="v5.2.4"/>
</p:tagLst>
</file>

<file path=ppt/tags/tag23.xml><?xml version="1.0" encoding="utf-8"?>
<p:tagLst xmlns:p="http://schemas.openxmlformats.org/presentationml/2006/main">
  <p:tag name="KSO_WM_DIAGRAM_VIRTUALLY_FRAME" val="{&quot;height&quot;:356.7628346456693,&quot;left&quot;:74.05677165354331,&quot;top&quot;:126.3620472440945,&quot;width&quot;:811.8864566929134}"/>
</p:tagLst>
</file>

<file path=ppt/tags/tag24.xml><?xml version="1.0" encoding="utf-8"?>
<p:tagLst xmlns:p="http://schemas.openxmlformats.org/presentationml/2006/main">
  <p:tag name="KSO_WM_DIAGRAM_VIRTUALLY_FRAME" val="{&quot;height&quot;:356.7628346456693,&quot;left&quot;:74.05677165354331,&quot;top&quot;:126.3620472440945,&quot;width&quot;:811.8864566929134}"/>
</p:tagLst>
</file>

<file path=ppt/tags/tag25.xml><?xml version="1.0" encoding="utf-8"?>
<p:tagLst xmlns:p="http://schemas.openxmlformats.org/presentationml/2006/main">
  <p:tag name="KSO_WM_DIAGRAM_VIRTUALLY_FRAME" val="{&quot;height&quot;:356.7628346456693,&quot;left&quot;:74.05677165354331,&quot;top&quot;:126.3620472440945,&quot;width&quot;:811.8864566929134}"/>
</p:tagLst>
</file>

<file path=ppt/tags/tag26.xml><?xml version="1.0" encoding="utf-8"?>
<p:tagLst xmlns:p="http://schemas.openxmlformats.org/presentationml/2006/main">
  <p:tag name="KSO_WM_DIAGRAM_VIRTUALLY_FRAME" val="{&quot;height&quot;:356.7628346456693,&quot;left&quot;:74.05677165354331,&quot;top&quot;:126.3620472440945,&quot;width&quot;:811.8864566929134}"/>
</p:tagLst>
</file>

<file path=ppt/tags/tag27.xml><?xml version="1.0" encoding="utf-8"?>
<p:tagLst xmlns:p="http://schemas.openxmlformats.org/presentationml/2006/main">
  <p:tag name="PA" val="v5.2.11"/>
</p:tagLst>
</file>

<file path=ppt/tags/tag28.xml><?xml version="1.0" encoding="utf-8"?>
<p:tagLst xmlns:p="http://schemas.openxmlformats.org/presentationml/2006/main">
  <p:tag name="PA" val="v5.2.11"/>
  <p:tag name="KSO_WM_DIAGRAM_VIRTUALLY_FRAME" val="{&quot;height&quot;:356.7628346456693,&quot;left&quot;:74.05677165354331,&quot;top&quot;:126.3620472440945,&quot;width&quot;:811.8864566929134}"/>
</p:tagLst>
</file>

<file path=ppt/tags/tag29.xml><?xml version="1.0" encoding="utf-8"?>
<p:tagLst xmlns:p="http://schemas.openxmlformats.org/presentationml/2006/main">
  <p:tag name="PA" val="v5.2.11"/>
  <p:tag name="KSO_WM_DIAGRAM_VIRTUALLY_FRAME" val="{&quot;height&quot;:356.7628346456693,&quot;left&quot;:74.05677165354331,&quot;top&quot;:126.3620472440945,&quot;width&quot;:811.8864566929134}"/>
</p:tagLst>
</file>

<file path=ppt/tags/tag3.xml><?xml version="1.0" encoding="utf-8"?>
<p:tagLst xmlns:p="http://schemas.openxmlformats.org/presentationml/2006/main">
  <p:tag name="KSO_WM_DIAGRAM_VIRTUALLY_FRAME" val="{&quot;height&quot;:307.95566929133855,&quot;left&quot;:259.15055118110234,&quot;top&quot;:129.73645669291338,&quot;width&quot;:595.818031496063}"/>
</p:tagLst>
</file>

<file path=ppt/tags/tag30.xml><?xml version="1.0" encoding="utf-8"?>
<p:tagLst xmlns:p="http://schemas.openxmlformats.org/presentationml/2006/main">
  <p:tag name="PA" val="v5.2.11"/>
  <p:tag name="KSO_WM_DIAGRAM_VIRTUALLY_FRAME" val="{&quot;height&quot;:356.7628346456693,&quot;left&quot;:74.05677165354331,&quot;top&quot;:126.3620472440945,&quot;width&quot;:811.8864566929134}"/>
</p:tagLst>
</file>

<file path=ppt/tags/tag31.xml><?xml version="1.0" encoding="utf-8"?>
<p:tagLst xmlns:p="http://schemas.openxmlformats.org/presentationml/2006/main">
  <p:tag name="PA" val="v5.2.11"/>
  <p:tag name="KSO_WM_DIAGRAM_VIRTUALLY_FRAME" val="{&quot;height&quot;:356.7628346456693,&quot;left&quot;:74.05677165354331,&quot;top&quot;:126.3620472440945,&quot;width&quot;:811.8864566929134}"/>
</p:tagLst>
</file>

<file path=ppt/tags/tag32.xml><?xml version="1.0" encoding="utf-8"?>
<p:tagLst xmlns:p="http://schemas.openxmlformats.org/presentationml/2006/main">
  <p:tag name="PA" val="v5.2.11"/>
</p:tagLst>
</file>

<file path=ppt/tags/tag33.xml><?xml version="1.0" encoding="utf-8"?>
<p:tagLst xmlns:p="http://schemas.openxmlformats.org/presentationml/2006/main">
  <p:tag name="PA" val="v5.2.11"/>
  <p:tag name="KSO_WM_DIAGRAM_VIRTUALLY_FRAME" val="{&quot;height&quot;:356.7628346456693,&quot;left&quot;:74.05677165354331,&quot;top&quot;:126.3620472440945,&quot;width&quot;:811.8864566929134}"/>
</p:tagLst>
</file>

<file path=ppt/tags/tag34.xml><?xml version="1.0" encoding="utf-8"?>
<p:tagLst xmlns:p="http://schemas.openxmlformats.org/presentationml/2006/main">
  <p:tag name="PA" val="v5.2.11"/>
  <p:tag name="KSO_WM_DIAGRAM_VIRTUALLY_FRAME" val="{&quot;height&quot;:356.7628346456693,&quot;left&quot;:74.05677165354331,&quot;top&quot;:126.3620472440945,&quot;width&quot;:811.8864566929134}"/>
</p:tagLst>
</file>

<file path=ppt/tags/tag35.xml><?xml version="1.0" encoding="utf-8"?>
<p:tagLst xmlns:p="http://schemas.openxmlformats.org/presentationml/2006/main">
  <p:tag name="PA" val="v5.2.11"/>
  <p:tag name="KSO_WM_DIAGRAM_VIRTUALLY_FRAME" val="{&quot;height&quot;:356.7628346456693,&quot;left&quot;:74.05677165354331,&quot;top&quot;:126.3620472440945,&quot;width&quot;:811.8864566929134}"/>
</p:tagLst>
</file>

<file path=ppt/tags/tag36.xml><?xml version="1.0" encoding="utf-8"?>
<p:tagLst xmlns:p="http://schemas.openxmlformats.org/presentationml/2006/main">
  <p:tag name="PA" val="v5.2.11"/>
  <p:tag name="KSO_WM_DIAGRAM_VIRTUALLY_FRAME" val="{&quot;height&quot;:356.7628346456693,&quot;left&quot;:74.05677165354331,&quot;top&quot;:126.3620472440945,&quot;width&quot;:811.8864566929134}"/>
</p:tagLst>
</file>

<file path=ppt/tags/tag37.xml><?xml version="1.0" encoding="utf-8"?>
<p:tagLst xmlns:p="http://schemas.openxmlformats.org/presentationml/2006/main">
  <p:tag name="KSO_WM_DIAGRAM_VIRTUALLY_FRAME" val="{&quot;height&quot;:356.7628346456693,&quot;left&quot;:74.05677165354331,&quot;top&quot;:126.3620472440945,&quot;width&quot;:811.8864566929134}"/>
</p:tagLst>
</file>

<file path=ppt/tags/tag38.xml><?xml version="1.0" encoding="utf-8"?>
<p:tagLst xmlns:p="http://schemas.openxmlformats.org/presentationml/2006/main">
  <p:tag name="KSO_WM_DIAGRAM_VIRTUALLY_FRAME" val="{&quot;height&quot;:356.7628346456693,&quot;left&quot;:74.05677165354331,&quot;top&quot;:126.3620472440945,&quot;width&quot;:811.8864566929134}"/>
</p:tagLst>
</file>

<file path=ppt/tags/tag39.xml><?xml version="1.0" encoding="utf-8"?>
<p:tagLst xmlns:p="http://schemas.openxmlformats.org/presentationml/2006/main">
  <p:tag name="PA" val="v5.2.11"/>
</p:tagLst>
</file>

<file path=ppt/tags/tag4.xml><?xml version="1.0" encoding="utf-8"?>
<p:tagLst xmlns:p="http://schemas.openxmlformats.org/presentationml/2006/main">
  <p:tag name="KSO_WM_DIAGRAM_VIRTUALLY_FRAME" val="{&quot;height&quot;:307.95566929133855,&quot;left&quot;:259.15055118110234,&quot;top&quot;:129.73645669291338,&quot;width&quot;:595.818031496063}"/>
</p:tagLst>
</file>

<file path=ppt/tags/tag40.xml><?xml version="1.0" encoding="utf-8"?>
<p:tagLst xmlns:p="http://schemas.openxmlformats.org/presentationml/2006/main">
  <p:tag name="PA" val="v5.2.11"/>
  <p:tag name="KSO_WM_DIAGRAM_VIRTUALLY_FRAME" val="{&quot;height&quot;:356.7628346456693,&quot;left&quot;:74.05677165354331,&quot;top&quot;:126.3620472440945,&quot;width&quot;:811.8864566929134}"/>
</p:tagLst>
</file>

<file path=ppt/tags/tag41.xml><?xml version="1.0" encoding="utf-8"?>
<p:tagLst xmlns:p="http://schemas.openxmlformats.org/presentationml/2006/main">
  <p:tag name="PA" val="v5.2.11"/>
  <p:tag name="KSO_WM_DIAGRAM_VIRTUALLY_FRAME" val="{&quot;height&quot;:356.7628346456693,&quot;left&quot;:74.05677165354331,&quot;top&quot;:126.3620472440945,&quot;width&quot;:811.8864566929134}"/>
</p:tagLst>
</file>

<file path=ppt/tags/tag42.xml><?xml version="1.0" encoding="utf-8"?>
<p:tagLst xmlns:p="http://schemas.openxmlformats.org/presentationml/2006/main">
  <p:tag name="PA" val="v5.2.11"/>
  <p:tag name="KSO_WM_DIAGRAM_VIRTUALLY_FRAME" val="{&quot;height&quot;:356.7628346456693,&quot;left&quot;:74.05677165354331,&quot;top&quot;:126.3620472440945,&quot;width&quot;:811.8864566929134}"/>
</p:tagLst>
</file>

<file path=ppt/tags/tag43.xml><?xml version="1.0" encoding="utf-8"?>
<p:tagLst xmlns:p="http://schemas.openxmlformats.org/presentationml/2006/main">
  <p:tag name="PA" val="v5.2.11"/>
  <p:tag name="KSO_WM_DIAGRAM_VIRTUALLY_FRAME" val="{&quot;height&quot;:356.7628346456693,&quot;left&quot;:74.05677165354331,&quot;top&quot;:126.3620472440945,&quot;width&quot;:811.8864566929134}"/>
</p:tagLst>
</file>

<file path=ppt/tags/tag44.xml><?xml version="1.0" encoding="utf-8"?>
<p:tagLst xmlns:p="http://schemas.openxmlformats.org/presentationml/2006/main">
  <p:tag name="PA" val="v5.2.11"/>
</p:tagLst>
</file>

<file path=ppt/tags/tag45.xml><?xml version="1.0" encoding="utf-8"?>
<p:tagLst xmlns:p="http://schemas.openxmlformats.org/presentationml/2006/main">
  <p:tag name="PA" val="v5.2.11"/>
  <p:tag name="KSO_WM_DIAGRAM_VIRTUALLY_FRAME" val="{&quot;height&quot;:356.7628346456693,&quot;left&quot;:74.05677165354331,&quot;top&quot;:126.3620472440945,&quot;width&quot;:811.8864566929134}"/>
</p:tagLst>
</file>

<file path=ppt/tags/tag46.xml><?xml version="1.0" encoding="utf-8"?>
<p:tagLst xmlns:p="http://schemas.openxmlformats.org/presentationml/2006/main">
  <p:tag name="PA" val="v5.2.11"/>
  <p:tag name="KSO_WM_DIAGRAM_VIRTUALLY_FRAME" val="{&quot;height&quot;:356.7628346456693,&quot;left&quot;:74.05677165354331,&quot;top&quot;:126.3620472440945,&quot;width&quot;:811.8864566929134}"/>
</p:tagLst>
</file>

<file path=ppt/tags/tag47.xml><?xml version="1.0" encoding="utf-8"?>
<p:tagLst xmlns:p="http://schemas.openxmlformats.org/presentationml/2006/main">
  <p:tag name="PA" val="v5.2.11"/>
  <p:tag name="KSO_WM_DIAGRAM_VIRTUALLY_FRAME" val="{&quot;height&quot;:356.7628346456693,&quot;left&quot;:74.05677165354331,&quot;top&quot;:126.3620472440945,&quot;width&quot;:811.8864566929134}"/>
</p:tagLst>
</file>

<file path=ppt/tags/tag48.xml><?xml version="1.0" encoding="utf-8"?>
<p:tagLst xmlns:p="http://schemas.openxmlformats.org/presentationml/2006/main">
  <p:tag name="PA" val="v5.2.11"/>
  <p:tag name="KSO_WM_DIAGRAM_VIRTUALLY_FRAME" val="{&quot;height&quot;:356.7628346456693,&quot;left&quot;:74.05677165354331,&quot;top&quot;:126.3620472440945,&quot;width&quot;:811.8864566929134}"/>
</p:tagLst>
</file>

<file path=ppt/tags/tag49.xml><?xml version="1.0" encoding="utf-8"?>
<p:tagLst xmlns:p="http://schemas.openxmlformats.org/presentationml/2006/main">
  <p:tag name="PA" val="v5.2.11"/>
</p:tagLst>
</file>

<file path=ppt/tags/tag5.xml><?xml version="1.0" encoding="utf-8"?>
<p:tagLst xmlns:p="http://schemas.openxmlformats.org/presentationml/2006/main">
  <p:tag name="KSO_WM_DIAGRAM_VIRTUALLY_FRAME" val="{&quot;height&quot;:307.95566929133855,&quot;left&quot;:259.15055118110234,&quot;top&quot;:129.73645669291338,&quot;width&quot;:595.818031496063}"/>
</p:tagLst>
</file>

<file path=ppt/tags/tag50.xml><?xml version="1.0" encoding="utf-8"?>
<p:tagLst xmlns:p="http://schemas.openxmlformats.org/presentationml/2006/main">
  <p:tag name="PA" val="v5.2.11"/>
</p:tagLst>
</file>

<file path=ppt/tags/tag51.xml><?xml version="1.0" encoding="utf-8"?>
<p:tagLst xmlns:p="http://schemas.openxmlformats.org/presentationml/2006/main">
  <p:tag name="PA" val="v5.2.11"/>
</p:tagLst>
</file>

<file path=ppt/tags/tag52.xml><?xml version="1.0" encoding="utf-8"?>
<p:tagLst xmlns:p="http://schemas.openxmlformats.org/presentationml/2006/main">
  <p:tag name="PA" val="v5.2.11"/>
</p:tagLst>
</file>

<file path=ppt/tags/tag53.xml><?xml version="1.0" encoding="utf-8"?>
<p:tagLst xmlns:p="http://schemas.openxmlformats.org/presentationml/2006/main">
  <p:tag name="PA" val="v5.2.11"/>
</p:tagLst>
</file>

<file path=ppt/tags/tag54.xml><?xml version="1.0" encoding="utf-8"?>
<p:tagLst xmlns:p="http://schemas.openxmlformats.org/presentationml/2006/main">
  <p:tag name="PA" val="v5.2.11"/>
</p:tagLst>
</file>

<file path=ppt/tags/tag55.xml><?xml version="1.0" encoding="utf-8"?>
<p:tagLst xmlns:p="http://schemas.openxmlformats.org/presentationml/2006/main">
  <p:tag name="PA" val="v5.2.11"/>
</p:tagLst>
</file>

<file path=ppt/tags/tag56.xml><?xml version="1.0" encoding="utf-8"?>
<p:tagLst xmlns:p="http://schemas.openxmlformats.org/presentationml/2006/main">
  <p:tag name="PA" val="v5.2.11"/>
</p:tagLst>
</file>

<file path=ppt/tags/tag57.xml><?xml version="1.0" encoding="utf-8"?>
<p:tagLst xmlns:p="http://schemas.openxmlformats.org/presentationml/2006/main">
  <p:tag name="PA" val="v5.2.11"/>
</p:tagLst>
</file>

<file path=ppt/tags/tag58.xml><?xml version="1.0" encoding="utf-8"?>
<p:tagLst xmlns:p="http://schemas.openxmlformats.org/presentationml/2006/main">
  <p:tag name="PA" val="v5.2.11"/>
</p:tagLst>
</file>

<file path=ppt/tags/tag59.xml><?xml version="1.0" encoding="utf-8"?>
<p:tagLst xmlns:p="http://schemas.openxmlformats.org/presentationml/2006/main">
  <p:tag name="TABLE_ENDDRAG_ORIGIN_RECT" val="558*268"/>
  <p:tag name="TABLE_ENDDRAG_RECT" val="179*139*558*268"/>
</p:tagLst>
</file>

<file path=ppt/tags/tag6.xml><?xml version="1.0" encoding="utf-8"?>
<p:tagLst xmlns:p="http://schemas.openxmlformats.org/presentationml/2006/main">
  <p:tag name="KSO_WM_DIAGRAM_VIRTUALLY_FRAME" val="{&quot;height&quot;:307.95566929133855,&quot;left&quot;:259.15055118110234,&quot;top&quot;:129.73645669291338,&quot;width&quot;:595.818031496063}"/>
</p:tagLst>
</file>

<file path=ppt/tags/tag60.xml><?xml version="1.0" encoding="utf-8"?>
<p:tagLst xmlns:p="http://schemas.openxmlformats.org/presentationml/2006/main">
  <p:tag name="PA" val="v5.2.9"/>
</p:tagLst>
</file>

<file path=ppt/tags/tag61.xml><?xml version="1.0" encoding="utf-8"?>
<p:tagLst xmlns:p="http://schemas.openxmlformats.org/presentationml/2006/main">
  <p:tag name="PA" val="v5.2.9"/>
</p:tagLst>
</file>

<file path=ppt/tags/tag62.xml><?xml version="1.0" encoding="utf-8"?>
<p:tagLst xmlns:p="http://schemas.openxmlformats.org/presentationml/2006/main">
  <p:tag name="PA" val="v5.2.9"/>
</p:tagLst>
</file>

<file path=ppt/tags/tag63.xml><?xml version="1.0" encoding="utf-8"?>
<p:tagLst xmlns:p="http://schemas.openxmlformats.org/presentationml/2006/main">
  <p:tag name="AS_NET" val="4.0.30319.42000"/>
  <p:tag name="AS_OS" val="Microsoft Windows NT 6.2.9200.0"/>
  <p:tag name="AS_RELEASE_DATE" val="2016.09.30"/>
  <p:tag name="AS_TITLE" val="Aspose.Slides for .NET 2.0"/>
  <p:tag name="AS_VERSION" val="16.9.0.0"/>
  <p:tag name="COMMONDATA" val="eyJoZGlkIjoiMGViMWRiMmMyYjQxOWVjNDI3OGI1ODQ4ZmViYjE5YTUifQ=="/>
  <p:tag name="commondata" val="eyJoZGlkIjoiNTAwMGM4MDJjYjgzOThjZjI2ZjJhMWEwMDRkMWFlYjIifQ=="/>
</p:tagLst>
</file>

<file path=ppt/tags/tag7.xml><?xml version="1.0" encoding="utf-8"?>
<p:tagLst xmlns:p="http://schemas.openxmlformats.org/presentationml/2006/main">
  <p:tag name="KSO_WM_DIAGRAM_VIRTUALLY_FRAME" val="{&quot;height&quot;:307.95566929133855,&quot;left&quot;:259.15055118110234,&quot;top&quot;:129.73645669291338,&quot;width&quot;:595.818031496063}"/>
</p:tagLst>
</file>

<file path=ppt/tags/tag8.xml><?xml version="1.0" encoding="utf-8"?>
<p:tagLst xmlns:p="http://schemas.openxmlformats.org/presentationml/2006/main">
  <p:tag name="KSO_WM_DIAGRAM_VIRTUALLY_FRAME" val="{&quot;height&quot;:307.95566929133855,&quot;left&quot;:259.15055118110234,&quot;top&quot;:129.73645669291338,&quot;width&quot;:595.818031496063}"/>
</p:tagLst>
</file>

<file path=ppt/tags/tag9.xml><?xml version="1.0" encoding="utf-8"?>
<p:tagLst xmlns:p="http://schemas.openxmlformats.org/presentationml/2006/main">
  <p:tag name="KSO_WM_DIAGRAM_VIRTUALLY_FRAME" val="{&quot;height&quot;:307.95566929133855,&quot;left&quot;:259.15055118110234,&quot;top&quot;:129.73645669291338,&quot;width&quot;:595.818031496063}"/>
</p:tagLst>
</file>

<file path=ppt/theme/theme1.xml><?xml version="1.0" encoding="utf-8"?>
<a:theme xmlns:a="http://schemas.openxmlformats.org/drawingml/2006/main" name="Office 主题​​">
  <a:themeElements>
    <a:clrScheme name="自定义 157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60000"/>
      </a:accent1>
      <a:accent2>
        <a:srgbClr val="F05327"/>
      </a:accent2>
      <a:accent3>
        <a:srgbClr val="34A471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dquxcel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2532</Words>
  <Application>WPS 演示</Application>
  <PresentationFormat>宽屏</PresentationFormat>
  <Paragraphs>225</Paragraphs>
  <Slides>25</Slides>
  <Notes>31</Notes>
  <HiddenSlides>0</HiddenSlides>
  <MMClips>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8" baseType="lpstr">
      <vt:lpstr>Arial</vt:lpstr>
      <vt:lpstr>宋体</vt:lpstr>
      <vt:lpstr>Wingdings</vt:lpstr>
      <vt:lpstr>Arial</vt:lpstr>
      <vt:lpstr>微软雅黑</vt:lpstr>
      <vt:lpstr>Calibri</vt:lpstr>
      <vt:lpstr>048-上首三国体</vt:lpstr>
      <vt:lpstr>阿里巴巴普惠体</vt:lpstr>
      <vt:lpstr>Arial Unicode MS</vt:lpstr>
      <vt:lpstr>仿宋</vt:lpstr>
      <vt:lpstr>汉仪雅酷黑 75W</vt:lpstr>
      <vt:lpstr>黑体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吃素不吃荤</cp:lastModifiedBy>
  <cp:revision>32</cp:revision>
  <dcterms:created xsi:type="dcterms:W3CDTF">2021-03-10T11:26:00Z</dcterms:created>
  <dcterms:modified xsi:type="dcterms:W3CDTF">2024-11-05T11:41:49Z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E259CDFED44E4FEAA2AE1724ABB3679F_11</vt:lpwstr>
  </property>
  <property fmtid="{D5CDD505-2E9C-101B-9397-08002B2CF9AE}" pid="3" name="KSOProductBuildVer">
    <vt:lpwstr>2052-12.1.0.18345</vt:lpwstr>
  </property>
</Properties>
</file>