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256" r:id="rId3"/>
    <p:sldId id="257" r:id="rId4"/>
    <p:sldId id="258" r:id="rId5"/>
    <p:sldId id="259" r:id="rId6"/>
    <p:sldId id="260" r:id="rId7"/>
    <p:sldId id="263" r:id="rId8"/>
    <p:sldId id="264" r:id="rId9"/>
    <p:sldId id="32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13" r:id="rId49"/>
    <p:sldId id="315" r:id="rId50"/>
    <p:sldId id="305" r:id="rId51"/>
    <p:sldId id="307" r:id="rId52"/>
    <p:sldId id="308" r:id="rId53"/>
    <p:sldId id="309" r:id="rId54"/>
    <p:sldId id="310" r:id="rId55"/>
    <p:sldId id="311" r:id="rId56"/>
    <p:sldId id="312" r:id="rId57"/>
    <p:sldId id="316"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notesMaster" Target="notesMasters/notesMaster1.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7.png"/><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image" Target="../media/image5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3" Type="http://schemas.openxmlformats.org/officeDocument/2006/relationships/image" Target="../media/image39.png"/><Relationship Id="rId2" Type="http://schemas.openxmlformats.org/officeDocument/2006/relationships/image" Target="../media/image65.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69.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69.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9" Type="http://schemas.openxmlformats.org/officeDocument/2006/relationships/image" Target="../media/image77.png"/><Relationship Id="rId8" Type="http://schemas.openxmlformats.org/officeDocument/2006/relationships/image" Target="../media/image76.png"/><Relationship Id="rId7" Type="http://schemas.openxmlformats.org/officeDocument/2006/relationships/image" Target="../media/image75.png"/><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70.png"/><Relationship Id="rId18" Type="http://schemas.openxmlformats.org/officeDocument/2006/relationships/slideLayout" Target="../slideLayouts/slideLayout1.xml"/><Relationship Id="rId17" Type="http://schemas.openxmlformats.org/officeDocument/2006/relationships/image" Target="../media/image4.png"/><Relationship Id="rId16" Type="http://schemas.openxmlformats.org/officeDocument/2006/relationships/image" Target="../media/image83.png"/><Relationship Id="rId15" Type="http://schemas.openxmlformats.org/officeDocument/2006/relationships/image" Target="../media/image82.png"/><Relationship Id="rId14" Type="http://schemas.openxmlformats.org/officeDocument/2006/relationships/image" Target="../media/image81.png"/><Relationship Id="rId13" Type="http://schemas.openxmlformats.org/officeDocument/2006/relationships/image" Target="../media/image80.png"/><Relationship Id="rId12" Type="http://schemas.openxmlformats.org/officeDocument/2006/relationships/image" Target="../media/image79.png"/><Relationship Id="rId11" Type="http://schemas.openxmlformats.org/officeDocument/2006/relationships/image" Target="../media/image39.png"/><Relationship Id="rId10" Type="http://schemas.openxmlformats.org/officeDocument/2006/relationships/image" Target="../media/image78.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9" Type="http://schemas.openxmlformats.org/officeDocument/2006/relationships/image" Target="../media/image91.png"/><Relationship Id="rId8" Type="http://schemas.openxmlformats.org/officeDocument/2006/relationships/image" Target="../media/image90.png"/><Relationship Id="rId7" Type="http://schemas.openxmlformats.org/officeDocument/2006/relationships/image" Target="../media/image89.png"/><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3" Type="http://schemas.openxmlformats.org/officeDocument/2006/relationships/image" Target="../media/image85.png"/><Relationship Id="rId25" Type="http://schemas.openxmlformats.org/officeDocument/2006/relationships/slideLayout" Target="../slideLayouts/slideLayout1.xml"/><Relationship Id="rId24" Type="http://schemas.openxmlformats.org/officeDocument/2006/relationships/image" Target="../media/image4.png"/><Relationship Id="rId23" Type="http://schemas.openxmlformats.org/officeDocument/2006/relationships/image" Target="../media/image105.png"/><Relationship Id="rId22" Type="http://schemas.openxmlformats.org/officeDocument/2006/relationships/image" Target="../media/image104.png"/><Relationship Id="rId21" Type="http://schemas.openxmlformats.org/officeDocument/2006/relationships/image" Target="../media/image103.png"/><Relationship Id="rId20" Type="http://schemas.openxmlformats.org/officeDocument/2006/relationships/image" Target="../media/image102.png"/><Relationship Id="rId2" Type="http://schemas.openxmlformats.org/officeDocument/2006/relationships/image" Target="../media/image84.png"/><Relationship Id="rId19" Type="http://schemas.openxmlformats.org/officeDocument/2006/relationships/image" Target="../media/image101.png"/><Relationship Id="rId18" Type="http://schemas.openxmlformats.org/officeDocument/2006/relationships/image" Target="../media/image100.png"/><Relationship Id="rId17" Type="http://schemas.openxmlformats.org/officeDocument/2006/relationships/image" Target="../media/image99.png"/><Relationship Id="rId16" Type="http://schemas.openxmlformats.org/officeDocument/2006/relationships/image" Target="../media/image98.png"/><Relationship Id="rId15" Type="http://schemas.openxmlformats.org/officeDocument/2006/relationships/image" Target="../media/image97.png"/><Relationship Id="rId14" Type="http://schemas.openxmlformats.org/officeDocument/2006/relationships/image" Target="../media/image96.png"/><Relationship Id="rId13" Type="http://schemas.openxmlformats.org/officeDocument/2006/relationships/image" Target="../media/image95.png"/><Relationship Id="rId12" Type="http://schemas.openxmlformats.org/officeDocument/2006/relationships/image" Target="../media/image94.png"/><Relationship Id="rId11" Type="http://schemas.openxmlformats.org/officeDocument/2006/relationships/image" Target="../media/image93.png"/><Relationship Id="rId10" Type="http://schemas.openxmlformats.org/officeDocument/2006/relationships/image" Target="../media/image92.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9" Type="http://schemas.openxmlformats.org/officeDocument/2006/relationships/image" Target="../media/image113.png"/><Relationship Id="rId8" Type="http://schemas.openxmlformats.org/officeDocument/2006/relationships/image" Target="../media/image112.png"/><Relationship Id="rId7" Type="http://schemas.openxmlformats.org/officeDocument/2006/relationships/image" Target="../media/image111.png"/><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3" Type="http://schemas.openxmlformats.org/officeDocument/2006/relationships/image" Target="../media/image107.png"/><Relationship Id="rId2" Type="http://schemas.openxmlformats.org/officeDocument/2006/relationships/image" Target="../media/image106.png"/><Relationship Id="rId18" Type="http://schemas.openxmlformats.org/officeDocument/2006/relationships/slideLayout" Target="../slideLayouts/slideLayout1.xml"/><Relationship Id="rId17" Type="http://schemas.openxmlformats.org/officeDocument/2006/relationships/image" Target="../media/image4.png"/><Relationship Id="rId16" Type="http://schemas.openxmlformats.org/officeDocument/2006/relationships/image" Target="../media/image119.png"/><Relationship Id="rId15" Type="http://schemas.openxmlformats.org/officeDocument/2006/relationships/image" Target="../media/image39.png"/><Relationship Id="rId14" Type="http://schemas.openxmlformats.org/officeDocument/2006/relationships/image" Target="../media/image118.png"/><Relationship Id="rId13" Type="http://schemas.openxmlformats.org/officeDocument/2006/relationships/image" Target="../media/image117.png"/><Relationship Id="rId12" Type="http://schemas.openxmlformats.org/officeDocument/2006/relationships/image" Target="../media/image116.png"/><Relationship Id="rId11" Type="http://schemas.openxmlformats.org/officeDocument/2006/relationships/image" Target="../media/image115.png"/><Relationship Id="rId10" Type="http://schemas.openxmlformats.org/officeDocument/2006/relationships/image" Target="../media/image114.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69.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9.png"/><Relationship Id="rId2" Type="http://schemas.openxmlformats.org/officeDocument/2006/relationships/image" Target="../media/image120.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9" Type="http://schemas.openxmlformats.org/officeDocument/2006/relationships/image" Target="../media/image125.png"/><Relationship Id="rId8" Type="http://schemas.openxmlformats.org/officeDocument/2006/relationships/image" Target="../media/image124.png"/><Relationship Id="rId7" Type="http://schemas.openxmlformats.org/officeDocument/2006/relationships/image" Target="../media/image123.png"/><Relationship Id="rId6" Type="http://schemas.openxmlformats.org/officeDocument/2006/relationships/image" Target="../media/image39.png"/><Relationship Id="rId5" Type="http://schemas.openxmlformats.org/officeDocument/2006/relationships/image" Target="../media/image82.png"/><Relationship Id="rId4" Type="http://schemas.openxmlformats.org/officeDocument/2006/relationships/image" Target="../media/image122.png"/><Relationship Id="rId3" Type="http://schemas.openxmlformats.org/officeDocument/2006/relationships/image" Target="../media/image83.png"/><Relationship Id="rId2" Type="http://schemas.openxmlformats.org/officeDocument/2006/relationships/image" Target="../media/image121.png"/><Relationship Id="rId19" Type="http://schemas.openxmlformats.org/officeDocument/2006/relationships/slideLayout" Target="../slideLayouts/slideLayout1.xml"/><Relationship Id="rId18" Type="http://schemas.openxmlformats.org/officeDocument/2006/relationships/image" Target="../media/image4.png"/><Relationship Id="rId17" Type="http://schemas.openxmlformats.org/officeDocument/2006/relationships/image" Target="../media/image133.png"/><Relationship Id="rId16" Type="http://schemas.openxmlformats.org/officeDocument/2006/relationships/image" Target="../media/image132.png"/><Relationship Id="rId15" Type="http://schemas.openxmlformats.org/officeDocument/2006/relationships/image" Target="../media/image131.png"/><Relationship Id="rId14" Type="http://schemas.openxmlformats.org/officeDocument/2006/relationships/image" Target="../media/image130.png"/><Relationship Id="rId13" Type="http://schemas.openxmlformats.org/officeDocument/2006/relationships/image" Target="../media/image129.png"/><Relationship Id="rId12" Type="http://schemas.openxmlformats.org/officeDocument/2006/relationships/image" Target="../media/image128.png"/><Relationship Id="rId11" Type="http://schemas.openxmlformats.org/officeDocument/2006/relationships/image" Target="../media/image127.png"/><Relationship Id="rId10" Type="http://schemas.openxmlformats.org/officeDocument/2006/relationships/image" Target="../media/image126.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69.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9.png"/><Relationship Id="rId2" Type="http://schemas.openxmlformats.org/officeDocument/2006/relationships/image" Target="../media/image134.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0" Type="http://schemas.openxmlformats.org/officeDocument/2006/relationships/slideLayout" Target="../slideLayouts/slideLayout1.xml"/><Relationship Id="rId2" Type="http://schemas.openxmlformats.org/officeDocument/2006/relationships/image" Target="../media/image13.png"/><Relationship Id="rId19" Type="http://schemas.openxmlformats.org/officeDocument/2006/relationships/image" Target="../media/image4.png"/><Relationship Id="rId18" Type="http://schemas.openxmlformats.org/officeDocument/2006/relationships/image" Target="../media/image29.png"/><Relationship Id="rId17" Type="http://schemas.openxmlformats.org/officeDocument/2006/relationships/image" Target="../media/image28.png"/><Relationship Id="rId16" Type="http://schemas.openxmlformats.org/officeDocument/2006/relationships/image" Target="../media/image27.png"/><Relationship Id="rId15" Type="http://schemas.openxmlformats.org/officeDocument/2006/relationships/image" Target="../media/image26.png"/><Relationship Id="rId14" Type="http://schemas.openxmlformats.org/officeDocument/2006/relationships/image" Target="../media/image25.png"/><Relationship Id="rId13" Type="http://schemas.openxmlformats.org/officeDocument/2006/relationships/image" Target="../media/image24.png"/><Relationship Id="rId12"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image" Target="../media/image12.jpeg"/></Relationships>
</file>

<file path=ppt/slides/_rels/slide40.xml.rels><?xml version="1.0" encoding="UTF-8" standalone="yes"?>
<Relationships xmlns="http://schemas.openxmlformats.org/package/2006/relationships"><Relationship Id="rId9" Type="http://schemas.openxmlformats.org/officeDocument/2006/relationships/image" Target="../media/image142.png"/><Relationship Id="rId8" Type="http://schemas.openxmlformats.org/officeDocument/2006/relationships/image" Target="../media/image141.png"/><Relationship Id="rId7" Type="http://schemas.openxmlformats.org/officeDocument/2006/relationships/image" Target="../media/image140.png"/><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 Id="rId3" Type="http://schemas.openxmlformats.org/officeDocument/2006/relationships/image" Target="../media/image136.png"/><Relationship Id="rId2" Type="http://schemas.openxmlformats.org/officeDocument/2006/relationships/image" Target="../media/image135.png"/><Relationship Id="rId19" Type="http://schemas.openxmlformats.org/officeDocument/2006/relationships/slideLayout" Target="../slideLayouts/slideLayout1.xml"/><Relationship Id="rId18" Type="http://schemas.openxmlformats.org/officeDocument/2006/relationships/image" Target="../media/image4.png"/><Relationship Id="rId17" Type="http://schemas.openxmlformats.org/officeDocument/2006/relationships/image" Target="../media/image39.png"/><Relationship Id="rId16" Type="http://schemas.openxmlformats.org/officeDocument/2006/relationships/image" Target="../media/image149.png"/><Relationship Id="rId15" Type="http://schemas.openxmlformats.org/officeDocument/2006/relationships/image" Target="../media/image148.png"/><Relationship Id="rId14" Type="http://schemas.openxmlformats.org/officeDocument/2006/relationships/image" Target="../media/image147.png"/><Relationship Id="rId13" Type="http://schemas.openxmlformats.org/officeDocument/2006/relationships/image" Target="../media/image146.png"/><Relationship Id="rId12" Type="http://schemas.openxmlformats.org/officeDocument/2006/relationships/image" Target="../media/image145.png"/><Relationship Id="rId11" Type="http://schemas.openxmlformats.org/officeDocument/2006/relationships/image" Target="../media/image144.png"/><Relationship Id="rId10" Type="http://schemas.openxmlformats.org/officeDocument/2006/relationships/image" Target="../media/image143.pn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69.png"/><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9" Type="http://schemas.openxmlformats.org/officeDocument/2006/relationships/image" Target="../media/image157.png"/><Relationship Id="rId8" Type="http://schemas.openxmlformats.org/officeDocument/2006/relationships/image" Target="../media/image156.png"/><Relationship Id="rId7" Type="http://schemas.openxmlformats.org/officeDocument/2006/relationships/image" Target="../media/image155.png"/><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 Id="rId3" Type="http://schemas.openxmlformats.org/officeDocument/2006/relationships/image" Target="../media/image151.png"/><Relationship Id="rId2" Type="http://schemas.openxmlformats.org/officeDocument/2006/relationships/image" Target="../media/image150.png"/><Relationship Id="rId18" Type="http://schemas.openxmlformats.org/officeDocument/2006/relationships/slideLayout" Target="../slideLayouts/slideLayout1.xml"/><Relationship Id="rId17" Type="http://schemas.openxmlformats.org/officeDocument/2006/relationships/image" Target="../media/image4.png"/><Relationship Id="rId16" Type="http://schemas.openxmlformats.org/officeDocument/2006/relationships/image" Target="../media/image39.png"/><Relationship Id="rId15" Type="http://schemas.openxmlformats.org/officeDocument/2006/relationships/image" Target="../media/image163.png"/><Relationship Id="rId14" Type="http://schemas.openxmlformats.org/officeDocument/2006/relationships/image" Target="../media/image162.png"/><Relationship Id="rId13" Type="http://schemas.openxmlformats.org/officeDocument/2006/relationships/image" Target="../media/image161.png"/><Relationship Id="rId12" Type="http://schemas.openxmlformats.org/officeDocument/2006/relationships/image" Target="../media/image160.png"/><Relationship Id="rId11" Type="http://schemas.openxmlformats.org/officeDocument/2006/relationships/image" Target="../media/image159.png"/><Relationship Id="rId10" Type="http://schemas.openxmlformats.org/officeDocument/2006/relationships/image" Target="../media/image158.png"/><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jpeg"/><Relationship Id="rId11" Type="http://schemas.openxmlformats.org/officeDocument/2006/relationships/slideLayout" Target="../slideLayouts/slideLayout1.xml"/><Relationship Id="rId10" Type="http://schemas.openxmlformats.org/officeDocument/2006/relationships/image" Target="../media/image4.png"/><Relationship Id="rId1" Type="http://schemas.openxmlformats.org/officeDocument/2006/relationships/image" Target="../media/image12.jpeg"/></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64.png"/><Relationship Id="rId2" Type="http://schemas.openxmlformats.org/officeDocument/2006/relationships/image" Target="../media/image2.png"/><Relationship Id="rId1" Type="http://schemas.openxmlformats.org/officeDocument/2006/relationships/image" Target="../media/image12.jpeg"/></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66.png"/><Relationship Id="rId3" Type="http://schemas.openxmlformats.org/officeDocument/2006/relationships/image" Target="../media/image165.png"/><Relationship Id="rId2" Type="http://schemas.openxmlformats.org/officeDocument/2006/relationships/image" Target="../media/image2.png"/><Relationship Id="rId1" Type="http://schemas.openxmlformats.org/officeDocument/2006/relationships/image" Target="../media/image12.jpe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 Id="rId3" Type="http://schemas.openxmlformats.org/officeDocument/2006/relationships/image" Target="../media/image167.png"/><Relationship Id="rId2" Type="http://schemas.openxmlformats.org/officeDocument/2006/relationships/image" Target="../media/image2.png"/><Relationship Id="rId1" Type="http://schemas.openxmlformats.org/officeDocument/2006/relationships/image" Target="../media/image12.jpeg"/></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71.png"/><Relationship Id="rId2" Type="http://schemas.openxmlformats.org/officeDocument/2006/relationships/image" Target="../media/image2.png"/><Relationship Id="rId1" Type="http://schemas.openxmlformats.org/officeDocument/2006/relationships/image" Target="../media/image12.jpe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9.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2.png"/><Relationship Id="rId12" Type="http://schemas.openxmlformats.org/officeDocument/2006/relationships/slideLayout" Target="../slideLayouts/slideLayout1.xml"/><Relationship Id="rId11" Type="http://schemas.openxmlformats.org/officeDocument/2006/relationships/image" Target="../media/image4.png"/><Relationship Id="rId10" Type="http://schemas.openxmlformats.org/officeDocument/2006/relationships/image" Target="../media/image48.pn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tretch>
            <a:fillRect/>
          </a:stretch>
        </p:blipFill>
        <p:spPr>
          <a:xfrm rot="21600000">
            <a:off x="0" y="0"/>
            <a:ext cx="12192000" cy="6858000"/>
          </a:xfrm>
          <a:prstGeom prst="rect">
            <a:avLst/>
          </a:prstGeom>
        </p:spPr>
      </p:pic>
      <p:sp>
        <p:nvSpPr>
          <p:cNvPr id="4" name="textbox 4"/>
          <p:cNvSpPr/>
          <p:nvPr/>
        </p:nvSpPr>
        <p:spPr>
          <a:xfrm>
            <a:off x="1058964" y="1716221"/>
            <a:ext cx="10357484" cy="5064125"/>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8763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0000"/>
              </a:lnSpc>
            </a:pPr>
            <a:endParaRPr sz="300" dirty="0">
              <a:latin typeface="Arial" panose="020B0604020202020204"/>
              <a:ea typeface="Arial" panose="020B0604020202020204"/>
              <a:cs typeface="Arial" panose="020B0604020202020204"/>
            </a:endParaRPr>
          </a:p>
          <a:p>
            <a:pPr algn="r" rtl="0" eaLnBrk="0">
              <a:lnSpc>
                <a:spcPct val="85000"/>
              </a:lnSpc>
              <a:spcBef>
                <a:spcPts val="5"/>
              </a:spcBef>
            </a:pP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1</a:t>
            </a:r>
            <a:endParaRPr sz="1200" dirty="0">
              <a:latin typeface="微软雅黑" panose="020B0503020204020204" charset="-122"/>
              <a:ea typeface="微软雅黑" panose="020B0503020204020204" charset="-122"/>
              <a:cs typeface="微软雅黑" panose="020B0503020204020204" charset="-122"/>
            </a:endParaRPr>
          </a:p>
        </p:txBody>
      </p:sp>
      <p:pic>
        <p:nvPicPr>
          <p:cNvPr id="6" name="picture 6"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8" name="textbox 8"/>
          <p:cNvSpPr/>
          <p:nvPr/>
        </p:nvSpPr>
        <p:spPr>
          <a:xfrm>
            <a:off x="2151380" y="2844165"/>
            <a:ext cx="9461500" cy="60134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2000"/>
              </a:lnSpc>
            </a:pPr>
            <a:r>
              <a:rPr sz="8000" kern="0" spc="500" dirty="0">
                <a:solidFill>
                  <a:srgbClr val="E61817">
                    <a:alpha val="100000"/>
                  </a:srgbClr>
                </a:solidFill>
                <a:latin typeface="黑体" panose="02010609060101010101" charset="-122"/>
                <a:ea typeface="黑体" panose="02010609060101010101" charset="-122"/>
                <a:cs typeface="微软雅黑" panose="020B0503020204020204" charset="-122"/>
              </a:rPr>
              <a:t>党支部</a:t>
            </a:r>
            <a:r>
              <a:rPr lang="zh-CN" sz="8000" kern="0" spc="500" dirty="0">
                <a:solidFill>
                  <a:srgbClr val="E61817">
                    <a:alpha val="100000"/>
                  </a:srgbClr>
                </a:solidFill>
                <a:latin typeface="黑体" panose="02010609060101010101" charset="-122"/>
                <a:ea typeface="黑体" panose="02010609060101010101" charset="-122"/>
                <a:cs typeface="微软雅黑" panose="020B0503020204020204" charset="-122"/>
              </a:rPr>
              <a:t>日常工作</a:t>
            </a:r>
            <a:endParaRPr lang="zh-CN" sz="8000" kern="0" spc="500" dirty="0">
              <a:solidFill>
                <a:srgbClr val="E61817">
                  <a:alpha val="100000"/>
                </a:srgbClr>
              </a:solidFill>
              <a:latin typeface="黑体" panose="02010609060101010101" charset="-122"/>
              <a:ea typeface="黑体" panose="02010609060101010101" charset="-122"/>
              <a:cs typeface="微软雅黑" panose="020B0503020204020204" charset="-122"/>
            </a:endParaRPr>
          </a:p>
        </p:txBody>
      </p:sp>
      <p:pic>
        <p:nvPicPr>
          <p:cNvPr id="21509" name="图片 5" descr="集团标识_副本"/>
          <p:cNvPicPr>
            <a:picLocks noChangeAspect="1"/>
          </p:cNvPicPr>
          <p:nvPr/>
        </p:nvPicPr>
        <p:blipFill>
          <a:blip r:embed="rId3"/>
          <a:stretch>
            <a:fillRect/>
          </a:stretch>
        </p:blipFill>
        <p:spPr>
          <a:xfrm>
            <a:off x="0" y="0"/>
            <a:ext cx="1201738" cy="1174750"/>
          </a:xfrm>
          <a:prstGeom prst="rect">
            <a:avLst/>
          </a:prstGeom>
          <a:noFill/>
          <a:ln w="9525">
            <a:noFill/>
          </a:ln>
        </p:spPr>
      </p:pic>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pic>
        <p:nvPicPr>
          <p:cNvPr id="7" name="图片 6" descr="2.webp"/>
          <p:cNvPicPr>
            <a:picLocks noChangeAspect="1"/>
          </p:cNvPicPr>
          <p:nvPr/>
        </p:nvPicPr>
        <p:blipFill>
          <a:blip r:embed="rId5"/>
          <a:stretch>
            <a:fillRect/>
          </a:stretch>
        </p:blipFill>
        <p:spPr>
          <a:xfrm>
            <a:off x="5158740" y="1087755"/>
            <a:ext cx="1582420" cy="15824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0" name="picture 990"/>
          <p:cNvPicPr>
            <a:picLocks noChangeAspect="1"/>
          </p:cNvPicPr>
          <p:nvPr/>
        </p:nvPicPr>
        <p:blipFill>
          <a:blip r:embed="rId1"/>
          <a:stretch>
            <a:fillRect/>
          </a:stretch>
        </p:blipFill>
        <p:spPr>
          <a:xfrm rot="21600000">
            <a:off x="0" y="0"/>
            <a:ext cx="12192000" cy="6858000"/>
          </a:xfrm>
          <a:prstGeom prst="rect">
            <a:avLst/>
          </a:prstGeom>
        </p:spPr>
      </p:pic>
      <p:sp>
        <p:nvSpPr>
          <p:cNvPr id="992" name="textbox 992"/>
          <p:cNvSpPr/>
          <p:nvPr/>
        </p:nvSpPr>
        <p:spPr>
          <a:xfrm>
            <a:off x="1144611" y="6598881"/>
            <a:ext cx="108585"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0</a:t>
            </a:r>
            <a:endParaRPr sz="1200" dirty="0">
              <a:latin typeface="微软雅黑" panose="020B0503020204020204" charset="-122"/>
              <a:ea typeface="微软雅黑" panose="020B0503020204020204" charset="-122"/>
              <a:cs typeface="微软雅黑" panose="020B0503020204020204" charset="-122"/>
            </a:endParaRPr>
          </a:p>
        </p:txBody>
      </p:sp>
      <p:sp>
        <p:nvSpPr>
          <p:cNvPr id="994" name="textbox 994"/>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996" name="picture 996"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pic>
        <p:nvPicPr>
          <p:cNvPr id="998" name="picture 998"/>
          <p:cNvPicPr>
            <a:picLocks noChangeAspect="1"/>
          </p:cNvPicPr>
          <p:nvPr/>
        </p:nvPicPr>
        <p:blipFill>
          <a:blip r:embed="rId3"/>
          <a:stretch>
            <a:fillRect/>
          </a:stretch>
        </p:blipFill>
        <p:spPr>
          <a:xfrm rot="21600000">
            <a:off x="0" y="935100"/>
            <a:ext cx="12192000" cy="5911595"/>
          </a:xfrm>
          <a:prstGeom prst="rect">
            <a:avLst/>
          </a:prstGeom>
        </p:spPr>
      </p:pic>
      <p:sp>
        <p:nvSpPr>
          <p:cNvPr id="1000" name="textbox 1000"/>
          <p:cNvSpPr/>
          <p:nvPr/>
        </p:nvSpPr>
        <p:spPr>
          <a:xfrm>
            <a:off x="1624107" y="509364"/>
            <a:ext cx="1516380" cy="426084"/>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Arial" panose="020B0604020202020204"/>
              <a:ea typeface="Arial" panose="020B0604020202020204"/>
              <a:cs typeface="Arial" panose="020B0604020202020204"/>
            </a:endParaRPr>
          </a:p>
          <a:p>
            <a:pPr marL="12700" algn="l" rtl="0" eaLnBrk="0">
              <a:lnSpc>
                <a:spcPct val="97000"/>
              </a:lnSpc>
            </a:pPr>
            <a:r>
              <a:rPr sz="2700" kern="0" spc="230" dirty="0">
                <a:solidFill>
                  <a:srgbClr val="E61817">
                    <a:alpha val="100000"/>
                  </a:srgbClr>
                </a:solidFill>
                <a:latin typeface="黑体" panose="02010609060101010101" charset="-122"/>
                <a:ea typeface="黑体" panose="02010609060101010101" charset="-122"/>
                <a:cs typeface="黑体" panose="02010609060101010101" charset="-122"/>
              </a:rPr>
              <a:t>履职清单</a:t>
            </a:r>
            <a:endParaRPr sz="2700" dirty="0">
              <a:latin typeface="黑体" panose="02010609060101010101" charset="-122"/>
              <a:ea typeface="黑体" panose="02010609060101010101" charset="-122"/>
              <a:cs typeface="黑体" panose="02010609060101010101" charset="-122"/>
            </a:endParaRPr>
          </a:p>
        </p:txBody>
      </p:sp>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2" name="picture 1002"/>
          <p:cNvPicPr>
            <a:picLocks noChangeAspect="1"/>
          </p:cNvPicPr>
          <p:nvPr/>
        </p:nvPicPr>
        <p:blipFill>
          <a:blip r:embed="rId1"/>
          <a:stretch>
            <a:fillRect/>
          </a:stretch>
        </p:blipFill>
        <p:spPr>
          <a:xfrm rot="21600000">
            <a:off x="0" y="0"/>
            <a:ext cx="12192000" cy="6858000"/>
          </a:xfrm>
          <a:prstGeom prst="rect">
            <a:avLst/>
          </a:prstGeom>
        </p:spPr>
      </p:pic>
      <p:sp>
        <p:nvSpPr>
          <p:cNvPr id="1004" name="rect 1004"/>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006" name="textbox 1006"/>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008" name="textbox 1008"/>
          <p:cNvSpPr/>
          <p:nvPr/>
        </p:nvSpPr>
        <p:spPr>
          <a:xfrm>
            <a:off x="1058964" y="6598881"/>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0</a:t>
            </a:r>
            <a:endParaRPr sz="1200" dirty="0">
              <a:latin typeface="微软雅黑" panose="020B0503020204020204" charset="-122"/>
              <a:ea typeface="微软雅黑" panose="020B0503020204020204" charset="-122"/>
              <a:cs typeface="微软雅黑" panose="020B0503020204020204" charset="-122"/>
            </a:endParaRPr>
          </a:p>
        </p:txBody>
      </p:sp>
      <p:pic>
        <p:nvPicPr>
          <p:cNvPr id="1010" name="picture 1010"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012" name="textbox 1012"/>
          <p:cNvSpPr/>
          <p:nvPr/>
        </p:nvSpPr>
        <p:spPr>
          <a:xfrm>
            <a:off x="904621" y="3428822"/>
            <a:ext cx="2989579" cy="192087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1002030" algn="l" rtl="0" eaLnBrk="0">
              <a:lnSpc>
                <a:spcPct val="98000"/>
              </a:lnSpc>
            </a:pPr>
            <a:r>
              <a:rPr sz="2000" kern="0" spc="140" dirty="0">
                <a:solidFill>
                  <a:srgbClr val="E61817">
                    <a:alpha val="100000"/>
                  </a:srgbClr>
                </a:solidFill>
                <a:latin typeface="黑体" panose="02010609060101010101" charset="-122"/>
                <a:ea typeface="黑体" panose="02010609060101010101" charset="-122"/>
                <a:cs typeface="黑体" panose="02010609060101010101" charset="-122"/>
              </a:rPr>
              <a:t>集中轮训</a:t>
            </a:r>
            <a:endParaRPr sz="2000" dirty="0">
              <a:latin typeface="黑体" panose="02010609060101010101" charset="-122"/>
              <a:ea typeface="黑体" panose="02010609060101010101" charset="-122"/>
              <a:cs typeface="黑体" panose="02010609060101010101" charset="-122"/>
            </a:endParaRPr>
          </a:p>
          <a:p>
            <a:pPr algn="l" rtl="0" eaLnBrk="0">
              <a:lnSpc>
                <a:spcPct val="107000"/>
              </a:lnSpc>
            </a:pPr>
            <a:endParaRPr sz="2000" dirty="0">
              <a:latin typeface="黑体" panose="02010609060101010101" charset="-122"/>
              <a:ea typeface="黑体" panose="02010609060101010101" charset="-122"/>
              <a:cs typeface="黑体" panose="02010609060101010101" charset="-122"/>
            </a:endParaRPr>
          </a:p>
          <a:p>
            <a:pPr marL="12700" indent="464820" algn="l" rtl="0" eaLnBrk="0">
              <a:lnSpc>
                <a:spcPct val="112000"/>
              </a:lnSpc>
              <a:spcBef>
                <a:spcPts val="0"/>
              </a:spcBef>
            </a:pPr>
            <a:r>
              <a:rPr sz="2000" kern="0" spc="80" dirty="0">
                <a:solidFill>
                  <a:srgbClr val="000000">
                    <a:alpha val="100000"/>
                  </a:srgbClr>
                </a:solidFill>
                <a:latin typeface="黑体" panose="02010609060101010101" charset="-122"/>
                <a:ea typeface="黑体" panose="02010609060101010101" charset="-122"/>
                <a:cs typeface="黑体" panose="02010609060101010101" charset="-122"/>
              </a:rPr>
              <a:t>每年至少参加一次公司组</a:t>
            </a:r>
            <a:r>
              <a:rPr sz="2000" kern="0" spc="70" dirty="0">
                <a:solidFill>
                  <a:srgbClr val="000000">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织的集中轮训，通知文件、参</a:t>
            </a:r>
            <a:r>
              <a:rPr sz="2000" kern="0" spc="50" dirty="0">
                <a:solidFill>
                  <a:srgbClr val="000000">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会回执、培训记录保存好。新</a:t>
            </a:r>
            <a:r>
              <a:rPr sz="2000" kern="0" spc="50" dirty="0">
                <a:solidFill>
                  <a:srgbClr val="000000">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任支部书记半年内完成任职培</a:t>
            </a:r>
            <a:r>
              <a:rPr sz="2000" kern="0" spc="50" dirty="0">
                <a:solidFill>
                  <a:srgbClr val="0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000000">
                    <a:alpha val="100000"/>
                  </a:srgbClr>
                </a:solidFill>
                <a:latin typeface="黑体" panose="02010609060101010101" charset="-122"/>
                <a:ea typeface="黑体" panose="02010609060101010101" charset="-122"/>
                <a:cs typeface="黑体" panose="02010609060101010101" charset="-122"/>
              </a:rPr>
              <a:t>训。</a:t>
            </a:r>
            <a:endParaRPr sz="2000" dirty="0">
              <a:latin typeface="黑体" panose="02010609060101010101" charset="-122"/>
              <a:ea typeface="黑体" panose="02010609060101010101" charset="-122"/>
              <a:cs typeface="黑体" panose="02010609060101010101" charset="-122"/>
            </a:endParaRPr>
          </a:p>
        </p:txBody>
      </p:sp>
      <p:sp>
        <p:nvSpPr>
          <p:cNvPr id="1014" name="textbox 1014"/>
          <p:cNvSpPr/>
          <p:nvPr/>
        </p:nvSpPr>
        <p:spPr>
          <a:xfrm>
            <a:off x="7395038" y="3428822"/>
            <a:ext cx="2776854" cy="1280794"/>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638810" algn="l" rtl="0" eaLnBrk="0">
              <a:lnSpc>
                <a:spcPct val="98000"/>
              </a:lnSpc>
            </a:pPr>
            <a:r>
              <a:rPr sz="2000" kern="0" spc="140" dirty="0">
                <a:solidFill>
                  <a:srgbClr val="E61817">
                    <a:alpha val="100000"/>
                  </a:srgbClr>
                </a:solidFill>
                <a:latin typeface="黑体" panose="02010609060101010101" charset="-122"/>
                <a:ea typeface="黑体" panose="02010609060101010101" charset="-122"/>
                <a:cs typeface="黑体" panose="02010609060101010101" charset="-122"/>
              </a:rPr>
              <a:t>熟悉具体业务</a:t>
            </a:r>
            <a:endParaRPr sz="2000" dirty="0">
              <a:latin typeface="黑体" panose="02010609060101010101" charset="-122"/>
              <a:ea typeface="黑体" panose="02010609060101010101" charset="-122"/>
              <a:cs typeface="黑体" panose="02010609060101010101" charset="-122"/>
            </a:endParaRPr>
          </a:p>
          <a:p>
            <a:pPr algn="l" rtl="0" eaLnBrk="0">
              <a:lnSpc>
                <a:spcPct val="110000"/>
              </a:lnSpc>
            </a:pPr>
            <a:endParaRPr sz="2000" dirty="0">
              <a:latin typeface="黑体" panose="02010609060101010101" charset="-122"/>
              <a:ea typeface="黑体" panose="02010609060101010101" charset="-122"/>
              <a:cs typeface="黑体" panose="02010609060101010101" charset="-122"/>
            </a:endParaRPr>
          </a:p>
          <a:p>
            <a:pPr marL="27305" indent="495935" algn="l" rtl="0" eaLnBrk="0">
              <a:lnSpc>
                <a:spcPct val="108000"/>
              </a:lnSpc>
              <a:spcBef>
                <a:spcPts val="5"/>
              </a:spcBef>
            </a:pPr>
            <a:r>
              <a:rPr sz="2000" kern="0" spc="60" dirty="0">
                <a:solidFill>
                  <a:srgbClr val="000000">
                    <a:alpha val="100000"/>
                  </a:srgbClr>
                </a:solidFill>
                <a:latin typeface="黑体" panose="02010609060101010101" charset="-122"/>
                <a:ea typeface="黑体" panose="02010609060101010101" charset="-122"/>
                <a:cs typeface="黑体" panose="02010609060101010101" charset="-122"/>
              </a:rPr>
              <a:t>支部书记必须熟悉支部</a:t>
            </a:r>
            <a:r>
              <a:rPr sz="2000" kern="0" spc="20" dirty="0">
                <a:solidFill>
                  <a:srgbClr val="000000">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工作的方方面面，能够做到</a:t>
            </a:r>
            <a:r>
              <a:rPr sz="2000" kern="0" spc="20" dirty="0">
                <a:solidFill>
                  <a:srgbClr val="000000">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000000">
                    <a:alpha val="100000"/>
                  </a:srgbClr>
                </a:solidFill>
                <a:latin typeface="黑体" panose="02010609060101010101" charset="-122"/>
                <a:ea typeface="黑体" panose="02010609060101010101" charset="-122"/>
                <a:cs typeface="黑体" panose="02010609060101010101" charset="-122"/>
              </a:rPr>
              <a:t>“一口清</a:t>
            </a:r>
            <a:r>
              <a:rPr sz="2000" kern="0" spc="-290" dirty="0">
                <a:solidFill>
                  <a:srgbClr val="000000">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000000">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p:txBody>
      </p:sp>
      <p:sp>
        <p:nvSpPr>
          <p:cNvPr id="1016" name="textbox 1016"/>
          <p:cNvSpPr/>
          <p:nvPr/>
        </p:nvSpPr>
        <p:spPr>
          <a:xfrm>
            <a:off x="4427220" y="1415415"/>
            <a:ext cx="3482340" cy="1025525"/>
          </a:xfrm>
          <a:prstGeom prst="rect">
            <a:avLst/>
          </a:prstGeom>
          <a:noFill/>
          <a:ln w="0" cap="flat">
            <a:noFill/>
            <a:prstDash val="solid"/>
            <a:miter lim="0"/>
          </a:ln>
        </p:spPr>
        <p:txBody>
          <a:bodyPr vert="horz" wrap="square" lIns="0" tIns="0" rIns="0" bIns="0"/>
          <a:lstStyle/>
          <a:p>
            <a:pPr algn="l" rtl="0" eaLnBrk="0">
              <a:lnSpc>
                <a:spcPct val="69000"/>
              </a:lnSpc>
            </a:pPr>
            <a:endParaRPr sz="2400" dirty="0">
              <a:latin typeface="Arial" panose="020B0604020202020204"/>
              <a:ea typeface="Arial" panose="020B0604020202020204"/>
              <a:cs typeface="Arial" panose="020B0604020202020204"/>
            </a:endParaRPr>
          </a:p>
          <a:p>
            <a:pPr marL="589280" indent="-576580" algn="l" rtl="0" eaLnBrk="0">
              <a:lnSpc>
                <a:spcPct val="100000"/>
              </a:lnSpc>
            </a:pPr>
            <a:r>
              <a:rPr sz="2400" kern="0" spc="150" dirty="0">
                <a:solidFill>
                  <a:srgbClr val="E61817">
                    <a:alpha val="100000"/>
                  </a:srgbClr>
                </a:solidFill>
                <a:latin typeface="黑体" panose="02010609060101010101" charset="-122"/>
                <a:ea typeface="黑体" panose="02010609060101010101" charset="-122"/>
                <a:cs typeface="黑体" panose="02010609060101010101" charset="-122"/>
              </a:rPr>
              <a:t>向上级党组织和党</a:t>
            </a:r>
            <a:r>
              <a:rPr lang="zh-CN" sz="2400" kern="0" spc="150" dirty="0">
                <a:solidFill>
                  <a:srgbClr val="E61817">
                    <a:alpha val="100000"/>
                  </a:srgbClr>
                </a:solidFill>
                <a:latin typeface="黑体" panose="02010609060101010101" charset="-122"/>
                <a:ea typeface="黑体" panose="02010609060101010101" charset="-122"/>
                <a:cs typeface="黑体" panose="02010609060101010101" charset="-122"/>
              </a:rPr>
              <a:t>支</a:t>
            </a:r>
            <a:r>
              <a:rPr sz="2400" kern="0" spc="140" dirty="0">
                <a:solidFill>
                  <a:srgbClr val="E61817">
                    <a:alpha val="100000"/>
                  </a:srgbClr>
                </a:solidFill>
                <a:latin typeface="黑体" panose="02010609060101010101" charset="-122"/>
                <a:ea typeface="黑体" panose="02010609060101010101" charset="-122"/>
                <a:cs typeface="黑体" panose="02010609060101010101" charset="-122"/>
              </a:rPr>
              <a:t>部</a:t>
            </a:r>
            <a:r>
              <a:rPr sz="2400" kern="0" spc="-150" dirty="0">
                <a:solidFill>
                  <a:srgbClr val="E61817">
                    <a:alpha val="100000"/>
                  </a:srgbClr>
                </a:solidFill>
                <a:latin typeface="黑体" panose="02010609060101010101" charset="-122"/>
                <a:ea typeface="黑体" panose="02010609060101010101" charset="-122"/>
                <a:cs typeface="黑体" panose="02010609060101010101" charset="-122"/>
              </a:rPr>
              <a:t>党员大会述职</a:t>
            </a:r>
            <a:endParaRPr sz="2400" dirty="0">
              <a:latin typeface="黑体" panose="02010609060101010101" charset="-122"/>
              <a:ea typeface="黑体" panose="02010609060101010101" charset="-122"/>
              <a:cs typeface="黑体" panose="02010609060101010101" charset="-122"/>
            </a:endParaRPr>
          </a:p>
          <a:p>
            <a:pPr algn="l" rtl="0" eaLnBrk="0">
              <a:lnSpc>
                <a:spcPct val="109000"/>
              </a:lnSpc>
            </a:pPr>
            <a:r>
              <a:rPr lang="en-US" sz="2000" kern="0" spc="-30" dirty="0">
                <a:solidFill>
                  <a:srgbClr val="000000">
                    <a:alpha val="100000"/>
                  </a:srgbClr>
                </a:solidFill>
                <a:latin typeface="黑体" panose="02010609060101010101" charset="-122"/>
                <a:ea typeface="黑体" panose="02010609060101010101" charset="-122"/>
                <a:cs typeface="黑体" panose="02010609060101010101" charset="-122"/>
              </a:rPr>
              <a:t>  </a:t>
            </a:r>
            <a:r>
              <a:rPr sz="2000" kern="0" spc="-30" dirty="0">
                <a:solidFill>
                  <a:srgbClr val="000000">
                    <a:alpha val="100000"/>
                  </a:srgbClr>
                </a:solidFill>
                <a:latin typeface="黑体" panose="02010609060101010101" charset="-122"/>
                <a:ea typeface="黑体" panose="02010609060101010101" charset="-122"/>
                <a:cs typeface="黑体" panose="02010609060101010101" charset="-122"/>
              </a:rPr>
              <a:t>要在党员大会上有记录。</a:t>
            </a:r>
            <a:endParaRPr sz="2000" dirty="0">
              <a:latin typeface="黑体" panose="02010609060101010101" charset="-122"/>
              <a:ea typeface="黑体" panose="02010609060101010101" charset="-122"/>
              <a:cs typeface="黑体" panose="02010609060101010101" charset="-122"/>
            </a:endParaRPr>
          </a:p>
        </p:txBody>
      </p:sp>
      <p:sp>
        <p:nvSpPr>
          <p:cNvPr id="1018" name="textbox 1018"/>
          <p:cNvSpPr/>
          <p:nvPr/>
        </p:nvSpPr>
        <p:spPr>
          <a:xfrm>
            <a:off x="1400555" y="682752"/>
            <a:ext cx="249364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1000"/>
              </a:lnSpc>
            </a:pPr>
            <a:endParaRPr sz="700" dirty="0">
              <a:latin typeface="Arial" panose="020B0604020202020204"/>
              <a:ea typeface="Arial" panose="020B0604020202020204"/>
              <a:cs typeface="Arial" panose="020B0604020202020204"/>
            </a:endParaRPr>
          </a:p>
          <a:p>
            <a:pPr marL="224790" algn="l" rtl="0" eaLnBrk="0">
              <a:lnSpc>
                <a:spcPct val="93000"/>
              </a:lnSpc>
              <a:spcBef>
                <a:spcPts val="0"/>
              </a:spcBef>
            </a:pPr>
            <a:r>
              <a:rPr sz="2300" b="1" kern="0" spc="280" dirty="0">
                <a:solidFill>
                  <a:srgbClr val="FFFFFF">
                    <a:alpha val="100000"/>
                  </a:srgbClr>
                </a:solidFill>
                <a:latin typeface="微软雅黑" panose="020B0503020204020204" charset="-122"/>
                <a:ea typeface="微软雅黑" panose="020B0503020204020204" charset="-122"/>
                <a:cs typeface="微软雅黑" panose="020B0503020204020204" charset="-122"/>
              </a:rPr>
              <a:t>支部书记素养</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0" name="picture 1020"/>
          <p:cNvPicPr>
            <a:picLocks noChangeAspect="1"/>
          </p:cNvPicPr>
          <p:nvPr/>
        </p:nvPicPr>
        <p:blipFill>
          <a:blip r:embed="rId1"/>
          <a:stretch>
            <a:fillRect/>
          </a:stretch>
        </p:blipFill>
        <p:spPr>
          <a:xfrm rot="21600000">
            <a:off x="0" y="0"/>
            <a:ext cx="12192000" cy="6858000"/>
          </a:xfrm>
          <a:prstGeom prst="rect">
            <a:avLst/>
          </a:prstGeom>
        </p:spPr>
      </p:pic>
      <p:sp>
        <p:nvSpPr>
          <p:cNvPr id="1022" name="textbox 1022"/>
          <p:cNvSpPr/>
          <p:nvPr/>
        </p:nvSpPr>
        <p:spPr>
          <a:xfrm>
            <a:off x="1058964" y="6581672"/>
            <a:ext cx="10357484" cy="18161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algn="r" rtl="0" eaLnBrk="0">
              <a:lnSpc>
                <a:spcPct val="85000"/>
              </a:lnSpc>
            </a:pP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1</a:t>
            </a:r>
            <a:endParaRPr sz="1200" dirty="0">
              <a:latin typeface="微软雅黑" panose="020B0503020204020204" charset="-122"/>
              <a:ea typeface="微软雅黑" panose="020B0503020204020204" charset="-122"/>
              <a:cs typeface="微软雅黑" panose="020B0503020204020204" charset="-122"/>
            </a:endParaRPr>
          </a:p>
        </p:txBody>
      </p:sp>
      <p:sp>
        <p:nvSpPr>
          <p:cNvPr id="1024" name="textbox 1024"/>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1026" name="picture 1026"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028" name="textbox 1028"/>
          <p:cNvSpPr/>
          <p:nvPr/>
        </p:nvSpPr>
        <p:spPr>
          <a:xfrm>
            <a:off x="591566" y="206730"/>
            <a:ext cx="10793730" cy="1322069"/>
          </a:xfrm>
          <a:prstGeom prst="rect">
            <a:avLst/>
          </a:prstGeom>
          <a:noFill/>
          <a:ln w="0" cap="flat">
            <a:noFill/>
            <a:prstDash val="solid"/>
            <a:miter lim="0"/>
          </a:ln>
        </p:spPr>
        <p:txBody>
          <a:bodyPr vert="horz" wrap="square" lIns="0" tIns="0" rIns="0" bIns="0"/>
          <a:lstStyle/>
          <a:p>
            <a:pPr algn="l" rtl="0" eaLnBrk="0">
              <a:lnSpc>
                <a:spcPct val="95000"/>
              </a:lnSpc>
            </a:pPr>
            <a:endParaRPr sz="100" dirty="0">
              <a:latin typeface="Arial" panose="020B0604020202020204"/>
              <a:ea typeface="Arial" panose="020B0604020202020204"/>
              <a:cs typeface="Arial" panose="020B0604020202020204"/>
            </a:endParaRPr>
          </a:p>
          <a:p>
            <a:pPr algn="l" rtl="0" eaLnBrk="0">
              <a:lnSpc>
                <a:spcPct val="95000"/>
              </a:lnSpc>
            </a:pPr>
            <a:r>
              <a:rPr sz="3200" kern="0" spc="50" dirty="0">
                <a:solidFill>
                  <a:srgbClr val="E61817">
                    <a:alpha val="100000"/>
                  </a:srgbClr>
                </a:solidFill>
                <a:latin typeface="微软雅黑" panose="020B0503020204020204" charset="-122"/>
                <a:ea typeface="微软雅黑" panose="020B0503020204020204" charset="-122"/>
                <a:cs typeface="微软雅黑" panose="020B0503020204020204" charset="-122"/>
              </a:rPr>
              <a:t>现场观摩                                   </a:t>
            </a:r>
            <a:r>
              <a:rPr sz="3200" kern="0" spc="4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200" kern="0" spc="40" dirty="0">
                <a:solidFill>
                  <a:srgbClr val="E61817">
                    <a:alpha val="100000"/>
                  </a:srgbClr>
                </a:solidFill>
                <a:latin typeface="黑体" panose="02010609060101010101" charset="-122"/>
                <a:ea typeface="黑体" panose="02010609060101010101" charset="-122"/>
                <a:cs typeface="黑体" panose="02010609060101010101" charset="-122"/>
              </a:rPr>
              <a:t>三报三批</a:t>
            </a:r>
            <a:endParaRPr sz="3200" dirty="0">
              <a:latin typeface="黑体" panose="02010609060101010101" charset="-122"/>
              <a:ea typeface="黑体" panose="02010609060101010101" charset="-122"/>
              <a:cs typeface="黑体" panose="02010609060101010101" charset="-122"/>
            </a:endParaRPr>
          </a:p>
          <a:p>
            <a:pPr marL="749300" algn="l" rtl="0" eaLnBrk="0">
              <a:lnSpc>
                <a:spcPct val="82000"/>
              </a:lnSpc>
              <a:spcBef>
                <a:spcPts val="60"/>
              </a:spcBef>
            </a:pPr>
            <a:r>
              <a:rPr sz="6000" kern="0" spc="20" baseline="-13000" dirty="0">
                <a:solidFill>
                  <a:srgbClr val="E61817">
                    <a:alpha val="100000"/>
                  </a:srgbClr>
                </a:solidFill>
                <a:latin typeface="微软雅黑" panose="020B0503020204020204" charset="-122"/>
                <a:ea typeface="微软雅黑" panose="020B0503020204020204" charset="-122"/>
                <a:cs typeface="微软雅黑" panose="020B0503020204020204" charset="-122"/>
              </a:rPr>
              <a:t>党龄</a:t>
            </a:r>
            <a:r>
              <a:rPr sz="3900" kern="0" spc="45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000" kern="0" spc="20" baseline="-23000" dirty="0">
                <a:solidFill>
                  <a:srgbClr val="E61817">
                    <a:alpha val="100000"/>
                  </a:srgbClr>
                </a:solidFill>
                <a:latin typeface="楷体" panose="02010609060101010101" charset="-122"/>
                <a:ea typeface="楷体" panose="02010609060101010101" charset="-122"/>
                <a:cs typeface="楷体" panose="02010609060101010101" charset="-122"/>
              </a:rPr>
              <a:t>思</a:t>
            </a:r>
            <a:r>
              <a:rPr sz="1900" kern="0" spc="-320" dirty="0">
                <a:solidFill>
                  <a:srgbClr val="E61817">
                    <a:alpha val="100000"/>
                  </a:srgbClr>
                </a:solidFill>
                <a:latin typeface="楷体" panose="02010609060101010101" charset="-122"/>
                <a:ea typeface="楷体" panose="02010609060101010101" charset="-122"/>
                <a:cs typeface="楷体" panose="02010609060101010101" charset="-122"/>
              </a:rPr>
              <a:t> </a:t>
            </a:r>
            <a:r>
              <a:rPr sz="3000" kern="0" spc="20" baseline="-23000" dirty="0">
                <a:solidFill>
                  <a:srgbClr val="E61817">
                    <a:alpha val="100000"/>
                  </a:srgbClr>
                </a:solidFill>
                <a:latin typeface="楷体" panose="02010609060101010101" charset="-122"/>
                <a:ea typeface="楷体" panose="02010609060101010101" charset="-122"/>
                <a:cs typeface="楷体" panose="02010609060101010101" charset="-122"/>
              </a:rPr>
              <a:t>想</a:t>
            </a:r>
            <a:r>
              <a:rPr sz="1900" kern="0" spc="-280" dirty="0">
                <a:solidFill>
                  <a:srgbClr val="E61817">
                    <a:alpha val="100000"/>
                  </a:srgbClr>
                </a:solidFill>
                <a:latin typeface="楷体" panose="02010609060101010101" charset="-122"/>
                <a:ea typeface="楷体" panose="02010609060101010101" charset="-122"/>
                <a:cs typeface="楷体" panose="02010609060101010101" charset="-122"/>
              </a:rPr>
              <a:t> </a:t>
            </a:r>
            <a:r>
              <a:rPr sz="3000" kern="0" spc="20" baseline="-23000" dirty="0">
                <a:solidFill>
                  <a:srgbClr val="E61817">
                    <a:alpha val="100000"/>
                  </a:srgbClr>
                </a:solidFill>
                <a:latin typeface="楷体" panose="02010609060101010101" charset="-122"/>
                <a:ea typeface="楷体" panose="02010609060101010101" charset="-122"/>
                <a:cs typeface="楷体" panose="02010609060101010101" charset="-122"/>
              </a:rPr>
              <a:t>汇报</a:t>
            </a:r>
            <a:r>
              <a:rPr sz="1900" kern="0" spc="160" dirty="0">
                <a:solidFill>
                  <a:srgbClr val="E61817">
                    <a:alpha val="100000"/>
                  </a:srgbClr>
                </a:solidFill>
                <a:latin typeface="楷体" panose="02010609060101010101" charset="-122"/>
                <a:ea typeface="楷体" panose="02010609060101010101" charset="-122"/>
                <a:cs typeface="楷体" panose="02010609060101010101" charset="-122"/>
              </a:rPr>
              <a:t>     </a:t>
            </a:r>
            <a:r>
              <a:rPr sz="3600" kern="0" spc="20" baseline="16000" dirty="0">
                <a:solidFill>
                  <a:srgbClr val="E61817">
                    <a:alpha val="100000"/>
                  </a:srgbClr>
                </a:solidFill>
                <a:latin typeface="微软雅黑" panose="020B0503020204020204" charset="-122"/>
                <a:ea typeface="微软雅黑" panose="020B0503020204020204" charset="-122"/>
                <a:cs typeface="微软雅黑" panose="020B0503020204020204" charset="-122"/>
              </a:rPr>
              <a:t>优秀</a:t>
            </a:r>
            <a:r>
              <a:rPr sz="2300" kern="0" spc="2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600" kern="0" spc="20" baseline="16000" dirty="0">
                <a:solidFill>
                  <a:srgbClr val="E61817">
                    <a:alpha val="100000"/>
                  </a:srgbClr>
                </a:solidFill>
                <a:latin typeface="微软雅黑" panose="020B0503020204020204" charset="-122"/>
                <a:ea typeface="微软雅黑" panose="020B0503020204020204" charset="-122"/>
                <a:cs typeface="微软雅黑" panose="020B0503020204020204" charset="-122"/>
              </a:rPr>
              <a:t>、</a:t>
            </a:r>
            <a:r>
              <a:rPr sz="2300" kern="0" spc="-13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600" kern="0" spc="20" baseline="16000" dirty="0">
                <a:solidFill>
                  <a:srgbClr val="E61817">
                    <a:alpha val="100000"/>
                  </a:srgbClr>
                </a:solidFill>
                <a:latin typeface="微软雅黑" panose="020B0503020204020204" charset="-122"/>
                <a:ea typeface="微软雅黑" panose="020B0503020204020204" charset="-122"/>
                <a:cs typeface="微软雅黑" panose="020B0503020204020204" charset="-122"/>
              </a:rPr>
              <a:t>合格</a:t>
            </a:r>
            <a:r>
              <a:rPr sz="2300" kern="0" spc="2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600" kern="0" spc="20" baseline="16000" dirty="0">
                <a:solidFill>
                  <a:srgbClr val="E61817">
                    <a:alpha val="100000"/>
                  </a:srgbClr>
                </a:solidFill>
                <a:latin typeface="微软雅黑" panose="020B0503020204020204" charset="-122"/>
                <a:ea typeface="微软雅黑" panose="020B0503020204020204" charset="-122"/>
                <a:cs typeface="微软雅黑" panose="020B0503020204020204" charset="-122"/>
              </a:rPr>
              <a:t>、</a:t>
            </a:r>
            <a:r>
              <a:rPr sz="2300" kern="0" spc="-12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600" kern="0" spc="20" baseline="16000" dirty="0">
                <a:solidFill>
                  <a:srgbClr val="E61817">
                    <a:alpha val="100000"/>
                  </a:srgbClr>
                </a:solidFill>
                <a:latin typeface="微软雅黑" panose="020B0503020204020204" charset="-122"/>
                <a:ea typeface="微软雅黑" panose="020B0503020204020204" charset="-122"/>
                <a:cs typeface="微软雅黑" panose="020B0503020204020204" charset="-122"/>
              </a:rPr>
              <a:t>基本</a:t>
            </a:r>
            <a:r>
              <a:rPr sz="3600" kern="0" spc="10" baseline="16000" dirty="0">
                <a:solidFill>
                  <a:srgbClr val="E61817">
                    <a:alpha val="100000"/>
                  </a:srgbClr>
                </a:solidFill>
                <a:latin typeface="微软雅黑" panose="020B0503020204020204" charset="-122"/>
                <a:ea typeface="微软雅黑" panose="020B0503020204020204" charset="-122"/>
                <a:cs typeface="微软雅黑" panose="020B0503020204020204" charset="-122"/>
              </a:rPr>
              <a:t>合格</a:t>
            </a:r>
            <a:r>
              <a:rPr sz="2300" kern="0" spc="1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600" kern="0" spc="10" baseline="16000" dirty="0">
                <a:solidFill>
                  <a:srgbClr val="E61817">
                    <a:alpha val="100000"/>
                  </a:srgbClr>
                </a:solidFill>
                <a:latin typeface="微软雅黑" panose="020B0503020204020204" charset="-122"/>
                <a:ea typeface="微软雅黑" panose="020B0503020204020204" charset="-122"/>
                <a:cs typeface="微软雅黑" panose="020B0503020204020204" charset="-122"/>
              </a:rPr>
              <a:t>、</a:t>
            </a:r>
            <a:r>
              <a:rPr sz="2300" kern="0" spc="-16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600" kern="0" spc="10" baseline="16000" dirty="0">
                <a:solidFill>
                  <a:srgbClr val="E61817">
                    <a:alpha val="100000"/>
                  </a:srgbClr>
                </a:solidFill>
                <a:latin typeface="微软雅黑" panose="020B0503020204020204" charset="-122"/>
                <a:ea typeface="微软雅黑" panose="020B0503020204020204" charset="-122"/>
                <a:cs typeface="微软雅黑" panose="020B0503020204020204" charset="-122"/>
              </a:rPr>
              <a:t>不合格</a:t>
            </a:r>
            <a:endParaRPr sz="3600" baseline="16000" dirty="0">
              <a:latin typeface="微软雅黑" panose="020B0503020204020204" charset="-122"/>
              <a:ea typeface="微软雅黑" panose="020B0503020204020204" charset="-122"/>
              <a:cs typeface="微软雅黑" panose="020B0503020204020204" charset="-122"/>
            </a:endParaRPr>
          </a:p>
          <a:p>
            <a:pPr marL="12700" algn="l" rtl="0" eaLnBrk="0">
              <a:lnSpc>
                <a:spcPts val="2650"/>
              </a:lnSpc>
            </a:pPr>
            <a:r>
              <a:rPr sz="3000" kern="0" spc="130" baseline="1000" dirty="0">
                <a:solidFill>
                  <a:srgbClr val="E61817">
                    <a:alpha val="100000"/>
                  </a:srgbClr>
                </a:solidFill>
                <a:latin typeface="微软雅黑" panose="020B0503020204020204" charset="-122"/>
                <a:ea typeface="微软雅黑" panose="020B0503020204020204" charset="-122"/>
                <a:cs typeface="微软雅黑" panose="020B0503020204020204" charset="-122"/>
              </a:rPr>
              <a:t>组织生活融入</a:t>
            </a:r>
            <a:r>
              <a:rPr sz="1900" kern="0" spc="22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000" kern="0" spc="130" baseline="1000" dirty="0">
                <a:solidFill>
                  <a:srgbClr val="E61817">
                    <a:alpha val="100000"/>
                  </a:srgbClr>
                </a:solidFill>
                <a:latin typeface="微软雅黑" panose="020B0503020204020204" charset="-122"/>
                <a:ea typeface="微软雅黑" panose="020B0503020204020204" charset="-122"/>
                <a:cs typeface="微软雅黑" panose="020B0503020204020204" charset="-122"/>
              </a:rPr>
              <a:t>、</a:t>
            </a:r>
            <a:r>
              <a:rPr sz="1900" kern="0" spc="13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000" kern="0" spc="130" baseline="1000" dirty="0">
                <a:solidFill>
                  <a:srgbClr val="E61817">
                    <a:alpha val="100000"/>
                  </a:srgbClr>
                </a:solidFill>
                <a:latin typeface="微软雅黑" panose="020B0503020204020204" charset="-122"/>
                <a:ea typeface="微软雅黑" panose="020B0503020204020204" charset="-122"/>
                <a:cs typeface="微软雅黑" panose="020B0503020204020204" charset="-122"/>
              </a:rPr>
              <a:t>议事决策融入</a:t>
            </a:r>
            <a:r>
              <a:rPr sz="1900" kern="0" spc="23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000" kern="0" spc="130" baseline="1000" dirty="0">
                <a:solidFill>
                  <a:srgbClr val="E61817">
                    <a:alpha val="100000"/>
                  </a:srgbClr>
                </a:solidFill>
                <a:latin typeface="微软雅黑" panose="020B0503020204020204" charset="-122"/>
                <a:ea typeface="微软雅黑" panose="020B0503020204020204" charset="-122"/>
                <a:cs typeface="微软雅黑" panose="020B0503020204020204" charset="-122"/>
              </a:rPr>
              <a:t>、</a:t>
            </a:r>
            <a:r>
              <a:rPr sz="1900" kern="0" spc="13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000" kern="0" spc="130" baseline="1000" dirty="0">
                <a:solidFill>
                  <a:srgbClr val="E61817">
                    <a:alpha val="100000"/>
                  </a:srgbClr>
                </a:solidFill>
                <a:latin typeface="微软雅黑" panose="020B0503020204020204" charset="-122"/>
                <a:ea typeface="微软雅黑" panose="020B0503020204020204" charset="-122"/>
                <a:cs typeface="微软雅黑" panose="020B0503020204020204" charset="-122"/>
              </a:rPr>
              <a:t>考核评价融入</a:t>
            </a:r>
            <a:r>
              <a:rPr sz="1900" kern="0" spc="24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000" kern="0" spc="130" baseline="1000" dirty="0">
                <a:solidFill>
                  <a:srgbClr val="E61817">
                    <a:alpha val="100000"/>
                  </a:srgbClr>
                </a:solidFill>
                <a:latin typeface="微软雅黑" panose="020B0503020204020204" charset="-122"/>
                <a:ea typeface="微软雅黑" panose="020B0503020204020204" charset="-122"/>
                <a:cs typeface="微软雅黑" panose="020B0503020204020204" charset="-122"/>
              </a:rPr>
              <a:t>、</a:t>
            </a:r>
            <a:r>
              <a:rPr sz="1900" kern="0" spc="13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000" kern="0" spc="130" baseline="1000" dirty="0">
                <a:solidFill>
                  <a:srgbClr val="E61817">
                    <a:alpha val="100000"/>
                  </a:srgbClr>
                </a:solidFill>
                <a:latin typeface="微软雅黑" panose="020B0503020204020204" charset="-122"/>
                <a:ea typeface="微软雅黑" panose="020B0503020204020204" charset="-122"/>
                <a:cs typeface="微软雅黑" panose="020B0503020204020204" charset="-122"/>
              </a:rPr>
              <a:t>载体搭建融入</a:t>
            </a:r>
            <a:r>
              <a:rPr sz="1900" kern="0" spc="13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1900" kern="0" spc="12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2300" kern="0" spc="120" baseline="48000" dirty="0">
                <a:solidFill>
                  <a:srgbClr val="E61817">
                    <a:alpha val="100000"/>
                  </a:srgbClr>
                </a:solidFill>
                <a:latin typeface="微软雅黑" panose="020B0503020204020204" charset="-122"/>
                <a:ea typeface="微软雅黑" panose="020B0503020204020204" charset="-122"/>
                <a:cs typeface="微软雅黑" panose="020B0503020204020204" charset="-122"/>
              </a:rPr>
              <a:t>党</a:t>
            </a:r>
            <a:r>
              <a:rPr sz="1400" kern="0" spc="-10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2300" kern="0" spc="120" baseline="48000" dirty="0">
                <a:solidFill>
                  <a:srgbClr val="E61817">
                    <a:alpha val="100000"/>
                  </a:srgbClr>
                </a:solidFill>
                <a:latin typeface="微软雅黑" panose="020B0503020204020204" charset="-122"/>
                <a:ea typeface="微软雅黑" panose="020B0503020204020204" charset="-122"/>
                <a:cs typeface="微软雅黑" panose="020B0503020204020204" charset="-122"/>
              </a:rPr>
              <a:t>员</a:t>
            </a:r>
            <a:r>
              <a:rPr sz="1400" kern="0" spc="-10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2300" kern="0" spc="120" baseline="48000" dirty="0">
                <a:solidFill>
                  <a:srgbClr val="E61817">
                    <a:alpha val="100000"/>
                  </a:srgbClr>
                </a:solidFill>
                <a:latin typeface="微软雅黑" panose="020B0503020204020204" charset="-122"/>
                <a:ea typeface="微软雅黑" panose="020B0503020204020204" charset="-122"/>
                <a:cs typeface="微软雅黑" panose="020B0503020204020204" charset="-122"/>
              </a:rPr>
              <a:t>承</a:t>
            </a:r>
            <a:r>
              <a:rPr sz="1400" kern="0" spc="-10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2300" kern="0" spc="120" baseline="48000" dirty="0">
                <a:solidFill>
                  <a:srgbClr val="E61817">
                    <a:alpha val="100000"/>
                  </a:srgbClr>
                </a:solidFill>
                <a:latin typeface="微软雅黑" panose="020B0503020204020204" charset="-122"/>
                <a:ea typeface="微软雅黑" panose="020B0503020204020204" charset="-122"/>
                <a:cs typeface="微软雅黑" panose="020B0503020204020204" charset="-122"/>
              </a:rPr>
              <a:t>诺</a:t>
            </a:r>
            <a:r>
              <a:rPr sz="1400" kern="0" spc="-11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2300" kern="0" spc="120" baseline="48000" dirty="0">
                <a:solidFill>
                  <a:srgbClr val="E61817">
                    <a:alpha val="100000"/>
                  </a:srgbClr>
                </a:solidFill>
                <a:latin typeface="微软雅黑" panose="020B0503020204020204" charset="-122"/>
                <a:ea typeface="微软雅黑" panose="020B0503020204020204" charset="-122"/>
                <a:cs typeface="微软雅黑" panose="020B0503020204020204" charset="-122"/>
              </a:rPr>
              <a:t>践</a:t>
            </a:r>
            <a:r>
              <a:rPr sz="1400" kern="0" spc="-10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2300" kern="0" spc="120" baseline="48000" dirty="0">
                <a:solidFill>
                  <a:srgbClr val="E61817">
                    <a:alpha val="100000"/>
                  </a:srgbClr>
                </a:solidFill>
                <a:latin typeface="微软雅黑" panose="020B0503020204020204" charset="-122"/>
                <a:ea typeface="微软雅黑" panose="020B0503020204020204" charset="-122"/>
                <a:cs typeface="微软雅黑" panose="020B0503020204020204" charset="-122"/>
              </a:rPr>
              <a:t>诺</a:t>
            </a:r>
            <a:endParaRPr sz="2300" baseline="48000" dirty="0">
              <a:latin typeface="微软雅黑" panose="020B0503020204020204" charset="-122"/>
              <a:ea typeface="微软雅黑" panose="020B0503020204020204" charset="-122"/>
              <a:cs typeface="微软雅黑" panose="020B0503020204020204" charset="-122"/>
            </a:endParaRPr>
          </a:p>
        </p:txBody>
      </p:sp>
      <p:graphicFrame>
        <p:nvGraphicFramePr>
          <p:cNvPr id="1030" name="table 1030"/>
          <p:cNvGraphicFramePr>
            <a:graphicFrameLocks noGrp="1"/>
          </p:cNvGraphicFramePr>
          <p:nvPr/>
        </p:nvGraphicFramePr>
        <p:xfrm>
          <a:off x="435673" y="5618170"/>
          <a:ext cx="10899774" cy="892175"/>
        </p:xfrm>
        <a:graphic>
          <a:graphicData uri="http://schemas.openxmlformats.org/drawingml/2006/table">
            <a:tbl>
              <a:tblPr/>
              <a:tblGrid>
                <a:gridCol w="2563495"/>
                <a:gridCol w="3134995"/>
                <a:gridCol w="1247775"/>
                <a:gridCol w="1703070"/>
                <a:gridCol w="2250439"/>
              </a:tblGrid>
              <a:tr h="419100">
                <a:tc>
                  <a:txBody>
                    <a:bodyPr/>
                    <a:lstStyle/>
                    <a:p>
                      <a:pPr algn="l" rtl="0" eaLnBrk="0">
                        <a:lnSpc>
                          <a:spcPct val="21000"/>
                        </a:lnSpc>
                      </a:pPr>
                      <a:endParaRPr sz="100" dirty="0">
                        <a:latin typeface="Arial" panose="020B0604020202020204"/>
                        <a:ea typeface="Arial" panose="020B0604020202020204"/>
                        <a:cs typeface="Arial" panose="020B0604020202020204"/>
                      </a:endParaRPr>
                    </a:p>
                    <a:p>
                      <a:pPr algn="l" rtl="0" eaLnBrk="0">
                        <a:lnSpc>
                          <a:spcPct val="84000"/>
                        </a:lnSpc>
                      </a:pPr>
                      <a:r>
                        <a:rPr sz="3200" kern="0" spc="0" dirty="0">
                          <a:solidFill>
                            <a:srgbClr val="E61817">
                              <a:alpha val="100000"/>
                            </a:srgbClr>
                          </a:solidFill>
                          <a:latin typeface="微软雅黑" panose="020B0503020204020204" charset="-122"/>
                          <a:ea typeface="微软雅黑" panose="020B0503020204020204" charset="-122"/>
                          <a:cs typeface="微软雅黑" panose="020B0503020204020204" charset="-122"/>
                        </a:rPr>
                        <a:t>支委会</a:t>
                      </a:r>
                      <a:endParaRPr sz="3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29000"/>
                        </a:lnSpc>
                      </a:pPr>
                      <a:endParaRPr sz="100" dirty="0">
                        <a:latin typeface="Arial" panose="020B0604020202020204"/>
                        <a:ea typeface="Arial" panose="020B0604020202020204"/>
                        <a:cs typeface="Arial" panose="020B0604020202020204"/>
                      </a:endParaRPr>
                    </a:p>
                    <a:p>
                      <a:pPr marL="73660" algn="l" rtl="0" eaLnBrk="0">
                        <a:lnSpc>
                          <a:spcPct val="93000"/>
                        </a:lnSpc>
                      </a:pPr>
                      <a:r>
                        <a:rPr sz="1500" kern="0" spc="320" dirty="0">
                          <a:solidFill>
                            <a:srgbClr val="E61817">
                              <a:alpha val="100000"/>
                            </a:srgbClr>
                          </a:solidFill>
                          <a:latin typeface="微软雅黑" panose="020B0503020204020204" charset="-122"/>
                          <a:ea typeface="微软雅黑" panose="020B0503020204020204" charset="-122"/>
                          <a:cs typeface="微软雅黑" panose="020B0503020204020204" charset="-122"/>
                        </a:rPr>
                        <a:t>党员大会</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88000"/>
                        </a:lnSpc>
                      </a:pPr>
                      <a:endParaRPr sz="100" dirty="0">
                        <a:latin typeface="Arial" panose="020B0604020202020204"/>
                        <a:ea typeface="Arial" panose="020B0604020202020204"/>
                        <a:cs typeface="Arial" panose="020B0604020202020204"/>
                      </a:endParaRPr>
                    </a:p>
                    <a:p>
                      <a:pPr marL="282575" algn="l" rtl="0" eaLnBrk="0">
                        <a:lnSpc>
                          <a:spcPct val="72000"/>
                        </a:lnSpc>
                        <a:spcBef>
                          <a:spcPts val="0"/>
                        </a:spcBef>
                      </a:pPr>
                      <a:r>
                        <a:rPr sz="3500" kern="0" spc="0" dirty="0">
                          <a:solidFill>
                            <a:srgbClr val="E61817">
                              <a:alpha val="100000"/>
                            </a:srgbClr>
                          </a:solidFill>
                          <a:latin typeface="微软雅黑" panose="020B0503020204020204" charset="-122"/>
                          <a:ea typeface="微软雅黑" panose="020B0503020204020204" charset="-122"/>
                          <a:cs typeface="微软雅黑" panose="020B0503020204020204" charset="-122"/>
                        </a:rPr>
                        <a:t>党籍</a:t>
                      </a:r>
                      <a:endParaRPr sz="35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algn="l" rtl="0" eaLnBrk="0">
                        <a:lnSpc>
                          <a:spcPct val="42000"/>
                        </a:lnSpc>
                      </a:pPr>
                      <a:endParaRPr sz="100" dirty="0">
                        <a:latin typeface="Arial" panose="020B0604020202020204"/>
                        <a:ea typeface="Arial" panose="020B0604020202020204"/>
                        <a:cs typeface="Arial" panose="020B0604020202020204"/>
                      </a:endParaRPr>
                    </a:p>
                    <a:p>
                      <a:pPr algn="r" rtl="0" eaLnBrk="0">
                        <a:lnSpc>
                          <a:spcPct val="98000"/>
                        </a:lnSpc>
                      </a:pPr>
                      <a:r>
                        <a:rPr sz="2700" kern="0" spc="-70" dirty="0">
                          <a:solidFill>
                            <a:srgbClr val="E61817">
                              <a:alpha val="100000"/>
                            </a:srgbClr>
                          </a:solidFill>
                          <a:latin typeface="楷体" panose="02010609060101010101" charset="-122"/>
                          <a:ea typeface="楷体" panose="02010609060101010101" charset="-122"/>
                          <a:cs typeface="楷体" panose="02010609060101010101" charset="-122"/>
                        </a:rPr>
                        <a:t>民主评议党</a:t>
                      </a:r>
                      <a:r>
                        <a:rPr sz="2700" kern="0" spc="-240" dirty="0">
                          <a:solidFill>
                            <a:srgbClr val="E61817">
                              <a:alpha val="100000"/>
                            </a:srgbClr>
                          </a:solidFill>
                          <a:latin typeface="楷体" panose="02010609060101010101" charset="-122"/>
                          <a:ea typeface="楷体" panose="02010609060101010101" charset="-122"/>
                          <a:cs typeface="楷体" panose="02010609060101010101" charset="-122"/>
                        </a:rPr>
                        <a:t> </a:t>
                      </a:r>
                      <a:r>
                        <a:rPr sz="2700" kern="0" spc="-70" dirty="0">
                          <a:solidFill>
                            <a:srgbClr val="E61817">
                              <a:alpha val="100000"/>
                            </a:srgbClr>
                          </a:solidFill>
                          <a:latin typeface="楷体" panose="02010609060101010101" charset="-122"/>
                          <a:ea typeface="楷体" panose="02010609060101010101" charset="-122"/>
                          <a:cs typeface="楷体" panose="02010609060101010101" charset="-122"/>
                        </a:rPr>
                        <a:t>员</a:t>
                      </a:r>
                      <a:endParaRPr sz="2700" dirty="0">
                        <a:latin typeface="楷体" panose="02010609060101010101" charset="-122"/>
                        <a:ea typeface="楷体" panose="02010609060101010101" charset="-122"/>
                        <a:cs typeface="楷体" panose="02010609060101010101" charset="-122"/>
                      </a:endParaRPr>
                    </a:p>
                  </a:txBody>
                  <a:tcPr marL="0" marR="0" marT="0" marB="0" vert="horz">
                    <a:lnL>
                      <a:noFill/>
                    </a:lnL>
                    <a:lnR>
                      <a:noFill/>
                    </a:lnR>
                    <a:lnT>
                      <a:noFill/>
                    </a:lnT>
                    <a:lnB>
                      <a:noFill/>
                    </a:lnB>
                  </a:tcPr>
                </a:tc>
              </a:tr>
              <a:tr h="473075">
                <a:tc>
                  <a:txBody>
                    <a:bodyPr/>
                    <a:lstStyle/>
                    <a:p>
                      <a:pPr algn="l" rtl="0" eaLnBrk="0">
                        <a:lnSpc>
                          <a:spcPct val="114000"/>
                        </a:lnSpc>
                      </a:pPr>
                      <a:endParaRPr sz="600" dirty="0">
                        <a:latin typeface="Arial" panose="020B0604020202020204"/>
                        <a:ea typeface="Arial" panose="020B0604020202020204"/>
                        <a:cs typeface="Arial" panose="020B0604020202020204"/>
                      </a:endParaRPr>
                    </a:p>
                    <a:p>
                      <a:pPr marL="1546225" algn="l" rtl="0" eaLnBrk="0">
                        <a:lnSpc>
                          <a:spcPct val="94000"/>
                        </a:lnSpc>
                      </a:pPr>
                      <a:r>
                        <a:rPr sz="1500" kern="0" spc="0" dirty="0">
                          <a:solidFill>
                            <a:srgbClr val="E61817">
                              <a:alpha val="100000"/>
                            </a:srgbClr>
                          </a:solidFill>
                          <a:latin typeface="微软雅黑" panose="020B0503020204020204" charset="-122"/>
                          <a:ea typeface="微软雅黑" panose="020B0503020204020204" charset="-122"/>
                          <a:cs typeface="微软雅黑" panose="020B0503020204020204" charset="-122"/>
                        </a:rPr>
                        <a:t>党 员 服 务</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2000"/>
                        </a:lnSpc>
                      </a:pPr>
                      <a:endParaRPr sz="100" dirty="0">
                        <a:latin typeface="Arial" panose="020B0604020202020204"/>
                        <a:ea typeface="Arial" panose="020B0604020202020204"/>
                        <a:cs typeface="Arial" panose="020B0604020202020204"/>
                      </a:endParaRPr>
                    </a:p>
                    <a:p>
                      <a:pPr marL="798195" algn="l" rtl="0" eaLnBrk="0">
                        <a:lnSpc>
                          <a:spcPct val="87000"/>
                        </a:lnSpc>
                      </a:pPr>
                      <a:r>
                        <a:rPr sz="3200" kern="0" spc="30" dirty="0">
                          <a:solidFill>
                            <a:srgbClr val="E61817">
                              <a:alpha val="100000"/>
                            </a:srgbClr>
                          </a:solidFill>
                          <a:latin typeface="黑体" panose="02010609060101010101" charset="-122"/>
                          <a:ea typeface="黑体" panose="02010609060101010101" charset="-122"/>
                          <a:cs typeface="黑体" panose="02010609060101010101" charset="-122"/>
                        </a:rPr>
                        <a:t>党支部换届</a:t>
                      </a:r>
                      <a:endParaRPr sz="3200" dirty="0">
                        <a:latin typeface="黑体" panose="02010609060101010101" charset="-122"/>
                        <a:ea typeface="黑体" panose="02010609060101010101" charset="-122"/>
                        <a:cs typeface="黑体" panose="02010609060101010101" charset="-122"/>
                      </a:endParaRPr>
                    </a:p>
                  </a:txBody>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marL="73025" algn="l" rtl="0" eaLnBrk="0">
                        <a:lnSpc>
                          <a:spcPct val="87000"/>
                        </a:lnSpc>
                        <a:spcBef>
                          <a:spcPts val="5"/>
                        </a:spcBef>
                      </a:pPr>
                      <a:r>
                        <a:rPr sz="2700" kern="0" spc="40" dirty="0">
                          <a:solidFill>
                            <a:srgbClr val="E61817">
                              <a:alpha val="100000"/>
                            </a:srgbClr>
                          </a:solidFill>
                          <a:latin typeface="宋体" panose="02010600030101010101" pitchFamily="2" charset="-122"/>
                          <a:ea typeface="宋体" panose="02010600030101010101" pitchFamily="2" charset="-122"/>
                          <a:cs typeface="宋体" panose="02010600030101010101" pitchFamily="2" charset="-122"/>
                        </a:rPr>
                        <a:t>主题党</a:t>
                      </a:r>
                      <a:r>
                        <a:rPr sz="2700" kern="0" spc="230" dirty="0">
                          <a:solidFill>
                            <a:srgbClr val="E61817">
                              <a:alpha val="100000"/>
                            </a:srgbClr>
                          </a:solidFill>
                          <a:latin typeface="宋体" panose="02010600030101010101" pitchFamily="2" charset="-122"/>
                          <a:ea typeface="宋体" panose="02010600030101010101" pitchFamily="2" charset="-122"/>
                          <a:cs typeface="宋体" panose="02010600030101010101" pitchFamily="2" charset="-122"/>
                        </a:rPr>
                        <a:t> </a:t>
                      </a:r>
                      <a:r>
                        <a:rPr sz="2700" kern="0" spc="40" dirty="0">
                          <a:solidFill>
                            <a:srgbClr val="E61817">
                              <a:alpha val="100000"/>
                            </a:srgbClr>
                          </a:solidFill>
                          <a:latin typeface="宋体" panose="02010600030101010101" pitchFamily="2" charset="-122"/>
                          <a:ea typeface="宋体" panose="02010600030101010101" pitchFamily="2" charset="-122"/>
                          <a:cs typeface="宋体" panose="02010600030101010101" pitchFamily="2" charset="-122"/>
                        </a:rPr>
                        <a:t>日</a:t>
                      </a:r>
                      <a:endParaRPr sz="2700" dirty="0">
                        <a:latin typeface="宋体" panose="02010600030101010101" pitchFamily="2" charset="-122"/>
                        <a:ea typeface="宋体" panose="02010600030101010101" pitchFamily="2" charset="-122"/>
                        <a:cs typeface="宋体" panose="02010600030101010101" pitchFamily="2" charset="-122"/>
                      </a:endParaRPr>
                    </a:p>
                  </a:txBody>
                  <a:tcPr marL="0" marR="0" marT="333" marB="0" vert="horz">
                    <a:lnL>
                      <a:noFill/>
                    </a:lnL>
                    <a:lnR>
                      <a:noFill/>
                    </a:lnR>
                    <a:lnT>
                      <a:noFill/>
                    </a:lnT>
                    <a:lnB>
                      <a:noFill/>
                    </a:lnB>
                  </a:tcPr>
                </a:tc>
                <a:tc>
                  <a:txBody>
                    <a:bodyPr/>
                    <a:lstStyle/>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84785" algn="l" rtl="0" eaLnBrk="0">
                        <a:lnSpc>
                          <a:spcPct val="85000"/>
                        </a:lnSpc>
                      </a:pPr>
                      <a:r>
                        <a:rPr sz="2300" kern="0" spc="10" dirty="0">
                          <a:solidFill>
                            <a:srgbClr val="E61817">
                              <a:alpha val="100000"/>
                            </a:srgbClr>
                          </a:solidFill>
                          <a:latin typeface="黑体" panose="02010609060101010101" charset="-122"/>
                          <a:ea typeface="黑体" panose="02010609060101010101" charset="-122"/>
                          <a:cs typeface="黑体" panose="02010609060101010101" charset="-122"/>
                        </a:rPr>
                        <a:t>学 习身边榜样</a:t>
                      </a:r>
                      <a:endParaRPr sz="2300" dirty="0">
                        <a:latin typeface="黑体" panose="02010609060101010101" charset="-122"/>
                        <a:ea typeface="黑体" panose="02010609060101010101" charset="-122"/>
                        <a:cs typeface="黑体" panose="02010609060101010101" charset="-122"/>
                      </a:endParaRPr>
                    </a:p>
                  </a:txBody>
                  <a:tcPr marL="0" marR="0" marT="0" marB="0" vert="horz">
                    <a:lnL>
                      <a:noFill/>
                    </a:lnL>
                    <a:lnR>
                      <a:noFill/>
                    </a:lnR>
                    <a:lnT>
                      <a:noFill/>
                    </a:lnT>
                    <a:lnB>
                      <a:noFill/>
                    </a:lnB>
                  </a:tcPr>
                </a:tc>
              </a:tr>
            </a:tbl>
          </a:graphicData>
        </a:graphic>
      </p:graphicFrame>
      <p:sp>
        <p:nvSpPr>
          <p:cNvPr id="1032" name="textbox 1032"/>
          <p:cNvSpPr/>
          <p:nvPr/>
        </p:nvSpPr>
        <p:spPr>
          <a:xfrm>
            <a:off x="272587" y="3143707"/>
            <a:ext cx="10848340" cy="93535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4415"/>
              </a:lnSpc>
            </a:pPr>
            <a:r>
              <a:rPr sz="4900" kern="0" spc="40" baseline="-9000" dirty="0">
                <a:solidFill>
                  <a:srgbClr val="E61817">
                    <a:alpha val="100000"/>
                  </a:srgbClr>
                </a:solidFill>
                <a:latin typeface="微软雅黑" panose="020B0503020204020204" charset="-122"/>
                <a:ea typeface="微软雅黑" panose="020B0503020204020204" charset="-122"/>
                <a:cs typeface="微软雅黑" panose="020B0503020204020204" charset="-122"/>
              </a:rPr>
              <a:t>“</a:t>
            </a:r>
            <a:r>
              <a:rPr sz="3100" kern="0" spc="4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4900" kern="0" spc="40" baseline="-9000" dirty="0">
                <a:solidFill>
                  <a:srgbClr val="E61817">
                    <a:alpha val="100000"/>
                  </a:srgbClr>
                </a:solidFill>
                <a:latin typeface="微软雅黑" panose="020B0503020204020204" charset="-122"/>
                <a:ea typeface="微软雅黑" panose="020B0503020204020204" charset="-122"/>
                <a:cs typeface="微软雅黑" panose="020B0503020204020204" charset="-122"/>
              </a:rPr>
              <a:t>四讲四有</a:t>
            </a:r>
            <a:r>
              <a:rPr sz="3100" kern="0" spc="4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4900" kern="0" spc="40" baseline="-9000" dirty="0">
                <a:solidFill>
                  <a:srgbClr val="E61817">
                    <a:alpha val="100000"/>
                  </a:srgbClr>
                </a:solidFill>
                <a:latin typeface="微软雅黑" panose="020B0503020204020204" charset="-122"/>
                <a:ea typeface="微软雅黑" panose="020B0503020204020204" charset="-122"/>
                <a:cs typeface="微软雅黑" panose="020B0503020204020204" charset="-122"/>
              </a:rPr>
              <a:t>”</a:t>
            </a:r>
            <a:r>
              <a:rPr sz="3100" kern="0" spc="26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4200" kern="0" spc="40" baseline="10000" dirty="0">
                <a:solidFill>
                  <a:srgbClr val="E61817">
                    <a:alpha val="100000"/>
                  </a:srgbClr>
                </a:solidFill>
                <a:latin typeface="宋体" panose="02010600030101010101" pitchFamily="2" charset="-122"/>
                <a:ea typeface="宋体" panose="02010600030101010101" pitchFamily="2" charset="-122"/>
                <a:cs typeface="宋体" panose="02010600030101010101" pitchFamily="2" charset="-122"/>
              </a:rPr>
              <a:t>组织生活会</a:t>
            </a:r>
            <a:r>
              <a:rPr sz="2700" kern="0" spc="10" dirty="0">
                <a:solidFill>
                  <a:srgbClr val="E61817">
                    <a:alpha val="100000"/>
                  </a:srgbClr>
                </a:solidFill>
                <a:latin typeface="宋体" panose="02010600030101010101" pitchFamily="2" charset="-122"/>
                <a:ea typeface="宋体" panose="02010600030101010101" pitchFamily="2" charset="-122"/>
                <a:cs typeface="宋体" panose="02010600030101010101" pitchFamily="2" charset="-122"/>
              </a:rPr>
              <a:t>       </a:t>
            </a:r>
            <a:r>
              <a:rPr sz="3500" kern="0" spc="40" dirty="0">
                <a:solidFill>
                  <a:srgbClr val="E61817">
                    <a:alpha val="100000"/>
                  </a:srgbClr>
                </a:solidFill>
                <a:latin typeface="微软雅黑" panose="020B0503020204020204" charset="-122"/>
                <a:ea typeface="微软雅黑" panose="020B0503020204020204" charset="-122"/>
                <a:cs typeface="微软雅黑" panose="020B0503020204020204" charset="-122"/>
              </a:rPr>
              <a:t>五大阶段二十五个</a:t>
            </a:r>
            <a:r>
              <a:rPr sz="3500" kern="0" spc="30" dirty="0">
                <a:solidFill>
                  <a:srgbClr val="E61817">
                    <a:alpha val="100000"/>
                  </a:srgbClr>
                </a:solidFill>
                <a:latin typeface="微软雅黑" panose="020B0503020204020204" charset="-122"/>
                <a:ea typeface="微软雅黑" panose="020B0503020204020204" charset="-122"/>
                <a:cs typeface="微软雅黑" panose="020B0503020204020204" charset="-122"/>
              </a:rPr>
              <a:t>步骤</a:t>
            </a:r>
            <a:endParaRPr sz="35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600" dirty="0">
              <a:latin typeface="Arial" panose="020B0604020202020204"/>
              <a:ea typeface="Arial" panose="020B0604020202020204"/>
              <a:cs typeface="Arial" panose="020B0604020202020204"/>
            </a:endParaRPr>
          </a:p>
          <a:p>
            <a:pPr marL="2409190" algn="l" rtl="0" eaLnBrk="0">
              <a:lnSpc>
                <a:spcPct val="94000"/>
              </a:lnSpc>
              <a:spcBef>
                <a:spcPts val="5"/>
              </a:spcBef>
            </a:pPr>
            <a:r>
              <a:rPr sz="1700" kern="0" spc="70" dirty="0">
                <a:solidFill>
                  <a:srgbClr val="E93535">
                    <a:alpha val="100000"/>
                  </a:srgbClr>
                </a:solidFill>
                <a:latin typeface="微软雅黑" panose="020B0503020204020204" charset="-122"/>
                <a:ea typeface="微软雅黑" panose="020B0503020204020204" charset="-122"/>
                <a:cs typeface="微软雅黑" panose="020B0503020204020204" charset="-122"/>
              </a:rPr>
              <a:t>职工思想引导好、</a:t>
            </a:r>
            <a:r>
              <a:rPr sz="1700" kern="0" spc="-220" dirty="0">
                <a:solidFill>
                  <a:srgbClr val="E93535">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E93535">
                    <a:alpha val="100000"/>
                  </a:srgbClr>
                </a:solidFill>
                <a:latin typeface="微软雅黑" panose="020B0503020204020204" charset="-122"/>
                <a:ea typeface="微软雅黑" panose="020B0503020204020204" charset="-122"/>
                <a:cs typeface="微软雅黑" panose="020B0503020204020204" charset="-122"/>
              </a:rPr>
              <a:t>工作任务引领好、</a:t>
            </a:r>
            <a:r>
              <a:rPr sz="1700" kern="0" spc="-250" dirty="0">
                <a:solidFill>
                  <a:srgbClr val="E93535">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E93535">
                    <a:alpha val="100000"/>
                  </a:srgbClr>
                </a:solidFill>
                <a:latin typeface="微软雅黑" panose="020B0503020204020204" charset="-122"/>
                <a:ea typeface="微软雅黑" panose="020B0503020204020204" charset="-122"/>
                <a:cs typeface="微软雅黑" panose="020B0503020204020204" charset="-122"/>
              </a:rPr>
              <a:t>党建责任落实好、</a:t>
            </a:r>
            <a:r>
              <a:rPr sz="1700" kern="0" spc="-210" dirty="0">
                <a:solidFill>
                  <a:srgbClr val="E93535">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E93535">
                    <a:alpha val="100000"/>
                  </a:srgbClr>
                </a:solidFill>
                <a:latin typeface="微软雅黑" panose="020B0503020204020204" charset="-122"/>
                <a:ea typeface="微软雅黑" panose="020B0503020204020204" charset="-122"/>
                <a:cs typeface="微软雅黑" panose="020B0503020204020204" charset="-122"/>
              </a:rPr>
              <a:t>以身作</a:t>
            </a:r>
            <a:r>
              <a:rPr sz="1700" kern="0" spc="60" dirty="0">
                <a:solidFill>
                  <a:srgbClr val="E93535">
                    <a:alpha val="100000"/>
                  </a:srgbClr>
                </a:solidFill>
                <a:latin typeface="微软雅黑" panose="020B0503020204020204" charset="-122"/>
                <a:ea typeface="微软雅黑" panose="020B0503020204020204" charset="-122"/>
                <a:cs typeface="微软雅黑" panose="020B0503020204020204" charset="-122"/>
              </a:rPr>
              <a:t>则带头好</a:t>
            </a:r>
            <a:endParaRPr sz="1700" dirty="0">
              <a:latin typeface="微软雅黑" panose="020B0503020204020204" charset="-122"/>
              <a:ea typeface="微软雅黑" panose="020B0503020204020204" charset="-122"/>
              <a:cs typeface="微软雅黑" panose="020B0503020204020204" charset="-122"/>
            </a:endParaRPr>
          </a:p>
        </p:txBody>
      </p:sp>
      <p:sp>
        <p:nvSpPr>
          <p:cNvPr id="1034" name="textbox 1034"/>
          <p:cNvSpPr/>
          <p:nvPr/>
        </p:nvSpPr>
        <p:spPr>
          <a:xfrm>
            <a:off x="598026" y="4191851"/>
            <a:ext cx="8704580" cy="94741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96215" algn="l" rtl="0" eaLnBrk="0">
              <a:lnSpc>
                <a:spcPts val="3960"/>
              </a:lnSpc>
            </a:pPr>
            <a:r>
              <a:rPr sz="3000" kern="0" spc="-80" baseline="27000" dirty="0">
                <a:solidFill>
                  <a:srgbClr val="E93535">
                    <a:alpha val="100000"/>
                  </a:srgbClr>
                </a:solidFill>
                <a:latin typeface="黑体" panose="02010609060101010101" charset="-122"/>
                <a:ea typeface="黑体" panose="02010609060101010101" charset="-122"/>
                <a:cs typeface="黑体" panose="02010609060101010101" charset="-122"/>
              </a:rPr>
              <a:t>团结群众的核心、教育党员</a:t>
            </a:r>
            <a:r>
              <a:rPr sz="1900" kern="0" spc="90" dirty="0">
                <a:solidFill>
                  <a:srgbClr val="E93535">
                    <a:alpha val="100000"/>
                  </a:srgbClr>
                </a:solidFill>
                <a:latin typeface="黑体" panose="02010609060101010101" charset="-122"/>
                <a:ea typeface="黑体" panose="02010609060101010101" charset="-122"/>
                <a:cs typeface="黑体" panose="02010609060101010101" charset="-122"/>
              </a:rPr>
              <a:t>      </a:t>
            </a:r>
            <a:r>
              <a:rPr sz="3000" kern="0" spc="-80" baseline="27000" dirty="0">
                <a:solidFill>
                  <a:srgbClr val="E93535">
                    <a:alpha val="100000"/>
                  </a:srgbClr>
                </a:solidFill>
                <a:latin typeface="黑体" panose="02010609060101010101" charset="-122"/>
                <a:ea typeface="黑体" panose="02010609060101010101" charset="-122"/>
                <a:cs typeface="黑体" panose="02010609060101010101" charset="-122"/>
              </a:rPr>
              <a:t>、</a:t>
            </a:r>
            <a:r>
              <a:rPr sz="2300" kern="0" spc="-80" baseline="-64000" dirty="0">
                <a:solidFill>
                  <a:srgbClr val="E61817">
                    <a:alpha val="100000"/>
                  </a:srgbClr>
                </a:solidFill>
                <a:latin typeface="微软雅黑" panose="020B0503020204020204" charset="-122"/>
                <a:ea typeface="微软雅黑" panose="020B0503020204020204" charset="-122"/>
                <a:cs typeface="微软雅黑" panose="020B0503020204020204" charset="-122"/>
              </a:rPr>
              <a:t>份</a:t>
            </a:r>
            <a:r>
              <a:rPr sz="3000" kern="0" spc="-80" baseline="27000" dirty="0">
                <a:solidFill>
                  <a:srgbClr val="E93535">
                    <a:alpha val="100000"/>
                  </a:srgbClr>
                </a:solidFill>
                <a:latin typeface="黑体" panose="02010609060101010101" charset="-122"/>
                <a:ea typeface="黑体" panose="02010609060101010101" charset="-122"/>
                <a:cs typeface="黑体" panose="02010609060101010101" charset="-122"/>
              </a:rPr>
              <a:t>攻</a:t>
            </a:r>
            <a:r>
              <a:rPr sz="2300" kern="0" spc="-80" baseline="-64000" dirty="0">
                <a:solidFill>
                  <a:srgbClr val="E61817">
                    <a:alpha val="100000"/>
                  </a:srgbClr>
                </a:solidFill>
                <a:latin typeface="微软雅黑" panose="020B0503020204020204" charset="-122"/>
                <a:ea typeface="微软雅黑" panose="020B0503020204020204" charset="-122"/>
                <a:cs typeface="微软雅黑" panose="020B0503020204020204" charset="-122"/>
              </a:rPr>
              <a:t>、</a:t>
            </a:r>
            <a:r>
              <a:rPr sz="1400" kern="0" spc="-8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3000" kern="0" spc="-80" baseline="27000" dirty="0">
                <a:solidFill>
                  <a:srgbClr val="E93535">
                    <a:alpha val="100000"/>
                  </a:srgbClr>
                </a:solidFill>
                <a:latin typeface="黑体" panose="02010609060101010101" charset="-122"/>
                <a:ea typeface="黑体" panose="02010609060101010101" charset="-122"/>
                <a:cs typeface="黑体" panose="02010609060101010101" charset="-122"/>
              </a:rPr>
              <a:t>难的堡垒</a:t>
            </a:r>
            <a:r>
              <a:rPr sz="1900" kern="0" spc="-630" dirty="0">
                <a:solidFill>
                  <a:srgbClr val="E93535">
                    <a:alpha val="100000"/>
                  </a:srgbClr>
                </a:solidFill>
                <a:latin typeface="黑体" panose="02010609060101010101" charset="-122"/>
                <a:ea typeface="黑体" panose="02010609060101010101" charset="-122"/>
                <a:cs typeface="黑体" panose="02010609060101010101" charset="-122"/>
              </a:rPr>
              <a:t> </a:t>
            </a:r>
            <a:r>
              <a:rPr sz="4900" kern="0" spc="-80" baseline="-17000" dirty="0">
                <a:solidFill>
                  <a:srgbClr val="E61817">
                    <a:alpha val="100000"/>
                  </a:srgbClr>
                </a:solidFill>
                <a:latin typeface="微软雅黑" panose="020B0503020204020204" charset="-122"/>
                <a:ea typeface="微软雅黑" panose="020B0503020204020204" charset="-122"/>
                <a:cs typeface="微软雅黑" panose="020B0503020204020204" charset="-122"/>
              </a:rPr>
              <a:t>“</a:t>
            </a:r>
            <a:r>
              <a:rPr sz="3100" kern="0" spc="-19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4900" kern="0" spc="-80" baseline="-17000" dirty="0">
                <a:solidFill>
                  <a:srgbClr val="E61817">
                    <a:alpha val="100000"/>
                  </a:srgbClr>
                </a:solidFill>
                <a:latin typeface="微软雅黑" panose="020B0503020204020204" charset="-122"/>
                <a:ea typeface="微软雅黑" panose="020B0503020204020204" charset="-122"/>
                <a:cs typeface="微软雅黑" panose="020B0503020204020204" charset="-122"/>
              </a:rPr>
              <a:t>四个合格</a:t>
            </a:r>
            <a:r>
              <a:rPr sz="3100" kern="0" spc="-59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4900" kern="0" spc="-80" baseline="-17000" dirty="0">
                <a:solidFill>
                  <a:srgbClr val="E61817">
                    <a:alpha val="100000"/>
                  </a:srgbClr>
                </a:solidFill>
                <a:latin typeface="微软雅黑" panose="020B0503020204020204" charset="-122"/>
                <a:ea typeface="微软雅黑" panose="020B0503020204020204" charset="-122"/>
                <a:cs typeface="微软雅黑" panose="020B0503020204020204" charset="-122"/>
              </a:rPr>
              <a:t>”</a:t>
            </a:r>
            <a:endParaRPr sz="4900" baseline="-17000" dirty="0">
              <a:latin typeface="微软雅黑" panose="020B0503020204020204" charset="-122"/>
              <a:ea typeface="微软雅黑" panose="020B0503020204020204" charset="-122"/>
              <a:cs typeface="微软雅黑" panose="020B0503020204020204" charset="-122"/>
            </a:endParaRPr>
          </a:p>
          <a:p>
            <a:pPr marL="12700" algn="l" rtl="0" eaLnBrk="0">
              <a:lnSpc>
                <a:spcPct val="85000"/>
              </a:lnSpc>
              <a:spcBef>
                <a:spcPts val="35"/>
              </a:spcBef>
            </a:pPr>
            <a:r>
              <a:rPr sz="3200" kern="0" spc="0" dirty="0">
                <a:solidFill>
                  <a:srgbClr val="E61817">
                    <a:alpha val="100000"/>
                  </a:srgbClr>
                </a:solidFill>
                <a:latin typeface="微软雅黑" panose="020B0503020204020204" charset="-122"/>
                <a:ea typeface="微软雅黑" panose="020B0503020204020204" charset="-122"/>
                <a:cs typeface="微软雅黑" panose="020B0503020204020204" charset="-122"/>
              </a:rPr>
              <a:t>入党誓词</a:t>
            </a:r>
            <a:r>
              <a:rPr sz="3200" kern="0" spc="12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E61817">
                    <a:alpha val="100000"/>
                  </a:srgbClr>
                </a:solidFill>
                <a:latin typeface="微软雅黑" panose="020B0503020204020204" charset="-122"/>
                <a:ea typeface="微软雅黑" panose="020B0503020204020204" charset="-122"/>
                <a:cs typeface="微软雅黑" panose="020B0503020204020204" charset="-122"/>
              </a:rPr>
              <a:t>政治合格、执行纪律合格、</a:t>
            </a:r>
            <a:r>
              <a:rPr sz="2000" kern="0" spc="-22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E61817">
                    <a:alpha val="100000"/>
                  </a:srgbClr>
                </a:solidFill>
                <a:latin typeface="微软雅黑" panose="020B0503020204020204" charset="-122"/>
                <a:ea typeface="微软雅黑" panose="020B0503020204020204" charset="-122"/>
                <a:cs typeface="微软雅黑" panose="020B0503020204020204" charset="-122"/>
              </a:rPr>
              <a:t>品德合格、发挥作用合格</a:t>
            </a:r>
            <a:endParaRPr sz="2000" dirty="0">
              <a:latin typeface="微软雅黑" panose="020B0503020204020204" charset="-122"/>
              <a:ea typeface="微软雅黑" panose="020B0503020204020204" charset="-122"/>
              <a:cs typeface="微软雅黑" panose="020B0503020204020204" charset="-122"/>
            </a:endParaRPr>
          </a:p>
        </p:txBody>
      </p:sp>
      <p:sp>
        <p:nvSpPr>
          <p:cNvPr id="1036" name="textbox 1036"/>
          <p:cNvSpPr/>
          <p:nvPr/>
        </p:nvSpPr>
        <p:spPr>
          <a:xfrm>
            <a:off x="5013474" y="4513757"/>
            <a:ext cx="624840" cy="22796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88000"/>
              </a:lnSpc>
            </a:pPr>
            <a:r>
              <a:rPr sz="1500" kern="0" spc="60" dirty="0">
                <a:solidFill>
                  <a:srgbClr val="E61817">
                    <a:alpha val="100000"/>
                  </a:srgbClr>
                </a:solidFill>
                <a:latin typeface="微软雅黑" panose="020B0503020204020204" charset="-122"/>
                <a:ea typeface="微软雅黑" panose="020B0503020204020204" charset="-122"/>
                <a:cs typeface="微软雅黑" panose="020B0503020204020204" charset="-122"/>
              </a:rPr>
              <a:t>树形象</a:t>
            </a:r>
            <a:endParaRPr sz="1500" dirty="0">
              <a:latin typeface="微软雅黑" panose="020B0503020204020204" charset="-122"/>
              <a:ea typeface="微软雅黑" panose="020B0503020204020204" charset="-122"/>
              <a:cs typeface="微软雅黑" panose="020B0503020204020204" charset="-122"/>
            </a:endParaRPr>
          </a:p>
        </p:txBody>
      </p:sp>
      <p:sp>
        <p:nvSpPr>
          <p:cNvPr id="1038" name="textbox 1038"/>
          <p:cNvSpPr/>
          <p:nvPr/>
        </p:nvSpPr>
        <p:spPr>
          <a:xfrm>
            <a:off x="5284832" y="4191851"/>
            <a:ext cx="519430" cy="305434"/>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2000"/>
              </a:lnSpc>
            </a:pPr>
            <a:r>
              <a:rPr sz="2000" kern="0" spc="-70" dirty="0">
                <a:solidFill>
                  <a:srgbClr val="E93535">
                    <a:alpha val="100000"/>
                  </a:srgbClr>
                </a:solidFill>
                <a:latin typeface="黑体" panose="02010609060101010101" charset="-122"/>
                <a:ea typeface="黑体" panose="02010609060101010101" charset="-122"/>
                <a:cs typeface="黑体" panose="02010609060101010101" charset="-122"/>
              </a:rPr>
              <a:t>坚克</a:t>
            </a:r>
            <a:endParaRPr sz="2000" dirty="0">
              <a:latin typeface="黑体" panose="02010609060101010101" charset="-122"/>
              <a:ea typeface="黑体" panose="02010609060101010101" charset="-122"/>
              <a:cs typeface="黑体" panose="02010609060101010101" charset="-122"/>
            </a:endParaRPr>
          </a:p>
        </p:txBody>
      </p:sp>
      <p:sp>
        <p:nvSpPr>
          <p:cNvPr id="1040" name="textbox 1040"/>
          <p:cNvSpPr/>
          <p:nvPr/>
        </p:nvSpPr>
        <p:spPr>
          <a:xfrm>
            <a:off x="3807435" y="4513571"/>
            <a:ext cx="820419" cy="22796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89000"/>
              </a:lnSpc>
            </a:pPr>
            <a:r>
              <a:rPr sz="1500" kern="0" spc="60" dirty="0">
                <a:solidFill>
                  <a:srgbClr val="E61817">
                    <a:alpha val="100000"/>
                  </a:srgbClr>
                </a:solidFill>
                <a:latin typeface="微软雅黑" panose="020B0503020204020204" charset="-122"/>
                <a:ea typeface="微软雅黑" panose="020B0503020204020204" charset="-122"/>
                <a:cs typeface="微软雅黑" panose="020B0503020204020204" charset="-122"/>
              </a:rPr>
              <a:t>党员亮身</a:t>
            </a:r>
            <a:endParaRPr sz="1500" dirty="0">
              <a:latin typeface="微软雅黑" panose="020B0503020204020204" charset="-122"/>
              <a:ea typeface="微软雅黑" panose="020B0503020204020204" charset="-122"/>
              <a:cs typeface="微软雅黑" panose="020B0503020204020204" charset="-122"/>
            </a:endParaRPr>
          </a:p>
        </p:txBody>
      </p:sp>
      <p:sp>
        <p:nvSpPr>
          <p:cNvPr id="1042" name="textbox 1042"/>
          <p:cNvSpPr/>
          <p:nvPr/>
        </p:nvSpPr>
        <p:spPr>
          <a:xfrm>
            <a:off x="3666733" y="4191851"/>
            <a:ext cx="762634" cy="30289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1000"/>
              </a:lnSpc>
            </a:pPr>
            <a:r>
              <a:rPr sz="2000" kern="0" spc="-70" dirty="0">
                <a:solidFill>
                  <a:srgbClr val="E93535">
                    <a:alpha val="100000"/>
                  </a:srgbClr>
                </a:solidFill>
                <a:latin typeface="黑体" panose="02010609060101010101" charset="-122"/>
                <a:ea typeface="黑体" panose="02010609060101010101" charset="-122"/>
                <a:cs typeface="黑体" panose="02010609060101010101" charset="-122"/>
              </a:rPr>
              <a:t>的学校</a:t>
            </a:r>
            <a:endParaRPr sz="2000" dirty="0">
              <a:latin typeface="黑体" panose="02010609060101010101" charset="-122"/>
              <a:ea typeface="黑体" panose="02010609060101010101" charset="-122"/>
              <a:cs typeface="黑体" panose="02010609060101010101" charset="-122"/>
            </a:endParaRPr>
          </a:p>
        </p:txBody>
      </p:sp>
      <p:sp>
        <p:nvSpPr>
          <p:cNvPr id="1044" name="textbox 1044"/>
          <p:cNvSpPr/>
          <p:nvPr/>
        </p:nvSpPr>
        <p:spPr>
          <a:xfrm>
            <a:off x="664337" y="2187289"/>
            <a:ext cx="9051925" cy="811530"/>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algn="r" rtl="0" eaLnBrk="0">
              <a:lnSpc>
                <a:spcPct val="99000"/>
              </a:lnSpc>
            </a:pPr>
            <a:r>
              <a:rPr sz="2700" kern="0" spc="130" dirty="0">
                <a:solidFill>
                  <a:srgbClr val="E93535">
                    <a:alpha val="100000"/>
                  </a:srgbClr>
                </a:solidFill>
                <a:latin typeface="黑体" panose="02010609060101010101" charset="-122"/>
                <a:ea typeface="黑体" panose="02010609060101010101" charset="-122"/>
                <a:cs typeface="黑体" panose="02010609060101010101" charset="-122"/>
              </a:rPr>
              <a:t>控制总量、优化结构、提高质量、发挥作用   </a:t>
            </a:r>
            <a:r>
              <a:rPr sz="2700" kern="0" spc="130" dirty="0">
                <a:solidFill>
                  <a:srgbClr val="E61817">
                    <a:alpha val="100000"/>
                  </a:srgbClr>
                </a:solidFill>
                <a:latin typeface="楷体" panose="02010609060101010101" charset="-122"/>
                <a:ea typeface="楷体" panose="02010609060101010101" charset="-122"/>
                <a:cs typeface="楷体" panose="02010609060101010101" charset="-122"/>
              </a:rPr>
              <a:t>谈心</a:t>
            </a:r>
            <a:r>
              <a:rPr sz="2700" kern="0" spc="120" dirty="0">
                <a:solidFill>
                  <a:srgbClr val="E61817">
                    <a:alpha val="100000"/>
                  </a:srgbClr>
                </a:solidFill>
                <a:latin typeface="楷体" panose="02010609060101010101" charset="-122"/>
                <a:ea typeface="楷体" panose="02010609060101010101" charset="-122"/>
                <a:cs typeface="楷体" panose="02010609060101010101" charset="-122"/>
              </a:rPr>
              <a:t>谈话</a:t>
            </a:r>
            <a:endParaRPr sz="2700" dirty="0">
              <a:latin typeface="楷体" panose="02010609060101010101" charset="-122"/>
              <a:ea typeface="楷体" panose="02010609060101010101" charset="-122"/>
              <a:cs typeface="楷体" panose="02010609060101010101" charset="-122"/>
            </a:endParaRPr>
          </a:p>
          <a:p>
            <a:pPr algn="l" rtl="0" eaLnBrk="0">
              <a:lnSpc>
                <a:spcPct val="107000"/>
              </a:lnSpc>
            </a:pPr>
            <a:endParaRPr sz="700" dirty="0">
              <a:latin typeface="Arial" panose="020B0604020202020204"/>
              <a:ea typeface="Arial" panose="020B0604020202020204"/>
              <a:cs typeface="Arial" panose="020B0604020202020204"/>
            </a:endParaRPr>
          </a:p>
          <a:p>
            <a:pPr marL="12700" algn="l" rtl="0" eaLnBrk="0">
              <a:lnSpc>
                <a:spcPts val="2070"/>
              </a:lnSpc>
              <a:spcBef>
                <a:spcPts val="5"/>
              </a:spcBef>
            </a:pPr>
            <a:r>
              <a:rPr sz="2600" kern="0" spc="100" baseline="7000" dirty="0">
                <a:solidFill>
                  <a:srgbClr val="E93535">
                    <a:alpha val="100000"/>
                  </a:srgbClr>
                </a:solidFill>
                <a:latin typeface="微软雅黑" panose="020B0503020204020204" charset="-122"/>
                <a:ea typeface="微软雅黑" panose="020B0503020204020204" charset="-122"/>
                <a:cs typeface="微软雅黑" panose="020B0503020204020204" charset="-122"/>
              </a:rPr>
              <a:t>党员过政治生日</a:t>
            </a:r>
            <a:r>
              <a:rPr sz="1600" kern="0" spc="100" dirty="0">
                <a:solidFill>
                  <a:srgbClr val="E93535">
                    <a:alpha val="100000"/>
                  </a:srgbClr>
                </a:solidFill>
                <a:latin typeface="微软雅黑" panose="020B0503020204020204" charset="-122"/>
                <a:ea typeface="微软雅黑" panose="020B0503020204020204" charset="-122"/>
                <a:cs typeface="微软雅黑" panose="020B0503020204020204" charset="-122"/>
              </a:rPr>
              <a:t>    </a:t>
            </a:r>
            <a:r>
              <a:rPr sz="1500" kern="0" spc="100" dirty="0">
                <a:solidFill>
                  <a:srgbClr val="E61817">
                    <a:alpha val="100000"/>
                  </a:srgbClr>
                </a:solidFill>
                <a:latin typeface="微软雅黑" panose="020B0503020204020204" charset="-122"/>
                <a:ea typeface="微软雅黑" panose="020B0503020204020204" charset="-122"/>
                <a:cs typeface="微软雅黑" panose="020B0503020204020204" charset="-122"/>
              </a:rPr>
              <a:t>讲政治、有信念，讲规矩、有纪律，讲</a:t>
            </a:r>
            <a:r>
              <a:rPr sz="1500" kern="0" spc="90" dirty="0">
                <a:solidFill>
                  <a:srgbClr val="E61817">
                    <a:alpha val="100000"/>
                  </a:srgbClr>
                </a:solidFill>
                <a:latin typeface="微软雅黑" panose="020B0503020204020204" charset="-122"/>
                <a:ea typeface="微软雅黑" panose="020B0503020204020204" charset="-122"/>
                <a:cs typeface="微软雅黑" panose="020B0503020204020204" charset="-122"/>
              </a:rPr>
              <a:t>道德、有品行，讲奉献、有作为</a:t>
            </a:r>
            <a:endParaRPr sz="1500" dirty="0">
              <a:latin typeface="微软雅黑" panose="020B0503020204020204" charset="-122"/>
              <a:ea typeface="微软雅黑" panose="020B0503020204020204" charset="-122"/>
              <a:cs typeface="微软雅黑" panose="020B0503020204020204" charset="-122"/>
            </a:endParaRPr>
          </a:p>
        </p:txBody>
      </p:sp>
      <p:sp>
        <p:nvSpPr>
          <p:cNvPr id="1046" name="textbox 1046"/>
          <p:cNvSpPr/>
          <p:nvPr/>
        </p:nvSpPr>
        <p:spPr>
          <a:xfrm>
            <a:off x="1910556" y="1619802"/>
            <a:ext cx="9265284" cy="4756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3540"/>
              </a:lnSpc>
            </a:pPr>
            <a:r>
              <a:rPr sz="4200" kern="0" spc="110" baseline="-4000" dirty="0">
                <a:solidFill>
                  <a:srgbClr val="E61817">
                    <a:alpha val="100000"/>
                  </a:srgbClr>
                </a:solidFill>
                <a:latin typeface="楷体" panose="02010609060101010101" charset="-122"/>
                <a:ea typeface="楷体" panose="02010609060101010101" charset="-122"/>
                <a:cs typeface="楷体" panose="02010609060101010101" charset="-122"/>
              </a:rPr>
              <a:t>阵地建设</a:t>
            </a:r>
            <a:r>
              <a:rPr sz="2700" kern="0" spc="110" dirty="0">
                <a:solidFill>
                  <a:srgbClr val="E61817">
                    <a:alpha val="100000"/>
                  </a:srgbClr>
                </a:solidFill>
                <a:latin typeface="楷体" panose="02010609060101010101" charset="-122"/>
                <a:ea typeface="楷体" panose="02010609060101010101" charset="-122"/>
                <a:cs typeface="楷体" panose="02010609060101010101" charset="-122"/>
              </a:rPr>
              <a:t>    </a:t>
            </a:r>
            <a:r>
              <a:rPr sz="2300" kern="0" spc="110" dirty="0">
                <a:solidFill>
                  <a:srgbClr val="E61817">
                    <a:alpha val="100000"/>
                  </a:srgbClr>
                </a:solidFill>
                <a:latin typeface="宋体" panose="02010600030101010101" pitchFamily="2" charset="-122"/>
                <a:ea typeface="宋体" panose="02010600030101010101" pitchFamily="2" charset="-122"/>
                <a:cs typeface="宋体" panose="02010600030101010101" pitchFamily="2" charset="-122"/>
              </a:rPr>
              <a:t>基本</a:t>
            </a:r>
            <a:r>
              <a:rPr sz="2300" kern="0" spc="100" dirty="0">
                <a:solidFill>
                  <a:srgbClr val="E61817">
                    <a:alpha val="100000"/>
                  </a:srgbClr>
                </a:solidFill>
                <a:latin typeface="宋体" panose="02010600030101010101" pitchFamily="2" charset="-122"/>
                <a:ea typeface="宋体" panose="02010600030101010101" pitchFamily="2" charset="-122"/>
                <a:cs typeface="宋体" panose="02010600030101010101" pitchFamily="2" charset="-122"/>
              </a:rPr>
              <a:t>组织 、基本 队伍 、基本制度</a:t>
            </a:r>
            <a:r>
              <a:rPr sz="2300" kern="0" spc="40" dirty="0">
                <a:solidFill>
                  <a:srgbClr val="E61817">
                    <a:alpha val="100000"/>
                  </a:srgbClr>
                </a:solidFill>
                <a:latin typeface="宋体" panose="02010600030101010101" pitchFamily="2" charset="-122"/>
                <a:ea typeface="宋体" panose="02010600030101010101" pitchFamily="2" charset="-122"/>
                <a:cs typeface="宋体" panose="02010600030101010101" pitchFamily="2" charset="-122"/>
              </a:rPr>
              <a:t>     </a:t>
            </a:r>
            <a:r>
              <a:rPr sz="3600" kern="0" spc="100" baseline="13000" dirty="0">
                <a:solidFill>
                  <a:srgbClr val="E61817">
                    <a:alpha val="100000"/>
                  </a:srgbClr>
                </a:solidFill>
                <a:latin typeface="楷体" panose="02010609060101010101" charset="-122"/>
                <a:ea typeface="楷体" panose="02010609060101010101" charset="-122"/>
                <a:cs typeface="楷体" panose="02010609060101010101" charset="-122"/>
              </a:rPr>
              <a:t>党课开讲啦</a:t>
            </a:r>
            <a:endParaRPr sz="3600" baseline="13000" dirty="0">
              <a:latin typeface="楷体" panose="02010609060101010101" charset="-122"/>
              <a:ea typeface="楷体" panose="02010609060101010101" charset="-122"/>
              <a:cs typeface="楷体" panose="02010609060101010101" charset="-122"/>
            </a:endParaRPr>
          </a:p>
        </p:txBody>
      </p:sp>
      <p:sp>
        <p:nvSpPr>
          <p:cNvPr id="1048" name="textbox 1048"/>
          <p:cNvSpPr/>
          <p:nvPr/>
        </p:nvSpPr>
        <p:spPr>
          <a:xfrm>
            <a:off x="1939093" y="5250967"/>
            <a:ext cx="9560559" cy="2406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80" dirty="0">
                <a:solidFill>
                  <a:srgbClr val="E93535">
                    <a:alpha val="100000"/>
                  </a:srgbClr>
                </a:solidFill>
                <a:latin typeface="微软雅黑" panose="020B0503020204020204" charset="-122"/>
                <a:ea typeface="微软雅黑" panose="020B0503020204020204" charset="-122"/>
                <a:cs typeface="微软雅黑" panose="020B0503020204020204" charset="-122"/>
              </a:rPr>
              <a:t>组织建设有保障、</a:t>
            </a:r>
            <a:r>
              <a:rPr sz="1500" kern="0" spc="-110" dirty="0">
                <a:solidFill>
                  <a:srgbClr val="E93535">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E93535">
                    <a:alpha val="100000"/>
                  </a:srgbClr>
                </a:solidFill>
                <a:latin typeface="微软雅黑" panose="020B0503020204020204" charset="-122"/>
                <a:ea typeface="微软雅黑" panose="020B0503020204020204" charset="-122"/>
                <a:cs typeface="微软雅黑" panose="020B0503020204020204" charset="-122"/>
              </a:rPr>
              <a:t>队伍</a:t>
            </a:r>
            <a:r>
              <a:rPr sz="1500" kern="0" spc="70" dirty="0">
                <a:solidFill>
                  <a:srgbClr val="E93535">
                    <a:alpha val="100000"/>
                  </a:srgbClr>
                </a:solidFill>
                <a:latin typeface="微软雅黑" panose="020B0503020204020204" charset="-122"/>
                <a:ea typeface="微软雅黑" panose="020B0503020204020204" charset="-122"/>
                <a:cs typeface="微软雅黑" panose="020B0503020204020204" charset="-122"/>
              </a:rPr>
              <a:t>建设有活力、</a:t>
            </a:r>
            <a:r>
              <a:rPr sz="1500" kern="0" spc="-350" dirty="0">
                <a:solidFill>
                  <a:srgbClr val="E93535">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E93535">
                    <a:alpha val="100000"/>
                  </a:srgbClr>
                </a:solidFill>
                <a:latin typeface="微软雅黑" panose="020B0503020204020204" charset="-122"/>
                <a:ea typeface="微软雅黑" panose="020B0503020204020204" charset="-122"/>
                <a:cs typeface="微软雅黑" panose="020B0503020204020204" charset="-122"/>
              </a:rPr>
              <a:t>制度建设有落实、</a:t>
            </a:r>
            <a:r>
              <a:rPr sz="1500" kern="0" spc="-110" dirty="0">
                <a:solidFill>
                  <a:srgbClr val="E93535">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E93535">
                    <a:alpha val="100000"/>
                  </a:srgbClr>
                </a:solidFill>
                <a:latin typeface="微软雅黑" panose="020B0503020204020204" charset="-122"/>
                <a:ea typeface="微软雅黑" panose="020B0503020204020204" charset="-122"/>
                <a:cs typeface="微软雅黑" panose="020B0503020204020204" charset="-122"/>
              </a:rPr>
              <a:t>阵地建设有氛围、</a:t>
            </a:r>
            <a:r>
              <a:rPr sz="1500" kern="0" spc="-350" dirty="0">
                <a:solidFill>
                  <a:srgbClr val="E93535">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E93535">
                    <a:alpha val="100000"/>
                  </a:srgbClr>
                </a:solidFill>
                <a:latin typeface="微软雅黑" panose="020B0503020204020204" charset="-122"/>
                <a:ea typeface="微软雅黑" panose="020B0503020204020204" charset="-122"/>
                <a:cs typeface="微软雅黑" panose="020B0503020204020204" charset="-122"/>
              </a:rPr>
              <a:t>基础资料有台账、</a:t>
            </a:r>
            <a:r>
              <a:rPr sz="1500" kern="0" spc="-160" dirty="0">
                <a:solidFill>
                  <a:srgbClr val="E93535">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E93535">
                    <a:alpha val="100000"/>
                  </a:srgbClr>
                </a:solidFill>
                <a:latin typeface="微软雅黑" panose="020B0503020204020204" charset="-122"/>
                <a:ea typeface="微软雅黑" panose="020B0503020204020204" charset="-122"/>
                <a:cs typeface="微软雅黑" panose="020B0503020204020204" charset="-122"/>
              </a:rPr>
              <a:t>融入中心有实效</a:t>
            </a:r>
            <a:endParaRPr sz="1500" dirty="0">
              <a:latin typeface="微软雅黑" panose="020B0503020204020204" charset="-122"/>
              <a:ea typeface="微软雅黑" panose="020B0503020204020204" charset="-122"/>
              <a:cs typeface="微软雅黑" panose="020B0503020204020204" charset="-122"/>
            </a:endParaRPr>
          </a:p>
        </p:txBody>
      </p:sp>
      <p:sp>
        <p:nvSpPr>
          <p:cNvPr id="1050" name="textbox 1050"/>
          <p:cNvSpPr/>
          <p:nvPr/>
        </p:nvSpPr>
        <p:spPr>
          <a:xfrm>
            <a:off x="9455365" y="4214488"/>
            <a:ext cx="1645285" cy="79946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3000"/>
              </a:lnSpc>
            </a:pPr>
            <a:r>
              <a:rPr sz="1500" kern="0" spc="220" dirty="0">
                <a:solidFill>
                  <a:srgbClr val="E61817">
                    <a:alpha val="100000"/>
                  </a:srgbClr>
                </a:solidFill>
                <a:latin typeface="微软雅黑" panose="020B0503020204020204" charset="-122"/>
                <a:ea typeface="微软雅黑" panose="020B0503020204020204" charset="-122"/>
                <a:cs typeface="微软雅黑" panose="020B0503020204020204" charset="-122"/>
              </a:rPr>
              <a:t>党员积分</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11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algn="r" rtl="0" eaLnBrk="0">
              <a:lnSpc>
                <a:spcPct val="92000"/>
              </a:lnSpc>
            </a:pPr>
            <a:r>
              <a:rPr sz="2700" kern="0" spc="230" dirty="0">
                <a:solidFill>
                  <a:srgbClr val="E61817">
                    <a:alpha val="100000"/>
                  </a:srgbClr>
                </a:solidFill>
                <a:latin typeface="微软雅黑" panose="020B0503020204020204" charset="-122"/>
                <a:ea typeface="微软雅黑" panose="020B0503020204020204" charset="-122"/>
                <a:cs typeface="微软雅黑" panose="020B0503020204020204" charset="-122"/>
              </a:rPr>
              <a:t>创先争优</a:t>
            </a:r>
            <a:endParaRPr sz="2700" dirty="0">
              <a:latin typeface="微软雅黑" panose="020B0503020204020204" charset="-122"/>
              <a:ea typeface="微软雅黑" panose="020B0503020204020204" charset="-122"/>
              <a:cs typeface="微软雅黑" panose="020B0503020204020204" charset="-122"/>
            </a:endParaRPr>
          </a:p>
        </p:txBody>
      </p:sp>
      <p:sp>
        <p:nvSpPr>
          <p:cNvPr id="1052" name="textbox 1052"/>
          <p:cNvSpPr/>
          <p:nvPr/>
        </p:nvSpPr>
        <p:spPr>
          <a:xfrm>
            <a:off x="10022253" y="2482899"/>
            <a:ext cx="832485" cy="46545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0000"/>
              </a:lnSpc>
            </a:pPr>
            <a:r>
              <a:rPr sz="3200" kern="0" spc="-30" dirty="0">
                <a:solidFill>
                  <a:srgbClr val="E61817">
                    <a:alpha val="100000"/>
                  </a:srgbClr>
                </a:solidFill>
                <a:latin typeface="微软雅黑" panose="020B0503020204020204" charset="-122"/>
                <a:ea typeface="微软雅黑" panose="020B0503020204020204" charset="-122"/>
                <a:cs typeface="微软雅黑" panose="020B0503020204020204" charset="-122"/>
              </a:rPr>
              <a:t>党课</a:t>
            </a:r>
            <a:endParaRPr sz="32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 name="picture 1054"/>
          <p:cNvPicPr>
            <a:picLocks noChangeAspect="1"/>
          </p:cNvPicPr>
          <p:nvPr/>
        </p:nvPicPr>
        <p:blipFill>
          <a:blip r:embed="rId1"/>
          <a:stretch>
            <a:fillRect/>
          </a:stretch>
        </p:blipFill>
        <p:spPr>
          <a:xfrm rot="21600000">
            <a:off x="0" y="0"/>
            <a:ext cx="12192000" cy="6858000"/>
          </a:xfrm>
          <a:prstGeom prst="rect">
            <a:avLst/>
          </a:prstGeom>
        </p:spPr>
      </p:pic>
      <p:sp>
        <p:nvSpPr>
          <p:cNvPr id="1056" name="textbox 1056"/>
          <p:cNvSpPr/>
          <p:nvPr/>
        </p:nvSpPr>
        <p:spPr>
          <a:xfrm>
            <a:off x="11289131" y="6576644"/>
            <a:ext cx="113664" cy="17907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4000"/>
              </a:lnSpc>
            </a:pPr>
            <a:r>
              <a:rPr sz="12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4</a:t>
            </a:r>
            <a:endParaRPr sz="1200" dirty="0">
              <a:latin typeface="微软雅黑" panose="020B0503020204020204" charset="-122"/>
              <a:ea typeface="微软雅黑" panose="020B0503020204020204" charset="-122"/>
              <a:cs typeface="微软雅黑" panose="020B0503020204020204" charset="-122"/>
            </a:endParaRPr>
          </a:p>
        </p:txBody>
      </p:sp>
      <p:sp>
        <p:nvSpPr>
          <p:cNvPr id="1058" name="textbox 1058"/>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1060" name="picture 1060"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062" name="textbox 1062"/>
          <p:cNvSpPr/>
          <p:nvPr/>
        </p:nvSpPr>
        <p:spPr>
          <a:xfrm>
            <a:off x="3813876" y="3253517"/>
            <a:ext cx="4956175" cy="618490"/>
          </a:xfrm>
          <a:prstGeom prst="rect">
            <a:avLst/>
          </a:prstGeom>
          <a:noFill/>
          <a:ln w="0" cap="flat">
            <a:noFill/>
            <a:prstDash val="solid"/>
            <a:miter lim="0"/>
          </a:ln>
        </p:spPr>
        <p:txBody>
          <a:bodyPr vert="horz" wrap="square" lIns="0" tIns="0" rIns="0" bIns="0"/>
          <a:lstStyle/>
          <a:p>
            <a:pPr algn="l" rtl="0" eaLnBrk="0">
              <a:lnSpc>
                <a:spcPct val="67000"/>
              </a:lnSpc>
            </a:pPr>
            <a:endParaRPr sz="100" dirty="0">
              <a:latin typeface="Arial" panose="020B0604020202020204"/>
              <a:ea typeface="Arial" panose="020B0604020202020204"/>
              <a:cs typeface="Arial" panose="020B0604020202020204"/>
            </a:endParaRPr>
          </a:p>
          <a:p>
            <a:pPr marL="12700" algn="l" rtl="0" eaLnBrk="0">
              <a:lnSpc>
                <a:spcPct val="93000"/>
              </a:lnSpc>
            </a:pPr>
            <a:r>
              <a:rPr sz="4200" kern="0" spc="650" dirty="0">
                <a:solidFill>
                  <a:srgbClr val="430000">
                    <a:alpha val="100000"/>
                  </a:srgbClr>
                </a:solidFill>
                <a:latin typeface="微软雅黑" panose="020B0503020204020204" charset="-122"/>
                <a:ea typeface="微软雅黑" panose="020B0503020204020204" charset="-122"/>
                <a:cs typeface="微软雅黑" panose="020B0503020204020204" charset="-122"/>
              </a:rPr>
              <a:t>党支部的工作内容</a:t>
            </a:r>
            <a:endParaRPr sz="4200" dirty="0">
              <a:latin typeface="微软雅黑" panose="020B0503020204020204" charset="-122"/>
              <a:ea typeface="微软雅黑" panose="020B0503020204020204" charset="-122"/>
              <a:cs typeface="微软雅黑" panose="020B0503020204020204" charset="-122"/>
            </a:endParaRPr>
          </a:p>
        </p:txBody>
      </p:sp>
      <p:sp>
        <p:nvSpPr>
          <p:cNvPr id="1064" name="textbox 1064"/>
          <p:cNvSpPr/>
          <p:nvPr/>
        </p:nvSpPr>
        <p:spPr>
          <a:xfrm>
            <a:off x="4768595" y="2080259"/>
            <a:ext cx="2676525" cy="559434"/>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8000"/>
              </a:lnSpc>
            </a:pPr>
            <a:endParaRPr sz="600" dirty="0">
              <a:latin typeface="Arial" panose="020B0604020202020204"/>
              <a:ea typeface="Arial" panose="020B0604020202020204"/>
              <a:cs typeface="Arial" panose="020B0604020202020204"/>
            </a:endParaRPr>
          </a:p>
          <a:p>
            <a:pPr marL="529590" algn="l" rtl="0" eaLnBrk="0">
              <a:lnSpc>
                <a:spcPct val="91000"/>
              </a:lnSpc>
              <a:spcBef>
                <a:spcPts val="0"/>
              </a:spcBef>
            </a:pPr>
            <a:r>
              <a:rPr sz="32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第三部分</a:t>
            </a:r>
            <a:endParaRPr sz="3200" dirty="0">
              <a:latin typeface="微软雅黑" panose="020B0503020204020204" charset="-122"/>
              <a:ea typeface="微软雅黑" panose="020B0503020204020204" charset="-122"/>
              <a:cs typeface="微软雅黑" panose="020B0503020204020204" charset="-122"/>
            </a:endParaRPr>
          </a:p>
        </p:txBody>
      </p:sp>
      <p:pic>
        <p:nvPicPr>
          <p:cNvPr id="1066" name="picture 1066"/>
          <p:cNvPicPr>
            <a:picLocks noChangeAspect="1"/>
          </p:cNvPicPr>
          <p:nvPr/>
        </p:nvPicPr>
        <p:blipFill>
          <a:blip r:embed="rId3"/>
          <a:stretch>
            <a:fillRect/>
          </a:stretch>
        </p:blipFill>
        <p:spPr>
          <a:xfrm rot="21600000">
            <a:off x="5574791" y="658367"/>
            <a:ext cx="976884" cy="961644"/>
          </a:xfrm>
          <a:prstGeom prst="rect">
            <a:avLst/>
          </a:prstGeom>
        </p:spPr>
      </p:pic>
      <p:sp>
        <p:nvSpPr>
          <p:cNvPr id="1068" name="textbox 1068"/>
          <p:cNvSpPr/>
          <p:nvPr/>
        </p:nvSpPr>
        <p:spPr>
          <a:xfrm>
            <a:off x="7787506" y="2144559"/>
            <a:ext cx="748665" cy="41084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3035"/>
              </a:lnSpc>
            </a:pPr>
            <a:r>
              <a:rPr sz="23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2300" dirty="0">
              <a:latin typeface="微软雅黑" panose="020B0503020204020204" charset="-122"/>
              <a:ea typeface="微软雅黑" panose="020B0503020204020204" charset="-122"/>
              <a:cs typeface="微软雅黑" panose="020B0503020204020204" charset="-122"/>
            </a:endParaRPr>
          </a:p>
        </p:txBody>
      </p:sp>
      <p:sp>
        <p:nvSpPr>
          <p:cNvPr id="1070" name="textbox 1070"/>
          <p:cNvSpPr/>
          <p:nvPr/>
        </p:nvSpPr>
        <p:spPr>
          <a:xfrm>
            <a:off x="3681850" y="2144559"/>
            <a:ext cx="748665" cy="41084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3035"/>
              </a:lnSpc>
            </a:pPr>
            <a:r>
              <a:rPr sz="23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2" name="picture 1072"/>
          <p:cNvPicPr>
            <a:picLocks noChangeAspect="1"/>
          </p:cNvPicPr>
          <p:nvPr/>
        </p:nvPicPr>
        <p:blipFill>
          <a:blip r:embed="rId1"/>
          <a:stretch>
            <a:fillRect/>
          </a:stretch>
        </p:blipFill>
        <p:spPr>
          <a:xfrm rot="21600000">
            <a:off x="0" y="0"/>
            <a:ext cx="12192000" cy="6858000"/>
          </a:xfrm>
          <a:prstGeom prst="rect">
            <a:avLst/>
          </a:prstGeom>
        </p:spPr>
      </p:pic>
      <p:sp>
        <p:nvSpPr>
          <p:cNvPr id="1074" name="rect 1074"/>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076" name="textbox 1076"/>
          <p:cNvSpPr/>
          <p:nvPr/>
        </p:nvSpPr>
        <p:spPr>
          <a:xfrm>
            <a:off x="1058964" y="6600418"/>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a:t>
            </a:r>
            <a:endParaRPr sz="1200" dirty="0">
              <a:latin typeface="微软雅黑" panose="020B0503020204020204" charset="-122"/>
              <a:ea typeface="微软雅黑" panose="020B0503020204020204" charset="-122"/>
              <a:cs typeface="微软雅黑" panose="020B0503020204020204" charset="-122"/>
            </a:endParaRPr>
          </a:p>
        </p:txBody>
      </p:sp>
      <p:sp>
        <p:nvSpPr>
          <p:cNvPr id="1078" name="textbox 1078"/>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1080" name="picture 1080" descr="C:/Users/Administrator/Desktop/1.png1"/>
          <p:cNvPicPr>
            <a:picLocks noChangeAspect="1"/>
          </p:cNvPicPr>
          <p:nvPr/>
        </p:nvPicPr>
        <p:blipFill>
          <a:blip r:embed="rId2"/>
          <a:srcRect/>
          <a:stretch>
            <a:fillRect/>
          </a:stretch>
        </p:blipFill>
        <p:spPr>
          <a:xfrm rot="21600000">
            <a:off x="0" y="1523"/>
            <a:ext cx="12192000" cy="6856476"/>
          </a:xfrm>
          <a:prstGeom prst="rect">
            <a:avLst/>
          </a:prstGeom>
        </p:spPr>
      </p:pic>
      <p:sp>
        <p:nvSpPr>
          <p:cNvPr id="1082" name="textbox 1082"/>
          <p:cNvSpPr/>
          <p:nvPr/>
        </p:nvSpPr>
        <p:spPr>
          <a:xfrm>
            <a:off x="1292301" y="2380837"/>
            <a:ext cx="9420225" cy="3660140"/>
          </a:xfrm>
          <a:prstGeom prst="rect">
            <a:avLst/>
          </a:prstGeom>
          <a:noFill/>
          <a:ln w="0" cap="flat">
            <a:noFill/>
            <a:prstDash val="solid"/>
            <a:miter lim="0"/>
          </a:ln>
        </p:spPr>
        <p:txBody>
          <a:bodyPr vert="horz" wrap="square" lIns="0" tIns="0" rIns="0" bIns="0"/>
          <a:lstStyle/>
          <a:p>
            <a:pPr algn="l" rtl="0" eaLnBrk="0">
              <a:lnSpc>
                <a:spcPct val="69000"/>
              </a:lnSpc>
            </a:pPr>
            <a:endParaRPr sz="100" dirty="0">
              <a:latin typeface="Arial" panose="020B0604020202020204"/>
              <a:ea typeface="Arial" panose="020B0604020202020204"/>
              <a:cs typeface="Arial" panose="020B0604020202020204"/>
            </a:endParaRPr>
          </a:p>
          <a:p>
            <a:pPr marL="89535" indent="741680" algn="l" rtl="0" eaLnBrk="0">
              <a:lnSpc>
                <a:spcPct val="112000"/>
              </a:lnSpc>
            </a:pPr>
            <a:r>
              <a:rPr sz="2700" kern="0" spc="20" dirty="0">
                <a:solidFill>
                  <a:srgbClr val="E61817">
                    <a:alpha val="100000"/>
                  </a:srgbClr>
                </a:solidFill>
                <a:latin typeface="楷体" panose="02010609060101010101" charset="-122"/>
                <a:ea typeface="楷体" panose="02010609060101010101" charset="-122"/>
                <a:cs typeface="楷体" panose="02010609060101010101" charset="-122"/>
              </a:rPr>
              <a:t>《</a:t>
            </a:r>
            <a:r>
              <a:rPr sz="2700" kern="0" spc="400" dirty="0">
                <a:solidFill>
                  <a:srgbClr val="E61817">
                    <a:alpha val="100000"/>
                  </a:srgbClr>
                </a:solidFill>
                <a:latin typeface="楷体" panose="02010609060101010101" charset="-122"/>
                <a:ea typeface="楷体" panose="02010609060101010101" charset="-122"/>
                <a:cs typeface="楷体" panose="02010609060101010101" charset="-122"/>
              </a:rPr>
              <a:t> </a:t>
            </a:r>
            <a:r>
              <a:rPr sz="2700" kern="0" spc="20" dirty="0">
                <a:solidFill>
                  <a:srgbClr val="E61817">
                    <a:alpha val="100000"/>
                  </a:srgbClr>
                </a:solidFill>
                <a:latin typeface="楷体" panose="02010609060101010101" charset="-122"/>
                <a:ea typeface="楷体" panose="02010609060101010101" charset="-122"/>
                <a:cs typeface="楷体" panose="02010609060101010101" charset="-122"/>
              </a:rPr>
              <a:t>中国共产党发展党员工作细则》</a:t>
            </a:r>
            <a:r>
              <a:rPr sz="2700" kern="0" spc="-710" dirty="0">
                <a:solidFill>
                  <a:srgbClr val="E61817">
                    <a:alpha val="100000"/>
                  </a:srgbClr>
                </a:solidFill>
                <a:latin typeface="楷体" panose="02010609060101010101" charset="-122"/>
                <a:ea typeface="楷体" panose="02010609060101010101" charset="-122"/>
                <a:cs typeface="楷体" panose="02010609060101010101" charset="-122"/>
              </a:rPr>
              <a:t> </a:t>
            </a:r>
            <a:r>
              <a:rPr sz="2700" kern="0" spc="20" dirty="0">
                <a:solidFill>
                  <a:srgbClr val="E61817">
                    <a:alpha val="100000"/>
                  </a:srgbClr>
                </a:solidFill>
                <a:latin typeface="楷体" panose="02010609060101010101" charset="-122"/>
                <a:ea typeface="楷体" panose="02010609060101010101" charset="-122"/>
                <a:cs typeface="楷体" panose="02010609060101010101" charset="-122"/>
              </a:rPr>
              <a:t>2014年5月28日</a:t>
            </a:r>
            <a:r>
              <a:rPr sz="2700" kern="0" spc="70" dirty="0">
                <a:solidFill>
                  <a:srgbClr val="E61817">
                    <a:alpha val="100000"/>
                  </a:srgbClr>
                </a:solidFill>
                <a:latin typeface="楷体" panose="02010609060101010101" charset="-122"/>
                <a:ea typeface="楷体" panose="02010609060101010101" charset="-122"/>
                <a:cs typeface="楷体" panose="02010609060101010101" charset="-122"/>
              </a:rPr>
              <a:t>印发实施</a:t>
            </a:r>
            <a:r>
              <a:rPr sz="2700" kern="0" spc="-230" dirty="0">
                <a:solidFill>
                  <a:srgbClr val="E61817">
                    <a:alpha val="100000"/>
                  </a:srgbClr>
                </a:solidFill>
                <a:latin typeface="楷体" panose="02010609060101010101" charset="-122"/>
                <a:ea typeface="楷体" panose="02010609060101010101" charset="-122"/>
                <a:cs typeface="楷体" panose="02010609060101010101" charset="-122"/>
              </a:rPr>
              <a:t> </a:t>
            </a:r>
            <a:r>
              <a:rPr sz="2700" kern="0" spc="70" dirty="0">
                <a:solidFill>
                  <a:srgbClr val="E61817">
                    <a:alpha val="100000"/>
                  </a:srgbClr>
                </a:solidFill>
                <a:latin typeface="楷体" panose="02010609060101010101" charset="-122"/>
                <a:ea typeface="楷体" panose="02010609060101010101" charset="-122"/>
                <a:cs typeface="楷体" panose="02010609060101010101" charset="-122"/>
              </a:rPr>
              <a:t>，《中国共产党发展党员工作细则（</a:t>
            </a:r>
            <a:r>
              <a:rPr sz="2700" kern="0" spc="60" dirty="0">
                <a:solidFill>
                  <a:srgbClr val="E61817">
                    <a:alpha val="100000"/>
                  </a:srgbClr>
                </a:solidFill>
                <a:latin typeface="楷体" panose="02010609060101010101" charset="-122"/>
                <a:ea typeface="楷体" panose="02010609060101010101" charset="-122"/>
                <a:cs typeface="楷体" panose="02010609060101010101" charset="-122"/>
              </a:rPr>
              <a:t>试行</a:t>
            </a:r>
            <a:r>
              <a:rPr sz="2700" kern="0" spc="-260" dirty="0">
                <a:solidFill>
                  <a:srgbClr val="E61817">
                    <a:alpha val="100000"/>
                  </a:srgbClr>
                </a:solidFill>
                <a:latin typeface="楷体" panose="02010609060101010101" charset="-122"/>
                <a:ea typeface="楷体" panose="02010609060101010101" charset="-122"/>
                <a:cs typeface="楷体" panose="02010609060101010101" charset="-122"/>
              </a:rPr>
              <a:t> </a:t>
            </a:r>
            <a:r>
              <a:rPr sz="2700" kern="0" spc="60" dirty="0">
                <a:solidFill>
                  <a:srgbClr val="E61817">
                    <a:alpha val="100000"/>
                  </a:srgbClr>
                </a:solidFill>
                <a:latin typeface="楷体" panose="02010609060101010101" charset="-122"/>
                <a:ea typeface="楷体" panose="02010609060101010101" charset="-122"/>
                <a:cs typeface="楷体" panose="02010609060101010101" charset="-122"/>
              </a:rPr>
              <a:t>）》</a:t>
            </a:r>
            <a:r>
              <a:rPr sz="2700" kern="0" spc="0" dirty="0">
                <a:solidFill>
                  <a:srgbClr val="E61817">
                    <a:alpha val="100000"/>
                  </a:srgbClr>
                </a:solidFill>
                <a:latin typeface="楷体" panose="02010609060101010101" charset="-122"/>
                <a:ea typeface="楷体" panose="02010609060101010101" charset="-122"/>
                <a:cs typeface="楷体" panose="02010609060101010101" charset="-122"/>
              </a:rPr>
              <a:t>（中组发〔1990〕3号</a:t>
            </a:r>
            <a:r>
              <a:rPr sz="2700" kern="0" spc="-300" dirty="0">
                <a:solidFill>
                  <a:srgbClr val="E61817">
                    <a:alpha val="100000"/>
                  </a:srgbClr>
                </a:solidFill>
                <a:latin typeface="楷体" panose="02010609060101010101" charset="-122"/>
                <a:ea typeface="楷体" panose="02010609060101010101" charset="-122"/>
                <a:cs typeface="楷体" panose="02010609060101010101" charset="-122"/>
              </a:rPr>
              <a:t> </a:t>
            </a:r>
            <a:r>
              <a:rPr sz="2700" kern="0" spc="0" dirty="0">
                <a:solidFill>
                  <a:srgbClr val="E61817">
                    <a:alpha val="100000"/>
                  </a:srgbClr>
                </a:solidFill>
                <a:latin typeface="楷体" panose="02010609060101010101" charset="-122"/>
                <a:ea typeface="楷体" panose="02010609060101010101" charset="-122"/>
                <a:cs typeface="楷体" panose="02010609060101010101" charset="-122"/>
              </a:rPr>
              <a:t>）同时废止。</a:t>
            </a:r>
            <a:endParaRPr sz="2700" dirty="0">
              <a:latin typeface="楷体" panose="02010609060101010101" charset="-122"/>
              <a:ea typeface="楷体" panose="02010609060101010101" charset="-122"/>
              <a:cs typeface="楷体" panose="02010609060101010101" charset="-122"/>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6000"/>
              </a:lnSpc>
            </a:pPr>
            <a:endParaRPr sz="500" dirty="0">
              <a:latin typeface="Arial" panose="020B0604020202020204"/>
              <a:ea typeface="Arial" panose="020B0604020202020204"/>
              <a:cs typeface="Arial" panose="020B0604020202020204"/>
            </a:endParaRPr>
          </a:p>
          <a:p>
            <a:pPr marL="24130" indent="840105" algn="l" rtl="0" eaLnBrk="0">
              <a:lnSpc>
                <a:spcPct val="116000"/>
              </a:lnSpc>
            </a:pPr>
            <a:r>
              <a:rPr sz="2300" kern="0" spc="-50" dirty="0">
                <a:solidFill>
                  <a:srgbClr val="E61817">
                    <a:alpha val="100000"/>
                  </a:srgbClr>
                </a:solidFill>
                <a:latin typeface="楷体" panose="02010609060101010101" charset="-122"/>
                <a:ea typeface="楷体" panose="02010609060101010101" charset="-122"/>
                <a:cs typeface="楷体" panose="02010609060101010101" charset="-122"/>
              </a:rPr>
              <a:t>中共陕西省委</a:t>
            </a:r>
            <a:r>
              <a:rPr sz="2300" kern="0" spc="-420" dirty="0">
                <a:solidFill>
                  <a:srgbClr val="E61817">
                    <a:alpha val="100000"/>
                  </a:srgbClr>
                </a:solidFill>
                <a:latin typeface="楷体" panose="02010609060101010101" charset="-122"/>
                <a:ea typeface="楷体" panose="02010609060101010101" charset="-122"/>
                <a:cs typeface="楷体" panose="02010609060101010101" charset="-122"/>
              </a:rPr>
              <a:t> </a:t>
            </a:r>
            <a:r>
              <a:rPr sz="2300" kern="0" spc="-50" dirty="0">
                <a:solidFill>
                  <a:srgbClr val="E61817">
                    <a:alpha val="100000"/>
                  </a:srgbClr>
                </a:solidFill>
                <a:latin typeface="楷体" panose="02010609060101010101" charset="-122"/>
                <a:ea typeface="楷体" panose="02010609060101010101" charset="-122"/>
                <a:cs typeface="楷体" panose="02010609060101010101" charset="-122"/>
              </a:rPr>
              <a:t>组</a:t>
            </a:r>
            <a:r>
              <a:rPr sz="2300" kern="0" spc="-300" dirty="0">
                <a:solidFill>
                  <a:srgbClr val="E61817">
                    <a:alpha val="100000"/>
                  </a:srgbClr>
                </a:solidFill>
                <a:latin typeface="楷体" panose="02010609060101010101" charset="-122"/>
                <a:ea typeface="楷体" panose="02010609060101010101" charset="-122"/>
                <a:cs typeface="楷体" panose="02010609060101010101" charset="-122"/>
              </a:rPr>
              <a:t> </a:t>
            </a:r>
            <a:r>
              <a:rPr sz="2300" kern="0" spc="-50" dirty="0">
                <a:solidFill>
                  <a:srgbClr val="E61817">
                    <a:alpha val="100000"/>
                  </a:srgbClr>
                </a:solidFill>
                <a:latin typeface="楷体" panose="02010609060101010101" charset="-122"/>
                <a:ea typeface="楷体" panose="02010609060101010101" charset="-122"/>
                <a:cs typeface="楷体" panose="02010609060101010101" charset="-122"/>
              </a:rPr>
              <a:t>织部2016年印发</a:t>
            </a:r>
            <a:r>
              <a:rPr sz="2300" kern="0" spc="-260" dirty="0">
                <a:solidFill>
                  <a:srgbClr val="E61817">
                    <a:alpha val="100000"/>
                  </a:srgbClr>
                </a:solidFill>
                <a:latin typeface="楷体" panose="02010609060101010101" charset="-122"/>
                <a:ea typeface="楷体" panose="02010609060101010101" charset="-122"/>
                <a:cs typeface="楷体" panose="02010609060101010101" charset="-122"/>
              </a:rPr>
              <a:t> </a:t>
            </a:r>
            <a:r>
              <a:rPr sz="2300" kern="0" spc="-50" dirty="0">
                <a:solidFill>
                  <a:srgbClr val="E61817">
                    <a:alpha val="100000"/>
                  </a:srgbClr>
                </a:solidFill>
                <a:latin typeface="楷体" panose="02010609060101010101" charset="-122"/>
                <a:ea typeface="楷体" panose="02010609060101010101" charset="-122"/>
                <a:cs typeface="楷体" panose="02010609060101010101" charset="-122"/>
              </a:rPr>
              <a:t>、2017年1月1日起执行</a:t>
            </a:r>
            <a:r>
              <a:rPr sz="2300" kern="0" spc="0" dirty="0">
                <a:solidFill>
                  <a:srgbClr val="E61817">
                    <a:alpha val="100000"/>
                  </a:srgbClr>
                </a:solidFill>
                <a:latin typeface="楷体" panose="02010609060101010101" charset="-122"/>
                <a:ea typeface="楷体" panose="02010609060101010101" charset="-122"/>
                <a:cs typeface="楷体" panose="02010609060101010101" charset="-122"/>
              </a:rPr>
              <a:t> </a:t>
            </a:r>
            <a:r>
              <a:rPr sz="2300" kern="0" spc="10" dirty="0">
                <a:solidFill>
                  <a:srgbClr val="E61817">
                    <a:alpha val="100000"/>
                  </a:srgbClr>
                </a:solidFill>
                <a:latin typeface="楷体" panose="02010609060101010101" charset="-122"/>
                <a:ea typeface="楷体" panose="02010609060101010101" charset="-122"/>
                <a:cs typeface="楷体" panose="02010609060101010101" charset="-122"/>
              </a:rPr>
              <a:t>《 陕</a:t>
            </a:r>
            <a:r>
              <a:rPr sz="2300" kern="0" spc="-240" dirty="0">
                <a:solidFill>
                  <a:srgbClr val="E61817">
                    <a:alpha val="100000"/>
                  </a:srgbClr>
                </a:solidFill>
                <a:latin typeface="楷体" panose="02010609060101010101" charset="-122"/>
                <a:ea typeface="楷体" panose="02010609060101010101" charset="-122"/>
                <a:cs typeface="楷体" panose="02010609060101010101" charset="-122"/>
              </a:rPr>
              <a:t> </a:t>
            </a:r>
            <a:r>
              <a:rPr sz="2300" kern="0" spc="10" dirty="0">
                <a:solidFill>
                  <a:srgbClr val="E61817">
                    <a:alpha val="100000"/>
                  </a:srgbClr>
                </a:solidFill>
                <a:latin typeface="楷体" panose="02010609060101010101" charset="-122"/>
                <a:ea typeface="楷体" panose="02010609060101010101" charset="-122"/>
                <a:cs typeface="楷体" panose="02010609060101010101" charset="-122"/>
              </a:rPr>
              <a:t>西省发展党员工作规程（试行</a:t>
            </a:r>
            <a:r>
              <a:rPr sz="2300" kern="0" spc="-200" dirty="0">
                <a:solidFill>
                  <a:srgbClr val="E61817">
                    <a:alpha val="100000"/>
                  </a:srgbClr>
                </a:solidFill>
                <a:latin typeface="楷体" panose="02010609060101010101" charset="-122"/>
                <a:ea typeface="楷体" panose="02010609060101010101" charset="-122"/>
                <a:cs typeface="楷体" panose="02010609060101010101" charset="-122"/>
              </a:rPr>
              <a:t> </a:t>
            </a:r>
            <a:r>
              <a:rPr sz="2300" kern="0" spc="10" dirty="0">
                <a:solidFill>
                  <a:srgbClr val="E61817">
                    <a:alpha val="100000"/>
                  </a:srgbClr>
                </a:solidFill>
                <a:latin typeface="楷体" panose="02010609060101010101" charset="-122"/>
                <a:ea typeface="楷体" panose="02010609060101010101" charset="-122"/>
                <a:cs typeface="楷体" panose="02010609060101010101" charset="-122"/>
              </a:rPr>
              <a:t>）》 ，202</a:t>
            </a:r>
            <a:r>
              <a:rPr sz="2300" kern="0" spc="0" dirty="0">
                <a:solidFill>
                  <a:srgbClr val="E61817">
                    <a:alpha val="100000"/>
                  </a:srgbClr>
                </a:solidFill>
                <a:latin typeface="楷体" panose="02010609060101010101" charset="-122"/>
                <a:ea typeface="楷体" panose="02010609060101010101" charset="-122"/>
                <a:cs typeface="楷体" panose="02010609060101010101" charset="-122"/>
              </a:rPr>
              <a:t>3年3月3日废止。</a:t>
            </a:r>
            <a:r>
              <a:rPr sz="2300" kern="0" spc="-30" dirty="0">
                <a:solidFill>
                  <a:srgbClr val="E61817">
                    <a:alpha val="100000"/>
                  </a:srgbClr>
                </a:solidFill>
                <a:latin typeface="楷体" panose="02010609060101010101" charset="-122"/>
                <a:ea typeface="楷体" panose="02010609060101010101" charset="-122"/>
                <a:cs typeface="楷体" panose="02010609060101010101" charset="-122"/>
              </a:rPr>
              <a:t>执行《中共陕西省委组织部印发&lt;</a:t>
            </a:r>
            <a:r>
              <a:rPr sz="2300" kern="0" spc="-330" dirty="0">
                <a:solidFill>
                  <a:srgbClr val="E61817">
                    <a:alpha val="100000"/>
                  </a:srgbClr>
                </a:solidFill>
                <a:latin typeface="楷体" panose="02010609060101010101" charset="-122"/>
                <a:ea typeface="楷体" panose="02010609060101010101" charset="-122"/>
                <a:cs typeface="楷体" panose="02010609060101010101" charset="-122"/>
              </a:rPr>
              <a:t> </a:t>
            </a:r>
            <a:r>
              <a:rPr sz="2300" kern="0" spc="-30" dirty="0">
                <a:solidFill>
                  <a:srgbClr val="E61817">
                    <a:alpha val="100000"/>
                  </a:srgbClr>
                </a:solidFill>
                <a:latin typeface="楷体" panose="02010609060101010101" charset="-122"/>
                <a:ea typeface="楷体" panose="02010609060101010101" charset="-122"/>
                <a:cs typeface="楷体" panose="02010609060101010101" charset="-122"/>
              </a:rPr>
              <a:t>关于进一步规范发展党员工作</a:t>
            </a:r>
            <a:r>
              <a:rPr sz="2300" kern="0" spc="220" dirty="0">
                <a:solidFill>
                  <a:srgbClr val="E61817">
                    <a:alpha val="100000"/>
                  </a:srgbClr>
                </a:solidFill>
                <a:latin typeface="楷体" panose="02010609060101010101" charset="-122"/>
                <a:ea typeface="楷体" panose="02010609060101010101" charset="-122"/>
                <a:cs typeface="楷体" panose="02010609060101010101" charset="-122"/>
              </a:rPr>
              <a:t>的若干措施&gt;的通知》</a:t>
            </a:r>
            <a:r>
              <a:rPr sz="2300" kern="0" spc="-60" dirty="0">
                <a:solidFill>
                  <a:srgbClr val="E61817">
                    <a:alpha val="100000"/>
                  </a:srgbClr>
                </a:solidFill>
                <a:latin typeface="楷体" panose="02010609060101010101" charset="-122"/>
                <a:ea typeface="楷体" panose="02010609060101010101" charset="-122"/>
                <a:cs typeface="楷体" panose="02010609060101010101" charset="-122"/>
              </a:rPr>
              <a:t> </a:t>
            </a:r>
            <a:r>
              <a:rPr sz="2300" kern="0" spc="220" dirty="0">
                <a:solidFill>
                  <a:srgbClr val="E61817">
                    <a:alpha val="100000"/>
                  </a:srgbClr>
                </a:solidFill>
                <a:latin typeface="楷体" panose="02010609060101010101" charset="-122"/>
                <a:ea typeface="楷体" panose="02010609060101010101" charset="-122"/>
                <a:cs typeface="楷体" panose="02010609060101010101" charset="-122"/>
              </a:rPr>
              <a:t>（陕组通字〔2023〕12号 ）。</a:t>
            </a:r>
            <a:endParaRPr sz="2300" dirty="0">
              <a:latin typeface="楷体" panose="02010609060101010101" charset="-122"/>
              <a:ea typeface="楷体" panose="02010609060101010101" charset="-122"/>
              <a:cs typeface="楷体" panose="02010609060101010101" charset="-122"/>
            </a:endParaRPr>
          </a:p>
        </p:txBody>
      </p:sp>
      <p:sp>
        <p:nvSpPr>
          <p:cNvPr id="1084" name="textbox 1084"/>
          <p:cNvSpPr/>
          <p:nvPr/>
        </p:nvSpPr>
        <p:spPr>
          <a:xfrm>
            <a:off x="1400555" y="949452"/>
            <a:ext cx="249364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8255" algn="l" rtl="0" eaLnBrk="0">
              <a:lnSpc>
                <a:spcPct val="92000"/>
              </a:lnSpc>
            </a:pPr>
            <a:r>
              <a:rPr sz="2300" b="1" kern="0" spc="130" dirty="0">
                <a:solidFill>
                  <a:srgbClr val="FFFFFF">
                    <a:alpha val="100000"/>
                  </a:srgbClr>
                </a:solidFill>
                <a:latin typeface="微软雅黑" panose="020B0503020204020204" charset="-122"/>
                <a:ea typeface="微软雅黑" panose="020B0503020204020204" charset="-122"/>
                <a:cs typeface="微软雅黑" panose="020B0503020204020204" charset="-122"/>
              </a:rPr>
              <a:t>一</a:t>
            </a:r>
            <a:r>
              <a:rPr sz="2300" b="1" kern="0" spc="-3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b="1" kern="0" spc="13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300" b="1" kern="0" spc="-32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b="1" kern="0" spc="130" dirty="0">
                <a:solidFill>
                  <a:srgbClr val="FFFFFF">
                    <a:alpha val="100000"/>
                  </a:srgbClr>
                </a:solidFill>
                <a:latin typeface="微软雅黑" panose="020B0503020204020204" charset="-122"/>
                <a:ea typeface="微软雅黑" panose="020B0503020204020204" charset="-122"/>
                <a:cs typeface="微软雅黑" panose="020B0503020204020204" charset="-122"/>
              </a:rPr>
              <a:t>党员发展</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6" name="picture 1086"/>
          <p:cNvPicPr>
            <a:picLocks noChangeAspect="1"/>
          </p:cNvPicPr>
          <p:nvPr/>
        </p:nvPicPr>
        <p:blipFill>
          <a:blip r:embed="rId1"/>
          <a:stretch>
            <a:fillRect/>
          </a:stretch>
        </p:blipFill>
        <p:spPr>
          <a:xfrm rot="21600000">
            <a:off x="0" y="0"/>
            <a:ext cx="12192000" cy="6858000"/>
          </a:xfrm>
          <a:prstGeom prst="rect">
            <a:avLst/>
          </a:prstGeom>
        </p:spPr>
      </p:pic>
      <p:sp>
        <p:nvSpPr>
          <p:cNvPr id="1088" name="rect 1088"/>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090" name="textbox 1090"/>
          <p:cNvSpPr/>
          <p:nvPr/>
        </p:nvSpPr>
        <p:spPr>
          <a:xfrm>
            <a:off x="1062024" y="6598881"/>
            <a:ext cx="10353040"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3</a:t>
            </a:r>
            <a:endParaRPr sz="1200" dirty="0">
              <a:latin typeface="微软雅黑" panose="020B0503020204020204" charset="-122"/>
              <a:ea typeface="微软雅黑" panose="020B0503020204020204" charset="-122"/>
              <a:cs typeface="微软雅黑" panose="020B0503020204020204" charset="-122"/>
            </a:endParaRPr>
          </a:p>
        </p:txBody>
      </p:sp>
      <p:sp>
        <p:nvSpPr>
          <p:cNvPr id="1092" name="textbox 1092"/>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1094" name="picture 1094"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096" name="rect 1096"/>
          <p:cNvSpPr/>
          <p:nvPr/>
        </p:nvSpPr>
        <p:spPr>
          <a:xfrm>
            <a:off x="1924050" y="4843144"/>
            <a:ext cx="2311400" cy="427990"/>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098" name="rect 1098"/>
          <p:cNvSpPr/>
          <p:nvPr/>
        </p:nvSpPr>
        <p:spPr>
          <a:xfrm>
            <a:off x="6881494" y="2788920"/>
            <a:ext cx="1315719" cy="42798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100" name="rect 1100"/>
          <p:cNvSpPr/>
          <p:nvPr/>
        </p:nvSpPr>
        <p:spPr>
          <a:xfrm>
            <a:off x="3891914" y="3815079"/>
            <a:ext cx="3604260" cy="427990"/>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102" name="rect 1102"/>
          <p:cNvSpPr/>
          <p:nvPr/>
        </p:nvSpPr>
        <p:spPr>
          <a:xfrm>
            <a:off x="1932305" y="4297044"/>
            <a:ext cx="4613909" cy="427990"/>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104" name="textbox 1104"/>
          <p:cNvSpPr/>
          <p:nvPr/>
        </p:nvSpPr>
        <p:spPr>
          <a:xfrm>
            <a:off x="961635" y="2127561"/>
            <a:ext cx="9886950" cy="3636645"/>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217805" algn="l" rtl="0" eaLnBrk="0">
              <a:lnSpc>
                <a:spcPct val="93000"/>
              </a:lnSpc>
            </a:pPr>
            <a:r>
              <a:rPr sz="3500" kern="0" spc="1860" baseline="-16000" dirty="0">
                <a:solidFill>
                  <a:srgbClr val="B50C0E">
                    <a:alpha val="100000"/>
                  </a:srgbClr>
                </a:solidFill>
                <a:latin typeface="微软雅黑" panose="020B0503020204020204" charset="-122"/>
                <a:ea typeface="微软雅黑" panose="020B0503020204020204" charset="-122"/>
                <a:cs typeface="微软雅黑" panose="020B0503020204020204" charset="-122"/>
              </a:rPr>
              <a:t>●</a:t>
            </a:r>
            <a:r>
              <a:rPr sz="2300" kern="0" spc="160" dirty="0">
                <a:solidFill>
                  <a:srgbClr val="B50C0E">
                    <a:alpha val="100000"/>
                  </a:srgbClr>
                </a:solidFill>
                <a:latin typeface="微软雅黑" panose="020B0503020204020204" charset="-122"/>
                <a:ea typeface="微软雅黑" panose="020B0503020204020204" charset="-122"/>
                <a:cs typeface="微软雅黑" panose="020B0503020204020204" charset="-122"/>
              </a:rPr>
              <a:t>    </a:t>
            </a:r>
            <a:r>
              <a:rPr sz="23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党员积分管理普遍存在的主要问题：</a:t>
            </a:r>
            <a:endParaRPr sz="2300" dirty="0">
              <a:latin typeface="微软雅黑" panose="020B0503020204020204" charset="-122"/>
              <a:ea typeface="微软雅黑" panose="020B0503020204020204" charset="-122"/>
              <a:cs typeface="微软雅黑" panose="020B0503020204020204" charset="-122"/>
            </a:endParaRPr>
          </a:p>
          <a:p>
            <a:pPr algn="l" rtl="0" eaLnBrk="0">
              <a:lnSpc>
                <a:spcPct val="160000"/>
              </a:lnSpc>
            </a:pPr>
            <a:endParaRPr sz="1000" dirty="0">
              <a:latin typeface="Arial" panose="020B0604020202020204"/>
              <a:ea typeface="Arial" panose="020B0604020202020204"/>
              <a:cs typeface="Arial" panose="020B0604020202020204"/>
            </a:endParaRPr>
          </a:p>
          <a:p>
            <a:pPr marL="12700" indent="675005" algn="l" rtl="0" eaLnBrk="0">
              <a:lnSpc>
                <a:spcPct val="115000"/>
              </a:lnSpc>
              <a:spcBef>
                <a:spcPts val="780"/>
              </a:spcBef>
            </a:pPr>
            <a:r>
              <a:rPr sz="2600" kern="0" spc="-20" dirty="0">
                <a:solidFill>
                  <a:srgbClr val="262626">
                    <a:alpha val="100000"/>
                  </a:srgbClr>
                </a:solidFill>
                <a:latin typeface="楷体" panose="02010609060101010101" charset="-122"/>
                <a:ea typeface="楷体" panose="02010609060101010101" charset="-122"/>
                <a:cs typeface="楷体" panose="02010609060101010101" charset="-122"/>
              </a:rPr>
              <a:t>1.积分考核细则的考核标准、加减分条款含糊，打分过程主观加</a:t>
            </a:r>
            <a:r>
              <a:rPr sz="2600" kern="0" spc="50" dirty="0">
                <a:solidFill>
                  <a:srgbClr val="262626">
                    <a:alpha val="100000"/>
                  </a:srgbClr>
                </a:solidFill>
                <a:latin typeface="楷体" panose="02010609060101010101" charset="-122"/>
                <a:ea typeface="楷体" panose="02010609060101010101" charset="-122"/>
                <a:cs typeface="楷体" panose="02010609060101010101" charset="-122"/>
              </a:rPr>
              <a:t> </a:t>
            </a:r>
            <a:r>
              <a:rPr sz="2600" kern="0" spc="-60" dirty="0">
                <a:solidFill>
                  <a:srgbClr val="262626">
                    <a:alpha val="100000"/>
                  </a:srgbClr>
                </a:solidFill>
                <a:latin typeface="楷体" panose="02010609060101010101" charset="-122"/>
                <a:ea typeface="楷体" panose="02010609060101010101" charset="-122"/>
                <a:cs typeface="楷体" panose="02010609060101010101" charset="-122"/>
              </a:rPr>
              <a:t>减分过多；</a:t>
            </a:r>
            <a:endParaRPr sz="2600" dirty="0">
              <a:latin typeface="楷体" panose="02010609060101010101" charset="-122"/>
              <a:ea typeface="楷体" panose="02010609060101010101" charset="-122"/>
              <a:cs typeface="楷体" panose="02010609060101010101" charset="-122"/>
            </a:endParaRPr>
          </a:p>
          <a:p>
            <a:pPr marL="653415" indent="-5080" algn="l" rtl="0" eaLnBrk="0">
              <a:lnSpc>
                <a:spcPct val="111000"/>
              </a:lnSpc>
              <a:spcBef>
                <a:spcPts val="970"/>
              </a:spcBef>
            </a:pPr>
            <a:r>
              <a:rPr sz="2600" kern="0" spc="-20" dirty="0">
                <a:solidFill>
                  <a:srgbClr val="262626">
                    <a:alpha val="100000"/>
                  </a:srgbClr>
                </a:solidFill>
                <a:latin typeface="楷体" panose="02010609060101010101" charset="-122"/>
                <a:ea typeface="楷体" panose="02010609060101010101" charset="-122"/>
                <a:cs typeface="楷体" panose="02010609060101010101" charset="-122"/>
              </a:rPr>
              <a:t>2.实效性不足，每个月考核扣分几乎一致，不能</a:t>
            </a:r>
            <a:r>
              <a:rPr sz="2600" kern="0" spc="-30" dirty="0">
                <a:solidFill>
                  <a:srgbClr val="262626">
                    <a:alpha val="100000"/>
                  </a:srgbClr>
                </a:solidFill>
                <a:latin typeface="楷体" panose="02010609060101010101" charset="-122"/>
                <a:ea typeface="楷体" panose="02010609060101010101" charset="-122"/>
                <a:cs typeface="楷体" panose="02010609060101010101" charset="-122"/>
              </a:rPr>
              <a:t>形成评比效果；</a:t>
            </a:r>
            <a:r>
              <a:rPr sz="2600" kern="0" spc="0" dirty="0">
                <a:solidFill>
                  <a:srgbClr val="262626">
                    <a:alpha val="100000"/>
                  </a:srgbClr>
                </a:solidFill>
                <a:latin typeface="楷体" panose="02010609060101010101" charset="-122"/>
                <a:ea typeface="楷体" panose="02010609060101010101" charset="-122"/>
                <a:cs typeface="楷体" panose="02010609060101010101" charset="-122"/>
              </a:rPr>
              <a:t> </a:t>
            </a:r>
            <a:r>
              <a:rPr sz="2600" kern="0" spc="-10" dirty="0">
                <a:solidFill>
                  <a:srgbClr val="262626">
                    <a:alpha val="100000"/>
                  </a:srgbClr>
                </a:solidFill>
                <a:latin typeface="楷体" panose="02010609060101010101" charset="-122"/>
                <a:ea typeface="楷体" panose="02010609060101010101" charset="-122"/>
                <a:cs typeface="楷体" panose="02010609060101010101" charset="-122"/>
              </a:rPr>
              <a:t>3.与生产经营中心工作关联性不强，考核评价融入不足；</a:t>
            </a:r>
            <a:endParaRPr sz="2600" dirty="0">
              <a:latin typeface="楷体" panose="02010609060101010101" charset="-122"/>
              <a:ea typeface="楷体" panose="02010609060101010101" charset="-122"/>
              <a:cs typeface="楷体" panose="02010609060101010101" charset="-122"/>
            </a:endParaRPr>
          </a:p>
          <a:p>
            <a:pPr algn="l" rtl="0" eaLnBrk="0">
              <a:lnSpc>
                <a:spcPct val="108000"/>
              </a:lnSpc>
            </a:pPr>
            <a:endParaRPr sz="9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27940" indent="607695" algn="l" rtl="0" eaLnBrk="0">
              <a:lnSpc>
                <a:spcPct val="111000"/>
              </a:lnSpc>
            </a:pPr>
            <a:r>
              <a:rPr sz="2600" kern="0" spc="0" dirty="0">
                <a:solidFill>
                  <a:srgbClr val="262626">
                    <a:alpha val="100000"/>
                  </a:srgbClr>
                </a:solidFill>
                <a:latin typeface="楷体" panose="02010609060101010101" charset="-122"/>
                <a:ea typeface="楷体" panose="02010609060101010101" charset="-122"/>
                <a:cs typeface="楷体" panose="02010609060101010101" charset="-122"/>
              </a:rPr>
              <a:t>4.考核结果无应用，既没有应用到年度优秀评</a:t>
            </a:r>
            <a:r>
              <a:rPr sz="2600" kern="0" spc="-10" dirty="0">
                <a:solidFill>
                  <a:srgbClr val="262626">
                    <a:alpha val="100000"/>
                  </a:srgbClr>
                </a:solidFill>
                <a:latin typeface="楷体" panose="02010609060101010101" charset="-122"/>
                <a:ea typeface="楷体" panose="02010609060101010101" charset="-122"/>
                <a:cs typeface="楷体" panose="02010609060101010101" charset="-122"/>
              </a:rPr>
              <a:t>选上，也没有应用</a:t>
            </a:r>
            <a:r>
              <a:rPr sz="2600" kern="0" spc="0" dirty="0">
                <a:solidFill>
                  <a:srgbClr val="262626">
                    <a:alpha val="100000"/>
                  </a:srgbClr>
                </a:solidFill>
                <a:latin typeface="楷体" panose="02010609060101010101" charset="-122"/>
                <a:ea typeface="楷体" panose="02010609060101010101" charset="-122"/>
                <a:cs typeface="楷体" panose="02010609060101010101" charset="-122"/>
              </a:rPr>
              <a:t> </a:t>
            </a:r>
            <a:r>
              <a:rPr sz="2600" kern="0" spc="-30" dirty="0">
                <a:solidFill>
                  <a:srgbClr val="262626">
                    <a:alpha val="100000"/>
                  </a:srgbClr>
                </a:solidFill>
                <a:latin typeface="楷体" panose="02010609060101010101" charset="-122"/>
                <a:ea typeface="楷体" panose="02010609060101010101" charset="-122"/>
                <a:cs typeface="楷体" panose="02010609060101010101" charset="-122"/>
              </a:rPr>
              <a:t>到党员评议，也没有应用到奖励分配上。</a:t>
            </a:r>
            <a:endParaRPr sz="2600" dirty="0">
              <a:latin typeface="楷体" panose="02010609060101010101" charset="-122"/>
              <a:ea typeface="楷体" panose="02010609060101010101" charset="-122"/>
              <a:cs typeface="楷体" panose="02010609060101010101" charset="-122"/>
            </a:endParaRPr>
          </a:p>
        </p:txBody>
      </p:sp>
      <p:sp>
        <p:nvSpPr>
          <p:cNvPr id="1106" name="textbox 1106"/>
          <p:cNvSpPr/>
          <p:nvPr/>
        </p:nvSpPr>
        <p:spPr>
          <a:xfrm>
            <a:off x="1507236" y="711708"/>
            <a:ext cx="3078479"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234315" algn="l" rtl="0" eaLnBrk="0">
              <a:lnSpc>
                <a:spcPct val="92000"/>
              </a:lnSpc>
            </a:pPr>
            <a:r>
              <a:rPr sz="2300" b="1" kern="0" spc="190" dirty="0">
                <a:solidFill>
                  <a:srgbClr val="FFFFFF">
                    <a:alpha val="100000"/>
                  </a:srgbClr>
                </a:solidFill>
                <a:latin typeface="微软雅黑" panose="020B0503020204020204" charset="-122"/>
                <a:ea typeface="微软雅黑" panose="020B0503020204020204" charset="-122"/>
                <a:cs typeface="微软雅黑" panose="020B0503020204020204" charset="-122"/>
              </a:rPr>
              <a:t>二</a:t>
            </a:r>
            <a:r>
              <a:rPr sz="2300" b="1" kern="0" spc="-29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b="1" kern="0" spc="19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300" b="1" kern="0" spc="-29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b="1" kern="0" spc="190" dirty="0">
                <a:solidFill>
                  <a:srgbClr val="FFFFFF">
                    <a:alpha val="100000"/>
                  </a:srgbClr>
                </a:solidFill>
                <a:latin typeface="微软雅黑" panose="020B0503020204020204" charset="-122"/>
                <a:ea typeface="微软雅黑" panose="020B0503020204020204" charset="-122"/>
                <a:cs typeface="微软雅黑" panose="020B0503020204020204" charset="-122"/>
              </a:rPr>
              <a:t>党员监督管理</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2" name="picture 1122"/>
          <p:cNvPicPr>
            <a:picLocks noChangeAspect="1"/>
          </p:cNvPicPr>
          <p:nvPr/>
        </p:nvPicPr>
        <p:blipFill>
          <a:blip r:embed="rId1"/>
          <a:stretch>
            <a:fillRect/>
          </a:stretch>
        </p:blipFill>
        <p:spPr>
          <a:xfrm rot="21600000">
            <a:off x="0" y="0"/>
            <a:ext cx="12192000" cy="6858000"/>
          </a:xfrm>
          <a:prstGeom prst="rect">
            <a:avLst/>
          </a:prstGeom>
        </p:spPr>
      </p:pic>
      <p:sp>
        <p:nvSpPr>
          <p:cNvPr id="1124" name="rect 1124"/>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126" name="textbox 1126"/>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128" name="textbox 1128"/>
          <p:cNvSpPr/>
          <p:nvPr/>
        </p:nvSpPr>
        <p:spPr>
          <a:xfrm>
            <a:off x="1074204" y="6598881"/>
            <a:ext cx="10346690" cy="17843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91000"/>
              </a:lnSpc>
            </a:pPr>
            <a:r>
              <a:rPr sz="11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1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1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5</a:t>
            </a:r>
            <a:endParaRPr sz="1100" dirty="0">
              <a:latin typeface="微软雅黑" panose="020B0503020204020204" charset="-122"/>
              <a:ea typeface="微软雅黑" panose="020B0503020204020204" charset="-122"/>
              <a:cs typeface="微软雅黑" panose="020B0503020204020204" charset="-122"/>
            </a:endParaRPr>
          </a:p>
        </p:txBody>
      </p:sp>
      <p:pic>
        <p:nvPicPr>
          <p:cNvPr id="1130" name="picture 1130"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132" name="textbox 1132"/>
          <p:cNvSpPr/>
          <p:nvPr/>
        </p:nvSpPr>
        <p:spPr>
          <a:xfrm>
            <a:off x="1618551" y="1729473"/>
            <a:ext cx="8971280" cy="4497704"/>
          </a:xfrm>
          <a:prstGeom prst="rect">
            <a:avLst/>
          </a:prstGeom>
          <a:noFill/>
          <a:ln w="0" cap="flat">
            <a:noFill/>
            <a:prstDash val="solid"/>
            <a:miter lim="0"/>
          </a:ln>
        </p:spPr>
        <p:txBody>
          <a:bodyPr vert="horz" wrap="square" lIns="0" tIns="0" rIns="0" bIns="0"/>
          <a:lstStyle/>
          <a:p>
            <a:pPr algn="l" rtl="0" eaLnBrk="0">
              <a:lnSpc>
                <a:spcPct val="73000"/>
              </a:lnSpc>
            </a:pPr>
            <a:endParaRPr sz="100" dirty="0">
              <a:latin typeface="Arial" panose="020B0604020202020204"/>
              <a:ea typeface="Arial" panose="020B0604020202020204"/>
              <a:cs typeface="Arial" panose="020B0604020202020204"/>
            </a:endParaRPr>
          </a:p>
          <a:p>
            <a:pPr marL="12700" algn="l" rtl="0" eaLnBrk="0">
              <a:lnSpc>
                <a:spcPct val="100000"/>
              </a:lnSpc>
            </a:pPr>
            <a:r>
              <a:rPr lang="en-US" sz="27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27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半年思想汇报存在问题及简化工作技巧</a:t>
            </a:r>
            <a:r>
              <a:rPr sz="2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endParaRPr sz="2700" dirty="0">
              <a:latin typeface="微软雅黑" panose="020B0503020204020204" charset="-122"/>
              <a:ea typeface="微软雅黑" panose="020B0503020204020204" charset="-122"/>
              <a:cs typeface="微软雅黑" panose="020B0503020204020204" charset="-122"/>
            </a:endParaRPr>
          </a:p>
          <a:p>
            <a:pPr algn="l" rtl="0" eaLnBrk="0">
              <a:lnSpc>
                <a:spcPct val="133000"/>
              </a:lnSpc>
            </a:pPr>
            <a:endParaRPr sz="1000" dirty="0">
              <a:latin typeface="Arial" panose="020B0604020202020204"/>
              <a:ea typeface="Arial" panose="020B0604020202020204"/>
              <a:cs typeface="Arial" panose="020B0604020202020204"/>
            </a:endParaRPr>
          </a:p>
          <a:p>
            <a:pPr marL="338455" algn="l" rtl="0" eaLnBrk="0">
              <a:lnSpc>
                <a:spcPct val="99000"/>
              </a:lnSpc>
              <a:spcBef>
                <a:spcPts val="785"/>
              </a:spcBef>
            </a:pPr>
            <a:r>
              <a:rPr sz="2600" b="1" kern="0" spc="-160" dirty="0">
                <a:solidFill>
                  <a:srgbClr val="C00000">
                    <a:alpha val="100000"/>
                  </a:srgbClr>
                </a:solidFill>
                <a:latin typeface="楷体" panose="02010609060101010101" charset="-122"/>
                <a:ea typeface="楷体" panose="02010609060101010101" charset="-122"/>
                <a:cs typeface="楷体" panose="02010609060101010101" charset="-122"/>
              </a:rPr>
              <a:t>问</a:t>
            </a:r>
            <a:r>
              <a:rPr sz="2600" kern="0" spc="1280" dirty="0">
                <a:solidFill>
                  <a:srgbClr val="C00000">
                    <a:alpha val="100000"/>
                  </a:srgbClr>
                </a:solidFill>
                <a:latin typeface="楷体" panose="02010609060101010101" charset="-122"/>
                <a:ea typeface="楷体" panose="02010609060101010101" charset="-122"/>
                <a:cs typeface="楷体" panose="02010609060101010101" charset="-122"/>
              </a:rPr>
              <a:t> </a:t>
            </a:r>
            <a:r>
              <a:rPr sz="2600" b="1" kern="0" spc="-160" dirty="0">
                <a:solidFill>
                  <a:srgbClr val="C00000">
                    <a:alpha val="100000"/>
                  </a:srgbClr>
                </a:solidFill>
                <a:latin typeface="楷体" panose="02010609060101010101" charset="-122"/>
                <a:ea typeface="楷体" panose="02010609060101010101" charset="-122"/>
                <a:cs typeface="楷体" panose="02010609060101010101" charset="-122"/>
              </a:rPr>
              <a:t>题：</a:t>
            </a:r>
            <a:endParaRPr sz="2600" dirty="0">
              <a:latin typeface="楷体" panose="02010609060101010101" charset="-122"/>
              <a:ea typeface="楷体" panose="02010609060101010101" charset="-122"/>
              <a:cs typeface="楷体" panose="02010609060101010101" charset="-122"/>
            </a:endParaRPr>
          </a:p>
          <a:p>
            <a:pPr marL="963295" algn="l" rtl="0" eaLnBrk="0">
              <a:lnSpc>
                <a:spcPct val="96000"/>
              </a:lnSpc>
              <a:spcBef>
                <a:spcPts val="20"/>
              </a:spcBef>
            </a:pPr>
            <a:r>
              <a:rPr sz="2600" kern="0" spc="-50" dirty="0">
                <a:solidFill>
                  <a:srgbClr val="C00000">
                    <a:alpha val="100000"/>
                  </a:srgbClr>
                </a:solidFill>
                <a:latin typeface="楷体" panose="02010609060101010101" charset="-122"/>
                <a:ea typeface="楷体" panose="02010609060101010101" charset="-122"/>
                <a:cs typeface="楷体" panose="02010609060101010101" charset="-122"/>
              </a:rPr>
              <a:t>1.思想汇报为打印件；</a:t>
            </a:r>
            <a:endParaRPr sz="2600" dirty="0">
              <a:latin typeface="楷体" panose="02010609060101010101" charset="-122"/>
              <a:ea typeface="楷体" panose="02010609060101010101" charset="-122"/>
              <a:cs typeface="楷体" panose="02010609060101010101" charset="-122"/>
            </a:endParaRPr>
          </a:p>
          <a:p>
            <a:pPr marL="924560" algn="l" rtl="0" eaLnBrk="0">
              <a:lnSpc>
                <a:spcPct val="87000"/>
              </a:lnSpc>
              <a:spcBef>
                <a:spcPts val="125"/>
              </a:spcBef>
            </a:pPr>
            <a:r>
              <a:rPr sz="2600" kern="0" spc="-30" dirty="0">
                <a:solidFill>
                  <a:srgbClr val="C00000">
                    <a:alpha val="100000"/>
                  </a:srgbClr>
                </a:solidFill>
                <a:latin typeface="楷体" panose="02010609060101010101" charset="-122"/>
                <a:ea typeface="楷体" panose="02010609060101010101" charset="-122"/>
                <a:cs typeface="楷体" panose="02010609060101010101" charset="-122"/>
              </a:rPr>
              <a:t>2.未结合个人思想、工作、学习</a:t>
            </a:r>
            <a:r>
              <a:rPr sz="2600" kern="0" spc="-40" dirty="0">
                <a:solidFill>
                  <a:srgbClr val="C00000">
                    <a:alpha val="100000"/>
                  </a:srgbClr>
                </a:solidFill>
                <a:latin typeface="楷体" panose="02010609060101010101" charset="-122"/>
                <a:ea typeface="楷体" panose="02010609060101010101" charset="-122"/>
                <a:cs typeface="楷体" panose="02010609060101010101" charset="-122"/>
              </a:rPr>
              <a:t>实际；</a:t>
            </a:r>
            <a:endParaRPr sz="2600" dirty="0">
              <a:latin typeface="楷体" panose="02010609060101010101" charset="-122"/>
              <a:ea typeface="楷体" panose="02010609060101010101" charset="-122"/>
              <a:cs typeface="楷体" panose="02010609060101010101" charset="-122"/>
            </a:endParaRPr>
          </a:p>
          <a:p>
            <a:pPr marL="930275" algn="l" rtl="0" eaLnBrk="0">
              <a:lnSpc>
                <a:spcPts val="3405"/>
              </a:lnSpc>
            </a:pPr>
            <a:r>
              <a:rPr sz="2600" kern="0" spc="-20" dirty="0">
                <a:solidFill>
                  <a:srgbClr val="C00000">
                    <a:alpha val="100000"/>
                  </a:srgbClr>
                </a:solidFill>
                <a:latin typeface="楷体" panose="02010609060101010101" charset="-122"/>
                <a:ea typeface="楷体" panose="02010609060101010101" charset="-122"/>
                <a:cs typeface="楷体" panose="02010609060101010101" charset="-122"/>
              </a:rPr>
              <a:t>3.支部书记未审核签批；</a:t>
            </a:r>
            <a:endParaRPr sz="2600" dirty="0">
              <a:latin typeface="楷体" panose="02010609060101010101" charset="-122"/>
              <a:ea typeface="楷体" panose="02010609060101010101" charset="-122"/>
              <a:cs typeface="楷体" panose="02010609060101010101" charset="-122"/>
            </a:endParaRPr>
          </a:p>
          <a:p>
            <a:pPr marL="911860" algn="l" rtl="0" eaLnBrk="0">
              <a:lnSpc>
                <a:spcPct val="98000"/>
              </a:lnSpc>
              <a:spcBef>
                <a:spcPts val="150"/>
              </a:spcBef>
            </a:pPr>
            <a:r>
              <a:rPr sz="2600" kern="0" spc="-10" dirty="0">
                <a:solidFill>
                  <a:srgbClr val="C00000">
                    <a:alpha val="100000"/>
                  </a:srgbClr>
                </a:solidFill>
                <a:latin typeface="楷体" panose="02010609060101010101" charset="-122"/>
                <a:ea typeface="楷体" panose="02010609060101010101" charset="-122"/>
                <a:cs typeface="楷体" panose="02010609060101010101" charset="-122"/>
              </a:rPr>
              <a:t>4.思想汇报上交不及时、不齐全。</a:t>
            </a:r>
            <a:endParaRPr sz="2600" dirty="0">
              <a:latin typeface="楷体" panose="02010609060101010101" charset="-122"/>
              <a:ea typeface="楷体" panose="02010609060101010101" charset="-122"/>
              <a:cs typeface="楷体" panose="02010609060101010101" charset="-122"/>
            </a:endParaRPr>
          </a:p>
          <a:p>
            <a:pPr marL="455295" algn="l" rtl="0" eaLnBrk="0">
              <a:lnSpc>
                <a:spcPct val="97000"/>
              </a:lnSpc>
              <a:spcBef>
                <a:spcPts val="1625"/>
              </a:spcBef>
            </a:pPr>
            <a:r>
              <a:rPr sz="2600" b="1" kern="0" spc="-110" dirty="0">
                <a:solidFill>
                  <a:srgbClr val="262626">
                    <a:alpha val="100000"/>
                  </a:srgbClr>
                </a:solidFill>
                <a:latin typeface="楷体" panose="02010609060101010101" charset="-122"/>
                <a:ea typeface="楷体" panose="02010609060101010101" charset="-122"/>
                <a:cs typeface="楷体" panose="02010609060101010101" charset="-122"/>
              </a:rPr>
              <a:t>简化工作技巧：</a:t>
            </a:r>
            <a:endParaRPr sz="2600" dirty="0">
              <a:latin typeface="楷体" panose="02010609060101010101" charset="-122"/>
              <a:ea typeface="楷体" panose="02010609060101010101" charset="-122"/>
              <a:cs typeface="楷体" panose="02010609060101010101" charset="-122"/>
            </a:endParaRPr>
          </a:p>
          <a:p>
            <a:pPr marL="399415" indent="659765" algn="l" rtl="0" eaLnBrk="0">
              <a:lnSpc>
                <a:spcPct val="99000"/>
              </a:lnSpc>
              <a:spcBef>
                <a:spcPts val="125"/>
              </a:spcBef>
            </a:pPr>
            <a:r>
              <a:rPr sz="2600" kern="0" spc="-10" dirty="0">
                <a:solidFill>
                  <a:srgbClr val="262626">
                    <a:alpha val="100000"/>
                  </a:srgbClr>
                </a:solidFill>
                <a:latin typeface="楷体" panose="02010609060101010101" charset="-122"/>
                <a:ea typeface="楷体" panose="02010609060101010101" charset="-122"/>
                <a:cs typeface="楷体" panose="02010609060101010101" charset="-122"/>
              </a:rPr>
              <a:t>半年思想汇报与组织生活会上汇报的个人情况、民主评</a:t>
            </a:r>
            <a:r>
              <a:rPr sz="2600" kern="0" spc="10" dirty="0">
                <a:solidFill>
                  <a:srgbClr val="262626">
                    <a:alpha val="100000"/>
                  </a:srgbClr>
                </a:solidFill>
                <a:latin typeface="楷体" panose="02010609060101010101" charset="-122"/>
                <a:ea typeface="楷体" panose="02010609060101010101" charset="-122"/>
                <a:cs typeface="楷体" panose="02010609060101010101" charset="-122"/>
              </a:rPr>
              <a:t> </a:t>
            </a:r>
            <a:r>
              <a:rPr sz="2600" kern="0" spc="-10" dirty="0">
                <a:solidFill>
                  <a:srgbClr val="262626">
                    <a:alpha val="100000"/>
                  </a:srgbClr>
                </a:solidFill>
                <a:latin typeface="楷体" panose="02010609060101010101" charset="-122"/>
                <a:ea typeface="楷体" panose="02010609060101010101" charset="-122"/>
                <a:cs typeface="楷体" panose="02010609060101010101" charset="-122"/>
              </a:rPr>
              <a:t>议时的党性分析材料本质上都是相同的，因此，党支部要求</a:t>
            </a:r>
            <a:r>
              <a:rPr sz="2600" kern="0" spc="30" dirty="0">
                <a:solidFill>
                  <a:srgbClr val="262626">
                    <a:alpha val="100000"/>
                  </a:srgbClr>
                </a:solidFill>
                <a:latin typeface="楷体" panose="02010609060101010101" charset="-122"/>
                <a:ea typeface="楷体" panose="02010609060101010101" charset="-122"/>
                <a:cs typeface="楷体" panose="02010609060101010101" charset="-122"/>
              </a:rPr>
              <a:t> </a:t>
            </a:r>
            <a:r>
              <a:rPr sz="2600" kern="0" spc="-10" dirty="0">
                <a:solidFill>
                  <a:srgbClr val="262626">
                    <a:alpha val="100000"/>
                  </a:srgbClr>
                </a:solidFill>
                <a:latin typeface="楷体" panose="02010609060101010101" charset="-122"/>
                <a:ea typeface="楷体" panose="02010609060101010101" charset="-122"/>
                <a:cs typeface="楷体" panose="02010609060101010101" charset="-122"/>
              </a:rPr>
              <a:t>党员每年扎实手写撰</a:t>
            </a:r>
            <a:r>
              <a:rPr sz="2600" kern="0" spc="-20" dirty="0">
                <a:solidFill>
                  <a:srgbClr val="262626">
                    <a:alpha val="100000"/>
                  </a:srgbClr>
                </a:solidFill>
                <a:latin typeface="楷体" panose="02010609060101010101" charset="-122"/>
                <a:ea typeface="楷体" panose="02010609060101010101" charset="-122"/>
                <a:cs typeface="楷体" panose="02010609060101010101" charset="-122"/>
              </a:rPr>
              <a:t>写两份思想汇报即可。</a:t>
            </a:r>
            <a:endParaRPr sz="2600" dirty="0">
              <a:latin typeface="楷体" panose="02010609060101010101" charset="-122"/>
              <a:ea typeface="楷体" panose="02010609060101010101" charset="-122"/>
              <a:cs typeface="楷体" panose="02010609060101010101" charset="-122"/>
            </a:endParaRPr>
          </a:p>
        </p:txBody>
      </p:sp>
      <p:sp>
        <p:nvSpPr>
          <p:cNvPr id="1134" name="textbox 1134"/>
          <p:cNvSpPr/>
          <p:nvPr/>
        </p:nvSpPr>
        <p:spPr>
          <a:xfrm>
            <a:off x="1507236" y="711708"/>
            <a:ext cx="249364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233680" algn="l" rtl="0" eaLnBrk="0">
              <a:lnSpc>
                <a:spcPct val="92000"/>
              </a:lnSpc>
            </a:pPr>
            <a:r>
              <a:rPr sz="2300" b="1" kern="0" spc="270" dirty="0">
                <a:solidFill>
                  <a:srgbClr val="FFFFFF">
                    <a:alpha val="100000"/>
                  </a:srgbClr>
                </a:solidFill>
                <a:latin typeface="微软雅黑" panose="020B0503020204020204" charset="-122"/>
                <a:ea typeface="微软雅黑" panose="020B0503020204020204" charset="-122"/>
                <a:cs typeface="微软雅黑" panose="020B0503020204020204" charset="-122"/>
              </a:rPr>
              <a:t>党员监督管理</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8" name="picture 1108"/>
          <p:cNvPicPr>
            <a:picLocks noChangeAspect="1"/>
          </p:cNvPicPr>
          <p:nvPr/>
        </p:nvPicPr>
        <p:blipFill>
          <a:blip r:embed="rId1"/>
          <a:stretch>
            <a:fillRect/>
          </a:stretch>
        </p:blipFill>
        <p:spPr>
          <a:xfrm rot="21600000">
            <a:off x="0" y="0"/>
            <a:ext cx="12192000" cy="6858000"/>
          </a:xfrm>
          <a:prstGeom prst="rect">
            <a:avLst/>
          </a:prstGeom>
        </p:spPr>
      </p:pic>
      <p:sp>
        <p:nvSpPr>
          <p:cNvPr id="1110" name="textbox 1110"/>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112" name="textbox 1112"/>
          <p:cNvSpPr/>
          <p:nvPr/>
        </p:nvSpPr>
        <p:spPr>
          <a:xfrm>
            <a:off x="1058964" y="6574510"/>
            <a:ext cx="1033589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4</a:t>
            </a:r>
            <a:endParaRPr sz="1200" dirty="0">
              <a:latin typeface="微软雅黑" panose="020B0503020204020204" charset="-122"/>
              <a:ea typeface="微软雅黑" panose="020B0503020204020204" charset="-122"/>
              <a:cs typeface="微软雅黑" panose="020B0503020204020204" charset="-122"/>
            </a:endParaRPr>
          </a:p>
        </p:txBody>
      </p:sp>
      <p:pic>
        <p:nvPicPr>
          <p:cNvPr id="1114" name="picture 1114" descr="C:/Users/Administrator/Desktop/1.png1"/>
          <p:cNvPicPr>
            <a:picLocks noChangeAspect="1"/>
          </p:cNvPicPr>
          <p:nvPr/>
        </p:nvPicPr>
        <p:blipFill>
          <a:blip r:embed="rId2"/>
          <a:srcRect/>
          <a:stretch>
            <a:fillRect/>
          </a:stretch>
        </p:blipFill>
        <p:spPr>
          <a:xfrm rot="21600000">
            <a:off x="0" y="1523"/>
            <a:ext cx="12192000" cy="6856476"/>
          </a:xfrm>
          <a:prstGeom prst="rect">
            <a:avLst/>
          </a:prstGeom>
        </p:spPr>
      </p:pic>
      <p:sp>
        <p:nvSpPr>
          <p:cNvPr id="1116" name="textbox 1116"/>
          <p:cNvSpPr/>
          <p:nvPr/>
        </p:nvSpPr>
        <p:spPr>
          <a:xfrm>
            <a:off x="1644719" y="785196"/>
            <a:ext cx="320040" cy="335279"/>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88000"/>
              </a:lnSpc>
            </a:pPr>
            <a:r>
              <a:rPr sz="23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思</a:t>
            </a:r>
            <a:endParaRPr sz="2300" dirty="0">
              <a:latin typeface="微软雅黑" panose="020B0503020204020204" charset="-122"/>
              <a:ea typeface="微软雅黑" panose="020B0503020204020204" charset="-122"/>
              <a:cs typeface="微软雅黑" panose="020B0503020204020204" charset="-122"/>
            </a:endParaRPr>
          </a:p>
        </p:txBody>
      </p:sp>
      <p:sp>
        <p:nvSpPr>
          <p:cNvPr id="1118" name="textbox 1118"/>
          <p:cNvSpPr/>
          <p:nvPr/>
        </p:nvSpPr>
        <p:spPr>
          <a:xfrm>
            <a:off x="718788" y="2958623"/>
            <a:ext cx="3070860" cy="1384300"/>
          </a:xfrm>
          <a:prstGeom prst="rect">
            <a:avLst/>
          </a:prstGeom>
          <a:noFill/>
          <a:ln w="0" cap="flat">
            <a:noFill/>
            <a:prstDash val="solid"/>
            <a:miter lim="0"/>
          </a:ln>
        </p:spPr>
        <p:txBody>
          <a:bodyPr vert="horz" wrap="square" lIns="0" tIns="0" rIns="0" bIns="0"/>
          <a:lstStyle/>
          <a:p>
            <a:pPr algn="l" rtl="0" eaLnBrk="0">
              <a:lnSpc>
                <a:spcPct val="96000"/>
              </a:lnSpc>
            </a:pPr>
            <a:endParaRPr sz="100" dirty="0">
              <a:latin typeface="Arial" panose="020B0604020202020204"/>
              <a:ea typeface="Arial" panose="020B0604020202020204"/>
              <a:cs typeface="Arial" panose="020B0604020202020204"/>
            </a:endParaRPr>
          </a:p>
          <a:p>
            <a:pPr marL="12700" algn="l" rtl="0" eaLnBrk="0">
              <a:lnSpc>
                <a:spcPct val="91000"/>
              </a:lnSpc>
            </a:pPr>
            <a:r>
              <a:rPr sz="2700" kern="0" spc="100" dirty="0">
                <a:solidFill>
                  <a:srgbClr val="E61817">
                    <a:alpha val="100000"/>
                  </a:srgbClr>
                </a:solidFill>
                <a:latin typeface="微软雅黑" panose="020B0503020204020204" charset="-122"/>
                <a:ea typeface="微软雅黑" panose="020B0503020204020204" charset="-122"/>
                <a:cs typeface="微软雅黑" panose="020B0503020204020204" charset="-122"/>
              </a:rPr>
              <a:t>思考：</a:t>
            </a:r>
            <a:endParaRPr sz="2700" dirty="0">
              <a:latin typeface="微软雅黑" panose="020B0503020204020204" charset="-122"/>
              <a:ea typeface="微软雅黑" panose="020B0503020204020204" charset="-122"/>
              <a:cs typeface="微软雅黑" panose="020B0503020204020204" charset="-122"/>
            </a:endParaRPr>
          </a:p>
          <a:p>
            <a:pPr marL="13970" indent="379095" algn="l" rtl="0" eaLnBrk="0">
              <a:lnSpc>
                <a:spcPct val="109000"/>
              </a:lnSpc>
              <a:spcBef>
                <a:spcPts val="670"/>
              </a:spcBef>
            </a:pPr>
            <a:r>
              <a:rPr sz="2700" kern="0" spc="290" dirty="0">
                <a:solidFill>
                  <a:srgbClr val="E61817">
                    <a:alpha val="100000"/>
                  </a:srgbClr>
                </a:solidFill>
                <a:latin typeface="微软雅黑" panose="020B0503020204020204" charset="-122"/>
                <a:ea typeface="微软雅黑" panose="020B0503020204020204" charset="-122"/>
                <a:cs typeface="微软雅黑" panose="020B0503020204020204" charset="-122"/>
              </a:rPr>
              <a:t>这样的思想汇报</a:t>
            </a:r>
            <a:r>
              <a:rPr sz="2700" kern="0" spc="3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2700" kern="0" spc="190" dirty="0">
                <a:solidFill>
                  <a:srgbClr val="E61817">
                    <a:alpha val="100000"/>
                  </a:srgbClr>
                </a:solidFill>
                <a:latin typeface="微软雅黑" panose="020B0503020204020204" charset="-122"/>
                <a:ea typeface="微软雅黑" panose="020B0503020204020204" charset="-122"/>
                <a:cs typeface="微软雅黑" panose="020B0503020204020204" charset="-122"/>
              </a:rPr>
              <a:t>合不合格？</a:t>
            </a:r>
            <a:endParaRPr sz="2700" dirty="0">
              <a:latin typeface="微软雅黑" panose="020B0503020204020204" charset="-122"/>
              <a:ea typeface="微软雅黑" panose="020B0503020204020204" charset="-122"/>
              <a:cs typeface="微软雅黑" panose="020B0503020204020204" charset="-122"/>
            </a:endParaRPr>
          </a:p>
        </p:txBody>
      </p:sp>
      <p:pic>
        <p:nvPicPr>
          <p:cNvPr id="1120" name="picture 1120"/>
          <p:cNvPicPr>
            <a:picLocks noChangeAspect="1"/>
          </p:cNvPicPr>
          <p:nvPr/>
        </p:nvPicPr>
        <p:blipFill>
          <a:blip r:embed="rId3"/>
          <a:stretch>
            <a:fillRect/>
          </a:stretch>
        </p:blipFill>
        <p:spPr>
          <a:xfrm rot="21600000">
            <a:off x="306324" y="355091"/>
            <a:ext cx="11620500" cy="6152388"/>
          </a:xfrm>
          <a:prstGeom prst="rect">
            <a:avLst/>
          </a:prstGeom>
        </p:spPr>
      </p:pic>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 name="picture 1136"/>
          <p:cNvPicPr>
            <a:picLocks noChangeAspect="1"/>
          </p:cNvPicPr>
          <p:nvPr/>
        </p:nvPicPr>
        <p:blipFill>
          <a:blip r:embed="rId1"/>
          <a:stretch>
            <a:fillRect/>
          </a:stretch>
        </p:blipFill>
        <p:spPr>
          <a:xfrm rot="21600000">
            <a:off x="0" y="0"/>
            <a:ext cx="12192000" cy="6858000"/>
          </a:xfrm>
          <a:prstGeom prst="rect">
            <a:avLst/>
          </a:prstGeom>
        </p:spPr>
      </p:pic>
      <p:sp>
        <p:nvSpPr>
          <p:cNvPr id="1138" name="rect 1138"/>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140" name="textbox 1140"/>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142" name="textbox 1142"/>
          <p:cNvSpPr/>
          <p:nvPr/>
        </p:nvSpPr>
        <p:spPr>
          <a:xfrm>
            <a:off x="1058964" y="6576021"/>
            <a:ext cx="10353040"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6</a:t>
            </a:r>
            <a:endParaRPr sz="1200" dirty="0">
              <a:latin typeface="微软雅黑" panose="020B0503020204020204" charset="-122"/>
              <a:ea typeface="微软雅黑" panose="020B0503020204020204" charset="-122"/>
              <a:cs typeface="微软雅黑" panose="020B0503020204020204" charset="-122"/>
            </a:endParaRPr>
          </a:p>
        </p:txBody>
      </p:sp>
      <p:pic>
        <p:nvPicPr>
          <p:cNvPr id="1144" name="picture 1144"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146" name="rect 1146"/>
          <p:cNvSpPr/>
          <p:nvPr/>
        </p:nvSpPr>
        <p:spPr>
          <a:xfrm>
            <a:off x="2737485" y="3608070"/>
            <a:ext cx="988695" cy="427990"/>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148" name="rect 1148"/>
          <p:cNvSpPr/>
          <p:nvPr/>
        </p:nvSpPr>
        <p:spPr>
          <a:xfrm>
            <a:off x="4378959" y="3048000"/>
            <a:ext cx="981075" cy="427990"/>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150" name="rect 1150"/>
          <p:cNvSpPr/>
          <p:nvPr/>
        </p:nvSpPr>
        <p:spPr>
          <a:xfrm>
            <a:off x="1751329" y="4196079"/>
            <a:ext cx="988695" cy="427990"/>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152" name="textbox 1152"/>
          <p:cNvSpPr/>
          <p:nvPr/>
        </p:nvSpPr>
        <p:spPr>
          <a:xfrm>
            <a:off x="1417924" y="3083967"/>
            <a:ext cx="9904730" cy="1537969"/>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50165" algn="l" rtl="0" eaLnBrk="0">
              <a:lnSpc>
                <a:spcPct val="85000"/>
              </a:lnSpc>
            </a:pPr>
            <a:r>
              <a:rPr sz="2600" kern="0" spc="-30" dirty="0">
                <a:solidFill>
                  <a:srgbClr val="C00000">
                    <a:alpha val="100000"/>
                  </a:srgbClr>
                </a:solidFill>
                <a:latin typeface="黑体" panose="02010609060101010101" charset="-122"/>
                <a:ea typeface="黑体" panose="02010609060101010101" charset="-122"/>
                <a:cs typeface="黑体" panose="02010609060101010101" charset="-122"/>
              </a:rPr>
              <a:t>1.如果有困难党员，党支部是否通过谈心谈话了解党员需求</a:t>
            </a:r>
            <a:r>
              <a:rPr sz="2600" kern="0" spc="-40" dirty="0">
                <a:solidFill>
                  <a:srgbClr val="C00000">
                    <a:alpha val="100000"/>
                  </a:srgbClr>
                </a:solidFill>
                <a:latin typeface="黑体" panose="02010609060101010101" charset="-122"/>
                <a:ea typeface="黑体" panose="02010609060101010101" charset="-122"/>
                <a:cs typeface="黑体" panose="02010609060101010101" charset="-122"/>
              </a:rPr>
              <a:t>和建议；</a:t>
            </a:r>
            <a:endParaRPr sz="2600" dirty="0">
              <a:latin typeface="黑体" panose="02010609060101010101" charset="-122"/>
              <a:ea typeface="黑体" panose="02010609060101010101" charset="-122"/>
              <a:cs typeface="黑体" panose="02010609060101010101" charset="-122"/>
            </a:endParaRPr>
          </a:p>
          <a:p>
            <a:pPr marL="12700" algn="l" rtl="0" eaLnBrk="0">
              <a:lnSpc>
                <a:spcPts val="4405"/>
              </a:lnSpc>
            </a:pPr>
            <a:r>
              <a:rPr sz="2600" kern="0" spc="-10" dirty="0">
                <a:solidFill>
                  <a:srgbClr val="C00000">
                    <a:alpha val="100000"/>
                  </a:srgbClr>
                </a:solidFill>
                <a:latin typeface="黑体" panose="02010609060101010101" charset="-122"/>
                <a:ea typeface="黑体" panose="02010609060101010101" charset="-122"/>
                <a:cs typeface="黑体" panose="02010609060101010101" charset="-122"/>
              </a:rPr>
              <a:t>2.是否有党支部走访慰问生活困难党员记录；</a:t>
            </a:r>
            <a:endParaRPr sz="2600" dirty="0">
              <a:latin typeface="黑体" panose="02010609060101010101" charset="-122"/>
              <a:ea typeface="黑体" panose="02010609060101010101" charset="-122"/>
              <a:cs typeface="黑体" panose="02010609060101010101" charset="-122"/>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9000"/>
              </a:lnSpc>
            </a:pPr>
            <a:endParaRPr sz="600" dirty="0">
              <a:latin typeface="Arial" panose="020B0604020202020204"/>
              <a:ea typeface="Arial" panose="020B0604020202020204"/>
              <a:cs typeface="Arial" panose="020B0604020202020204"/>
            </a:endParaRPr>
          </a:p>
          <a:p>
            <a:pPr marL="16510" algn="l" rtl="0" eaLnBrk="0">
              <a:lnSpc>
                <a:spcPct val="92000"/>
              </a:lnSpc>
              <a:spcBef>
                <a:spcPts val="5"/>
              </a:spcBef>
            </a:pPr>
            <a:r>
              <a:rPr sz="2600" kern="0" spc="-10" dirty="0">
                <a:solidFill>
                  <a:srgbClr val="C00000">
                    <a:alpha val="100000"/>
                  </a:srgbClr>
                </a:solidFill>
                <a:latin typeface="黑体" panose="02010609060101010101" charset="-122"/>
                <a:ea typeface="黑体" panose="02010609060101010101" charset="-122"/>
                <a:cs typeface="黑体" panose="02010609060101010101" charset="-122"/>
              </a:rPr>
              <a:t>3.党支部是否采取有效措施，解决困难党员问题，让困难党员感受组</a:t>
            </a:r>
            <a:endParaRPr sz="2600" dirty="0">
              <a:latin typeface="黑体" panose="02010609060101010101" charset="-122"/>
              <a:ea typeface="黑体" panose="02010609060101010101" charset="-122"/>
              <a:cs typeface="黑体" panose="02010609060101010101" charset="-122"/>
            </a:endParaRPr>
          </a:p>
        </p:txBody>
      </p:sp>
      <p:grpSp>
        <p:nvGrpSpPr>
          <p:cNvPr id="14" name="group 14"/>
          <p:cNvGrpSpPr/>
          <p:nvPr/>
        </p:nvGrpSpPr>
        <p:grpSpPr>
          <a:xfrm rot="21600000">
            <a:off x="4980432" y="1469135"/>
            <a:ext cx="5460491" cy="1405128"/>
            <a:chOff x="0" y="0"/>
            <a:chExt cx="5460491" cy="1405128"/>
          </a:xfrm>
        </p:grpSpPr>
        <p:pic>
          <p:nvPicPr>
            <p:cNvPr id="1154" name="picture 1154"/>
            <p:cNvPicPr>
              <a:picLocks noChangeAspect="1"/>
            </p:cNvPicPr>
            <p:nvPr/>
          </p:nvPicPr>
          <p:blipFill>
            <a:blip r:embed="rId3"/>
            <a:stretch>
              <a:fillRect/>
            </a:stretch>
          </p:blipFill>
          <p:spPr>
            <a:xfrm rot="21600000">
              <a:off x="0" y="0"/>
              <a:ext cx="5460491" cy="1405128"/>
            </a:xfrm>
            <a:prstGeom prst="rect">
              <a:avLst/>
            </a:prstGeom>
          </p:spPr>
        </p:pic>
        <p:sp>
          <p:nvSpPr>
            <p:cNvPr id="1156" name="textbox 1156"/>
            <p:cNvSpPr/>
            <p:nvPr/>
          </p:nvSpPr>
          <p:spPr>
            <a:xfrm>
              <a:off x="-12700" y="-12700"/>
              <a:ext cx="5486400" cy="1464944"/>
            </a:xfrm>
            <a:prstGeom prst="rect">
              <a:avLst/>
            </a:prstGeom>
            <a:noFill/>
            <a:ln w="0" cap="flat">
              <a:noFill/>
              <a:prstDash val="solid"/>
              <a:miter lim="0"/>
            </a:ln>
          </p:spPr>
          <p:txBody>
            <a:bodyPr vert="horz" wrap="square" lIns="0" tIns="0" rIns="0" bIns="0"/>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445135" algn="l" rtl="0" eaLnBrk="0">
                <a:lnSpc>
                  <a:spcPct val="92000"/>
                </a:lnSpc>
              </a:pPr>
              <a:r>
                <a:rPr sz="27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关键点：党支部是否有所作为</a:t>
              </a:r>
              <a:endParaRPr sz="2700" dirty="0">
                <a:latin typeface="微软雅黑" panose="020B0503020204020204" charset="-122"/>
                <a:ea typeface="微软雅黑" panose="020B0503020204020204" charset="-122"/>
                <a:cs typeface="微软雅黑" panose="020B0503020204020204" charset="-122"/>
              </a:endParaRPr>
            </a:p>
          </p:txBody>
        </p:sp>
      </p:grpSp>
      <p:sp>
        <p:nvSpPr>
          <p:cNvPr id="1158" name="textbox 1158"/>
          <p:cNvSpPr/>
          <p:nvPr/>
        </p:nvSpPr>
        <p:spPr>
          <a:xfrm>
            <a:off x="3798931" y="4884210"/>
            <a:ext cx="3881754" cy="1106169"/>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48260" algn="l" rtl="0" eaLnBrk="0">
              <a:lnSpc>
                <a:spcPct val="94000"/>
              </a:lnSpc>
            </a:pPr>
            <a:r>
              <a:rPr sz="2300" kern="0" spc="30" dirty="0">
                <a:solidFill>
                  <a:srgbClr val="C00000">
                    <a:alpha val="100000"/>
                  </a:srgbClr>
                </a:solidFill>
                <a:latin typeface="黑体" panose="02010609060101010101" charset="-122"/>
                <a:ea typeface="黑体" panose="02010609060101010101" charset="-122"/>
                <a:cs typeface="黑体" panose="02010609060101010101" charset="-122"/>
              </a:rPr>
              <a:t>1.阶段性减免党费；</a:t>
            </a:r>
            <a:endParaRPr sz="2300" dirty="0">
              <a:latin typeface="黑体" panose="02010609060101010101" charset="-122"/>
              <a:ea typeface="黑体" panose="02010609060101010101" charset="-122"/>
              <a:cs typeface="黑体" panose="02010609060101010101" charset="-122"/>
            </a:endParaRPr>
          </a:p>
          <a:p>
            <a:pPr marL="17145" indent="-5080" algn="l" rtl="0" eaLnBrk="0">
              <a:lnSpc>
                <a:spcPct val="101000"/>
              </a:lnSpc>
              <a:spcBef>
                <a:spcPts val="345"/>
              </a:spcBef>
            </a:pPr>
            <a:r>
              <a:rPr sz="2300" kern="0" spc="40" dirty="0">
                <a:solidFill>
                  <a:srgbClr val="C00000">
                    <a:alpha val="100000"/>
                  </a:srgbClr>
                </a:solidFill>
                <a:latin typeface="黑体" panose="02010609060101010101" charset="-122"/>
                <a:ea typeface="黑体" panose="02010609060101010101" charset="-122"/>
                <a:cs typeface="黑体" panose="02010609060101010101" charset="-122"/>
              </a:rPr>
              <a:t>2.帮扶解决家庭劳动力问题</a:t>
            </a:r>
            <a:r>
              <a:rPr sz="2300" kern="0" spc="30" dirty="0">
                <a:solidFill>
                  <a:srgbClr val="C00000">
                    <a:alpha val="100000"/>
                  </a:srgbClr>
                </a:solidFill>
                <a:latin typeface="黑体" panose="02010609060101010101" charset="-122"/>
                <a:ea typeface="黑体" panose="02010609060101010101" charset="-122"/>
                <a:cs typeface="黑体" panose="02010609060101010101" charset="-122"/>
              </a:rPr>
              <a:t>；</a:t>
            </a:r>
            <a:r>
              <a:rPr sz="2300" kern="0" spc="-10" dirty="0">
                <a:solidFill>
                  <a:srgbClr val="C00000">
                    <a:alpha val="100000"/>
                  </a:srgbClr>
                </a:solidFill>
                <a:latin typeface="黑体" panose="02010609060101010101" charset="-122"/>
                <a:ea typeface="黑体" panose="02010609060101010101" charset="-122"/>
                <a:cs typeface="黑体" panose="02010609060101010101" charset="-122"/>
              </a:rPr>
              <a:t> </a:t>
            </a:r>
            <a:r>
              <a:rPr sz="2300" kern="0" spc="-50" dirty="0">
                <a:solidFill>
                  <a:srgbClr val="C00000">
                    <a:alpha val="100000"/>
                  </a:srgbClr>
                </a:solidFill>
                <a:latin typeface="黑体" panose="02010609060101010101" charset="-122"/>
                <a:ea typeface="黑体" panose="02010609060101010101" charset="-122"/>
                <a:cs typeface="黑体" panose="02010609060101010101" charset="-122"/>
              </a:rPr>
              <a:t>3.找措施解决收入来</a:t>
            </a:r>
            <a:r>
              <a:rPr sz="2300" kern="0" spc="-60" dirty="0">
                <a:solidFill>
                  <a:srgbClr val="C00000">
                    <a:alpha val="100000"/>
                  </a:srgbClr>
                </a:solidFill>
                <a:latin typeface="黑体" panose="02010609060101010101" charset="-122"/>
                <a:ea typeface="黑体" panose="02010609060101010101" charset="-122"/>
                <a:cs typeface="黑体" panose="02010609060101010101" charset="-122"/>
              </a:rPr>
              <a:t>源问题。</a:t>
            </a:r>
            <a:endParaRPr sz="2300" dirty="0">
              <a:latin typeface="黑体" panose="02010609060101010101" charset="-122"/>
              <a:ea typeface="黑体" panose="02010609060101010101" charset="-122"/>
              <a:cs typeface="黑体" panose="02010609060101010101" charset="-122"/>
            </a:endParaRPr>
          </a:p>
        </p:txBody>
      </p:sp>
      <p:sp>
        <p:nvSpPr>
          <p:cNvPr id="1160" name="textbox 1160"/>
          <p:cNvSpPr/>
          <p:nvPr/>
        </p:nvSpPr>
        <p:spPr>
          <a:xfrm>
            <a:off x="671576" y="1970023"/>
            <a:ext cx="4107179" cy="615315"/>
          </a:xfrm>
          <a:prstGeom prst="rect">
            <a:avLst/>
          </a:prstGeom>
          <a:noFill/>
          <a:ln w="0" cap="flat">
            <a:noFill/>
            <a:prstDash val="solid"/>
            <a:miter lim="0"/>
          </a:ln>
        </p:spPr>
        <p:txBody>
          <a:bodyPr vert="horz" wrap="square" lIns="0" tIns="0" rIns="0" bIns="0"/>
          <a:lstStyle/>
          <a:p>
            <a:pPr algn="l" rtl="0" eaLnBrk="0">
              <a:lnSpc>
                <a:spcPct val="129000"/>
              </a:lnSpc>
            </a:pPr>
            <a:endParaRPr sz="1000" dirty="0">
              <a:latin typeface="Arial" panose="020B0604020202020204"/>
              <a:ea typeface="Arial" panose="020B0604020202020204"/>
              <a:cs typeface="Arial" panose="020B0604020202020204"/>
            </a:endParaRPr>
          </a:p>
          <a:p>
            <a:pPr marL="731520" algn="l" rtl="0" eaLnBrk="0">
              <a:lnSpc>
                <a:spcPct val="93000"/>
              </a:lnSpc>
              <a:spcBef>
                <a:spcPts val="5"/>
              </a:spcBef>
              <a:tabLst>
                <a:tab pos="1071880" algn="l"/>
              </a:tabLst>
            </a:pPr>
            <a:r>
              <a:rPr sz="23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对困难党员的关注点：</a:t>
            </a:r>
            <a:endParaRPr sz="2300" dirty="0">
              <a:latin typeface="微软雅黑" panose="020B0503020204020204" charset="-122"/>
              <a:ea typeface="微软雅黑" panose="020B0503020204020204" charset="-122"/>
              <a:cs typeface="微软雅黑" panose="020B0503020204020204" charset="-122"/>
            </a:endParaRPr>
          </a:p>
        </p:txBody>
      </p:sp>
      <p:pic>
        <p:nvPicPr>
          <p:cNvPr id="1162" name="picture 1162"/>
          <p:cNvPicPr>
            <a:picLocks noChangeAspect="1"/>
          </p:cNvPicPr>
          <p:nvPr/>
        </p:nvPicPr>
        <p:blipFill>
          <a:blip r:embed="rId4"/>
          <a:stretch>
            <a:fillRect/>
          </a:stretch>
        </p:blipFill>
        <p:spPr>
          <a:xfrm rot="21600000">
            <a:off x="684276" y="1982723"/>
            <a:ext cx="719327" cy="560832"/>
          </a:xfrm>
          <a:prstGeom prst="rect">
            <a:avLst/>
          </a:prstGeom>
        </p:spPr>
      </p:pic>
      <p:sp>
        <p:nvSpPr>
          <p:cNvPr id="1164" name="textbox 1164"/>
          <p:cNvSpPr/>
          <p:nvPr/>
        </p:nvSpPr>
        <p:spPr>
          <a:xfrm>
            <a:off x="1114043" y="952500"/>
            <a:ext cx="2402204"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276860" algn="l" rtl="0" eaLnBrk="0">
              <a:lnSpc>
                <a:spcPct val="92000"/>
              </a:lnSpc>
            </a:pPr>
            <a:r>
              <a:rPr sz="2300" b="1" kern="0" spc="130" dirty="0">
                <a:solidFill>
                  <a:srgbClr val="FFFFFF">
                    <a:alpha val="100000"/>
                  </a:srgbClr>
                </a:solidFill>
                <a:latin typeface="微软雅黑" panose="020B0503020204020204" charset="-122"/>
                <a:ea typeface="微软雅黑" panose="020B0503020204020204" charset="-122"/>
                <a:cs typeface="微软雅黑" panose="020B0503020204020204" charset="-122"/>
              </a:rPr>
              <a:t>三</a:t>
            </a:r>
            <a:r>
              <a:rPr sz="2300" b="1" kern="0" spc="-34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b="1" kern="0" spc="13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300" b="1" kern="0" spc="-3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b="1" kern="0" spc="130" dirty="0">
                <a:solidFill>
                  <a:srgbClr val="FFFFFF">
                    <a:alpha val="100000"/>
                  </a:srgbClr>
                </a:solidFill>
                <a:latin typeface="微软雅黑" panose="020B0503020204020204" charset="-122"/>
                <a:ea typeface="微软雅黑" panose="020B0503020204020204" charset="-122"/>
                <a:cs typeface="微软雅黑" panose="020B0503020204020204" charset="-122"/>
              </a:rPr>
              <a:t>党员服务</a:t>
            </a:r>
            <a:endParaRPr sz="2300" dirty="0">
              <a:latin typeface="微软雅黑" panose="020B0503020204020204" charset="-122"/>
              <a:ea typeface="微软雅黑" panose="020B0503020204020204" charset="-122"/>
              <a:cs typeface="微软雅黑" panose="020B0503020204020204" charset="-122"/>
            </a:endParaRPr>
          </a:p>
        </p:txBody>
      </p:sp>
      <p:sp>
        <p:nvSpPr>
          <p:cNvPr id="1166" name="textbox 1166"/>
          <p:cNvSpPr/>
          <p:nvPr/>
        </p:nvSpPr>
        <p:spPr>
          <a:xfrm>
            <a:off x="783137" y="4841138"/>
            <a:ext cx="1570355" cy="3994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945"/>
              </a:lnSpc>
            </a:pPr>
            <a:r>
              <a:rPr sz="2300" kern="0" spc="-130" dirty="0">
                <a:solidFill>
                  <a:srgbClr val="C00000">
                    <a:alpha val="100000"/>
                  </a:srgbClr>
                </a:solidFill>
                <a:latin typeface="黑体" panose="02010609060101010101" charset="-122"/>
                <a:ea typeface="黑体" panose="02010609060101010101" charset="-122"/>
                <a:cs typeface="黑体" panose="02010609060101010101" charset="-122"/>
              </a:rPr>
              <a:t>织的温暖。</a:t>
            </a:r>
            <a:endParaRPr sz="2300" dirty="0">
              <a:latin typeface="黑体" panose="02010609060101010101" charset="-122"/>
              <a:ea typeface="黑体" panose="02010609060101010101" charset="-122"/>
              <a:cs typeface="黑体" panose="02010609060101010101" charset="-122"/>
            </a:endParaRPr>
          </a:p>
        </p:txBody>
      </p:sp>
      <p:pic>
        <p:nvPicPr>
          <p:cNvPr id="1168" name="picture 1168"/>
          <p:cNvPicPr>
            <a:picLocks noChangeAspect="1"/>
          </p:cNvPicPr>
          <p:nvPr/>
        </p:nvPicPr>
        <p:blipFill>
          <a:blip r:embed="rId5"/>
          <a:stretch>
            <a:fillRect/>
          </a:stretch>
        </p:blipFill>
        <p:spPr>
          <a:xfrm rot="21600000">
            <a:off x="3482340" y="4963667"/>
            <a:ext cx="106679" cy="905255"/>
          </a:xfrm>
          <a:prstGeom prst="rect">
            <a:avLst/>
          </a:prstGeom>
        </p:spPr>
      </p:pic>
      <p:pic>
        <p:nvPicPr>
          <p:cNvPr id="21510" name="图片 6" descr="洋钒公司2"/>
          <p:cNvPicPr>
            <a:picLocks noChangeAspect="1"/>
          </p:cNvPicPr>
          <p:nvPr/>
        </p:nvPicPr>
        <p:blipFill>
          <a:blip r:embed="rId6"/>
          <a:stretch>
            <a:fillRect/>
          </a:stretch>
        </p:blipFill>
        <p:spPr>
          <a:xfrm>
            <a:off x="9890125" y="0"/>
            <a:ext cx="2301875" cy="82867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0" name="picture 1170"/>
          <p:cNvPicPr>
            <a:picLocks noChangeAspect="1"/>
          </p:cNvPicPr>
          <p:nvPr/>
        </p:nvPicPr>
        <p:blipFill>
          <a:blip r:embed="rId1"/>
          <a:stretch>
            <a:fillRect/>
          </a:stretch>
        </p:blipFill>
        <p:spPr>
          <a:xfrm rot="21600000">
            <a:off x="0" y="0"/>
            <a:ext cx="12192000" cy="6858000"/>
          </a:xfrm>
          <a:prstGeom prst="rect">
            <a:avLst/>
          </a:prstGeom>
        </p:spPr>
      </p:pic>
      <p:sp>
        <p:nvSpPr>
          <p:cNvPr id="1172" name="rect 1172"/>
          <p:cNvSpPr/>
          <p:nvPr/>
        </p:nvSpPr>
        <p:spPr>
          <a:xfrm>
            <a:off x="31318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174" name="textbox 1174"/>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176" name="textbox 1176"/>
          <p:cNvSpPr/>
          <p:nvPr/>
        </p:nvSpPr>
        <p:spPr>
          <a:xfrm>
            <a:off x="1058964" y="6576021"/>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8</a:t>
            </a:r>
            <a:endParaRPr sz="1200" dirty="0">
              <a:latin typeface="微软雅黑" panose="020B0503020204020204" charset="-122"/>
              <a:ea typeface="微软雅黑" panose="020B0503020204020204" charset="-122"/>
              <a:cs typeface="微软雅黑" panose="020B0503020204020204" charset="-122"/>
            </a:endParaRPr>
          </a:p>
        </p:txBody>
      </p:sp>
      <p:pic>
        <p:nvPicPr>
          <p:cNvPr id="1178" name="picture 1178"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186" name="textbox 1186"/>
          <p:cNvSpPr/>
          <p:nvPr/>
        </p:nvSpPr>
        <p:spPr>
          <a:xfrm>
            <a:off x="1636776" y="3125723"/>
            <a:ext cx="2019300" cy="1845945"/>
          </a:xfrm>
          <a:prstGeom prst="rect">
            <a:avLst/>
          </a:prstGeom>
          <a:solidFill>
            <a:srgbClr val="BB0204">
              <a:alpha val="93725"/>
            </a:srgbClr>
          </a:solidFill>
          <a:ln w="0" cap="flat">
            <a:noFill/>
            <a:prstDash val="solid"/>
            <a:miter lim="0"/>
          </a:ln>
        </p:spPr>
        <p:txBody>
          <a:bodyPr vert="horz" wrap="square" lIns="0" tIns="0" rIns="0" bIns="0"/>
          <a:lstStyle/>
          <a:p>
            <a:pPr algn="l" rtl="0" eaLnBrk="0">
              <a:lnSpc>
                <a:spcPct val="131000"/>
              </a:lnSpc>
            </a:pPr>
            <a:endParaRPr sz="1000" dirty="0">
              <a:latin typeface="Arial" panose="020B0604020202020204"/>
              <a:ea typeface="Arial" panose="020B0604020202020204"/>
              <a:cs typeface="Arial" panose="020B0604020202020204"/>
            </a:endParaRPr>
          </a:p>
          <a:p>
            <a:pPr algn="l" rtl="0" eaLnBrk="0">
              <a:lnSpc>
                <a:spcPct val="131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443865" algn="l" rtl="0" eaLnBrk="0">
              <a:lnSpc>
                <a:spcPct val="93000"/>
              </a:lnSpc>
            </a:pPr>
            <a:r>
              <a:rPr sz="1700"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安全责任区</a:t>
            </a:r>
            <a:endParaRPr sz="1700" dirty="0">
              <a:latin typeface="微软雅黑" panose="020B0503020204020204" charset="-122"/>
              <a:ea typeface="微软雅黑" panose="020B0503020204020204" charset="-122"/>
              <a:cs typeface="微软雅黑" panose="020B0503020204020204" charset="-122"/>
            </a:endParaRPr>
          </a:p>
          <a:p>
            <a:pPr marL="443230" algn="l" rtl="0" eaLnBrk="0">
              <a:lnSpc>
                <a:spcPct val="92000"/>
              </a:lnSpc>
              <a:spcBef>
                <a:spcPts val="270"/>
              </a:spcBef>
            </a:pPr>
            <a:r>
              <a:rPr sz="1700"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环保责任区</a:t>
            </a:r>
            <a:endParaRPr sz="1700" dirty="0">
              <a:latin typeface="微软雅黑" panose="020B0503020204020204" charset="-122"/>
              <a:ea typeface="微软雅黑" panose="020B0503020204020204" charset="-122"/>
              <a:cs typeface="微软雅黑" panose="020B0503020204020204" charset="-122"/>
            </a:endParaRPr>
          </a:p>
          <a:p>
            <a:pPr marL="441325" algn="l" rtl="0" eaLnBrk="0">
              <a:lnSpc>
                <a:spcPct val="93000"/>
              </a:lnSpc>
              <a:spcBef>
                <a:spcPts val="250"/>
              </a:spcBef>
            </a:pPr>
            <a:r>
              <a:rPr sz="1700"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生产责任区</a:t>
            </a:r>
            <a:endParaRPr sz="1700" dirty="0">
              <a:latin typeface="微软雅黑" panose="020B0503020204020204" charset="-122"/>
              <a:ea typeface="微软雅黑" panose="020B0503020204020204" charset="-122"/>
              <a:cs typeface="微软雅黑" panose="020B0503020204020204" charset="-122"/>
            </a:endParaRPr>
          </a:p>
          <a:p>
            <a:pPr marL="209550" algn="l" rtl="0" eaLnBrk="0">
              <a:lnSpc>
                <a:spcPct val="93000"/>
              </a:lnSpc>
              <a:spcBef>
                <a:spcPts val="405"/>
              </a:spcBef>
            </a:pPr>
            <a:r>
              <a:rPr sz="17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群众联系责任区</a:t>
            </a:r>
            <a:endParaRPr sz="1700" dirty="0">
              <a:latin typeface="微软雅黑" panose="020B0503020204020204" charset="-122"/>
              <a:ea typeface="微软雅黑" panose="020B0503020204020204" charset="-122"/>
              <a:cs typeface="微软雅黑" panose="020B0503020204020204" charset="-122"/>
            </a:endParaRPr>
          </a:p>
        </p:txBody>
      </p:sp>
      <p:sp>
        <p:nvSpPr>
          <p:cNvPr id="1188" name="textbox 1188"/>
          <p:cNvSpPr/>
          <p:nvPr/>
        </p:nvSpPr>
        <p:spPr>
          <a:xfrm>
            <a:off x="3803903" y="3137915"/>
            <a:ext cx="1524000" cy="1845945"/>
          </a:xfrm>
          <a:prstGeom prst="rect">
            <a:avLst/>
          </a:prstGeom>
          <a:solidFill>
            <a:srgbClr val="BD0304">
              <a:alpha val="96862"/>
            </a:srgbClr>
          </a:solidFill>
          <a:ln w="0" cap="flat">
            <a:noFill/>
            <a:prstDash val="solid"/>
            <a:miter lim="0"/>
          </a:ln>
        </p:spPr>
        <p:txBody>
          <a:bodyPr vert="horz" wrap="square" lIns="0" tIns="0" rIns="0" bIns="0"/>
          <a:lstStyle/>
          <a:p>
            <a:pPr algn="l" rtl="0" eaLnBrk="0">
              <a:lnSpc>
                <a:spcPct val="130000"/>
              </a:lnSpc>
            </a:pPr>
            <a:endParaRPr sz="1000" dirty="0">
              <a:latin typeface="Arial" panose="020B0604020202020204"/>
              <a:ea typeface="Arial" panose="020B0604020202020204"/>
              <a:cs typeface="Arial" panose="020B0604020202020204"/>
            </a:endParaRPr>
          </a:p>
          <a:p>
            <a:pPr algn="l" rtl="0" eaLnBrk="0">
              <a:lnSpc>
                <a:spcPct val="131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537210" algn="l" rtl="0" eaLnBrk="0">
              <a:lnSpc>
                <a:spcPct val="93000"/>
              </a:lnSpc>
            </a:pPr>
            <a:r>
              <a:rPr sz="17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作风</a:t>
            </a:r>
            <a:endParaRPr sz="1700" dirty="0">
              <a:latin typeface="微软雅黑" panose="020B0503020204020204" charset="-122"/>
              <a:ea typeface="微软雅黑" panose="020B0503020204020204" charset="-122"/>
              <a:cs typeface="微软雅黑" panose="020B0503020204020204" charset="-122"/>
            </a:endParaRPr>
          </a:p>
          <a:p>
            <a:pPr marL="537210" algn="l" rtl="0" eaLnBrk="0">
              <a:lnSpc>
                <a:spcPct val="93000"/>
              </a:lnSpc>
              <a:spcBef>
                <a:spcPts val="250"/>
              </a:spcBef>
            </a:pPr>
            <a:r>
              <a:rPr sz="17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形象</a:t>
            </a:r>
            <a:endParaRPr sz="1700" dirty="0">
              <a:latin typeface="微软雅黑" panose="020B0503020204020204" charset="-122"/>
              <a:ea typeface="微软雅黑" panose="020B0503020204020204" charset="-122"/>
              <a:cs typeface="微软雅黑" panose="020B0503020204020204" charset="-122"/>
            </a:endParaRPr>
          </a:p>
          <a:p>
            <a:pPr marL="313055" algn="l" rtl="0" eaLnBrk="0">
              <a:lnSpc>
                <a:spcPct val="85000"/>
              </a:lnSpc>
              <a:spcBef>
                <a:spcPts val="330"/>
              </a:spcBef>
            </a:pPr>
            <a:r>
              <a:rPr sz="17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业务能力</a:t>
            </a:r>
            <a:endParaRPr sz="1700" dirty="0">
              <a:latin typeface="微软雅黑" panose="020B0503020204020204" charset="-122"/>
              <a:ea typeface="微软雅黑" panose="020B0503020204020204" charset="-122"/>
              <a:cs typeface="微软雅黑" panose="020B0503020204020204" charset="-122"/>
            </a:endParaRPr>
          </a:p>
          <a:p>
            <a:pPr marL="313055" algn="l" rtl="0" eaLnBrk="0">
              <a:lnSpc>
                <a:spcPts val="2255"/>
              </a:lnSpc>
            </a:pPr>
            <a:r>
              <a:rPr sz="17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服务态度</a:t>
            </a:r>
            <a:endParaRPr sz="1700" dirty="0">
              <a:latin typeface="微软雅黑" panose="020B0503020204020204" charset="-122"/>
              <a:ea typeface="微软雅黑" panose="020B0503020204020204" charset="-122"/>
              <a:cs typeface="微软雅黑" panose="020B0503020204020204" charset="-122"/>
            </a:endParaRPr>
          </a:p>
        </p:txBody>
      </p:sp>
      <p:sp>
        <p:nvSpPr>
          <p:cNvPr id="1190" name="textbox 1190"/>
          <p:cNvSpPr/>
          <p:nvPr/>
        </p:nvSpPr>
        <p:spPr>
          <a:xfrm>
            <a:off x="6931152" y="3153155"/>
            <a:ext cx="1387475" cy="1845945"/>
          </a:xfrm>
          <a:prstGeom prst="rect">
            <a:avLst/>
          </a:prstGeom>
          <a:solidFill>
            <a:srgbClr val="C10104">
              <a:alpha val="99215"/>
            </a:srgbClr>
          </a:solidFill>
          <a:ln w="0" cap="flat">
            <a:noFill/>
            <a:prstDash val="solid"/>
            <a:miter lim="0"/>
          </a:ln>
        </p:spPr>
        <p:txBody>
          <a:bodyPr vert="horz" wrap="square" lIns="0" tIns="0" rIns="0" bIns="0"/>
          <a:lstStyle/>
          <a:p>
            <a:pPr algn="l" rtl="0" eaLnBrk="0">
              <a:lnSpc>
                <a:spcPct val="130000"/>
              </a:lnSpc>
            </a:pPr>
            <a:endParaRPr sz="1000" dirty="0">
              <a:latin typeface="Arial" panose="020B0604020202020204"/>
              <a:ea typeface="Arial" panose="020B0604020202020204"/>
              <a:cs typeface="Arial" panose="020B0604020202020204"/>
            </a:endParaRPr>
          </a:p>
          <a:p>
            <a:pPr algn="l" rtl="0" eaLnBrk="0">
              <a:lnSpc>
                <a:spcPct val="130000"/>
              </a:lnSpc>
            </a:pPr>
            <a:endParaRPr sz="1000" dirty="0">
              <a:latin typeface="Arial" panose="020B0604020202020204"/>
              <a:ea typeface="Arial" panose="020B0604020202020204"/>
              <a:cs typeface="Arial" panose="020B0604020202020204"/>
            </a:endParaRPr>
          </a:p>
          <a:p>
            <a:pPr marL="242570" algn="l" rtl="0" eaLnBrk="0">
              <a:lnSpc>
                <a:spcPct val="94000"/>
              </a:lnSpc>
              <a:spcBef>
                <a:spcPts val="0"/>
              </a:spcBef>
            </a:pPr>
            <a:r>
              <a:rPr sz="17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义务劳动</a:t>
            </a:r>
            <a:endParaRPr sz="1700" dirty="0">
              <a:latin typeface="微软雅黑" panose="020B0503020204020204" charset="-122"/>
              <a:ea typeface="微软雅黑" panose="020B0503020204020204" charset="-122"/>
              <a:cs typeface="微软雅黑" panose="020B0503020204020204" charset="-122"/>
            </a:endParaRPr>
          </a:p>
          <a:p>
            <a:pPr marL="480060" algn="l" rtl="0" eaLnBrk="0">
              <a:lnSpc>
                <a:spcPct val="92000"/>
              </a:lnSpc>
              <a:spcBef>
                <a:spcPts val="270"/>
              </a:spcBef>
            </a:pPr>
            <a:r>
              <a:rPr sz="1700"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帮扶</a:t>
            </a:r>
            <a:endParaRPr sz="1700" dirty="0">
              <a:latin typeface="微软雅黑" panose="020B0503020204020204" charset="-122"/>
              <a:ea typeface="微软雅黑" panose="020B0503020204020204" charset="-122"/>
              <a:cs typeface="微软雅黑" panose="020B0503020204020204" charset="-122"/>
            </a:endParaRPr>
          </a:p>
          <a:p>
            <a:pPr marL="248285" algn="l" rtl="0" eaLnBrk="0">
              <a:lnSpc>
                <a:spcPct val="93000"/>
              </a:lnSpc>
              <a:spcBef>
                <a:spcPts val="265"/>
              </a:spcBef>
            </a:pPr>
            <a:r>
              <a:rPr sz="17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工作分担</a:t>
            </a:r>
            <a:endParaRPr sz="1700" dirty="0">
              <a:latin typeface="微软雅黑" panose="020B0503020204020204" charset="-122"/>
              <a:ea typeface="微软雅黑" panose="020B0503020204020204" charset="-122"/>
              <a:cs typeface="微软雅黑" panose="020B0503020204020204" charset="-122"/>
            </a:endParaRPr>
          </a:p>
          <a:p>
            <a:pPr marL="241935" algn="l" rtl="0" eaLnBrk="0">
              <a:lnSpc>
                <a:spcPct val="93000"/>
              </a:lnSpc>
              <a:spcBef>
                <a:spcPts val="395"/>
              </a:spcBef>
            </a:pPr>
            <a:r>
              <a:rPr sz="1700"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定向帮助</a:t>
            </a:r>
            <a:endParaRPr sz="1700" dirty="0">
              <a:latin typeface="微软雅黑" panose="020B0503020204020204" charset="-122"/>
              <a:ea typeface="微软雅黑" panose="020B0503020204020204" charset="-122"/>
              <a:cs typeface="微软雅黑" panose="020B0503020204020204" charset="-122"/>
            </a:endParaRPr>
          </a:p>
        </p:txBody>
      </p:sp>
      <p:sp>
        <p:nvSpPr>
          <p:cNvPr id="1192" name="textbox 1192"/>
          <p:cNvSpPr/>
          <p:nvPr/>
        </p:nvSpPr>
        <p:spPr>
          <a:xfrm>
            <a:off x="8467344" y="3153155"/>
            <a:ext cx="1387475" cy="1845945"/>
          </a:xfrm>
          <a:prstGeom prst="rect">
            <a:avLst/>
          </a:prstGeom>
          <a:solidFill>
            <a:srgbClr val="C00006">
              <a:alpha val="99215"/>
            </a:srgbClr>
          </a:solidFill>
          <a:ln w="0" cap="flat">
            <a:noFill/>
            <a:prstDash val="solid"/>
            <a:miter lim="0"/>
          </a:ln>
        </p:spPr>
        <p:txBody>
          <a:bodyPr vert="horz" wrap="square" lIns="0" tIns="0" rIns="0" bIns="0"/>
          <a:lstStyle/>
          <a:p>
            <a:pPr algn="l" rtl="0" eaLnBrk="0">
              <a:lnSpc>
                <a:spcPct val="130000"/>
              </a:lnSpc>
            </a:pPr>
            <a:endParaRPr sz="1000" dirty="0">
              <a:latin typeface="Arial" panose="020B0604020202020204"/>
              <a:ea typeface="Arial" panose="020B0604020202020204"/>
              <a:cs typeface="Arial" panose="020B0604020202020204"/>
            </a:endParaRPr>
          </a:p>
          <a:p>
            <a:pPr algn="l" rtl="0" eaLnBrk="0">
              <a:lnSpc>
                <a:spcPct val="131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468630" algn="l" rtl="0" eaLnBrk="0">
              <a:lnSpc>
                <a:spcPct val="93000"/>
              </a:lnSpc>
            </a:pPr>
            <a:r>
              <a:rPr sz="17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技改</a:t>
            </a:r>
            <a:endParaRPr sz="1700" dirty="0">
              <a:latin typeface="微软雅黑" panose="020B0503020204020204" charset="-122"/>
              <a:ea typeface="微软雅黑" panose="020B0503020204020204" charset="-122"/>
              <a:cs typeface="微软雅黑" panose="020B0503020204020204" charset="-122"/>
            </a:endParaRPr>
          </a:p>
          <a:p>
            <a:pPr marL="469265" algn="l" rtl="0" eaLnBrk="0">
              <a:lnSpc>
                <a:spcPct val="93000"/>
              </a:lnSpc>
              <a:spcBef>
                <a:spcPts val="275"/>
              </a:spcBef>
            </a:pPr>
            <a:r>
              <a:rPr sz="17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创新</a:t>
            </a:r>
            <a:endParaRPr sz="1700" dirty="0">
              <a:latin typeface="微软雅黑" panose="020B0503020204020204" charset="-122"/>
              <a:ea typeface="微软雅黑" panose="020B0503020204020204" charset="-122"/>
              <a:cs typeface="微软雅黑" panose="020B0503020204020204" charset="-122"/>
            </a:endParaRPr>
          </a:p>
          <a:p>
            <a:pPr marL="468630" algn="l" rtl="0" eaLnBrk="0">
              <a:lnSpc>
                <a:spcPct val="92000"/>
              </a:lnSpc>
              <a:spcBef>
                <a:spcPts val="260"/>
              </a:spcBef>
            </a:pPr>
            <a:r>
              <a:rPr sz="17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科研</a:t>
            </a:r>
            <a:endParaRPr sz="1700" dirty="0">
              <a:latin typeface="微软雅黑" panose="020B0503020204020204" charset="-122"/>
              <a:ea typeface="微软雅黑" panose="020B0503020204020204" charset="-122"/>
              <a:cs typeface="微软雅黑" panose="020B0503020204020204" charset="-122"/>
            </a:endParaRPr>
          </a:p>
          <a:p>
            <a:pPr marL="263525" algn="l" rtl="0" eaLnBrk="0">
              <a:lnSpc>
                <a:spcPct val="93000"/>
              </a:lnSpc>
              <a:spcBef>
                <a:spcPts val="395"/>
              </a:spcBef>
            </a:pPr>
            <a:r>
              <a:rPr sz="17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降本增效</a:t>
            </a:r>
            <a:endParaRPr sz="1700" dirty="0">
              <a:latin typeface="微软雅黑" panose="020B0503020204020204" charset="-122"/>
              <a:ea typeface="微软雅黑" panose="020B0503020204020204" charset="-122"/>
              <a:cs typeface="微软雅黑" panose="020B0503020204020204" charset="-122"/>
            </a:endParaRPr>
          </a:p>
        </p:txBody>
      </p:sp>
      <p:sp>
        <p:nvSpPr>
          <p:cNvPr id="1194" name="textbox 1194"/>
          <p:cNvSpPr/>
          <p:nvPr/>
        </p:nvSpPr>
        <p:spPr>
          <a:xfrm>
            <a:off x="5477255" y="3153155"/>
            <a:ext cx="1306194" cy="1845945"/>
          </a:xfrm>
          <a:prstGeom prst="rect">
            <a:avLst/>
          </a:prstGeom>
          <a:solidFill>
            <a:srgbClr val="BD0104">
              <a:alpha val="99607"/>
            </a:srgbClr>
          </a:solidFill>
          <a:ln w="0" cap="flat">
            <a:noFill/>
            <a:prstDash val="solid"/>
            <a:miter lim="0"/>
          </a:ln>
        </p:spPr>
        <p:txBody>
          <a:bodyPr vert="horz" wrap="square" lIns="0" tIns="0" rIns="0" bIns="0"/>
          <a:lstStyle/>
          <a:p>
            <a:pPr algn="l" rtl="0" eaLnBrk="0">
              <a:lnSpc>
                <a:spcPct val="129000"/>
              </a:lnSpc>
            </a:pPr>
            <a:endParaRPr sz="1000" dirty="0">
              <a:latin typeface="Arial" panose="020B0604020202020204"/>
              <a:ea typeface="Arial" panose="020B0604020202020204"/>
              <a:cs typeface="Arial" panose="020B0604020202020204"/>
            </a:endParaRPr>
          </a:p>
          <a:p>
            <a:pPr algn="l" rtl="0" eaLnBrk="0">
              <a:lnSpc>
                <a:spcPct val="129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429260" indent="-228600" algn="l" rtl="0" eaLnBrk="0">
              <a:lnSpc>
                <a:spcPct val="100000"/>
              </a:lnSpc>
            </a:pPr>
            <a:r>
              <a:rPr sz="1700"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生产任务</a:t>
            </a:r>
            <a:r>
              <a:rPr sz="17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抢修</a:t>
            </a:r>
            <a:endParaRPr sz="1700" dirty="0">
              <a:latin typeface="微软雅黑" panose="020B0503020204020204" charset="-122"/>
              <a:ea typeface="微软雅黑" panose="020B0503020204020204" charset="-122"/>
              <a:cs typeface="微软雅黑" panose="020B0503020204020204" charset="-122"/>
            </a:endParaRPr>
          </a:p>
          <a:p>
            <a:pPr marL="450850" algn="l" rtl="0" eaLnBrk="0">
              <a:lnSpc>
                <a:spcPct val="85000"/>
              </a:lnSpc>
              <a:spcBef>
                <a:spcPts val="335"/>
              </a:spcBef>
            </a:pPr>
            <a:r>
              <a:rPr sz="1700"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防汛</a:t>
            </a:r>
            <a:endParaRPr sz="1700" dirty="0">
              <a:latin typeface="微软雅黑" panose="020B0503020204020204" charset="-122"/>
              <a:ea typeface="微软雅黑" panose="020B0503020204020204" charset="-122"/>
              <a:cs typeface="微软雅黑" panose="020B0503020204020204" charset="-122"/>
            </a:endParaRPr>
          </a:p>
          <a:p>
            <a:pPr marL="432435" algn="l" rtl="0" eaLnBrk="0">
              <a:lnSpc>
                <a:spcPts val="2240"/>
              </a:lnSpc>
            </a:pPr>
            <a:r>
              <a:rPr sz="1700"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灾害</a:t>
            </a:r>
            <a:endParaRPr sz="1700" dirty="0">
              <a:latin typeface="微软雅黑" panose="020B0503020204020204" charset="-122"/>
              <a:ea typeface="微软雅黑" panose="020B0503020204020204" charset="-122"/>
              <a:cs typeface="微软雅黑" panose="020B0503020204020204" charset="-122"/>
            </a:endParaRPr>
          </a:p>
        </p:txBody>
      </p:sp>
      <p:grpSp>
        <p:nvGrpSpPr>
          <p:cNvPr id="16" name="group 16"/>
          <p:cNvGrpSpPr/>
          <p:nvPr/>
        </p:nvGrpSpPr>
        <p:grpSpPr>
          <a:xfrm rot="21600000">
            <a:off x="1155191" y="627887"/>
            <a:ext cx="2167255" cy="514984"/>
            <a:chOff x="0" y="-30480"/>
            <a:chExt cx="2167255" cy="514984"/>
          </a:xfrm>
        </p:grpSpPr>
        <p:sp>
          <p:nvSpPr>
            <p:cNvPr id="1196" name="rect 1196"/>
            <p:cNvSpPr/>
            <p:nvPr/>
          </p:nvSpPr>
          <p:spPr>
            <a:xfrm>
              <a:off x="0" y="0"/>
              <a:ext cx="2167255" cy="460375"/>
            </a:xfrm>
            <a:prstGeom prst="rect">
              <a:avLst/>
            </a:prstGeom>
            <a:solidFill>
              <a:srgbClr val="C00000">
                <a:alpha val="100000"/>
              </a:srgbClr>
            </a:solidFill>
            <a:ln w="0" cap="flat">
              <a:noFill/>
              <a:prstDash val="solid"/>
              <a:miter lim="0"/>
            </a:ln>
          </p:spPr>
          <p:txBody>
            <a:bodyPr rtlCol="0"/>
            <a:lstStyle/>
            <a:p>
              <a:pPr algn="ctr"/>
              <a:endParaRPr lang="zh-CN" altLang="en-US"/>
            </a:p>
          </p:txBody>
        </p:sp>
        <p:sp>
          <p:nvSpPr>
            <p:cNvPr id="1198" name="textbox 1198"/>
            <p:cNvSpPr/>
            <p:nvPr/>
          </p:nvSpPr>
          <p:spPr>
            <a:xfrm>
              <a:off x="0" y="-30480"/>
              <a:ext cx="2025014" cy="514984"/>
            </a:xfrm>
            <a:prstGeom prst="rect">
              <a:avLst/>
            </a:prstGeom>
            <a:noFill/>
            <a:ln w="0" cap="flat">
              <a:noFill/>
              <a:prstDash val="solid"/>
              <a:miter lim="0"/>
            </a:ln>
          </p:spPr>
          <p:txBody>
            <a:bodyPr vert="horz" wrap="square" lIns="0" tIns="0" rIns="0" bIns="0"/>
            <a:lstStyle/>
            <a:p>
              <a:pPr algn="l" rtl="0" eaLnBrk="0">
                <a:lnSpc>
                  <a:spcPct val="109000"/>
                </a:lnSpc>
              </a:pPr>
              <a:endParaRPr sz="800" dirty="0">
                <a:latin typeface="Arial" panose="020B0604020202020204"/>
                <a:ea typeface="Arial" panose="020B0604020202020204"/>
                <a:cs typeface="Arial" panose="020B0604020202020204"/>
              </a:endParaRPr>
            </a:p>
            <a:p>
              <a:pPr marL="68580" algn="l" rtl="0" eaLnBrk="0">
                <a:lnSpc>
                  <a:spcPct val="92000"/>
                </a:lnSpc>
                <a:spcBef>
                  <a:spcPts val="5"/>
                </a:spcBef>
              </a:pPr>
              <a:r>
                <a:rPr sz="2300" b="1" kern="0" spc="240" dirty="0">
                  <a:solidFill>
                    <a:srgbClr val="FFFFFF">
                      <a:alpha val="100000"/>
                    </a:srgbClr>
                  </a:solidFill>
                  <a:latin typeface="微软雅黑" panose="020B0503020204020204" charset="-122"/>
                  <a:ea typeface="微软雅黑" panose="020B0503020204020204" charset="-122"/>
                  <a:cs typeface="微软雅黑" panose="020B0503020204020204" charset="-122"/>
                </a:rPr>
                <a:t>四、创先争优</a:t>
              </a:r>
              <a:endParaRPr sz="2300" dirty="0">
                <a:latin typeface="微软雅黑" panose="020B0503020204020204" charset="-122"/>
                <a:ea typeface="微软雅黑" panose="020B0503020204020204" charset="-122"/>
                <a:cs typeface="微软雅黑" panose="020B0503020204020204" charset="-122"/>
              </a:endParaRPr>
            </a:p>
          </p:txBody>
        </p:sp>
      </p:grpSp>
      <p:sp>
        <p:nvSpPr>
          <p:cNvPr id="2" name="textbox 1180"/>
          <p:cNvSpPr/>
          <p:nvPr/>
        </p:nvSpPr>
        <p:spPr>
          <a:xfrm>
            <a:off x="5485130" y="2178685"/>
            <a:ext cx="1290955" cy="513080"/>
          </a:xfrm>
          <a:prstGeom prst="rect">
            <a:avLst/>
          </a:prstGeom>
          <a:noFill/>
          <a:ln w="0" cap="flat">
            <a:noFill/>
            <a:prstDash val="solid"/>
            <a:miter lim="0"/>
          </a:ln>
        </p:spPr>
        <p:txBody>
          <a:bodyPr vert="horz" wrap="square" lIns="0" tIns="0" rIns="0" bIns="0"/>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40000"/>
              </a:lnSpc>
              <a:spcBef>
                <a:spcPts val="0"/>
              </a:spcBef>
              <a:spcAft>
                <a:spcPts val="0"/>
              </a:spcAft>
            </a:pPr>
            <a:endParaRPr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endParaRPr>
          </a:p>
          <a:p>
            <a:pPr marL="12700" algn="ctr" rtl="0" eaLnBrk="0">
              <a:lnSpc>
                <a:spcPct val="40000"/>
              </a:lnSpc>
              <a:spcBef>
                <a:spcPts val="0"/>
              </a:spcBef>
              <a:spcAft>
                <a:spcPts val="0"/>
              </a:spcAft>
            </a:pPr>
            <a:r>
              <a:rPr lang="zh-CN"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突击队</a:t>
            </a:r>
            <a:endParaRPr sz="5600" kern="0" spc="110" dirty="0">
              <a:solidFill>
                <a:srgbClr val="570000">
                  <a:alpha val="100000"/>
                </a:srgbClr>
              </a:solidFill>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endParaRPr sz="5600" dirty="0">
              <a:latin typeface="Arial" panose="020B0604020202020204"/>
              <a:ea typeface="Arial" panose="020B0604020202020204"/>
              <a:cs typeface="Arial" panose="020B0604020202020204"/>
            </a:endParaRPr>
          </a:p>
        </p:txBody>
      </p:sp>
      <p:sp>
        <p:nvSpPr>
          <p:cNvPr id="3" name="textbox 1180"/>
          <p:cNvSpPr/>
          <p:nvPr/>
        </p:nvSpPr>
        <p:spPr>
          <a:xfrm>
            <a:off x="2174240" y="2453640"/>
            <a:ext cx="1005840" cy="1206500"/>
          </a:xfrm>
          <a:prstGeom prst="rect">
            <a:avLst/>
          </a:prstGeom>
          <a:noFill/>
          <a:ln w="0" cap="flat">
            <a:noFill/>
            <a:prstDash val="solid"/>
            <a:miter lim="0"/>
          </a:ln>
        </p:spPr>
        <p:txBody>
          <a:bodyPr vert="horz" wrap="square" lIns="0" tIns="0" rIns="0" bIns="0"/>
          <a:p>
            <a:pPr algn="l" rtl="0" eaLnBrk="0">
              <a:lnSpc>
                <a:spcPct val="77000"/>
              </a:lnSpc>
            </a:pPr>
            <a:endParaRPr sz="100" dirty="0">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r>
              <a:rPr lang="en-US" sz="5600" kern="0" spc="110" dirty="0">
                <a:solidFill>
                  <a:srgbClr val="570000">
                    <a:alpha val="100000"/>
                  </a:srgbClr>
                </a:solidFill>
                <a:latin typeface="Arial" panose="020B0604020202020204"/>
                <a:ea typeface="Arial" panose="020B0604020202020204"/>
                <a:cs typeface="Arial" panose="020B0604020202020204"/>
              </a:rPr>
              <a:t> </a:t>
            </a:r>
            <a:endParaRPr lang="en-US" sz="5600" kern="0" spc="110" dirty="0">
              <a:solidFill>
                <a:srgbClr val="570000">
                  <a:alpha val="100000"/>
                </a:srgbClr>
              </a:solidFill>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r>
              <a:rPr sz="5600" kern="0" spc="110" dirty="0">
                <a:solidFill>
                  <a:srgbClr val="570000">
                    <a:alpha val="100000"/>
                  </a:srgbClr>
                </a:solidFill>
                <a:latin typeface="Arial" panose="020B0604020202020204"/>
                <a:ea typeface="Arial" panose="020B0604020202020204"/>
                <a:cs typeface="Arial" panose="020B0604020202020204"/>
              </a:rPr>
              <a:t>!</a:t>
            </a:r>
            <a:r>
              <a:rPr sz="5600" kern="0" spc="50" dirty="0">
                <a:solidFill>
                  <a:srgbClr val="570000">
                    <a:alpha val="100000"/>
                  </a:srgbClr>
                </a:solidFill>
                <a:latin typeface="Arial" panose="020B0604020202020204"/>
                <a:ea typeface="Arial" panose="020B0604020202020204"/>
                <a:cs typeface="Arial" panose="020B0604020202020204"/>
              </a:rPr>
              <a:t> </a:t>
            </a:r>
            <a:endParaRPr sz="5600" dirty="0">
              <a:latin typeface="Arial" panose="020B0604020202020204"/>
              <a:ea typeface="Arial" panose="020B0604020202020204"/>
              <a:cs typeface="Arial" panose="020B0604020202020204"/>
            </a:endParaRPr>
          </a:p>
        </p:txBody>
      </p:sp>
      <p:sp>
        <p:nvSpPr>
          <p:cNvPr id="4" name="textbox 1180"/>
          <p:cNvSpPr/>
          <p:nvPr/>
        </p:nvSpPr>
        <p:spPr>
          <a:xfrm>
            <a:off x="3954780" y="1400175"/>
            <a:ext cx="1290955" cy="946785"/>
          </a:xfrm>
          <a:prstGeom prst="rect">
            <a:avLst/>
          </a:prstGeom>
          <a:noFill/>
          <a:ln w="0" cap="flat">
            <a:noFill/>
            <a:prstDash val="solid"/>
            <a:miter lim="0"/>
          </a:ln>
        </p:spPr>
        <p:txBody>
          <a:bodyPr vert="horz" wrap="square" lIns="0" tIns="0" rIns="0" bIns="0"/>
          <a:p>
            <a:pPr algn="l" rtl="0" eaLnBrk="0">
              <a:lnSpc>
                <a:spcPct val="77000"/>
              </a:lnSpc>
            </a:pPr>
            <a:endParaRPr sz="100" dirty="0">
              <a:latin typeface="Arial" panose="020B0604020202020204"/>
              <a:ea typeface="Arial" panose="020B0604020202020204"/>
              <a:cs typeface="Arial" panose="020B0604020202020204"/>
            </a:endParaRPr>
          </a:p>
          <a:p>
            <a:pPr marL="12700" algn="ctr" rtl="0" eaLnBrk="0">
              <a:lnSpc>
                <a:spcPct val="100000"/>
              </a:lnSpc>
              <a:spcBef>
                <a:spcPts val="0"/>
              </a:spcBef>
              <a:spcAft>
                <a:spcPts val="0"/>
              </a:spcAft>
              <a:buClrTx/>
              <a:buSzTx/>
              <a:buFontTx/>
            </a:pPr>
            <a:endParaRPr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endParaRPr>
          </a:p>
          <a:p>
            <a:pPr marL="12700" algn="ctr" rtl="0" eaLnBrk="0">
              <a:lnSpc>
                <a:spcPct val="100000"/>
              </a:lnSpc>
              <a:spcBef>
                <a:spcPts val="0"/>
              </a:spcBef>
              <a:spcAft>
                <a:spcPts val="0"/>
              </a:spcAft>
              <a:buClrTx/>
              <a:buSzTx/>
              <a:buFontTx/>
            </a:pPr>
            <a:r>
              <a:rPr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示范</a:t>
            </a:r>
            <a:r>
              <a:rPr lang="zh-CN"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岗</a:t>
            </a:r>
            <a:endParaRPr lang="zh-CN"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endParaRPr>
          </a:p>
          <a:p>
            <a:pPr marL="12700" algn="ctr" rtl="0" eaLnBrk="0">
              <a:lnSpc>
                <a:spcPct val="100000"/>
              </a:lnSpc>
              <a:spcBef>
                <a:spcPts val="0"/>
              </a:spcBef>
              <a:spcAft>
                <a:spcPts val="0"/>
              </a:spcAft>
              <a:buClrTx/>
              <a:buSzTx/>
              <a:buFontTx/>
            </a:pPr>
            <a:r>
              <a:rPr lang="zh-CN"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先锋岗</a:t>
            </a:r>
            <a:endParaRPr sz="5600" kern="0" spc="110" dirty="0">
              <a:solidFill>
                <a:srgbClr val="570000">
                  <a:alpha val="100000"/>
                </a:srgbClr>
              </a:solidFill>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endParaRPr sz="5600" dirty="0">
              <a:latin typeface="Arial" panose="020B0604020202020204"/>
              <a:ea typeface="Arial" panose="020B0604020202020204"/>
              <a:cs typeface="Arial" panose="020B0604020202020204"/>
            </a:endParaRPr>
          </a:p>
        </p:txBody>
      </p:sp>
      <p:sp>
        <p:nvSpPr>
          <p:cNvPr id="5" name="textbox 1180"/>
          <p:cNvSpPr/>
          <p:nvPr/>
        </p:nvSpPr>
        <p:spPr>
          <a:xfrm>
            <a:off x="4064000" y="2453640"/>
            <a:ext cx="1005840" cy="1206500"/>
          </a:xfrm>
          <a:prstGeom prst="rect">
            <a:avLst/>
          </a:prstGeom>
          <a:noFill/>
          <a:ln w="0" cap="flat">
            <a:noFill/>
            <a:prstDash val="solid"/>
            <a:miter lim="0"/>
          </a:ln>
        </p:spPr>
        <p:txBody>
          <a:bodyPr vert="horz" wrap="square" lIns="0" tIns="0" rIns="0" bIns="0"/>
          <a:p>
            <a:pPr algn="l" rtl="0" eaLnBrk="0">
              <a:lnSpc>
                <a:spcPct val="77000"/>
              </a:lnSpc>
            </a:pPr>
            <a:endParaRPr sz="100" dirty="0">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r>
              <a:rPr lang="en-US" sz="5600" kern="0" spc="110" dirty="0">
                <a:solidFill>
                  <a:srgbClr val="570000">
                    <a:alpha val="100000"/>
                  </a:srgbClr>
                </a:solidFill>
                <a:latin typeface="Arial" panose="020B0604020202020204"/>
                <a:ea typeface="Arial" panose="020B0604020202020204"/>
                <a:cs typeface="Arial" panose="020B0604020202020204"/>
              </a:rPr>
              <a:t> </a:t>
            </a:r>
            <a:endParaRPr lang="en-US" sz="5600" kern="0" spc="110" dirty="0">
              <a:solidFill>
                <a:srgbClr val="570000">
                  <a:alpha val="100000"/>
                </a:srgbClr>
              </a:solidFill>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r>
              <a:rPr sz="5600" kern="0" spc="110" dirty="0">
                <a:solidFill>
                  <a:srgbClr val="570000">
                    <a:alpha val="100000"/>
                  </a:srgbClr>
                </a:solidFill>
                <a:latin typeface="Arial" panose="020B0604020202020204"/>
                <a:ea typeface="Arial" panose="020B0604020202020204"/>
                <a:cs typeface="Arial" panose="020B0604020202020204"/>
              </a:rPr>
              <a:t>!</a:t>
            </a:r>
            <a:r>
              <a:rPr sz="5600" kern="0" spc="50" dirty="0">
                <a:solidFill>
                  <a:srgbClr val="570000">
                    <a:alpha val="100000"/>
                  </a:srgbClr>
                </a:solidFill>
                <a:latin typeface="Arial" panose="020B0604020202020204"/>
                <a:ea typeface="Arial" panose="020B0604020202020204"/>
                <a:cs typeface="Arial" panose="020B0604020202020204"/>
              </a:rPr>
              <a:t> </a:t>
            </a:r>
            <a:endParaRPr sz="5600" dirty="0">
              <a:latin typeface="Arial" panose="020B0604020202020204"/>
              <a:ea typeface="Arial" panose="020B0604020202020204"/>
              <a:cs typeface="Arial" panose="020B0604020202020204"/>
            </a:endParaRPr>
          </a:p>
        </p:txBody>
      </p:sp>
      <p:sp>
        <p:nvSpPr>
          <p:cNvPr id="6" name="textbox 1180"/>
          <p:cNvSpPr/>
          <p:nvPr/>
        </p:nvSpPr>
        <p:spPr>
          <a:xfrm>
            <a:off x="7191375" y="2453640"/>
            <a:ext cx="1005840" cy="1206500"/>
          </a:xfrm>
          <a:prstGeom prst="rect">
            <a:avLst/>
          </a:prstGeom>
          <a:noFill/>
          <a:ln w="0" cap="flat">
            <a:noFill/>
            <a:prstDash val="solid"/>
            <a:miter lim="0"/>
          </a:ln>
        </p:spPr>
        <p:txBody>
          <a:bodyPr vert="horz" wrap="square" lIns="0" tIns="0" rIns="0" bIns="0"/>
          <a:p>
            <a:pPr algn="l" rtl="0" eaLnBrk="0">
              <a:lnSpc>
                <a:spcPct val="77000"/>
              </a:lnSpc>
            </a:pPr>
            <a:endParaRPr sz="100" dirty="0">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r>
              <a:rPr lang="en-US" sz="5600" kern="0" spc="110" dirty="0">
                <a:solidFill>
                  <a:srgbClr val="570000">
                    <a:alpha val="100000"/>
                  </a:srgbClr>
                </a:solidFill>
                <a:latin typeface="Arial" panose="020B0604020202020204"/>
                <a:ea typeface="Arial" panose="020B0604020202020204"/>
                <a:cs typeface="Arial" panose="020B0604020202020204"/>
              </a:rPr>
              <a:t> </a:t>
            </a:r>
            <a:endParaRPr lang="en-US" sz="5600" kern="0" spc="110" dirty="0">
              <a:solidFill>
                <a:srgbClr val="570000">
                  <a:alpha val="100000"/>
                </a:srgbClr>
              </a:solidFill>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r>
              <a:rPr sz="5600" kern="0" spc="110" dirty="0">
                <a:solidFill>
                  <a:srgbClr val="570000">
                    <a:alpha val="100000"/>
                  </a:srgbClr>
                </a:solidFill>
                <a:latin typeface="Arial" panose="020B0604020202020204"/>
                <a:ea typeface="Arial" panose="020B0604020202020204"/>
                <a:cs typeface="Arial" panose="020B0604020202020204"/>
              </a:rPr>
              <a:t>!</a:t>
            </a:r>
            <a:r>
              <a:rPr sz="5600" kern="0" spc="50" dirty="0">
                <a:solidFill>
                  <a:srgbClr val="570000">
                    <a:alpha val="100000"/>
                  </a:srgbClr>
                </a:solidFill>
                <a:latin typeface="Arial" panose="020B0604020202020204"/>
                <a:ea typeface="Arial" panose="020B0604020202020204"/>
                <a:cs typeface="Arial" panose="020B0604020202020204"/>
              </a:rPr>
              <a:t> </a:t>
            </a:r>
            <a:endParaRPr sz="5600" dirty="0">
              <a:latin typeface="Arial" panose="020B0604020202020204"/>
              <a:ea typeface="Arial" panose="020B0604020202020204"/>
              <a:cs typeface="Arial" panose="020B0604020202020204"/>
            </a:endParaRPr>
          </a:p>
        </p:txBody>
      </p:sp>
      <p:sp>
        <p:nvSpPr>
          <p:cNvPr id="7" name="textbox 1180"/>
          <p:cNvSpPr/>
          <p:nvPr/>
        </p:nvSpPr>
        <p:spPr>
          <a:xfrm>
            <a:off x="5585460" y="2453640"/>
            <a:ext cx="1005840" cy="1206500"/>
          </a:xfrm>
          <a:prstGeom prst="rect">
            <a:avLst/>
          </a:prstGeom>
          <a:noFill/>
          <a:ln w="0" cap="flat">
            <a:noFill/>
            <a:prstDash val="solid"/>
            <a:miter lim="0"/>
          </a:ln>
        </p:spPr>
        <p:txBody>
          <a:bodyPr vert="horz" wrap="square" lIns="0" tIns="0" rIns="0" bIns="0"/>
          <a:p>
            <a:pPr algn="l" rtl="0" eaLnBrk="0">
              <a:lnSpc>
                <a:spcPct val="77000"/>
              </a:lnSpc>
            </a:pPr>
            <a:endParaRPr sz="100" dirty="0">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r>
              <a:rPr lang="en-US" sz="5600" kern="0" spc="110" dirty="0">
                <a:solidFill>
                  <a:srgbClr val="570000">
                    <a:alpha val="100000"/>
                  </a:srgbClr>
                </a:solidFill>
                <a:latin typeface="Arial" panose="020B0604020202020204"/>
                <a:ea typeface="Arial" panose="020B0604020202020204"/>
                <a:cs typeface="Arial" panose="020B0604020202020204"/>
              </a:rPr>
              <a:t> </a:t>
            </a:r>
            <a:endParaRPr lang="en-US" sz="5600" kern="0" spc="110" dirty="0">
              <a:solidFill>
                <a:srgbClr val="570000">
                  <a:alpha val="100000"/>
                </a:srgbClr>
              </a:solidFill>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r>
              <a:rPr sz="5600" kern="0" spc="110" dirty="0">
                <a:solidFill>
                  <a:srgbClr val="570000">
                    <a:alpha val="100000"/>
                  </a:srgbClr>
                </a:solidFill>
                <a:latin typeface="Arial" panose="020B0604020202020204"/>
                <a:ea typeface="Arial" panose="020B0604020202020204"/>
                <a:cs typeface="Arial" panose="020B0604020202020204"/>
              </a:rPr>
              <a:t>!</a:t>
            </a:r>
            <a:r>
              <a:rPr sz="5600" kern="0" spc="50" dirty="0">
                <a:solidFill>
                  <a:srgbClr val="570000">
                    <a:alpha val="100000"/>
                  </a:srgbClr>
                </a:solidFill>
                <a:latin typeface="Arial" panose="020B0604020202020204"/>
                <a:ea typeface="Arial" panose="020B0604020202020204"/>
                <a:cs typeface="Arial" panose="020B0604020202020204"/>
              </a:rPr>
              <a:t> </a:t>
            </a:r>
            <a:endParaRPr sz="5600" dirty="0">
              <a:latin typeface="Arial" panose="020B0604020202020204"/>
              <a:ea typeface="Arial" panose="020B0604020202020204"/>
              <a:cs typeface="Arial" panose="020B0604020202020204"/>
            </a:endParaRPr>
          </a:p>
        </p:txBody>
      </p:sp>
      <p:sp>
        <p:nvSpPr>
          <p:cNvPr id="8" name="textbox 1180"/>
          <p:cNvSpPr/>
          <p:nvPr/>
        </p:nvSpPr>
        <p:spPr>
          <a:xfrm>
            <a:off x="8658225" y="2453640"/>
            <a:ext cx="1005840" cy="1206500"/>
          </a:xfrm>
          <a:prstGeom prst="rect">
            <a:avLst/>
          </a:prstGeom>
          <a:noFill/>
          <a:ln w="0" cap="flat">
            <a:noFill/>
            <a:prstDash val="solid"/>
            <a:miter lim="0"/>
          </a:ln>
        </p:spPr>
        <p:txBody>
          <a:bodyPr vert="horz" wrap="square" lIns="0" tIns="0" rIns="0" bIns="0"/>
          <a:p>
            <a:pPr algn="l" rtl="0" eaLnBrk="0">
              <a:lnSpc>
                <a:spcPct val="77000"/>
              </a:lnSpc>
            </a:pPr>
            <a:endParaRPr sz="100" dirty="0">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r>
              <a:rPr lang="en-US" sz="5600" kern="0" spc="110" dirty="0">
                <a:solidFill>
                  <a:srgbClr val="570000">
                    <a:alpha val="100000"/>
                  </a:srgbClr>
                </a:solidFill>
                <a:latin typeface="Arial" panose="020B0604020202020204"/>
                <a:ea typeface="Arial" panose="020B0604020202020204"/>
                <a:cs typeface="Arial" panose="020B0604020202020204"/>
              </a:rPr>
              <a:t> </a:t>
            </a:r>
            <a:endParaRPr lang="en-US" sz="5600" kern="0" spc="110" dirty="0">
              <a:solidFill>
                <a:srgbClr val="570000">
                  <a:alpha val="100000"/>
                </a:srgbClr>
              </a:solidFill>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r>
              <a:rPr sz="5600" kern="0" spc="110" dirty="0">
                <a:solidFill>
                  <a:srgbClr val="570000">
                    <a:alpha val="100000"/>
                  </a:srgbClr>
                </a:solidFill>
                <a:latin typeface="Arial" panose="020B0604020202020204"/>
                <a:ea typeface="Arial" panose="020B0604020202020204"/>
                <a:cs typeface="Arial" panose="020B0604020202020204"/>
              </a:rPr>
              <a:t>!</a:t>
            </a:r>
            <a:r>
              <a:rPr sz="5600" kern="0" spc="50" dirty="0">
                <a:solidFill>
                  <a:srgbClr val="570000">
                    <a:alpha val="100000"/>
                  </a:srgbClr>
                </a:solidFill>
                <a:latin typeface="Arial" panose="020B0604020202020204"/>
                <a:ea typeface="Arial" panose="020B0604020202020204"/>
                <a:cs typeface="Arial" panose="020B0604020202020204"/>
              </a:rPr>
              <a:t> </a:t>
            </a:r>
            <a:endParaRPr sz="5600" dirty="0">
              <a:latin typeface="Arial" panose="020B0604020202020204"/>
              <a:ea typeface="Arial" panose="020B0604020202020204"/>
              <a:cs typeface="Arial" panose="020B0604020202020204"/>
            </a:endParaRPr>
          </a:p>
        </p:txBody>
      </p:sp>
      <p:sp>
        <p:nvSpPr>
          <p:cNvPr id="9" name="textbox 1180"/>
          <p:cNvSpPr/>
          <p:nvPr/>
        </p:nvSpPr>
        <p:spPr>
          <a:xfrm>
            <a:off x="2031365" y="2178685"/>
            <a:ext cx="1290955" cy="513080"/>
          </a:xfrm>
          <a:prstGeom prst="rect">
            <a:avLst/>
          </a:prstGeom>
          <a:noFill/>
          <a:ln w="0" cap="flat">
            <a:noFill/>
            <a:prstDash val="solid"/>
            <a:miter lim="0"/>
          </a:ln>
        </p:spPr>
        <p:txBody>
          <a:bodyPr vert="horz" wrap="square" lIns="0" tIns="0" rIns="0" bIns="0"/>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40000"/>
              </a:lnSpc>
              <a:spcBef>
                <a:spcPts val="0"/>
              </a:spcBef>
              <a:spcAft>
                <a:spcPts val="0"/>
              </a:spcAft>
            </a:pPr>
            <a:endParaRPr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endParaRPr>
          </a:p>
          <a:p>
            <a:pPr marL="12700" algn="ctr" rtl="0" eaLnBrk="0">
              <a:lnSpc>
                <a:spcPct val="40000"/>
              </a:lnSpc>
              <a:spcBef>
                <a:spcPts val="0"/>
              </a:spcBef>
              <a:spcAft>
                <a:spcPts val="0"/>
              </a:spcAft>
            </a:pPr>
            <a:r>
              <a:rPr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责任</a:t>
            </a:r>
            <a:r>
              <a:rPr lang="zh-CN"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区</a:t>
            </a:r>
            <a:endParaRPr sz="5600" kern="0" spc="110" dirty="0">
              <a:solidFill>
                <a:srgbClr val="570000">
                  <a:alpha val="100000"/>
                </a:srgbClr>
              </a:solidFill>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endParaRPr sz="5600" dirty="0">
              <a:latin typeface="Arial" panose="020B0604020202020204"/>
              <a:ea typeface="Arial" panose="020B0604020202020204"/>
              <a:cs typeface="Arial" panose="020B0604020202020204"/>
            </a:endParaRPr>
          </a:p>
        </p:txBody>
      </p:sp>
      <p:sp>
        <p:nvSpPr>
          <p:cNvPr id="10" name="textbox 1180"/>
          <p:cNvSpPr/>
          <p:nvPr/>
        </p:nvSpPr>
        <p:spPr>
          <a:xfrm>
            <a:off x="6979285" y="2178685"/>
            <a:ext cx="1290955" cy="513080"/>
          </a:xfrm>
          <a:prstGeom prst="rect">
            <a:avLst/>
          </a:prstGeom>
          <a:noFill/>
          <a:ln w="0" cap="flat">
            <a:noFill/>
            <a:prstDash val="solid"/>
            <a:miter lim="0"/>
          </a:ln>
        </p:spPr>
        <p:txBody>
          <a:bodyPr vert="horz" wrap="square" lIns="0" tIns="0" rIns="0" bIns="0"/>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40000"/>
              </a:lnSpc>
              <a:spcBef>
                <a:spcPts val="0"/>
              </a:spcBef>
              <a:spcAft>
                <a:spcPts val="0"/>
              </a:spcAft>
            </a:pPr>
            <a:endParaRPr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endParaRPr>
          </a:p>
          <a:p>
            <a:pPr marL="12700" algn="ctr" rtl="0" eaLnBrk="0">
              <a:lnSpc>
                <a:spcPct val="40000"/>
              </a:lnSpc>
              <a:spcBef>
                <a:spcPts val="0"/>
              </a:spcBef>
              <a:spcAft>
                <a:spcPts val="0"/>
              </a:spcAft>
            </a:pPr>
            <a:r>
              <a:rPr lang="zh-CN"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服务队</a:t>
            </a:r>
            <a:endParaRPr sz="5600" kern="0" spc="110" dirty="0">
              <a:solidFill>
                <a:srgbClr val="570000">
                  <a:alpha val="100000"/>
                </a:srgbClr>
              </a:solidFill>
              <a:latin typeface="Arial" panose="020B0604020202020204"/>
              <a:ea typeface="Arial" panose="020B0604020202020204"/>
              <a:cs typeface="Arial" panose="020B0604020202020204"/>
            </a:endParaRPr>
          </a:p>
          <a:p>
            <a:pPr marL="389890" algn="l" rtl="0" eaLnBrk="0">
              <a:lnSpc>
                <a:spcPct val="40000"/>
              </a:lnSpc>
              <a:spcBef>
                <a:spcPts val="0"/>
              </a:spcBef>
              <a:spcAft>
                <a:spcPts val="0"/>
              </a:spcAft>
            </a:pPr>
            <a:endParaRPr sz="5600" dirty="0">
              <a:latin typeface="Arial" panose="020B0604020202020204"/>
              <a:ea typeface="Arial" panose="020B0604020202020204"/>
              <a:cs typeface="Arial" panose="020B0604020202020204"/>
            </a:endParaRPr>
          </a:p>
        </p:txBody>
      </p:sp>
      <p:sp>
        <p:nvSpPr>
          <p:cNvPr id="11" name="textbox 1180"/>
          <p:cNvSpPr/>
          <p:nvPr/>
        </p:nvSpPr>
        <p:spPr>
          <a:xfrm>
            <a:off x="8473440" y="1833880"/>
            <a:ext cx="1290955" cy="513080"/>
          </a:xfrm>
          <a:prstGeom prst="rect">
            <a:avLst/>
          </a:prstGeom>
          <a:noFill/>
          <a:ln w="0" cap="flat">
            <a:noFill/>
            <a:prstDash val="solid"/>
            <a:miter lim="0"/>
          </a:ln>
        </p:spPr>
        <p:txBody>
          <a:bodyPr vert="horz" wrap="square" lIns="0" tIns="0" rIns="0" bIns="0"/>
          <a:p>
            <a:pPr algn="l" rtl="0" eaLnBrk="0">
              <a:lnSpc>
                <a:spcPct val="77000"/>
              </a:lnSpc>
            </a:pPr>
            <a:endParaRPr sz="100" dirty="0">
              <a:latin typeface="Arial" panose="020B0604020202020204"/>
              <a:ea typeface="Arial" panose="020B0604020202020204"/>
              <a:cs typeface="Arial" panose="020B0604020202020204"/>
            </a:endParaRPr>
          </a:p>
          <a:p>
            <a:pPr marL="12700" algn="ctr" rtl="0" eaLnBrk="0">
              <a:lnSpc>
                <a:spcPct val="100000"/>
              </a:lnSpc>
              <a:spcBef>
                <a:spcPts val="0"/>
              </a:spcBef>
              <a:spcAft>
                <a:spcPts val="0"/>
              </a:spcAft>
            </a:pPr>
            <a:r>
              <a:rPr lang="zh-CN"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党员攻关</a:t>
            </a:r>
            <a:r>
              <a:rPr lang="en-US" altLang="zh-CN"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lang="zh-CN" sz="23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项目</a:t>
            </a:r>
            <a:endParaRPr sz="5600" kern="0" spc="110" dirty="0">
              <a:solidFill>
                <a:srgbClr val="570000">
                  <a:alpha val="100000"/>
                </a:srgbClr>
              </a:solidFill>
              <a:latin typeface="Arial" panose="020B0604020202020204"/>
              <a:ea typeface="Arial" panose="020B0604020202020204"/>
              <a:cs typeface="Arial" panose="020B0604020202020204"/>
            </a:endParaRPr>
          </a:p>
          <a:p>
            <a:pPr marL="389890" algn="l" rtl="0" eaLnBrk="0">
              <a:lnSpc>
                <a:spcPct val="100000"/>
              </a:lnSpc>
              <a:spcBef>
                <a:spcPts val="0"/>
              </a:spcBef>
              <a:spcAft>
                <a:spcPts val="0"/>
              </a:spcAft>
            </a:pPr>
            <a:endParaRPr sz="5600" dirty="0">
              <a:latin typeface="Arial" panose="020B0604020202020204"/>
              <a:ea typeface="Arial" panose="020B0604020202020204"/>
              <a:cs typeface="Arial" panose="020B0604020202020204"/>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1"/>
          <a:stretch>
            <a:fillRect/>
          </a:stretch>
        </p:blipFill>
        <p:spPr>
          <a:xfrm rot="21600000">
            <a:off x="0" y="0"/>
            <a:ext cx="12192000" cy="6858000"/>
          </a:xfrm>
          <a:prstGeom prst="rect">
            <a:avLst/>
          </a:prstGeom>
        </p:spPr>
      </p:pic>
      <p:sp>
        <p:nvSpPr>
          <p:cNvPr id="14" name="textbox 14"/>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6" name="textbox 16"/>
          <p:cNvSpPr/>
          <p:nvPr/>
        </p:nvSpPr>
        <p:spPr>
          <a:xfrm>
            <a:off x="1146149" y="6576021"/>
            <a:ext cx="1026604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40" dirty="0">
                <a:solidFill>
                  <a:srgbClr val="898989">
                    <a:alpha val="100000"/>
                  </a:srgbClr>
                </a:solidFill>
                <a:latin typeface="微软雅黑" panose="020B0503020204020204" charset="-122"/>
                <a:ea typeface="微软雅黑" panose="020B0503020204020204" charset="-122"/>
                <a:cs typeface="微软雅黑" panose="020B0503020204020204" charset="-122"/>
              </a:rPr>
              <a:t>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40" dirty="0">
                <a:solidFill>
                  <a:srgbClr val="898989">
                    <a:alpha val="100000"/>
                  </a:srgbClr>
                </a:solidFill>
                <a:latin typeface="微软雅黑" panose="020B0503020204020204" charset="-122"/>
                <a:ea typeface="微软雅黑" panose="020B0503020204020204" charset="-122"/>
                <a:cs typeface="微软雅黑" panose="020B0503020204020204" charset="-122"/>
              </a:rPr>
              <a:t>2</a:t>
            </a:r>
            <a:endParaRPr sz="1200" dirty="0">
              <a:latin typeface="微软雅黑" panose="020B0503020204020204" charset="-122"/>
              <a:ea typeface="微软雅黑" panose="020B0503020204020204" charset="-122"/>
              <a:cs typeface="微软雅黑" panose="020B0503020204020204" charset="-122"/>
            </a:endParaRPr>
          </a:p>
        </p:txBody>
      </p:sp>
      <p:pic>
        <p:nvPicPr>
          <p:cNvPr id="18" name="picture 18"/>
          <p:cNvPicPr>
            <a:picLocks noChangeAspect="1"/>
          </p:cNvPicPr>
          <p:nvPr/>
        </p:nvPicPr>
        <p:blipFill>
          <a:blip r:embed="rId2"/>
          <a:stretch>
            <a:fillRect/>
          </a:stretch>
        </p:blipFill>
        <p:spPr>
          <a:xfrm rot="21600000">
            <a:off x="0" y="0"/>
            <a:ext cx="12192000" cy="6858000"/>
          </a:xfrm>
          <a:prstGeom prst="rect">
            <a:avLst/>
          </a:prstGeom>
        </p:spPr>
      </p:pic>
      <p:sp>
        <p:nvSpPr>
          <p:cNvPr id="20" name="textbox 20"/>
          <p:cNvSpPr/>
          <p:nvPr/>
        </p:nvSpPr>
        <p:spPr>
          <a:xfrm>
            <a:off x="3784098" y="2675934"/>
            <a:ext cx="2694939" cy="198945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3970" algn="l" rtl="0" eaLnBrk="0">
              <a:lnSpc>
                <a:spcPct val="98000"/>
              </a:lnSpc>
            </a:pPr>
            <a:r>
              <a:rPr sz="2300" kern="0" spc="30" dirty="0">
                <a:solidFill>
                  <a:srgbClr val="000000">
                    <a:alpha val="100000"/>
                  </a:srgbClr>
                </a:solidFill>
                <a:latin typeface="黑体" panose="02010609060101010101" charset="-122"/>
                <a:ea typeface="黑体" panose="02010609060101010101" charset="-122"/>
                <a:cs typeface="黑体" panose="02010609060101010101" charset="-122"/>
              </a:rPr>
              <a:t>党内法规条例的要求</a:t>
            </a:r>
            <a:endParaRPr sz="2300" dirty="0">
              <a:latin typeface="黑体" panose="02010609060101010101" charset="-122"/>
              <a:ea typeface="黑体" panose="02010609060101010101" charset="-122"/>
              <a:cs typeface="黑体" panose="02010609060101010101" charset="-122"/>
            </a:endParaRPr>
          </a:p>
          <a:p>
            <a:pPr algn="l" rtl="0" eaLnBrk="0">
              <a:lnSpc>
                <a:spcPct val="114000"/>
              </a:lnSpc>
            </a:pPr>
            <a:endParaRPr sz="2300" kern="0" spc="10" dirty="0">
              <a:solidFill>
                <a:srgbClr val="262626">
                  <a:alpha val="100000"/>
                </a:srgbClr>
              </a:solidFill>
              <a:latin typeface="黑体" panose="02010609060101010101" charset="-122"/>
              <a:ea typeface="黑体" panose="02010609060101010101" charset="-122"/>
              <a:cs typeface="黑体" panose="02010609060101010101" charset="-122"/>
            </a:endParaRPr>
          </a:p>
          <a:p>
            <a:pPr algn="l" rtl="0" eaLnBrk="0">
              <a:lnSpc>
                <a:spcPct val="114000"/>
              </a:lnSpc>
            </a:pPr>
            <a:r>
              <a:rPr sz="2300" kern="0" spc="10" dirty="0">
                <a:solidFill>
                  <a:srgbClr val="262626">
                    <a:alpha val="100000"/>
                  </a:srgbClr>
                </a:solidFill>
                <a:latin typeface="黑体" panose="02010609060101010101" charset="-122"/>
                <a:ea typeface="黑体" panose="02010609060101010101" charset="-122"/>
                <a:cs typeface="黑体" panose="02010609060101010101" charset="-122"/>
              </a:rPr>
              <a:t>党支部的设置与职</a:t>
            </a:r>
            <a:r>
              <a:rPr lang="zh-CN" sz="2300" kern="0" spc="10" dirty="0">
                <a:solidFill>
                  <a:srgbClr val="262626">
                    <a:alpha val="100000"/>
                  </a:srgbClr>
                </a:solidFill>
                <a:latin typeface="黑体" panose="02010609060101010101" charset="-122"/>
                <a:ea typeface="黑体" panose="02010609060101010101" charset="-122"/>
                <a:cs typeface="黑体" panose="02010609060101010101" charset="-122"/>
              </a:rPr>
              <a:t>责</a:t>
            </a:r>
            <a:endParaRPr sz="2300" kern="0" spc="10" dirty="0">
              <a:solidFill>
                <a:srgbClr val="262626">
                  <a:alpha val="100000"/>
                </a:srgbClr>
              </a:solidFill>
              <a:latin typeface="黑体" panose="02010609060101010101" charset="-122"/>
              <a:ea typeface="黑体" panose="02010609060101010101" charset="-122"/>
              <a:cs typeface="黑体" panose="02010609060101010101" charset="-122"/>
            </a:endParaRPr>
          </a:p>
          <a:p>
            <a:pPr algn="l" rtl="0" eaLnBrk="0">
              <a:lnSpc>
                <a:spcPct val="114000"/>
              </a:lnSpc>
            </a:pPr>
            <a:endParaRPr sz="2300" kern="0" spc="30" dirty="0">
              <a:solidFill>
                <a:srgbClr val="000000">
                  <a:alpha val="100000"/>
                </a:srgbClr>
              </a:solidFill>
              <a:latin typeface="黑体" panose="02010609060101010101" charset="-122"/>
              <a:ea typeface="黑体" panose="02010609060101010101" charset="-122"/>
              <a:cs typeface="黑体" panose="02010609060101010101" charset="-122"/>
            </a:endParaRPr>
          </a:p>
          <a:p>
            <a:pPr algn="l" rtl="0" eaLnBrk="0">
              <a:lnSpc>
                <a:spcPct val="114000"/>
              </a:lnSpc>
            </a:pPr>
            <a:r>
              <a:rPr sz="2300" kern="0" spc="30" dirty="0">
                <a:solidFill>
                  <a:srgbClr val="000000">
                    <a:alpha val="100000"/>
                  </a:srgbClr>
                </a:solidFill>
                <a:latin typeface="黑体" panose="02010609060101010101" charset="-122"/>
                <a:ea typeface="黑体" panose="02010609060101010101" charset="-122"/>
                <a:cs typeface="黑体" panose="02010609060101010101" charset="-122"/>
              </a:rPr>
              <a:t>党支部的工作内容</a:t>
            </a:r>
            <a:endParaRPr sz="2300" dirty="0">
              <a:latin typeface="黑体" panose="02010609060101010101" charset="-122"/>
              <a:ea typeface="黑体" panose="02010609060101010101" charset="-122"/>
              <a:cs typeface="黑体" panose="02010609060101010101" charset="-122"/>
            </a:endParaRPr>
          </a:p>
        </p:txBody>
      </p:sp>
      <p:sp>
        <p:nvSpPr>
          <p:cNvPr id="22" name="textbox 22"/>
          <p:cNvSpPr/>
          <p:nvPr/>
        </p:nvSpPr>
        <p:spPr>
          <a:xfrm>
            <a:off x="5417673" y="1288744"/>
            <a:ext cx="1526539" cy="733425"/>
          </a:xfrm>
          <a:prstGeom prst="rect">
            <a:avLst/>
          </a:prstGeom>
          <a:noFill/>
          <a:ln w="0" cap="flat">
            <a:noFill/>
            <a:prstDash val="solid"/>
            <a:miter lim="0"/>
          </a:ln>
        </p:spPr>
        <p:txBody>
          <a:bodyPr vert="horz" wrap="square" lIns="0" tIns="0" rIns="0" bIns="0"/>
          <a:lstStyle/>
          <a:p>
            <a:pPr algn="l" rtl="0" eaLnBrk="0">
              <a:lnSpc>
                <a:spcPct val="64000"/>
              </a:lnSpc>
            </a:pPr>
            <a:endParaRPr sz="100" dirty="0">
              <a:latin typeface="Arial" panose="020B0604020202020204"/>
              <a:ea typeface="Arial" panose="020B0604020202020204"/>
              <a:cs typeface="Arial" panose="020B0604020202020204"/>
            </a:endParaRPr>
          </a:p>
          <a:p>
            <a:pPr algn="r" rtl="0" eaLnBrk="0">
              <a:lnSpc>
                <a:spcPct val="88000"/>
              </a:lnSpc>
            </a:pPr>
            <a:r>
              <a:rPr sz="5300" b="1" kern="0" spc="-740" dirty="0">
                <a:solidFill>
                  <a:srgbClr val="C00000">
                    <a:alpha val="100000"/>
                  </a:srgbClr>
                </a:solidFill>
                <a:latin typeface="微软雅黑" panose="020B0503020204020204" charset="-122"/>
                <a:ea typeface="微软雅黑" panose="020B0503020204020204" charset="-122"/>
                <a:cs typeface="微软雅黑" panose="020B0503020204020204" charset="-122"/>
              </a:rPr>
              <a:t>目</a:t>
            </a:r>
            <a:r>
              <a:rPr sz="5300" b="1" kern="0" spc="44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53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录</a:t>
            </a:r>
            <a:endParaRPr sz="5300" dirty="0">
              <a:latin typeface="微软雅黑" panose="020B0503020204020204" charset="-122"/>
              <a:ea typeface="微软雅黑" panose="020B0503020204020204" charset="-122"/>
              <a:cs typeface="微软雅黑" panose="020B0503020204020204" charset="-122"/>
            </a:endParaRPr>
          </a:p>
        </p:txBody>
      </p:sp>
      <p:pic>
        <p:nvPicPr>
          <p:cNvPr id="24" name="picture 24"/>
          <p:cNvPicPr>
            <a:picLocks noChangeAspect="1"/>
          </p:cNvPicPr>
          <p:nvPr/>
        </p:nvPicPr>
        <p:blipFill>
          <a:blip r:embed="rId3"/>
          <a:stretch>
            <a:fillRect/>
          </a:stretch>
        </p:blipFill>
        <p:spPr>
          <a:xfrm rot="21600000">
            <a:off x="2563367" y="3302508"/>
            <a:ext cx="954023" cy="583691"/>
          </a:xfrm>
          <a:prstGeom prst="rect">
            <a:avLst/>
          </a:prstGeom>
        </p:spPr>
      </p:pic>
      <p:pic>
        <p:nvPicPr>
          <p:cNvPr id="26" name="picture 26"/>
          <p:cNvPicPr>
            <a:picLocks noChangeAspect="1"/>
          </p:cNvPicPr>
          <p:nvPr/>
        </p:nvPicPr>
        <p:blipFill>
          <a:blip r:embed="rId4"/>
          <a:stretch>
            <a:fillRect/>
          </a:stretch>
        </p:blipFill>
        <p:spPr>
          <a:xfrm rot="21600000">
            <a:off x="2933700" y="4105656"/>
            <a:ext cx="583691" cy="583692"/>
          </a:xfrm>
          <a:prstGeom prst="rect">
            <a:avLst/>
          </a:prstGeom>
        </p:spPr>
      </p:pic>
      <p:pic>
        <p:nvPicPr>
          <p:cNvPr id="28" name="picture 28"/>
          <p:cNvPicPr>
            <a:picLocks noChangeAspect="1"/>
          </p:cNvPicPr>
          <p:nvPr/>
        </p:nvPicPr>
        <p:blipFill>
          <a:blip r:embed="rId5"/>
          <a:stretch>
            <a:fillRect/>
          </a:stretch>
        </p:blipFill>
        <p:spPr>
          <a:xfrm rot="21600000">
            <a:off x="3075432" y="2665476"/>
            <a:ext cx="384047" cy="297179"/>
          </a:xfrm>
          <a:prstGeom prst="rect">
            <a:avLst/>
          </a:prstGeom>
        </p:spPr>
      </p:pic>
      <p:pic>
        <p:nvPicPr>
          <p:cNvPr id="30" name="picture 30"/>
          <p:cNvPicPr>
            <a:picLocks noChangeAspect="1"/>
          </p:cNvPicPr>
          <p:nvPr/>
        </p:nvPicPr>
        <p:blipFill>
          <a:blip r:embed="rId6"/>
          <a:stretch>
            <a:fillRect/>
          </a:stretch>
        </p:blipFill>
        <p:spPr>
          <a:xfrm rot="21600000">
            <a:off x="2563367" y="2712720"/>
            <a:ext cx="315467" cy="220979"/>
          </a:xfrm>
          <a:prstGeom prst="rect">
            <a:avLst/>
          </a:prstGeom>
        </p:spPr>
      </p:pic>
      <p:pic>
        <p:nvPicPr>
          <p:cNvPr id="32" name="picture 32"/>
          <p:cNvPicPr>
            <a:picLocks noChangeAspect="1"/>
          </p:cNvPicPr>
          <p:nvPr/>
        </p:nvPicPr>
        <p:blipFill>
          <a:blip r:embed="rId7"/>
          <a:stretch>
            <a:fillRect/>
          </a:stretch>
        </p:blipFill>
        <p:spPr>
          <a:xfrm rot="21600000">
            <a:off x="2563367" y="4312920"/>
            <a:ext cx="220979" cy="220979"/>
          </a:xfrm>
          <a:prstGeom prst="rect">
            <a:avLst/>
          </a:prstGeom>
        </p:spPr>
      </p:pic>
      <p:pic>
        <p:nvPicPr>
          <p:cNvPr id="21510" name="图片 6" descr="洋钒公司2"/>
          <p:cNvPicPr>
            <a:picLocks noChangeAspect="1"/>
          </p:cNvPicPr>
          <p:nvPr/>
        </p:nvPicPr>
        <p:blipFill>
          <a:blip r:embed="rId8"/>
          <a:stretch>
            <a:fillRect/>
          </a:stretch>
        </p:blipFill>
        <p:spPr>
          <a:xfrm>
            <a:off x="9890125" y="0"/>
            <a:ext cx="2301875" cy="82867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0" name="picture 1200"/>
          <p:cNvPicPr>
            <a:picLocks noChangeAspect="1"/>
          </p:cNvPicPr>
          <p:nvPr/>
        </p:nvPicPr>
        <p:blipFill>
          <a:blip r:embed="rId1"/>
          <a:stretch>
            <a:fillRect/>
          </a:stretch>
        </p:blipFill>
        <p:spPr>
          <a:xfrm rot="21600000">
            <a:off x="0" y="0"/>
            <a:ext cx="12192000" cy="6858000"/>
          </a:xfrm>
          <a:prstGeom prst="rect">
            <a:avLst/>
          </a:prstGeom>
        </p:spPr>
      </p:pic>
      <p:sp>
        <p:nvSpPr>
          <p:cNvPr id="1202" name="textbox 1202"/>
          <p:cNvSpPr/>
          <p:nvPr/>
        </p:nvSpPr>
        <p:spPr>
          <a:xfrm>
            <a:off x="1058964" y="6574510"/>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9</a:t>
            </a:r>
            <a:endParaRPr sz="1200" dirty="0">
              <a:latin typeface="微软雅黑" panose="020B0503020204020204" charset="-122"/>
              <a:ea typeface="微软雅黑" panose="020B0503020204020204" charset="-122"/>
              <a:cs typeface="微软雅黑" panose="020B0503020204020204" charset="-122"/>
            </a:endParaRPr>
          </a:p>
        </p:txBody>
      </p:sp>
      <p:sp>
        <p:nvSpPr>
          <p:cNvPr id="1204" name="textbox 1204"/>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1206" name="picture 1206" descr="C:/Users/Administrator/Desktop/1.png1"/>
          <p:cNvPicPr>
            <a:picLocks noChangeAspect="1"/>
          </p:cNvPicPr>
          <p:nvPr/>
        </p:nvPicPr>
        <p:blipFill>
          <a:blip r:embed="rId2"/>
          <a:srcRect/>
          <a:stretch>
            <a:fillRect/>
          </a:stretch>
        </p:blipFill>
        <p:spPr>
          <a:xfrm rot="21600000">
            <a:off x="0" y="1523"/>
            <a:ext cx="12192000" cy="6856476"/>
          </a:xfrm>
          <a:prstGeom prst="rect">
            <a:avLst/>
          </a:prstGeom>
        </p:spPr>
      </p:pic>
      <p:sp>
        <p:nvSpPr>
          <p:cNvPr id="1210" name="textbox 1210"/>
          <p:cNvSpPr/>
          <p:nvPr/>
        </p:nvSpPr>
        <p:spPr>
          <a:xfrm>
            <a:off x="1241628" y="3071812"/>
            <a:ext cx="1651635" cy="732155"/>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527050" indent="-514985" algn="l" rtl="0" eaLnBrk="0">
              <a:lnSpc>
                <a:spcPct val="101000"/>
              </a:lnSpc>
            </a:pPr>
            <a:r>
              <a:rPr sz="2300" kern="0" spc="250" dirty="0">
                <a:solidFill>
                  <a:srgbClr val="E61817">
                    <a:alpha val="100000"/>
                  </a:srgbClr>
                </a:solidFill>
                <a:latin typeface="微软雅黑" panose="020B0503020204020204" charset="-122"/>
                <a:ea typeface="微软雅黑" panose="020B0503020204020204" charset="-122"/>
                <a:cs typeface="微软雅黑" panose="020B0503020204020204" charset="-122"/>
              </a:rPr>
              <a:t>党员突击队</a:t>
            </a:r>
            <a:r>
              <a:rPr lang="zh-CN" sz="2300" kern="0" spc="250" dirty="0">
                <a:solidFill>
                  <a:srgbClr val="E61817">
                    <a:alpha val="100000"/>
                  </a:srgbClr>
                </a:solidFill>
                <a:latin typeface="微软雅黑" panose="020B0503020204020204" charset="-122"/>
                <a:ea typeface="微软雅黑" panose="020B0503020204020204" charset="-122"/>
                <a:cs typeface="微软雅黑" panose="020B0503020204020204" charset="-122"/>
              </a:rPr>
              <a:t>纪实</a:t>
            </a:r>
            <a:r>
              <a:rPr sz="2300" kern="0" spc="3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endParaRPr sz="2300" dirty="0">
              <a:latin typeface="微软雅黑" panose="020B0503020204020204" charset="-122"/>
              <a:ea typeface="微软雅黑" panose="020B0503020204020204" charset="-122"/>
              <a:cs typeface="微软雅黑" panose="020B0503020204020204" charset="-122"/>
            </a:endParaRPr>
          </a:p>
        </p:txBody>
      </p:sp>
      <p:sp>
        <p:nvSpPr>
          <p:cNvPr id="1212" name="textbox 1212"/>
          <p:cNvSpPr/>
          <p:nvPr/>
        </p:nvSpPr>
        <p:spPr>
          <a:xfrm>
            <a:off x="1155191" y="659891"/>
            <a:ext cx="189293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sz="2300" b="1" kern="0" spc="240" dirty="0">
                <a:solidFill>
                  <a:srgbClr val="FFFFFF">
                    <a:alpha val="100000"/>
                  </a:srgbClr>
                </a:solidFill>
                <a:latin typeface="微软雅黑" panose="020B0503020204020204" charset="-122"/>
                <a:ea typeface="微软雅黑" panose="020B0503020204020204" charset="-122"/>
                <a:cs typeface="微软雅黑" panose="020B0503020204020204" charset="-122"/>
              </a:rPr>
              <a:t>创先争优</a:t>
            </a:r>
            <a:endParaRPr sz="2300" dirty="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3"/>
          <a:stretch>
            <a:fillRect/>
          </a:stretch>
        </p:blipFill>
        <p:spPr>
          <a:xfrm>
            <a:off x="4101465" y="374015"/>
            <a:ext cx="4629150" cy="6200775"/>
          </a:xfrm>
          <a:prstGeom prst="rect">
            <a:avLst/>
          </a:prstGeom>
        </p:spPr>
      </p:pic>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4" name="picture 1214"/>
          <p:cNvPicPr>
            <a:picLocks noChangeAspect="1"/>
          </p:cNvPicPr>
          <p:nvPr/>
        </p:nvPicPr>
        <p:blipFill>
          <a:blip r:embed="rId1"/>
          <a:stretch>
            <a:fillRect/>
          </a:stretch>
        </p:blipFill>
        <p:spPr>
          <a:xfrm rot="21600000">
            <a:off x="0" y="0"/>
            <a:ext cx="12192000" cy="6858000"/>
          </a:xfrm>
          <a:prstGeom prst="rect">
            <a:avLst/>
          </a:prstGeom>
        </p:spPr>
      </p:pic>
      <p:sp>
        <p:nvSpPr>
          <p:cNvPr id="1216" name="textbox 1216"/>
          <p:cNvSpPr/>
          <p:nvPr/>
        </p:nvSpPr>
        <p:spPr>
          <a:xfrm>
            <a:off x="1058964" y="6576021"/>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0</a:t>
            </a:r>
            <a:endParaRPr sz="1200" dirty="0">
              <a:latin typeface="微软雅黑" panose="020B0503020204020204" charset="-122"/>
              <a:ea typeface="微软雅黑" panose="020B0503020204020204" charset="-122"/>
              <a:cs typeface="微软雅黑" panose="020B0503020204020204" charset="-122"/>
            </a:endParaRPr>
          </a:p>
        </p:txBody>
      </p:sp>
      <p:sp>
        <p:nvSpPr>
          <p:cNvPr id="1218" name="textbox 1218"/>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1220" name="picture 1220"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226" name="textbox 1226"/>
          <p:cNvSpPr/>
          <p:nvPr/>
        </p:nvSpPr>
        <p:spPr>
          <a:xfrm>
            <a:off x="3876040" y="6329680"/>
            <a:ext cx="4717415" cy="489585"/>
          </a:xfrm>
          <a:prstGeom prst="rect">
            <a:avLst/>
          </a:prstGeom>
          <a:noFill/>
          <a:ln w="0" cap="flat">
            <a:noFill/>
            <a:prstDash val="solid"/>
            <a:miter lim="0"/>
          </a:ln>
        </p:spPr>
        <p:txBody>
          <a:bodyPr vert="horz" wrap="square" lIns="0" tIns="0" rIns="0" bIns="0"/>
          <a:lstStyle/>
          <a:p>
            <a:pPr algn="l" rtl="0" eaLnBrk="0">
              <a:lnSpc>
                <a:spcPct val="75000"/>
              </a:lnSpc>
            </a:pPr>
            <a:endParaRPr sz="100" dirty="0">
              <a:solidFill>
                <a:srgbClr val="FF0000"/>
              </a:solidFill>
              <a:latin typeface="Arial" panose="020B0604020202020204"/>
              <a:ea typeface="Arial" panose="020B0604020202020204"/>
              <a:cs typeface="Arial" panose="020B0604020202020204"/>
            </a:endParaRPr>
          </a:p>
          <a:p>
            <a:pPr marL="699135" indent="-687070" algn="l" rtl="0" eaLnBrk="0">
              <a:lnSpc>
                <a:spcPct val="101000"/>
              </a:lnSpc>
            </a:pPr>
            <a:r>
              <a:rPr sz="32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党</a:t>
            </a:r>
            <a:r>
              <a:rPr sz="32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2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员</a:t>
            </a:r>
            <a:r>
              <a:rPr sz="3200"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2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攻</a:t>
            </a:r>
            <a:r>
              <a:rPr sz="3200"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2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关</a:t>
            </a:r>
            <a:r>
              <a:rPr sz="3200"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2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项目</a:t>
            </a:r>
            <a:r>
              <a:rPr lang="zh-CN" sz="32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纪实</a:t>
            </a:r>
            <a:endParaRPr lang="zh-CN" sz="32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28" name="textbox 1228"/>
          <p:cNvSpPr/>
          <p:nvPr/>
        </p:nvSpPr>
        <p:spPr>
          <a:xfrm>
            <a:off x="1155191" y="658367"/>
            <a:ext cx="189293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sz="2300" b="1" kern="0" spc="240" dirty="0">
                <a:solidFill>
                  <a:srgbClr val="FFFFFF">
                    <a:alpha val="100000"/>
                  </a:srgbClr>
                </a:solidFill>
                <a:latin typeface="微软雅黑" panose="020B0503020204020204" charset="-122"/>
                <a:ea typeface="微软雅黑" panose="020B0503020204020204" charset="-122"/>
                <a:cs typeface="微软雅黑" panose="020B0503020204020204" charset="-122"/>
              </a:rPr>
              <a:t>创先争优</a:t>
            </a:r>
            <a:endParaRPr sz="2300" dirty="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3"/>
          <a:stretch>
            <a:fillRect/>
          </a:stretch>
        </p:blipFill>
        <p:spPr>
          <a:xfrm>
            <a:off x="293370" y="1253490"/>
            <a:ext cx="3766185" cy="4941570"/>
          </a:xfrm>
          <a:prstGeom prst="rect">
            <a:avLst/>
          </a:prstGeom>
        </p:spPr>
      </p:pic>
      <p:pic>
        <p:nvPicPr>
          <p:cNvPr id="3" name="图片 2"/>
          <p:cNvPicPr>
            <a:picLocks noChangeAspect="1"/>
          </p:cNvPicPr>
          <p:nvPr/>
        </p:nvPicPr>
        <p:blipFill>
          <a:blip r:embed="rId4"/>
          <a:stretch>
            <a:fillRect/>
          </a:stretch>
        </p:blipFill>
        <p:spPr>
          <a:xfrm>
            <a:off x="4202430" y="593725"/>
            <a:ext cx="3724275" cy="5601335"/>
          </a:xfrm>
          <a:prstGeom prst="rect">
            <a:avLst/>
          </a:prstGeom>
        </p:spPr>
      </p:pic>
      <p:pic>
        <p:nvPicPr>
          <p:cNvPr id="4" name="图片 3"/>
          <p:cNvPicPr>
            <a:picLocks noChangeAspect="1"/>
          </p:cNvPicPr>
          <p:nvPr/>
        </p:nvPicPr>
        <p:blipFill>
          <a:blip r:embed="rId5"/>
          <a:stretch>
            <a:fillRect/>
          </a:stretch>
        </p:blipFill>
        <p:spPr>
          <a:xfrm>
            <a:off x="8069580" y="974090"/>
            <a:ext cx="3825240" cy="5601970"/>
          </a:xfrm>
          <a:prstGeom prst="rect">
            <a:avLst/>
          </a:prstGeom>
        </p:spPr>
      </p:pic>
      <p:pic>
        <p:nvPicPr>
          <p:cNvPr id="5" name="图片 6" descr="洋钒公司2"/>
          <p:cNvPicPr>
            <a:picLocks noChangeAspect="1"/>
          </p:cNvPicPr>
          <p:nvPr/>
        </p:nvPicPr>
        <p:blipFill>
          <a:blip r:embed="rId6"/>
          <a:stretch>
            <a:fillRect/>
          </a:stretch>
        </p:blipFill>
        <p:spPr>
          <a:xfrm>
            <a:off x="9890125" y="0"/>
            <a:ext cx="2301875" cy="82867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 name="picture 1230"/>
          <p:cNvPicPr>
            <a:picLocks noChangeAspect="1"/>
          </p:cNvPicPr>
          <p:nvPr/>
        </p:nvPicPr>
        <p:blipFill>
          <a:blip r:embed="rId1"/>
          <a:stretch>
            <a:fillRect/>
          </a:stretch>
        </p:blipFill>
        <p:spPr>
          <a:xfrm rot="21600000">
            <a:off x="0" y="0"/>
            <a:ext cx="12192000" cy="6858000"/>
          </a:xfrm>
          <a:prstGeom prst="rect">
            <a:avLst/>
          </a:prstGeom>
        </p:spPr>
      </p:pic>
      <p:sp>
        <p:nvSpPr>
          <p:cNvPr id="1232" name="textbox 1232"/>
          <p:cNvSpPr/>
          <p:nvPr/>
        </p:nvSpPr>
        <p:spPr>
          <a:xfrm>
            <a:off x="1058964" y="6581672"/>
            <a:ext cx="10357484" cy="18161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algn="r" rtl="0" eaLnBrk="0">
              <a:lnSpc>
                <a:spcPct val="85000"/>
              </a:lnSpc>
            </a:pP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1</a:t>
            </a:r>
            <a:endParaRPr sz="1200" dirty="0">
              <a:latin typeface="微软雅黑" panose="020B0503020204020204" charset="-122"/>
              <a:ea typeface="微软雅黑" panose="020B0503020204020204" charset="-122"/>
              <a:cs typeface="微软雅黑" panose="020B0503020204020204" charset="-122"/>
            </a:endParaRPr>
          </a:p>
        </p:txBody>
      </p:sp>
      <p:sp>
        <p:nvSpPr>
          <p:cNvPr id="1234" name="textbox 1234"/>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1236" name="picture 1236" descr="C:/Users/Administrator/Desktop/1.png1"/>
          <p:cNvPicPr>
            <a:picLocks noChangeAspect="1"/>
          </p:cNvPicPr>
          <p:nvPr/>
        </p:nvPicPr>
        <p:blipFill>
          <a:blip r:embed="rId2"/>
          <a:srcRect/>
          <a:stretch>
            <a:fillRect/>
          </a:stretch>
        </p:blipFill>
        <p:spPr>
          <a:xfrm rot="21600000">
            <a:off x="-274320" y="0"/>
            <a:ext cx="12192000" cy="6858000"/>
          </a:xfrm>
          <a:prstGeom prst="rect">
            <a:avLst/>
          </a:prstGeom>
        </p:spPr>
      </p:pic>
      <p:pic>
        <p:nvPicPr>
          <p:cNvPr id="1238" name="picture 1238"/>
          <p:cNvPicPr>
            <a:picLocks noChangeAspect="1"/>
          </p:cNvPicPr>
          <p:nvPr/>
        </p:nvPicPr>
        <p:blipFill>
          <a:blip r:embed="rId3"/>
          <a:stretch>
            <a:fillRect/>
          </a:stretch>
        </p:blipFill>
        <p:spPr>
          <a:xfrm rot="21600000">
            <a:off x="1298447" y="2100072"/>
            <a:ext cx="2686811" cy="2703576"/>
          </a:xfrm>
          <a:prstGeom prst="rect">
            <a:avLst/>
          </a:prstGeom>
        </p:spPr>
      </p:pic>
      <p:grpSp>
        <p:nvGrpSpPr>
          <p:cNvPr id="18" name="group 18"/>
          <p:cNvGrpSpPr/>
          <p:nvPr/>
        </p:nvGrpSpPr>
        <p:grpSpPr>
          <a:xfrm rot="21600000">
            <a:off x="4059935" y="4078731"/>
            <a:ext cx="6108192" cy="1036320"/>
            <a:chOff x="0" y="0"/>
            <a:chExt cx="6108192" cy="1036320"/>
          </a:xfrm>
        </p:grpSpPr>
        <p:pic>
          <p:nvPicPr>
            <p:cNvPr id="1240" name="picture 1240"/>
            <p:cNvPicPr>
              <a:picLocks noChangeAspect="1"/>
            </p:cNvPicPr>
            <p:nvPr/>
          </p:nvPicPr>
          <p:blipFill>
            <a:blip r:embed="rId4"/>
            <a:stretch>
              <a:fillRect/>
            </a:stretch>
          </p:blipFill>
          <p:spPr>
            <a:xfrm rot="21600000">
              <a:off x="0" y="0"/>
              <a:ext cx="6108192" cy="1036320"/>
            </a:xfrm>
            <a:prstGeom prst="rect">
              <a:avLst/>
            </a:prstGeom>
          </p:spPr>
        </p:pic>
        <p:sp>
          <p:nvSpPr>
            <p:cNvPr id="1242" name="textbox 1242"/>
            <p:cNvSpPr/>
            <p:nvPr/>
          </p:nvSpPr>
          <p:spPr>
            <a:xfrm>
              <a:off x="-12700" y="-12700"/>
              <a:ext cx="6134100" cy="1097280"/>
            </a:xfrm>
            <a:prstGeom prst="rect">
              <a:avLst/>
            </a:prstGeom>
            <a:noFill/>
            <a:ln w="0" cap="flat">
              <a:noFill/>
              <a:prstDash val="solid"/>
              <a:miter lim="0"/>
            </a:ln>
          </p:spPr>
          <p:txBody>
            <a:bodyPr vert="horz" wrap="square" lIns="0" tIns="0" rIns="0" bIns="0"/>
            <a:lstStyle/>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306705" algn="l" rtl="0" eaLnBrk="0">
                <a:lnSpc>
                  <a:spcPct val="91000"/>
                </a:lnSpc>
              </a:pPr>
              <a:r>
                <a:rPr sz="4200" b="1" kern="0" spc="30" baseline="-5000" dirty="0">
                  <a:solidFill>
                    <a:srgbClr val="F9F9F9">
                      <a:alpha val="100000"/>
                    </a:srgbClr>
                  </a:solidFill>
                  <a:latin typeface="微软雅黑" panose="020B0503020204020204" charset="-122"/>
                  <a:ea typeface="微软雅黑" panose="020B0503020204020204" charset="-122"/>
                  <a:cs typeface="微软雅黑" panose="020B0503020204020204" charset="-122"/>
                </a:rPr>
                <a:t>创新型</a:t>
              </a:r>
              <a:r>
                <a:rPr sz="2700" b="1" kern="0" spc="60" dirty="0">
                  <a:solidFill>
                    <a:srgbClr val="F9F9F9">
                      <a:alpha val="100000"/>
                    </a:srgbClr>
                  </a:solidFill>
                  <a:latin typeface="微软雅黑" panose="020B0503020204020204" charset="-122"/>
                  <a:ea typeface="微软雅黑" panose="020B0503020204020204" charset="-122"/>
                  <a:cs typeface="微软雅黑" panose="020B0503020204020204" charset="-122"/>
                </a:rPr>
                <a:t>         </a:t>
              </a:r>
              <a:r>
                <a:rPr sz="2700" b="1" kern="0" spc="50" dirty="0">
                  <a:solidFill>
                    <a:srgbClr val="F9F9F9">
                      <a:alpha val="100000"/>
                    </a:srgbClr>
                  </a:solidFill>
                  <a:latin typeface="微软雅黑" panose="020B0503020204020204" charset="-122"/>
                  <a:ea typeface="微软雅黑" panose="020B0503020204020204" charset="-122"/>
                  <a:cs typeface="微软雅黑" panose="020B0503020204020204" charset="-122"/>
                </a:rPr>
                <a:t>  </a:t>
              </a:r>
              <a:r>
                <a:rPr sz="2100" b="1" kern="0" spc="30" baseline="15000" dirty="0">
                  <a:solidFill>
                    <a:srgbClr val="C00000">
                      <a:alpha val="100000"/>
                    </a:srgbClr>
                  </a:solidFill>
                  <a:latin typeface="微软雅黑" panose="020B0503020204020204" charset="-122"/>
                  <a:ea typeface="微软雅黑" panose="020B0503020204020204" charset="-122"/>
                  <a:cs typeface="微软雅黑" panose="020B0503020204020204" charset="-122"/>
                </a:rPr>
                <a:t>个人创新、集体创新</a:t>
              </a:r>
              <a:endParaRPr sz="2100" baseline="15000" dirty="0">
                <a:latin typeface="微软雅黑" panose="020B0503020204020204" charset="-122"/>
                <a:ea typeface="微软雅黑" panose="020B0503020204020204" charset="-122"/>
                <a:cs typeface="微软雅黑" panose="020B0503020204020204" charset="-122"/>
              </a:endParaRPr>
            </a:p>
          </p:txBody>
        </p:sp>
      </p:grpSp>
      <p:pic>
        <p:nvPicPr>
          <p:cNvPr id="1244" name="picture 1244"/>
          <p:cNvPicPr>
            <a:picLocks noChangeAspect="1"/>
          </p:cNvPicPr>
          <p:nvPr/>
        </p:nvPicPr>
        <p:blipFill>
          <a:blip r:embed="rId5"/>
          <a:stretch>
            <a:fillRect/>
          </a:stretch>
        </p:blipFill>
        <p:spPr>
          <a:xfrm rot="21600000">
            <a:off x="4066032" y="1821179"/>
            <a:ext cx="6085332" cy="1036320"/>
          </a:xfrm>
          <a:prstGeom prst="rect">
            <a:avLst/>
          </a:prstGeom>
        </p:spPr>
      </p:pic>
      <p:sp>
        <p:nvSpPr>
          <p:cNvPr id="1248" name="textbox 1248"/>
          <p:cNvSpPr/>
          <p:nvPr/>
        </p:nvSpPr>
        <p:spPr>
          <a:xfrm>
            <a:off x="5957234" y="2139660"/>
            <a:ext cx="2853054" cy="472440"/>
          </a:xfrm>
          <a:prstGeom prst="rect">
            <a:avLst/>
          </a:prstGeom>
          <a:noFill/>
          <a:ln w="0" cap="flat">
            <a:noFill/>
            <a:prstDash val="solid"/>
            <a:miter lim="0"/>
          </a:ln>
        </p:spPr>
        <p:txBody>
          <a:bodyPr vert="horz" wrap="square" lIns="0" tIns="0" rIns="0" bIns="0"/>
          <a:lstStyle/>
          <a:p>
            <a:pPr algn="l" rtl="0" eaLnBrk="0">
              <a:lnSpc>
                <a:spcPct val="18000"/>
              </a:lnSpc>
            </a:pPr>
            <a:endParaRPr sz="100" dirty="0">
              <a:latin typeface="Arial" panose="020B0604020202020204"/>
              <a:ea typeface="Arial" panose="020B0604020202020204"/>
              <a:cs typeface="Arial" panose="020B0604020202020204"/>
            </a:endParaRPr>
          </a:p>
          <a:p>
            <a:pPr marL="12700" indent="121285" algn="l" rtl="0" eaLnBrk="0">
              <a:lnSpc>
                <a:spcPct val="107000"/>
              </a:lnSpc>
            </a:pPr>
            <a:r>
              <a:rPr sz="1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自身学习、集体学习</a:t>
            </a:r>
            <a:r>
              <a:rPr sz="14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、带动学习</a:t>
            </a:r>
            <a:r>
              <a:rPr sz="1400" b="1"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政治理论、规章制度、业</a:t>
            </a:r>
            <a:r>
              <a:rPr sz="14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务技能等。</a:t>
            </a:r>
            <a:endParaRPr sz="1400" dirty="0">
              <a:latin typeface="微软雅黑" panose="020B0503020204020204" charset="-122"/>
              <a:ea typeface="微软雅黑" panose="020B0503020204020204" charset="-122"/>
              <a:cs typeface="微软雅黑" panose="020B0503020204020204" charset="-122"/>
            </a:endParaRPr>
          </a:p>
        </p:txBody>
      </p:sp>
      <p:sp>
        <p:nvSpPr>
          <p:cNvPr id="1250" name="textbox 1250"/>
          <p:cNvSpPr/>
          <p:nvPr/>
        </p:nvSpPr>
        <p:spPr>
          <a:xfrm>
            <a:off x="1155191" y="658367"/>
            <a:ext cx="189293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sz="2300" b="1" kern="0" spc="240" dirty="0">
                <a:solidFill>
                  <a:srgbClr val="FFFFFF">
                    <a:alpha val="100000"/>
                  </a:srgbClr>
                </a:solidFill>
                <a:latin typeface="微软雅黑" panose="020B0503020204020204" charset="-122"/>
                <a:ea typeface="微软雅黑" panose="020B0503020204020204" charset="-122"/>
                <a:cs typeface="微软雅黑" panose="020B0503020204020204" charset="-122"/>
              </a:rPr>
              <a:t>创先争优</a:t>
            </a:r>
            <a:endParaRPr sz="2300" dirty="0">
              <a:latin typeface="微软雅黑" panose="020B0503020204020204" charset="-122"/>
              <a:ea typeface="微软雅黑" panose="020B0503020204020204" charset="-122"/>
              <a:cs typeface="微软雅黑" panose="020B0503020204020204" charset="-122"/>
            </a:endParaRPr>
          </a:p>
        </p:txBody>
      </p:sp>
      <p:sp>
        <p:nvSpPr>
          <p:cNvPr id="1252" name="textbox 1252"/>
          <p:cNvSpPr/>
          <p:nvPr/>
        </p:nvSpPr>
        <p:spPr>
          <a:xfrm>
            <a:off x="4362989" y="2196306"/>
            <a:ext cx="1069339" cy="407034"/>
          </a:xfrm>
          <a:prstGeom prst="rect">
            <a:avLst/>
          </a:prstGeom>
          <a:noFill/>
          <a:ln w="0" cap="flat">
            <a:noFill/>
            <a:prstDash val="solid"/>
            <a:miter lim="0"/>
          </a:ln>
        </p:spPr>
        <p:txBody>
          <a:bodyPr vert="horz" wrap="square" lIns="0" tIns="0" rIns="0" bIns="0"/>
          <a:lstStyle/>
          <a:p>
            <a:pPr algn="l" rtl="0" eaLnBrk="0">
              <a:lnSpc>
                <a:spcPct val="74000"/>
              </a:lnSpc>
            </a:pPr>
            <a:endParaRPr sz="100" dirty="0">
              <a:latin typeface="Arial" panose="020B0604020202020204"/>
              <a:ea typeface="Arial" panose="020B0604020202020204"/>
              <a:cs typeface="Arial" panose="020B0604020202020204"/>
            </a:endParaRPr>
          </a:p>
          <a:p>
            <a:pPr marL="12700" algn="l" rtl="0" eaLnBrk="0">
              <a:lnSpc>
                <a:spcPct val="93000"/>
              </a:lnSpc>
            </a:pPr>
            <a:r>
              <a:rPr sz="2700" b="1" kern="0" spc="30" dirty="0">
                <a:solidFill>
                  <a:srgbClr val="F9F9F9">
                    <a:alpha val="100000"/>
                  </a:srgbClr>
                </a:solidFill>
                <a:latin typeface="微软雅黑" panose="020B0503020204020204" charset="-122"/>
                <a:ea typeface="微软雅黑" panose="020B0503020204020204" charset="-122"/>
                <a:cs typeface="微软雅黑" panose="020B0503020204020204" charset="-122"/>
              </a:rPr>
              <a:t>学习型</a:t>
            </a:r>
            <a:endParaRPr sz="27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6"/>
          <a:stretch>
            <a:fillRect/>
          </a:stretch>
        </p:blipFill>
        <p:spPr>
          <a:xfrm>
            <a:off x="9890125" y="0"/>
            <a:ext cx="2301875" cy="828675"/>
          </a:xfrm>
          <a:prstGeom prst="rect">
            <a:avLst/>
          </a:prstGeom>
          <a:noFill/>
          <a:ln w="9525">
            <a:noFill/>
          </a:ln>
        </p:spPr>
      </p:pic>
      <p:pic>
        <p:nvPicPr>
          <p:cNvPr id="2" name="picture 1244"/>
          <p:cNvPicPr>
            <a:picLocks noChangeAspect="1"/>
          </p:cNvPicPr>
          <p:nvPr/>
        </p:nvPicPr>
        <p:blipFill>
          <a:blip r:embed="rId5"/>
          <a:stretch>
            <a:fillRect/>
          </a:stretch>
        </p:blipFill>
        <p:spPr>
          <a:xfrm rot="21600000">
            <a:off x="4060317" y="3029584"/>
            <a:ext cx="6085332" cy="1036320"/>
          </a:xfrm>
          <a:prstGeom prst="rect">
            <a:avLst/>
          </a:prstGeom>
        </p:spPr>
      </p:pic>
      <p:sp>
        <p:nvSpPr>
          <p:cNvPr id="1246" name="textbox 1246"/>
          <p:cNvSpPr/>
          <p:nvPr/>
        </p:nvSpPr>
        <p:spPr>
          <a:xfrm>
            <a:off x="4363085" y="3324860"/>
            <a:ext cx="5293995" cy="8204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ct val="91000"/>
              </a:lnSpc>
            </a:pPr>
            <a:r>
              <a:rPr sz="4200" b="1" kern="0" spc="30" baseline="-700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服务</a:t>
            </a:r>
            <a:r>
              <a:rPr lang="zh-CN" sz="4200" b="1" kern="0" spc="30" baseline="-700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型</a:t>
            </a:r>
            <a:r>
              <a:rPr sz="2400" b="1" kern="0" spc="160" dirty="0">
                <a:solidFill>
                  <a:srgbClr val="F9F9F9">
                    <a:alpha val="100000"/>
                  </a:srgbClr>
                </a:solidFill>
                <a:latin typeface="微软雅黑" panose="020B0503020204020204" charset="-122"/>
                <a:ea typeface="微软雅黑" panose="020B0503020204020204" charset="-122"/>
                <a:cs typeface="微软雅黑" panose="020B0503020204020204" charset="-122"/>
                <a:sym typeface="+mn-ea"/>
              </a:rPr>
              <a:t>   </a:t>
            </a:r>
            <a:endParaRPr sz="2400" baseline="7000" dirty="0">
              <a:latin typeface="微软雅黑" panose="020B0503020204020204" charset="-122"/>
              <a:ea typeface="微软雅黑" panose="020B0503020204020204" charset="-122"/>
              <a:cs typeface="微软雅黑" panose="020B0503020204020204" charset="-122"/>
            </a:endParaRPr>
          </a:p>
        </p:txBody>
      </p:sp>
      <p:sp>
        <p:nvSpPr>
          <p:cNvPr id="3" name="textbox 1246"/>
          <p:cNvSpPr/>
          <p:nvPr/>
        </p:nvSpPr>
        <p:spPr>
          <a:xfrm>
            <a:off x="5733415" y="3439795"/>
            <a:ext cx="5293995" cy="820420"/>
          </a:xfrm>
          <a:prstGeom prst="rect">
            <a:avLst/>
          </a:prstGeom>
          <a:noFill/>
          <a:ln w="0" cap="flat">
            <a:noFill/>
            <a:prstDash val="solid"/>
            <a:miter lim="0"/>
          </a:ln>
        </p:spPr>
        <p:txBody>
          <a:bodyPr vert="horz" wrap="square" lIns="0" tIns="0" rIns="0" bIns="0"/>
          <a:p>
            <a:pPr algn="l" rtl="0" eaLnBrk="0">
              <a:lnSpc>
                <a:spcPct val="83000"/>
              </a:lnSpc>
            </a:pPr>
            <a:r>
              <a:rPr sz="2400" b="1" kern="0" spc="160" dirty="0">
                <a:solidFill>
                  <a:srgbClr val="F9F9F9">
                    <a:alpha val="100000"/>
                  </a:srgbClr>
                </a:solidFill>
                <a:latin typeface="微软雅黑" panose="020B0503020204020204" charset="-122"/>
                <a:ea typeface="微软雅黑" panose="020B0503020204020204" charset="-122"/>
                <a:cs typeface="微软雅黑" panose="020B0503020204020204" charset="-122"/>
                <a:sym typeface="+mn-ea"/>
              </a:rPr>
              <a:t> </a:t>
            </a:r>
            <a:r>
              <a:rPr sz="2400" b="1" kern="0" spc="30" baseline="7000" dirty="0">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对基层的服务、对部门间的服务、为企业的服务</a:t>
            </a:r>
            <a:endParaRPr sz="2400" baseline="7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4" name="picture 1254"/>
          <p:cNvPicPr>
            <a:picLocks noChangeAspect="1"/>
          </p:cNvPicPr>
          <p:nvPr/>
        </p:nvPicPr>
        <p:blipFill>
          <a:blip r:embed="rId1"/>
          <a:stretch>
            <a:fillRect/>
          </a:stretch>
        </p:blipFill>
        <p:spPr>
          <a:xfrm rot="21600000">
            <a:off x="0" y="0"/>
            <a:ext cx="12192000" cy="6858000"/>
          </a:xfrm>
          <a:prstGeom prst="rect">
            <a:avLst/>
          </a:prstGeom>
        </p:spPr>
      </p:pic>
      <p:sp>
        <p:nvSpPr>
          <p:cNvPr id="1256" name="rect 1256"/>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258" name="textbox 1258"/>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260" name="textbox 1260"/>
          <p:cNvSpPr/>
          <p:nvPr/>
        </p:nvSpPr>
        <p:spPr>
          <a:xfrm>
            <a:off x="1058964" y="6582130"/>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a:t>
            </a:r>
            <a:endParaRPr sz="1200" dirty="0">
              <a:latin typeface="微软雅黑" panose="020B0503020204020204" charset="-122"/>
              <a:ea typeface="微软雅黑" panose="020B0503020204020204" charset="-122"/>
              <a:cs typeface="微软雅黑" panose="020B0503020204020204" charset="-122"/>
            </a:endParaRPr>
          </a:p>
        </p:txBody>
      </p:sp>
      <p:pic>
        <p:nvPicPr>
          <p:cNvPr id="1262" name="picture 1262"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264" name="textbox 1264"/>
          <p:cNvSpPr/>
          <p:nvPr/>
        </p:nvSpPr>
        <p:spPr>
          <a:xfrm>
            <a:off x="1443894" y="3127025"/>
            <a:ext cx="9398000" cy="3015614"/>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Arial" panose="020B0604020202020204"/>
              <a:ea typeface="Arial" panose="020B0604020202020204"/>
              <a:cs typeface="Arial" panose="020B0604020202020204"/>
            </a:endParaRPr>
          </a:p>
          <a:p>
            <a:pPr marL="643255" algn="l" rtl="0" eaLnBrk="0">
              <a:lnSpc>
                <a:spcPct val="86000"/>
              </a:lnSpc>
            </a:pPr>
            <a:r>
              <a:rPr sz="2300" kern="0" spc="150" dirty="0">
                <a:solidFill>
                  <a:srgbClr val="000000">
                    <a:alpha val="100000"/>
                  </a:srgbClr>
                </a:solidFill>
                <a:latin typeface="黑体" panose="02010609060101010101" charset="-122"/>
                <a:ea typeface="黑体" panose="02010609060101010101" charset="-122"/>
                <a:cs typeface="黑体" panose="02010609060101010101" charset="-122"/>
              </a:rPr>
              <a:t>1.有的党支部仅拿出几张政治理论学习或者几篇学习记录就证明</a:t>
            </a:r>
            <a:endParaRPr sz="2300" dirty="0">
              <a:latin typeface="黑体" panose="02010609060101010101" charset="-122"/>
              <a:ea typeface="黑体" panose="02010609060101010101" charset="-122"/>
              <a:cs typeface="黑体" panose="02010609060101010101" charset="-122"/>
            </a:endParaRPr>
          </a:p>
          <a:p>
            <a:pPr marL="78740" algn="l" rtl="0" eaLnBrk="0">
              <a:lnSpc>
                <a:spcPts val="4055"/>
              </a:lnSpc>
            </a:pPr>
            <a:r>
              <a:rPr sz="2300" kern="0" spc="30" dirty="0">
                <a:solidFill>
                  <a:srgbClr val="000000">
                    <a:alpha val="100000"/>
                  </a:srgbClr>
                </a:solidFill>
                <a:latin typeface="黑体" panose="02010609060101010101" charset="-122"/>
                <a:ea typeface="黑体" panose="02010609060101010101" charset="-122"/>
                <a:cs typeface="黑体" panose="02010609060101010101" charset="-122"/>
              </a:rPr>
              <a:t>自己开展了学习型党支部建设；</a:t>
            </a:r>
            <a:endParaRPr sz="2300" dirty="0">
              <a:latin typeface="黑体" panose="02010609060101010101" charset="-122"/>
              <a:ea typeface="黑体" panose="02010609060101010101" charset="-122"/>
              <a:cs typeface="黑体" panose="02010609060101010101" charset="-122"/>
            </a:endParaRPr>
          </a:p>
          <a:p>
            <a:pPr marL="12700" indent="594360" algn="l" rtl="0" eaLnBrk="0">
              <a:lnSpc>
                <a:spcPct val="140000"/>
              </a:lnSpc>
              <a:spcBef>
                <a:spcPts val="1250"/>
              </a:spcBef>
            </a:pPr>
            <a:r>
              <a:rPr sz="2300" kern="0" spc="150" dirty="0">
                <a:solidFill>
                  <a:srgbClr val="000000">
                    <a:alpha val="100000"/>
                  </a:srgbClr>
                </a:solidFill>
                <a:latin typeface="黑体" panose="02010609060101010101" charset="-122"/>
                <a:ea typeface="黑体" panose="02010609060101010101" charset="-122"/>
                <a:cs typeface="黑体" panose="02010609060101010101" charset="-122"/>
              </a:rPr>
              <a:t>2.有的拿出几张慰问困难党员或</a:t>
            </a:r>
            <a:r>
              <a:rPr sz="2300" kern="0" spc="140" dirty="0">
                <a:solidFill>
                  <a:srgbClr val="000000">
                    <a:alpha val="100000"/>
                  </a:srgbClr>
                </a:solidFill>
                <a:latin typeface="黑体" panose="02010609060101010101" charset="-122"/>
                <a:ea typeface="黑体" panose="02010609060101010101" charset="-122"/>
                <a:cs typeface="黑体" panose="02010609060101010101" charset="-122"/>
              </a:rPr>
              <a:t>者一次送温暖活动记录</a:t>
            </a:r>
            <a:r>
              <a:rPr sz="2300" kern="0" spc="-690" dirty="0">
                <a:solidFill>
                  <a:srgbClr val="000000">
                    <a:alpha val="100000"/>
                  </a:srgbClr>
                </a:solidFill>
                <a:latin typeface="黑体" panose="02010609060101010101" charset="-122"/>
                <a:ea typeface="黑体" panose="02010609060101010101" charset="-122"/>
                <a:cs typeface="黑体" panose="02010609060101010101" charset="-122"/>
              </a:rPr>
              <a:t> </a:t>
            </a:r>
            <a:r>
              <a:rPr sz="2300" kern="0" spc="140" dirty="0">
                <a:solidFill>
                  <a:srgbClr val="000000">
                    <a:alpha val="100000"/>
                  </a:srgbClr>
                </a:solidFill>
                <a:latin typeface="黑体" panose="02010609060101010101" charset="-122"/>
                <a:ea typeface="黑体" panose="02010609060101010101" charset="-122"/>
                <a:cs typeface="黑体" panose="02010609060101010101" charset="-122"/>
              </a:rPr>
              <a:t>、发放过</a:t>
            </a:r>
            <a:r>
              <a:rPr sz="2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2300" kern="0" spc="80" dirty="0">
                <a:solidFill>
                  <a:srgbClr val="000000">
                    <a:alpha val="100000"/>
                  </a:srgbClr>
                </a:solidFill>
                <a:latin typeface="黑体" panose="02010609060101010101" charset="-122"/>
                <a:ea typeface="黑体" panose="02010609060101010101" charset="-122"/>
                <a:cs typeface="黑体" panose="02010609060101010101" charset="-122"/>
              </a:rPr>
              <a:t>节的慰问品宣传报道就证明自己是服务型</a:t>
            </a:r>
            <a:r>
              <a:rPr sz="2300" kern="0" spc="70" dirty="0">
                <a:solidFill>
                  <a:srgbClr val="000000">
                    <a:alpha val="100000"/>
                  </a:srgbClr>
                </a:solidFill>
                <a:latin typeface="黑体" panose="02010609060101010101" charset="-122"/>
                <a:ea typeface="黑体" panose="02010609060101010101" charset="-122"/>
                <a:cs typeface="黑体" panose="02010609060101010101" charset="-122"/>
              </a:rPr>
              <a:t>党支部了。</a:t>
            </a:r>
            <a:endParaRPr sz="2300" dirty="0">
              <a:latin typeface="黑体" panose="02010609060101010101" charset="-122"/>
              <a:ea typeface="黑体" panose="02010609060101010101" charset="-122"/>
              <a:cs typeface="黑体" panose="02010609060101010101" charset="-122"/>
            </a:endParaRPr>
          </a:p>
          <a:p>
            <a:pPr algn="l" rtl="0" eaLnBrk="0">
              <a:lnSpc>
                <a:spcPct val="105000"/>
              </a:lnSpc>
            </a:pPr>
            <a:endParaRPr sz="1100" dirty="0">
              <a:latin typeface="Arial" panose="020B0604020202020204"/>
              <a:ea typeface="Arial" panose="020B0604020202020204"/>
              <a:cs typeface="Arial" panose="020B0604020202020204"/>
            </a:endParaRPr>
          </a:p>
          <a:p>
            <a:pPr marL="18415" indent="593725" algn="l" rtl="0" eaLnBrk="0">
              <a:lnSpc>
                <a:spcPct val="122000"/>
              </a:lnSpc>
              <a:spcBef>
                <a:spcPts val="5"/>
              </a:spcBef>
            </a:pPr>
            <a:r>
              <a:rPr sz="2300" kern="0" spc="160" dirty="0">
                <a:solidFill>
                  <a:srgbClr val="000000">
                    <a:alpha val="100000"/>
                  </a:srgbClr>
                </a:solidFill>
                <a:latin typeface="黑体" panose="02010609060101010101" charset="-122"/>
                <a:ea typeface="黑体" panose="02010609060101010101" charset="-122"/>
                <a:cs typeface="黑体" panose="02010609060101010101" charset="-122"/>
              </a:rPr>
              <a:t>3.有人整理出几篇论文或者科研小成果等，或者拿出个别职工的</a:t>
            </a:r>
            <a:r>
              <a:rPr sz="23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2300" kern="0" spc="70" dirty="0">
                <a:solidFill>
                  <a:srgbClr val="000000">
                    <a:alpha val="100000"/>
                  </a:srgbClr>
                </a:solidFill>
                <a:latin typeface="黑体" panose="02010609060101010101" charset="-122"/>
                <a:ea typeface="黑体" panose="02010609060101010101" charset="-122"/>
                <a:cs typeface="黑体" panose="02010609060101010101" charset="-122"/>
              </a:rPr>
              <a:t>五小创新项目就证明自己是创新型党支部。</a:t>
            </a:r>
            <a:endParaRPr sz="2300" dirty="0">
              <a:latin typeface="黑体" panose="02010609060101010101" charset="-122"/>
              <a:ea typeface="黑体" panose="02010609060101010101" charset="-122"/>
              <a:cs typeface="黑体" panose="02010609060101010101" charset="-122"/>
            </a:endParaRPr>
          </a:p>
        </p:txBody>
      </p:sp>
      <p:pic>
        <p:nvPicPr>
          <p:cNvPr id="1266" name="picture 1266"/>
          <p:cNvPicPr>
            <a:picLocks noChangeAspect="1"/>
          </p:cNvPicPr>
          <p:nvPr/>
        </p:nvPicPr>
        <p:blipFill>
          <a:blip r:embed="rId3"/>
          <a:stretch>
            <a:fillRect/>
          </a:stretch>
        </p:blipFill>
        <p:spPr>
          <a:xfrm rot="21600000">
            <a:off x="963168" y="1568195"/>
            <a:ext cx="1271016" cy="1295400"/>
          </a:xfrm>
          <a:prstGeom prst="rect">
            <a:avLst/>
          </a:prstGeom>
        </p:spPr>
      </p:pic>
      <p:sp>
        <p:nvSpPr>
          <p:cNvPr id="1268" name="textbox 1268"/>
          <p:cNvSpPr/>
          <p:nvPr/>
        </p:nvSpPr>
        <p:spPr>
          <a:xfrm>
            <a:off x="2450242" y="2111406"/>
            <a:ext cx="4577715" cy="403859"/>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algn="r" rtl="0" eaLnBrk="0">
              <a:lnSpc>
                <a:spcPct val="92000"/>
              </a:lnSpc>
            </a:pPr>
            <a:r>
              <a:rPr sz="2700"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“三型”机关： 创建常见</a:t>
            </a:r>
            <a:r>
              <a:rPr sz="2700" kern="0" spc="-110" dirty="0">
                <a:solidFill>
                  <a:srgbClr val="C00000">
                    <a:alpha val="100000"/>
                  </a:srgbClr>
                </a:solidFill>
                <a:latin typeface="微软雅黑" panose="020B0503020204020204" charset="-122"/>
                <a:ea typeface="微软雅黑" panose="020B0503020204020204" charset="-122"/>
                <a:cs typeface="微软雅黑" panose="020B0503020204020204" charset="-122"/>
              </a:rPr>
              <a:t>问题</a:t>
            </a:r>
            <a:endParaRPr sz="2700" dirty="0">
              <a:latin typeface="微软雅黑" panose="020B0503020204020204" charset="-122"/>
              <a:ea typeface="微软雅黑" panose="020B0503020204020204" charset="-122"/>
              <a:cs typeface="微软雅黑" panose="020B0503020204020204" charset="-122"/>
            </a:endParaRPr>
          </a:p>
        </p:txBody>
      </p:sp>
      <p:sp>
        <p:nvSpPr>
          <p:cNvPr id="1270" name="textbox 1270"/>
          <p:cNvSpPr/>
          <p:nvPr/>
        </p:nvSpPr>
        <p:spPr>
          <a:xfrm>
            <a:off x="1155191" y="658367"/>
            <a:ext cx="189293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sz="2300" b="1" kern="0" spc="240" dirty="0">
                <a:solidFill>
                  <a:srgbClr val="FFFFFF">
                    <a:alpha val="100000"/>
                  </a:srgbClr>
                </a:solidFill>
                <a:latin typeface="微软雅黑" panose="020B0503020204020204" charset="-122"/>
                <a:ea typeface="微软雅黑" panose="020B0503020204020204" charset="-122"/>
                <a:cs typeface="微软雅黑" panose="020B0503020204020204" charset="-122"/>
              </a:rPr>
              <a:t>创先争优</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2" name="picture 1272"/>
          <p:cNvPicPr>
            <a:picLocks noChangeAspect="1"/>
          </p:cNvPicPr>
          <p:nvPr/>
        </p:nvPicPr>
        <p:blipFill>
          <a:blip r:embed="rId1"/>
          <a:stretch>
            <a:fillRect/>
          </a:stretch>
        </p:blipFill>
        <p:spPr>
          <a:xfrm rot="21600000">
            <a:off x="0" y="0"/>
            <a:ext cx="12192000" cy="6858000"/>
          </a:xfrm>
          <a:prstGeom prst="rect">
            <a:avLst/>
          </a:prstGeom>
        </p:spPr>
      </p:pic>
      <p:sp>
        <p:nvSpPr>
          <p:cNvPr id="1274" name="textbox 1274"/>
          <p:cNvSpPr/>
          <p:nvPr/>
        </p:nvSpPr>
        <p:spPr>
          <a:xfrm>
            <a:off x="1058964" y="6574510"/>
            <a:ext cx="10354309"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3</a:t>
            </a:r>
            <a:endParaRPr sz="1200" dirty="0">
              <a:latin typeface="微软雅黑" panose="020B0503020204020204" charset="-122"/>
              <a:ea typeface="微软雅黑" panose="020B0503020204020204" charset="-122"/>
              <a:cs typeface="微软雅黑" panose="020B0503020204020204" charset="-122"/>
            </a:endParaRPr>
          </a:p>
        </p:txBody>
      </p:sp>
      <p:sp>
        <p:nvSpPr>
          <p:cNvPr id="1276" name="textbox 1276"/>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1278" name="picture 1278" descr="C:/Users/Administrator/Desktop/1.png1"/>
          <p:cNvPicPr>
            <a:picLocks noChangeAspect="1"/>
          </p:cNvPicPr>
          <p:nvPr/>
        </p:nvPicPr>
        <p:blipFill>
          <a:blip r:embed="rId2"/>
          <a:srcRect/>
          <a:stretch>
            <a:fillRect/>
          </a:stretch>
        </p:blipFill>
        <p:spPr>
          <a:xfrm rot="21600000">
            <a:off x="0" y="1523"/>
            <a:ext cx="12192000" cy="6856476"/>
          </a:xfrm>
          <a:prstGeom prst="rect">
            <a:avLst/>
          </a:prstGeom>
        </p:spPr>
      </p:pic>
      <p:sp>
        <p:nvSpPr>
          <p:cNvPr id="1280" name="textbox 1280"/>
          <p:cNvSpPr/>
          <p:nvPr/>
        </p:nvSpPr>
        <p:spPr>
          <a:xfrm>
            <a:off x="7348365" y="1067816"/>
            <a:ext cx="3574415" cy="47688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3550"/>
              </a:lnSpc>
            </a:pPr>
            <a:r>
              <a:rPr sz="2600" kern="0" spc="-190" dirty="0">
                <a:solidFill>
                  <a:srgbClr val="C00000">
                    <a:alpha val="100000"/>
                  </a:srgbClr>
                </a:solidFill>
                <a:latin typeface="微软雅黑" panose="020B0503020204020204" charset="-122"/>
                <a:ea typeface="微软雅黑" panose="020B0503020204020204" charset="-122"/>
                <a:cs typeface="微软雅黑" panose="020B0503020204020204" charset="-122"/>
              </a:rPr>
              <a:t>“三型”机关怎么创建？</a:t>
            </a:r>
            <a:endParaRPr sz="2600" dirty="0">
              <a:latin typeface="微软雅黑" panose="020B0503020204020204" charset="-122"/>
              <a:ea typeface="微软雅黑" panose="020B0503020204020204" charset="-122"/>
              <a:cs typeface="微软雅黑" panose="020B0503020204020204" charset="-122"/>
            </a:endParaRPr>
          </a:p>
        </p:txBody>
      </p:sp>
      <p:pic>
        <p:nvPicPr>
          <p:cNvPr id="1282" name="picture 1282"/>
          <p:cNvPicPr>
            <a:picLocks noChangeAspect="1"/>
          </p:cNvPicPr>
          <p:nvPr/>
        </p:nvPicPr>
        <p:blipFill>
          <a:blip r:embed="rId3"/>
          <a:stretch>
            <a:fillRect/>
          </a:stretch>
        </p:blipFill>
        <p:spPr>
          <a:xfrm rot="21600000">
            <a:off x="310895" y="1272540"/>
            <a:ext cx="10853927" cy="4756403"/>
          </a:xfrm>
          <a:prstGeom prst="rect">
            <a:avLst/>
          </a:prstGeom>
        </p:spPr>
      </p:pic>
      <p:sp>
        <p:nvSpPr>
          <p:cNvPr id="1284" name="textbox 1284"/>
          <p:cNvSpPr/>
          <p:nvPr/>
        </p:nvSpPr>
        <p:spPr>
          <a:xfrm>
            <a:off x="1155191" y="659891"/>
            <a:ext cx="189293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sz="2300" b="1" kern="0" spc="240" dirty="0">
                <a:solidFill>
                  <a:srgbClr val="FFFFFF">
                    <a:alpha val="100000"/>
                  </a:srgbClr>
                </a:solidFill>
                <a:latin typeface="微软雅黑" panose="020B0503020204020204" charset="-122"/>
                <a:ea typeface="微软雅黑" panose="020B0503020204020204" charset="-122"/>
                <a:cs typeface="微软雅黑" panose="020B0503020204020204" charset="-122"/>
              </a:rPr>
              <a:t>创先争优</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6" name="picture 1286"/>
          <p:cNvPicPr>
            <a:picLocks noChangeAspect="1"/>
          </p:cNvPicPr>
          <p:nvPr/>
        </p:nvPicPr>
        <p:blipFill>
          <a:blip r:embed="rId1"/>
          <a:stretch>
            <a:fillRect/>
          </a:stretch>
        </p:blipFill>
        <p:spPr>
          <a:xfrm rot="21600000">
            <a:off x="0" y="0"/>
            <a:ext cx="12192000" cy="6858000"/>
          </a:xfrm>
          <a:prstGeom prst="rect">
            <a:avLst/>
          </a:prstGeom>
        </p:spPr>
      </p:pic>
      <p:sp>
        <p:nvSpPr>
          <p:cNvPr id="1288" name="rect 1288"/>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290" name="textbox 1290"/>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292" name="textbox 1292"/>
          <p:cNvSpPr/>
          <p:nvPr/>
        </p:nvSpPr>
        <p:spPr>
          <a:xfrm>
            <a:off x="1058964" y="6576021"/>
            <a:ext cx="1033589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4</a:t>
            </a:r>
            <a:endParaRPr sz="1200" dirty="0">
              <a:latin typeface="微软雅黑" panose="020B0503020204020204" charset="-122"/>
              <a:ea typeface="微软雅黑" panose="020B0503020204020204" charset="-122"/>
              <a:cs typeface="微软雅黑" panose="020B0503020204020204" charset="-122"/>
            </a:endParaRPr>
          </a:p>
        </p:txBody>
      </p:sp>
      <p:pic>
        <p:nvPicPr>
          <p:cNvPr id="1294" name="picture 1294"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296" name="rect 1296"/>
          <p:cNvSpPr/>
          <p:nvPr/>
        </p:nvSpPr>
        <p:spPr>
          <a:xfrm>
            <a:off x="1673225" y="5140325"/>
            <a:ext cx="2286000" cy="35623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298" name="rect 1298"/>
          <p:cNvSpPr/>
          <p:nvPr/>
        </p:nvSpPr>
        <p:spPr>
          <a:xfrm>
            <a:off x="1746250" y="2449829"/>
            <a:ext cx="4813934" cy="435610"/>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300" name="rect 1300"/>
          <p:cNvSpPr/>
          <p:nvPr/>
        </p:nvSpPr>
        <p:spPr>
          <a:xfrm>
            <a:off x="5059679" y="5140325"/>
            <a:ext cx="85090" cy="35623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302" name="rect 1302"/>
          <p:cNvSpPr/>
          <p:nvPr/>
        </p:nvSpPr>
        <p:spPr>
          <a:xfrm>
            <a:off x="1747520" y="3987164"/>
            <a:ext cx="2780029" cy="430530"/>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304" name="rect 1304"/>
          <p:cNvSpPr/>
          <p:nvPr/>
        </p:nvSpPr>
        <p:spPr>
          <a:xfrm>
            <a:off x="3959225" y="5140325"/>
            <a:ext cx="84454" cy="35623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306" name="rect 1306"/>
          <p:cNvSpPr/>
          <p:nvPr/>
        </p:nvSpPr>
        <p:spPr>
          <a:xfrm>
            <a:off x="4043679" y="5140325"/>
            <a:ext cx="1016000" cy="35623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308" name="rect 1308"/>
          <p:cNvSpPr/>
          <p:nvPr/>
        </p:nvSpPr>
        <p:spPr>
          <a:xfrm>
            <a:off x="5144770" y="5140325"/>
            <a:ext cx="1016000" cy="35623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310" name="textbox 1310"/>
          <p:cNvSpPr/>
          <p:nvPr/>
        </p:nvSpPr>
        <p:spPr>
          <a:xfrm>
            <a:off x="826617" y="1284224"/>
            <a:ext cx="10431144" cy="4918075"/>
          </a:xfrm>
          <a:prstGeom prst="rect">
            <a:avLst/>
          </a:prstGeom>
          <a:noFill/>
          <a:ln w="0" cap="flat">
            <a:noFill/>
            <a:prstDash val="solid"/>
            <a:miter lim="0"/>
          </a:ln>
        </p:spPr>
        <p:txBody>
          <a:bodyPr vert="horz" wrap="square" lIns="0" tIns="0" rIns="0" bIns="0"/>
          <a:lstStyle/>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050925" algn="l" rtl="0" eaLnBrk="0">
              <a:lnSpc>
                <a:spcPct val="91000"/>
              </a:lnSpc>
              <a:tabLst>
                <a:tab pos="1297305" algn="l"/>
              </a:tabLst>
            </a:pP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常见问题：</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91000"/>
              </a:lnSpc>
            </a:pPr>
            <a:endParaRPr sz="1000" dirty="0">
              <a:latin typeface="Arial" panose="020B0604020202020204"/>
              <a:ea typeface="Arial" panose="020B0604020202020204"/>
              <a:cs typeface="Arial" panose="020B0604020202020204"/>
            </a:endParaRPr>
          </a:p>
          <a:p>
            <a:pPr marL="716915" indent="40005" algn="l" rtl="0" eaLnBrk="0">
              <a:lnSpc>
                <a:spcPct val="118000"/>
              </a:lnSpc>
              <a:spcBef>
                <a:spcPts val="610"/>
              </a:spcBef>
            </a:pPr>
            <a:r>
              <a:rPr sz="2000" kern="0" spc="-10" dirty="0">
                <a:solidFill>
                  <a:srgbClr val="C00000">
                    <a:alpha val="100000"/>
                  </a:srgbClr>
                </a:solidFill>
                <a:latin typeface="Arial" panose="020B0604020202020204"/>
                <a:ea typeface="Arial" panose="020B0604020202020204"/>
                <a:cs typeface="Arial" panose="020B0604020202020204"/>
              </a:rPr>
              <a:t>1.</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责任区、示范岗、先锋岗、突击队、服务队、攻关项目至少两项，</a:t>
            </a:r>
            <a:r>
              <a:rPr sz="20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常有缺项；</a:t>
            </a: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C00000">
                    <a:alpha val="100000"/>
                  </a:srgbClr>
                </a:solidFill>
                <a:latin typeface="Arial" panose="020B0604020202020204"/>
                <a:ea typeface="Arial" panose="020B0604020202020204"/>
                <a:cs typeface="Arial" panose="020B0604020202020204"/>
              </a:rPr>
              <a:t>2.</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示范岗、先锋岗不是简单评选授牌就结束了。</a:t>
            </a:r>
            <a:endParaRPr sz="2000" dirty="0">
              <a:latin typeface="微软雅黑" panose="020B0503020204020204" charset="-122"/>
              <a:ea typeface="微软雅黑" panose="020B0503020204020204" charset="-122"/>
              <a:cs typeface="微软雅黑" panose="020B0503020204020204" charset="-122"/>
            </a:endParaRPr>
          </a:p>
          <a:p>
            <a:pPr marL="723265" algn="l" rtl="0" eaLnBrk="0">
              <a:lnSpc>
                <a:spcPct val="91000"/>
              </a:lnSpc>
              <a:spcBef>
                <a:spcPts val="650"/>
              </a:spcBef>
            </a:pPr>
            <a:r>
              <a:rPr sz="2000" kern="0" spc="-10" dirty="0">
                <a:solidFill>
                  <a:srgbClr val="C00000">
                    <a:alpha val="100000"/>
                  </a:srgbClr>
                </a:solidFill>
                <a:latin typeface="Arial" panose="020B0604020202020204"/>
                <a:ea typeface="Arial" panose="020B0604020202020204"/>
                <a:cs typeface="Arial" panose="020B0604020202020204"/>
              </a:rPr>
              <a:t>3.</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只有方案，没有实施过程记录；</a:t>
            </a:r>
            <a:endParaRPr sz="2000" dirty="0">
              <a:latin typeface="微软雅黑" panose="020B0503020204020204" charset="-122"/>
              <a:ea typeface="微软雅黑" panose="020B0503020204020204" charset="-122"/>
              <a:cs typeface="微软雅黑" panose="020B0503020204020204" charset="-122"/>
            </a:endParaRPr>
          </a:p>
          <a:p>
            <a:pPr marL="708025" algn="l" rtl="0" eaLnBrk="0">
              <a:lnSpc>
                <a:spcPct val="83000"/>
              </a:lnSpc>
              <a:spcBef>
                <a:spcPts val="1310"/>
              </a:spcBef>
            </a:pPr>
            <a:r>
              <a:rPr sz="2000" kern="0" spc="0" dirty="0">
                <a:solidFill>
                  <a:srgbClr val="C00000">
                    <a:alpha val="100000"/>
                  </a:srgbClr>
                </a:solidFill>
                <a:latin typeface="Arial" panose="020B0604020202020204"/>
                <a:ea typeface="Arial" panose="020B0604020202020204"/>
                <a:cs typeface="Arial" panose="020B0604020202020204"/>
              </a:rPr>
              <a:t>4.</a:t>
            </a: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有方案，方案十分粗糙，没有执行的具体措施；</a:t>
            </a:r>
            <a:endParaRPr sz="2000" dirty="0">
              <a:latin typeface="微软雅黑" panose="020B0503020204020204" charset="-122"/>
              <a:ea typeface="微软雅黑" panose="020B0503020204020204" charset="-122"/>
              <a:cs typeface="微软雅黑" panose="020B0503020204020204" charset="-122"/>
            </a:endParaRPr>
          </a:p>
          <a:p>
            <a:pPr marL="723265" algn="l" rtl="0" eaLnBrk="0">
              <a:lnSpc>
                <a:spcPts val="3110"/>
              </a:lnSpc>
            </a:pPr>
            <a:r>
              <a:rPr sz="2000" kern="0" spc="0" dirty="0">
                <a:solidFill>
                  <a:srgbClr val="C00000">
                    <a:alpha val="100000"/>
                  </a:srgbClr>
                </a:solidFill>
                <a:latin typeface="Arial" panose="020B0604020202020204"/>
                <a:ea typeface="Arial" panose="020B0604020202020204"/>
                <a:cs typeface="Arial" panose="020B0604020202020204"/>
              </a:rPr>
              <a:t>5.</a:t>
            </a: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有方案，方案写的和</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执行的记录完全对不上；</a:t>
            </a:r>
            <a:endParaRPr sz="2000" dirty="0">
              <a:latin typeface="微软雅黑" panose="020B0503020204020204" charset="-122"/>
              <a:ea typeface="微软雅黑" panose="020B0503020204020204" charset="-122"/>
              <a:cs typeface="微软雅黑" panose="020B0503020204020204" charset="-122"/>
            </a:endParaRPr>
          </a:p>
          <a:p>
            <a:pPr marL="721995" algn="l" rtl="0" eaLnBrk="0">
              <a:lnSpc>
                <a:spcPct val="91000"/>
              </a:lnSpc>
              <a:spcBef>
                <a:spcPts val="755"/>
              </a:spcBef>
            </a:pPr>
            <a:r>
              <a:rPr sz="2000" kern="0" spc="-20" dirty="0">
                <a:solidFill>
                  <a:srgbClr val="C00000">
                    <a:alpha val="100000"/>
                  </a:srgbClr>
                </a:solidFill>
                <a:latin typeface="Arial" panose="020B0604020202020204"/>
                <a:ea typeface="Arial" panose="020B0604020202020204"/>
                <a:cs typeface="Arial" panose="020B0604020202020204"/>
              </a:rPr>
              <a:t>6.</a:t>
            </a:r>
            <a:r>
              <a:rPr sz="20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方案落实结果无考核兑现。</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80000"/>
              </a:lnSpc>
            </a:pPr>
            <a:endParaRPr sz="1000" dirty="0">
              <a:latin typeface="Arial" panose="020B0604020202020204"/>
              <a:ea typeface="Arial" panose="020B0604020202020204"/>
              <a:cs typeface="Arial" panose="020B0604020202020204"/>
            </a:endParaRPr>
          </a:p>
          <a:p>
            <a:pPr marL="12700" algn="l" rtl="0" eaLnBrk="0">
              <a:lnSpc>
                <a:spcPct val="93000"/>
              </a:lnSpc>
              <a:spcBef>
                <a:spcPts val="690"/>
              </a:spcBef>
            </a:pPr>
            <a:r>
              <a:rPr sz="23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注意点：</a:t>
            </a:r>
            <a:endParaRPr sz="2300" dirty="0">
              <a:latin typeface="微软雅黑" panose="020B0503020204020204" charset="-122"/>
              <a:ea typeface="微软雅黑" panose="020B0503020204020204" charset="-122"/>
              <a:cs typeface="微软雅黑" panose="020B0503020204020204" charset="-122"/>
            </a:endParaRPr>
          </a:p>
          <a:p>
            <a:pPr marL="662305" algn="l" rtl="0" eaLnBrk="0">
              <a:lnSpc>
                <a:spcPct val="91000"/>
              </a:lnSpc>
              <a:spcBef>
                <a:spcPts val="860"/>
              </a:spcBef>
            </a:pPr>
            <a:r>
              <a:rPr sz="2000" kern="0" spc="-10" dirty="0">
                <a:solidFill>
                  <a:srgbClr val="C00000">
                    <a:alpha val="100000"/>
                  </a:srgbClr>
                </a:solidFill>
                <a:latin typeface="Arial" panose="020B0604020202020204"/>
                <a:ea typeface="Arial" panose="020B0604020202020204"/>
                <a:cs typeface="Arial" panose="020B0604020202020204"/>
              </a:rPr>
              <a:t>1.</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机关党支部只需开展</a:t>
            </a:r>
            <a:r>
              <a:rPr sz="2000" kern="0" spc="-10" dirty="0">
                <a:solidFill>
                  <a:srgbClr val="C00000">
                    <a:alpha val="100000"/>
                  </a:srgbClr>
                </a:solidFill>
                <a:latin typeface="Arial" panose="020B0604020202020204"/>
                <a:ea typeface="Arial" panose="020B0604020202020204"/>
                <a:cs typeface="Arial" panose="020B0604020202020204"/>
              </a:rPr>
              <a:t>“</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三型机关</a:t>
            </a:r>
            <a:r>
              <a:rPr sz="2000" kern="0" spc="-10" dirty="0">
                <a:solidFill>
                  <a:srgbClr val="C00000">
                    <a:alpha val="100000"/>
                  </a:srgbClr>
                </a:solidFill>
                <a:latin typeface="Arial" panose="020B0604020202020204"/>
                <a:ea typeface="Arial" panose="020B0604020202020204"/>
                <a:cs typeface="Arial" panose="020B0604020202020204"/>
              </a:rPr>
              <a:t>”</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创建活动即可，其他一线支部开展其他创先争优活动；</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sz="500" dirty="0">
              <a:latin typeface="Arial" panose="020B0604020202020204"/>
              <a:ea typeface="Arial" panose="020B0604020202020204"/>
              <a:cs typeface="Arial" panose="020B0604020202020204"/>
            </a:endParaRPr>
          </a:p>
          <a:p>
            <a:pPr marL="18415" indent="633730" algn="l" rtl="0" eaLnBrk="0">
              <a:lnSpc>
                <a:spcPct val="108000"/>
              </a:lnSpc>
            </a:pPr>
            <a:r>
              <a:rPr sz="2000" kern="0" spc="0" dirty="0">
                <a:solidFill>
                  <a:srgbClr val="C00000">
                    <a:alpha val="100000"/>
                  </a:srgbClr>
                </a:solidFill>
                <a:latin typeface="Arial" panose="020B0604020202020204"/>
                <a:ea typeface="Arial" panose="020B0604020202020204"/>
                <a:cs typeface="Arial" panose="020B0604020202020204"/>
              </a:rPr>
              <a:t>2.</a:t>
            </a: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制定方案时，最好给出明确的工作内容，能形成空白表单的形成表单</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进行日常填写，   </a:t>
            </a:r>
            <a:r>
              <a:rPr sz="20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工作可以得到简化。</a:t>
            </a:r>
            <a:endParaRPr sz="2000" dirty="0">
              <a:latin typeface="微软雅黑" panose="020B0503020204020204" charset="-122"/>
              <a:ea typeface="微软雅黑" panose="020B0503020204020204" charset="-122"/>
              <a:cs typeface="微软雅黑" panose="020B0503020204020204" charset="-122"/>
            </a:endParaRPr>
          </a:p>
        </p:txBody>
      </p:sp>
      <p:pic>
        <p:nvPicPr>
          <p:cNvPr id="1312" name="picture 1312"/>
          <p:cNvPicPr>
            <a:picLocks noChangeAspect="1"/>
          </p:cNvPicPr>
          <p:nvPr/>
        </p:nvPicPr>
        <p:blipFill>
          <a:blip r:embed="rId3"/>
          <a:stretch>
            <a:fillRect/>
          </a:stretch>
        </p:blipFill>
        <p:spPr>
          <a:xfrm rot="21600000">
            <a:off x="1155191" y="1296924"/>
            <a:ext cx="722375" cy="641603"/>
          </a:xfrm>
          <a:prstGeom prst="rect">
            <a:avLst/>
          </a:prstGeom>
        </p:spPr>
      </p:pic>
      <p:sp>
        <p:nvSpPr>
          <p:cNvPr id="1314" name="textbox 1314"/>
          <p:cNvSpPr/>
          <p:nvPr/>
        </p:nvSpPr>
        <p:spPr>
          <a:xfrm>
            <a:off x="1212341" y="658367"/>
            <a:ext cx="189293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sz="2300" b="1" kern="0" spc="240" dirty="0">
                <a:solidFill>
                  <a:srgbClr val="FFFFFF">
                    <a:alpha val="100000"/>
                  </a:srgbClr>
                </a:solidFill>
                <a:latin typeface="微软雅黑" panose="020B0503020204020204" charset="-122"/>
                <a:ea typeface="微软雅黑" panose="020B0503020204020204" charset="-122"/>
                <a:cs typeface="微软雅黑" panose="020B0503020204020204" charset="-122"/>
              </a:rPr>
              <a:t>创先争优</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0" name="group 20"/>
          <p:cNvGrpSpPr/>
          <p:nvPr/>
        </p:nvGrpSpPr>
        <p:grpSpPr>
          <a:xfrm rot="21600000">
            <a:off x="2520695" y="1722120"/>
            <a:ext cx="7566659" cy="4468367"/>
            <a:chOff x="0" y="0"/>
            <a:chExt cx="7566659" cy="4468367"/>
          </a:xfrm>
        </p:grpSpPr>
        <p:pic>
          <p:nvPicPr>
            <p:cNvPr id="1316" name="picture 1316"/>
            <p:cNvPicPr>
              <a:picLocks noChangeAspect="1"/>
            </p:cNvPicPr>
            <p:nvPr/>
          </p:nvPicPr>
          <p:blipFill>
            <a:blip r:embed="rId2"/>
            <a:stretch>
              <a:fillRect/>
            </a:stretch>
          </p:blipFill>
          <p:spPr>
            <a:xfrm rot="21600000">
              <a:off x="0" y="0"/>
              <a:ext cx="7566659" cy="4468367"/>
            </a:xfrm>
            <a:prstGeom prst="rect">
              <a:avLst/>
            </a:prstGeom>
          </p:spPr>
        </p:pic>
        <p:sp>
          <p:nvSpPr>
            <p:cNvPr id="1318" name="textbox 1318"/>
            <p:cNvSpPr/>
            <p:nvPr/>
          </p:nvSpPr>
          <p:spPr>
            <a:xfrm>
              <a:off x="-12700" y="-12700"/>
              <a:ext cx="7592059" cy="4513579"/>
            </a:xfrm>
            <a:prstGeom prst="rect">
              <a:avLst/>
            </a:prstGeom>
            <a:noFill/>
            <a:ln w="0" cap="flat">
              <a:noFill/>
              <a:prstDash val="solid"/>
              <a:miter lim="0"/>
            </a:ln>
          </p:spPr>
          <p:txBody>
            <a:bodyPr vert="horz" wrap="square" lIns="0" tIns="0" rIns="0" bIns="0"/>
            <a:lstStyle/>
            <a:p>
              <a:pPr algn="l" rtl="0" eaLnBrk="0">
                <a:lnSpc>
                  <a:spcPct val="147000"/>
                </a:lnSpc>
              </a:pPr>
              <a:endParaRPr sz="1000" dirty="0">
                <a:latin typeface="Arial" panose="020B0604020202020204"/>
                <a:ea typeface="Arial" panose="020B0604020202020204"/>
                <a:cs typeface="Arial" panose="020B0604020202020204"/>
              </a:endParaRPr>
            </a:p>
            <a:p>
              <a:pPr algn="l" rtl="0" eaLnBrk="0">
                <a:lnSpc>
                  <a:spcPct val="148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78435" algn="l" rtl="0" eaLnBrk="0">
                <a:lnSpc>
                  <a:spcPct val="83000"/>
                </a:lnSpc>
              </a:pPr>
              <a:r>
                <a:rPr sz="15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支部党员</a:t>
              </a:r>
              <a:endParaRPr sz="1500" dirty="0">
                <a:latin typeface="微软雅黑" panose="020B0503020204020204" charset="-122"/>
                <a:ea typeface="微软雅黑" panose="020B0503020204020204" charset="-122"/>
                <a:cs typeface="微软雅黑" panose="020B0503020204020204" charset="-122"/>
              </a:endParaRPr>
            </a:p>
            <a:p>
              <a:pPr marL="407035" algn="l" rtl="0" eaLnBrk="0">
                <a:lnSpc>
                  <a:spcPts val="1920"/>
                </a:lnSpc>
              </a:pPr>
              <a:r>
                <a:rPr sz="15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大会</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27000"/>
                </a:lnSpc>
              </a:pPr>
              <a:endParaRPr sz="1000" dirty="0">
                <a:latin typeface="Arial" panose="020B0604020202020204"/>
                <a:ea typeface="Arial" panose="020B0604020202020204"/>
                <a:cs typeface="Arial" panose="020B0604020202020204"/>
              </a:endParaRPr>
            </a:p>
            <a:p>
              <a:pPr algn="l" rtl="0" eaLnBrk="0">
                <a:lnSpc>
                  <a:spcPct val="127000"/>
                </a:lnSpc>
              </a:pPr>
              <a:endParaRPr sz="1000" dirty="0">
                <a:latin typeface="Arial" panose="020B0604020202020204"/>
                <a:ea typeface="Arial" panose="020B0604020202020204"/>
                <a:cs typeface="Arial" panose="020B0604020202020204"/>
              </a:endParaRPr>
            </a:p>
            <a:p>
              <a:pPr algn="l" rtl="0" eaLnBrk="0">
                <a:lnSpc>
                  <a:spcPct val="128000"/>
                </a:lnSpc>
              </a:pPr>
              <a:endParaRPr sz="1000" dirty="0">
                <a:latin typeface="Arial" panose="020B0604020202020204"/>
                <a:ea typeface="Arial" panose="020B0604020202020204"/>
                <a:cs typeface="Arial" panose="020B0604020202020204"/>
              </a:endParaRPr>
            </a:p>
            <a:p>
              <a:pPr marL="595630" algn="l" rtl="0" eaLnBrk="0">
                <a:lnSpc>
                  <a:spcPct val="83000"/>
                </a:lnSpc>
                <a:spcBef>
                  <a:spcPts val="450"/>
                </a:spcBef>
              </a:pPr>
              <a:r>
                <a:rPr sz="15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支部委员</a:t>
              </a:r>
              <a:endParaRPr sz="1500" dirty="0">
                <a:latin typeface="微软雅黑" panose="020B0503020204020204" charset="-122"/>
                <a:ea typeface="微软雅黑" panose="020B0503020204020204" charset="-122"/>
                <a:cs typeface="微软雅黑" panose="020B0503020204020204" charset="-122"/>
              </a:endParaRPr>
            </a:p>
            <a:p>
              <a:pPr marL="678180" algn="l" rtl="0" eaLnBrk="0">
                <a:lnSpc>
                  <a:spcPts val="1945"/>
                </a:lnSpc>
              </a:pPr>
              <a:r>
                <a:rPr sz="15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会会议</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marL="604520" algn="l" rtl="0" eaLnBrk="0">
                <a:lnSpc>
                  <a:spcPct val="90000"/>
                </a:lnSpc>
                <a:spcBef>
                  <a:spcPts val="455"/>
                </a:spcBef>
              </a:pPr>
              <a:r>
                <a:rPr sz="15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党小组会</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26000"/>
                </a:lnSpc>
              </a:pPr>
              <a:endParaRPr sz="300" dirty="0">
                <a:latin typeface="Arial" panose="020B0604020202020204"/>
                <a:ea typeface="Arial" panose="020B0604020202020204"/>
                <a:cs typeface="Arial" panose="020B0604020202020204"/>
              </a:endParaRPr>
            </a:p>
            <a:p>
              <a:pPr marL="340995" algn="l" rtl="0" eaLnBrk="0">
                <a:lnSpc>
                  <a:spcPct val="90000"/>
                </a:lnSpc>
                <a:spcBef>
                  <a:spcPts val="5"/>
                </a:spcBef>
              </a:pPr>
              <a:r>
                <a:rPr sz="1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党课</a:t>
              </a:r>
              <a:endParaRPr sz="1500" dirty="0">
                <a:latin typeface="微软雅黑" panose="020B0503020204020204" charset="-122"/>
                <a:ea typeface="微软雅黑" panose="020B0503020204020204" charset="-122"/>
                <a:cs typeface="微软雅黑" panose="020B0503020204020204" charset="-122"/>
              </a:endParaRPr>
            </a:p>
          </p:txBody>
        </p:sp>
      </p:grpSp>
      <p:pic>
        <p:nvPicPr>
          <p:cNvPr id="1322" name="picture 1322"/>
          <p:cNvPicPr>
            <a:picLocks noChangeAspect="1"/>
          </p:cNvPicPr>
          <p:nvPr/>
        </p:nvPicPr>
        <p:blipFill>
          <a:blip r:embed="rId3"/>
          <a:stretch>
            <a:fillRect/>
          </a:stretch>
        </p:blipFill>
        <p:spPr>
          <a:xfrm rot="21600000">
            <a:off x="1028700" y="1292352"/>
            <a:ext cx="10134600" cy="76200"/>
          </a:xfrm>
          <a:prstGeom prst="rect">
            <a:avLst/>
          </a:prstGeom>
        </p:spPr>
      </p:pic>
      <p:sp>
        <p:nvSpPr>
          <p:cNvPr id="1314" name="textbox 1314"/>
          <p:cNvSpPr/>
          <p:nvPr/>
        </p:nvSpPr>
        <p:spPr>
          <a:xfrm>
            <a:off x="1028700" y="831850"/>
            <a:ext cx="3646170"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r>
              <a:rPr sz="2300" b="1" kern="0" spc="24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五、三会一课及工作流程</a:t>
            </a:r>
            <a:endParaRPr sz="2300" b="1" kern="0" spc="24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1328" name="textbox 1328"/>
          <p:cNvSpPr/>
          <p:nvPr/>
        </p:nvSpPr>
        <p:spPr>
          <a:xfrm>
            <a:off x="280796" y="5294122"/>
            <a:ext cx="2240279" cy="544194"/>
          </a:xfrm>
          <a:prstGeom prst="rect">
            <a:avLst/>
          </a:prstGeom>
          <a:solidFill>
            <a:srgbClr val="BC000D">
              <a:alpha val="93725"/>
            </a:srgbClr>
          </a:solidFill>
          <a:ln w="0" cap="flat">
            <a:noFill/>
            <a:prstDash val="solid"/>
            <a:miter lim="0"/>
          </a:ln>
        </p:spPr>
        <p:txBody>
          <a:bodyPr vert="horz" wrap="square" lIns="0" tIns="0" rIns="0" bIns="0"/>
          <a:p>
            <a:pPr algn="l" rtl="0" eaLnBrk="0">
              <a:lnSpc>
                <a:spcPct val="120000"/>
              </a:lnSpc>
            </a:pPr>
            <a:endParaRPr sz="1000" dirty="0">
              <a:latin typeface="Arial" panose="020B0604020202020204"/>
              <a:ea typeface="Arial" panose="020B0604020202020204"/>
              <a:cs typeface="Arial" panose="020B0604020202020204"/>
            </a:endParaRPr>
          </a:p>
          <a:p>
            <a:pPr marL="273050" algn="l" rtl="0" eaLnBrk="0">
              <a:lnSpc>
                <a:spcPts val="2560"/>
              </a:lnSpc>
              <a:spcBef>
                <a:spcPts val="5"/>
              </a:spcBef>
            </a:pPr>
            <a:r>
              <a:rPr lang="en-US" sz="2100" b="1" kern="0" spc="-80" dirty="0">
                <a:solidFill>
                  <a:srgbClr val="FFFFFF">
                    <a:alpha val="100000"/>
                  </a:srgbClr>
                </a:solidFill>
                <a:latin typeface="楷体" panose="02010609060101010101" charset="-122"/>
                <a:ea typeface="楷体" panose="02010609060101010101" charset="-122"/>
                <a:cs typeface="楷体" panose="02010609060101010101" charset="-122"/>
              </a:rPr>
              <a:t>    </a:t>
            </a:r>
            <a:r>
              <a:rPr sz="2100" b="1" kern="0" spc="-80" dirty="0">
                <a:solidFill>
                  <a:srgbClr val="FFFFFF">
                    <a:alpha val="100000"/>
                  </a:srgbClr>
                </a:solidFill>
                <a:latin typeface="楷体" panose="02010609060101010101" charset="-122"/>
                <a:ea typeface="楷体" panose="02010609060101010101" charset="-122"/>
                <a:cs typeface="楷体" panose="02010609060101010101" charset="-122"/>
              </a:rPr>
              <a:t>党课</a:t>
            </a:r>
            <a:endParaRPr sz="2100" dirty="0">
              <a:latin typeface="楷体" panose="02010609060101010101" charset="-122"/>
              <a:ea typeface="楷体" panose="02010609060101010101" charset="-122"/>
              <a:cs typeface="楷体" panose="02010609060101010101" charset="-122"/>
            </a:endParaRPr>
          </a:p>
        </p:txBody>
      </p:sp>
      <p:grpSp>
        <p:nvGrpSpPr>
          <p:cNvPr id="22" name="group 22"/>
          <p:cNvGrpSpPr/>
          <p:nvPr/>
        </p:nvGrpSpPr>
        <p:grpSpPr>
          <a:xfrm rot="21600000">
            <a:off x="728345" y="4267847"/>
            <a:ext cx="2239644" cy="543534"/>
            <a:chOff x="0" y="0"/>
            <a:chExt cx="2239644" cy="543534"/>
          </a:xfrm>
        </p:grpSpPr>
        <p:pic>
          <p:nvPicPr>
            <p:cNvPr id="1330" name="picture 1330"/>
            <p:cNvPicPr>
              <a:picLocks noChangeAspect="1"/>
            </p:cNvPicPr>
            <p:nvPr/>
          </p:nvPicPr>
          <p:blipFill>
            <a:blip r:embed="rId4"/>
            <a:stretch>
              <a:fillRect/>
            </a:stretch>
          </p:blipFill>
          <p:spPr>
            <a:xfrm rot="21600000">
              <a:off x="0" y="0"/>
              <a:ext cx="2239644" cy="543534"/>
            </a:xfrm>
            <a:prstGeom prst="rect">
              <a:avLst/>
            </a:prstGeom>
          </p:spPr>
        </p:pic>
        <p:sp>
          <p:nvSpPr>
            <p:cNvPr id="1332" name="textbox 1332"/>
            <p:cNvSpPr/>
            <p:nvPr/>
          </p:nvSpPr>
          <p:spPr>
            <a:xfrm>
              <a:off x="-12700" y="-12700"/>
              <a:ext cx="2265045" cy="609600"/>
            </a:xfrm>
            <a:prstGeom prst="rect">
              <a:avLst/>
            </a:prstGeom>
            <a:noFill/>
            <a:ln w="0" cap="flat">
              <a:noFill/>
              <a:prstDash val="solid"/>
              <a:miter lim="0"/>
            </a:ln>
          </p:spPr>
          <p:txBody>
            <a:bodyPr vert="horz" wrap="square" lIns="0" tIns="0" rIns="0" bIns="0"/>
            <a:p>
              <a:pPr algn="l" rtl="0" eaLnBrk="0">
                <a:lnSpc>
                  <a:spcPct val="132000"/>
                </a:lnSpc>
              </a:pPr>
              <a:endParaRPr sz="1000" dirty="0">
                <a:latin typeface="Arial" panose="020B0604020202020204"/>
                <a:ea typeface="Arial" panose="020B0604020202020204"/>
                <a:cs typeface="Arial" panose="020B0604020202020204"/>
              </a:endParaRPr>
            </a:p>
            <a:p>
              <a:pPr marL="285750" algn="l" rtl="0" eaLnBrk="0">
                <a:lnSpc>
                  <a:spcPts val="2600"/>
                </a:lnSpc>
                <a:spcBef>
                  <a:spcPts val="5"/>
                </a:spcBef>
              </a:pPr>
              <a:r>
                <a:rPr lang="en-US" sz="2100" b="1" kern="0" spc="-30" dirty="0">
                  <a:solidFill>
                    <a:srgbClr val="FFFFFF">
                      <a:alpha val="100000"/>
                    </a:srgbClr>
                  </a:solidFill>
                  <a:latin typeface="楷体" panose="02010609060101010101" charset="-122"/>
                  <a:ea typeface="楷体" panose="02010609060101010101" charset="-122"/>
                  <a:cs typeface="楷体" panose="02010609060101010101" charset="-122"/>
                </a:rPr>
                <a:t>  </a:t>
              </a:r>
              <a:r>
                <a:rPr sz="2100" b="1" kern="0" spc="-30" dirty="0">
                  <a:solidFill>
                    <a:srgbClr val="FFFFFF">
                      <a:alpha val="100000"/>
                    </a:srgbClr>
                  </a:solidFill>
                  <a:latin typeface="楷体" panose="02010609060101010101" charset="-122"/>
                  <a:ea typeface="楷体" panose="02010609060101010101" charset="-122"/>
                  <a:cs typeface="楷体" panose="02010609060101010101" charset="-122"/>
                </a:rPr>
                <a:t>党小组会</a:t>
              </a:r>
              <a:endParaRPr sz="2100" dirty="0">
                <a:latin typeface="楷体" panose="02010609060101010101" charset="-122"/>
                <a:ea typeface="楷体" panose="02010609060101010101" charset="-122"/>
                <a:cs typeface="楷体" panose="02010609060101010101" charset="-122"/>
              </a:endParaRPr>
            </a:p>
          </p:txBody>
        </p:sp>
      </p:grpSp>
      <p:sp>
        <p:nvSpPr>
          <p:cNvPr id="1334" name="textbox 1334"/>
          <p:cNvSpPr/>
          <p:nvPr/>
        </p:nvSpPr>
        <p:spPr>
          <a:xfrm>
            <a:off x="268096" y="2002281"/>
            <a:ext cx="2240279" cy="542925"/>
          </a:xfrm>
          <a:prstGeom prst="rect">
            <a:avLst/>
          </a:prstGeom>
          <a:solidFill>
            <a:srgbClr val="BC000D">
              <a:alpha val="96862"/>
            </a:srgbClr>
          </a:solidFill>
          <a:ln w="0" cap="flat">
            <a:noFill/>
            <a:prstDash val="solid"/>
            <a:miter lim="0"/>
          </a:ln>
        </p:spPr>
        <p:txBody>
          <a:bodyPr vert="horz" wrap="square" lIns="0" tIns="0" rIns="0" bIns="0"/>
          <a:p>
            <a:pPr algn="l" rtl="0" eaLnBrk="0">
              <a:lnSpc>
                <a:spcPct val="119000"/>
              </a:lnSpc>
            </a:pPr>
            <a:endParaRPr sz="1000" dirty="0">
              <a:latin typeface="Arial" panose="020B0604020202020204"/>
              <a:ea typeface="Arial" panose="020B0604020202020204"/>
              <a:cs typeface="Arial" panose="020B0604020202020204"/>
            </a:endParaRPr>
          </a:p>
          <a:p>
            <a:pPr marL="266700" algn="l" rtl="0" eaLnBrk="0">
              <a:lnSpc>
                <a:spcPts val="2545"/>
              </a:lnSpc>
              <a:spcBef>
                <a:spcPts val="5"/>
              </a:spcBef>
            </a:pPr>
            <a:r>
              <a:rPr sz="2100" b="1" kern="0" spc="10" dirty="0">
                <a:solidFill>
                  <a:srgbClr val="FFFFFF">
                    <a:alpha val="100000"/>
                  </a:srgbClr>
                </a:solidFill>
                <a:latin typeface="楷体" panose="02010609060101010101" charset="-122"/>
                <a:ea typeface="楷体" panose="02010609060101010101" charset="-122"/>
                <a:cs typeface="楷体" panose="02010609060101010101" charset="-122"/>
              </a:rPr>
              <a:t>支部党员大会</a:t>
            </a:r>
            <a:endParaRPr sz="2100" dirty="0">
              <a:latin typeface="楷体" panose="02010609060101010101" charset="-122"/>
              <a:ea typeface="楷体" panose="02010609060101010101" charset="-122"/>
              <a:cs typeface="楷体" panose="02010609060101010101" charset="-122"/>
            </a:endParaRPr>
          </a:p>
        </p:txBody>
      </p:sp>
      <p:grpSp>
        <p:nvGrpSpPr>
          <p:cNvPr id="24" name="group 24"/>
          <p:cNvGrpSpPr/>
          <p:nvPr/>
        </p:nvGrpSpPr>
        <p:grpSpPr>
          <a:xfrm rot="21600000">
            <a:off x="715645" y="3129279"/>
            <a:ext cx="2239644" cy="541654"/>
            <a:chOff x="0" y="0"/>
            <a:chExt cx="2239644" cy="541654"/>
          </a:xfrm>
        </p:grpSpPr>
        <p:pic>
          <p:nvPicPr>
            <p:cNvPr id="1336" name="picture 1336"/>
            <p:cNvPicPr>
              <a:picLocks noChangeAspect="1"/>
            </p:cNvPicPr>
            <p:nvPr/>
          </p:nvPicPr>
          <p:blipFill>
            <a:blip r:embed="rId5"/>
            <a:stretch>
              <a:fillRect/>
            </a:stretch>
          </p:blipFill>
          <p:spPr>
            <a:xfrm rot="21600000">
              <a:off x="0" y="0"/>
              <a:ext cx="2239644" cy="541654"/>
            </a:xfrm>
            <a:prstGeom prst="rect">
              <a:avLst/>
            </a:prstGeom>
          </p:spPr>
        </p:pic>
        <p:sp>
          <p:nvSpPr>
            <p:cNvPr id="1338" name="textbox 1338"/>
            <p:cNvSpPr/>
            <p:nvPr/>
          </p:nvSpPr>
          <p:spPr>
            <a:xfrm>
              <a:off x="-12700" y="-12700"/>
              <a:ext cx="2265045" cy="600075"/>
            </a:xfrm>
            <a:prstGeom prst="rect">
              <a:avLst/>
            </a:prstGeom>
            <a:noFill/>
            <a:ln w="0" cap="flat">
              <a:noFill/>
              <a:prstDash val="solid"/>
              <a:miter lim="0"/>
            </a:ln>
          </p:spPr>
          <p:txBody>
            <a:bodyPr vert="horz" wrap="square" lIns="0" tIns="0" rIns="0" bIns="0"/>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280035" algn="l" rtl="0" eaLnBrk="0">
                <a:lnSpc>
                  <a:spcPts val="2545"/>
                </a:lnSpc>
              </a:pPr>
              <a:r>
                <a:rPr sz="2100" b="1" kern="0" spc="20" dirty="0">
                  <a:solidFill>
                    <a:srgbClr val="FFFFFF">
                      <a:alpha val="100000"/>
                    </a:srgbClr>
                  </a:solidFill>
                  <a:latin typeface="楷体" panose="02010609060101010101" charset="-122"/>
                  <a:ea typeface="楷体" panose="02010609060101010101" charset="-122"/>
                  <a:cs typeface="楷体" panose="02010609060101010101" charset="-122"/>
                </a:rPr>
                <a:t>支部委员会会议</a:t>
              </a:r>
              <a:endParaRPr sz="2100" dirty="0">
                <a:latin typeface="楷体" panose="02010609060101010101" charset="-122"/>
                <a:ea typeface="楷体" panose="02010609060101010101" charset="-122"/>
                <a:cs typeface="楷体" panose="02010609060101010101" charset="-122"/>
              </a:endParaRPr>
            </a:p>
          </p:txBody>
        </p:sp>
      </p:grpSp>
      <p:pic>
        <p:nvPicPr>
          <p:cNvPr id="1324" name="picture 1324"/>
          <p:cNvPicPr>
            <a:picLocks noChangeAspect="1"/>
          </p:cNvPicPr>
          <p:nvPr/>
        </p:nvPicPr>
        <p:blipFill>
          <a:blip r:embed="rId6">
            <a:clrChange>
              <a:clrFrom>
                <a:srgbClr val="688187">
                  <a:alpha val="100000"/>
                </a:srgbClr>
              </a:clrFrom>
              <a:clrTo>
                <a:srgbClr val="688187">
                  <a:alpha val="100000"/>
                  <a:alpha val="0"/>
                </a:srgbClr>
              </a:clrTo>
            </a:clrChange>
          </a:blip>
          <a:stretch>
            <a:fillRect/>
          </a:stretch>
        </p:blipFill>
        <p:spPr>
          <a:xfrm rot="21600000">
            <a:off x="9194800" y="4933315"/>
            <a:ext cx="2997200" cy="1924685"/>
          </a:xfrm>
          <a:prstGeom prst="rect">
            <a:avLst/>
          </a:prstGeom>
        </p:spPr>
      </p:pic>
      <p:pic>
        <p:nvPicPr>
          <p:cNvPr id="21510" name="图片 6" descr="洋钒公司2"/>
          <p:cNvPicPr>
            <a:picLocks noChangeAspect="1"/>
          </p:cNvPicPr>
          <p:nvPr/>
        </p:nvPicPr>
        <p:blipFill>
          <a:blip r:embed="rId7"/>
          <a:stretch>
            <a:fillRect/>
          </a:stretch>
        </p:blipFill>
        <p:spPr>
          <a:xfrm>
            <a:off x="9890125" y="0"/>
            <a:ext cx="2301875" cy="82867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42" name="textbox 1342"/>
          <p:cNvSpPr/>
          <p:nvPr/>
        </p:nvSpPr>
        <p:spPr>
          <a:xfrm>
            <a:off x="1228090" y="1529080"/>
            <a:ext cx="9935210" cy="4792345"/>
          </a:xfrm>
          <a:prstGeom prst="rect">
            <a:avLst/>
          </a:prstGeom>
          <a:noFill/>
          <a:ln w="0" cap="flat">
            <a:noFill/>
            <a:prstDash val="solid"/>
            <a:miter lim="0"/>
          </a:ln>
        </p:spPr>
        <p:txBody>
          <a:bodyPr vert="horz" wrap="square" lIns="0" tIns="0" rIns="0" bIns="0"/>
          <a:lstStyle/>
          <a:p>
            <a:pPr algn="l" rtl="0" eaLnBrk="0">
              <a:lnSpc>
                <a:spcPct val="91000"/>
              </a:lnSpc>
            </a:pPr>
            <a:endParaRPr sz="2000" kern="0" spc="80" dirty="0">
              <a:solidFill>
                <a:srgbClr val="000000">
                  <a:alpha val="100000"/>
                </a:srgbClr>
              </a:solidFill>
              <a:latin typeface="黑体" panose="02010609060101010101" charset="-122"/>
              <a:ea typeface="黑体" panose="02010609060101010101" charset="-122"/>
              <a:cs typeface="黑体" panose="02010609060101010101" charset="-122"/>
            </a:endParaRPr>
          </a:p>
          <a:p>
            <a:pPr algn="l" rtl="0" eaLnBrk="0">
              <a:lnSpc>
                <a:spcPct val="91000"/>
              </a:lnSpc>
            </a:pPr>
            <a:r>
              <a:rPr sz="2000" kern="0" spc="80" dirty="0">
                <a:solidFill>
                  <a:srgbClr val="000000">
                    <a:alpha val="100000"/>
                  </a:srgbClr>
                </a:solidFill>
                <a:latin typeface="黑体" panose="02010609060101010101" charset="-122"/>
                <a:ea typeface="黑体" panose="02010609060101010101" charset="-122"/>
                <a:cs typeface="黑体" panose="02010609060101010101" charset="-122"/>
              </a:rPr>
              <a:t>党支部党员大会是党支部的</a:t>
            </a:r>
            <a:r>
              <a:rPr sz="2000" kern="0" spc="80" dirty="0">
                <a:solidFill>
                  <a:srgbClr val="C00000">
                    <a:alpha val="100000"/>
                  </a:srgbClr>
                </a:solidFill>
                <a:latin typeface="黑体" panose="02010609060101010101" charset="-122"/>
                <a:ea typeface="黑体" panose="02010609060101010101" charset="-122"/>
                <a:cs typeface="黑体" panose="02010609060101010101" charset="-122"/>
              </a:rPr>
              <a:t>议事决策机构</a:t>
            </a:r>
            <a:r>
              <a:rPr sz="2000" kern="0" spc="80" dirty="0">
                <a:solidFill>
                  <a:srgbClr val="000000">
                    <a:alpha val="100000"/>
                  </a:srgbClr>
                </a:solidFill>
                <a:latin typeface="黑体" panose="02010609060101010101" charset="-122"/>
                <a:ea typeface="黑体" panose="02010609060101010101" charset="-122"/>
                <a:cs typeface="黑体" panose="02010609060101010101" charset="-122"/>
              </a:rPr>
              <a:t>，由全体党员参加，</a:t>
            </a:r>
            <a:r>
              <a:rPr sz="2000" kern="0" spc="80" dirty="0">
                <a:solidFill>
                  <a:srgbClr val="C00000">
                    <a:alpha val="100000"/>
                  </a:srgbClr>
                </a:solidFill>
                <a:latin typeface="黑体" panose="02010609060101010101" charset="-122"/>
                <a:ea typeface="黑体" panose="02010609060101010101" charset="-122"/>
                <a:cs typeface="黑体" panose="02010609060101010101" charset="-122"/>
              </a:rPr>
              <a:t>一般每季度召</a:t>
            </a:r>
            <a:r>
              <a:rPr sz="2000" kern="0" spc="70" dirty="0">
                <a:solidFill>
                  <a:srgbClr val="C00000">
                    <a:alpha val="100000"/>
                  </a:srgbClr>
                </a:solidFill>
                <a:latin typeface="黑体" panose="02010609060101010101" charset="-122"/>
                <a:ea typeface="黑体" panose="02010609060101010101" charset="-122"/>
                <a:cs typeface="黑体" panose="02010609060101010101" charset="-122"/>
              </a:rPr>
              <a:t>开1次</a:t>
            </a:r>
            <a:r>
              <a:rPr sz="2000" kern="0" spc="70" dirty="0">
                <a:solidFill>
                  <a:srgbClr val="000000">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a:p>
            <a:pPr marL="64770" algn="l" rtl="0" eaLnBrk="0">
              <a:lnSpc>
                <a:spcPts val="3325"/>
              </a:lnSpc>
            </a:pPr>
            <a:endParaRPr sz="2000" kern="0" spc="50" dirty="0">
              <a:solidFill>
                <a:srgbClr val="C00000">
                  <a:alpha val="100000"/>
                </a:srgbClr>
              </a:solidFill>
              <a:latin typeface="黑体" panose="02010609060101010101" charset="-122"/>
              <a:ea typeface="黑体" panose="02010609060101010101" charset="-122"/>
              <a:cs typeface="黑体" panose="02010609060101010101" charset="-122"/>
            </a:endParaRPr>
          </a:p>
          <a:p>
            <a:pPr marL="64770" algn="l" rtl="0" eaLnBrk="0">
              <a:lnSpc>
                <a:spcPts val="3325"/>
              </a:lnSpc>
            </a:pPr>
            <a:r>
              <a:rPr sz="2000" kern="0" spc="50" dirty="0">
                <a:solidFill>
                  <a:srgbClr val="C00000">
                    <a:alpha val="100000"/>
                  </a:srgbClr>
                </a:solidFill>
                <a:latin typeface="黑体" panose="02010609060101010101" charset="-122"/>
                <a:ea typeface="黑体" panose="02010609060101010101" charset="-122"/>
                <a:cs typeface="黑体" panose="02010609060101010101" charset="-122"/>
              </a:rPr>
              <a:t>党支部党员大会的职权是</a:t>
            </a:r>
            <a:r>
              <a:rPr sz="2000" kern="0" spc="50" dirty="0">
                <a:solidFill>
                  <a:srgbClr val="000000">
                    <a:alpha val="100000"/>
                  </a:srgbClr>
                </a:solidFill>
                <a:latin typeface="黑体" panose="02010609060101010101" charset="-122"/>
                <a:ea typeface="黑体" panose="02010609060101010101" charset="-122"/>
                <a:cs typeface="黑体" panose="02010609060101010101" charset="-122"/>
              </a:rPr>
              <a:t>：</a:t>
            </a:r>
            <a:endParaRPr sz="2000" kern="0" spc="50" dirty="0">
              <a:solidFill>
                <a:srgbClr val="000000">
                  <a:alpha val="100000"/>
                </a:srgbClr>
              </a:solidFill>
              <a:latin typeface="黑体" panose="02010609060101010101" charset="-122"/>
              <a:ea typeface="黑体" panose="02010609060101010101" charset="-122"/>
              <a:cs typeface="黑体" panose="02010609060101010101" charset="-122"/>
            </a:endParaRPr>
          </a:p>
          <a:p>
            <a:pPr marL="64770" algn="l" rtl="0" eaLnBrk="0">
              <a:lnSpc>
                <a:spcPct val="150000"/>
              </a:lnSpc>
            </a:pPr>
            <a:r>
              <a:rPr lang="en-US" sz="2000" kern="0" spc="80" dirty="0">
                <a:solidFill>
                  <a:srgbClr val="000000">
                    <a:alpha val="100000"/>
                  </a:srgbClr>
                </a:solidFill>
                <a:latin typeface="黑体" panose="02010609060101010101" charset="-122"/>
                <a:ea typeface="黑体" panose="02010609060101010101" charset="-122"/>
                <a:cs typeface="黑体" panose="02010609060101010101" charset="-122"/>
              </a:rPr>
              <a:t>1.</a:t>
            </a:r>
            <a:r>
              <a:rPr sz="2000" kern="0" spc="80" dirty="0">
                <a:solidFill>
                  <a:srgbClr val="000000">
                    <a:alpha val="100000"/>
                  </a:srgbClr>
                </a:solidFill>
                <a:latin typeface="黑体" panose="02010609060101010101" charset="-122"/>
                <a:ea typeface="黑体" panose="02010609060101010101" charset="-122"/>
                <a:cs typeface="黑体" panose="02010609060101010101" charset="-122"/>
              </a:rPr>
              <a:t>听取和审查党支部委员会的</a:t>
            </a:r>
            <a:r>
              <a:rPr sz="2000" kern="0" spc="70" dirty="0">
                <a:solidFill>
                  <a:srgbClr val="000000">
                    <a:alpha val="100000"/>
                  </a:srgbClr>
                </a:solidFill>
                <a:latin typeface="黑体" panose="02010609060101010101" charset="-122"/>
                <a:ea typeface="黑体" panose="02010609060101010101" charset="-122"/>
                <a:cs typeface="黑体" panose="02010609060101010101" charset="-122"/>
              </a:rPr>
              <a:t>工作报告；</a:t>
            </a:r>
            <a:endParaRPr sz="2000" kern="0" spc="70" dirty="0">
              <a:solidFill>
                <a:srgbClr val="000000">
                  <a:alpha val="100000"/>
                </a:srgbClr>
              </a:solidFill>
              <a:latin typeface="黑体" panose="02010609060101010101" charset="-122"/>
              <a:ea typeface="黑体" panose="02010609060101010101" charset="-122"/>
              <a:cs typeface="黑体" panose="02010609060101010101" charset="-122"/>
            </a:endParaRPr>
          </a:p>
          <a:p>
            <a:pPr marL="64770" algn="l" rtl="0" eaLnBrk="0">
              <a:lnSpc>
                <a:spcPct val="150000"/>
              </a:lnSpc>
            </a:pPr>
            <a:r>
              <a:rPr lang="en-US" sz="2000" kern="0" spc="100" dirty="0">
                <a:solidFill>
                  <a:srgbClr val="000000">
                    <a:alpha val="100000"/>
                  </a:srgbClr>
                </a:solidFill>
                <a:latin typeface="黑体" panose="02010609060101010101" charset="-122"/>
                <a:ea typeface="黑体" panose="02010609060101010101" charset="-122"/>
                <a:cs typeface="黑体" panose="02010609060101010101" charset="-122"/>
              </a:rPr>
              <a:t>2.</a:t>
            </a:r>
            <a:r>
              <a:rPr sz="2000" kern="0" spc="100" dirty="0">
                <a:solidFill>
                  <a:srgbClr val="000000">
                    <a:alpha val="100000"/>
                  </a:srgbClr>
                </a:solidFill>
                <a:latin typeface="黑体" panose="02010609060101010101" charset="-122"/>
                <a:ea typeface="黑体" panose="02010609060101010101" charset="-122"/>
                <a:cs typeface="黑体" panose="02010609060101010101" charset="-122"/>
              </a:rPr>
              <a:t>按照规定开展党支部选举工作，推荐出席上级党代表大</a:t>
            </a: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会的代表候选人，选举出</a:t>
            </a:r>
            <a:r>
              <a:rPr sz="2000" kern="0" spc="80" dirty="0">
                <a:solidFill>
                  <a:srgbClr val="000000">
                    <a:alpha val="100000"/>
                  </a:srgbClr>
                </a:solidFill>
                <a:latin typeface="黑体" panose="02010609060101010101" charset="-122"/>
                <a:ea typeface="黑体" panose="02010609060101010101" charset="-122"/>
                <a:cs typeface="黑体" panose="02010609060101010101" charset="-122"/>
              </a:rPr>
              <a:t>席上级党代表大会的代表；</a:t>
            </a:r>
            <a:endParaRPr sz="2000" kern="0" spc="80" dirty="0">
              <a:solidFill>
                <a:srgbClr val="000000">
                  <a:alpha val="100000"/>
                </a:srgbClr>
              </a:solidFill>
              <a:latin typeface="黑体" panose="02010609060101010101" charset="-122"/>
              <a:ea typeface="黑体" panose="02010609060101010101" charset="-122"/>
              <a:cs typeface="黑体" panose="02010609060101010101" charset="-122"/>
            </a:endParaRPr>
          </a:p>
          <a:p>
            <a:pPr marL="64770" algn="l" rtl="0" eaLnBrk="0">
              <a:lnSpc>
                <a:spcPct val="150000"/>
              </a:lnSpc>
            </a:pPr>
            <a:r>
              <a:rPr lang="en-US" sz="2000" kern="0" spc="90" dirty="0">
                <a:solidFill>
                  <a:srgbClr val="000000">
                    <a:alpha val="100000"/>
                  </a:srgbClr>
                </a:solidFill>
                <a:latin typeface="黑体" panose="02010609060101010101" charset="-122"/>
                <a:ea typeface="黑体" panose="02010609060101010101" charset="-122"/>
                <a:cs typeface="黑体" panose="02010609060101010101" charset="-122"/>
              </a:rPr>
              <a:t>3.</a:t>
            </a: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讨论和表决接收预备党员和预备党员转正、延长预备期或者取消预备党</a:t>
            </a:r>
            <a:r>
              <a:rPr sz="2000" kern="0" spc="80" dirty="0">
                <a:solidFill>
                  <a:srgbClr val="000000">
                    <a:alpha val="100000"/>
                  </a:srgbClr>
                </a:solidFill>
                <a:latin typeface="黑体" panose="02010609060101010101" charset="-122"/>
                <a:ea typeface="黑体" panose="02010609060101010101" charset="-122"/>
                <a:cs typeface="黑体" panose="02010609060101010101" charset="-122"/>
              </a:rPr>
              <a:t>员资格；</a:t>
            </a:r>
            <a:endParaRPr sz="2000" kern="0" spc="80" dirty="0">
              <a:solidFill>
                <a:srgbClr val="000000">
                  <a:alpha val="100000"/>
                </a:srgbClr>
              </a:solidFill>
              <a:latin typeface="黑体" panose="02010609060101010101" charset="-122"/>
              <a:ea typeface="黑体" panose="02010609060101010101" charset="-122"/>
              <a:cs typeface="黑体" panose="02010609060101010101" charset="-122"/>
            </a:endParaRPr>
          </a:p>
          <a:p>
            <a:pPr marL="64770" algn="l" rtl="0" eaLnBrk="0">
              <a:lnSpc>
                <a:spcPct val="150000"/>
              </a:lnSpc>
            </a:pPr>
            <a:r>
              <a:rPr lang="en-US" sz="2000" kern="0" spc="70" dirty="0">
                <a:solidFill>
                  <a:srgbClr val="000000">
                    <a:alpha val="100000"/>
                  </a:srgbClr>
                </a:solidFill>
                <a:latin typeface="黑体" panose="02010609060101010101" charset="-122"/>
                <a:ea typeface="黑体" panose="02010609060101010101" charset="-122"/>
                <a:cs typeface="黑体" panose="02010609060101010101" charset="-122"/>
              </a:rPr>
              <a:t>4.</a:t>
            </a:r>
            <a:r>
              <a:rPr sz="2000" kern="0" spc="70" dirty="0">
                <a:solidFill>
                  <a:srgbClr val="000000">
                    <a:alpha val="100000"/>
                  </a:srgbClr>
                </a:solidFill>
                <a:latin typeface="黑体" panose="02010609060101010101" charset="-122"/>
                <a:ea typeface="黑体" panose="02010609060101010101" charset="-122"/>
                <a:cs typeface="黑体" panose="02010609060101010101" charset="-122"/>
              </a:rPr>
              <a:t>讨论决定对党员的表彰表扬、组织处置和纪律处分；</a:t>
            </a:r>
            <a:endParaRPr sz="2000" kern="0" spc="70" dirty="0">
              <a:solidFill>
                <a:srgbClr val="000000">
                  <a:alpha val="100000"/>
                </a:srgbClr>
              </a:solidFill>
              <a:latin typeface="黑体" panose="02010609060101010101" charset="-122"/>
              <a:ea typeface="黑体" panose="02010609060101010101" charset="-122"/>
              <a:cs typeface="黑体" panose="02010609060101010101" charset="-122"/>
            </a:endParaRPr>
          </a:p>
          <a:p>
            <a:pPr marL="64770" algn="l" rtl="0" eaLnBrk="0">
              <a:lnSpc>
                <a:spcPct val="150000"/>
              </a:lnSpc>
            </a:pPr>
            <a:r>
              <a:rPr lang="en-US" sz="2000" kern="0" spc="30" dirty="0">
                <a:solidFill>
                  <a:srgbClr val="000000">
                    <a:alpha val="100000"/>
                  </a:srgbClr>
                </a:solidFill>
                <a:latin typeface="黑体" panose="02010609060101010101" charset="-122"/>
                <a:ea typeface="黑体" panose="02010609060101010101" charset="-122"/>
                <a:cs typeface="黑体" panose="02010609060101010101" charset="-122"/>
              </a:rPr>
              <a:t>5.</a:t>
            </a:r>
            <a:r>
              <a:rPr sz="2000" kern="0" spc="30" dirty="0">
                <a:solidFill>
                  <a:srgbClr val="000000">
                    <a:alpha val="100000"/>
                  </a:srgbClr>
                </a:solidFill>
                <a:latin typeface="黑体" panose="02010609060101010101" charset="-122"/>
                <a:ea typeface="黑体" panose="02010609060101010101" charset="-122"/>
                <a:cs typeface="黑体" panose="02010609060101010101" charset="-122"/>
              </a:rPr>
              <a:t>决定其他重要事项。</a:t>
            </a:r>
            <a:endParaRPr sz="2000" dirty="0">
              <a:latin typeface="黑体" panose="02010609060101010101" charset="-122"/>
              <a:ea typeface="黑体" panose="02010609060101010101" charset="-122"/>
              <a:cs typeface="黑体" panose="02010609060101010101" charset="-122"/>
            </a:endParaRPr>
          </a:p>
          <a:p>
            <a:pPr algn="l" rtl="0" eaLnBrk="0">
              <a:lnSpc>
                <a:spcPct val="101000"/>
              </a:lnSpc>
            </a:pPr>
            <a:endParaRPr sz="2000" dirty="0">
              <a:latin typeface="黑体" panose="02010609060101010101" charset="-122"/>
              <a:ea typeface="黑体" panose="02010609060101010101" charset="-122"/>
              <a:cs typeface="黑体" panose="02010609060101010101" charset="-122"/>
            </a:endParaRPr>
          </a:p>
          <a:p>
            <a:pPr algn="l" rtl="0" eaLnBrk="0">
              <a:lnSpc>
                <a:spcPct val="7000"/>
              </a:lnSpc>
            </a:pPr>
            <a:endParaRPr sz="2000" dirty="0">
              <a:latin typeface="黑体" panose="02010609060101010101" charset="-122"/>
              <a:ea typeface="黑体" panose="02010609060101010101" charset="-122"/>
              <a:cs typeface="黑体" panose="02010609060101010101" charset="-122"/>
            </a:endParaRPr>
          </a:p>
          <a:p>
            <a:pPr marL="25400" algn="l" rtl="0" eaLnBrk="0">
              <a:lnSpc>
                <a:spcPct val="100000"/>
              </a:lnSpc>
            </a:pP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p:txBody>
      </p:sp>
      <p:pic>
        <p:nvPicPr>
          <p:cNvPr id="1346" name="picture 1346"/>
          <p:cNvPicPr>
            <a:picLocks noChangeAspect="1"/>
          </p:cNvPicPr>
          <p:nvPr/>
        </p:nvPicPr>
        <p:blipFill>
          <a:blip r:embed="rId2"/>
          <a:stretch>
            <a:fillRect/>
          </a:stretch>
        </p:blipFill>
        <p:spPr>
          <a:xfrm rot="21600000">
            <a:off x="1028700" y="1287144"/>
            <a:ext cx="10134600" cy="76200"/>
          </a:xfrm>
          <a:prstGeom prst="rect">
            <a:avLst/>
          </a:prstGeom>
        </p:spPr>
      </p:pic>
      <p:sp>
        <p:nvSpPr>
          <p:cNvPr id="1314" name="textbox 1314"/>
          <p:cNvSpPr/>
          <p:nvPr/>
        </p:nvSpPr>
        <p:spPr>
          <a:xfrm>
            <a:off x="1157605" y="826770"/>
            <a:ext cx="2874010"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1</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、支部党员大会</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48" name="textbox 1348"/>
          <p:cNvSpPr/>
          <p:nvPr/>
        </p:nvSpPr>
        <p:spPr>
          <a:xfrm>
            <a:off x="1028875" y="1724710"/>
            <a:ext cx="9421494" cy="1828164"/>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655955" algn="l" rtl="0" eaLnBrk="0">
              <a:lnSpc>
                <a:spcPct val="150000"/>
              </a:lnSpc>
            </a:pP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党支部党员大会议题提交表决前，应当经</a:t>
            </a:r>
            <a:r>
              <a:rPr sz="2000" kern="0" spc="80" dirty="0">
                <a:solidFill>
                  <a:srgbClr val="000000">
                    <a:alpha val="100000"/>
                  </a:srgbClr>
                </a:solidFill>
                <a:latin typeface="黑体" panose="02010609060101010101" charset="-122"/>
                <a:ea typeface="黑体" panose="02010609060101010101" charset="-122"/>
                <a:cs typeface="黑体" panose="02010609060101010101" charset="-122"/>
              </a:rPr>
              <a:t>过充分讨论。表决必须有</a:t>
            </a:r>
            <a:r>
              <a:rPr sz="2000" kern="0" spc="80" dirty="0">
                <a:solidFill>
                  <a:srgbClr val="C00000">
                    <a:alpha val="100000"/>
                  </a:srgbClr>
                </a:solidFill>
                <a:latin typeface="黑体" panose="02010609060101010101" charset="-122"/>
                <a:ea typeface="黑体" panose="02010609060101010101" charset="-122"/>
                <a:cs typeface="黑体" panose="02010609060101010101" charset="-122"/>
              </a:rPr>
              <a:t>半数</a:t>
            </a:r>
            <a:endParaRPr sz="2000" dirty="0">
              <a:latin typeface="黑体" panose="02010609060101010101" charset="-122"/>
              <a:ea typeface="黑体" panose="02010609060101010101" charset="-122"/>
              <a:cs typeface="黑体" panose="02010609060101010101" charset="-122"/>
            </a:endParaRPr>
          </a:p>
          <a:p>
            <a:pPr marL="12700" indent="34290" algn="l" rtl="0" eaLnBrk="0">
              <a:lnSpc>
                <a:spcPct val="150000"/>
              </a:lnSpc>
              <a:spcBef>
                <a:spcPts val="35"/>
              </a:spcBef>
            </a:pPr>
            <a:r>
              <a:rPr sz="2000" kern="0" spc="100" dirty="0">
                <a:solidFill>
                  <a:srgbClr val="C00000">
                    <a:alpha val="100000"/>
                  </a:srgbClr>
                </a:solidFill>
                <a:latin typeface="黑体" panose="02010609060101010101" charset="-122"/>
                <a:ea typeface="黑体" panose="02010609060101010101" charset="-122"/>
                <a:cs typeface="黑体" panose="02010609060101010101" charset="-122"/>
              </a:rPr>
              <a:t>以上有表决权的党员到会方可进行</a:t>
            </a:r>
            <a:r>
              <a:rPr sz="2000" kern="0" spc="100" dirty="0">
                <a:solidFill>
                  <a:srgbClr val="000000">
                    <a:alpha val="100000"/>
                  </a:srgbClr>
                </a:solidFill>
                <a:latin typeface="黑体" panose="02010609060101010101" charset="-122"/>
                <a:ea typeface="黑体" panose="02010609060101010101" charset="-122"/>
                <a:cs typeface="黑体" panose="02010609060101010101" charset="-122"/>
              </a:rPr>
              <a:t>，</a:t>
            </a:r>
            <a:r>
              <a:rPr sz="2000" kern="0" spc="100" dirty="0">
                <a:solidFill>
                  <a:srgbClr val="C00000">
                    <a:alpha val="100000"/>
                  </a:srgbClr>
                </a:solidFill>
                <a:latin typeface="黑体" panose="02010609060101010101" charset="-122"/>
                <a:ea typeface="黑体" panose="02010609060101010101" charset="-122"/>
                <a:cs typeface="黑体" panose="02010609060101010101" charset="-122"/>
              </a:rPr>
              <a:t>赞成人数超过应到会有表</a:t>
            </a:r>
            <a:r>
              <a:rPr sz="2000" kern="0" spc="90" dirty="0">
                <a:solidFill>
                  <a:srgbClr val="C00000">
                    <a:alpha val="100000"/>
                  </a:srgbClr>
                </a:solidFill>
                <a:latin typeface="黑体" panose="02010609060101010101" charset="-122"/>
                <a:ea typeface="黑体" panose="02010609060101010101" charset="-122"/>
                <a:cs typeface="黑体" panose="02010609060101010101" charset="-122"/>
              </a:rPr>
              <a:t>决权的党员的</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latin typeface="黑体" panose="02010609060101010101" charset="-122"/>
                <a:ea typeface="黑体" panose="02010609060101010101" charset="-122"/>
                <a:cs typeface="黑体" panose="02010609060101010101" charset="-122"/>
              </a:rPr>
              <a:t>半数为通过</a:t>
            </a:r>
            <a:r>
              <a:rPr sz="2000" kern="0" spc="60" dirty="0">
                <a:solidFill>
                  <a:srgbClr val="000000">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a:p>
            <a:pPr algn="l" rtl="0" eaLnBrk="0">
              <a:lnSpc>
                <a:spcPct val="150000"/>
              </a:lnSpc>
            </a:pPr>
            <a:endParaRPr sz="2000" dirty="0">
              <a:latin typeface="黑体" panose="02010609060101010101" charset="-122"/>
              <a:ea typeface="黑体" panose="02010609060101010101" charset="-122"/>
              <a:cs typeface="黑体" panose="02010609060101010101" charset="-122"/>
            </a:endParaRPr>
          </a:p>
          <a:p>
            <a:pPr algn="l" rtl="0" eaLnBrk="0">
              <a:lnSpc>
                <a:spcPct val="150000"/>
              </a:lnSpc>
            </a:pPr>
            <a:endParaRPr sz="2000" dirty="0">
              <a:latin typeface="黑体" panose="02010609060101010101" charset="-122"/>
              <a:ea typeface="黑体" panose="02010609060101010101" charset="-122"/>
              <a:cs typeface="黑体" panose="02010609060101010101" charset="-122"/>
            </a:endParaRPr>
          </a:p>
          <a:p>
            <a:pPr algn="r" rtl="0" eaLnBrk="0">
              <a:lnSpc>
                <a:spcPct val="150000"/>
              </a:lnSpc>
              <a:spcBef>
                <a:spcPts val="0"/>
              </a:spcBef>
            </a:pPr>
            <a:r>
              <a:rPr sz="2000" kern="0" spc="100" dirty="0">
                <a:solidFill>
                  <a:srgbClr val="000000">
                    <a:alpha val="100000"/>
                  </a:srgbClr>
                </a:solidFill>
                <a:latin typeface="黑体" panose="02010609060101010101" charset="-122"/>
                <a:ea typeface="黑体" panose="02010609060101010101" charset="-122"/>
                <a:cs typeface="黑体" panose="02010609060101010101" charset="-122"/>
              </a:rPr>
              <a:t>——《中国共产党支部工作条例（试行）》第十</a:t>
            </a: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一条</a:t>
            </a:r>
            <a:endParaRPr sz="2000" dirty="0">
              <a:latin typeface="黑体" panose="02010609060101010101" charset="-122"/>
              <a:ea typeface="黑体" panose="02010609060101010101" charset="-122"/>
              <a:cs typeface="黑体" panose="02010609060101010101" charset="-122"/>
            </a:endParaRPr>
          </a:p>
        </p:txBody>
      </p:sp>
      <p:pic>
        <p:nvPicPr>
          <p:cNvPr id="1352" name="picture 1352"/>
          <p:cNvPicPr>
            <a:picLocks noChangeAspect="1"/>
          </p:cNvPicPr>
          <p:nvPr/>
        </p:nvPicPr>
        <p:blipFill>
          <a:blip r:embed="rId2"/>
          <a:stretch>
            <a:fillRect/>
          </a:stretch>
        </p:blipFill>
        <p:spPr>
          <a:xfrm rot="21600000">
            <a:off x="1028700" y="1282699"/>
            <a:ext cx="10134600" cy="76200"/>
          </a:xfrm>
          <a:prstGeom prst="rect">
            <a:avLst/>
          </a:prstGeom>
        </p:spPr>
      </p:pic>
      <p:sp>
        <p:nvSpPr>
          <p:cNvPr id="1314" name="textbox 1314"/>
          <p:cNvSpPr/>
          <p:nvPr/>
        </p:nvSpPr>
        <p:spPr>
          <a:xfrm>
            <a:off x="1157605" y="826770"/>
            <a:ext cx="2874010"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1</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、支部党员大会</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54" name="picture 1354"/>
          <p:cNvPicPr>
            <a:picLocks noChangeAspect="1"/>
          </p:cNvPicPr>
          <p:nvPr/>
        </p:nvPicPr>
        <p:blipFill>
          <a:blip r:embed="rId2"/>
          <a:stretch>
            <a:fillRect/>
          </a:stretch>
        </p:blipFill>
        <p:spPr>
          <a:xfrm rot="21600000">
            <a:off x="4144644" y="2002790"/>
            <a:ext cx="5497817" cy="462915"/>
          </a:xfrm>
          <a:prstGeom prst="rect">
            <a:avLst/>
          </a:prstGeom>
        </p:spPr>
      </p:pic>
      <p:pic>
        <p:nvPicPr>
          <p:cNvPr id="1356" name="picture 1356"/>
          <p:cNvPicPr>
            <a:picLocks noChangeAspect="1"/>
          </p:cNvPicPr>
          <p:nvPr/>
        </p:nvPicPr>
        <p:blipFill>
          <a:blip r:embed="rId3"/>
          <a:stretch>
            <a:fillRect/>
          </a:stretch>
        </p:blipFill>
        <p:spPr>
          <a:xfrm rot="21600000">
            <a:off x="1962150" y="2331720"/>
            <a:ext cx="1732279" cy="342900"/>
          </a:xfrm>
          <a:prstGeom prst="rect">
            <a:avLst/>
          </a:prstGeom>
        </p:spPr>
      </p:pic>
      <p:pic>
        <p:nvPicPr>
          <p:cNvPr id="1358" name="picture 1358"/>
          <p:cNvPicPr>
            <a:picLocks noChangeAspect="1"/>
          </p:cNvPicPr>
          <p:nvPr/>
        </p:nvPicPr>
        <p:blipFill>
          <a:blip r:embed="rId4"/>
          <a:stretch>
            <a:fillRect/>
          </a:stretch>
        </p:blipFill>
        <p:spPr>
          <a:xfrm rot="21600000">
            <a:off x="4144644" y="2574290"/>
            <a:ext cx="5497817" cy="463550"/>
          </a:xfrm>
          <a:prstGeom prst="rect">
            <a:avLst/>
          </a:prstGeom>
        </p:spPr>
      </p:pic>
      <p:graphicFrame>
        <p:nvGraphicFramePr>
          <p:cNvPr id="1360" name="table 1360"/>
          <p:cNvGraphicFramePr>
            <a:graphicFrameLocks noGrp="1"/>
          </p:cNvGraphicFramePr>
          <p:nvPr/>
        </p:nvGraphicFramePr>
        <p:xfrm>
          <a:off x="1962148" y="2163838"/>
          <a:ext cx="7679690" cy="756920"/>
        </p:xfrm>
        <a:graphic>
          <a:graphicData uri="http://schemas.openxmlformats.org/drawingml/2006/table">
            <a:tbl>
              <a:tblPr/>
              <a:tblGrid>
                <a:gridCol w="1957070"/>
                <a:gridCol w="5722620"/>
              </a:tblGrid>
              <a:tr h="22669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algn="l" rtl="0" eaLnBrk="0">
                        <a:lnSpc>
                          <a:spcPct val="7000"/>
                        </a:lnSpc>
                      </a:pPr>
                      <a:endParaRPr sz="100" dirty="0">
                        <a:latin typeface="Arial" panose="020B0604020202020204"/>
                        <a:ea typeface="Arial" panose="020B0604020202020204"/>
                        <a:cs typeface="Arial" panose="020B0604020202020204"/>
                      </a:endParaRPr>
                    </a:p>
                    <a:p>
                      <a:pPr marL="508000" algn="l" rtl="0" eaLnBrk="0">
                        <a:lnSpc>
                          <a:spcPct val="95000"/>
                        </a:lnSpc>
                      </a:pPr>
                      <a:r>
                        <a:rPr sz="1400" b="1" kern="0" spc="-30" dirty="0">
                          <a:solidFill>
                            <a:srgbClr val="000000">
                              <a:alpha val="100000"/>
                            </a:srgbClr>
                          </a:solidFill>
                          <a:latin typeface="仿宋" panose="02010609060101010101" charset="-122"/>
                          <a:ea typeface="仿宋" panose="02010609060101010101" charset="-122"/>
                          <a:cs typeface="仿宋" panose="02010609060101010101" charset="-122"/>
                        </a:rPr>
                        <a:t>根据上级党组织的指示和工作需要，确定议题、开会时间和地点</a:t>
                      </a:r>
                      <a:endParaRPr sz="1400" dirty="0">
                        <a:latin typeface="仿宋" panose="02010609060101010101" charset="-122"/>
                        <a:ea typeface="仿宋" panose="02010609060101010101" charset="-122"/>
                        <a:cs typeface="仿宋" panose="02010609060101010101" charset="-122"/>
                      </a:endParaRPr>
                    </a:p>
                  </a:txBody>
                  <a:tcPr marL="0" marR="0" marT="0" marB="0" vert="horz">
                    <a:lnL>
                      <a:noFill/>
                    </a:lnL>
                    <a:lnR>
                      <a:noFill/>
                    </a:lnR>
                    <a:lnT>
                      <a:noFill/>
                    </a:lnT>
                    <a:lnB>
                      <a:noFill/>
                    </a:lnB>
                  </a:tcPr>
                </a:tc>
              </a:tr>
              <a:tr h="287020">
                <a:tc>
                  <a:txBody>
                    <a:bodyPr/>
                    <a:lstStyle/>
                    <a:p>
                      <a:pPr algn="l" rtl="0" eaLnBrk="0">
                        <a:lnSpc>
                          <a:spcPct val="147000"/>
                        </a:lnSpc>
                      </a:pPr>
                      <a:endParaRPr sz="200" dirty="0">
                        <a:latin typeface="Arial" panose="020B0604020202020204"/>
                        <a:ea typeface="Arial" panose="020B0604020202020204"/>
                        <a:cs typeface="Arial" panose="020B0604020202020204"/>
                      </a:endParaRPr>
                    </a:p>
                    <a:p>
                      <a:pPr marL="543560" algn="l" rtl="0" eaLnBrk="0">
                        <a:lnSpc>
                          <a:spcPct val="96000"/>
                        </a:lnSpc>
                      </a:pPr>
                      <a:r>
                        <a:rPr sz="1400" b="1" kern="0" spc="-70" dirty="0">
                          <a:solidFill>
                            <a:srgbClr val="000000">
                              <a:alpha val="100000"/>
                            </a:srgbClr>
                          </a:solidFill>
                          <a:latin typeface="仿宋" panose="02010609060101010101" charset="-122"/>
                          <a:ea typeface="仿宋" panose="02010609060101010101" charset="-122"/>
                          <a:cs typeface="仿宋" panose="02010609060101010101" charset="-122"/>
                        </a:rPr>
                        <a:t>会前准备</a:t>
                      </a:r>
                      <a:endParaRPr sz="1400" dirty="0">
                        <a:latin typeface="仿宋" panose="02010609060101010101" charset="-122"/>
                        <a:ea typeface="仿宋" panose="02010609060101010101" charset="-122"/>
                        <a:cs typeface="仿宋" panose="02010609060101010101" charset="-122"/>
                      </a:endParaRPr>
                    </a:p>
                  </a:txBody>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r>
              <a:tr h="24320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algn="l" rtl="0" eaLnBrk="0">
                        <a:lnSpc>
                          <a:spcPct val="130000"/>
                        </a:lnSpc>
                      </a:pPr>
                      <a:endParaRPr sz="300" dirty="0">
                        <a:latin typeface="Arial" panose="020B0604020202020204"/>
                        <a:ea typeface="Arial" panose="020B0604020202020204"/>
                        <a:cs typeface="Arial" panose="020B0604020202020204"/>
                      </a:endParaRPr>
                    </a:p>
                    <a:p>
                      <a:pPr marL="2470785" algn="l" rtl="0" eaLnBrk="0">
                        <a:lnSpc>
                          <a:spcPct val="83000"/>
                        </a:lnSpc>
                        <a:spcBef>
                          <a:spcPts val="5"/>
                        </a:spcBef>
                      </a:pPr>
                      <a:r>
                        <a:rPr sz="1400" b="1" kern="0" spc="-60" dirty="0">
                          <a:solidFill>
                            <a:srgbClr val="000000">
                              <a:alpha val="100000"/>
                            </a:srgbClr>
                          </a:solidFill>
                          <a:latin typeface="仿宋" panose="02010609060101010101" charset="-122"/>
                          <a:ea typeface="仿宋" panose="02010609060101010101" charset="-122"/>
                          <a:cs typeface="仿宋" panose="02010609060101010101" charset="-122"/>
                        </a:rPr>
                        <a:t>通知全体党员</a:t>
                      </a:r>
                      <a:endParaRPr sz="1400" dirty="0">
                        <a:latin typeface="仿宋" panose="02010609060101010101" charset="-122"/>
                        <a:ea typeface="仿宋" panose="02010609060101010101" charset="-122"/>
                        <a:cs typeface="仿宋" panose="02010609060101010101" charset="-122"/>
                      </a:endParaRPr>
                    </a:p>
                  </a:txBody>
                  <a:tcPr marL="0" marR="0" marT="0" marB="0" vert="horz">
                    <a:lnL>
                      <a:noFill/>
                    </a:lnL>
                    <a:lnR>
                      <a:noFill/>
                    </a:lnR>
                    <a:lnT>
                      <a:noFill/>
                    </a:lnT>
                    <a:lnB>
                      <a:noFill/>
                    </a:lnB>
                  </a:tcPr>
                </a:tc>
              </a:tr>
            </a:tbl>
          </a:graphicData>
        </a:graphic>
      </p:graphicFrame>
      <p:grpSp>
        <p:nvGrpSpPr>
          <p:cNvPr id="26" name="group 26"/>
          <p:cNvGrpSpPr/>
          <p:nvPr/>
        </p:nvGrpSpPr>
        <p:grpSpPr>
          <a:xfrm rot="21600000">
            <a:off x="4144644" y="3689984"/>
            <a:ext cx="5497830" cy="401955"/>
            <a:chOff x="0" y="0"/>
            <a:chExt cx="5497830" cy="401955"/>
          </a:xfrm>
        </p:grpSpPr>
        <p:pic>
          <p:nvPicPr>
            <p:cNvPr id="1362" name="picture 1362"/>
            <p:cNvPicPr>
              <a:picLocks noChangeAspect="1"/>
            </p:cNvPicPr>
            <p:nvPr/>
          </p:nvPicPr>
          <p:blipFill>
            <a:blip r:embed="rId5"/>
            <a:stretch>
              <a:fillRect/>
            </a:stretch>
          </p:blipFill>
          <p:spPr>
            <a:xfrm rot="21600000">
              <a:off x="0" y="0"/>
              <a:ext cx="5497830" cy="401955"/>
            </a:xfrm>
            <a:prstGeom prst="rect">
              <a:avLst/>
            </a:prstGeom>
          </p:spPr>
        </p:pic>
        <p:sp>
          <p:nvSpPr>
            <p:cNvPr id="1364" name="textbox 1364"/>
            <p:cNvSpPr/>
            <p:nvPr/>
          </p:nvSpPr>
          <p:spPr>
            <a:xfrm>
              <a:off x="-12700" y="-12700"/>
              <a:ext cx="5523865" cy="448944"/>
            </a:xfrm>
            <a:prstGeom prst="rect">
              <a:avLst/>
            </a:prstGeom>
            <a:noFill/>
            <a:ln w="0" cap="flat">
              <a:noFill/>
              <a:prstDash val="solid"/>
              <a:miter lim="0"/>
            </a:ln>
          </p:spPr>
          <p:txBody>
            <a:bodyPr vert="horz" wrap="square" lIns="0" tIns="0" rIns="0" bIns="0"/>
            <a:lstStyle/>
            <a:p>
              <a:pPr algn="l" rtl="0" eaLnBrk="0">
                <a:lnSpc>
                  <a:spcPct val="105000"/>
                </a:lnSpc>
              </a:pPr>
              <a:endParaRPr sz="900" dirty="0">
                <a:latin typeface="Arial" panose="020B0604020202020204"/>
                <a:ea typeface="Arial" panose="020B0604020202020204"/>
                <a:cs typeface="Arial" panose="020B0604020202020204"/>
              </a:endParaRPr>
            </a:p>
            <a:p>
              <a:pPr marL="2005330" algn="l" rtl="0" eaLnBrk="0">
                <a:lnSpc>
                  <a:spcPct val="95000"/>
                </a:lnSpc>
                <a:spcBef>
                  <a:spcPts val="0"/>
                </a:spcBef>
              </a:pPr>
              <a:r>
                <a:rPr sz="1400" b="1" kern="0" spc="-60" dirty="0">
                  <a:solidFill>
                    <a:srgbClr val="000000">
                      <a:alpha val="100000"/>
                    </a:srgbClr>
                  </a:solidFill>
                  <a:latin typeface="仿宋" panose="02010609060101010101" charset="-122"/>
                  <a:ea typeface="仿宋" panose="02010609060101010101" charset="-122"/>
                  <a:cs typeface="仿宋" panose="02010609060101010101" charset="-122"/>
                </a:rPr>
                <a:t>宣布开会、提出议题</a:t>
              </a:r>
              <a:endParaRPr sz="1400" dirty="0">
                <a:latin typeface="仿宋" panose="02010609060101010101" charset="-122"/>
                <a:ea typeface="仿宋" panose="02010609060101010101" charset="-122"/>
                <a:cs typeface="仿宋" panose="02010609060101010101" charset="-122"/>
              </a:endParaRPr>
            </a:p>
          </p:txBody>
        </p:sp>
      </p:grpSp>
      <p:grpSp>
        <p:nvGrpSpPr>
          <p:cNvPr id="28" name="group 28"/>
          <p:cNvGrpSpPr/>
          <p:nvPr/>
        </p:nvGrpSpPr>
        <p:grpSpPr>
          <a:xfrm rot="21600000">
            <a:off x="4144644" y="4225290"/>
            <a:ext cx="5497817" cy="401319"/>
            <a:chOff x="0" y="0"/>
            <a:chExt cx="5497817" cy="401319"/>
          </a:xfrm>
        </p:grpSpPr>
        <p:pic>
          <p:nvPicPr>
            <p:cNvPr id="1366" name="picture 1366"/>
            <p:cNvPicPr>
              <a:picLocks noChangeAspect="1"/>
            </p:cNvPicPr>
            <p:nvPr/>
          </p:nvPicPr>
          <p:blipFill>
            <a:blip r:embed="rId6"/>
            <a:stretch>
              <a:fillRect/>
            </a:stretch>
          </p:blipFill>
          <p:spPr>
            <a:xfrm rot="21600000">
              <a:off x="0" y="0"/>
              <a:ext cx="5497817" cy="401319"/>
            </a:xfrm>
            <a:prstGeom prst="rect">
              <a:avLst/>
            </a:prstGeom>
          </p:spPr>
        </p:pic>
        <p:sp>
          <p:nvSpPr>
            <p:cNvPr id="1368" name="textbox 1368"/>
            <p:cNvSpPr/>
            <p:nvPr/>
          </p:nvSpPr>
          <p:spPr>
            <a:xfrm>
              <a:off x="-12700" y="-12700"/>
              <a:ext cx="5523229" cy="450215"/>
            </a:xfrm>
            <a:prstGeom prst="rect">
              <a:avLst/>
            </a:prstGeom>
            <a:noFill/>
            <a:ln w="0" cap="flat">
              <a:noFill/>
              <a:prstDash val="solid"/>
              <a:miter lim="0"/>
            </a:ln>
          </p:spPr>
          <p:txBody>
            <a:bodyPr vert="horz" wrap="square" lIns="0" tIns="0" rIns="0" bIns="0"/>
            <a:lstStyle/>
            <a:p>
              <a:pPr algn="l" rtl="0" eaLnBrk="0">
                <a:lnSpc>
                  <a:spcPct val="107000"/>
                </a:lnSpc>
              </a:pPr>
              <a:endParaRPr sz="900" dirty="0">
                <a:latin typeface="Arial" panose="020B0604020202020204"/>
                <a:ea typeface="Arial" panose="020B0604020202020204"/>
                <a:cs typeface="Arial" panose="020B0604020202020204"/>
              </a:endParaRPr>
            </a:p>
            <a:p>
              <a:pPr marL="1903730" algn="l" rtl="0" eaLnBrk="0">
                <a:lnSpc>
                  <a:spcPct val="96000"/>
                </a:lnSpc>
              </a:pPr>
              <a:r>
                <a:rPr sz="1400" b="1" kern="0" spc="-50" dirty="0">
                  <a:solidFill>
                    <a:srgbClr val="000000">
                      <a:alpha val="100000"/>
                    </a:srgbClr>
                  </a:solidFill>
                  <a:latin typeface="仿宋" panose="02010609060101010101" charset="-122"/>
                  <a:ea typeface="仿宋" panose="02010609060101010101" charset="-122"/>
                  <a:cs typeface="仿宋" panose="02010609060101010101" charset="-122"/>
                </a:rPr>
                <a:t>全体党员展开充分讨论</a:t>
              </a:r>
              <a:endParaRPr sz="1400" dirty="0">
                <a:latin typeface="仿宋" panose="02010609060101010101" charset="-122"/>
                <a:ea typeface="仿宋" panose="02010609060101010101" charset="-122"/>
                <a:cs typeface="仿宋" panose="02010609060101010101" charset="-122"/>
              </a:endParaRPr>
            </a:p>
          </p:txBody>
        </p:sp>
      </p:grpSp>
      <p:grpSp>
        <p:nvGrpSpPr>
          <p:cNvPr id="30" name="group 30"/>
          <p:cNvGrpSpPr/>
          <p:nvPr/>
        </p:nvGrpSpPr>
        <p:grpSpPr>
          <a:xfrm rot="21600000">
            <a:off x="4144644" y="4754244"/>
            <a:ext cx="5497817" cy="395605"/>
            <a:chOff x="0" y="0"/>
            <a:chExt cx="5497817" cy="395605"/>
          </a:xfrm>
        </p:grpSpPr>
        <p:pic>
          <p:nvPicPr>
            <p:cNvPr id="1370" name="picture 1370"/>
            <p:cNvPicPr>
              <a:picLocks noChangeAspect="1"/>
            </p:cNvPicPr>
            <p:nvPr/>
          </p:nvPicPr>
          <p:blipFill>
            <a:blip r:embed="rId7"/>
            <a:stretch>
              <a:fillRect/>
            </a:stretch>
          </p:blipFill>
          <p:spPr>
            <a:xfrm rot="21600000">
              <a:off x="0" y="0"/>
              <a:ext cx="5497817" cy="395605"/>
            </a:xfrm>
            <a:prstGeom prst="rect">
              <a:avLst/>
            </a:prstGeom>
          </p:spPr>
        </p:pic>
        <p:sp>
          <p:nvSpPr>
            <p:cNvPr id="1372" name="textbox 1372"/>
            <p:cNvSpPr/>
            <p:nvPr/>
          </p:nvSpPr>
          <p:spPr>
            <a:xfrm>
              <a:off x="-12700" y="-12700"/>
              <a:ext cx="5523229" cy="445134"/>
            </a:xfrm>
            <a:prstGeom prst="rect">
              <a:avLst/>
            </a:prstGeom>
            <a:noFill/>
            <a:ln w="0" cap="flat">
              <a:noFill/>
              <a:prstDash val="solid"/>
              <a:miter lim="0"/>
            </a:ln>
          </p:spPr>
          <p:txBody>
            <a:bodyPr vert="horz" wrap="square" lIns="0" tIns="0" rIns="0" bIns="0"/>
            <a:lstStyle/>
            <a:p>
              <a:pPr algn="l" rtl="0" eaLnBrk="0">
                <a:lnSpc>
                  <a:spcPct val="103000"/>
                </a:lnSpc>
              </a:pPr>
              <a:endParaRPr sz="900" dirty="0">
                <a:latin typeface="Arial" panose="020B0604020202020204"/>
                <a:ea typeface="Arial" panose="020B0604020202020204"/>
                <a:cs typeface="Arial" panose="020B0604020202020204"/>
              </a:endParaRPr>
            </a:p>
            <a:p>
              <a:pPr marL="2448560" algn="l" rtl="0" eaLnBrk="0">
                <a:lnSpc>
                  <a:spcPct val="97000"/>
                </a:lnSpc>
                <a:spcBef>
                  <a:spcPts val="5"/>
                </a:spcBef>
              </a:pPr>
              <a:r>
                <a:rPr sz="1400" b="1" kern="0" spc="-80" dirty="0">
                  <a:solidFill>
                    <a:srgbClr val="000000">
                      <a:alpha val="100000"/>
                    </a:srgbClr>
                  </a:solidFill>
                  <a:latin typeface="仿宋" panose="02010609060101010101" charset="-122"/>
                  <a:ea typeface="仿宋" panose="02010609060101010101" charset="-122"/>
                  <a:cs typeface="仿宋" panose="02010609060101010101" charset="-122"/>
                </a:rPr>
                <a:t>归纳意见</a:t>
              </a:r>
              <a:endParaRPr sz="1400" dirty="0">
                <a:latin typeface="仿宋" panose="02010609060101010101" charset="-122"/>
                <a:ea typeface="仿宋" panose="02010609060101010101" charset="-122"/>
                <a:cs typeface="仿宋" panose="02010609060101010101" charset="-122"/>
              </a:endParaRPr>
            </a:p>
          </p:txBody>
        </p:sp>
      </p:grpSp>
      <p:grpSp>
        <p:nvGrpSpPr>
          <p:cNvPr id="32" name="group 32"/>
          <p:cNvGrpSpPr/>
          <p:nvPr/>
        </p:nvGrpSpPr>
        <p:grpSpPr>
          <a:xfrm rot="21600000">
            <a:off x="4144644" y="3186429"/>
            <a:ext cx="5497830" cy="393700"/>
            <a:chOff x="0" y="0"/>
            <a:chExt cx="5497830" cy="393700"/>
          </a:xfrm>
        </p:grpSpPr>
        <p:pic>
          <p:nvPicPr>
            <p:cNvPr id="1374" name="picture 1374"/>
            <p:cNvPicPr>
              <a:picLocks noChangeAspect="1"/>
            </p:cNvPicPr>
            <p:nvPr/>
          </p:nvPicPr>
          <p:blipFill>
            <a:blip r:embed="rId8"/>
            <a:stretch>
              <a:fillRect/>
            </a:stretch>
          </p:blipFill>
          <p:spPr>
            <a:xfrm rot="21600000">
              <a:off x="0" y="0"/>
              <a:ext cx="5497830" cy="393700"/>
            </a:xfrm>
            <a:prstGeom prst="rect">
              <a:avLst/>
            </a:prstGeom>
          </p:spPr>
        </p:pic>
        <p:sp>
          <p:nvSpPr>
            <p:cNvPr id="1376" name="textbox 1376"/>
            <p:cNvSpPr/>
            <p:nvPr/>
          </p:nvSpPr>
          <p:spPr>
            <a:xfrm>
              <a:off x="-12700" y="-12700"/>
              <a:ext cx="5523865" cy="442594"/>
            </a:xfrm>
            <a:prstGeom prst="rect">
              <a:avLst/>
            </a:prstGeom>
            <a:noFill/>
            <a:ln w="0" cap="flat">
              <a:noFill/>
              <a:prstDash val="solid"/>
              <a:miter lim="0"/>
            </a:ln>
          </p:spPr>
          <p:txBody>
            <a:bodyPr vert="horz" wrap="square" lIns="0" tIns="0" rIns="0" bIns="0"/>
            <a:lstStyle/>
            <a:p>
              <a:pPr algn="l" rtl="0" eaLnBrk="0">
                <a:lnSpc>
                  <a:spcPct val="103000"/>
                </a:lnSpc>
              </a:pPr>
              <a:endParaRPr sz="900" dirty="0">
                <a:latin typeface="Arial" panose="020B0604020202020204"/>
                <a:ea typeface="Arial" panose="020B0604020202020204"/>
                <a:cs typeface="Arial" panose="020B0604020202020204"/>
              </a:endParaRPr>
            </a:p>
            <a:p>
              <a:pPr marL="2258060" algn="l" rtl="0" eaLnBrk="0">
                <a:lnSpc>
                  <a:spcPct val="96000"/>
                </a:lnSpc>
                <a:spcBef>
                  <a:spcPts val="5"/>
                </a:spcBef>
              </a:pPr>
              <a:r>
                <a:rPr sz="1400" b="1" kern="0" spc="-60" dirty="0">
                  <a:solidFill>
                    <a:srgbClr val="000000">
                      <a:alpha val="100000"/>
                    </a:srgbClr>
                  </a:solidFill>
                  <a:latin typeface="仿宋" panose="02010609060101010101" charset="-122"/>
                  <a:ea typeface="仿宋" panose="02010609060101010101" charset="-122"/>
                  <a:cs typeface="仿宋" panose="02010609060101010101" charset="-122"/>
                </a:rPr>
                <a:t>统计到会人数</a:t>
              </a:r>
              <a:endParaRPr sz="1400" dirty="0">
                <a:latin typeface="仿宋" panose="02010609060101010101" charset="-122"/>
                <a:ea typeface="仿宋" panose="02010609060101010101" charset="-122"/>
                <a:cs typeface="仿宋" panose="02010609060101010101" charset="-122"/>
              </a:endParaRPr>
            </a:p>
          </p:txBody>
        </p:sp>
      </p:grpSp>
      <p:grpSp>
        <p:nvGrpSpPr>
          <p:cNvPr id="34" name="group 34"/>
          <p:cNvGrpSpPr/>
          <p:nvPr/>
        </p:nvGrpSpPr>
        <p:grpSpPr>
          <a:xfrm rot="21600000">
            <a:off x="4144644" y="5859779"/>
            <a:ext cx="5497817" cy="361950"/>
            <a:chOff x="0" y="0"/>
            <a:chExt cx="5497817" cy="361950"/>
          </a:xfrm>
        </p:grpSpPr>
        <p:pic>
          <p:nvPicPr>
            <p:cNvPr id="1378" name="picture 1378"/>
            <p:cNvPicPr>
              <a:picLocks noChangeAspect="1"/>
            </p:cNvPicPr>
            <p:nvPr/>
          </p:nvPicPr>
          <p:blipFill>
            <a:blip r:embed="rId9"/>
            <a:stretch>
              <a:fillRect/>
            </a:stretch>
          </p:blipFill>
          <p:spPr>
            <a:xfrm rot="21600000">
              <a:off x="0" y="0"/>
              <a:ext cx="5497817" cy="361950"/>
            </a:xfrm>
            <a:prstGeom prst="rect">
              <a:avLst/>
            </a:prstGeom>
          </p:spPr>
        </p:pic>
        <p:sp>
          <p:nvSpPr>
            <p:cNvPr id="1380" name="textbox 1380"/>
            <p:cNvSpPr/>
            <p:nvPr/>
          </p:nvSpPr>
          <p:spPr>
            <a:xfrm>
              <a:off x="-12700" y="-12700"/>
              <a:ext cx="5523229" cy="408940"/>
            </a:xfrm>
            <a:prstGeom prst="rect">
              <a:avLst/>
            </a:prstGeom>
            <a:noFill/>
            <a:ln w="0" cap="flat">
              <a:noFill/>
              <a:prstDash val="solid"/>
              <a:miter lim="0"/>
            </a:ln>
          </p:spPr>
          <p:txBody>
            <a:bodyPr vert="horz" wrap="square" lIns="0" tIns="0" rIns="0" bIns="0"/>
            <a:lstStyle/>
            <a:p>
              <a:pPr algn="l" rtl="0" eaLnBrk="0">
                <a:lnSpc>
                  <a:spcPct val="103000"/>
                </a:lnSpc>
              </a:pPr>
              <a:endParaRPr sz="800" dirty="0">
                <a:latin typeface="Arial" panose="020B0604020202020204"/>
                <a:ea typeface="Arial" panose="020B0604020202020204"/>
                <a:cs typeface="Arial" panose="020B0604020202020204"/>
              </a:endParaRPr>
            </a:p>
            <a:p>
              <a:pPr marL="695325" algn="l" rtl="0" eaLnBrk="0">
                <a:lnSpc>
                  <a:spcPct val="95000"/>
                </a:lnSpc>
                <a:spcBef>
                  <a:spcPts val="5"/>
                </a:spcBef>
              </a:pPr>
              <a:r>
                <a:rPr sz="1400" b="1" kern="0" spc="-40" dirty="0">
                  <a:solidFill>
                    <a:srgbClr val="000000">
                      <a:alpha val="100000"/>
                    </a:srgbClr>
                  </a:solidFill>
                  <a:latin typeface="仿宋" panose="02010609060101010101" charset="-122"/>
                  <a:ea typeface="仿宋" panose="02010609060101010101" charset="-122"/>
                  <a:cs typeface="仿宋" panose="02010609060101010101" charset="-122"/>
                </a:rPr>
                <a:t>向上级党委报告大会情况；材料归档；按决议认真实施</a:t>
              </a:r>
              <a:endParaRPr sz="1400" dirty="0">
                <a:latin typeface="仿宋" panose="02010609060101010101" charset="-122"/>
                <a:ea typeface="仿宋" panose="02010609060101010101" charset="-122"/>
                <a:cs typeface="仿宋" panose="02010609060101010101" charset="-122"/>
              </a:endParaRPr>
            </a:p>
          </p:txBody>
        </p:sp>
      </p:grpSp>
      <p:grpSp>
        <p:nvGrpSpPr>
          <p:cNvPr id="36" name="group 36"/>
          <p:cNvGrpSpPr/>
          <p:nvPr/>
        </p:nvGrpSpPr>
        <p:grpSpPr>
          <a:xfrm rot="21600000">
            <a:off x="4144644" y="5278120"/>
            <a:ext cx="5497830" cy="354964"/>
            <a:chOff x="0" y="0"/>
            <a:chExt cx="5497830" cy="354964"/>
          </a:xfrm>
        </p:grpSpPr>
        <p:pic>
          <p:nvPicPr>
            <p:cNvPr id="1382" name="picture 1382"/>
            <p:cNvPicPr>
              <a:picLocks noChangeAspect="1"/>
            </p:cNvPicPr>
            <p:nvPr/>
          </p:nvPicPr>
          <p:blipFill>
            <a:blip r:embed="rId10"/>
            <a:stretch>
              <a:fillRect/>
            </a:stretch>
          </p:blipFill>
          <p:spPr>
            <a:xfrm rot="21600000">
              <a:off x="0" y="0"/>
              <a:ext cx="5497830" cy="354964"/>
            </a:xfrm>
            <a:prstGeom prst="rect">
              <a:avLst/>
            </a:prstGeom>
          </p:spPr>
        </p:pic>
        <p:sp>
          <p:nvSpPr>
            <p:cNvPr id="1384" name="textbox 1384"/>
            <p:cNvSpPr/>
            <p:nvPr/>
          </p:nvSpPr>
          <p:spPr>
            <a:xfrm>
              <a:off x="-12700" y="-12700"/>
              <a:ext cx="5523865" cy="402590"/>
            </a:xfrm>
            <a:prstGeom prst="rect">
              <a:avLst/>
            </a:prstGeom>
            <a:noFill/>
            <a:ln w="0" cap="flat">
              <a:noFill/>
              <a:prstDash val="solid"/>
              <a:miter lim="0"/>
            </a:ln>
          </p:spPr>
          <p:txBody>
            <a:bodyPr vert="horz" wrap="square" lIns="0" tIns="0" rIns="0" bIns="0"/>
            <a:lstStyle/>
            <a:p>
              <a:pPr algn="l" rtl="0" eaLnBrk="0">
                <a:lnSpc>
                  <a:spcPct val="113000"/>
                </a:lnSpc>
              </a:pPr>
              <a:endParaRPr sz="700" dirty="0">
                <a:latin typeface="Arial" panose="020B0604020202020204"/>
                <a:ea typeface="Arial" panose="020B0604020202020204"/>
                <a:cs typeface="Arial" panose="020B0604020202020204"/>
              </a:endParaRPr>
            </a:p>
            <a:p>
              <a:pPr marL="1986280" algn="l" rtl="0" eaLnBrk="0">
                <a:lnSpc>
                  <a:spcPct val="96000"/>
                </a:lnSpc>
                <a:spcBef>
                  <a:spcPts val="5"/>
                </a:spcBef>
              </a:pPr>
              <a:r>
                <a:rPr sz="1400" b="1" kern="0" spc="-40" dirty="0">
                  <a:solidFill>
                    <a:srgbClr val="000000">
                      <a:alpha val="100000"/>
                    </a:srgbClr>
                  </a:solidFill>
                  <a:latin typeface="仿宋" panose="02010609060101010101" charset="-122"/>
                  <a:ea typeface="仿宋" panose="02010609060101010101" charset="-122"/>
                  <a:cs typeface="仿宋" panose="02010609060101010101" charset="-122"/>
                </a:rPr>
                <a:t>进行表决、形成决议</a:t>
              </a:r>
              <a:endParaRPr sz="1400" dirty="0">
                <a:latin typeface="仿宋" panose="02010609060101010101" charset="-122"/>
                <a:ea typeface="仿宋" panose="02010609060101010101" charset="-122"/>
                <a:cs typeface="仿宋" panose="02010609060101010101" charset="-122"/>
              </a:endParaRPr>
            </a:p>
          </p:txBody>
        </p:sp>
      </p:grpSp>
      <p:sp>
        <p:nvSpPr>
          <p:cNvPr id="1386" name="textbox 1386"/>
          <p:cNvSpPr/>
          <p:nvPr/>
        </p:nvSpPr>
        <p:spPr>
          <a:xfrm>
            <a:off x="1276899" y="1540700"/>
            <a:ext cx="3260090" cy="3492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545"/>
              </a:lnSpc>
            </a:pPr>
            <a:r>
              <a:rPr sz="2100" b="1" kern="0" spc="-80" dirty="0">
                <a:solidFill>
                  <a:srgbClr val="000000">
                    <a:alpha val="100000"/>
                  </a:srgbClr>
                </a:solidFill>
                <a:latin typeface="楷体" panose="02010609060101010101" charset="-122"/>
                <a:ea typeface="楷体" panose="02010609060101010101" charset="-122"/>
                <a:cs typeface="楷体" panose="02010609060101010101" charset="-122"/>
              </a:rPr>
              <a:t>支部党员大会的一般程序</a:t>
            </a:r>
            <a:r>
              <a:rPr sz="2100" b="1" kern="0" spc="-90" dirty="0">
                <a:solidFill>
                  <a:srgbClr val="000000">
                    <a:alpha val="100000"/>
                  </a:srgbClr>
                </a:solidFill>
                <a:latin typeface="楷体" panose="02010609060101010101" charset="-122"/>
                <a:ea typeface="楷体" panose="02010609060101010101" charset="-122"/>
                <a:cs typeface="楷体" panose="02010609060101010101" charset="-122"/>
              </a:rPr>
              <a:t>：</a:t>
            </a:r>
            <a:endParaRPr sz="2100" dirty="0">
              <a:latin typeface="楷体" panose="02010609060101010101" charset="-122"/>
              <a:ea typeface="楷体" panose="02010609060101010101" charset="-122"/>
              <a:cs typeface="楷体" panose="02010609060101010101" charset="-122"/>
            </a:endParaRPr>
          </a:p>
        </p:txBody>
      </p:sp>
      <p:pic>
        <p:nvPicPr>
          <p:cNvPr id="1390" name="picture 1390"/>
          <p:cNvPicPr>
            <a:picLocks noChangeAspect="1"/>
          </p:cNvPicPr>
          <p:nvPr/>
        </p:nvPicPr>
        <p:blipFill>
          <a:blip r:embed="rId11"/>
          <a:stretch>
            <a:fillRect/>
          </a:stretch>
        </p:blipFill>
        <p:spPr>
          <a:xfrm rot="21600000">
            <a:off x="1028700" y="1287779"/>
            <a:ext cx="10134600" cy="76200"/>
          </a:xfrm>
          <a:prstGeom prst="rect">
            <a:avLst/>
          </a:prstGeom>
        </p:spPr>
      </p:pic>
      <p:pic>
        <p:nvPicPr>
          <p:cNvPr id="1392" name="picture 1392"/>
          <p:cNvPicPr>
            <a:picLocks noChangeAspect="1"/>
          </p:cNvPicPr>
          <p:nvPr/>
        </p:nvPicPr>
        <p:blipFill>
          <a:blip r:embed="rId12"/>
          <a:stretch>
            <a:fillRect/>
          </a:stretch>
        </p:blipFill>
        <p:spPr>
          <a:xfrm rot="21600000">
            <a:off x="1623644" y="5741314"/>
            <a:ext cx="9010624" cy="68211"/>
          </a:xfrm>
          <a:prstGeom prst="rect">
            <a:avLst/>
          </a:prstGeom>
        </p:spPr>
      </p:pic>
      <p:grpSp>
        <p:nvGrpSpPr>
          <p:cNvPr id="38" name="group 38"/>
          <p:cNvGrpSpPr/>
          <p:nvPr/>
        </p:nvGrpSpPr>
        <p:grpSpPr>
          <a:xfrm rot="21600000">
            <a:off x="1962150" y="5871844"/>
            <a:ext cx="1732279" cy="343535"/>
            <a:chOff x="0" y="0"/>
            <a:chExt cx="1732279" cy="343535"/>
          </a:xfrm>
        </p:grpSpPr>
        <p:pic>
          <p:nvPicPr>
            <p:cNvPr id="1394" name="picture 1394"/>
            <p:cNvPicPr>
              <a:picLocks noChangeAspect="1"/>
            </p:cNvPicPr>
            <p:nvPr/>
          </p:nvPicPr>
          <p:blipFill>
            <a:blip r:embed="rId13"/>
            <a:stretch>
              <a:fillRect/>
            </a:stretch>
          </p:blipFill>
          <p:spPr>
            <a:xfrm rot="21600000">
              <a:off x="0" y="0"/>
              <a:ext cx="1732279" cy="343535"/>
            </a:xfrm>
            <a:prstGeom prst="rect">
              <a:avLst/>
            </a:prstGeom>
          </p:spPr>
        </p:pic>
        <p:sp>
          <p:nvSpPr>
            <p:cNvPr id="1396" name="textbox 1396"/>
            <p:cNvSpPr/>
            <p:nvPr/>
          </p:nvSpPr>
          <p:spPr>
            <a:xfrm>
              <a:off x="-12700" y="-12700"/>
              <a:ext cx="1757679" cy="390525"/>
            </a:xfrm>
            <a:prstGeom prst="rect">
              <a:avLst/>
            </a:prstGeom>
            <a:noFill/>
            <a:ln w="0" cap="flat">
              <a:noFill/>
              <a:prstDash val="solid"/>
              <a:miter lim="0"/>
            </a:ln>
          </p:spPr>
          <p:txBody>
            <a:bodyPr vert="horz" wrap="square" lIns="0" tIns="0" rIns="0" bIns="0"/>
            <a:lstStyle/>
            <a:p>
              <a:pPr algn="l" rtl="0" eaLnBrk="0">
                <a:lnSpc>
                  <a:spcPct val="108000"/>
                </a:lnSpc>
              </a:pPr>
              <a:endParaRPr sz="700" dirty="0">
                <a:latin typeface="Arial" panose="020B0604020202020204"/>
                <a:ea typeface="Arial" panose="020B0604020202020204"/>
                <a:cs typeface="Arial" panose="020B0604020202020204"/>
              </a:endParaRPr>
            </a:p>
            <a:p>
              <a:pPr marL="556260" algn="l" rtl="0" eaLnBrk="0">
                <a:lnSpc>
                  <a:spcPct val="95000"/>
                </a:lnSpc>
                <a:spcBef>
                  <a:spcPts val="5"/>
                </a:spcBef>
              </a:pPr>
              <a:r>
                <a:rPr sz="1400" b="1" kern="0" spc="-70" dirty="0">
                  <a:solidFill>
                    <a:srgbClr val="000000">
                      <a:alpha val="100000"/>
                    </a:srgbClr>
                  </a:solidFill>
                  <a:latin typeface="仿宋" panose="02010609060101010101" charset="-122"/>
                  <a:ea typeface="仿宋" panose="02010609060101010101" charset="-122"/>
                  <a:cs typeface="仿宋" panose="02010609060101010101" charset="-122"/>
                </a:rPr>
                <a:t>会后工作</a:t>
              </a:r>
              <a:endParaRPr sz="1400" dirty="0">
                <a:latin typeface="仿宋" panose="02010609060101010101" charset="-122"/>
                <a:ea typeface="仿宋" panose="02010609060101010101" charset="-122"/>
                <a:cs typeface="仿宋" panose="02010609060101010101" charset="-122"/>
              </a:endParaRPr>
            </a:p>
          </p:txBody>
        </p:sp>
      </p:grpSp>
      <p:grpSp>
        <p:nvGrpSpPr>
          <p:cNvPr id="40" name="group 40"/>
          <p:cNvGrpSpPr/>
          <p:nvPr/>
        </p:nvGrpSpPr>
        <p:grpSpPr>
          <a:xfrm rot="21600000">
            <a:off x="1962150" y="4183379"/>
            <a:ext cx="1732279" cy="342900"/>
            <a:chOff x="0" y="0"/>
            <a:chExt cx="1732279" cy="342900"/>
          </a:xfrm>
        </p:grpSpPr>
        <p:pic>
          <p:nvPicPr>
            <p:cNvPr id="1398" name="picture 1398"/>
            <p:cNvPicPr>
              <a:picLocks noChangeAspect="1"/>
            </p:cNvPicPr>
            <p:nvPr/>
          </p:nvPicPr>
          <p:blipFill>
            <a:blip r:embed="rId14"/>
            <a:stretch>
              <a:fillRect/>
            </a:stretch>
          </p:blipFill>
          <p:spPr>
            <a:xfrm rot="21600000">
              <a:off x="0" y="0"/>
              <a:ext cx="1732279" cy="342900"/>
            </a:xfrm>
            <a:prstGeom prst="rect">
              <a:avLst/>
            </a:prstGeom>
          </p:spPr>
        </p:pic>
        <p:sp>
          <p:nvSpPr>
            <p:cNvPr id="1400" name="textbox 1400"/>
            <p:cNvSpPr/>
            <p:nvPr/>
          </p:nvSpPr>
          <p:spPr>
            <a:xfrm>
              <a:off x="-12700" y="-12700"/>
              <a:ext cx="1757679" cy="391795"/>
            </a:xfrm>
            <a:prstGeom prst="rect">
              <a:avLst/>
            </a:prstGeom>
            <a:noFill/>
            <a:ln w="0" cap="flat">
              <a:noFill/>
              <a:prstDash val="solid"/>
              <a:miter lim="0"/>
            </a:ln>
          </p:spPr>
          <p:txBody>
            <a:bodyPr vert="horz" wrap="square" lIns="0" tIns="0" rIns="0" bIns="0"/>
            <a:lstStyle/>
            <a:p>
              <a:pPr algn="l" rtl="0" eaLnBrk="0">
                <a:lnSpc>
                  <a:spcPct val="109000"/>
                </a:lnSpc>
              </a:pPr>
              <a:endParaRPr sz="700" dirty="0">
                <a:latin typeface="Arial" panose="020B0604020202020204"/>
                <a:ea typeface="Arial" panose="020B0604020202020204"/>
                <a:cs typeface="Arial" panose="020B0604020202020204"/>
              </a:endParaRPr>
            </a:p>
            <a:p>
              <a:pPr marL="556260" algn="l" rtl="0" eaLnBrk="0">
                <a:lnSpc>
                  <a:spcPct val="96000"/>
                </a:lnSpc>
                <a:spcBef>
                  <a:spcPts val="5"/>
                </a:spcBef>
              </a:pPr>
              <a:r>
                <a:rPr sz="1400" b="1" kern="0" spc="-70" dirty="0">
                  <a:solidFill>
                    <a:srgbClr val="000000">
                      <a:alpha val="100000"/>
                    </a:srgbClr>
                  </a:solidFill>
                  <a:latin typeface="仿宋" panose="02010609060101010101" charset="-122"/>
                  <a:ea typeface="仿宋" panose="02010609060101010101" charset="-122"/>
                  <a:cs typeface="仿宋" panose="02010609060101010101" charset="-122"/>
                </a:rPr>
                <a:t>会议召开</a:t>
              </a:r>
              <a:endParaRPr sz="1400" dirty="0">
                <a:latin typeface="仿宋" panose="02010609060101010101" charset="-122"/>
                <a:ea typeface="仿宋" panose="02010609060101010101" charset="-122"/>
                <a:cs typeface="仿宋" panose="02010609060101010101" charset="-122"/>
              </a:endParaRPr>
            </a:p>
          </p:txBody>
        </p:sp>
      </p:grpSp>
      <p:pic>
        <p:nvPicPr>
          <p:cNvPr id="1402" name="picture 1402"/>
          <p:cNvPicPr>
            <a:picLocks noChangeAspect="1"/>
          </p:cNvPicPr>
          <p:nvPr/>
        </p:nvPicPr>
        <p:blipFill>
          <a:blip r:embed="rId15"/>
          <a:stretch>
            <a:fillRect/>
          </a:stretch>
        </p:blipFill>
        <p:spPr>
          <a:xfrm rot="21600000">
            <a:off x="1623656" y="3097529"/>
            <a:ext cx="9135185" cy="58420"/>
          </a:xfrm>
          <a:prstGeom prst="rect">
            <a:avLst/>
          </a:prstGeom>
        </p:spPr>
      </p:pic>
      <p:pic>
        <p:nvPicPr>
          <p:cNvPr id="1404" name="picture 1404"/>
          <p:cNvPicPr>
            <a:picLocks noChangeAspect="1"/>
          </p:cNvPicPr>
          <p:nvPr/>
        </p:nvPicPr>
        <p:blipFill>
          <a:blip r:embed="rId16"/>
          <a:stretch>
            <a:fillRect/>
          </a:stretch>
        </p:blipFill>
        <p:spPr>
          <a:xfrm rot="21600000">
            <a:off x="3811282" y="3385820"/>
            <a:ext cx="217817" cy="1989454"/>
          </a:xfrm>
          <a:prstGeom prst="rect">
            <a:avLst/>
          </a:prstGeom>
        </p:spPr>
      </p:pic>
      <p:sp>
        <p:nvSpPr>
          <p:cNvPr id="1314" name="textbox 1314"/>
          <p:cNvSpPr/>
          <p:nvPr/>
        </p:nvSpPr>
        <p:spPr>
          <a:xfrm>
            <a:off x="1157605" y="826770"/>
            <a:ext cx="2874010"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1</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、支部党员大会</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17"/>
          <a:stretch>
            <a:fillRect/>
          </a:stretch>
        </p:blipFill>
        <p:spPr>
          <a:xfrm>
            <a:off x="9890125" y="0"/>
            <a:ext cx="2301875" cy="82867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4"/>
          <p:cNvPicPr>
            <a:picLocks noChangeAspect="1"/>
          </p:cNvPicPr>
          <p:nvPr/>
        </p:nvPicPr>
        <p:blipFill>
          <a:blip r:embed="rId1"/>
          <a:stretch>
            <a:fillRect/>
          </a:stretch>
        </p:blipFill>
        <p:spPr>
          <a:xfrm rot="21600000">
            <a:off x="0" y="0"/>
            <a:ext cx="12192000" cy="6858000"/>
          </a:xfrm>
          <a:prstGeom prst="rect">
            <a:avLst/>
          </a:prstGeom>
        </p:spPr>
      </p:pic>
      <p:sp>
        <p:nvSpPr>
          <p:cNvPr id="36" name="textbox 36"/>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38" name="textbox 38"/>
          <p:cNvSpPr/>
          <p:nvPr/>
        </p:nvSpPr>
        <p:spPr>
          <a:xfrm>
            <a:off x="11307559" y="6576021"/>
            <a:ext cx="104139"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85000"/>
              </a:lnSpc>
            </a:pPr>
            <a:r>
              <a:rPr sz="12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3</a:t>
            </a:r>
            <a:endParaRPr sz="1200" dirty="0">
              <a:latin typeface="微软雅黑" panose="020B0503020204020204" charset="-122"/>
              <a:ea typeface="微软雅黑" panose="020B0503020204020204" charset="-122"/>
              <a:cs typeface="微软雅黑" panose="020B0503020204020204" charset="-122"/>
            </a:endParaRPr>
          </a:p>
        </p:txBody>
      </p:sp>
      <p:pic>
        <p:nvPicPr>
          <p:cNvPr id="40" name="picture 40" descr="C:/Users/Administrator/Desktop/1.png1"/>
          <p:cNvPicPr>
            <a:picLocks noChangeAspect="1"/>
          </p:cNvPicPr>
          <p:nvPr/>
        </p:nvPicPr>
        <p:blipFill>
          <a:blip r:embed="rId2"/>
          <a:srcRect l="44" r="44"/>
          <a:stretch>
            <a:fillRect/>
          </a:stretch>
        </p:blipFill>
        <p:spPr>
          <a:xfrm rot="21600000">
            <a:off x="10668" y="0"/>
            <a:ext cx="12181331" cy="6858000"/>
          </a:xfrm>
          <a:prstGeom prst="rect">
            <a:avLst/>
          </a:prstGeom>
        </p:spPr>
      </p:pic>
      <p:sp>
        <p:nvSpPr>
          <p:cNvPr id="42" name="textbox 42"/>
          <p:cNvSpPr/>
          <p:nvPr/>
        </p:nvSpPr>
        <p:spPr>
          <a:xfrm>
            <a:off x="3556835" y="3070132"/>
            <a:ext cx="5579109" cy="632459"/>
          </a:xfrm>
          <a:prstGeom prst="rect">
            <a:avLst/>
          </a:prstGeom>
          <a:noFill/>
          <a:ln w="0" cap="flat">
            <a:noFill/>
            <a:prstDash val="solid"/>
            <a:miter lim="0"/>
          </a:ln>
        </p:spPr>
        <p:txBody>
          <a:bodyPr vert="horz" wrap="square" lIns="0" tIns="0" rIns="0" bIns="0"/>
          <a:lstStyle/>
          <a:p>
            <a:pPr algn="l" rtl="0" eaLnBrk="0">
              <a:lnSpc>
                <a:spcPct val="61000"/>
              </a:lnSpc>
            </a:pPr>
            <a:endParaRPr sz="100" dirty="0">
              <a:latin typeface="Arial" panose="020B0604020202020204"/>
              <a:ea typeface="Arial" panose="020B0604020202020204"/>
              <a:cs typeface="Arial" panose="020B0604020202020204"/>
            </a:endParaRPr>
          </a:p>
          <a:p>
            <a:pPr algn="r" rtl="0" eaLnBrk="0">
              <a:lnSpc>
                <a:spcPct val="91000"/>
              </a:lnSpc>
            </a:pPr>
            <a:r>
              <a:rPr sz="4400" kern="0" spc="460" dirty="0">
                <a:solidFill>
                  <a:srgbClr val="500000">
                    <a:alpha val="100000"/>
                  </a:srgbClr>
                </a:solidFill>
                <a:latin typeface="微软雅黑" panose="020B0503020204020204" charset="-122"/>
                <a:ea typeface="微软雅黑" panose="020B0503020204020204" charset="-122"/>
                <a:cs typeface="微软雅黑" panose="020B0503020204020204" charset="-122"/>
              </a:rPr>
              <a:t>党内法规条例的要求</a:t>
            </a:r>
            <a:endParaRPr sz="4400" dirty="0">
              <a:latin typeface="微软雅黑" panose="020B0503020204020204" charset="-122"/>
              <a:ea typeface="微软雅黑" panose="020B0503020204020204" charset="-122"/>
              <a:cs typeface="微软雅黑" panose="020B0503020204020204" charset="-122"/>
            </a:endParaRPr>
          </a:p>
        </p:txBody>
      </p:sp>
      <p:sp>
        <p:nvSpPr>
          <p:cNvPr id="44" name="textbox 44"/>
          <p:cNvSpPr/>
          <p:nvPr/>
        </p:nvSpPr>
        <p:spPr>
          <a:xfrm>
            <a:off x="4768595" y="2080259"/>
            <a:ext cx="2676525" cy="559434"/>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8000"/>
              </a:lnSpc>
            </a:pPr>
            <a:endParaRPr sz="600" dirty="0">
              <a:latin typeface="Arial" panose="020B0604020202020204"/>
              <a:ea typeface="Arial" panose="020B0604020202020204"/>
              <a:cs typeface="Arial" panose="020B0604020202020204"/>
            </a:endParaRPr>
          </a:p>
          <a:p>
            <a:pPr marL="529590" algn="l" rtl="0" eaLnBrk="0">
              <a:lnSpc>
                <a:spcPct val="91000"/>
              </a:lnSpc>
              <a:spcBef>
                <a:spcPts val="0"/>
              </a:spcBef>
            </a:pPr>
            <a:r>
              <a:rPr sz="32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第一部分</a:t>
            </a:r>
            <a:endParaRPr sz="3200" dirty="0">
              <a:latin typeface="微软雅黑" panose="020B0503020204020204" charset="-122"/>
              <a:ea typeface="微软雅黑" panose="020B0503020204020204" charset="-122"/>
              <a:cs typeface="微软雅黑" panose="020B0503020204020204" charset="-122"/>
            </a:endParaRPr>
          </a:p>
        </p:txBody>
      </p:sp>
      <p:sp>
        <p:nvSpPr>
          <p:cNvPr id="46" name="textbox 46"/>
          <p:cNvSpPr/>
          <p:nvPr/>
        </p:nvSpPr>
        <p:spPr>
          <a:xfrm>
            <a:off x="7787506" y="2143048"/>
            <a:ext cx="748665" cy="41084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3035"/>
              </a:lnSpc>
            </a:pPr>
            <a:r>
              <a:rPr sz="23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2300" dirty="0">
              <a:latin typeface="微软雅黑" panose="020B0503020204020204" charset="-122"/>
              <a:ea typeface="微软雅黑" panose="020B0503020204020204" charset="-122"/>
              <a:cs typeface="微软雅黑" panose="020B0503020204020204" charset="-122"/>
            </a:endParaRPr>
          </a:p>
        </p:txBody>
      </p:sp>
      <p:sp>
        <p:nvSpPr>
          <p:cNvPr id="48" name="textbox 48"/>
          <p:cNvSpPr/>
          <p:nvPr/>
        </p:nvSpPr>
        <p:spPr>
          <a:xfrm>
            <a:off x="3681850" y="2143048"/>
            <a:ext cx="748665" cy="41084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3035"/>
              </a:lnSpc>
            </a:pPr>
            <a:r>
              <a:rPr sz="23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2" name="group 42"/>
          <p:cNvGrpSpPr/>
          <p:nvPr/>
        </p:nvGrpSpPr>
        <p:grpSpPr>
          <a:xfrm rot="21600000">
            <a:off x="8237219" y="1395983"/>
            <a:ext cx="3102865" cy="4971288"/>
            <a:chOff x="0" y="0"/>
            <a:chExt cx="3102865" cy="4971288"/>
          </a:xfrm>
        </p:grpSpPr>
        <p:sp>
          <p:nvSpPr>
            <p:cNvPr id="1406" name="rect 1406"/>
            <p:cNvSpPr/>
            <p:nvPr/>
          </p:nvSpPr>
          <p:spPr>
            <a:xfrm>
              <a:off x="0" y="0"/>
              <a:ext cx="3102865" cy="4971288"/>
            </a:xfrm>
            <a:prstGeom prst="rect">
              <a:avLst/>
            </a:prstGeom>
            <a:solidFill>
              <a:srgbClr val="DEE9F3">
                <a:alpha val="100000"/>
              </a:srgbClr>
            </a:solidFill>
            <a:ln w="0" cap="flat">
              <a:noFill/>
              <a:prstDash val="solid"/>
              <a:miter lim="0"/>
            </a:ln>
          </p:spPr>
          <p:txBody>
            <a:bodyPr rtlCol="0"/>
            <a:lstStyle/>
            <a:p>
              <a:pPr algn="ctr"/>
              <a:endParaRPr lang="zh-CN" altLang="en-US"/>
            </a:p>
          </p:txBody>
        </p:sp>
        <p:sp>
          <p:nvSpPr>
            <p:cNvPr id="1408" name="rect 1408"/>
            <p:cNvSpPr/>
            <p:nvPr/>
          </p:nvSpPr>
          <p:spPr>
            <a:xfrm>
              <a:off x="501650" y="3590493"/>
              <a:ext cx="2404719" cy="775334"/>
            </a:xfrm>
            <a:prstGeom prst="rect">
              <a:avLst/>
            </a:prstGeom>
            <a:solidFill>
              <a:srgbClr val="6295C5">
                <a:alpha val="100000"/>
              </a:srgbClr>
            </a:solidFill>
            <a:ln w="0" cap="flat">
              <a:noFill/>
              <a:prstDash val="solid"/>
              <a:miter lim="0"/>
            </a:ln>
          </p:spPr>
          <p:txBody>
            <a:bodyPr rtlCol="0"/>
            <a:lstStyle/>
            <a:p>
              <a:pPr algn="ctr"/>
              <a:endParaRPr lang="zh-CN" altLang="en-US"/>
            </a:p>
          </p:txBody>
        </p:sp>
        <p:pic>
          <p:nvPicPr>
            <p:cNvPr id="1410" name="picture 1410"/>
            <p:cNvPicPr>
              <a:picLocks noChangeAspect="1"/>
            </p:cNvPicPr>
            <p:nvPr/>
          </p:nvPicPr>
          <p:blipFill>
            <a:blip r:embed="rId2"/>
            <a:stretch>
              <a:fillRect/>
            </a:stretch>
          </p:blipFill>
          <p:spPr>
            <a:xfrm rot="21600000">
              <a:off x="501650" y="159791"/>
              <a:ext cx="2404732" cy="774700"/>
            </a:xfrm>
            <a:prstGeom prst="rect">
              <a:avLst/>
            </a:prstGeom>
          </p:spPr>
        </p:pic>
        <p:pic>
          <p:nvPicPr>
            <p:cNvPr id="1412" name="picture 1412"/>
            <p:cNvPicPr>
              <a:picLocks noChangeAspect="1"/>
            </p:cNvPicPr>
            <p:nvPr/>
          </p:nvPicPr>
          <p:blipFill>
            <a:blip r:embed="rId3"/>
            <a:stretch>
              <a:fillRect/>
            </a:stretch>
          </p:blipFill>
          <p:spPr>
            <a:xfrm rot="21600000">
              <a:off x="501650" y="2447353"/>
              <a:ext cx="2404732" cy="774700"/>
            </a:xfrm>
            <a:prstGeom prst="rect">
              <a:avLst/>
            </a:prstGeom>
          </p:spPr>
        </p:pic>
        <p:pic>
          <p:nvPicPr>
            <p:cNvPr id="1414" name="picture 1414"/>
            <p:cNvPicPr>
              <a:picLocks noChangeAspect="1"/>
            </p:cNvPicPr>
            <p:nvPr/>
          </p:nvPicPr>
          <p:blipFill>
            <a:blip r:embed="rId4"/>
            <a:stretch>
              <a:fillRect/>
            </a:stretch>
          </p:blipFill>
          <p:spPr>
            <a:xfrm rot="21600000">
              <a:off x="501650" y="1302931"/>
              <a:ext cx="2404732" cy="776604"/>
            </a:xfrm>
            <a:prstGeom prst="rect">
              <a:avLst/>
            </a:prstGeom>
          </p:spPr>
        </p:pic>
        <p:sp>
          <p:nvSpPr>
            <p:cNvPr id="1416" name="textbox 1416"/>
            <p:cNvSpPr/>
            <p:nvPr/>
          </p:nvSpPr>
          <p:spPr>
            <a:xfrm>
              <a:off x="629850" y="229401"/>
              <a:ext cx="2147570" cy="3987800"/>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Arial" panose="020B0604020202020204"/>
                <a:ea typeface="Arial" panose="020B0604020202020204"/>
                <a:cs typeface="Arial" panose="020B0604020202020204"/>
              </a:endParaRPr>
            </a:p>
            <a:p>
              <a:pPr algn="r" rtl="0" eaLnBrk="0">
                <a:lnSpc>
                  <a:spcPct val="95000"/>
                </a:lnSpc>
              </a:pP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召开新一届支委会会</a:t>
              </a:r>
              <a:r>
                <a:rPr sz="1400" b="1" kern="0" spc="-40" dirty="0">
                  <a:solidFill>
                    <a:srgbClr val="FFFFFF">
                      <a:alpha val="100000"/>
                    </a:srgbClr>
                  </a:solidFill>
                  <a:latin typeface="楷体" panose="02010609060101010101" charset="-122"/>
                  <a:ea typeface="楷体" panose="02010609060101010101" charset="-122"/>
                  <a:cs typeface="楷体" panose="02010609060101010101" charset="-122"/>
                </a:rPr>
                <a:t>议，选</a:t>
              </a:r>
              <a:endParaRPr sz="1400" dirty="0">
                <a:latin typeface="楷体" panose="02010609060101010101" charset="-122"/>
                <a:ea typeface="楷体" panose="02010609060101010101" charset="-122"/>
                <a:cs typeface="楷体" panose="02010609060101010101" charset="-122"/>
              </a:endParaRPr>
            </a:p>
            <a:p>
              <a:pPr marL="12700" algn="l" rtl="0" eaLnBrk="0">
                <a:lnSpc>
                  <a:spcPct val="95000"/>
                </a:lnSpc>
                <a:spcBef>
                  <a:spcPts val="35"/>
                </a:spcBef>
              </a:pPr>
              <a:r>
                <a:rPr sz="1400" b="1" kern="0" spc="-20" dirty="0">
                  <a:solidFill>
                    <a:srgbClr val="FFFFFF">
                      <a:alpha val="100000"/>
                    </a:srgbClr>
                  </a:solidFill>
                  <a:latin typeface="楷体" panose="02010609060101010101" charset="-122"/>
                  <a:ea typeface="楷体" panose="02010609060101010101" charset="-122"/>
                  <a:cs typeface="楷体" panose="02010609060101010101" charset="-122"/>
                </a:rPr>
                <a:t>举产生书记、副书记</a:t>
              </a: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，研究</a:t>
              </a:r>
              <a:endParaRPr sz="1400" dirty="0">
                <a:latin typeface="楷体" panose="02010609060101010101" charset="-122"/>
                <a:ea typeface="楷体" panose="02010609060101010101" charset="-122"/>
                <a:cs typeface="楷体" panose="02010609060101010101" charset="-122"/>
              </a:endParaRPr>
            </a:p>
            <a:p>
              <a:pPr marL="542925" algn="l" rtl="0" eaLnBrk="0">
                <a:lnSpc>
                  <a:spcPct val="98000"/>
                </a:lnSpc>
                <a:spcBef>
                  <a:spcPts val="70"/>
                </a:spcBef>
              </a:pP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确定委员分工</a:t>
              </a:r>
              <a:endParaRPr sz="1400" dirty="0">
                <a:latin typeface="楷体" panose="02010609060101010101" charset="-122"/>
                <a:ea typeface="楷体" panose="02010609060101010101" charset="-122"/>
                <a:cs typeface="楷体" panose="02010609060101010101" charset="-122"/>
              </a:endParaRPr>
            </a:p>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125000"/>
                </a:lnSpc>
              </a:pPr>
              <a:endParaRPr sz="1000" dirty="0">
                <a:latin typeface="Arial" panose="020B0604020202020204"/>
                <a:ea typeface="Arial" panose="020B0604020202020204"/>
                <a:cs typeface="Arial" panose="020B0604020202020204"/>
              </a:endParaRPr>
            </a:p>
            <a:p>
              <a:pPr algn="l" rtl="0" eaLnBrk="0">
                <a:lnSpc>
                  <a:spcPct val="125000"/>
                </a:lnSpc>
              </a:pPr>
              <a:endParaRPr sz="1000" dirty="0">
                <a:latin typeface="Arial" panose="020B0604020202020204"/>
                <a:ea typeface="Arial" panose="020B0604020202020204"/>
                <a:cs typeface="Arial" panose="020B0604020202020204"/>
              </a:endParaRPr>
            </a:p>
            <a:p>
              <a:pPr marL="915035" indent="-871220" algn="l" rtl="0" eaLnBrk="0">
                <a:lnSpc>
                  <a:spcPct val="97000"/>
                </a:lnSpc>
                <a:spcBef>
                  <a:spcPts val="420"/>
                </a:spcBef>
              </a:pPr>
              <a:r>
                <a:rPr sz="1400" b="1" kern="0" spc="-50" dirty="0">
                  <a:solidFill>
                    <a:srgbClr val="FFFFFF">
                      <a:alpha val="100000"/>
                    </a:srgbClr>
                  </a:solidFill>
                  <a:latin typeface="楷体" panose="02010609060101010101" charset="-122"/>
                  <a:ea typeface="楷体" panose="02010609060101010101" charset="-122"/>
                  <a:cs typeface="楷体" panose="02010609060101010101" charset="-122"/>
                </a:rPr>
                <a:t>向上级党组织书面报告选举</a:t>
              </a:r>
              <a:r>
                <a:rPr sz="1400" kern="0" spc="70" dirty="0">
                  <a:solidFill>
                    <a:srgbClr val="FFFFFF">
                      <a:alpha val="100000"/>
                    </a:srgbClr>
                  </a:solidFill>
                  <a:latin typeface="楷体" panose="02010609060101010101" charset="-122"/>
                  <a:ea typeface="楷体" panose="02010609060101010101" charset="-122"/>
                  <a:cs typeface="楷体" panose="02010609060101010101" charset="-122"/>
                </a:rPr>
                <a:t> </a:t>
              </a:r>
              <a:r>
                <a:rPr sz="1400" b="1" kern="0" spc="-60" dirty="0">
                  <a:solidFill>
                    <a:srgbClr val="FFFFFF">
                      <a:alpha val="100000"/>
                    </a:srgbClr>
                  </a:solidFill>
                  <a:latin typeface="楷体" panose="02010609060101010101" charset="-122"/>
                  <a:ea typeface="楷体" panose="02010609060101010101" charset="-122"/>
                  <a:cs typeface="楷体" panose="02010609060101010101" charset="-122"/>
                </a:rPr>
                <a:t>结果</a:t>
              </a:r>
              <a:endParaRPr sz="1400" dirty="0">
                <a:latin typeface="楷体" panose="02010609060101010101" charset="-122"/>
                <a:ea typeface="楷体" panose="02010609060101010101" charset="-122"/>
                <a:cs typeface="楷体" panose="02010609060101010101"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marL="195580" algn="l" rtl="0" eaLnBrk="0">
                <a:lnSpc>
                  <a:spcPct val="97000"/>
                </a:lnSpc>
                <a:spcBef>
                  <a:spcPts val="425"/>
                </a:spcBef>
              </a:pP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做好落选人的思想工作</a:t>
              </a:r>
              <a:endParaRPr sz="1400" dirty="0">
                <a:latin typeface="楷体" panose="02010609060101010101" charset="-122"/>
                <a:ea typeface="楷体" panose="02010609060101010101" charset="-122"/>
                <a:cs typeface="楷体" panose="02010609060101010101"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17000"/>
                </a:lnSpc>
              </a:pPr>
              <a:endParaRPr sz="300" dirty="0">
                <a:latin typeface="Arial" panose="020B0604020202020204"/>
                <a:ea typeface="Arial" panose="020B0604020202020204"/>
                <a:cs typeface="Arial" panose="020B0604020202020204"/>
              </a:endParaRPr>
            </a:p>
            <a:p>
              <a:pPr marL="988060" indent="-972185" algn="l" rtl="0" eaLnBrk="0">
                <a:lnSpc>
                  <a:spcPct val="99000"/>
                </a:lnSpc>
                <a:spcBef>
                  <a:spcPts val="0"/>
                </a:spcBef>
              </a:pP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做好会议材料原始资料的存</a:t>
              </a:r>
              <a:r>
                <a:rPr sz="1400" kern="0" spc="60" dirty="0">
                  <a:solidFill>
                    <a:srgbClr val="FFFFFF">
                      <a:alpha val="100000"/>
                    </a:srgbClr>
                  </a:solidFill>
                  <a:latin typeface="楷体" panose="02010609060101010101" charset="-122"/>
                  <a:ea typeface="楷体" panose="02010609060101010101" charset="-122"/>
                  <a:cs typeface="楷体" panose="02010609060101010101" charset="-122"/>
                </a:rPr>
                <a:t> </a:t>
              </a:r>
              <a:r>
                <a:rPr sz="1400" b="1" kern="0" spc="-20" dirty="0">
                  <a:solidFill>
                    <a:srgbClr val="FFFFFF">
                      <a:alpha val="100000"/>
                    </a:srgbClr>
                  </a:solidFill>
                  <a:latin typeface="楷体" panose="02010609060101010101" charset="-122"/>
                  <a:ea typeface="楷体" panose="02010609060101010101" charset="-122"/>
                  <a:cs typeface="楷体" panose="02010609060101010101" charset="-122"/>
                </a:rPr>
                <a:t>档</a:t>
              </a:r>
              <a:endParaRPr sz="1400" dirty="0">
                <a:latin typeface="楷体" panose="02010609060101010101" charset="-122"/>
                <a:ea typeface="楷体" panose="02010609060101010101" charset="-122"/>
                <a:cs typeface="楷体" panose="02010609060101010101" charset="-122"/>
              </a:endParaRPr>
            </a:p>
          </p:txBody>
        </p:sp>
        <p:pic>
          <p:nvPicPr>
            <p:cNvPr id="1418" name="picture 1418"/>
            <p:cNvPicPr>
              <a:picLocks noChangeAspect="1"/>
            </p:cNvPicPr>
            <p:nvPr/>
          </p:nvPicPr>
          <p:blipFill>
            <a:blip r:embed="rId5"/>
            <a:stretch>
              <a:fillRect/>
            </a:stretch>
          </p:blipFill>
          <p:spPr>
            <a:xfrm rot="21600000">
              <a:off x="1531620" y="975360"/>
              <a:ext cx="342900" cy="286511"/>
            </a:xfrm>
            <a:prstGeom prst="rect">
              <a:avLst/>
            </a:prstGeom>
          </p:spPr>
        </p:pic>
        <p:pic>
          <p:nvPicPr>
            <p:cNvPr id="1420" name="picture 1420"/>
            <p:cNvPicPr>
              <a:picLocks noChangeAspect="1"/>
            </p:cNvPicPr>
            <p:nvPr/>
          </p:nvPicPr>
          <p:blipFill>
            <a:blip r:embed="rId5"/>
            <a:stretch>
              <a:fillRect/>
            </a:stretch>
          </p:blipFill>
          <p:spPr>
            <a:xfrm rot="21600000">
              <a:off x="1536191" y="2118360"/>
              <a:ext cx="342900" cy="286511"/>
            </a:xfrm>
            <a:prstGeom prst="rect">
              <a:avLst/>
            </a:prstGeom>
          </p:spPr>
        </p:pic>
        <p:pic>
          <p:nvPicPr>
            <p:cNvPr id="1422" name="picture 1422"/>
            <p:cNvPicPr>
              <a:picLocks noChangeAspect="1"/>
            </p:cNvPicPr>
            <p:nvPr/>
          </p:nvPicPr>
          <p:blipFill>
            <a:blip r:embed="rId6"/>
            <a:stretch>
              <a:fillRect/>
            </a:stretch>
          </p:blipFill>
          <p:spPr>
            <a:xfrm rot="21600000">
              <a:off x="1531620" y="3264408"/>
              <a:ext cx="342900" cy="286511"/>
            </a:xfrm>
            <a:prstGeom prst="rect">
              <a:avLst/>
            </a:prstGeom>
          </p:spPr>
        </p:pic>
      </p:grpSp>
      <p:sp>
        <p:nvSpPr>
          <p:cNvPr id="1424" name="textbox 1424"/>
          <p:cNvSpPr/>
          <p:nvPr/>
        </p:nvSpPr>
        <p:spPr>
          <a:xfrm>
            <a:off x="2023745" y="1370329"/>
            <a:ext cx="671194" cy="5020309"/>
          </a:xfrm>
          <a:prstGeom prst="rect">
            <a:avLst/>
          </a:prstGeom>
          <a:solidFill>
            <a:srgbClr val="DEE9F3">
              <a:alpha val="100000"/>
            </a:srgbClr>
          </a:solidFill>
          <a:ln w="0" cap="flat">
            <a:noFill/>
            <a:prstDash val="solid"/>
            <a:miter lim="0"/>
          </a:ln>
        </p:spPr>
        <p:txBody>
          <a:bodyPr vert="eaVert" wrap="square" lIns="0" tIns="0" rIns="0" bIns="0"/>
          <a:lstStyle/>
          <a:p>
            <a:pPr algn="l" rtl="0" eaLnBrk="0">
              <a:lnSpc>
                <a:spcPct val="142000"/>
              </a:lnSpc>
            </a:pPr>
            <a:endParaRPr sz="1000" dirty="0">
              <a:latin typeface="Arial" panose="020B0604020202020204"/>
              <a:ea typeface="Arial" panose="020B0604020202020204"/>
              <a:cs typeface="Arial" panose="020B0604020202020204"/>
            </a:endParaRPr>
          </a:p>
          <a:p>
            <a:pPr marL="1864360" algn="l" rtl="0" eaLnBrk="0">
              <a:lnSpc>
                <a:spcPct val="91000"/>
              </a:lnSpc>
              <a:spcBef>
                <a:spcPts val="0"/>
              </a:spcBef>
            </a:pPr>
            <a:r>
              <a:rPr sz="2300" kern="0" spc="360" dirty="0">
                <a:solidFill>
                  <a:srgbClr val="000000">
                    <a:alpha val="100000"/>
                  </a:srgbClr>
                </a:solidFill>
                <a:latin typeface="黑体" panose="02010609060101010101" charset="-122"/>
                <a:ea typeface="黑体" panose="02010609060101010101" charset="-122"/>
                <a:cs typeface="黑体" panose="02010609060101010101" charset="-122"/>
              </a:rPr>
              <a:t>选举准备</a:t>
            </a:r>
            <a:endParaRPr sz="2300" dirty="0">
              <a:latin typeface="黑体" panose="02010609060101010101" charset="-122"/>
              <a:ea typeface="黑体" panose="02010609060101010101" charset="-122"/>
              <a:cs typeface="黑体" panose="02010609060101010101" charset="-122"/>
            </a:endParaRPr>
          </a:p>
        </p:txBody>
      </p:sp>
      <p:graphicFrame>
        <p:nvGraphicFramePr>
          <p:cNvPr id="1426" name="table 1426"/>
          <p:cNvGraphicFramePr>
            <a:graphicFrameLocks noGrp="1"/>
          </p:cNvGraphicFramePr>
          <p:nvPr/>
        </p:nvGraphicFramePr>
        <p:xfrm>
          <a:off x="2688209" y="1370329"/>
          <a:ext cx="1903095" cy="5020309"/>
        </p:xfrm>
        <a:graphic>
          <a:graphicData uri="http://schemas.openxmlformats.org/drawingml/2006/table">
            <a:tbl>
              <a:tblPr/>
              <a:tblGrid>
                <a:gridCol w="1745614"/>
                <a:gridCol w="157479"/>
              </a:tblGrid>
              <a:tr h="706119">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FFFFFF"/>
                      </a:solidFill>
                      <a:prstDash val="dash"/>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9F3"/>
                    </a:solidFill>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FFFFFF"/>
                      </a:solidFill>
                      <a:prstDash val="solid"/>
                      <a:round/>
                      <a:headEnd type="none" w="med" len="med"/>
                      <a:tailEnd type="none" w="med" len="med"/>
                    </a:lnL>
                    <a:lnR>
                      <a:noFill/>
                    </a:lnR>
                    <a:lnT>
                      <a:noFill/>
                    </a:lnT>
                    <a:lnB w="9525" cap="flat" cmpd="sng" algn="ctr">
                      <a:solidFill>
                        <a:srgbClr val="FFFFFF"/>
                      </a:solidFill>
                      <a:prstDash val="solid"/>
                      <a:round/>
                      <a:headEnd type="none" w="med" len="med"/>
                      <a:tailEnd type="none" w="med" len="med"/>
                    </a:lnB>
                    <a:solidFill>
                      <a:srgbClr val="DEE9F3"/>
                    </a:solidFill>
                  </a:tcPr>
                </a:tc>
              </a:tr>
              <a:tr h="280034">
                <a:tc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FFFFFF"/>
                      </a:solidFill>
                      <a:prstDash val="dash"/>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9F3"/>
                    </a:solidFill>
                  </a:tcPr>
                </a:tc>
                <a:tc hMerge="1">
                  <a:tcPr marL="0" marR="0" marT="0" marB="0" vert="horz">
                    <a:lnL w="9525" cap="flat" cmpd="sng" algn="ctr">
                      <a:solidFill>
                        <a:srgbClr val="FFFFFF"/>
                      </a:solidFill>
                      <a:prstDash val="dash"/>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9F3"/>
                    </a:solidFill>
                  </a:tcPr>
                </a:tc>
              </a:tr>
              <a:tr h="561340">
                <a:tc>
                  <a:txBody>
                    <a:bodyPr/>
                    <a:lstStyle/>
                    <a:p>
                      <a:pPr algn="l" rtl="0" eaLnBrk="0">
                        <a:lnSpc>
                          <a:spcPct val="104000"/>
                        </a:lnSpc>
                      </a:pPr>
                      <a:endParaRPr sz="500" dirty="0">
                        <a:latin typeface="Arial" panose="020B0604020202020204"/>
                        <a:ea typeface="Arial" panose="020B0604020202020204"/>
                        <a:cs typeface="Arial" panose="020B0604020202020204"/>
                      </a:endParaRPr>
                    </a:p>
                    <a:p>
                      <a:pPr marL="613410" indent="-504825" algn="l" rtl="0" eaLnBrk="0">
                        <a:lnSpc>
                          <a:spcPct val="97000"/>
                        </a:lnSpc>
                        <a:spcBef>
                          <a:spcPts val="5"/>
                        </a:spcBef>
                      </a:pPr>
                      <a:r>
                        <a:rPr sz="1400" b="1" kern="0" spc="-50" dirty="0">
                          <a:solidFill>
                            <a:srgbClr val="FFFFFF">
                              <a:alpha val="100000"/>
                            </a:srgbClr>
                          </a:solidFill>
                          <a:latin typeface="楷体" panose="02010609060101010101" charset="-122"/>
                          <a:ea typeface="楷体" panose="02010609060101010101" charset="-122"/>
                          <a:cs typeface="楷体" panose="02010609060101010101" charset="-122"/>
                        </a:rPr>
                        <a:t>准备党支部委员会工</a:t>
                      </a:r>
                      <a:r>
                        <a:rPr sz="1400" kern="0" spc="0" dirty="0">
                          <a:solidFill>
                            <a:srgbClr val="FFFFFF">
                              <a:alpha val="100000"/>
                            </a:srgbClr>
                          </a:solidFill>
                          <a:latin typeface="楷体" panose="02010609060101010101" charset="-122"/>
                          <a:ea typeface="楷体" panose="02010609060101010101" charset="-122"/>
                          <a:cs typeface="楷体" panose="02010609060101010101" charset="-122"/>
                        </a:rPr>
                        <a:t>  </a:t>
                      </a: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作报告</a:t>
                      </a:r>
                      <a:endParaRPr sz="1400" dirty="0">
                        <a:latin typeface="楷体" panose="02010609060101010101" charset="-122"/>
                        <a:ea typeface="楷体" panose="02010609060101010101" charset="-122"/>
                        <a:cs typeface="楷体" panose="02010609060101010101" charset="-122"/>
                      </a:endParaRPr>
                    </a:p>
                  </a:txBody>
                  <a:tcPr marL="0" marR="0" marT="0" marB="0" vert="horz">
                    <a:lnL w="9525" cap="flat" cmpd="sng" algn="ctr">
                      <a:solidFill>
                        <a:srgbClr val="FFFFFF"/>
                      </a:solidFill>
                      <a:prstDash val="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A90C2"/>
                    </a:solidFill>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9F3"/>
                    </a:solidFill>
                  </a:tcPr>
                </a:tc>
              </a:tr>
              <a:tr h="28003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FFFFFF"/>
                      </a:solidFill>
                      <a:prstDash val="dash"/>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9F3"/>
                    </a:solidFill>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r>
              <a:tr h="561340">
                <a:tc>
                  <a:txBody>
                    <a:bodyPr/>
                    <a:lstStyle/>
                    <a:p>
                      <a:pPr algn="l" rtl="0" eaLnBrk="0">
                        <a:lnSpc>
                          <a:spcPct val="121000"/>
                        </a:lnSpc>
                      </a:pPr>
                      <a:endParaRPr sz="1000" dirty="0">
                        <a:latin typeface="Arial" panose="020B0604020202020204"/>
                        <a:ea typeface="Arial" panose="020B0604020202020204"/>
                        <a:cs typeface="Arial" panose="020B0604020202020204"/>
                      </a:endParaRPr>
                    </a:p>
                    <a:p>
                      <a:pPr marL="350520" algn="l" rtl="0" eaLnBrk="0">
                        <a:lnSpc>
                          <a:spcPct val="97000"/>
                        </a:lnSpc>
                        <a:spcBef>
                          <a:spcPts val="0"/>
                        </a:spcBef>
                      </a:pP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进行选举教育</a:t>
                      </a:r>
                      <a:endParaRPr sz="1400" dirty="0">
                        <a:latin typeface="楷体" panose="02010609060101010101" charset="-122"/>
                        <a:ea typeface="楷体" panose="02010609060101010101" charset="-122"/>
                        <a:cs typeface="楷体" panose="02010609060101010101" charset="-122"/>
                      </a:endParaRPr>
                    </a:p>
                  </a:txBody>
                  <a:tcPr marL="0" marR="0" marT="0" marB="0" vert="horz">
                    <a:lnL w="9525" cap="flat" cmpd="sng" algn="ctr">
                      <a:solidFill>
                        <a:srgbClr val="FFFFFF"/>
                      </a:solidFill>
                      <a:prstDash val="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A90C2"/>
                    </a:solidFill>
                  </a:tcPr>
                </a:tc>
                <a:tc rowSpan="8">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DEE9F3"/>
                    </a:solidFill>
                  </a:tcPr>
                </a:tc>
              </a:tr>
              <a:tr h="28003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FFFFFF"/>
                      </a:solidFill>
                      <a:prstDash val="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9F3"/>
                    </a:solidFill>
                  </a:tcPr>
                </a:tc>
                <a:tc vMerge="1">
                  <a:tcPr marL="0" marR="0" marT="0" marB="0" vert="horz">
                    <a:lnL w="9525"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tcPr>
                </a:tc>
              </a:tr>
              <a:tr h="561975">
                <a:tc>
                  <a:txBody>
                    <a:bodyPr/>
                    <a:lstStyle/>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276225" algn="l" rtl="0" eaLnBrk="0">
                        <a:lnSpc>
                          <a:spcPct val="98000"/>
                        </a:lnSpc>
                      </a:pPr>
                      <a:r>
                        <a:rPr sz="1400" b="1" kern="0" spc="-40" dirty="0">
                          <a:solidFill>
                            <a:srgbClr val="FFFFFF">
                              <a:alpha val="100000"/>
                            </a:srgbClr>
                          </a:solidFill>
                          <a:latin typeface="楷体" panose="02010609060101010101" charset="-122"/>
                          <a:ea typeface="楷体" panose="02010609060101010101" charset="-122"/>
                          <a:cs typeface="楷体" panose="02010609060101010101" charset="-122"/>
                        </a:rPr>
                        <a:t>酝酿确定候选人</a:t>
                      </a:r>
                      <a:endParaRPr sz="1400" dirty="0">
                        <a:latin typeface="楷体" panose="02010609060101010101" charset="-122"/>
                        <a:ea typeface="楷体" panose="02010609060101010101" charset="-122"/>
                        <a:cs typeface="楷体" panose="02010609060101010101" charset="-122"/>
                      </a:endParaRPr>
                    </a:p>
                  </a:txBody>
                  <a:tcPr marL="0" marR="0" marT="0" marB="0" vert="horz">
                    <a:lnL w="9525" cap="flat" cmpd="sng" algn="ctr">
                      <a:solidFill>
                        <a:srgbClr val="FFFFFF"/>
                      </a:solidFill>
                      <a:prstDash val="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A90C2"/>
                    </a:solidFill>
                  </a:tcPr>
                </a:tc>
                <a:tc vMerge="1">
                  <a:tcPr marL="0" marR="0" marT="0" marB="0" vert="horz">
                    <a:lnL w="9525"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tcPr>
                </a:tc>
              </a:tr>
              <a:tr h="28003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FFFFFF"/>
                      </a:solidFill>
                      <a:prstDash val="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9F3"/>
                    </a:solidFill>
                  </a:tcPr>
                </a:tc>
                <a:tc vMerge="1">
                  <a:tcPr marL="0" marR="0" marT="0" marB="0" vert="horz">
                    <a:lnL w="9525"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tcPr>
                </a:tc>
              </a:tr>
              <a:tr h="561975">
                <a:tc>
                  <a:txBody>
                    <a:bodyPr/>
                    <a:lstStyle/>
                    <a:p>
                      <a:pPr algn="l" rtl="0" eaLnBrk="0">
                        <a:lnSpc>
                          <a:spcPct val="125000"/>
                        </a:lnSpc>
                      </a:pPr>
                      <a:endParaRPr sz="1000" dirty="0">
                        <a:latin typeface="Arial" panose="020B0604020202020204"/>
                        <a:ea typeface="Arial" panose="020B0604020202020204"/>
                        <a:cs typeface="Arial" panose="020B0604020202020204"/>
                      </a:endParaRPr>
                    </a:p>
                    <a:p>
                      <a:pPr marL="167005" algn="l" rtl="0" eaLnBrk="0">
                        <a:lnSpc>
                          <a:spcPct val="97000"/>
                        </a:lnSpc>
                        <a:spcBef>
                          <a:spcPts val="5"/>
                        </a:spcBef>
                      </a:pP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确定大会选举办法</a:t>
                      </a:r>
                      <a:endParaRPr sz="1400" dirty="0">
                        <a:latin typeface="楷体" panose="02010609060101010101" charset="-122"/>
                        <a:ea typeface="楷体" panose="02010609060101010101" charset="-122"/>
                        <a:cs typeface="楷体" panose="02010609060101010101" charset="-122"/>
                      </a:endParaRPr>
                    </a:p>
                  </a:txBody>
                  <a:tcPr marL="0" marR="0" marT="0" marB="0" vert="horz">
                    <a:lnL w="9525" cap="flat" cmpd="sng" algn="ctr">
                      <a:solidFill>
                        <a:srgbClr val="FFFFFF"/>
                      </a:solidFill>
                      <a:prstDash val="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A90C2"/>
                    </a:solidFill>
                  </a:tcPr>
                </a:tc>
                <a:tc vMerge="1">
                  <a:tcPr marL="0" marR="0" marT="0" marB="0" vert="horz">
                    <a:lnL w="9525"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tcPr>
                </a:tc>
              </a:tr>
              <a:tr h="28003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FFFFFF"/>
                      </a:solidFill>
                      <a:prstDash val="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9F3"/>
                    </a:solidFill>
                  </a:tcPr>
                </a:tc>
                <a:tc vMerge="1">
                  <a:tcPr marL="0" marR="0" marT="0" marB="0" vert="horz">
                    <a:lnL w="9525"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tcPr>
                </a:tc>
              </a:tr>
              <a:tr h="561340">
                <a:tc>
                  <a:txBody>
                    <a:bodyPr/>
                    <a:lstStyle/>
                    <a:p>
                      <a:pPr algn="l" rtl="0" eaLnBrk="0">
                        <a:lnSpc>
                          <a:spcPct val="112000"/>
                        </a:lnSpc>
                      </a:pPr>
                      <a:endParaRPr sz="500" dirty="0">
                        <a:latin typeface="Arial" panose="020B0604020202020204"/>
                        <a:ea typeface="Arial" panose="020B0604020202020204"/>
                        <a:cs typeface="Arial" panose="020B0604020202020204"/>
                      </a:endParaRPr>
                    </a:p>
                    <a:p>
                      <a:pPr marL="554990" indent="-525780" algn="l" rtl="0" eaLnBrk="0">
                        <a:lnSpc>
                          <a:spcPct val="97000"/>
                        </a:lnSpc>
                        <a:spcBef>
                          <a:spcPts val="5"/>
                        </a:spcBef>
                      </a:pPr>
                      <a:r>
                        <a:rPr sz="1400" b="1" kern="0" spc="-70" dirty="0">
                          <a:solidFill>
                            <a:srgbClr val="FFFFFF">
                              <a:alpha val="100000"/>
                            </a:srgbClr>
                          </a:solidFill>
                          <a:latin typeface="楷体" panose="02010609060101010101" charset="-122"/>
                          <a:ea typeface="楷体" panose="02010609060101010101" charset="-122"/>
                          <a:cs typeface="楷体" panose="02010609060101010101" charset="-122"/>
                        </a:rPr>
                        <a:t>准备选举会场、选票、</a:t>
                      </a:r>
                      <a:r>
                        <a:rPr sz="1400" kern="0" spc="0" dirty="0">
                          <a:solidFill>
                            <a:srgbClr val="FFFFFF">
                              <a:alpha val="100000"/>
                            </a:srgbClr>
                          </a:solidFill>
                          <a:latin typeface="楷体" panose="02010609060101010101" charset="-122"/>
                          <a:ea typeface="楷体" panose="02010609060101010101" charset="-122"/>
                          <a:cs typeface="楷体" panose="02010609060101010101" charset="-122"/>
                        </a:rPr>
                        <a:t> </a:t>
                      </a:r>
                      <a:r>
                        <a:rPr sz="1400" b="1" kern="0" spc="-70" dirty="0">
                          <a:solidFill>
                            <a:srgbClr val="FFFFFF">
                              <a:alpha val="100000"/>
                            </a:srgbClr>
                          </a:solidFill>
                          <a:latin typeface="楷体" panose="02010609060101010101" charset="-122"/>
                          <a:ea typeface="楷体" panose="02010609060101010101" charset="-122"/>
                          <a:cs typeface="楷体" panose="02010609060101010101" charset="-122"/>
                        </a:rPr>
                        <a:t>票箱等</a:t>
                      </a:r>
                      <a:endParaRPr sz="1400" dirty="0">
                        <a:latin typeface="楷体" panose="02010609060101010101" charset="-122"/>
                        <a:ea typeface="楷体" panose="02010609060101010101" charset="-122"/>
                        <a:cs typeface="楷体" panose="02010609060101010101" charset="-122"/>
                      </a:endParaRPr>
                    </a:p>
                  </a:txBody>
                  <a:tcPr marL="0" marR="0" marT="0" marB="0" vert="horz">
                    <a:lnL w="9525" cap="flat" cmpd="sng" algn="ctr">
                      <a:solidFill>
                        <a:srgbClr val="FFFFFF"/>
                      </a:solidFill>
                      <a:prstDash val="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A90C2"/>
                    </a:solidFill>
                  </a:tcPr>
                </a:tc>
                <a:tc vMerge="1">
                  <a:tcPr marL="0" marR="0" marT="0" marB="0" vert="horz">
                    <a:lnL w="9525"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tcPr>
                </a:tc>
              </a:tr>
              <a:tr h="0">
                <a:tc>
                  <a:txBody>
                    <a:bodyPr/>
                    <a:lstStyle/>
                    <a:p>
                      <a:pPr algn="l" rtl="0" eaLnBrk="0">
                        <a:lnSpc>
                          <a:spcPts val="785"/>
                        </a:lnSpc>
                      </a:pPr>
                      <a:endParaRPr sz="600" dirty="0">
                        <a:latin typeface="Arial" panose="020B0604020202020204"/>
                        <a:ea typeface="Arial" panose="020B0604020202020204"/>
                        <a:cs typeface="Arial" panose="020B0604020202020204"/>
                      </a:endParaRPr>
                    </a:p>
                  </a:txBody>
                  <a:tcPr marL="0" marR="0" marT="0" marB="0" vert="horz">
                    <a:lnL w="9525" cap="flat" cmpd="sng" algn="ctr">
                      <a:solidFill>
                        <a:srgbClr val="FFFFFF"/>
                      </a:solidFill>
                      <a:prstDash val="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9F3"/>
                    </a:solidFill>
                  </a:tcPr>
                </a:tc>
                <a:tc vMerge="1">
                  <a:tcPr marL="0" marR="0" marT="0" marB="0" vert="horz">
                    <a:lnL w="9525"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tcPr>
                </a:tc>
              </a:tr>
            </a:tbl>
          </a:graphicData>
        </a:graphic>
      </p:graphicFrame>
      <p:sp>
        <p:nvSpPr>
          <p:cNvPr id="1428" name="path 1428"/>
          <p:cNvSpPr/>
          <p:nvPr/>
        </p:nvSpPr>
        <p:spPr>
          <a:xfrm>
            <a:off x="2019173" y="1370329"/>
            <a:ext cx="9144" cy="5010784"/>
          </a:xfrm>
          <a:custGeom>
            <a:avLst/>
            <a:gdLst/>
            <a:ahLst/>
            <a:cxnLst/>
            <a:rect l="0" t="0" r="0" b="0"/>
            <a:pathLst>
              <a:path w="14" h="7890">
                <a:moveTo>
                  <a:pt x="7" y="0"/>
                </a:moveTo>
                <a:lnTo>
                  <a:pt x="7" y="7890"/>
                </a:lnTo>
              </a:path>
            </a:pathLst>
          </a:custGeom>
          <a:noFill/>
          <a:ln w="9143" cap="flat">
            <a:solidFill>
              <a:srgbClr val="FFFFFF"/>
            </a:solidFill>
            <a:prstDash val="solid"/>
            <a:bevel/>
          </a:ln>
        </p:spPr>
        <p:txBody>
          <a:bodyPr rtlCol="0"/>
          <a:lstStyle/>
          <a:p>
            <a:pPr algn="ctr"/>
            <a:endParaRPr lang="zh-CN" altLang="en-US"/>
          </a:p>
        </p:txBody>
      </p:sp>
      <p:pic>
        <p:nvPicPr>
          <p:cNvPr id="1430" name="picture 1430"/>
          <p:cNvPicPr>
            <a:picLocks noChangeAspect="1"/>
          </p:cNvPicPr>
          <p:nvPr/>
        </p:nvPicPr>
        <p:blipFill>
          <a:blip r:embed="rId7"/>
          <a:stretch>
            <a:fillRect/>
          </a:stretch>
        </p:blipFill>
        <p:spPr>
          <a:xfrm rot="21600000">
            <a:off x="1028700" y="1292352"/>
            <a:ext cx="10134600" cy="88391"/>
          </a:xfrm>
          <a:prstGeom prst="rect">
            <a:avLst/>
          </a:prstGeom>
        </p:spPr>
      </p:pic>
      <p:sp>
        <p:nvSpPr>
          <p:cNvPr id="1432" name="rect 1432"/>
          <p:cNvSpPr/>
          <p:nvPr/>
        </p:nvSpPr>
        <p:spPr>
          <a:xfrm>
            <a:off x="4966715" y="1353311"/>
            <a:ext cx="2985515" cy="5009388"/>
          </a:xfrm>
          <a:prstGeom prst="rect">
            <a:avLst/>
          </a:prstGeom>
          <a:solidFill>
            <a:srgbClr val="DEE9F3">
              <a:alpha val="100000"/>
            </a:srgbClr>
          </a:solidFill>
          <a:ln w="0" cap="flat">
            <a:noFill/>
            <a:prstDash val="solid"/>
            <a:miter lim="0"/>
          </a:ln>
        </p:spPr>
        <p:txBody>
          <a:bodyPr rtlCol="0"/>
          <a:lstStyle/>
          <a:p>
            <a:pPr algn="ctr"/>
            <a:endParaRPr lang="zh-CN" altLang="en-US"/>
          </a:p>
        </p:txBody>
      </p:sp>
      <p:graphicFrame>
        <p:nvGraphicFramePr>
          <p:cNvPr id="1434" name="table 1434"/>
          <p:cNvGraphicFramePr>
            <a:graphicFrameLocks noGrp="1"/>
          </p:cNvGraphicFramePr>
          <p:nvPr/>
        </p:nvGraphicFramePr>
        <p:xfrm>
          <a:off x="4908422" y="1349375"/>
          <a:ext cx="2995294" cy="5019675"/>
        </p:xfrm>
        <a:graphic>
          <a:graphicData uri="http://schemas.openxmlformats.org/drawingml/2006/table">
            <a:tbl>
              <a:tblPr/>
              <a:tblGrid>
                <a:gridCol w="2995294"/>
              </a:tblGrid>
              <a:tr h="501967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r>
            </a:tbl>
          </a:graphicData>
        </a:graphic>
      </p:graphicFrame>
      <p:pic>
        <p:nvPicPr>
          <p:cNvPr id="1436" name="picture 1436"/>
          <p:cNvPicPr>
            <a:picLocks noChangeAspect="1"/>
          </p:cNvPicPr>
          <p:nvPr/>
        </p:nvPicPr>
        <p:blipFill>
          <a:blip r:embed="rId8"/>
          <a:stretch>
            <a:fillRect/>
          </a:stretch>
        </p:blipFill>
        <p:spPr>
          <a:xfrm rot="21600000">
            <a:off x="5760720" y="2247900"/>
            <a:ext cx="1924037" cy="490855"/>
          </a:xfrm>
          <a:prstGeom prst="rect">
            <a:avLst/>
          </a:prstGeom>
        </p:spPr>
      </p:pic>
      <p:pic>
        <p:nvPicPr>
          <p:cNvPr id="1438" name="picture 1438"/>
          <p:cNvPicPr>
            <a:picLocks noChangeAspect="1"/>
          </p:cNvPicPr>
          <p:nvPr/>
        </p:nvPicPr>
        <p:blipFill>
          <a:blip r:embed="rId9"/>
          <a:stretch>
            <a:fillRect/>
          </a:stretch>
        </p:blipFill>
        <p:spPr>
          <a:xfrm rot="21600000">
            <a:off x="5760720" y="2964179"/>
            <a:ext cx="1924037" cy="490854"/>
          </a:xfrm>
          <a:prstGeom prst="rect">
            <a:avLst/>
          </a:prstGeom>
        </p:spPr>
      </p:pic>
      <p:pic>
        <p:nvPicPr>
          <p:cNvPr id="1440" name="picture 1440"/>
          <p:cNvPicPr>
            <a:picLocks noChangeAspect="1"/>
          </p:cNvPicPr>
          <p:nvPr/>
        </p:nvPicPr>
        <p:blipFill>
          <a:blip r:embed="rId10"/>
          <a:stretch>
            <a:fillRect/>
          </a:stretch>
        </p:blipFill>
        <p:spPr>
          <a:xfrm rot="21600000">
            <a:off x="5760720" y="3680459"/>
            <a:ext cx="1924037" cy="490220"/>
          </a:xfrm>
          <a:prstGeom prst="rect">
            <a:avLst/>
          </a:prstGeom>
        </p:spPr>
      </p:pic>
      <p:pic>
        <p:nvPicPr>
          <p:cNvPr id="1442" name="picture 1442"/>
          <p:cNvPicPr>
            <a:picLocks noChangeAspect="1"/>
          </p:cNvPicPr>
          <p:nvPr/>
        </p:nvPicPr>
        <p:blipFill>
          <a:blip r:embed="rId11"/>
          <a:stretch>
            <a:fillRect/>
          </a:stretch>
        </p:blipFill>
        <p:spPr>
          <a:xfrm rot="21600000">
            <a:off x="5760720" y="1531620"/>
            <a:ext cx="1924037" cy="490854"/>
          </a:xfrm>
          <a:prstGeom prst="rect">
            <a:avLst/>
          </a:prstGeom>
        </p:spPr>
      </p:pic>
      <p:sp>
        <p:nvSpPr>
          <p:cNvPr id="1444" name="textbox 1444"/>
          <p:cNvSpPr/>
          <p:nvPr/>
        </p:nvSpPr>
        <p:spPr>
          <a:xfrm>
            <a:off x="5907943" y="1567447"/>
            <a:ext cx="1623060" cy="2593339"/>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664210" indent="-621030" algn="l" rtl="0" eaLnBrk="0">
              <a:lnSpc>
                <a:spcPct val="98000"/>
              </a:lnSpc>
            </a:pPr>
            <a:r>
              <a:rPr sz="1400" b="1" kern="0" spc="-50" dirty="0">
                <a:solidFill>
                  <a:srgbClr val="FFFFFF">
                    <a:alpha val="100000"/>
                  </a:srgbClr>
                </a:solidFill>
                <a:latin typeface="楷体" panose="02010609060101010101" charset="-122"/>
                <a:ea typeface="楷体" panose="02010609060101010101" charset="-122"/>
                <a:cs typeface="楷体" panose="02010609060101010101" charset="-122"/>
              </a:rPr>
              <a:t>清点人数，确认选举</a:t>
            </a:r>
            <a:r>
              <a:rPr sz="1400" kern="0" spc="50" dirty="0">
                <a:solidFill>
                  <a:srgbClr val="FFFFFF">
                    <a:alpha val="100000"/>
                  </a:srgbClr>
                </a:solidFill>
                <a:latin typeface="楷体" panose="02010609060101010101" charset="-122"/>
                <a:ea typeface="楷体" panose="02010609060101010101" charset="-122"/>
                <a:cs typeface="楷体" panose="02010609060101010101" charset="-122"/>
              </a:rPr>
              <a:t> </a:t>
            </a:r>
            <a:r>
              <a:rPr sz="1400" b="1" kern="0" spc="-80" dirty="0">
                <a:solidFill>
                  <a:srgbClr val="FFFFFF">
                    <a:alpha val="100000"/>
                  </a:srgbClr>
                </a:solidFill>
                <a:latin typeface="楷体" panose="02010609060101010101" charset="-122"/>
                <a:ea typeface="楷体" panose="02010609060101010101" charset="-122"/>
                <a:cs typeface="楷体" panose="02010609060101010101" charset="-122"/>
              </a:rPr>
              <a:t>资格</a:t>
            </a:r>
            <a:endParaRPr sz="1400" dirty="0">
              <a:latin typeface="楷体" panose="02010609060101010101" charset="-122"/>
              <a:ea typeface="楷体" panose="02010609060101010101" charset="-122"/>
              <a:cs typeface="楷体" panose="02010609060101010101" charset="-122"/>
            </a:endParaRPr>
          </a:p>
          <a:p>
            <a:pPr algn="l" rtl="0" eaLnBrk="0">
              <a:lnSpc>
                <a:spcPct val="159000"/>
              </a:lnSpc>
            </a:pPr>
            <a:endParaRPr sz="1000" dirty="0">
              <a:latin typeface="Arial" panose="020B0604020202020204"/>
              <a:ea typeface="Arial" panose="020B0604020202020204"/>
              <a:cs typeface="Arial" panose="020B0604020202020204"/>
            </a:endParaRPr>
          </a:p>
          <a:p>
            <a:pPr marL="551180" indent="-524510" algn="l" rtl="0" eaLnBrk="0">
              <a:lnSpc>
                <a:spcPct val="97000"/>
              </a:lnSpc>
              <a:spcBef>
                <a:spcPts val="425"/>
              </a:spcBef>
            </a:pP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上届支委负责人作工</a:t>
            </a:r>
            <a:r>
              <a:rPr sz="1400" kern="0" spc="20" dirty="0">
                <a:solidFill>
                  <a:srgbClr val="FFFFFF">
                    <a:alpha val="100000"/>
                  </a:srgbClr>
                </a:solidFill>
                <a:latin typeface="楷体" panose="02010609060101010101" charset="-122"/>
                <a:ea typeface="楷体" panose="02010609060101010101" charset="-122"/>
                <a:cs typeface="楷体" panose="02010609060101010101" charset="-122"/>
              </a:rPr>
              <a:t> </a:t>
            </a: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作报告</a:t>
            </a:r>
            <a:endParaRPr sz="1400" dirty="0">
              <a:latin typeface="楷体" panose="02010609060101010101" charset="-122"/>
              <a:ea typeface="楷体" panose="02010609060101010101" charset="-122"/>
              <a:cs typeface="楷体" panose="02010609060101010101" charset="-122"/>
            </a:endParaRPr>
          </a:p>
          <a:p>
            <a:pPr algn="l" rtl="0" eaLnBrk="0">
              <a:lnSpc>
                <a:spcPct val="163000"/>
              </a:lnSpc>
            </a:pPr>
            <a:endParaRPr sz="1000" dirty="0">
              <a:latin typeface="Arial" panose="020B0604020202020204"/>
              <a:ea typeface="Arial" panose="020B0604020202020204"/>
              <a:cs typeface="Arial" panose="020B0604020202020204"/>
            </a:endParaRPr>
          </a:p>
          <a:p>
            <a:pPr marL="24765" indent="2540" algn="l" rtl="0" eaLnBrk="0">
              <a:lnSpc>
                <a:spcPct val="97000"/>
              </a:lnSpc>
              <a:spcBef>
                <a:spcPts val="425"/>
              </a:spcBef>
            </a:pPr>
            <a:r>
              <a:rPr sz="1400" b="1" kern="0" spc="-40" dirty="0">
                <a:solidFill>
                  <a:srgbClr val="FFFFFF">
                    <a:alpha val="100000"/>
                  </a:srgbClr>
                </a:solidFill>
                <a:latin typeface="楷体" panose="02010609060101010101" charset="-122"/>
                <a:ea typeface="楷体" panose="02010609060101010101" charset="-122"/>
                <a:cs typeface="楷体" panose="02010609060101010101" charset="-122"/>
              </a:rPr>
              <a:t>通过选举办法和推选</a:t>
            </a:r>
            <a:r>
              <a:rPr sz="1400" kern="0" spc="70" dirty="0">
                <a:solidFill>
                  <a:srgbClr val="FFFFFF">
                    <a:alpha val="100000"/>
                  </a:srgbClr>
                </a:solidFill>
                <a:latin typeface="楷体" panose="02010609060101010101" charset="-122"/>
                <a:ea typeface="楷体" panose="02010609060101010101" charset="-122"/>
                <a:cs typeface="楷体" panose="02010609060101010101" charset="-122"/>
              </a:rPr>
              <a:t> </a:t>
            </a: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监票、唱票、计票人</a:t>
            </a:r>
            <a:endParaRPr sz="1400" dirty="0">
              <a:latin typeface="楷体" panose="02010609060101010101" charset="-122"/>
              <a:ea typeface="楷体" panose="02010609060101010101" charset="-122"/>
              <a:cs typeface="楷体" panose="02010609060101010101" charset="-122"/>
            </a:endParaRPr>
          </a:p>
          <a:p>
            <a:pPr algn="l" rtl="0" eaLnBrk="0">
              <a:lnSpc>
                <a:spcPct val="164000"/>
              </a:lnSpc>
            </a:pPr>
            <a:endParaRPr sz="1000" dirty="0">
              <a:latin typeface="Arial" panose="020B0604020202020204"/>
              <a:ea typeface="Arial" panose="020B0604020202020204"/>
              <a:cs typeface="Arial" panose="020B0604020202020204"/>
            </a:endParaRPr>
          </a:p>
          <a:p>
            <a:pPr algn="l" rtl="0" eaLnBrk="0">
              <a:lnSpc>
                <a:spcPct val="119000"/>
              </a:lnSpc>
            </a:pPr>
            <a:endParaRPr sz="300" dirty="0">
              <a:latin typeface="Arial" panose="020B0604020202020204"/>
              <a:ea typeface="Arial" panose="020B0604020202020204"/>
              <a:cs typeface="Arial" panose="020B0604020202020204"/>
            </a:endParaRPr>
          </a:p>
          <a:p>
            <a:pPr marL="577215" indent="-564515" algn="l" rtl="0" eaLnBrk="0">
              <a:lnSpc>
                <a:spcPct val="98000"/>
              </a:lnSpc>
              <a:spcBef>
                <a:spcPts val="5"/>
              </a:spcBef>
            </a:pPr>
            <a:r>
              <a:rPr sz="1400" b="1" kern="0" spc="-20" dirty="0">
                <a:solidFill>
                  <a:srgbClr val="FFFFFF">
                    <a:alpha val="100000"/>
                  </a:srgbClr>
                </a:solidFill>
                <a:latin typeface="楷体" panose="02010609060101010101" charset="-122"/>
                <a:ea typeface="楷体" panose="02010609060101010101" charset="-122"/>
                <a:cs typeface="楷体" panose="02010609060101010101" charset="-122"/>
              </a:rPr>
              <a:t>公布候选人名单并介</a:t>
            </a:r>
            <a:r>
              <a:rPr sz="1400" kern="0" spc="30" dirty="0">
                <a:solidFill>
                  <a:srgbClr val="FFFFFF">
                    <a:alpha val="100000"/>
                  </a:srgbClr>
                </a:solidFill>
                <a:latin typeface="楷体" panose="02010609060101010101" charset="-122"/>
                <a:ea typeface="楷体" panose="02010609060101010101" charset="-122"/>
                <a:cs typeface="楷体" panose="02010609060101010101" charset="-122"/>
              </a:rPr>
              <a:t> </a:t>
            </a:r>
            <a:r>
              <a:rPr sz="1400" b="1" kern="0" spc="-70" dirty="0">
                <a:solidFill>
                  <a:srgbClr val="FFFFFF">
                    <a:alpha val="100000"/>
                  </a:srgbClr>
                </a:solidFill>
                <a:latin typeface="楷体" panose="02010609060101010101" charset="-122"/>
                <a:ea typeface="楷体" panose="02010609060101010101" charset="-122"/>
                <a:cs typeface="楷体" panose="02010609060101010101" charset="-122"/>
              </a:rPr>
              <a:t>绍情况</a:t>
            </a:r>
            <a:endParaRPr sz="1400" dirty="0">
              <a:latin typeface="楷体" panose="02010609060101010101" charset="-122"/>
              <a:ea typeface="楷体" panose="02010609060101010101" charset="-122"/>
              <a:cs typeface="楷体" panose="02010609060101010101" charset="-122"/>
            </a:endParaRPr>
          </a:p>
        </p:txBody>
      </p:sp>
      <p:sp>
        <p:nvSpPr>
          <p:cNvPr id="1446" name="textbox 1446"/>
          <p:cNvSpPr/>
          <p:nvPr/>
        </p:nvSpPr>
        <p:spPr>
          <a:xfrm>
            <a:off x="989050" y="1569834"/>
            <a:ext cx="337184" cy="4684395"/>
          </a:xfrm>
          <a:prstGeom prst="rect">
            <a:avLst/>
          </a:prstGeom>
          <a:noFill/>
          <a:ln w="0" cap="flat">
            <a:noFill/>
            <a:prstDash val="solid"/>
            <a:miter lim="0"/>
          </a:ln>
        </p:spPr>
        <p:txBody>
          <a:bodyPr vert="eaVert"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12700" algn="l" rtl="0" eaLnBrk="0">
              <a:lnSpc>
                <a:spcPct val="96000"/>
              </a:lnSpc>
            </a:pPr>
            <a:r>
              <a:rPr sz="2100" b="1" kern="0" spc="330" dirty="0">
                <a:solidFill>
                  <a:srgbClr val="000000">
                    <a:alpha val="100000"/>
                  </a:srgbClr>
                </a:solidFill>
                <a:latin typeface="楷体" panose="02010609060101010101" charset="-122"/>
                <a:ea typeface="楷体" panose="02010609060101010101" charset="-122"/>
                <a:cs typeface="楷体" panose="02010609060101010101" charset="-122"/>
              </a:rPr>
              <a:t>进行换届选举的支部党员大会程序</a:t>
            </a:r>
            <a:endParaRPr sz="2100" dirty="0">
              <a:latin typeface="楷体" panose="02010609060101010101" charset="-122"/>
              <a:ea typeface="楷体" panose="02010609060101010101" charset="-122"/>
              <a:cs typeface="楷体" panose="02010609060101010101" charset="-122"/>
            </a:endParaRPr>
          </a:p>
        </p:txBody>
      </p:sp>
      <p:sp>
        <p:nvSpPr>
          <p:cNvPr id="1448" name="textbox 1448"/>
          <p:cNvSpPr/>
          <p:nvPr/>
        </p:nvSpPr>
        <p:spPr>
          <a:xfrm>
            <a:off x="2692907" y="1508759"/>
            <a:ext cx="1746885" cy="564515"/>
          </a:xfrm>
          <a:prstGeom prst="rect">
            <a:avLst/>
          </a:prstGeom>
          <a:solidFill>
            <a:srgbClr val="5A90C2">
              <a:alpha val="100000"/>
            </a:srgbClr>
          </a:solidFill>
          <a:ln w="0" cap="flat">
            <a:noFill/>
            <a:prstDash val="solid"/>
            <a:miter lim="0"/>
          </a:ln>
        </p:spPr>
        <p:txBody>
          <a:bodyPr vert="horz" wrap="square" lIns="0" tIns="0" rIns="0" bIns="0"/>
          <a:lstStyle/>
          <a:p>
            <a:pPr algn="l" rtl="0" eaLnBrk="0">
              <a:lnSpc>
                <a:spcPct val="113000"/>
              </a:lnSpc>
            </a:pPr>
            <a:endParaRPr sz="500" dirty="0">
              <a:latin typeface="Arial" panose="020B0604020202020204"/>
              <a:ea typeface="Arial" panose="020B0604020202020204"/>
              <a:cs typeface="Arial" panose="020B0604020202020204"/>
            </a:endParaRPr>
          </a:p>
          <a:p>
            <a:pPr marL="83820" indent="27305" algn="l" rtl="0" eaLnBrk="0">
              <a:lnSpc>
                <a:spcPct val="97000"/>
              </a:lnSpc>
              <a:spcBef>
                <a:spcPts val="0"/>
              </a:spcBef>
            </a:pPr>
            <a:r>
              <a:rPr sz="1400" b="1" kern="0" spc="-60" dirty="0">
                <a:solidFill>
                  <a:srgbClr val="FFFFFF">
                    <a:alpha val="100000"/>
                  </a:srgbClr>
                </a:solidFill>
                <a:latin typeface="楷体" panose="02010609060101010101" charset="-122"/>
                <a:ea typeface="楷体" panose="02010609060101010101" charset="-122"/>
                <a:cs typeface="楷体" panose="02010609060101010101" charset="-122"/>
              </a:rPr>
              <a:t>向上级党组织提交改</a:t>
            </a:r>
            <a:r>
              <a:rPr sz="1400" kern="0" spc="30" dirty="0">
                <a:solidFill>
                  <a:srgbClr val="FFFFFF">
                    <a:alpha val="100000"/>
                  </a:srgbClr>
                </a:solidFill>
                <a:latin typeface="楷体" panose="02010609060101010101" charset="-122"/>
                <a:ea typeface="楷体" panose="02010609060101010101" charset="-122"/>
                <a:cs typeface="楷体" panose="02010609060101010101" charset="-122"/>
              </a:rPr>
              <a:t>  </a:t>
            </a: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选支部委员会的请示</a:t>
            </a:r>
            <a:endParaRPr sz="1400" dirty="0">
              <a:latin typeface="楷体" panose="02010609060101010101" charset="-122"/>
              <a:ea typeface="楷体" panose="02010609060101010101" charset="-122"/>
              <a:cs typeface="楷体" panose="02010609060101010101" charset="-122"/>
            </a:endParaRPr>
          </a:p>
        </p:txBody>
      </p:sp>
      <p:pic>
        <p:nvPicPr>
          <p:cNvPr id="1450" name="picture 1450"/>
          <p:cNvPicPr>
            <a:picLocks noChangeAspect="1"/>
          </p:cNvPicPr>
          <p:nvPr/>
        </p:nvPicPr>
        <p:blipFill>
          <a:blip r:embed="rId12"/>
          <a:stretch>
            <a:fillRect/>
          </a:stretch>
        </p:blipFill>
        <p:spPr>
          <a:xfrm rot="21600000">
            <a:off x="5760720" y="5829300"/>
            <a:ext cx="1924024" cy="492125"/>
          </a:xfrm>
          <a:prstGeom prst="rect">
            <a:avLst/>
          </a:prstGeom>
        </p:spPr>
      </p:pic>
      <p:grpSp>
        <p:nvGrpSpPr>
          <p:cNvPr id="44" name="group 44"/>
          <p:cNvGrpSpPr/>
          <p:nvPr/>
        </p:nvGrpSpPr>
        <p:grpSpPr>
          <a:xfrm rot="21600000">
            <a:off x="5760720" y="4396740"/>
            <a:ext cx="1924037" cy="490854"/>
            <a:chOff x="0" y="0"/>
            <a:chExt cx="1924037" cy="490854"/>
          </a:xfrm>
        </p:grpSpPr>
        <p:pic>
          <p:nvPicPr>
            <p:cNvPr id="1452" name="picture 1452"/>
            <p:cNvPicPr>
              <a:picLocks noChangeAspect="1"/>
            </p:cNvPicPr>
            <p:nvPr/>
          </p:nvPicPr>
          <p:blipFill>
            <a:blip r:embed="rId13"/>
            <a:stretch>
              <a:fillRect/>
            </a:stretch>
          </p:blipFill>
          <p:spPr>
            <a:xfrm rot="21600000">
              <a:off x="0" y="0"/>
              <a:ext cx="1924037" cy="490854"/>
            </a:xfrm>
            <a:prstGeom prst="rect">
              <a:avLst/>
            </a:prstGeom>
          </p:spPr>
        </p:pic>
        <p:sp>
          <p:nvSpPr>
            <p:cNvPr id="1454" name="textbox 1454"/>
            <p:cNvSpPr/>
            <p:nvPr/>
          </p:nvSpPr>
          <p:spPr>
            <a:xfrm>
              <a:off x="-12700" y="-12700"/>
              <a:ext cx="1949450" cy="537209"/>
            </a:xfrm>
            <a:prstGeom prst="rect">
              <a:avLst/>
            </a:prstGeom>
            <a:noFill/>
            <a:ln w="0" cap="flat">
              <a:noFill/>
              <a:prstDash val="solid"/>
              <a:miter lim="0"/>
            </a:ln>
          </p:spPr>
          <p:txBody>
            <a:bodyPr vert="horz" wrap="square" lIns="0" tIns="0" rIns="0" bIns="0"/>
            <a:lstStyle/>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367665" algn="l" rtl="0" eaLnBrk="0">
                <a:lnSpc>
                  <a:spcPct val="97000"/>
                </a:lnSpc>
              </a:pPr>
              <a:r>
                <a:rPr sz="1400" b="1" kern="0" spc="-40" dirty="0">
                  <a:solidFill>
                    <a:srgbClr val="FFFFFF">
                      <a:alpha val="100000"/>
                    </a:srgbClr>
                  </a:solidFill>
                  <a:latin typeface="楷体" panose="02010609060101010101" charset="-122"/>
                  <a:ea typeface="楷体" panose="02010609060101010101" charset="-122"/>
                  <a:cs typeface="楷体" panose="02010609060101010101" charset="-122"/>
                </a:rPr>
                <a:t>分发和填写选票</a:t>
              </a:r>
              <a:endParaRPr sz="1400" dirty="0">
                <a:latin typeface="楷体" panose="02010609060101010101" charset="-122"/>
                <a:ea typeface="楷体" panose="02010609060101010101" charset="-122"/>
                <a:cs typeface="楷体" panose="02010609060101010101" charset="-122"/>
              </a:endParaRPr>
            </a:p>
          </p:txBody>
        </p:sp>
      </p:grpSp>
      <p:grpSp>
        <p:nvGrpSpPr>
          <p:cNvPr id="46" name="group 46"/>
          <p:cNvGrpSpPr/>
          <p:nvPr/>
        </p:nvGrpSpPr>
        <p:grpSpPr>
          <a:xfrm rot="21600000">
            <a:off x="5760720" y="5113020"/>
            <a:ext cx="1924037" cy="490220"/>
            <a:chOff x="0" y="0"/>
            <a:chExt cx="1924037" cy="490220"/>
          </a:xfrm>
        </p:grpSpPr>
        <p:pic>
          <p:nvPicPr>
            <p:cNvPr id="1456" name="picture 1456"/>
            <p:cNvPicPr>
              <a:picLocks noChangeAspect="1"/>
            </p:cNvPicPr>
            <p:nvPr/>
          </p:nvPicPr>
          <p:blipFill>
            <a:blip r:embed="rId14"/>
            <a:stretch>
              <a:fillRect/>
            </a:stretch>
          </p:blipFill>
          <p:spPr>
            <a:xfrm rot="21600000">
              <a:off x="0" y="0"/>
              <a:ext cx="1924037" cy="490220"/>
            </a:xfrm>
            <a:prstGeom prst="rect">
              <a:avLst/>
            </a:prstGeom>
          </p:spPr>
        </p:pic>
        <p:sp>
          <p:nvSpPr>
            <p:cNvPr id="1458" name="textbox 1458"/>
            <p:cNvSpPr/>
            <p:nvPr/>
          </p:nvSpPr>
          <p:spPr>
            <a:xfrm>
              <a:off x="-12700" y="-12700"/>
              <a:ext cx="1949450" cy="536575"/>
            </a:xfrm>
            <a:prstGeom prst="rect">
              <a:avLst/>
            </a:prstGeom>
            <a:noFill/>
            <a:ln w="0" cap="flat">
              <a:noFill/>
              <a:prstDash val="solid"/>
              <a:miter lim="0"/>
            </a:ln>
          </p:spPr>
          <p:txBody>
            <a:bodyPr vert="horz" wrap="square" lIns="0" tIns="0" rIns="0" bIns="0"/>
            <a:lstStyle/>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75590" algn="l" rtl="0" eaLnBrk="0">
                <a:lnSpc>
                  <a:spcPct val="97000"/>
                </a:lnSpc>
              </a:pPr>
              <a:r>
                <a:rPr sz="1400" b="1" kern="0" spc="-30" dirty="0">
                  <a:solidFill>
                    <a:srgbClr val="FFFFFF">
                      <a:alpha val="100000"/>
                    </a:srgbClr>
                  </a:solidFill>
                  <a:latin typeface="楷体" panose="02010609060101010101" charset="-122"/>
                  <a:ea typeface="楷体" panose="02010609060101010101" charset="-122"/>
                  <a:cs typeface="楷体" panose="02010609060101010101" charset="-122"/>
                </a:rPr>
                <a:t>投票、唱票、计票</a:t>
              </a:r>
              <a:endParaRPr sz="1400" dirty="0">
                <a:latin typeface="楷体" panose="02010609060101010101" charset="-122"/>
                <a:ea typeface="楷体" panose="02010609060101010101" charset="-122"/>
                <a:cs typeface="楷体" panose="02010609060101010101" charset="-122"/>
              </a:endParaRPr>
            </a:p>
          </p:txBody>
        </p:sp>
      </p:grpSp>
      <p:sp>
        <p:nvSpPr>
          <p:cNvPr id="1462" name="textbox 1462"/>
          <p:cNvSpPr/>
          <p:nvPr/>
        </p:nvSpPr>
        <p:spPr>
          <a:xfrm>
            <a:off x="5950857" y="5865127"/>
            <a:ext cx="1578610" cy="439419"/>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606425" indent="-593725" algn="l" rtl="0" eaLnBrk="0">
              <a:lnSpc>
                <a:spcPct val="97000"/>
              </a:lnSpc>
            </a:pPr>
            <a:r>
              <a:rPr sz="1400" b="1" kern="0" spc="-60" dirty="0">
                <a:solidFill>
                  <a:srgbClr val="FFFFFF">
                    <a:alpha val="100000"/>
                  </a:srgbClr>
                </a:solidFill>
                <a:latin typeface="楷体" panose="02010609060101010101" charset="-122"/>
                <a:ea typeface="楷体" panose="02010609060101010101" charset="-122"/>
                <a:cs typeface="楷体" panose="02010609060101010101" charset="-122"/>
              </a:rPr>
              <a:t>宣布选举结果，封存</a:t>
            </a:r>
            <a:r>
              <a:rPr sz="1400" kern="0" spc="60" dirty="0">
                <a:solidFill>
                  <a:srgbClr val="FFFFFF">
                    <a:alpha val="100000"/>
                  </a:srgbClr>
                </a:solidFill>
                <a:latin typeface="楷体" panose="02010609060101010101" charset="-122"/>
                <a:ea typeface="楷体" panose="02010609060101010101" charset="-122"/>
                <a:cs typeface="楷体" panose="02010609060101010101" charset="-122"/>
              </a:rPr>
              <a:t> </a:t>
            </a:r>
            <a:r>
              <a:rPr sz="1400" b="1" kern="0" spc="-50" dirty="0">
                <a:solidFill>
                  <a:srgbClr val="FFFFFF">
                    <a:alpha val="100000"/>
                  </a:srgbClr>
                </a:solidFill>
                <a:latin typeface="楷体" panose="02010609060101010101" charset="-122"/>
                <a:ea typeface="楷体" panose="02010609060101010101" charset="-122"/>
                <a:cs typeface="楷体" panose="02010609060101010101" charset="-122"/>
              </a:rPr>
              <a:t>选票</a:t>
            </a:r>
            <a:endParaRPr sz="1400" dirty="0">
              <a:latin typeface="楷体" panose="02010609060101010101" charset="-122"/>
              <a:ea typeface="楷体" panose="02010609060101010101" charset="-122"/>
              <a:cs typeface="楷体" panose="02010609060101010101" charset="-122"/>
            </a:endParaRPr>
          </a:p>
        </p:txBody>
      </p:sp>
      <p:sp>
        <p:nvSpPr>
          <p:cNvPr id="1464" name="textbox 1464"/>
          <p:cNvSpPr/>
          <p:nvPr/>
        </p:nvSpPr>
        <p:spPr>
          <a:xfrm>
            <a:off x="5145884" y="3246755"/>
            <a:ext cx="351154" cy="1381760"/>
          </a:xfrm>
          <a:prstGeom prst="rect">
            <a:avLst/>
          </a:prstGeom>
          <a:noFill/>
          <a:ln w="0" cap="flat">
            <a:noFill/>
            <a:prstDash val="solid"/>
            <a:miter lim="0"/>
          </a:ln>
        </p:spPr>
        <p:txBody>
          <a:bodyPr vert="eaVert"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91000"/>
              </a:lnSpc>
            </a:pPr>
            <a:r>
              <a:rPr sz="2300" kern="0" spc="360" dirty="0">
                <a:solidFill>
                  <a:srgbClr val="000000">
                    <a:alpha val="100000"/>
                  </a:srgbClr>
                </a:solidFill>
                <a:latin typeface="黑体" panose="02010609060101010101" charset="-122"/>
                <a:ea typeface="黑体" panose="02010609060101010101" charset="-122"/>
                <a:cs typeface="黑体" panose="02010609060101010101" charset="-122"/>
              </a:rPr>
              <a:t>选举程序</a:t>
            </a:r>
            <a:endParaRPr sz="2300" dirty="0">
              <a:latin typeface="黑体" panose="02010609060101010101" charset="-122"/>
              <a:ea typeface="黑体" panose="02010609060101010101" charset="-122"/>
              <a:cs typeface="黑体" panose="02010609060101010101" charset="-122"/>
            </a:endParaRPr>
          </a:p>
        </p:txBody>
      </p:sp>
      <p:sp>
        <p:nvSpPr>
          <p:cNvPr id="1466" name="textbox 1466"/>
          <p:cNvSpPr/>
          <p:nvPr/>
        </p:nvSpPr>
        <p:spPr>
          <a:xfrm>
            <a:off x="8294215" y="3328403"/>
            <a:ext cx="348615" cy="1381760"/>
          </a:xfrm>
          <a:prstGeom prst="rect">
            <a:avLst/>
          </a:prstGeom>
          <a:noFill/>
          <a:ln w="0" cap="flat">
            <a:noFill/>
            <a:prstDash val="solid"/>
            <a:miter lim="0"/>
          </a:ln>
        </p:spPr>
        <p:txBody>
          <a:bodyPr vert="eaVert" wrap="square" lIns="0" tIns="0" rIns="0" bIns="0"/>
          <a:lstStyle/>
          <a:p>
            <a:pPr algn="l" rtl="0" eaLnBrk="0">
              <a:lnSpc>
                <a:spcPct val="93000"/>
              </a:lnSpc>
            </a:pPr>
            <a:endParaRPr sz="100" dirty="0">
              <a:latin typeface="Arial" panose="020B0604020202020204"/>
              <a:ea typeface="Arial" panose="020B0604020202020204"/>
              <a:cs typeface="Arial" panose="020B0604020202020204"/>
            </a:endParaRPr>
          </a:p>
          <a:p>
            <a:pPr marL="12700" algn="l" rtl="0" eaLnBrk="0">
              <a:lnSpc>
                <a:spcPct val="90000"/>
              </a:lnSpc>
            </a:pPr>
            <a:r>
              <a:rPr sz="2300" kern="0" spc="360" dirty="0">
                <a:solidFill>
                  <a:srgbClr val="000000">
                    <a:alpha val="100000"/>
                  </a:srgbClr>
                </a:solidFill>
                <a:latin typeface="黑体" panose="02010609060101010101" charset="-122"/>
                <a:ea typeface="黑体" panose="02010609060101010101" charset="-122"/>
                <a:cs typeface="黑体" panose="02010609060101010101" charset="-122"/>
              </a:rPr>
              <a:t>会后工作</a:t>
            </a:r>
            <a:endParaRPr sz="2300" dirty="0">
              <a:latin typeface="黑体" panose="02010609060101010101" charset="-122"/>
              <a:ea typeface="黑体" panose="02010609060101010101" charset="-122"/>
              <a:cs typeface="黑体" panose="02010609060101010101" charset="-122"/>
            </a:endParaRPr>
          </a:p>
        </p:txBody>
      </p:sp>
      <p:pic>
        <p:nvPicPr>
          <p:cNvPr id="1468" name="picture 1468"/>
          <p:cNvPicPr>
            <a:picLocks noChangeAspect="1"/>
          </p:cNvPicPr>
          <p:nvPr/>
        </p:nvPicPr>
        <p:blipFill>
          <a:blip r:embed="rId15"/>
          <a:stretch>
            <a:fillRect/>
          </a:stretch>
        </p:blipFill>
        <p:spPr>
          <a:xfrm rot="21600000">
            <a:off x="3438144" y="2103120"/>
            <a:ext cx="252984" cy="210311"/>
          </a:xfrm>
          <a:prstGeom prst="rect">
            <a:avLst/>
          </a:prstGeom>
        </p:spPr>
      </p:pic>
      <p:pic>
        <p:nvPicPr>
          <p:cNvPr id="1470" name="picture 1470"/>
          <p:cNvPicPr>
            <a:picLocks noChangeAspect="1"/>
          </p:cNvPicPr>
          <p:nvPr/>
        </p:nvPicPr>
        <p:blipFill>
          <a:blip r:embed="rId16"/>
          <a:stretch>
            <a:fillRect/>
          </a:stretch>
        </p:blipFill>
        <p:spPr>
          <a:xfrm rot="21600000">
            <a:off x="3438144" y="2945892"/>
            <a:ext cx="252984" cy="210311"/>
          </a:xfrm>
          <a:prstGeom prst="rect">
            <a:avLst/>
          </a:prstGeom>
        </p:spPr>
      </p:pic>
      <p:pic>
        <p:nvPicPr>
          <p:cNvPr id="1472" name="picture 1472"/>
          <p:cNvPicPr>
            <a:picLocks noChangeAspect="1"/>
          </p:cNvPicPr>
          <p:nvPr/>
        </p:nvPicPr>
        <p:blipFill>
          <a:blip r:embed="rId17"/>
          <a:stretch>
            <a:fillRect/>
          </a:stretch>
        </p:blipFill>
        <p:spPr>
          <a:xfrm rot="21600000">
            <a:off x="3438144" y="3790188"/>
            <a:ext cx="252984" cy="210311"/>
          </a:xfrm>
          <a:prstGeom prst="rect">
            <a:avLst/>
          </a:prstGeom>
        </p:spPr>
      </p:pic>
      <p:pic>
        <p:nvPicPr>
          <p:cNvPr id="1474" name="picture 1474"/>
          <p:cNvPicPr>
            <a:picLocks noChangeAspect="1"/>
          </p:cNvPicPr>
          <p:nvPr/>
        </p:nvPicPr>
        <p:blipFill>
          <a:blip r:embed="rId18"/>
          <a:stretch>
            <a:fillRect/>
          </a:stretch>
        </p:blipFill>
        <p:spPr>
          <a:xfrm rot="21600000">
            <a:off x="3438144" y="4631435"/>
            <a:ext cx="252984" cy="210311"/>
          </a:xfrm>
          <a:prstGeom prst="rect">
            <a:avLst/>
          </a:prstGeom>
        </p:spPr>
      </p:pic>
      <p:pic>
        <p:nvPicPr>
          <p:cNvPr id="1476" name="picture 1476"/>
          <p:cNvPicPr>
            <a:picLocks noChangeAspect="1"/>
          </p:cNvPicPr>
          <p:nvPr/>
        </p:nvPicPr>
        <p:blipFill>
          <a:blip r:embed="rId15"/>
          <a:stretch>
            <a:fillRect/>
          </a:stretch>
        </p:blipFill>
        <p:spPr>
          <a:xfrm rot="21600000">
            <a:off x="3438144" y="5475732"/>
            <a:ext cx="252984" cy="210311"/>
          </a:xfrm>
          <a:prstGeom prst="rect">
            <a:avLst/>
          </a:prstGeom>
        </p:spPr>
      </p:pic>
      <p:pic>
        <p:nvPicPr>
          <p:cNvPr id="1478" name="picture 1478"/>
          <p:cNvPicPr>
            <a:picLocks noChangeAspect="1"/>
          </p:cNvPicPr>
          <p:nvPr/>
        </p:nvPicPr>
        <p:blipFill>
          <a:blip r:embed="rId19"/>
          <a:stretch>
            <a:fillRect/>
          </a:stretch>
        </p:blipFill>
        <p:spPr>
          <a:xfrm rot="21600000">
            <a:off x="11529059" y="3390900"/>
            <a:ext cx="214883" cy="179832"/>
          </a:xfrm>
          <a:prstGeom prst="rect">
            <a:avLst/>
          </a:prstGeom>
        </p:spPr>
      </p:pic>
      <p:pic>
        <p:nvPicPr>
          <p:cNvPr id="1480" name="picture 1480"/>
          <p:cNvPicPr>
            <a:picLocks noChangeAspect="1"/>
          </p:cNvPicPr>
          <p:nvPr/>
        </p:nvPicPr>
        <p:blipFill>
          <a:blip r:embed="rId20"/>
          <a:stretch>
            <a:fillRect/>
          </a:stretch>
        </p:blipFill>
        <p:spPr>
          <a:xfrm rot="21600000">
            <a:off x="11529059" y="4107180"/>
            <a:ext cx="214883" cy="179832"/>
          </a:xfrm>
          <a:prstGeom prst="rect">
            <a:avLst/>
          </a:prstGeom>
        </p:spPr>
      </p:pic>
      <p:pic>
        <p:nvPicPr>
          <p:cNvPr id="1482" name="picture 1482"/>
          <p:cNvPicPr>
            <a:picLocks noChangeAspect="1"/>
          </p:cNvPicPr>
          <p:nvPr/>
        </p:nvPicPr>
        <p:blipFill>
          <a:blip r:embed="rId21"/>
          <a:stretch>
            <a:fillRect/>
          </a:stretch>
        </p:blipFill>
        <p:spPr>
          <a:xfrm rot="21600000">
            <a:off x="11529059" y="4824983"/>
            <a:ext cx="214883" cy="179832"/>
          </a:xfrm>
          <a:prstGeom prst="rect">
            <a:avLst/>
          </a:prstGeom>
        </p:spPr>
      </p:pic>
      <p:pic>
        <p:nvPicPr>
          <p:cNvPr id="1484" name="picture 1484"/>
          <p:cNvPicPr>
            <a:picLocks noChangeAspect="1"/>
          </p:cNvPicPr>
          <p:nvPr/>
        </p:nvPicPr>
        <p:blipFill>
          <a:blip r:embed="rId22"/>
          <a:stretch>
            <a:fillRect/>
          </a:stretch>
        </p:blipFill>
        <p:spPr>
          <a:xfrm rot="21600000">
            <a:off x="11529059" y="5541263"/>
            <a:ext cx="214883" cy="179832"/>
          </a:xfrm>
          <a:prstGeom prst="rect">
            <a:avLst/>
          </a:prstGeom>
        </p:spPr>
      </p:pic>
      <p:pic>
        <p:nvPicPr>
          <p:cNvPr id="1486" name="picture 1486"/>
          <p:cNvPicPr>
            <a:picLocks noChangeAspect="1"/>
          </p:cNvPicPr>
          <p:nvPr/>
        </p:nvPicPr>
        <p:blipFill>
          <a:blip r:embed="rId23"/>
          <a:stretch>
            <a:fillRect/>
          </a:stretch>
        </p:blipFill>
        <p:spPr>
          <a:xfrm rot="21600000">
            <a:off x="6646164" y="4907280"/>
            <a:ext cx="213359" cy="179832"/>
          </a:xfrm>
          <a:prstGeom prst="rect">
            <a:avLst/>
          </a:prstGeom>
        </p:spPr>
      </p:pic>
      <p:sp>
        <p:nvSpPr>
          <p:cNvPr id="1314" name="textbox 1314"/>
          <p:cNvSpPr/>
          <p:nvPr/>
        </p:nvSpPr>
        <p:spPr>
          <a:xfrm>
            <a:off x="1157605" y="826770"/>
            <a:ext cx="2874010"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1</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、支部党员大会</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24"/>
          <a:stretch>
            <a:fillRect/>
          </a:stretch>
        </p:blipFill>
        <p:spPr>
          <a:xfrm>
            <a:off x="9890125" y="0"/>
            <a:ext cx="2301875" cy="82867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8" name="group 48"/>
          <p:cNvGrpSpPr/>
          <p:nvPr/>
        </p:nvGrpSpPr>
        <p:grpSpPr>
          <a:xfrm rot="21600000">
            <a:off x="6336029" y="3434079"/>
            <a:ext cx="5523217" cy="488950"/>
            <a:chOff x="0" y="0"/>
            <a:chExt cx="5523217" cy="488950"/>
          </a:xfrm>
        </p:grpSpPr>
        <p:pic>
          <p:nvPicPr>
            <p:cNvPr id="1488" name="picture 1488"/>
            <p:cNvPicPr>
              <a:picLocks noChangeAspect="1"/>
            </p:cNvPicPr>
            <p:nvPr/>
          </p:nvPicPr>
          <p:blipFill>
            <a:blip r:embed="rId2"/>
            <a:stretch>
              <a:fillRect/>
            </a:stretch>
          </p:blipFill>
          <p:spPr>
            <a:xfrm rot="21600000">
              <a:off x="0" y="0"/>
              <a:ext cx="5523217" cy="488950"/>
            </a:xfrm>
            <a:prstGeom prst="rect">
              <a:avLst/>
            </a:prstGeom>
          </p:spPr>
        </p:pic>
        <p:sp>
          <p:nvSpPr>
            <p:cNvPr id="1490" name="textbox 1490"/>
            <p:cNvSpPr/>
            <p:nvPr/>
          </p:nvSpPr>
          <p:spPr>
            <a:xfrm>
              <a:off x="-12700" y="-12700"/>
              <a:ext cx="5548629" cy="535940"/>
            </a:xfrm>
            <a:prstGeom prst="rect">
              <a:avLst/>
            </a:prstGeom>
            <a:noFill/>
            <a:ln w="0" cap="flat">
              <a:noFill/>
              <a:prstDash val="solid"/>
              <a:miter lim="0"/>
            </a:ln>
          </p:spPr>
          <p:txBody>
            <a:bodyPr vert="horz" wrap="square" lIns="0" tIns="0" rIns="0" bIns="0"/>
            <a:lstStyle/>
            <a:p>
              <a:pPr algn="l" rtl="0" eaLnBrk="0">
                <a:lnSpc>
                  <a:spcPct val="124000"/>
                </a:lnSpc>
              </a:pPr>
              <a:endParaRPr sz="1000" dirty="0">
                <a:latin typeface="Arial" panose="020B0604020202020204"/>
                <a:ea typeface="Arial" panose="020B0604020202020204"/>
                <a:cs typeface="Arial" panose="020B0604020202020204"/>
              </a:endParaRPr>
            </a:p>
            <a:p>
              <a:pPr marL="218440" algn="l" rtl="0" eaLnBrk="0">
                <a:lnSpc>
                  <a:spcPct val="95000"/>
                </a:lnSpc>
                <a:spcBef>
                  <a:spcPts val="5"/>
                </a:spcBef>
              </a:pPr>
              <a:r>
                <a:rPr sz="1400" b="1" kern="0" spc="-30" dirty="0">
                  <a:solidFill>
                    <a:srgbClr val="C00000">
                      <a:alpha val="100000"/>
                    </a:srgbClr>
                  </a:solidFill>
                  <a:latin typeface="仿宋" panose="02010609060101010101" charset="-122"/>
                  <a:ea typeface="仿宋" panose="02010609060101010101" charset="-122"/>
                  <a:cs typeface="仿宋" panose="02010609060101010101" charset="-122"/>
                </a:rPr>
                <a:t>入党介绍人</a:t>
              </a:r>
              <a:r>
                <a:rPr sz="1400" b="1" kern="0" spc="-30" dirty="0">
                  <a:solidFill>
                    <a:srgbClr val="000000">
                      <a:alpha val="100000"/>
                    </a:srgbClr>
                  </a:solidFill>
                  <a:latin typeface="仿宋" panose="02010609060101010101" charset="-122"/>
                  <a:ea typeface="仿宋" panose="02010609060101010101" charset="-122"/>
                  <a:cs typeface="仿宋" panose="02010609060101010101" charset="-122"/>
                </a:rPr>
                <a:t>汇报预备期内的培养工作和该预备党员的表现，并表态</a:t>
              </a:r>
              <a:endParaRPr sz="1400" dirty="0">
                <a:latin typeface="仿宋" panose="02010609060101010101" charset="-122"/>
                <a:ea typeface="仿宋" panose="02010609060101010101" charset="-122"/>
                <a:cs typeface="仿宋" panose="02010609060101010101" charset="-122"/>
              </a:endParaRPr>
            </a:p>
          </p:txBody>
        </p:sp>
      </p:grpSp>
      <p:grpSp>
        <p:nvGrpSpPr>
          <p:cNvPr id="50" name="group 50"/>
          <p:cNvGrpSpPr/>
          <p:nvPr/>
        </p:nvGrpSpPr>
        <p:grpSpPr>
          <a:xfrm rot="21600000">
            <a:off x="6336029" y="4787264"/>
            <a:ext cx="5523217" cy="488950"/>
            <a:chOff x="0" y="0"/>
            <a:chExt cx="5523217" cy="488950"/>
          </a:xfrm>
        </p:grpSpPr>
        <p:pic>
          <p:nvPicPr>
            <p:cNvPr id="1492" name="picture 1492"/>
            <p:cNvPicPr>
              <a:picLocks noChangeAspect="1"/>
            </p:cNvPicPr>
            <p:nvPr/>
          </p:nvPicPr>
          <p:blipFill>
            <a:blip r:embed="rId3"/>
            <a:stretch>
              <a:fillRect/>
            </a:stretch>
          </p:blipFill>
          <p:spPr>
            <a:xfrm rot="21600000">
              <a:off x="0" y="0"/>
              <a:ext cx="5523217" cy="488950"/>
            </a:xfrm>
            <a:prstGeom prst="rect">
              <a:avLst/>
            </a:prstGeom>
          </p:spPr>
        </p:pic>
        <p:sp>
          <p:nvSpPr>
            <p:cNvPr id="1494" name="textbox 1494"/>
            <p:cNvSpPr/>
            <p:nvPr/>
          </p:nvSpPr>
          <p:spPr>
            <a:xfrm>
              <a:off x="-12700" y="-12700"/>
              <a:ext cx="5548629" cy="536575"/>
            </a:xfrm>
            <a:prstGeom prst="rect">
              <a:avLst/>
            </a:prstGeom>
            <a:noFill/>
            <a:ln w="0" cap="flat">
              <a:noFill/>
              <a:prstDash val="solid"/>
              <a:miter lim="0"/>
            </a:ln>
          </p:spPr>
          <p:txBody>
            <a:bodyPr vert="horz" wrap="square" lIns="0" tIns="0" rIns="0" bIns="0"/>
            <a:lstStyle/>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678180" algn="l" rtl="0" eaLnBrk="0">
                <a:lnSpc>
                  <a:spcPct val="96000"/>
                </a:lnSpc>
              </a:pPr>
              <a:r>
                <a:rPr sz="1400" b="1" kern="0" spc="-30" dirty="0">
                  <a:solidFill>
                    <a:srgbClr val="C00000">
                      <a:alpha val="100000"/>
                    </a:srgbClr>
                  </a:solidFill>
                  <a:latin typeface="仿宋" panose="02010609060101010101" charset="-122"/>
                  <a:ea typeface="仿宋" panose="02010609060101010101" charset="-122"/>
                  <a:cs typeface="仿宋" panose="02010609060101010101" charset="-122"/>
                </a:rPr>
                <a:t>与会党员</a:t>
              </a:r>
              <a:r>
                <a:rPr sz="1400" b="1" kern="0" spc="-30" dirty="0">
                  <a:solidFill>
                    <a:srgbClr val="000000">
                      <a:alpha val="100000"/>
                    </a:srgbClr>
                  </a:solidFill>
                  <a:latin typeface="仿宋" panose="02010609060101010101" charset="-122"/>
                  <a:ea typeface="仿宋" panose="02010609060101010101" charset="-122"/>
                  <a:cs typeface="仿宋" panose="02010609060101010101" charset="-122"/>
                </a:rPr>
                <a:t>就该预备党员能否成为正式党员进行充分</a:t>
              </a:r>
              <a:r>
                <a:rPr sz="1400" b="1" kern="0" spc="-40" dirty="0">
                  <a:solidFill>
                    <a:srgbClr val="000000">
                      <a:alpha val="100000"/>
                    </a:srgbClr>
                  </a:solidFill>
                  <a:latin typeface="仿宋" panose="02010609060101010101" charset="-122"/>
                  <a:ea typeface="仿宋" panose="02010609060101010101" charset="-122"/>
                  <a:cs typeface="仿宋" panose="02010609060101010101" charset="-122"/>
                </a:rPr>
                <a:t>讨论</a:t>
              </a:r>
              <a:endParaRPr sz="1400" dirty="0">
                <a:latin typeface="仿宋" panose="02010609060101010101" charset="-122"/>
                <a:ea typeface="仿宋" panose="02010609060101010101" charset="-122"/>
                <a:cs typeface="仿宋" panose="02010609060101010101" charset="-122"/>
              </a:endParaRPr>
            </a:p>
          </p:txBody>
        </p:sp>
      </p:grpSp>
      <p:grpSp>
        <p:nvGrpSpPr>
          <p:cNvPr id="52" name="group 52"/>
          <p:cNvGrpSpPr/>
          <p:nvPr/>
        </p:nvGrpSpPr>
        <p:grpSpPr>
          <a:xfrm rot="21600000">
            <a:off x="6336029" y="5453379"/>
            <a:ext cx="5523217" cy="488950"/>
            <a:chOff x="0" y="0"/>
            <a:chExt cx="5523217" cy="488950"/>
          </a:xfrm>
        </p:grpSpPr>
        <p:pic>
          <p:nvPicPr>
            <p:cNvPr id="1496" name="picture 1496"/>
            <p:cNvPicPr>
              <a:picLocks noChangeAspect="1"/>
            </p:cNvPicPr>
            <p:nvPr/>
          </p:nvPicPr>
          <p:blipFill>
            <a:blip r:embed="rId4"/>
            <a:stretch>
              <a:fillRect/>
            </a:stretch>
          </p:blipFill>
          <p:spPr>
            <a:xfrm rot="21600000">
              <a:off x="0" y="0"/>
              <a:ext cx="5523217" cy="488950"/>
            </a:xfrm>
            <a:prstGeom prst="rect">
              <a:avLst/>
            </a:prstGeom>
          </p:spPr>
        </p:pic>
        <p:sp>
          <p:nvSpPr>
            <p:cNvPr id="1498" name="textbox 1498"/>
            <p:cNvSpPr/>
            <p:nvPr/>
          </p:nvSpPr>
          <p:spPr>
            <a:xfrm>
              <a:off x="-12700" y="-12700"/>
              <a:ext cx="5548629" cy="536575"/>
            </a:xfrm>
            <a:prstGeom prst="rect">
              <a:avLst/>
            </a:prstGeom>
            <a:noFill/>
            <a:ln w="0" cap="flat">
              <a:noFill/>
              <a:prstDash val="solid"/>
              <a:miter lim="0"/>
            </a:ln>
          </p:spPr>
          <p:txBody>
            <a:bodyPr vert="horz" wrap="square" lIns="0" tIns="0" rIns="0" bIns="0"/>
            <a:lstStyle/>
            <a:p>
              <a:pPr algn="l" rtl="0" eaLnBrk="0">
                <a:lnSpc>
                  <a:spcPct val="123000"/>
                </a:lnSpc>
              </a:pPr>
              <a:endParaRPr sz="1000" dirty="0">
                <a:latin typeface="Arial" panose="020B0604020202020204"/>
                <a:ea typeface="Arial" panose="020B0604020202020204"/>
                <a:cs typeface="Arial" panose="020B0604020202020204"/>
              </a:endParaRPr>
            </a:p>
            <a:p>
              <a:pPr marL="1999615" algn="l" rtl="0" eaLnBrk="0">
                <a:lnSpc>
                  <a:spcPct val="96000"/>
                </a:lnSpc>
                <a:spcBef>
                  <a:spcPts val="5"/>
                </a:spcBef>
              </a:pPr>
              <a:r>
                <a:rPr sz="1400" b="1" kern="0" spc="-40" dirty="0">
                  <a:solidFill>
                    <a:srgbClr val="000000">
                      <a:alpha val="100000"/>
                    </a:srgbClr>
                  </a:solidFill>
                  <a:latin typeface="仿宋" panose="02010609060101010101" charset="-122"/>
                  <a:ea typeface="仿宋" panose="02010609060101010101" charset="-122"/>
                  <a:cs typeface="仿宋" panose="02010609060101010101" charset="-122"/>
                </a:rPr>
                <a:t>进行表决，形成决议</a:t>
              </a:r>
              <a:endParaRPr sz="1400" dirty="0">
                <a:latin typeface="仿宋" panose="02010609060101010101" charset="-122"/>
                <a:ea typeface="仿宋" panose="02010609060101010101" charset="-122"/>
                <a:cs typeface="仿宋" panose="02010609060101010101" charset="-122"/>
              </a:endParaRPr>
            </a:p>
          </p:txBody>
        </p:sp>
      </p:grpSp>
      <p:grpSp>
        <p:nvGrpSpPr>
          <p:cNvPr id="54" name="group 54"/>
          <p:cNvGrpSpPr/>
          <p:nvPr/>
        </p:nvGrpSpPr>
        <p:grpSpPr>
          <a:xfrm rot="21600000">
            <a:off x="6336029" y="2146300"/>
            <a:ext cx="5523229" cy="488315"/>
            <a:chOff x="0" y="0"/>
            <a:chExt cx="5523229" cy="488315"/>
          </a:xfrm>
        </p:grpSpPr>
        <p:pic>
          <p:nvPicPr>
            <p:cNvPr id="1500" name="picture 1500"/>
            <p:cNvPicPr>
              <a:picLocks noChangeAspect="1"/>
            </p:cNvPicPr>
            <p:nvPr/>
          </p:nvPicPr>
          <p:blipFill>
            <a:blip r:embed="rId5"/>
            <a:stretch>
              <a:fillRect/>
            </a:stretch>
          </p:blipFill>
          <p:spPr>
            <a:xfrm rot="21600000">
              <a:off x="0" y="0"/>
              <a:ext cx="5523229" cy="488315"/>
            </a:xfrm>
            <a:prstGeom prst="rect">
              <a:avLst/>
            </a:prstGeom>
          </p:spPr>
        </p:pic>
        <p:sp>
          <p:nvSpPr>
            <p:cNvPr id="1502" name="textbox 1502"/>
            <p:cNvSpPr/>
            <p:nvPr/>
          </p:nvSpPr>
          <p:spPr>
            <a:xfrm>
              <a:off x="-12700" y="-12700"/>
              <a:ext cx="5548629" cy="535305"/>
            </a:xfrm>
            <a:prstGeom prst="rect">
              <a:avLst/>
            </a:prstGeom>
            <a:noFill/>
            <a:ln w="0" cap="flat">
              <a:noFill/>
              <a:prstDash val="solid"/>
              <a:miter lim="0"/>
            </a:ln>
          </p:spPr>
          <p:txBody>
            <a:bodyPr vert="horz" wrap="square" lIns="0" tIns="0" rIns="0" bIns="0"/>
            <a:lstStyle/>
            <a:p>
              <a:pPr algn="l" rtl="0" eaLnBrk="0">
                <a:lnSpc>
                  <a:spcPct val="123000"/>
                </a:lnSpc>
              </a:pPr>
              <a:endParaRPr sz="1000" dirty="0">
                <a:latin typeface="Arial" panose="020B0604020202020204"/>
                <a:ea typeface="Arial" panose="020B0604020202020204"/>
                <a:cs typeface="Arial" panose="020B0604020202020204"/>
              </a:endParaRPr>
            </a:p>
            <a:p>
              <a:pPr marL="485140" algn="l" rtl="0" eaLnBrk="0">
                <a:lnSpc>
                  <a:spcPct val="95000"/>
                </a:lnSpc>
                <a:spcBef>
                  <a:spcPts val="5"/>
                </a:spcBef>
              </a:pPr>
              <a:r>
                <a:rPr sz="1400" b="1" kern="0" spc="-30" dirty="0">
                  <a:solidFill>
                    <a:srgbClr val="C00000">
                      <a:alpha val="100000"/>
                    </a:srgbClr>
                  </a:solidFill>
                  <a:latin typeface="仿宋" panose="02010609060101010101" charset="-122"/>
                  <a:ea typeface="仿宋" panose="02010609060101010101" charset="-122"/>
                  <a:cs typeface="仿宋" panose="02010609060101010101" charset="-122"/>
                </a:rPr>
                <a:t>支部书记或副书记</a:t>
              </a:r>
              <a:r>
                <a:rPr sz="1400" b="1" kern="0" spc="-30" dirty="0">
                  <a:solidFill>
                    <a:srgbClr val="000000">
                      <a:alpha val="100000"/>
                    </a:srgbClr>
                  </a:solidFill>
                  <a:latin typeface="仿宋" panose="02010609060101010101" charset="-122"/>
                  <a:ea typeface="仿宋" panose="02010609060101010101" charset="-122"/>
                  <a:cs typeface="仿宋" panose="02010609060101010101" charset="-122"/>
                </a:rPr>
                <a:t>清点人数、宣布开会并简要说明会议内容</a:t>
              </a:r>
              <a:endParaRPr sz="1400" dirty="0">
                <a:latin typeface="仿宋" panose="02010609060101010101" charset="-122"/>
                <a:ea typeface="仿宋" panose="02010609060101010101" charset="-122"/>
                <a:cs typeface="仿宋" panose="02010609060101010101" charset="-122"/>
              </a:endParaRPr>
            </a:p>
          </p:txBody>
        </p:sp>
      </p:grpSp>
      <p:grpSp>
        <p:nvGrpSpPr>
          <p:cNvPr id="56" name="group 56"/>
          <p:cNvGrpSpPr/>
          <p:nvPr/>
        </p:nvGrpSpPr>
        <p:grpSpPr>
          <a:xfrm rot="21600000">
            <a:off x="6336029" y="4104004"/>
            <a:ext cx="5523229" cy="488315"/>
            <a:chOff x="0" y="0"/>
            <a:chExt cx="5523229" cy="488315"/>
          </a:xfrm>
        </p:grpSpPr>
        <p:pic>
          <p:nvPicPr>
            <p:cNvPr id="1504" name="picture 1504"/>
            <p:cNvPicPr>
              <a:picLocks noChangeAspect="1"/>
            </p:cNvPicPr>
            <p:nvPr/>
          </p:nvPicPr>
          <p:blipFill>
            <a:blip r:embed="rId6"/>
            <a:stretch>
              <a:fillRect/>
            </a:stretch>
          </p:blipFill>
          <p:spPr>
            <a:xfrm rot="21600000">
              <a:off x="0" y="0"/>
              <a:ext cx="5523229" cy="488315"/>
            </a:xfrm>
            <a:prstGeom prst="rect">
              <a:avLst/>
            </a:prstGeom>
          </p:spPr>
        </p:pic>
        <p:sp>
          <p:nvSpPr>
            <p:cNvPr id="1506" name="textbox 1506"/>
            <p:cNvSpPr/>
            <p:nvPr/>
          </p:nvSpPr>
          <p:spPr>
            <a:xfrm>
              <a:off x="-12700" y="-12700"/>
              <a:ext cx="5548629" cy="534034"/>
            </a:xfrm>
            <a:prstGeom prst="rect">
              <a:avLst/>
            </a:prstGeom>
            <a:noFill/>
            <a:ln w="0" cap="flat">
              <a:noFill/>
              <a:prstDash val="solid"/>
              <a:miter lim="0"/>
            </a:ln>
          </p:spPr>
          <p:txBody>
            <a:bodyPr vert="horz" wrap="square" lIns="0" tIns="0" rIns="0" bIns="0"/>
            <a:lstStyle/>
            <a:p>
              <a:pPr algn="l" rtl="0" eaLnBrk="0">
                <a:lnSpc>
                  <a:spcPct val="122000"/>
                </a:lnSpc>
              </a:pPr>
              <a:endParaRPr sz="1000" dirty="0">
                <a:latin typeface="Arial" panose="020B0604020202020204"/>
                <a:ea typeface="Arial" panose="020B0604020202020204"/>
                <a:cs typeface="Arial" panose="020B0604020202020204"/>
              </a:endParaRPr>
            </a:p>
            <a:p>
              <a:pPr marL="218440" algn="l" rtl="0" eaLnBrk="0">
                <a:lnSpc>
                  <a:spcPct val="95000"/>
                </a:lnSpc>
              </a:pPr>
              <a:r>
                <a:rPr sz="1400" b="1" kern="0" spc="-30" dirty="0">
                  <a:solidFill>
                    <a:srgbClr val="C00000">
                      <a:alpha val="100000"/>
                    </a:srgbClr>
                  </a:solidFill>
                  <a:latin typeface="仿宋" panose="02010609060101010101" charset="-122"/>
                  <a:ea typeface="仿宋" panose="02010609060101010101" charset="-122"/>
                  <a:cs typeface="仿宋" panose="02010609060101010101" charset="-122"/>
                </a:rPr>
                <a:t>支委会</a:t>
              </a:r>
              <a:r>
                <a:rPr sz="1400" b="1" kern="0" spc="-30" dirty="0">
                  <a:solidFill>
                    <a:srgbClr val="000000">
                      <a:alpha val="100000"/>
                    </a:srgbClr>
                  </a:solidFill>
                  <a:latin typeface="仿宋" panose="02010609060101010101" charset="-122"/>
                  <a:ea typeface="仿宋" panose="02010609060101010101" charset="-122"/>
                  <a:cs typeface="仿宋" panose="02010609060101010101" charset="-122"/>
                </a:rPr>
                <a:t>介绍该预备党员在预备期的表现情况，并对其能否转正表态</a:t>
              </a:r>
              <a:endParaRPr sz="1400" dirty="0">
                <a:latin typeface="仿宋" panose="02010609060101010101" charset="-122"/>
                <a:ea typeface="仿宋" panose="02010609060101010101" charset="-122"/>
                <a:cs typeface="仿宋" panose="02010609060101010101" charset="-122"/>
              </a:endParaRPr>
            </a:p>
          </p:txBody>
        </p:sp>
      </p:grpSp>
      <p:grpSp>
        <p:nvGrpSpPr>
          <p:cNvPr id="58" name="group 58"/>
          <p:cNvGrpSpPr/>
          <p:nvPr/>
        </p:nvGrpSpPr>
        <p:grpSpPr>
          <a:xfrm rot="21600000">
            <a:off x="6336029" y="2771140"/>
            <a:ext cx="5523217" cy="487679"/>
            <a:chOff x="0" y="0"/>
            <a:chExt cx="5523217" cy="487679"/>
          </a:xfrm>
        </p:grpSpPr>
        <p:pic>
          <p:nvPicPr>
            <p:cNvPr id="1508" name="picture 1508"/>
            <p:cNvPicPr>
              <a:picLocks noChangeAspect="1"/>
            </p:cNvPicPr>
            <p:nvPr/>
          </p:nvPicPr>
          <p:blipFill>
            <a:blip r:embed="rId7"/>
            <a:stretch>
              <a:fillRect/>
            </a:stretch>
          </p:blipFill>
          <p:spPr>
            <a:xfrm rot="21600000">
              <a:off x="0" y="0"/>
              <a:ext cx="5523217" cy="487679"/>
            </a:xfrm>
            <a:prstGeom prst="rect">
              <a:avLst/>
            </a:prstGeom>
          </p:spPr>
        </p:pic>
        <p:sp>
          <p:nvSpPr>
            <p:cNvPr id="1510" name="textbox 1510"/>
            <p:cNvSpPr/>
            <p:nvPr/>
          </p:nvSpPr>
          <p:spPr>
            <a:xfrm>
              <a:off x="-12700" y="-12700"/>
              <a:ext cx="5548629" cy="534034"/>
            </a:xfrm>
            <a:prstGeom prst="rect">
              <a:avLst/>
            </a:prstGeom>
            <a:noFill/>
            <a:ln w="0" cap="flat">
              <a:noFill/>
              <a:prstDash val="solid"/>
              <a:miter lim="0"/>
            </a:ln>
          </p:spPr>
          <p:txBody>
            <a:bodyPr vert="horz" wrap="square" lIns="0" tIns="0" rIns="0" bIns="0"/>
            <a:lstStyle/>
            <a:p>
              <a:pPr algn="l" rtl="0" eaLnBrk="0">
                <a:lnSpc>
                  <a:spcPct val="122000"/>
                </a:lnSpc>
              </a:pPr>
              <a:endParaRPr sz="1000" dirty="0">
                <a:latin typeface="Arial" panose="020B0604020202020204"/>
                <a:ea typeface="Arial" panose="020B0604020202020204"/>
                <a:cs typeface="Arial" panose="020B0604020202020204"/>
              </a:endParaRPr>
            </a:p>
            <a:p>
              <a:pPr marL="399415" algn="l" rtl="0" eaLnBrk="0">
                <a:lnSpc>
                  <a:spcPct val="95000"/>
                </a:lnSpc>
                <a:spcBef>
                  <a:spcPts val="0"/>
                </a:spcBef>
              </a:pPr>
              <a:r>
                <a:rPr sz="1400" b="1" kern="0" spc="-30" dirty="0">
                  <a:solidFill>
                    <a:srgbClr val="C00000">
                      <a:alpha val="100000"/>
                    </a:srgbClr>
                  </a:solidFill>
                  <a:latin typeface="仿宋" panose="02010609060101010101" charset="-122"/>
                  <a:ea typeface="仿宋" panose="02010609060101010101" charset="-122"/>
                  <a:cs typeface="仿宋" panose="02010609060101010101" charset="-122"/>
                </a:rPr>
                <a:t>预备党员</a:t>
              </a:r>
              <a:r>
                <a:rPr sz="1400" b="1" kern="0" spc="-30" dirty="0">
                  <a:solidFill>
                    <a:srgbClr val="000000">
                      <a:alpha val="100000"/>
                    </a:srgbClr>
                  </a:solidFill>
                  <a:latin typeface="仿宋" panose="02010609060101010101" charset="-122"/>
                  <a:ea typeface="仿宋" panose="02010609060101010101" charset="-122"/>
                  <a:cs typeface="仿宋" panose="02010609060101010101" charset="-122"/>
                </a:rPr>
                <a:t>汇报自己在预备期表现，主要优缺点及未来努力方向</a:t>
              </a:r>
              <a:endParaRPr sz="1400" dirty="0">
                <a:latin typeface="仿宋" panose="02010609060101010101" charset="-122"/>
                <a:ea typeface="仿宋" panose="02010609060101010101" charset="-122"/>
                <a:cs typeface="仿宋" panose="02010609060101010101" charset="-122"/>
              </a:endParaRPr>
            </a:p>
          </p:txBody>
        </p:sp>
      </p:grpSp>
      <p:pic>
        <p:nvPicPr>
          <p:cNvPr id="1512" name="picture 1512"/>
          <p:cNvPicPr>
            <a:picLocks noChangeAspect="1"/>
          </p:cNvPicPr>
          <p:nvPr/>
        </p:nvPicPr>
        <p:blipFill>
          <a:blip r:embed="rId8"/>
          <a:stretch>
            <a:fillRect/>
          </a:stretch>
        </p:blipFill>
        <p:spPr>
          <a:xfrm rot="21600000">
            <a:off x="3221736" y="2615183"/>
            <a:ext cx="99059" cy="2857500"/>
          </a:xfrm>
          <a:prstGeom prst="rect">
            <a:avLst/>
          </a:prstGeom>
        </p:spPr>
      </p:pic>
      <p:grpSp>
        <p:nvGrpSpPr>
          <p:cNvPr id="60" name="group 60"/>
          <p:cNvGrpSpPr/>
          <p:nvPr/>
        </p:nvGrpSpPr>
        <p:grpSpPr>
          <a:xfrm rot="21600000">
            <a:off x="532130" y="3443604"/>
            <a:ext cx="5499087" cy="463550"/>
            <a:chOff x="0" y="0"/>
            <a:chExt cx="5499087" cy="463550"/>
          </a:xfrm>
        </p:grpSpPr>
        <p:pic>
          <p:nvPicPr>
            <p:cNvPr id="1514" name="picture 1514"/>
            <p:cNvPicPr>
              <a:picLocks noChangeAspect="1"/>
            </p:cNvPicPr>
            <p:nvPr/>
          </p:nvPicPr>
          <p:blipFill>
            <a:blip r:embed="rId9"/>
            <a:stretch>
              <a:fillRect/>
            </a:stretch>
          </p:blipFill>
          <p:spPr>
            <a:xfrm rot="21600000">
              <a:off x="0" y="0"/>
              <a:ext cx="5499087" cy="463550"/>
            </a:xfrm>
            <a:prstGeom prst="rect">
              <a:avLst/>
            </a:prstGeom>
          </p:spPr>
        </p:pic>
        <p:sp>
          <p:nvSpPr>
            <p:cNvPr id="1516" name="textbox 1516"/>
            <p:cNvSpPr/>
            <p:nvPr/>
          </p:nvSpPr>
          <p:spPr>
            <a:xfrm>
              <a:off x="-12700" y="-12700"/>
              <a:ext cx="5524500" cy="510540"/>
            </a:xfrm>
            <a:prstGeom prst="rect">
              <a:avLst/>
            </a:prstGeom>
            <a:noFill/>
            <a:ln w="0" cap="flat">
              <a:noFill/>
              <a:prstDash val="solid"/>
              <a:miter lim="0"/>
            </a:ln>
          </p:spPr>
          <p:txBody>
            <a:bodyPr vert="horz" wrap="square" lIns="0" tIns="0" rIns="0" bIns="0"/>
            <a:lstStyle/>
            <a:p>
              <a:pPr algn="l" rtl="0" eaLnBrk="0">
                <a:lnSpc>
                  <a:spcPct val="116000"/>
                </a:lnSpc>
              </a:pPr>
              <a:endParaRPr sz="1000" dirty="0">
                <a:latin typeface="Arial" panose="020B0604020202020204"/>
                <a:ea typeface="Arial" panose="020B0604020202020204"/>
                <a:cs typeface="Arial" panose="020B0604020202020204"/>
              </a:endParaRPr>
            </a:p>
            <a:p>
              <a:pPr marL="383540" algn="l" rtl="0" eaLnBrk="0">
                <a:lnSpc>
                  <a:spcPct val="95000"/>
                </a:lnSpc>
                <a:spcBef>
                  <a:spcPts val="5"/>
                </a:spcBef>
              </a:pPr>
              <a:r>
                <a:rPr sz="1400" b="1" kern="0" spc="-30" dirty="0">
                  <a:solidFill>
                    <a:srgbClr val="C00000">
                      <a:alpha val="100000"/>
                    </a:srgbClr>
                  </a:solidFill>
                  <a:latin typeface="仿宋" panose="02010609060101010101" charset="-122"/>
                  <a:ea typeface="仿宋" panose="02010609060101010101" charset="-122"/>
                  <a:cs typeface="仿宋" panose="02010609060101010101" charset="-122"/>
                </a:rPr>
                <a:t>入党介绍人</a:t>
              </a:r>
              <a:r>
                <a:rPr sz="1400" b="1" kern="0" spc="-30" dirty="0">
                  <a:solidFill>
                    <a:srgbClr val="000000">
                      <a:alpha val="100000"/>
                    </a:srgbClr>
                  </a:solidFill>
                  <a:latin typeface="仿宋" panose="02010609060101010101" charset="-122"/>
                  <a:ea typeface="仿宋" panose="02010609060101010101" charset="-122"/>
                  <a:cs typeface="仿宋" panose="02010609060101010101" charset="-122"/>
                </a:rPr>
                <a:t>介绍发展对象有关情况，并对其能否入党表明意见</a:t>
              </a:r>
              <a:endParaRPr sz="1400" dirty="0">
                <a:latin typeface="仿宋" panose="02010609060101010101" charset="-122"/>
                <a:ea typeface="仿宋" panose="02010609060101010101" charset="-122"/>
                <a:cs typeface="仿宋" panose="02010609060101010101" charset="-122"/>
              </a:endParaRPr>
            </a:p>
          </p:txBody>
        </p:sp>
      </p:grpSp>
      <p:grpSp>
        <p:nvGrpSpPr>
          <p:cNvPr id="62" name="group 62"/>
          <p:cNvGrpSpPr/>
          <p:nvPr/>
        </p:nvGrpSpPr>
        <p:grpSpPr>
          <a:xfrm rot="21600000">
            <a:off x="532130" y="4107814"/>
            <a:ext cx="5499087" cy="463550"/>
            <a:chOff x="0" y="0"/>
            <a:chExt cx="5499087" cy="463550"/>
          </a:xfrm>
        </p:grpSpPr>
        <p:pic>
          <p:nvPicPr>
            <p:cNvPr id="1518" name="picture 1518"/>
            <p:cNvPicPr>
              <a:picLocks noChangeAspect="1"/>
            </p:cNvPicPr>
            <p:nvPr/>
          </p:nvPicPr>
          <p:blipFill>
            <a:blip r:embed="rId10"/>
            <a:stretch>
              <a:fillRect/>
            </a:stretch>
          </p:blipFill>
          <p:spPr>
            <a:xfrm rot="21600000">
              <a:off x="0" y="0"/>
              <a:ext cx="5499087" cy="463550"/>
            </a:xfrm>
            <a:prstGeom prst="rect">
              <a:avLst/>
            </a:prstGeom>
          </p:spPr>
        </p:pic>
        <p:sp>
          <p:nvSpPr>
            <p:cNvPr id="1520" name="textbox 1520"/>
            <p:cNvSpPr/>
            <p:nvPr/>
          </p:nvSpPr>
          <p:spPr>
            <a:xfrm>
              <a:off x="-12700" y="-12700"/>
              <a:ext cx="5524500" cy="512444"/>
            </a:xfrm>
            <a:prstGeom prst="rect">
              <a:avLst/>
            </a:prstGeom>
            <a:noFill/>
            <a:ln w="0" cap="flat">
              <a:noFill/>
              <a:prstDash val="solid"/>
              <a:miter lim="0"/>
            </a:ln>
          </p:spPr>
          <p:txBody>
            <a:bodyPr vert="horz" wrap="square" lIns="0" tIns="0" rIns="0" bIns="0"/>
            <a:lstStyle/>
            <a:p>
              <a:pPr algn="l" rtl="0" eaLnBrk="0">
                <a:lnSpc>
                  <a:spcPct val="116000"/>
                </a:lnSpc>
              </a:pPr>
              <a:endParaRPr sz="1000" dirty="0">
                <a:latin typeface="Arial" panose="020B0604020202020204"/>
                <a:ea typeface="Arial" panose="020B0604020202020204"/>
                <a:cs typeface="Arial" panose="020B0604020202020204"/>
              </a:endParaRPr>
            </a:p>
            <a:p>
              <a:pPr marL="1362075" algn="l" rtl="0" eaLnBrk="0">
                <a:lnSpc>
                  <a:spcPct val="96000"/>
                </a:lnSpc>
                <a:spcBef>
                  <a:spcPts val="5"/>
                </a:spcBef>
              </a:pPr>
              <a:r>
                <a:rPr sz="1400" b="1" kern="0" spc="-30" dirty="0">
                  <a:solidFill>
                    <a:srgbClr val="C00000">
                      <a:alpha val="100000"/>
                    </a:srgbClr>
                  </a:solidFill>
                  <a:latin typeface="仿宋" panose="02010609060101010101" charset="-122"/>
                  <a:ea typeface="仿宋" panose="02010609060101010101" charset="-122"/>
                  <a:cs typeface="仿宋" panose="02010609060101010101" charset="-122"/>
                </a:rPr>
                <a:t>支委会</a:t>
              </a:r>
              <a:r>
                <a:rPr sz="1400" b="1" kern="0" spc="-30" dirty="0">
                  <a:solidFill>
                    <a:srgbClr val="000000">
                      <a:alpha val="100000"/>
                    </a:srgbClr>
                  </a:solidFill>
                  <a:latin typeface="仿宋" panose="02010609060101010101" charset="-122"/>
                  <a:ea typeface="仿宋" panose="02010609060101010101" charset="-122"/>
                  <a:cs typeface="仿宋" panose="02010609060101010101" charset="-122"/>
                </a:rPr>
                <a:t>报告对该发展对</a:t>
              </a:r>
              <a:r>
                <a:rPr sz="1400" b="1" kern="0" spc="-40" dirty="0">
                  <a:solidFill>
                    <a:srgbClr val="000000">
                      <a:alpha val="100000"/>
                    </a:srgbClr>
                  </a:solidFill>
                  <a:latin typeface="仿宋" panose="02010609060101010101" charset="-122"/>
                  <a:ea typeface="仿宋" panose="02010609060101010101" charset="-122"/>
                  <a:cs typeface="仿宋" panose="02010609060101010101" charset="-122"/>
                </a:rPr>
                <a:t>象的审查情况</a:t>
              </a:r>
              <a:endParaRPr sz="1400" dirty="0">
                <a:latin typeface="仿宋" panose="02010609060101010101" charset="-122"/>
                <a:ea typeface="仿宋" panose="02010609060101010101" charset="-122"/>
                <a:cs typeface="仿宋" panose="02010609060101010101" charset="-122"/>
              </a:endParaRPr>
            </a:p>
          </p:txBody>
        </p:sp>
      </p:grpSp>
      <p:grpSp>
        <p:nvGrpSpPr>
          <p:cNvPr id="64" name="group 64"/>
          <p:cNvGrpSpPr/>
          <p:nvPr/>
        </p:nvGrpSpPr>
        <p:grpSpPr>
          <a:xfrm rot="21600000">
            <a:off x="532130" y="4795520"/>
            <a:ext cx="5499087" cy="463550"/>
            <a:chOff x="0" y="0"/>
            <a:chExt cx="5499087" cy="463550"/>
          </a:xfrm>
        </p:grpSpPr>
        <p:pic>
          <p:nvPicPr>
            <p:cNvPr id="1522" name="picture 1522"/>
            <p:cNvPicPr>
              <a:picLocks noChangeAspect="1"/>
            </p:cNvPicPr>
            <p:nvPr/>
          </p:nvPicPr>
          <p:blipFill>
            <a:blip r:embed="rId11"/>
            <a:stretch>
              <a:fillRect/>
            </a:stretch>
          </p:blipFill>
          <p:spPr>
            <a:xfrm rot="21600000">
              <a:off x="0" y="0"/>
              <a:ext cx="5499087" cy="463550"/>
            </a:xfrm>
            <a:prstGeom prst="rect">
              <a:avLst/>
            </a:prstGeom>
          </p:spPr>
        </p:pic>
        <p:sp>
          <p:nvSpPr>
            <p:cNvPr id="1524" name="textbox 1524"/>
            <p:cNvSpPr/>
            <p:nvPr/>
          </p:nvSpPr>
          <p:spPr>
            <a:xfrm>
              <a:off x="-12700" y="-12700"/>
              <a:ext cx="5524500" cy="511175"/>
            </a:xfrm>
            <a:prstGeom prst="rect">
              <a:avLst/>
            </a:prstGeom>
            <a:noFill/>
            <a:ln w="0" cap="flat">
              <a:noFill/>
              <a:prstDash val="solid"/>
              <a:miter lim="0"/>
            </a:ln>
          </p:spPr>
          <p:txBody>
            <a:bodyPr vert="horz" wrap="square" lIns="0" tIns="0" rIns="0" bIns="0"/>
            <a:lstStyle/>
            <a:p>
              <a:pPr algn="l" rtl="0" eaLnBrk="0">
                <a:lnSpc>
                  <a:spcPct val="115000"/>
                </a:lnSpc>
              </a:pPr>
              <a:endParaRPr sz="1000" dirty="0">
                <a:latin typeface="Arial" panose="020B0604020202020204"/>
                <a:ea typeface="Arial" panose="020B0604020202020204"/>
                <a:cs typeface="Arial" panose="020B0604020202020204"/>
              </a:endParaRPr>
            </a:p>
            <a:p>
              <a:pPr marL="664845" algn="l" rtl="0" eaLnBrk="0">
                <a:lnSpc>
                  <a:spcPct val="96000"/>
                </a:lnSpc>
                <a:spcBef>
                  <a:spcPts val="5"/>
                </a:spcBef>
              </a:pPr>
              <a:r>
                <a:rPr sz="1400" b="1" kern="0" spc="-30" dirty="0">
                  <a:solidFill>
                    <a:srgbClr val="C00000">
                      <a:alpha val="100000"/>
                    </a:srgbClr>
                  </a:solidFill>
                  <a:latin typeface="仿宋" panose="02010609060101010101" charset="-122"/>
                  <a:ea typeface="仿宋" panose="02010609060101010101" charset="-122"/>
                  <a:cs typeface="仿宋" panose="02010609060101010101" charset="-122"/>
                </a:rPr>
                <a:t>与会党员</a:t>
              </a:r>
              <a:r>
                <a:rPr sz="1400" b="1" kern="0" spc="-30" dirty="0">
                  <a:solidFill>
                    <a:srgbClr val="000000">
                      <a:alpha val="100000"/>
                    </a:srgbClr>
                  </a:solidFill>
                  <a:latin typeface="仿宋" panose="02010609060101010101" charset="-122"/>
                  <a:ea typeface="仿宋" panose="02010609060101010101" charset="-122"/>
                  <a:cs typeface="仿宋" panose="02010609060101010101" charset="-122"/>
                </a:rPr>
                <a:t>就该发展对象能否成为预备党员进行充分</a:t>
              </a:r>
              <a:r>
                <a:rPr sz="1400" b="1" kern="0" spc="-40" dirty="0">
                  <a:solidFill>
                    <a:srgbClr val="000000">
                      <a:alpha val="100000"/>
                    </a:srgbClr>
                  </a:solidFill>
                  <a:latin typeface="仿宋" panose="02010609060101010101" charset="-122"/>
                  <a:ea typeface="仿宋" panose="02010609060101010101" charset="-122"/>
                  <a:cs typeface="仿宋" panose="02010609060101010101" charset="-122"/>
                </a:rPr>
                <a:t>讨论</a:t>
              </a:r>
              <a:endParaRPr sz="1400" dirty="0">
                <a:latin typeface="仿宋" panose="02010609060101010101" charset="-122"/>
                <a:ea typeface="仿宋" panose="02010609060101010101" charset="-122"/>
                <a:cs typeface="仿宋" panose="02010609060101010101" charset="-122"/>
              </a:endParaRPr>
            </a:p>
          </p:txBody>
        </p:sp>
      </p:grpSp>
      <p:grpSp>
        <p:nvGrpSpPr>
          <p:cNvPr id="66" name="group 66"/>
          <p:cNvGrpSpPr/>
          <p:nvPr/>
        </p:nvGrpSpPr>
        <p:grpSpPr>
          <a:xfrm rot="21600000">
            <a:off x="532130" y="5463540"/>
            <a:ext cx="5499087" cy="463550"/>
            <a:chOff x="0" y="0"/>
            <a:chExt cx="5499087" cy="463550"/>
          </a:xfrm>
        </p:grpSpPr>
        <p:pic>
          <p:nvPicPr>
            <p:cNvPr id="1526" name="picture 1526"/>
            <p:cNvPicPr>
              <a:picLocks noChangeAspect="1"/>
            </p:cNvPicPr>
            <p:nvPr/>
          </p:nvPicPr>
          <p:blipFill>
            <a:blip r:embed="rId12"/>
            <a:stretch>
              <a:fillRect/>
            </a:stretch>
          </p:blipFill>
          <p:spPr>
            <a:xfrm rot="21600000">
              <a:off x="0" y="0"/>
              <a:ext cx="5499087" cy="463550"/>
            </a:xfrm>
            <a:prstGeom prst="rect">
              <a:avLst/>
            </a:prstGeom>
          </p:spPr>
        </p:pic>
        <p:sp>
          <p:nvSpPr>
            <p:cNvPr id="1528" name="textbox 1528"/>
            <p:cNvSpPr/>
            <p:nvPr/>
          </p:nvSpPr>
          <p:spPr>
            <a:xfrm>
              <a:off x="-12700" y="-12700"/>
              <a:ext cx="5524500" cy="511175"/>
            </a:xfrm>
            <a:prstGeom prst="rect">
              <a:avLst/>
            </a:prstGeom>
            <a:noFill/>
            <a:ln w="0" cap="flat">
              <a:noFill/>
              <a:prstDash val="solid"/>
              <a:miter lim="0"/>
            </a:ln>
          </p:spPr>
          <p:txBody>
            <a:bodyPr vert="horz" wrap="square" lIns="0" tIns="0" rIns="0" bIns="0"/>
            <a:lstStyle/>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986915" algn="l" rtl="0" eaLnBrk="0">
                <a:lnSpc>
                  <a:spcPct val="96000"/>
                </a:lnSpc>
              </a:pPr>
              <a:r>
                <a:rPr sz="1400" b="1" kern="0" spc="-40" dirty="0">
                  <a:solidFill>
                    <a:srgbClr val="000000">
                      <a:alpha val="100000"/>
                    </a:srgbClr>
                  </a:solidFill>
                  <a:latin typeface="仿宋" panose="02010609060101010101" charset="-122"/>
                  <a:ea typeface="仿宋" panose="02010609060101010101" charset="-122"/>
                  <a:cs typeface="仿宋" panose="02010609060101010101" charset="-122"/>
                </a:rPr>
                <a:t>进行表决，形成决议</a:t>
              </a:r>
              <a:endParaRPr sz="1400" dirty="0">
                <a:latin typeface="仿宋" panose="02010609060101010101" charset="-122"/>
                <a:ea typeface="仿宋" panose="02010609060101010101" charset="-122"/>
                <a:cs typeface="仿宋" panose="02010609060101010101" charset="-122"/>
              </a:endParaRPr>
            </a:p>
          </p:txBody>
        </p:sp>
      </p:grpSp>
      <p:grpSp>
        <p:nvGrpSpPr>
          <p:cNvPr id="68" name="group 68"/>
          <p:cNvGrpSpPr/>
          <p:nvPr/>
        </p:nvGrpSpPr>
        <p:grpSpPr>
          <a:xfrm rot="21600000">
            <a:off x="532130" y="2155190"/>
            <a:ext cx="5499087" cy="462915"/>
            <a:chOff x="0" y="0"/>
            <a:chExt cx="5499087" cy="462915"/>
          </a:xfrm>
        </p:grpSpPr>
        <p:pic>
          <p:nvPicPr>
            <p:cNvPr id="1530" name="picture 1530"/>
            <p:cNvPicPr>
              <a:picLocks noChangeAspect="1"/>
            </p:cNvPicPr>
            <p:nvPr/>
          </p:nvPicPr>
          <p:blipFill>
            <a:blip r:embed="rId13"/>
            <a:stretch>
              <a:fillRect/>
            </a:stretch>
          </p:blipFill>
          <p:spPr>
            <a:xfrm rot="21600000">
              <a:off x="0" y="0"/>
              <a:ext cx="5499087" cy="462915"/>
            </a:xfrm>
            <a:prstGeom prst="rect">
              <a:avLst/>
            </a:prstGeom>
          </p:spPr>
        </p:pic>
        <p:sp>
          <p:nvSpPr>
            <p:cNvPr id="1532" name="textbox 1532"/>
            <p:cNvSpPr/>
            <p:nvPr/>
          </p:nvSpPr>
          <p:spPr>
            <a:xfrm>
              <a:off x="-12700" y="-12700"/>
              <a:ext cx="5524500" cy="509905"/>
            </a:xfrm>
            <a:prstGeom prst="rect">
              <a:avLst/>
            </a:prstGeom>
            <a:noFill/>
            <a:ln w="0" cap="flat">
              <a:noFill/>
              <a:prstDash val="solid"/>
              <a:miter lim="0"/>
            </a:ln>
          </p:spPr>
          <p:txBody>
            <a:bodyPr vert="horz" wrap="square" lIns="0" tIns="0" rIns="0" bIns="0"/>
            <a:lstStyle/>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471805" algn="l" rtl="0" eaLnBrk="0">
                <a:lnSpc>
                  <a:spcPct val="95000"/>
                </a:lnSpc>
              </a:pPr>
              <a:r>
                <a:rPr sz="1400" b="1" kern="0" spc="-30" dirty="0">
                  <a:solidFill>
                    <a:srgbClr val="C00000">
                      <a:alpha val="100000"/>
                    </a:srgbClr>
                  </a:solidFill>
                  <a:latin typeface="仿宋" panose="02010609060101010101" charset="-122"/>
                  <a:ea typeface="仿宋" panose="02010609060101010101" charset="-122"/>
                  <a:cs typeface="仿宋" panose="02010609060101010101" charset="-122"/>
                </a:rPr>
                <a:t>支部书记或副书记</a:t>
              </a:r>
              <a:r>
                <a:rPr sz="1400" b="1" kern="0" spc="-30" dirty="0">
                  <a:solidFill>
                    <a:srgbClr val="000000">
                      <a:alpha val="100000"/>
                    </a:srgbClr>
                  </a:solidFill>
                  <a:latin typeface="仿宋" panose="02010609060101010101" charset="-122"/>
                  <a:ea typeface="仿宋" panose="02010609060101010101" charset="-122"/>
                  <a:cs typeface="仿宋" panose="02010609060101010101" charset="-122"/>
                </a:rPr>
                <a:t>清点人数、宣布开会并简要说明会议内容</a:t>
              </a:r>
              <a:endParaRPr sz="1400" dirty="0">
                <a:latin typeface="仿宋" panose="02010609060101010101" charset="-122"/>
                <a:ea typeface="仿宋" panose="02010609060101010101" charset="-122"/>
                <a:cs typeface="仿宋" panose="02010609060101010101" charset="-122"/>
              </a:endParaRPr>
            </a:p>
          </p:txBody>
        </p:sp>
      </p:grpSp>
      <p:grpSp>
        <p:nvGrpSpPr>
          <p:cNvPr id="70" name="group 70"/>
          <p:cNvGrpSpPr/>
          <p:nvPr/>
        </p:nvGrpSpPr>
        <p:grpSpPr>
          <a:xfrm rot="21600000">
            <a:off x="532130" y="2780665"/>
            <a:ext cx="5499100" cy="462279"/>
            <a:chOff x="0" y="0"/>
            <a:chExt cx="5499100" cy="462279"/>
          </a:xfrm>
        </p:grpSpPr>
        <p:pic>
          <p:nvPicPr>
            <p:cNvPr id="1534" name="picture 1534"/>
            <p:cNvPicPr>
              <a:picLocks noChangeAspect="1"/>
            </p:cNvPicPr>
            <p:nvPr/>
          </p:nvPicPr>
          <p:blipFill>
            <a:blip r:embed="rId14"/>
            <a:stretch>
              <a:fillRect/>
            </a:stretch>
          </p:blipFill>
          <p:spPr>
            <a:xfrm rot="21600000">
              <a:off x="0" y="0"/>
              <a:ext cx="5499100" cy="462279"/>
            </a:xfrm>
            <a:prstGeom prst="rect">
              <a:avLst/>
            </a:prstGeom>
          </p:spPr>
        </p:pic>
        <p:sp>
          <p:nvSpPr>
            <p:cNvPr id="1536" name="textbox 1536"/>
            <p:cNvSpPr/>
            <p:nvPr/>
          </p:nvSpPr>
          <p:spPr>
            <a:xfrm>
              <a:off x="-12700" y="-12700"/>
              <a:ext cx="5524500" cy="511175"/>
            </a:xfrm>
            <a:prstGeom prst="rect">
              <a:avLst/>
            </a:prstGeom>
            <a:noFill/>
            <a:ln w="0" cap="flat">
              <a:noFill/>
              <a:prstDash val="solid"/>
              <a:miter lim="0"/>
            </a:ln>
          </p:spPr>
          <p:txBody>
            <a:bodyPr vert="horz" wrap="square" lIns="0" tIns="0" rIns="0" bIns="0"/>
            <a:lstStyle/>
            <a:p>
              <a:pPr algn="l" rtl="0" eaLnBrk="0">
                <a:lnSpc>
                  <a:spcPct val="116000"/>
                </a:lnSpc>
              </a:pPr>
              <a:endParaRPr sz="1000" dirty="0">
                <a:latin typeface="Arial" panose="020B0604020202020204"/>
                <a:ea typeface="Arial" panose="020B0604020202020204"/>
                <a:cs typeface="Arial" panose="020B0604020202020204"/>
              </a:endParaRPr>
            </a:p>
            <a:p>
              <a:pPr marL="393065" algn="l" rtl="0" eaLnBrk="0">
                <a:lnSpc>
                  <a:spcPct val="96000"/>
                </a:lnSpc>
                <a:spcBef>
                  <a:spcPts val="5"/>
                </a:spcBef>
              </a:pPr>
              <a:r>
                <a:rPr sz="1400" b="1" kern="0" spc="-30" dirty="0">
                  <a:solidFill>
                    <a:srgbClr val="C00000">
                      <a:alpha val="100000"/>
                    </a:srgbClr>
                  </a:solidFill>
                  <a:latin typeface="仿宋" panose="02010609060101010101" charset="-122"/>
                  <a:ea typeface="仿宋" panose="02010609060101010101" charset="-122"/>
                  <a:cs typeface="仿宋" panose="02010609060101010101" charset="-122"/>
                </a:rPr>
                <a:t>发展对象</a:t>
              </a:r>
              <a:r>
                <a:rPr sz="1400" b="1" kern="0" spc="-30" dirty="0">
                  <a:solidFill>
                    <a:srgbClr val="000000">
                      <a:alpha val="100000"/>
                    </a:srgbClr>
                  </a:solidFill>
                  <a:latin typeface="仿宋" panose="02010609060101010101" charset="-122"/>
                  <a:ea typeface="仿宋" panose="02010609060101010101" charset="-122"/>
                  <a:cs typeface="仿宋" panose="02010609060101010101" charset="-122"/>
                </a:rPr>
                <a:t>汇报对党的认识、入党动机、本人履历及社会关系等</a:t>
              </a:r>
              <a:endParaRPr sz="1400" dirty="0">
                <a:latin typeface="仿宋" panose="02010609060101010101" charset="-122"/>
                <a:ea typeface="仿宋" panose="02010609060101010101" charset="-122"/>
                <a:cs typeface="仿宋" panose="02010609060101010101" charset="-122"/>
              </a:endParaRPr>
            </a:p>
          </p:txBody>
        </p:sp>
      </p:grpSp>
      <p:sp>
        <p:nvSpPr>
          <p:cNvPr id="1538" name="textbox 1538"/>
          <p:cNvSpPr/>
          <p:nvPr/>
        </p:nvSpPr>
        <p:spPr>
          <a:xfrm>
            <a:off x="1151933" y="1554415"/>
            <a:ext cx="4416425" cy="3492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545"/>
              </a:lnSpc>
            </a:pPr>
            <a:r>
              <a:rPr sz="2100" b="1" kern="0" spc="-20" dirty="0">
                <a:solidFill>
                  <a:srgbClr val="000000">
                    <a:alpha val="100000"/>
                  </a:srgbClr>
                </a:solidFill>
                <a:latin typeface="楷体" panose="02010609060101010101" charset="-122"/>
                <a:ea typeface="楷体" panose="02010609060101010101" charset="-122"/>
                <a:cs typeface="楷体" panose="02010609060101010101" charset="-122"/>
              </a:rPr>
              <a:t>接收预备党员的支部党员大会程序：</a:t>
            </a:r>
            <a:endParaRPr sz="2100" dirty="0">
              <a:latin typeface="楷体" panose="02010609060101010101" charset="-122"/>
              <a:ea typeface="楷体" panose="02010609060101010101" charset="-122"/>
              <a:cs typeface="楷体" panose="02010609060101010101" charset="-122"/>
            </a:endParaRPr>
          </a:p>
        </p:txBody>
      </p:sp>
      <p:sp>
        <p:nvSpPr>
          <p:cNvPr id="1540" name="textbox 1540"/>
          <p:cNvSpPr/>
          <p:nvPr/>
        </p:nvSpPr>
        <p:spPr>
          <a:xfrm>
            <a:off x="6430455" y="1580323"/>
            <a:ext cx="4403725" cy="3492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545"/>
              </a:lnSpc>
            </a:pPr>
            <a:r>
              <a:rPr sz="2100" b="1" kern="0" spc="-30" dirty="0">
                <a:solidFill>
                  <a:srgbClr val="000000">
                    <a:alpha val="100000"/>
                  </a:srgbClr>
                </a:solidFill>
                <a:latin typeface="楷体" panose="02010609060101010101" charset="-122"/>
                <a:ea typeface="楷体" panose="02010609060101010101" charset="-122"/>
                <a:cs typeface="楷体" panose="02010609060101010101" charset="-122"/>
              </a:rPr>
              <a:t>预备党员转正的支部党员大会程序：</a:t>
            </a:r>
            <a:endParaRPr sz="2100" dirty="0">
              <a:latin typeface="楷体" panose="02010609060101010101" charset="-122"/>
              <a:ea typeface="楷体" panose="02010609060101010101" charset="-122"/>
              <a:cs typeface="楷体" panose="02010609060101010101" charset="-122"/>
            </a:endParaRPr>
          </a:p>
        </p:txBody>
      </p:sp>
      <p:pic>
        <p:nvPicPr>
          <p:cNvPr id="1544" name="picture 1544"/>
          <p:cNvPicPr>
            <a:picLocks noChangeAspect="1"/>
          </p:cNvPicPr>
          <p:nvPr/>
        </p:nvPicPr>
        <p:blipFill>
          <a:blip r:embed="rId15"/>
          <a:stretch>
            <a:fillRect/>
          </a:stretch>
        </p:blipFill>
        <p:spPr>
          <a:xfrm rot="21600000">
            <a:off x="1028700" y="1287779"/>
            <a:ext cx="10134600" cy="76200"/>
          </a:xfrm>
          <a:prstGeom prst="rect">
            <a:avLst/>
          </a:prstGeom>
        </p:spPr>
      </p:pic>
      <p:pic>
        <p:nvPicPr>
          <p:cNvPr id="1546" name="picture 1546"/>
          <p:cNvPicPr>
            <a:picLocks noChangeAspect="1"/>
          </p:cNvPicPr>
          <p:nvPr/>
        </p:nvPicPr>
        <p:blipFill>
          <a:blip r:embed="rId16"/>
          <a:stretch>
            <a:fillRect/>
          </a:stretch>
        </p:blipFill>
        <p:spPr>
          <a:xfrm rot="21600000">
            <a:off x="9191244" y="2606039"/>
            <a:ext cx="97535" cy="2855976"/>
          </a:xfrm>
          <a:prstGeom prst="rect">
            <a:avLst/>
          </a:prstGeom>
        </p:spPr>
      </p:pic>
      <p:sp>
        <p:nvSpPr>
          <p:cNvPr id="1314" name="textbox 1314"/>
          <p:cNvSpPr/>
          <p:nvPr/>
        </p:nvSpPr>
        <p:spPr>
          <a:xfrm>
            <a:off x="1157605" y="826770"/>
            <a:ext cx="2874010"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1</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、支部党员大会</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17"/>
          <a:stretch>
            <a:fillRect/>
          </a:stretch>
        </p:blipFill>
        <p:spPr>
          <a:xfrm>
            <a:off x="9890125" y="0"/>
            <a:ext cx="2301875" cy="82867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48" name="textbox 1548"/>
          <p:cNvSpPr/>
          <p:nvPr/>
        </p:nvSpPr>
        <p:spPr>
          <a:xfrm>
            <a:off x="1333356" y="1633791"/>
            <a:ext cx="9407525" cy="2558414"/>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593090" algn="l" rtl="0" eaLnBrk="0">
              <a:lnSpc>
                <a:spcPct val="150000"/>
              </a:lnSpc>
            </a:pPr>
            <a:r>
              <a:rPr sz="2000" kern="0" spc="60" dirty="0">
                <a:solidFill>
                  <a:srgbClr val="000000">
                    <a:alpha val="100000"/>
                  </a:srgbClr>
                </a:solidFill>
                <a:latin typeface="黑体" panose="02010609060101010101" charset="-122"/>
                <a:ea typeface="黑体" panose="02010609060101010101" charset="-122"/>
                <a:cs typeface="黑体" panose="02010609060101010101" charset="-122"/>
              </a:rPr>
              <a:t>党支部委员会是党支部日常工作的领导机构</a:t>
            </a:r>
            <a:r>
              <a:rPr sz="2000" kern="0" spc="50" dirty="0">
                <a:solidFill>
                  <a:srgbClr val="000000">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a:p>
            <a:pPr marL="12700" indent="580390" algn="l" rtl="0" eaLnBrk="0">
              <a:lnSpc>
                <a:spcPct val="150000"/>
              </a:lnSpc>
              <a:spcBef>
                <a:spcPts val="715"/>
              </a:spcBef>
            </a:pPr>
            <a:r>
              <a:rPr sz="2000" kern="0" spc="80" dirty="0">
                <a:solidFill>
                  <a:srgbClr val="000000">
                    <a:alpha val="100000"/>
                  </a:srgbClr>
                </a:solidFill>
                <a:latin typeface="黑体" panose="02010609060101010101" charset="-122"/>
                <a:ea typeface="黑体" panose="02010609060101010101" charset="-122"/>
                <a:cs typeface="黑体" panose="02010609060101010101" charset="-122"/>
              </a:rPr>
              <a:t>党支部委员会会议</a:t>
            </a:r>
            <a:r>
              <a:rPr sz="2000" kern="0" spc="80" dirty="0">
                <a:solidFill>
                  <a:srgbClr val="C00000">
                    <a:alpha val="100000"/>
                  </a:srgbClr>
                </a:solidFill>
                <a:latin typeface="黑体" panose="02010609060101010101" charset="-122"/>
                <a:ea typeface="黑体" panose="02010609060101010101" charset="-122"/>
                <a:cs typeface="黑体" panose="02010609060101010101" charset="-122"/>
              </a:rPr>
              <a:t>一般每月召开1次，根</a:t>
            </a:r>
            <a:r>
              <a:rPr sz="2000" kern="0" spc="70" dirty="0">
                <a:solidFill>
                  <a:srgbClr val="C00000">
                    <a:alpha val="100000"/>
                  </a:srgbClr>
                </a:solidFill>
                <a:latin typeface="黑体" panose="02010609060101010101" charset="-122"/>
                <a:ea typeface="黑体" panose="02010609060101010101" charset="-122"/>
                <a:cs typeface="黑体" panose="02010609060101010101" charset="-122"/>
              </a:rPr>
              <a:t>据需要可以随时召开</a:t>
            </a:r>
            <a:r>
              <a:rPr sz="2000" kern="0" spc="70" dirty="0">
                <a:solidFill>
                  <a:srgbClr val="000000">
                    <a:alpha val="100000"/>
                  </a:srgbClr>
                </a:solidFill>
                <a:latin typeface="黑体" panose="02010609060101010101" charset="-122"/>
                <a:ea typeface="黑体" panose="02010609060101010101" charset="-122"/>
                <a:cs typeface="黑体" panose="02010609060101010101" charset="-122"/>
              </a:rPr>
              <a:t>，对党支部</a:t>
            </a:r>
            <a:r>
              <a:rPr sz="20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000000">
                    <a:alpha val="100000"/>
                  </a:srgbClr>
                </a:solidFill>
                <a:latin typeface="黑体" panose="02010609060101010101" charset="-122"/>
                <a:ea typeface="黑体" panose="02010609060101010101" charset="-122"/>
                <a:cs typeface="黑体" panose="02010609060101010101" charset="-122"/>
              </a:rPr>
              <a:t>重要工作进行讨论、作出决定等。</a:t>
            </a:r>
            <a:endParaRPr sz="2000" dirty="0">
              <a:latin typeface="黑体" panose="02010609060101010101" charset="-122"/>
              <a:ea typeface="黑体" panose="02010609060101010101" charset="-122"/>
              <a:cs typeface="黑体" panose="02010609060101010101" charset="-122"/>
            </a:endParaRPr>
          </a:p>
          <a:p>
            <a:pPr marL="593090" algn="l" rtl="0" eaLnBrk="0">
              <a:lnSpc>
                <a:spcPct val="150000"/>
              </a:lnSpc>
              <a:spcBef>
                <a:spcPts val="725"/>
              </a:spcBef>
            </a:pPr>
            <a:r>
              <a:rPr sz="2000" kern="0" spc="80" dirty="0">
                <a:solidFill>
                  <a:srgbClr val="000000">
                    <a:alpha val="100000"/>
                  </a:srgbClr>
                </a:solidFill>
                <a:latin typeface="黑体" panose="02010609060101010101" charset="-122"/>
                <a:ea typeface="黑体" panose="02010609060101010101" charset="-122"/>
                <a:cs typeface="黑体" panose="02010609060101010101" charset="-122"/>
              </a:rPr>
              <a:t>党支部委员会会议须有</a:t>
            </a:r>
            <a:r>
              <a:rPr sz="2000" kern="0" spc="80" dirty="0">
                <a:solidFill>
                  <a:srgbClr val="C00000">
                    <a:alpha val="100000"/>
                  </a:srgbClr>
                </a:solidFill>
                <a:latin typeface="黑体" panose="02010609060101010101" charset="-122"/>
                <a:ea typeface="黑体" panose="02010609060101010101" charset="-122"/>
                <a:cs typeface="黑体" panose="02010609060101010101" charset="-122"/>
              </a:rPr>
              <a:t>半数</a:t>
            </a:r>
            <a:r>
              <a:rPr sz="2000" kern="0" spc="70" dirty="0">
                <a:solidFill>
                  <a:srgbClr val="C00000">
                    <a:alpha val="100000"/>
                  </a:srgbClr>
                </a:solidFill>
                <a:latin typeface="黑体" panose="02010609060101010101" charset="-122"/>
                <a:ea typeface="黑体" panose="02010609060101010101" charset="-122"/>
                <a:cs typeface="黑体" panose="02010609060101010101" charset="-122"/>
              </a:rPr>
              <a:t>以上委员到会</a:t>
            </a:r>
            <a:r>
              <a:rPr sz="2000" kern="0" spc="70" dirty="0">
                <a:solidFill>
                  <a:srgbClr val="000000">
                    <a:alpha val="100000"/>
                  </a:srgbClr>
                </a:solidFill>
                <a:latin typeface="黑体" panose="02010609060101010101" charset="-122"/>
                <a:ea typeface="黑体" panose="02010609060101010101" charset="-122"/>
                <a:cs typeface="黑体" panose="02010609060101010101" charset="-122"/>
              </a:rPr>
              <a:t>方可进行。</a:t>
            </a:r>
            <a:endParaRPr sz="2000" dirty="0">
              <a:latin typeface="黑体" panose="02010609060101010101" charset="-122"/>
              <a:ea typeface="黑体" panose="02010609060101010101" charset="-122"/>
              <a:cs typeface="黑体" panose="02010609060101010101" charset="-122"/>
            </a:endParaRPr>
          </a:p>
          <a:p>
            <a:pPr marL="571500" algn="l" rtl="0" eaLnBrk="0">
              <a:lnSpc>
                <a:spcPct val="150000"/>
              </a:lnSpc>
              <a:spcBef>
                <a:spcPts val="650"/>
              </a:spcBef>
            </a:pPr>
            <a:r>
              <a:rPr sz="2000" kern="0" spc="80" dirty="0">
                <a:solidFill>
                  <a:srgbClr val="000000">
                    <a:alpha val="100000"/>
                  </a:srgbClr>
                </a:solidFill>
                <a:latin typeface="黑体" panose="02010609060101010101" charset="-122"/>
                <a:ea typeface="黑体" panose="02010609060101010101" charset="-122"/>
                <a:cs typeface="黑体" panose="02010609060101010101" charset="-122"/>
              </a:rPr>
              <a:t>重要事项提交党员大会决定前，一般应当经党支</a:t>
            </a:r>
            <a:r>
              <a:rPr sz="2000" kern="0" spc="70" dirty="0">
                <a:solidFill>
                  <a:srgbClr val="000000">
                    <a:alpha val="100000"/>
                  </a:srgbClr>
                </a:solidFill>
                <a:latin typeface="黑体" panose="02010609060101010101" charset="-122"/>
                <a:ea typeface="黑体" panose="02010609060101010101" charset="-122"/>
                <a:cs typeface="黑体" panose="02010609060101010101" charset="-122"/>
              </a:rPr>
              <a:t>部委员会会议讨论。</a:t>
            </a:r>
            <a:endParaRPr sz="2000" dirty="0">
              <a:latin typeface="黑体" panose="02010609060101010101" charset="-122"/>
              <a:ea typeface="黑体" panose="02010609060101010101" charset="-122"/>
              <a:cs typeface="黑体" panose="02010609060101010101" charset="-122"/>
            </a:endParaRPr>
          </a:p>
          <a:p>
            <a:pPr algn="l" rtl="0" eaLnBrk="0">
              <a:lnSpc>
                <a:spcPct val="150000"/>
              </a:lnSpc>
            </a:pPr>
            <a:endParaRPr sz="2000" dirty="0">
              <a:latin typeface="黑体" panose="02010609060101010101" charset="-122"/>
              <a:ea typeface="黑体" panose="02010609060101010101" charset="-122"/>
              <a:cs typeface="黑体" panose="02010609060101010101" charset="-122"/>
            </a:endParaRPr>
          </a:p>
          <a:p>
            <a:pPr algn="l" rtl="0" eaLnBrk="0">
              <a:lnSpc>
                <a:spcPct val="150000"/>
              </a:lnSpc>
            </a:pPr>
            <a:endParaRPr sz="2000" dirty="0">
              <a:latin typeface="黑体" panose="02010609060101010101" charset="-122"/>
              <a:ea typeface="黑体" panose="02010609060101010101" charset="-122"/>
              <a:cs typeface="黑体" panose="02010609060101010101" charset="-122"/>
            </a:endParaRPr>
          </a:p>
          <a:p>
            <a:pPr algn="l" rtl="0" eaLnBrk="0">
              <a:lnSpc>
                <a:spcPct val="150000"/>
              </a:lnSpc>
            </a:pPr>
            <a:endParaRPr sz="2000" dirty="0">
              <a:latin typeface="黑体" panose="02010609060101010101" charset="-122"/>
              <a:ea typeface="黑体" panose="02010609060101010101" charset="-122"/>
              <a:cs typeface="黑体" panose="02010609060101010101" charset="-122"/>
            </a:endParaRPr>
          </a:p>
          <a:p>
            <a:pPr algn="r" rtl="0" eaLnBrk="0">
              <a:lnSpc>
                <a:spcPct val="150000"/>
              </a:lnSpc>
              <a:spcBef>
                <a:spcPts val="0"/>
              </a:spcBef>
            </a:pPr>
            <a:r>
              <a:rPr sz="2000" kern="0" spc="100" dirty="0">
                <a:solidFill>
                  <a:srgbClr val="000000">
                    <a:alpha val="100000"/>
                  </a:srgbClr>
                </a:solidFill>
                <a:latin typeface="黑体" panose="02010609060101010101" charset="-122"/>
                <a:ea typeface="黑体" panose="02010609060101010101" charset="-122"/>
                <a:cs typeface="黑体" panose="02010609060101010101" charset="-122"/>
              </a:rPr>
              <a:t>——《中国共产党支部工作条例（试行）》第十二</a:t>
            </a: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条</a:t>
            </a:r>
            <a:endParaRPr sz="2000" dirty="0">
              <a:latin typeface="黑体" panose="02010609060101010101" charset="-122"/>
              <a:ea typeface="黑体" panose="02010609060101010101" charset="-122"/>
              <a:cs typeface="黑体" panose="02010609060101010101" charset="-122"/>
            </a:endParaRPr>
          </a:p>
        </p:txBody>
      </p:sp>
      <p:pic>
        <p:nvPicPr>
          <p:cNvPr id="1552" name="picture 1552"/>
          <p:cNvPicPr>
            <a:picLocks noChangeAspect="1"/>
          </p:cNvPicPr>
          <p:nvPr/>
        </p:nvPicPr>
        <p:blipFill>
          <a:blip r:embed="rId2"/>
          <a:stretch>
            <a:fillRect/>
          </a:stretch>
        </p:blipFill>
        <p:spPr>
          <a:xfrm rot="21600000">
            <a:off x="1115695" y="1138554"/>
            <a:ext cx="10134600" cy="76200"/>
          </a:xfrm>
          <a:prstGeom prst="rect">
            <a:avLst/>
          </a:prstGeom>
        </p:spPr>
      </p:pic>
      <p:sp>
        <p:nvSpPr>
          <p:cNvPr id="1314" name="textbox 1314"/>
          <p:cNvSpPr/>
          <p:nvPr/>
        </p:nvSpPr>
        <p:spPr>
          <a:xfrm>
            <a:off x="1185545" y="678180"/>
            <a:ext cx="2379980"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、支委会会议</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54" name="textbox 1554"/>
          <p:cNvSpPr/>
          <p:nvPr/>
        </p:nvSpPr>
        <p:spPr>
          <a:xfrm>
            <a:off x="1413639" y="1848535"/>
            <a:ext cx="9540240" cy="42271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62865" algn="l" rtl="0" eaLnBrk="0">
              <a:lnSpc>
                <a:spcPts val="2545"/>
              </a:lnSpc>
            </a:pPr>
            <a:r>
              <a:rPr sz="2100" b="1" kern="0" spc="20" dirty="0">
                <a:solidFill>
                  <a:srgbClr val="000000">
                    <a:alpha val="100000"/>
                  </a:srgbClr>
                </a:solidFill>
                <a:latin typeface="楷体" panose="02010609060101010101" charset="-122"/>
                <a:ea typeface="楷体" panose="02010609060101010101" charset="-122"/>
                <a:cs typeface="楷体" panose="02010609060101010101" charset="-122"/>
              </a:rPr>
              <a:t>党支部书记的选拔：</a:t>
            </a:r>
            <a:endParaRPr sz="2100" dirty="0">
              <a:latin typeface="楷体" panose="02010609060101010101" charset="-122"/>
              <a:ea typeface="楷体" panose="02010609060101010101" charset="-122"/>
              <a:cs typeface="楷体" panose="02010609060101010101" charset="-122"/>
            </a:endParaRPr>
          </a:p>
          <a:p>
            <a:pPr marL="17145" indent="570230" algn="l" rtl="0" eaLnBrk="0">
              <a:lnSpc>
                <a:spcPct val="102000"/>
              </a:lnSpc>
              <a:spcBef>
                <a:spcPts val="1290"/>
              </a:spcBef>
            </a:pPr>
            <a:r>
              <a:rPr sz="2100" kern="0" spc="100" dirty="0">
                <a:solidFill>
                  <a:srgbClr val="000000">
                    <a:alpha val="100000"/>
                  </a:srgbClr>
                </a:solidFill>
                <a:latin typeface="楷体" panose="02010609060101010101" charset="-122"/>
                <a:ea typeface="楷体" panose="02010609060101010101" charset="-122"/>
                <a:cs typeface="楷体" panose="02010609060101010101" charset="-122"/>
              </a:rPr>
              <a:t>具备良好政治素质，具有</a:t>
            </a:r>
            <a:r>
              <a:rPr sz="2100" kern="0" spc="90" dirty="0">
                <a:solidFill>
                  <a:srgbClr val="000000">
                    <a:alpha val="100000"/>
                  </a:srgbClr>
                </a:solidFill>
                <a:latin typeface="楷体" panose="02010609060101010101" charset="-122"/>
                <a:ea typeface="楷体" panose="02010609060101010101" charset="-122"/>
                <a:cs typeface="楷体" panose="02010609060101010101" charset="-122"/>
              </a:rPr>
              <a:t>一定的政策理论水平、组织协调能力和群众工作</a:t>
            </a:r>
            <a:r>
              <a:rPr sz="21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100" dirty="0">
                <a:solidFill>
                  <a:srgbClr val="000000">
                    <a:alpha val="100000"/>
                  </a:srgbClr>
                </a:solidFill>
                <a:latin typeface="楷体" panose="02010609060101010101" charset="-122"/>
                <a:ea typeface="楷体" panose="02010609060101010101" charset="-122"/>
                <a:cs typeface="楷体" panose="02010609060101010101" charset="-122"/>
              </a:rPr>
              <a:t>本领，敢于担当、乐于奉献，带头发挥先锋模范作用</a:t>
            </a:r>
            <a:r>
              <a:rPr sz="2100" kern="0" spc="90" dirty="0">
                <a:solidFill>
                  <a:srgbClr val="000000">
                    <a:alpha val="100000"/>
                  </a:srgbClr>
                </a:solidFill>
                <a:latin typeface="楷体" panose="02010609060101010101" charset="-122"/>
                <a:ea typeface="楷体" panose="02010609060101010101" charset="-122"/>
                <a:cs typeface="楷体" panose="02010609060101010101" charset="-122"/>
              </a:rPr>
              <a:t>，在党员、群众中有较高</a:t>
            </a:r>
            <a:r>
              <a:rPr sz="21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90" dirty="0">
                <a:solidFill>
                  <a:srgbClr val="000000">
                    <a:alpha val="100000"/>
                  </a:srgbClr>
                </a:solidFill>
                <a:latin typeface="楷体" panose="02010609060101010101" charset="-122"/>
                <a:ea typeface="楷体" panose="02010609060101010101" charset="-122"/>
                <a:cs typeface="楷体" panose="02010609060101010101" charset="-122"/>
              </a:rPr>
              <a:t>威信，一般应当具有</a:t>
            </a:r>
            <a:r>
              <a:rPr sz="2100" kern="0" spc="90" dirty="0">
                <a:solidFill>
                  <a:srgbClr val="C00000">
                    <a:alpha val="100000"/>
                  </a:srgbClr>
                </a:solidFill>
                <a:latin typeface="楷体" panose="02010609060101010101" charset="-122"/>
                <a:ea typeface="楷体" panose="02010609060101010101" charset="-122"/>
                <a:cs typeface="楷体" panose="02010609060101010101" charset="-122"/>
              </a:rPr>
              <a:t>1年以上党龄（从预备期满转为正式党员之日算</a:t>
            </a:r>
            <a:r>
              <a:rPr sz="2100" kern="0" spc="80" dirty="0">
                <a:solidFill>
                  <a:srgbClr val="C00000">
                    <a:alpha val="100000"/>
                  </a:srgbClr>
                </a:solidFill>
                <a:latin typeface="楷体" panose="02010609060101010101" charset="-122"/>
                <a:ea typeface="楷体" panose="02010609060101010101" charset="-122"/>
                <a:cs typeface="楷体" panose="02010609060101010101" charset="-122"/>
              </a:rPr>
              <a:t>起）</a:t>
            </a:r>
            <a:r>
              <a:rPr sz="2100" kern="0" spc="80" dirty="0">
                <a:solidFill>
                  <a:srgbClr val="000000">
                    <a:alpha val="100000"/>
                  </a:srgbClr>
                </a:solidFill>
                <a:latin typeface="楷体" panose="02010609060101010101" charset="-122"/>
                <a:ea typeface="楷体" panose="02010609060101010101" charset="-122"/>
                <a:cs typeface="楷体" panose="02010609060101010101" charset="-122"/>
              </a:rPr>
              <a:t>。</a:t>
            </a:r>
            <a:endParaRPr sz="2100" dirty="0">
              <a:latin typeface="楷体" panose="02010609060101010101" charset="-122"/>
              <a:ea typeface="楷体" panose="02010609060101010101" charset="-122"/>
              <a:cs typeface="楷体" panose="02010609060101010101" charset="-122"/>
            </a:endParaRPr>
          </a:p>
          <a:p>
            <a:pPr algn="l" rtl="0" eaLnBrk="0">
              <a:lnSpc>
                <a:spcPct val="123000"/>
              </a:lnSpc>
            </a:pPr>
            <a:endParaRPr sz="1000" dirty="0">
              <a:latin typeface="Arial" panose="020B0604020202020204"/>
              <a:ea typeface="Arial" panose="020B0604020202020204"/>
              <a:cs typeface="Arial" panose="020B0604020202020204"/>
            </a:endParaRPr>
          </a:p>
          <a:p>
            <a:pPr marL="4038600" algn="l" rtl="0" eaLnBrk="0">
              <a:lnSpc>
                <a:spcPts val="2070"/>
              </a:lnSpc>
              <a:spcBef>
                <a:spcPts val="520"/>
              </a:spcBef>
            </a:pPr>
            <a:r>
              <a:rPr sz="1700" kern="0" spc="90" dirty="0">
                <a:solidFill>
                  <a:srgbClr val="000000">
                    <a:alpha val="100000"/>
                  </a:srgbClr>
                </a:solidFill>
                <a:latin typeface="楷体" panose="02010609060101010101" charset="-122"/>
                <a:ea typeface="楷体" panose="02010609060101010101" charset="-122"/>
                <a:cs typeface="楷体" panose="02010609060101010101" charset="-122"/>
              </a:rPr>
              <a:t>——《中国共产党支部工作条例》</a:t>
            </a:r>
            <a:r>
              <a:rPr sz="1700" kern="0" spc="-630" dirty="0">
                <a:solidFill>
                  <a:srgbClr val="000000">
                    <a:alpha val="100000"/>
                  </a:srgbClr>
                </a:solidFill>
                <a:latin typeface="楷体" panose="02010609060101010101" charset="-122"/>
                <a:ea typeface="楷体" panose="02010609060101010101" charset="-122"/>
                <a:cs typeface="楷体" panose="02010609060101010101" charset="-122"/>
              </a:rPr>
              <a:t> </a:t>
            </a:r>
            <a:r>
              <a:rPr sz="1700" kern="0" spc="90" dirty="0">
                <a:solidFill>
                  <a:srgbClr val="000000">
                    <a:alpha val="100000"/>
                  </a:srgbClr>
                </a:solidFill>
                <a:latin typeface="楷体" panose="02010609060101010101" charset="-122"/>
                <a:ea typeface="楷体" panose="02010609060101010101" charset="-122"/>
                <a:cs typeface="楷体" panose="02010609060101010101" charset="-122"/>
              </a:rPr>
              <a:t>（试行）第二十三条</a:t>
            </a:r>
            <a:endParaRPr sz="1700" dirty="0">
              <a:latin typeface="楷体" panose="02010609060101010101" charset="-122"/>
              <a:ea typeface="楷体" panose="02010609060101010101" charset="-122"/>
              <a:cs typeface="楷体" panose="02010609060101010101" charset="-122"/>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marL="12700" indent="567690" algn="l" rtl="0" eaLnBrk="0">
              <a:lnSpc>
                <a:spcPct val="102000"/>
              </a:lnSpc>
              <a:spcBef>
                <a:spcPts val="635"/>
              </a:spcBef>
            </a:pPr>
            <a:r>
              <a:rPr sz="2100" kern="0" spc="80" dirty="0">
                <a:solidFill>
                  <a:srgbClr val="000000">
                    <a:alpha val="100000"/>
                  </a:srgbClr>
                </a:solidFill>
                <a:latin typeface="楷体" panose="02010609060101010101" charset="-122"/>
                <a:ea typeface="楷体" panose="02010609060101010101" charset="-122"/>
                <a:cs typeface="楷体" panose="02010609060101010101" charset="-122"/>
              </a:rPr>
              <a:t>机关、</a:t>
            </a:r>
            <a:r>
              <a:rPr sz="2100" kern="0" spc="-570" dirty="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80" dirty="0">
                <a:solidFill>
                  <a:srgbClr val="000000">
                    <a:alpha val="100000"/>
                  </a:srgbClr>
                </a:solidFill>
                <a:latin typeface="楷体" panose="02010609060101010101" charset="-122"/>
                <a:ea typeface="楷体" panose="02010609060101010101" charset="-122"/>
                <a:cs typeface="楷体" panose="02010609060101010101" charset="-122"/>
              </a:rPr>
              <a:t>国有企业、事业单位，党支部书记一般由</a:t>
            </a:r>
            <a:r>
              <a:rPr sz="2100" kern="0" spc="80" dirty="0">
                <a:solidFill>
                  <a:srgbClr val="C00000">
                    <a:alpha val="100000"/>
                  </a:srgbClr>
                </a:solidFill>
                <a:latin typeface="楷体" panose="02010609060101010101" charset="-122"/>
                <a:ea typeface="楷体" panose="02010609060101010101" charset="-122"/>
                <a:cs typeface="楷体" panose="02010609060101010101" charset="-122"/>
              </a:rPr>
              <a:t>本部门本单位主要负责</a:t>
            </a:r>
            <a:r>
              <a:rPr sz="2100" kern="0" spc="0" dirty="0">
                <a:solidFill>
                  <a:srgbClr val="C00000">
                    <a:alpha val="100000"/>
                  </a:srgbClr>
                </a:solidFill>
                <a:latin typeface="楷体" panose="02010609060101010101" charset="-122"/>
                <a:ea typeface="楷体" panose="02010609060101010101" charset="-122"/>
                <a:cs typeface="楷体" panose="02010609060101010101" charset="-122"/>
              </a:rPr>
              <a:t>   </a:t>
            </a:r>
            <a:r>
              <a:rPr sz="2100" kern="0" spc="100" dirty="0">
                <a:solidFill>
                  <a:srgbClr val="C00000">
                    <a:alpha val="100000"/>
                  </a:srgbClr>
                </a:solidFill>
                <a:latin typeface="楷体" panose="02010609060101010101" charset="-122"/>
                <a:ea typeface="楷体" panose="02010609060101010101" charset="-122"/>
                <a:cs typeface="楷体" panose="02010609060101010101" charset="-122"/>
              </a:rPr>
              <a:t>人</a:t>
            </a:r>
            <a:r>
              <a:rPr sz="2100" kern="0" spc="100" dirty="0">
                <a:solidFill>
                  <a:srgbClr val="000000">
                    <a:alpha val="100000"/>
                  </a:srgbClr>
                </a:solidFill>
                <a:latin typeface="楷体" panose="02010609060101010101" charset="-122"/>
                <a:ea typeface="楷体" panose="02010609060101010101" charset="-122"/>
                <a:cs typeface="楷体" panose="02010609060101010101" charset="-122"/>
              </a:rPr>
              <a:t>担任，也可以由本部门本单位</a:t>
            </a:r>
            <a:r>
              <a:rPr sz="2100" kern="0" spc="100" dirty="0">
                <a:solidFill>
                  <a:srgbClr val="C00000">
                    <a:alpha val="100000"/>
                  </a:srgbClr>
                </a:solidFill>
                <a:latin typeface="楷体" panose="02010609060101010101" charset="-122"/>
                <a:ea typeface="楷体" panose="02010609060101010101" charset="-122"/>
                <a:cs typeface="楷体" panose="02010609060101010101" charset="-122"/>
              </a:rPr>
              <a:t>其他负责人担任</a:t>
            </a:r>
            <a:r>
              <a:rPr sz="2100" kern="0" spc="100" dirty="0">
                <a:solidFill>
                  <a:srgbClr val="000000">
                    <a:alpha val="100000"/>
                  </a:srgbClr>
                </a:solidFill>
                <a:latin typeface="楷体" panose="02010609060101010101" charset="-122"/>
                <a:ea typeface="楷体" panose="02010609060101010101" charset="-122"/>
                <a:cs typeface="楷体" panose="02010609060101010101" charset="-122"/>
              </a:rPr>
              <a:t>。根据工</a:t>
            </a:r>
            <a:r>
              <a:rPr sz="2100" kern="0" spc="90" dirty="0">
                <a:solidFill>
                  <a:srgbClr val="000000">
                    <a:alpha val="100000"/>
                  </a:srgbClr>
                </a:solidFill>
                <a:latin typeface="楷体" panose="02010609060101010101" charset="-122"/>
                <a:ea typeface="楷体" panose="02010609060101010101" charset="-122"/>
                <a:cs typeface="楷体" panose="02010609060101010101" charset="-122"/>
              </a:rPr>
              <a:t>作需要，上级党组</a:t>
            </a:r>
            <a:r>
              <a:rPr sz="21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70" dirty="0">
                <a:solidFill>
                  <a:srgbClr val="000000">
                    <a:alpha val="100000"/>
                  </a:srgbClr>
                </a:solidFill>
                <a:latin typeface="楷体" panose="02010609060101010101" charset="-122"/>
                <a:ea typeface="楷体" panose="02010609060101010101" charset="-122"/>
                <a:cs typeface="楷体" panose="02010609060101010101" charset="-122"/>
              </a:rPr>
              <a:t>织可以</a:t>
            </a:r>
            <a:r>
              <a:rPr sz="2100" kern="0" spc="70" dirty="0">
                <a:solidFill>
                  <a:srgbClr val="C00000">
                    <a:alpha val="100000"/>
                  </a:srgbClr>
                </a:solidFill>
                <a:latin typeface="楷体" panose="02010609060101010101" charset="-122"/>
                <a:ea typeface="楷体" panose="02010609060101010101" charset="-122"/>
                <a:cs typeface="楷体" panose="02010609060101010101" charset="-122"/>
              </a:rPr>
              <a:t>选派党员干部</a:t>
            </a:r>
            <a:r>
              <a:rPr sz="2100" kern="0" spc="70" dirty="0">
                <a:solidFill>
                  <a:srgbClr val="000000">
                    <a:alpha val="100000"/>
                  </a:srgbClr>
                </a:solidFill>
                <a:latin typeface="楷体" panose="02010609060101010101" charset="-122"/>
                <a:ea typeface="楷体" panose="02010609060101010101" charset="-122"/>
                <a:cs typeface="楷体" panose="02010609060101010101" charset="-122"/>
              </a:rPr>
              <a:t>担任专职党支部书记。</a:t>
            </a:r>
            <a:endParaRPr sz="2100" dirty="0">
              <a:latin typeface="楷体" panose="02010609060101010101" charset="-122"/>
              <a:ea typeface="楷体" panose="02010609060101010101" charset="-122"/>
              <a:cs typeface="楷体" panose="02010609060101010101" charset="-122"/>
            </a:endParaRPr>
          </a:p>
          <a:p>
            <a:pPr algn="l" rtl="0" eaLnBrk="0">
              <a:lnSpc>
                <a:spcPct val="105000"/>
              </a:lnSpc>
            </a:pPr>
            <a:endParaRPr sz="13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algn="r" rtl="0" eaLnBrk="0">
              <a:lnSpc>
                <a:spcPts val="2070"/>
              </a:lnSpc>
            </a:pPr>
            <a:r>
              <a:rPr sz="1700" kern="0" spc="90" dirty="0">
                <a:solidFill>
                  <a:srgbClr val="000000">
                    <a:alpha val="100000"/>
                  </a:srgbClr>
                </a:solidFill>
                <a:latin typeface="楷体" panose="02010609060101010101" charset="-122"/>
                <a:ea typeface="楷体" panose="02010609060101010101" charset="-122"/>
                <a:cs typeface="楷体" panose="02010609060101010101" charset="-122"/>
              </a:rPr>
              <a:t>——《中国共产党支部工作条例》</a:t>
            </a:r>
            <a:r>
              <a:rPr sz="1700" kern="0" spc="-630" dirty="0">
                <a:solidFill>
                  <a:srgbClr val="000000">
                    <a:alpha val="100000"/>
                  </a:srgbClr>
                </a:solidFill>
                <a:latin typeface="楷体" panose="02010609060101010101" charset="-122"/>
                <a:ea typeface="楷体" panose="02010609060101010101" charset="-122"/>
                <a:cs typeface="楷体" panose="02010609060101010101" charset="-122"/>
              </a:rPr>
              <a:t> </a:t>
            </a:r>
            <a:r>
              <a:rPr sz="1700" kern="0" spc="90" dirty="0">
                <a:solidFill>
                  <a:srgbClr val="000000">
                    <a:alpha val="100000"/>
                  </a:srgbClr>
                </a:solidFill>
                <a:latin typeface="楷体" panose="02010609060101010101" charset="-122"/>
                <a:ea typeface="楷体" panose="02010609060101010101" charset="-122"/>
                <a:cs typeface="楷体" panose="02010609060101010101" charset="-122"/>
              </a:rPr>
              <a:t>（试行）第二十四条</a:t>
            </a:r>
            <a:endParaRPr sz="1700" dirty="0">
              <a:latin typeface="楷体" panose="02010609060101010101" charset="-122"/>
              <a:ea typeface="楷体" panose="02010609060101010101" charset="-122"/>
              <a:cs typeface="楷体" panose="02010609060101010101" charset="-122"/>
            </a:endParaRPr>
          </a:p>
        </p:txBody>
      </p:sp>
      <p:pic>
        <p:nvPicPr>
          <p:cNvPr id="1558" name="picture 1558"/>
          <p:cNvPicPr>
            <a:picLocks noChangeAspect="1"/>
          </p:cNvPicPr>
          <p:nvPr/>
        </p:nvPicPr>
        <p:blipFill>
          <a:blip r:embed="rId2"/>
          <a:stretch>
            <a:fillRect/>
          </a:stretch>
        </p:blipFill>
        <p:spPr>
          <a:xfrm rot="21600000">
            <a:off x="1028700" y="1287779"/>
            <a:ext cx="10134600" cy="76200"/>
          </a:xfrm>
          <a:prstGeom prst="rect">
            <a:avLst/>
          </a:prstGeom>
        </p:spPr>
      </p:pic>
      <p:sp>
        <p:nvSpPr>
          <p:cNvPr id="1314" name="textbox 1314"/>
          <p:cNvSpPr/>
          <p:nvPr/>
        </p:nvSpPr>
        <p:spPr>
          <a:xfrm>
            <a:off x="1185545" y="827405"/>
            <a:ext cx="2379980"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、支委会会议</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60" name="textbox 1560"/>
          <p:cNvSpPr/>
          <p:nvPr/>
        </p:nvSpPr>
        <p:spPr>
          <a:xfrm>
            <a:off x="1308110" y="1590992"/>
            <a:ext cx="9671684" cy="39941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506095" algn="l" rtl="0" eaLnBrk="0">
              <a:lnSpc>
                <a:spcPts val="2545"/>
              </a:lnSpc>
            </a:pPr>
            <a:r>
              <a:rPr sz="2100" b="1" kern="0" spc="30" dirty="0">
                <a:solidFill>
                  <a:srgbClr val="000000">
                    <a:alpha val="100000"/>
                  </a:srgbClr>
                </a:solidFill>
                <a:latin typeface="楷体" panose="02010609060101010101" charset="-122"/>
                <a:ea typeface="楷体" panose="02010609060101010101" charset="-122"/>
                <a:cs typeface="楷体" panose="02010609060101010101" charset="-122"/>
              </a:rPr>
              <a:t>组织委员的主要职责：</a:t>
            </a:r>
            <a:endParaRPr sz="2100" dirty="0">
              <a:latin typeface="楷体" panose="02010609060101010101" charset="-122"/>
              <a:ea typeface="楷体" panose="02010609060101010101" charset="-122"/>
              <a:cs typeface="楷体" panose="02010609060101010101" charset="-122"/>
            </a:endParaRPr>
          </a:p>
          <a:p>
            <a:pPr marL="12700" indent="546100" algn="l" rtl="0" eaLnBrk="0">
              <a:lnSpc>
                <a:spcPct val="101000"/>
              </a:lnSpc>
              <a:spcBef>
                <a:spcPts val="630"/>
              </a:spcBef>
            </a:pP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1.了解和掌握支部的组织状况，根据需要提出党小组的划分和调整意见，检査</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和督</a:t>
            </a: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30" dirty="0">
                <a:solidFill>
                  <a:srgbClr val="000000">
                    <a:alpha val="100000"/>
                  </a:srgbClr>
                </a:solidFill>
                <a:latin typeface="楷体" panose="02010609060101010101" charset="-122"/>
                <a:ea typeface="楷体" panose="02010609060101010101" charset="-122"/>
                <a:cs typeface="楷体" panose="02010609060101010101" charset="-122"/>
              </a:rPr>
              <a:t>促党小组过好组织生活。</a:t>
            </a:r>
            <a:endParaRPr sz="2000" dirty="0">
              <a:latin typeface="楷体" panose="02010609060101010101" charset="-122"/>
              <a:ea typeface="楷体" panose="02010609060101010101" charset="-122"/>
              <a:cs typeface="楷体" panose="02010609060101010101" charset="-122"/>
            </a:endParaRPr>
          </a:p>
          <a:p>
            <a:pPr marL="20955" indent="507365" algn="l" rtl="0" eaLnBrk="0">
              <a:lnSpc>
                <a:spcPct val="96000"/>
              </a:lnSpc>
              <a:spcBef>
                <a:spcPts val="595"/>
              </a:spcBef>
            </a:pP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2.了解和掌握党员的思想状况。协助宣传委员、</a:t>
            </a: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纪律检查委员对党员进行思想教育</a:t>
            </a: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和纪律教育；收集和整理党员的模范事迹材料，向支部委员会提出表扬和奖励的</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建议。</a:t>
            </a:r>
            <a:endParaRPr sz="2000" dirty="0">
              <a:latin typeface="楷体" panose="02010609060101010101" charset="-122"/>
              <a:ea typeface="楷体" panose="02010609060101010101" charset="-122"/>
              <a:cs typeface="楷体" panose="02010609060101010101" charset="-122"/>
            </a:endParaRPr>
          </a:p>
          <a:p>
            <a:pPr marL="26670" indent="504825" algn="l" rtl="0" eaLnBrk="0">
              <a:lnSpc>
                <a:spcPct val="97000"/>
              </a:lnSpc>
              <a:spcBef>
                <a:spcPts val="805"/>
              </a:spcBef>
            </a:pP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3.做好发展党员工作，了解入党积极分子情况</a:t>
            </a: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，负责对入党积极分子进行培养、教 </a:t>
            </a: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育和考察，提出发展党员的意见，具体办理接收新党员手续；做好对</a:t>
            </a: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预备党员的教育、</a:t>
            </a: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考察，具体办理预备党员</a:t>
            </a:r>
            <a:r>
              <a:rPr sz="2000" kern="0" spc="-30" dirty="0">
                <a:solidFill>
                  <a:srgbClr val="000000">
                    <a:alpha val="100000"/>
                  </a:srgbClr>
                </a:solidFill>
                <a:latin typeface="楷体" panose="02010609060101010101" charset="-122"/>
                <a:ea typeface="楷体" panose="02010609060101010101" charset="-122"/>
                <a:cs typeface="楷体" panose="02010609060101010101" charset="-122"/>
              </a:rPr>
              <a:t>的转正手续。</a:t>
            </a:r>
            <a:endParaRPr sz="2000" dirty="0">
              <a:latin typeface="楷体" panose="02010609060101010101" charset="-122"/>
              <a:ea typeface="楷体" panose="02010609060101010101" charset="-122"/>
              <a:cs typeface="楷体" panose="02010609060101010101" charset="-122"/>
            </a:endParaRPr>
          </a:p>
          <a:p>
            <a:pPr algn="l" rtl="0" eaLnBrk="0">
              <a:lnSpc>
                <a:spcPct val="114000"/>
              </a:lnSpc>
            </a:pPr>
            <a:endParaRPr sz="600" dirty="0">
              <a:latin typeface="Arial" panose="020B0604020202020204"/>
              <a:ea typeface="Arial" panose="020B0604020202020204"/>
              <a:cs typeface="Arial" panose="020B0604020202020204"/>
            </a:endParaRPr>
          </a:p>
          <a:p>
            <a:pPr marL="26670" indent="491490" algn="l" rtl="0" eaLnBrk="0">
              <a:lnSpc>
                <a:spcPct val="98000"/>
              </a:lnSpc>
              <a:spcBef>
                <a:spcPts val="5"/>
              </a:spcBef>
            </a:pP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4.做好党员管理工作，根据本支部实际情况，做好民主评议党员工作</a:t>
            </a: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；认真搞好评 </a:t>
            </a: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选先进党支部、先进党小组和优秀党员活动，</a:t>
            </a: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接转党员组织关系；收缴党费，定期向党</a:t>
            </a: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 员公布党费收缴情况；做好党员和党组织的统</a:t>
            </a: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计工作。不设纪律检查委员的党支部，有</a:t>
            </a: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关纪律检査方面的工作一般由组</a:t>
            </a:r>
            <a:r>
              <a:rPr sz="2000" kern="0" spc="-30" dirty="0">
                <a:solidFill>
                  <a:srgbClr val="000000">
                    <a:alpha val="100000"/>
                  </a:srgbClr>
                </a:solidFill>
                <a:latin typeface="楷体" panose="02010609060101010101" charset="-122"/>
                <a:ea typeface="楷体" panose="02010609060101010101" charset="-122"/>
                <a:cs typeface="楷体" panose="02010609060101010101" charset="-122"/>
              </a:rPr>
              <a:t>织委员负责。</a:t>
            </a:r>
            <a:endParaRPr sz="2000" dirty="0">
              <a:latin typeface="楷体" panose="02010609060101010101" charset="-122"/>
              <a:ea typeface="楷体" panose="02010609060101010101" charset="-122"/>
              <a:cs typeface="楷体" panose="02010609060101010101" charset="-122"/>
            </a:endParaRPr>
          </a:p>
        </p:txBody>
      </p:sp>
      <p:pic>
        <p:nvPicPr>
          <p:cNvPr id="1564" name="picture 1564"/>
          <p:cNvPicPr>
            <a:picLocks noChangeAspect="1"/>
          </p:cNvPicPr>
          <p:nvPr/>
        </p:nvPicPr>
        <p:blipFill>
          <a:blip r:embed="rId2"/>
          <a:stretch>
            <a:fillRect/>
          </a:stretch>
        </p:blipFill>
        <p:spPr>
          <a:xfrm rot="21600000">
            <a:off x="1028700" y="1287779"/>
            <a:ext cx="10134600" cy="76200"/>
          </a:xfrm>
          <a:prstGeom prst="rect">
            <a:avLst/>
          </a:prstGeom>
        </p:spPr>
      </p:pic>
      <p:sp>
        <p:nvSpPr>
          <p:cNvPr id="1314" name="textbox 1314"/>
          <p:cNvSpPr/>
          <p:nvPr/>
        </p:nvSpPr>
        <p:spPr>
          <a:xfrm>
            <a:off x="1185545" y="827405"/>
            <a:ext cx="2379980"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、支委会会议</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66" name="textbox 1566"/>
          <p:cNvSpPr/>
          <p:nvPr/>
        </p:nvSpPr>
        <p:spPr>
          <a:xfrm>
            <a:off x="1440732" y="1590992"/>
            <a:ext cx="9136380" cy="307403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472440" algn="l" rtl="0" eaLnBrk="0">
              <a:lnSpc>
                <a:spcPts val="2545"/>
              </a:lnSpc>
            </a:pPr>
            <a:r>
              <a:rPr sz="2100" b="1" kern="0" spc="10" dirty="0">
                <a:solidFill>
                  <a:srgbClr val="000000">
                    <a:alpha val="100000"/>
                  </a:srgbClr>
                </a:solidFill>
                <a:latin typeface="楷体" panose="02010609060101010101" charset="-122"/>
                <a:ea typeface="楷体" panose="02010609060101010101" charset="-122"/>
                <a:cs typeface="楷体" panose="02010609060101010101" charset="-122"/>
              </a:rPr>
              <a:t>宣传委员的主要职责：</a:t>
            </a:r>
            <a:endParaRPr sz="2100" dirty="0">
              <a:latin typeface="楷体" panose="02010609060101010101" charset="-122"/>
              <a:ea typeface="楷体" panose="02010609060101010101" charset="-122"/>
              <a:cs typeface="楷体" panose="02010609060101010101" charset="-122"/>
            </a:endParaRPr>
          </a:p>
          <a:p>
            <a:pPr marL="30480" indent="500380" algn="l" rtl="0" eaLnBrk="0">
              <a:lnSpc>
                <a:spcPct val="97000"/>
              </a:lnSpc>
              <a:spcBef>
                <a:spcPts val="1215"/>
              </a:spcBef>
            </a:pP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1.了解掌握党员和群众的思想状况，根据不同时期党的工作重心和任务及上</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级</a:t>
            </a: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党委的指示，宣传党的路线方针政策，提出宣传教育工作的计划</a:t>
            </a:r>
            <a:r>
              <a:rPr sz="2000" kern="0" spc="-30" dirty="0">
                <a:solidFill>
                  <a:srgbClr val="000000">
                    <a:alpha val="100000"/>
                  </a:srgbClr>
                </a:solidFill>
                <a:latin typeface="楷体" panose="02010609060101010101" charset="-122"/>
                <a:ea typeface="楷体" panose="02010609060101010101" charset="-122"/>
                <a:cs typeface="楷体" panose="02010609060101010101" charset="-122"/>
              </a:rPr>
              <a:t>和意见。</a:t>
            </a:r>
            <a:endParaRPr sz="2000" dirty="0">
              <a:latin typeface="楷体" panose="02010609060101010101" charset="-122"/>
              <a:ea typeface="楷体" panose="02010609060101010101" charset="-122"/>
              <a:cs typeface="楷体" panose="02010609060101010101" charset="-122"/>
            </a:endParaRPr>
          </a:p>
          <a:p>
            <a:pPr marL="27305" indent="473075" algn="l" rtl="0" eaLnBrk="0">
              <a:lnSpc>
                <a:spcPct val="98000"/>
              </a:lnSpc>
              <a:spcBef>
                <a:spcPts val="1340"/>
              </a:spcBef>
            </a:pP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2.组织党员学习党的基本理论、基本知识和时事</a:t>
            </a: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政策，组织党课学习，做好思 </a:t>
            </a:r>
            <a:r>
              <a:rPr sz="2000" kern="0" spc="-80" dirty="0">
                <a:solidFill>
                  <a:srgbClr val="000000">
                    <a:alpha val="100000"/>
                  </a:srgbClr>
                </a:solidFill>
                <a:latin typeface="楷体" panose="02010609060101010101" charset="-122"/>
                <a:ea typeface="楷体" panose="02010609060101010101" charset="-122"/>
                <a:cs typeface="楷体" panose="02010609060101010101" charset="-122"/>
              </a:rPr>
              <a:t>想政治工作。</a:t>
            </a:r>
            <a:endParaRPr sz="2000" dirty="0">
              <a:latin typeface="楷体" panose="02010609060101010101" charset="-122"/>
              <a:ea typeface="楷体" panose="02010609060101010101" charset="-122"/>
              <a:cs typeface="楷体" panose="02010609060101010101" charset="-122"/>
            </a:endParaRPr>
          </a:p>
          <a:p>
            <a:pPr marL="12700" indent="491490" algn="l" rtl="0" eaLnBrk="0">
              <a:lnSpc>
                <a:spcPct val="98000"/>
              </a:lnSpc>
              <a:spcBef>
                <a:spcPts val="1295"/>
              </a:spcBef>
            </a:pP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3.围绕本单位的中</a:t>
            </a: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心工作，开展多种形式的宣传鼓动活动，活跃党员和群众的</a:t>
            </a: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60" dirty="0">
                <a:solidFill>
                  <a:srgbClr val="000000">
                    <a:alpha val="100000"/>
                  </a:srgbClr>
                </a:solidFill>
                <a:latin typeface="楷体" panose="02010609060101010101" charset="-122"/>
                <a:ea typeface="楷体" panose="02010609060101010101" charset="-122"/>
                <a:cs typeface="楷体" panose="02010609060101010101" charset="-122"/>
              </a:rPr>
              <a:t>文化体育生活。</a:t>
            </a:r>
            <a:endParaRPr sz="2000" dirty="0">
              <a:latin typeface="楷体" panose="02010609060101010101" charset="-122"/>
              <a:ea typeface="楷体" panose="02010609060101010101" charset="-122"/>
              <a:cs typeface="楷体" panose="02010609060101010101" charset="-122"/>
            </a:endParaRPr>
          </a:p>
          <a:p>
            <a:pPr algn="l" rtl="0" eaLnBrk="0">
              <a:lnSpc>
                <a:spcPct val="105000"/>
              </a:lnSpc>
            </a:pPr>
            <a:endParaRPr sz="1000" dirty="0">
              <a:latin typeface="Arial" panose="020B0604020202020204"/>
              <a:ea typeface="Arial" panose="020B0604020202020204"/>
              <a:cs typeface="Arial" panose="020B0604020202020204"/>
            </a:endParaRPr>
          </a:p>
          <a:p>
            <a:pPr marL="491490" algn="l" rtl="0" eaLnBrk="0">
              <a:lnSpc>
                <a:spcPct val="95000"/>
              </a:lnSpc>
              <a:spcBef>
                <a:spcPts val="5"/>
              </a:spcBef>
            </a:pP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4.充分利用广播、电视、黑板报等宣传工具，办好本单位的宣传阵</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地。</a:t>
            </a:r>
            <a:endParaRPr sz="2000" dirty="0">
              <a:latin typeface="楷体" panose="02010609060101010101" charset="-122"/>
              <a:ea typeface="楷体" panose="02010609060101010101" charset="-122"/>
              <a:cs typeface="楷体" panose="02010609060101010101" charset="-122"/>
            </a:endParaRPr>
          </a:p>
        </p:txBody>
      </p:sp>
      <p:pic>
        <p:nvPicPr>
          <p:cNvPr id="1570" name="picture 1570"/>
          <p:cNvPicPr>
            <a:picLocks noChangeAspect="1"/>
          </p:cNvPicPr>
          <p:nvPr/>
        </p:nvPicPr>
        <p:blipFill>
          <a:blip r:embed="rId2"/>
          <a:stretch>
            <a:fillRect/>
          </a:stretch>
        </p:blipFill>
        <p:spPr>
          <a:xfrm rot="21600000">
            <a:off x="1028700" y="1287779"/>
            <a:ext cx="10134600" cy="76200"/>
          </a:xfrm>
          <a:prstGeom prst="rect">
            <a:avLst/>
          </a:prstGeom>
        </p:spPr>
      </p:pic>
      <p:sp>
        <p:nvSpPr>
          <p:cNvPr id="1314" name="textbox 1314"/>
          <p:cNvSpPr/>
          <p:nvPr/>
        </p:nvSpPr>
        <p:spPr>
          <a:xfrm>
            <a:off x="1185545" y="827405"/>
            <a:ext cx="2379980"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、支委会会议</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72" name="textbox 1572"/>
          <p:cNvSpPr/>
          <p:nvPr/>
        </p:nvSpPr>
        <p:spPr>
          <a:xfrm>
            <a:off x="1421657" y="1589455"/>
            <a:ext cx="9156065" cy="277812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462280" algn="l" rtl="0" eaLnBrk="0">
              <a:lnSpc>
                <a:spcPts val="2535"/>
              </a:lnSpc>
            </a:pPr>
            <a:r>
              <a:rPr sz="2100" b="1" kern="0" spc="40" dirty="0">
                <a:solidFill>
                  <a:srgbClr val="000000">
                    <a:alpha val="100000"/>
                  </a:srgbClr>
                </a:solidFill>
                <a:latin typeface="楷体" panose="02010609060101010101" charset="-122"/>
                <a:ea typeface="楷体" panose="02010609060101010101" charset="-122"/>
                <a:cs typeface="楷体" panose="02010609060101010101" charset="-122"/>
              </a:rPr>
              <a:t>纪律检查委员的主要职责：</a:t>
            </a:r>
            <a:endParaRPr sz="2100" dirty="0">
              <a:latin typeface="楷体" panose="02010609060101010101" charset="-122"/>
              <a:ea typeface="楷体" panose="02010609060101010101" charset="-122"/>
              <a:cs typeface="楷体" panose="02010609060101010101" charset="-122"/>
            </a:endParaRPr>
          </a:p>
          <a:p>
            <a:pPr marL="40005" indent="509905" algn="l" rtl="0" eaLnBrk="0">
              <a:lnSpc>
                <a:spcPct val="100000"/>
              </a:lnSpc>
              <a:spcBef>
                <a:spcPts val="1220"/>
              </a:spcBef>
            </a:pP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1.经常了解并向支部委员会和上级纪律检査委员会反映本单位党员执行纪律</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的</a:t>
            </a: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100" dirty="0">
                <a:solidFill>
                  <a:srgbClr val="000000">
                    <a:alpha val="100000"/>
                  </a:srgbClr>
                </a:solidFill>
                <a:latin typeface="楷体" panose="02010609060101010101" charset="-122"/>
                <a:ea typeface="楷体" panose="02010609060101010101" charset="-122"/>
                <a:cs typeface="楷体" panose="02010609060101010101" charset="-122"/>
              </a:rPr>
              <a:t>情况。</a:t>
            </a:r>
            <a:endParaRPr sz="2000" dirty="0">
              <a:latin typeface="楷体" panose="02010609060101010101" charset="-122"/>
              <a:ea typeface="楷体" panose="02010609060101010101" charset="-122"/>
              <a:cs typeface="楷体" panose="02010609060101010101" charset="-122"/>
            </a:endParaRPr>
          </a:p>
          <a:p>
            <a:pPr marL="520065" algn="l" rtl="0" eaLnBrk="0">
              <a:lnSpc>
                <a:spcPct val="97000"/>
              </a:lnSpc>
              <a:spcBef>
                <a:spcPts val="1195"/>
              </a:spcBef>
            </a:pP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2.协同组织委员、宣传委员对党员进行党性、党风</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、党纪教育。</a:t>
            </a:r>
            <a:endParaRPr sz="2000" dirty="0">
              <a:latin typeface="楷体" panose="02010609060101010101" charset="-122"/>
              <a:ea typeface="楷体" panose="02010609060101010101" charset="-122"/>
              <a:cs typeface="楷体" panose="02010609060101010101" charset="-122"/>
            </a:endParaRPr>
          </a:p>
          <a:p>
            <a:pPr marL="12700" indent="510540" algn="l" rtl="0" eaLnBrk="0">
              <a:lnSpc>
                <a:spcPct val="97000"/>
              </a:lnSpc>
              <a:spcBef>
                <a:spcPts val="1285"/>
              </a:spcBef>
            </a:pP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3.管理群众对党员</a:t>
            </a: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的检举、控告；检査、处理党员违犯党纪的案件，同各种违</a:t>
            </a: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犯党纪和败坏党风的行为作</a:t>
            </a:r>
            <a:r>
              <a:rPr sz="2000" kern="0" spc="-30" dirty="0">
                <a:solidFill>
                  <a:srgbClr val="000000">
                    <a:alpha val="100000"/>
                  </a:srgbClr>
                </a:solidFill>
                <a:latin typeface="楷体" panose="02010609060101010101" charset="-122"/>
                <a:ea typeface="楷体" panose="02010609060101010101" charset="-122"/>
                <a:cs typeface="楷体" panose="02010609060101010101" charset="-122"/>
              </a:rPr>
              <a:t>斗争。</a:t>
            </a:r>
            <a:endParaRPr sz="2000" dirty="0">
              <a:latin typeface="楷体" panose="02010609060101010101" charset="-122"/>
              <a:ea typeface="楷体" panose="02010609060101010101" charset="-122"/>
              <a:cs typeface="楷体" panose="02010609060101010101" charset="-122"/>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510540" algn="l" rtl="0" eaLnBrk="0">
              <a:lnSpc>
                <a:spcPct val="97000"/>
              </a:lnSpc>
            </a:pP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4.对受党纪处分的</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党员进行考察教育。</a:t>
            </a:r>
            <a:endParaRPr sz="2000" dirty="0">
              <a:latin typeface="楷体" panose="02010609060101010101" charset="-122"/>
              <a:ea typeface="楷体" panose="02010609060101010101" charset="-122"/>
              <a:cs typeface="楷体" panose="02010609060101010101" charset="-122"/>
            </a:endParaRPr>
          </a:p>
        </p:txBody>
      </p:sp>
      <p:pic>
        <p:nvPicPr>
          <p:cNvPr id="1574" name="picture 1574"/>
          <p:cNvPicPr>
            <a:picLocks noChangeAspect="1"/>
          </p:cNvPicPr>
          <p:nvPr/>
        </p:nvPicPr>
        <p:blipFill>
          <a:blip r:embed="rId2"/>
          <a:stretch>
            <a:fillRect/>
          </a:stretch>
        </p:blipFill>
        <p:spPr>
          <a:xfrm rot="21600000">
            <a:off x="8695944" y="4352543"/>
            <a:ext cx="1746504" cy="1459992"/>
          </a:xfrm>
          <a:prstGeom prst="rect">
            <a:avLst/>
          </a:prstGeom>
        </p:spPr>
      </p:pic>
      <p:pic>
        <p:nvPicPr>
          <p:cNvPr id="1578" name="picture 1578"/>
          <p:cNvPicPr>
            <a:picLocks noChangeAspect="1"/>
          </p:cNvPicPr>
          <p:nvPr/>
        </p:nvPicPr>
        <p:blipFill>
          <a:blip r:embed="rId3"/>
          <a:stretch>
            <a:fillRect/>
          </a:stretch>
        </p:blipFill>
        <p:spPr>
          <a:xfrm rot="21600000">
            <a:off x="1028700" y="1287779"/>
            <a:ext cx="10134600" cy="76200"/>
          </a:xfrm>
          <a:prstGeom prst="rect">
            <a:avLst/>
          </a:prstGeom>
        </p:spPr>
      </p:pic>
      <p:sp>
        <p:nvSpPr>
          <p:cNvPr id="1314" name="textbox 1314"/>
          <p:cNvSpPr/>
          <p:nvPr/>
        </p:nvSpPr>
        <p:spPr>
          <a:xfrm>
            <a:off x="1185545" y="827405"/>
            <a:ext cx="2379980"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、支委会会议</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580" name="picture 1580"/>
          <p:cNvPicPr>
            <a:picLocks noChangeAspect="1"/>
          </p:cNvPicPr>
          <p:nvPr/>
        </p:nvPicPr>
        <p:blipFill>
          <a:blip r:embed="rId2"/>
          <a:stretch>
            <a:fillRect/>
          </a:stretch>
        </p:blipFill>
        <p:spPr>
          <a:xfrm rot="21600000">
            <a:off x="1962150" y="2332355"/>
            <a:ext cx="1732279" cy="342900"/>
          </a:xfrm>
          <a:prstGeom prst="rect">
            <a:avLst/>
          </a:prstGeom>
        </p:spPr>
      </p:pic>
      <p:sp>
        <p:nvSpPr>
          <p:cNvPr id="1582" name="textbox 1582"/>
          <p:cNvSpPr/>
          <p:nvPr/>
        </p:nvSpPr>
        <p:spPr>
          <a:xfrm>
            <a:off x="1836207" y="1542223"/>
            <a:ext cx="2983864" cy="35115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560"/>
              </a:lnSpc>
            </a:pPr>
            <a:r>
              <a:rPr sz="2100" b="1" kern="0" spc="-100" dirty="0">
                <a:solidFill>
                  <a:srgbClr val="000000">
                    <a:alpha val="100000"/>
                  </a:srgbClr>
                </a:solidFill>
                <a:latin typeface="楷体" panose="02010609060101010101" charset="-122"/>
                <a:ea typeface="楷体" panose="02010609060101010101" charset="-122"/>
                <a:cs typeface="楷体" panose="02010609060101010101" charset="-122"/>
              </a:rPr>
              <a:t>支委会会议的一般程序：</a:t>
            </a:r>
            <a:endParaRPr sz="2100" dirty="0">
              <a:latin typeface="楷体" panose="02010609060101010101" charset="-122"/>
              <a:ea typeface="楷体" panose="02010609060101010101" charset="-122"/>
              <a:cs typeface="楷体" panose="02010609060101010101" charset="-122"/>
            </a:endParaRPr>
          </a:p>
        </p:txBody>
      </p:sp>
      <p:pic>
        <p:nvPicPr>
          <p:cNvPr id="1584" name="picture 1584"/>
          <p:cNvPicPr>
            <a:picLocks noChangeAspect="1"/>
          </p:cNvPicPr>
          <p:nvPr/>
        </p:nvPicPr>
        <p:blipFill>
          <a:blip r:embed="rId3"/>
          <a:stretch>
            <a:fillRect/>
          </a:stretch>
        </p:blipFill>
        <p:spPr>
          <a:xfrm rot="21600000">
            <a:off x="3811282" y="3385820"/>
            <a:ext cx="217817" cy="1989454"/>
          </a:xfrm>
          <a:prstGeom prst="rect">
            <a:avLst/>
          </a:prstGeom>
        </p:spPr>
      </p:pic>
      <p:pic>
        <p:nvPicPr>
          <p:cNvPr id="1586" name="picture 1586"/>
          <p:cNvPicPr>
            <a:picLocks noChangeAspect="1"/>
          </p:cNvPicPr>
          <p:nvPr/>
        </p:nvPicPr>
        <p:blipFill>
          <a:blip r:embed="rId4"/>
          <a:stretch>
            <a:fillRect/>
          </a:stretch>
        </p:blipFill>
        <p:spPr>
          <a:xfrm rot="21600000">
            <a:off x="4144644" y="2003425"/>
            <a:ext cx="5228590" cy="462915"/>
          </a:xfrm>
          <a:prstGeom prst="rect">
            <a:avLst/>
          </a:prstGeom>
        </p:spPr>
      </p:pic>
      <p:pic>
        <p:nvPicPr>
          <p:cNvPr id="1588" name="picture 1588"/>
          <p:cNvPicPr>
            <a:picLocks noChangeAspect="1"/>
          </p:cNvPicPr>
          <p:nvPr/>
        </p:nvPicPr>
        <p:blipFill>
          <a:blip r:embed="rId5"/>
          <a:stretch>
            <a:fillRect/>
          </a:stretch>
        </p:blipFill>
        <p:spPr>
          <a:xfrm rot="21600000">
            <a:off x="1623656" y="3097529"/>
            <a:ext cx="9135185" cy="58420"/>
          </a:xfrm>
          <a:prstGeom prst="rect">
            <a:avLst/>
          </a:prstGeom>
        </p:spPr>
      </p:pic>
      <p:pic>
        <p:nvPicPr>
          <p:cNvPr id="1590" name="picture 1590"/>
          <p:cNvPicPr>
            <a:picLocks noChangeAspect="1"/>
          </p:cNvPicPr>
          <p:nvPr/>
        </p:nvPicPr>
        <p:blipFill>
          <a:blip r:embed="rId6"/>
          <a:stretch>
            <a:fillRect/>
          </a:stretch>
        </p:blipFill>
        <p:spPr>
          <a:xfrm rot="21600000">
            <a:off x="1028700" y="1287779"/>
            <a:ext cx="10134600" cy="76200"/>
          </a:xfrm>
          <a:prstGeom prst="rect">
            <a:avLst/>
          </a:prstGeom>
        </p:spPr>
      </p:pic>
      <p:pic>
        <p:nvPicPr>
          <p:cNvPr id="1592" name="picture 1592"/>
          <p:cNvPicPr>
            <a:picLocks noChangeAspect="1"/>
          </p:cNvPicPr>
          <p:nvPr/>
        </p:nvPicPr>
        <p:blipFill>
          <a:blip r:embed="rId7"/>
          <a:stretch>
            <a:fillRect/>
          </a:stretch>
        </p:blipFill>
        <p:spPr>
          <a:xfrm rot="21600000">
            <a:off x="4144644" y="2574925"/>
            <a:ext cx="5228576" cy="463550"/>
          </a:xfrm>
          <a:prstGeom prst="rect">
            <a:avLst/>
          </a:prstGeom>
        </p:spPr>
      </p:pic>
      <p:graphicFrame>
        <p:nvGraphicFramePr>
          <p:cNvPr id="1594" name="table 1594"/>
          <p:cNvGraphicFramePr>
            <a:graphicFrameLocks noGrp="1"/>
          </p:cNvGraphicFramePr>
          <p:nvPr/>
        </p:nvGraphicFramePr>
        <p:xfrm>
          <a:off x="1962148" y="2165362"/>
          <a:ext cx="7411084" cy="755015"/>
        </p:xfrm>
        <a:graphic>
          <a:graphicData uri="http://schemas.openxmlformats.org/drawingml/2006/table">
            <a:tbl>
              <a:tblPr/>
              <a:tblGrid>
                <a:gridCol w="1957070"/>
                <a:gridCol w="5454014"/>
              </a:tblGrid>
              <a:tr h="22669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algn="l" rtl="0" eaLnBrk="0">
                        <a:lnSpc>
                          <a:spcPct val="7000"/>
                        </a:lnSpc>
                      </a:pPr>
                      <a:endParaRPr sz="100" dirty="0">
                        <a:latin typeface="Arial" panose="020B0604020202020204"/>
                        <a:ea typeface="Arial" panose="020B0604020202020204"/>
                        <a:cs typeface="Arial" panose="020B0604020202020204"/>
                      </a:endParaRPr>
                    </a:p>
                    <a:p>
                      <a:pPr marL="552450" algn="l" rtl="0" eaLnBrk="0">
                        <a:lnSpc>
                          <a:spcPct val="95000"/>
                        </a:lnSpc>
                      </a:pPr>
                      <a:r>
                        <a:rPr sz="1400" b="1" kern="0" spc="-30" dirty="0">
                          <a:solidFill>
                            <a:srgbClr val="000000">
                              <a:alpha val="100000"/>
                            </a:srgbClr>
                          </a:solidFill>
                          <a:latin typeface="仿宋" panose="02010609060101010101" charset="-122"/>
                          <a:ea typeface="仿宋" panose="02010609060101010101" charset="-122"/>
                          <a:cs typeface="仿宋" panose="02010609060101010101" charset="-122"/>
                        </a:rPr>
                        <a:t>根据上级党组织的指示和工作需要，确定议题、时间和地点</a:t>
                      </a:r>
                      <a:endParaRPr sz="1400" dirty="0">
                        <a:latin typeface="仿宋" panose="02010609060101010101" charset="-122"/>
                        <a:ea typeface="仿宋" panose="02010609060101010101" charset="-122"/>
                        <a:cs typeface="仿宋" panose="02010609060101010101" charset="-122"/>
                      </a:endParaRPr>
                    </a:p>
                  </a:txBody>
                  <a:tcPr marL="0" marR="0" marT="0" marB="0" vert="horz">
                    <a:lnL>
                      <a:noFill/>
                    </a:lnL>
                    <a:lnR>
                      <a:noFill/>
                    </a:lnR>
                    <a:lnT>
                      <a:noFill/>
                    </a:lnT>
                    <a:lnB>
                      <a:noFill/>
                    </a:lnB>
                  </a:tcPr>
                </a:tc>
              </a:tr>
              <a:tr h="286384">
                <a:tc>
                  <a:txBody>
                    <a:bodyPr/>
                    <a:lstStyle/>
                    <a:p>
                      <a:pPr algn="l" rtl="0" eaLnBrk="0">
                        <a:lnSpc>
                          <a:spcPct val="147000"/>
                        </a:lnSpc>
                      </a:pPr>
                      <a:endParaRPr sz="200" dirty="0">
                        <a:latin typeface="Arial" panose="020B0604020202020204"/>
                        <a:ea typeface="Arial" panose="020B0604020202020204"/>
                        <a:cs typeface="Arial" panose="020B0604020202020204"/>
                      </a:endParaRPr>
                    </a:p>
                    <a:p>
                      <a:pPr marL="543560" algn="l" rtl="0" eaLnBrk="0">
                        <a:lnSpc>
                          <a:spcPct val="96000"/>
                        </a:lnSpc>
                      </a:pPr>
                      <a:r>
                        <a:rPr sz="1400" b="1" kern="0" spc="-70" dirty="0">
                          <a:solidFill>
                            <a:srgbClr val="000000">
                              <a:alpha val="100000"/>
                            </a:srgbClr>
                          </a:solidFill>
                          <a:latin typeface="仿宋" panose="02010609060101010101" charset="-122"/>
                          <a:ea typeface="仿宋" panose="02010609060101010101" charset="-122"/>
                          <a:cs typeface="仿宋" panose="02010609060101010101" charset="-122"/>
                        </a:rPr>
                        <a:t>会前准备</a:t>
                      </a:r>
                      <a:endParaRPr sz="1400" dirty="0">
                        <a:latin typeface="仿宋" panose="02010609060101010101" charset="-122"/>
                        <a:ea typeface="仿宋" panose="02010609060101010101" charset="-122"/>
                        <a:cs typeface="仿宋" panose="02010609060101010101" charset="-122"/>
                      </a:endParaRPr>
                    </a:p>
                  </a:txBody>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r>
              <a:tr h="24193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algn="l" rtl="0" eaLnBrk="0">
                        <a:lnSpc>
                          <a:spcPct val="132000"/>
                        </a:lnSpc>
                      </a:pPr>
                      <a:endParaRPr sz="300" dirty="0">
                        <a:latin typeface="Arial" panose="020B0604020202020204"/>
                        <a:ea typeface="Arial" panose="020B0604020202020204"/>
                        <a:cs typeface="Arial" panose="020B0604020202020204"/>
                      </a:endParaRPr>
                    </a:p>
                    <a:p>
                      <a:pPr marL="2336800" algn="l" rtl="0" eaLnBrk="0">
                        <a:lnSpc>
                          <a:spcPct val="82000"/>
                        </a:lnSpc>
                        <a:spcBef>
                          <a:spcPts val="0"/>
                        </a:spcBef>
                      </a:pPr>
                      <a:r>
                        <a:rPr sz="1400" b="1" kern="0" spc="-60" dirty="0">
                          <a:solidFill>
                            <a:srgbClr val="000000">
                              <a:alpha val="100000"/>
                            </a:srgbClr>
                          </a:solidFill>
                          <a:latin typeface="仿宋" panose="02010609060101010101" charset="-122"/>
                          <a:ea typeface="仿宋" panose="02010609060101010101" charset="-122"/>
                          <a:cs typeface="仿宋" panose="02010609060101010101" charset="-122"/>
                        </a:rPr>
                        <a:t>通知支部委员</a:t>
                      </a:r>
                      <a:endParaRPr sz="1400" dirty="0">
                        <a:latin typeface="仿宋" panose="02010609060101010101" charset="-122"/>
                        <a:ea typeface="仿宋" panose="02010609060101010101" charset="-122"/>
                        <a:cs typeface="仿宋" panose="02010609060101010101" charset="-122"/>
                      </a:endParaRPr>
                    </a:p>
                  </a:txBody>
                  <a:tcPr marL="0" marR="0" marT="0" marB="0" vert="horz">
                    <a:lnL>
                      <a:noFill/>
                    </a:lnL>
                    <a:lnR>
                      <a:noFill/>
                    </a:lnR>
                    <a:lnT>
                      <a:noFill/>
                    </a:lnT>
                    <a:lnB>
                      <a:noFill/>
                    </a:lnB>
                  </a:tcPr>
                </a:tc>
              </a:tr>
            </a:tbl>
          </a:graphicData>
        </a:graphic>
      </p:graphicFrame>
      <p:pic>
        <p:nvPicPr>
          <p:cNvPr id="1596" name="picture 1596"/>
          <p:cNvPicPr>
            <a:picLocks noChangeAspect="1"/>
          </p:cNvPicPr>
          <p:nvPr/>
        </p:nvPicPr>
        <p:blipFill>
          <a:blip r:embed="rId8"/>
          <a:stretch>
            <a:fillRect/>
          </a:stretch>
        </p:blipFill>
        <p:spPr>
          <a:xfrm rot="21600000">
            <a:off x="1623644" y="5741949"/>
            <a:ext cx="9010624" cy="68211"/>
          </a:xfrm>
          <a:prstGeom prst="rect">
            <a:avLst/>
          </a:prstGeom>
        </p:spPr>
      </p:pic>
      <p:grpSp>
        <p:nvGrpSpPr>
          <p:cNvPr id="72" name="group 72"/>
          <p:cNvGrpSpPr/>
          <p:nvPr/>
        </p:nvGrpSpPr>
        <p:grpSpPr>
          <a:xfrm rot="21600000">
            <a:off x="1962150" y="4184014"/>
            <a:ext cx="1732279" cy="342900"/>
            <a:chOff x="0" y="0"/>
            <a:chExt cx="1732279" cy="342900"/>
          </a:xfrm>
        </p:grpSpPr>
        <p:pic>
          <p:nvPicPr>
            <p:cNvPr id="1598" name="picture 1598"/>
            <p:cNvPicPr>
              <a:picLocks noChangeAspect="1"/>
            </p:cNvPicPr>
            <p:nvPr/>
          </p:nvPicPr>
          <p:blipFill>
            <a:blip r:embed="rId9"/>
            <a:stretch>
              <a:fillRect/>
            </a:stretch>
          </p:blipFill>
          <p:spPr>
            <a:xfrm rot="21600000">
              <a:off x="0" y="0"/>
              <a:ext cx="1732279" cy="342900"/>
            </a:xfrm>
            <a:prstGeom prst="rect">
              <a:avLst/>
            </a:prstGeom>
          </p:spPr>
        </p:pic>
        <p:sp>
          <p:nvSpPr>
            <p:cNvPr id="1600" name="textbox 1600"/>
            <p:cNvSpPr/>
            <p:nvPr/>
          </p:nvSpPr>
          <p:spPr>
            <a:xfrm>
              <a:off x="-12700" y="-12700"/>
              <a:ext cx="1757679" cy="391795"/>
            </a:xfrm>
            <a:prstGeom prst="rect">
              <a:avLst/>
            </a:prstGeom>
            <a:noFill/>
            <a:ln w="0" cap="flat">
              <a:noFill/>
              <a:prstDash val="solid"/>
              <a:miter lim="0"/>
            </a:ln>
          </p:spPr>
          <p:txBody>
            <a:bodyPr vert="horz" wrap="square" lIns="0" tIns="0" rIns="0" bIns="0"/>
            <a:lstStyle/>
            <a:p>
              <a:pPr algn="l" rtl="0" eaLnBrk="0">
                <a:lnSpc>
                  <a:spcPct val="110000"/>
                </a:lnSpc>
              </a:pPr>
              <a:endParaRPr sz="700" dirty="0">
                <a:latin typeface="Arial" panose="020B0604020202020204"/>
                <a:ea typeface="Arial" panose="020B0604020202020204"/>
                <a:cs typeface="Arial" panose="020B0604020202020204"/>
              </a:endParaRPr>
            </a:p>
            <a:p>
              <a:pPr marL="556260" algn="l" rtl="0" eaLnBrk="0">
                <a:lnSpc>
                  <a:spcPct val="96000"/>
                </a:lnSpc>
                <a:spcBef>
                  <a:spcPts val="5"/>
                </a:spcBef>
              </a:pPr>
              <a:r>
                <a:rPr sz="1400" b="1" kern="0" spc="-70" dirty="0">
                  <a:solidFill>
                    <a:srgbClr val="000000">
                      <a:alpha val="100000"/>
                    </a:srgbClr>
                  </a:solidFill>
                  <a:latin typeface="仿宋" panose="02010609060101010101" charset="-122"/>
                  <a:ea typeface="仿宋" panose="02010609060101010101" charset="-122"/>
                  <a:cs typeface="仿宋" panose="02010609060101010101" charset="-122"/>
                </a:rPr>
                <a:t>会议召开</a:t>
              </a:r>
              <a:endParaRPr sz="1400" dirty="0">
                <a:latin typeface="仿宋" panose="02010609060101010101" charset="-122"/>
                <a:ea typeface="仿宋" panose="02010609060101010101" charset="-122"/>
                <a:cs typeface="仿宋" panose="02010609060101010101" charset="-122"/>
              </a:endParaRPr>
            </a:p>
          </p:txBody>
        </p:sp>
      </p:grpSp>
      <p:grpSp>
        <p:nvGrpSpPr>
          <p:cNvPr id="74" name="group 74"/>
          <p:cNvGrpSpPr/>
          <p:nvPr/>
        </p:nvGrpSpPr>
        <p:grpSpPr>
          <a:xfrm rot="21600000">
            <a:off x="4144644" y="3187065"/>
            <a:ext cx="5228590" cy="393699"/>
            <a:chOff x="0" y="0"/>
            <a:chExt cx="5228590" cy="393699"/>
          </a:xfrm>
        </p:grpSpPr>
        <p:pic>
          <p:nvPicPr>
            <p:cNvPr id="1602" name="picture 1602"/>
            <p:cNvPicPr>
              <a:picLocks noChangeAspect="1"/>
            </p:cNvPicPr>
            <p:nvPr/>
          </p:nvPicPr>
          <p:blipFill>
            <a:blip r:embed="rId10"/>
            <a:stretch>
              <a:fillRect/>
            </a:stretch>
          </p:blipFill>
          <p:spPr>
            <a:xfrm rot="21600000">
              <a:off x="0" y="0"/>
              <a:ext cx="5228590" cy="393699"/>
            </a:xfrm>
            <a:prstGeom prst="rect">
              <a:avLst/>
            </a:prstGeom>
          </p:spPr>
        </p:pic>
        <p:sp>
          <p:nvSpPr>
            <p:cNvPr id="1604" name="textbox 1604"/>
            <p:cNvSpPr/>
            <p:nvPr/>
          </p:nvSpPr>
          <p:spPr>
            <a:xfrm>
              <a:off x="-12700" y="-12700"/>
              <a:ext cx="5254625" cy="440690"/>
            </a:xfrm>
            <a:prstGeom prst="rect">
              <a:avLst/>
            </a:prstGeom>
            <a:noFill/>
            <a:ln w="0" cap="flat">
              <a:noFill/>
              <a:prstDash val="solid"/>
              <a:miter lim="0"/>
            </a:ln>
          </p:spPr>
          <p:txBody>
            <a:bodyPr vert="horz" wrap="square" lIns="0" tIns="0" rIns="0" bIns="0"/>
            <a:lstStyle/>
            <a:p>
              <a:pPr algn="l" rtl="0" eaLnBrk="0">
                <a:lnSpc>
                  <a:spcPct val="102000"/>
                </a:lnSpc>
              </a:pPr>
              <a:endParaRPr sz="9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317750" algn="l" rtl="0" eaLnBrk="0">
                <a:lnSpc>
                  <a:spcPct val="95000"/>
                </a:lnSpc>
              </a:pPr>
              <a:r>
                <a:rPr sz="1400" b="1" kern="0" spc="-80" dirty="0">
                  <a:solidFill>
                    <a:srgbClr val="000000">
                      <a:alpha val="100000"/>
                    </a:srgbClr>
                  </a:solidFill>
                  <a:latin typeface="仿宋" panose="02010609060101010101" charset="-122"/>
                  <a:ea typeface="仿宋" panose="02010609060101010101" charset="-122"/>
                  <a:cs typeface="仿宋" panose="02010609060101010101" charset="-122"/>
                </a:rPr>
                <a:t>宣布议题</a:t>
              </a:r>
              <a:endParaRPr sz="1400" dirty="0">
                <a:latin typeface="仿宋" panose="02010609060101010101" charset="-122"/>
                <a:ea typeface="仿宋" panose="02010609060101010101" charset="-122"/>
                <a:cs typeface="仿宋" panose="02010609060101010101" charset="-122"/>
              </a:endParaRPr>
            </a:p>
          </p:txBody>
        </p:sp>
      </p:grpSp>
      <p:grpSp>
        <p:nvGrpSpPr>
          <p:cNvPr id="76" name="group 76"/>
          <p:cNvGrpSpPr/>
          <p:nvPr/>
        </p:nvGrpSpPr>
        <p:grpSpPr>
          <a:xfrm rot="21600000">
            <a:off x="4144644" y="3690620"/>
            <a:ext cx="5228576" cy="401954"/>
            <a:chOff x="0" y="0"/>
            <a:chExt cx="5228576" cy="401954"/>
          </a:xfrm>
        </p:grpSpPr>
        <p:pic>
          <p:nvPicPr>
            <p:cNvPr id="1606" name="picture 1606"/>
            <p:cNvPicPr>
              <a:picLocks noChangeAspect="1"/>
            </p:cNvPicPr>
            <p:nvPr/>
          </p:nvPicPr>
          <p:blipFill>
            <a:blip r:embed="rId11"/>
            <a:stretch>
              <a:fillRect/>
            </a:stretch>
          </p:blipFill>
          <p:spPr>
            <a:xfrm rot="21600000">
              <a:off x="0" y="0"/>
              <a:ext cx="5228576" cy="401954"/>
            </a:xfrm>
            <a:prstGeom prst="rect">
              <a:avLst/>
            </a:prstGeom>
          </p:spPr>
        </p:pic>
        <p:sp>
          <p:nvSpPr>
            <p:cNvPr id="1608" name="textbox 1608"/>
            <p:cNvSpPr/>
            <p:nvPr/>
          </p:nvSpPr>
          <p:spPr>
            <a:xfrm>
              <a:off x="-12700" y="-12700"/>
              <a:ext cx="5253990" cy="450850"/>
            </a:xfrm>
            <a:prstGeom prst="rect">
              <a:avLst/>
            </a:prstGeom>
            <a:noFill/>
            <a:ln w="0" cap="flat">
              <a:noFill/>
              <a:prstDash val="solid"/>
              <a:miter lim="0"/>
            </a:ln>
          </p:spPr>
          <p:txBody>
            <a:bodyPr vert="horz" wrap="square" lIns="0" tIns="0" rIns="0" bIns="0"/>
            <a:lstStyle/>
            <a:p>
              <a:pPr algn="l" rtl="0" eaLnBrk="0">
                <a:lnSpc>
                  <a:spcPct val="106000"/>
                </a:lnSpc>
              </a:pPr>
              <a:endParaRPr sz="9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2296160" algn="l" rtl="0" eaLnBrk="0">
                <a:lnSpc>
                  <a:spcPct val="96000"/>
                </a:lnSpc>
              </a:pPr>
              <a:r>
                <a:rPr sz="1400" b="1" kern="0" spc="-60" dirty="0">
                  <a:solidFill>
                    <a:srgbClr val="000000">
                      <a:alpha val="100000"/>
                    </a:srgbClr>
                  </a:solidFill>
                  <a:latin typeface="仿宋" panose="02010609060101010101" charset="-122"/>
                  <a:ea typeface="仿宋" panose="02010609060101010101" charset="-122"/>
                  <a:cs typeface="仿宋" panose="02010609060101010101" charset="-122"/>
                </a:rPr>
                <a:t>展开讨论</a:t>
              </a:r>
              <a:endParaRPr sz="1400" dirty="0">
                <a:latin typeface="仿宋" panose="02010609060101010101" charset="-122"/>
                <a:ea typeface="仿宋" panose="02010609060101010101" charset="-122"/>
                <a:cs typeface="仿宋" panose="02010609060101010101" charset="-122"/>
              </a:endParaRPr>
            </a:p>
          </p:txBody>
        </p:sp>
      </p:grpSp>
      <p:grpSp>
        <p:nvGrpSpPr>
          <p:cNvPr id="78" name="group 78"/>
          <p:cNvGrpSpPr/>
          <p:nvPr/>
        </p:nvGrpSpPr>
        <p:grpSpPr>
          <a:xfrm rot="21600000">
            <a:off x="4144644" y="4225925"/>
            <a:ext cx="5228576" cy="401319"/>
            <a:chOff x="0" y="0"/>
            <a:chExt cx="5228576" cy="401319"/>
          </a:xfrm>
        </p:grpSpPr>
        <p:pic>
          <p:nvPicPr>
            <p:cNvPr id="1610" name="picture 1610"/>
            <p:cNvPicPr>
              <a:picLocks noChangeAspect="1"/>
            </p:cNvPicPr>
            <p:nvPr/>
          </p:nvPicPr>
          <p:blipFill>
            <a:blip r:embed="rId12"/>
            <a:stretch>
              <a:fillRect/>
            </a:stretch>
          </p:blipFill>
          <p:spPr>
            <a:xfrm rot="21600000">
              <a:off x="0" y="0"/>
              <a:ext cx="5228576" cy="401319"/>
            </a:xfrm>
            <a:prstGeom prst="rect">
              <a:avLst/>
            </a:prstGeom>
          </p:spPr>
        </p:pic>
        <p:sp>
          <p:nvSpPr>
            <p:cNvPr id="1612" name="textbox 1612"/>
            <p:cNvSpPr/>
            <p:nvPr/>
          </p:nvSpPr>
          <p:spPr>
            <a:xfrm>
              <a:off x="-12700" y="-12700"/>
              <a:ext cx="5253990" cy="450850"/>
            </a:xfrm>
            <a:prstGeom prst="rect">
              <a:avLst/>
            </a:prstGeom>
            <a:noFill/>
            <a:ln w="0" cap="flat">
              <a:noFill/>
              <a:prstDash val="solid"/>
              <a:miter lim="0"/>
            </a:ln>
          </p:spPr>
          <p:txBody>
            <a:bodyPr vert="horz" wrap="square" lIns="0" tIns="0" rIns="0" bIns="0"/>
            <a:lstStyle/>
            <a:p>
              <a:pPr algn="l" rtl="0" eaLnBrk="0">
                <a:lnSpc>
                  <a:spcPct val="105000"/>
                </a:lnSpc>
              </a:pPr>
              <a:endParaRPr sz="900" dirty="0">
                <a:latin typeface="Arial" panose="020B0604020202020204"/>
                <a:ea typeface="Arial" panose="020B0604020202020204"/>
                <a:cs typeface="Arial" panose="020B0604020202020204"/>
              </a:endParaRPr>
            </a:p>
            <a:p>
              <a:pPr marL="2293620" algn="l" rtl="0" eaLnBrk="0">
                <a:lnSpc>
                  <a:spcPct val="97000"/>
                </a:lnSpc>
                <a:spcBef>
                  <a:spcPts val="5"/>
                </a:spcBef>
              </a:pPr>
              <a:r>
                <a:rPr sz="1400" b="1" kern="0" spc="-50" dirty="0">
                  <a:solidFill>
                    <a:srgbClr val="000000">
                      <a:alpha val="100000"/>
                    </a:srgbClr>
                  </a:solidFill>
                  <a:latin typeface="仿宋" panose="02010609060101010101" charset="-122"/>
                  <a:ea typeface="仿宋" panose="02010609060101010101" charset="-122"/>
                  <a:cs typeface="仿宋" panose="02010609060101010101" charset="-122"/>
                </a:rPr>
                <a:t>适时归纳</a:t>
              </a:r>
              <a:endParaRPr sz="1400" dirty="0">
                <a:latin typeface="仿宋" panose="02010609060101010101" charset="-122"/>
                <a:ea typeface="仿宋" panose="02010609060101010101" charset="-122"/>
                <a:cs typeface="仿宋" panose="02010609060101010101" charset="-122"/>
              </a:endParaRPr>
            </a:p>
          </p:txBody>
        </p:sp>
      </p:grpSp>
      <p:grpSp>
        <p:nvGrpSpPr>
          <p:cNvPr id="80" name="group 80"/>
          <p:cNvGrpSpPr/>
          <p:nvPr/>
        </p:nvGrpSpPr>
        <p:grpSpPr>
          <a:xfrm rot="21600000">
            <a:off x="4144644" y="4754879"/>
            <a:ext cx="5228576" cy="395604"/>
            <a:chOff x="0" y="0"/>
            <a:chExt cx="5228576" cy="395604"/>
          </a:xfrm>
        </p:grpSpPr>
        <p:pic>
          <p:nvPicPr>
            <p:cNvPr id="1614" name="picture 1614"/>
            <p:cNvPicPr>
              <a:picLocks noChangeAspect="1"/>
            </p:cNvPicPr>
            <p:nvPr/>
          </p:nvPicPr>
          <p:blipFill>
            <a:blip r:embed="rId13"/>
            <a:stretch>
              <a:fillRect/>
            </a:stretch>
          </p:blipFill>
          <p:spPr>
            <a:xfrm rot="21600000">
              <a:off x="0" y="0"/>
              <a:ext cx="5228576" cy="395604"/>
            </a:xfrm>
            <a:prstGeom prst="rect">
              <a:avLst/>
            </a:prstGeom>
          </p:spPr>
        </p:pic>
        <p:sp>
          <p:nvSpPr>
            <p:cNvPr id="1616" name="textbox 1616"/>
            <p:cNvSpPr/>
            <p:nvPr/>
          </p:nvSpPr>
          <p:spPr>
            <a:xfrm>
              <a:off x="-12700" y="-12700"/>
              <a:ext cx="5253990" cy="445134"/>
            </a:xfrm>
            <a:prstGeom prst="rect">
              <a:avLst/>
            </a:prstGeom>
            <a:noFill/>
            <a:ln w="0" cap="flat">
              <a:noFill/>
              <a:prstDash val="solid"/>
              <a:miter lim="0"/>
            </a:ln>
          </p:spPr>
          <p:txBody>
            <a:bodyPr vert="horz" wrap="square" lIns="0" tIns="0" rIns="0" bIns="0"/>
            <a:lstStyle/>
            <a:p>
              <a:pPr algn="l" rtl="0" eaLnBrk="0">
                <a:lnSpc>
                  <a:spcPct val="104000"/>
                </a:lnSpc>
              </a:pPr>
              <a:endParaRPr sz="900" dirty="0">
                <a:latin typeface="Arial" panose="020B0604020202020204"/>
                <a:ea typeface="Arial" panose="020B0604020202020204"/>
                <a:cs typeface="Arial" panose="020B0604020202020204"/>
              </a:endParaRPr>
            </a:p>
            <a:p>
              <a:pPr marL="2294255" algn="l" rtl="0" eaLnBrk="0">
                <a:lnSpc>
                  <a:spcPct val="97000"/>
                </a:lnSpc>
                <a:spcBef>
                  <a:spcPts val="5"/>
                </a:spcBef>
              </a:pPr>
              <a:r>
                <a:rPr sz="1400" b="1" kern="0" spc="-60" dirty="0">
                  <a:solidFill>
                    <a:srgbClr val="000000">
                      <a:alpha val="100000"/>
                    </a:srgbClr>
                  </a:solidFill>
                  <a:latin typeface="仿宋" panose="02010609060101010101" charset="-122"/>
                  <a:ea typeface="仿宋" panose="02010609060101010101" charset="-122"/>
                  <a:cs typeface="仿宋" panose="02010609060101010101" charset="-122"/>
                </a:rPr>
                <a:t>形成决议</a:t>
              </a:r>
              <a:endParaRPr sz="1400" dirty="0">
                <a:latin typeface="仿宋" panose="02010609060101010101" charset="-122"/>
                <a:ea typeface="仿宋" panose="02010609060101010101" charset="-122"/>
                <a:cs typeface="仿宋" panose="02010609060101010101" charset="-122"/>
              </a:endParaRPr>
            </a:p>
          </p:txBody>
        </p:sp>
      </p:grpSp>
      <p:grpSp>
        <p:nvGrpSpPr>
          <p:cNvPr id="82" name="group 82"/>
          <p:cNvGrpSpPr/>
          <p:nvPr/>
        </p:nvGrpSpPr>
        <p:grpSpPr>
          <a:xfrm rot="21600000">
            <a:off x="4144644" y="5269864"/>
            <a:ext cx="5228590" cy="361950"/>
            <a:chOff x="0" y="0"/>
            <a:chExt cx="5228590" cy="361950"/>
          </a:xfrm>
        </p:grpSpPr>
        <p:pic>
          <p:nvPicPr>
            <p:cNvPr id="1618" name="picture 1618"/>
            <p:cNvPicPr>
              <a:picLocks noChangeAspect="1"/>
            </p:cNvPicPr>
            <p:nvPr/>
          </p:nvPicPr>
          <p:blipFill>
            <a:blip r:embed="rId14"/>
            <a:stretch>
              <a:fillRect/>
            </a:stretch>
          </p:blipFill>
          <p:spPr>
            <a:xfrm rot="21600000">
              <a:off x="0" y="0"/>
              <a:ext cx="5228590" cy="361950"/>
            </a:xfrm>
            <a:prstGeom prst="rect">
              <a:avLst/>
            </a:prstGeom>
          </p:spPr>
        </p:pic>
        <p:sp>
          <p:nvSpPr>
            <p:cNvPr id="1620" name="textbox 1620"/>
            <p:cNvSpPr/>
            <p:nvPr/>
          </p:nvSpPr>
          <p:spPr>
            <a:xfrm>
              <a:off x="-12700" y="-12700"/>
              <a:ext cx="5254625" cy="412115"/>
            </a:xfrm>
            <a:prstGeom prst="rect">
              <a:avLst/>
            </a:prstGeom>
            <a:noFill/>
            <a:ln w="0" cap="flat">
              <a:noFill/>
              <a:prstDash val="solid"/>
              <a:miter lim="0"/>
            </a:ln>
          </p:spPr>
          <p:txBody>
            <a:bodyPr vert="horz" wrap="square" lIns="0" tIns="0" rIns="0" bIns="0"/>
            <a:lstStyle/>
            <a:p>
              <a:pPr algn="l" rtl="0" eaLnBrk="0">
                <a:lnSpc>
                  <a:spcPct val="104000"/>
                </a:lnSpc>
              </a:pPr>
              <a:endParaRPr sz="800" dirty="0">
                <a:latin typeface="Arial" panose="020B0604020202020204"/>
                <a:ea typeface="Arial" panose="020B0604020202020204"/>
                <a:cs typeface="Arial" panose="020B0604020202020204"/>
              </a:endParaRPr>
            </a:p>
            <a:p>
              <a:pPr marL="2315845" algn="l" rtl="0" eaLnBrk="0">
                <a:lnSpc>
                  <a:spcPct val="97000"/>
                </a:lnSpc>
                <a:spcBef>
                  <a:spcPts val="0"/>
                </a:spcBef>
              </a:pPr>
              <a:r>
                <a:rPr sz="1400" b="1" kern="0" spc="-80" dirty="0">
                  <a:solidFill>
                    <a:srgbClr val="000000">
                      <a:alpha val="100000"/>
                    </a:srgbClr>
                  </a:solidFill>
                  <a:latin typeface="仿宋" panose="02010609060101010101" charset="-122"/>
                  <a:ea typeface="仿宋" panose="02010609060101010101" charset="-122"/>
                  <a:cs typeface="仿宋" panose="02010609060101010101" charset="-122"/>
                </a:rPr>
                <a:t>明确分工</a:t>
              </a:r>
              <a:endParaRPr sz="1400" dirty="0">
                <a:latin typeface="仿宋" panose="02010609060101010101" charset="-122"/>
                <a:ea typeface="仿宋" panose="02010609060101010101" charset="-122"/>
                <a:cs typeface="仿宋" panose="02010609060101010101" charset="-122"/>
              </a:endParaRPr>
            </a:p>
          </p:txBody>
        </p:sp>
      </p:grpSp>
      <p:grpSp>
        <p:nvGrpSpPr>
          <p:cNvPr id="84" name="group 84"/>
          <p:cNvGrpSpPr/>
          <p:nvPr/>
        </p:nvGrpSpPr>
        <p:grpSpPr>
          <a:xfrm rot="21600000">
            <a:off x="1962150" y="5872479"/>
            <a:ext cx="1732279" cy="343534"/>
            <a:chOff x="0" y="0"/>
            <a:chExt cx="1732279" cy="343534"/>
          </a:xfrm>
        </p:grpSpPr>
        <p:pic>
          <p:nvPicPr>
            <p:cNvPr id="1622" name="picture 1622"/>
            <p:cNvPicPr>
              <a:picLocks noChangeAspect="1"/>
            </p:cNvPicPr>
            <p:nvPr/>
          </p:nvPicPr>
          <p:blipFill>
            <a:blip r:embed="rId15"/>
            <a:stretch>
              <a:fillRect/>
            </a:stretch>
          </p:blipFill>
          <p:spPr>
            <a:xfrm rot="21600000">
              <a:off x="0" y="0"/>
              <a:ext cx="1732279" cy="343534"/>
            </a:xfrm>
            <a:prstGeom prst="rect">
              <a:avLst/>
            </a:prstGeom>
          </p:spPr>
        </p:pic>
        <p:sp>
          <p:nvSpPr>
            <p:cNvPr id="1624" name="textbox 1624"/>
            <p:cNvSpPr/>
            <p:nvPr/>
          </p:nvSpPr>
          <p:spPr>
            <a:xfrm>
              <a:off x="-12700" y="-12700"/>
              <a:ext cx="1757679" cy="390525"/>
            </a:xfrm>
            <a:prstGeom prst="rect">
              <a:avLst/>
            </a:prstGeom>
            <a:noFill/>
            <a:ln w="0" cap="flat">
              <a:noFill/>
              <a:prstDash val="solid"/>
              <a:miter lim="0"/>
            </a:ln>
          </p:spPr>
          <p:txBody>
            <a:bodyPr vert="horz" wrap="square" lIns="0" tIns="0" rIns="0" bIns="0"/>
            <a:lstStyle/>
            <a:p>
              <a:pPr algn="l" rtl="0" eaLnBrk="0">
                <a:lnSpc>
                  <a:spcPct val="107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556260" algn="l" rtl="0" eaLnBrk="0">
                <a:lnSpc>
                  <a:spcPct val="95000"/>
                </a:lnSpc>
              </a:pPr>
              <a:r>
                <a:rPr sz="1400" b="1" kern="0" spc="-70" dirty="0">
                  <a:solidFill>
                    <a:srgbClr val="000000">
                      <a:alpha val="100000"/>
                    </a:srgbClr>
                  </a:solidFill>
                  <a:latin typeface="仿宋" panose="02010609060101010101" charset="-122"/>
                  <a:ea typeface="仿宋" panose="02010609060101010101" charset="-122"/>
                  <a:cs typeface="仿宋" panose="02010609060101010101" charset="-122"/>
                </a:rPr>
                <a:t>会后工作</a:t>
              </a:r>
              <a:endParaRPr sz="1400" dirty="0">
                <a:latin typeface="仿宋" panose="02010609060101010101" charset="-122"/>
                <a:ea typeface="仿宋" panose="02010609060101010101" charset="-122"/>
                <a:cs typeface="仿宋" panose="02010609060101010101" charset="-122"/>
              </a:endParaRPr>
            </a:p>
          </p:txBody>
        </p:sp>
      </p:grpSp>
      <p:grpSp>
        <p:nvGrpSpPr>
          <p:cNvPr id="86" name="group 86"/>
          <p:cNvGrpSpPr/>
          <p:nvPr/>
        </p:nvGrpSpPr>
        <p:grpSpPr>
          <a:xfrm rot="21600000">
            <a:off x="4144644" y="5860414"/>
            <a:ext cx="5228590" cy="361950"/>
            <a:chOff x="0" y="0"/>
            <a:chExt cx="5228590" cy="361950"/>
          </a:xfrm>
        </p:grpSpPr>
        <p:pic>
          <p:nvPicPr>
            <p:cNvPr id="1626" name="picture 1626"/>
            <p:cNvPicPr>
              <a:picLocks noChangeAspect="1"/>
            </p:cNvPicPr>
            <p:nvPr/>
          </p:nvPicPr>
          <p:blipFill>
            <a:blip r:embed="rId16"/>
            <a:stretch>
              <a:fillRect/>
            </a:stretch>
          </p:blipFill>
          <p:spPr>
            <a:xfrm rot="21600000">
              <a:off x="0" y="0"/>
              <a:ext cx="5228590" cy="361950"/>
            </a:xfrm>
            <a:prstGeom prst="rect">
              <a:avLst/>
            </a:prstGeom>
          </p:spPr>
        </p:pic>
        <p:sp>
          <p:nvSpPr>
            <p:cNvPr id="1628" name="textbox 1628"/>
            <p:cNvSpPr/>
            <p:nvPr/>
          </p:nvSpPr>
          <p:spPr>
            <a:xfrm>
              <a:off x="-12700" y="-12700"/>
              <a:ext cx="5254625" cy="410844"/>
            </a:xfrm>
            <a:prstGeom prst="rect">
              <a:avLst/>
            </a:prstGeom>
            <a:noFill/>
            <a:ln w="0" cap="flat">
              <a:noFill/>
              <a:prstDash val="solid"/>
              <a:miter lim="0"/>
            </a:ln>
          </p:spPr>
          <p:txBody>
            <a:bodyPr vert="horz" wrap="square" lIns="0" tIns="0" rIns="0" bIns="0"/>
            <a:lstStyle/>
            <a:p>
              <a:pPr algn="l" rtl="0" eaLnBrk="0">
                <a:lnSpc>
                  <a:spcPct val="104000"/>
                </a:lnSpc>
              </a:pPr>
              <a:endParaRPr sz="800" dirty="0">
                <a:latin typeface="Arial" panose="020B0604020202020204"/>
                <a:ea typeface="Arial" panose="020B0604020202020204"/>
                <a:cs typeface="Arial" panose="020B0604020202020204"/>
              </a:endParaRPr>
            </a:p>
            <a:p>
              <a:pPr marL="649605" algn="l" rtl="0" eaLnBrk="0">
                <a:lnSpc>
                  <a:spcPct val="96000"/>
                </a:lnSpc>
                <a:spcBef>
                  <a:spcPts val="0"/>
                </a:spcBef>
              </a:pPr>
              <a:r>
                <a:rPr sz="1400" b="1" kern="0" spc="-40" dirty="0">
                  <a:solidFill>
                    <a:srgbClr val="000000">
                      <a:alpha val="100000"/>
                    </a:srgbClr>
                  </a:solidFill>
                  <a:latin typeface="仿宋" panose="02010609060101010101" charset="-122"/>
                  <a:ea typeface="仿宋" panose="02010609060101010101" charset="-122"/>
                  <a:cs typeface="仿宋" panose="02010609060101010101" charset="-122"/>
                </a:rPr>
                <a:t>向上级党组织或支部党员大会报告；按决议认真实施</a:t>
              </a:r>
              <a:endParaRPr sz="1400" dirty="0">
                <a:latin typeface="仿宋" panose="02010609060101010101" charset="-122"/>
                <a:ea typeface="仿宋" panose="02010609060101010101" charset="-122"/>
                <a:cs typeface="仿宋" panose="02010609060101010101" charset="-122"/>
              </a:endParaRPr>
            </a:p>
          </p:txBody>
        </p:sp>
      </p:grpSp>
      <p:pic>
        <p:nvPicPr>
          <p:cNvPr id="1630" name="picture 1630"/>
          <p:cNvPicPr>
            <a:picLocks noChangeAspect="1"/>
          </p:cNvPicPr>
          <p:nvPr/>
        </p:nvPicPr>
        <p:blipFill>
          <a:blip r:embed="rId17"/>
          <a:stretch>
            <a:fillRect/>
          </a:stretch>
        </p:blipFill>
        <p:spPr>
          <a:xfrm rot="21600000">
            <a:off x="1623060" y="2013204"/>
            <a:ext cx="9150097" cy="4248911"/>
          </a:xfrm>
          <a:prstGeom prst="rect">
            <a:avLst/>
          </a:prstGeom>
        </p:spPr>
      </p:pic>
      <p:sp>
        <p:nvSpPr>
          <p:cNvPr id="1314" name="textbox 1314"/>
          <p:cNvSpPr/>
          <p:nvPr/>
        </p:nvSpPr>
        <p:spPr>
          <a:xfrm>
            <a:off x="1185545" y="810260"/>
            <a:ext cx="2379980"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、支委会会议</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18"/>
          <a:stretch>
            <a:fillRect/>
          </a:stretch>
        </p:blipFill>
        <p:spPr>
          <a:xfrm>
            <a:off x="9890125" y="0"/>
            <a:ext cx="2301875" cy="828675"/>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634" name="textbox 1634"/>
          <p:cNvSpPr/>
          <p:nvPr/>
        </p:nvSpPr>
        <p:spPr>
          <a:xfrm>
            <a:off x="1270516" y="1798763"/>
            <a:ext cx="9418955" cy="3259454"/>
          </a:xfrm>
          <a:prstGeom prst="rect">
            <a:avLst/>
          </a:prstGeom>
          <a:noFill/>
          <a:ln w="0" cap="flat">
            <a:noFill/>
            <a:prstDash val="solid"/>
            <a:miter lim="0"/>
          </a:ln>
        </p:spPr>
        <p:txBody>
          <a:bodyPr vert="horz" wrap="square" lIns="0" tIns="0" rIns="0" bIns="0"/>
          <a:lstStyle/>
          <a:p>
            <a:pPr algn="l" rtl="0" eaLnBrk="0">
              <a:lnSpc>
                <a:spcPct val="68000"/>
              </a:lnSpc>
            </a:pPr>
            <a:endParaRPr sz="100" dirty="0">
              <a:latin typeface="Arial" panose="020B0604020202020204"/>
              <a:ea typeface="Arial" panose="020B0604020202020204"/>
              <a:cs typeface="Arial" panose="020B0604020202020204"/>
            </a:endParaRPr>
          </a:p>
          <a:p>
            <a:pPr marL="43180" indent="560070" algn="l" rtl="0" eaLnBrk="0">
              <a:lnSpc>
                <a:spcPct val="102000"/>
              </a:lnSpc>
            </a:pPr>
            <a:r>
              <a:rPr sz="2100" kern="0" spc="90" dirty="0">
                <a:solidFill>
                  <a:srgbClr val="000000">
                    <a:alpha val="100000"/>
                  </a:srgbClr>
                </a:solidFill>
                <a:latin typeface="楷体" panose="02010609060101010101" charset="-122"/>
                <a:ea typeface="楷体" panose="02010609060101010101" charset="-122"/>
                <a:cs typeface="楷体" panose="02010609060101010101" charset="-122"/>
              </a:rPr>
              <a:t>党员人数较多或者党员工作地、居</a:t>
            </a:r>
            <a:r>
              <a:rPr sz="2100" kern="0" spc="80" dirty="0">
                <a:solidFill>
                  <a:srgbClr val="000000">
                    <a:alpha val="100000"/>
                  </a:srgbClr>
                </a:solidFill>
                <a:latin typeface="楷体" panose="02010609060101010101" charset="-122"/>
                <a:ea typeface="楷体" panose="02010609060101010101" charset="-122"/>
                <a:cs typeface="楷体" panose="02010609060101010101" charset="-122"/>
              </a:rPr>
              <a:t>住地比较分散的党支部，按照便于组</a:t>
            </a:r>
            <a:r>
              <a:rPr sz="21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90" dirty="0">
                <a:solidFill>
                  <a:srgbClr val="000000">
                    <a:alpha val="100000"/>
                  </a:srgbClr>
                </a:solidFill>
                <a:latin typeface="楷体" panose="02010609060101010101" charset="-122"/>
                <a:ea typeface="楷体" panose="02010609060101010101" charset="-122"/>
                <a:cs typeface="楷体" panose="02010609060101010101" charset="-122"/>
              </a:rPr>
              <a:t>织开展活动原则，应当划分若干党小组，并设</a:t>
            </a:r>
            <a:r>
              <a:rPr sz="2100" kern="0" spc="80" dirty="0">
                <a:solidFill>
                  <a:srgbClr val="000000">
                    <a:alpha val="100000"/>
                  </a:srgbClr>
                </a:solidFill>
                <a:latin typeface="楷体" panose="02010609060101010101" charset="-122"/>
                <a:ea typeface="楷体" panose="02010609060101010101" charset="-122"/>
                <a:cs typeface="楷体" panose="02010609060101010101" charset="-122"/>
              </a:rPr>
              <a:t>立党小组组长。党小组组长由</a:t>
            </a:r>
            <a:r>
              <a:rPr sz="21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80" dirty="0">
                <a:solidFill>
                  <a:srgbClr val="000000">
                    <a:alpha val="100000"/>
                  </a:srgbClr>
                </a:solidFill>
                <a:latin typeface="楷体" panose="02010609060101010101" charset="-122"/>
                <a:ea typeface="楷体" panose="02010609060101010101" charset="-122"/>
                <a:cs typeface="楷体" panose="02010609060101010101" charset="-122"/>
              </a:rPr>
              <a:t>党支部指定，也可以由所在</a:t>
            </a:r>
            <a:r>
              <a:rPr sz="2100" kern="0" spc="70" dirty="0">
                <a:solidFill>
                  <a:srgbClr val="000000">
                    <a:alpha val="100000"/>
                  </a:srgbClr>
                </a:solidFill>
                <a:latin typeface="楷体" panose="02010609060101010101" charset="-122"/>
                <a:ea typeface="楷体" panose="02010609060101010101" charset="-122"/>
                <a:cs typeface="楷体" panose="02010609060101010101" charset="-122"/>
              </a:rPr>
              <a:t>党小组党员推荐产生。</a:t>
            </a:r>
            <a:endParaRPr sz="2100" dirty="0">
              <a:latin typeface="楷体" panose="02010609060101010101" charset="-122"/>
              <a:ea typeface="楷体" panose="02010609060101010101" charset="-122"/>
              <a:cs typeface="楷体" panose="02010609060101010101" charset="-122"/>
            </a:endParaRPr>
          </a:p>
          <a:p>
            <a:pPr marL="603885" algn="l" rtl="0" eaLnBrk="0">
              <a:lnSpc>
                <a:spcPct val="99000"/>
              </a:lnSpc>
              <a:spcBef>
                <a:spcPts val="745"/>
              </a:spcBef>
            </a:pPr>
            <a:r>
              <a:rPr sz="2100" b="1" kern="0" spc="10" dirty="0">
                <a:solidFill>
                  <a:srgbClr val="0070C0">
                    <a:alpha val="100000"/>
                  </a:srgbClr>
                </a:solidFill>
                <a:latin typeface="楷体" panose="02010609060101010101" charset="-122"/>
                <a:ea typeface="楷体" panose="02010609060101010101" charset="-122"/>
                <a:cs typeface="楷体" panose="02010609060101010101" charset="-122"/>
              </a:rPr>
              <a:t>（党小组是党支部的组成部分，不是党的一级组织</a:t>
            </a:r>
            <a:r>
              <a:rPr sz="2100" b="1" kern="0" spc="0" dirty="0">
                <a:solidFill>
                  <a:srgbClr val="0070C0">
                    <a:alpha val="100000"/>
                  </a:srgbClr>
                </a:solidFill>
                <a:latin typeface="楷体" panose="02010609060101010101" charset="-122"/>
                <a:ea typeface="楷体" panose="02010609060101010101" charset="-122"/>
                <a:cs typeface="楷体" panose="02010609060101010101" charset="-122"/>
              </a:rPr>
              <a:t>）</a:t>
            </a:r>
            <a:endParaRPr sz="2100" dirty="0">
              <a:latin typeface="楷体" panose="02010609060101010101" charset="-122"/>
              <a:ea typeface="楷体" panose="02010609060101010101" charset="-122"/>
              <a:cs typeface="楷体" panose="02010609060101010101" charset="-122"/>
            </a:endParaRPr>
          </a:p>
          <a:p>
            <a:pPr marL="603250" algn="l" rtl="0" eaLnBrk="0">
              <a:lnSpc>
                <a:spcPct val="99000"/>
              </a:lnSpc>
              <a:spcBef>
                <a:spcPts val="745"/>
              </a:spcBef>
            </a:pPr>
            <a:r>
              <a:rPr sz="2100" kern="0" spc="70" dirty="0">
                <a:solidFill>
                  <a:srgbClr val="000000">
                    <a:alpha val="100000"/>
                  </a:srgbClr>
                </a:solidFill>
                <a:latin typeface="楷体" panose="02010609060101010101" charset="-122"/>
                <a:ea typeface="楷体" panose="02010609060101010101" charset="-122"/>
                <a:cs typeface="楷体" panose="02010609060101010101" charset="-122"/>
              </a:rPr>
              <a:t>党小组主要落实党支部工作要求，完成党支部安</a:t>
            </a:r>
            <a:r>
              <a:rPr sz="2100" kern="0" spc="60" dirty="0">
                <a:solidFill>
                  <a:srgbClr val="000000">
                    <a:alpha val="100000"/>
                  </a:srgbClr>
                </a:solidFill>
                <a:latin typeface="楷体" panose="02010609060101010101" charset="-122"/>
                <a:ea typeface="楷体" panose="02010609060101010101" charset="-122"/>
                <a:cs typeface="楷体" panose="02010609060101010101" charset="-122"/>
              </a:rPr>
              <a:t>排的任务。</a:t>
            </a:r>
            <a:endParaRPr sz="2100" dirty="0">
              <a:latin typeface="楷体" panose="02010609060101010101" charset="-122"/>
              <a:ea typeface="楷体" panose="02010609060101010101" charset="-122"/>
              <a:cs typeface="楷体" panose="02010609060101010101" charset="-122"/>
            </a:endParaRPr>
          </a:p>
          <a:p>
            <a:pPr marL="12700" indent="590550" algn="l" rtl="0" eaLnBrk="0">
              <a:lnSpc>
                <a:spcPct val="101000"/>
              </a:lnSpc>
              <a:spcBef>
                <a:spcPts val="825"/>
              </a:spcBef>
            </a:pPr>
            <a:r>
              <a:rPr sz="2100" kern="0" spc="80" dirty="0">
                <a:solidFill>
                  <a:srgbClr val="000000">
                    <a:alpha val="100000"/>
                  </a:srgbClr>
                </a:solidFill>
                <a:latin typeface="楷体" panose="02010609060101010101" charset="-122"/>
                <a:ea typeface="楷体" panose="02010609060101010101" charset="-122"/>
                <a:cs typeface="楷体" panose="02010609060101010101" charset="-122"/>
              </a:rPr>
              <a:t>党小组会</a:t>
            </a:r>
            <a:r>
              <a:rPr sz="2100" kern="0" spc="80" dirty="0">
                <a:solidFill>
                  <a:srgbClr val="C00000">
                    <a:alpha val="100000"/>
                  </a:srgbClr>
                </a:solidFill>
                <a:latin typeface="楷体" panose="02010609060101010101" charset="-122"/>
                <a:ea typeface="楷体" panose="02010609060101010101" charset="-122"/>
                <a:cs typeface="楷体" panose="02010609060101010101" charset="-122"/>
              </a:rPr>
              <a:t>一般每月召开1次</a:t>
            </a:r>
            <a:r>
              <a:rPr sz="2100" kern="0" spc="80" dirty="0">
                <a:solidFill>
                  <a:srgbClr val="000000">
                    <a:alpha val="100000"/>
                  </a:srgbClr>
                </a:solidFill>
                <a:latin typeface="楷体" panose="02010609060101010101" charset="-122"/>
                <a:ea typeface="楷体" panose="02010609060101010101" charset="-122"/>
                <a:cs typeface="楷体" panose="02010609060101010101" charset="-122"/>
              </a:rPr>
              <a:t>，组织党员参加政治学习、谈心谈话、开展批</a:t>
            </a:r>
            <a:r>
              <a:rPr sz="2100" kern="0" spc="30" dirty="0">
                <a:solidFill>
                  <a:srgbClr val="000000">
                    <a:alpha val="100000"/>
                  </a:srgbClr>
                </a:solidFill>
                <a:latin typeface="楷体" panose="02010609060101010101" charset="-122"/>
                <a:ea typeface="楷体" panose="02010609060101010101" charset="-122"/>
                <a:cs typeface="楷体" panose="02010609060101010101" charset="-122"/>
              </a:rPr>
              <a:t> 评和自我批评等。</a:t>
            </a:r>
            <a:endParaRPr sz="2100" dirty="0">
              <a:latin typeface="楷体" panose="02010609060101010101" charset="-122"/>
              <a:ea typeface="楷体" panose="02010609060101010101" charset="-122"/>
              <a:cs typeface="楷体" panose="02010609060101010101"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0000"/>
              </a:lnSpc>
            </a:pPr>
            <a:endParaRPr sz="500" dirty="0">
              <a:latin typeface="Arial" panose="020B0604020202020204"/>
              <a:ea typeface="Arial" panose="020B0604020202020204"/>
              <a:cs typeface="Arial" panose="020B0604020202020204"/>
            </a:endParaRPr>
          </a:p>
          <a:p>
            <a:pPr algn="r" rtl="0" eaLnBrk="0">
              <a:lnSpc>
                <a:spcPct val="97000"/>
              </a:lnSpc>
              <a:spcBef>
                <a:spcPts val="0"/>
              </a:spcBef>
            </a:pP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——《中国共产党支部工作条例（试行）》第十三</a:t>
            </a: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条</a:t>
            </a:r>
            <a:endParaRPr sz="2000" dirty="0">
              <a:latin typeface="楷体" panose="02010609060101010101" charset="-122"/>
              <a:ea typeface="楷体" panose="02010609060101010101" charset="-122"/>
              <a:cs typeface="楷体" panose="02010609060101010101" charset="-122"/>
            </a:endParaRPr>
          </a:p>
        </p:txBody>
      </p:sp>
      <p:pic>
        <p:nvPicPr>
          <p:cNvPr id="1638" name="picture 1638"/>
          <p:cNvPicPr>
            <a:picLocks noChangeAspect="1"/>
          </p:cNvPicPr>
          <p:nvPr/>
        </p:nvPicPr>
        <p:blipFill>
          <a:blip r:embed="rId2"/>
          <a:stretch>
            <a:fillRect/>
          </a:stretch>
        </p:blipFill>
        <p:spPr>
          <a:xfrm rot="21600000">
            <a:off x="1163955" y="1060449"/>
            <a:ext cx="10134600" cy="76200"/>
          </a:xfrm>
          <a:prstGeom prst="rect">
            <a:avLst/>
          </a:prstGeom>
        </p:spPr>
      </p:pic>
      <p:sp>
        <p:nvSpPr>
          <p:cNvPr id="1314" name="textbox 1314"/>
          <p:cNvSpPr/>
          <p:nvPr/>
        </p:nvSpPr>
        <p:spPr>
          <a:xfrm>
            <a:off x="1270635" y="600075"/>
            <a:ext cx="2051685"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3</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、党小组会</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640" name="textbox 1640"/>
          <p:cNvSpPr/>
          <p:nvPr/>
        </p:nvSpPr>
        <p:spPr>
          <a:xfrm>
            <a:off x="1358641" y="1772335"/>
            <a:ext cx="9609455" cy="247078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584835" algn="l" rtl="0" eaLnBrk="0">
              <a:lnSpc>
                <a:spcPts val="2600"/>
              </a:lnSpc>
            </a:pPr>
            <a:r>
              <a:rPr sz="2100" b="1" kern="0" spc="60" dirty="0">
                <a:solidFill>
                  <a:srgbClr val="000000">
                    <a:alpha val="100000"/>
                  </a:srgbClr>
                </a:solidFill>
                <a:latin typeface="楷体" panose="02010609060101010101" charset="-122"/>
                <a:ea typeface="楷体" panose="02010609060101010101" charset="-122"/>
                <a:cs typeface="楷体" panose="02010609060101010101" charset="-122"/>
              </a:rPr>
              <a:t>如何合理划分党小组？</a:t>
            </a:r>
            <a:endParaRPr sz="2100" dirty="0">
              <a:latin typeface="楷体" panose="02010609060101010101" charset="-122"/>
              <a:ea typeface="楷体" panose="02010609060101010101" charset="-122"/>
              <a:cs typeface="楷体" panose="02010609060101010101" charset="-122"/>
            </a:endParaRPr>
          </a:p>
          <a:p>
            <a:pPr marL="40005" indent="529590" algn="l" rtl="0" eaLnBrk="0">
              <a:lnSpc>
                <a:spcPct val="97000"/>
              </a:lnSpc>
              <a:spcBef>
                <a:spcPts val="1110"/>
              </a:spcBef>
            </a:pP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第一，党员人数较多或者党员工作地、居住地比较分散的党支部，按照</a:t>
            </a:r>
            <a:r>
              <a:rPr sz="2000" kern="0" spc="-10" dirty="0">
                <a:solidFill>
                  <a:srgbClr val="C00000">
                    <a:alpha val="100000"/>
                  </a:srgbClr>
                </a:solidFill>
                <a:latin typeface="楷体" panose="02010609060101010101" charset="-122"/>
                <a:ea typeface="楷体" panose="02010609060101010101" charset="-122"/>
                <a:cs typeface="楷体" panose="02010609060101010101" charset="-122"/>
              </a:rPr>
              <a:t>便于组</a:t>
            </a:r>
            <a:r>
              <a:rPr sz="2000" kern="0" spc="-20" dirty="0">
                <a:solidFill>
                  <a:srgbClr val="C00000">
                    <a:alpha val="100000"/>
                  </a:srgbClr>
                </a:solidFill>
                <a:latin typeface="楷体" panose="02010609060101010101" charset="-122"/>
                <a:ea typeface="楷体" panose="02010609060101010101" charset="-122"/>
                <a:cs typeface="楷体" panose="02010609060101010101" charset="-122"/>
              </a:rPr>
              <a:t>织</a:t>
            </a:r>
            <a:r>
              <a:rPr sz="2000" kern="0" spc="-10" dirty="0">
                <a:solidFill>
                  <a:srgbClr val="C00000">
                    <a:alpha val="100000"/>
                  </a:srgbClr>
                </a:solidFill>
                <a:latin typeface="楷体" panose="02010609060101010101" charset="-122"/>
                <a:ea typeface="楷体" panose="02010609060101010101" charset="-122"/>
                <a:cs typeface="楷体" panose="02010609060101010101" charset="-122"/>
              </a:rPr>
              <a:t>  </a:t>
            </a:r>
            <a:r>
              <a:rPr sz="2000" kern="0" spc="-20" dirty="0">
                <a:solidFill>
                  <a:srgbClr val="C00000">
                    <a:alpha val="100000"/>
                  </a:srgbClr>
                </a:solidFill>
                <a:latin typeface="楷体" panose="02010609060101010101" charset="-122"/>
                <a:ea typeface="楷体" panose="02010609060101010101" charset="-122"/>
                <a:cs typeface="楷体" panose="02010609060101010101" charset="-122"/>
              </a:rPr>
              <a:t>开展活动原则</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，划分</a:t>
            </a:r>
            <a:r>
              <a:rPr sz="2000" kern="0" spc="-30" dirty="0">
                <a:solidFill>
                  <a:srgbClr val="000000">
                    <a:alpha val="100000"/>
                  </a:srgbClr>
                </a:solidFill>
                <a:latin typeface="楷体" panose="02010609060101010101" charset="-122"/>
                <a:ea typeface="楷体" panose="02010609060101010101" charset="-122"/>
                <a:cs typeface="楷体" panose="02010609060101010101" charset="-122"/>
              </a:rPr>
              <a:t>若干党小组。</a:t>
            </a:r>
            <a:endParaRPr sz="2000" dirty="0">
              <a:latin typeface="楷体" panose="02010609060101010101" charset="-122"/>
              <a:ea typeface="楷体" panose="02010609060101010101" charset="-122"/>
              <a:cs typeface="楷体" panose="02010609060101010101" charset="-122"/>
            </a:endParaRPr>
          </a:p>
          <a:p>
            <a:pPr algn="r" rtl="0" eaLnBrk="0">
              <a:lnSpc>
                <a:spcPct val="95000"/>
              </a:lnSpc>
              <a:spcBef>
                <a:spcPts val="720"/>
              </a:spcBef>
            </a:pPr>
            <a:r>
              <a:rPr sz="2000" kern="0" spc="-50" dirty="0">
                <a:solidFill>
                  <a:srgbClr val="000000">
                    <a:alpha val="100000"/>
                  </a:srgbClr>
                </a:solidFill>
                <a:latin typeface="楷体" panose="02010609060101010101" charset="-122"/>
                <a:ea typeface="楷体" panose="02010609060101010101" charset="-122"/>
                <a:cs typeface="楷体" panose="02010609060101010101" charset="-122"/>
              </a:rPr>
              <a:t>党员数量较少、党员工作岗位集中、</a:t>
            </a:r>
            <a:r>
              <a:rPr sz="2000" kern="0" spc="-60" dirty="0">
                <a:solidFill>
                  <a:srgbClr val="000000">
                    <a:alpha val="100000"/>
                  </a:srgbClr>
                </a:solidFill>
                <a:latin typeface="楷体" panose="02010609060101010101" charset="-122"/>
                <a:ea typeface="楷体" panose="02010609060101010101" charset="-122"/>
                <a:cs typeface="楷体" panose="02010609060101010101" charset="-122"/>
              </a:rPr>
              <a:t>活动比较方便的党支部，可以不划分党小组。</a:t>
            </a:r>
            <a:endParaRPr sz="2000" dirty="0">
              <a:latin typeface="楷体" panose="02010609060101010101" charset="-122"/>
              <a:ea typeface="楷体" panose="02010609060101010101" charset="-122"/>
              <a:cs typeface="楷体" panose="02010609060101010101" charset="-122"/>
            </a:endParaRPr>
          </a:p>
          <a:p>
            <a:pPr algn="l" rtl="0" eaLnBrk="0">
              <a:lnSpc>
                <a:spcPct val="105000"/>
              </a:lnSpc>
            </a:pPr>
            <a:endParaRPr sz="600" dirty="0">
              <a:latin typeface="Arial" panose="020B0604020202020204"/>
              <a:ea typeface="Arial" panose="020B0604020202020204"/>
              <a:cs typeface="Arial" panose="020B0604020202020204"/>
            </a:endParaRPr>
          </a:p>
          <a:p>
            <a:pPr marL="12700" indent="558800" algn="l" rtl="0" eaLnBrk="0">
              <a:lnSpc>
                <a:spcPct val="99000"/>
              </a:lnSpc>
              <a:spcBef>
                <a:spcPts val="5"/>
              </a:spcBef>
            </a:pP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第二，为了有利于发挥党小组的作用，党小组</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的划分应</a:t>
            </a:r>
            <a:r>
              <a:rPr sz="2000" kern="0" spc="-20" dirty="0">
                <a:solidFill>
                  <a:srgbClr val="C00000">
                    <a:alpha val="100000"/>
                  </a:srgbClr>
                </a:solidFill>
                <a:latin typeface="楷体" panose="02010609060101010101" charset="-122"/>
                <a:ea typeface="楷体" panose="02010609060101010101" charset="-122"/>
                <a:cs typeface="楷体" panose="02010609060101010101" charset="-122"/>
              </a:rPr>
              <a:t>尽量同党员的从业地点、</a:t>
            </a:r>
            <a:r>
              <a:rPr sz="2000" kern="0" spc="0" dirty="0">
                <a:solidFill>
                  <a:srgbClr val="C00000">
                    <a:alpha val="100000"/>
                  </a:srgbClr>
                </a:solidFill>
                <a:latin typeface="楷体" panose="02010609060101010101" charset="-122"/>
                <a:ea typeface="楷体" panose="02010609060101010101" charset="-122"/>
                <a:cs typeface="楷体" panose="02010609060101010101" charset="-122"/>
              </a:rPr>
              <a:t>  居住社区、行政组织、部门内设机构相一致</a:t>
            </a:r>
            <a:r>
              <a:rPr sz="2000" kern="0" spc="0" dirty="0">
                <a:solidFill>
                  <a:srgbClr val="000000">
                    <a:alpha val="100000"/>
                  </a:srgbClr>
                </a:solidFill>
                <a:latin typeface="楷体" panose="02010609060101010101" charset="-122"/>
                <a:ea typeface="楷体" panose="02010609060101010101" charset="-122"/>
                <a:cs typeface="楷体" panose="02010609060101010101" charset="-122"/>
              </a:rPr>
              <a:t>，如机关的科室、工厂的车间、学</a:t>
            </a:r>
            <a:r>
              <a:rPr sz="2000" kern="0" spc="-10" dirty="0">
                <a:solidFill>
                  <a:srgbClr val="000000">
                    <a:alpha val="100000"/>
                  </a:srgbClr>
                </a:solidFill>
                <a:latin typeface="楷体" panose="02010609060101010101" charset="-122"/>
                <a:ea typeface="楷体" panose="02010609060101010101" charset="-122"/>
                <a:cs typeface="楷体" panose="02010609060101010101" charset="-122"/>
              </a:rPr>
              <a:t>校的班  </a:t>
            </a:r>
            <a:r>
              <a:rPr sz="2000" kern="0" spc="-20" dirty="0">
                <a:solidFill>
                  <a:srgbClr val="000000">
                    <a:alpha val="100000"/>
                  </a:srgbClr>
                </a:solidFill>
                <a:latin typeface="楷体" panose="02010609060101010101" charset="-122"/>
                <a:ea typeface="楷体" panose="02010609060101010101" charset="-122"/>
                <a:cs typeface="楷体" panose="02010609060101010101" charset="-122"/>
              </a:rPr>
              <a:t>级或教研室等。</a:t>
            </a:r>
            <a:endParaRPr sz="2000" dirty="0">
              <a:latin typeface="楷体" panose="02010609060101010101" charset="-122"/>
              <a:ea typeface="楷体" panose="02010609060101010101" charset="-122"/>
              <a:cs typeface="楷体" panose="02010609060101010101" charset="-122"/>
            </a:endParaRPr>
          </a:p>
        </p:txBody>
      </p:sp>
      <p:pic>
        <p:nvPicPr>
          <p:cNvPr id="1642" name="picture 1642"/>
          <p:cNvPicPr>
            <a:picLocks noChangeAspect="1"/>
          </p:cNvPicPr>
          <p:nvPr/>
        </p:nvPicPr>
        <p:blipFill>
          <a:blip r:embed="rId2"/>
          <a:stretch>
            <a:fillRect/>
          </a:stretch>
        </p:blipFill>
        <p:spPr>
          <a:xfrm rot="21600000">
            <a:off x="8578597" y="4352544"/>
            <a:ext cx="3389375" cy="2153412"/>
          </a:xfrm>
          <a:prstGeom prst="rect">
            <a:avLst/>
          </a:prstGeom>
        </p:spPr>
      </p:pic>
      <p:sp>
        <p:nvSpPr>
          <p:cNvPr id="1644" name="textbox 1644"/>
          <p:cNvSpPr/>
          <p:nvPr/>
        </p:nvSpPr>
        <p:spPr>
          <a:xfrm>
            <a:off x="1917760" y="4293959"/>
            <a:ext cx="6793230" cy="316229"/>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algn="r" rtl="0" eaLnBrk="0">
              <a:lnSpc>
                <a:spcPct val="95000"/>
              </a:lnSpc>
            </a:pPr>
            <a:r>
              <a:rPr sz="2000" kern="0" spc="-60" dirty="0">
                <a:solidFill>
                  <a:srgbClr val="000000">
                    <a:alpha val="100000"/>
                  </a:srgbClr>
                </a:solidFill>
                <a:latin typeface="楷体" panose="02010609060101010101" charset="-122"/>
                <a:ea typeface="楷体" panose="02010609060101010101" charset="-122"/>
                <a:cs typeface="楷体" panose="02010609060101010101" charset="-122"/>
              </a:rPr>
              <a:t>第三，每个党小组</a:t>
            </a:r>
            <a:r>
              <a:rPr sz="2000" kern="0" spc="-60" dirty="0">
                <a:solidFill>
                  <a:srgbClr val="C00000">
                    <a:alpha val="100000"/>
                  </a:srgbClr>
                </a:solidFill>
                <a:latin typeface="楷体" panose="02010609060101010101" charset="-122"/>
                <a:ea typeface="楷体" panose="02010609060101010101" charset="-122"/>
                <a:cs typeface="楷体" panose="02010609060101010101" charset="-122"/>
              </a:rPr>
              <a:t>不应少于3人（其中至少有1名正</a:t>
            </a:r>
            <a:r>
              <a:rPr sz="2000" kern="0" spc="-70" dirty="0">
                <a:solidFill>
                  <a:srgbClr val="C00000">
                    <a:alpha val="100000"/>
                  </a:srgbClr>
                </a:solidFill>
                <a:latin typeface="楷体" panose="02010609060101010101" charset="-122"/>
                <a:ea typeface="楷体" panose="02010609060101010101" charset="-122"/>
                <a:cs typeface="楷体" panose="02010609060101010101" charset="-122"/>
              </a:rPr>
              <a:t>式党员）</a:t>
            </a:r>
            <a:r>
              <a:rPr sz="2000" kern="0" spc="-70" dirty="0">
                <a:solidFill>
                  <a:srgbClr val="000000">
                    <a:alpha val="100000"/>
                  </a:srgbClr>
                </a:solidFill>
                <a:latin typeface="楷体" panose="02010609060101010101" charset="-122"/>
                <a:ea typeface="楷体" panose="02010609060101010101" charset="-122"/>
                <a:cs typeface="楷体" panose="02010609060101010101" charset="-122"/>
              </a:rPr>
              <a:t>。</a:t>
            </a:r>
            <a:endParaRPr sz="2000" dirty="0">
              <a:latin typeface="楷体" panose="02010609060101010101" charset="-122"/>
              <a:ea typeface="楷体" panose="02010609060101010101" charset="-122"/>
              <a:cs typeface="楷体" panose="02010609060101010101" charset="-122"/>
            </a:endParaRPr>
          </a:p>
        </p:txBody>
      </p:sp>
      <p:pic>
        <p:nvPicPr>
          <p:cNvPr id="1646" name="picture 1646"/>
          <p:cNvPicPr>
            <a:picLocks noChangeAspect="1"/>
          </p:cNvPicPr>
          <p:nvPr/>
        </p:nvPicPr>
        <p:blipFill>
          <a:blip r:embed="rId3"/>
          <a:stretch>
            <a:fillRect/>
          </a:stretch>
        </p:blipFill>
        <p:spPr>
          <a:xfrm rot="21600000">
            <a:off x="1028700" y="1292352"/>
            <a:ext cx="10134600" cy="76200"/>
          </a:xfrm>
          <a:prstGeom prst="rect">
            <a:avLst/>
          </a:prstGeom>
        </p:spPr>
      </p:pic>
      <p:sp>
        <p:nvSpPr>
          <p:cNvPr id="1314" name="textbox 1314"/>
          <p:cNvSpPr/>
          <p:nvPr/>
        </p:nvSpPr>
        <p:spPr>
          <a:xfrm>
            <a:off x="1163955" y="831850"/>
            <a:ext cx="2051685"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3</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、党小组会</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50"/>
          <p:cNvPicPr>
            <a:picLocks noChangeAspect="1"/>
          </p:cNvPicPr>
          <p:nvPr/>
        </p:nvPicPr>
        <p:blipFill>
          <a:blip r:embed="rId1"/>
          <a:stretch>
            <a:fillRect/>
          </a:stretch>
        </p:blipFill>
        <p:spPr>
          <a:xfrm rot="21600000">
            <a:off x="0" y="0"/>
            <a:ext cx="12192000" cy="6858000"/>
          </a:xfrm>
          <a:prstGeom prst="rect">
            <a:avLst/>
          </a:prstGeom>
        </p:spPr>
      </p:pic>
      <p:sp>
        <p:nvSpPr>
          <p:cNvPr id="52" name="rect 52"/>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54" name="textbox 54"/>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56" name="textbox 56"/>
          <p:cNvSpPr/>
          <p:nvPr/>
        </p:nvSpPr>
        <p:spPr>
          <a:xfrm>
            <a:off x="1058964" y="6576021"/>
            <a:ext cx="1033589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4</a:t>
            </a:r>
            <a:endParaRPr sz="1200" dirty="0">
              <a:latin typeface="微软雅黑" panose="020B0503020204020204" charset="-122"/>
              <a:ea typeface="微软雅黑" panose="020B0503020204020204" charset="-122"/>
              <a:cs typeface="微软雅黑" panose="020B0503020204020204" charset="-122"/>
            </a:endParaRPr>
          </a:p>
        </p:txBody>
      </p:sp>
      <p:pic>
        <p:nvPicPr>
          <p:cNvPr id="58" name="picture 58"/>
          <p:cNvPicPr>
            <a:picLocks noChangeAspect="1"/>
          </p:cNvPicPr>
          <p:nvPr/>
        </p:nvPicPr>
        <p:blipFill>
          <a:blip r:embed="rId2"/>
          <a:stretch>
            <a:fillRect/>
          </a:stretch>
        </p:blipFill>
        <p:spPr>
          <a:xfrm rot="21600000">
            <a:off x="0" y="0"/>
            <a:ext cx="12192000" cy="6858000"/>
          </a:xfrm>
          <a:prstGeom prst="rect">
            <a:avLst/>
          </a:prstGeom>
        </p:spPr>
      </p:pic>
      <p:sp>
        <p:nvSpPr>
          <p:cNvPr id="60" name="rect 60"/>
          <p:cNvSpPr/>
          <p:nvPr/>
        </p:nvSpPr>
        <p:spPr>
          <a:xfrm>
            <a:off x="4232909" y="202247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62" name="rect 62"/>
          <p:cNvSpPr/>
          <p:nvPr/>
        </p:nvSpPr>
        <p:spPr>
          <a:xfrm>
            <a:off x="4569459" y="202247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64" name="rect 64"/>
          <p:cNvSpPr/>
          <p:nvPr/>
        </p:nvSpPr>
        <p:spPr>
          <a:xfrm>
            <a:off x="4915534" y="202247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66" name="rect 66"/>
          <p:cNvSpPr/>
          <p:nvPr/>
        </p:nvSpPr>
        <p:spPr>
          <a:xfrm>
            <a:off x="5253990" y="202247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68" name="rect 68"/>
          <p:cNvSpPr/>
          <p:nvPr/>
        </p:nvSpPr>
        <p:spPr>
          <a:xfrm>
            <a:off x="5591175" y="202247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70" name="rect 70"/>
          <p:cNvSpPr/>
          <p:nvPr/>
        </p:nvSpPr>
        <p:spPr>
          <a:xfrm>
            <a:off x="5934709" y="202247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72" name="rect 72"/>
          <p:cNvSpPr/>
          <p:nvPr/>
        </p:nvSpPr>
        <p:spPr>
          <a:xfrm>
            <a:off x="6280150" y="202247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74" name="rect 74"/>
          <p:cNvSpPr/>
          <p:nvPr/>
        </p:nvSpPr>
        <p:spPr>
          <a:xfrm>
            <a:off x="6623684" y="202247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76" name="rect 76"/>
          <p:cNvSpPr/>
          <p:nvPr/>
        </p:nvSpPr>
        <p:spPr>
          <a:xfrm>
            <a:off x="6961504" y="202247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78" name="rect 78"/>
          <p:cNvSpPr/>
          <p:nvPr/>
        </p:nvSpPr>
        <p:spPr>
          <a:xfrm>
            <a:off x="7298690" y="202247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80" name="rect 80"/>
          <p:cNvSpPr/>
          <p:nvPr/>
        </p:nvSpPr>
        <p:spPr>
          <a:xfrm>
            <a:off x="7637144" y="202247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82" name="rect 82"/>
          <p:cNvSpPr/>
          <p:nvPr/>
        </p:nvSpPr>
        <p:spPr>
          <a:xfrm>
            <a:off x="7973059" y="2022475"/>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84" name="rect 84"/>
          <p:cNvSpPr/>
          <p:nvPr/>
        </p:nvSpPr>
        <p:spPr>
          <a:xfrm>
            <a:off x="8311515" y="2022475"/>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86" name="rect 86"/>
          <p:cNvSpPr/>
          <p:nvPr/>
        </p:nvSpPr>
        <p:spPr>
          <a:xfrm>
            <a:off x="8664575" y="2022475"/>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88" name="rect 88"/>
          <p:cNvSpPr/>
          <p:nvPr/>
        </p:nvSpPr>
        <p:spPr>
          <a:xfrm>
            <a:off x="9007475" y="2022475"/>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90" name="rect 90"/>
          <p:cNvSpPr/>
          <p:nvPr/>
        </p:nvSpPr>
        <p:spPr>
          <a:xfrm>
            <a:off x="9344659" y="2022475"/>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92" name="rect 92"/>
          <p:cNvSpPr/>
          <p:nvPr/>
        </p:nvSpPr>
        <p:spPr>
          <a:xfrm>
            <a:off x="9685019" y="2022475"/>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94" name="rect 94"/>
          <p:cNvSpPr/>
          <p:nvPr/>
        </p:nvSpPr>
        <p:spPr>
          <a:xfrm>
            <a:off x="10038080" y="2022475"/>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96" name="rect 96"/>
          <p:cNvSpPr/>
          <p:nvPr/>
        </p:nvSpPr>
        <p:spPr>
          <a:xfrm>
            <a:off x="10379075" y="2022475"/>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98" name="rect 98"/>
          <p:cNvSpPr/>
          <p:nvPr/>
        </p:nvSpPr>
        <p:spPr>
          <a:xfrm>
            <a:off x="10723244" y="2022475"/>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00" name="rect 100"/>
          <p:cNvSpPr/>
          <p:nvPr/>
        </p:nvSpPr>
        <p:spPr>
          <a:xfrm>
            <a:off x="11069319" y="2022475"/>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02" name="rect 102"/>
          <p:cNvSpPr/>
          <p:nvPr/>
        </p:nvSpPr>
        <p:spPr>
          <a:xfrm>
            <a:off x="785494" y="2301875"/>
            <a:ext cx="24574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04" name="rect 104"/>
          <p:cNvSpPr/>
          <p:nvPr/>
        </p:nvSpPr>
        <p:spPr>
          <a:xfrm>
            <a:off x="1134110" y="2301875"/>
            <a:ext cx="24574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06" name="rect 106"/>
          <p:cNvSpPr/>
          <p:nvPr/>
        </p:nvSpPr>
        <p:spPr>
          <a:xfrm>
            <a:off x="1483360" y="2301875"/>
            <a:ext cx="24574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08" name="rect 108"/>
          <p:cNvSpPr/>
          <p:nvPr/>
        </p:nvSpPr>
        <p:spPr>
          <a:xfrm>
            <a:off x="1824989" y="2301875"/>
            <a:ext cx="24574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10" name="rect 110"/>
          <p:cNvSpPr/>
          <p:nvPr/>
        </p:nvSpPr>
        <p:spPr>
          <a:xfrm>
            <a:off x="2167255" y="2301875"/>
            <a:ext cx="24574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12" name="rect 112"/>
          <p:cNvSpPr/>
          <p:nvPr/>
        </p:nvSpPr>
        <p:spPr>
          <a:xfrm>
            <a:off x="2510789" y="2301875"/>
            <a:ext cx="24574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14" name="rect 114"/>
          <p:cNvSpPr/>
          <p:nvPr/>
        </p:nvSpPr>
        <p:spPr>
          <a:xfrm>
            <a:off x="2856864" y="2301875"/>
            <a:ext cx="24574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16" name="rect 116"/>
          <p:cNvSpPr/>
          <p:nvPr/>
        </p:nvSpPr>
        <p:spPr>
          <a:xfrm>
            <a:off x="3201670" y="2301875"/>
            <a:ext cx="24574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18" name="path 118"/>
          <p:cNvSpPr/>
          <p:nvPr/>
        </p:nvSpPr>
        <p:spPr>
          <a:xfrm>
            <a:off x="7019544" y="2414016"/>
            <a:ext cx="12191" cy="499871"/>
          </a:xfrm>
          <a:custGeom>
            <a:avLst/>
            <a:gdLst/>
            <a:ahLst/>
            <a:cxnLst/>
            <a:rect l="0" t="0" r="0" b="0"/>
            <a:pathLst>
              <a:path w="19" h="787">
                <a:moveTo>
                  <a:pt x="19" y="787"/>
                </a:moveTo>
                <a:lnTo>
                  <a:pt x="0" y="787"/>
                </a:lnTo>
                <a:lnTo>
                  <a:pt x="0" y="765"/>
                </a:lnTo>
                <a:lnTo>
                  <a:pt x="19" y="765"/>
                </a:lnTo>
                <a:lnTo>
                  <a:pt x="19" y="787"/>
                </a:lnTo>
                <a:close/>
                <a:moveTo>
                  <a:pt x="19" y="746"/>
                </a:moveTo>
                <a:lnTo>
                  <a:pt x="0" y="746"/>
                </a:lnTo>
                <a:lnTo>
                  <a:pt x="0" y="727"/>
                </a:lnTo>
                <a:lnTo>
                  <a:pt x="19" y="727"/>
                </a:lnTo>
                <a:lnTo>
                  <a:pt x="19" y="746"/>
                </a:lnTo>
                <a:close/>
                <a:moveTo>
                  <a:pt x="19" y="705"/>
                </a:moveTo>
                <a:lnTo>
                  <a:pt x="0" y="705"/>
                </a:lnTo>
                <a:lnTo>
                  <a:pt x="0" y="686"/>
                </a:lnTo>
                <a:lnTo>
                  <a:pt x="19" y="686"/>
                </a:lnTo>
                <a:lnTo>
                  <a:pt x="19" y="705"/>
                </a:lnTo>
                <a:close/>
                <a:moveTo>
                  <a:pt x="19" y="664"/>
                </a:moveTo>
                <a:lnTo>
                  <a:pt x="0" y="664"/>
                </a:lnTo>
                <a:lnTo>
                  <a:pt x="0" y="645"/>
                </a:lnTo>
                <a:lnTo>
                  <a:pt x="19" y="645"/>
                </a:lnTo>
                <a:lnTo>
                  <a:pt x="19" y="664"/>
                </a:lnTo>
                <a:close/>
                <a:moveTo>
                  <a:pt x="19" y="623"/>
                </a:moveTo>
                <a:lnTo>
                  <a:pt x="0" y="623"/>
                </a:lnTo>
                <a:lnTo>
                  <a:pt x="0" y="604"/>
                </a:lnTo>
                <a:lnTo>
                  <a:pt x="19" y="604"/>
                </a:lnTo>
                <a:lnTo>
                  <a:pt x="19" y="623"/>
                </a:lnTo>
                <a:close/>
                <a:moveTo>
                  <a:pt x="19" y="583"/>
                </a:moveTo>
                <a:lnTo>
                  <a:pt x="0" y="583"/>
                </a:lnTo>
                <a:lnTo>
                  <a:pt x="0" y="563"/>
                </a:lnTo>
                <a:lnTo>
                  <a:pt x="19" y="563"/>
                </a:lnTo>
                <a:lnTo>
                  <a:pt x="19" y="583"/>
                </a:lnTo>
                <a:close/>
                <a:moveTo>
                  <a:pt x="19" y="544"/>
                </a:moveTo>
                <a:lnTo>
                  <a:pt x="0" y="544"/>
                </a:lnTo>
                <a:lnTo>
                  <a:pt x="0" y="523"/>
                </a:lnTo>
                <a:lnTo>
                  <a:pt x="19" y="523"/>
                </a:lnTo>
                <a:lnTo>
                  <a:pt x="19" y="544"/>
                </a:lnTo>
                <a:close/>
                <a:moveTo>
                  <a:pt x="19" y="503"/>
                </a:moveTo>
                <a:lnTo>
                  <a:pt x="0" y="503"/>
                </a:lnTo>
                <a:lnTo>
                  <a:pt x="0" y="484"/>
                </a:lnTo>
                <a:lnTo>
                  <a:pt x="19" y="484"/>
                </a:lnTo>
                <a:lnTo>
                  <a:pt x="19" y="503"/>
                </a:lnTo>
                <a:close/>
                <a:moveTo>
                  <a:pt x="19" y="463"/>
                </a:moveTo>
                <a:lnTo>
                  <a:pt x="0" y="463"/>
                </a:lnTo>
                <a:lnTo>
                  <a:pt x="0" y="443"/>
                </a:lnTo>
                <a:lnTo>
                  <a:pt x="19" y="443"/>
                </a:lnTo>
                <a:lnTo>
                  <a:pt x="19" y="463"/>
                </a:lnTo>
                <a:close/>
                <a:moveTo>
                  <a:pt x="19" y="424"/>
                </a:moveTo>
                <a:lnTo>
                  <a:pt x="0" y="424"/>
                </a:lnTo>
                <a:lnTo>
                  <a:pt x="0" y="403"/>
                </a:lnTo>
                <a:lnTo>
                  <a:pt x="19" y="403"/>
                </a:lnTo>
                <a:lnTo>
                  <a:pt x="19" y="424"/>
                </a:lnTo>
                <a:close/>
                <a:moveTo>
                  <a:pt x="19" y="383"/>
                </a:moveTo>
                <a:lnTo>
                  <a:pt x="0" y="383"/>
                </a:lnTo>
                <a:lnTo>
                  <a:pt x="0" y="364"/>
                </a:lnTo>
                <a:lnTo>
                  <a:pt x="19" y="364"/>
                </a:lnTo>
                <a:lnTo>
                  <a:pt x="19" y="383"/>
                </a:lnTo>
                <a:close/>
                <a:moveTo>
                  <a:pt x="19" y="340"/>
                </a:moveTo>
                <a:lnTo>
                  <a:pt x="0" y="340"/>
                </a:lnTo>
                <a:lnTo>
                  <a:pt x="0" y="323"/>
                </a:lnTo>
                <a:lnTo>
                  <a:pt x="19" y="323"/>
                </a:lnTo>
                <a:lnTo>
                  <a:pt x="19" y="340"/>
                </a:lnTo>
                <a:close/>
                <a:moveTo>
                  <a:pt x="19" y="302"/>
                </a:moveTo>
                <a:lnTo>
                  <a:pt x="0" y="302"/>
                </a:lnTo>
                <a:lnTo>
                  <a:pt x="0" y="280"/>
                </a:lnTo>
                <a:lnTo>
                  <a:pt x="19" y="280"/>
                </a:lnTo>
                <a:lnTo>
                  <a:pt x="19" y="302"/>
                </a:lnTo>
                <a:close/>
                <a:moveTo>
                  <a:pt x="19" y="261"/>
                </a:moveTo>
                <a:lnTo>
                  <a:pt x="0" y="261"/>
                </a:lnTo>
                <a:lnTo>
                  <a:pt x="0" y="242"/>
                </a:lnTo>
                <a:lnTo>
                  <a:pt x="19" y="242"/>
                </a:lnTo>
                <a:lnTo>
                  <a:pt x="19" y="261"/>
                </a:lnTo>
                <a:close/>
                <a:moveTo>
                  <a:pt x="19" y="220"/>
                </a:moveTo>
                <a:lnTo>
                  <a:pt x="0" y="220"/>
                </a:lnTo>
                <a:lnTo>
                  <a:pt x="0" y="201"/>
                </a:lnTo>
                <a:lnTo>
                  <a:pt x="19" y="201"/>
                </a:lnTo>
                <a:lnTo>
                  <a:pt x="19" y="220"/>
                </a:lnTo>
                <a:close/>
                <a:moveTo>
                  <a:pt x="19" y="182"/>
                </a:moveTo>
                <a:lnTo>
                  <a:pt x="0" y="182"/>
                </a:lnTo>
                <a:lnTo>
                  <a:pt x="0" y="160"/>
                </a:lnTo>
                <a:lnTo>
                  <a:pt x="19" y="160"/>
                </a:lnTo>
                <a:lnTo>
                  <a:pt x="19" y="182"/>
                </a:lnTo>
                <a:close/>
                <a:moveTo>
                  <a:pt x="19" y="141"/>
                </a:moveTo>
                <a:lnTo>
                  <a:pt x="0" y="141"/>
                </a:lnTo>
                <a:lnTo>
                  <a:pt x="0" y="122"/>
                </a:lnTo>
                <a:lnTo>
                  <a:pt x="19" y="122"/>
                </a:lnTo>
                <a:lnTo>
                  <a:pt x="19" y="141"/>
                </a:lnTo>
                <a:close/>
                <a:moveTo>
                  <a:pt x="19" y="100"/>
                </a:moveTo>
                <a:lnTo>
                  <a:pt x="0" y="100"/>
                </a:lnTo>
                <a:lnTo>
                  <a:pt x="0" y="81"/>
                </a:lnTo>
                <a:lnTo>
                  <a:pt x="19" y="81"/>
                </a:lnTo>
                <a:lnTo>
                  <a:pt x="19" y="100"/>
                </a:lnTo>
                <a:close/>
                <a:moveTo>
                  <a:pt x="19" y="62"/>
                </a:moveTo>
                <a:lnTo>
                  <a:pt x="0" y="62"/>
                </a:lnTo>
                <a:lnTo>
                  <a:pt x="0" y="40"/>
                </a:lnTo>
                <a:lnTo>
                  <a:pt x="19" y="40"/>
                </a:lnTo>
                <a:lnTo>
                  <a:pt x="19" y="62"/>
                </a:lnTo>
                <a:close/>
                <a:moveTo>
                  <a:pt x="19" y="19"/>
                </a:moveTo>
                <a:lnTo>
                  <a:pt x="0" y="19"/>
                </a:lnTo>
                <a:lnTo>
                  <a:pt x="0" y="0"/>
                </a:lnTo>
                <a:lnTo>
                  <a:pt x="19" y="0"/>
                </a:lnTo>
                <a:lnTo>
                  <a:pt x="19" y="19"/>
                </a:lnTo>
              </a:path>
            </a:pathLst>
          </a:custGeom>
          <a:solidFill>
            <a:srgbClr val="E60012">
              <a:alpha val="100000"/>
            </a:srgbClr>
          </a:solidFill>
          <a:ln w="0" cap="flat">
            <a:noFill/>
            <a:prstDash val="solid"/>
            <a:miter lim="0"/>
          </a:ln>
        </p:spPr>
        <p:txBody>
          <a:bodyPr rtlCol="0"/>
          <a:lstStyle/>
          <a:p>
            <a:pPr algn="ctr"/>
            <a:endParaRPr lang="zh-CN" altLang="en-US"/>
          </a:p>
        </p:txBody>
      </p:sp>
      <p:sp>
        <p:nvSpPr>
          <p:cNvPr id="120" name="textbox 120"/>
          <p:cNvSpPr/>
          <p:nvPr/>
        </p:nvSpPr>
        <p:spPr>
          <a:xfrm>
            <a:off x="495249" y="453942"/>
            <a:ext cx="10917555" cy="3125470"/>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58750" algn="l" rtl="0" eaLnBrk="0">
              <a:lnSpc>
                <a:spcPct val="97000"/>
              </a:lnSpc>
            </a:pPr>
            <a:r>
              <a:rPr sz="2300" b="1" kern="0" spc="30" dirty="0">
                <a:solidFill>
                  <a:srgbClr val="C00000">
                    <a:alpha val="100000"/>
                  </a:srgbClr>
                </a:solidFill>
                <a:latin typeface="黑体" panose="02010609060101010101" charset="-122"/>
                <a:ea typeface="黑体" panose="02010609060101010101" charset="-122"/>
                <a:cs typeface="黑体" panose="02010609060101010101" charset="-122"/>
              </a:rPr>
              <a:t>《中国共产党支部工作条例（试行）》</a:t>
            </a:r>
            <a:r>
              <a:rPr sz="1500" b="1" kern="0" spc="20" dirty="0">
                <a:solidFill>
                  <a:srgbClr val="C00000">
                    <a:alpha val="100000"/>
                  </a:srgbClr>
                </a:solidFill>
                <a:latin typeface="黑体" panose="02010609060101010101" charset="-122"/>
                <a:ea typeface="黑体" panose="02010609060101010101" charset="-122"/>
                <a:cs typeface="黑体" panose="02010609060101010101" charset="-122"/>
              </a:rPr>
              <a:t>（2018年10月28日）</a:t>
            </a:r>
            <a:endParaRPr sz="1500" dirty="0">
              <a:latin typeface="黑体" panose="02010609060101010101" charset="-122"/>
              <a:ea typeface="黑体" panose="02010609060101010101" charset="-122"/>
              <a:cs typeface="黑体" panose="02010609060101010101" charset="-122"/>
            </a:endParaRPr>
          </a:p>
          <a:p>
            <a:pPr algn="l" rtl="0" eaLnBrk="0">
              <a:lnSpc>
                <a:spcPct val="181000"/>
              </a:lnSpc>
            </a:pPr>
            <a:endParaRPr sz="1000" dirty="0">
              <a:latin typeface="Arial" panose="020B0604020202020204"/>
              <a:ea typeface="Arial" panose="020B0604020202020204"/>
              <a:cs typeface="Arial" panose="020B0604020202020204"/>
            </a:endParaRPr>
          </a:p>
          <a:p>
            <a:pPr marL="945515" algn="l" rtl="0" eaLnBrk="0">
              <a:lnSpc>
                <a:spcPct val="96000"/>
              </a:lnSpc>
              <a:spcBef>
                <a:spcPts val="605"/>
              </a:spcBef>
            </a:pPr>
            <a:r>
              <a:rPr sz="2000" b="1" kern="0" spc="-100" dirty="0">
                <a:solidFill>
                  <a:srgbClr val="C00000">
                    <a:alpha val="100000"/>
                  </a:srgbClr>
                </a:solidFill>
                <a:latin typeface="黑体" panose="02010609060101010101" charset="-122"/>
                <a:ea typeface="黑体" panose="02010609060101010101" charset="-122"/>
                <a:cs typeface="黑体" panose="02010609060101010101" charset="-122"/>
              </a:rPr>
              <a:t>第</a:t>
            </a:r>
            <a:r>
              <a:rPr sz="2000" kern="0" spc="-1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100" dirty="0">
                <a:solidFill>
                  <a:srgbClr val="C00000">
                    <a:alpha val="100000"/>
                  </a:srgbClr>
                </a:solidFill>
                <a:latin typeface="黑体" panose="02010609060101010101" charset="-122"/>
                <a:ea typeface="黑体" panose="02010609060101010101" charset="-122"/>
                <a:cs typeface="黑体" panose="02010609060101010101" charset="-122"/>
              </a:rPr>
              <a:t>十</a:t>
            </a:r>
            <a:r>
              <a:rPr sz="2000" kern="0" spc="-1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100" dirty="0">
                <a:solidFill>
                  <a:srgbClr val="C00000">
                    <a:alpha val="100000"/>
                  </a:srgbClr>
                </a:solidFill>
                <a:latin typeface="黑体" panose="02010609060101010101" charset="-122"/>
                <a:ea typeface="黑体" panose="02010609060101010101" charset="-122"/>
                <a:cs typeface="黑体" panose="02010609060101010101" charset="-122"/>
              </a:rPr>
              <a:t>二</a:t>
            </a:r>
            <a:r>
              <a:rPr sz="2000" kern="0" spc="-22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100" dirty="0">
                <a:solidFill>
                  <a:srgbClr val="C00000">
                    <a:alpha val="100000"/>
                  </a:srgbClr>
                </a:solidFill>
                <a:latin typeface="黑体" panose="02010609060101010101" charset="-122"/>
                <a:ea typeface="黑体" panose="02010609060101010101" charset="-122"/>
                <a:cs typeface="黑体" panose="02010609060101010101" charset="-122"/>
              </a:rPr>
              <a:t>条</a:t>
            </a:r>
            <a:r>
              <a:rPr sz="2000" kern="0" spc="36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党 支 部 委 员</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会 是</a:t>
            </a:r>
            <a:r>
              <a:rPr sz="2000" kern="0" spc="-1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党 支 部</a:t>
            </a:r>
            <a:r>
              <a:rPr sz="2000" kern="0" spc="1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日 常</a:t>
            </a:r>
            <a:r>
              <a:rPr sz="2000" kern="0" spc="-2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工</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作</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 的</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领</a:t>
            </a:r>
            <a:r>
              <a:rPr sz="2000" kern="0" spc="-1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导</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机</a:t>
            </a:r>
            <a:r>
              <a:rPr sz="2000" kern="0" spc="-3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构</a:t>
            </a:r>
            <a:r>
              <a:rPr sz="2000" kern="0" spc="-4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a:p>
            <a:pPr marL="301625" indent="650875" algn="l" rtl="0" eaLnBrk="0">
              <a:lnSpc>
                <a:spcPct val="92000"/>
              </a:lnSpc>
              <a:spcBef>
                <a:spcPts val="10"/>
              </a:spcBef>
            </a:pP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党 支 部</a:t>
            </a:r>
            <a:r>
              <a:rPr sz="2000" kern="0" spc="-2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委 员</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会</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会</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议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一</a:t>
            </a:r>
            <a:r>
              <a:rPr sz="2000" u="sng" kern="0" spc="-28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般</a:t>
            </a:r>
            <a:r>
              <a:rPr sz="2000" u="sng" kern="0" spc="-2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每</a:t>
            </a:r>
            <a:r>
              <a:rPr sz="2000" u="sng" kern="0" spc="-1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月</a:t>
            </a:r>
            <a:r>
              <a:rPr sz="2000" u="sng" kern="0" spc="-2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召</a:t>
            </a:r>
            <a:r>
              <a:rPr sz="2000" u="sng" kern="0" spc="-2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开 1</a:t>
            </a:r>
            <a:r>
              <a:rPr sz="2000" u="sng" kern="0" spc="-25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次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根</a:t>
            </a:r>
            <a:r>
              <a:rPr sz="2000" kern="0" spc="-2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据 需</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要</a:t>
            </a:r>
            <a:r>
              <a:rPr sz="20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可 以</a:t>
            </a:r>
            <a:r>
              <a:rPr sz="2000" kern="0" spc="-1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随 时</a:t>
            </a:r>
            <a:r>
              <a:rPr sz="2000" kern="0" spc="-2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召</a:t>
            </a:r>
            <a:r>
              <a:rPr sz="2000" kern="0" spc="-2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开 ，</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对</a:t>
            </a:r>
            <a:r>
              <a:rPr sz="2000" kern="0" spc="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党 支 部 重</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要</a:t>
            </a:r>
            <a:r>
              <a:rPr sz="2000" kern="0" spc="-2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工</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作</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进</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行</a:t>
            </a:r>
            <a:r>
              <a:rPr sz="2000" kern="0" spc="-2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讨</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论 、</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作</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 出</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决</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定</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等 。 党 支 部</a:t>
            </a:r>
            <a:r>
              <a:rPr sz="2000" kern="0" spc="-2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委 员</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会</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会</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议</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须</a:t>
            </a:r>
            <a:r>
              <a:rPr sz="2000" kern="0" spc="-2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有</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半</a:t>
            </a:r>
            <a:r>
              <a:rPr sz="2000" kern="0" spc="-2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数 以</a:t>
            </a:r>
            <a:r>
              <a:rPr sz="2000" kern="0" spc="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上 委 员</a:t>
            </a:r>
            <a:r>
              <a:rPr sz="2000" kern="0" spc="-2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到</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会 方</a:t>
            </a:r>
            <a:r>
              <a:rPr sz="2000" kern="0" spc="-1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可</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进</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行</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重</a:t>
            </a:r>
            <a:r>
              <a:rPr sz="2000" kern="0" spc="-35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要</a:t>
            </a:r>
            <a:r>
              <a:rPr sz="2000" kern="0" spc="-28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事</a:t>
            </a:r>
            <a:r>
              <a:rPr sz="2000" kern="0" spc="-33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项</a:t>
            </a:r>
            <a:r>
              <a:rPr sz="2000" kern="0" spc="-35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提</a:t>
            </a:r>
            <a:r>
              <a:rPr sz="2000" kern="0" spc="-30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交</a:t>
            </a:r>
            <a:r>
              <a:rPr sz="2000" kern="0" spc="-28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党</a:t>
            </a:r>
            <a:r>
              <a:rPr sz="2000" kern="0" spc="-31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员</a:t>
            </a:r>
            <a:r>
              <a:rPr sz="2000" kern="0" spc="-34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大</a:t>
            </a:r>
            <a:r>
              <a:rPr sz="2000" kern="0" spc="-35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会</a:t>
            </a:r>
            <a:r>
              <a:rPr sz="2000" kern="0" spc="-34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决</a:t>
            </a:r>
            <a:r>
              <a:rPr sz="2000" kern="0" spc="-35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定</a:t>
            </a:r>
            <a:r>
              <a:rPr sz="2000" kern="0" spc="-35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前 ， 一</a:t>
            </a:r>
            <a:r>
              <a:rPr sz="2000" kern="0" spc="-34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般</a:t>
            </a:r>
            <a:r>
              <a:rPr sz="2000" kern="0" spc="-33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应</a:t>
            </a:r>
            <a:r>
              <a:rPr sz="2000" kern="0" spc="-23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当</a:t>
            </a:r>
            <a:r>
              <a:rPr sz="2000" kern="0" spc="-32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经</a:t>
            </a:r>
            <a:r>
              <a:rPr sz="2000" kern="0" spc="-29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党</a:t>
            </a:r>
            <a:r>
              <a:rPr sz="2000" kern="0" spc="-28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支</a:t>
            </a:r>
            <a:endParaRPr sz="2000" dirty="0">
              <a:highlight>
                <a:srgbClr val="FFFF00"/>
              </a:highlight>
              <a:latin typeface="黑体" panose="02010609060101010101" charset="-122"/>
              <a:ea typeface="黑体" panose="02010609060101010101" charset="-122"/>
              <a:cs typeface="黑体" panose="02010609060101010101" charset="-122"/>
            </a:endParaRPr>
          </a:p>
          <a:p>
            <a:pPr marL="305435" algn="l" rtl="0" eaLnBrk="0">
              <a:lnSpc>
                <a:spcPct val="71000"/>
              </a:lnSpc>
              <a:spcBef>
                <a:spcPts val="500"/>
              </a:spcBef>
            </a:pPr>
            <a:r>
              <a:rPr sz="2000" u="sng" kern="0" spc="-3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部</a:t>
            </a:r>
            <a:r>
              <a:rPr sz="2000" kern="0" spc="-21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3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委</a:t>
            </a:r>
            <a:r>
              <a:rPr sz="2000" kern="0" spc="-25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3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员</a:t>
            </a:r>
            <a:r>
              <a:rPr sz="2000" kern="0" spc="-31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3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会</a:t>
            </a:r>
            <a:r>
              <a:rPr sz="2000" kern="0" spc="-31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3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会</a:t>
            </a:r>
            <a:r>
              <a:rPr sz="2000" kern="0" spc="-30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3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议</a:t>
            </a:r>
            <a:r>
              <a:rPr sz="2000" kern="0" spc="-27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3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讨</a:t>
            </a:r>
            <a:r>
              <a:rPr sz="2000" kern="0" spc="-29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3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论</a:t>
            </a:r>
            <a:r>
              <a:rPr sz="2000" kern="0" spc="-30" dirty="0">
                <a:solidFill>
                  <a:srgbClr val="C0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30" dirty="0">
                <a:solidFill>
                  <a:srgbClr val="203864">
                    <a:alpha val="100000"/>
                  </a:srgbClr>
                </a:solidFill>
                <a:latin typeface="黑体" panose="02010609060101010101" charset="-122"/>
                <a:ea typeface="黑体" panose="02010609060101010101" charset="-122"/>
                <a:cs typeface="黑体" panose="02010609060101010101" charset="-122"/>
              </a:rPr>
              <a:t>。</a:t>
            </a:r>
            <a:r>
              <a:rPr sz="2000" kern="0" spc="0" dirty="0">
                <a:solidFill>
                  <a:srgbClr val="203864">
                    <a:alpha val="100000"/>
                  </a:srgbClr>
                </a:solidFill>
                <a:latin typeface="黑体" panose="02010609060101010101" charset="-122"/>
                <a:ea typeface="黑体" panose="02010609060101010101" charset="-122"/>
                <a:cs typeface="黑体" panose="02010609060101010101" charset="-122"/>
              </a:rPr>
              <a:t>    </a:t>
            </a:r>
            <a:endParaRPr sz="2000" dirty="0">
              <a:latin typeface="黑体" panose="02010609060101010101" charset="-122"/>
              <a:ea typeface="黑体" panose="02010609060101010101" charset="-122"/>
              <a:cs typeface="黑体" panose="02010609060101010101" charset="-122"/>
            </a:endParaRPr>
          </a:p>
          <a:p>
            <a:pPr marL="6522720" algn="l" rtl="0" eaLnBrk="0">
              <a:lnSpc>
                <a:spcPct val="89000"/>
              </a:lnSpc>
              <a:spcBef>
                <a:spcPts val="215"/>
              </a:spcBef>
              <a:tabLst>
                <a:tab pos="6829425" algn="l"/>
                <a:tab pos="9944100" algn="l"/>
              </a:tabLst>
            </a:pPr>
            <a:r>
              <a:rPr sz="2000" u="sng" kern="0" spc="0" dirty="0">
                <a:solidFill>
                  <a:srgbClr val="FF0000">
                    <a:alpha val="100000"/>
                  </a:srgbClr>
                </a:solidFill>
                <a:uFill>
                  <a:solidFill>
                    <a:srgbClr val="E60012"/>
                  </a:solidFill>
                </a:uFill>
                <a:latin typeface="黑体" panose="02010609060101010101" charset="-122"/>
                <a:ea typeface="黑体" panose="02010609060101010101" charset="-122"/>
                <a:cs typeface="黑体" panose="02010609060101010101" charset="-122"/>
              </a:rPr>
              <a:t>	</a:t>
            </a:r>
            <a:r>
              <a:rPr sz="2000" u="sng" kern="0" spc="200" dirty="0">
                <a:solidFill>
                  <a:srgbClr val="FF0000">
                    <a:alpha val="100000"/>
                  </a:srgbClr>
                </a:solidFill>
                <a:uFill>
                  <a:solidFill>
                    <a:srgbClr val="E60012"/>
                  </a:solidFill>
                </a:uFill>
                <a:latin typeface="黑体" panose="02010609060101010101" charset="-122"/>
                <a:ea typeface="黑体" panose="02010609060101010101" charset="-122"/>
                <a:cs typeface="黑体" panose="02010609060101010101" charset="-122"/>
              </a:rPr>
              <a:t>支委会该怎么讨论</a:t>
            </a:r>
            <a:r>
              <a:rPr sz="2000" u="sng" kern="0" spc="-350" dirty="0">
                <a:solidFill>
                  <a:srgbClr val="FF0000">
                    <a:alpha val="100000"/>
                  </a:srgbClr>
                </a:solidFill>
                <a:uFill>
                  <a:solidFill>
                    <a:srgbClr val="E60012"/>
                  </a:solidFill>
                </a:uFill>
                <a:latin typeface="黑体" panose="02010609060101010101" charset="-122"/>
                <a:ea typeface="黑体" panose="02010609060101010101" charset="-122"/>
                <a:cs typeface="黑体" panose="02010609060101010101" charset="-122"/>
              </a:rPr>
              <a:t> </a:t>
            </a:r>
            <a:r>
              <a:rPr sz="2000" u="sng" kern="0" spc="200" dirty="0">
                <a:solidFill>
                  <a:srgbClr val="FF0000">
                    <a:alpha val="100000"/>
                  </a:srgbClr>
                </a:solidFill>
                <a:uFill>
                  <a:solidFill>
                    <a:srgbClr val="E60012"/>
                  </a:solidFill>
                </a:uFill>
                <a:latin typeface="黑体" panose="02010609060101010101" charset="-122"/>
                <a:ea typeface="黑体" panose="02010609060101010101" charset="-122"/>
                <a:cs typeface="黑体" panose="02010609060101010101" charset="-122"/>
              </a:rPr>
              <a:t>？</a:t>
            </a:r>
            <a:r>
              <a:rPr sz="2000" u="sng" kern="0" spc="0" dirty="0">
                <a:solidFill>
                  <a:srgbClr val="FF0000">
                    <a:alpha val="100000"/>
                  </a:srgbClr>
                </a:solidFill>
                <a:uFill>
                  <a:solidFill>
                    <a:srgbClr val="E60012"/>
                  </a:solidFill>
                </a:uFill>
                <a:latin typeface="黑体" panose="02010609060101010101" charset="-122"/>
                <a:ea typeface="黑体" panose="02010609060101010101" charset="-122"/>
                <a:cs typeface="黑体" panose="02010609060101010101" charset="-122"/>
              </a:rPr>
              <a:t>	</a:t>
            </a:r>
            <a:endParaRPr sz="2000" dirty="0">
              <a:latin typeface="黑体" panose="02010609060101010101" charset="-122"/>
              <a:ea typeface="黑体" panose="02010609060101010101" charset="-122"/>
              <a:cs typeface="黑体" panose="02010609060101010101" charset="-122"/>
            </a:endParaRPr>
          </a:p>
          <a:p>
            <a:pPr marL="945515" algn="l" rtl="0" eaLnBrk="0">
              <a:lnSpc>
                <a:spcPct val="96000"/>
              </a:lnSpc>
              <a:spcBef>
                <a:spcPts val="910"/>
              </a:spcBef>
            </a:pPr>
            <a:r>
              <a:rPr sz="2000" b="1" kern="0" spc="-90" dirty="0">
                <a:solidFill>
                  <a:srgbClr val="C00000">
                    <a:alpha val="100000"/>
                  </a:srgbClr>
                </a:solidFill>
                <a:latin typeface="黑体" panose="02010609060101010101" charset="-122"/>
                <a:ea typeface="黑体" panose="02010609060101010101" charset="-122"/>
                <a:cs typeface="黑体" panose="02010609060101010101" charset="-122"/>
              </a:rPr>
              <a:t>第</a:t>
            </a:r>
            <a:r>
              <a:rPr sz="2000" kern="0" spc="-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90" dirty="0">
                <a:solidFill>
                  <a:srgbClr val="C00000">
                    <a:alpha val="100000"/>
                  </a:srgbClr>
                </a:solidFill>
                <a:latin typeface="黑体" panose="02010609060101010101" charset="-122"/>
                <a:ea typeface="黑体" panose="02010609060101010101" charset="-122"/>
                <a:cs typeface="黑体" panose="02010609060101010101" charset="-122"/>
              </a:rPr>
              <a:t>十</a:t>
            </a:r>
            <a:r>
              <a:rPr sz="2000" kern="0" spc="-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90" dirty="0">
                <a:solidFill>
                  <a:srgbClr val="C00000">
                    <a:alpha val="100000"/>
                  </a:srgbClr>
                </a:solidFill>
                <a:latin typeface="黑体" panose="02010609060101010101" charset="-122"/>
                <a:ea typeface="黑体" panose="02010609060101010101" charset="-122"/>
                <a:cs typeface="黑体" panose="02010609060101010101" charset="-122"/>
              </a:rPr>
              <a:t>六</a:t>
            </a:r>
            <a:r>
              <a:rPr sz="2000" kern="0" spc="-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90" dirty="0">
                <a:solidFill>
                  <a:srgbClr val="C00000">
                    <a:alpha val="100000"/>
                  </a:srgbClr>
                </a:solidFill>
                <a:latin typeface="黑体" panose="02010609060101010101" charset="-122"/>
                <a:ea typeface="黑体" panose="02010609060101010101" charset="-122"/>
                <a:cs typeface="黑体" panose="02010609060101010101" charset="-122"/>
              </a:rPr>
              <a:t>条</a:t>
            </a:r>
            <a:r>
              <a:rPr sz="2000" kern="0" spc="3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党 支 部</a:t>
            </a:r>
            <a:r>
              <a:rPr sz="20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应 当</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组</a:t>
            </a:r>
            <a:r>
              <a:rPr sz="2000" kern="0" spc="-2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织 党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员</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按</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期</a:t>
            </a:r>
            <a:r>
              <a:rPr sz="2000" kern="0" spc="-2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参</a:t>
            </a:r>
            <a:r>
              <a:rPr sz="2000" kern="0" spc="-2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加 党 员</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大</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会 、 党 小</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组</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会</a:t>
            </a:r>
            <a:r>
              <a:rPr sz="2000" kern="0" spc="-2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和 上</a:t>
            </a:r>
            <a:endParaRPr sz="2000" dirty="0">
              <a:latin typeface="黑体" panose="02010609060101010101" charset="-122"/>
              <a:ea typeface="黑体" panose="02010609060101010101" charset="-122"/>
              <a:cs typeface="黑体" panose="02010609060101010101" charset="-122"/>
            </a:endParaRPr>
          </a:p>
          <a:p>
            <a:pPr marL="305435" algn="l" rtl="0" eaLnBrk="0">
              <a:lnSpc>
                <a:spcPct val="92000"/>
              </a:lnSpc>
              <a:spcBef>
                <a:spcPts val="35"/>
              </a:spcBef>
            </a:pP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党</a:t>
            </a:r>
            <a:r>
              <a:rPr sz="2000" kern="0" spc="-1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课 ，</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定</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期 召 开 党</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支</a:t>
            </a:r>
            <a:r>
              <a:rPr sz="2000" kern="0" spc="-1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部</a:t>
            </a:r>
            <a:r>
              <a:rPr sz="20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委</a:t>
            </a:r>
            <a:r>
              <a:rPr sz="2000" kern="0" spc="-1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员</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会</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会</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议</a:t>
            </a:r>
            <a:r>
              <a:rPr sz="2000" kern="0" spc="-4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p:txBody>
      </p:sp>
      <p:pic>
        <p:nvPicPr>
          <p:cNvPr id="122" name="picture 122"/>
          <p:cNvPicPr>
            <a:picLocks noChangeAspect="1"/>
          </p:cNvPicPr>
          <p:nvPr/>
        </p:nvPicPr>
        <p:blipFill>
          <a:blip r:embed="rId3"/>
          <a:stretch>
            <a:fillRect/>
          </a:stretch>
        </p:blipFill>
        <p:spPr>
          <a:xfrm rot="21600000">
            <a:off x="10437242" y="2649959"/>
            <a:ext cx="195071" cy="263419"/>
          </a:xfrm>
          <a:prstGeom prst="rect">
            <a:avLst/>
          </a:prstGeom>
        </p:spPr>
      </p:pic>
      <p:pic>
        <p:nvPicPr>
          <p:cNvPr id="124" name="picture 124"/>
          <p:cNvPicPr>
            <a:picLocks noChangeAspect="1"/>
          </p:cNvPicPr>
          <p:nvPr/>
        </p:nvPicPr>
        <p:blipFill>
          <a:blip r:embed="rId4"/>
          <a:stretch>
            <a:fillRect/>
          </a:stretch>
        </p:blipFill>
        <p:spPr>
          <a:xfrm rot="21600000">
            <a:off x="4196670" y="2326853"/>
            <a:ext cx="7200900" cy="230457"/>
          </a:xfrm>
          <a:prstGeom prst="rect">
            <a:avLst/>
          </a:prstGeom>
        </p:spPr>
      </p:pic>
      <p:sp>
        <p:nvSpPr>
          <p:cNvPr id="126" name="path 126"/>
          <p:cNvSpPr/>
          <p:nvPr/>
        </p:nvSpPr>
        <p:spPr>
          <a:xfrm>
            <a:off x="3435897" y="2326640"/>
            <a:ext cx="118745" cy="275697"/>
          </a:xfrm>
          <a:custGeom>
            <a:avLst/>
            <a:gdLst/>
            <a:ahLst/>
            <a:cxnLst/>
            <a:rect l="0" t="0" r="0" b="0"/>
            <a:pathLst>
              <a:path w="187" h="434">
                <a:moveTo>
                  <a:pt x="0" y="0"/>
                </a:moveTo>
                <a:lnTo>
                  <a:pt x="187" y="0"/>
                </a:lnTo>
                <a:lnTo>
                  <a:pt x="187" y="434"/>
                </a:lnTo>
                <a:lnTo>
                  <a:pt x="0" y="43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28" name="path 128"/>
          <p:cNvSpPr/>
          <p:nvPr/>
        </p:nvSpPr>
        <p:spPr>
          <a:xfrm>
            <a:off x="3095156" y="2326640"/>
            <a:ext cx="99060" cy="275697"/>
          </a:xfrm>
          <a:custGeom>
            <a:avLst/>
            <a:gdLst/>
            <a:ahLst/>
            <a:cxnLst/>
            <a:rect l="0" t="0" r="0" b="0"/>
            <a:pathLst>
              <a:path w="156" h="434">
                <a:moveTo>
                  <a:pt x="0" y="0"/>
                </a:moveTo>
                <a:lnTo>
                  <a:pt x="156" y="0"/>
                </a:lnTo>
                <a:lnTo>
                  <a:pt x="156" y="434"/>
                </a:lnTo>
                <a:lnTo>
                  <a:pt x="0" y="43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30" name="path 130"/>
          <p:cNvSpPr/>
          <p:nvPr/>
        </p:nvSpPr>
        <p:spPr>
          <a:xfrm>
            <a:off x="2753653" y="2326640"/>
            <a:ext cx="100329" cy="275697"/>
          </a:xfrm>
          <a:custGeom>
            <a:avLst/>
            <a:gdLst/>
            <a:ahLst/>
            <a:cxnLst/>
            <a:rect l="0" t="0" r="0" b="0"/>
            <a:pathLst>
              <a:path w="157" h="434">
                <a:moveTo>
                  <a:pt x="0" y="0"/>
                </a:moveTo>
                <a:lnTo>
                  <a:pt x="157" y="0"/>
                </a:lnTo>
                <a:lnTo>
                  <a:pt x="157" y="434"/>
                </a:lnTo>
                <a:lnTo>
                  <a:pt x="0" y="43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32" name="path 132"/>
          <p:cNvSpPr/>
          <p:nvPr/>
        </p:nvSpPr>
        <p:spPr>
          <a:xfrm>
            <a:off x="2413928" y="2326640"/>
            <a:ext cx="97789" cy="275697"/>
          </a:xfrm>
          <a:custGeom>
            <a:avLst/>
            <a:gdLst/>
            <a:ahLst/>
            <a:cxnLst/>
            <a:rect l="0" t="0" r="0" b="0"/>
            <a:pathLst>
              <a:path w="153" h="434">
                <a:moveTo>
                  <a:pt x="0" y="0"/>
                </a:moveTo>
                <a:lnTo>
                  <a:pt x="153" y="0"/>
                </a:lnTo>
                <a:lnTo>
                  <a:pt x="153" y="434"/>
                </a:lnTo>
                <a:lnTo>
                  <a:pt x="0" y="43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34" name="path 134"/>
          <p:cNvSpPr/>
          <p:nvPr/>
        </p:nvSpPr>
        <p:spPr>
          <a:xfrm>
            <a:off x="2076743" y="2326640"/>
            <a:ext cx="96520" cy="275697"/>
          </a:xfrm>
          <a:custGeom>
            <a:avLst/>
            <a:gdLst/>
            <a:ahLst/>
            <a:cxnLst/>
            <a:rect l="0" t="0" r="0" b="0"/>
            <a:pathLst>
              <a:path w="152" h="434">
                <a:moveTo>
                  <a:pt x="0" y="0"/>
                </a:moveTo>
                <a:lnTo>
                  <a:pt x="152" y="0"/>
                </a:lnTo>
                <a:lnTo>
                  <a:pt x="152" y="434"/>
                </a:lnTo>
                <a:lnTo>
                  <a:pt x="0" y="43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36" name="path 136"/>
          <p:cNvSpPr/>
          <p:nvPr/>
        </p:nvSpPr>
        <p:spPr>
          <a:xfrm>
            <a:off x="1738682" y="2326640"/>
            <a:ext cx="95885" cy="275697"/>
          </a:xfrm>
          <a:custGeom>
            <a:avLst/>
            <a:gdLst/>
            <a:ahLst/>
            <a:cxnLst/>
            <a:rect l="0" t="0" r="0" b="0"/>
            <a:pathLst>
              <a:path w="151" h="434">
                <a:moveTo>
                  <a:pt x="0" y="0"/>
                </a:moveTo>
                <a:lnTo>
                  <a:pt x="151" y="0"/>
                </a:lnTo>
                <a:lnTo>
                  <a:pt x="151" y="434"/>
                </a:lnTo>
                <a:lnTo>
                  <a:pt x="0" y="43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38" name="path 138"/>
          <p:cNvSpPr/>
          <p:nvPr/>
        </p:nvSpPr>
        <p:spPr>
          <a:xfrm>
            <a:off x="1392976" y="2326640"/>
            <a:ext cx="103505" cy="275697"/>
          </a:xfrm>
          <a:custGeom>
            <a:avLst/>
            <a:gdLst/>
            <a:ahLst/>
            <a:cxnLst/>
            <a:rect l="0" t="0" r="0" b="0"/>
            <a:pathLst>
              <a:path w="163" h="434">
                <a:moveTo>
                  <a:pt x="0" y="0"/>
                </a:moveTo>
                <a:lnTo>
                  <a:pt x="163" y="0"/>
                </a:lnTo>
                <a:lnTo>
                  <a:pt x="163" y="434"/>
                </a:lnTo>
                <a:lnTo>
                  <a:pt x="0" y="43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40" name="path 140"/>
          <p:cNvSpPr/>
          <p:nvPr/>
        </p:nvSpPr>
        <p:spPr>
          <a:xfrm>
            <a:off x="1042837" y="2326640"/>
            <a:ext cx="102869" cy="275697"/>
          </a:xfrm>
          <a:custGeom>
            <a:avLst/>
            <a:gdLst/>
            <a:ahLst/>
            <a:cxnLst/>
            <a:rect l="0" t="0" r="0" b="0"/>
            <a:pathLst>
              <a:path w="161" h="434">
                <a:moveTo>
                  <a:pt x="0" y="0"/>
                </a:moveTo>
                <a:lnTo>
                  <a:pt x="161" y="0"/>
                </a:lnTo>
                <a:lnTo>
                  <a:pt x="161" y="434"/>
                </a:lnTo>
                <a:lnTo>
                  <a:pt x="0" y="43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42" name="path 142"/>
          <p:cNvSpPr/>
          <p:nvPr/>
        </p:nvSpPr>
        <p:spPr>
          <a:xfrm>
            <a:off x="10968533" y="2006799"/>
            <a:ext cx="106044" cy="319840"/>
          </a:xfrm>
          <a:custGeom>
            <a:avLst/>
            <a:gdLst/>
            <a:ahLst/>
            <a:cxnLst/>
            <a:rect l="0" t="0" r="0" b="0"/>
            <a:pathLst>
              <a:path w="166" h="503">
                <a:moveTo>
                  <a:pt x="0" y="0"/>
                </a:moveTo>
                <a:lnTo>
                  <a:pt x="166" y="0"/>
                </a:lnTo>
                <a:lnTo>
                  <a:pt x="166"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44" name="path 144"/>
          <p:cNvSpPr/>
          <p:nvPr/>
        </p:nvSpPr>
        <p:spPr>
          <a:xfrm>
            <a:off x="10632223" y="2006799"/>
            <a:ext cx="104140" cy="319840"/>
          </a:xfrm>
          <a:custGeom>
            <a:avLst/>
            <a:gdLst/>
            <a:ahLst/>
            <a:cxnLst/>
            <a:rect l="0" t="0" r="0" b="0"/>
            <a:pathLst>
              <a:path w="164" h="503">
                <a:moveTo>
                  <a:pt x="0" y="0"/>
                </a:moveTo>
                <a:lnTo>
                  <a:pt x="164" y="0"/>
                </a:lnTo>
                <a:lnTo>
                  <a:pt x="164"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46" name="path 146"/>
          <p:cNvSpPr/>
          <p:nvPr/>
        </p:nvSpPr>
        <p:spPr>
          <a:xfrm>
            <a:off x="10298341" y="2006799"/>
            <a:ext cx="100965" cy="319840"/>
          </a:xfrm>
          <a:custGeom>
            <a:avLst/>
            <a:gdLst/>
            <a:ahLst/>
            <a:cxnLst/>
            <a:rect l="0" t="0" r="0" b="0"/>
            <a:pathLst>
              <a:path w="159" h="503">
                <a:moveTo>
                  <a:pt x="0" y="0"/>
                </a:moveTo>
                <a:lnTo>
                  <a:pt x="159" y="0"/>
                </a:lnTo>
                <a:lnTo>
                  <a:pt x="159"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48" name="path 148"/>
          <p:cNvSpPr/>
          <p:nvPr/>
        </p:nvSpPr>
        <p:spPr>
          <a:xfrm>
            <a:off x="9954679" y="2006799"/>
            <a:ext cx="113030" cy="319840"/>
          </a:xfrm>
          <a:custGeom>
            <a:avLst/>
            <a:gdLst/>
            <a:ahLst/>
            <a:cxnLst/>
            <a:rect l="0" t="0" r="0" b="0"/>
            <a:pathLst>
              <a:path w="178" h="503">
                <a:moveTo>
                  <a:pt x="0" y="0"/>
                </a:moveTo>
                <a:lnTo>
                  <a:pt x="178" y="0"/>
                </a:lnTo>
                <a:lnTo>
                  <a:pt x="178"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50" name="path 150"/>
          <p:cNvSpPr/>
          <p:nvPr/>
        </p:nvSpPr>
        <p:spPr>
          <a:xfrm>
            <a:off x="9622701" y="2006799"/>
            <a:ext cx="100330" cy="319840"/>
          </a:xfrm>
          <a:custGeom>
            <a:avLst/>
            <a:gdLst/>
            <a:ahLst/>
            <a:cxnLst/>
            <a:rect l="0" t="0" r="0" b="0"/>
            <a:pathLst>
              <a:path w="158" h="503">
                <a:moveTo>
                  <a:pt x="0" y="0"/>
                </a:moveTo>
                <a:lnTo>
                  <a:pt x="158" y="0"/>
                </a:lnTo>
                <a:lnTo>
                  <a:pt x="158"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52" name="path 152"/>
          <p:cNvSpPr/>
          <p:nvPr/>
        </p:nvSpPr>
        <p:spPr>
          <a:xfrm>
            <a:off x="9293642" y="2006799"/>
            <a:ext cx="97155" cy="319840"/>
          </a:xfrm>
          <a:custGeom>
            <a:avLst/>
            <a:gdLst/>
            <a:ahLst/>
            <a:cxnLst/>
            <a:rect l="0" t="0" r="0" b="0"/>
            <a:pathLst>
              <a:path w="153" h="503">
                <a:moveTo>
                  <a:pt x="0" y="0"/>
                </a:moveTo>
                <a:lnTo>
                  <a:pt x="153" y="0"/>
                </a:lnTo>
                <a:lnTo>
                  <a:pt x="153"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54" name="path 154"/>
          <p:cNvSpPr/>
          <p:nvPr/>
        </p:nvSpPr>
        <p:spPr>
          <a:xfrm>
            <a:off x="8928428" y="2006799"/>
            <a:ext cx="102869" cy="319840"/>
          </a:xfrm>
          <a:custGeom>
            <a:avLst/>
            <a:gdLst/>
            <a:ahLst/>
            <a:cxnLst/>
            <a:rect l="0" t="0" r="0" b="0"/>
            <a:pathLst>
              <a:path w="161" h="503">
                <a:moveTo>
                  <a:pt x="0" y="0"/>
                </a:moveTo>
                <a:lnTo>
                  <a:pt x="161" y="0"/>
                </a:lnTo>
                <a:lnTo>
                  <a:pt x="161"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56" name="path 156"/>
          <p:cNvSpPr/>
          <p:nvPr/>
        </p:nvSpPr>
        <p:spPr>
          <a:xfrm>
            <a:off x="8561105" y="2006799"/>
            <a:ext cx="113030" cy="319840"/>
          </a:xfrm>
          <a:custGeom>
            <a:avLst/>
            <a:gdLst/>
            <a:ahLst/>
            <a:cxnLst/>
            <a:rect l="0" t="0" r="0" b="0"/>
            <a:pathLst>
              <a:path w="178" h="503">
                <a:moveTo>
                  <a:pt x="0" y="0"/>
                </a:moveTo>
                <a:lnTo>
                  <a:pt x="178" y="0"/>
                </a:lnTo>
                <a:lnTo>
                  <a:pt x="178"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58" name="path 158"/>
          <p:cNvSpPr/>
          <p:nvPr/>
        </p:nvSpPr>
        <p:spPr>
          <a:xfrm>
            <a:off x="8232049" y="2006799"/>
            <a:ext cx="98425" cy="319840"/>
          </a:xfrm>
          <a:custGeom>
            <a:avLst/>
            <a:gdLst/>
            <a:ahLst/>
            <a:cxnLst/>
            <a:rect l="0" t="0" r="0" b="0"/>
            <a:pathLst>
              <a:path w="155" h="503">
                <a:moveTo>
                  <a:pt x="0" y="0"/>
                </a:moveTo>
                <a:lnTo>
                  <a:pt x="155" y="0"/>
                </a:lnTo>
                <a:lnTo>
                  <a:pt x="155"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60" name="path 160"/>
          <p:cNvSpPr/>
          <p:nvPr/>
        </p:nvSpPr>
        <p:spPr>
          <a:xfrm>
            <a:off x="7904642" y="2006799"/>
            <a:ext cx="95250" cy="319840"/>
          </a:xfrm>
          <a:custGeom>
            <a:avLst/>
            <a:gdLst/>
            <a:ahLst/>
            <a:cxnLst/>
            <a:rect l="0" t="0" r="0" b="0"/>
            <a:pathLst>
              <a:path w="150" h="503">
                <a:moveTo>
                  <a:pt x="0" y="0"/>
                </a:moveTo>
                <a:lnTo>
                  <a:pt x="150" y="0"/>
                </a:lnTo>
                <a:lnTo>
                  <a:pt x="150"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62" name="path 162"/>
          <p:cNvSpPr/>
          <p:nvPr/>
        </p:nvSpPr>
        <p:spPr>
          <a:xfrm>
            <a:off x="7574315" y="2006799"/>
            <a:ext cx="97790" cy="319840"/>
          </a:xfrm>
          <a:custGeom>
            <a:avLst/>
            <a:gdLst/>
            <a:ahLst/>
            <a:cxnLst/>
            <a:rect l="0" t="0" r="0" b="0"/>
            <a:pathLst>
              <a:path w="154" h="503">
                <a:moveTo>
                  <a:pt x="0" y="0"/>
                </a:moveTo>
                <a:lnTo>
                  <a:pt x="154" y="0"/>
                </a:lnTo>
                <a:lnTo>
                  <a:pt x="154"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64" name="path 164"/>
          <p:cNvSpPr/>
          <p:nvPr/>
        </p:nvSpPr>
        <p:spPr>
          <a:xfrm>
            <a:off x="7245017" y="2006799"/>
            <a:ext cx="96519" cy="319840"/>
          </a:xfrm>
          <a:custGeom>
            <a:avLst/>
            <a:gdLst/>
            <a:ahLst/>
            <a:cxnLst/>
            <a:rect l="0" t="0" r="0" b="0"/>
            <a:pathLst>
              <a:path w="151" h="503">
                <a:moveTo>
                  <a:pt x="0" y="0"/>
                </a:moveTo>
                <a:lnTo>
                  <a:pt x="151" y="0"/>
                </a:lnTo>
                <a:lnTo>
                  <a:pt x="151"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66" name="path 166"/>
          <p:cNvSpPr/>
          <p:nvPr/>
        </p:nvSpPr>
        <p:spPr>
          <a:xfrm>
            <a:off x="6915325" y="2006799"/>
            <a:ext cx="97155" cy="319840"/>
          </a:xfrm>
          <a:custGeom>
            <a:avLst/>
            <a:gdLst/>
            <a:ahLst/>
            <a:cxnLst/>
            <a:rect l="0" t="0" r="0" b="0"/>
            <a:pathLst>
              <a:path w="153" h="503">
                <a:moveTo>
                  <a:pt x="0" y="0"/>
                </a:moveTo>
                <a:lnTo>
                  <a:pt x="153" y="0"/>
                </a:lnTo>
                <a:lnTo>
                  <a:pt x="153"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68" name="path 168"/>
          <p:cNvSpPr/>
          <p:nvPr/>
        </p:nvSpPr>
        <p:spPr>
          <a:xfrm>
            <a:off x="6580666" y="2006799"/>
            <a:ext cx="102869" cy="319840"/>
          </a:xfrm>
          <a:custGeom>
            <a:avLst/>
            <a:gdLst/>
            <a:ahLst/>
            <a:cxnLst/>
            <a:rect l="0" t="0" r="0" b="0"/>
            <a:pathLst>
              <a:path w="161" h="503">
                <a:moveTo>
                  <a:pt x="0" y="0"/>
                </a:moveTo>
                <a:lnTo>
                  <a:pt x="161" y="0"/>
                </a:lnTo>
                <a:lnTo>
                  <a:pt x="161"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70" name="path 170"/>
          <p:cNvSpPr/>
          <p:nvPr/>
        </p:nvSpPr>
        <p:spPr>
          <a:xfrm>
            <a:off x="6243354" y="2006799"/>
            <a:ext cx="104775" cy="319840"/>
          </a:xfrm>
          <a:custGeom>
            <a:avLst/>
            <a:gdLst/>
            <a:ahLst/>
            <a:cxnLst/>
            <a:rect l="0" t="0" r="0" b="0"/>
            <a:pathLst>
              <a:path w="165" h="503">
                <a:moveTo>
                  <a:pt x="0" y="0"/>
                </a:moveTo>
                <a:lnTo>
                  <a:pt x="165" y="0"/>
                </a:lnTo>
                <a:lnTo>
                  <a:pt x="165"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72" name="path 172"/>
          <p:cNvSpPr/>
          <p:nvPr/>
        </p:nvSpPr>
        <p:spPr>
          <a:xfrm>
            <a:off x="5907439" y="2006799"/>
            <a:ext cx="102870" cy="319840"/>
          </a:xfrm>
          <a:custGeom>
            <a:avLst/>
            <a:gdLst/>
            <a:ahLst/>
            <a:cxnLst/>
            <a:rect l="0" t="0" r="0" b="0"/>
            <a:pathLst>
              <a:path w="162" h="503">
                <a:moveTo>
                  <a:pt x="0" y="0"/>
                </a:moveTo>
                <a:lnTo>
                  <a:pt x="162" y="0"/>
                </a:lnTo>
                <a:lnTo>
                  <a:pt x="162"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74" name="path 174"/>
          <p:cNvSpPr/>
          <p:nvPr/>
        </p:nvSpPr>
        <p:spPr>
          <a:xfrm>
            <a:off x="5579652" y="2006799"/>
            <a:ext cx="96520" cy="319840"/>
          </a:xfrm>
          <a:custGeom>
            <a:avLst/>
            <a:gdLst/>
            <a:ahLst/>
            <a:cxnLst/>
            <a:rect l="0" t="0" r="0" b="0"/>
            <a:pathLst>
              <a:path w="152" h="503">
                <a:moveTo>
                  <a:pt x="0" y="0"/>
                </a:moveTo>
                <a:lnTo>
                  <a:pt x="152" y="0"/>
                </a:lnTo>
                <a:lnTo>
                  <a:pt x="152"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76" name="path 176"/>
          <p:cNvSpPr/>
          <p:nvPr/>
        </p:nvSpPr>
        <p:spPr>
          <a:xfrm>
            <a:off x="5248055" y="2006799"/>
            <a:ext cx="97790" cy="319840"/>
          </a:xfrm>
          <a:custGeom>
            <a:avLst/>
            <a:gdLst/>
            <a:ahLst/>
            <a:cxnLst/>
            <a:rect l="0" t="0" r="0" b="0"/>
            <a:pathLst>
              <a:path w="154" h="503">
                <a:moveTo>
                  <a:pt x="0" y="0"/>
                </a:moveTo>
                <a:lnTo>
                  <a:pt x="154" y="0"/>
                </a:lnTo>
                <a:lnTo>
                  <a:pt x="154"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78" name="path 178"/>
          <p:cNvSpPr/>
          <p:nvPr/>
        </p:nvSpPr>
        <p:spPr>
          <a:xfrm>
            <a:off x="4910121" y="2006799"/>
            <a:ext cx="105409" cy="319840"/>
          </a:xfrm>
          <a:custGeom>
            <a:avLst/>
            <a:gdLst/>
            <a:ahLst/>
            <a:cxnLst/>
            <a:rect l="0" t="0" r="0" b="0"/>
            <a:pathLst>
              <a:path w="165" h="503">
                <a:moveTo>
                  <a:pt x="0" y="0"/>
                </a:moveTo>
                <a:lnTo>
                  <a:pt x="165" y="0"/>
                </a:lnTo>
                <a:lnTo>
                  <a:pt x="165"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80" name="path 180"/>
          <p:cNvSpPr/>
          <p:nvPr/>
        </p:nvSpPr>
        <p:spPr>
          <a:xfrm>
            <a:off x="4581432" y="2006799"/>
            <a:ext cx="95884" cy="319840"/>
          </a:xfrm>
          <a:custGeom>
            <a:avLst/>
            <a:gdLst/>
            <a:ahLst/>
            <a:cxnLst/>
            <a:rect l="0" t="0" r="0" b="0"/>
            <a:pathLst>
              <a:path w="150" h="503">
                <a:moveTo>
                  <a:pt x="0" y="0"/>
                </a:moveTo>
                <a:lnTo>
                  <a:pt x="150" y="0"/>
                </a:lnTo>
                <a:lnTo>
                  <a:pt x="150" y="503"/>
                </a:lnTo>
                <a:lnTo>
                  <a:pt x="0" y="503"/>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82" name="rect 182"/>
          <p:cNvSpPr/>
          <p:nvPr/>
        </p:nvSpPr>
        <p:spPr>
          <a:xfrm>
            <a:off x="7992109" y="5381625"/>
            <a:ext cx="23939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84" name="rect 184"/>
          <p:cNvSpPr/>
          <p:nvPr/>
        </p:nvSpPr>
        <p:spPr>
          <a:xfrm>
            <a:off x="8333104" y="5381625"/>
            <a:ext cx="23939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86" name="rect 186"/>
          <p:cNvSpPr/>
          <p:nvPr/>
        </p:nvSpPr>
        <p:spPr>
          <a:xfrm>
            <a:off x="8670290" y="5381625"/>
            <a:ext cx="23939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88" name="rect 188"/>
          <p:cNvSpPr/>
          <p:nvPr/>
        </p:nvSpPr>
        <p:spPr>
          <a:xfrm>
            <a:off x="9022080" y="5381625"/>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90" name="rect 190"/>
          <p:cNvSpPr/>
          <p:nvPr/>
        </p:nvSpPr>
        <p:spPr>
          <a:xfrm>
            <a:off x="9365615" y="5381625"/>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92" name="rect 192"/>
          <p:cNvSpPr/>
          <p:nvPr/>
        </p:nvSpPr>
        <p:spPr>
          <a:xfrm>
            <a:off x="9711054" y="5381625"/>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94" name="rect 194"/>
          <p:cNvSpPr/>
          <p:nvPr/>
        </p:nvSpPr>
        <p:spPr>
          <a:xfrm>
            <a:off x="10053954" y="5381625"/>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96" name="rect 196"/>
          <p:cNvSpPr/>
          <p:nvPr/>
        </p:nvSpPr>
        <p:spPr>
          <a:xfrm>
            <a:off x="10393044" y="5381625"/>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98" name="rect 198"/>
          <p:cNvSpPr/>
          <p:nvPr/>
        </p:nvSpPr>
        <p:spPr>
          <a:xfrm>
            <a:off x="10743565" y="5381625"/>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00" name="rect 200"/>
          <p:cNvSpPr/>
          <p:nvPr/>
        </p:nvSpPr>
        <p:spPr>
          <a:xfrm>
            <a:off x="11083290" y="5381625"/>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02" name="rect 202"/>
          <p:cNvSpPr/>
          <p:nvPr/>
        </p:nvSpPr>
        <p:spPr>
          <a:xfrm>
            <a:off x="797559" y="5706109"/>
            <a:ext cx="240665" cy="31178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04" name="rect 204"/>
          <p:cNvSpPr/>
          <p:nvPr/>
        </p:nvSpPr>
        <p:spPr>
          <a:xfrm>
            <a:off x="1136650" y="5706109"/>
            <a:ext cx="240664" cy="31178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06" name="rect 206"/>
          <p:cNvSpPr/>
          <p:nvPr/>
        </p:nvSpPr>
        <p:spPr>
          <a:xfrm>
            <a:off x="1474469" y="5706109"/>
            <a:ext cx="240665" cy="31178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08" name="rect 208"/>
          <p:cNvSpPr/>
          <p:nvPr/>
        </p:nvSpPr>
        <p:spPr>
          <a:xfrm>
            <a:off x="1811020" y="5706109"/>
            <a:ext cx="240664" cy="31178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10" name="rect 210"/>
          <p:cNvSpPr/>
          <p:nvPr/>
        </p:nvSpPr>
        <p:spPr>
          <a:xfrm>
            <a:off x="2146935" y="5706109"/>
            <a:ext cx="240664" cy="31178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12" name="rect 212"/>
          <p:cNvSpPr/>
          <p:nvPr/>
        </p:nvSpPr>
        <p:spPr>
          <a:xfrm>
            <a:off x="2501264" y="5706109"/>
            <a:ext cx="240664" cy="31178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14" name="rect 214"/>
          <p:cNvSpPr/>
          <p:nvPr/>
        </p:nvSpPr>
        <p:spPr>
          <a:xfrm>
            <a:off x="2838450" y="5706109"/>
            <a:ext cx="240664" cy="31178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16" name="rect 216"/>
          <p:cNvSpPr/>
          <p:nvPr/>
        </p:nvSpPr>
        <p:spPr>
          <a:xfrm>
            <a:off x="3178175" y="5706109"/>
            <a:ext cx="240665" cy="31178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18" name="rect 218"/>
          <p:cNvSpPr/>
          <p:nvPr/>
        </p:nvSpPr>
        <p:spPr>
          <a:xfrm>
            <a:off x="3532504" y="5706109"/>
            <a:ext cx="240665" cy="31178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20" name="rect 220"/>
          <p:cNvSpPr/>
          <p:nvPr/>
        </p:nvSpPr>
        <p:spPr>
          <a:xfrm>
            <a:off x="3870325" y="5706109"/>
            <a:ext cx="240665" cy="31178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24" name="textbox 224"/>
          <p:cNvSpPr/>
          <p:nvPr/>
        </p:nvSpPr>
        <p:spPr>
          <a:xfrm>
            <a:off x="756919" y="5103203"/>
            <a:ext cx="10593069" cy="1437639"/>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34925" indent="-22225" algn="l" rtl="0" eaLnBrk="0">
              <a:lnSpc>
                <a:spcPct val="95000"/>
              </a:lnSpc>
              <a:tabLst>
                <a:tab pos="691515" algn="l"/>
              </a:tabLst>
            </a:pPr>
            <a:r>
              <a:rPr sz="2000" u="sng" kern="0" spc="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党 支 部 每</a:t>
            </a:r>
            <a:r>
              <a:rPr sz="2000" u="sng" kern="0" spc="-1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月</a:t>
            </a:r>
            <a:r>
              <a:rPr sz="2000" u="sng" kern="0" spc="-23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相</a:t>
            </a:r>
            <a:r>
              <a:rPr sz="2000" u="sng" kern="0" spc="-3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对 固</a:t>
            </a:r>
            <a:r>
              <a:rPr sz="2000" u="sng" kern="0" spc="-33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定 1</a:t>
            </a:r>
            <a:r>
              <a:rPr sz="2000" u="sng" kern="0" spc="-2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天</a:t>
            </a:r>
            <a:r>
              <a:rPr sz="2000" u="sng" kern="0" spc="-2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开</a:t>
            </a:r>
            <a:r>
              <a:rPr sz="2000" u="sng" kern="0" spc="-22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展</a:t>
            </a:r>
            <a:r>
              <a:rPr sz="2000" u="sng" kern="0" spc="-22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主</a:t>
            </a:r>
            <a:r>
              <a:rPr sz="2000" u="sng" kern="0" spc="-3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题</a:t>
            </a:r>
            <a:r>
              <a:rPr sz="2000" u="sng" kern="0" spc="-18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党 </a:t>
            </a:r>
            <a:r>
              <a:rPr sz="2000" u="sng" kern="0" spc="-120" dirty="0">
                <a:solidFill>
                  <a:srgbClr val="C00000">
                    <a:alpha val="100000"/>
                  </a:srgbClr>
                </a:solidFill>
                <a:latin typeface="黑体" panose="02010609060101010101" charset="-122"/>
                <a:ea typeface="黑体" panose="02010609060101010101" charset="-122"/>
                <a:cs typeface="黑体" panose="02010609060101010101" charset="-122"/>
              </a:rPr>
              <a:t>日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组 织 党 员</a:t>
            </a:r>
            <a:r>
              <a:rPr sz="2000" kern="0" spc="-2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集 中 学 习 、</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过</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组</a:t>
            </a:r>
            <a:r>
              <a:rPr sz="2000" kern="0" spc="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80" dirty="0">
                <a:solidFill>
                  <a:srgbClr val="203864">
                    <a:alpha val="100000"/>
                  </a:srgbClr>
                </a:solidFill>
                <a:latin typeface="黑体" panose="02010609060101010101" charset="-122"/>
                <a:ea typeface="黑体" panose="02010609060101010101" charset="-122"/>
                <a:cs typeface="黑体" panose="02010609060101010101" charset="-122"/>
              </a:rPr>
              <a:t>织</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80" dirty="0">
                <a:solidFill>
                  <a:srgbClr val="203864">
                    <a:alpha val="100000"/>
                  </a:srgbClr>
                </a:solidFill>
                <a:latin typeface="黑体" panose="02010609060101010101" charset="-122"/>
                <a:ea typeface="黑体" panose="02010609060101010101" charset="-122"/>
                <a:cs typeface="黑体" panose="02010609060101010101" charset="-122"/>
              </a:rPr>
              <a:t>生 活 、</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80" dirty="0">
                <a:solidFill>
                  <a:srgbClr val="203864">
                    <a:alpha val="100000"/>
                  </a:srgbClr>
                </a:solidFill>
                <a:latin typeface="黑体" panose="02010609060101010101" charset="-122"/>
                <a:ea typeface="黑体" panose="02010609060101010101" charset="-122"/>
                <a:cs typeface="黑体" panose="02010609060101010101" charset="-122"/>
              </a:rPr>
              <a:t>进</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80" dirty="0">
                <a:solidFill>
                  <a:srgbClr val="203864">
                    <a:alpha val="100000"/>
                  </a:srgbClr>
                </a:solidFill>
                <a:latin typeface="黑体" panose="02010609060101010101" charset="-122"/>
                <a:ea typeface="黑体" panose="02010609060101010101" charset="-122"/>
                <a:cs typeface="黑体" panose="02010609060101010101" charset="-122"/>
              </a:rPr>
              <a:t>行 民 主</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80" dirty="0">
                <a:solidFill>
                  <a:srgbClr val="203864">
                    <a:alpha val="100000"/>
                  </a:srgbClr>
                </a:solidFill>
                <a:latin typeface="黑体" panose="02010609060101010101" charset="-122"/>
                <a:ea typeface="黑体" panose="02010609060101010101" charset="-122"/>
                <a:cs typeface="黑体" panose="02010609060101010101" charset="-122"/>
              </a:rPr>
              <a:t>议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事</a:t>
            </a:r>
            <a:r>
              <a:rPr sz="2000" kern="0" spc="-2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和</a:t>
            </a:r>
            <a:r>
              <a:rPr sz="2000" kern="0" spc="-2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志</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愿</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服 务</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等 。 主</a:t>
            </a:r>
            <a:r>
              <a:rPr sz="2000" kern="0" spc="-3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题</a:t>
            </a:r>
            <a:r>
              <a:rPr sz="2000" kern="0" spc="-1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党 日</a:t>
            </a:r>
            <a:r>
              <a:rPr sz="2000" kern="0" spc="-9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9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开</a:t>
            </a:r>
            <a:r>
              <a:rPr sz="2000" kern="0" spc="-32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9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展</a:t>
            </a:r>
            <a:r>
              <a:rPr sz="2000" kern="0" spc="-35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9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前</a:t>
            </a:r>
            <a:r>
              <a:rPr sz="2000" kern="0" spc="-24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9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a:t>
            </a:r>
            <a:r>
              <a:rPr sz="2000" kern="0" spc="-9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9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党</a:t>
            </a:r>
            <a:r>
              <a:rPr sz="2000" kern="0" spc="-28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9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支</a:t>
            </a:r>
            <a:r>
              <a:rPr sz="2000" kern="0" spc="-30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9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部</a:t>
            </a:r>
            <a:r>
              <a:rPr sz="2000" kern="0" spc="-33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9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应</a:t>
            </a:r>
            <a:r>
              <a:rPr sz="2000" kern="0" spc="-25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9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当</a:t>
            </a:r>
            <a:r>
              <a:rPr sz="2000" kern="0" spc="-34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9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认</a:t>
            </a:r>
            <a:r>
              <a:rPr sz="2000" kern="0" spc="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6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真</a:t>
            </a:r>
            <a:r>
              <a:rPr sz="2000" kern="0" spc="-33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6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研</a:t>
            </a:r>
            <a:r>
              <a:rPr sz="2000" kern="0" spc="-35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6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究</a:t>
            </a:r>
            <a:r>
              <a:rPr sz="2000" kern="0" spc="-35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6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确</a:t>
            </a:r>
            <a:r>
              <a:rPr sz="2000" kern="0" spc="-35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6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定</a:t>
            </a:r>
            <a:r>
              <a:rPr sz="2000" kern="0" spc="-22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6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主</a:t>
            </a:r>
            <a:r>
              <a:rPr sz="2000" kern="0" spc="-35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6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题</a:t>
            </a:r>
            <a:r>
              <a:rPr sz="2000" kern="0" spc="-32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6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和</a:t>
            </a:r>
            <a:r>
              <a:rPr sz="2000" kern="0" spc="-21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6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内</a:t>
            </a:r>
            <a:r>
              <a:rPr sz="2000" kern="0" spc="-35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u="sng" kern="0" spc="-6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容</a:t>
            </a:r>
            <a:r>
              <a:rPr sz="2000" kern="0" spc="-420" dirty="0">
                <a:solidFill>
                  <a:srgbClr val="FF0000">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 开</a:t>
            </a:r>
            <a:r>
              <a:rPr sz="2000" kern="0" spc="-2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展</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后 ，</a:t>
            </a:r>
            <a:r>
              <a:rPr sz="2000" kern="0" spc="-2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应 当</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抓</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好</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议</a:t>
            </a:r>
            <a:r>
              <a:rPr sz="2000" kern="0" spc="-3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定 事</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项 的</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组</a:t>
            </a:r>
            <a:r>
              <a:rPr sz="2000" kern="0" spc="-2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织</a:t>
            </a:r>
            <a:r>
              <a:rPr sz="2000" kern="0" spc="-2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落 实</a:t>
            </a:r>
            <a:r>
              <a:rPr sz="2000" kern="0" spc="-4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500" dirty="0">
              <a:latin typeface="Arial" panose="020B0604020202020204"/>
              <a:ea typeface="Arial" panose="020B0604020202020204"/>
              <a:cs typeface="Arial" panose="020B0604020202020204"/>
            </a:endParaRPr>
          </a:p>
          <a:p>
            <a:pPr marL="2098675" algn="l" rtl="0" eaLnBrk="0">
              <a:lnSpc>
                <a:spcPct val="96000"/>
              </a:lnSpc>
              <a:spcBef>
                <a:spcPts val="5"/>
              </a:spcBef>
              <a:tabLst>
                <a:tab pos="2134870" algn="l"/>
              </a:tabLst>
            </a:pPr>
            <a:r>
              <a:rPr sz="2000" kern="0" spc="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16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FF0000">
                    <a:alpha val="100000"/>
                  </a:srgbClr>
                </a:solidFill>
                <a:latin typeface="黑体" panose="02010609060101010101" charset="-122"/>
                <a:ea typeface="黑体" panose="02010609060101010101" charset="-122"/>
                <a:cs typeface="黑体" panose="02010609060101010101" charset="-122"/>
              </a:rPr>
              <a:t>党</a:t>
            </a:r>
            <a:r>
              <a:rPr sz="2000" kern="0" spc="-35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FF0000">
                    <a:alpha val="100000"/>
                  </a:srgbClr>
                </a:solidFill>
                <a:latin typeface="黑体" panose="02010609060101010101" charset="-122"/>
                <a:ea typeface="黑体" panose="02010609060101010101" charset="-122"/>
                <a:cs typeface="黑体" panose="02010609060101010101" charset="-122"/>
              </a:rPr>
              <a:t>支</a:t>
            </a:r>
            <a:r>
              <a:rPr sz="2000" kern="0" spc="-43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FF0000">
                    <a:alpha val="100000"/>
                  </a:srgbClr>
                </a:solidFill>
                <a:latin typeface="黑体" panose="02010609060101010101" charset="-122"/>
                <a:ea typeface="黑体" panose="02010609060101010101" charset="-122"/>
                <a:cs typeface="黑体" panose="02010609060101010101" charset="-122"/>
              </a:rPr>
              <a:t>部</a:t>
            </a:r>
            <a:r>
              <a:rPr sz="2000" kern="0" spc="-49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FF0000">
                    <a:alpha val="100000"/>
                  </a:srgbClr>
                </a:solidFill>
                <a:latin typeface="黑体" panose="02010609060101010101" charset="-122"/>
                <a:ea typeface="黑体" panose="02010609060101010101" charset="-122"/>
                <a:cs typeface="黑体" panose="02010609060101010101" charset="-122"/>
              </a:rPr>
              <a:t>该</a:t>
            </a:r>
            <a:r>
              <a:rPr sz="2000" kern="0" spc="-44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FF0000">
                    <a:alpha val="100000"/>
                  </a:srgbClr>
                </a:solidFill>
                <a:latin typeface="黑体" panose="02010609060101010101" charset="-122"/>
                <a:ea typeface="黑体" panose="02010609060101010101" charset="-122"/>
                <a:cs typeface="黑体" panose="02010609060101010101" charset="-122"/>
              </a:rPr>
              <a:t>怎</a:t>
            </a:r>
            <a:r>
              <a:rPr sz="2000" kern="0" spc="-46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FF0000">
                    <a:alpha val="100000"/>
                  </a:srgbClr>
                </a:solidFill>
                <a:latin typeface="黑体" panose="02010609060101010101" charset="-122"/>
                <a:ea typeface="黑体" panose="02010609060101010101" charset="-122"/>
                <a:cs typeface="黑体" panose="02010609060101010101" charset="-122"/>
              </a:rPr>
              <a:t>么</a:t>
            </a:r>
            <a:r>
              <a:rPr sz="2000" kern="0" spc="-58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FF0000">
                    <a:alpha val="100000"/>
                  </a:srgbClr>
                </a:solidFill>
                <a:latin typeface="黑体" panose="02010609060101010101" charset="-122"/>
                <a:ea typeface="黑体" panose="02010609060101010101" charset="-122"/>
                <a:cs typeface="黑体" panose="02010609060101010101" charset="-122"/>
              </a:rPr>
              <a:t>研</a:t>
            </a:r>
            <a:r>
              <a:rPr sz="2000" kern="0" spc="-53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FF0000">
                    <a:alpha val="100000"/>
                  </a:srgbClr>
                </a:solidFill>
                <a:latin typeface="黑体" panose="02010609060101010101" charset="-122"/>
                <a:ea typeface="黑体" panose="02010609060101010101" charset="-122"/>
                <a:cs typeface="黑体" panose="02010609060101010101" charset="-122"/>
              </a:rPr>
              <a:t>究 ？</a:t>
            </a:r>
            <a:r>
              <a:rPr sz="2000" kern="0" spc="0" dirty="0">
                <a:solidFill>
                  <a:srgbClr val="FF0000">
                    <a:alpha val="100000"/>
                  </a:srgbClr>
                </a:solidFill>
                <a:latin typeface="黑体" panose="02010609060101010101" charset="-122"/>
                <a:ea typeface="黑体" panose="02010609060101010101" charset="-122"/>
                <a:cs typeface="黑体" panose="02010609060101010101" charset="-122"/>
              </a:rPr>
              <a:t>    </a:t>
            </a:r>
            <a:endParaRPr sz="2000" dirty="0">
              <a:latin typeface="黑体" panose="02010609060101010101" charset="-122"/>
              <a:ea typeface="黑体" panose="02010609060101010101" charset="-122"/>
              <a:cs typeface="黑体" panose="02010609060101010101" charset="-122"/>
            </a:endParaRPr>
          </a:p>
        </p:txBody>
      </p:sp>
      <p:pic>
        <p:nvPicPr>
          <p:cNvPr id="226" name="picture 226"/>
          <p:cNvPicPr>
            <a:picLocks noChangeAspect="1"/>
          </p:cNvPicPr>
          <p:nvPr/>
        </p:nvPicPr>
        <p:blipFill>
          <a:blip r:embed="rId5"/>
          <a:stretch>
            <a:fillRect/>
          </a:stretch>
        </p:blipFill>
        <p:spPr>
          <a:xfrm rot="21600000">
            <a:off x="6133549" y="6262115"/>
            <a:ext cx="182879" cy="169163"/>
          </a:xfrm>
          <a:prstGeom prst="rect">
            <a:avLst/>
          </a:prstGeom>
        </p:spPr>
      </p:pic>
      <p:sp>
        <p:nvSpPr>
          <p:cNvPr id="228" name="path 228"/>
          <p:cNvSpPr/>
          <p:nvPr/>
        </p:nvSpPr>
        <p:spPr>
          <a:xfrm>
            <a:off x="2892551" y="6083808"/>
            <a:ext cx="10668" cy="409955"/>
          </a:xfrm>
          <a:custGeom>
            <a:avLst/>
            <a:gdLst/>
            <a:ahLst/>
            <a:cxnLst/>
            <a:rect l="0" t="0" r="0" b="0"/>
            <a:pathLst>
              <a:path w="16" h="645">
                <a:moveTo>
                  <a:pt x="16" y="645"/>
                </a:moveTo>
                <a:lnTo>
                  <a:pt x="0" y="645"/>
                </a:lnTo>
                <a:lnTo>
                  <a:pt x="0" y="631"/>
                </a:lnTo>
                <a:lnTo>
                  <a:pt x="16" y="631"/>
                </a:lnTo>
                <a:lnTo>
                  <a:pt x="16" y="645"/>
                </a:lnTo>
                <a:close/>
                <a:moveTo>
                  <a:pt x="16" y="614"/>
                </a:moveTo>
                <a:lnTo>
                  <a:pt x="0" y="614"/>
                </a:lnTo>
                <a:lnTo>
                  <a:pt x="0" y="597"/>
                </a:lnTo>
                <a:lnTo>
                  <a:pt x="16" y="597"/>
                </a:lnTo>
                <a:lnTo>
                  <a:pt x="16" y="614"/>
                </a:lnTo>
                <a:close/>
                <a:moveTo>
                  <a:pt x="16" y="580"/>
                </a:moveTo>
                <a:lnTo>
                  <a:pt x="0" y="580"/>
                </a:lnTo>
                <a:lnTo>
                  <a:pt x="0" y="564"/>
                </a:lnTo>
                <a:lnTo>
                  <a:pt x="16" y="564"/>
                </a:lnTo>
                <a:lnTo>
                  <a:pt x="16" y="580"/>
                </a:lnTo>
                <a:close/>
                <a:moveTo>
                  <a:pt x="16" y="547"/>
                </a:moveTo>
                <a:lnTo>
                  <a:pt x="0" y="547"/>
                </a:lnTo>
                <a:lnTo>
                  <a:pt x="0" y="530"/>
                </a:lnTo>
                <a:lnTo>
                  <a:pt x="16" y="530"/>
                </a:lnTo>
                <a:lnTo>
                  <a:pt x="16" y="547"/>
                </a:lnTo>
                <a:close/>
                <a:moveTo>
                  <a:pt x="16" y="513"/>
                </a:moveTo>
                <a:lnTo>
                  <a:pt x="0" y="513"/>
                </a:lnTo>
                <a:lnTo>
                  <a:pt x="0" y="496"/>
                </a:lnTo>
                <a:lnTo>
                  <a:pt x="16" y="496"/>
                </a:lnTo>
                <a:lnTo>
                  <a:pt x="16" y="513"/>
                </a:lnTo>
                <a:close/>
                <a:moveTo>
                  <a:pt x="16" y="480"/>
                </a:moveTo>
                <a:lnTo>
                  <a:pt x="0" y="480"/>
                </a:lnTo>
                <a:lnTo>
                  <a:pt x="0" y="463"/>
                </a:lnTo>
                <a:lnTo>
                  <a:pt x="16" y="463"/>
                </a:lnTo>
                <a:lnTo>
                  <a:pt x="16" y="480"/>
                </a:lnTo>
                <a:close/>
                <a:moveTo>
                  <a:pt x="16" y="446"/>
                </a:moveTo>
                <a:lnTo>
                  <a:pt x="0" y="446"/>
                </a:lnTo>
                <a:lnTo>
                  <a:pt x="0" y="429"/>
                </a:lnTo>
                <a:lnTo>
                  <a:pt x="16" y="429"/>
                </a:lnTo>
                <a:lnTo>
                  <a:pt x="16" y="446"/>
                </a:lnTo>
                <a:close/>
                <a:moveTo>
                  <a:pt x="16" y="415"/>
                </a:moveTo>
                <a:lnTo>
                  <a:pt x="0" y="415"/>
                </a:lnTo>
                <a:lnTo>
                  <a:pt x="0" y="398"/>
                </a:lnTo>
                <a:lnTo>
                  <a:pt x="16" y="398"/>
                </a:lnTo>
                <a:lnTo>
                  <a:pt x="16" y="415"/>
                </a:lnTo>
                <a:close/>
                <a:moveTo>
                  <a:pt x="16" y="381"/>
                </a:moveTo>
                <a:lnTo>
                  <a:pt x="0" y="381"/>
                </a:lnTo>
                <a:lnTo>
                  <a:pt x="0" y="364"/>
                </a:lnTo>
                <a:lnTo>
                  <a:pt x="16" y="364"/>
                </a:lnTo>
                <a:lnTo>
                  <a:pt x="16" y="381"/>
                </a:lnTo>
                <a:close/>
                <a:moveTo>
                  <a:pt x="16" y="347"/>
                </a:moveTo>
                <a:lnTo>
                  <a:pt x="0" y="347"/>
                </a:lnTo>
                <a:lnTo>
                  <a:pt x="0" y="331"/>
                </a:lnTo>
                <a:lnTo>
                  <a:pt x="16" y="331"/>
                </a:lnTo>
                <a:lnTo>
                  <a:pt x="16" y="347"/>
                </a:lnTo>
                <a:close/>
                <a:moveTo>
                  <a:pt x="16" y="314"/>
                </a:moveTo>
                <a:lnTo>
                  <a:pt x="0" y="314"/>
                </a:lnTo>
                <a:lnTo>
                  <a:pt x="0" y="300"/>
                </a:lnTo>
                <a:lnTo>
                  <a:pt x="16" y="300"/>
                </a:lnTo>
                <a:lnTo>
                  <a:pt x="16" y="314"/>
                </a:lnTo>
                <a:close/>
                <a:moveTo>
                  <a:pt x="16" y="280"/>
                </a:moveTo>
                <a:lnTo>
                  <a:pt x="0" y="280"/>
                </a:lnTo>
                <a:lnTo>
                  <a:pt x="0" y="264"/>
                </a:lnTo>
                <a:lnTo>
                  <a:pt x="16" y="264"/>
                </a:lnTo>
                <a:lnTo>
                  <a:pt x="16" y="280"/>
                </a:lnTo>
                <a:close/>
                <a:moveTo>
                  <a:pt x="16" y="247"/>
                </a:moveTo>
                <a:lnTo>
                  <a:pt x="0" y="247"/>
                </a:lnTo>
                <a:lnTo>
                  <a:pt x="0" y="230"/>
                </a:lnTo>
                <a:lnTo>
                  <a:pt x="16" y="230"/>
                </a:lnTo>
                <a:lnTo>
                  <a:pt x="16" y="247"/>
                </a:lnTo>
                <a:close/>
                <a:moveTo>
                  <a:pt x="16" y="215"/>
                </a:moveTo>
                <a:lnTo>
                  <a:pt x="0" y="215"/>
                </a:lnTo>
                <a:lnTo>
                  <a:pt x="0" y="199"/>
                </a:lnTo>
                <a:lnTo>
                  <a:pt x="16" y="199"/>
                </a:lnTo>
                <a:lnTo>
                  <a:pt x="16" y="215"/>
                </a:lnTo>
                <a:close/>
                <a:moveTo>
                  <a:pt x="16" y="182"/>
                </a:moveTo>
                <a:lnTo>
                  <a:pt x="0" y="182"/>
                </a:lnTo>
                <a:lnTo>
                  <a:pt x="0" y="165"/>
                </a:lnTo>
                <a:lnTo>
                  <a:pt x="16" y="165"/>
                </a:lnTo>
                <a:lnTo>
                  <a:pt x="16" y="182"/>
                </a:lnTo>
                <a:close/>
                <a:moveTo>
                  <a:pt x="16" y="148"/>
                </a:moveTo>
                <a:lnTo>
                  <a:pt x="0" y="148"/>
                </a:lnTo>
                <a:lnTo>
                  <a:pt x="0" y="132"/>
                </a:lnTo>
                <a:lnTo>
                  <a:pt x="16" y="132"/>
                </a:lnTo>
                <a:lnTo>
                  <a:pt x="16" y="148"/>
                </a:lnTo>
                <a:close/>
                <a:moveTo>
                  <a:pt x="16" y="115"/>
                </a:moveTo>
                <a:lnTo>
                  <a:pt x="0" y="115"/>
                </a:lnTo>
                <a:lnTo>
                  <a:pt x="0" y="98"/>
                </a:lnTo>
                <a:lnTo>
                  <a:pt x="16" y="98"/>
                </a:lnTo>
                <a:lnTo>
                  <a:pt x="16" y="115"/>
                </a:lnTo>
                <a:close/>
                <a:moveTo>
                  <a:pt x="16" y="84"/>
                </a:moveTo>
                <a:lnTo>
                  <a:pt x="0" y="84"/>
                </a:lnTo>
                <a:lnTo>
                  <a:pt x="0" y="67"/>
                </a:lnTo>
                <a:lnTo>
                  <a:pt x="16" y="67"/>
                </a:lnTo>
                <a:lnTo>
                  <a:pt x="16" y="84"/>
                </a:lnTo>
                <a:close/>
                <a:moveTo>
                  <a:pt x="16" y="50"/>
                </a:moveTo>
                <a:lnTo>
                  <a:pt x="0" y="50"/>
                </a:lnTo>
                <a:lnTo>
                  <a:pt x="0" y="31"/>
                </a:lnTo>
                <a:lnTo>
                  <a:pt x="16" y="31"/>
                </a:lnTo>
                <a:lnTo>
                  <a:pt x="16" y="50"/>
                </a:lnTo>
                <a:close/>
                <a:moveTo>
                  <a:pt x="16" y="14"/>
                </a:moveTo>
                <a:lnTo>
                  <a:pt x="0" y="14"/>
                </a:lnTo>
                <a:lnTo>
                  <a:pt x="0" y="0"/>
                </a:lnTo>
                <a:lnTo>
                  <a:pt x="16" y="0"/>
                </a:lnTo>
                <a:lnTo>
                  <a:pt x="16" y="14"/>
                </a:lnTo>
              </a:path>
            </a:pathLst>
          </a:custGeom>
          <a:solidFill>
            <a:srgbClr val="E60012">
              <a:alpha val="100000"/>
            </a:srgbClr>
          </a:solidFill>
          <a:ln w="0" cap="flat">
            <a:noFill/>
            <a:prstDash val="solid"/>
            <a:miter lim="0"/>
          </a:ln>
        </p:spPr>
        <p:txBody>
          <a:bodyPr rtlCol="0"/>
          <a:lstStyle/>
          <a:p>
            <a:pPr algn="ctr"/>
            <a:endParaRPr lang="zh-CN" altLang="en-US"/>
          </a:p>
        </p:txBody>
      </p:sp>
      <p:pic>
        <p:nvPicPr>
          <p:cNvPr id="230" name="picture 230"/>
          <p:cNvPicPr>
            <a:picLocks noChangeAspect="1"/>
          </p:cNvPicPr>
          <p:nvPr/>
        </p:nvPicPr>
        <p:blipFill>
          <a:blip r:embed="rId6"/>
          <a:stretch>
            <a:fillRect/>
          </a:stretch>
        </p:blipFill>
        <p:spPr>
          <a:xfrm rot="21600000">
            <a:off x="4043829" y="5706109"/>
            <a:ext cx="88265" cy="311784"/>
          </a:xfrm>
          <a:prstGeom prst="rect">
            <a:avLst/>
          </a:prstGeom>
        </p:spPr>
      </p:pic>
      <p:pic>
        <p:nvPicPr>
          <p:cNvPr id="232" name="picture 232"/>
          <p:cNvPicPr>
            <a:picLocks noChangeAspect="1"/>
          </p:cNvPicPr>
          <p:nvPr/>
        </p:nvPicPr>
        <p:blipFill>
          <a:blip r:embed="rId7"/>
          <a:stretch>
            <a:fillRect/>
          </a:stretch>
        </p:blipFill>
        <p:spPr>
          <a:xfrm rot="21600000">
            <a:off x="3715419" y="5706109"/>
            <a:ext cx="97154" cy="311784"/>
          </a:xfrm>
          <a:prstGeom prst="rect">
            <a:avLst/>
          </a:prstGeom>
        </p:spPr>
      </p:pic>
      <p:pic>
        <p:nvPicPr>
          <p:cNvPr id="234" name="picture 234"/>
          <p:cNvPicPr>
            <a:picLocks noChangeAspect="1"/>
          </p:cNvPicPr>
          <p:nvPr/>
        </p:nvPicPr>
        <p:blipFill>
          <a:blip r:embed="rId8"/>
          <a:stretch>
            <a:fillRect/>
          </a:stretch>
        </p:blipFill>
        <p:spPr>
          <a:xfrm rot="21600000">
            <a:off x="3369459" y="5706109"/>
            <a:ext cx="113665" cy="311784"/>
          </a:xfrm>
          <a:prstGeom prst="rect">
            <a:avLst/>
          </a:prstGeom>
        </p:spPr>
      </p:pic>
      <p:pic>
        <p:nvPicPr>
          <p:cNvPr id="236" name="picture 236"/>
          <p:cNvPicPr>
            <a:picLocks noChangeAspect="1"/>
          </p:cNvPicPr>
          <p:nvPr/>
        </p:nvPicPr>
        <p:blipFill>
          <a:blip r:embed="rId9"/>
          <a:stretch>
            <a:fillRect/>
          </a:stretch>
        </p:blipFill>
        <p:spPr>
          <a:xfrm rot="21600000">
            <a:off x="3036846" y="5706109"/>
            <a:ext cx="99060" cy="311784"/>
          </a:xfrm>
          <a:prstGeom prst="rect">
            <a:avLst/>
          </a:prstGeom>
        </p:spPr>
      </p:pic>
      <p:pic>
        <p:nvPicPr>
          <p:cNvPr id="238" name="picture 238"/>
          <p:cNvPicPr>
            <a:picLocks noChangeAspect="1"/>
          </p:cNvPicPr>
          <p:nvPr/>
        </p:nvPicPr>
        <p:blipFill>
          <a:blip r:embed="rId10"/>
          <a:stretch>
            <a:fillRect/>
          </a:stretch>
        </p:blipFill>
        <p:spPr>
          <a:xfrm rot="21600000">
            <a:off x="2707534" y="5706109"/>
            <a:ext cx="96520" cy="311784"/>
          </a:xfrm>
          <a:prstGeom prst="rect">
            <a:avLst/>
          </a:prstGeom>
        </p:spPr>
      </p:pic>
      <p:pic>
        <p:nvPicPr>
          <p:cNvPr id="240" name="picture 240"/>
          <p:cNvPicPr>
            <a:picLocks noChangeAspect="1"/>
          </p:cNvPicPr>
          <p:nvPr/>
        </p:nvPicPr>
        <p:blipFill>
          <a:blip r:embed="rId11"/>
          <a:stretch>
            <a:fillRect/>
          </a:stretch>
        </p:blipFill>
        <p:spPr>
          <a:xfrm rot="21600000">
            <a:off x="2361332" y="5706109"/>
            <a:ext cx="113664" cy="311784"/>
          </a:xfrm>
          <a:prstGeom prst="rect">
            <a:avLst/>
          </a:prstGeom>
        </p:spPr>
      </p:pic>
      <p:pic>
        <p:nvPicPr>
          <p:cNvPr id="242" name="picture 242"/>
          <p:cNvPicPr>
            <a:picLocks noChangeAspect="1"/>
          </p:cNvPicPr>
          <p:nvPr/>
        </p:nvPicPr>
        <p:blipFill>
          <a:blip r:embed="rId12"/>
          <a:stretch>
            <a:fillRect/>
          </a:stretch>
        </p:blipFill>
        <p:spPr>
          <a:xfrm rot="21600000">
            <a:off x="2033304" y="5706109"/>
            <a:ext cx="95250" cy="311784"/>
          </a:xfrm>
          <a:prstGeom prst="rect">
            <a:avLst/>
          </a:prstGeom>
        </p:spPr>
      </p:pic>
      <p:pic>
        <p:nvPicPr>
          <p:cNvPr id="244" name="picture 244"/>
          <p:cNvPicPr>
            <a:picLocks noChangeAspect="1"/>
          </p:cNvPicPr>
          <p:nvPr/>
        </p:nvPicPr>
        <p:blipFill>
          <a:blip r:embed="rId13"/>
          <a:stretch>
            <a:fillRect/>
          </a:stretch>
        </p:blipFill>
        <p:spPr>
          <a:xfrm rot="21600000">
            <a:off x="1704616" y="5706109"/>
            <a:ext cx="95885" cy="311784"/>
          </a:xfrm>
          <a:prstGeom prst="rect">
            <a:avLst/>
          </a:prstGeom>
        </p:spPr>
      </p:pic>
      <p:pic>
        <p:nvPicPr>
          <p:cNvPr id="246" name="picture 246"/>
          <p:cNvPicPr>
            <a:picLocks noChangeAspect="1"/>
          </p:cNvPicPr>
          <p:nvPr/>
        </p:nvPicPr>
        <p:blipFill>
          <a:blip r:embed="rId14"/>
          <a:stretch>
            <a:fillRect/>
          </a:stretch>
        </p:blipFill>
        <p:spPr>
          <a:xfrm rot="21600000">
            <a:off x="1374670" y="5706109"/>
            <a:ext cx="97155" cy="311784"/>
          </a:xfrm>
          <a:prstGeom prst="rect">
            <a:avLst/>
          </a:prstGeom>
        </p:spPr>
      </p:pic>
      <p:pic>
        <p:nvPicPr>
          <p:cNvPr id="248" name="picture 248"/>
          <p:cNvPicPr>
            <a:picLocks noChangeAspect="1"/>
          </p:cNvPicPr>
          <p:nvPr/>
        </p:nvPicPr>
        <p:blipFill>
          <a:blip r:embed="rId15"/>
          <a:stretch>
            <a:fillRect/>
          </a:stretch>
        </p:blipFill>
        <p:spPr>
          <a:xfrm rot="21600000">
            <a:off x="1043974" y="5706109"/>
            <a:ext cx="98425" cy="311784"/>
          </a:xfrm>
          <a:prstGeom prst="rect">
            <a:avLst/>
          </a:prstGeom>
        </p:spPr>
      </p:pic>
      <p:sp>
        <p:nvSpPr>
          <p:cNvPr id="250" name="path 250"/>
          <p:cNvSpPr/>
          <p:nvPr/>
        </p:nvSpPr>
        <p:spPr>
          <a:xfrm>
            <a:off x="10991621" y="5381625"/>
            <a:ext cx="100965" cy="328929"/>
          </a:xfrm>
          <a:custGeom>
            <a:avLst/>
            <a:gdLst/>
            <a:ahLst/>
            <a:cxnLst/>
            <a:rect l="0" t="0" r="0" b="0"/>
            <a:pathLst>
              <a:path w="159" h="517">
                <a:moveTo>
                  <a:pt x="0" y="0"/>
                </a:moveTo>
                <a:lnTo>
                  <a:pt x="159" y="0"/>
                </a:lnTo>
                <a:lnTo>
                  <a:pt x="159"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252" name="path 252"/>
          <p:cNvSpPr/>
          <p:nvPr/>
        </p:nvSpPr>
        <p:spPr>
          <a:xfrm>
            <a:off x="10653800" y="5381625"/>
            <a:ext cx="111759" cy="328929"/>
          </a:xfrm>
          <a:custGeom>
            <a:avLst/>
            <a:gdLst/>
            <a:ahLst/>
            <a:cxnLst/>
            <a:rect l="0" t="0" r="0" b="0"/>
            <a:pathLst>
              <a:path w="175" h="517">
                <a:moveTo>
                  <a:pt x="0" y="0"/>
                </a:moveTo>
                <a:lnTo>
                  <a:pt x="175" y="0"/>
                </a:lnTo>
                <a:lnTo>
                  <a:pt x="175"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254" name="path 254"/>
          <p:cNvSpPr/>
          <p:nvPr/>
        </p:nvSpPr>
        <p:spPr>
          <a:xfrm>
            <a:off x="10326904" y="5381625"/>
            <a:ext cx="100330" cy="328929"/>
          </a:xfrm>
          <a:custGeom>
            <a:avLst/>
            <a:gdLst/>
            <a:ahLst/>
            <a:cxnLst/>
            <a:rect l="0" t="0" r="0" b="0"/>
            <a:pathLst>
              <a:path w="158" h="517">
                <a:moveTo>
                  <a:pt x="0" y="0"/>
                </a:moveTo>
                <a:lnTo>
                  <a:pt x="158" y="0"/>
                </a:lnTo>
                <a:lnTo>
                  <a:pt x="158"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256" name="path 256"/>
          <p:cNvSpPr/>
          <p:nvPr/>
        </p:nvSpPr>
        <p:spPr>
          <a:xfrm>
            <a:off x="9995434" y="5381625"/>
            <a:ext cx="104140" cy="328929"/>
          </a:xfrm>
          <a:custGeom>
            <a:avLst/>
            <a:gdLst/>
            <a:ahLst/>
            <a:cxnLst/>
            <a:rect l="0" t="0" r="0" b="0"/>
            <a:pathLst>
              <a:path w="164" h="517">
                <a:moveTo>
                  <a:pt x="0" y="0"/>
                </a:moveTo>
                <a:lnTo>
                  <a:pt x="164" y="0"/>
                </a:lnTo>
                <a:lnTo>
                  <a:pt x="164"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258" name="path 258"/>
          <p:cNvSpPr/>
          <p:nvPr/>
        </p:nvSpPr>
        <p:spPr>
          <a:xfrm>
            <a:off x="9661931" y="5381625"/>
            <a:ext cx="106680" cy="328929"/>
          </a:xfrm>
          <a:custGeom>
            <a:avLst/>
            <a:gdLst/>
            <a:ahLst/>
            <a:cxnLst/>
            <a:rect l="0" t="0" r="0" b="0"/>
            <a:pathLst>
              <a:path w="168" h="517">
                <a:moveTo>
                  <a:pt x="0" y="0"/>
                </a:moveTo>
                <a:lnTo>
                  <a:pt x="168" y="0"/>
                </a:lnTo>
                <a:lnTo>
                  <a:pt x="168"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260" name="path 260"/>
          <p:cNvSpPr/>
          <p:nvPr/>
        </p:nvSpPr>
        <p:spPr>
          <a:xfrm>
            <a:off x="9319032" y="5381625"/>
            <a:ext cx="104775" cy="328929"/>
          </a:xfrm>
          <a:custGeom>
            <a:avLst/>
            <a:gdLst/>
            <a:ahLst/>
            <a:cxnLst/>
            <a:rect l="0" t="0" r="0" b="0"/>
            <a:pathLst>
              <a:path w="165" h="517">
                <a:moveTo>
                  <a:pt x="0" y="0"/>
                </a:moveTo>
                <a:lnTo>
                  <a:pt x="165" y="0"/>
                </a:lnTo>
                <a:lnTo>
                  <a:pt x="165"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262" name="path 262"/>
          <p:cNvSpPr/>
          <p:nvPr/>
        </p:nvSpPr>
        <p:spPr>
          <a:xfrm>
            <a:off x="8964957" y="5381625"/>
            <a:ext cx="112394" cy="328929"/>
          </a:xfrm>
          <a:custGeom>
            <a:avLst/>
            <a:gdLst/>
            <a:ahLst/>
            <a:cxnLst/>
            <a:rect l="0" t="0" r="0" b="0"/>
            <a:pathLst>
              <a:path w="176" h="517">
                <a:moveTo>
                  <a:pt x="0" y="0"/>
                </a:moveTo>
                <a:lnTo>
                  <a:pt x="176" y="0"/>
                </a:lnTo>
                <a:lnTo>
                  <a:pt x="176"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264" name="path 264"/>
          <p:cNvSpPr/>
          <p:nvPr/>
        </p:nvSpPr>
        <p:spPr>
          <a:xfrm>
            <a:off x="8639470" y="5381625"/>
            <a:ext cx="97790" cy="328929"/>
          </a:xfrm>
          <a:custGeom>
            <a:avLst/>
            <a:gdLst/>
            <a:ahLst/>
            <a:cxnLst/>
            <a:rect l="0" t="0" r="0" b="0"/>
            <a:pathLst>
              <a:path w="154" h="517">
                <a:moveTo>
                  <a:pt x="0" y="0"/>
                </a:moveTo>
                <a:lnTo>
                  <a:pt x="154" y="0"/>
                </a:lnTo>
                <a:lnTo>
                  <a:pt x="154"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266" name="path 266"/>
          <p:cNvSpPr/>
          <p:nvPr/>
        </p:nvSpPr>
        <p:spPr>
          <a:xfrm>
            <a:off x="8310907" y="5381625"/>
            <a:ext cx="101600" cy="328929"/>
          </a:xfrm>
          <a:custGeom>
            <a:avLst/>
            <a:gdLst/>
            <a:ahLst/>
            <a:cxnLst/>
            <a:rect l="0" t="0" r="0" b="0"/>
            <a:pathLst>
              <a:path w="160" h="517">
                <a:moveTo>
                  <a:pt x="0" y="0"/>
                </a:moveTo>
                <a:lnTo>
                  <a:pt x="160" y="0"/>
                </a:lnTo>
                <a:lnTo>
                  <a:pt x="160"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268" name="rect 268"/>
          <p:cNvSpPr/>
          <p:nvPr/>
        </p:nvSpPr>
        <p:spPr>
          <a:xfrm>
            <a:off x="3497579"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70" name="rect 270"/>
          <p:cNvSpPr/>
          <p:nvPr/>
        </p:nvSpPr>
        <p:spPr>
          <a:xfrm>
            <a:off x="3839844"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72" name="rect 272"/>
          <p:cNvSpPr/>
          <p:nvPr/>
        </p:nvSpPr>
        <p:spPr>
          <a:xfrm>
            <a:off x="4177029"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74" name="rect 274"/>
          <p:cNvSpPr/>
          <p:nvPr/>
        </p:nvSpPr>
        <p:spPr>
          <a:xfrm>
            <a:off x="4512944"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76" name="rect 276"/>
          <p:cNvSpPr/>
          <p:nvPr/>
        </p:nvSpPr>
        <p:spPr>
          <a:xfrm>
            <a:off x="4850764"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78" name="rect 278"/>
          <p:cNvSpPr/>
          <p:nvPr/>
        </p:nvSpPr>
        <p:spPr>
          <a:xfrm>
            <a:off x="5188584"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80" name="rect 280"/>
          <p:cNvSpPr/>
          <p:nvPr/>
        </p:nvSpPr>
        <p:spPr>
          <a:xfrm>
            <a:off x="5523864"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82" name="rect 282"/>
          <p:cNvSpPr/>
          <p:nvPr/>
        </p:nvSpPr>
        <p:spPr>
          <a:xfrm>
            <a:off x="5867400"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84" name="rect 284"/>
          <p:cNvSpPr/>
          <p:nvPr/>
        </p:nvSpPr>
        <p:spPr>
          <a:xfrm>
            <a:off x="6214109"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86" name="rect 286"/>
          <p:cNvSpPr/>
          <p:nvPr/>
        </p:nvSpPr>
        <p:spPr>
          <a:xfrm>
            <a:off x="6564630"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88" name="rect 288"/>
          <p:cNvSpPr/>
          <p:nvPr/>
        </p:nvSpPr>
        <p:spPr>
          <a:xfrm>
            <a:off x="6915150"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90" name="rect 290"/>
          <p:cNvSpPr/>
          <p:nvPr/>
        </p:nvSpPr>
        <p:spPr>
          <a:xfrm>
            <a:off x="7254240"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92" name="rect 292"/>
          <p:cNvSpPr/>
          <p:nvPr/>
        </p:nvSpPr>
        <p:spPr>
          <a:xfrm>
            <a:off x="7594600"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94" name="rect 294"/>
          <p:cNvSpPr/>
          <p:nvPr/>
        </p:nvSpPr>
        <p:spPr>
          <a:xfrm>
            <a:off x="7934325"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96" name="rect 296"/>
          <p:cNvSpPr/>
          <p:nvPr/>
        </p:nvSpPr>
        <p:spPr>
          <a:xfrm>
            <a:off x="8281034"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298" name="rect 298"/>
          <p:cNvSpPr/>
          <p:nvPr/>
        </p:nvSpPr>
        <p:spPr>
          <a:xfrm>
            <a:off x="8621394"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00" name="rect 300"/>
          <p:cNvSpPr/>
          <p:nvPr/>
        </p:nvSpPr>
        <p:spPr>
          <a:xfrm>
            <a:off x="8971915"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02" name="rect 302"/>
          <p:cNvSpPr/>
          <p:nvPr/>
        </p:nvSpPr>
        <p:spPr>
          <a:xfrm>
            <a:off x="9323069"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04" name="rect 304"/>
          <p:cNvSpPr/>
          <p:nvPr/>
        </p:nvSpPr>
        <p:spPr>
          <a:xfrm>
            <a:off x="9658350"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06" name="rect 306"/>
          <p:cNvSpPr/>
          <p:nvPr/>
        </p:nvSpPr>
        <p:spPr>
          <a:xfrm>
            <a:off x="10008869"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08" name="rect 308"/>
          <p:cNvSpPr/>
          <p:nvPr/>
        </p:nvSpPr>
        <p:spPr>
          <a:xfrm>
            <a:off x="10349230"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10" name="rect 310"/>
          <p:cNvSpPr/>
          <p:nvPr/>
        </p:nvSpPr>
        <p:spPr>
          <a:xfrm>
            <a:off x="10692130"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12" name="rect 312"/>
          <p:cNvSpPr/>
          <p:nvPr/>
        </p:nvSpPr>
        <p:spPr>
          <a:xfrm>
            <a:off x="11033125" y="3854450"/>
            <a:ext cx="23875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14" name="rect 314"/>
          <p:cNvSpPr/>
          <p:nvPr/>
        </p:nvSpPr>
        <p:spPr>
          <a:xfrm>
            <a:off x="778509" y="4142740"/>
            <a:ext cx="23939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16" name="rect 316"/>
          <p:cNvSpPr/>
          <p:nvPr/>
        </p:nvSpPr>
        <p:spPr>
          <a:xfrm>
            <a:off x="1130300" y="4142740"/>
            <a:ext cx="23939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18" name="rect 318"/>
          <p:cNvSpPr/>
          <p:nvPr/>
        </p:nvSpPr>
        <p:spPr>
          <a:xfrm>
            <a:off x="1482089" y="4142740"/>
            <a:ext cx="23939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20" name="rect 320"/>
          <p:cNvSpPr/>
          <p:nvPr/>
        </p:nvSpPr>
        <p:spPr>
          <a:xfrm>
            <a:off x="1823720" y="4142740"/>
            <a:ext cx="23939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22" name="rect 322"/>
          <p:cNvSpPr/>
          <p:nvPr/>
        </p:nvSpPr>
        <p:spPr>
          <a:xfrm>
            <a:off x="2160270" y="4142740"/>
            <a:ext cx="23939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24" name="rect 324"/>
          <p:cNvSpPr/>
          <p:nvPr/>
        </p:nvSpPr>
        <p:spPr>
          <a:xfrm>
            <a:off x="2504439" y="4142740"/>
            <a:ext cx="23939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326" name="textbox 326"/>
          <p:cNvSpPr/>
          <p:nvPr/>
        </p:nvSpPr>
        <p:spPr>
          <a:xfrm>
            <a:off x="774976" y="3841750"/>
            <a:ext cx="10768330" cy="1237614"/>
          </a:xfrm>
          <a:prstGeom prst="rect">
            <a:avLst/>
          </a:prstGeom>
          <a:noFill/>
          <a:ln w="0" cap="flat">
            <a:noFill/>
            <a:prstDash val="solid"/>
            <a:miter lim="0"/>
          </a:ln>
        </p:spPr>
        <p:txBody>
          <a:bodyPr vert="horz" wrap="square" lIns="0" tIns="0" rIns="0" bIns="0"/>
          <a:lstStyle/>
          <a:p>
            <a:pPr algn="l" rtl="0" eaLnBrk="0">
              <a:lnSpc>
                <a:spcPct val="111000"/>
              </a:lnSpc>
            </a:pPr>
            <a:endParaRPr sz="300" dirty="0">
              <a:latin typeface="Arial" panose="020B0604020202020204"/>
              <a:ea typeface="Arial" panose="020B0604020202020204"/>
              <a:cs typeface="Arial" panose="020B0604020202020204"/>
            </a:endParaRPr>
          </a:p>
          <a:p>
            <a:pPr marL="12700" indent="660400" algn="l" rtl="0" eaLnBrk="0">
              <a:lnSpc>
                <a:spcPct val="89000"/>
              </a:lnSpc>
            </a:pPr>
            <a:r>
              <a:rPr sz="2000" kern="0" spc="-40" dirty="0">
                <a:solidFill>
                  <a:srgbClr val="203864">
                    <a:alpha val="100000"/>
                  </a:srgbClr>
                </a:solidFill>
                <a:latin typeface="黑体" panose="02010609060101010101" charset="-122"/>
                <a:ea typeface="黑体" panose="02010609060101010101" charset="-122"/>
                <a:cs typeface="黑体" panose="02010609060101010101" charset="-122"/>
              </a:rPr>
              <a:t>党</a:t>
            </a:r>
            <a:r>
              <a:rPr sz="2000" kern="0" spc="-2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latin typeface="黑体" panose="02010609060101010101" charset="-122"/>
                <a:ea typeface="黑体" panose="02010609060101010101" charset="-122"/>
                <a:cs typeface="黑体" panose="02010609060101010101" charset="-122"/>
              </a:rPr>
              <a:t>课 应 当</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latin typeface="黑体" panose="02010609060101010101" charset="-122"/>
                <a:ea typeface="黑体" panose="02010609060101010101" charset="-122"/>
                <a:cs typeface="黑体" panose="02010609060101010101" charset="-122"/>
              </a:rPr>
              <a:t>针</a:t>
            </a:r>
            <a:r>
              <a:rPr sz="2000" kern="0" spc="-3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latin typeface="黑体" panose="02010609060101010101" charset="-122"/>
                <a:ea typeface="黑体" panose="02010609060101010101" charset="-122"/>
                <a:cs typeface="黑体" panose="02010609060101010101" charset="-122"/>
              </a:rPr>
              <a:t>对</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党</a:t>
            </a:r>
            <a:r>
              <a:rPr sz="2000" kern="0" spc="-31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员</a:t>
            </a:r>
            <a:r>
              <a:rPr sz="2000" kern="0" spc="-35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思</a:t>
            </a:r>
            <a:r>
              <a:rPr sz="2000" kern="0" spc="-36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想</a:t>
            </a:r>
            <a:r>
              <a:rPr sz="2000" kern="0" spc="-35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和</a:t>
            </a:r>
            <a:r>
              <a:rPr sz="2000" kern="0" spc="-3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工</a:t>
            </a:r>
            <a:r>
              <a:rPr sz="2000" kern="0" spc="-37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作</a:t>
            </a:r>
            <a:r>
              <a:rPr sz="2000" kern="0" spc="-31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实</a:t>
            </a:r>
            <a:r>
              <a:rPr sz="2000" kern="0" spc="-27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际 ，</a:t>
            </a:r>
            <a:r>
              <a:rPr sz="2000" kern="0" spc="-2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回</a:t>
            </a:r>
            <a:r>
              <a:rPr sz="2000" kern="0" spc="-33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应</a:t>
            </a:r>
            <a:r>
              <a:rPr sz="2000" kern="0" spc="-32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普</a:t>
            </a:r>
            <a:r>
              <a:rPr sz="2000" kern="0" spc="-33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遍</a:t>
            </a:r>
            <a:r>
              <a:rPr sz="2000" kern="0" spc="-27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关</a:t>
            </a:r>
            <a:r>
              <a:rPr sz="2000" kern="0" spc="-33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心</a:t>
            </a:r>
            <a:r>
              <a:rPr sz="2000" kern="0" spc="-2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的</a:t>
            </a:r>
            <a:r>
              <a:rPr sz="2000" kern="0" spc="-2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问</a:t>
            </a:r>
            <a:r>
              <a:rPr sz="2000" kern="0" spc="-36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题 ，</a:t>
            </a:r>
            <a:r>
              <a:rPr sz="2000" kern="0" spc="-31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注</a:t>
            </a:r>
            <a:r>
              <a:rPr sz="2000" kern="0" spc="-31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重</a:t>
            </a:r>
            <a:r>
              <a:rPr sz="2000" kern="0" spc="-32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身</a:t>
            </a:r>
            <a:r>
              <a:rPr sz="2000" kern="0" spc="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边</a:t>
            </a:r>
            <a:r>
              <a:rPr sz="2000" kern="0" spc="-19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人</a:t>
            </a:r>
            <a:r>
              <a:rPr sz="2000" kern="0" spc="-24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讲</a:t>
            </a:r>
            <a:r>
              <a:rPr sz="2000" kern="0" spc="-31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身</a:t>
            </a:r>
            <a:r>
              <a:rPr sz="2000" kern="0" spc="-36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边</a:t>
            </a:r>
            <a:r>
              <a:rPr sz="2000" kern="0" spc="-29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highlight>
                  <a:srgbClr val="FFFF00"/>
                </a:highlight>
                <a:latin typeface="黑体" panose="02010609060101010101" charset="-122"/>
                <a:ea typeface="黑体" panose="02010609060101010101" charset="-122"/>
                <a:cs typeface="黑体" panose="02010609060101010101" charset="-122"/>
              </a:rPr>
              <a:t>事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增 强 吸 引 力</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感</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染 力 。 党 员</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领</a:t>
            </a:r>
            <a:r>
              <a:rPr sz="20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导</a:t>
            </a:r>
            <a:r>
              <a:rPr sz="2000" kern="0" spc="-1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干</a:t>
            </a:r>
            <a:r>
              <a:rPr sz="2000" kern="0" spc="-1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部</a:t>
            </a:r>
            <a:r>
              <a:rPr sz="2000" kern="0" spc="-2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应 当</a:t>
            </a:r>
            <a:r>
              <a:rPr sz="2000" kern="0" spc="-3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定</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期 为</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基</a:t>
            </a:r>
            <a:r>
              <a:rPr sz="2000" kern="0" spc="-2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层</a:t>
            </a:r>
            <a:r>
              <a:rPr sz="2000" kern="0" spc="-1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党</a:t>
            </a:r>
            <a:r>
              <a:rPr sz="2000" kern="0" spc="-1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员</a:t>
            </a:r>
            <a:endParaRPr sz="2000" dirty="0">
              <a:latin typeface="黑体" panose="02010609060101010101" charset="-122"/>
              <a:ea typeface="黑体" panose="02010609060101010101" charset="-122"/>
              <a:cs typeface="黑体" panose="02010609060101010101" charset="-122"/>
            </a:endParaRPr>
          </a:p>
          <a:p>
            <a:pPr marL="16510" algn="l" rtl="0" eaLnBrk="0">
              <a:lnSpc>
                <a:spcPct val="79000"/>
              </a:lnSpc>
              <a:spcBef>
                <a:spcPts val="320"/>
              </a:spcBef>
            </a:pP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讲 党</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课 ，</a:t>
            </a:r>
            <a:r>
              <a:rPr sz="2000" kern="0" spc="-4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u="sng" kern="0" spc="-74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党 委</a:t>
            </a:r>
            <a:r>
              <a:rPr sz="2000" u="sng" kern="0" spc="-42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 党</a:t>
            </a:r>
            <a:r>
              <a:rPr sz="2000" u="sng" kern="0" spc="-3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组 ） 书</a:t>
            </a:r>
            <a:r>
              <a:rPr sz="2000" u="sng" kern="0" spc="-22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记 每</a:t>
            </a:r>
            <a:r>
              <a:rPr sz="2000" u="sng" kern="0" spc="-26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年 至</a:t>
            </a:r>
            <a:r>
              <a:rPr sz="2000" u="sng" kern="0" spc="-22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少</a:t>
            </a:r>
            <a:r>
              <a:rPr sz="2000" u="sng" kern="0" spc="-23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讲 1</a:t>
            </a:r>
            <a:r>
              <a:rPr sz="2000" u="sng" kern="0" spc="-2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次 党</a:t>
            </a:r>
            <a:r>
              <a:rPr sz="2000" u="sng" kern="0" spc="-3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课</a:t>
            </a:r>
            <a:r>
              <a:rPr sz="2000" u="sng" kern="0" spc="-44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a:p>
            <a:pPr marL="7621270" algn="l" rtl="0" eaLnBrk="0">
              <a:lnSpc>
                <a:spcPct val="92000"/>
              </a:lnSpc>
              <a:spcBef>
                <a:spcPts val="30"/>
              </a:spcBef>
            </a:pPr>
            <a:r>
              <a:rPr sz="2000" kern="0" spc="-90" dirty="0">
                <a:solidFill>
                  <a:srgbClr val="FF0000">
                    <a:alpha val="100000"/>
                  </a:srgbClr>
                </a:solidFill>
                <a:latin typeface="黑体" panose="02010609060101010101" charset="-122"/>
                <a:ea typeface="黑体" panose="02010609060101010101" charset="-122"/>
                <a:cs typeface="黑体" panose="02010609060101010101" charset="-122"/>
              </a:rPr>
              <a:t>党</a:t>
            </a:r>
            <a:r>
              <a:rPr sz="2000" kern="0" spc="-19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FF0000">
                    <a:alpha val="100000"/>
                  </a:srgbClr>
                </a:solidFill>
                <a:latin typeface="黑体" panose="02010609060101010101" charset="-122"/>
                <a:ea typeface="黑体" panose="02010609060101010101" charset="-122"/>
                <a:cs typeface="黑体" panose="02010609060101010101" charset="-122"/>
              </a:rPr>
              <a:t>课 应 该</a:t>
            </a:r>
            <a:r>
              <a:rPr sz="2000" kern="0" spc="-10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FF0000">
                    <a:alpha val="100000"/>
                  </a:srgbClr>
                </a:solidFill>
                <a:latin typeface="黑体" panose="02010609060101010101" charset="-122"/>
                <a:ea typeface="黑体" panose="02010609060101010101" charset="-122"/>
                <a:cs typeface="黑体" panose="02010609060101010101" charset="-122"/>
              </a:rPr>
              <a:t>讲</a:t>
            </a:r>
            <a:r>
              <a:rPr sz="2000" kern="0" spc="-10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FF0000">
                    <a:alpha val="100000"/>
                  </a:srgbClr>
                </a:solidFill>
                <a:latin typeface="黑体" panose="02010609060101010101" charset="-122"/>
                <a:ea typeface="黑体" panose="02010609060101010101" charset="-122"/>
                <a:cs typeface="黑体" panose="02010609060101010101" charset="-122"/>
              </a:rPr>
              <a:t>什</a:t>
            </a:r>
            <a:r>
              <a:rPr sz="2000" kern="0" spc="-100" dirty="0">
                <a:solidFill>
                  <a:srgbClr val="FF0000">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FF0000">
                    <a:alpha val="100000"/>
                  </a:srgbClr>
                </a:solidFill>
                <a:latin typeface="黑体" panose="02010609060101010101" charset="-122"/>
                <a:ea typeface="黑体" panose="02010609060101010101" charset="-122"/>
                <a:cs typeface="黑体" panose="02010609060101010101" charset="-122"/>
              </a:rPr>
              <a:t>么 ？  </a:t>
            </a:r>
            <a:endParaRPr sz="2000" dirty="0">
              <a:latin typeface="黑体" panose="02010609060101010101" charset="-122"/>
              <a:ea typeface="黑体" panose="02010609060101010101" charset="-122"/>
              <a:cs typeface="黑体" panose="02010609060101010101" charset="-122"/>
            </a:endParaRPr>
          </a:p>
        </p:txBody>
      </p:sp>
      <p:pic>
        <p:nvPicPr>
          <p:cNvPr id="328" name="picture 328"/>
          <p:cNvPicPr>
            <a:picLocks noChangeAspect="1"/>
          </p:cNvPicPr>
          <p:nvPr/>
        </p:nvPicPr>
        <p:blipFill>
          <a:blip r:embed="rId16"/>
          <a:stretch>
            <a:fillRect/>
          </a:stretch>
        </p:blipFill>
        <p:spPr>
          <a:xfrm rot="21600000">
            <a:off x="11350631" y="4794056"/>
            <a:ext cx="182880" cy="238953"/>
          </a:xfrm>
          <a:prstGeom prst="rect">
            <a:avLst/>
          </a:prstGeom>
        </p:spPr>
      </p:pic>
      <p:pic>
        <p:nvPicPr>
          <p:cNvPr id="330" name="picture 330"/>
          <p:cNvPicPr>
            <a:picLocks noChangeAspect="1"/>
          </p:cNvPicPr>
          <p:nvPr/>
        </p:nvPicPr>
        <p:blipFill>
          <a:blip r:embed="rId17"/>
          <a:stretch>
            <a:fillRect/>
          </a:stretch>
        </p:blipFill>
        <p:spPr>
          <a:xfrm rot="21600000">
            <a:off x="8080281" y="4467859"/>
            <a:ext cx="3464052" cy="253409"/>
          </a:xfrm>
          <a:prstGeom prst="rect">
            <a:avLst/>
          </a:prstGeom>
        </p:spPr>
      </p:pic>
      <p:sp>
        <p:nvSpPr>
          <p:cNvPr id="332" name="path 332"/>
          <p:cNvSpPr/>
          <p:nvPr/>
        </p:nvSpPr>
        <p:spPr>
          <a:xfrm>
            <a:off x="2679226" y="4140960"/>
            <a:ext cx="112395" cy="326899"/>
          </a:xfrm>
          <a:custGeom>
            <a:avLst/>
            <a:gdLst/>
            <a:ahLst/>
            <a:cxnLst/>
            <a:rect l="0" t="0" r="0" b="0"/>
            <a:pathLst>
              <a:path w="177" h="514">
                <a:moveTo>
                  <a:pt x="0" y="0"/>
                </a:moveTo>
                <a:lnTo>
                  <a:pt x="177" y="0"/>
                </a:lnTo>
                <a:lnTo>
                  <a:pt x="177"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34" name="path 334"/>
          <p:cNvSpPr/>
          <p:nvPr/>
        </p:nvSpPr>
        <p:spPr>
          <a:xfrm>
            <a:off x="2347997" y="4140960"/>
            <a:ext cx="104775" cy="326899"/>
          </a:xfrm>
          <a:custGeom>
            <a:avLst/>
            <a:gdLst/>
            <a:ahLst/>
            <a:cxnLst/>
            <a:rect l="0" t="0" r="0" b="0"/>
            <a:pathLst>
              <a:path w="165" h="514">
                <a:moveTo>
                  <a:pt x="0" y="0"/>
                </a:moveTo>
                <a:lnTo>
                  <a:pt x="165" y="0"/>
                </a:lnTo>
                <a:lnTo>
                  <a:pt x="165"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36" name="path 336"/>
          <p:cNvSpPr/>
          <p:nvPr/>
        </p:nvSpPr>
        <p:spPr>
          <a:xfrm>
            <a:off x="2024147" y="4140960"/>
            <a:ext cx="97154" cy="326899"/>
          </a:xfrm>
          <a:custGeom>
            <a:avLst/>
            <a:gdLst/>
            <a:ahLst/>
            <a:cxnLst/>
            <a:rect l="0" t="0" r="0" b="0"/>
            <a:pathLst>
              <a:path w="152" h="514">
                <a:moveTo>
                  <a:pt x="0" y="0"/>
                </a:moveTo>
                <a:lnTo>
                  <a:pt x="152" y="0"/>
                </a:lnTo>
                <a:lnTo>
                  <a:pt x="152"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38" name="path 338"/>
          <p:cNvSpPr/>
          <p:nvPr/>
        </p:nvSpPr>
        <p:spPr>
          <a:xfrm>
            <a:off x="1696488" y="4140960"/>
            <a:ext cx="102235" cy="326899"/>
          </a:xfrm>
          <a:custGeom>
            <a:avLst/>
            <a:gdLst/>
            <a:ahLst/>
            <a:cxnLst/>
            <a:rect l="0" t="0" r="0" b="0"/>
            <a:pathLst>
              <a:path w="161" h="514">
                <a:moveTo>
                  <a:pt x="0" y="0"/>
                </a:moveTo>
                <a:lnTo>
                  <a:pt x="161" y="0"/>
                </a:lnTo>
                <a:lnTo>
                  <a:pt x="161"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40" name="path 340"/>
          <p:cNvSpPr/>
          <p:nvPr/>
        </p:nvSpPr>
        <p:spPr>
          <a:xfrm>
            <a:off x="1357398" y="4140960"/>
            <a:ext cx="112394" cy="326899"/>
          </a:xfrm>
          <a:custGeom>
            <a:avLst/>
            <a:gdLst/>
            <a:ahLst/>
            <a:cxnLst/>
            <a:rect l="0" t="0" r="0" b="0"/>
            <a:pathLst>
              <a:path w="176" h="514">
                <a:moveTo>
                  <a:pt x="0" y="0"/>
                </a:moveTo>
                <a:lnTo>
                  <a:pt x="176" y="0"/>
                </a:lnTo>
                <a:lnTo>
                  <a:pt x="176"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42" name="path 342"/>
          <p:cNvSpPr/>
          <p:nvPr/>
        </p:nvSpPr>
        <p:spPr>
          <a:xfrm>
            <a:off x="1013482" y="4140960"/>
            <a:ext cx="112394" cy="326899"/>
          </a:xfrm>
          <a:custGeom>
            <a:avLst/>
            <a:gdLst/>
            <a:ahLst/>
            <a:cxnLst/>
            <a:rect l="0" t="0" r="0" b="0"/>
            <a:pathLst>
              <a:path w="176" h="514">
                <a:moveTo>
                  <a:pt x="0" y="0"/>
                </a:moveTo>
                <a:lnTo>
                  <a:pt x="176" y="0"/>
                </a:lnTo>
                <a:lnTo>
                  <a:pt x="176"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44" name="path 344"/>
          <p:cNvSpPr/>
          <p:nvPr/>
        </p:nvSpPr>
        <p:spPr>
          <a:xfrm>
            <a:off x="10935893" y="3854450"/>
            <a:ext cx="102234" cy="326899"/>
          </a:xfrm>
          <a:custGeom>
            <a:avLst/>
            <a:gdLst/>
            <a:ahLst/>
            <a:cxnLst/>
            <a:rect l="0" t="0" r="0" b="0"/>
            <a:pathLst>
              <a:path w="160" h="514">
                <a:moveTo>
                  <a:pt x="0" y="0"/>
                </a:moveTo>
                <a:lnTo>
                  <a:pt x="160" y="0"/>
                </a:lnTo>
                <a:lnTo>
                  <a:pt x="160"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46" name="path 346"/>
          <p:cNvSpPr/>
          <p:nvPr/>
        </p:nvSpPr>
        <p:spPr>
          <a:xfrm>
            <a:off x="10600613" y="3854450"/>
            <a:ext cx="104140" cy="326899"/>
          </a:xfrm>
          <a:custGeom>
            <a:avLst/>
            <a:gdLst/>
            <a:ahLst/>
            <a:cxnLst/>
            <a:rect l="0" t="0" r="0" b="0"/>
            <a:pathLst>
              <a:path w="164" h="514">
                <a:moveTo>
                  <a:pt x="0" y="0"/>
                </a:moveTo>
                <a:lnTo>
                  <a:pt x="164" y="0"/>
                </a:lnTo>
                <a:lnTo>
                  <a:pt x="164"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48" name="path 348"/>
          <p:cNvSpPr/>
          <p:nvPr/>
        </p:nvSpPr>
        <p:spPr>
          <a:xfrm>
            <a:off x="10266883" y="3854450"/>
            <a:ext cx="101600" cy="326899"/>
          </a:xfrm>
          <a:custGeom>
            <a:avLst/>
            <a:gdLst/>
            <a:ahLst/>
            <a:cxnLst/>
            <a:rect l="0" t="0" r="0" b="0"/>
            <a:pathLst>
              <a:path w="160" h="514">
                <a:moveTo>
                  <a:pt x="0" y="0"/>
                </a:moveTo>
                <a:lnTo>
                  <a:pt x="160" y="0"/>
                </a:lnTo>
                <a:lnTo>
                  <a:pt x="160"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50" name="path 350"/>
          <p:cNvSpPr/>
          <p:nvPr/>
        </p:nvSpPr>
        <p:spPr>
          <a:xfrm>
            <a:off x="9898036" y="3854450"/>
            <a:ext cx="111759" cy="326899"/>
          </a:xfrm>
          <a:custGeom>
            <a:avLst/>
            <a:gdLst/>
            <a:ahLst/>
            <a:cxnLst/>
            <a:rect l="0" t="0" r="0" b="0"/>
            <a:pathLst>
              <a:path w="175" h="514">
                <a:moveTo>
                  <a:pt x="0" y="0"/>
                </a:moveTo>
                <a:lnTo>
                  <a:pt x="175" y="0"/>
                </a:lnTo>
                <a:lnTo>
                  <a:pt x="175"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52" name="path 352"/>
          <p:cNvSpPr/>
          <p:nvPr/>
        </p:nvSpPr>
        <p:spPr>
          <a:xfrm>
            <a:off x="9569106" y="3854450"/>
            <a:ext cx="96519" cy="326899"/>
          </a:xfrm>
          <a:custGeom>
            <a:avLst/>
            <a:gdLst/>
            <a:ahLst/>
            <a:cxnLst/>
            <a:rect l="0" t="0" r="0" b="0"/>
            <a:pathLst>
              <a:path w="151" h="514">
                <a:moveTo>
                  <a:pt x="0" y="0"/>
                </a:moveTo>
                <a:lnTo>
                  <a:pt x="151" y="0"/>
                </a:lnTo>
                <a:lnTo>
                  <a:pt x="151"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54" name="path 354"/>
          <p:cNvSpPr/>
          <p:nvPr/>
        </p:nvSpPr>
        <p:spPr>
          <a:xfrm>
            <a:off x="9223031" y="3854450"/>
            <a:ext cx="112394" cy="326899"/>
          </a:xfrm>
          <a:custGeom>
            <a:avLst/>
            <a:gdLst/>
            <a:ahLst/>
            <a:cxnLst/>
            <a:rect l="0" t="0" r="0" b="0"/>
            <a:pathLst>
              <a:path w="176" h="514">
                <a:moveTo>
                  <a:pt x="0" y="0"/>
                </a:moveTo>
                <a:lnTo>
                  <a:pt x="176" y="0"/>
                </a:lnTo>
                <a:lnTo>
                  <a:pt x="176"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56" name="path 356"/>
          <p:cNvSpPr/>
          <p:nvPr/>
        </p:nvSpPr>
        <p:spPr>
          <a:xfrm>
            <a:off x="8877592" y="3854450"/>
            <a:ext cx="111759" cy="326899"/>
          </a:xfrm>
          <a:custGeom>
            <a:avLst/>
            <a:gdLst/>
            <a:ahLst/>
            <a:cxnLst/>
            <a:rect l="0" t="0" r="0" b="0"/>
            <a:pathLst>
              <a:path w="175" h="514">
                <a:moveTo>
                  <a:pt x="0" y="0"/>
                </a:moveTo>
                <a:lnTo>
                  <a:pt x="175" y="0"/>
                </a:lnTo>
                <a:lnTo>
                  <a:pt x="175"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58" name="path 358"/>
          <p:cNvSpPr/>
          <p:nvPr/>
        </p:nvSpPr>
        <p:spPr>
          <a:xfrm>
            <a:off x="8543073" y="3854450"/>
            <a:ext cx="101600" cy="326899"/>
          </a:xfrm>
          <a:custGeom>
            <a:avLst/>
            <a:gdLst/>
            <a:ahLst/>
            <a:cxnLst/>
            <a:rect l="0" t="0" r="0" b="0"/>
            <a:pathLst>
              <a:path w="160" h="514">
                <a:moveTo>
                  <a:pt x="0" y="0"/>
                </a:moveTo>
                <a:lnTo>
                  <a:pt x="160" y="0"/>
                </a:lnTo>
                <a:lnTo>
                  <a:pt x="160"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60" name="path 360"/>
          <p:cNvSpPr/>
          <p:nvPr/>
        </p:nvSpPr>
        <p:spPr>
          <a:xfrm>
            <a:off x="8202219" y="3854450"/>
            <a:ext cx="107950" cy="326899"/>
          </a:xfrm>
          <a:custGeom>
            <a:avLst/>
            <a:gdLst/>
            <a:ahLst/>
            <a:cxnLst/>
            <a:rect l="0" t="0" r="0" b="0"/>
            <a:pathLst>
              <a:path w="170" h="514">
                <a:moveTo>
                  <a:pt x="0" y="0"/>
                </a:moveTo>
                <a:lnTo>
                  <a:pt x="170" y="0"/>
                </a:lnTo>
                <a:lnTo>
                  <a:pt x="170"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62" name="path 362"/>
          <p:cNvSpPr/>
          <p:nvPr/>
        </p:nvSpPr>
        <p:spPr>
          <a:xfrm>
            <a:off x="7868336" y="3854450"/>
            <a:ext cx="100965" cy="326899"/>
          </a:xfrm>
          <a:custGeom>
            <a:avLst/>
            <a:gdLst/>
            <a:ahLst/>
            <a:cxnLst/>
            <a:rect l="0" t="0" r="0" b="0"/>
            <a:pathLst>
              <a:path w="159" h="514">
                <a:moveTo>
                  <a:pt x="0" y="0"/>
                </a:moveTo>
                <a:lnTo>
                  <a:pt x="159" y="0"/>
                </a:lnTo>
                <a:lnTo>
                  <a:pt x="159"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64" name="path 364"/>
          <p:cNvSpPr/>
          <p:nvPr/>
        </p:nvSpPr>
        <p:spPr>
          <a:xfrm>
            <a:off x="7532536" y="3854450"/>
            <a:ext cx="101600" cy="326899"/>
          </a:xfrm>
          <a:custGeom>
            <a:avLst/>
            <a:gdLst/>
            <a:ahLst/>
            <a:cxnLst/>
            <a:rect l="0" t="0" r="0" b="0"/>
            <a:pathLst>
              <a:path w="160" h="514">
                <a:moveTo>
                  <a:pt x="0" y="0"/>
                </a:moveTo>
                <a:lnTo>
                  <a:pt x="160" y="0"/>
                </a:lnTo>
                <a:lnTo>
                  <a:pt x="160"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66" name="path 366"/>
          <p:cNvSpPr/>
          <p:nvPr/>
        </p:nvSpPr>
        <p:spPr>
          <a:xfrm>
            <a:off x="7199288" y="3854450"/>
            <a:ext cx="100330" cy="326899"/>
          </a:xfrm>
          <a:custGeom>
            <a:avLst/>
            <a:gdLst/>
            <a:ahLst/>
            <a:cxnLst/>
            <a:rect l="0" t="0" r="0" b="0"/>
            <a:pathLst>
              <a:path w="158" h="514">
                <a:moveTo>
                  <a:pt x="0" y="0"/>
                </a:moveTo>
                <a:lnTo>
                  <a:pt x="158" y="0"/>
                </a:lnTo>
                <a:lnTo>
                  <a:pt x="158"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68" name="path 368"/>
          <p:cNvSpPr/>
          <p:nvPr/>
        </p:nvSpPr>
        <p:spPr>
          <a:xfrm>
            <a:off x="6854396" y="3854450"/>
            <a:ext cx="111759" cy="326899"/>
          </a:xfrm>
          <a:custGeom>
            <a:avLst/>
            <a:gdLst/>
            <a:ahLst/>
            <a:cxnLst/>
            <a:rect l="0" t="0" r="0" b="0"/>
            <a:pathLst>
              <a:path w="175" h="514">
                <a:moveTo>
                  <a:pt x="0" y="0"/>
                </a:moveTo>
                <a:lnTo>
                  <a:pt x="175" y="0"/>
                </a:lnTo>
                <a:lnTo>
                  <a:pt x="175"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70" name="path 370"/>
          <p:cNvSpPr/>
          <p:nvPr/>
        </p:nvSpPr>
        <p:spPr>
          <a:xfrm>
            <a:off x="6483009" y="3854450"/>
            <a:ext cx="111760" cy="326899"/>
          </a:xfrm>
          <a:custGeom>
            <a:avLst/>
            <a:gdLst/>
            <a:ahLst/>
            <a:cxnLst/>
            <a:rect l="0" t="0" r="0" b="0"/>
            <a:pathLst>
              <a:path w="176" h="514">
                <a:moveTo>
                  <a:pt x="0" y="0"/>
                </a:moveTo>
                <a:lnTo>
                  <a:pt x="176" y="0"/>
                </a:lnTo>
                <a:lnTo>
                  <a:pt x="176"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72" name="path 372"/>
          <p:cNvSpPr/>
          <p:nvPr/>
        </p:nvSpPr>
        <p:spPr>
          <a:xfrm>
            <a:off x="6140617" y="3854450"/>
            <a:ext cx="107950" cy="326899"/>
          </a:xfrm>
          <a:custGeom>
            <a:avLst/>
            <a:gdLst/>
            <a:ahLst/>
            <a:cxnLst/>
            <a:rect l="0" t="0" r="0" b="0"/>
            <a:pathLst>
              <a:path w="170" h="514">
                <a:moveTo>
                  <a:pt x="0" y="0"/>
                </a:moveTo>
                <a:lnTo>
                  <a:pt x="170" y="0"/>
                </a:lnTo>
                <a:lnTo>
                  <a:pt x="170"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74" name="path 374"/>
          <p:cNvSpPr/>
          <p:nvPr/>
        </p:nvSpPr>
        <p:spPr>
          <a:xfrm>
            <a:off x="5803432" y="3854450"/>
            <a:ext cx="104775" cy="326899"/>
          </a:xfrm>
          <a:custGeom>
            <a:avLst/>
            <a:gdLst/>
            <a:ahLst/>
            <a:cxnLst/>
            <a:rect l="0" t="0" r="0" b="0"/>
            <a:pathLst>
              <a:path w="165" h="514">
                <a:moveTo>
                  <a:pt x="0" y="0"/>
                </a:moveTo>
                <a:lnTo>
                  <a:pt x="165" y="0"/>
                </a:lnTo>
                <a:lnTo>
                  <a:pt x="165"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76" name="path 376"/>
          <p:cNvSpPr/>
          <p:nvPr/>
        </p:nvSpPr>
        <p:spPr>
          <a:xfrm>
            <a:off x="5474502" y="3854450"/>
            <a:ext cx="96520" cy="326899"/>
          </a:xfrm>
          <a:custGeom>
            <a:avLst/>
            <a:gdLst/>
            <a:ahLst/>
            <a:cxnLst/>
            <a:rect l="0" t="0" r="0" b="0"/>
            <a:pathLst>
              <a:path w="152" h="514">
                <a:moveTo>
                  <a:pt x="0" y="0"/>
                </a:moveTo>
                <a:lnTo>
                  <a:pt x="152" y="0"/>
                </a:lnTo>
                <a:lnTo>
                  <a:pt x="152"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78" name="path 378"/>
          <p:cNvSpPr/>
          <p:nvPr/>
        </p:nvSpPr>
        <p:spPr>
          <a:xfrm>
            <a:off x="5142283" y="3854450"/>
            <a:ext cx="99059" cy="326899"/>
          </a:xfrm>
          <a:custGeom>
            <a:avLst/>
            <a:gdLst/>
            <a:ahLst/>
            <a:cxnLst/>
            <a:rect l="0" t="0" r="0" b="0"/>
            <a:pathLst>
              <a:path w="155" h="514">
                <a:moveTo>
                  <a:pt x="0" y="0"/>
                </a:moveTo>
                <a:lnTo>
                  <a:pt x="155" y="0"/>
                </a:lnTo>
                <a:lnTo>
                  <a:pt x="155"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80" name="path 380"/>
          <p:cNvSpPr/>
          <p:nvPr/>
        </p:nvSpPr>
        <p:spPr>
          <a:xfrm>
            <a:off x="4811309" y="3854450"/>
            <a:ext cx="99059" cy="326899"/>
          </a:xfrm>
          <a:custGeom>
            <a:avLst/>
            <a:gdLst/>
            <a:ahLst/>
            <a:cxnLst/>
            <a:rect l="0" t="0" r="0" b="0"/>
            <a:pathLst>
              <a:path w="155" h="514">
                <a:moveTo>
                  <a:pt x="0" y="0"/>
                </a:moveTo>
                <a:lnTo>
                  <a:pt x="155" y="0"/>
                </a:lnTo>
                <a:lnTo>
                  <a:pt x="155"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82" name="path 382"/>
          <p:cNvSpPr/>
          <p:nvPr/>
        </p:nvSpPr>
        <p:spPr>
          <a:xfrm>
            <a:off x="4480474" y="3854450"/>
            <a:ext cx="97154" cy="326899"/>
          </a:xfrm>
          <a:custGeom>
            <a:avLst/>
            <a:gdLst/>
            <a:ahLst/>
            <a:cxnLst/>
            <a:rect l="0" t="0" r="0" b="0"/>
            <a:pathLst>
              <a:path w="152" h="514">
                <a:moveTo>
                  <a:pt x="0" y="0"/>
                </a:moveTo>
                <a:lnTo>
                  <a:pt x="152" y="0"/>
                </a:lnTo>
                <a:lnTo>
                  <a:pt x="152"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84" name="path 384"/>
          <p:cNvSpPr/>
          <p:nvPr/>
        </p:nvSpPr>
        <p:spPr>
          <a:xfrm>
            <a:off x="4148622" y="3854450"/>
            <a:ext cx="98425" cy="326899"/>
          </a:xfrm>
          <a:custGeom>
            <a:avLst/>
            <a:gdLst/>
            <a:ahLst/>
            <a:cxnLst/>
            <a:rect l="0" t="0" r="0" b="0"/>
            <a:pathLst>
              <a:path w="155" h="514">
                <a:moveTo>
                  <a:pt x="0" y="0"/>
                </a:moveTo>
                <a:lnTo>
                  <a:pt x="155" y="0"/>
                </a:lnTo>
                <a:lnTo>
                  <a:pt x="155"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386" name="path 386"/>
          <p:cNvSpPr/>
          <p:nvPr/>
        </p:nvSpPr>
        <p:spPr>
          <a:xfrm>
            <a:off x="3812707" y="3854450"/>
            <a:ext cx="103504" cy="326899"/>
          </a:xfrm>
          <a:custGeom>
            <a:avLst/>
            <a:gdLst/>
            <a:ahLst/>
            <a:cxnLst/>
            <a:rect l="0" t="0" r="0" b="0"/>
            <a:pathLst>
              <a:path w="162" h="514">
                <a:moveTo>
                  <a:pt x="0" y="0"/>
                </a:moveTo>
                <a:lnTo>
                  <a:pt x="162" y="0"/>
                </a:lnTo>
                <a:lnTo>
                  <a:pt x="162" y="514"/>
                </a:lnTo>
                <a:lnTo>
                  <a:pt x="0" y="514"/>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pic>
        <p:nvPicPr>
          <p:cNvPr id="388" name="picture 388"/>
          <p:cNvPicPr>
            <a:picLocks noChangeAspect="1"/>
          </p:cNvPicPr>
          <p:nvPr/>
        </p:nvPicPr>
        <p:blipFill>
          <a:blip r:embed="rId18"/>
          <a:stretch>
            <a:fillRect/>
          </a:stretch>
        </p:blipFill>
        <p:spPr>
          <a:xfrm rot="21600000">
            <a:off x="2855976" y="5996940"/>
            <a:ext cx="3464052" cy="205739"/>
          </a:xfrm>
          <a:prstGeom prst="rect">
            <a:avLst/>
          </a:prstGeom>
        </p:spPr>
      </p:pic>
      <p:sp>
        <p:nvSpPr>
          <p:cNvPr id="390" name="path 390"/>
          <p:cNvSpPr/>
          <p:nvPr/>
        </p:nvSpPr>
        <p:spPr>
          <a:xfrm>
            <a:off x="8104631" y="4555235"/>
            <a:ext cx="12192" cy="478535"/>
          </a:xfrm>
          <a:custGeom>
            <a:avLst/>
            <a:gdLst/>
            <a:ahLst/>
            <a:cxnLst/>
            <a:rect l="0" t="0" r="0" b="0"/>
            <a:pathLst>
              <a:path w="19" h="753">
                <a:moveTo>
                  <a:pt x="19" y="753"/>
                </a:moveTo>
                <a:lnTo>
                  <a:pt x="0" y="753"/>
                </a:lnTo>
                <a:lnTo>
                  <a:pt x="0" y="734"/>
                </a:lnTo>
                <a:lnTo>
                  <a:pt x="19" y="734"/>
                </a:lnTo>
                <a:lnTo>
                  <a:pt x="19" y="753"/>
                </a:lnTo>
                <a:close/>
                <a:moveTo>
                  <a:pt x="19" y="715"/>
                </a:moveTo>
                <a:lnTo>
                  <a:pt x="0" y="715"/>
                </a:lnTo>
                <a:lnTo>
                  <a:pt x="0" y="693"/>
                </a:lnTo>
                <a:lnTo>
                  <a:pt x="19" y="693"/>
                </a:lnTo>
                <a:lnTo>
                  <a:pt x="19" y="715"/>
                </a:lnTo>
                <a:close/>
                <a:moveTo>
                  <a:pt x="19" y="676"/>
                </a:moveTo>
                <a:lnTo>
                  <a:pt x="0" y="676"/>
                </a:lnTo>
                <a:lnTo>
                  <a:pt x="0" y="657"/>
                </a:lnTo>
                <a:lnTo>
                  <a:pt x="19" y="657"/>
                </a:lnTo>
                <a:lnTo>
                  <a:pt x="19" y="676"/>
                </a:lnTo>
                <a:close/>
                <a:moveTo>
                  <a:pt x="19" y="635"/>
                </a:moveTo>
                <a:lnTo>
                  <a:pt x="0" y="635"/>
                </a:lnTo>
                <a:lnTo>
                  <a:pt x="0" y="616"/>
                </a:lnTo>
                <a:lnTo>
                  <a:pt x="19" y="616"/>
                </a:lnTo>
                <a:lnTo>
                  <a:pt x="19" y="635"/>
                </a:lnTo>
                <a:close/>
                <a:moveTo>
                  <a:pt x="19" y="597"/>
                </a:moveTo>
                <a:lnTo>
                  <a:pt x="0" y="597"/>
                </a:lnTo>
                <a:lnTo>
                  <a:pt x="0" y="578"/>
                </a:lnTo>
                <a:lnTo>
                  <a:pt x="19" y="578"/>
                </a:lnTo>
                <a:lnTo>
                  <a:pt x="19" y="597"/>
                </a:lnTo>
                <a:close/>
                <a:moveTo>
                  <a:pt x="19" y="559"/>
                </a:moveTo>
                <a:lnTo>
                  <a:pt x="0" y="559"/>
                </a:lnTo>
                <a:lnTo>
                  <a:pt x="0" y="540"/>
                </a:lnTo>
                <a:lnTo>
                  <a:pt x="19" y="540"/>
                </a:lnTo>
                <a:lnTo>
                  <a:pt x="19" y="559"/>
                </a:lnTo>
                <a:close/>
                <a:moveTo>
                  <a:pt x="19" y="520"/>
                </a:moveTo>
                <a:lnTo>
                  <a:pt x="0" y="520"/>
                </a:lnTo>
                <a:lnTo>
                  <a:pt x="0" y="501"/>
                </a:lnTo>
                <a:lnTo>
                  <a:pt x="19" y="501"/>
                </a:lnTo>
                <a:lnTo>
                  <a:pt x="19" y="520"/>
                </a:lnTo>
                <a:close/>
                <a:moveTo>
                  <a:pt x="19" y="482"/>
                </a:moveTo>
                <a:lnTo>
                  <a:pt x="0" y="482"/>
                </a:lnTo>
                <a:lnTo>
                  <a:pt x="0" y="463"/>
                </a:lnTo>
                <a:lnTo>
                  <a:pt x="19" y="463"/>
                </a:lnTo>
                <a:lnTo>
                  <a:pt x="19" y="482"/>
                </a:lnTo>
                <a:close/>
                <a:moveTo>
                  <a:pt x="19" y="443"/>
                </a:moveTo>
                <a:lnTo>
                  <a:pt x="0" y="443"/>
                </a:lnTo>
                <a:lnTo>
                  <a:pt x="0" y="424"/>
                </a:lnTo>
                <a:lnTo>
                  <a:pt x="19" y="424"/>
                </a:lnTo>
                <a:lnTo>
                  <a:pt x="19" y="443"/>
                </a:lnTo>
                <a:close/>
                <a:moveTo>
                  <a:pt x="19" y="405"/>
                </a:moveTo>
                <a:lnTo>
                  <a:pt x="0" y="405"/>
                </a:lnTo>
                <a:lnTo>
                  <a:pt x="0" y="386"/>
                </a:lnTo>
                <a:lnTo>
                  <a:pt x="19" y="386"/>
                </a:lnTo>
                <a:lnTo>
                  <a:pt x="19" y="405"/>
                </a:lnTo>
                <a:close/>
                <a:moveTo>
                  <a:pt x="19" y="367"/>
                </a:moveTo>
                <a:lnTo>
                  <a:pt x="0" y="367"/>
                </a:lnTo>
                <a:lnTo>
                  <a:pt x="0" y="347"/>
                </a:lnTo>
                <a:lnTo>
                  <a:pt x="19" y="347"/>
                </a:lnTo>
                <a:lnTo>
                  <a:pt x="19" y="367"/>
                </a:lnTo>
                <a:close/>
                <a:moveTo>
                  <a:pt x="19" y="326"/>
                </a:moveTo>
                <a:lnTo>
                  <a:pt x="0" y="326"/>
                </a:lnTo>
                <a:lnTo>
                  <a:pt x="0" y="307"/>
                </a:lnTo>
                <a:lnTo>
                  <a:pt x="19" y="307"/>
                </a:lnTo>
                <a:lnTo>
                  <a:pt x="19" y="326"/>
                </a:lnTo>
                <a:close/>
                <a:moveTo>
                  <a:pt x="19" y="287"/>
                </a:moveTo>
                <a:lnTo>
                  <a:pt x="0" y="287"/>
                </a:lnTo>
                <a:lnTo>
                  <a:pt x="0" y="268"/>
                </a:lnTo>
                <a:lnTo>
                  <a:pt x="19" y="268"/>
                </a:lnTo>
                <a:lnTo>
                  <a:pt x="19" y="287"/>
                </a:lnTo>
                <a:close/>
                <a:moveTo>
                  <a:pt x="19" y="249"/>
                </a:moveTo>
                <a:lnTo>
                  <a:pt x="0" y="249"/>
                </a:lnTo>
                <a:lnTo>
                  <a:pt x="0" y="230"/>
                </a:lnTo>
                <a:lnTo>
                  <a:pt x="19" y="230"/>
                </a:lnTo>
                <a:lnTo>
                  <a:pt x="19" y="249"/>
                </a:lnTo>
                <a:close/>
                <a:moveTo>
                  <a:pt x="19" y="211"/>
                </a:moveTo>
                <a:lnTo>
                  <a:pt x="0" y="211"/>
                </a:lnTo>
                <a:lnTo>
                  <a:pt x="0" y="192"/>
                </a:lnTo>
                <a:lnTo>
                  <a:pt x="19" y="192"/>
                </a:lnTo>
                <a:lnTo>
                  <a:pt x="19" y="211"/>
                </a:lnTo>
                <a:close/>
                <a:moveTo>
                  <a:pt x="19" y="172"/>
                </a:moveTo>
                <a:lnTo>
                  <a:pt x="0" y="172"/>
                </a:lnTo>
                <a:lnTo>
                  <a:pt x="0" y="153"/>
                </a:lnTo>
                <a:lnTo>
                  <a:pt x="19" y="153"/>
                </a:lnTo>
                <a:lnTo>
                  <a:pt x="19" y="172"/>
                </a:lnTo>
                <a:close/>
                <a:moveTo>
                  <a:pt x="19" y="134"/>
                </a:moveTo>
                <a:lnTo>
                  <a:pt x="0" y="134"/>
                </a:lnTo>
                <a:lnTo>
                  <a:pt x="0" y="115"/>
                </a:lnTo>
                <a:lnTo>
                  <a:pt x="19" y="115"/>
                </a:lnTo>
                <a:lnTo>
                  <a:pt x="19" y="134"/>
                </a:lnTo>
                <a:close/>
                <a:moveTo>
                  <a:pt x="19" y="95"/>
                </a:moveTo>
                <a:lnTo>
                  <a:pt x="0" y="95"/>
                </a:lnTo>
                <a:lnTo>
                  <a:pt x="0" y="76"/>
                </a:lnTo>
                <a:lnTo>
                  <a:pt x="19" y="76"/>
                </a:lnTo>
                <a:lnTo>
                  <a:pt x="19" y="95"/>
                </a:lnTo>
                <a:close/>
                <a:moveTo>
                  <a:pt x="19" y="57"/>
                </a:moveTo>
                <a:lnTo>
                  <a:pt x="0" y="57"/>
                </a:lnTo>
                <a:lnTo>
                  <a:pt x="0" y="38"/>
                </a:lnTo>
                <a:lnTo>
                  <a:pt x="19" y="38"/>
                </a:lnTo>
                <a:lnTo>
                  <a:pt x="19" y="57"/>
                </a:lnTo>
                <a:close/>
                <a:moveTo>
                  <a:pt x="19" y="16"/>
                </a:moveTo>
                <a:lnTo>
                  <a:pt x="0" y="16"/>
                </a:lnTo>
                <a:lnTo>
                  <a:pt x="0" y="0"/>
                </a:lnTo>
                <a:lnTo>
                  <a:pt x="19" y="0"/>
                </a:lnTo>
                <a:lnTo>
                  <a:pt x="19" y="16"/>
                </a:lnTo>
              </a:path>
            </a:pathLst>
          </a:custGeom>
          <a:solidFill>
            <a:srgbClr val="E60012">
              <a:alpha val="100000"/>
            </a:srgbClr>
          </a:solidFill>
          <a:ln w="0" cap="flat">
            <a:noFill/>
            <a:prstDash val="solid"/>
            <a:miter lim="0"/>
          </a:ln>
        </p:spPr>
        <p:txBody>
          <a:bodyPr rtlCol="0"/>
          <a:lstStyle/>
          <a:p>
            <a:pPr algn="ctr"/>
            <a:endParaRPr lang="zh-CN" altLang="en-US"/>
          </a:p>
        </p:txBody>
      </p:sp>
      <p:pic>
        <p:nvPicPr>
          <p:cNvPr id="21510" name="图片 6" descr="洋钒公司2"/>
          <p:cNvPicPr>
            <a:picLocks noChangeAspect="1"/>
          </p:cNvPicPr>
          <p:nvPr/>
        </p:nvPicPr>
        <p:blipFill>
          <a:blip r:embed="rId19"/>
          <a:stretch>
            <a:fillRect/>
          </a:stretch>
        </p:blipFill>
        <p:spPr>
          <a:xfrm>
            <a:off x="9890125" y="0"/>
            <a:ext cx="2301875" cy="828675"/>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88" name="group 88"/>
          <p:cNvGrpSpPr/>
          <p:nvPr/>
        </p:nvGrpSpPr>
        <p:grpSpPr>
          <a:xfrm rot="21600000">
            <a:off x="7256780" y="5078729"/>
            <a:ext cx="3065767" cy="425450"/>
            <a:chOff x="0" y="0"/>
            <a:chExt cx="3065767" cy="425450"/>
          </a:xfrm>
        </p:grpSpPr>
        <p:pic>
          <p:nvPicPr>
            <p:cNvPr id="1650" name="picture 1650"/>
            <p:cNvPicPr>
              <a:picLocks noChangeAspect="1"/>
            </p:cNvPicPr>
            <p:nvPr/>
          </p:nvPicPr>
          <p:blipFill>
            <a:blip r:embed="rId2"/>
            <a:stretch>
              <a:fillRect/>
            </a:stretch>
          </p:blipFill>
          <p:spPr>
            <a:xfrm rot="21600000">
              <a:off x="0" y="0"/>
              <a:ext cx="3065767" cy="425450"/>
            </a:xfrm>
            <a:prstGeom prst="rect">
              <a:avLst/>
            </a:prstGeom>
          </p:spPr>
        </p:pic>
        <p:sp>
          <p:nvSpPr>
            <p:cNvPr id="1652" name="textbox 1652"/>
            <p:cNvSpPr/>
            <p:nvPr/>
          </p:nvSpPr>
          <p:spPr>
            <a:xfrm>
              <a:off x="-12700" y="-12700"/>
              <a:ext cx="3091179" cy="475615"/>
            </a:xfrm>
            <a:prstGeom prst="rect">
              <a:avLst/>
            </a:prstGeom>
            <a:noFill/>
            <a:ln w="0" cap="flat">
              <a:noFill/>
              <a:prstDash val="solid"/>
              <a:miter lim="0"/>
            </a:ln>
          </p:spPr>
          <p:txBody>
            <a:bodyPr vert="horz" wrap="square" lIns="0" tIns="0" rIns="0" bIns="0"/>
            <a:lstStyle/>
            <a:p>
              <a:pPr algn="l" rtl="0" eaLnBrk="0">
                <a:lnSpc>
                  <a:spcPct val="108000"/>
                </a:lnSpc>
              </a:pPr>
              <a:endParaRPr sz="9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655320" algn="l" rtl="0" eaLnBrk="0">
                <a:lnSpc>
                  <a:spcPts val="1820"/>
                </a:lnSpc>
              </a:pPr>
              <a:r>
                <a:rPr sz="1500" b="1" kern="0" spc="50" dirty="0">
                  <a:solidFill>
                    <a:srgbClr val="000000">
                      <a:alpha val="100000"/>
                    </a:srgbClr>
                  </a:solidFill>
                  <a:latin typeface="仿宋" panose="02010609060101010101" charset="-122"/>
                  <a:ea typeface="仿宋" panose="02010609060101010101" charset="-122"/>
                  <a:cs typeface="仿宋" panose="02010609060101010101" charset="-122"/>
                </a:rPr>
                <a:t>分析群众的思想状况</a:t>
              </a:r>
              <a:endParaRPr sz="1500" dirty="0">
                <a:latin typeface="仿宋" panose="02010609060101010101" charset="-122"/>
                <a:ea typeface="仿宋" panose="02010609060101010101" charset="-122"/>
                <a:cs typeface="仿宋" panose="02010609060101010101" charset="-122"/>
              </a:endParaRPr>
            </a:p>
          </p:txBody>
        </p:sp>
      </p:grpSp>
      <p:grpSp>
        <p:nvGrpSpPr>
          <p:cNvPr id="90" name="group 90"/>
          <p:cNvGrpSpPr/>
          <p:nvPr/>
        </p:nvGrpSpPr>
        <p:grpSpPr>
          <a:xfrm rot="21600000">
            <a:off x="7251700" y="3986529"/>
            <a:ext cx="3067037" cy="461645"/>
            <a:chOff x="0" y="0"/>
            <a:chExt cx="3067037" cy="461645"/>
          </a:xfrm>
        </p:grpSpPr>
        <p:pic>
          <p:nvPicPr>
            <p:cNvPr id="1654" name="picture 1654"/>
            <p:cNvPicPr>
              <a:picLocks noChangeAspect="1"/>
            </p:cNvPicPr>
            <p:nvPr/>
          </p:nvPicPr>
          <p:blipFill>
            <a:blip r:embed="rId3"/>
            <a:stretch>
              <a:fillRect/>
            </a:stretch>
          </p:blipFill>
          <p:spPr>
            <a:xfrm rot="21600000">
              <a:off x="0" y="0"/>
              <a:ext cx="3067037" cy="461645"/>
            </a:xfrm>
            <a:prstGeom prst="rect">
              <a:avLst/>
            </a:prstGeom>
          </p:spPr>
        </p:pic>
        <p:sp>
          <p:nvSpPr>
            <p:cNvPr id="1656" name="textbox 1656"/>
            <p:cNvSpPr/>
            <p:nvPr/>
          </p:nvSpPr>
          <p:spPr>
            <a:xfrm>
              <a:off x="-12700" y="-12700"/>
              <a:ext cx="3092450" cy="512444"/>
            </a:xfrm>
            <a:prstGeom prst="rect">
              <a:avLst/>
            </a:prstGeom>
            <a:noFill/>
            <a:ln w="0" cap="flat">
              <a:noFill/>
              <a:prstDash val="solid"/>
              <a:miter lim="0"/>
            </a:ln>
          </p:spPr>
          <p:txBody>
            <a:bodyPr vert="horz" wrap="square" lIns="0" tIns="0" rIns="0" bIns="0"/>
            <a:lstStyle/>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650240" algn="l" rtl="0" eaLnBrk="0">
                <a:lnSpc>
                  <a:spcPts val="1825"/>
                </a:lnSpc>
              </a:pPr>
              <a:r>
                <a:rPr sz="1500" b="1" kern="0" spc="60" dirty="0">
                  <a:solidFill>
                    <a:srgbClr val="000000">
                      <a:alpha val="100000"/>
                    </a:srgbClr>
                  </a:solidFill>
                  <a:latin typeface="仿宋" panose="02010609060101010101" charset="-122"/>
                  <a:ea typeface="仿宋" panose="02010609060101010101" charset="-122"/>
                  <a:cs typeface="仿宋" panose="02010609060101010101" charset="-122"/>
                </a:rPr>
                <a:t>开展批评与自我批评</a:t>
              </a:r>
              <a:endParaRPr sz="1500" dirty="0">
                <a:latin typeface="仿宋" panose="02010609060101010101" charset="-122"/>
                <a:ea typeface="仿宋" panose="02010609060101010101" charset="-122"/>
                <a:cs typeface="仿宋" panose="02010609060101010101" charset="-122"/>
              </a:endParaRPr>
            </a:p>
          </p:txBody>
        </p:sp>
      </p:grpSp>
      <p:grpSp>
        <p:nvGrpSpPr>
          <p:cNvPr id="92" name="group 92"/>
          <p:cNvGrpSpPr/>
          <p:nvPr/>
        </p:nvGrpSpPr>
        <p:grpSpPr>
          <a:xfrm rot="21600000">
            <a:off x="7251700" y="4541520"/>
            <a:ext cx="3067037" cy="457200"/>
            <a:chOff x="0" y="0"/>
            <a:chExt cx="3067037" cy="457200"/>
          </a:xfrm>
        </p:grpSpPr>
        <p:pic>
          <p:nvPicPr>
            <p:cNvPr id="1658" name="picture 1658"/>
            <p:cNvPicPr>
              <a:picLocks noChangeAspect="1"/>
            </p:cNvPicPr>
            <p:nvPr/>
          </p:nvPicPr>
          <p:blipFill>
            <a:blip r:embed="rId4"/>
            <a:stretch>
              <a:fillRect/>
            </a:stretch>
          </p:blipFill>
          <p:spPr>
            <a:xfrm rot="21600000">
              <a:off x="0" y="0"/>
              <a:ext cx="3067037" cy="457200"/>
            </a:xfrm>
            <a:prstGeom prst="rect">
              <a:avLst/>
            </a:prstGeom>
          </p:spPr>
        </p:pic>
        <p:sp>
          <p:nvSpPr>
            <p:cNvPr id="1660" name="textbox 1660"/>
            <p:cNvSpPr/>
            <p:nvPr/>
          </p:nvSpPr>
          <p:spPr>
            <a:xfrm>
              <a:off x="-12700" y="-12700"/>
              <a:ext cx="3092450" cy="505459"/>
            </a:xfrm>
            <a:prstGeom prst="rect">
              <a:avLst/>
            </a:prstGeom>
            <a:noFill/>
            <a:ln w="0" cap="flat">
              <a:noFill/>
              <a:prstDash val="solid"/>
              <a:miter lim="0"/>
            </a:ln>
          </p:spPr>
          <p:txBody>
            <a:bodyPr vert="horz" wrap="square" lIns="0" tIns="0" rIns="0" bIns="0"/>
            <a:lstStyle/>
            <a:p>
              <a:pPr algn="l" rtl="0" eaLnBrk="0">
                <a:lnSpc>
                  <a:spcPct val="107000"/>
                </a:lnSpc>
              </a:pPr>
              <a:endParaRPr sz="1000" dirty="0">
                <a:latin typeface="Arial" panose="020B0604020202020204"/>
                <a:ea typeface="Arial" panose="020B0604020202020204"/>
                <a:cs typeface="Arial" panose="020B0604020202020204"/>
              </a:endParaRPr>
            </a:p>
            <a:p>
              <a:pPr marL="959485" algn="l" rtl="0" eaLnBrk="0">
                <a:lnSpc>
                  <a:spcPts val="1810"/>
                </a:lnSpc>
                <a:spcBef>
                  <a:spcPts val="5"/>
                </a:spcBef>
              </a:pPr>
              <a:r>
                <a:rPr sz="1500" b="1" kern="0" spc="40" dirty="0">
                  <a:solidFill>
                    <a:srgbClr val="000000">
                      <a:alpha val="100000"/>
                    </a:srgbClr>
                  </a:solidFill>
                  <a:latin typeface="仿宋" panose="02010609060101010101" charset="-122"/>
                  <a:ea typeface="仿宋" panose="02010609060101010101" charset="-122"/>
                  <a:cs typeface="仿宋" panose="02010609060101010101" charset="-122"/>
                </a:rPr>
                <a:t>讨论党务工作</a:t>
              </a:r>
              <a:endParaRPr sz="1500" dirty="0">
                <a:latin typeface="仿宋" panose="02010609060101010101" charset="-122"/>
                <a:ea typeface="仿宋" panose="02010609060101010101" charset="-122"/>
                <a:cs typeface="仿宋" panose="02010609060101010101" charset="-122"/>
              </a:endParaRPr>
            </a:p>
          </p:txBody>
        </p:sp>
      </p:grpSp>
      <p:grpSp>
        <p:nvGrpSpPr>
          <p:cNvPr id="94" name="group 94"/>
          <p:cNvGrpSpPr/>
          <p:nvPr/>
        </p:nvGrpSpPr>
        <p:grpSpPr>
          <a:xfrm rot="21600000">
            <a:off x="3926840" y="2170429"/>
            <a:ext cx="2609836" cy="1155700"/>
            <a:chOff x="0" y="0"/>
            <a:chExt cx="2609836" cy="1155700"/>
          </a:xfrm>
        </p:grpSpPr>
        <p:pic>
          <p:nvPicPr>
            <p:cNvPr id="1662" name="picture 1662"/>
            <p:cNvPicPr>
              <a:picLocks noChangeAspect="1"/>
            </p:cNvPicPr>
            <p:nvPr/>
          </p:nvPicPr>
          <p:blipFill>
            <a:blip r:embed="rId5"/>
            <a:stretch>
              <a:fillRect/>
            </a:stretch>
          </p:blipFill>
          <p:spPr>
            <a:xfrm rot="21600000">
              <a:off x="0" y="0"/>
              <a:ext cx="2609836" cy="1155700"/>
            </a:xfrm>
            <a:prstGeom prst="rect">
              <a:avLst/>
            </a:prstGeom>
          </p:spPr>
        </p:pic>
        <p:sp>
          <p:nvSpPr>
            <p:cNvPr id="1664" name="textbox 1664"/>
            <p:cNvSpPr/>
            <p:nvPr/>
          </p:nvSpPr>
          <p:spPr>
            <a:xfrm>
              <a:off x="-12700" y="-12700"/>
              <a:ext cx="2635250" cy="1208405"/>
            </a:xfrm>
            <a:prstGeom prst="rect">
              <a:avLst/>
            </a:prstGeom>
            <a:noFill/>
            <a:ln w="0" cap="flat">
              <a:noFill/>
              <a:prstDash val="solid"/>
              <a:miter lim="0"/>
            </a:ln>
          </p:spPr>
          <p:txBody>
            <a:bodyPr vert="horz" wrap="square" lIns="0" tIns="0" rIns="0" bIns="0"/>
            <a:lstStyle/>
            <a:p>
              <a:pPr algn="l" rtl="0" eaLnBrk="0">
                <a:lnSpc>
                  <a:spcPct val="109000"/>
                </a:lnSpc>
              </a:pPr>
              <a:endParaRPr sz="1000" dirty="0">
                <a:latin typeface="Arial" panose="020B0604020202020204"/>
                <a:ea typeface="Arial" panose="020B0604020202020204"/>
                <a:cs typeface="Arial" panose="020B0604020202020204"/>
              </a:endParaRPr>
            </a:p>
            <a:p>
              <a:pPr marL="268605" algn="l" rtl="0" eaLnBrk="0">
                <a:lnSpc>
                  <a:spcPts val="1825"/>
                </a:lnSpc>
                <a:spcBef>
                  <a:spcPts val="5"/>
                </a:spcBef>
              </a:pPr>
              <a:r>
                <a:rPr sz="1500" b="1" kern="0" spc="30" dirty="0">
                  <a:solidFill>
                    <a:srgbClr val="000000">
                      <a:alpha val="100000"/>
                    </a:srgbClr>
                  </a:solidFill>
                  <a:latin typeface="仿宋" panose="02010609060101010101" charset="-122"/>
                  <a:ea typeface="仿宋" panose="02010609060101010101" charset="-122"/>
                  <a:cs typeface="仿宋" panose="02010609060101010101" charset="-122"/>
                </a:rPr>
                <a:t>向支部报会议内容、时</a:t>
              </a:r>
              <a:r>
                <a:rPr sz="1500" b="1" kern="0" spc="20" dirty="0">
                  <a:solidFill>
                    <a:srgbClr val="000000">
                      <a:alpha val="100000"/>
                    </a:srgbClr>
                  </a:solidFill>
                  <a:latin typeface="仿宋" panose="02010609060101010101" charset="-122"/>
                  <a:ea typeface="仿宋" panose="02010609060101010101" charset="-122"/>
                  <a:cs typeface="仿宋" panose="02010609060101010101" charset="-122"/>
                </a:rPr>
                <a:t>间</a:t>
              </a:r>
              <a:endParaRPr sz="1500" dirty="0">
                <a:latin typeface="仿宋" panose="02010609060101010101" charset="-122"/>
                <a:ea typeface="仿宋" panose="02010609060101010101" charset="-122"/>
                <a:cs typeface="仿宋" panose="02010609060101010101" charset="-122"/>
              </a:endParaRPr>
            </a:p>
            <a:p>
              <a:pPr algn="l" rtl="0" eaLnBrk="0">
                <a:lnSpc>
                  <a:spcPct val="134000"/>
                </a:lnSpc>
              </a:pPr>
              <a:endParaRPr sz="1000" dirty="0">
                <a:latin typeface="Arial" panose="020B0604020202020204"/>
                <a:ea typeface="Arial" panose="020B0604020202020204"/>
                <a:cs typeface="Arial" panose="020B0604020202020204"/>
              </a:endParaRPr>
            </a:p>
            <a:p>
              <a:pPr algn="l" rtl="0" eaLnBrk="0">
                <a:lnSpc>
                  <a:spcPct val="134000"/>
                </a:lnSpc>
              </a:pPr>
              <a:endParaRPr sz="1000" dirty="0">
                <a:latin typeface="Arial" panose="020B0604020202020204"/>
                <a:ea typeface="Arial" panose="020B0604020202020204"/>
                <a:cs typeface="Arial" panose="020B0604020202020204"/>
              </a:endParaRPr>
            </a:p>
            <a:p>
              <a:pPr algn="l" rtl="0" eaLnBrk="0">
                <a:lnSpc>
                  <a:spcPct val="125000"/>
                </a:lnSpc>
              </a:pPr>
              <a:endParaRPr sz="300" dirty="0">
                <a:latin typeface="Arial" panose="020B0604020202020204"/>
                <a:ea typeface="Arial" panose="020B0604020202020204"/>
                <a:cs typeface="Arial" panose="020B0604020202020204"/>
              </a:endParaRPr>
            </a:p>
            <a:p>
              <a:pPr marL="941705" algn="l" rtl="0" eaLnBrk="0">
                <a:lnSpc>
                  <a:spcPts val="1845"/>
                </a:lnSpc>
                <a:spcBef>
                  <a:spcPts val="5"/>
                </a:spcBef>
              </a:pPr>
              <a:r>
                <a:rPr sz="1500" b="1" kern="0" spc="20" dirty="0">
                  <a:solidFill>
                    <a:srgbClr val="000000">
                      <a:alpha val="100000"/>
                    </a:srgbClr>
                  </a:solidFill>
                  <a:latin typeface="仿宋" panose="02010609060101010101" charset="-122"/>
                  <a:ea typeface="仿宋" panose="02010609060101010101" charset="-122"/>
                  <a:cs typeface="仿宋" panose="02010609060101010101" charset="-122"/>
                </a:rPr>
                <a:t>通知党员</a:t>
              </a:r>
              <a:endParaRPr sz="1500" dirty="0">
                <a:latin typeface="仿宋" panose="02010609060101010101" charset="-122"/>
                <a:ea typeface="仿宋" panose="02010609060101010101" charset="-122"/>
                <a:cs typeface="仿宋" panose="02010609060101010101" charset="-122"/>
              </a:endParaRPr>
            </a:p>
          </p:txBody>
        </p:sp>
      </p:grpSp>
      <p:grpSp>
        <p:nvGrpSpPr>
          <p:cNvPr id="96" name="group 96"/>
          <p:cNvGrpSpPr/>
          <p:nvPr/>
        </p:nvGrpSpPr>
        <p:grpSpPr>
          <a:xfrm rot="21600000">
            <a:off x="3939540" y="3594734"/>
            <a:ext cx="2611094" cy="459740"/>
            <a:chOff x="0" y="0"/>
            <a:chExt cx="2611094" cy="459740"/>
          </a:xfrm>
        </p:grpSpPr>
        <p:pic>
          <p:nvPicPr>
            <p:cNvPr id="1666" name="picture 1666"/>
            <p:cNvPicPr>
              <a:picLocks noChangeAspect="1"/>
            </p:cNvPicPr>
            <p:nvPr/>
          </p:nvPicPr>
          <p:blipFill>
            <a:blip r:embed="rId6"/>
            <a:stretch>
              <a:fillRect/>
            </a:stretch>
          </p:blipFill>
          <p:spPr>
            <a:xfrm rot="21600000">
              <a:off x="0" y="0"/>
              <a:ext cx="2611094" cy="459740"/>
            </a:xfrm>
            <a:prstGeom prst="rect">
              <a:avLst/>
            </a:prstGeom>
          </p:spPr>
        </p:pic>
        <p:sp>
          <p:nvSpPr>
            <p:cNvPr id="1668" name="textbox 1668"/>
            <p:cNvSpPr/>
            <p:nvPr/>
          </p:nvSpPr>
          <p:spPr>
            <a:xfrm>
              <a:off x="-12700" y="-12700"/>
              <a:ext cx="2636520" cy="508000"/>
            </a:xfrm>
            <a:prstGeom prst="rect">
              <a:avLst/>
            </a:prstGeom>
            <a:noFill/>
            <a:ln w="0" cap="flat">
              <a:noFill/>
              <a:prstDash val="solid"/>
              <a:miter lim="0"/>
            </a:ln>
          </p:spPr>
          <p:txBody>
            <a:bodyPr vert="horz" wrap="square" lIns="0" tIns="0" rIns="0" bIns="0"/>
            <a:lstStyle/>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447040" algn="l" rtl="0" eaLnBrk="0">
                <a:lnSpc>
                  <a:spcPts val="1810"/>
                </a:lnSpc>
              </a:pPr>
              <a:r>
                <a:rPr sz="1500" b="1" kern="0" spc="40" dirty="0">
                  <a:solidFill>
                    <a:srgbClr val="000000">
                      <a:alpha val="100000"/>
                    </a:srgbClr>
                  </a:solidFill>
                  <a:latin typeface="仿宋" panose="02010609060101010101" charset="-122"/>
                  <a:ea typeface="仿宋" panose="02010609060101010101" charset="-122"/>
                  <a:cs typeface="仿宋" panose="02010609060101010101" charset="-122"/>
                </a:rPr>
                <a:t>宣布议题，展开讨论</a:t>
              </a:r>
              <a:endParaRPr sz="1500" dirty="0">
                <a:latin typeface="仿宋" panose="02010609060101010101" charset="-122"/>
                <a:ea typeface="仿宋" panose="02010609060101010101" charset="-122"/>
                <a:cs typeface="仿宋" panose="02010609060101010101" charset="-122"/>
              </a:endParaRPr>
            </a:p>
          </p:txBody>
        </p:sp>
      </p:grpSp>
      <p:grpSp>
        <p:nvGrpSpPr>
          <p:cNvPr id="98" name="group 98"/>
          <p:cNvGrpSpPr/>
          <p:nvPr/>
        </p:nvGrpSpPr>
        <p:grpSpPr>
          <a:xfrm rot="21600000">
            <a:off x="3926840" y="4264659"/>
            <a:ext cx="2609850" cy="459104"/>
            <a:chOff x="0" y="0"/>
            <a:chExt cx="2609850" cy="459104"/>
          </a:xfrm>
        </p:grpSpPr>
        <p:pic>
          <p:nvPicPr>
            <p:cNvPr id="1670" name="picture 1670"/>
            <p:cNvPicPr>
              <a:picLocks noChangeAspect="1"/>
            </p:cNvPicPr>
            <p:nvPr/>
          </p:nvPicPr>
          <p:blipFill>
            <a:blip r:embed="rId7"/>
            <a:stretch>
              <a:fillRect/>
            </a:stretch>
          </p:blipFill>
          <p:spPr>
            <a:xfrm rot="21600000">
              <a:off x="0" y="0"/>
              <a:ext cx="2609850" cy="459104"/>
            </a:xfrm>
            <a:prstGeom prst="rect">
              <a:avLst/>
            </a:prstGeom>
          </p:spPr>
        </p:pic>
        <p:sp>
          <p:nvSpPr>
            <p:cNvPr id="1672" name="textbox 1672"/>
            <p:cNvSpPr/>
            <p:nvPr/>
          </p:nvSpPr>
          <p:spPr>
            <a:xfrm>
              <a:off x="-12700" y="-12700"/>
              <a:ext cx="2635250" cy="508000"/>
            </a:xfrm>
            <a:prstGeom prst="rect">
              <a:avLst/>
            </a:prstGeom>
            <a:noFill/>
            <a:ln w="0" cap="flat">
              <a:noFill/>
              <a:prstDash val="solid"/>
              <a:miter lim="0"/>
            </a:ln>
          </p:spPr>
          <p:txBody>
            <a:bodyPr vert="horz" wrap="square" lIns="0" tIns="0" rIns="0" bIns="0"/>
            <a:lstStyle/>
            <a:p>
              <a:pPr algn="l" rtl="0" eaLnBrk="0">
                <a:lnSpc>
                  <a:spcPct val="108000"/>
                </a:lnSpc>
              </a:pPr>
              <a:endParaRPr sz="1000" dirty="0">
                <a:latin typeface="Arial" panose="020B0604020202020204"/>
                <a:ea typeface="Arial" panose="020B0604020202020204"/>
                <a:cs typeface="Arial" panose="020B0604020202020204"/>
              </a:endParaRPr>
            </a:p>
            <a:p>
              <a:pPr marL="442595" algn="l" rtl="0" eaLnBrk="0">
                <a:lnSpc>
                  <a:spcPts val="1815"/>
                </a:lnSpc>
                <a:spcBef>
                  <a:spcPts val="5"/>
                </a:spcBef>
              </a:pPr>
              <a:r>
                <a:rPr sz="1500" b="1" kern="0" spc="40" dirty="0">
                  <a:solidFill>
                    <a:srgbClr val="000000">
                      <a:alpha val="100000"/>
                    </a:srgbClr>
                  </a:solidFill>
                  <a:latin typeface="仿宋" panose="02010609060101010101" charset="-122"/>
                  <a:ea typeface="仿宋" panose="02010609060101010101" charset="-122"/>
                  <a:cs typeface="仿宋" panose="02010609060101010101" charset="-122"/>
                </a:rPr>
                <a:t>归纳意见，进行小结</a:t>
              </a:r>
              <a:endParaRPr sz="1500" dirty="0">
                <a:latin typeface="仿宋" panose="02010609060101010101" charset="-122"/>
                <a:ea typeface="仿宋" panose="02010609060101010101" charset="-122"/>
                <a:cs typeface="仿宋" panose="02010609060101010101" charset="-122"/>
              </a:endParaRPr>
            </a:p>
          </p:txBody>
        </p:sp>
      </p:grpSp>
      <p:grpSp>
        <p:nvGrpSpPr>
          <p:cNvPr id="100" name="group 100"/>
          <p:cNvGrpSpPr/>
          <p:nvPr/>
        </p:nvGrpSpPr>
        <p:grpSpPr>
          <a:xfrm rot="21600000">
            <a:off x="3926840" y="5007609"/>
            <a:ext cx="2609836" cy="459740"/>
            <a:chOff x="0" y="0"/>
            <a:chExt cx="2609836" cy="459740"/>
          </a:xfrm>
        </p:grpSpPr>
        <p:pic>
          <p:nvPicPr>
            <p:cNvPr id="1674" name="picture 1674"/>
            <p:cNvPicPr>
              <a:picLocks noChangeAspect="1"/>
            </p:cNvPicPr>
            <p:nvPr/>
          </p:nvPicPr>
          <p:blipFill>
            <a:blip r:embed="rId8"/>
            <a:stretch>
              <a:fillRect/>
            </a:stretch>
          </p:blipFill>
          <p:spPr>
            <a:xfrm rot="21600000">
              <a:off x="0" y="0"/>
              <a:ext cx="2609836" cy="459740"/>
            </a:xfrm>
            <a:prstGeom prst="rect">
              <a:avLst/>
            </a:prstGeom>
          </p:spPr>
        </p:pic>
        <p:sp>
          <p:nvSpPr>
            <p:cNvPr id="1676" name="textbox 1676"/>
            <p:cNvSpPr/>
            <p:nvPr/>
          </p:nvSpPr>
          <p:spPr>
            <a:xfrm>
              <a:off x="-12700" y="-12700"/>
              <a:ext cx="2635250" cy="510540"/>
            </a:xfrm>
            <a:prstGeom prst="rect">
              <a:avLst/>
            </a:prstGeom>
            <a:noFill/>
            <a:ln w="0" cap="flat">
              <a:noFill/>
              <a:prstDash val="solid"/>
              <a:miter lim="0"/>
            </a:ln>
          </p:spPr>
          <p:txBody>
            <a:bodyPr vert="horz" wrap="square" lIns="0" tIns="0" rIns="0" bIns="0"/>
            <a:lstStyle/>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473075" algn="l" rtl="0" eaLnBrk="0">
                <a:lnSpc>
                  <a:spcPts val="1825"/>
                </a:lnSpc>
              </a:pPr>
              <a:r>
                <a:rPr sz="1500" b="1" kern="0" spc="10" dirty="0">
                  <a:solidFill>
                    <a:srgbClr val="000000">
                      <a:alpha val="100000"/>
                    </a:srgbClr>
                  </a:solidFill>
                  <a:latin typeface="仿宋" panose="02010609060101010101" charset="-122"/>
                  <a:ea typeface="仿宋" panose="02010609060101010101" charset="-122"/>
                  <a:cs typeface="仿宋" panose="02010609060101010101" charset="-122"/>
                </a:rPr>
                <a:t>向支部汇报会议情况</a:t>
              </a:r>
              <a:endParaRPr sz="1500" dirty="0">
                <a:latin typeface="仿宋" panose="02010609060101010101" charset="-122"/>
                <a:ea typeface="仿宋" panose="02010609060101010101" charset="-122"/>
                <a:cs typeface="仿宋" panose="02010609060101010101" charset="-122"/>
              </a:endParaRPr>
            </a:p>
          </p:txBody>
        </p:sp>
      </p:grpSp>
      <p:pic>
        <p:nvPicPr>
          <p:cNvPr id="1678" name="picture 1678"/>
          <p:cNvPicPr>
            <a:picLocks noChangeAspect="1"/>
          </p:cNvPicPr>
          <p:nvPr/>
        </p:nvPicPr>
        <p:blipFill>
          <a:blip r:embed="rId9"/>
          <a:stretch>
            <a:fillRect/>
          </a:stretch>
        </p:blipFill>
        <p:spPr>
          <a:xfrm rot="21600000">
            <a:off x="5193791" y="3284219"/>
            <a:ext cx="94488" cy="2424684"/>
          </a:xfrm>
          <a:prstGeom prst="rect">
            <a:avLst/>
          </a:prstGeom>
        </p:spPr>
      </p:pic>
      <p:pic>
        <p:nvPicPr>
          <p:cNvPr id="1680" name="picture 1680"/>
          <p:cNvPicPr>
            <a:picLocks noChangeAspect="1"/>
          </p:cNvPicPr>
          <p:nvPr/>
        </p:nvPicPr>
        <p:blipFill>
          <a:blip r:embed="rId10"/>
          <a:stretch>
            <a:fillRect/>
          </a:stretch>
        </p:blipFill>
        <p:spPr>
          <a:xfrm rot="21600000">
            <a:off x="6602730" y="2482215"/>
            <a:ext cx="546125" cy="2753359"/>
          </a:xfrm>
          <a:prstGeom prst="rect">
            <a:avLst/>
          </a:prstGeom>
        </p:spPr>
      </p:pic>
      <p:grpSp>
        <p:nvGrpSpPr>
          <p:cNvPr id="102" name="group 102"/>
          <p:cNvGrpSpPr/>
          <p:nvPr/>
        </p:nvGrpSpPr>
        <p:grpSpPr>
          <a:xfrm rot="21600000">
            <a:off x="2616200" y="2176779"/>
            <a:ext cx="487045" cy="1228077"/>
            <a:chOff x="0" y="0"/>
            <a:chExt cx="487045" cy="1228077"/>
          </a:xfrm>
        </p:grpSpPr>
        <p:pic>
          <p:nvPicPr>
            <p:cNvPr id="1682" name="picture 1682"/>
            <p:cNvPicPr>
              <a:picLocks noChangeAspect="1"/>
            </p:cNvPicPr>
            <p:nvPr/>
          </p:nvPicPr>
          <p:blipFill>
            <a:blip r:embed="rId11"/>
            <a:stretch>
              <a:fillRect/>
            </a:stretch>
          </p:blipFill>
          <p:spPr>
            <a:xfrm rot="21600000">
              <a:off x="0" y="0"/>
              <a:ext cx="487045" cy="1228077"/>
            </a:xfrm>
            <a:prstGeom prst="rect">
              <a:avLst/>
            </a:prstGeom>
          </p:spPr>
        </p:pic>
        <p:sp>
          <p:nvSpPr>
            <p:cNvPr id="1684" name="textbox 1684"/>
            <p:cNvSpPr/>
            <p:nvPr/>
          </p:nvSpPr>
          <p:spPr>
            <a:xfrm>
              <a:off x="-40969" y="-12700"/>
              <a:ext cx="541019" cy="1253489"/>
            </a:xfrm>
            <a:prstGeom prst="rect">
              <a:avLst/>
            </a:prstGeom>
            <a:noFill/>
            <a:ln w="0" cap="flat">
              <a:noFill/>
              <a:prstDash val="solid"/>
              <a:miter lim="0"/>
            </a:ln>
          </p:spPr>
          <p:txBody>
            <a:bodyPr vert="eaVert" wrap="square" lIns="0" tIns="0" rIns="0" bIns="0"/>
            <a:lstStyle/>
            <a:p>
              <a:pPr algn="l" rtl="0" eaLnBrk="0">
                <a:lnSpc>
                  <a:spcPct val="103000"/>
                </a:lnSpc>
              </a:pPr>
              <a:endParaRPr sz="900" dirty="0">
                <a:latin typeface="Arial" panose="020B0604020202020204"/>
                <a:ea typeface="Arial" panose="020B0604020202020204"/>
                <a:cs typeface="Arial" panose="020B0604020202020204"/>
              </a:endParaRPr>
            </a:p>
            <a:p>
              <a:pPr marL="117475" algn="l" rtl="0" eaLnBrk="0">
                <a:lnSpc>
                  <a:spcPct val="86000"/>
                </a:lnSpc>
                <a:spcBef>
                  <a:spcPts val="5"/>
                </a:spcBef>
              </a:pPr>
              <a:r>
                <a:rPr sz="1700" b="1" kern="0" spc="270" dirty="0">
                  <a:solidFill>
                    <a:srgbClr val="000000">
                      <a:alpha val="100000"/>
                    </a:srgbClr>
                  </a:solidFill>
                  <a:latin typeface="仿宋" panose="02010609060101010101" charset="-122"/>
                  <a:ea typeface="仿宋" panose="02010609060101010101" charset="-122"/>
                  <a:cs typeface="仿宋" panose="02010609060101010101" charset="-122"/>
                </a:rPr>
                <a:t>会前准备</a:t>
              </a:r>
              <a:endParaRPr sz="1700" dirty="0">
                <a:latin typeface="仿宋" panose="02010609060101010101" charset="-122"/>
                <a:ea typeface="仿宋" panose="02010609060101010101" charset="-122"/>
                <a:cs typeface="仿宋" panose="02010609060101010101" charset="-122"/>
              </a:endParaRPr>
            </a:p>
          </p:txBody>
        </p:sp>
      </p:grpSp>
      <p:grpSp>
        <p:nvGrpSpPr>
          <p:cNvPr id="104" name="group 104"/>
          <p:cNvGrpSpPr/>
          <p:nvPr/>
        </p:nvGrpSpPr>
        <p:grpSpPr>
          <a:xfrm rot="21600000">
            <a:off x="2616200" y="3564254"/>
            <a:ext cx="487045" cy="1208404"/>
            <a:chOff x="0" y="0"/>
            <a:chExt cx="487045" cy="1208404"/>
          </a:xfrm>
        </p:grpSpPr>
        <p:pic>
          <p:nvPicPr>
            <p:cNvPr id="1686" name="picture 1686"/>
            <p:cNvPicPr>
              <a:picLocks noChangeAspect="1"/>
            </p:cNvPicPr>
            <p:nvPr/>
          </p:nvPicPr>
          <p:blipFill>
            <a:blip r:embed="rId12"/>
            <a:stretch>
              <a:fillRect/>
            </a:stretch>
          </p:blipFill>
          <p:spPr>
            <a:xfrm rot="21600000">
              <a:off x="0" y="0"/>
              <a:ext cx="487045" cy="1208404"/>
            </a:xfrm>
            <a:prstGeom prst="rect">
              <a:avLst/>
            </a:prstGeom>
          </p:spPr>
        </p:pic>
        <p:sp>
          <p:nvSpPr>
            <p:cNvPr id="1688" name="textbox 1688"/>
            <p:cNvSpPr/>
            <p:nvPr/>
          </p:nvSpPr>
          <p:spPr>
            <a:xfrm>
              <a:off x="-41812" y="-12700"/>
              <a:ext cx="541655" cy="1233805"/>
            </a:xfrm>
            <a:prstGeom prst="rect">
              <a:avLst/>
            </a:prstGeom>
            <a:noFill/>
            <a:ln w="0" cap="flat">
              <a:noFill/>
              <a:prstDash val="solid"/>
              <a:miter lim="0"/>
            </a:ln>
          </p:spPr>
          <p:txBody>
            <a:bodyPr vert="eaVert" wrap="square" lIns="0" tIns="0" rIns="0" bIns="0"/>
            <a:lstStyle/>
            <a:p>
              <a:pPr algn="l" rtl="0" eaLnBrk="0">
                <a:lnSpc>
                  <a:spcPct val="105000"/>
                </a:lnSpc>
              </a:pPr>
              <a:endParaRPr sz="9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07950" algn="l" rtl="0" eaLnBrk="0">
                <a:lnSpc>
                  <a:spcPct val="87000"/>
                </a:lnSpc>
              </a:pPr>
              <a:r>
                <a:rPr sz="1700" b="1" kern="0" spc="270" dirty="0">
                  <a:solidFill>
                    <a:srgbClr val="000000">
                      <a:alpha val="100000"/>
                    </a:srgbClr>
                  </a:solidFill>
                  <a:latin typeface="仿宋" panose="02010609060101010101" charset="-122"/>
                  <a:ea typeface="仿宋" panose="02010609060101010101" charset="-122"/>
                  <a:cs typeface="仿宋" panose="02010609060101010101" charset="-122"/>
                </a:rPr>
                <a:t>召开会议</a:t>
              </a:r>
              <a:endParaRPr sz="1700" dirty="0">
                <a:latin typeface="仿宋" panose="02010609060101010101" charset="-122"/>
                <a:ea typeface="仿宋" panose="02010609060101010101" charset="-122"/>
                <a:cs typeface="仿宋" panose="02010609060101010101" charset="-122"/>
              </a:endParaRPr>
            </a:p>
          </p:txBody>
        </p:sp>
      </p:grpSp>
      <p:grpSp>
        <p:nvGrpSpPr>
          <p:cNvPr id="106" name="group 106"/>
          <p:cNvGrpSpPr/>
          <p:nvPr/>
        </p:nvGrpSpPr>
        <p:grpSpPr>
          <a:xfrm rot="21600000">
            <a:off x="2616200" y="4982209"/>
            <a:ext cx="487045" cy="1242682"/>
            <a:chOff x="0" y="0"/>
            <a:chExt cx="487045" cy="1242682"/>
          </a:xfrm>
        </p:grpSpPr>
        <p:pic>
          <p:nvPicPr>
            <p:cNvPr id="1690" name="picture 1690"/>
            <p:cNvPicPr>
              <a:picLocks noChangeAspect="1"/>
            </p:cNvPicPr>
            <p:nvPr/>
          </p:nvPicPr>
          <p:blipFill>
            <a:blip r:embed="rId13"/>
            <a:stretch>
              <a:fillRect/>
            </a:stretch>
          </p:blipFill>
          <p:spPr>
            <a:xfrm rot="21600000">
              <a:off x="0" y="0"/>
              <a:ext cx="487045" cy="1242682"/>
            </a:xfrm>
            <a:prstGeom prst="rect">
              <a:avLst/>
            </a:prstGeom>
          </p:spPr>
        </p:pic>
        <p:sp>
          <p:nvSpPr>
            <p:cNvPr id="1692" name="textbox 1692"/>
            <p:cNvSpPr/>
            <p:nvPr/>
          </p:nvSpPr>
          <p:spPr>
            <a:xfrm>
              <a:off x="-39282" y="-12700"/>
              <a:ext cx="539115" cy="1268094"/>
            </a:xfrm>
            <a:prstGeom prst="rect">
              <a:avLst/>
            </a:prstGeom>
            <a:noFill/>
            <a:ln w="0" cap="flat">
              <a:noFill/>
              <a:prstDash val="solid"/>
              <a:miter lim="0"/>
            </a:ln>
          </p:spPr>
          <p:txBody>
            <a:bodyPr vert="eaVert" wrap="square" lIns="0" tIns="0" rIns="0" bIns="0"/>
            <a:lstStyle/>
            <a:p>
              <a:pPr algn="l" rtl="0" eaLnBrk="0">
                <a:lnSpc>
                  <a:spcPct val="103000"/>
                </a:lnSpc>
              </a:pPr>
              <a:endParaRPr sz="900" dirty="0">
                <a:latin typeface="Arial" panose="020B0604020202020204"/>
                <a:ea typeface="Arial" panose="020B0604020202020204"/>
                <a:cs typeface="Arial" panose="020B0604020202020204"/>
              </a:endParaRPr>
            </a:p>
            <a:p>
              <a:pPr marL="125095" algn="l" rtl="0" eaLnBrk="0">
                <a:lnSpc>
                  <a:spcPct val="85000"/>
                </a:lnSpc>
                <a:spcBef>
                  <a:spcPts val="5"/>
                </a:spcBef>
              </a:pPr>
              <a:r>
                <a:rPr sz="1700" b="1" kern="0" spc="130" dirty="0">
                  <a:solidFill>
                    <a:srgbClr val="000000">
                      <a:alpha val="100000"/>
                    </a:srgbClr>
                  </a:solidFill>
                  <a:latin typeface="仿宋" panose="02010609060101010101" charset="-122"/>
                  <a:ea typeface="仿宋" panose="02010609060101010101" charset="-122"/>
                  <a:cs typeface="仿宋" panose="02010609060101010101" charset="-122"/>
                </a:rPr>
                <a:t>会后</a:t>
              </a:r>
              <a:r>
                <a:rPr sz="1700" kern="0" spc="-340" dirty="0">
                  <a:solidFill>
                    <a:srgbClr val="000000">
                      <a:alpha val="100000"/>
                    </a:srgbClr>
                  </a:solidFill>
                  <a:latin typeface="仿宋" panose="02010609060101010101" charset="-122"/>
                  <a:ea typeface="仿宋" panose="02010609060101010101" charset="-122"/>
                  <a:cs typeface="仿宋" panose="02010609060101010101" charset="-122"/>
                </a:rPr>
                <a:t> </a:t>
              </a:r>
              <a:r>
                <a:rPr sz="1700" b="1" kern="0" spc="130" dirty="0">
                  <a:solidFill>
                    <a:srgbClr val="000000">
                      <a:alpha val="100000"/>
                    </a:srgbClr>
                  </a:solidFill>
                  <a:latin typeface="仿宋" panose="02010609060101010101" charset="-122"/>
                  <a:ea typeface="仿宋" panose="02010609060101010101" charset="-122"/>
                  <a:cs typeface="仿宋" panose="02010609060101010101" charset="-122"/>
                </a:rPr>
                <a:t>工</a:t>
              </a:r>
              <a:r>
                <a:rPr sz="1700" kern="0" spc="-370" dirty="0">
                  <a:solidFill>
                    <a:srgbClr val="000000">
                      <a:alpha val="100000"/>
                    </a:srgbClr>
                  </a:solidFill>
                  <a:latin typeface="仿宋" panose="02010609060101010101" charset="-122"/>
                  <a:ea typeface="仿宋" panose="02010609060101010101" charset="-122"/>
                  <a:cs typeface="仿宋" panose="02010609060101010101" charset="-122"/>
                </a:rPr>
                <a:t> </a:t>
              </a:r>
              <a:r>
                <a:rPr sz="1700" b="1" kern="0" spc="130" dirty="0">
                  <a:solidFill>
                    <a:srgbClr val="000000">
                      <a:alpha val="100000"/>
                    </a:srgbClr>
                  </a:solidFill>
                  <a:latin typeface="仿宋" panose="02010609060101010101" charset="-122"/>
                  <a:ea typeface="仿宋" panose="02010609060101010101" charset="-122"/>
                  <a:cs typeface="仿宋" panose="02010609060101010101" charset="-122"/>
                </a:rPr>
                <a:t>作</a:t>
              </a:r>
              <a:endParaRPr sz="1700" dirty="0">
                <a:latin typeface="仿宋" panose="02010609060101010101" charset="-122"/>
                <a:ea typeface="仿宋" panose="02010609060101010101" charset="-122"/>
                <a:cs typeface="仿宋" panose="02010609060101010101" charset="-122"/>
              </a:endParaRPr>
            </a:p>
          </p:txBody>
        </p:sp>
      </p:grpSp>
      <p:grpSp>
        <p:nvGrpSpPr>
          <p:cNvPr id="108" name="group 108"/>
          <p:cNvGrpSpPr/>
          <p:nvPr/>
        </p:nvGrpSpPr>
        <p:grpSpPr>
          <a:xfrm rot="21600000">
            <a:off x="3952240" y="5695950"/>
            <a:ext cx="2585707" cy="434975"/>
            <a:chOff x="0" y="0"/>
            <a:chExt cx="2585707" cy="434975"/>
          </a:xfrm>
        </p:grpSpPr>
        <p:pic>
          <p:nvPicPr>
            <p:cNvPr id="1694" name="picture 1694"/>
            <p:cNvPicPr>
              <a:picLocks noChangeAspect="1"/>
            </p:cNvPicPr>
            <p:nvPr/>
          </p:nvPicPr>
          <p:blipFill>
            <a:blip r:embed="rId14"/>
            <a:stretch>
              <a:fillRect/>
            </a:stretch>
          </p:blipFill>
          <p:spPr>
            <a:xfrm rot="21600000">
              <a:off x="0" y="0"/>
              <a:ext cx="2585707" cy="434975"/>
            </a:xfrm>
            <a:prstGeom prst="rect">
              <a:avLst/>
            </a:prstGeom>
          </p:spPr>
        </p:pic>
        <p:sp>
          <p:nvSpPr>
            <p:cNvPr id="1696" name="textbox 1696"/>
            <p:cNvSpPr/>
            <p:nvPr/>
          </p:nvSpPr>
          <p:spPr>
            <a:xfrm>
              <a:off x="-12700" y="-12700"/>
              <a:ext cx="2611120" cy="483234"/>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marL="205740" algn="l" rtl="0" eaLnBrk="0">
                <a:lnSpc>
                  <a:spcPts val="1810"/>
                </a:lnSpc>
                <a:spcBef>
                  <a:spcPts val="0"/>
                </a:spcBef>
              </a:pPr>
              <a:r>
                <a:rPr sz="1500" b="1" kern="0" spc="60" dirty="0">
                  <a:solidFill>
                    <a:srgbClr val="000000">
                      <a:alpha val="100000"/>
                    </a:srgbClr>
                  </a:solidFill>
                  <a:latin typeface="仿宋" panose="02010609060101010101" charset="-122"/>
                  <a:ea typeface="仿宋" panose="02010609060101010101" charset="-122"/>
                  <a:cs typeface="仿宋" panose="02010609060101010101" charset="-122"/>
                </a:rPr>
                <a:t>组织实施，适时监督检查</a:t>
              </a:r>
              <a:endParaRPr sz="1500" dirty="0">
                <a:latin typeface="仿宋" panose="02010609060101010101" charset="-122"/>
                <a:ea typeface="仿宋" panose="02010609060101010101" charset="-122"/>
                <a:cs typeface="仿宋" panose="02010609060101010101" charset="-122"/>
              </a:endParaRPr>
            </a:p>
          </p:txBody>
        </p:sp>
      </p:grpSp>
      <p:graphicFrame>
        <p:nvGraphicFramePr>
          <p:cNvPr id="1698" name="table 1698"/>
          <p:cNvGraphicFramePr>
            <a:graphicFrameLocks noGrp="1"/>
          </p:cNvGraphicFramePr>
          <p:nvPr/>
        </p:nvGraphicFramePr>
        <p:xfrm>
          <a:off x="7229729" y="2847340"/>
          <a:ext cx="3069590" cy="1045845"/>
        </p:xfrm>
        <a:graphic>
          <a:graphicData uri="http://schemas.openxmlformats.org/drawingml/2006/table">
            <a:tbl>
              <a:tblPr/>
              <a:tblGrid>
                <a:gridCol w="3069589"/>
              </a:tblGrid>
              <a:tr h="488315">
                <a:tc>
                  <a:txBody>
                    <a:bodyPr/>
                    <a:lstStyle/>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231775" algn="l" rtl="0" eaLnBrk="0">
                        <a:lnSpc>
                          <a:spcPts val="1815"/>
                        </a:lnSpc>
                      </a:pPr>
                      <a:r>
                        <a:rPr sz="1500" b="1" kern="0" spc="70" dirty="0">
                          <a:solidFill>
                            <a:srgbClr val="000000">
                              <a:alpha val="100000"/>
                            </a:srgbClr>
                          </a:solidFill>
                          <a:latin typeface="仿宋" panose="02010609060101010101" charset="-122"/>
                          <a:ea typeface="仿宋" panose="02010609060101010101" charset="-122"/>
                          <a:cs typeface="仿宋" panose="02010609060101010101" charset="-122"/>
                        </a:rPr>
                        <a:t>研究贯彻执行上级指示的意见</a:t>
                      </a:r>
                      <a:endParaRPr sz="1500" dirty="0">
                        <a:latin typeface="仿宋" panose="02010609060101010101" charset="-122"/>
                        <a:ea typeface="仿宋" panose="02010609060101010101" charset="-122"/>
                        <a:cs typeface="仿宋" panose="02010609060101010101" charset="-122"/>
                      </a:endParaRPr>
                    </a:p>
                  </a:txBody>
                  <a:tcPr marL="0" marR="0" marT="0" marB="0" vert="horz">
                    <a:lnL w="9525" cap="flat" cmpd="sng" algn="ctr">
                      <a:solidFill>
                        <a:srgbClr val="2F528F"/>
                      </a:solidFill>
                      <a:prstDash val="solid"/>
                      <a:round/>
                      <a:headEnd type="none" w="med" len="med"/>
                      <a:tailEnd type="none" w="med" len="med"/>
                    </a:lnL>
                    <a:lnR w="9525" cap="flat" cmpd="sng" algn="ctr">
                      <a:solidFill>
                        <a:srgbClr val="2F528F"/>
                      </a:solidFill>
                      <a:prstDash val="solid"/>
                      <a:round/>
                      <a:headEnd type="none" w="med" len="med"/>
                      <a:tailEnd type="none" w="med" len="med"/>
                    </a:lnR>
                    <a:lnT w="9525" cap="flat" cmpd="sng" algn="ctr">
                      <a:solidFill>
                        <a:srgbClr val="2F528F"/>
                      </a:solidFill>
                      <a:prstDash val="solid"/>
                      <a:round/>
                      <a:headEnd type="none" w="med" len="med"/>
                      <a:tailEnd type="none" w="med" len="med"/>
                    </a:lnT>
                    <a:lnB w="19050" cap="flat" cmpd="sng" algn="ctr">
                      <a:solidFill>
                        <a:srgbClr val="2F528F"/>
                      </a:solidFill>
                      <a:prstDash val="solid"/>
                      <a:round/>
                      <a:headEnd type="none" w="med" len="med"/>
                      <a:tailEnd type="none" w="med" len="med"/>
                    </a:lnB>
                  </a:tcPr>
                </a:tc>
              </a:tr>
              <a:tr h="0">
                <a:tc>
                  <a:txBody>
                    <a:bodyPr/>
                    <a:lstStyle/>
                    <a:p>
                      <a:pPr algn="l" rtl="0" eaLnBrk="0">
                        <a:lnSpc>
                          <a:spcPts val="775"/>
                        </a:lnSpc>
                      </a:pPr>
                      <a:endParaRPr sz="600" dirty="0">
                        <a:latin typeface="Arial" panose="020B0604020202020204"/>
                        <a:ea typeface="Arial" panose="020B0604020202020204"/>
                        <a:cs typeface="Arial" panose="020B0604020202020204"/>
                      </a:endParaRPr>
                    </a:p>
                  </a:txBody>
                  <a:tcPr marL="0" marR="0" marT="0" marB="0" vert="horz">
                    <a:lnL w="9525" cap="flat" cmpd="sng" algn="ctr">
                      <a:solidFill>
                        <a:srgbClr val="2F528F"/>
                      </a:solidFill>
                      <a:prstDash val="solid"/>
                      <a:round/>
                      <a:headEnd type="none" w="med" len="med"/>
                      <a:tailEnd type="none" w="med" len="med"/>
                    </a:lnL>
                    <a:lnR w="9525" cap="flat" cmpd="sng" algn="ctr">
                      <a:solidFill>
                        <a:srgbClr val="2F528F"/>
                      </a:solidFill>
                      <a:prstDash val="solid"/>
                      <a:round/>
                      <a:headEnd type="none" w="med" len="med"/>
                      <a:tailEnd type="none" w="med" len="med"/>
                    </a:lnR>
                    <a:lnT w="19050" cap="flat" cmpd="sng" algn="ctr">
                      <a:solidFill>
                        <a:srgbClr val="2F528F"/>
                      </a:solidFill>
                      <a:prstDash val="solid"/>
                      <a:round/>
                      <a:headEnd type="none" w="med" len="med"/>
                      <a:tailEnd type="none" w="med" len="med"/>
                    </a:lnT>
                    <a:lnB w="19050" cap="flat" cmpd="sng" algn="ctr">
                      <a:solidFill>
                        <a:srgbClr val="2F528F"/>
                      </a:solidFill>
                      <a:prstDash val="solid"/>
                      <a:round/>
                      <a:headEnd type="none" w="med" len="med"/>
                      <a:tailEnd type="none" w="med" len="med"/>
                    </a:lnB>
                  </a:tcPr>
                </a:tc>
              </a:tr>
              <a:tr h="452755">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150620" algn="l" rtl="0" eaLnBrk="0">
                        <a:lnSpc>
                          <a:spcPts val="1825"/>
                        </a:lnSpc>
                      </a:pPr>
                      <a:r>
                        <a:rPr sz="1500" b="1" kern="0" spc="30" dirty="0">
                          <a:solidFill>
                            <a:srgbClr val="000000">
                              <a:alpha val="100000"/>
                            </a:srgbClr>
                          </a:solidFill>
                          <a:latin typeface="仿宋" panose="02010609060101010101" charset="-122"/>
                          <a:ea typeface="仿宋" panose="02010609060101010101" charset="-122"/>
                          <a:cs typeface="仿宋" panose="02010609060101010101" charset="-122"/>
                        </a:rPr>
                        <a:t>个人汇报</a:t>
                      </a:r>
                      <a:endParaRPr sz="1500" dirty="0">
                        <a:latin typeface="仿宋" panose="02010609060101010101" charset="-122"/>
                        <a:ea typeface="仿宋" panose="02010609060101010101" charset="-122"/>
                        <a:cs typeface="仿宋" panose="02010609060101010101" charset="-122"/>
                      </a:endParaRPr>
                    </a:p>
                  </a:txBody>
                  <a:tcPr marL="0" marR="0" marT="0" marB="0" vert="horz">
                    <a:lnL w="9525" cap="flat" cmpd="sng" algn="ctr">
                      <a:solidFill>
                        <a:srgbClr val="2F528F"/>
                      </a:solidFill>
                      <a:prstDash val="solid"/>
                      <a:round/>
                      <a:headEnd type="none" w="med" len="med"/>
                      <a:tailEnd type="none" w="med" len="med"/>
                    </a:lnL>
                    <a:lnR w="9525" cap="flat" cmpd="sng" algn="ctr">
                      <a:solidFill>
                        <a:srgbClr val="2F528F"/>
                      </a:solidFill>
                      <a:prstDash val="solid"/>
                      <a:round/>
                      <a:headEnd type="none" w="med" len="med"/>
                      <a:tailEnd type="none" w="med" len="med"/>
                    </a:lnR>
                    <a:lnT w="19050" cap="flat" cmpd="sng" algn="ctr">
                      <a:solidFill>
                        <a:srgbClr val="2F528F"/>
                      </a:solidFill>
                      <a:prstDash val="solid"/>
                      <a:round/>
                      <a:headEnd type="none" w="med" len="med"/>
                      <a:tailEnd type="none" w="med" len="med"/>
                    </a:lnT>
                    <a:lnB w="9525" cap="flat" cmpd="sng" algn="ctr">
                      <a:solidFill>
                        <a:srgbClr val="2F528F"/>
                      </a:solidFill>
                      <a:prstDash val="solid"/>
                      <a:round/>
                      <a:headEnd type="none" w="med" len="med"/>
                      <a:tailEnd type="none" w="med" len="med"/>
                    </a:lnB>
                  </a:tcPr>
                </a:tc>
              </a:tr>
            </a:tbl>
          </a:graphicData>
        </a:graphic>
      </p:graphicFrame>
      <p:grpSp>
        <p:nvGrpSpPr>
          <p:cNvPr id="110" name="group 110"/>
          <p:cNvGrpSpPr/>
          <p:nvPr/>
        </p:nvGrpSpPr>
        <p:grpSpPr>
          <a:xfrm rot="21600000">
            <a:off x="7229475" y="2244725"/>
            <a:ext cx="3066401" cy="499745"/>
            <a:chOff x="0" y="0"/>
            <a:chExt cx="3066401" cy="499745"/>
          </a:xfrm>
        </p:grpSpPr>
        <p:pic>
          <p:nvPicPr>
            <p:cNvPr id="1700" name="picture 1700"/>
            <p:cNvPicPr>
              <a:picLocks noChangeAspect="1"/>
            </p:cNvPicPr>
            <p:nvPr/>
          </p:nvPicPr>
          <p:blipFill>
            <a:blip r:embed="rId15"/>
            <a:stretch>
              <a:fillRect/>
            </a:stretch>
          </p:blipFill>
          <p:spPr>
            <a:xfrm rot="21600000">
              <a:off x="0" y="0"/>
              <a:ext cx="3066401" cy="499745"/>
            </a:xfrm>
            <a:prstGeom prst="rect">
              <a:avLst/>
            </a:prstGeom>
          </p:spPr>
        </p:pic>
        <p:sp>
          <p:nvSpPr>
            <p:cNvPr id="1702" name="textbox 1702"/>
            <p:cNvSpPr/>
            <p:nvPr/>
          </p:nvSpPr>
          <p:spPr>
            <a:xfrm>
              <a:off x="-12700" y="-12700"/>
              <a:ext cx="3091814" cy="551180"/>
            </a:xfrm>
            <a:prstGeom prst="rect">
              <a:avLst/>
            </a:prstGeom>
            <a:noFill/>
            <a:ln w="0" cap="flat">
              <a:noFill/>
              <a:prstDash val="solid"/>
              <a:miter lim="0"/>
            </a:ln>
          </p:spPr>
          <p:txBody>
            <a:bodyPr vert="horz" wrap="square" lIns="0" tIns="0" rIns="0" bIns="0"/>
            <a:lstStyle/>
            <a:p>
              <a:pPr algn="l" rtl="0" eaLnBrk="0">
                <a:lnSpc>
                  <a:spcPct val="122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958215" algn="l" rtl="0" eaLnBrk="0">
                <a:lnSpc>
                  <a:spcPts val="1835"/>
                </a:lnSpc>
              </a:pPr>
              <a:r>
                <a:rPr sz="1500" b="1" kern="0" spc="40" dirty="0">
                  <a:solidFill>
                    <a:srgbClr val="000000">
                      <a:alpha val="100000"/>
                    </a:srgbClr>
                  </a:solidFill>
                  <a:latin typeface="仿宋" panose="02010609060101010101" charset="-122"/>
                  <a:ea typeface="仿宋" panose="02010609060101010101" charset="-122"/>
                  <a:cs typeface="仿宋" panose="02010609060101010101" charset="-122"/>
                </a:rPr>
                <a:t>组织学习讨论</a:t>
              </a:r>
              <a:endParaRPr sz="1500" dirty="0">
                <a:latin typeface="仿宋" panose="02010609060101010101" charset="-122"/>
                <a:ea typeface="仿宋" panose="02010609060101010101" charset="-122"/>
                <a:cs typeface="仿宋" panose="02010609060101010101" charset="-122"/>
              </a:endParaRPr>
            </a:p>
          </p:txBody>
        </p:sp>
      </p:grpSp>
      <p:pic>
        <p:nvPicPr>
          <p:cNvPr id="1704" name="picture 1704"/>
          <p:cNvPicPr>
            <a:picLocks noChangeAspect="1"/>
          </p:cNvPicPr>
          <p:nvPr/>
        </p:nvPicPr>
        <p:blipFill>
          <a:blip r:embed="rId16"/>
          <a:stretch>
            <a:fillRect/>
          </a:stretch>
        </p:blipFill>
        <p:spPr>
          <a:xfrm rot="21600000">
            <a:off x="2613660" y="2176272"/>
            <a:ext cx="7706867" cy="4044695"/>
          </a:xfrm>
          <a:prstGeom prst="rect">
            <a:avLst/>
          </a:prstGeom>
        </p:spPr>
      </p:pic>
      <p:sp>
        <p:nvSpPr>
          <p:cNvPr id="1706" name="textbox 1706"/>
          <p:cNvSpPr/>
          <p:nvPr/>
        </p:nvSpPr>
        <p:spPr>
          <a:xfrm>
            <a:off x="1984054" y="1767776"/>
            <a:ext cx="3256915" cy="35115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560"/>
              </a:lnSpc>
            </a:pPr>
            <a:r>
              <a:rPr sz="2100" b="1" kern="0" spc="-90" dirty="0">
                <a:solidFill>
                  <a:srgbClr val="000000">
                    <a:alpha val="100000"/>
                  </a:srgbClr>
                </a:solidFill>
                <a:latin typeface="楷体" panose="02010609060101010101" charset="-122"/>
                <a:ea typeface="楷体" panose="02010609060101010101" charset="-122"/>
                <a:cs typeface="楷体" panose="02010609060101010101" charset="-122"/>
              </a:rPr>
              <a:t>党小组会召开的一般程序：</a:t>
            </a:r>
            <a:endParaRPr sz="2100" dirty="0">
              <a:latin typeface="楷体" panose="02010609060101010101" charset="-122"/>
              <a:ea typeface="楷体" panose="02010609060101010101" charset="-122"/>
              <a:cs typeface="楷体" panose="02010609060101010101" charset="-122"/>
            </a:endParaRPr>
          </a:p>
        </p:txBody>
      </p:sp>
      <p:pic>
        <p:nvPicPr>
          <p:cNvPr id="1708" name="picture 1708"/>
          <p:cNvPicPr>
            <a:picLocks noChangeAspect="1"/>
          </p:cNvPicPr>
          <p:nvPr/>
        </p:nvPicPr>
        <p:blipFill>
          <a:blip r:embed="rId17"/>
          <a:stretch>
            <a:fillRect/>
          </a:stretch>
        </p:blipFill>
        <p:spPr>
          <a:xfrm rot="21600000">
            <a:off x="1028700" y="1292352"/>
            <a:ext cx="10134600" cy="76200"/>
          </a:xfrm>
          <a:prstGeom prst="rect">
            <a:avLst/>
          </a:prstGeom>
        </p:spPr>
      </p:pic>
      <p:sp>
        <p:nvSpPr>
          <p:cNvPr id="1314" name="textbox 1314"/>
          <p:cNvSpPr/>
          <p:nvPr/>
        </p:nvSpPr>
        <p:spPr>
          <a:xfrm>
            <a:off x="1212215" y="831850"/>
            <a:ext cx="2051685"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3</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、党小组会</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18"/>
          <a:stretch>
            <a:fillRect/>
          </a:stretch>
        </p:blipFill>
        <p:spPr>
          <a:xfrm>
            <a:off x="9890125" y="0"/>
            <a:ext cx="2301875" cy="828675"/>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712" name="textbox 1712"/>
          <p:cNvSpPr/>
          <p:nvPr/>
        </p:nvSpPr>
        <p:spPr>
          <a:xfrm>
            <a:off x="1452476" y="1802066"/>
            <a:ext cx="9307830" cy="1967229"/>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557530" algn="l" rtl="0" eaLnBrk="0">
              <a:lnSpc>
                <a:spcPct val="150000"/>
              </a:lnSpc>
            </a:pP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党课应当针对党员思想和工作实际，回应普遍关心的</a:t>
            </a:r>
            <a:r>
              <a:rPr sz="2000" kern="0" spc="80" dirty="0">
                <a:solidFill>
                  <a:srgbClr val="000000">
                    <a:alpha val="100000"/>
                  </a:srgbClr>
                </a:solidFill>
                <a:latin typeface="黑体" panose="02010609060101010101" charset="-122"/>
                <a:ea typeface="黑体" panose="02010609060101010101" charset="-122"/>
                <a:cs typeface="黑体" panose="02010609060101010101" charset="-122"/>
              </a:rPr>
              <a:t>问题，注重身边人</a:t>
            </a:r>
            <a:endParaRPr sz="2000" dirty="0">
              <a:latin typeface="黑体" panose="02010609060101010101" charset="-122"/>
              <a:ea typeface="黑体" panose="02010609060101010101" charset="-122"/>
              <a:cs typeface="黑体" panose="02010609060101010101" charset="-122"/>
            </a:endParaRPr>
          </a:p>
          <a:p>
            <a:pPr marL="31750" indent="-19050" algn="l" rtl="0" eaLnBrk="0">
              <a:lnSpc>
                <a:spcPct val="150000"/>
              </a:lnSpc>
              <a:spcBef>
                <a:spcPts val="45"/>
              </a:spcBef>
            </a:pP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讲身边事，增强吸引力感</a:t>
            </a:r>
            <a:r>
              <a:rPr sz="2000" kern="0" spc="80" dirty="0">
                <a:solidFill>
                  <a:srgbClr val="000000">
                    <a:alpha val="100000"/>
                  </a:srgbClr>
                </a:solidFill>
                <a:latin typeface="黑体" panose="02010609060101010101" charset="-122"/>
                <a:ea typeface="黑体" panose="02010609060101010101" charset="-122"/>
                <a:cs typeface="黑体" panose="02010609060101010101" charset="-122"/>
              </a:rPr>
              <a:t>染力。党员领导干部应当定期为基层党员讲党课，</a:t>
            </a:r>
            <a:r>
              <a:rPr sz="20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000000">
                    <a:alpha val="100000"/>
                  </a:srgbClr>
                </a:solidFill>
                <a:latin typeface="黑体" panose="02010609060101010101" charset="-122"/>
                <a:ea typeface="黑体" panose="02010609060101010101" charset="-122"/>
                <a:cs typeface="黑体" panose="02010609060101010101" charset="-122"/>
              </a:rPr>
              <a:t>党委（党组）书记每年至少讲1次党课。</a:t>
            </a:r>
            <a:endParaRPr sz="2000" dirty="0">
              <a:latin typeface="黑体" panose="02010609060101010101" charset="-122"/>
              <a:ea typeface="黑体" panose="02010609060101010101" charset="-122"/>
              <a:cs typeface="黑体" panose="02010609060101010101" charset="-122"/>
            </a:endParaRPr>
          </a:p>
          <a:p>
            <a:pPr algn="l" rtl="0" eaLnBrk="0">
              <a:lnSpc>
                <a:spcPct val="150000"/>
              </a:lnSpc>
            </a:pPr>
            <a:endParaRPr sz="2000" dirty="0">
              <a:latin typeface="黑体" panose="02010609060101010101" charset="-122"/>
              <a:ea typeface="黑体" panose="02010609060101010101" charset="-122"/>
              <a:cs typeface="黑体" panose="02010609060101010101" charset="-122"/>
            </a:endParaRPr>
          </a:p>
          <a:p>
            <a:pPr algn="l" rtl="0" eaLnBrk="0">
              <a:lnSpc>
                <a:spcPct val="150000"/>
              </a:lnSpc>
            </a:pPr>
            <a:endParaRPr sz="2000" dirty="0">
              <a:latin typeface="黑体" panose="02010609060101010101" charset="-122"/>
              <a:ea typeface="黑体" panose="02010609060101010101" charset="-122"/>
              <a:cs typeface="黑体" panose="02010609060101010101" charset="-122"/>
            </a:endParaRPr>
          </a:p>
          <a:p>
            <a:pPr algn="l" rtl="0" eaLnBrk="0">
              <a:lnSpc>
                <a:spcPct val="150000"/>
              </a:lnSpc>
            </a:pPr>
            <a:endParaRPr sz="2000" dirty="0">
              <a:latin typeface="黑体" panose="02010609060101010101" charset="-122"/>
              <a:ea typeface="黑体" panose="02010609060101010101" charset="-122"/>
              <a:cs typeface="黑体" panose="02010609060101010101" charset="-122"/>
            </a:endParaRPr>
          </a:p>
          <a:p>
            <a:pPr algn="r" rtl="0" eaLnBrk="0">
              <a:lnSpc>
                <a:spcPct val="150000"/>
              </a:lnSpc>
              <a:spcBef>
                <a:spcPts val="0"/>
              </a:spcBef>
            </a:pPr>
            <a:r>
              <a:rPr sz="2000" kern="0" spc="100" dirty="0">
                <a:solidFill>
                  <a:srgbClr val="000000">
                    <a:alpha val="100000"/>
                  </a:srgbClr>
                </a:solidFill>
                <a:latin typeface="黑体" panose="02010609060101010101" charset="-122"/>
                <a:ea typeface="黑体" panose="02010609060101010101" charset="-122"/>
                <a:cs typeface="黑体" panose="02010609060101010101" charset="-122"/>
              </a:rPr>
              <a:t>——《中国共产党支部工作条例（试行）》第十</a:t>
            </a:r>
            <a:r>
              <a:rPr sz="2000" kern="0" spc="90" dirty="0">
                <a:solidFill>
                  <a:srgbClr val="000000">
                    <a:alpha val="100000"/>
                  </a:srgbClr>
                </a:solidFill>
                <a:latin typeface="黑体" panose="02010609060101010101" charset="-122"/>
                <a:ea typeface="黑体" panose="02010609060101010101" charset="-122"/>
                <a:cs typeface="黑体" panose="02010609060101010101" charset="-122"/>
              </a:rPr>
              <a:t>六条</a:t>
            </a:r>
            <a:endParaRPr sz="2000" dirty="0">
              <a:latin typeface="黑体" panose="02010609060101010101" charset="-122"/>
              <a:ea typeface="黑体" panose="02010609060101010101" charset="-122"/>
              <a:cs typeface="黑体" panose="02010609060101010101" charset="-122"/>
            </a:endParaRPr>
          </a:p>
        </p:txBody>
      </p:sp>
      <p:pic>
        <p:nvPicPr>
          <p:cNvPr id="1714" name="picture 1714"/>
          <p:cNvPicPr>
            <a:picLocks noChangeAspect="1"/>
          </p:cNvPicPr>
          <p:nvPr/>
        </p:nvPicPr>
        <p:blipFill>
          <a:blip r:embed="rId2"/>
          <a:stretch>
            <a:fillRect/>
          </a:stretch>
        </p:blipFill>
        <p:spPr>
          <a:xfrm rot="21600000">
            <a:off x="1028700" y="1345564"/>
            <a:ext cx="10134600" cy="76200"/>
          </a:xfrm>
          <a:prstGeom prst="rect">
            <a:avLst/>
          </a:prstGeom>
        </p:spPr>
      </p:pic>
      <p:sp>
        <p:nvSpPr>
          <p:cNvPr id="1314" name="textbox 1314"/>
          <p:cNvSpPr/>
          <p:nvPr/>
        </p:nvSpPr>
        <p:spPr>
          <a:xfrm>
            <a:off x="1151890" y="885190"/>
            <a:ext cx="1509395"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4</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、党课</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718" name="picture 1718"/>
          <p:cNvPicPr>
            <a:picLocks noChangeAspect="1"/>
          </p:cNvPicPr>
          <p:nvPr/>
        </p:nvPicPr>
        <p:blipFill>
          <a:blip r:embed="rId2"/>
          <a:stretch>
            <a:fillRect/>
          </a:stretch>
        </p:blipFill>
        <p:spPr>
          <a:xfrm rot="21600000">
            <a:off x="3728720" y="2882265"/>
            <a:ext cx="2808604" cy="459739"/>
          </a:xfrm>
          <a:prstGeom prst="rect">
            <a:avLst/>
          </a:prstGeom>
        </p:spPr>
      </p:pic>
      <p:pic>
        <p:nvPicPr>
          <p:cNvPr id="1720" name="picture 1720"/>
          <p:cNvPicPr>
            <a:picLocks noChangeAspect="1"/>
          </p:cNvPicPr>
          <p:nvPr/>
        </p:nvPicPr>
        <p:blipFill>
          <a:blip r:embed="rId3"/>
          <a:stretch>
            <a:fillRect/>
          </a:stretch>
        </p:blipFill>
        <p:spPr>
          <a:xfrm rot="21600000">
            <a:off x="3741420" y="5700394"/>
            <a:ext cx="2796539" cy="431165"/>
          </a:xfrm>
          <a:prstGeom prst="rect">
            <a:avLst/>
          </a:prstGeom>
        </p:spPr>
      </p:pic>
      <p:pic>
        <p:nvPicPr>
          <p:cNvPr id="1722" name="picture 1722"/>
          <p:cNvPicPr>
            <a:picLocks noChangeAspect="1"/>
          </p:cNvPicPr>
          <p:nvPr/>
        </p:nvPicPr>
        <p:blipFill>
          <a:blip r:embed="rId4"/>
          <a:stretch>
            <a:fillRect/>
          </a:stretch>
        </p:blipFill>
        <p:spPr>
          <a:xfrm rot="21600000">
            <a:off x="6531864" y="2808732"/>
            <a:ext cx="2487168" cy="2615183"/>
          </a:xfrm>
          <a:prstGeom prst="rect">
            <a:avLst/>
          </a:prstGeom>
        </p:spPr>
      </p:pic>
      <p:pic>
        <p:nvPicPr>
          <p:cNvPr id="1724" name="picture 1724"/>
          <p:cNvPicPr>
            <a:picLocks noChangeAspect="1"/>
          </p:cNvPicPr>
          <p:nvPr/>
        </p:nvPicPr>
        <p:blipFill>
          <a:blip r:embed="rId5"/>
          <a:stretch>
            <a:fillRect/>
          </a:stretch>
        </p:blipFill>
        <p:spPr>
          <a:xfrm rot="21600000">
            <a:off x="5068823" y="3354070"/>
            <a:ext cx="76200" cy="271525"/>
          </a:xfrm>
          <a:prstGeom prst="rect">
            <a:avLst/>
          </a:prstGeom>
        </p:spPr>
      </p:pic>
      <p:pic>
        <p:nvPicPr>
          <p:cNvPr id="1726" name="picture 1726"/>
          <p:cNvPicPr>
            <a:picLocks noChangeAspect="1"/>
          </p:cNvPicPr>
          <p:nvPr/>
        </p:nvPicPr>
        <p:blipFill>
          <a:blip r:embed="rId6"/>
          <a:stretch>
            <a:fillRect/>
          </a:stretch>
        </p:blipFill>
        <p:spPr>
          <a:xfrm rot="21600000">
            <a:off x="5103875" y="5434965"/>
            <a:ext cx="76200" cy="266318"/>
          </a:xfrm>
          <a:prstGeom prst="rect">
            <a:avLst/>
          </a:prstGeom>
        </p:spPr>
      </p:pic>
      <p:pic>
        <p:nvPicPr>
          <p:cNvPr id="1728" name="picture 1728"/>
          <p:cNvPicPr>
            <a:picLocks noChangeAspect="1"/>
          </p:cNvPicPr>
          <p:nvPr/>
        </p:nvPicPr>
        <p:blipFill>
          <a:blip r:embed="rId7"/>
          <a:stretch>
            <a:fillRect/>
          </a:stretch>
        </p:blipFill>
        <p:spPr>
          <a:xfrm rot="21600000">
            <a:off x="5087111" y="4706111"/>
            <a:ext cx="76200" cy="274320"/>
          </a:xfrm>
          <a:prstGeom prst="rect">
            <a:avLst/>
          </a:prstGeom>
        </p:spPr>
      </p:pic>
      <p:grpSp>
        <p:nvGrpSpPr>
          <p:cNvPr id="112" name="group 112"/>
          <p:cNvGrpSpPr/>
          <p:nvPr/>
        </p:nvGrpSpPr>
        <p:grpSpPr>
          <a:xfrm rot="21600000">
            <a:off x="2616200" y="4981575"/>
            <a:ext cx="487045" cy="1242682"/>
            <a:chOff x="0" y="0"/>
            <a:chExt cx="487045" cy="1242682"/>
          </a:xfrm>
        </p:grpSpPr>
        <p:pic>
          <p:nvPicPr>
            <p:cNvPr id="1730" name="picture 1730"/>
            <p:cNvPicPr>
              <a:picLocks noChangeAspect="1"/>
            </p:cNvPicPr>
            <p:nvPr/>
          </p:nvPicPr>
          <p:blipFill>
            <a:blip r:embed="rId8"/>
            <a:stretch>
              <a:fillRect/>
            </a:stretch>
          </p:blipFill>
          <p:spPr>
            <a:xfrm rot="21600000">
              <a:off x="0" y="0"/>
              <a:ext cx="487045" cy="1242682"/>
            </a:xfrm>
            <a:prstGeom prst="rect">
              <a:avLst/>
            </a:prstGeom>
          </p:spPr>
        </p:pic>
        <p:sp>
          <p:nvSpPr>
            <p:cNvPr id="1732" name="textbox 1732"/>
            <p:cNvSpPr/>
            <p:nvPr/>
          </p:nvSpPr>
          <p:spPr>
            <a:xfrm>
              <a:off x="-39282" y="-12700"/>
              <a:ext cx="539115" cy="1268094"/>
            </a:xfrm>
            <a:prstGeom prst="rect">
              <a:avLst/>
            </a:prstGeom>
            <a:noFill/>
            <a:ln w="0" cap="flat">
              <a:noFill/>
              <a:prstDash val="solid"/>
              <a:miter lim="0"/>
            </a:ln>
          </p:spPr>
          <p:txBody>
            <a:bodyPr vert="eaVert" wrap="square" lIns="0" tIns="0" rIns="0" bIns="0"/>
            <a:lstStyle/>
            <a:p>
              <a:pPr algn="l" rtl="0" eaLnBrk="0">
                <a:lnSpc>
                  <a:spcPct val="104000"/>
                </a:lnSpc>
              </a:pPr>
              <a:endParaRPr sz="900" dirty="0">
                <a:latin typeface="Arial" panose="020B0604020202020204"/>
                <a:ea typeface="Arial" panose="020B0604020202020204"/>
                <a:cs typeface="Arial" panose="020B0604020202020204"/>
              </a:endParaRPr>
            </a:p>
            <a:p>
              <a:pPr marL="125095" algn="l" rtl="0" eaLnBrk="0">
                <a:lnSpc>
                  <a:spcPct val="85000"/>
                </a:lnSpc>
                <a:spcBef>
                  <a:spcPts val="5"/>
                </a:spcBef>
              </a:pPr>
              <a:r>
                <a:rPr sz="1700" b="1" kern="0" spc="130" dirty="0">
                  <a:solidFill>
                    <a:srgbClr val="000000">
                      <a:alpha val="100000"/>
                    </a:srgbClr>
                  </a:solidFill>
                  <a:latin typeface="仿宋" panose="02010609060101010101" charset="-122"/>
                  <a:ea typeface="仿宋" panose="02010609060101010101" charset="-122"/>
                  <a:cs typeface="仿宋" panose="02010609060101010101" charset="-122"/>
                </a:rPr>
                <a:t>课后</a:t>
              </a:r>
              <a:r>
                <a:rPr sz="1700" kern="0" spc="-340" dirty="0">
                  <a:solidFill>
                    <a:srgbClr val="000000">
                      <a:alpha val="100000"/>
                    </a:srgbClr>
                  </a:solidFill>
                  <a:latin typeface="仿宋" panose="02010609060101010101" charset="-122"/>
                  <a:ea typeface="仿宋" panose="02010609060101010101" charset="-122"/>
                  <a:cs typeface="仿宋" panose="02010609060101010101" charset="-122"/>
                </a:rPr>
                <a:t> </a:t>
              </a:r>
              <a:r>
                <a:rPr sz="1700" b="1" kern="0" spc="130" dirty="0">
                  <a:solidFill>
                    <a:srgbClr val="000000">
                      <a:alpha val="100000"/>
                    </a:srgbClr>
                  </a:solidFill>
                  <a:latin typeface="仿宋" panose="02010609060101010101" charset="-122"/>
                  <a:ea typeface="仿宋" panose="02010609060101010101" charset="-122"/>
                  <a:cs typeface="仿宋" panose="02010609060101010101" charset="-122"/>
                </a:rPr>
                <a:t>工</a:t>
              </a:r>
              <a:r>
                <a:rPr sz="1700" kern="0" spc="-370" dirty="0">
                  <a:solidFill>
                    <a:srgbClr val="000000">
                      <a:alpha val="100000"/>
                    </a:srgbClr>
                  </a:solidFill>
                  <a:latin typeface="仿宋" panose="02010609060101010101" charset="-122"/>
                  <a:ea typeface="仿宋" panose="02010609060101010101" charset="-122"/>
                  <a:cs typeface="仿宋" panose="02010609060101010101" charset="-122"/>
                </a:rPr>
                <a:t> </a:t>
              </a:r>
              <a:r>
                <a:rPr sz="1700" b="1" kern="0" spc="130" dirty="0">
                  <a:solidFill>
                    <a:srgbClr val="000000">
                      <a:alpha val="100000"/>
                    </a:srgbClr>
                  </a:solidFill>
                  <a:latin typeface="仿宋" panose="02010609060101010101" charset="-122"/>
                  <a:ea typeface="仿宋" panose="02010609060101010101" charset="-122"/>
                  <a:cs typeface="仿宋" panose="02010609060101010101" charset="-122"/>
                </a:rPr>
                <a:t>作</a:t>
              </a:r>
              <a:endParaRPr sz="1700" dirty="0">
                <a:latin typeface="仿宋" panose="02010609060101010101" charset="-122"/>
                <a:ea typeface="仿宋" panose="02010609060101010101" charset="-122"/>
                <a:cs typeface="仿宋" panose="02010609060101010101" charset="-122"/>
              </a:endParaRPr>
            </a:p>
          </p:txBody>
        </p:sp>
      </p:grpSp>
      <p:sp>
        <p:nvSpPr>
          <p:cNvPr id="1734" name="textbox 1734"/>
          <p:cNvSpPr/>
          <p:nvPr/>
        </p:nvSpPr>
        <p:spPr>
          <a:xfrm>
            <a:off x="7881260" y="2956419"/>
            <a:ext cx="833755" cy="239966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4130" algn="l" rtl="0" eaLnBrk="0">
              <a:lnSpc>
                <a:spcPts val="1810"/>
              </a:lnSpc>
            </a:pPr>
            <a:r>
              <a:rPr sz="1500" b="1" kern="0" spc="20" dirty="0">
                <a:solidFill>
                  <a:srgbClr val="000000">
                    <a:alpha val="100000"/>
                  </a:srgbClr>
                </a:solidFill>
                <a:latin typeface="仿宋" panose="02010609060101010101" charset="-122"/>
                <a:ea typeface="仿宋" panose="02010609060101010101" charset="-122"/>
                <a:cs typeface="仿宋" panose="02010609060101010101" charset="-122"/>
              </a:rPr>
              <a:t>坚持党性</a:t>
            </a:r>
            <a:endParaRPr sz="1500" dirty="0">
              <a:latin typeface="仿宋" panose="02010609060101010101" charset="-122"/>
              <a:ea typeface="仿宋" panose="02010609060101010101" charset="-122"/>
              <a:cs typeface="仿宋" panose="02010609060101010101"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39370" algn="l" rtl="0" eaLnBrk="0">
              <a:lnSpc>
                <a:spcPts val="1840"/>
              </a:lnSpc>
              <a:spcBef>
                <a:spcPts val="460"/>
              </a:spcBef>
            </a:pPr>
            <a:r>
              <a:rPr sz="1500" b="1" kern="0" spc="20" dirty="0">
                <a:solidFill>
                  <a:srgbClr val="000000">
                    <a:alpha val="100000"/>
                  </a:srgbClr>
                </a:solidFill>
                <a:latin typeface="仿宋" panose="02010609060101010101" charset="-122"/>
                <a:ea typeface="仿宋" panose="02010609060101010101" charset="-122"/>
                <a:cs typeface="仿宋" panose="02010609060101010101" charset="-122"/>
              </a:rPr>
              <a:t>突出重点</a:t>
            </a:r>
            <a:endParaRPr sz="1500" dirty="0">
              <a:latin typeface="仿宋" panose="02010609060101010101" charset="-122"/>
              <a:ea typeface="仿宋" panose="02010609060101010101" charset="-122"/>
              <a:cs typeface="仿宋" panose="02010609060101010101" charset="-122"/>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marL="24130" algn="l" rtl="0" eaLnBrk="0">
              <a:lnSpc>
                <a:spcPts val="1825"/>
              </a:lnSpc>
              <a:spcBef>
                <a:spcPts val="455"/>
              </a:spcBef>
            </a:pPr>
            <a:r>
              <a:rPr sz="1500" b="1" kern="0" spc="40" dirty="0">
                <a:solidFill>
                  <a:srgbClr val="000000">
                    <a:alpha val="100000"/>
                  </a:srgbClr>
                </a:solidFill>
                <a:latin typeface="仿宋" panose="02010609060101010101" charset="-122"/>
                <a:ea typeface="仿宋" panose="02010609060101010101" charset="-122"/>
                <a:cs typeface="仿宋" panose="02010609060101010101" charset="-122"/>
              </a:rPr>
              <a:t>联系实际</a:t>
            </a:r>
            <a:endParaRPr sz="1500" dirty="0">
              <a:latin typeface="仿宋" panose="02010609060101010101" charset="-122"/>
              <a:ea typeface="仿宋" panose="02010609060101010101" charset="-122"/>
              <a:cs typeface="仿宋" panose="02010609060101010101" charset="-122"/>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25000"/>
              </a:lnSpc>
            </a:pPr>
            <a:endParaRPr sz="300" dirty="0">
              <a:latin typeface="Arial" panose="020B0604020202020204"/>
              <a:ea typeface="Arial" panose="020B0604020202020204"/>
              <a:cs typeface="Arial" panose="020B0604020202020204"/>
            </a:endParaRPr>
          </a:p>
          <a:p>
            <a:pPr marL="12700" algn="l" rtl="0" eaLnBrk="0">
              <a:lnSpc>
                <a:spcPts val="1835"/>
              </a:lnSpc>
              <a:spcBef>
                <a:spcPts val="5"/>
              </a:spcBef>
            </a:pPr>
            <a:r>
              <a:rPr sz="1500" b="1" kern="0" spc="30" dirty="0">
                <a:solidFill>
                  <a:srgbClr val="000000">
                    <a:alpha val="100000"/>
                  </a:srgbClr>
                </a:solidFill>
                <a:latin typeface="仿宋" panose="02010609060101010101" charset="-122"/>
                <a:ea typeface="仿宋" panose="02010609060101010101" charset="-122"/>
                <a:cs typeface="仿宋" panose="02010609060101010101" charset="-122"/>
              </a:rPr>
              <a:t>形式生动</a:t>
            </a:r>
            <a:endParaRPr sz="1500" dirty="0">
              <a:latin typeface="仿宋" panose="02010609060101010101" charset="-122"/>
              <a:ea typeface="仿宋" panose="02010609060101010101" charset="-122"/>
              <a:cs typeface="仿宋" panose="02010609060101010101" charset="-122"/>
            </a:endParaRPr>
          </a:p>
        </p:txBody>
      </p:sp>
      <p:grpSp>
        <p:nvGrpSpPr>
          <p:cNvPr id="114" name="group 114"/>
          <p:cNvGrpSpPr/>
          <p:nvPr/>
        </p:nvGrpSpPr>
        <p:grpSpPr>
          <a:xfrm rot="21600000">
            <a:off x="2616200" y="3562350"/>
            <a:ext cx="487045" cy="1208404"/>
            <a:chOff x="0" y="0"/>
            <a:chExt cx="487045" cy="1208404"/>
          </a:xfrm>
        </p:grpSpPr>
        <p:pic>
          <p:nvPicPr>
            <p:cNvPr id="1736" name="picture 1736"/>
            <p:cNvPicPr>
              <a:picLocks noChangeAspect="1"/>
            </p:cNvPicPr>
            <p:nvPr/>
          </p:nvPicPr>
          <p:blipFill>
            <a:blip r:embed="rId9"/>
            <a:stretch>
              <a:fillRect/>
            </a:stretch>
          </p:blipFill>
          <p:spPr>
            <a:xfrm rot="21600000">
              <a:off x="0" y="0"/>
              <a:ext cx="487045" cy="1208404"/>
            </a:xfrm>
            <a:prstGeom prst="rect">
              <a:avLst/>
            </a:prstGeom>
          </p:spPr>
        </p:pic>
        <p:sp>
          <p:nvSpPr>
            <p:cNvPr id="1738" name="textbox 1738"/>
            <p:cNvSpPr/>
            <p:nvPr/>
          </p:nvSpPr>
          <p:spPr>
            <a:xfrm>
              <a:off x="-40125" y="-12700"/>
              <a:ext cx="540384" cy="1233805"/>
            </a:xfrm>
            <a:prstGeom prst="rect">
              <a:avLst/>
            </a:prstGeom>
            <a:noFill/>
            <a:ln w="0" cap="flat">
              <a:noFill/>
              <a:prstDash val="solid"/>
              <a:miter lim="0"/>
            </a:ln>
          </p:spPr>
          <p:txBody>
            <a:bodyPr vert="eaVert" wrap="square" lIns="0" tIns="0" rIns="0" bIns="0"/>
            <a:lstStyle/>
            <a:p>
              <a:pPr algn="l" rtl="0" eaLnBrk="0">
                <a:lnSpc>
                  <a:spcPct val="105000"/>
                </a:lnSpc>
              </a:pPr>
              <a:endParaRPr sz="900" dirty="0">
                <a:latin typeface="Arial" panose="020B0604020202020204"/>
                <a:ea typeface="Arial" panose="020B0604020202020204"/>
                <a:cs typeface="Arial" panose="020B0604020202020204"/>
              </a:endParaRPr>
            </a:p>
            <a:p>
              <a:pPr marL="107950" algn="l" rtl="0" eaLnBrk="0">
                <a:lnSpc>
                  <a:spcPct val="86000"/>
                </a:lnSpc>
                <a:spcBef>
                  <a:spcPts val="5"/>
                </a:spcBef>
              </a:pPr>
              <a:r>
                <a:rPr sz="1700" b="1" kern="0" spc="270" dirty="0">
                  <a:solidFill>
                    <a:srgbClr val="000000">
                      <a:alpha val="100000"/>
                    </a:srgbClr>
                  </a:solidFill>
                  <a:latin typeface="仿宋" panose="02010609060101010101" charset="-122"/>
                  <a:ea typeface="仿宋" panose="02010609060101010101" charset="-122"/>
                  <a:cs typeface="仿宋" panose="02010609060101010101" charset="-122"/>
                </a:rPr>
                <a:t>进行授课</a:t>
              </a:r>
              <a:endParaRPr sz="1700" dirty="0">
                <a:latin typeface="仿宋" panose="02010609060101010101" charset="-122"/>
                <a:ea typeface="仿宋" panose="02010609060101010101" charset="-122"/>
                <a:cs typeface="仿宋" panose="02010609060101010101" charset="-122"/>
              </a:endParaRPr>
            </a:p>
          </p:txBody>
        </p:sp>
      </p:grpSp>
      <p:sp>
        <p:nvSpPr>
          <p:cNvPr id="1740" name="textbox 1740"/>
          <p:cNvSpPr/>
          <p:nvPr/>
        </p:nvSpPr>
        <p:spPr>
          <a:xfrm>
            <a:off x="4230579" y="5826111"/>
            <a:ext cx="1824989" cy="25780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825"/>
              </a:lnSpc>
            </a:pPr>
            <a:r>
              <a:rPr sz="1500" b="1" kern="0" spc="60" dirty="0">
                <a:solidFill>
                  <a:srgbClr val="000000">
                    <a:alpha val="100000"/>
                  </a:srgbClr>
                </a:solidFill>
                <a:latin typeface="仿宋" panose="02010609060101010101" charset="-122"/>
                <a:ea typeface="仿宋" panose="02010609060101010101" charset="-122"/>
                <a:cs typeface="仿宋" panose="02010609060101010101" charset="-122"/>
              </a:rPr>
              <a:t>考核验收、巩固成果</a:t>
            </a:r>
            <a:endParaRPr sz="1500" dirty="0">
              <a:latin typeface="仿宋" panose="02010609060101010101" charset="-122"/>
              <a:ea typeface="仿宋" panose="02010609060101010101" charset="-122"/>
              <a:cs typeface="仿宋" panose="02010609060101010101" charset="-122"/>
            </a:endParaRPr>
          </a:p>
        </p:txBody>
      </p:sp>
      <p:sp>
        <p:nvSpPr>
          <p:cNvPr id="1742" name="textbox 1742"/>
          <p:cNvSpPr/>
          <p:nvPr/>
        </p:nvSpPr>
        <p:spPr>
          <a:xfrm>
            <a:off x="4022588" y="3021952"/>
            <a:ext cx="2228214" cy="25654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815"/>
              </a:lnSpc>
            </a:pPr>
            <a:r>
              <a:rPr sz="1500" b="1" kern="0" spc="60" dirty="0">
                <a:solidFill>
                  <a:srgbClr val="000000">
                    <a:alpha val="100000"/>
                  </a:srgbClr>
                </a:solidFill>
                <a:latin typeface="仿宋" panose="02010609060101010101" charset="-122"/>
                <a:ea typeface="仿宋" panose="02010609060101010101" charset="-122"/>
                <a:cs typeface="仿宋" panose="02010609060101010101" charset="-122"/>
              </a:rPr>
              <a:t>编写教案讲稿、进行试讲</a:t>
            </a:r>
            <a:endParaRPr sz="1500" dirty="0">
              <a:latin typeface="仿宋" panose="02010609060101010101" charset="-122"/>
              <a:ea typeface="仿宋" panose="02010609060101010101" charset="-122"/>
              <a:cs typeface="仿宋" panose="02010609060101010101" charset="-122"/>
            </a:endParaRPr>
          </a:p>
        </p:txBody>
      </p:sp>
      <p:grpSp>
        <p:nvGrpSpPr>
          <p:cNvPr id="116" name="group 116"/>
          <p:cNvGrpSpPr/>
          <p:nvPr/>
        </p:nvGrpSpPr>
        <p:grpSpPr>
          <a:xfrm rot="21600000">
            <a:off x="2616200" y="2178684"/>
            <a:ext cx="487045" cy="1228077"/>
            <a:chOff x="0" y="0"/>
            <a:chExt cx="487045" cy="1228077"/>
          </a:xfrm>
        </p:grpSpPr>
        <p:pic>
          <p:nvPicPr>
            <p:cNvPr id="1744" name="picture 1744"/>
            <p:cNvPicPr>
              <a:picLocks noChangeAspect="1"/>
            </p:cNvPicPr>
            <p:nvPr/>
          </p:nvPicPr>
          <p:blipFill>
            <a:blip r:embed="rId10"/>
            <a:stretch>
              <a:fillRect/>
            </a:stretch>
          </p:blipFill>
          <p:spPr>
            <a:xfrm rot="21600000">
              <a:off x="0" y="0"/>
              <a:ext cx="487045" cy="1228077"/>
            </a:xfrm>
            <a:prstGeom prst="rect">
              <a:avLst/>
            </a:prstGeom>
          </p:spPr>
        </p:pic>
        <p:sp>
          <p:nvSpPr>
            <p:cNvPr id="1746" name="textbox 1746"/>
            <p:cNvSpPr/>
            <p:nvPr/>
          </p:nvSpPr>
          <p:spPr>
            <a:xfrm>
              <a:off x="-40969" y="-12700"/>
              <a:ext cx="541019" cy="1253489"/>
            </a:xfrm>
            <a:prstGeom prst="rect">
              <a:avLst/>
            </a:prstGeom>
            <a:noFill/>
            <a:ln w="0" cap="flat">
              <a:noFill/>
              <a:prstDash val="solid"/>
              <a:miter lim="0"/>
            </a:ln>
          </p:spPr>
          <p:txBody>
            <a:bodyPr vert="eaVert" wrap="square" lIns="0" tIns="0" rIns="0" bIns="0"/>
            <a:lstStyle/>
            <a:p>
              <a:pPr algn="l" rtl="0" eaLnBrk="0">
                <a:lnSpc>
                  <a:spcPct val="105000"/>
                </a:lnSpc>
              </a:pPr>
              <a:endParaRPr sz="900" dirty="0">
                <a:latin typeface="Arial" panose="020B0604020202020204"/>
                <a:ea typeface="Arial" panose="020B0604020202020204"/>
                <a:cs typeface="Arial" panose="020B0604020202020204"/>
              </a:endParaRPr>
            </a:p>
            <a:p>
              <a:pPr marL="117475" algn="l" rtl="0" eaLnBrk="0">
                <a:lnSpc>
                  <a:spcPct val="86000"/>
                </a:lnSpc>
                <a:spcBef>
                  <a:spcPts val="0"/>
                </a:spcBef>
              </a:pPr>
              <a:r>
                <a:rPr sz="1700" b="1" kern="0" spc="270" dirty="0">
                  <a:solidFill>
                    <a:srgbClr val="000000">
                      <a:alpha val="100000"/>
                    </a:srgbClr>
                  </a:solidFill>
                  <a:latin typeface="仿宋" panose="02010609060101010101" charset="-122"/>
                  <a:ea typeface="仿宋" panose="02010609060101010101" charset="-122"/>
                  <a:cs typeface="仿宋" panose="02010609060101010101" charset="-122"/>
                </a:rPr>
                <a:t>课前准备</a:t>
              </a:r>
              <a:endParaRPr sz="1700" dirty="0">
                <a:latin typeface="仿宋" panose="02010609060101010101" charset="-122"/>
                <a:ea typeface="仿宋" panose="02010609060101010101" charset="-122"/>
                <a:cs typeface="仿宋" panose="02010609060101010101" charset="-122"/>
              </a:endParaRPr>
            </a:p>
          </p:txBody>
        </p:sp>
      </p:grpSp>
      <p:pic>
        <p:nvPicPr>
          <p:cNvPr id="1748" name="picture 1748"/>
          <p:cNvPicPr>
            <a:picLocks noChangeAspect="1"/>
          </p:cNvPicPr>
          <p:nvPr/>
        </p:nvPicPr>
        <p:blipFill>
          <a:blip r:embed="rId11"/>
          <a:stretch>
            <a:fillRect/>
          </a:stretch>
        </p:blipFill>
        <p:spPr>
          <a:xfrm rot="21600000">
            <a:off x="5096255" y="2623185"/>
            <a:ext cx="76200" cy="260222"/>
          </a:xfrm>
          <a:prstGeom prst="rect">
            <a:avLst/>
          </a:prstGeom>
        </p:spPr>
      </p:pic>
      <p:grpSp>
        <p:nvGrpSpPr>
          <p:cNvPr id="118" name="group 118"/>
          <p:cNvGrpSpPr/>
          <p:nvPr/>
        </p:nvGrpSpPr>
        <p:grpSpPr>
          <a:xfrm rot="21600000">
            <a:off x="3741420" y="2199005"/>
            <a:ext cx="2783191" cy="434974"/>
            <a:chOff x="0" y="0"/>
            <a:chExt cx="2783191" cy="434974"/>
          </a:xfrm>
        </p:grpSpPr>
        <p:pic>
          <p:nvPicPr>
            <p:cNvPr id="1750" name="picture 1750"/>
            <p:cNvPicPr>
              <a:picLocks noChangeAspect="1"/>
            </p:cNvPicPr>
            <p:nvPr/>
          </p:nvPicPr>
          <p:blipFill>
            <a:blip r:embed="rId12"/>
            <a:stretch>
              <a:fillRect/>
            </a:stretch>
          </p:blipFill>
          <p:spPr>
            <a:xfrm rot="21600000">
              <a:off x="0" y="0"/>
              <a:ext cx="2783191" cy="434974"/>
            </a:xfrm>
            <a:prstGeom prst="rect">
              <a:avLst/>
            </a:prstGeom>
          </p:spPr>
        </p:pic>
        <p:sp>
          <p:nvSpPr>
            <p:cNvPr id="1752" name="textbox 1752"/>
            <p:cNvSpPr/>
            <p:nvPr/>
          </p:nvSpPr>
          <p:spPr>
            <a:xfrm>
              <a:off x="-12700" y="-12700"/>
              <a:ext cx="2808604" cy="485140"/>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201930" algn="l" rtl="0" eaLnBrk="0">
                <a:lnSpc>
                  <a:spcPts val="1820"/>
                </a:lnSpc>
              </a:pPr>
              <a:r>
                <a:rPr sz="1500" b="1" kern="0" spc="60" dirty="0">
                  <a:solidFill>
                    <a:srgbClr val="000000">
                      <a:alpha val="100000"/>
                    </a:srgbClr>
                  </a:solidFill>
                  <a:latin typeface="仿宋" panose="02010609060101010101" charset="-122"/>
                  <a:ea typeface="仿宋" panose="02010609060101010101" charset="-122"/>
                  <a:cs typeface="仿宋" panose="02010609060101010101" charset="-122"/>
                </a:rPr>
                <a:t>制订计划、确定内容和教员</a:t>
              </a:r>
              <a:endParaRPr sz="1500" dirty="0">
                <a:latin typeface="仿宋" panose="02010609060101010101" charset="-122"/>
                <a:ea typeface="仿宋" panose="02010609060101010101" charset="-122"/>
                <a:cs typeface="仿宋" panose="02010609060101010101" charset="-122"/>
              </a:endParaRPr>
            </a:p>
          </p:txBody>
        </p:sp>
      </p:grpSp>
      <p:grpSp>
        <p:nvGrpSpPr>
          <p:cNvPr id="120" name="group 120"/>
          <p:cNvGrpSpPr/>
          <p:nvPr/>
        </p:nvGrpSpPr>
        <p:grpSpPr>
          <a:xfrm rot="21600000">
            <a:off x="3741420" y="3646804"/>
            <a:ext cx="2796527" cy="1005839"/>
            <a:chOff x="0" y="0"/>
            <a:chExt cx="2796527" cy="1005839"/>
          </a:xfrm>
        </p:grpSpPr>
        <p:pic>
          <p:nvPicPr>
            <p:cNvPr id="1754" name="picture 1754"/>
            <p:cNvPicPr>
              <a:picLocks noChangeAspect="1"/>
            </p:cNvPicPr>
            <p:nvPr/>
          </p:nvPicPr>
          <p:blipFill>
            <a:blip r:embed="rId13"/>
            <a:stretch>
              <a:fillRect/>
            </a:stretch>
          </p:blipFill>
          <p:spPr>
            <a:xfrm rot="21600000">
              <a:off x="0" y="0"/>
              <a:ext cx="2796527" cy="1005839"/>
            </a:xfrm>
            <a:prstGeom prst="rect">
              <a:avLst/>
            </a:prstGeom>
          </p:spPr>
        </p:pic>
        <p:sp>
          <p:nvSpPr>
            <p:cNvPr id="1756" name="textbox 1756"/>
            <p:cNvSpPr/>
            <p:nvPr/>
          </p:nvSpPr>
          <p:spPr>
            <a:xfrm>
              <a:off x="-12700" y="-12700"/>
              <a:ext cx="2821939" cy="1054735"/>
            </a:xfrm>
            <a:prstGeom prst="rect">
              <a:avLst/>
            </a:prstGeom>
            <a:noFill/>
            <a:ln w="0" cap="flat">
              <a:noFill/>
              <a:prstDash val="solid"/>
              <a:miter lim="0"/>
            </a:ln>
          </p:spPr>
          <p:txBody>
            <a:bodyPr vert="horz" wrap="square" lIns="0" tIns="0" rIns="0" bIns="0"/>
            <a:lstStyle/>
            <a:p>
              <a:pPr algn="l" rtl="0" eaLnBrk="0">
                <a:lnSpc>
                  <a:spcPct val="143000"/>
                </a:lnSpc>
              </a:pPr>
              <a:endParaRPr sz="1000" dirty="0">
                <a:latin typeface="Arial" panose="020B0604020202020204"/>
                <a:ea typeface="Arial" panose="020B0604020202020204"/>
                <a:cs typeface="Arial" panose="020B0604020202020204"/>
              </a:endParaRPr>
            </a:p>
            <a:p>
              <a:pPr algn="l" rtl="0" eaLnBrk="0">
                <a:lnSpc>
                  <a:spcPct val="144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029970" algn="l" rtl="0" eaLnBrk="0">
                <a:lnSpc>
                  <a:spcPts val="1815"/>
                </a:lnSpc>
              </a:pPr>
              <a:r>
                <a:rPr sz="1500" b="1" kern="0" spc="30" dirty="0">
                  <a:solidFill>
                    <a:srgbClr val="000000">
                      <a:alpha val="100000"/>
                    </a:srgbClr>
                  </a:solidFill>
                  <a:latin typeface="仿宋" panose="02010609060101010101" charset="-122"/>
                  <a:ea typeface="仿宋" panose="02010609060101010101" charset="-122"/>
                  <a:cs typeface="仿宋" panose="02010609060101010101" charset="-122"/>
                </a:rPr>
                <a:t>进行授课</a:t>
              </a:r>
              <a:endParaRPr sz="1500" dirty="0">
                <a:latin typeface="仿宋" panose="02010609060101010101" charset="-122"/>
                <a:ea typeface="仿宋" panose="02010609060101010101" charset="-122"/>
                <a:cs typeface="仿宋" panose="02010609060101010101" charset="-122"/>
              </a:endParaRPr>
            </a:p>
          </p:txBody>
        </p:sp>
      </p:grpSp>
      <p:grpSp>
        <p:nvGrpSpPr>
          <p:cNvPr id="122" name="group 122"/>
          <p:cNvGrpSpPr/>
          <p:nvPr/>
        </p:nvGrpSpPr>
        <p:grpSpPr>
          <a:xfrm rot="21600000">
            <a:off x="3741420" y="4996814"/>
            <a:ext cx="2783191" cy="434340"/>
            <a:chOff x="0" y="0"/>
            <a:chExt cx="2783191" cy="434340"/>
          </a:xfrm>
        </p:grpSpPr>
        <p:pic>
          <p:nvPicPr>
            <p:cNvPr id="1758" name="picture 1758"/>
            <p:cNvPicPr>
              <a:picLocks noChangeAspect="1"/>
            </p:cNvPicPr>
            <p:nvPr/>
          </p:nvPicPr>
          <p:blipFill>
            <a:blip r:embed="rId14"/>
            <a:stretch>
              <a:fillRect/>
            </a:stretch>
          </p:blipFill>
          <p:spPr>
            <a:xfrm rot="21600000">
              <a:off x="0" y="0"/>
              <a:ext cx="2783191" cy="434340"/>
            </a:xfrm>
            <a:prstGeom prst="rect">
              <a:avLst/>
            </a:prstGeom>
          </p:spPr>
        </p:pic>
        <p:sp>
          <p:nvSpPr>
            <p:cNvPr id="1760" name="textbox 1760"/>
            <p:cNvSpPr/>
            <p:nvPr/>
          </p:nvSpPr>
          <p:spPr>
            <a:xfrm>
              <a:off x="-12700" y="-12700"/>
              <a:ext cx="2808604" cy="485140"/>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508000" algn="l" rtl="0" eaLnBrk="0">
                <a:lnSpc>
                  <a:spcPts val="1825"/>
                </a:lnSpc>
              </a:pPr>
              <a:r>
                <a:rPr sz="1500" b="1" kern="0" spc="60" dirty="0">
                  <a:solidFill>
                    <a:srgbClr val="000000">
                      <a:alpha val="100000"/>
                    </a:srgbClr>
                  </a:solidFill>
                  <a:latin typeface="仿宋" panose="02010609060101010101" charset="-122"/>
                  <a:ea typeface="仿宋" panose="02010609060101010101" charset="-122"/>
                  <a:cs typeface="仿宋" panose="02010609060101010101" charset="-122"/>
                </a:rPr>
                <a:t>组织讨论、深化教育</a:t>
              </a:r>
              <a:endParaRPr sz="1500" dirty="0">
                <a:latin typeface="仿宋" panose="02010609060101010101" charset="-122"/>
                <a:ea typeface="仿宋" panose="02010609060101010101" charset="-122"/>
                <a:cs typeface="仿宋" panose="02010609060101010101" charset="-122"/>
              </a:endParaRPr>
            </a:p>
          </p:txBody>
        </p:sp>
      </p:grpSp>
      <p:pic>
        <p:nvPicPr>
          <p:cNvPr id="1762" name="picture 1762"/>
          <p:cNvPicPr>
            <a:picLocks noChangeAspect="1"/>
          </p:cNvPicPr>
          <p:nvPr/>
        </p:nvPicPr>
        <p:blipFill>
          <a:blip r:embed="rId15"/>
          <a:stretch>
            <a:fillRect/>
          </a:stretch>
        </p:blipFill>
        <p:spPr>
          <a:xfrm rot="21600000">
            <a:off x="2622804" y="2196084"/>
            <a:ext cx="6405371" cy="4032503"/>
          </a:xfrm>
          <a:prstGeom prst="rect">
            <a:avLst/>
          </a:prstGeom>
        </p:spPr>
      </p:pic>
      <p:sp>
        <p:nvSpPr>
          <p:cNvPr id="1764" name="textbox 1764"/>
          <p:cNvSpPr/>
          <p:nvPr/>
        </p:nvSpPr>
        <p:spPr>
          <a:xfrm>
            <a:off x="1984054" y="1763204"/>
            <a:ext cx="2698750" cy="346709"/>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algn="r" rtl="0" eaLnBrk="0">
              <a:lnSpc>
                <a:spcPct val="100000"/>
              </a:lnSpc>
            </a:pPr>
            <a:r>
              <a:rPr sz="2100" b="1" kern="0" spc="-120" dirty="0">
                <a:solidFill>
                  <a:srgbClr val="000000">
                    <a:alpha val="100000"/>
                  </a:srgbClr>
                </a:solidFill>
                <a:latin typeface="楷体" panose="02010609060101010101" charset="-122"/>
                <a:ea typeface="楷体" panose="02010609060101010101" charset="-122"/>
                <a:cs typeface="楷体" panose="02010609060101010101" charset="-122"/>
              </a:rPr>
              <a:t>党课教育的一般程序：</a:t>
            </a:r>
            <a:endParaRPr sz="2100" dirty="0">
              <a:latin typeface="楷体" panose="02010609060101010101" charset="-122"/>
              <a:ea typeface="楷体" panose="02010609060101010101" charset="-122"/>
              <a:cs typeface="楷体" panose="02010609060101010101" charset="-122"/>
            </a:endParaRPr>
          </a:p>
        </p:txBody>
      </p:sp>
      <p:pic>
        <p:nvPicPr>
          <p:cNvPr id="1766" name="picture 1766"/>
          <p:cNvPicPr>
            <a:picLocks noChangeAspect="1"/>
          </p:cNvPicPr>
          <p:nvPr/>
        </p:nvPicPr>
        <p:blipFill>
          <a:blip r:embed="rId16"/>
          <a:stretch>
            <a:fillRect/>
          </a:stretch>
        </p:blipFill>
        <p:spPr>
          <a:xfrm rot="21600000">
            <a:off x="1028700" y="1292352"/>
            <a:ext cx="10134600" cy="76200"/>
          </a:xfrm>
          <a:prstGeom prst="rect">
            <a:avLst/>
          </a:prstGeom>
        </p:spPr>
      </p:pic>
      <p:sp>
        <p:nvSpPr>
          <p:cNvPr id="2" name="textbox 1314"/>
          <p:cNvSpPr/>
          <p:nvPr/>
        </p:nvSpPr>
        <p:spPr>
          <a:xfrm>
            <a:off x="1151890" y="831850"/>
            <a:ext cx="1509395" cy="460375"/>
          </a:xfrm>
          <a:prstGeom prst="rect">
            <a:avLst/>
          </a:prstGeom>
          <a:solidFill>
            <a:srgbClr val="C00000">
              <a:alpha val="100000"/>
            </a:srgbClr>
          </a:solidFill>
          <a:ln w="0" cap="flat">
            <a:noFill/>
            <a:prstDash val="solid"/>
            <a:miter lim="0"/>
          </a:ln>
        </p:spPr>
        <p:txBody>
          <a:bodyPr vert="horz" wrap="square" lIns="0" tIns="0" rIns="0" bIns="0"/>
          <a:p>
            <a:pPr algn="l" rtl="0" eaLnBrk="0">
              <a:lnSpc>
                <a:spcPct val="106000"/>
              </a:lnSpc>
            </a:pPr>
            <a:endParaRPr sz="700" dirty="0">
              <a:latin typeface="Arial" panose="020B0604020202020204"/>
              <a:ea typeface="Arial" panose="020B0604020202020204"/>
              <a:cs typeface="Arial" panose="020B0604020202020204"/>
            </a:endParaRPr>
          </a:p>
          <a:p>
            <a:pPr marL="263525" algn="l" rtl="0" eaLnBrk="0">
              <a:lnSpc>
                <a:spcPct val="92000"/>
              </a:lnSpc>
            </a:pPr>
            <a:r>
              <a:rPr lang="en-US" sz="2300" dirty="0">
                <a:solidFill>
                  <a:schemeClr val="bg1"/>
                </a:solidFill>
                <a:latin typeface="微软雅黑" panose="020B0503020204020204" charset="-122"/>
                <a:ea typeface="微软雅黑" panose="020B0503020204020204" charset="-122"/>
                <a:cs typeface="微软雅黑" panose="020B0503020204020204" charset="-122"/>
              </a:rPr>
              <a:t>4</a:t>
            </a:r>
            <a:r>
              <a:rPr lang="zh-CN" altLang="en-US" sz="2300" dirty="0">
                <a:solidFill>
                  <a:schemeClr val="bg1"/>
                </a:solidFill>
                <a:latin typeface="微软雅黑" panose="020B0503020204020204" charset="-122"/>
                <a:ea typeface="微软雅黑" panose="020B0503020204020204" charset="-122"/>
                <a:cs typeface="微软雅黑" panose="020B0503020204020204" charset="-122"/>
              </a:rPr>
              <a:t>、党课</a:t>
            </a:r>
            <a:endParaRPr lang="zh-CN" altLang="en-US" sz="2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17"/>
          <a:stretch>
            <a:fillRect/>
          </a:stretch>
        </p:blipFill>
        <p:spPr>
          <a:xfrm>
            <a:off x="9890125" y="0"/>
            <a:ext cx="2301875" cy="828675"/>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0" name="picture 1770"/>
          <p:cNvPicPr>
            <a:picLocks noChangeAspect="1"/>
          </p:cNvPicPr>
          <p:nvPr/>
        </p:nvPicPr>
        <p:blipFill>
          <a:blip r:embed="rId1"/>
          <a:stretch>
            <a:fillRect/>
          </a:stretch>
        </p:blipFill>
        <p:spPr>
          <a:xfrm rot="21600000">
            <a:off x="0" y="0"/>
            <a:ext cx="12192000" cy="6858000"/>
          </a:xfrm>
          <a:prstGeom prst="rect">
            <a:avLst/>
          </a:prstGeom>
        </p:spPr>
      </p:pic>
      <p:sp>
        <p:nvSpPr>
          <p:cNvPr id="1772" name="rect 1772"/>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774" name="textbox 1774"/>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776" name="textbox 1776"/>
          <p:cNvSpPr/>
          <p:nvPr/>
        </p:nvSpPr>
        <p:spPr>
          <a:xfrm>
            <a:off x="1058964" y="6581672"/>
            <a:ext cx="10357484" cy="18161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algn="r" rtl="0" eaLnBrk="0">
              <a:lnSpc>
                <a:spcPct val="85000"/>
              </a:lnSpc>
            </a:pP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1</a:t>
            </a:r>
            <a:endParaRPr sz="1200" dirty="0">
              <a:latin typeface="微软雅黑" panose="020B0503020204020204" charset="-122"/>
              <a:ea typeface="微软雅黑" panose="020B0503020204020204" charset="-122"/>
              <a:cs typeface="微软雅黑" panose="020B0503020204020204" charset="-122"/>
            </a:endParaRPr>
          </a:p>
        </p:txBody>
      </p:sp>
      <p:pic>
        <p:nvPicPr>
          <p:cNvPr id="1778" name="picture 1778"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780" name="rect 1780"/>
          <p:cNvSpPr/>
          <p:nvPr/>
        </p:nvSpPr>
        <p:spPr>
          <a:xfrm>
            <a:off x="6497954" y="5681979"/>
            <a:ext cx="100583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782" name="rect 1782"/>
          <p:cNvSpPr/>
          <p:nvPr/>
        </p:nvSpPr>
        <p:spPr>
          <a:xfrm>
            <a:off x="4672964" y="4471670"/>
            <a:ext cx="431799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784" name="rect 1784"/>
          <p:cNvSpPr/>
          <p:nvPr/>
        </p:nvSpPr>
        <p:spPr>
          <a:xfrm>
            <a:off x="1877060" y="2638425"/>
            <a:ext cx="406400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786" name="rect 1786"/>
          <p:cNvSpPr/>
          <p:nvPr/>
        </p:nvSpPr>
        <p:spPr>
          <a:xfrm>
            <a:off x="8227059" y="2338070"/>
            <a:ext cx="101600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788" name="rect 1788"/>
          <p:cNvSpPr/>
          <p:nvPr/>
        </p:nvSpPr>
        <p:spPr>
          <a:xfrm>
            <a:off x="3220720" y="5681979"/>
            <a:ext cx="327723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790" name="textbox 1790"/>
          <p:cNvSpPr/>
          <p:nvPr/>
        </p:nvSpPr>
        <p:spPr>
          <a:xfrm>
            <a:off x="601732" y="1758023"/>
            <a:ext cx="10892790" cy="4552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583565" algn="l" rtl="0" eaLnBrk="0">
              <a:lnSpc>
                <a:spcPts val="2300"/>
              </a:lnSpc>
            </a:pPr>
            <a:r>
              <a:rPr sz="1900" kern="0" spc="-100" dirty="0">
                <a:solidFill>
                  <a:srgbClr val="C00000">
                    <a:alpha val="100000"/>
                  </a:srgbClr>
                </a:solidFill>
                <a:latin typeface="黑体" panose="02010609060101010101" charset="-122"/>
                <a:ea typeface="黑体" panose="02010609060101010101" charset="-122"/>
                <a:cs typeface="黑体" panose="02010609060101010101" charset="-122"/>
              </a:rPr>
              <a:t>（一）会前准备</a:t>
            </a:r>
            <a:endParaRPr sz="1900" dirty="0">
              <a:latin typeface="黑体" panose="02010609060101010101" charset="-122"/>
              <a:ea typeface="黑体" panose="02010609060101010101" charset="-122"/>
              <a:cs typeface="黑体" panose="02010609060101010101" charset="-122"/>
            </a:endParaRPr>
          </a:p>
          <a:p>
            <a:pPr marL="12700" indent="645795" algn="l" rtl="0" eaLnBrk="0">
              <a:lnSpc>
                <a:spcPct val="97000"/>
              </a:lnSpc>
              <a:spcBef>
                <a:spcPts val="95"/>
              </a:spcBef>
            </a:pP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1 .支部书记与支委沟通确定</a:t>
            </a: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议题、时间，上报上级党委；2</a:t>
            </a:r>
            <a:r>
              <a:rPr sz="2000" kern="0" spc="-2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.支部书记与支委、支委与支委、</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支部书记与党员、支委与党员</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、党员与党员围绕组织生活会主题开展谈心谈话；</a:t>
            </a:r>
            <a:r>
              <a:rPr sz="2000" kern="0" spc="-4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3</a:t>
            </a:r>
            <a:r>
              <a:rPr sz="2000" kern="0" spc="-28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.听取党内外群</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众意见；4.整理上年度组织生活会问题整改</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情况；5.提前7天向上级党组织报告；</a:t>
            </a:r>
            <a:r>
              <a:rPr sz="2000" kern="0" spc="-54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5</a:t>
            </a:r>
            <a:r>
              <a:rPr sz="2000" kern="0" spc="-2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.提前3天下发</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通知；6.邀请党建联系点领导参会。</a:t>
            </a:r>
            <a:endParaRPr sz="2000" dirty="0">
              <a:latin typeface="黑体" panose="02010609060101010101" charset="-122"/>
              <a:ea typeface="黑体" panose="02010609060101010101" charset="-122"/>
              <a:cs typeface="黑体" panose="02010609060101010101" charset="-122"/>
            </a:endParaRPr>
          </a:p>
          <a:p>
            <a:pPr marL="583565" algn="l" rtl="0" eaLnBrk="0">
              <a:lnSpc>
                <a:spcPts val="2300"/>
              </a:lnSpc>
              <a:spcBef>
                <a:spcPts val="260"/>
              </a:spcBef>
            </a:pPr>
            <a:r>
              <a:rPr sz="1900" kern="0" spc="-180" dirty="0">
                <a:solidFill>
                  <a:srgbClr val="C00000">
                    <a:alpha val="100000"/>
                  </a:srgbClr>
                </a:solidFill>
                <a:latin typeface="黑体" panose="02010609060101010101" charset="-122"/>
                <a:ea typeface="黑体" panose="02010609060101010101" charset="-122"/>
                <a:cs typeface="黑体" panose="02010609060101010101" charset="-122"/>
              </a:rPr>
              <a:t>（二）开会</a:t>
            </a:r>
            <a:endParaRPr sz="1900" dirty="0">
              <a:latin typeface="黑体" panose="02010609060101010101" charset="-122"/>
              <a:ea typeface="黑体" panose="02010609060101010101" charset="-122"/>
              <a:cs typeface="黑体" panose="02010609060101010101" charset="-122"/>
            </a:endParaRPr>
          </a:p>
          <a:p>
            <a:pPr marL="17780" indent="532130" algn="l" rtl="0" eaLnBrk="0">
              <a:lnSpc>
                <a:spcPct val="99000"/>
              </a:lnSpc>
              <a:spcBef>
                <a:spcPts val="125"/>
              </a:spcBef>
            </a:pP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1.支部书记宣布开会；2.清点到会人数，宣布会</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议是否有效；3.指定会议记录人员；4.宣布</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议题；5.组织学习统一思想；6.通报上年度组织生活会问题整改情况；</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7.通报征求意见情况、谈</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心谈话情况；8.党支部代表班子做对照</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检查；9.与会党员逐个对党支部进行批评；10.支部书记、</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支委逐个开展批评与自我批评，做到自我批评后，逐个批评，本人表态回应</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；11.党员开展批评与</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自我批评；12.党建联系点领导讲话；13.支部书记做会议总结；14.宣布</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会议结束；15.支部书记</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审签会议记录。</a:t>
            </a:r>
            <a:endParaRPr sz="2000" dirty="0">
              <a:latin typeface="黑体" panose="02010609060101010101" charset="-122"/>
              <a:ea typeface="黑体" panose="02010609060101010101" charset="-122"/>
              <a:cs typeface="黑体" panose="02010609060101010101" charset="-122"/>
            </a:endParaRPr>
          </a:p>
          <a:p>
            <a:pPr marL="583565" algn="l" rtl="0" eaLnBrk="0">
              <a:lnSpc>
                <a:spcPct val="93000"/>
              </a:lnSpc>
              <a:spcBef>
                <a:spcPts val="35"/>
              </a:spcBef>
            </a:pPr>
            <a:r>
              <a:rPr sz="1900" kern="0" spc="-100" dirty="0">
                <a:solidFill>
                  <a:srgbClr val="C00000">
                    <a:alpha val="100000"/>
                  </a:srgbClr>
                </a:solidFill>
                <a:latin typeface="黑体" panose="02010609060101010101" charset="-122"/>
                <a:ea typeface="黑体" panose="02010609060101010101" charset="-122"/>
                <a:cs typeface="黑体" panose="02010609060101010101" charset="-122"/>
              </a:rPr>
              <a:t>（三）会后工作</a:t>
            </a:r>
            <a:endParaRPr sz="1900" dirty="0">
              <a:latin typeface="黑体" panose="02010609060101010101" charset="-122"/>
              <a:ea typeface="黑体" panose="02010609060101010101" charset="-122"/>
              <a:cs typeface="黑体" panose="02010609060101010101" charset="-122"/>
            </a:endParaRPr>
          </a:p>
          <a:p>
            <a:pPr marL="57150" indent="443865" algn="l" rtl="0" eaLnBrk="0">
              <a:lnSpc>
                <a:spcPct val="95000"/>
              </a:lnSpc>
              <a:spcBef>
                <a:spcPts val="285"/>
              </a:spcBef>
            </a:pP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1 .制定整改措施，明确整改措施、整改时限、整改责</a:t>
            </a: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任人；2</a:t>
            </a:r>
            <a:r>
              <a:rPr sz="2000" kern="0" spc="-3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.在一定范围内通报整改情况；</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3</a:t>
            </a:r>
            <a:r>
              <a:rPr sz="2000" kern="0" spc="-26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.向上级党组织报告情况；4</a:t>
            </a:r>
            <a:r>
              <a:rPr sz="2000" kern="0" spc="-26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.按照整改时限，定期检查整改情况。</a:t>
            </a:r>
            <a:endParaRPr sz="2000" dirty="0">
              <a:latin typeface="黑体" panose="02010609060101010101" charset="-122"/>
              <a:ea typeface="黑体" panose="02010609060101010101" charset="-122"/>
              <a:cs typeface="黑体" panose="02010609060101010101" charset="-122"/>
            </a:endParaRPr>
          </a:p>
        </p:txBody>
      </p:sp>
      <p:sp>
        <p:nvSpPr>
          <p:cNvPr id="1792" name="textbox 1792"/>
          <p:cNvSpPr/>
          <p:nvPr/>
        </p:nvSpPr>
        <p:spPr>
          <a:xfrm>
            <a:off x="1444625" y="991870"/>
            <a:ext cx="2890520"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3000"/>
              </a:lnSpc>
            </a:pPr>
            <a:endParaRPr sz="500" dirty="0">
              <a:latin typeface="Arial" panose="020B0604020202020204"/>
              <a:ea typeface="Arial" panose="020B0604020202020204"/>
              <a:cs typeface="Arial" panose="020B0604020202020204"/>
            </a:endParaRPr>
          </a:p>
          <a:p>
            <a:pPr marL="3810" algn="l" rtl="0" eaLnBrk="0">
              <a:lnSpc>
                <a:spcPct val="93000"/>
              </a:lnSpc>
              <a:spcBef>
                <a:spcPts val="5"/>
              </a:spcBef>
            </a:pPr>
            <a:r>
              <a:rPr lang="zh-CN" sz="23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六</a:t>
            </a:r>
            <a:r>
              <a:rPr sz="23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300" b="1" kern="0" spc="-57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组织生活会流程</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4" name="picture 1794"/>
          <p:cNvPicPr>
            <a:picLocks noChangeAspect="1"/>
          </p:cNvPicPr>
          <p:nvPr/>
        </p:nvPicPr>
        <p:blipFill>
          <a:blip r:embed="rId1"/>
          <a:stretch>
            <a:fillRect/>
          </a:stretch>
        </p:blipFill>
        <p:spPr>
          <a:xfrm rot="21600000">
            <a:off x="0" y="0"/>
            <a:ext cx="12192000" cy="6858000"/>
          </a:xfrm>
          <a:prstGeom prst="rect">
            <a:avLst/>
          </a:prstGeom>
        </p:spPr>
      </p:pic>
      <p:sp>
        <p:nvSpPr>
          <p:cNvPr id="1796" name="rect 1796"/>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798" name="textbox 1798"/>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800" name="textbox 1800"/>
          <p:cNvSpPr/>
          <p:nvPr/>
        </p:nvSpPr>
        <p:spPr>
          <a:xfrm>
            <a:off x="1058964" y="6576021"/>
            <a:ext cx="10354309"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3</a:t>
            </a:r>
            <a:endParaRPr sz="1200" dirty="0">
              <a:latin typeface="微软雅黑" panose="020B0503020204020204" charset="-122"/>
              <a:ea typeface="微软雅黑" panose="020B0503020204020204" charset="-122"/>
              <a:cs typeface="微软雅黑" panose="020B0503020204020204" charset="-122"/>
            </a:endParaRPr>
          </a:p>
        </p:txBody>
      </p:sp>
      <p:pic>
        <p:nvPicPr>
          <p:cNvPr id="1802" name="picture 1802"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804" name="rect 1804"/>
          <p:cNvSpPr/>
          <p:nvPr/>
        </p:nvSpPr>
        <p:spPr>
          <a:xfrm>
            <a:off x="4603114" y="5058409"/>
            <a:ext cx="12668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806" name="rect 1806"/>
          <p:cNvSpPr/>
          <p:nvPr/>
        </p:nvSpPr>
        <p:spPr>
          <a:xfrm>
            <a:off x="4918075" y="3264534"/>
            <a:ext cx="360045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808" name="rect 1808"/>
          <p:cNvSpPr/>
          <p:nvPr/>
        </p:nvSpPr>
        <p:spPr>
          <a:xfrm>
            <a:off x="3885564" y="5452744"/>
            <a:ext cx="2828924"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810" name="rect 1810"/>
          <p:cNvSpPr/>
          <p:nvPr/>
        </p:nvSpPr>
        <p:spPr>
          <a:xfrm>
            <a:off x="6637019" y="3603625"/>
            <a:ext cx="202691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812" name="textbox 1812"/>
          <p:cNvSpPr/>
          <p:nvPr/>
        </p:nvSpPr>
        <p:spPr>
          <a:xfrm>
            <a:off x="802913" y="1796123"/>
            <a:ext cx="10814050" cy="4338954"/>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67310" algn="l" rtl="0" eaLnBrk="0">
              <a:lnSpc>
                <a:spcPct val="92000"/>
              </a:lnSpc>
            </a:pP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民主评议党员一般每年进行1次，民主评议党员可以结合组织生活会一并进行</a:t>
            </a: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a:p>
            <a:pPr algn="l" rtl="0" eaLnBrk="0">
              <a:lnSpc>
                <a:spcPct val="125000"/>
              </a:lnSpc>
            </a:pPr>
            <a:endParaRPr sz="1000" dirty="0">
              <a:latin typeface="Arial" panose="020B0604020202020204"/>
              <a:ea typeface="Arial" panose="020B0604020202020204"/>
              <a:cs typeface="Arial" panose="020B0604020202020204"/>
            </a:endParaRPr>
          </a:p>
          <a:p>
            <a:pPr algn="l" rtl="0" eaLnBrk="0">
              <a:lnSpc>
                <a:spcPct val="126000"/>
              </a:lnSpc>
            </a:pPr>
            <a:endParaRPr sz="1000" dirty="0">
              <a:latin typeface="Arial" panose="020B0604020202020204"/>
              <a:ea typeface="Arial" panose="020B0604020202020204"/>
              <a:cs typeface="Arial" panose="020B0604020202020204"/>
            </a:endParaRPr>
          </a:p>
          <a:p>
            <a:pPr marL="25400" algn="l" rtl="0" eaLnBrk="0">
              <a:lnSpc>
                <a:spcPct val="97000"/>
              </a:lnSpc>
              <a:spcBef>
                <a:spcPts val="600"/>
              </a:spcBef>
            </a:pPr>
            <a:r>
              <a:rPr sz="2000" kern="0" spc="-50" dirty="0">
                <a:solidFill>
                  <a:srgbClr val="C00000">
                    <a:alpha val="100000"/>
                  </a:srgbClr>
                </a:solidFill>
                <a:latin typeface="黑体" panose="02010609060101010101" charset="-122"/>
                <a:ea typeface="黑体" panose="02010609060101010101" charset="-122"/>
                <a:cs typeface="黑体" panose="02010609060101010101" charset="-122"/>
              </a:rPr>
              <a:t>易错点：</a:t>
            </a:r>
            <a:endParaRPr sz="2000" dirty="0">
              <a:latin typeface="黑体" panose="02010609060101010101" charset="-122"/>
              <a:ea typeface="黑体" panose="02010609060101010101" charset="-122"/>
              <a:cs typeface="黑体" panose="02010609060101010101" charset="-122"/>
            </a:endParaRPr>
          </a:p>
          <a:p>
            <a:pPr marL="548640" algn="l" rtl="0" eaLnBrk="0">
              <a:lnSpc>
                <a:spcPct val="96000"/>
              </a:lnSpc>
              <a:spcBef>
                <a:spcPts val="575"/>
              </a:spcBef>
            </a:pP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1.“优秀、合格、基本合格、不合格”四个等次。</a:t>
            </a:r>
            <a:endParaRPr sz="2000" dirty="0">
              <a:latin typeface="黑体" panose="02010609060101010101" charset="-122"/>
              <a:ea typeface="黑体" panose="02010609060101010101" charset="-122"/>
              <a:cs typeface="黑体" panose="02010609060101010101" charset="-122"/>
            </a:endParaRPr>
          </a:p>
          <a:p>
            <a:pPr marL="17145" indent="501015" algn="l" rtl="0" eaLnBrk="0">
              <a:lnSpc>
                <a:spcPct val="102000"/>
              </a:lnSpc>
              <a:spcBef>
                <a:spcPts val="710"/>
              </a:spcBef>
            </a:pP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2.评为“优秀”的党员比</a:t>
            </a: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例一般不超过参评党员总数的三分之一，受到党纪处分但仍可以参</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 加民主评议的党员，当年不能评定为“优秀”档次。测评票不能有涂改。</a:t>
            </a:r>
            <a:endParaRPr sz="2000" dirty="0">
              <a:latin typeface="黑体" panose="02010609060101010101" charset="-122"/>
              <a:ea typeface="黑体" panose="02010609060101010101" charset="-122"/>
              <a:cs typeface="黑体" panose="02010609060101010101" charset="-122"/>
            </a:endParaRPr>
          </a:p>
          <a:p>
            <a:pPr marL="27940" indent="494665" algn="l" rtl="0" eaLnBrk="0">
              <a:lnSpc>
                <a:spcPct val="110000"/>
              </a:lnSpc>
              <a:spcBef>
                <a:spcPts val="785"/>
              </a:spcBef>
            </a:pP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3.党员对照合格党员标准、入党誓词，联系个人实际进行党性分析，因特殊原因不能参会的</a:t>
            </a:r>
            <a:r>
              <a:rPr sz="2000" kern="0" spc="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党员，应写出书面分析材料，委托或由党支部指定其他</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党员代其作党性分析发言,会后党支部要及 </a:t>
            </a: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时向党员本人反馈评议意见。</a:t>
            </a:r>
            <a:endParaRPr sz="2000" dirty="0">
              <a:latin typeface="黑体" panose="02010609060101010101" charset="-122"/>
              <a:ea typeface="黑体" panose="02010609060101010101" charset="-122"/>
              <a:cs typeface="黑体" panose="02010609060101010101" charset="-122"/>
            </a:endParaRPr>
          </a:p>
          <a:p>
            <a:pPr marL="510540" algn="l" rtl="0" eaLnBrk="0">
              <a:lnSpc>
                <a:spcPct val="92000"/>
              </a:lnSpc>
              <a:spcBef>
                <a:spcPts val="550"/>
              </a:spcBef>
            </a:pP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4.预备党员参加民主评议，但不评定等次。</a:t>
            </a:r>
            <a:endParaRPr sz="2000" dirty="0">
              <a:latin typeface="黑体" panose="02010609060101010101" charset="-122"/>
              <a:ea typeface="黑体" panose="02010609060101010101" charset="-122"/>
              <a:cs typeface="黑体" panose="02010609060101010101" charset="-122"/>
            </a:endParaRPr>
          </a:p>
          <a:p>
            <a:pPr algn="l" rtl="0" eaLnBrk="0">
              <a:lnSpc>
                <a:spcPct val="104000"/>
              </a:lnSpc>
            </a:pPr>
            <a:endParaRPr sz="700" dirty="0">
              <a:latin typeface="Arial" panose="020B0604020202020204"/>
              <a:ea typeface="Arial" panose="020B0604020202020204"/>
              <a:cs typeface="Arial" panose="020B0604020202020204"/>
            </a:endParaRPr>
          </a:p>
          <a:p>
            <a:pPr marL="12700" indent="498475" algn="l" rtl="0" eaLnBrk="0">
              <a:lnSpc>
                <a:spcPct val="104000"/>
              </a:lnSpc>
              <a:spcBef>
                <a:spcPts val="5"/>
              </a:spcBef>
            </a:pP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5.民主评议结束后，要召开</a:t>
            </a: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支委会进行讨论研究。不设支部委员会的党支部由支部党员大会</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按照党员互评情况确定等次。</a:t>
            </a:r>
            <a:endParaRPr sz="2000" dirty="0">
              <a:latin typeface="黑体" panose="02010609060101010101" charset="-122"/>
              <a:ea typeface="黑体" panose="02010609060101010101" charset="-122"/>
              <a:cs typeface="黑体" panose="02010609060101010101" charset="-122"/>
            </a:endParaRPr>
          </a:p>
        </p:txBody>
      </p:sp>
      <p:sp>
        <p:nvSpPr>
          <p:cNvPr id="1814" name="textbox 1814"/>
          <p:cNvSpPr/>
          <p:nvPr/>
        </p:nvSpPr>
        <p:spPr>
          <a:xfrm>
            <a:off x="1592580" y="915670"/>
            <a:ext cx="2609850"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5000"/>
              </a:lnSpc>
            </a:pPr>
            <a:endParaRPr sz="500" dirty="0">
              <a:latin typeface="Arial" panose="020B0604020202020204"/>
              <a:ea typeface="Arial" panose="020B0604020202020204"/>
              <a:cs typeface="Arial" panose="020B0604020202020204"/>
            </a:endParaRPr>
          </a:p>
          <a:p>
            <a:pPr marL="7620" algn="l" rtl="0" eaLnBrk="0">
              <a:lnSpc>
                <a:spcPct val="93000"/>
              </a:lnSpc>
              <a:spcBef>
                <a:spcPts val="5"/>
              </a:spcBef>
            </a:pPr>
            <a:r>
              <a:rPr lang="zh-CN" sz="23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七</a:t>
            </a:r>
            <a:r>
              <a:rPr sz="23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300" b="1" kern="0" spc="-47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民主评议党员</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6" name="picture 1816"/>
          <p:cNvPicPr>
            <a:picLocks noChangeAspect="1"/>
          </p:cNvPicPr>
          <p:nvPr/>
        </p:nvPicPr>
        <p:blipFill>
          <a:blip r:embed="rId1"/>
          <a:stretch>
            <a:fillRect/>
          </a:stretch>
        </p:blipFill>
        <p:spPr>
          <a:xfrm rot="21600000">
            <a:off x="0" y="0"/>
            <a:ext cx="12192000" cy="6858000"/>
          </a:xfrm>
          <a:prstGeom prst="rect">
            <a:avLst/>
          </a:prstGeom>
        </p:spPr>
      </p:pic>
      <p:sp>
        <p:nvSpPr>
          <p:cNvPr id="1818" name="rect 1818"/>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820" name="textbox 1820"/>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822" name="textbox 1822"/>
          <p:cNvSpPr/>
          <p:nvPr/>
        </p:nvSpPr>
        <p:spPr>
          <a:xfrm>
            <a:off x="1058964" y="6576021"/>
            <a:ext cx="1033589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4</a:t>
            </a:r>
            <a:endParaRPr sz="1200" dirty="0">
              <a:latin typeface="微软雅黑" panose="020B0503020204020204" charset="-122"/>
              <a:ea typeface="微软雅黑" panose="020B0503020204020204" charset="-122"/>
              <a:cs typeface="微软雅黑" panose="020B0503020204020204" charset="-122"/>
            </a:endParaRPr>
          </a:p>
        </p:txBody>
      </p:sp>
      <p:pic>
        <p:nvPicPr>
          <p:cNvPr id="1824" name="picture 1824"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826" name="textbox 1826"/>
          <p:cNvSpPr/>
          <p:nvPr/>
        </p:nvSpPr>
        <p:spPr>
          <a:xfrm>
            <a:off x="70250" y="1174839"/>
            <a:ext cx="10791825" cy="287147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46050" algn="l" rtl="0" eaLnBrk="0">
              <a:lnSpc>
                <a:spcPct val="100000"/>
              </a:lnSpc>
            </a:pPr>
            <a:r>
              <a:rPr sz="1900" b="1" kern="0" spc="-160" dirty="0">
                <a:solidFill>
                  <a:srgbClr val="C00000">
                    <a:alpha val="100000"/>
                  </a:srgbClr>
                </a:solidFill>
                <a:latin typeface="黑体" panose="02010609060101010101" charset="-122"/>
                <a:ea typeface="黑体" panose="02010609060101010101" charset="-122"/>
                <a:cs typeface="黑体" panose="02010609060101010101" charset="-122"/>
              </a:rPr>
              <a:t>“六必谈：</a:t>
            </a:r>
            <a:endParaRPr sz="1900" dirty="0">
              <a:latin typeface="黑体" panose="02010609060101010101" charset="-122"/>
              <a:ea typeface="黑体" panose="02010609060101010101" charset="-122"/>
              <a:cs typeface="黑体" panose="02010609060101010101" charset="-122"/>
            </a:endParaRPr>
          </a:p>
          <a:p>
            <a:pPr marL="12700" indent="526415" algn="l" rtl="0" eaLnBrk="0">
              <a:lnSpc>
                <a:spcPct val="102000"/>
              </a:lnSpc>
              <a:spcBef>
                <a:spcPts val="750"/>
              </a:spcBef>
            </a:pP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1.党支部应当注重分析党员思想状况和心理</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状态，对家庭发生重大变故和出现重大困难、身</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心健康存在突出问题等情况的党员，党支部书记应该帮助做好心理疏导。</a:t>
            </a:r>
            <a:endParaRPr sz="2000" dirty="0">
              <a:latin typeface="黑体" panose="02010609060101010101" charset="-122"/>
              <a:ea typeface="黑体" panose="02010609060101010101" charset="-122"/>
              <a:cs typeface="黑体" panose="02010609060101010101" charset="-122"/>
            </a:endParaRPr>
          </a:p>
          <a:p>
            <a:pPr marL="508635" algn="l" rtl="0" eaLnBrk="0">
              <a:lnSpc>
                <a:spcPct val="92000"/>
              </a:lnSpc>
              <a:spcBef>
                <a:spcPts val="635"/>
              </a:spcBef>
            </a:pP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2.对受到处分处置以及有不良反映的党员，党支部书记应当有针</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对性地做好思想政治工作。</a:t>
            </a:r>
            <a:endParaRPr sz="2000" dirty="0">
              <a:latin typeface="黑体" panose="02010609060101010101" charset="-122"/>
              <a:ea typeface="黑体" panose="02010609060101010101" charset="-122"/>
              <a:cs typeface="黑体" panose="02010609060101010101" charset="-122"/>
            </a:endParaRPr>
          </a:p>
          <a:p>
            <a:pPr marL="513715" algn="l" rtl="0" eaLnBrk="0">
              <a:lnSpc>
                <a:spcPct val="96000"/>
              </a:lnSpc>
              <a:spcBef>
                <a:spcPts val="720"/>
              </a:spcBef>
            </a:pP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3.发现党员有较突出的思想作风问题和违纪违法苗头。</a:t>
            </a:r>
            <a:endParaRPr sz="2000" dirty="0">
              <a:latin typeface="黑体" panose="02010609060101010101" charset="-122"/>
              <a:ea typeface="黑体" panose="02010609060101010101" charset="-122"/>
              <a:cs typeface="黑体" panose="02010609060101010101" charset="-122"/>
            </a:endParaRPr>
          </a:p>
          <a:p>
            <a:pPr marL="501015" algn="l" rtl="0" eaLnBrk="0">
              <a:lnSpc>
                <a:spcPct val="96000"/>
              </a:lnSpc>
              <a:spcBef>
                <a:spcPts val="565"/>
              </a:spcBef>
            </a:pP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4.党员之间出现不团结。</a:t>
            </a:r>
            <a:endParaRPr sz="2000" dirty="0">
              <a:latin typeface="黑体" panose="02010609060101010101" charset="-122"/>
              <a:ea typeface="黑体" panose="02010609060101010101" charset="-122"/>
              <a:cs typeface="黑体" panose="02010609060101010101" charset="-122"/>
            </a:endParaRPr>
          </a:p>
          <a:p>
            <a:pPr marL="501650" algn="l" rtl="0" eaLnBrk="0">
              <a:lnSpc>
                <a:spcPct val="96000"/>
              </a:lnSpc>
              <a:spcBef>
                <a:spcPts val="575"/>
              </a:spcBef>
            </a:pP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5.党员受到上级组织表彰奖励和提拔重用。</a:t>
            </a:r>
            <a:endParaRPr sz="2000" dirty="0">
              <a:latin typeface="黑体" panose="02010609060101010101" charset="-122"/>
              <a:ea typeface="黑体" panose="02010609060101010101" charset="-122"/>
              <a:cs typeface="黑体" panose="02010609060101010101" charset="-122"/>
            </a:endParaRPr>
          </a:p>
          <a:p>
            <a:pPr marL="511175" algn="l" rtl="0" eaLnBrk="0">
              <a:lnSpc>
                <a:spcPct val="96000"/>
              </a:lnSpc>
              <a:spcBef>
                <a:spcPts val="565"/>
              </a:spcBef>
            </a:pP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6.被党组织批准为预备党员、预备期满转正或延期转正。</a:t>
            </a:r>
            <a:endParaRPr sz="2000" dirty="0">
              <a:latin typeface="黑体" panose="02010609060101010101" charset="-122"/>
              <a:ea typeface="黑体" panose="02010609060101010101" charset="-122"/>
              <a:cs typeface="黑体" panose="02010609060101010101" charset="-122"/>
            </a:endParaRPr>
          </a:p>
        </p:txBody>
      </p:sp>
      <p:sp>
        <p:nvSpPr>
          <p:cNvPr id="1828" name="textbox 1828"/>
          <p:cNvSpPr/>
          <p:nvPr/>
        </p:nvSpPr>
        <p:spPr>
          <a:xfrm>
            <a:off x="8104378" y="4527677"/>
            <a:ext cx="3584575" cy="1938654"/>
          </a:xfrm>
          <a:prstGeom prst="rect">
            <a:avLst/>
          </a:prstGeom>
          <a:solidFill>
            <a:srgbClr val="FFE699">
              <a:alpha val="100000"/>
            </a:srgbClr>
          </a:solidFill>
          <a:ln w="0" cap="flat">
            <a:noFill/>
            <a:prstDash val="solid"/>
            <a:miter lim="0"/>
          </a:ln>
        </p:spPr>
        <p:txBody>
          <a:bodyPr vert="horz" wrap="square" lIns="0" tIns="0" rIns="0" bIns="0"/>
          <a:lstStyle/>
          <a:p>
            <a:pPr algn="l" rtl="0" eaLnBrk="0">
              <a:lnSpc>
                <a:spcPct val="110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520700" algn="l" rtl="0" eaLnBrk="0">
              <a:lnSpc>
                <a:spcPct val="95000"/>
              </a:lnSpc>
            </a:pPr>
            <a:r>
              <a:rPr sz="2000" b="1" kern="0" spc="-50" dirty="0">
                <a:solidFill>
                  <a:srgbClr val="C00000">
                    <a:alpha val="100000"/>
                  </a:srgbClr>
                </a:solidFill>
                <a:latin typeface="黑体" panose="02010609060101010101" charset="-122"/>
                <a:ea typeface="黑体" panose="02010609060101010101" charset="-122"/>
                <a:cs typeface="黑体" panose="02010609060101010101" charset="-122"/>
              </a:rPr>
              <a:t>谈心谈话形式</a:t>
            </a:r>
            <a:endParaRPr sz="2000" dirty="0">
              <a:latin typeface="黑体" panose="02010609060101010101" charset="-122"/>
              <a:ea typeface="黑体" panose="02010609060101010101" charset="-122"/>
              <a:cs typeface="黑体" panose="02010609060101010101" charset="-122"/>
            </a:endParaRPr>
          </a:p>
          <a:p>
            <a:pPr marL="520700" indent="21590" algn="l" rtl="0" eaLnBrk="0">
              <a:lnSpc>
                <a:spcPct val="105000"/>
              </a:lnSpc>
              <a:spcBef>
                <a:spcPts val="735"/>
              </a:spcBef>
            </a:pP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1.一般“</a:t>
            </a:r>
            <a:r>
              <a:rPr sz="2000" kern="0" spc="-6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一对一</a:t>
            </a:r>
            <a:r>
              <a:rPr sz="2000" kern="0" spc="-4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a:t>
            </a:r>
            <a:r>
              <a:rPr sz="2000" kern="0" spc="-5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，共性</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话题“一对多”。</a:t>
            </a:r>
            <a:endParaRPr sz="2000" dirty="0">
              <a:latin typeface="黑体" panose="02010609060101010101" charset="-122"/>
              <a:ea typeface="黑体" panose="02010609060101010101" charset="-122"/>
              <a:cs typeface="黑体" panose="02010609060101010101" charset="-122"/>
            </a:endParaRPr>
          </a:p>
          <a:p>
            <a:pPr algn="l" rtl="0" eaLnBrk="0">
              <a:lnSpc>
                <a:spcPct val="102000"/>
              </a:lnSpc>
            </a:pPr>
            <a:endParaRPr sz="600" dirty="0">
              <a:latin typeface="Arial" panose="020B0604020202020204"/>
              <a:ea typeface="Arial" panose="020B0604020202020204"/>
              <a:cs typeface="Arial" panose="020B0604020202020204"/>
            </a:endParaRPr>
          </a:p>
          <a:p>
            <a:pPr marL="514985" indent="-3175" algn="l" rtl="0" eaLnBrk="0">
              <a:lnSpc>
                <a:spcPct val="103000"/>
              </a:lnSpc>
              <a:spcBef>
                <a:spcPts val="5"/>
              </a:spcBef>
            </a:pP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2.外出或流动党员打电话。</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3.困难党员上门谈。</a:t>
            </a:r>
            <a:endParaRPr sz="2000" dirty="0">
              <a:latin typeface="黑体" panose="02010609060101010101" charset="-122"/>
              <a:ea typeface="黑体" panose="02010609060101010101" charset="-122"/>
              <a:cs typeface="黑体" panose="02010609060101010101" charset="-122"/>
            </a:endParaRPr>
          </a:p>
        </p:txBody>
      </p:sp>
      <p:sp>
        <p:nvSpPr>
          <p:cNvPr id="1830" name="textbox 1830"/>
          <p:cNvSpPr/>
          <p:nvPr/>
        </p:nvSpPr>
        <p:spPr>
          <a:xfrm>
            <a:off x="4367276" y="4527803"/>
            <a:ext cx="3232785" cy="1938654"/>
          </a:xfrm>
          <a:prstGeom prst="rect">
            <a:avLst/>
          </a:prstGeom>
          <a:solidFill>
            <a:srgbClr val="BDD7EE">
              <a:alpha val="100000"/>
            </a:srgbClr>
          </a:solidFill>
          <a:ln w="0" cap="flat">
            <a:noFill/>
            <a:prstDash val="solid"/>
            <a:miter lim="0"/>
          </a:ln>
        </p:spPr>
        <p:txBody>
          <a:bodyPr vert="horz" wrap="square" lIns="0" tIns="0" rIns="0" bIns="0"/>
          <a:lstStyle/>
          <a:p>
            <a:pPr algn="l" rtl="0" eaLnBrk="0">
              <a:lnSpc>
                <a:spcPct val="110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520700" algn="l" rtl="0" eaLnBrk="0">
              <a:lnSpc>
                <a:spcPct val="95000"/>
              </a:lnSpc>
            </a:pPr>
            <a:r>
              <a:rPr sz="2000" b="1" kern="0" spc="-50" dirty="0">
                <a:solidFill>
                  <a:srgbClr val="C00000">
                    <a:alpha val="100000"/>
                  </a:srgbClr>
                </a:solidFill>
                <a:latin typeface="黑体" panose="02010609060101010101" charset="-122"/>
                <a:ea typeface="黑体" panose="02010609060101010101" charset="-122"/>
                <a:cs typeface="黑体" panose="02010609060101010101" charset="-122"/>
              </a:rPr>
              <a:t>谈心谈话原则</a:t>
            </a:r>
            <a:endParaRPr sz="2000" dirty="0">
              <a:latin typeface="黑体" panose="02010609060101010101" charset="-122"/>
              <a:ea typeface="黑体" panose="02010609060101010101" charset="-122"/>
              <a:cs typeface="黑体" panose="02010609060101010101" charset="-122"/>
            </a:endParaRPr>
          </a:p>
          <a:p>
            <a:pPr algn="l" rtl="0" eaLnBrk="0">
              <a:lnSpc>
                <a:spcPct val="101000"/>
              </a:lnSpc>
            </a:pPr>
            <a:endParaRPr sz="600" dirty="0">
              <a:latin typeface="Arial" panose="020B0604020202020204"/>
              <a:ea typeface="Arial" panose="020B0604020202020204"/>
              <a:cs typeface="Arial" panose="020B0604020202020204"/>
            </a:endParaRPr>
          </a:p>
          <a:p>
            <a:pPr marL="502920" indent="39370" algn="l" rtl="0" eaLnBrk="0">
              <a:lnSpc>
                <a:spcPct val="111000"/>
              </a:lnSpc>
              <a:spcBef>
                <a:spcPts val="0"/>
              </a:spcBef>
            </a:pPr>
            <a:r>
              <a:rPr sz="2000" kern="0" spc="-60" dirty="0">
                <a:solidFill>
                  <a:srgbClr val="C00000">
                    <a:alpha val="100000"/>
                  </a:srgbClr>
                </a:solidFill>
                <a:latin typeface="黑体" panose="02010609060101010101" charset="-122"/>
                <a:ea typeface="黑体" panose="02010609060101010101" charset="-122"/>
                <a:cs typeface="黑体" panose="02010609060101010101" charset="-122"/>
              </a:rPr>
              <a:t>1.宽松的心理环境。</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2.胸怀真诚和善意。</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3.取得信任和好感。</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4.善于倾听心声。</a:t>
            </a:r>
            <a:endParaRPr sz="2000" dirty="0">
              <a:latin typeface="黑体" panose="02010609060101010101" charset="-122"/>
              <a:ea typeface="黑体" panose="02010609060101010101" charset="-122"/>
              <a:cs typeface="黑体" panose="02010609060101010101" charset="-122"/>
            </a:endParaRPr>
          </a:p>
        </p:txBody>
      </p:sp>
      <p:sp>
        <p:nvSpPr>
          <p:cNvPr id="1832" name="textbox 1832"/>
          <p:cNvSpPr/>
          <p:nvPr/>
        </p:nvSpPr>
        <p:spPr>
          <a:xfrm>
            <a:off x="553085" y="4550410"/>
            <a:ext cx="3232150" cy="1939925"/>
          </a:xfrm>
          <a:prstGeom prst="rect">
            <a:avLst/>
          </a:prstGeom>
          <a:solidFill>
            <a:srgbClr val="C5E0B4">
              <a:alpha val="100000"/>
            </a:srgbClr>
          </a:solidFill>
          <a:ln w="0" cap="flat">
            <a:noFill/>
            <a:prstDash val="solid"/>
            <a:miter lim="0"/>
          </a:ln>
        </p:spPr>
        <p:txBody>
          <a:bodyPr vert="horz" wrap="square" lIns="0" tIns="0" rIns="0" bIns="0"/>
          <a:lstStyle/>
          <a:p>
            <a:pPr algn="l" rtl="0" eaLnBrk="0">
              <a:lnSpc>
                <a:spcPct val="109000"/>
              </a:lnSpc>
            </a:pPr>
            <a:r>
              <a:rPr sz="2000" b="1" kern="0" spc="-50" dirty="0">
                <a:solidFill>
                  <a:srgbClr val="C00000">
                    <a:alpha val="100000"/>
                  </a:srgbClr>
                </a:solidFill>
                <a:latin typeface="黑体" panose="02010609060101010101" charset="-122"/>
                <a:ea typeface="黑体" panose="02010609060101010101" charset="-122"/>
                <a:cs typeface="黑体" panose="02010609060101010101" charset="-122"/>
                <a:sym typeface="+mn-ea"/>
              </a:rPr>
              <a:t>谈心谈话</a:t>
            </a:r>
            <a:r>
              <a:rPr lang="zh-CN" sz="2000" b="1" kern="0" spc="-50" dirty="0">
                <a:solidFill>
                  <a:srgbClr val="C00000">
                    <a:alpha val="100000"/>
                  </a:srgbClr>
                </a:solidFill>
                <a:latin typeface="黑体" panose="02010609060101010101" charset="-122"/>
                <a:ea typeface="黑体" panose="02010609060101010101" charset="-122"/>
                <a:cs typeface="黑体" panose="02010609060101010101" charset="-122"/>
                <a:sym typeface="+mn-ea"/>
              </a:rPr>
              <a:t>对象</a:t>
            </a:r>
            <a:endParaRPr lang="zh-CN" sz="2000" b="1" kern="0" spc="-50" dirty="0">
              <a:solidFill>
                <a:srgbClr val="C00000">
                  <a:alpha val="100000"/>
                </a:srgbClr>
              </a:solidFill>
              <a:latin typeface="黑体" panose="02010609060101010101" charset="-122"/>
              <a:ea typeface="黑体" panose="02010609060101010101" charset="-122"/>
              <a:cs typeface="黑体" panose="02010609060101010101" charset="-122"/>
              <a:sym typeface="+mn-ea"/>
            </a:endParaRPr>
          </a:p>
          <a:p>
            <a:pPr algn="l" rtl="0" eaLnBrk="0">
              <a:lnSpc>
                <a:spcPct val="109000"/>
              </a:lnSpc>
            </a:pPr>
            <a:r>
              <a:rPr lang="en-US" altLang="zh-CN" sz="2000" kern="0" spc="-50" dirty="0">
                <a:solidFill>
                  <a:srgbClr val="C00000">
                    <a:alpha val="100000"/>
                  </a:srgbClr>
                </a:solidFill>
                <a:latin typeface="黑体" panose="02010609060101010101" charset="-122"/>
                <a:ea typeface="黑体" panose="02010609060101010101" charset="-122"/>
                <a:cs typeface="黑体" panose="02010609060101010101" charset="-122"/>
                <a:sym typeface="+mn-ea"/>
              </a:rPr>
              <a:t>    </a:t>
            </a:r>
            <a:r>
              <a:rPr lang="zh-CN" sz="2000" kern="0" spc="-50" dirty="0">
                <a:solidFill>
                  <a:srgbClr val="C00000">
                    <a:alpha val="100000"/>
                  </a:srgbClr>
                </a:solidFill>
                <a:latin typeface="黑体" panose="02010609060101010101" charset="-122"/>
                <a:ea typeface="黑体" panose="02010609060101010101" charset="-122"/>
                <a:cs typeface="黑体" panose="02010609060101010101" charset="-122"/>
                <a:sym typeface="+mn-ea"/>
              </a:rPr>
              <a:t>党支部书记要带头落实谈心谈话制度，班子成员之间、班子成员与党员之间谈话每年不少于</a:t>
            </a:r>
            <a:r>
              <a:rPr lang="en-US" altLang="zh-CN" sz="2000" kern="0" spc="-50" dirty="0">
                <a:solidFill>
                  <a:srgbClr val="C00000">
                    <a:alpha val="100000"/>
                  </a:srgbClr>
                </a:solidFill>
                <a:latin typeface="黑体" panose="02010609060101010101" charset="-122"/>
                <a:ea typeface="黑体" panose="02010609060101010101" charset="-122"/>
                <a:cs typeface="黑体" panose="02010609060101010101" charset="-122"/>
                <a:sym typeface="+mn-ea"/>
              </a:rPr>
              <a:t>1</a:t>
            </a:r>
            <a:r>
              <a:rPr lang="zh-CN" altLang="en-US" sz="2000" kern="0" spc="-50" dirty="0">
                <a:solidFill>
                  <a:srgbClr val="C00000">
                    <a:alpha val="100000"/>
                  </a:srgbClr>
                </a:solidFill>
                <a:latin typeface="黑体" panose="02010609060101010101" charset="-122"/>
                <a:ea typeface="黑体" panose="02010609060101010101" charset="-122"/>
                <a:cs typeface="黑体" panose="02010609060101010101" charset="-122"/>
                <a:sym typeface="+mn-ea"/>
              </a:rPr>
              <a:t>次</a:t>
            </a:r>
            <a:endParaRPr lang="zh-CN" altLang="en-US" sz="2000" kern="0" spc="-50" dirty="0">
              <a:solidFill>
                <a:srgbClr val="C00000">
                  <a:alpha val="100000"/>
                </a:srgbClr>
              </a:solidFill>
              <a:latin typeface="黑体" panose="02010609060101010101" charset="-122"/>
              <a:ea typeface="黑体" panose="02010609060101010101" charset="-122"/>
              <a:cs typeface="黑体" panose="02010609060101010101" charset="-122"/>
              <a:sym typeface="+mn-ea"/>
            </a:endParaRPr>
          </a:p>
        </p:txBody>
      </p:sp>
      <p:sp>
        <p:nvSpPr>
          <p:cNvPr id="1834" name="rect 1834"/>
          <p:cNvSpPr/>
          <p:nvPr/>
        </p:nvSpPr>
        <p:spPr>
          <a:xfrm>
            <a:off x="0" y="4294632"/>
            <a:ext cx="12192000" cy="170688"/>
          </a:xfrm>
          <a:prstGeom prst="rect">
            <a:avLst/>
          </a:prstGeom>
          <a:solidFill>
            <a:srgbClr val="F8CBAD">
              <a:alpha val="100000"/>
            </a:srgbClr>
          </a:solidFill>
          <a:ln w="0" cap="flat">
            <a:noFill/>
            <a:prstDash val="solid"/>
            <a:miter lim="0"/>
          </a:ln>
        </p:spPr>
        <p:txBody>
          <a:bodyPr rtlCol="0"/>
          <a:lstStyle/>
          <a:p>
            <a:pPr algn="ctr"/>
            <a:endParaRPr lang="zh-CN" altLang="en-US"/>
          </a:p>
        </p:txBody>
      </p:sp>
      <p:sp>
        <p:nvSpPr>
          <p:cNvPr id="1836" name="textbox 1836"/>
          <p:cNvSpPr/>
          <p:nvPr/>
        </p:nvSpPr>
        <p:spPr>
          <a:xfrm>
            <a:off x="1173480" y="624840"/>
            <a:ext cx="236283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1000"/>
              </a:lnSpc>
            </a:pPr>
            <a:endParaRPr sz="500" dirty="0">
              <a:latin typeface="Arial" panose="020B0604020202020204"/>
              <a:ea typeface="Arial" panose="020B0604020202020204"/>
              <a:cs typeface="Arial" panose="020B0604020202020204"/>
            </a:endParaRPr>
          </a:p>
          <a:p>
            <a:pPr marL="330835" algn="l" rtl="0" eaLnBrk="0">
              <a:lnSpc>
                <a:spcPct val="93000"/>
              </a:lnSpc>
              <a:spcBef>
                <a:spcPts val="5"/>
              </a:spcBef>
            </a:pPr>
            <a:r>
              <a:rPr lang="zh-CN" sz="2300" b="1"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八</a:t>
            </a:r>
            <a:r>
              <a:rPr sz="2300" b="1"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300" b="1" kern="0" spc="-54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谈心谈话</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8" name="picture 1838"/>
          <p:cNvPicPr>
            <a:picLocks noChangeAspect="1"/>
          </p:cNvPicPr>
          <p:nvPr/>
        </p:nvPicPr>
        <p:blipFill>
          <a:blip r:embed="rId1"/>
          <a:stretch>
            <a:fillRect/>
          </a:stretch>
        </p:blipFill>
        <p:spPr>
          <a:xfrm rot="21600000">
            <a:off x="0" y="0"/>
            <a:ext cx="12192000" cy="6858000"/>
          </a:xfrm>
          <a:prstGeom prst="rect">
            <a:avLst/>
          </a:prstGeom>
        </p:spPr>
      </p:pic>
      <p:sp>
        <p:nvSpPr>
          <p:cNvPr id="1840" name="rect 1840"/>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842" name="textbox 1842"/>
          <p:cNvSpPr/>
          <p:nvPr/>
        </p:nvSpPr>
        <p:spPr>
          <a:xfrm>
            <a:off x="1058964" y="6576021"/>
            <a:ext cx="1035748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85000"/>
              </a:lnSpc>
            </a:pP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5</a:t>
            </a:r>
            <a:endParaRPr sz="1200" dirty="0">
              <a:latin typeface="微软雅黑" panose="020B0503020204020204" charset="-122"/>
              <a:ea typeface="微软雅黑" panose="020B0503020204020204" charset="-122"/>
              <a:cs typeface="微软雅黑" panose="020B0503020204020204" charset="-122"/>
            </a:endParaRPr>
          </a:p>
        </p:txBody>
      </p:sp>
      <p:sp>
        <p:nvSpPr>
          <p:cNvPr id="1844" name="textbox 1844"/>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1846" name="picture 1846"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854" name="textbox 1854"/>
          <p:cNvSpPr/>
          <p:nvPr/>
        </p:nvSpPr>
        <p:spPr>
          <a:xfrm>
            <a:off x="424456" y="2406993"/>
            <a:ext cx="11325859" cy="3576954"/>
          </a:xfrm>
          <a:prstGeom prst="rect">
            <a:avLst/>
          </a:prstGeom>
          <a:noFill/>
          <a:ln w="0" cap="flat">
            <a:noFill/>
            <a:prstDash val="solid"/>
            <a:miter lim="0"/>
          </a:ln>
        </p:spPr>
        <p:txBody>
          <a:bodyPr vert="horz" wrap="square" lIns="0" tIns="0" rIns="0" bIns="0"/>
          <a:lstStyle/>
          <a:p>
            <a:pPr algn="l" rtl="0" eaLnBrk="0">
              <a:lnSpc>
                <a:spcPct val="68000"/>
              </a:lnSpc>
            </a:pPr>
            <a:endParaRPr sz="100" dirty="0">
              <a:latin typeface="Arial" panose="020B0604020202020204"/>
              <a:ea typeface="Arial" panose="020B0604020202020204"/>
              <a:cs typeface="Arial" panose="020B0604020202020204"/>
            </a:endParaRPr>
          </a:p>
          <a:p>
            <a:pPr marL="12700" indent="521970" algn="l" rtl="0" eaLnBrk="0">
              <a:lnSpc>
                <a:spcPct val="109000"/>
              </a:lnSpc>
            </a:pPr>
            <a:r>
              <a:rPr lang="zh-CN" sz="3200" kern="0" spc="-10" dirty="0">
                <a:solidFill>
                  <a:srgbClr val="C00000">
                    <a:alpha val="100000"/>
                  </a:srgbClr>
                </a:solidFill>
                <a:latin typeface="黑体" panose="02010609060101010101" charset="-122"/>
                <a:ea typeface="黑体" panose="02010609060101010101" charset="-122"/>
                <a:cs typeface="黑体" panose="02010609060101010101" charset="-122"/>
              </a:rPr>
              <a:t>支部为党员发放党员证，党员按照党费缴纳标准每月主动、按时足额缴纳党费，并在党费证上规范记录，党费收管制定专人负责，支委会每年至少向党支部党员大会报告一次年度党费收缴和管理情况，并以适当形式公布。</a:t>
            </a:r>
            <a:endParaRPr sz="3200" dirty="0">
              <a:latin typeface="黑体" panose="02010609060101010101" charset="-122"/>
              <a:ea typeface="黑体" panose="02010609060101010101" charset="-122"/>
              <a:cs typeface="黑体" panose="02010609060101010101" charset="-122"/>
            </a:endParaRPr>
          </a:p>
          <a:p>
            <a:pPr marL="683260" algn="l" rtl="0" eaLnBrk="0">
              <a:lnSpc>
                <a:spcPct val="100000"/>
              </a:lnSpc>
              <a:spcBef>
                <a:spcPts val="645"/>
              </a:spcBef>
            </a:pPr>
            <a:endParaRPr sz="3200" dirty="0">
              <a:latin typeface="黑体" panose="02010609060101010101" charset="-122"/>
              <a:ea typeface="黑体" panose="02010609060101010101" charset="-122"/>
              <a:cs typeface="黑体" panose="02010609060101010101" charset="-122"/>
            </a:endParaRPr>
          </a:p>
        </p:txBody>
      </p:sp>
      <p:sp>
        <p:nvSpPr>
          <p:cNvPr id="1856" name="textbox 1856"/>
          <p:cNvSpPr/>
          <p:nvPr/>
        </p:nvSpPr>
        <p:spPr>
          <a:xfrm>
            <a:off x="971550" y="1235710"/>
            <a:ext cx="2484120"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3000"/>
              </a:lnSpc>
            </a:pPr>
            <a:r>
              <a:rPr lang="en-US" altLang="zh-CN" sz="2300" b="1"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lang="zh-CN" sz="2300" b="1"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九、党 费 管 理</a:t>
            </a:r>
            <a:endParaRPr lang="zh-CN"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8" name="picture 1838"/>
          <p:cNvPicPr>
            <a:picLocks noChangeAspect="1"/>
          </p:cNvPicPr>
          <p:nvPr/>
        </p:nvPicPr>
        <p:blipFill>
          <a:blip r:embed="rId1"/>
          <a:stretch>
            <a:fillRect/>
          </a:stretch>
        </p:blipFill>
        <p:spPr>
          <a:xfrm rot="21600000">
            <a:off x="0" y="0"/>
            <a:ext cx="12192000" cy="6858000"/>
          </a:xfrm>
          <a:prstGeom prst="rect">
            <a:avLst/>
          </a:prstGeom>
        </p:spPr>
      </p:pic>
      <p:sp>
        <p:nvSpPr>
          <p:cNvPr id="1840" name="rect 1840"/>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842" name="textbox 1842"/>
          <p:cNvSpPr/>
          <p:nvPr/>
        </p:nvSpPr>
        <p:spPr>
          <a:xfrm>
            <a:off x="1058964" y="6576021"/>
            <a:ext cx="1035748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85000"/>
              </a:lnSpc>
            </a:pP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5</a:t>
            </a:r>
            <a:endParaRPr sz="1200" dirty="0">
              <a:latin typeface="微软雅黑" panose="020B0503020204020204" charset="-122"/>
              <a:ea typeface="微软雅黑" panose="020B0503020204020204" charset="-122"/>
              <a:cs typeface="微软雅黑" panose="020B0503020204020204" charset="-122"/>
            </a:endParaRPr>
          </a:p>
        </p:txBody>
      </p:sp>
      <p:sp>
        <p:nvSpPr>
          <p:cNvPr id="1844" name="textbox 1844"/>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1846" name="picture 1846"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854" name="textbox 1854"/>
          <p:cNvSpPr/>
          <p:nvPr/>
        </p:nvSpPr>
        <p:spPr>
          <a:xfrm>
            <a:off x="424180" y="2223135"/>
            <a:ext cx="11405235" cy="3907790"/>
          </a:xfrm>
          <a:prstGeom prst="rect">
            <a:avLst/>
          </a:prstGeom>
          <a:noFill/>
          <a:ln w="0" cap="flat">
            <a:noFill/>
            <a:prstDash val="solid"/>
            <a:miter lim="0"/>
          </a:ln>
        </p:spPr>
        <p:txBody>
          <a:bodyPr vert="horz" wrap="square" lIns="0" tIns="0" rIns="0" bIns="0"/>
          <a:lstStyle/>
          <a:p>
            <a:pPr algn="l" rtl="0" eaLnBrk="0">
              <a:lnSpc>
                <a:spcPct val="68000"/>
              </a:lnSpc>
            </a:pPr>
            <a:endParaRPr sz="100" dirty="0">
              <a:latin typeface="Arial" panose="020B0604020202020204"/>
              <a:ea typeface="Arial" panose="020B0604020202020204"/>
              <a:cs typeface="Arial" panose="020B0604020202020204"/>
            </a:endParaRPr>
          </a:p>
          <a:p>
            <a:pPr marL="12700" indent="521970" algn="l" rtl="0" eaLnBrk="0">
              <a:lnSpc>
                <a:spcPct val="109000"/>
              </a:lnSpc>
            </a:pPr>
            <a:r>
              <a:rPr lang="en-US" altLang="zh-CN" sz="3200" kern="0" spc="-10" dirty="0">
                <a:solidFill>
                  <a:srgbClr val="C00000">
                    <a:alpha val="100000"/>
                  </a:srgbClr>
                </a:solidFill>
                <a:latin typeface="黑体" panose="02010609060101010101" charset="-122"/>
                <a:ea typeface="黑体" panose="02010609060101010101" charset="-122"/>
                <a:cs typeface="黑体" panose="02010609060101010101" charset="-122"/>
              </a:rPr>
              <a:t>1.</a:t>
            </a:r>
            <a:r>
              <a:rPr lang="zh-CN" sz="3200" kern="0" spc="-10" dirty="0">
                <a:solidFill>
                  <a:srgbClr val="C00000">
                    <a:alpha val="100000"/>
                  </a:srgbClr>
                </a:solidFill>
                <a:latin typeface="黑体" panose="02010609060101010101" charset="-122"/>
                <a:ea typeface="黑体" panose="02010609060101010101" charset="-122"/>
                <a:cs typeface="黑体" panose="02010609060101010101" charset="-122"/>
              </a:rPr>
              <a:t>每半年至少组织听取了解</a:t>
            </a:r>
            <a:r>
              <a:rPr lang="en-US" altLang="zh-CN" sz="3200" kern="0" spc="-10" dirty="0">
                <a:solidFill>
                  <a:srgbClr val="C00000">
                    <a:alpha val="100000"/>
                  </a:srgbClr>
                </a:solidFill>
                <a:latin typeface="黑体" panose="02010609060101010101" charset="-122"/>
                <a:ea typeface="黑体" panose="02010609060101010101" charset="-122"/>
                <a:cs typeface="黑体" panose="02010609060101010101" charset="-122"/>
              </a:rPr>
              <a:t>1</a:t>
            </a:r>
            <a:r>
              <a:rPr lang="zh-CN" altLang="en-US" sz="3200" kern="0" spc="-10" dirty="0">
                <a:solidFill>
                  <a:srgbClr val="C00000">
                    <a:alpha val="100000"/>
                  </a:srgbClr>
                </a:solidFill>
                <a:latin typeface="黑体" panose="02010609060101010101" charset="-122"/>
                <a:ea typeface="黑体" panose="02010609060101010101" charset="-122"/>
                <a:cs typeface="黑体" panose="02010609060101010101" charset="-122"/>
              </a:rPr>
              <a:t>次党支部所辖职工、群众对党员、党的工作的批评和意见，了解职工群众诉求，维护职工群众的利益。每年至少</a:t>
            </a:r>
            <a:r>
              <a:rPr lang="en-US" altLang="zh-CN" sz="3200" kern="0" spc="-10" dirty="0">
                <a:solidFill>
                  <a:srgbClr val="C00000">
                    <a:alpha val="100000"/>
                  </a:srgbClr>
                </a:solidFill>
                <a:latin typeface="黑体" panose="02010609060101010101" charset="-122"/>
                <a:ea typeface="黑体" panose="02010609060101010101" charset="-122"/>
                <a:cs typeface="黑体" panose="02010609060101010101" charset="-122"/>
              </a:rPr>
              <a:t>1</a:t>
            </a:r>
            <a:r>
              <a:rPr lang="zh-CN" altLang="en-US" sz="3200" kern="0" spc="-10" dirty="0">
                <a:solidFill>
                  <a:srgbClr val="C00000">
                    <a:alpha val="100000"/>
                  </a:srgbClr>
                </a:solidFill>
                <a:latin typeface="黑体" panose="02010609060101010101" charset="-122"/>
                <a:ea typeface="黑体" panose="02010609060101010101" charset="-122"/>
                <a:cs typeface="黑体" panose="02010609060101010101" charset="-122"/>
              </a:rPr>
              <a:t>次向职工群众宣传党的政策，做好职工群众的思想政治工作，凝聚广大职工群众的智慧和力量。</a:t>
            </a:r>
            <a:endParaRPr lang="zh-CN" altLang="en-US" sz="3200" kern="0" spc="-10" dirty="0">
              <a:solidFill>
                <a:srgbClr val="C00000">
                  <a:alpha val="100000"/>
                </a:srgbClr>
              </a:solidFill>
              <a:latin typeface="黑体" panose="02010609060101010101" charset="-122"/>
              <a:ea typeface="黑体" panose="02010609060101010101" charset="-122"/>
              <a:cs typeface="黑体" panose="02010609060101010101" charset="-122"/>
            </a:endParaRPr>
          </a:p>
          <a:p>
            <a:pPr marL="12700" indent="521970" algn="l" rtl="0" eaLnBrk="0">
              <a:lnSpc>
                <a:spcPct val="109000"/>
              </a:lnSpc>
            </a:pPr>
            <a:r>
              <a:rPr lang="en-US" altLang="zh-CN" sz="3200" kern="0" spc="-10" dirty="0">
                <a:solidFill>
                  <a:srgbClr val="C00000">
                    <a:alpha val="100000"/>
                  </a:srgbClr>
                </a:solidFill>
                <a:latin typeface="黑体" panose="02010609060101010101" charset="-122"/>
                <a:ea typeface="黑体" panose="02010609060101010101" charset="-122"/>
                <a:cs typeface="黑体" panose="02010609060101010101" charset="-122"/>
              </a:rPr>
              <a:t>2.</a:t>
            </a:r>
            <a:r>
              <a:rPr lang="zh-CN" altLang="en-US" sz="3200" kern="0" spc="-10" dirty="0">
                <a:solidFill>
                  <a:srgbClr val="C00000">
                    <a:alpha val="100000"/>
                  </a:srgbClr>
                </a:solidFill>
                <a:latin typeface="黑体" panose="02010609060101010101" charset="-122"/>
                <a:ea typeface="黑体" panose="02010609060101010101" charset="-122"/>
                <a:cs typeface="黑体" panose="02010609060101010101" charset="-122"/>
              </a:rPr>
              <a:t>联系职工，组织开展党建带群建、群建促党建，充分发挥工会、共青团等群团组织作用，增强职工的认同感、归属感、获得感。</a:t>
            </a:r>
            <a:endParaRPr lang="zh-CN" altLang="en-US" sz="3200" kern="0" spc="-10" dirty="0">
              <a:solidFill>
                <a:srgbClr val="C00000">
                  <a:alpha val="100000"/>
                </a:srgbClr>
              </a:solidFill>
              <a:latin typeface="黑体" panose="02010609060101010101" charset="-122"/>
              <a:ea typeface="黑体" panose="02010609060101010101" charset="-122"/>
              <a:cs typeface="黑体" panose="02010609060101010101" charset="-122"/>
            </a:endParaRPr>
          </a:p>
        </p:txBody>
      </p:sp>
      <p:sp>
        <p:nvSpPr>
          <p:cNvPr id="1856" name="textbox 1856"/>
          <p:cNvSpPr/>
          <p:nvPr/>
        </p:nvSpPr>
        <p:spPr>
          <a:xfrm>
            <a:off x="826135" y="1235710"/>
            <a:ext cx="337629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3000"/>
              </a:lnSpc>
            </a:pPr>
            <a:endParaRPr sz="500" dirty="0">
              <a:latin typeface="Arial" panose="020B0604020202020204"/>
              <a:ea typeface="Arial" panose="020B0604020202020204"/>
              <a:cs typeface="Arial" panose="020B0604020202020204"/>
            </a:endParaRPr>
          </a:p>
          <a:p>
            <a:pPr marL="533400" algn="l" rtl="0" eaLnBrk="0">
              <a:lnSpc>
                <a:spcPct val="93000"/>
              </a:lnSpc>
              <a:spcBef>
                <a:spcPts val="5"/>
              </a:spcBef>
            </a:pPr>
            <a:r>
              <a:rPr lang="zh-CN"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十</a:t>
            </a:r>
            <a:r>
              <a:rPr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300" b="1" kern="0" spc="-44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lang="zh-CN"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联</a:t>
            </a:r>
            <a:r>
              <a:rPr lang="en-US" altLang="zh-CN"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lang="zh-CN"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系</a:t>
            </a:r>
            <a:r>
              <a:rPr lang="en-US" altLang="zh-CN"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lang="zh-CN"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职</a:t>
            </a:r>
            <a:r>
              <a:rPr lang="en-US" altLang="zh-CN"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lang="zh-CN"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工</a:t>
            </a:r>
            <a:endParaRPr lang="zh-CN"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8" name="picture 1838"/>
          <p:cNvPicPr>
            <a:picLocks noChangeAspect="1"/>
          </p:cNvPicPr>
          <p:nvPr/>
        </p:nvPicPr>
        <p:blipFill>
          <a:blip r:embed="rId1"/>
          <a:stretch>
            <a:fillRect/>
          </a:stretch>
        </p:blipFill>
        <p:spPr>
          <a:xfrm rot="21600000">
            <a:off x="0" y="0"/>
            <a:ext cx="12192000" cy="6858000"/>
          </a:xfrm>
          <a:prstGeom prst="rect">
            <a:avLst/>
          </a:prstGeom>
        </p:spPr>
      </p:pic>
      <p:sp>
        <p:nvSpPr>
          <p:cNvPr id="1840" name="rect 1840"/>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842" name="textbox 1842"/>
          <p:cNvSpPr/>
          <p:nvPr/>
        </p:nvSpPr>
        <p:spPr>
          <a:xfrm>
            <a:off x="1058964" y="6576021"/>
            <a:ext cx="1035748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85000"/>
              </a:lnSpc>
            </a:pP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5</a:t>
            </a:r>
            <a:endParaRPr sz="1200" dirty="0">
              <a:latin typeface="微软雅黑" panose="020B0503020204020204" charset="-122"/>
              <a:ea typeface="微软雅黑" panose="020B0503020204020204" charset="-122"/>
              <a:cs typeface="微软雅黑" panose="020B0503020204020204" charset="-122"/>
            </a:endParaRPr>
          </a:p>
        </p:txBody>
      </p:sp>
      <p:sp>
        <p:nvSpPr>
          <p:cNvPr id="1844" name="textbox 1844"/>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1846" name="picture 1846"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848" name="rect 1848"/>
          <p:cNvSpPr/>
          <p:nvPr/>
        </p:nvSpPr>
        <p:spPr>
          <a:xfrm>
            <a:off x="2849245" y="4358004"/>
            <a:ext cx="278002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850" name="rect 1850"/>
          <p:cNvSpPr/>
          <p:nvPr/>
        </p:nvSpPr>
        <p:spPr>
          <a:xfrm>
            <a:off x="1203325" y="3658234"/>
            <a:ext cx="177355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852" name="rect 1852"/>
          <p:cNvSpPr/>
          <p:nvPr/>
        </p:nvSpPr>
        <p:spPr>
          <a:xfrm>
            <a:off x="6019164" y="3997325"/>
            <a:ext cx="50672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854" name="textbox 1854"/>
          <p:cNvSpPr/>
          <p:nvPr/>
        </p:nvSpPr>
        <p:spPr>
          <a:xfrm>
            <a:off x="424456" y="2222843"/>
            <a:ext cx="11325859" cy="3576954"/>
          </a:xfrm>
          <a:prstGeom prst="rect">
            <a:avLst/>
          </a:prstGeom>
          <a:noFill/>
          <a:ln w="0" cap="flat">
            <a:noFill/>
            <a:prstDash val="solid"/>
            <a:miter lim="0"/>
          </a:ln>
        </p:spPr>
        <p:txBody>
          <a:bodyPr vert="horz" wrap="square" lIns="0" tIns="0" rIns="0" bIns="0"/>
          <a:lstStyle/>
          <a:p>
            <a:pPr algn="l" rtl="0" eaLnBrk="0">
              <a:lnSpc>
                <a:spcPct val="68000"/>
              </a:lnSpc>
            </a:pPr>
            <a:endParaRPr sz="100" dirty="0">
              <a:latin typeface="Arial" panose="020B0604020202020204"/>
              <a:ea typeface="Arial" panose="020B0604020202020204"/>
              <a:cs typeface="Arial" panose="020B0604020202020204"/>
            </a:endParaRPr>
          </a:p>
          <a:p>
            <a:pPr marL="12700" indent="521970" algn="l" rtl="0" eaLnBrk="0">
              <a:lnSpc>
                <a:spcPct val="109000"/>
              </a:lnSpc>
            </a:pP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党支部每月相对固定一天开展主题党日，组织党员集中学习、过组织生活、进行民主议事和志愿</a:t>
            </a: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服务等。制定党支部主题党日活动实施方案和年度计划并在上一年年底支委会和党员大会上讨</a:t>
            </a:r>
            <a:r>
              <a:rPr sz="2000" kern="0" spc="-30" dirty="0">
                <a:solidFill>
                  <a:srgbClr val="C00000">
                    <a:alpha val="100000"/>
                  </a:srgbClr>
                </a:solidFill>
                <a:latin typeface="黑体" panose="02010609060101010101" charset="-122"/>
                <a:ea typeface="黑体" panose="02010609060101010101" charset="-122"/>
                <a:cs typeface="黑体" panose="02010609060101010101" charset="-122"/>
              </a:rPr>
              <a:t>论通过，</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并向上级党组织报备。</a:t>
            </a:r>
            <a:endParaRPr sz="2000" dirty="0">
              <a:latin typeface="黑体" panose="02010609060101010101" charset="-122"/>
              <a:ea typeface="黑体" panose="02010609060101010101" charset="-122"/>
              <a:cs typeface="黑体" panose="02010609060101010101" charset="-122"/>
            </a:endParaRPr>
          </a:p>
          <a:p>
            <a:pPr marL="683260" algn="l" rtl="0" eaLnBrk="0">
              <a:lnSpc>
                <a:spcPct val="100000"/>
              </a:lnSpc>
              <a:spcBef>
                <a:spcPts val="645"/>
              </a:spcBef>
            </a:pPr>
            <a:r>
              <a:rPr sz="1900" kern="0" spc="-100" dirty="0">
                <a:solidFill>
                  <a:srgbClr val="C00000">
                    <a:alpha val="100000"/>
                  </a:srgbClr>
                </a:solidFill>
                <a:latin typeface="黑体" panose="02010609060101010101" charset="-122"/>
                <a:ea typeface="黑体" panose="02010609060101010101" charset="-122"/>
                <a:cs typeface="黑体" panose="02010609060101010101" charset="-122"/>
              </a:rPr>
              <a:t>（一）预先准备</a:t>
            </a:r>
            <a:endParaRPr sz="1900" dirty="0">
              <a:latin typeface="黑体" panose="02010609060101010101" charset="-122"/>
              <a:ea typeface="黑体" panose="02010609060101010101" charset="-122"/>
              <a:cs typeface="黑体" panose="02010609060101010101" charset="-122"/>
            </a:endParaRPr>
          </a:p>
          <a:p>
            <a:pPr marL="23495" indent="525145" algn="l" rtl="0" eaLnBrk="0">
              <a:lnSpc>
                <a:spcPct val="102000"/>
              </a:lnSpc>
              <a:spcBef>
                <a:spcPts val="725"/>
              </a:spcBef>
            </a:pP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1.支委会讨论确定每月主题党日活动计划和流程及注意事项；2.将活动时间地点通知党员；3.事</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0" dirty="0">
                <a:solidFill>
                  <a:srgbClr val="C00000">
                    <a:alpha val="100000"/>
                  </a:srgbClr>
                </a:solidFill>
                <a:latin typeface="黑体" panose="02010609060101010101" charset="-122"/>
                <a:ea typeface="黑体" panose="02010609060101010101" charset="-122"/>
                <a:cs typeface="黑体" panose="02010609060101010101" charset="-122"/>
              </a:rPr>
              <a:t>先准备好预案；4.根据情况确定是否向上</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级党组织报备（更换主题、外出、需要活动经费）。</a:t>
            </a:r>
            <a:endParaRPr sz="2000" dirty="0">
              <a:latin typeface="黑体" panose="02010609060101010101" charset="-122"/>
              <a:ea typeface="黑体" panose="02010609060101010101" charset="-122"/>
              <a:cs typeface="黑体" panose="02010609060101010101" charset="-122"/>
            </a:endParaRPr>
          </a:p>
          <a:p>
            <a:pPr marL="556895" algn="l" rtl="0" eaLnBrk="0">
              <a:lnSpc>
                <a:spcPct val="92000"/>
              </a:lnSpc>
              <a:spcBef>
                <a:spcPts val="635"/>
              </a:spcBef>
            </a:pPr>
            <a:r>
              <a:rPr sz="2000" kern="0" spc="-60" dirty="0">
                <a:solidFill>
                  <a:srgbClr val="C00000">
                    <a:alpha val="100000"/>
                  </a:srgbClr>
                </a:solidFill>
                <a:latin typeface="黑体" panose="02010609060101010101" charset="-122"/>
                <a:ea typeface="黑体" panose="02010609060101010101" charset="-122"/>
                <a:cs typeface="黑体" panose="02010609060101010101" charset="-122"/>
              </a:rPr>
              <a:t>（二）开展活动，学习类活动做好会议记</a:t>
            </a:r>
            <a:r>
              <a:rPr sz="2000" kern="0" spc="-70" dirty="0">
                <a:solidFill>
                  <a:srgbClr val="C00000">
                    <a:alpha val="100000"/>
                  </a:srgbClr>
                </a:solidFill>
                <a:latin typeface="黑体" panose="02010609060101010101" charset="-122"/>
                <a:ea typeface="黑体" panose="02010609060101010101" charset="-122"/>
                <a:cs typeface="黑体" panose="02010609060101010101" charset="-122"/>
              </a:rPr>
              <a:t>录及签到。</a:t>
            </a:r>
            <a:endParaRPr sz="2000" dirty="0">
              <a:latin typeface="黑体" panose="02010609060101010101" charset="-122"/>
              <a:ea typeface="黑体" panose="02010609060101010101" charset="-122"/>
              <a:cs typeface="黑体" panose="02010609060101010101" charset="-122"/>
            </a:endParaRPr>
          </a:p>
          <a:p>
            <a:pPr marL="556895" algn="l" rtl="0" eaLnBrk="0">
              <a:lnSpc>
                <a:spcPct val="100000"/>
              </a:lnSpc>
              <a:spcBef>
                <a:spcPts val="740"/>
              </a:spcBef>
            </a:pPr>
            <a:r>
              <a:rPr sz="1900" kern="0" spc="-100" dirty="0">
                <a:solidFill>
                  <a:srgbClr val="C00000">
                    <a:alpha val="100000"/>
                  </a:srgbClr>
                </a:solidFill>
                <a:latin typeface="黑体" panose="02010609060101010101" charset="-122"/>
                <a:ea typeface="黑体" panose="02010609060101010101" charset="-122"/>
                <a:cs typeface="黑体" panose="02010609060101010101" charset="-122"/>
              </a:rPr>
              <a:t>（三）总结记录</a:t>
            </a:r>
            <a:endParaRPr sz="1900" dirty="0">
              <a:latin typeface="黑体" panose="02010609060101010101" charset="-122"/>
              <a:ea typeface="黑体" panose="02010609060101010101" charset="-122"/>
              <a:cs typeface="黑体" panose="02010609060101010101" charset="-122"/>
            </a:endParaRPr>
          </a:p>
          <a:p>
            <a:pPr algn="l" rtl="0" eaLnBrk="0">
              <a:lnSpc>
                <a:spcPct val="102000"/>
              </a:lnSpc>
            </a:pPr>
            <a:endParaRPr sz="600" dirty="0">
              <a:latin typeface="Arial" panose="020B0604020202020204"/>
              <a:ea typeface="Arial" panose="020B0604020202020204"/>
              <a:cs typeface="Arial" panose="020B0604020202020204"/>
            </a:endParaRPr>
          </a:p>
          <a:p>
            <a:pPr marL="46355" indent="501015" algn="l" rtl="0" eaLnBrk="0">
              <a:lnSpc>
                <a:spcPct val="104000"/>
              </a:lnSpc>
              <a:spcBef>
                <a:spcPts val="5"/>
              </a:spcBef>
            </a:pP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1.对活动情况进行梳理总结；2.形成活动纪实材料归类存档；3.按照要求上报上级党组织；4.可</a:t>
            </a:r>
            <a:r>
              <a:rPr sz="2000" kern="0" spc="2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C00000">
                    <a:alpha val="100000"/>
                  </a:srgbClr>
                </a:solidFill>
                <a:latin typeface="黑体" panose="02010609060101010101" charset="-122"/>
                <a:ea typeface="黑体" panose="02010609060101010101" charset="-122"/>
                <a:cs typeface="黑体" panose="02010609060101010101" charset="-122"/>
              </a:rPr>
              <a:t>以发表通讯报道。</a:t>
            </a:r>
            <a:endParaRPr sz="2000" dirty="0">
              <a:latin typeface="黑体" panose="02010609060101010101" charset="-122"/>
              <a:ea typeface="黑体" panose="02010609060101010101" charset="-122"/>
              <a:cs typeface="黑体" panose="02010609060101010101" charset="-122"/>
            </a:endParaRPr>
          </a:p>
        </p:txBody>
      </p:sp>
      <p:sp>
        <p:nvSpPr>
          <p:cNvPr id="1856" name="textbox 1856"/>
          <p:cNvSpPr/>
          <p:nvPr/>
        </p:nvSpPr>
        <p:spPr>
          <a:xfrm>
            <a:off x="1059180" y="1235710"/>
            <a:ext cx="294830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3000"/>
              </a:lnSpc>
            </a:pPr>
            <a:r>
              <a:rPr lang="zh-CN"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十一</a:t>
            </a:r>
            <a:r>
              <a:rPr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300" b="1" kern="0" spc="-44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主题党日流程</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8" name="picture 1858"/>
          <p:cNvPicPr>
            <a:picLocks noChangeAspect="1"/>
          </p:cNvPicPr>
          <p:nvPr/>
        </p:nvPicPr>
        <p:blipFill>
          <a:blip r:embed="rId1"/>
          <a:stretch>
            <a:fillRect/>
          </a:stretch>
        </p:blipFill>
        <p:spPr>
          <a:xfrm rot="21600000">
            <a:off x="0" y="0"/>
            <a:ext cx="12192000" cy="6858000"/>
          </a:xfrm>
          <a:prstGeom prst="rect">
            <a:avLst/>
          </a:prstGeom>
        </p:spPr>
      </p:pic>
      <p:sp>
        <p:nvSpPr>
          <p:cNvPr id="1860" name="rect 1860"/>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862" name="textbox 1862"/>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864" name="textbox 1864"/>
          <p:cNvSpPr/>
          <p:nvPr/>
        </p:nvSpPr>
        <p:spPr>
          <a:xfrm>
            <a:off x="1058964" y="6576021"/>
            <a:ext cx="10353040"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6</a:t>
            </a:r>
            <a:endParaRPr sz="1200" dirty="0">
              <a:latin typeface="微软雅黑" panose="020B0503020204020204" charset="-122"/>
              <a:ea typeface="微软雅黑" panose="020B0503020204020204" charset="-122"/>
              <a:cs typeface="微软雅黑" panose="020B0503020204020204" charset="-122"/>
            </a:endParaRPr>
          </a:p>
        </p:txBody>
      </p:sp>
      <p:pic>
        <p:nvPicPr>
          <p:cNvPr id="1866" name="picture 1866"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868" name="textbox 1868"/>
          <p:cNvSpPr/>
          <p:nvPr/>
        </p:nvSpPr>
        <p:spPr>
          <a:xfrm>
            <a:off x="1011645" y="1398094"/>
            <a:ext cx="10033000" cy="453897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4135"/>
              </a:lnSpc>
            </a:pPr>
            <a:r>
              <a:rPr sz="3200" kern="0" spc="-110" dirty="0">
                <a:solidFill>
                  <a:srgbClr val="FF0000">
                    <a:alpha val="100000"/>
                  </a:srgbClr>
                </a:solidFill>
                <a:latin typeface="微软雅黑" panose="020B0503020204020204" charset="-122"/>
                <a:ea typeface="微软雅黑" panose="020B0503020204020204" charset="-122"/>
                <a:cs typeface="微软雅黑" panose="020B0503020204020204" charset="-122"/>
              </a:rPr>
              <a:t>主题党日核心是什么？</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82000"/>
              </a:lnSpc>
            </a:pPr>
            <a:endParaRPr sz="1000" dirty="0">
              <a:latin typeface="Arial" panose="020B0604020202020204"/>
              <a:ea typeface="Arial" panose="020B0604020202020204"/>
              <a:cs typeface="Arial" panose="020B0604020202020204"/>
            </a:endParaRPr>
          </a:p>
          <a:p>
            <a:pPr marL="321945" algn="l" rtl="0" eaLnBrk="0">
              <a:lnSpc>
                <a:spcPct val="91000"/>
              </a:lnSpc>
              <a:spcBef>
                <a:spcPts val="610"/>
              </a:spcBef>
            </a:pPr>
            <a:r>
              <a:rPr sz="2000" kern="0" spc="-20" dirty="0">
                <a:solidFill>
                  <a:srgbClr val="000000">
                    <a:alpha val="100000"/>
                  </a:srgbClr>
                </a:solidFill>
                <a:latin typeface="Arial" panose="020B0604020202020204"/>
                <a:ea typeface="Arial" panose="020B0604020202020204"/>
                <a:cs typeface="Arial" panose="020B0604020202020204"/>
              </a:rPr>
              <a:t>1.</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加入</a:t>
            </a:r>
            <a:r>
              <a:rPr sz="2000" kern="0" spc="-20" dirty="0">
                <a:solidFill>
                  <a:srgbClr val="000000">
                    <a:alpha val="100000"/>
                  </a:srgbClr>
                </a:solidFill>
                <a:latin typeface="Arial" panose="020B0604020202020204"/>
                <a:ea typeface="Arial" panose="020B0604020202020204"/>
                <a:cs typeface="Arial" panose="020B0604020202020204"/>
              </a:rPr>
              <a:t>“</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第一议题</a:t>
            </a:r>
            <a:r>
              <a:rPr sz="2000" kern="0" spc="-20" dirty="0">
                <a:solidFill>
                  <a:srgbClr val="000000">
                    <a:alpha val="100000"/>
                  </a:srgbClr>
                </a:solidFill>
                <a:latin typeface="Arial" panose="020B0604020202020204"/>
                <a:ea typeface="Arial" panose="020B0604020202020204"/>
                <a:cs typeface="Arial" panose="020B0604020202020204"/>
              </a:rPr>
              <a:t>”</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和党员讨论；</a:t>
            </a:r>
            <a:endParaRPr sz="2000" dirty="0">
              <a:latin typeface="微软雅黑" panose="020B0503020204020204" charset="-122"/>
              <a:ea typeface="微软雅黑" panose="020B0503020204020204" charset="-122"/>
              <a:cs typeface="微软雅黑" panose="020B0503020204020204" charset="-122"/>
            </a:endParaRPr>
          </a:p>
          <a:p>
            <a:pPr marL="280035" algn="l" rtl="0" eaLnBrk="0">
              <a:lnSpc>
                <a:spcPct val="91000"/>
              </a:lnSpc>
              <a:spcBef>
                <a:spcPts val="935"/>
              </a:spcBef>
            </a:pPr>
            <a:r>
              <a:rPr sz="2000" kern="0" spc="0" dirty="0">
                <a:solidFill>
                  <a:srgbClr val="000000">
                    <a:alpha val="100000"/>
                  </a:srgbClr>
                </a:solidFill>
                <a:latin typeface="Arial" panose="020B0604020202020204"/>
                <a:ea typeface="Arial" panose="020B0604020202020204"/>
                <a:cs typeface="Arial" panose="020B0604020202020204"/>
              </a:rPr>
              <a:t>2.</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加入服务职工群</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众的环节内容；</a:t>
            </a:r>
            <a:endParaRPr sz="2000" dirty="0">
              <a:latin typeface="微软雅黑" panose="020B0503020204020204" charset="-122"/>
              <a:ea typeface="微软雅黑" panose="020B0503020204020204" charset="-122"/>
              <a:cs typeface="微软雅黑" panose="020B0503020204020204" charset="-122"/>
            </a:endParaRPr>
          </a:p>
          <a:p>
            <a:pPr marL="288290" algn="l" rtl="0" eaLnBrk="0">
              <a:lnSpc>
                <a:spcPct val="91000"/>
              </a:lnSpc>
              <a:spcBef>
                <a:spcPts val="935"/>
              </a:spcBef>
            </a:pPr>
            <a:r>
              <a:rPr sz="2000" kern="0" spc="-10" dirty="0">
                <a:solidFill>
                  <a:srgbClr val="000000">
                    <a:alpha val="100000"/>
                  </a:srgbClr>
                </a:solidFill>
                <a:latin typeface="Arial" panose="020B0604020202020204"/>
                <a:ea typeface="Arial" panose="020B0604020202020204"/>
                <a:cs typeface="Arial" panose="020B0604020202020204"/>
              </a:rPr>
              <a:t>3.</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加入组织生活和党务工作相关内容；</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marL="5557520" indent="1577975" algn="l" rtl="0" eaLnBrk="0">
              <a:lnSpc>
                <a:spcPct val="119000"/>
              </a:lnSpc>
              <a:spcBef>
                <a:spcPts val="600"/>
              </a:spcBef>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身份树形象</a:t>
            </a:r>
            <a:r>
              <a:rPr sz="2000" kern="0" spc="-10" dirty="0">
                <a:solidFill>
                  <a:srgbClr val="000000">
                    <a:alpha val="100000"/>
                  </a:srgbClr>
                </a:solidFill>
                <a:latin typeface="Arial" panose="020B0604020202020204"/>
                <a:ea typeface="Arial" panose="020B0604020202020204"/>
                <a:cs typeface="Arial" panose="020B0604020202020204"/>
              </a:rPr>
              <a:t>”</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的环节内容；</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Arial" panose="020B0604020202020204"/>
                <a:ea typeface="Arial" panose="020B0604020202020204"/>
                <a:cs typeface="Arial" panose="020B0604020202020204"/>
              </a:rPr>
              <a:t>2.</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加入党员分享和表态环节内容。</a:t>
            </a:r>
            <a:endParaRPr sz="2000" dirty="0">
              <a:latin typeface="微软雅黑" panose="020B0503020204020204" charset="-122"/>
              <a:ea typeface="微软雅黑" panose="020B0503020204020204" charset="-122"/>
              <a:cs typeface="微软雅黑" panose="020B0503020204020204" charset="-122"/>
            </a:endParaRPr>
          </a:p>
          <a:p>
            <a:pPr marL="5563870" algn="l" rtl="0" eaLnBrk="0">
              <a:lnSpc>
                <a:spcPct val="91000"/>
              </a:lnSpc>
              <a:spcBef>
                <a:spcPts val="565"/>
              </a:spcBef>
            </a:pPr>
            <a:r>
              <a:rPr sz="2000" kern="0" spc="-20" dirty="0">
                <a:solidFill>
                  <a:srgbClr val="000000">
                    <a:alpha val="100000"/>
                  </a:srgbClr>
                </a:solidFill>
                <a:latin typeface="Arial" panose="020B0604020202020204"/>
                <a:ea typeface="Arial" panose="020B0604020202020204"/>
                <a:cs typeface="Arial" panose="020B0604020202020204"/>
              </a:rPr>
              <a:t>3.</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加入党支部书记总结强调。</a:t>
            </a:r>
            <a:endParaRPr sz="2000" dirty="0">
              <a:latin typeface="微软雅黑" panose="020B0503020204020204" charset="-122"/>
              <a:ea typeface="微软雅黑" panose="020B0503020204020204" charset="-122"/>
              <a:cs typeface="微软雅黑" panose="020B0503020204020204" charset="-122"/>
            </a:endParaRPr>
          </a:p>
        </p:txBody>
      </p:sp>
      <p:sp>
        <p:nvSpPr>
          <p:cNvPr id="1870" name="rect 1870"/>
          <p:cNvSpPr/>
          <p:nvPr/>
        </p:nvSpPr>
        <p:spPr>
          <a:xfrm>
            <a:off x="3898264" y="3451859"/>
            <a:ext cx="4462779" cy="1715770"/>
          </a:xfrm>
          <a:prstGeom prst="rect">
            <a:avLst/>
          </a:prstGeom>
          <a:solidFill>
            <a:srgbClr val="C00000">
              <a:alpha val="100000"/>
            </a:srgbClr>
          </a:solidFill>
          <a:ln w="0" cap="flat">
            <a:noFill/>
            <a:prstDash val="solid"/>
            <a:miter lim="0"/>
          </a:ln>
        </p:spPr>
        <p:txBody>
          <a:bodyPr rtlCol="0"/>
          <a:lstStyle/>
          <a:p>
            <a:pPr algn="ctr"/>
            <a:endParaRPr lang="zh-CN" altLang="en-US"/>
          </a:p>
        </p:txBody>
      </p:sp>
      <p:sp>
        <p:nvSpPr>
          <p:cNvPr id="1872" name="textbox 1872"/>
          <p:cNvSpPr/>
          <p:nvPr/>
        </p:nvSpPr>
        <p:spPr>
          <a:xfrm>
            <a:off x="3905681" y="3729259"/>
            <a:ext cx="4463415" cy="1118869"/>
          </a:xfrm>
          <a:prstGeom prst="rect">
            <a:avLst/>
          </a:prstGeom>
          <a:noFill/>
          <a:ln w="0" cap="flat">
            <a:noFill/>
            <a:prstDash val="solid"/>
            <a:miter lim="0"/>
          </a:ln>
        </p:spPr>
        <p:txBody>
          <a:bodyPr vert="horz" wrap="square" lIns="0" tIns="0" rIns="0" bIns="0"/>
          <a:lstStyle/>
          <a:p>
            <a:pPr algn="l" rtl="0" eaLnBrk="0">
              <a:lnSpc>
                <a:spcPct val="125000"/>
              </a:lnSpc>
            </a:pPr>
            <a:endParaRPr sz="100" dirty="0">
              <a:latin typeface="Arial" panose="020B0604020202020204"/>
              <a:ea typeface="Arial" panose="020B0604020202020204"/>
              <a:cs typeface="Arial" panose="020B0604020202020204"/>
            </a:endParaRPr>
          </a:p>
          <a:p>
            <a:pPr marL="12700" algn="l" rtl="0" eaLnBrk="0">
              <a:lnSpc>
                <a:spcPct val="82000"/>
              </a:lnSpc>
            </a:pPr>
            <a:r>
              <a:rPr sz="87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戴帽穿靴</a:t>
            </a:r>
            <a:endParaRPr sz="87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picture 392"/>
          <p:cNvPicPr>
            <a:picLocks noChangeAspect="1"/>
          </p:cNvPicPr>
          <p:nvPr/>
        </p:nvPicPr>
        <p:blipFill>
          <a:blip r:embed="rId1"/>
          <a:stretch>
            <a:fillRect/>
          </a:stretch>
        </p:blipFill>
        <p:spPr>
          <a:xfrm rot="21600000">
            <a:off x="0" y="0"/>
            <a:ext cx="12192000" cy="6858000"/>
          </a:xfrm>
          <a:prstGeom prst="rect">
            <a:avLst/>
          </a:prstGeom>
        </p:spPr>
      </p:pic>
      <p:sp>
        <p:nvSpPr>
          <p:cNvPr id="394" name="rect 394"/>
          <p:cNvSpPr/>
          <p:nvPr/>
        </p:nvSpPr>
        <p:spPr>
          <a:xfrm>
            <a:off x="236664"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396" name="textbox 396"/>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398" name="textbox 398"/>
          <p:cNvSpPr/>
          <p:nvPr/>
        </p:nvSpPr>
        <p:spPr>
          <a:xfrm>
            <a:off x="1074204" y="6598881"/>
            <a:ext cx="10346690" cy="17843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91000"/>
              </a:lnSpc>
            </a:pPr>
            <a:r>
              <a:rPr sz="11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1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1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5</a:t>
            </a:r>
            <a:endParaRPr sz="1100" dirty="0">
              <a:latin typeface="微软雅黑" panose="020B0503020204020204" charset="-122"/>
              <a:ea typeface="微软雅黑" panose="020B0503020204020204" charset="-122"/>
              <a:cs typeface="微软雅黑" panose="020B0503020204020204" charset="-122"/>
            </a:endParaRPr>
          </a:p>
        </p:txBody>
      </p:sp>
      <p:pic>
        <p:nvPicPr>
          <p:cNvPr id="400" name="picture 400"/>
          <p:cNvPicPr>
            <a:picLocks noChangeAspect="1"/>
          </p:cNvPicPr>
          <p:nvPr/>
        </p:nvPicPr>
        <p:blipFill>
          <a:blip r:embed="rId2"/>
          <a:stretch>
            <a:fillRect/>
          </a:stretch>
        </p:blipFill>
        <p:spPr>
          <a:xfrm rot="21600000">
            <a:off x="0" y="0"/>
            <a:ext cx="12192000" cy="6858000"/>
          </a:xfrm>
          <a:prstGeom prst="rect">
            <a:avLst/>
          </a:prstGeom>
        </p:spPr>
      </p:pic>
      <p:sp>
        <p:nvSpPr>
          <p:cNvPr id="402" name="path 402"/>
          <p:cNvSpPr/>
          <p:nvPr/>
        </p:nvSpPr>
        <p:spPr>
          <a:xfrm>
            <a:off x="6254495" y="4672583"/>
            <a:ext cx="13716" cy="477011"/>
          </a:xfrm>
          <a:custGeom>
            <a:avLst/>
            <a:gdLst/>
            <a:ahLst/>
            <a:cxnLst/>
            <a:rect l="0" t="0" r="0" b="0"/>
            <a:pathLst>
              <a:path w="21" h="751">
                <a:moveTo>
                  <a:pt x="21" y="751"/>
                </a:moveTo>
                <a:lnTo>
                  <a:pt x="0" y="751"/>
                </a:lnTo>
                <a:lnTo>
                  <a:pt x="0" y="732"/>
                </a:lnTo>
                <a:lnTo>
                  <a:pt x="21" y="732"/>
                </a:lnTo>
                <a:lnTo>
                  <a:pt x="21" y="751"/>
                </a:lnTo>
                <a:close/>
                <a:moveTo>
                  <a:pt x="21" y="712"/>
                </a:moveTo>
                <a:lnTo>
                  <a:pt x="0" y="712"/>
                </a:lnTo>
                <a:lnTo>
                  <a:pt x="0" y="693"/>
                </a:lnTo>
                <a:lnTo>
                  <a:pt x="21" y="693"/>
                </a:lnTo>
                <a:lnTo>
                  <a:pt x="21" y="712"/>
                </a:lnTo>
                <a:close/>
                <a:moveTo>
                  <a:pt x="21" y="674"/>
                </a:moveTo>
                <a:lnTo>
                  <a:pt x="0" y="674"/>
                </a:lnTo>
                <a:lnTo>
                  <a:pt x="0" y="655"/>
                </a:lnTo>
                <a:lnTo>
                  <a:pt x="21" y="655"/>
                </a:lnTo>
                <a:lnTo>
                  <a:pt x="21" y="674"/>
                </a:lnTo>
                <a:close/>
                <a:moveTo>
                  <a:pt x="21" y="633"/>
                </a:moveTo>
                <a:lnTo>
                  <a:pt x="0" y="633"/>
                </a:lnTo>
                <a:lnTo>
                  <a:pt x="0" y="614"/>
                </a:lnTo>
                <a:lnTo>
                  <a:pt x="21" y="614"/>
                </a:lnTo>
                <a:lnTo>
                  <a:pt x="21" y="633"/>
                </a:lnTo>
                <a:close/>
                <a:moveTo>
                  <a:pt x="21" y="595"/>
                </a:moveTo>
                <a:lnTo>
                  <a:pt x="0" y="595"/>
                </a:lnTo>
                <a:lnTo>
                  <a:pt x="0" y="576"/>
                </a:lnTo>
                <a:lnTo>
                  <a:pt x="21" y="576"/>
                </a:lnTo>
                <a:lnTo>
                  <a:pt x="21" y="595"/>
                </a:lnTo>
                <a:close/>
                <a:moveTo>
                  <a:pt x="21" y="556"/>
                </a:moveTo>
                <a:lnTo>
                  <a:pt x="0" y="556"/>
                </a:lnTo>
                <a:lnTo>
                  <a:pt x="0" y="537"/>
                </a:lnTo>
                <a:lnTo>
                  <a:pt x="21" y="537"/>
                </a:lnTo>
                <a:lnTo>
                  <a:pt x="21" y="556"/>
                </a:lnTo>
                <a:close/>
                <a:moveTo>
                  <a:pt x="21" y="518"/>
                </a:moveTo>
                <a:lnTo>
                  <a:pt x="0" y="518"/>
                </a:lnTo>
                <a:lnTo>
                  <a:pt x="0" y="499"/>
                </a:lnTo>
                <a:lnTo>
                  <a:pt x="21" y="499"/>
                </a:lnTo>
                <a:lnTo>
                  <a:pt x="21" y="518"/>
                </a:lnTo>
                <a:close/>
                <a:moveTo>
                  <a:pt x="21" y="480"/>
                </a:moveTo>
                <a:lnTo>
                  <a:pt x="0" y="480"/>
                </a:lnTo>
                <a:lnTo>
                  <a:pt x="0" y="463"/>
                </a:lnTo>
                <a:lnTo>
                  <a:pt x="21" y="463"/>
                </a:lnTo>
                <a:lnTo>
                  <a:pt x="21" y="480"/>
                </a:lnTo>
                <a:close/>
                <a:moveTo>
                  <a:pt x="21" y="441"/>
                </a:moveTo>
                <a:lnTo>
                  <a:pt x="0" y="441"/>
                </a:lnTo>
                <a:lnTo>
                  <a:pt x="0" y="422"/>
                </a:lnTo>
                <a:lnTo>
                  <a:pt x="21" y="422"/>
                </a:lnTo>
                <a:lnTo>
                  <a:pt x="21" y="441"/>
                </a:lnTo>
                <a:close/>
                <a:moveTo>
                  <a:pt x="21" y="403"/>
                </a:moveTo>
                <a:lnTo>
                  <a:pt x="0" y="403"/>
                </a:lnTo>
                <a:lnTo>
                  <a:pt x="0" y="384"/>
                </a:lnTo>
                <a:lnTo>
                  <a:pt x="21" y="384"/>
                </a:lnTo>
                <a:lnTo>
                  <a:pt x="21" y="403"/>
                </a:lnTo>
                <a:close/>
                <a:moveTo>
                  <a:pt x="21" y="367"/>
                </a:moveTo>
                <a:lnTo>
                  <a:pt x="0" y="367"/>
                </a:lnTo>
                <a:lnTo>
                  <a:pt x="0" y="347"/>
                </a:lnTo>
                <a:lnTo>
                  <a:pt x="21" y="347"/>
                </a:lnTo>
                <a:lnTo>
                  <a:pt x="21" y="367"/>
                </a:lnTo>
                <a:close/>
                <a:moveTo>
                  <a:pt x="21" y="326"/>
                </a:moveTo>
                <a:lnTo>
                  <a:pt x="0" y="326"/>
                </a:lnTo>
                <a:lnTo>
                  <a:pt x="0" y="307"/>
                </a:lnTo>
                <a:lnTo>
                  <a:pt x="21" y="307"/>
                </a:lnTo>
                <a:lnTo>
                  <a:pt x="21" y="326"/>
                </a:lnTo>
                <a:close/>
                <a:moveTo>
                  <a:pt x="21" y="287"/>
                </a:moveTo>
                <a:lnTo>
                  <a:pt x="0" y="287"/>
                </a:lnTo>
                <a:lnTo>
                  <a:pt x="0" y="268"/>
                </a:lnTo>
                <a:lnTo>
                  <a:pt x="21" y="268"/>
                </a:lnTo>
                <a:lnTo>
                  <a:pt x="21" y="287"/>
                </a:lnTo>
                <a:close/>
                <a:moveTo>
                  <a:pt x="21" y="249"/>
                </a:moveTo>
                <a:lnTo>
                  <a:pt x="0" y="249"/>
                </a:lnTo>
                <a:lnTo>
                  <a:pt x="0" y="230"/>
                </a:lnTo>
                <a:lnTo>
                  <a:pt x="21" y="230"/>
                </a:lnTo>
                <a:lnTo>
                  <a:pt x="21" y="249"/>
                </a:lnTo>
                <a:close/>
                <a:moveTo>
                  <a:pt x="21" y="211"/>
                </a:moveTo>
                <a:lnTo>
                  <a:pt x="0" y="211"/>
                </a:lnTo>
                <a:lnTo>
                  <a:pt x="0" y="192"/>
                </a:lnTo>
                <a:lnTo>
                  <a:pt x="21" y="192"/>
                </a:lnTo>
                <a:lnTo>
                  <a:pt x="21" y="211"/>
                </a:lnTo>
                <a:close/>
                <a:moveTo>
                  <a:pt x="21" y="172"/>
                </a:moveTo>
                <a:lnTo>
                  <a:pt x="0" y="172"/>
                </a:lnTo>
                <a:lnTo>
                  <a:pt x="0" y="153"/>
                </a:lnTo>
                <a:lnTo>
                  <a:pt x="21" y="153"/>
                </a:lnTo>
                <a:lnTo>
                  <a:pt x="21" y="172"/>
                </a:lnTo>
                <a:close/>
                <a:moveTo>
                  <a:pt x="21" y="134"/>
                </a:moveTo>
                <a:lnTo>
                  <a:pt x="0" y="134"/>
                </a:lnTo>
                <a:lnTo>
                  <a:pt x="0" y="115"/>
                </a:lnTo>
                <a:lnTo>
                  <a:pt x="21" y="115"/>
                </a:lnTo>
                <a:lnTo>
                  <a:pt x="21" y="134"/>
                </a:lnTo>
                <a:close/>
                <a:moveTo>
                  <a:pt x="21" y="96"/>
                </a:moveTo>
                <a:lnTo>
                  <a:pt x="0" y="96"/>
                </a:lnTo>
                <a:lnTo>
                  <a:pt x="0" y="76"/>
                </a:lnTo>
                <a:lnTo>
                  <a:pt x="21" y="76"/>
                </a:lnTo>
                <a:lnTo>
                  <a:pt x="21" y="96"/>
                </a:lnTo>
                <a:close/>
                <a:moveTo>
                  <a:pt x="21" y="57"/>
                </a:moveTo>
                <a:lnTo>
                  <a:pt x="0" y="57"/>
                </a:lnTo>
                <a:lnTo>
                  <a:pt x="0" y="38"/>
                </a:lnTo>
                <a:lnTo>
                  <a:pt x="21" y="38"/>
                </a:lnTo>
                <a:lnTo>
                  <a:pt x="21" y="57"/>
                </a:lnTo>
                <a:close/>
                <a:moveTo>
                  <a:pt x="21" y="16"/>
                </a:moveTo>
                <a:lnTo>
                  <a:pt x="0" y="16"/>
                </a:lnTo>
                <a:lnTo>
                  <a:pt x="0" y="0"/>
                </a:lnTo>
                <a:lnTo>
                  <a:pt x="21" y="0"/>
                </a:lnTo>
                <a:lnTo>
                  <a:pt x="21" y="16"/>
                </a:lnTo>
              </a:path>
            </a:pathLst>
          </a:custGeom>
          <a:solidFill>
            <a:srgbClr val="E60012">
              <a:alpha val="100000"/>
            </a:srgbClr>
          </a:solidFill>
          <a:ln w="0" cap="flat">
            <a:noFill/>
            <a:prstDash val="solid"/>
            <a:miter lim="0"/>
          </a:ln>
        </p:spPr>
        <p:txBody>
          <a:bodyPr rtlCol="0"/>
          <a:lstStyle/>
          <a:p>
            <a:pPr algn="ctr"/>
            <a:endParaRPr lang="zh-CN" altLang="en-US"/>
          </a:p>
        </p:txBody>
      </p:sp>
      <p:sp>
        <p:nvSpPr>
          <p:cNvPr id="404" name="rect 404"/>
          <p:cNvSpPr/>
          <p:nvPr/>
        </p:nvSpPr>
        <p:spPr>
          <a:xfrm>
            <a:off x="4185920"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06" name="rect 406"/>
          <p:cNvSpPr/>
          <p:nvPr/>
        </p:nvSpPr>
        <p:spPr>
          <a:xfrm>
            <a:off x="4532629"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08" name="rect 408"/>
          <p:cNvSpPr/>
          <p:nvPr/>
        </p:nvSpPr>
        <p:spPr>
          <a:xfrm>
            <a:off x="4877434"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10" name="rect 410"/>
          <p:cNvSpPr/>
          <p:nvPr/>
        </p:nvSpPr>
        <p:spPr>
          <a:xfrm>
            <a:off x="5218429"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12" name="rect 412"/>
          <p:cNvSpPr/>
          <p:nvPr/>
        </p:nvSpPr>
        <p:spPr>
          <a:xfrm>
            <a:off x="5562600"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14" name="rect 414"/>
          <p:cNvSpPr/>
          <p:nvPr/>
        </p:nvSpPr>
        <p:spPr>
          <a:xfrm>
            <a:off x="5899150"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16" name="rect 416"/>
          <p:cNvSpPr/>
          <p:nvPr/>
        </p:nvSpPr>
        <p:spPr>
          <a:xfrm>
            <a:off x="6236334"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18" name="rect 418"/>
          <p:cNvSpPr/>
          <p:nvPr/>
        </p:nvSpPr>
        <p:spPr>
          <a:xfrm>
            <a:off x="6574790"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20" name="rect 420"/>
          <p:cNvSpPr/>
          <p:nvPr/>
        </p:nvSpPr>
        <p:spPr>
          <a:xfrm>
            <a:off x="6918959"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22" name="rect 422"/>
          <p:cNvSpPr/>
          <p:nvPr/>
        </p:nvSpPr>
        <p:spPr>
          <a:xfrm>
            <a:off x="7259954"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24" name="rect 424"/>
          <p:cNvSpPr/>
          <p:nvPr/>
        </p:nvSpPr>
        <p:spPr>
          <a:xfrm>
            <a:off x="7604759"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26" name="rect 426"/>
          <p:cNvSpPr/>
          <p:nvPr/>
        </p:nvSpPr>
        <p:spPr>
          <a:xfrm>
            <a:off x="7948930"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28" name="rect 428"/>
          <p:cNvSpPr/>
          <p:nvPr/>
        </p:nvSpPr>
        <p:spPr>
          <a:xfrm>
            <a:off x="8286750"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30" name="rect 430"/>
          <p:cNvSpPr/>
          <p:nvPr/>
        </p:nvSpPr>
        <p:spPr>
          <a:xfrm>
            <a:off x="8623300"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32" name="rect 432"/>
          <p:cNvSpPr/>
          <p:nvPr/>
        </p:nvSpPr>
        <p:spPr>
          <a:xfrm>
            <a:off x="8960484"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34" name="rect 434"/>
          <p:cNvSpPr/>
          <p:nvPr/>
        </p:nvSpPr>
        <p:spPr>
          <a:xfrm>
            <a:off x="9300209"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36" name="rect 436"/>
          <p:cNvSpPr/>
          <p:nvPr/>
        </p:nvSpPr>
        <p:spPr>
          <a:xfrm>
            <a:off x="9638030"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38" name="rect 438"/>
          <p:cNvSpPr/>
          <p:nvPr/>
        </p:nvSpPr>
        <p:spPr>
          <a:xfrm>
            <a:off x="9977119"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40" name="rect 440"/>
          <p:cNvSpPr/>
          <p:nvPr/>
        </p:nvSpPr>
        <p:spPr>
          <a:xfrm>
            <a:off x="10315575"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42" name="rect 442"/>
          <p:cNvSpPr/>
          <p:nvPr/>
        </p:nvSpPr>
        <p:spPr>
          <a:xfrm>
            <a:off x="10656569"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44" name="rect 444"/>
          <p:cNvSpPr/>
          <p:nvPr/>
        </p:nvSpPr>
        <p:spPr>
          <a:xfrm>
            <a:off x="10996294" y="2430145"/>
            <a:ext cx="24066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46" name="rect 446"/>
          <p:cNvSpPr/>
          <p:nvPr/>
        </p:nvSpPr>
        <p:spPr>
          <a:xfrm>
            <a:off x="3776979" y="4250054"/>
            <a:ext cx="24002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48" name="rect 448"/>
          <p:cNvSpPr/>
          <p:nvPr/>
        </p:nvSpPr>
        <p:spPr>
          <a:xfrm>
            <a:off x="4117975" y="4250054"/>
            <a:ext cx="24002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50" name="rect 450"/>
          <p:cNvSpPr/>
          <p:nvPr/>
        </p:nvSpPr>
        <p:spPr>
          <a:xfrm>
            <a:off x="4457700" y="4250054"/>
            <a:ext cx="24002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52" name="rect 452"/>
          <p:cNvSpPr/>
          <p:nvPr/>
        </p:nvSpPr>
        <p:spPr>
          <a:xfrm>
            <a:off x="4794884" y="4250054"/>
            <a:ext cx="24002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54" name="rect 454"/>
          <p:cNvSpPr/>
          <p:nvPr/>
        </p:nvSpPr>
        <p:spPr>
          <a:xfrm>
            <a:off x="5135244" y="4250054"/>
            <a:ext cx="24002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56" name="rect 456"/>
          <p:cNvSpPr/>
          <p:nvPr/>
        </p:nvSpPr>
        <p:spPr>
          <a:xfrm>
            <a:off x="5474970" y="4250054"/>
            <a:ext cx="24002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58" name="rect 458"/>
          <p:cNvSpPr/>
          <p:nvPr/>
        </p:nvSpPr>
        <p:spPr>
          <a:xfrm>
            <a:off x="5818504" y="4250054"/>
            <a:ext cx="24002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60" name="rect 460"/>
          <p:cNvSpPr/>
          <p:nvPr/>
        </p:nvSpPr>
        <p:spPr>
          <a:xfrm>
            <a:off x="6171564" y="4250054"/>
            <a:ext cx="240029"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62" name="rect 462"/>
          <p:cNvSpPr/>
          <p:nvPr/>
        </p:nvSpPr>
        <p:spPr>
          <a:xfrm>
            <a:off x="6514465" y="4250054"/>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64" name="rect 464"/>
          <p:cNvSpPr/>
          <p:nvPr/>
        </p:nvSpPr>
        <p:spPr>
          <a:xfrm>
            <a:off x="6850380" y="4250054"/>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66" name="rect 466"/>
          <p:cNvSpPr/>
          <p:nvPr/>
        </p:nvSpPr>
        <p:spPr>
          <a:xfrm>
            <a:off x="7190740" y="4250054"/>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68" name="rect 468"/>
          <p:cNvSpPr/>
          <p:nvPr/>
        </p:nvSpPr>
        <p:spPr>
          <a:xfrm>
            <a:off x="7534275" y="4250054"/>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70" name="rect 470"/>
          <p:cNvSpPr/>
          <p:nvPr/>
        </p:nvSpPr>
        <p:spPr>
          <a:xfrm>
            <a:off x="7887334" y="4250054"/>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72" name="rect 472"/>
          <p:cNvSpPr/>
          <p:nvPr/>
        </p:nvSpPr>
        <p:spPr>
          <a:xfrm>
            <a:off x="8230869" y="4250054"/>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74" name="rect 474"/>
          <p:cNvSpPr/>
          <p:nvPr/>
        </p:nvSpPr>
        <p:spPr>
          <a:xfrm>
            <a:off x="8566150" y="4250054"/>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76" name="rect 476"/>
          <p:cNvSpPr/>
          <p:nvPr/>
        </p:nvSpPr>
        <p:spPr>
          <a:xfrm>
            <a:off x="8906509" y="4250054"/>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78" name="rect 478"/>
          <p:cNvSpPr/>
          <p:nvPr/>
        </p:nvSpPr>
        <p:spPr>
          <a:xfrm>
            <a:off x="9250044" y="4250054"/>
            <a:ext cx="240030"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80" name="textbox 480"/>
          <p:cNvSpPr/>
          <p:nvPr/>
        </p:nvSpPr>
        <p:spPr>
          <a:xfrm>
            <a:off x="495249" y="453942"/>
            <a:ext cx="11247755" cy="4402454"/>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58750" algn="l" rtl="0" eaLnBrk="0">
              <a:lnSpc>
                <a:spcPct val="97000"/>
              </a:lnSpc>
            </a:pPr>
            <a:r>
              <a:rPr sz="2300" b="1" kern="0" spc="30" dirty="0">
                <a:solidFill>
                  <a:srgbClr val="C00000">
                    <a:alpha val="100000"/>
                  </a:srgbClr>
                </a:solidFill>
                <a:latin typeface="黑体" panose="02010609060101010101" charset="-122"/>
                <a:ea typeface="黑体" panose="02010609060101010101" charset="-122"/>
                <a:cs typeface="黑体" panose="02010609060101010101" charset="-122"/>
              </a:rPr>
              <a:t>《中国共产党支部工作条例（试行）》</a:t>
            </a:r>
            <a:r>
              <a:rPr sz="1500" b="1" kern="0" spc="20" dirty="0">
                <a:solidFill>
                  <a:srgbClr val="C00000">
                    <a:alpha val="100000"/>
                  </a:srgbClr>
                </a:solidFill>
                <a:latin typeface="黑体" panose="02010609060101010101" charset="-122"/>
                <a:ea typeface="黑体" panose="02010609060101010101" charset="-122"/>
                <a:cs typeface="黑体" panose="02010609060101010101" charset="-122"/>
              </a:rPr>
              <a:t>（2018年10月28日）</a:t>
            </a:r>
            <a:endParaRPr sz="1500" dirty="0">
              <a:latin typeface="黑体" panose="02010609060101010101" charset="-122"/>
              <a:ea typeface="黑体" panose="02010609060101010101" charset="-122"/>
              <a:cs typeface="黑体" panose="02010609060101010101" charset="-122"/>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marL="212090" indent="649605" algn="l" rtl="0" eaLnBrk="0">
              <a:lnSpc>
                <a:spcPct val="95000"/>
              </a:lnSpc>
              <a:spcBef>
                <a:spcPts val="600"/>
              </a:spcBef>
            </a:pPr>
            <a:r>
              <a:rPr sz="2000" b="1" kern="0" spc="-100" dirty="0">
                <a:solidFill>
                  <a:srgbClr val="C00000">
                    <a:alpha val="100000"/>
                  </a:srgbClr>
                </a:solidFill>
                <a:latin typeface="黑体" panose="02010609060101010101" charset="-122"/>
                <a:ea typeface="黑体" panose="02010609060101010101" charset="-122"/>
                <a:cs typeface="黑体" panose="02010609060101010101" charset="-122"/>
              </a:rPr>
              <a:t>第</a:t>
            </a:r>
            <a:r>
              <a:rPr sz="2000" kern="0" spc="-1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100" dirty="0">
                <a:solidFill>
                  <a:srgbClr val="C00000">
                    <a:alpha val="100000"/>
                  </a:srgbClr>
                </a:solidFill>
                <a:latin typeface="黑体" panose="02010609060101010101" charset="-122"/>
                <a:ea typeface="黑体" panose="02010609060101010101" charset="-122"/>
                <a:cs typeface="黑体" panose="02010609060101010101" charset="-122"/>
              </a:rPr>
              <a:t>十</a:t>
            </a:r>
            <a:r>
              <a:rPr sz="2000" kern="0" spc="-1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100" dirty="0">
                <a:solidFill>
                  <a:srgbClr val="C00000">
                    <a:alpha val="100000"/>
                  </a:srgbClr>
                </a:solidFill>
                <a:latin typeface="黑体" panose="02010609060101010101" charset="-122"/>
                <a:ea typeface="黑体" panose="02010609060101010101" charset="-122"/>
                <a:cs typeface="黑体" panose="02010609060101010101" charset="-122"/>
              </a:rPr>
              <a:t>八</a:t>
            </a:r>
            <a:r>
              <a:rPr sz="2000" kern="0" spc="-1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100" dirty="0">
                <a:solidFill>
                  <a:srgbClr val="C00000">
                    <a:alpha val="100000"/>
                  </a:srgbClr>
                </a:solidFill>
                <a:latin typeface="黑体" panose="02010609060101010101" charset="-122"/>
                <a:ea typeface="黑体" panose="02010609060101010101" charset="-122"/>
                <a:cs typeface="黑体" panose="02010609060101010101" charset="-122"/>
              </a:rPr>
              <a:t>条</a:t>
            </a:r>
            <a:r>
              <a:rPr sz="2000" kern="0" spc="2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74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党 支 部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一</a:t>
            </a:r>
            <a:r>
              <a:rPr sz="2000" u="sng" kern="0" spc="-2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般</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每</a:t>
            </a:r>
            <a:r>
              <a:rPr sz="2000" u="sng" kern="0" spc="-25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年 开</a:t>
            </a:r>
            <a:r>
              <a:rPr sz="2000" u="sng" kern="0" spc="-2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展 1</a:t>
            </a:r>
            <a:r>
              <a:rPr sz="2000" u="sng" kern="0" spc="-25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次 民</a:t>
            </a:r>
            <a:r>
              <a:rPr sz="2000" u="sng" kern="0" spc="-1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主</a:t>
            </a:r>
            <a:r>
              <a:rPr sz="2000" u="sng" kern="0" spc="-2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评</a:t>
            </a:r>
            <a:r>
              <a:rPr sz="2000" u="sng" kern="0" spc="-2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议</a:t>
            </a:r>
            <a:r>
              <a:rPr sz="2000" u="sng" kern="0" spc="-16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党</a:t>
            </a:r>
            <a:r>
              <a:rPr sz="2000" u="sng" kern="0" spc="-18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员</a:t>
            </a:r>
            <a:r>
              <a:rPr sz="2000" u="sng" kern="0" spc="-2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72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组</a:t>
            </a:r>
            <a:r>
              <a:rPr sz="2000" kern="0" spc="-2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织</a:t>
            </a:r>
            <a:r>
              <a:rPr sz="2000" kern="0" spc="-1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党</a:t>
            </a:r>
            <a:r>
              <a:rPr sz="2000" kern="0" spc="-1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员</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对</a:t>
            </a:r>
            <a:r>
              <a:rPr sz="20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照</a:t>
            </a:r>
            <a:r>
              <a:rPr sz="2000" kern="0" spc="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合</a:t>
            </a:r>
            <a:r>
              <a:rPr sz="2000" kern="0" spc="-2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格 党 员</a:t>
            </a:r>
            <a:r>
              <a:rPr sz="2000" kern="0" spc="-3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标</a:t>
            </a:r>
            <a:r>
              <a:rPr sz="2000" kern="0" spc="-2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准 、</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对 照</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入 党</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誓</a:t>
            </a:r>
            <a:r>
              <a:rPr sz="2000" kern="0" spc="-2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词 ，</a:t>
            </a:r>
            <a:r>
              <a:rPr sz="2000" kern="0" spc="-2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联 系</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个 人</a:t>
            </a:r>
            <a:r>
              <a:rPr sz="2000" kern="0" spc="-1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实 际</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进</a:t>
            </a:r>
            <a:r>
              <a:rPr sz="2000" kern="0" spc="-2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行</a:t>
            </a:r>
            <a:r>
              <a:rPr sz="2000" kern="0" spc="-1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党</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性</a:t>
            </a:r>
            <a:r>
              <a:rPr sz="2000" kern="0" spc="-1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分</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析</a:t>
            </a:r>
            <a:r>
              <a:rPr sz="2000" kern="0" spc="-4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a:p>
            <a:pPr marL="205740" indent="721360" algn="l" rtl="0" eaLnBrk="0">
              <a:lnSpc>
                <a:spcPct val="94000"/>
              </a:lnSpc>
              <a:spcBef>
                <a:spcPts val="220"/>
              </a:spcBef>
            </a:pP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党 支 部</a:t>
            </a:r>
            <a:r>
              <a:rPr sz="2000" kern="0" spc="-2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召 开 党</a:t>
            </a:r>
            <a:r>
              <a:rPr sz="2000" kern="0" spc="-1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员</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大</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会 ，</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按</a:t>
            </a:r>
            <a:r>
              <a:rPr sz="2000" kern="0" spc="-2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照</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个 人 自</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评 、 党 员 互</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评 、 民 主</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测</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评 的</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程</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序 ，</a:t>
            </a:r>
            <a:r>
              <a:rPr sz="2000" kern="0" spc="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组 织 党 员</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进</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行</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评</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议 。 党</a:t>
            </a:r>
            <a:r>
              <a:rPr sz="2000" kern="0" spc="-1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员</a:t>
            </a:r>
            <a:r>
              <a:rPr sz="20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人</a:t>
            </a:r>
            <a:r>
              <a:rPr sz="2000" kern="0" spc="-2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数</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较 多 的 党</a:t>
            </a:r>
            <a:r>
              <a:rPr sz="2000" kern="0" spc="-1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支</a:t>
            </a:r>
            <a:r>
              <a:rPr sz="2000" kern="0" spc="-1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部 ，</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个</a:t>
            </a:r>
            <a:r>
              <a:rPr sz="20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人 自</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评 和 党</a:t>
            </a:r>
            <a:r>
              <a:rPr sz="2000" kern="0" spc="-1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员</a:t>
            </a:r>
            <a:r>
              <a:rPr sz="2000" kern="0" spc="-2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互</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评</a:t>
            </a:r>
            <a:r>
              <a:rPr sz="20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10" dirty="0">
                <a:solidFill>
                  <a:srgbClr val="203864">
                    <a:alpha val="100000"/>
                  </a:srgbClr>
                </a:solidFill>
                <a:latin typeface="黑体" panose="02010609060101010101" charset="-122"/>
                <a:ea typeface="黑体" panose="02010609060101010101" charset="-122"/>
                <a:cs typeface="黑体" panose="02010609060101010101" charset="-122"/>
              </a:rPr>
              <a:t>可 以</a:t>
            </a:r>
            <a:r>
              <a:rPr sz="2000" kern="0" spc="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latin typeface="黑体" panose="02010609060101010101" charset="-122"/>
                <a:ea typeface="黑体" panose="02010609060101010101" charset="-122"/>
                <a:cs typeface="黑体" panose="02010609060101010101" charset="-122"/>
              </a:rPr>
              <a:t>在 党 小</a:t>
            </a:r>
            <a:r>
              <a:rPr sz="2000" kern="0" spc="-2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latin typeface="黑体" panose="02010609060101010101" charset="-122"/>
                <a:ea typeface="黑体" panose="02010609060101010101" charset="-122"/>
                <a:cs typeface="黑体" panose="02010609060101010101" charset="-122"/>
              </a:rPr>
              <a:t>组 范 围 内</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latin typeface="黑体" panose="02010609060101010101" charset="-122"/>
                <a:ea typeface="黑体" panose="02010609060101010101" charset="-122"/>
                <a:cs typeface="黑体" panose="02010609060101010101" charset="-122"/>
              </a:rPr>
              <a:t>进</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latin typeface="黑体" panose="02010609060101010101" charset="-122"/>
                <a:ea typeface="黑体" panose="02010609060101010101" charset="-122"/>
                <a:cs typeface="黑体" panose="02010609060101010101" charset="-122"/>
              </a:rPr>
              <a:t>行 。 党</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40" dirty="0">
                <a:solidFill>
                  <a:srgbClr val="203864">
                    <a:alpha val="100000"/>
                  </a:srgbClr>
                </a:solidFill>
                <a:latin typeface="黑体" panose="02010609060101010101" charset="-122"/>
                <a:ea typeface="黑体" panose="02010609060101010101" charset="-122"/>
                <a:cs typeface="黑体" panose="02010609060101010101" charset="-122"/>
              </a:rPr>
              <a:t>支</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部</a:t>
            </a:r>
            <a:r>
              <a:rPr sz="2000" kern="0" spc="-3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委</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员</a:t>
            </a:r>
            <a:r>
              <a:rPr sz="2000" kern="0" spc="-3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会</a:t>
            </a:r>
            <a:r>
              <a:rPr sz="2000" kern="0" spc="-3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会</a:t>
            </a:r>
            <a:r>
              <a:rPr sz="2000" kern="0" spc="-3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议</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或</a:t>
            </a:r>
            <a:r>
              <a:rPr sz="2000" kern="0" spc="-3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者</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党</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员</a:t>
            </a:r>
            <a:r>
              <a:rPr sz="2000" kern="0" spc="-3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大</a:t>
            </a:r>
            <a:r>
              <a:rPr sz="2000" kern="0" spc="-3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会</a:t>
            </a:r>
            <a:r>
              <a:rPr sz="2000" kern="0" spc="-3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根</a:t>
            </a:r>
            <a:r>
              <a:rPr sz="2000" kern="0" spc="-3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据</a:t>
            </a:r>
            <a:r>
              <a:rPr sz="2000" kern="0" spc="-3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评</a:t>
            </a:r>
            <a:r>
              <a:rPr sz="2000" kern="0" spc="-3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议</a:t>
            </a:r>
            <a:r>
              <a:rPr sz="2000" kern="0" spc="-3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情</a:t>
            </a:r>
            <a:r>
              <a:rPr sz="2000" kern="0" spc="-3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况</a:t>
            </a:r>
            <a:r>
              <a:rPr sz="2000" kern="0" spc="-3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50" dirty="0">
                <a:solidFill>
                  <a:srgbClr val="203864">
                    <a:alpha val="100000"/>
                  </a:srgbClr>
                </a:solidFill>
                <a:latin typeface="黑体" panose="02010609060101010101" charset="-122"/>
                <a:ea typeface="黑体" panose="02010609060101010101" charset="-122"/>
                <a:cs typeface="黑体" panose="02010609060101010101" charset="-122"/>
              </a:rPr>
              <a:t>和</a:t>
            </a:r>
            <a:endParaRPr sz="2000" dirty="0">
              <a:latin typeface="黑体" panose="02010609060101010101" charset="-122"/>
              <a:ea typeface="黑体" panose="02010609060101010101" charset="-122"/>
              <a:cs typeface="黑体" panose="02010609060101010101" charset="-122"/>
            </a:endParaRPr>
          </a:p>
          <a:p>
            <a:pPr algn="l" rtl="0" eaLnBrk="0">
              <a:lnSpc>
                <a:spcPct val="161000"/>
              </a:lnSpc>
            </a:pPr>
            <a:endParaRPr sz="1000" dirty="0">
              <a:latin typeface="Arial" panose="020B0604020202020204"/>
              <a:ea typeface="Arial" panose="020B0604020202020204"/>
              <a:cs typeface="Arial" panose="020B0604020202020204"/>
            </a:endParaRPr>
          </a:p>
          <a:p>
            <a:pPr marL="889000" algn="l" rtl="0" eaLnBrk="0">
              <a:lnSpc>
                <a:spcPts val="2450"/>
              </a:lnSpc>
              <a:spcBef>
                <a:spcPts val="605"/>
              </a:spcBef>
            </a:pP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民 主 评 议 党</a:t>
            </a:r>
            <a:r>
              <a:rPr sz="2000" kern="0" spc="-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员</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可 以 结</a:t>
            </a:r>
            <a:r>
              <a:rPr sz="2000" kern="0" spc="-1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合</a:t>
            </a:r>
            <a:r>
              <a:rPr sz="2000" kern="0" spc="-1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组</a:t>
            </a:r>
            <a:r>
              <a:rPr sz="2000" kern="0" spc="-1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织</a:t>
            </a:r>
            <a:r>
              <a:rPr sz="2000" kern="0" spc="-2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生 活</a:t>
            </a:r>
            <a:r>
              <a:rPr sz="20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会 一</a:t>
            </a:r>
            <a:r>
              <a:rPr sz="2000" kern="0" spc="-1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并</a:t>
            </a:r>
            <a:r>
              <a:rPr sz="20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进</a:t>
            </a:r>
            <a:r>
              <a:rPr sz="2000" kern="0" spc="-1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70" dirty="0">
                <a:solidFill>
                  <a:srgbClr val="203864">
                    <a:alpha val="100000"/>
                  </a:srgbClr>
                </a:solidFill>
                <a:latin typeface="黑体" panose="02010609060101010101" charset="-122"/>
                <a:ea typeface="黑体" panose="02010609060101010101" charset="-122"/>
                <a:cs typeface="黑体" panose="02010609060101010101" charset="-122"/>
              </a:rPr>
              <a:t>行 。  </a:t>
            </a:r>
            <a:r>
              <a:rPr sz="2000" kern="0" spc="-70" dirty="0">
                <a:solidFill>
                  <a:srgbClr val="FF0000">
                    <a:alpha val="100000"/>
                  </a:srgbClr>
                </a:solidFill>
                <a:latin typeface="黑体" panose="02010609060101010101" charset="-122"/>
                <a:ea typeface="黑体" panose="02010609060101010101" charset="-122"/>
                <a:cs typeface="黑体" panose="02010609060101010101" charset="-122"/>
              </a:rPr>
              <a:t>这句话其实在表达什么？  </a:t>
            </a:r>
            <a:endParaRPr sz="2000" dirty="0">
              <a:latin typeface="黑体" panose="02010609060101010101" charset="-122"/>
              <a:ea typeface="黑体" panose="02010609060101010101" charset="-122"/>
              <a:cs typeface="黑体" panose="02010609060101010101" charset="-122"/>
            </a:endParaRPr>
          </a:p>
          <a:p>
            <a:pPr algn="l" rtl="0" eaLnBrk="0">
              <a:lnSpc>
                <a:spcPct val="170000"/>
              </a:lnSpc>
            </a:pPr>
            <a:endParaRPr sz="1000" dirty="0">
              <a:latin typeface="Arial" panose="020B0604020202020204"/>
              <a:ea typeface="Arial" panose="020B0604020202020204"/>
              <a:cs typeface="Arial" panose="020B0604020202020204"/>
            </a:endParaRPr>
          </a:p>
          <a:p>
            <a:pPr marL="222885" indent="638175" algn="l" rtl="0" eaLnBrk="0">
              <a:lnSpc>
                <a:spcPct val="91000"/>
              </a:lnSpc>
              <a:spcBef>
                <a:spcPts val="605"/>
              </a:spcBef>
              <a:tabLst>
                <a:tab pos="10998200" algn="l"/>
              </a:tabLst>
            </a:pPr>
            <a:r>
              <a:rPr sz="2000" b="1" kern="0" spc="-140" dirty="0">
                <a:solidFill>
                  <a:srgbClr val="C00000">
                    <a:alpha val="100000"/>
                  </a:srgbClr>
                </a:solidFill>
                <a:latin typeface="黑体" panose="02010609060101010101" charset="-122"/>
                <a:ea typeface="黑体" panose="02010609060101010101" charset="-122"/>
                <a:cs typeface="黑体" panose="02010609060101010101" charset="-122"/>
              </a:rPr>
              <a:t>第</a:t>
            </a:r>
            <a:r>
              <a:rPr sz="2000" kern="0" spc="-14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140" dirty="0">
                <a:solidFill>
                  <a:srgbClr val="C00000">
                    <a:alpha val="100000"/>
                  </a:srgbClr>
                </a:solidFill>
                <a:latin typeface="黑体" panose="02010609060101010101" charset="-122"/>
                <a:ea typeface="黑体" panose="02010609060101010101" charset="-122"/>
                <a:cs typeface="黑体" panose="02010609060101010101" charset="-122"/>
              </a:rPr>
              <a:t>二</a:t>
            </a:r>
            <a:r>
              <a:rPr sz="2000" kern="0" spc="-14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140" dirty="0">
                <a:solidFill>
                  <a:srgbClr val="C00000">
                    <a:alpha val="100000"/>
                  </a:srgbClr>
                </a:solidFill>
                <a:latin typeface="黑体" panose="02010609060101010101" charset="-122"/>
                <a:ea typeface="黑体" panose="02010609060101010101" charset="-122"/>
                <a:cs typeface="黑体" panose="02010609060101010101" charset="-122"/>
              </a:rPr>
              <a:t>十</a:t>
            </a:r>
            <a:r>
              <a:rPr sz="2000" kern="0" spc="-14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140" dirty="0">
                <a:solidFill>
                  <a:srgbClr val="C00000">
                    <a:alpha val="100000"/>
                  </a:srgbClr>
                </a:solidFill>
                <a:latin typeface="黑体" panose="02010609060101010101" charset="-122"/>
                <a:ea typeface="黑体" panose="02010609060101010101" charset="-122"/>
                <a:cs typeface="黑体" panose="02010609060101010101" charset="-122"/>
              </a:rPr>
              <a:t>条</a:t>
            </a:r>
            <a:r>
              <a:rPr sz="2000" kern="0" spc="2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83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40" dirty="0">
                <a:solidFill>
                  <a:srgbClr val="C00000">
                    <a:alpha val="100000"/>
                  </a:srgbClr>
                </a:solidFill>
                <a:latin typeface="黑体" panose="02010609060101010101" charset="-122"/>
                <a:ea typeface="黑体" panose="02010609060101010101" charset="-122"/>
                <a:cs typeface="黑体" panose="02010609060101010101" charset="-122"/>
              </a:rPr>
              <a:t>有 正</a:t>
            </a:r>
            <a:r>
              <a:rPr sz="2000" u="sng" kern="0" spc="-13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40" dirty="0">
                <a:solidFill>
                  <a:srgbClr val="C00000">
                    <a:alpha val="100000"/>
                  </a:srgbClr>
                </a:solidFill>
                <a:latin typeface="黑体" panose="02010609060101010101" charset="-122"/>
                <a:ea typeface="黑体" panose="02010609060101010101" charset="-122"/>
                <a:cs typeface="黑体" panose="02010609060101010101" charset="-122"/>
              </a:rPr>
              <a:t>式</a:t>
            </a:r>
            <a:r>
              <a:rPr sz="2000" u="sng" kern="0" spc="-1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40" dirty="0">
                <a:solidFill>
                  <a:srgbClr val="C00000">
                    <a:alpha val="100000"/>
                  </a:srgbClr>
                </a:solidFill>
                <a:latin typeface="黑体" panose="02010609060101010101" charset="-122"/>
                <a:ea typeface="黑体" panose="02010609060101010101" charset="-122"/>
                <a:cs typeface="黑体" panose="02010609060101010101" charset="-122"/>
              </a:rPr>
              <a:t>党 员</a:t>
            </a:r>
            <a:r>
              <a:rPr sz="2000" u="sng" kern="0" spc="-15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40" dirty="0">
                <a:solidFill>
                  <a:srgbClr val="C00000">
                    <a:alpha val="100000"/>
                  </a:srgbClr>
                </a:solidFill>
                <a:latin typeface="黑体" panose="02010609060101010101" charset="-122"/>
                <a:ea typeface="黑体" panose="02010609060101010101" charset="-122"/>
                <a:cs typeface="黑体" panose="02010609060101010101" charset="-122"/>
              </a:rPr>
              <a:t>7</a:t>
            </a:r>
            <a:r>
              <a:rPr sz="2000" u="sng" kern="0" spc="-2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40" dirty="0">
                <a:solidFill>
                  <a:srgbClr val="C00000">
                    <a:alpha val="100000"/>
                  </a:srgbClr>
                </a:solidFill>
                <a:latin typeface="黑体" panose="02010609060101010101" charset="-122"/>
                <a:ea typeface="黑体" panose="02010609060101010101" charset="-122"/>
                <a:cs typeface="黑体" panose="02010609060101010101" charset="-122"/>
              </a:rPr>
              <a:t>人 以</a:t>
            </a:r>
            <a:r>
              <a:rPr sz="2000" u="sng" kern="0" spc="-2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40" dirty="0">
                <a:solidFill>
                  <a:srgbClr val="C00000">
                    <a:alpha val="100000"/>
                  </a:srgbClr>
                </a:solidFill>
                <a:latin typeface="黑体" panose="02010609060101010101" charset="-122"/>
                <a:ea typeface="黑体" panose="02010609060101010101" charset="-122"/>
                <a:cs typeface="黑体" panose="02010609060101010101" charset="-122"/>
              </a:rPr>
              <a:t>上 的 党</a:t>
            </a:r>
            <a:r>
              <a:rPr sz="2000" u="sng" kern="0" spc="-150" dirty="0">
                <a:solidFill>
                  <a:srgbClr val="C00000">
                    <a:alpha val="100000"/>
                  </a:srgbClr>
                </a:solidFill>
                <a:latin typeface="黑体" panose="02010609060101010101" charset="-122"/>
                <a:ea typeface="黑体" panose="02010609060101010101" charset="-122"/>
                <a:cs typeface="黑体" panose="02010609060101010101" charset="-122"/>
              </a:rPr>
              <a:t> 支</a:t>
            </a:r>
            <a:r>
              <a:rPr sz="2000" u="sng" kern="0" spc="-1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50" dirty="0">
                <a:solidFill>
                  <a:srgbClr val="C00000">
                    <a:alpha val="100000"/>
                  </a:srgbClr>
                </a:solidFill>
                <a:latin typeface="黑体" panose="02010609060101010101" charset="-122"/>
                <a:ea typeface="黑体" panose="02010609060101010101" charset="-122"/>
                <a:cs typeface="黑体" panose="02010609060101010101" charset="-122"/>
              </a:rPr>
              <a:t>部 ，</a:t>
            </a:r>
            <a:r>
              <a:rPr sz="2000" u="sng" kern="0" spc="-23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50" dirty="0">
                <a:solidFill>
                  <a:srgbClr val="C00000">
                    <a:alpha val="100000"/>
                  </a:srgbClr>
                </a:solidFill>
                <a:latin typeface="黑体" panose="02010609060101010101" charset="-122"/>
                <a:ea typeface="黑体" panose="02010609060101010101" charset="-122"/>
                <a:cs typeface="黑体" panose="02010609060101010101" charset="-122"/>
              </a:rPr>
              <a:t>应 当</a:t>
            </a:r>
            <a:r>
              <a:rPr sz="2000" u="sng" kern="0" spc="-25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50" dirty="0">
                <a:solidFill>
                  <a:srgbClr val="C00000">
                    <a:alpha val="100000"/>
                  </a:srgbClr>
                </a:solidFill>
                <a:latin typeface="黑体" panose="02010609060101010101" charset="-122"/>
                <a:ea typeface="黑体" panose="02010609060101010101" charset="-122"/>
                <a:cs typeface="黑体" panose="02010609060101010101" charset="-122"/>
              </a:rPr>
              <a:t>设 立 党</a:t>
            </a:r>
            <a:r>
              <a:rPr sz="2000" u="sng" kern="0" spc="-14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50" dirty="0">
                <a:solidFill>
                  <a:srgbClr val="C00000">
                    <a:alpha val="100000"/>
                  </a:srgbClr>
                </a:solidFill>
                <a:latin typeface="黑体" panose="02010609060101010101" charset="-122"/>
                <a:ea typeface="黑体" panose="02010609060101010101" charset="-122"/>
                <a:cs typeface="黑体" panose="02010609060101010101" charset="-122"/>
              </a:rPr>
              <a:t>支</a:t>
            </a:r>
            <a:r>
              <a:rPr sz="2000" u="sng" kern="0" spc="-18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50" dirty="0">
                <a:solidFill>
                  <a:srgbClr val="C00000">
                    <a:alpha val="100000"/>
                  </a:srgbClr>
                </a:solidFill>
                <a:latin typeface="黑体" panose="02010609060101010101" charset="-122"/>
                <a:ea typeface="黑体" panose="02010609060101010101" charset="-122"/>
                <a:cs typeface="黑体" panose="02010609060101010101" charset="-122"/>
              </a:rPr>
              <a:t>部</a:t>
            </a:r>
            <a:r>
              <a:rPr sz="2000" u="sng" kern="0" spc="-24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50" dirty="0">
                <a:solidFill>
                  <a:srgbClr val="C00000">
                    <a:alpha val="100000"/>
                  </a:srgbClr>
                </a:solidFill>
                <a:latin typeface="黑体" panose="02010609060101010101" charset="-122"/>
                <a:ea typeface="黑体" panose="02010609060101010101" charset="-122"/>
                <a:cs typeface="黑体" panose="02010609060101010101" charset="-122"/>
              </a:rPr>
              <a:t>委</a:t>
            </a:r>
            <a:r>
              <a:rPr sz="2000" u="sng" kern="0" spc="-18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50" dirty="0">
                <a:solidFill>
                  <a:srgbClr val="C00000">
                    <a:alpha val="100000"/>
                  </a:srgbClr>
                </a:solidFill>
                <a:latin typeface="黑体" panose="02010609060101010101" charset="-122"/>
                <a:ea typeface="黑体" panose="02010609060101010101" charset="-122"/>
                <a:cs typeface="黑体" panose="02010609060101010101" charset="-122"/>
              </a:rPr>
              <a:t>员</a:t>
            </a:r>
            <a:r>
              <a:rPr sz="2000" u="sng" kern="0" spc="-3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50" dirty="0">
                <a:solidFill>
                  <a:srgbClr val="C00000">
                    <a:alpha val="100000"/>
                  </a:srgbClr>
                </a:solidFill>
                <a:latin typeface="黑体" panose="02010609060101010101" charset="-122"/>
                <a:ea typeface="黑体" panose="02010609060101010101" charset="-122"/>
                <a:cs typeface="黑体" panose="02010609060101010101" charset="-122"/>
              </a:rPr>
              <a:t>会</a:t>
            </a:r>
            <a:r>
              <a:rPr sz="2000" u="sng" kern="0" spc="-23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50" dirty="0">
                <a:solidFill>
                  <a:srgbClr val="C00000">
                    <a:alpha val="100000"/>
                  </a:srgbClr>
                </a:solidFill>
                <a:latin typeface="黑体" panose="02010609060101010101" charset="-122"/>
                <a:ea typeface="黑体" panose="02010609060101010101" charset="-122"/>
                <a:cs typeface="黑体" panose="02010609060101010101" charset="-122"/>
              </a:rPr>
              <a:t>。</a:t>
            </a:r>
            <a:r>
              <a:rPr sz="2000" u="sng" kern="0" spc="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党 支 部 委</a:t>
            </a:r>
            <a:r>
              <a:rPr sz="2000" u="sng" kern="0" spc="-1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员</a:t>
            </a:r>
            <a:r>
              <a:rPr sz="2000" u="sng" kern="0" spc="-28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会 由</a:t>
            </a:r>
            <a:r>
              <a:rPr sz="2000" u="sng" kern="0" spc="-25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3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至</a:t>
            </a:r>
            <a:r>
              <a:rPr sz="2000" u="sng" kern="0" spc="-35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5</a:t>
            </a:r>
            <a:r>
              <a:rPr sz="2000" u="sng" kern="0" spc="-1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人</a:t>
            </a:r>
            <a:r>
              <a:rPr sz="2000" u="sng" kern="0" spc="-2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组</a:t>
            </a:r>
            <a:r>
              <a:rPr sz="2000" u="sng" kern="0" spc="-3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成 ， 一</a:t>
            </a:r>
            <a:r>
              <a:rPr sz="2000" u="sng" kern="0" spc="-2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般</a:t>
            </a:r>
            <a:r>
              <a:rPr sz="2000" u="sng" kern="0" spc="-2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不</a:t>
            </a:r>
            <a:r>
              <a:rPr sz="2000" u="sng" kern="0" spc="-3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超</a:t>
            </a:r>
            <a:r>
              <a:rPr sz="2000" u="sng" kern="0" spc="-26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过</a:t>
            </a:r>
            <a:r>
              <a:rPr sz="2000" u="sng" kern="0" spc="-23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7</a:t>
            </a:r>
            <a:r>
              <a:rPr sz="2000" u="sng" kern="0" spc="-2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人</a:t>
            </a:r>
            <a:r>
              <a:rPr sz="2000" u="sng" kern="0" spc="-4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a:p>
            <a:pPr marL="870585" algn="l" rtl="0" eaLnBrk="0">
              <a:lnSpc>
                <a:spcPct val="81000"/>
              </a:lnSpc>
              <a:spcBef>
                <a:spcPts val="285"/>
              </a:spcBef>
            </a:pP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党 支 部 委 员</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会</a:t>
            </a:r>
            <a:r>
              <a:rPr sz="2000" kern="0" spc="-2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设</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书</a:t>
            </a:r>
            <a:r>
              <a:rPr sz="2000" kern="0" spc="-3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记</a:t>
            </a:r>
            <a:r>
              <a:rPr sz="2000" kern="0" spc="-3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和</a:t>
            </a:r>
            <a:r>
              <a:rPr sz="2000" kern="0" spc="-35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组</a:t>
            </a:r>
            <a:r>
              <a:rPr sz="2000" kern="0" spc="-3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织</a:t>
            </a:r>
            <a:r>
              <a:rPr sz="2000" kern="0" spc="-3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委</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员 、</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宣</a:t>
            </a:r>
            <a:r>
              <a:rPr sz="2000" kern="0" spc="-3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传</a:t>
            </a:r>
            <a:r>
              <a:rPr sz="2000" kern="0" spc="-32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委</a:t>
            </a:r>
            <a:r>
              <a:rPr sz="20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员 、</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纪</a:t>
            </a:r>
            <a:r>
              <a:rPr sz="2000" kern="0" spc="-3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检</a:t>
            </a:r>
            <a:r>
              <a:rPr sz="2000" kern="0" spc="-3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委</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员</a:t>
            </a:r>
            <a:r>
              <a:rPr sz="2000" kern="0" spc="-3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等 ，</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必</a:t>
            </a:r>
            <a:r>
              <a:rPr sz="20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60" dirty="0">
                <a:solidFill>
                  <a:srgbClr val="203864">
                    <a:alpha val="100000"/>
                  </a:srgbClr>
                </a:solidFill>
                <a:latin typeface="黑体" panose="02010609060101010101" charset="-122"/>
                <a:ea typeface="黑体" panose="02010609060101010101" charset="-122"/>
                <a:cs typeface="黑体" panose="02010609060101010101" charset="-122"/>
              </a:rPr>
              <a:t>要 时</a:t>
            </a:r>
            <a:endParaRPr sz="2000" dirty="0">
              <a:latin typeface="黑体" panose="02010609060101010101" charset="-122"/>
              <a:ea typeface="黑体" panose="02010609060101010101" charset="-122"/>
              <a:cs typeface="黑体" panose="02010609060101010101" charset="-122"/>
            </a:endParaRPr>
          </a:p>
          <a:p>
            <a:pPr marL="219710" algn="l" rtl="0" eaLnBrk="0">
              <a:lnSpc>
                <a:spcPct val="91000"/>
              </a:lnSpc>
              <a:spcBef>
                <a:spcPts val="260"/>
              </a:spcBef>
            </a:pP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可 以</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设 1</a:t>
            </a:r>
            <a:r>
              <a:rPr sz="2000" kern="0" spc="-2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名</a:t>
            </a:r>
            <a:r>
              <a:rPr sz="2000" kern="0" spc="-19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20" dirty="0">
                <a:solidFill>
                  <a:srgbClr val="203864">
                    <a:alpha val="100000"/>
                  </a:srgbClr>
                </a:solidFill>
                <a:latin typeface="黑体" panose="02010609060101010101" charset="-122"/>
                <a:ea typeface="黑体" panose="02010609060101010101" charset="-122"/>
                <a:cs typeface="黑体" panose="02010609060101010101" charset="-122"/>
              </a:rPr>
              <a:t>副 </a:t>
            </a:r>
            <a:r>
              <a:rPr sz="2000" kern="0" spc="-130" dirty="0">
                <a:solidFill>
                  <a:srgbClr val="203864">
                    <a:alpha val="100000"/>
                  </a:srgbClr>
                </a:solidFill>
                <a:latin typeface="黑体" panose="02010609060101010101" charset="-122"/>
                <a:ea typeface="黑体" panose="02010609060101010101" charset="-122"/>
                <a:cs typeface="黑体" panose="02010609060101010101" charset="-122"/>
              </a:rPr>
              <a:t>书</a:t>
            </a:r>
            <a:r>
              <a:rPr sz="2000" kern="0" spc="-23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30" dirty="0">
                <a:solidFill>
                  <a:srgbClr val="203864">
                    <a:alpha val="100000"/>
                  </a:srgbClr>
                </a:solidFill>
                <a:latin typeface="黑体" panose="02010609060101010101" charset="-122"/>
                <a:ea typeface="黑体" panose="02010609060101010101" charset="-122"/>
                <a:cs typeface="黑体" panose="02010609060101010101" charset="-122"/>
              </a:rPr>
              <a:t>记 。</a:t>
            </a:r>
            <a:r>
              <a:rPr sz="2000" kern="0" spc="0" dirty="0">
                <a:solidFill>
                  <a:srgbClr val="203864">
                    <a:alpha val="100000"/>
                  </a:srgbClr>
                </a:solidFill>
                <a:latin typeface="黑体" panose="02010609060101010101" charset="-122"/>
                <a:ea typeface="黑体" panose="02010609060101010101" charset="-122"/>
                <a:cs typeface="黑体" panose="02010609060101010101" charset="-122"/>
              </a:rPr>
              <a:t>                     </a:t>
            </a:r>
            <a:endParaRPr sz="2000" dirty="0">
              <a:latin typeface="黑体" panose="02010609060101010101" charset="-122"/>
              <a:ea typeface="黑体" panose="02010609060101010101" charset="-122"/>
              <a:cs typeface="黑体" panose="02010609060101010101" charset="-122"/>
            </a:endParaRPr>
          </a:p>
        </p:txBody>
      </p:sp>
      <p:pic>
        <p:nvPicPr>
          <p:cNvPr id="482" name="picture 482"/>
          <p:cNvPicPr>
            <a:picLocks noChangeAspect="1"/>
          </p:cNvPicPr>
          <p:nvPr/>
        </p:nvPicPr>
        <p:blipFill>
          <a:blip r:embed="rId3"/>
          <a:stretch>
            <a:fillRect/>
          </a:stretch>
        </p:blipFill>
        <p:spPr>
          <a:xfrm rot="21600000">
            <a:off x="6208345" y="4582633"/>
            <a:ext cx="4081144" cy="191036"/>
          </a:xfrm>
          <a:prstGeom prst="rect">
            <a:avLst/>
          </a:prstGeom>
        </p:spPr>
      </p:pic>
      <p:sp>
        <p:nvSpPr>
          <p:cNvPr id="484" name="path 484"/>
          <p:cNvSpPr/>
          <p:nvPr/>
        </p:nvSpPr>
        <p:spPr>
          <a:xfrm>
            <a:off x="9486686" y="4250054"/>
            <a:ext cx="95884" cy="315449"/>
          </a:xfrm>
          <a:custGeom>
            <a:avLst/>
            <a:gdLst/>
            <a:ahLst/>
            <a:cxnLst/>
            <a:rect l="0" t="0" r="0" b="0"/>
            <a:pathLst>
              <a:path w="150" h="496">
                <a:moveTo>
                  <a:pt x="0" y="0"/>
                </a:moveTo>
                <a:lnTo>
                  <a:pt x="150" y="0"/>
                </a:lnTo>
                <a:lnTo>
                  <a:pt x="150"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486" name="path 486"/>
          <p:cNvSpPr/>
          <p:nvPr/>
        </p:nvSpPr>
        <p:spPr>
          <a:xfrm>
            <a:off x="9151025" y="4250054"/>
            <a:ext cx="103505" cy="315449"/>
          </a:xfrm>
          <a:custGeom>
            <a:avLst/>
            <a:gdLst/>
            <a:ahLst/>
            <a:cxnLst/>
            <a:rect l="0" t="0" r="0" b="0"/>
            <a:pathLst>
              <a:path w="163" h="496">
                <a:moveTo>
                  <a:pt x="0" y="0"/>
                </a:moveTo>
                <a:lnTo>
                  <a:pt x="163" y="0"/>
                </a:lnTo>
                <a:lnTo>
                  <a:pt x="163"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488" name="path 488"/>
          <p:cNvSpPr/>
          <p:nvPr/>
        </p:nvSpPr>
        <p:spPr>
          <a:xfrm>
            <a:off x="8819060" y="4250054"/>
            <a:ext cx="100330" cy="315449"/>
          </a:xfrm>
          <a:custGeom>
            <a:avLst/>
            <a:gdLst/>
            <a:ahLst/>
            <a:cxnLst/>
            <a:rect l="0" t="0" r="0" b="0"/>
            <a:pathLst>
              <a:path w="158" h="496">
                <a:moveTo>
                  <a:pt x="0" y="0"/>
                </a:moveTo>
                <a:lnTo>
                  <a:pt x="158" y="0"/>
                </a:lnTo>
                <a:lnTo>
                  <a:pt x="158"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490" name="path 490"/>
          <p:cNvSpPr/>
          <p:nvPr/>
        </p:nvSpPr>
        <p:spPr>
          <a:xfrm>
            <a:off x="8492658" y="4250054"/>
            <a:ext cx="95250" cy="315449"/>
          </a:xfrm>
          <a:custGeom>
            <a:avLst/>
            <a:gdLst/>
            <a:ahLst/>
            <a:cxnLst/>
            <a:rect l="0" t="0" r="0" b="0"/>
            <a:pathLst>
              <a:path w="150" h="496">
                <a:moveTo>
                  <a:pt x="0" y="0"/>
                </a:moveTo>
                <a:lnTo>
                  <a:pt x="150" y="0"/>
                </a:lnTo>
                <a:lnTo>
                  <a:pt x="150"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492" name="path 492"/>
          <p:cNvSpPr/>
          <p:nvPr/>
        </p:nvSpPr>
        <p:spPr>
          <a:xfrm>
            <a:off x="8157472" y="4250054"/>
            <a:ext cx="103505" cy="315449"/>
          </a:xfrm>
          <a:custGeom>
            <a:avLst/>
            <a:gdLst/>
            <a:ahLst/>
            <a:cxnLst/>
            <a:rect l="0" t="0" r="0" b="0"/>
            <a:pathLst>
              <a:path w="163" h="496">
                <a:moveTo>
                  <a:pt x="0" y="0"/>
                </a:moveTo>
                <a:lnTo>
                  <a:pt x="163" y="0"/>
                </a:lnTo>
                <a:lnTo>
                  <a:pt x="163"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494" name="path 494"/>
          <p:cNvSpPr/>
          <p:nvPr/>
        </p:nvSpPr>
        <p:spPr>
          <a:xfrm>
            <a:off x="7790219" y="4250054"/>
            <a:ext cx="113030" cy="315449"/>
          </a:xfrm>
          <a:custGeom>
            <a:avLst/>
            <a:gdLst/>
            <a:ahLst/>
            <a:cxnLst/>
            <a:rect l="0" t="0" r="0" b="0"/>
            <a:pathLst>
              <a:path w="178" h="496">
                <a:moveTo>
                  <a:pt x="0" y="0"/>
                </a:moveTo>
                <a:lnTo>
                  <a:pt x="178" y="0"/>
                </a:lnTo>
                <a:lnTo>
                  <a:pt x="178"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496" name="path 496"/>
          <p:cNvSpPr/>
          <p:nvPr/>
        </p:nvSpPr>
        <p:spPr>
          <a:xfrm>
            <a:off x="7455842" y="4250054"/>
            <a:ext cx="103505" cy="315449"/>
          </a:xfrm>
          <a:custGeom>
            <a:avLst/>
            <a:gdLst/>
            <a:ahLst/>
            <a:cxnLst/>
            <a:rect l="0" t="0" r="0" b="0"/>
            <a:pathLst>
              <a:path w="163" h="496">
                <a:moveTo>
                  <a:pt x="0" y="0"/>
                </a:moveTo>
                <a:lnTo>
                  <a:pt x="163" y="0"/>
                </a:lnTo>
                <a:lnTo>
                  <a:pt x="163"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498" name="path 498"/>
          <p:cNvSpPr/>
          <p:nvPr/>
        </p:nvSpPr>
        <p:spPr>
          <a:xfrm>
            <a:off x="7122579" y="4250054"/>
            <a:ext cx="100330" cy="315449"/>
          </a:xfrm>
          <a:custGeom>
            <a:avLst/>
            <a:gdLst/>
            <a:ahLst/>
            <a:cxnLst/>
            <a:rect l="0" t="0" r="0" b="0"/>
            <a:pathLst>
              <a:path w="158" h="496">
                <a:moveTo>
                  <a:pt x="0" y="0"/>
                </a:moveTo>
                <a:lnTo>
                  <a:pt x="158" y="0"/>
                </a:lnTo>
                <a:lnTo>
                  <a:pt x="158"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00" name="path 500"/>
          <p:cNvSpPr/>
          <p:nvPr/>
        </p:nvSpPr>
        <p:spPr>
          <a:xfrm>
            <a:off x="6795554" y="4250054"/>
            <a:ext cx="95884" cy="315449"/>
          </a:xfrm>
          <a:custGeom>
            <a:avLst/>
            <a:gdLst/>
            <a:ahLst/>
            <a:cxnLst/>
            <a:rect l="0" t="0" r="0" b="0"/>
            <a:pathLst>
              <a:path w="150" h="496">
                <a:moveTo>
                  <a:pt x="0" y="0"/>
                </a:moveTo>
                <a:lnTo>
                  <a:pt x="150" y="0"/>
                </a:lnTo>
                <a:lnTo>
                  <a:pt x="150"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02" name="path 502"/>
          <p:cNvSpPr/>
          <p:nvPr/>
        </p:nvSpPr>
        <p:spPr>
          <a:xfrm>
            <a:off x="6460750" y="4250054"/>
            <a:ext cx="102869" cy="315449"/>
          </a:xfrm>
          <a:custGeom>
            <a:avLst/>
            <a:gdLst/>
            <a:ahLst/>
            <a:cxnLst/>
            <a:rect l="0" t="0" r="0" b="0"/>
            <a:pathLst>
              <a:path w="161" h="496">
                <a:moveTo>
                  <a:pt x="0" y="0"/>
                </a:moveTo>
                <a:lnTo>
                  <a:pt x="161" y="0"/>
                </a:lnTo>
                <a:lnTo>
                  <a:pt x="161"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04" name="path 504"/>
          <p:cNvSpPr/>
          <p:nvPr/>
        </p:nvSpPr>
        <p:spPr>
          <a:xfrm>
            <a:off x="6095036" y="4250054"/>
            <a:ext cx="113029" cy="315449"/>
          </a:xfrm>
          <a:custGeom>
            <a:avLst/>
            <a:gdLst/>
            <a:ahLst/>
            <a:cxnLst/>
            <a:rect l="0" t="0" r="0" b="0"/>
            <a:pathLst>
              <a:path w="177" h="496">
                <a:moveTo>
                  <a:pt x="0" y="0"/>
                </a:moveTo>
                <a:lnTo>
                  <a:pt x="177" y="0"/>
                </a:lnTo>
                <a:lnTo>
                  <a:pt x="177"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06" name="path 506"/>
          <p:cNvSpPr/>
          <p:nvPr/>
        </p:nvSpPr>
        <p:spPr>
          <a:xfrm>
            <a:off x="5760632" y="4250054"/>
            <a:ext cx="103504" cy="315449"/>
          </a:xfrm>
          <a:custGeom>
            <a:avLst/>
            <a:gdLst/>
            <a:ahLst/>
            <a:cxnLst/>
            <a:rect l="0" t="0" r="0" b="0"/>
            <a:pathLst>
              <a:path w="162" h="496">
                <a:moveTo>
                  <a:pt x="0" y="0"/>
                </a:moveTo>
                <a:lnTo>
                  <a:pt x="162" y="0"/>
                </a:lnTo>
                <a:lnTo>
                  <a:pt x="162"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08" name="path 508"/>
          <p:cNvSpPr/>
          <p:nvPr/>
        </p:nvSpPr>
        <p:spPr>
          <a:xfrm>
            <a:off x="5427765" y="4250054"/>
            <a:ext cx="99695" cy="315449"/>
          </a:xfrm>
          <a:custGeom>
            <a:avLst/>
            <a:gdLst/>
            <a:ahLst/>
            <a:cxnLst/>
            <a:rect l="0" t="0" r="0" b="0"/>
            <a:pathLst>
              <a:path w="157" h="496">
                <a:moveTo>
                  <a:pt x="0" y="0"/>
                </a:moveTo>
                <a:lnTo>
                  <a:pt x="157" y="0"/>
                </a:lnTo>
                <a:lnTo>
                  <a:pt x="157"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10" name="path 510"/>
          <p:cNvSpPr/>
          <p:nvPr/>
        </p:nvSpPr>
        <p:spPr>
          <a:xfrm>
            <a:off x="5096041" y="4250054"/>
            <a:ext cx="100329" cy="315449"/>
          </a:xfrm>
          <a:custGeom>
            <a:avLst/>
            <a:gdLst/>
            <a:ahLst/>
            <a:cxnLst/>
            <a:rect l="0" t="0" r="0" b="0"/>
            <a:pathLst>
              <a:path w="157" h="496">
                <a:moveTo>
                  <a:pt x="0" y="0"/>
                </a:moveTo>
                <a:lnTo>
                  <a:pt x="157" y="0"/>
                </a:lnTo>
                <a:lnTo>
                  <a:pt x="157"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12" name="path 512"/>
          <p:cNvSpPr/>
          <p:nvPr/>
        </p:nvSpPr>
        <p:spPr>
          <a:xfrm>
            <a:off x="4766730" y="4250054"/>
            <a:ext cx="97154" cy="315449"/>
          </a:xfrm>
          <a:custGeom>
            <a:avLst/>
            <a:gdLst/>
            <a:ahLst/>
            <a:cxnLst/>
            <a:rect l="0" t="0" r="0" b="0"/>
            <a:pathLst>
              <a:path w="152" h="496">
                <a:moveTo>
                  <a:pt x="0" y="0"/>
                </a:moveTo>
                <a:lnTo>
                  <a:pt x="152" y="0"/>
                </a:lnTo>
                <a:lnTo>
                  <a:pt x="152"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14" name="path 514"/>
          <p:cNvSpPr/>
          <p:nvPr/>
        </p:nvSpPr>
        <p:spPr>
          <a:xfrm>
            <a:off x="4435386" y="4250054"/>
            <a:ext cx="99695" cy="315449"/>
          </a:xfrm>
          <a:custGeom>
            <a:avLst/>
            <a:gdLst/>
            <a:ahLst/>
            <a:cxnLst/>
            <a:rect l="0" t="0" r="0" b="0"/>
            <a:pathLst>
              <a:path w="157" h="496">
                <a:moveTo>
                  <a:pt x="0" y="0"/>
                </a:moveTo>
                <a:lnTo>
                  <a:pt x="157" y="0"/>
                </a:lnTo>
                <a:lnTo>
                  <a:pt x="157"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16" name="path 516"/>
          <p:cNvSpPr/>
          <p:nvPr/>
        </p:nvSpPr>
        <p:spPr>
          <a:xfrm>
            <a:off x="4103042" y="4250054"/>
            <a:ext cx="100965" cy="315449"/>
          </a:xfrm>
          <a:custGeom>
            <a:avLst/>
            <a:gdLst/>
            <a:ahLst/>
            <a:cxnLst/>
            <a:rect l="0" t="0" r="0" b="0"/>
            <a:pathLst>
              <a:path w="159" h="496">
                <a:moveTo>
                  <a:pt x="0" y="0"/>
                </a:moveTo>
                <a:lnTo>
                  <a:pt x="159" y="0"/>
                </a:lnTo>
                <a:lnTo>
                  <a:pt x="159" y="496"/>
                </a:lnTo>
                <a:lnTo>
                  <a:pt x="0" y="496"/>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pic>
        <p:nvPicPr>
          <p:cNvPr id="518" name="picture 518"/>
          <p:cNvPicPr>
            <a:picLocks noChangeAspect="1"/>
          </p:cNvPicPr>
          <p:nvPr/>
        </p:nvPicPr>
        <p:blipFill>
          <a:blip r:embed="rId4"/>
          <a:stretch>
            <a:fillRect/>
          </a:stretch>
        </p:blipFill>
        <p:spPr>
          <a:xfrm rot="21600000">
            <a:off x="11512736" y="3041904"/>
            <a:ext cx="193547" cy="345947"/>
          </a:xfrm>
          <a:prstGeom prst="rect">
            <a:avLst/>
          </a:prstGeom>
        </p:spPr>
      </p:pic>
      <p:pic>
        <p:nvPicPr>
          <p:cNvPr id="520" name="picture 520"/>
          <p:cNvPicPr>
            <a:picLocks noChangeAspect="1"/>
          </p:cNvPicPr>
          <p:nvPr/>
        </p:nvPicPr>
        <p:blipFill>
          <a:blip r:embed="rId5"/>
          <a:stretch>
            <a:fillRect/>
          </a:stretch>
        </p:blipFill>
        <p:spPr>
          <a:xfrm rot="21600000">
            <a:off x="8402180" y="2887980"/>
            <a:ext cx="12192" cy="499871"/>
          </a:xfrm>
          <a:prstGeom prst="rect">
            <a:avLst/>
          </a:prstGeom>
        </p:spPr>
      </p:pic>
      <p:sp>
        <p:nvSpPr>
          <p:cNvPr id="522" name="path 522"/>
          <p:cNvSpPr/>
          <p:nvPr/>
        </p:nvSpPr>
        <p:spPr>
          <a:xfrm>
            <a:off x="10901444" y="2430145"/>
            <a:ext cx="99059" cy="328929"/>
          </a:xfrm>
          <a:custGeom>
            <a:avLst/>
            <a:gdLst/>
            <a:ahLst/>
            <a:cxnLst/>
            <a:rect l="0" t="0" r="0" b="0"/>
            <a:pathLst>
              <a:path w="155" h="517">
                <a:moveTo>
                  <a:pt x="0" y="0"/>
                </a:moveTo>
                <a:lnTo>
                  <a:pt x="155" y="0"/>
                </a:lnTo>
                <a:lnTo>
                  <a:pt x="155"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24" name="path 524"/>
          <p:cNvSpPr/>
          <p:nvPr/>
        </p:nvSpPr>
        <p:spPr>
          <a:xfrm>
            <a:off x="10566291" y="2430145"/>
            <a:ext cx="100330" cy="328929"/>
          </a:xfrm>
          <a:custGeom>
            <a:avLst/>
            <a:gdLst/>
            <a:ahLst/>
            <a:cxnLst/>
            <a:rect l="0" t="0" r="0" b="0"/>
            <a:pathLst>
              <a:path w="158" h="517">
                <a:moveTo>
                  <a:pt x="0" y="0"/>
                </a:moveTo>
                <a:lnTo>
                  <a:pt x="158" y="0"/>
                </a:lnTo>
                <a:lnTo>
                  <a:pt x="158"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26" name="path 526"/>
          <p:cNvSpPr/>
          <p:nvPr/>
        </p:nvSpPr>
        <p:spPr>
          <a:xfrm>
            <a:off x="10234695" y="2430145"/>
            <a:ext cx="97790" cy="328929"/>
          </a:xfrm>
          <a:custGeom>
            <a:avLst/>
            <a:gdLst/>
            <a:ahLst/>
            <a:cxnLst/>
            <a:rect l="0" t="0" r="0" b="0"/>
            <a:pathLst>
              <a:path w="154" h="517">
                <a:moveTo>
                  <a:pt x="0" y="0"/>
                </a:moveTo>
                <a:lnTo>
                  <a:pt x="154" y="0"/>
                </a:lnTo>
                <a:lnTo>
                  <a:pt x="154"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28" name="path 528"/>
          <p:cNvSpPr/>
          <p:nvPr/>
        </p:nvSpPr>
        <p:spPr>
          <a:xfrm>
            <a:off x="9903986" y="2430145"/>
            <a:ext cx="98425" cy="328929"/>
          </a:xfrm>
          <a:custGeom>
            <a:avLst/>
            <a:gdLst/>
            <a:ahLst/>
            <a:cxnLst/>
            <a:rect l="0" t="0" r="0" b="0"/>
            <a:pathLst>
              <a:path w="155" h="517">
                <a:moveTo>
                  <a:pt x="0" y="0"/>
                </a:moveTo>
                <a:lnTo>
                  <a:pt x="155" y="0"/>
                </a:lnTo>
                <a:lnTo>
                  <a:pt x="155"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30" name="path 530"/>
          <p:cNvSpPr/>
          <p:nvPr/>
        </p:nvSpPr>
        <p:spPr>
          <a:xfrm>
            <a:off x="9573025" y="2430145"/>
            <a:ext cx="97155" cy="328929"/>
          </a:xfrm>
          <a:custGeom>
            <a:avLst/>
            <a:gdLst/>
            <a:ahLst/>
            <a:cxnLst/>
            <a:rect l="0" t="0" r="0" b="0"/>
            <a:pathLst>
              <a:path w="153" h="517">
                <a:moveTo>
                  <a:pt x="0" y="0"/>
                </a:moveTo>
                <a:lnTo>
                  <a:pt x="153" y="0"/>
                </a:lnTo>
                <a:lnTo>
                  <a:pt x="153"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32" name="path 532"/>
          <p:cNvSpPr/>
          <p:nvPr/>
        </p:nvSpPr>
        <p:spPr>
          <a:xfrm>
            <a:off x="9238888" y="2430145"/>
            <a:ext cx="99059" cy="328929"/>
          </a:xfrm>
          <a:custGeom>
            <a:avLst/>
            <a:gdLst/>
            <a:ahLst/>
            <a:cxnLst/>
            <a:rect l="0" t="0" r="0" b="0"/>
            <a:pathLst>
              <a:path w="155" h="517">
                <a:moveTo>
                  <a:pt x="0" y="0"/>
                </a:moveTo>
                <a:lnTo>
                  <a:pt x="155" y="0"/>
                </a:lnTo>
                <a:lnTo>
                  <a:pt x="155"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34" name="path 534"/>
          <p:cNvSpPr/>
          <p:nvPr/>
        </p:nvSpPr>
        <p:spPr>
          <a:xfrm>
            <a:off x="8909844" y="2430145"/>
            <a:ext cx="96519" cy="328929"/>
          </a:xfrm>
          <a:custGeom>
            <a:avLst/>
            <a:gdLst/>
            <a:ahLst/>
            <a:cxnLst/>
            <a:rect l="0" t="0" r="0" b="0"/>
            <a:pathLst>
              <a:path w="151" h="517">
                <a:moveTo>
                  <a:pt x="0" y="0"/>
                </a:moveTo>
                <a:lnTo>
                  <a:pt x="151" y="0"/>
                </a:lnTo>
                <a:lnTo>
                  <a:pt x="151"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36" name="path 536"/>
          <p:cNvSpPr/>
          <p:nvPr/>
        </p:nvSpPr>
        <p:spPr>
          <a:xfrm>
            <a:off x="8579885" y="2430145"/>
            <a:ext cx="95884" cy="328929"/>
          </a:xfrm>
          <a:custGeom>
            <a:avLst/>
            <a:gdLst/>
            <a:ahLst/>
            <a:cxnLst/>
            <a:rect l="0" t="0" r="0" b="0"/>
            <a:pathLst>
              <a:path w="150" h="517">
                <a:moveTo>
                  <a:pt x="0" y="0"/>
                </a:moveTo>
                <a:lnTo>
                  <a:pt x="150" y="0"/>
                </a:lnTo>
                <a:lnTo>
                  <a:pt x="150"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38" name="path 538"/>
          <p:cNvSpPr/>
          <p:nvPr/>
        </p:nvSpPr>
        <p:spPr>
          <a:xfrm>
            <a:off x="8247412" y="2430145"/>
            <a:ext cx="97155" cy="328929"/>
          </a:xfrm>
          <a:custGeom>
            <a:avLst/>
            <a:gdLst/>
            <a:ahLst/>
            <a:cxnLst/>
            <a:rect l="0" t="0" r="0" b="0"/>
            <a:pathLst>
              <a:path w="153" h="517">
                <a:moveTo>
                  <a:pt x="0" y="0"/>
                </a:moveTo>
                <a:lnTo>
                  <a:pt x="153" y="0"/>
                </a:lnTo>
                <a:lnTo>
                  <a:pt x="153"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40" name="path 540"/>
          <p:cNvSpPr/>
          <p:nvPr/>
        </p:nvSpPr>
        <p:spPr>
          <a:xfrm>
            <a:off x="7911103" y="2430145"/>
            <a:ext cx="103505" cy="328929"/>
          </a:xfrm>
          <a:custGeom>
            <a:avLst/>
            <a:gdLst/>
            <a:ahLst/>
            <a:cxnLst/>
            <a:rect l="0" t="0" r="0" b="0"/>
            <a:pathLst>
              <a:path w="163" h="517">
                <a:moveTo>
                  <a:pt x="0" y="0"/>
                </a:moveTo>
                <a:lnTo>
                  <a:pt x="163" y="0"/>
                </a:lnTo>
                <a:lnTo>
                  <a:pt x="163"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42" name="path 542"/>
          <p:cNvSpPr/>
          <p:nvPr/>
        </p:nvSpPr>
        <p:spPr>
          <a:xfrm>
            <a:off x="7572903" y="2430145"/>
            <a:ext cx="104140" cy="328929"/>
          </a:xfrm>
          <a:custGeom>
            <a:avLst/>
            <a:gdLst/>
            <a:ahLst/>
            <a:cxnLst/>
            <a:rect l="0" t="0" r="0" b="0"/>
            <a:pathLst>
              <a:path w="164" h="517">
                <a:moveTo>
                  <a:pt x="0" y="0"/>
                </a:moveTo>
                <a:lnTo>
                  <a:pt x="164" y="0"/>
                </a:lnTo>
                <a:lnTo>
                  <a:pt x="164"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44" name="path 544"/>
          <p:cNvSpPr/>
          <p:nvPr/>
        </p:nvSpPr>
        <p:spPr>
          <a:xfrm>
            <a:off x="7239274" y="2430145"/>
            <a:ext cx="100330" cy="328929"/>
          </a:xfrm>
          <a:custGeom>
            <a:avLst/>
            <a:gdLst/>
            <a:ahLst/>
            <a:cxnLst/>
            <a:rect l="0" t="0" r="0" b="0"/>
            <a:pathLst>
              <a:path w="158" h="517">
                <a:moveTo>
                  <a:pt x="0" y="0"/>
                </a:moveTo>
                <a:lnTo>
                  <a:pt x="158" y="0"/>
                </a:lnTo>
                <a:lnTo>
                  <a:pt x="158"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46" name="path 546"/>
          <p:cNvSpPr/>
          <p:nvPr/>
        </p:nvSpPr>
        <p:spPr>
          <a:xfrm>
            <a:off x="6901708" y="2430145"/>
            <a:ext cx="103505" cy="328929"/>
          </a:xfrm>
          <a:custGeom>
            <a:avLst/>
            <a:gdLst/>
            <a:ahLst/>
            <a:cxnLst/>
            <a:rect l="0" t="0" r="0" b="0"/>
            <a:pathLst>
              <a:path w="163" h="517">
                <a:moveTo>
                  <a:pt x="0" y="0"/>
                </a:moveTo>
                <a:lnTo>
                  <a:pt x="163" y="0"/>
                </a:lnTo>
                <a:lnTo>
                  <a:pt x="163"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48" name="path 548"/>
          <p:cNvSpPr/>
          <p:nvPr/>
        </p:nvSpPr>
        <p:spPr>
          <a:xfrm>
            <a:off x="6570112" y="2430145"/>
            <a:ext cx="97790" cy="328929"/>
          </a:xfrm>
          <a:custGeom>
            <a:avLst/>
            <a:gdLst/>
            <a:ahLst/>
            <a:cxnLst/>
            <a:rect l="0" t="0" r="0" b="0"/>
            <a:pathLst>
              <a:path w="154" h="517">
                <a:moveTo>
                  <a:pt x="0" y="0"/>
                </a:moveTo>
                <a:lnTo>
                  <a:pt x="154" y="0"/>
                </a:lnTo>
                <a:lnTo>
                  <a:pt x="154"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50" name="path 550"/>
          <p:cNvSpPr/>
          <p:nvPr/>
        </p:nvSpPr>
        <p:spPr>
          <a:xfrm>
            <a:off x="6239530" y="2430145"/>
            <a:ext cx="96520" cy="328929"/>
          </a:xfrm>
          <a:custGeom>
            <a:avLst/>
            <a:gdLst/>
            <a:ahLst/>
            <a:cxnLst/>
            <a:rect l="0" t="0" r="0" b="0"/>
            <a:pathLst>
              <a:path w="152" h="517">
                <a:moveTo>
                  <a:pt x="0" y="0"/>
                </a:moveTo>
                <a:lnTo>
                  <a:pt x="152" y="0"/>
                </a:lnTo>
                <a:lnTo>
                  <a:pt x="152"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52" name="path 552"/>
          <p:cNvSpPr/>
          <p:nvPr/>
        </p:nvSpPr>
        <p:spPr>
          <a:xfrm>
            <a:off x="5910854" y="2430145"/>
            <a:ext cx="95884" cy="328929"/>
          </a:xfrm>
          <a:custGeom>
            <a:avLst/>
            <a:gdLst/>
            <a:ahLst/>
            <a:cxnLst/>
            <a:rect l="0" t="0" r="0" b="0"/>
            <a:pathLst>
              <a:path w="150" h="517">
                <a:moveTo>
                  <a:pt x="0" y="0"/>
                </a:moveTo>
                <a:lnTo>
                  <a:pt x="150" y="0"/>
                </a:lnTo>
                <a:lnTo>
                  <a:pt x="150"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54" name="path 554"/>
          <p:cNvSpPr/>
          <p:nvPr/>
        </p:nvSpPr>
        <p:spPr>
          <a:xfrm>
            <a:off x="5573288" y="2430145"/>
            <a:ext cx="103504" cy="328929"/>
          </a:xfrm>
          <a:custGeom>
            <a:avLst/>
            <a:gdLst/>
            <a:ahLst/>
            <a:cxnLst/>
            <a:rect l="0" t="0" r="0" b="0"/>
            <a:pathLst>
              <a:path w="162" h="517">
                <a:moveTo>
                  <a:pt x="0" y="0"/>
                </a:moveTo>
                <a:lnTo>
                  <a:pt x="162" y="0"/>
                </a:lnTo>
                <a:lnTo>
                  <a:pt x="162"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56" name="path 556"/>
          <p:cNvSpPr/>
          <p:nvPr/>
        </p:nvSpPr>
        <p:spPr>
          <a:xfrm>
            <a:off x="5239659" y="2430145"/>
            <a:ext cx="100329" cy="328929"/>
          </a:xfrm>
          <a:custGeom>
            <a:avLst/>
            <a:gdLst/>
            <a:ahLst/>
            <a:cxnLst/>
            <a:rect l="0" t="0" r="0" b="0"/>
            <a:pathLst>
              <a:path w="157" h="517">
                <a:moveTo>
                  <a:pt x="0" y="0"/>
                </a:moveTo>
                <a:lnTo>
                  <a:pt x="157" y="0"/>
                </a:lnTo>
                <a:lnTo>
                  <a:pt x="157"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58" name="path 558"/>
          <p:cNvSpPr/>
          <p:nvPr/>
        </p:nvSpPr>
        <p:spPr>
          <a:xfrm>
            <a:off x="4901458" y="2430145"/>
            <a:ext cx="104140" cy="328929"/>
          </a:xfrm>
          <a:custGeom>
            <a:avLst/>
            <a:gdLst/>
            <a:ahLst/>
            <a:cxnLst/>
            <a:rect l="0" t="0" r="0" b="0"/>
            <a:pathLst>
              <a:path w="164" h="517">
                <a:moveTo>
                  <a:pt x="0" y="0"/>
                </a:moveTo>
                <a:lnTo>
                  <a:pt x="164" y="0"/>
                </a:lnTo>
                <a:lnTo>
                  <a:pt x="164"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60" name="path 560"/>
          <p:cNvSpPr/>
          <p:nvPr/>
        </p:nvSpPr>
        <p:spPr>
          <a:xfrm>
            <a:off x="4559066" y="2430145"/>
            <a:ext cx="106045" cy="328929"/>
          </a:xfrm>
          <a:custGeom>
            <a:avLst/>
            <a:gdLst/>
            <a:ahLst/>
            <a:cxnLst/>
            <a:rect l="0" t="0" r="0" b="0"/>
            <a:pathLst>
              <a:path w="167" h="517">
                <a:moveTo>
                  <a:pt x="0" y="0"/>
                </a:moveTo>
                <a:lnTo>
                  <a:pt x="167" y="0"/>
                </a:lnTo>
                <a:lnTo>
                  <a:pt x="167"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562" name="textbox 562"/>
          <p:cNvSpPr/>
          <p:nvPr/>
        </p:nvSpPr>
        <p:spPr>
          <a:xfrm>
            <a:off x="705905" y="4816691"/>
            <a:ext cx="10386694" cy="1021714"/>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5852160" algn="l" rtl="0" eaLnBrk="0">
              <a:lnSpc>
                <a:spcPct val="96000"/>
              </a:lnSpc>
            </a:pPr>
            <a:r>
              <a:rPr sz="2000" kern="0" spc="90" dirty="0">
                <a:solidFill>
                  <a:srgbClr val="FF0000">
                    <a:alpha val="100000"/>
                  </a:srgbClr>
                </a:solidFill>
                <a:latin typeface="黑体" panose="02010609060101010101" charset="-122"/>
                <a:ea typeface="黑体" panose="02010609060101010101" charset="-122"/>
                <a:cs typeface="黑体" panose="02010609060101010101" charset="-122"/>
              </a:rPr>
              <a:t>从这句话我们能看出什</a:t>
            </a:r>
            <a:r>
              <a:rPr sz="2000" kern="0" spc="80" dirty="0">
                <a:solidFill>
                  <a:srgbClr val="FF0000">
                    <a:alpha val="100000"/>
                  </a:srgbClr>
                </a:solidFill>
                <a:latin typeface="黑体" panose="02010609060101010101" charset="-122"/>
                <a:ea typeface="黑体" panose="02010609060101010101" charset="-122"/>
                <a:cs typeface="黑体" panose="02010609060101010101" charset="-122"/>
              </a:rPr>
              <a:t>么？</a:t>
            </a:r>
            <a:r>
              <a:rPr sz="2000" kern="0" spc="-10" dirty="0">
                <a:solidFill>
                  <a:srgbClr val="FF0000">
                    <a:alpha val="100000"/>
                  </a:srgbClr>
                </a:solidFill>
                <a:latin typeface="黑体" panose="02010609060101010101" charset="-122"/>
                <a:ea typeface="黑体" panose="02010609060101010101" charset="-122"/>
                <a:cs typeface="黑体" panose="02010609060101010101" charset="-122"/>
              </a:rPr>
              <a:t>  </a:t>
            </a:r>
            <a:endParaRPr sz="2000" dirty="0">
              <a:latin typeface="黑体" panose="02010609060101010101" charset="-122"/>
              <a:ea typeface="黑体" panose="02010609060101010101" charset="-122"/>
              <a:cs typeface="黑体" panose="02010609060101010101" charset="-122"/>
            </a:endParaRPr>
          </a:p>
          <a:p>
            <a:pPr algn="r" rtl="0" eaLnBrk="0">
              <a:lnSpc>
                <a:spcPct val="92000"/>
              </a:lnSpc>
              <a:spcBef>
                <a:spcPts val="695"/>
              </a:spcBef>
            </a:pPr>
            <a:r>
              <a:rPr sz="2000" b="1" kern="0" spc="-90" dirty="0">
                <a:solidFill>
                  <a:srgbClr val="C00000">
                    <a:alpha val="100000"/>
                  </a:srgbClr>
                </a:solidFill>
                <a:latin typeface="黑体" panose="02010609060101010101" charset="-122"/>
                <a:ea typeface="黑体" panose="02010609060101010101" charset="-122"/>
                <a:cs typeface="黑体" panose="02010609060101010101" charset="-122"/>
              </a:rPr>
              <a:t>第</a:t>
            </a:r>
            <a:r>
              <a:rPr sz="2000" kern="0" spc="-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90" dirty="0">
                <a:solidFill>
                  <a:srgbClr val="C00000">
                    <a:alpha val="100000"/>
                  </a:srgbClr>
                </a:solidFill>
                <a:latin typeface="黑体" panose="02010609060101010101" charset="-122"/>
                <a:ea typeface="黑体" panose="02010609060101010101" charset="-122"/>
                <a:cs typeface="黑体" panose="02010609060101010101" charset="-122"/>
              </a:rPr>
              <a:t>二</a:t>
            </a:r>
            <a:r>
              <a:rPr sz="2000" kern="0" spc="-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90" dirty="0">
                <a:solidFill>
                  <a:srgbClr val="C00000">
                    <a:alpha val="100000"/>
                  </a:srgbClr>
                </a:solidFill>
                <a:latin typeface="黑体" panose="02010609060101010101" charset="-122"/>
                <a:ea typeface="黑体" panose="02010609060101010101" charset="-122"/>
                <a:cs typeface="黑体" panose="02010609060101010101" charset="-122"/>
              </a:rPr>
              <a:t>十</a:t>
            </a:r>
            <a:r>
              <a:rPr sz="2000" kern="0" spc="-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90" dirty="0">
                <a:solidFill>
                  <a:srgbClr val="C00000">
                    <a:alpha val="100000"/>
                  </a:srgbClr>
                </a:solidFill>
                <a:latin typeface="黑体" panose="02010609060101010101" charset="-122"/>
                <a:ea typeface="黑体" panose="02010609060101010101" charset="-122"/>
                <a:cs typeface="黑体" panose="02010609060101010101" charset="-122"/>
              </a:rPr>
              <a:t>一</a:t>
            </a:r>
            <a:r>
              <a:rPr sz="2000" kern="0" spc="-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b="1" kern="0" spc="-90" dirty="0">
                <a:solidFill>
                  <a:srgbClr val="C00000">
                    <a:alpha val="100000"/>
                  </a:srgbClr>
                </a:solidFill>
                <a:latin typeface="黑体" panose="02010609060101010101" charset="-122"/>
                <a:ea typeface="黑体" panose="02010609060101010101" charset="-122"/>
                <a:cs typeface="黑体" panose="02010609060101010101" charset="-122"/>
              </a:rPr>
              <a:t>条</a:t>
            </a:r>
            <a:r>
              <a:rPr sz="2000" kern="0" spc="34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村 、</a:t>
            </a:r>
            <a:r>
              <a:rPr sz="2000" kern="0" spc="-26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90" dirty="0">
                <a:solidFill>
                  <a:srgbClr val="203864">
                    <a:alpha val="100000"/>
                  </a:srgbClr>
                </a:solidFill>
                <a:latin typeface="黑体" panose="02010609060101010101" charset="-122"/>
                <a:ea typeface="黑体" panose="02010609060101010101" charset="-122"/>
                <a:cs typeface="黑体" panose="02010609060101010101" charset="-122"/>
              </a:rPr>
              <a:t>社</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 区 党 支 部 委 员</a:t>
            </a:r>
            <a:r>
              <a:rPr sz="2000" kern="0" spc="-28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会 每</a:t>
            </a:r>
            <a:r>
              <a:rPr sz="20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届</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任</a:t>
            </a:r>
            <a:r>
              <a:rPr sz="20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期</a:t>
            </a:r>
            <a:r>
              <a:rPr sz="2000" kern="0" spc="-3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5</a:t>
            </a:r>
            <a:r>
              <a:rPr sz="2000" kern="0" spc="-24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年 ，</a:t>
            </a:r>
            <a:r>
              <a:rPr sz="2000" kern="0" spc="-400" dirty="0">
                <a:solidFill>
                  <a:srgbClr val="203864">
                    <a:alpha val="100000"/>
                  </a:srgbClr>
                </a:solidFill>
                <a:latin typeface="黑体" panose="02010609060101010101" charset="-122"/>
                <a:ea typeface="黑体" panose="02010609060101010101" charset="-122"/>
                <a:cs typeface="黑体" panose="02010609060101010101" charset="-122"/>
              </a:rPr>
              <a:t> </a:t>
            </a:r>
            <a:r>
              <a:rPr sz="2000" u="sng" kern="0" spc="-8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其</a:t>
            </a:r>
            <a:r>
              <a:rPr sz="2000" u="sng" kern="0" spc="-22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他</a:t>
            </a:r>
            <a:r>
              <a:rPr sz="2000" u="sng" kern="0" spc="-23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基</a:t>
            </a:r>
            <a:r>
              <a:rPr sz="2000" u="sng" kern="0" spc="-25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层 单</a:t>
            </a:r>
            <a:r>
              <a:rPr sz="2000" u="sng" kern="0" spc="-29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100" dirty="0">
                <a:solidFill>
                  <a:srgbClr val="C00000">
                    <a:alpha val="100000"/>
                  </a:srgbClr>
                </a:solidFill>
                <a:latin typeface="黑体" panose="02010609060101010101" charset="-122"/>
                <a:ea typeface="黑体" panose="02010609060101010101" charset="-122"/>
                <a:cs typeface="黑体" panose="02010609060101010101" charset="-122"/>
              </a:rPr>
              <a:t>位</a:t>
            </a:r>
            <a:endParaRPr sz="2000" dirty="0">
              <a:latin typeface="黑体" panose="02010609060101010101" charset="-122"/>
              <a:ea typeface="黑体" panose="02010609060101010101" charset="-122"/>
              <a:cs typeface="黑体" panose="02010609060101010101" charset="-122"/>
            </a:endParaRPr>
          </a:p>
          <a:p>
            <a:pPr marL="12700" algn="l" rtl="0" eaLnBrk="0">
              <a:lnSpc>
                <a:spcPct val="96000"/>
              </a:lnSpc>
              <a:spcBef>
                <a:spcPts val="240"/>
              </a:spcBef>
            </a:pP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党 支 部</a:t>
            </a:r>
            <a:r>
              <a:rPr sz="2000" u="sng" kern="0" spc="-22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委 员</a:t>
            </a:r>
            <a:r>
              <a:rPr sz="2000" u="sng" kern="0" spc="-28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会</a:t>
            </a:r>
            <a:r>
              <a:rPr sz="2000" u="sng" kern="0" spc="-18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一</a:t>
            </a:r>
            <a:r>
              <a:rPr sz="2000" u="sng" kern="0" spc="-2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般</a:t>
            </a:r>
            <a:r>
              <a:rPr sz="2000" u="sng" kern="0" spc="-18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每</a:t>
            </a:r>
            <a:r>
              <a:rPr sz="2000" u="sng" kern="0" spc="-21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届</a:t>
            </a:r>
            <a:r>
              <a:rPr sz="2000" u="sng" kern="0" spc="-27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任</a:t>
            </a:r>
            <a:r>
              <a:rPr sz="2000" u="sng" kern="0" spc="-26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期</a:t>
            </a:r>
            <a:r>
              <a:rPr sz="2000" u="sng" kern="0" spc="-25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3</a:t>
            </a:r>
            <a:r>
              <a:rPr sz="2000" u="sng" kern="0" spc="-240" dirty="0">
                <a:solidFill>
                  <a:srgbClr val="C00000">
                    <a:alpha val="100000"/>
                  </a:srgbClr>
                </a:solidFill>
                <a:latin typeface="黑体" panose="02010609060101010101" charset="-122"/>
                <a:ea typeface="黑体" panose="02010609060101010101" charset="-122"/>
                <a:cs typeface="黑体" panose="02010609060101010101" charset="-122"/>
              </a:rPr>
              <a:t> </a:t>
            </a:r>
            <a:r>
              <a:rPr sz="2000" u="sng" kern="0" spc="-90" dirty="0">
                <a:solidFill>
                  <a:srgbClr val="C00000">
                    <a:alpha val="100000"/>
                  </a:srgbClr>
                </a:solidFill>
                <a:latin typeface="黑体" panose="02010609060101010101" charset="-122"/>
                <a:ea typeface="黑体" panose="02010609060101010101" charset="-122"/>
                <a:cs typeface="黑体" panose="02010609060101010101" charset="-122"/>
              </a:rPr>
              <a:t>年</a:t>
            </a:r>
            <a:r>
              <a:rPr sz="2000" u="sng" kern="0" spc="-400" dirty="0">
                <a:solidFill>
                  <a:srgbClr val="C00000">
                    <a:alpha val="100000"/>
                  </a:srgbClr>
                </a:solidFill>
                <a:latin typeface="黑体" panose="02010609060101010101" charset="-122"/>
                <a:ea typeface="黑体" panose="02010609060101010101" charset="-122"/>
                <a:cs typeface="黑体" panose="02010609060101010101" charset="-122"/>
              </a:rPr>
              <a:t> </a:t>
            </a:r>
            <a:r>
              <a:rPr sz="2000" kern="0" spc="-100" dirty="0">
                <a:solidFill>
                  <a:srgbClr val="203864">
                    <a:alpha val="100000"/>
                  </a:srgbClr>
                </a:solidFill>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p:txBody>
      </p:sp>
      <p:pic>
        <p:nvPicPr>
          <p:cNvPr id="564" name="picture 564"/>
          <p:cNvPicPr>
            <a:picLocks noChangeAspect="1"/>
          </p:cNvPicPr>
          <p:nvPr/>
        </p:nvPicPr>
        <p:blipFill>
          <a:blip r:embed="rId6"/>
          <a:stretch>
            <a:fillRect/>
          </a:stretch>
        </p:blipFill>
        <p:spPr>
          <a:xfrm rot="21600000">
            <a:off x="9954972" y="4846319"/>
            <a:ext cx="210311" cy="300989"/>
          </a:xfrm>
          <a:prstGeom prst="rect">
            <a:avLst/>
          </a:prstGeom>
        </p:spPr>
      </p:pic>
      <p:sp>
        <p:nvSpPr>
          <p:cNvPr id="566" name="rect 566"/>
          <p:cNvSpPr/>
          <p:nvPr/>
        </p:nvSpPr>
        <p:spPr>
          <a:xfrm>
            <a:off x="702309"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68" name="rect 568"/>
          <p:cNvSpPr/>
          <p:nvPr/>
        </p:nvSpPr>
        <p:spPr>
          <a:xfrm>
            <a:off x="1051560"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70" name="rect 570"/>
          <p:cNvSpPr/>
          <p:nvPr/>
        </p:nvSpPr>
        <p:spPr>
          <a:xfrm>
            <a:off x="1400810"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72" name="rect 572"/>
          <p:cNvSpPr/>
          <p:nvPr/>
        </p:nvSpPr>
        <p:spPr>
          <a:xfrm>
            <a:off x="1750060"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74" name="rect 574"/>
          <p:cNvSpPr/>
          <p:nvPr/>
        </p:nvSpPr>
        <p:spPr>
          <a:xfrm>
            <a:off x="2099310"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76" name="rect 576"/>
          <p:cNvSpPr/>
          <p:nvPr/>
        </p:nvSpPr>
        <p:spPr>
          <a:xfrm>
            <a:off x="2443479"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78" name="rect 578"/>
          <p:cNvSpPr/>
          <p:nvPr/>
        </p:nvSpPr>
        <p:spPr>
          <a:xfrm>
            <a:off x="2779395"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80" name="rect 580"/>
          <p:cNvSpPr/>
          <p:nvPr/>
        </p:nvSpPr>
        <p:spPr>
          <a:xfrm>
            <a:off x="3117850"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82" name="rect 582"/>
          <p:cNvSpPr/>
          <p:nvPr/>
        </p:nvSpPr>
        <p:spPr>
          <a:xfrm>
            <a:off x="3467100"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84" name="rect 584"/>
          <p:cNvSpPr/>
          <p:nvPr/>
        </p:nvSpPr>
        <p:spPr>
          <a:xfrm>
            <a:off x="3802379"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86" name="rect 586"/>
          <p:cNvSpPr/>
          <p:nvPr/>
        </p:nvSpPr>
        <p:spPr>
          <a:xfrm>
            <a:off x="4151629"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88" name="rect 588"/>
          <p:cNvSpPr/>
          <p:nvPr/>
        </p:nvSpPr>
        <p:spPr>
          <a:xfrm>
            <a:off x="4486909"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90" name="rect 590"/>
          <p:cNvSpPr/>
          <p:nvPr/>
        </p:nvSpPr>
        <p:spPr>
          <a:xfrm>
            <a:off x="4819650"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92" name="rect 592"/>
          <p:cNvSpPr/>
          <p:nvPr/>
        </p:nvSpPr>
        <p:spPr>
          <a:xfrm>
            <a:off x="5158104"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94" name="rect 594"/>
          <p:cNvSpPr/>
          <p:nvPr/>
        </p:nvSpPr>
        <p:spPr>
          <a:xfrm>
            <a:off x="5495925" y="2712720"/>
            <a:ext cx="238125" cy="328929"/>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596" name="textbox 596"/>
          <p:cNvSpPr/>
          <p:nvPr/>
        </p:nvSpPr>
        <p:spPr>
          <a:xfrm>
            <a:off x="705905" y="2700020"/>
            <a:ext cx="11163934" cy="354329"/>
          </a:xfrm>
          <a:prstGeom prst="rect">
            <a:avLst/>
          </a:prstGeom>
          <a:noFill/>
          <a:ln w="0" cap="flat">
            <a:noFill/>
            <a:prstDash val="solid"/>
            <a:miter lim="0"/>
          </a:ln>
        </p:spPr>
        <p:txBody>
          <a:bodyPr vert="horz" wrap="square" lIns="0" tIns="0" rIns="0" bIns="0"/>
          <a:lstStyle/>
          <a:p>
            <a:pPr algn="l" rtl="0" eaLnBrk="0">
              <a:lnSpc>
                <a:spcPct val="106000"/>
              </a:lnSpc>
            </a:pPr>
            <a:endParaRPr sz="300" dirty="0">
              <a:latin typeface="Arial" panose="020B0604020202020204"/>
              <a:ea typeface="Arial" panose="020B0604020202020204"/>
              <a:cs typeface="Arial" panose="020B0604020202020204"/>
            </a:endParaRPr>
          </a:p>
          <a:p>
            <a:pPr marL="12700" algn="l" rtl="0" eaLnBrk="0">
              <a:lnSpc>
                <a:spcPct val="85000"/>
              </a:lnSpc>
            </a:pP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党</a:t>
            </a:r>
            <a:r>
              <a:rPr sz="19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员</a:t>
            </a:r>
            <a:r>
              <a:rPr sz="1900" kern="0" spc="-20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日</a:t>
            </a:r>
            <a:r>
              <a:rPr sz="19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常</a:t>
            </a:r>
            <a:r>
              <a:rPr sz="1900" kern="0" spc="-20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表</a:t>
            </a:r>
            <a:r>
              <a:rPr sz="1900" kern="0" spc="-24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现</a:t>
            </a:r>
            <a:r>
              <a:rPr sz="19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情</a:t>
            </a:r>
            <a:r>
              <a:rPr sz="19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况</a:t>
            </a:r>
            <a:r>
              <a:rPr sz="1900" kern="0" spc="7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a:t>
            </a:r>
            <a:r>
              <a:rPr sz="1900" kern="0" spc="-27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提</a:t>
            </a:r>
            <a:r>
              <a:rPr sz="1900" kern="0" spc="-21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出</a:t>
            </a:r>
            <a:r>
              <a:rPr sz="1900" kern="0" spc="-31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评</a:t>
            </a:r>
            <a:r>
              <a:rPr sz="1900" kern="0" spc="-33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定</a:t>
            </a:r>
            <a:r>
              <a:rPr sz="1900" kern="0" spc="-29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意</a:t>
            </a:r>
            <a:r>
              <a:rPr sz="1900" kern="0" spc="-30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见</a:t>
            </a:r>
            <a:r>
              <a:rPr sz="1900" kern="0" spc="-190" dirty="0">
                <a:solidFill>
                  <a:srgbClr val="203864">
                    <a:alpha val="100000"/>
                  </a:srgbClr>
                </a:solidFill>
                <a:latin typeface="黑体" panose="02010609060101010101" charset="-122"/>
                <a:ea typeface="黑体" panose="02010609060101010101" charset="-122"/>
                <a:cs typeface="黑体" panose="02010609060101010101" charset="-122"/>
              </a:rPr>
              <a:t> </a:t>
            </a:r>
            <a:r>
              <a:rPr sz="3000" kern="0" spc="-190" baseline="-9000" dirty="0">
                <a:solidFill>
                  <a:srgbClr val="203864">
                    <a:alpha val="100000"/>
                  </a:srgbClr>
                </a:solidFill>
                <a:latin typeface="黑体" panose="02010609060101010101" charset="-122"/>
                <a:ea typeface="黑体" panose="02010609060101010101" charset="-122"/>
                <a:cs typeface="黑体" panose="02010609060101010101" charset="-122"/>
              </a:rPr>
              <a:t>。</a:t>
            </a:r>
            <a:r>
              <a:rPr sz="1900" kern="0" spc="20" dirty="0">
                <a:solidFill>
                  <a:srgbClr val="203864">
                    <a:alpha val="100000"/>
                  </a:srgbClr>
                </a:solidFill>
                <a:latin typeface="黑体" panose="02010609060101010101" charset="-122"/>
                <a:ea typeface="黑体" panose="02010609060101010101" charset="-122"/>
                <a:cs typeface="黑体" panose="02010609060101010101" charset="-122"/>
              </a:rPr>
              <a:t>                    </a:t>
            </a:r>
            <a:r>
              <a:rPr sz="1900" kern="0" spc="10" dirty="0">
                <a:solidFill>
                  <a:srgbClr val="203864">
                    <a:alpha val="100000"/>
                  </a:srgbClr>
                </a:solidFill>
                <a:latin typeface="黑体" panose="02010609060101010101" charset="-122"/>
                <a:ea typeface="黑体" panose="02010609060101010101" charset="-122"/>
                <a:cs typeface="黑体" panose="02010609060101010101" charset="-122"/>
              </a:rPr>
              <a:t>             </a:t>
            </a:r>
            <a:r>
              <a:rPr sz="2000" kern="0" spc="-190" dirty="0">
                <a:solidFill>
                  <a:srgbClr val="203864">
                    <a:alpha val="100000"/>
                  </a:srgbClr>
                </a:solidFill>
                <a:latin typeface="Arial" panose="020B0604020202020204"/>
                <a:ea typeface="Arial" panose="020B0604020202020204"/>
                <a:cs typeface="Arial" panose="020B0604020202020204"/>
              </a:rPr>
              <a:t>·</a:t>
            </a:r>
            <a:r>
              <a:rPr sz="2000" kern="0" spc="-290" dirty="0">
                <a:solidFill>
                  <a:srgbClr val="203864">
                    <a:alpha val="100000"/>
                  </a:srgbClr>
                </a:solidFill>
                <a:latin typeface="Arial" panose="020B0604020202020204"/>
                <a:ea typeface="Arial" panose="020B0604020202020204"/>
                <a:cs typeface="Arial" panose="020B0604020202020204"/>
              </a:rPr>
              <a:t> </a:t>
            </a:r>
            <a:r>
              <a:rPr sz="2000" kern="0" spc="-190" dirty="0">
                <a:solidFill>
                  <a:srgbClr val="203864">
                    <a:alpha val="100000"/>
                  </a:srgbClr>
                </a:solidFill>
                <a:latin typeface="Arial" panose="020B0604020202020204"/>
                <a:ea typeface="Arial" panose="020B0604020202020204"/>
                <a:cs typeface="Arial" panose="020B0604020202020204"/>
              </a:rPr>
              <a:t>·</a:t>
            </a:r>
            <a:r>
              <a:rPr sz="2000" kern="0" spc="-290" dirty="0">
                <a:solidFill>
                  <a:srgbClr val="203864">
                    <a:alpha val="100000"/>
                  </a:srgbClr>
                </a:solidFill>
                <a:latin typeface="Arial" panose="020B0604020202020204"/>
                <a:ea typeface="Arial" panose="020B0604020202020204"/>
                <a:cs typeface="Arial" panose="020B0604020202020204"/>
              </a:rPr>
              <a:t> </a:t>
            </a:r>
            <a:r>
              <a:rPr sz="2000" kern="0" spc="-190" dirty="0">
                <a:solidFill>
                  <a:srgbClr val="203864">
                    <a:alpha val="100000"/>
                  </a:srgbClr>
                </a:solidFill>
                <a:latin typeface="Arial" panose="020B0604020202020204"/>
                <a:ea typeface="Arial" panose="020B0604020202020204"/>
                <a:cs typeface="Arial" panose="020B0604020202020204"/>
              </a:rPr>
              <a:t>·</a:t>
            </a:r>
            <a:r>
              <a:rPr sz="2000" kern="0" spc="-290" dirty="0">
                <a:solidFill>
                  <a:srgbClr val="203864">
                    <a:alpha val="100000"/>
                  </a:srgbClr>
                </a:solidFill>
                <a:latin typeface="Arial" panose="020B0604020202020204"/>
                <a:ea typeface="Arial" panose="020B0604020202020204"/>
                <a:cs typeface="Arial" panose="020B0604020202020204"/>
              </a:rPr>
              <a:t> </a:t>
            </a:r>
            <a:r>
              <a:rPr sz="2000" kern="0" spc="-190" dirty="0">
                <a:solidFill>
                  <a:srgbClr val="203864">
                    <a:alpha val="100000"/>
                  </a:srgbClr>
                </a:solidFill>
                <a:latin typeface="Arial" panose="020B0604020202020204"/>
                <a:ea typeface="Arial" panose="020B0604020202020204"/>
                <a:cs typeface="Arial" panose="020B0604020202020204"/>
              </a:rPr>
              <a:t>·</a:t>
            </a:r>
            <a:r>
              <a:rPr sz="2000" kern="0" spc="-280" dirty="0">
                <a:solidFill>
                  <a:srgbClr val="203864">
                    <a:alpha val="100000"/>
                  </a:srgbClr>
                </a:solidFill>
                <a:latin typeface="Arial" panose="020B0604020202020204"/>
                <a:ea typeface="Arial" panose="020B0604020202020204"/>
                <a:cs typeface="Arial" panose="020B0604020202020204"/>
              </a:rPr>
              <a:t> </a:t>
            </a:r>
            <a:r>
              <a:rPr sz="2000" kern="0" spc="-190" dirty="0">
                <a:solidFill>
                  <a:srgbClr val="203864">
                    <a:alpha val="100000"/>
                  </a:srgbClr>
                </a:solidFill>
                <a:latin typeface="Arial" panose="020B0604020202020204"/>
                <a:ea typeface="Arial" panose="020B0604020202020204"/>
                <a:cs typeface="Arial" panose="020B0604020202020204"/>
              </a:rPr>
              <a:t>·</a:t>
            </a:r>
            <a:r>
              <a:rPr sz="2000" kern="0" spc="-290" dirty="0">
                <a:solidFill>
                  <a:srgbClr val="203864">
                    <a:alpha val="100000"/>
                  </a:srgbClr>
                </a:solidFill>
                <a:latin typeface="Arial" panose="020B0604020202020204"/>
                <a:ea typeface="Arial" panose="020B0604020202020204"/>
                <a:cs typeface="Arial" panose="020B0604020202020204"/>
              </a:rPr>
              <a:t> </a:t>
            </a:r>
            <a:r>
              <a:rPr sz="2000" kern="0" spc="-190" dirty="0">
                <a:solidFill>
                  <a:srgbClr val="203864">
                    <a:alpha val="100000"/>
                  </a:srgbClr>
                </a:solidFill>
                <a:latin typeface="Arial" panose="020B0604020202020204"/>
                <a:ea typeface="Arial" panose="020B0604020202020204"/>
                <a:cs typeface="Arial" panose="020B0604020202020204"/>
              </a:rPr>
              <a:t>·</a:t>
            </a:r>
            <a:r>
              <a:rPr sz="2000" kern="0" spc="-290" dirty="0">
                <a:solidFill>
                  <a:srgbClr val="203864">
                    <a:alpha val="100000"/>
                  </a:srgbClr>
                </a:solidFill>
                <a:latin typeface="Arial" panose="020B0604020202020204"/>
                <a:ea typeface="Arial" panose="020B0604020202020204"/>
                <a:cs typeface="Arial" panose="020B0604020202020204"/>
              </a:rPr>
              <a:t> </a:t>
            </a:r>
            <a:r>
              <a:rPr sz="2000" kern="0" spc="-190" dirty="0">
                <a:solidFill>
                  <a:srgbClr val="203864">
                    <a:alpha val="100000"/>
                  </a:srgbClr>
                </a:solidFill>
                <a:latin typeface="Arial" panose="020B0604020202020204"/>
                <a:ea typeface="Arial" panose="020B0604020202020204"/>
                <a:cs typeface="Arial" panose="020B0604020202020204"/>
              </a:rPr>
              <a:t>·  ·</a:t>
            </a:r>
            <a:r>
              <a:rPr sz="2000" kern="0" spc="-280" dirty="0">
                <a:solidFill>
                  <a:srgbClr val="203864">
                    <a:alpha val="100000"/>
                  </a:srgbClr>
                </a:solidFill>
                <a:latin typeface="Arial" panose="020B0604020202020204"/>
                <a:ea typeface="Arial" panose="020B0604020202020204"/>
                <a:cs typeface="Arial" panose="020B0604020202020204"/>
              </a:rPr>
              <a:t> </a:t>
            </a:r>
            <a:r>
              <a:rPr sz="2000" kern="0" spc="-190" dirty="0">
                <a:solidFill>
                  <a:srgbClr val="203864">
                    <a:alpha val="100000"/>
                  </a:srgbClr>
                </a:solidFill>
                <a:latin typeface="Arial" panose="020B0604020202020204"/>
                <a:ea typeface="Arial" panose="020B0604020202020204"/>
                <a:cs typeface="Arial" panose="020B0604020202020204"/>
              </a:rPr>
              <a:t>·</a:t>
            </a:r>
            <a:r>
              <a:rPr sz="2000" kern="0" spc="-300" dirty="0">
                <a:solidFill>
                  <a:srgbClr val="203864">
                    <a:alpha val="100000"/>
                  </a:srgbClr>
                </a:solidFill>
                <a:latin typeface="Arial" panose="020B0604020202020204"/>
                <a:ea typeface="Arial" panose="020B0604020202020204"/>
                <a:cs typeface="Arial" panose="020B0604020202020204"/>
              </a:rPr>
              <a:t> </a:t>
            </a:r>
            <a:r>
              <a:rPr sz="2000" kern="0" spc="-190" dirty="0">
                <a:solidFill>
                  <a:srgbClr val="203864">
                    <a:alpha val="100000"/>
                  </a:srgbClr>
                </a:solidFill>
                <a:latin typeface="Arial" panose="020B0604020202020204"/>
                <a:ea typeface="Arial" panose="020B0604020202020204"/>
                <a:cs typeface="Arial" panose="020B0604020202020204"/>
              </a:rPr>
              <a:t>·</a:t>
            </a:r>
            <a:r>
              <a:rPr sz="2000" kern="0" spc="-280" dirty="0">
                <a:solidFill>
                  <a:srgbClr val="203864">
                    <a:alpha val="100000"/>
                  </a:srgbClr>
                </a:solidFill>
                <a:latin typeface="Arial" panose="020B0604020202020204"/>
                <a:ea typeface="Arial" panose="020B0604020202020204"/>
                <a:cs typeface="Arial" panose="020B0604020202020204"/>
              </a:rPr>
              <a:t> </a:t>
            </a:r>
            <a:r>
              <a:rPr sz="2000" kern="0" spc="-200" dirty="0">
                <a:solidFill>
                  <a:srgbClr val="203864">
                    <a:alpha val="100000"/>
                  </a:srgbClr>
                </a:solidFill>
                <a:latin typeface="Arial" panose="020B0604020202020204"/>
                <a:ea typeface="Arial" panose="020B0604020202020204"/>
                <a:cs typeface="Arial" panose="020B0604020202020204"/>
              </a:rPr>
              <a:t>·</a:t>
            </a:r>
            <a:r>
              <a:rPr sz="2000" kern="0" spc="-280" dirty="0">
                <a:solidFill>
                  <a:srgbClr val="203864">
                    <a:alpha val="100000"/>
                  </a:srgbClr>
                </a:solidFill>
                <a:latin typeface="Arial" panose="020B0604020202020204"/>
                <a:ea typeface="Arial" panose="020B0604020202020204"/>
                <a:cs typeface="Arial" panose="020B0604020202020204"/>
              </a:rPr>
              <a:t> </a:t>
            </a:r>
            <a:r>
              <a:rPr sz="2000" kern="0" spc="-200" dirty="0">
                <a:solidFill>
                  <a:srgbClr val="203864">
                    <a:alpha val="100000"/>
                  </a:srgbClr>
                </a:solidFill>
                <a:latin typeface="Arial" panose="020B0604020202020204"/>
                <a:ea typeface="Arial" panose="020B0604020202020204"/>
                <a:cs typeface="Arial" panose="020B0604020202020204"/>
              </a:rPr>
              <a:t>·</a:t>
            </a:r>
            <a:r>
              <a:rPr sz="2000" kern="0" spc="-290" dirty="0">
                <a:solidFill>
                  <a:srgbClr val="203864">
                    <a:alpha val="100000"/>
                  </a:srgbClr>
                </a:solidFill>
                <a:latin typeface="Arial" panose="020B0604020202020204"/>
                <a:ea typeface="Arial" panose="020B0604020202020204"/>
                <a:cs typeface="Arial" panose="020B0604020202020204"/>
              </a:rPr>
              <a:t> </a:t>
            </a:r>
            <a:r>
              <a:rPr sz="2000" kern="0" spc="-200" dirty="0">
                <a:solidFill>
                  <a:srgbClr val="203864">
                    <a:alpha val="100000"/>
                  </a:srgbClr>
                </a:solidFill>
                <a:latin typeface="Arial" panose="020B0604020202020204"/>
                <a:ea typeface="Arial" panose="020B0604020202020204"/>
                <a:cs typeface="Arial" panose="020B0604020202020204"/>
              </a:rPr>
              <a:t>·</a:t>
            </a:r>
            <a:r>
              <a:rPr sz="2000" kern="0" spc="-290" dirty="0">
                <a:solidFill>
                  <a:srgbClr val="203864">
                    <a:alpha val="100000"/>
                  </a:srgbClr>
                </a:solidFill>
                <a:latin typeface="Arial" panose="020B0604020202020204"/>
                <a:ea typeface="Arial" panose="020B0604020202020204"/>
                <a:cs typeface="Arial" panose="020B0604020202020204"/>
              </a:rPr>
              <a:t> </a:t>
            </a:r>
            <a:r>
              <a:rPr sz="2000" kern="0" spc="-200" dirty="0">
                <a:solidFill>
                  <a:srgbClr val="203864">
                    <a:alpha val="100000"/>
                  </a:srgbClr>
                </a:solidFill>
                <a:latin typeface="Arial" panose="020B0604020202020204"/>
                <a:ea typeface="Arial" panose="020B0604020202020204"/>
                <a:cs typeface="Arial" panose="020B0604020202020204"/>
              </a:rPr>
              <a:t>·</a:t>
            </a:r>
            <a:r>
              <a:rPr sz="2000" kern="0" spc="-290" dirty="0">
                <a:solidFill>
                  <a:srgbClr val="203864">
                    <a:alpha val="100000"/>
                  </a:srgbClr>
                </a:solidFill>
                <a:latin typeface="Arial" panose="020B0604020202020204"/>
                <a:ea typeface="Arial" panose="020B0604020202020204"/>
                <a:cs typeface="Arial" panose="020B0604020202020204"/>
              </a:rPr>
              <a:t> </a:t>
            </a:r>
            <a:r>
              <a:rPr sz="2000" kern="0" spc="-200" dirty="0">
                <a:solidFill>
                  <a:srgbClr val="203864">
                    <a:alpha val="100000"/>
                  </a:srgbClr>
                </a:solidFill>
                <a:latin typeface="Arial" panose="020B0604020202020204"/>
                <a:ea typeface="Arial" panose="020B0604020202020204"/>
                <a:cs typeface="Arial" panose="020B0604020202020204"/>
              </a:rPr>
              <a:t>·</a:t>
            </a:r>
            <a:r>
              <a:rPr sz="2000" kern="0" spc="-290" dirty="0">
                <a:solidFill>
                  <a:srgbClr val="203864">
                    <a:alpha val="100000"/>
                  </a:srgbClr>
                </a:solidFill>
                <a:latin typeface="Arial" panose="020B0604020202020204"/>
                <a:ea typeface="Arial" panose="020B0604020202020204"/>
                <a:cs typeface="Arial" panose="020B0604020202020204"/>
              </a:rPr>
              <a:t> </a:t>
            </a:r>
            <a:r>
              <a:rPr sz="2000" kern="0" spc="-200" dirty="0">
                <a:solidFill>
                  <a:srgbClr val="203864">
                    <a:alpha val="100000"/>
                  </a:srgbClr>
                </a:solidFill>
                <a:latin typeface="Arial" panose="020B0604020202020204"/>
                <a:ea typeface="Arial" panose="020B0604020202020204"/>
                <a:cs typeface="Arial" panose="020B0604020202020204"/>
              </a:rPr>
              <a:t>·</a:t>
            </a:r>
            <a:r>
              <a:rPr sz="2000" kern="0" spc="-280" dirty="0">
                <a:solidFill>
                  <a:srgbClr val="203864">
                    <a:alpha val="100000"/>
                  </a:srgbClr>
                </a:solidFill>
                <a:latin typeface="Arial" panose="020B0604020202020204"/>
                <a:ea typeface="Arial" panose="020B0604020202020204"/>
                <a:cs typeface="Arial" panose="020B0604020202020204"/>
              </a:rPr>
              <a:t> </a:t>
            </a:r>
            <a:r>
              <a:rPr sz="2000" kern="0" spc="-200" dirty="0">
                <a:solidFill>
                  <a:srgbClr val="203864">
                    <a:alpha val="100000"/>
                  </a:srgbClr>
                </a:solidFill>
                <a:latin typeface="Arial" panose="020B0604020202020204"/>
                <a:ea typeface="Arial" panose="020B0604020202020204"/>
                <a:cs typeface="Arial" panose="020B0604020202020204"/>
              </a:rPr>
              <a:t>·</a:t>
            </a:r>
            <a:r>
              <a:rPr sz="2000" kern="0" spc="-280" dirty="0">
                <a:solidFill>
                  <a:srgbClr val="203864">
                    <a:alpha val="100000"/>
                  </a:srgbClr>
                </a:solidFill>
                <a:latin typeface="Arial" panose="020B0604020202020204"/>
                <a:ea typeface="Arial" panose="020B0604020202020204"/>
                <a:cs typeface="Arial" panose="020B0604020202020204"/>
              </a:rPr>
              <a:t> </a:t>
            </a:r>
            <a:r>
              <a:rPr sz="2000" kern="0" spc="-200" dirty="0">
                <a:solidFill>
                  <a:srgbClr val="203864">
                    <a:alpha val="100000"/>
                  </a:srgbClr>
                </a:solidFill>
                <a:latin typeface="Arial" panose="020B0604020202020204"/>
                <a:ea typeface="Arial" panose="020B0604020202020204"/>
                <a:cs typeface="Arial" panose="020B0604020202020204"/>
              </a:rPr>
              <a:t>·</a:t>
            </a:r>
            <a:r>
              <a:rPr sz="2000" kern="0" spc="240" dirty="0">
                <a:solidFill>
                  <a:srgbClr val="203864">
                    <a:alpha val="100000"/>
                  </a:srgbClr>
                </a:solidFill>
                <a:latin typeface="Arial" panose="020B0604020202020204"/>
                <a:ea typeface="Arial" panose="020B0604020202020204"/>
                <a:cs typeface="Arial" panose="020B0604020202020204"/>
              </a:rPr>
              <a:t> </a:t>
            </a:r>
            <a:r>
              <a:rPr sz="2000" kern="0" spc="-200" dirty="0">
                <a:solidFill>
                  <a:srgbClr val="203864">
                    <a:alpha val="100000"/>
                  </a:srgbClr>
                </a:solidFill>
                <a:latin typeface="Arial" panose="020B0604020202020204"/>
                <a:ea typeface="Arial" panose="020B0604020202020204"/>
                <a:cs typeface="Arial" panose="020B0604020202020204"/>
              </a:rPr>
              <a:t>·</a:t>
            </a:r>
            <a:endParaRPr sz="2000" dirty="0">
              <a:latin typeface="Arial" panose="020B0604020202020204"/>
              <a:ea typeface="Arial" panose="020B0604020202020204"/>
              <a:cs typeface="Arial" panose="020B0604020202020204"/>
            </a:endParaRPr>
          </a:p>
        </p:txBody>
      </p:sp>
      <p:pic>
        <p:nvPicPr>
          <p:cNvPr id="598" name="picture 598"/>
          <p:cNvPicPr>
            <a:picLocks noChangeAspect="1"/>
          </p:cNvPicPr>
          <p:nvPr/>
        </p:nvPicPr>
        <p:blipFill>
          <a:blip r:embed="rId7"/>
          <a:stretch>
            <a:fillRect/>
          </a:stretch>
        </p:blipFill>
        <p:spPr>
          <a:xfrm rot="21600000">
            <a:off x="11583461" y="2872739"/>
            <a:ext cx="320039" cy="140208"/>
          </a:xfrm>
          <a:prstGeom prst="rect">
            <a:avLst/>
          </a:prstGeom>
        </p:spPr>
      </p:pic>
      <p:sp>
        <p:nvSpPr>
          <p:cNvPr id="600" name="path 600"/>
          <p:cNvSpPr/>
          <p:nvPr/>
        </p:nvSpPr>
        <p:spPr>
          <a:xfrm>
            <a:off x="11455191" y="2902839"/>
            <a:ext cx="35559" cy="12191"/>
          </a:xfrm>
          <a:custGeom>
            <a:avLst/>
            <a:gdLst/>
            <a:ahLst/>
            <a:cxnLst/>
            <a:rect l="0" t="0" r="0" b="0"/>
            <a:pathLst>
              <a:path w="55" h="19">
                <a:moveTo>
                  <a:pt x="0" y="9"/>
                </a:moveTo>
                <a:lnTo>
                  <a:pt x="55" y="9"/>
                </a:lnTo>
              </a:path>
            </a:pathLst>
          </a:custGeom>
          <a:noFill/>
          <a:ln w="12192" cap="flat">
            <a:solidFill>
              <a:srgbClr val="203864"/>
            </a:solidFill>
            <a:prstDash val="solid"/>
            <a:bevel/>
          </a:ln>
        </p:spPr>
        <p:txBody>
          <a:bodyPr rtlCol="0"/>
          <a:lstStyle/>
          <a:p>
            <a:pPr algn="ctr"/>
            <a:endParaRPr lang="zh-CN" altLang="en-US"/>
          </a:p>
        </p:txBody>
      </p:sp>
      <p:sp>
        <p:nvSpPr>
          <p:cNvPr id="602" name="path 602"/>
          <p:cNvSpPr/>
          <p:nvPr/>
        </p:nvSpPr>
        <p:spPr>
          <a:xfrm>
            <a:off x="10368701" y="2902839"/>
            <a:ext cx="35559" cy="12191"/>
          </a:xfrm>
          <a:custGeom>
            <a:avLst/>
            <a:gdLst/>
            <a:ahLst/>
            <a:cxnLst/>
            <a:rect l="0" t="0" r="0" b="0"/>
            <a:pathLst>
              <a:path w="55" h="19">
                <a:moveTo>
                  <a:pt x="0" y="9"/>
                </a:moveTo>
                <a:lnTo>
                  <a:pt x="55" y="9"/>
                </a:lnTo>
              </a:path>
            </a:pathLst>
          </a:custGeom>
          <a:noFill/>
          <a:ln w="12192" cap="flat">
            <a:solidFill>
              <a:srgbClr val="203864"/>
            </a:solidFill>
            <a:prstDash val="solid"/>
            <a:bevel/>
          </a:ln>
        </p:spPr>
        <p:txBody>
          <a:bodyPr rtlCol="0"/>
          <a:lstStyle/>
          <a:p>
            <a:pPr algn="ctr"/>
            <a:endParaRPr lang="zh-CN" altLang="en-US"/>
          </a:p>
        </p:txBody>
      </p:sp>
      <p:pic>
        <p:nvPicPr>
          <p:cNvPr id="604" name="picture 604"/>
          <p:cNvPicPr>
            <a:picLocks noChangeAspect="1"/>
          </p:cNvPicPr>
          <p:nvPr/>
        </p:nvPicPr>
        <p:blipFill>
          <a:blip r:embed="rId8"/>
          <a:stretch>
            <a:fillRect/>
          </a:stretch>
        </p:blipFill>
        <p:spPr>
          <a:xfrm rot="21600000">
            <a:off x="7640840" y="2785872"/>
            <a:ext cx="2001011" cy="88391"/>
          </a:xfrm>
          <a:prstGeom prst="rect">
            <a:avLst/>
          </a:prstGeom>
        </p:spPr>
      </p:pic>
      <p:sp>
        <p:nvSpPr>
          <p:cNvPr id="606" name="path 606"/>
          <p:cNvSpPr/>
          <p:nvPr/>
        </p:nvSpPr>
        <p:spPr>
          <a:xfrm>
            <a:off x="5325278" y="2712720"/>
            <a:ext cx="111125" cy="328929"/>
          </a:xfrm>
          <a:custGeom>
            <a:avLst/>
            <a:gdLst/>
            <a:ahLst/>
            <a:cxnLst/>
            <a:rect l="0" t="0" r="0" b="0"/>
            <a:pathLst>
              <a:path w="175" h="517">
                <a:moveTo>
                  <a:pt x="0" y="0"/>
                </a:moveTo>
                <a:lnTo>
                  <a:pt x="175" y="0"/>
                </a:lnTo>
                <a:lnTo>
                  <a:pt x="175"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08" name="path 608"/>
          <p:cNvSpPr/>
          <p:nvPr/>
        </p:nvSpPr>
        <p:spPr>
          <a:xfrm>
            <a:off x="5018191" y="2712720"/>
            <a:ext cx="99695" cy="328929"/>
          </a:xfrm>
          <a:custGeom>
            <a:avLst/>
            <a:gdLst/>
            <a:ahLst/>
            <a:cxnLst/>
            <a:rect l="0" t="0" r="0" b="0"/>
            <a:pathLst>
              <a:path w="157" h="517">
                <a:moveTo>
                  <a:pt x="0" y="0"/>
                </a:moveTo>
                <a:lnTo>
                  <a:pt x="157" y="0"/>
                </a:lnTo>
                <a:lnTo>
                  <a:pt x="157"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10" name="path 610"/>
          <p:cNvSpPr/>
          <p:nvPr/>
        </p:nvSpPr>
        <p:spPr>
          <a:xfrm>
            <a:off x="4712248" y="2712720"/>
            <a:ext cx="100329" cy="328929"/>
          </a:xfrm>
          <a:custGeom>
            <a:avLst/>
            <a:gdLst/>
            <a:ahLst/>
            <a:cxnLst/>
            <a:rect l="0" t="0" r="0" b="0"/>
            <a:pathLst>
              <a:path w="157" h="517">
                <a:moveTo>
                  <a:pt x="0" y="0"/>
                </a:moveTo>
                <a:lnTo>
                  <a:pt x="157" y="0"/>
                </a:lnTo>
                <a:lnTo>
                  <a:pt x="157"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12" name="path 612"/>
          <p:cNvSpPr/>
          <p:nvPr/>
        </p:nvSpPr>
        <p:spPr>
          <a:xfrm>
            <a:off x="4409480" y="2712720"/>
            <a:ext cx="94615" cy="328929"/>
          </a:xfrm>
          <a:custGeom>
            <a:avLst/>
            <a:gdLst/>
            <a:ahLst/>
            <a:cxnLst/>
            <a:rect l="0" t="0" r="0" b="0"/>
            <a:pathLst>
              <a:path w="149" h="517">
                <a:moveTo>
                  <a:pt x="0" y="0"/>
                </a:moveTo>
                <a:lnTo>
                  <a:pt x="149" y="0"/>
                </a:lnTo>
                <a:lnTo>
                  <a:pt x="149"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14" name="path 614"/>
          <p:cNvSpPr/>
          <p:nvPr/>
        </p:nvSpPr>
        <p:spPr>
          <a:xfrm>
            <a:off x="4104681" y="2712720"/>
            <a:ext cx="97154" cy="328929"/>
          </a:xfrm>
          <a:custGeom>
            <a:avLst/>
            <a:gdLst/>
            <a:ahLst/>
            <a:cxnLst/>
            <a:rect l="0" t="0" r="0" b="0"/>
            <a:pathLst>
              <a:path w="152" h="517">
                <a:moveTo>
                  <a:pt x="0" y="0"/>
                </a:moveTo>
                <a:lnTo>
                  <a:pt x="152" y="0"/>
                </a:lnTo>
                <a:lnTo>
                  <a:pt x="152"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16" name="path 616"/>
          <p:cNvSpPr/>
          <p:nvPr/>
        </p:nvSpPr>
        <p:spPr>
          <a:xfrm>
            <a:off x="3786926" y="2712720"/>
            <a:ext cx="111125" cy="328929"/>
          </a:xfrm>
          <a:custGeom>
            <a:avLst/>
            <a:gdLst/>
            <a:ahLst/>
            <a:cxnLst/>
            <a:rect l="0" t="0" r="0" b="0"/>
            <a:pathLst>
              <a:path w="175" h="517">
                <a:moveTo>
                  <a:pt x="0" y="0"/>
                </a:moveTo>
                <a:lnTo>
                  <a:pt x="175" y="0"/>
                </a:lnTo>
                <a:lnTo>
                  <a:pt x="175"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18" name="path 618"/>
          <p:cNvSpPr/>
          <p:nvPr/>
        </p:nvSpPr>
        <p:spPr>
          <a:xfrm>
            <a:off x="3482181" y="2712720"/>
            <a:ext cx="97154" cy="328929"/>
          </a:xfrm>
          <a:custGeom>
            <a:avLst/>
            <a:gdLst/>
            <a:ahLst/>
            <a:cxnLst/>
            <a:rect l="0" t="0" r="0" b="0"/>
            <a:pathLst>
              <a:path w="152" h="517">
                <a:moveTo>
                  <a:pt x="0" y="0"/>
                </a:moveTo>
                <a:lnTo>
                  <a:pt x="152" y="0"/>
                </a:lnTo>
                <a:lnTo>
                  <a:pt x="152"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20" name="path 620"/>
          <p:cNvSpPr/>
          <p:nvPr/>
        </p:nvSpPr>
        <p:spPr>
          <a:xfrm>
            <a:off x="3123732" y="2712720"/>
            <a:ext cx="111125" cy="328929"/>
          </a:xfrm>
          <a:custGeom>
            <a:avLst/>
            <a:gdLst/>
            <a:ahLst/>
            <a:cxnLst/>
            <a:rect l="0" t="0" r="0" b="0"/>
            <a:pathLst>
              <a:path w="175" h="517">
                <a:moveTo>
                  <a:pt x="0" y="0"/>
                </a:moveTo>
                <a:lnTo>
                  <a:pt x="175" y="0"/>
                </a:lnTo>
                <a:lnTo>
                  <a:pt x="175"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22" name="path 622"/>
          <p:cNvSpPr/>
          <p:nvPr/>
        </p:nvSpPr>
        <p:spPr>
          <a:xfrm>
            <a:off x="2817535" y="2712720"/>
            <a:ext cx="100329" cy="328929"/>
          </a:xfrm>
          <a:custGeom>
            <a:avLst/>
            <a:gdLst/>
            <a:ahLst/>
            <a:cxnLst/>
            <a:rect l="0" t="0" r="0" b="0"/>
            <a:pathLst>
              <a:path w="157" h="517">
                <a:moveTo>
                  <a:pt x="0" y="0"/>
                </a:moveTo>
                <a:lnTo>
                  <a:pt x="157" y="0"/>
                </a:lnTo>
                <a:lnTo>
                  <a:pt x="157"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24" name="path 624"/>
          <p:cNvSpPr/>
          <p:nvPr/>
        </p:nvSpPr>
        <p:spPr>
          <a:xfrm>
            <a:off x="2512366" y="2712720"/>
            <a:ext cx="97789" cy="328929"/>
          </a:xfrm>
          <a:custGeom>
            <a:avLst/>
            <a:gdLst/>
            <a:ahLst/>
            <a:cxnLst/>
            <a:rect l="0" t="0" r="0" b="0"/>
            <a:pathLst>
              <a:path w="153" h="517">
                <a:moveTo>
                  <a:pt x="0" y="0"/>
                </a:moveTo>
                <a:lnTo>
                  <a:pt x="153" y="0"/>
                </a:lnTo>
                <a:lnTo>
                  <a:pt x="153"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26" name="path 626"/>
          <p:cNvSpPr/>
          <p:nvPr/>
        </p:nvSpPr>
        <p:spPr>
          <a:xfrm>
            <a:off x="2198918" y="2712720"/>
            <a:ext cx="106045" cy="328929"/>
          </a:xfrm>
          <a:custGeom>
            <a:avLst/>
            <a:gdLst/>
            <a:ahLst/>
            <a:cxnLst/>
            <a:rect l="0" t="0" r="0" b="0"/>
            <a:pathLst>
              <a:path w="167" h="517">
                <a:moveTo>
                  <a:pt x="0" y="0"/>
                </a:moveTo>
                <a:lnTo>
                  <a:pt x="167" y="0"/>
                </a:lnTo>
                <a:lnTo>
                  <a:pt x="167"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28" name="path 628"/>
          <p:cNvSpPr/>
          <p:nvPr/>
        </p:nvSpPr>
        <p:spPr>
          <a:xfrm>
            <a:off x="1879906" y="2712720"/>
            <a:ext cx="111125" cy="328929"/>
          </a:xfrm>
          <a:custGeom>
            <a:avLst/>
            <a:gdLst/>
            <a:ahLst/>
            <a:cxnLst/>
            <a:rect l="0" t="0" r="0" b="0"/>
            <a:pathLst>
              <a:path w="175" h="517">
                <a:moveTo>
                  <a:pt x="0" y="0"/>
                </a:moveTo>
                <a:lnTo>
                  <a:pt x="175" y="0"/>
                </a:lnTo>
                <a:lnTo>
                  <a:pt x="175"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30" name="path 630"/>
          <p:cNvSpPr/>
          <p:nvPr/>
        </p:nvSpPr>
        <p:spPr>
          <a:xfrm>
            <a:off x="1562140" y="2712720"/>
            <a:ext cx="111125" cy="328929"/>
          </a:xfrm>
          <a:custGeom>
            <a:avLst/>
            <a:gdLst/>
            <a:ahLst/>
            <a:cxnLst/>
            <a:rect l="0" t="0" r="0" b="0"/>
            <a:pathLst>
              <a:path w="175" h="517">
                <a:moveTo>
                  <a:pt x="0" y="0"/>
                </a:moveTo>
                <a:lnTo>
                  <a:pt x="175" y="0"/>
                </a:lnTo>
                <a:lnTo>
                  <a:pt x="175"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32" name="path 632"/>
          <p:cNvSpPr/>
          <p:nvPr/>
        </p:nvSpPr>
        <p:spPr>
          <a:xfrm>
            <a:off x="1243116" y="2712720"/>
            <a:ext cx="111125" cy="328929"/>
          </a:xfrm>
          <a:custGeom>
            <a:avLst/>
            <a:gdLst/>
            <a:ahLst/>
            <a:cxnLst/>
            <a:rect l="0" t="0" r="0" b="0"/>
            <a:pathLst>
              <a:path w="175" h="517">
                <a:moveTo>
                  <a:pt x="0" y="0"/>
                </a:moveTo>
                <a:lnTo>
                  <a:pt x="175" y="0"/>
                </a:lnTo>
                <a:lnTo>
                  <a:pt x="175"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634" name="path 634"/>
          <p:cNvSpPr/>
          <p:nvPr/>
        </p:nvSpPr>
        <p:spPr>
          <a:xfrm>
            <a:off x="925362" y="2712720"/>
            <a:ext cx="111125" cy="328929"/>
          </a:xfrm>
          <a:custGeom>
            <a:avLst/>
            <a:gdLst/>
            <a:ahLst/>
            <a:cxnLst/>
            <a:rect l="0" t="0" r="0" b="0"/>
            <a:pathLst>
              <a:path w="175" h="517">
                <a:moveTo>
                  <a:pt x="0" y="0"/>
                </a:moveTo>
                <a:lnTo>
                  <a:pt x="175" y="0"/>
                </a:lnTo>
                <a:lnTo>
                  <a:pt x="175" y="517"/>
                </a:lnTo>
                <a:lnTo>
                  <a:pt x="0" y="517"/>
                </a:lnTo>
                <a:lnTo>
                  <a:pt x="0" y="0"/>
                </a:lnTo>
                <a:close/>
              </a:path>
            </a:pathLst>
          </a:custGeom>
          <a:solidFill>
            <a:srgbClr val="FFFF00">
              <a:alpha val="100000"/>
            </a:srgbClr>
          </a:solidFill>
          <a:ln w="0" cap="flat">
            <a:noFill/>
            <a:prstDash val="solid"/>
            <a:miter lim="0"/>
          </a:ln>
        </p:spPr>
        <p:txBody>
          <a:bodyPr rtlCol="0"/>
          <a:lstStyle/>
          <a:p>
            <a:pPr algn="ctr"/>
            <a:endParaRPr lang="zh-CN" altLang="en-US"/>
          </a:p>
        </p:txBody>
      </p:sp>
      <p:pic>
        <p:nvPicPr>
          <p:cNvPr id="2" name="图片 1" descr="3"/>
          <p:cNvPicPr>
            <a:picLocks noChangeAspect="1"/>
          </p:cNvPicPr>
          <p:nvPr/>
        </p:nvPicPr>
        <p:blipFill>
          <a:blip r:embed="rId9"/>
          <a:stretch>
            <a:fillRect/>
          </a:stretch>
        </p:blipFill>
        <p:spPr>
          <a:xfrm>
            <a:off x="0" y="10795"/>
            <a:ext cx="12192000" cy="6836410"/>
          </a:xfrm>
          <a:prstGeom prst="rect">
            <a:avLst/>
          </a:prstGeom>
        </p:spPr>
      </p:pic>
      <p:pic>
        <p:nvPicPr>
          <p:cNvPr id="21510" name="图片 6" descr="洋钒公司2"/>
          <p:cNvPicPr>
            <a:picLocks noChangeAspect="1"/>
          </p:cNvPicPr>
          <p:nvPr/>
        </p:nvPicPr>
        <p:blipFill>
          <a:blip r:embed="rId10"/>
          <a:stretch>
            <a:fillRect/>
          </a:stretch>
        </p:blipFill>
        <p:spPr>
          <a:xfrm>
            <a:off x="9890125" y="0"/>
            <a:ext cx="2301875" cy="828675"/>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0" name="picture 1920"/>
          <p:cNvPicPr>
            <a:picLocks noChangeAspect="1"/>
          </p:cNvPicPr>
          <p:nvPr/>
        </p:nvPicPr>
        <p:blipFill>
          <a:blip r:embed="rId1"/>
          <a:stretch>
            <a:fillRect/>
          </a:stretch>
        </p:blipFill>
        <p:spPr>
          <a:xfrm rot="21600000">
            <a:off x="0" y="0"/>
            <a:ext cx="12192000" cy="6858000"/>
          </a:xfrm>
          <a:prstGeom prst="rect">
            <a:avLst/>
          </a:prstGeom>
        </p:spPr>
      </p:pic>
      <p:sp>
        <p:nvSpPr>
          <p:cNvPr id="1922" name="rect 1922"/>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924" name="textbox 1924"/>
          <p:cNvSpPr/>
          <p:nvPr/>
        </p:nvSpPr>
        <p:spPr>
          <a:xfrm>
            <a:off x="1058964" y="6576021"/>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8</a:t>
            </a:r>
            <a:endParaRPr sz="1200" dirty="0">
              <a:latin typeface="微软雅黑" panose="020B0503020204020204" charset="-122"/>
              <a:ea typeface="微软雅黑" panose="020B0503020204020204" charset="-122"/>
              <a:cs typeface="微软雅黑" panose="020B0503020204020204" charset="-122"/>
            </a:endParaRPr>
          </a:p>
        </p:txBody>
      </p:sp>
      <p:pic>
        <p:nvPicPr>
          <p:cNvPr id="1926" name="picture 1926"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928" name="textbox 1928"/>
          <p:cNvSpPr/>
          <p:nvPr/>
        </p:nvSpPr>
        <p:spPr>
          <a:xfrm>
            <a:off x="274954" y="3986961"/>
            <a:ext cx="3464559" cy="2403475"/>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93000"/>
              </a:lnSpc>
            </a:pPr>
            <a:r>
              <a:rPr sz="1700" kern="0" spc="60" dirty="0">
                <a:solidFill>
                  <a:srgbClr val="000000">
                    <a:alpha val="100000"/>
                  </a:srgbClr>
                </a:solidFill>
                <a:latin typeface="Arial" panose="020B0604020202020204"/>
                <a:ea typeface="Arial" panose="020B0604020202020204"/>
                <a:cs typeface="Arial" panose="020B0604020202020204"/>
              </a:rPr>
              <a:t>4</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月</a:t>
            </a:r>
            <a:r>
              <a:rPr sz="1700" kern="0" spc="60" dirty="0">
                <a:solidFill>
                  <a:srgbClr val="000000">
                    <a:alpha val="100000"/>
                  </a:srgbClr>
                </a:solidFill>
                <a:latin typeface="Arial" panose="020B0604020202020204"/>
                <a:ea typeface="Arial" panose="020B0604020202020204"/>
                <a:cs typeface="Arial" panose="020B0604020202020204"/>
              </a:rPr>
              <a:t>12</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日 召集党员</a:t>
            </a:r>
            <a:endParaRPr sz="1700" dirty="0">
              <a:latin typeface="微软雅黑" panose="020B0503020204020204" charset="-122"/>
              <a:ea typeface="微软雅黑" panose="020B0503020204020204" charset="-122"/>
              <a:cs typeface="微软雅黑" panose="020B0503020204020204" charset="-122"/>
            </a:endParaRPr>
          </a:p>
          <a:p>
            <a:pPr marL="18415" indent="290830" algn="l" rtl="0" eaLnBrk="0">
              <a:lnSpc>
                <a:spcPct val="126000"/>
              </a:lnSpc>
              <a:spcBef>
                <a:spcPts val="800"/>
              </a:spcBef>
            </a:pPr>
            <a:r>
              <a:rPr sz="1700" kern="0" spc="50" dirty="0">
                <a:solidFill>
                  <a:srgbClr val="000000">
                    <a:alpha val="100000"/>
                  </a:srgbClr>
                </a:solidFill>
                <a:latin typeface="Arial" panose="020B0604020202020204"/>
                <a:ea typeface="Arial" panose="020B0604020202020204"/>
                <a:cs typeface="Arial" panose="020B0604020202020204"/>
              </a:rPr>
              <a:t>1.</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现场进行</a:t>
            </a:r>
            <a:r>
              <a:rPr sz="1700" kern="0" spc="50" dirty="0">
                <a:solidFill>
                  <a:srgbClr val="000000">
                    <a:alpha val="100000"/>
                  </a:srgbClr>
                </a:solidFill>
                <a:latin typeface="Arial" panose="020B0604020202020204"/>
                <a:ea typeface="Arial" panose="020B0604020202020204"/>
                <a:cs typeface="Arial" panose="020B0604020202020204"/>
              </a:rPr>
              <a:t>“</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第一议题</a:t>
            </a:r>
            <a:r>
              <a:rPr sz="1700" kern="0" spc="50" dirty="0">
                <a:solidFill>
                  <a:srgbClr val="000000">
                    <a:alpha val="100000"/>
                  </a:srgbClr>
                </a:solidFill>
                <a:latin typeface="Arial" panose="020B0604020202020204"/>
                <a:ea typeface="Arial" panose="020B0604020202020204"/>
                <a:cs typeface="Arial" panose="020B0604020202020204"/>
              </a:rPr>
              <a:t>”</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学习习近</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平总书记关于安全生产重要论述；</a:t>
            </a:r>
            <a:endParaRPr sz="1700" dirty="0">
              <a:latin typeface="微软雅黑" panose="020B0503020204020204" charset="-122"/>
              <a:ea typeface="微软雅黑" panose="020B0503020204020204" charset="-122"/>
              <a:cs typeface="微软雅黑" panose="020B0503020204020204" charset="-122"/>
            </a:endParaRPr>
          </a:p>
          <a:p>
            <a:pPr marL="273685" algn="l" rtl="0" eaLnBrk="0">
              <a:lnSpc>
                <a:spcPct val="93000"/>
              </a:lnSpc>
              <a:spcBef>
                <a:spcPts val="565"/>
              </a:spcBef>
            </a:pPr>
            <a:r>
              <a:rPr sz="1700" kern="0" spc="60" dirty="0">
                <a:solidFill>
                  <a:srgbClr val="000000">
                    <a:alpha val="100000"/>
                  </a:srgbClr>
                </a:solidFill>
                <a:latin typeface="Arial" panose="020B0604020202020204"/>
                <a:ea typeface="Arial" panose="020B0604020202020204"/>
                <a:cs typeface="Arial" panose="020B0604020202020204"/>
              </a:rPr>
              <a:t>2.</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党员讨论发言；</a:t>
            </a:r>
            <a:endParaRPr sz="1700" dirty="0">
              <a:latin typeface="微软雅黑" panose="020B0503020204020204" charset="-122"/>
              <a:ea typeface="微软雅黑" panose="020B0503020204020204" charset="-122"/>
              <a:cs typeface="微软雅黑" panose="020B0503020204020204" charset="-122"/>
            </a:endParaRPr>
          </a:p>
          <a:p>
            <a:pPr marL="12700" indent="266700" algn="l" rtl="0" eaLnBrk="0">
              <a:lnSpc>
                <a:spcPct val="133000"/>
              </a:lnSpc>
              <a:spcBef>
                <a:spcPts val="285"/>
              </a:spcBef>
            </a:pPr>
            <a:r>
              <a:rPr sz="1700" kern="0" spc="60" dirty="0">
                <a:solidFill>
                  <a:srgbClr val="000000">
                    <a:alpha val="100000"/>
                  </a:srgbClr>
                </a:solidFill>
                <a:latin typeface="Arial" panose="020B0604020202020204"/>
                <a:ea typeface="Arial" panose="020B0604020202020204"/>
                <a:cs typeface="Arial" panose="020B0604020202020204"/>
              </a:rPr>
              <a:t>3.</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党员分工安排任务（</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除了检修</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任务之外的任务，比如安全隐患</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排</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查、</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互保联保确认、</a:t>
            </a:r>
            <a:r>
              <a:rPr sz="1700"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疲劳作业等；</a:t>
            </a:r>
            <a:endParaRPr sz="1700" dirty="0">
              <a:latin typeface="微软雅黑" panose="020B0503020204020204" charset="-122"/>
              <a:ea typeface="微软雅黑" panose="020B0503020204020204" charset="-122"/>
              <a:cs typeface="微软雅黑" panose="020B0503020204020204" charset="-122"/>
            </a:endParaRPr>
          </a:p>
        </p:txBody>
      </p:sp>
      <p:sp>
        <p:nvSpPr>
          <p:cNvPr id="1930" name="textbox 1930"/>
          <p:cNvSpPr/>
          <p:nvPr/>
        </p:nvSpPr>
        <p:spPr>
          <a:xfrm>
            <a:off x="8372379" y="3985228"/>
            <a:ext cx="3444240" cy="2053589"/>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3000"/>
              </a:lnSpc>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活动结束后召集党员</a:t>
            </a:r>
            <a:endParaRPr sz="1700" dirty="0">
              <a:latin typeface="微软雅黑" panose="020B0503020204020204" charset="-122"/>
              <a:ea typeface="微软雅黑" panose="020B0503020204020204" charset="-122"/>
              <a:cs typeface="微软雅黑" panose="020B0503020204020204" charset="-122"/>
            </a:endParaRPr>
          </a:p>
          <a:p>
            <a:pPr marL="311150" algn="l" rtl="0" eaLnBrk="0">
              <a:lnSpc>
                <a:spcPct val="94000"/>
              </a:lnSpc>
              <a:spcBef>
                <a:spcPts val="880"/>
              </a:spcBef>
            </a:pPr>
            <a:r>
              <a:rPr sz="1700" kern="0" spc="50" dirty="0">
                <a:solidFill>
                  <a:srgbClr val="000000">
                    <a:alpha val="100000"/>
                  </a:srgbClr>
                </a:solidFill>
                <a:latin typeface="Arial" panose="020B0604020202020204"/>
                <a:ea typeface="Arial" panose="020B0604020202020204"/>
                <a:cs typeface="Arial" panose="020B0604020202020204"/>
              </a:rPr>
              <a:t>1.</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党员分享参加活动感受；</a:t>
            </a:r>
            <a:endParaRPr sz="1700" dirty="0">
              <a:latin typeface="微软雅黑" panose="020B0503020204020204" charset="-122"/>
              <a:ea typeface="微软雅黑" panose="020B0503020204020204" charset="-122"/>
              <a:cs typeface="微软雅黑" panose="020B0503020204020204" charset="-122"/>
            </a:endParaRPr>
          </a:p>
          <a:p>
            <a:pPr marL="15240" indent="259080" algn="l" rtl="0" eaLnBrk="0">
              <a:lnSpc>
                <a:spcPct val="126000"/>
              </a:lnSpc>
              <a:spcBef>
                <a:spcPts val="800"/>
              </a:spcBef>
            </a:pPr>
            <a:r>
              <a:rPr sz="1700" kern="0" spc="80" dirty="0">
                <a:solidFill>
                  <a:srgbClr val="000000">
                    <a:alpha val="100000"/>
                  </a:srgbClr>
                </a:solidFill>
                <a:latin typeface="Arial" panose="020B0604020202020204"/>
                <a:ea typeface="Arial" panose="020B0604020202020204"/>
                <a:cs typeface="Arial" panose="020B0604020202020204"/>
              </a:rPr>
              <a:t>2.</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支部书记点评各党员的表现，</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表扬批评；</a:t>
            </a:r>
            <a:endParaRPr sz="1700" dirty="0">
              <a:latin typeface="微软雅黑" panose="020B0503020204020204" charset="-122"/>
              <a:ea typeface="微软雅黑" panose="020B0503020204020204" charset="-122"/>
              <a:cs typeface="微软雅黑" panose="020B0503020204020204" charset="-122"/>
            </a:endParaRPr>
          </a:p>
          <a:p>
            <a:pPr marL="24765" indent="255270" algn="l" rtl="0" eaLnBrk="0">
              <a:lnSpc>
                <a:spcPct val="119000"/>
              </a:lnSpc>
              <a:spcBef>
                <a:spcPts val="475"/>
              </a:spcBef>
            </a:pPr>
            <a:r>
              <a:rPr sz="1700" kern="0" spc="80" dirty="0">
                <a:solidFill>
                  <a:srgbClr val="000000">
                    <a:alpha val="100000"/>
                  </a:srgbClr>
                </a:solidFill>
                <a:latin typeface="Arial" panose="020B0604020202020204"/>
                <a:ea typeface="Arial" panose="020B0604020202020204"/>
                <a:cs typeface="Arial" panose="020B0604020202020204"/>
              </a:rPr>
              <a:t>3.</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党支部书记安排后</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续检修期间</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党员发挥作用工作安排。</a:t>
            </a:r>
            <a:endParaRPr sz="1700" dirty="0">
              <a:latin typeface="微软雅黑" panose="020B0503020204020204" charset="-122"/>
              <a:ea typeface="微软雅黑" panose="020B0503020204020204" charset="-122"/>
              <a:cs typeface="微软雅黑" panose="020B0503020204020204" charset="-122"/>
            </a:endParaRPr>
          </a:p>
        </p:txBody>
      </p:sp>
      <p:sp>
        <p:nvSpPr>
          <p:cNvPr id="1932" name="textbox 1932"/>
          <p:cNvSpPr/>
          <p:nvPr/>
        </p:nvSpPr>
        <p:spPr>
          <a:xfrm>
            <a:off x="4327080" y="3988739"/>
            <a:ext cx="3334384" cy="1694814"/>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2700" algn="l" rtl="0" eaLnBrk="0">
              <a:lnSpc>
                <a:spcPct val="92000"/>
              </a:lnSpc>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开展活动</a:t>
            </a:r>
            <a:endParaRPr sz="1700" dirty="0">
              <a:latin typeface="微软雅黑" panose="020B0503020204020204" charset="-122"/>
              <a:ea typeface="微软雅黑" panose="020B0503020204020204" charset="-122"/>
              <a:cs typeface="微软雅黑" panose="020B0503020204020204" charset="-122"/>
            </a:endParaRPr>
          </a:p>
          <a:p>
            <a:pPr marL="306705" algn="l" rtl="0" eaLnBrk="0">
              <a:lnSpc>
                <a:spcPct val="85000"/>
              </a:lnSpc>
              <a:spcBef>
                <a:spcPts val="1250"/>
              </a:spcBef>
            </a:pPr>
            <a:r>
              <a:rPr sz="1700" kern="0" spc="40" dirty="0">
                <a:solidFill>
                  <a:srgbClr val="000000">
                    <a:alpha val="100000"/>
                  </a:srgbClr>
                </a:solidFill>
                <a:latin typeface="Arial" panose="020B0604020202020204"/>
                <a:ea typeface="Arial" panose="020B0604020202020204"/>
                <a:cs typeface="Arial" panose="020B0604020202020204"/>
              </a:rPr>
              <a:t>1.</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现场检查安全隐患；</a:t>
            </a:r>
            <a:endParaRPr sz="1700" dirty="0">
              <a:latin typeface="微软雅黑" panose="020B0503020204020204" charset="-122"/>
              <a:ea typeface="微软雅黑" panose="020B0503020204020204" charset="-122"/>
              <a:cs typeface="微软雅黑" panose="020B0503020204020204" charset="-122"/>
            </a:endParaRPr>
          </a:p>
          <a:p>
            <a:pPr marL="271145" algn="l" rtl="0" eaLnBrk="0">
              <a:lnSpc>
                <a:spcPts val="2785"/>
              </a:lnSpc>
            </a:pPr>
            <a:r>
              <a:rPr sz="1700" kern="0" spc="70" dirty="0">
                <a:solidFill>
                  <a:srgbClr val="000000">
                    <a:alpha val="100000"/>
                  </a:srgbClr>
                </a:solidFill>
                <a:latin typeface="Arial" panose="020B0604020202020204"/>
                <a:ea typeface="Arial" panose="020B0604020202020204"/>
                <a:cs typeface="Arial" panose="020B0604020202020204"/>
              </a:rPr>
              <a:t>2.</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检查互保联保情况；</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500" dirty="0">
              <a:latin typeface="Arial" panose="020B0604020202020204"/>
              <a:ea typeface="Arial" panose="020B0604020202020204"/>
              <a:cs typeface="Arial" panose="020B0604020202020204"/>
            </a:endParaRPr>
          </a:p>
          <a:p>
            <a:pPr marL="12700" indent="264160" algn="l" rtl="0" eaLnBrk="0">
              <a:lnSpc>
                <a:spcPct val="119000"/>
              </a:lnSpc>
              <a:spcBef>
                <a:spcPts val="5"/>
              </a:spcBef>
            </a:pPr>
            <a:r>
              <a:rPr sz="1700" kern="0" spc="30" dirty="0">
                <a:solidFill>
                  <a:srgbClr val="000000">
                    <a:alpha val="100000"/>
                  </a:srgbClr>
                </a:solidFill>
                <a:latin typeface="Arial" panose="020B0604020202020204"/>
                <a:ea typeface="Arial" panose="020B0604020202020204"/>
                <a:cs typeface="Arial" panose="020B0604020202020204"/>
              </a:rPr>
              <a:t>3.</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组织党员参与检修现场清理、</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重物搬运等；</a:t>
            </a:r>
            <a:endParaRPr sz="1700" dirty="0">
              <a:latin typeface="微软雅黑" panose="020B0503020204020204" charset="-122"/>
              <a:ea typeface="微软雅黑" panose="020B0503020204020204" charset="-122"/>
              <a:cs typeface="微软雅黑" panose="020B0503020204020204" charset="-122"/>
            </a:endParaRPr>
          </a:p>
        </p:txBody>
      </p:sp>
      <p:pic>
        <p:nvPicPr>
          <p:cNvPr id="1934" name="picture 1934"/>
          <p:cNvPicPr>
            <a:picLocks noChangeAspect="1"/>
          </p:cNvPicPr>
          <p:nvPr/>
        </p:nvPicPr>
        <p:blipFill>
          <a:blip r:embed="rId3"/>
          <a:stretch>
            <a:fillRect/>
          </a:stretch>
        </p:blipFill>
        <p:spPr>
          <a:xfrm rot="21600000">
            <a:off x="1510030" y="2925445"/>
            <a:ext cx="8683624" cy="558800"/>
          </a:xfrm>
          <a:prstGeom prst="rect">
            <a:avLst/>
          </a:prstGeom>
        </p:spPr>
      </p:pic>
      <p:sp>
        <p:nvSpPr>
          <p:cNvPr id="1936" name="textbox 1936"/>
          <p:cNvSpPr/>
          <p:nvPr/>
        </p:nvSpPr>
        <p:spPr>
          <a:xfrm>
            <a:off x="1988820" y="1766316"/>
            <a:ext cx="5750559" cy="723900"/>
          </a:xfrm>
          <a:prstGeom prst="rect">
            <a:avLst/>
          </a:prstGeom>
          <a:solidFill>
            <a:srgbClr val="92D050">
              <a:alpha val="100000"/>
            </a:srgbClr>
          </a:solidFill>
          <a:ln w="0" cap="flat">
            <a:noFill/>
            <a:prstDash val="solid"/>
            <a:miter lim="0"/>
          </a:ln>
        </p:spPr>
        <p:txBody>
          <a:bodyPr vert="horz" wrap="square" lIns="0" tIns="0" rIns="0" bIns="0"/>
          <a:lstStyle/>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654050" algn="l" rtl="0" eaLnBrk="0">
              <a:lnSpc>
                <a:spcPct val="91000"/>
              </a:lnSpc>
            </a:pPr>
            <a:r>
              <a:rPr sz="4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生产系统停机检修</a:t>
            </a:r>
            <a:endParaRPr sz="4400" dirty="0">
              <a:latin typeface="微软雅黑" panose="020B0503020204020204" charset="-122"/>
              <a:ea typeface="微软雅黑" panose="020B0503020204020204" charset="-122"/>
              <a:cs typeface="微软雅黑" panose="020B0503020204020204" charset="-122"/>
            </a:endParaRPr>
          </a:p>
        </p:txBody>
      </p:sp>
      <p:sp>
        <p:nvSpPr>
          <p:cNvPr id="1938" name="textbox 1938"/>
          <p:cNvSpPr/>
          <p:nvPr/>
        </p:nvSpPr>
        <p:spPr>
          <a:xfrm>
            <a:off x="2203830" y="3012344"/>
            <a:ext cx="7497444" cy="406400"/>
          </a:xfrm>
          <a:prstGeom prst="rect">
            <a:avLst/>
          </a:prstGeom>
          <a:noFill/>
          <a:ln w="0" cap="flat">
            <a:noFill/>
            <a:prstDash val="solid"/>
            <a:miter lim="0"/>
          </a:ln>
        </p:spPr>
        <p:txBody>
          <a:bodyPr vert="horz" wrap="square" lIns="0" tIns="0" rIns="0" bIns="0"/>
          <a:lstStyle/>
          <a:p>
            <a:pPr algn="l" rtl="0" eaLnBrk="0">
              <a:lnSpc>
                <a:spcPct val="71000"/>
              </a:lnSpc>
            </a:pPr>
            <a:endParaRPr sz="100" dirty="0">
              <a:latin typeface="Arial" panose="020B0604020202020204"/>
              <a:ea typeface="Arial" panose="020B0604020202020204"/>
              <a:cs typeface="Arial" panose="020B0604020202020204"/>
            </a:endParaRPr>
          </a:p>
          <a:p>
            <a:pPr algn="r" rtl="0" eaLnBrk="0">
              <a:lnSpc>
                <a:spcPct val="93000"/>
              </a:lnSpc>
            </a:pPr>
            <a:r>
              <a:rPr sz="27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“保安全 促检修 我是党员我先上”主题党日活动</a:t>
            </a:r>
            <a:endParaRPr sz="2700" dirty="0">
              <a:latin typeface="微软雅黑" panose="020B0503020204020204" charset="-122"/>
              <a:ea typeface="微软雅黑" panose="020B0503020204020204" charset="-122"/>
              <a:cs typeface="微软雅黑" panose="020B0503020204020204" charset="-122"/>
            </a:endParaRPr>
          </a:p>
        </p:txBody>
      </p:sp>
      <p:sp>
        <p:nvSpPr>
          <p:cNvPr id="1940" name="rect 1940"/>
          <p:cNvSpPr/>
          <p:nvPr/>
        </p:nvSpPr>
        <p:spPr>
          <a:xfrm>
            <a:off x="0" y="2648711"/>
            <a:ext cx="12185904" cy="170688"/>
          </a:xfrm>
          <a:prstGeom prst="rect">
            <a:avLst/>
          </a:prstGeom>
          <a:solidFill>
            <a:srgbClr val="C5E0B4">
              <a:alpha val="100000"/>
            </a:srgbClr>
          </a:solidFill>
          <a:ln w="0" cap="flat">
            <a:noFill/>
            <a:prstDash val="solid"/>
            <a:miter lim="0"/>
          </a:ln>
        </p:spPr>
        <p:txBody>
          <a:bodyPr rtlCol="0"/>
          <a:lstStyle/>
          <a:p>
            <a:pPr algn="ctr"/>
            <a:endParaRPr lang="zh-CN" altLang="en-US"/>
          </a:p>
        </p:txBody>
      </p:sp>
      <p:sp>
        <p:nvSpPr>
          <p:cNvPr id="1942" name="textbox 1942"/>
          <p:cNvSpPr/>
          <p:nvPr/>
        </p:nvSpPr>
        <p:spPr>
          <a:xfrm>
            <a:off x="901917" y="1192876"/>
            <a:ext cx="3568065" cy="471169"/>
          </a:xfrm>
          <a:prstGeom prst="rect">
            <a:avLst/>
          </a:prstGeom>
          <a:noFill/>
          <a:ln w="0" cap="flat">
            <a:noFill/>
            <a:prstDash val="solid"/>
            <a:miter lim="0"/>
          </a:ln>
        </p:spPr>
        <p:txBody>
          <a:bodyPr vert="horz" wrap="square" lIns="0" tIns="0" rIns="0" bIns="0"/>
          <a:lstStyle/>
          <a:p>
            <a:pPr algn="l" rtl="0" eaLnBrk="0">
              <a:lnSpc>
                <a:spcPct val="93000"/>
              </a:lnSpc>
            </a:pPr>
            <a:r>
              <a:rPr sz="32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主题党日</a:t>
            </a:r>
            <a:r>
              <a:rPr lang="zh-CN" sz="32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范例</a:t>
            </a:r>
            <a:endParaRPr sz="3200" dirty="0">
              <a:latin typeface="微软雅黑" panose="020B0503020204020204" charset="-122"/>
              <a:ea typeface="微软雅黑" panose="020B0503020204020204" charset="-122"/>
              <a:cs typeface="微软雅黑" panose="020B0503020204020204" charset="-122"/>
            </a:endParaRPr>
          </a:p>
        </p:txBody>
      </p:sp>
      <p:sp>
        <p:nvSpPr>
          <p:cNvPr id="1944" name="textbox 1944"/>
          <p:cNvSpPr/>
          <p:nvPr/>
        </p:nvSpPr>
        <p:spPr>
          <a:xfrm>
            <a:off x="5173979" y="3500628"/>
            <a:ext cx="1359535" cy="398145"/>
          </a:xfrm>
          <a:prstGeom prst="rect">
            <a:avLst/>
          </a:prstGeom>
          <a:solidFill>
            <a:srgbClr val="C5E0B4">
              <a:alpha val="100000"/>
            </a:srgbClr>
          </a:solidFill>
          <a:ln w="0" cap="flat">
            <a:noFill/>
            <a:prstDash val="solid"/>
            <a:miter lim="0"/>
          </a:ln>
        </p:spPr>
        <p:txBody>
          <a:bodyPr vert="horz" wrap="square" lIns="0" tIns="0" rIns="0" bIns="0"/>
          <a:lstStyle/>
          <a:p>
            <a:pPr algn="l" rtl="0" eaLnBrk="0">
              <a:lnSpc>
                <a:spcPct val="115000"/>
              </a:lnSpc>
            </a:pPr>
            <a:endParaRPr sz="400" dirty="0">
              <a:latin typeface="Arial" panose="020B0604020202020204"/>
              <a:ea typeface="Arial" panose="020B0604020202020204"/>
              <a:cs typeface="Arial" panose="020B0604020202020204"/>
            </a:endParaRPr>
          </a:p>
          <a:p>
            <a:pPr marL="194945" algn="l" rtl="0" eaLnBrk="0">
              <a:lnSpc>
                <a:spcPct val="91000"/>
              </a:lnSpc>
              <a:spcBef>
                <a:spcPts val="5"/>
              </a:spcBef>
            </a:pPr>
            <a:r>
              <a:rPr sz="20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中间环节</a:t>
            </a:r>
            <a:endParaRPr sz="2000" dirty="0">
              <a:latin typeface="微软雅黑" panose="020B0503020204020204" charset="-122"/>
              <a:ea typeface="微软雅黑" panose="020B0503020204020204" charset="-122"/>
              <a:cs typeface="微软雅黑" panose="020B0503020204020204" charset="-122"/>
            </a:endParaRPr>
          </a:p>
        </p:txBody>
      </p:sp>
      <p:sp>
        <p:nvSpPr>
          <p:cNvPr id="1946" name="textbox 1946"/>
          <p:cNvSpPr/>
          <p:nvPr/>
        </p:nvSpPr>
        <p:spPr>
          <a:xfrm>
            <a:off x="8308149" y="2019046"/>
            <a:ext cx="2014220" cy="267334"/>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Arial" panose="020B0604020202020204"/>
              <a:ea typeface="Arial" panose="020B0604020202020204"/>
              <a:cs typeface="Arial" panose="020B0604020202020204"/>
            </a:endParaRPr>
          </a:p>
          <a:p>
            <a:pPr algn="r" rtl="0" eaLnBrk="0">
              <a:lnSpc>
                <a:spcPct val="93000"/>
              </a:lnSpc>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时间：</a:t>
            </a:r>
            <a:r>
              <a:rPr sz="1700" kern="0" spc="20" dirty="0">
                <a:solidFill>
                  <a:srgbClr val="000000">
                    <a:alpha val="100000"/>
                  </a:srgbClr>
                </a:solidFill>
                <a:latin typeface="Arial" panose="020B0604020202020204"/>
                <a:ea typeface="Arial" panose="020B0604020202020204"/>
                <a:cs typeface="Arial" panose="020B0604020202020204"/>
              </a:rPr>
              <a:t>2024</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年 月</a:t>
            </a:r>
            <a:r>
              <a:rPr sz="1700" kern="0" spc="4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日</a:t>
            </a:r>
            <a:endParaRPr sz="1700" dirty="0">
              <a:latin typeface="微软雅黑" panose="020B0503020204020204" charset="-122"/>
              <a:ea typeface="微软雅黑" panose="020B0503020204020204" charset="-122"/>
              <a:cs typeface="微软雅黑" panose="020B0503020204020204" charset="-122"/>
            </a:endParaRPr>
          </a:p>
        </p:txBody>
      </p:sp>
      <p:sp>
        <p:nvSpPr>
          <p:cNvPr id="1948" name="textbox 1948"/>
          <p:cNvSpPr/>
          <p:nvPr/>
        </p:nvSpPr>
        <p:spPr>
          <a:xfrm>
            <a:off x="9582911" y="3479291"/>
            <a:ext cx="850900" cy="398145"/>
          </a:xfrm>
          <a:prstGeom prst="rect">
            <a:avLst/>
          </a:prstGeom>
          <a:solidFill>
            <a:srgbClr val="C5E0B4">
              <a:alpha val="100000"/>
            </a:srgbClr>
          </a:solidFill>
          <a:ln w="0" cap="flat">
            <a:noFill/>
            <a:prstDash val="solid"/>
            <a:miter lim="0"/>
          </a:ln>
        </p:spPr>
        <p:txBody>
          <a:bodyPr vert="horz" wrap="square" lIns="0" tIns="0" rIns="0" bIns="0"/>
          <a:lstStyle/>
          <a:p>
            <a:pPr algn="l" rtl="0" eaLnBrk="0">
              <a:lnSpc>
                <a:spcPct val="118000"/>
              </a:lnSpc>
            </a:pPr>
            <a:endParaRPr sz="400" dirty="0">
              <a:latin typeface="Arial" panose="020B0604020202020204"/>
              <a:ea typeface="Arial" panose="020B0604020202020204"/>
              <a:cs typeface="Arial" panose="020B0604020202020204"/>
            </a:endParaRPr>
          </a:p>
          <a:p>
            <a:pPr marL="176530" algn="l" rtl="0" eaLnBrk="0">
              <a:lnSpc>
                <a:spcPct val="91000"/>
              </a:lnSpc>
              <a:spcBef>
                <a:spcPts val="0"/>
              </a:spcBef>
            </a:pPr>
            <a:r>
              <a:rPr sz="20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靴子</a:t>
            </a:r>
            <a:endParaRPr sz="2000" dirty="0">
              <a:latin typeface="微软雅黑" panose="020B0503020204020204" charset="-122"/>
              <a:ea typeface="微软雅黑" panose="020B0503020204020204" charset="-122"/>
              <a:cs typeface="微软雅黑" panose="020B0503020204020204" charset="-122"/>
            </a:endParaRPr>
          </a:p>
        </p:txBody>
      </p:sp>
      <p:sp>
        <p:nvSpPr>
          <p:cNvPr id="1950" name="textbox 1950"/>
          <p:cNvSpPr/>
          <p:nvPr/>
        </p:nvSpPr>
        <p:spPr>
          <a:xfrm>
            <a:off x="1274063" y="3496055"/>
            <a:ext cx="850900" cy="398145"/>
          </a:xfrm>
          <a:prstGeom prst="rect">
            <a:avLst/>
          </a:prstGeom>
          <a:solidFill>
            <a:srgbClr val="C5E0B4">
              <a:alpha val="100000"/>
            </a:srgbClr>
          </a:solidFill>
          <a:ln w="0" cap="flat">
            <a:noFill/>
            <a:prstDash val="solid"/>
            <a:miter lim="0"/>
          </a:ln>
        </p:spPr>
        <p:txBody>
          <a:bodyPr vert="horz" wrap="square" lIns="0" tIns="0" rIns="0" bIns="0"/>
          <a:lstStyle/>
          <a:p>
            <a:pPr algn="l" rtl="0" eaLnBrk="0">
              <a:lnSpc>
                <a:spcPct val="120000"/>
              </a:lnSpc>
            </a:pPr>
            <a:endParaRPr sz="400" dirty="0">
              <a:latin typeface="Arial" panose="020B0604020202020204"/>
              <a:ea typeface="Arial" panose="020B0604020202020204"/>
              <a:cs typeface="Arial" panose="020B0604020202020204"/>
            </a:endParaRPr>
          </a:p>
          <a:p>
            <a:pPr marL="189230" algn="l" rtl="0" eaLnBrk="0">
              <a:lnSpc>
                <a:spcPct val="91000"/>
              </a:lnSpc>
              <a:spcBef>
                <a:spcPts val="5"/>
              </a:spcBef>
            </a:pPr>
            <a:r>
              <a:rPr sz="20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帽子</a:t>
            </a:r>
            <a:endParaRPr sz="20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2" name="picture 1952"/>
          <p:cNvPicPr>
            <a:picLocks noChangeAspect="1"/>
          </p:cNvPicPr>
          <p:nvPr/>
        </p:nvPicPr>
        <p:blipFill>
          <a:blip r:embed="rId1"/>
          <a:stretch>
            <a:fillRect/>
          </a:stretch>
        </p:blipFill>
        <p:spPr>
          <a:xfrm rot="21600000">
            <a:off x="0" y="0"/>
            <a:ext cx="12192000" cy="6858000"/>
          </a:xfrm>
          <a:prstGeom prst="rect">
            <a:avLst/>
          </a:prstGeom>
        </p:spPr>
      </p:pic>
      <p:sp>
        <p:nvSpPr>
          <p:cNvPr id="1954" name="rect 1954"/>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956" name="textbox 1956"/>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958" name="textbox 1958"/>
          <p:cNvSpPr/>
          <p:nvPr/>
        </p:nvSpPr>
        <p:spPr>
          <a:xfrm>
            <a:off x="1058964" y="6576021"/>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9</a:t>
            </a:r>
            <a:endParaRPr sz="1200" dirty="0">
              <a:latin typeface="微软雅黑" panose="020B0503020204020204" charset="-122"/>
              <a:ea typeface="微软雅黑" panose="020B0503020204020204" charset="-122"/>
              <a:cs typeface="微软雅黑" panose="020B0503020204020204" charset="-122"/>
            </a:endParaRPr>
          </a:p>
        </p:txBody>
      </p:sp>
      <p:pic>
        <p:nvPicPr>
          <p:cNvPr id="1960" name="picture 1960"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962" name="rect 1962"/>
          <p:cNvSpPr/>
          <p:nvPr/>
        </p:nvSpPr>
        <p:spPr>
          <a:xfrm>
            <a:off x="5067300" y="2522220"/>
            <a:ext cx="2098040" cy="702310"/>
          </a:xfrm>
          <a:prstGeom prst="rect">
            <a:avLst/>
          </a:prstGeom>
          <a:solidFill>
            <a:srgbClr val="C00000">
              <a:alpha val="100000"/>
            </a:srgbClr>
          </a:solidFill>
          <a:ln w="0" cap="flat">
            <a:noFill/>
            <a:prstDash val="solid"/>
            <a:miter lim="0"/>
          </a:ln>
        </p:spPr>
        <p:txBody>
          <a:bodyPr rtlCol="0"/>
          <a:lstStyle/>
          <a:p>
            <a:pPr algn="ctr"/>
            <a:endParaRPr lang="zh-CN" altLang="en-US"/>
          </a:p>
        </p:txBody>
      </p:sp>
      <p:sp>
        <p:nvSpPr>
          <p:cNvPr id="1964" name="textbox 1964"/>
          <p:cNvSpPr/>
          <p:nvPr/>
        </p:nvSpPr>
        <p:spPr>
          <a:xfrm>
            <a:off x="360813" y="187394"/>
            <a:ext cx="11478259" cy="4312920"/>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algn="l" rtl="0" eaLnBrk="0">
              <a:lnSpc>
                <a:spcPct val="88000"/>
              </a:lnSpc>
            </a:pPr>
            <a:r>
              <a:rPr sz="5400" kern="0" spc="140" baseline="9000" dirty="0">
                <a:solidFill>
                  <a:srgbClr val="E61817">
                    <a:alpha val="100000"/>
                  </a:srgbClr>
                </a:solidFill>
                <a:latin typeface="黑体" panose="02010609060101010101" charset="-122"/>
                <a:ea typeface="黑体" panose="02010609060101010101" charset="-122"/>
                <a:cs typeface="黑体" panose="02010609060101010101" charset="-122"/>
              </a:rPr>
              <a:t>七夕节</a:t>
            </a:r>
            <a:r>
              <a:rPr sz="3500" kern="0" spc="60" dirty="0">
                <a:solidFill>
                  <a:srgbClr val="E61817">
                    <a:alpha val="100000"/>
                  </a:srgbClr>
                </a:solidFill>
                <a:latin typeface="黑体" panose="02010609060101010101" charset="-122"/>
                <a:ea typeface="黑体" panose="02010609060101010101" charset="-122"/>
                <a:cs typeface="黑体" panose="02010609060101010101" charset="-122"/>
              </a:rPr>
              <a:t>    </a:t>
            </a:r>
            <a:r>
              <a:rPr lang="en-US" sz="3500" kern="0" spc="60" dirty="0">
                <a:solidFill>
                  <a:srgbClr val="E61817">
                    <a:alpha val="100000"/>
                  </a:srgbClr>
                </a:solidFill>
                <a:latin typeface="黑体" panose="02010609060101010101" charset="-122"/>
                <a:ea typeface="黑体" panose="02010609060101010101" charset="-122"/>
                <a:cs typeface="黑体" panose="02010609060101010101" charset="-122"/>
              </a:rPr>
              <a:t>   </a:t>
            </a:r>
            <a:r>
              <a:rPr sz="6700" kern="0" spc="140" baseline="-5000" dirty="0">
                <a:solidFill>
                  <a:srgbClr val="E61817">
                    <a:alpha val="100000"/>
                  </a:srgbClr>
                </a:solidFill>
                <a:latin typeface="黑体" panose="02010609060101010101" charset="-122"/>
                <a:ea typeface="黑体" panose="02010609060101010101" charset="-122"/>
                <a:cs typeface="黑体" panose="02010609060101010101" charset="-122"/>
              </a:rPr>
              <a:t>青年歌手大赛</a:t>
            </a:r>
            <a:r>
              <a:rPr sz="4300" kern="0" spc="1950" dirty="0">
                <a:solidFill>
                  <a:srgbClr val="E61817">
                    <a:alpha val="100000"/>
                  </a:srgbClr>
                </a:solidFill>
                <a:latin typeface="黑体" panose="02010609060101010101" charset="-122"/>
                <a:ea typeface="黑体" panose="02010609060101010101" charset="-122"/>
                <a:cs typeface="黑体" panose="02010609060101010101" charset="-122"/>
              </a:rPr>
              <a:t> </a:t>
            </a:r>
            <a:r>
              <a:rPr sz="4900" kern="0" spc="140" baseline="12000" dirty="0">
                <a:solidFill>
                  <a:srgbClr val="E61817">
                    <a:alpha val="100000"/>
                  </a:srgbClr>
                </a:solidFill>
                <a:latin typeface="黑体" panose="02010609060101010101" charset="-122"/>
                <a:ea typeface="黑体" panose="02010609060101010101" charset="-122"/>
                <a:cs typeface="黑体" panose="02010609060101010101" charset="-122"/>
              </a:rPr>
              <a:t>世界水日</a:t>
            </a:r>
            <a:endParaRPr sz="4900" baseline="12000" dirty="0">
              <a:latin typeface="黑体" panose="02010609060101010101" charset="-122"/>
              <a:ea typeface="黑体" panose="02010609060101010101" charset="-122"/>
              <a:cs typeface="黑体" panose="02010609060101010101"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2901315" algn="l" rtl="0" eaLnBrk="0">
              <a:lnSpc>
                <a:spcPct val="86000"/>
              </a:lnSpc>
              <a:spcBef>
                <a:spcPts val="1055"/>
              </a:spcBef>
            </a:pPr>
            <a:r>
              <a:rPr sz="3500" kern="0" spc="-70" dirty="0">
                <a:solidFill>
                  <a:srgbClr val="E61817">
                    <a:alpha val="100000"/>
                  </a:srgbClr>
                </a:solidFill>
                <a:latin typeface="黑体" panose="02010609060101010101" charset="-122"/>
                <a:ea typeface="黑体" panose="02010609060101010101" charset="-122"/>
                <a:cs typeface="黑体" panose="02010609060101010101" charset="-122"/>
              </a:rPr>
              <a:t>踏青活动</a:t>
            </a:r>
            <a:r>
              <a:rPr sz="3500" kern="0" spc="50" dirty="0">
                <a:solidFill>
                  <a:srgbClr val="E61817">
                    <a:alpha val="100000"/>
                  </a:srgbClr>
                </a:solidFill>
                <a:latin typeface="黑体" panose="02010609060101010101" charset="-122"/>
                <a:ea typeface="黑体" panose="02010609060101010101" charset="-122"/>
                <a:cs typeface="黑体" panose="02010609060101010101" charset="-122"/>
              </a:rPr>
              <a:t>                 </a:t>
            </a:r>
            <a:r>
              <a:rPr sz="3500" kern="0" spc="-70" dirty="0">
                <a:solidFill>
                  <a:srgbClr val="E61817">
                    <a:alpha val="100000"/>
                  </a:srgbClr>
                </a:solidFill>
                <a:latin typeface="黑体" panose="02010609060101010101" charset="-122"/>
                <a:ea typeface="黑体" panose="02010609060101010101" charset="-122"/>
                <a:cs typeface="黑体" panose="02010609060101010101" charset="-122"/>
              </a:rPr>
              <a:t>5  ·4青年节</a:t>
            </a:r>
            <a:endParaRPr sz="3500" dirty="0">
              <a:latin typeface="黑体" panose="02010609060101010101" charset="-122"/>
              <a:ea typeface="黑体" panose="02010609060101010101" charset="-122"/>
              <a:cs typeface="黑体" panose="02010609060101010101" charset="-122"/>
            </a:endParaRPr>
          </a:p>
          <a:p>
            <a:pPr marL="997585" algn="l" rtl="0" eaLnBrk="0">
              <a:lnSpc>
                <a:spcPct val="100000"/>
              </a:lnSpc>
              <a:spcBef>
                <a:spcPts val="1850"/>
              </a:spcBef>
            </a:pPr>
            <a:r>
              <a:rPr sz="5400" kern="0" spc="30" baseline="-28000" dirty="0">
                <a:solidFill>
                  <a:srgbClr val="E61817">
                    <a:alpha val="100000"/>
                  </a:srgbClr>
                </a:solidFill>
                <a:latin typeface="黑体" panose="02010609060101010101" charset="-122"/>
                <a:ea typeface="黑体" panose="02010609060101010101" charset="-122"/>
                <a:cs typeface="黑体" panose="02010609060101010101" charset="-122"/>
              </a:rPr>
              <a:t>演讲赛</a:t>
            </a:r>
            <a:r>
              <a:rPr sz="3500" kern="0" spc="90" dirty="0">
                <a:solidFill>
                  <a:srgbClr val="E61817">
                    <a:alpha val="100000"/>
                  </a:srgbClr>
                </a:solidFill>
                <a:latin typeface="黑体" panose="02010609060101010101" charset="-122"/>
                <a:ea typeface="黑体" panose="02010609060101010101" charset="-122"/>
                <a:cs typeface="黑体" panose="02010609060101010101" charset="-122"/>
              </a:rPr>
              <a:t>         </a:t>
            </a:r>
            <a:r>
              <a:rPr sz="4900" kern="0" spc="30" baseline="22000" dirty="0">
                <a:solidFill>
                  <a:srgbClr val="E61817">
                    <a:alpha val="100000"/>
                  </a:srgbClr>
                </a:solidFill>
                <a:latin typeface="黑体" panose="02010609060101010101" charset="-122"/>
                <a:ea typeface="黑体" panose="02010609060101010101" charset="-122"/>
                <a:cs typeface="黑体" panose="02010609060101010101" charset="-122"/>
              </a:rPr>
              <a:t>防汛抢险</a:t>
            </a:r>
            <a:r>
              <a:rPr sz="3100" kern="0" spc="240" dirty="0">
                <a:solidFill>
                  <a:srgbClr val="E61817">
                    <a:alpha val="100000"/>
                  </a:srgbClr>
                </a:solidFill>
                <a:latin typeface="黑体" panose="02010609060101010101" charset="-122"/>
                <a:ea typeface="黑体" panose="02010609060101010101" charset="-122"/>
                <a:cs typeface="黑体" panose="02010609060101010101" charset="-122"/>
              </a:rPr>
              <a:t>      </a:t>
            </a:r>
            <a:r>
              <a:rPr sz="4400" kern="0" spc="30" dirty="0">
                <a:solidFill>
                  <a:srgbClr val="E61817">
                    <a:alpha val="100000"/>
                  </a:srgbClr>
                </a:solidFill>
                <a:latin typeface="黑体" panose="02010609060101010101" charset="-122"/>
                <a:ea typeface="黑体" panose="02010609060101010101" charset="-122"/>
                <a:cs typeface="黑体" panose="02010609060101010101" charset="-122"/>
              </a:rPr>
              <a:t>雷锋月</a:t>
            </a:r>
            <a:endParaRPr sz="4400" dirty="0">
              <a:latin typeface="黑体" panose="02010609060101010101" charset="-122"/>
              <a:ea typeface="黑体" panose="02010609060101010101" charset="-122"/>
              <a:cs typeface="黑体" panose="02010609060101010101" charset="-122"/>
            </a:endParaRPr>
          </a:p>
          <a:p>
            <a:pPr marL="2638425" algn="l" rtl="0" eaLnBrk="0">
              <a:lnSpc>
                <a:spcPct val="98000"/>
              </a:lnSpc>
              <a:spcBef>
                <a:spcPts val="10"/>
              </a:spcBef>
            </a:pPr>
            <a:r>
              <a:rPr sz="4200" kern="0" spc="110" baseline="33000" dirty="0">
                <a:solidFill>
                  <a:srgbClr val="E61817">
                    <a:alpha val="100000"/>
                  </a:srgbClr>
                </a:solidFill>
                <a:latin typeface="黑体" panose="02010609060101010101" charset="-122"/>
                <a:ea typeface="黑体" panose="02010609060101010101" charset="-122"/>
                <a:cs typeface="黑体" panose="02010609060101010101" charset="-122"/>
              </a:rPr>
              <a:t>七一建党</a:t>
            </a:r>
            <a:r>
              <a:rPr sz="2700" kern="0" spc="260" dirty="0">
                <a:solidFill>
                  <a:srgbClr val="E61817">
                    <a:alpha val="100000"/>
                  </a:srgbClr>
                </a:solidFill>
                <a:latin typeface="黑体" panose="02010609060101010101" charset="-122"/>
                <a:ea typeface="黑体" panose="02010609060101010101" charset="-122"/>
                <a:cs typeface="黑体" panose="02010609060101010101" charset="-122"/>
              </a:rPr>
              <a:t>   </a:t>
            </a:r>
            <a:r>
              <a:rPr sz="3900" b="1" kern="0" spc="110" dirty="0">
                <a:solidFill>
                  <a:srgbClr val="FFFFFF">
                    <a:alpha val="100000"/>
                  </a:srgbClr>
                </a:solidFill>
                <a:latin typeface="微软雅黑" panose="020B0503020204020204" charset="-122"/>
                <a:ea typeface="微软雅黑" panose="020B0503020204020204" charset="-122"/>
                <a:cs typeface="微软雅黑" panose="020B0503020204020204" charset="-122"/>
              </a:rPr>
              <a:t>主题党日 </a:t>
            </a:r>
            <a:r>
              <a:rPr sz="39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4200" kern="0" spc="100" baseline="-24000" dirty="0">
                <a:solidFill>
                  <a:srgbClr val="E61817">
                    <a:alpha val="100000"/>
                  </a:srgbClr>
                </a:solidFill>
                <a:latin typeface="黑体" panose="02010609060101010101" charset="-122"/>
                <a:ea typeface="黑体" panose="02010609060101010101" charset="-122"/>
                <a:cs typeface="黑体" panose="02010609060101010101" charset="-122"/>
              </a:rPr>
              <a:t>六一儿童节</a:t>
            </a:r>
            <a:endParaRPr sz="4200" baseline="-24000" dirty="0">
              <a:latin typeface="黑体" panose="02010609060101010101" charset="-122"/>
              <a:ea typeface="黑体" panose="02010609060101010101" charset="-122"/>
              <a:cs typeface="黑体" panose="02010609060101010101" charset="-122"/>
            </a:endParaRPr>
          </a:p>
          <a:p>
            <a:pPr marL="12700" algn="l" rtl="0" eaLnBrk="0">
              <a:lnSpc>
                <a:spcPct val="80000"/>
              </a:lnSpc>
              <a:spcBef>
                <a:spcPts val="405"/>
              </a:spcBef>
            </a:pPr>
            <a:r>
              <a:rPr sz="3500" kern="0" spc="20" dirty="0">
                <a:solidFill>
                  <a:srgbClr val="E61817">
                    <a:alpha val="100000"/>
                  </a:srgbClr>
                </a:solidFill>
                <a:latin typeface="黑体" panose="02010609060101010101" charset="-122"/>
                <a:ea typeface="黑体" panose="02010609060101010101" charset="-122"/>
                <a:cs typeface="黑体" panose="02010609060101010101" charset="-122"/>
              </a:rPr>
              <a:t>毛泽东</a:t>
            </a:r>
            <a:r>
              <a:rPr sz="3500" kern="0" spc="-630" dirty="0">
                <a:solidFill>
                  <a:srgbClr val="E61817">
                    <a:alpha val="100000"/>
                  </a:srgbClr>
                </a:solidFill>
                <a:latin typeface="黑体" panose="02010609060101010101" charset="-122"/>
                <a:ea typeface="黑体" panose="02010609060101010101" charset="-122"/>
                <a:cs typeface="黑体" panose="02010609060101010101" charset="-122"/>
              </a:rPr>
              <a:t> </a:t>
            </a:r>
            <a:r>
              <a:rPr sz="3500" kern="0" spc="20" dirty="0">
                <a:solidFill>
                  <a:srgbClr val="E61817">
                    <a:alpha val="100000"/>
                  </a:srgbClr>
                </a:solidFill>
                <a:latin typeface="黑体" panose="02010609060101010101" charset="-122"/>
                <a:ea typeface="黑体" panose="02010609060101010101" charset="-122"/>
                <a:cs typeface="黑体" panose="02010609060101010101" charset="-122"/>
              </a:rPr>
              <a:t>诞辰</a:t>
            </a:r>
            <a:endParaRPr sz="3500" dirty="0">
              <a:latin typeface="黑体" panose="02010609060101010101" charset="-122"/>
              <a:ea typeface="黑体" panose="02010609060101010101" charset="-122"/>
              <a:cs typeface="黑体" panose="02010609060101010101" charset="-122"/>
            </a:endParaRPr>
          </a:p>
          <a:p>
            <a:pPr marL="9565640" algn="l" rtl="0" eaLnBrk="0">
              <a:lnSpc>
                <a:spcPct val="79000"/>
              </a:lnSpc>
              <a:spcBef>
                <a:spcPts val="20"/>
              </a:spcBef>
            </a:pPr>
            <a:r>
              <a:rPr sz="3500" kern="0" spc="70" dirty="0">
                <a:solidFill>
                  <a:srgbClr val="E61817">
                    <a:alpha val="100000"/>
                  </a:srgbClr>
                </a:solidFill>
                <a:latin typeface="黑体" panose="02010609060101010101" charset="-122"/>
                <a:ea typeface="黑体" panose="02010609060101010101" charset="-122"/>
                <a:cs typeface="黑体" panose="02010609060101010101" charset="-122"/>
              </a:rPr>
              <a:t>八一建军</a:t>
            </a:r>
            <a:endParaRPr sz="3500" dirty="0">
              <a:latin typeface="黑体" panose="02010609060101010101" charset="-122"/>
              <a:ea typeface="黑体" panose="02010609060101010101" charset="-122"/>
              <a:cs typeface="黑体" panose="02010609060101010101" charset="-122"/>
            </a:endParaRPr>
          </a:p>
          <a:p>
            <a:pPr marL="935355" algn="l" rtl="0" eaLnBrk="0">
              <a:lnSpc>
                <a:spcPct val="97000"/>
              </a:lnSpc>
              <a:spcBef>
                <a:spcPts val="0"/>
              </a:spcBef>
            </a:pPr>
            <a:r>
              <a:rPr sz="2700" kern="0" spc="660" dirty="0">
                <a:solidFill>
                  <a:srgbClr val="E61817">
                    <a:alpha val="100000"/>
                  </a:srgbClr>
                </a:solidFill>
                <a:latin typeface="黑体" panose="02010609060101010101" charset="-122"/>
                <a:ea typeface="黑体" panose="02010609060101010101" charset="-122"/>
                <a:cs typeface="黑体" panose="02010609060101010101" charset="-122"/>
              </a:rPr>
              <a:t>消防演</a:t>
            </a:r>
            <a:r>
              <a:rPr sz="2700" kern="0" spc="-720" dirty="0">
                <a:solidFill>
                  <a:srgbClr val="E61817">
                    <a:alpha val="100000"/>
                  </a:srgbClr>
                </a:solidFill>
                <a:latin typeface="黑体" panose="02010609060101010101" charset="-122"/>
                <a:ea typeface="黑体" panose="02010609060101010101" charset="-122"/>
                <a:cs typeface="黑体" panose="02010609060101010101" charset="-122"/>
              </a:rPr>
              <a:t> </a:t>
            </a:r>
            <a:r>
              <a:rPr sz="2700" kern="0" spc="660" dirty="0">
                <a:solidFill>
                  <a:srgbClr val="E61817">
                    <a:alpha val="100000"/>
                  </a:srgbClr>
                </a:solidFill>
                <a:latin typeface="黑体" panose="02010609060101010101" charset="-122"/>
                <a:ea typeface="黑体" panose="02010609060101010101" charset="-122"/>
                <a:cs typeface="黑体" panose="02010609060101010101" charset="-122"/>
              </a:rPr>
              <a:t>练</a:t>
            </a:r>
            <a:endParaRPr sz="2700" dirty="0">
              <a:latin typeface="黑体" panose="02010609060101010101" charset="-122"/>
              <a:ea typeface="黑体" panose="02010609060101010101" charset="-122"/>
              <a:cs typeface="黑体" panose="02010609060101010101" charset="-122"/>
            </a:endParaRPr>
          </a:p>
        </p:txBody>
      </p:sp>
      <p:pic>
        <p:nvPicPr>
          <p:cNvPr id="1966" name="picture 1966"/>
          <p:cNvPicPr>
            <a:picLocks noChangeAspect="1"/>
          </p:cNvPicPr>
          <p:nvPr/>
        </p:nvPicPr>
        <p:blipFill>
          <a:blip r:embed="rId3"/>
          <a:stretch>
            <a:fillRect/>
          </a:stretch>
        </p:blipFill>
        <p:spPr>
          <a:xfrm rot="21600000">
            <a:off x="7116106" y="2612211"/>
            <a:ext cx="172084" cy="612319"/>
          </a:xfrm>
          <a:prstGeom prst="rect">
            <a:avLst/>
          </a:prstGeom>
        </p:spPr>
      </p:pic>
      <p:pic>
        <p:nvPicPr>
          <p:cNvPr id="1968" name="picture 1968"/>
          <p:cNvPicPr>
            <a:picLocks noChangeAspect="1"/>
          </p:cNvPicPr>
          <p:nvPr/>
        </p:nvPicPr>
        <p:blipFill>
          <a:blip r:embed="rId4"/>
          <a:stretch>
            <a:fillRect/>
          </a:stretch>
        </p:blipFill>
        <p:spPr>
          <a:xfrm rot="21600000">
            <a:off x="4859951" y="2612211"/>
            <a:ext cx="197484" cy="612319"/>
          </a:xfrm>
          <a:prstGeom prst="rect">
            <a:avLst/>
          </a:prstGeom>
        </p:spPr>
      </p:pic>
      <p:sp>
        <p:nvSpPr>
          <p:cNvPr id="1970" name="textbox 1970"/>
          <p:cNvSpPr/>
          <p:nvPr/>
        </p:nvSpPr>
        <p:spPr>
          <a:xfrm>
            <a:off x="7669974" y="4506817"/>
            <a:ext cx="2653029" cy="42481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97000"/>
              </a:lnSpc>
            </a:pPr>
            <a:r>
              <a:rPr sz="2700" kern="0" spc="250" dirty="0">
                <a:solidFill>
                  <a:srgbClr val="E61817">
                    <a:alpha val="100000"/>
                  </a:srgbClr>
                </a:solidFill>
                <a:latin typeface="黑体" panose="02010609060101010101" charset="-122"/>
                <a:ea typeface="黑体" panose="02010609060101010101" charset="-122"/>
                <a:cs typeface="黑体" panose="02010609060101010101" charset="-122"/>
              </a:rPr>
              <a:t>改革创新成果展</a:t>
            </a:r>
            <a:endParaRPr sz="2700" dirty="0">
              <a:latin typeface="黑体" panose="02010609060101010101" charset="-122"/>
              <a:ea typeface="黑体" panose="02010609060101010101" charset="-122"/>
              <a:cs typeface="黑体" panose="02010609060101010101" charset="-122"/>
            </a:endParaRPr>
          </a:p>
        </p:txBody>
      </p:sp>
      <p:sp>
        <p:nvSpPr>
          <p:cNvPr id="1972" name="textbox 1972"/>
          <p:cNvSpPr/>
          <p:nvPr/>
        </p:nvSpPr>
        <p:spPr>
          <a:xfrm>
            <a:off x="3442970" y="3214370"/>
            <a:ext cx="5076190" cy="1398270"/>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33000"/>
              </a:lnSpc>
            </a:pPr>
            <a:endParaRPr sz="1000" dirty="0">
              <a:latin typeface="Arial" panose="020B0604020202020204"/>
              <a:ea typeface="Arial" panose="020B0604020202020204"/>
              <a:cs typeface="Arial" panose="020B0604020202020204"/>
            </a:endParaRPr>
          </a:p>
          <a:p>
            <a:pPr algn="l" rtl="0" eaLnBrk="0">
              <a:lnSpc>
                <a:spcPct val="134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677545" algn="l" rtl="0" eaLnBrk="0">
              <a:lnSpc>
                <a:spcPct val="91000"/>
              </a:lnSpc>
            </a:pPr>
            <a:r>
              <a:rPr sz="80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戴帽穿靴</a:t>
            </a:r>
            <a:endParaRPr sz="8000" dirty="0">
              <a:latin typeface="微软雅黑" panose="020B0503020204020204" charset="-122"/>
              <a:ea typeface="微软雅黑" panose="020B0503020204020204" charset="-122"/>
              <a:cs typeface="微软雅黑" panose="020B0503020204020204" charset="-122"/>
            </a:endParaRPr>
          </a:p>
        </p:txBody>
      </p:sp>
      <p:sp>
        <p:nvSpPr>
          <p:cNvPr id="1974" name="textbox 1974"/>
          <p:cNvSpPr/>
          <p:nvPr/>
        </p:nvSpPr>
        <p:spPr>
          <a:xfrm>
            <a:off x="1357636" y="5931350"/>
            <a:ext cx="8246109" cy="541655"/>
          </a:xfrm>
          <a:prstGeom prst="rect">
            <a:avLst/>
          </a:prstGeom>
          <a:noFill/>
          <a:ln w="0" cap="flat">
            <a:noFill/>
            <a:prstDash val="solid"/>
            <a:miter lim="0"/>
          </a:ln>
        </p:spPr>
        <p:txBody>
          <a:bodyPr vert="horz" wrap="square" lIns="0" tIns="0" rIns="0" bIns="0"/>
          <a:lstStyle/>
          <a:p>
            <a:pPr algn="l" rtl="0" eaLnBrk="0">
              <a:lnSpc>
                <a:spcPct val="72000"/>
              </a:lnSpc>
            </a:pPr>
            <a:endParaRPr sz="100" dirty="0">
              <a:latin typeface="Arial" panose="020B0604020202020204"/>
              <a:ea typeface="Arial" panose="020B0604020202020204"/>
              <a:cs typeface="Arial" panose="020B0604020202020204"/>
            </a:endParaRPr>
          </a:p>
          <a:p>
            <a:pPr marL="12700" algn="l" rtl="0" eaLnBrk="0">
              <a:lnSpc>
                <a:spcPct val="97000"/>
              </a:lnSpc>
            </a:pPr>
            <a:r>
              <a:rPr sz="3500" kern="0" spc="160" dirty="0">
                <a:solidFill>
                  <a:srgbClr val="E61817">
                    <a:alpha val="100000"/>
                  </a:srgbClr>
                </a:solidFill>
                <a:latin typeface="黑体" panose="02010609060101010101" charset="-122"/>
                <a:ea typeface="黑体" panose="02010609060101010101" charset="-122"/>
                <a:cs typeface="黑体" panose="02010609060101010101" charset="-122"/>
              </a:rPr>
              <a:t>生产系统停机检修            </a:t>
            </a:r>
            <a:r>
              <a:rPr sz="2700" kern="0" spc="160" dirty="0">
                <a:solidFill>
                  <a:srgbClr val="E61817">
                    <a:alpha val="100000"/>
                  </a:srgbClr>
                </a:solidFill>
                <a:latin typeface="黑体" panose="02010609060101010101" charset="-122"/>
                <a:ea typeface="黑体" panose="02010609060101010101" charset="-122"/>
                <a:cs typeface="黑体" panose="02010609060101010101" charset="-122"/>
              </a:rPr>
              <a:t>技术</a:t>
            </a:r>
            <a:r>
              <a:rPr sz="2700" kern="0" spc="-270" dirty="0">
                <a:solidFill>
                  <a:srgbClr val="E61817">
                    <a:alpha val="100000"/>
                  </a:srgbClr>
                </a:solidFill>
                <a:latin typeface="黑体" panose="02010609060101010101" charset="-122"/>
                <a:ea typeface="黑体" panose="02010609060101010101" charset="-122"/>
                <a:cs typeface="黑体" panose="02010609060101010101" charset="-122"/>
              </a:rPr>
              <a:t> </a:t>
            </a:r>
            <a:r>
              <a:rPr sz="2700" kern="0" spc="160" dirty="0">
                <a:solidFill>
                  <a:srgbClr val="E61817">
                    <a:alpha val="100000"/>
                  </a:srgbClr>
                </a:solidFill>
                <a:latin typeface="黑体" panose="02010609060101010101" charset="-122"/>
                <a:ea typeface="黑体" panose="02010609060101010101" charset="-122"/>
                <a:cs typeface="黑体" panose="02010609060101010101" charset="-122"/>
              </a:rPr>
              <a:t>比</a:t>
            </a:r>
            <a:r>
              <a:rPr sz="2700" kern="0" spc="150" dirty="0">
                <a:solidFill>
                  <a:srgbClr val="E61817">
                    <a:alpha val="100000"/>
                  </a:srgbClr>
                </a:solidFill>
                <a:latin typeface="黑体" panose="02010609060101010101" charset="-122"/>
                <a:ea typeface="黑体" panose="02010609060101010101" charset="-122"/>
                <a:cs typeface="黑体" panose="02010609060101010101" charset="-122"/>
              </a:rPr>
              <a:t>武</a:t>
            </a:r>
            <a:endParaRPr sz="2700" dirty="0">
              <a:latin typeface="黑体" panose="02010609060101010101" charset="-122"/>
              <a:ea typeface="黑体" panose="02010609060101010101" charset="-122"/>
              <a:cs typeface="黑体" panose="02010609060101010101" charset="-122"/>
            </a:endParaRPr>
          </a:p>
        </p:txBody>
      </p:sp>
      <p:sp>
        <p:nvSpPr>
          <p:cNvPr id="1976" name="textbox 1976"/>
          <p:cNvSpPr/>
          <p:nvPr/>
        </p:nvSpPr>
        <p:spPr>
          <a:xfrm>
            <a:off x="5084508" y="5210499"/>
            <a:ext cx="6096000" cy="61404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4630"/>
              </a:lnSpc>
            </a:pPr>
            <a:r>
              <a:rPr sz="4200" kern="0" spc="0" baseline="-8000" dirty="0">
                <a:solidFill>
                  <a:srgbClr val="E61817">
                    <a:alpha val="100000"/>
                  </a:srgbClr>
                </a:solidFill>
                <a:latin typeface="黑体" panose="02010609060101010101" charset="-122"/>
                <a:ea typeface="黑体" panose="02010609060101010101" charset="-122"/>
                <a:cs typeface="黑体" panose="02010609060101010101" charset="-122"/>
              </a:rPr>
              <a:t>12</a:t>
            </a:r>
            <a:r>
              <a:rPr sz="2700" kern="0" spc="0" dirty="0">
                <a:solidFill>
                  <a:srgbClr val="E61817">
                    <a:alpha val="100000"/>
                  </a:srgbClr>
                </a:solidFill>
                <a:latin typeface="黑体" panose="02010609060101010101" charset="-122"/>
                <a:ea typeface="黑体" panose="02010609060101010101" charset="-122"/>
                <a:cs typeface="黑体" panose="02010609060101010101" charset="-122"/>
              </a:rPr>
              <a:t>  </a:t>
            </a:r>
            <a:r>
              <a:rPr sz="4200" kern="0" spc="0" baseline="-8000" dirty="0">
                <a:solidFill>
                  <a:srgbClr val="E61817">
                    <a:alpha val="100000"/>
                  </a:srgbClr>
                </a:solidFill>
                <a:latin typeface="黑体" panose="02010609060101010101" charset="-122"/>
                <a:ea typeface="黑体" panose="02010609060101010101" charset="-122"/>
                <a:cs typeface="黑体" panose="02010609060101010101" charset="-122"/>
              </a:rPr>
              <a:t>·12</a:t>
            </a:r>
            <a:r>
              <a:rPr sz="2700" kern="0" spc="-290" dirty="0">
                <a:solidFill>
                  <a:srgbClr val="E61817">
                    <a:alpha val="100000"/>
                  </a:srgbClr>
                </a:solidFill>
                <a:latin typeface="黑体" panose="02010609060101010101" charset="-122"/>
                <a:ea typeface="黑体" panose="02010609060101010101" charset="-122"/>
                <a:cs typeface="黑体" panose="02010609060101010101" charset="-122"/>
              </a:rPr>
              <a:t> </a:t>
            </a:r>
            <a:r>
              <a:rPr sz="4200" kern="0" spc="0" baseline="-8000" dirty="0">
                <a:solidFill>
                  <a:srgbClr val="E61817">
                    <a:alpha val="100000"/>
                  </a:srgbClr>
                </a:solidFill>
                <a:latin typeface="黑体" panose="02010609060101010101" charset="-122"/>
                <a:ea typeface="黑体" panose="02010609060101010101" charset="-122"/>
                <a:cs typeface="黑体" panose="02010609060101010101" charset="-122"/>
              </a:rPr>
              <a:t>国际志愿者日</a:t>
            </a:r>
            <a:r>
              <a:rPr sz="2700" kern="0" spc="0" dirty="0">
                <a:solidFill>
                  <a:srgbClr val="E61817">
                    <a:alpha val="100000"/>
                  </a:srgbClr>
                </a:solidFill>
                <a:latin typeface="黑体" panose="02010609060101010101" charset="-122"/>
                <a:ea typeface="黑体" panose="02010609060101010101" charset="-122"/>
                <a:cs typeface="黑体" panose="02010609060101010101" charset="-122"/>
              </a:rPr>
              <a:t>    </a:t>
            </a:r>
            <a:r>
              <a:rPr sz="5400" kern="0" spc="0" baseline="15000" dirty="0">
                <a:solidFill>
                  <a:srgbClr val="E61817">
                    <a:alpha val="100000"/>
                  </a:srgbClr>
                </a:solidFill>
                <a:latin typeface="黑体" panose="02010609060101010101" charset="-122"/>
                <a:ea typeface="黑体" panose="02010609060101010101" charset="-122"/>
                <a:cs typeface="黑体" panose="02010609060101010101" charset="-122"/>
              </a:rPr>
              <a:t>知识竞赛</a:t>
            </a:r>
            <a:endParaRPr sz="5400" baseline="15000" dirty="0">
              <a:latin typeface="黑体" panose="02010609060101010101" charset="-122"/>
              <a:ea typeface="黑体" panose="02010609060101010101" charset="-122"/>
              <a:cs typeface="黑体" panose="02010609060101010101" charset="-122"/>
            </a:endParaRPr>
          </a:p>
        </p:txBody>
      </p:sp>
      <p:sp>
        <p:nvSpPr>
          <p:cNvPr id="1978" name="textbox 1978"/>
          <p:cNvSpPr/>
          <p:nvPr/>
        </p:nvSpPr>
        <p:spPr>
          <a:xfrm>
            <a:off x="946435" y="5010854"/>
            <a:ext cx="2469514" cy="54292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97000"/>
              </a:lnSpc>
            </a:pPr>
            <a:r>
              <a:rPr sz="3500" kern="0" spc="-230" dirty="0">
                <a:solidFill>
                  <a:srgbClr val="E61817">
                    <a:alpha val="100000"/>
                  </a:srgbClr>
                </a:solidFill>
                <a:latin typeface="黑体" panose="02010609060101010101" charset="-122"/>
                <a:ea typeface="黑体" panose="02010609060101010101" charset="-122"/>
                <a:cs typeface="黑体" panose="02010609060101010101" charset="-122"/>
              </a:rPr>
              <a:t>6  ·5环境日</a:t>
            </a:r>
            <a:endParaRPr sz="3500" dirty="0">
              <a:latin typeface="黑体" panose="02010609060101010101" charset="-122"/>
              <a:ea typeface="黑体" panose="02010609060101010101" charset="-122"/>
              <a:cs typeface="黑体" panose="02010609060101010101" charset="-122"/>
            </a:endParaRPr>
          </a:p>
        </p:txBody>
      </p:sp>
      <p:sp>
        <p:nvSpPr>
          <p:cNvPr id="1980" name="textbox 1980"/>
          <p:cNvSpPr/>
          <p:nvPr/>
        </p:nvSpPr>
        <p:spPr>
          <a:xfrm>
            <a:off x="1445960" y="543700"/>
            <a:ext cx="1694179" cy="593725"/>
          </a:xfrm>
          <a:prstGeom prst="rect">
            <a:avLst/>
          </a:prstGeom>
          <a:noFill/>
          <a:ln w="0" cap="flat">
            <a:noFill/>
            <a:prstDash val="solid"/>
            <a:miter lim="0"/>
          </a:ln>
        </p:spPr>
        <p:txBody>
          <a:bodyPr vert="horz" wrap="square" lIns="0" tIns="0" rIns="0" bIns="0"/>
          <a:lstStyle/>
          <a:p>
            <a:pPr algn="l" rtl="0" eaLnBrk="0">
              <a:lnSpc>
                <a:spcPct val="70000"/>
              </a:lnSpc>
            </a:pPr>
            <a:endParaRPr sz="100" dirty="0">
              <a:latin typeface="Arial" panose="020B0604020202020204"/>
              <a:ea typeface="Arial" panose="020B0604020202020204"/>
              <a:cs typeface="Arial" panose="020B0604020202020204"/>
            </a:endParaRPr>
          </a:p>
          <a:p>
            <a:pPr marL="12700" algn="l" rtl="0" eaLnBrk="0">
              <a:lnSpc>
                <a:spcPct val="85000"/>
              </a:lnSpc>
            </a:pPr>
            <a:r>
              <a:rPr sz="4400" kern="0" spc="-30" dirty="0">
                <a:solidFill>
                  <a:srgbClr val="E61817">
                    <a:alpha val="100000"/>
                  </a:srgbClr>
                </a:solidFill>
                <a:latin typeface="黑体" panose="02010609060101010101" charset="-122"/>
                <a:ea typeface="黑体" panose="02010609060101010101" charset="-122"/>
                <a:cs typeface="黑体" panose="02010609060101010101" charset="-122"/>
              </a:rPr>
              <a:t>元宵节</a:t>
            </a:r>
            <a:endParaRPr sz="4400" dirty="0">
              <a:latin typeface="黑体" panose="02010609060101010101" charset="-122"/>
              <a:ea typeface="黑体" panose="02010609060101010101" charset="-122"/>
              <a:cs typeface="黑体" panose="02010609060101010101" charset="-122"/>
            </a:endParaRPr>
          </a:p>
        </p:txBody>
      </p:sp>
      <p:sp>
        <p:nvSpPr>
          <p:cNvPr id="1982" name="textbox 1982"/>
          <p:cNvSpPr/>
          <p:nvPr/>
        </p:nvSpPr>
        <p:spPr>
          <a:xfrm>
            <a:off x="5742545" y="958076"/>
            <a:ext cx="2218054" cy="438784"/>
          </a:xfrm>
          <a:prstGeom prst="rect">
            <a:avLst/>
          </a:prstGeom>
          <a:noFill/>
          <a:ln w="0" cap="flat">
            <a:noFill/>
            <a:prstDash val="solid"/>
            <a:miter lim="0"/>
          </a:ln>
        </p:spPr>
        <p:txBody>
          <a:bodyPr vert="horz" wrap="square" lIns="0" tIns="0" rIns="0" bIns="0"/>
          <a:lstStyle/>
          <a:p>
            <a:pPr algn="l" rtl="0" eaLnBrk="0">
              <a:lnSpc>
                <a:spcPct val="97000"/>
              </a:lnSpc>
            </a:pPr>
            <a:endParaRPr sz="100" dirty="0">
              <a:latin typeface="Arial" panose="020B0604020202020204"/>
              <a:ea typeface="Arial" panose="020B0604020202020204"/>
              <a:cs typeface="Arial" panose="020B0604020202020204"/>
            </a:endParaRPr>
          </a:p>
          <a:p>
            <a:pPr marL="12700" algn="l" rtl="0" eaLnBrk="0">
              <a:lnSpc>
                <a:spcPct val="87000"/>
              </a:lnSpc>
            </a:pPr>
            <a:r>
              <a:rPr sz="3100" kern="0" spc="-190" dirty="0">
                <a:solidFill>
                  <a:srgbClr val="E61817">
                    <a:alpha val="100000"/>
                  </a:srgbClr>
                </a:solidFill>
                <a:latin typeface="黑体" panose="02010609060101010101" charset="-122"/>
                <a:ea typeface="黑体" panose="02010609060101010101" charset="-122"/>
                <a:cs typeface="黑体" panose="02010609060101010101" charset="-122"/>
              </a:rPr>
              <a:t>3</a:t>
            </a:r>
            <a:r>
              <a:rPr sz="3100" kern="0" spc="1380" dirty="0">
                <a:solidFill>
                  <a:srgbClr val="E61817">
                    <a:alpha val="100000"/>
                  </a:srgbClr>
                </a:solidFill>
                <a:latin typeface="黑体" panose="02010609060101010101" charset="-122"/>
                <a:ea typeface="黑体" panose="02010609060101010101" charset="-122"/>
                <a:cs typeface="黑体" panose="02010609060101010101" charset="-122"/>
              </a:rPr>
              <a:t> </a:t>
            </a:r>
            <a:r>
              <a:rPr sz="3100" kern="0" spc="-190" dirty="0">
                <a:solidFill>
                  <a:srgbClr val="E61817">
                    <a:alpha val="100000"/>
                  </a:srgbClr>
                </a:solidFill>
                <a:latin typeface="黑体" panose="02010609060101010101" charset="-122"/>
                <a:ea typeface="黑体" panose="02010609060101010101" charset="-122"/>
                <a:cs typeface="黑体" panose="02010609060101010101" charset="-122"/>
              </a:rPr>
              <a:t>·8妇女节</a:t>
            </a:r>
            <a:endParaRPr sz="3100" dirty="0">
              <a:latin typeface="黑体" panose="02010609060101010101" charset="-122"/>
              <a:ea typeface="黑体" panose="02010609060101010101" charset="-122"/>
              <a:cs typeface="黑体" panose="02010609060101010101" charset="-122"/>
            </a:endParaRPr>
          </a:p>
        </p:txBody>
      </p:sp>
      <p:sp>
        <p:nvSpPr>
          <p:cNvPr id="1984" name="textbox 1984"/>
          <p:cNvSpPr/>
          <p:nvPr/>
        </p:nvSpPr>
        <p:spPr>
          <a:xfrm>
            <a:off x="4022426" y="4678622"/>
            <a:ext cx="1912620" cy="54292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97000"/>
              </a:lnSpc>
            </a:pPr>
            <a:r>
              <a:rPr sz="3500" kern="0" spc="210" dirty="0">
                <a:solidFill>
                  <a:srgbClr val="E61817">
                    <a:alpha val="100000"/>
                  </a:srgbClr>
                </a:solidFill>
                <a:latin typeface="黑体" panose="02010609060101010101" charset="-122"/>
                <a:ea typeface="黑体" panose="02010609060101010101" charset="-122"/>
                <a:cs typeface="黑体" panose="02010609060101010101" charset="-122"/>
              </a:rPr>
              <a:t>联谊活动</a:t>
            </a:r>
            <a:endParaRPr sz="3500" dirty="0">
              <a:latin typeface="黑体" panose="02010609060101010101" charset="-122"/>
              <a:ea typeface="黑体" panose="02010609060101010101" charset="-122"/>
              <a:cs typeface="黑体" panose="02010609060101010101" charset="-122"/>
            </a:endParaRPr>
          </a:p>
        </p:txBody>
      </p:sp>
      <p:sp>
        <p:nvSpPr>
          <p:cNvPr id="1986" name="textbox 1986"/>
          <p:cNvSpPr/>
          <p:nvPr/>
        </p:nvSpPr>
        <p:spPr>
          <a:xfrm>
            <a:off x="342652" y="1519370"/>
            <a:ext cx="1417955" cy="483234"/>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12700" algn="l" rtl="0" eaLnBrk="0">
              <a:lnSpc>
                <a:spcPct val="86000"/>
              </a:lnSpc>
            </a:pPr>
            <a:r>
              <a:rPr sz="3500" kern="0" spc="150" dirty="0">
                <a:solidFill>
                  <a:srgbClr val="E61817">
                    <a:alpha val="100000"/>
                  </a:srgbClr>
                </a:solidFill>
                <a:latin typeface="黑体" panose="02010609060101010101" charset="-122"/>
                <a:ea typeface="黑体" panose="02010609060101010101" charset="-122"/>
                <a:cs typeface="黑体" panose="02010609060101010101" charset="-122"/>
              </a:rPr>
              <a:t>植树节</a:t>
            </a:r>
            <a:endParaRPr sz="3500" dirty="0">
              <a:latin typeface="黑体" panose="02010609060101010101" charset="-122"/>
              <a:ea typeface="黑体" panose="02010609060101010101" charset="-122"/>
              <a:cs typeface="黑体" panose="02010609060101010101" charset="-122"/>
            </a:endParaRPr>
          </a:p>
        </p:txBody>
      </p:sp>
      <p:pic>
        <p:nvPicPr>
          <p:cNvPr id="21510" name="图片 6" descr="洋钒公司2"/>
          <p:cNvPicPr>
            <a:picLocks noChangeAspect="1"/>
          </p:cNvPicPr>
          <p:nvPr/>
        </p:nvPicPr>
        <p:blipFill>
          <a:blip r:embed="rId5"/>
          <a:stretch>
            <a:fillRect/>
          </a:stretch>
        </p:blipFill>
        <p:spPr>
          <a:xfrm>
            <a:off x="9890125" y="0"/>
            <a:ext cx="2301875" cy="828675"/>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8" name="picture 1988"/>
          <p:cNvPicPr>
            <a:picLocks noChangeAspect="1"/>
          </p:cNvPicPr>
          <p:nvPr/>
        </p:nvPicPr>
        <p:blipFill>
          <a:blip r:embed="rId1"/>
          <a:stretch>
            <a:fillRect/>
          </a:stretch>
        </p:blipFill>
        <p:spPr>
          <a:xfrm rot="21600000">
            <a:off x="0" y="0"/>
            <a:ext cx="12192000" cy="6858000"/>
          </a:xfrm>
          <a:prstGeom prst="rect">
            <a:avLst/>
          </a:prstGeom>
        </p:spPr>
      </p:pic>
      <p:sp>
        <p:nvSpPr>
          <p:cNvPr id="1990" name="rect 1990"/>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1992" name="textbox 1992"/>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1994" name="textbox 1994"/>
          <p:cNvSpPr/>
          <p:nvPr/>
        </p:nvSpPr>
        <p:spPr>
          <a:xfrm>
            <a:off x="1058964" y="6576021"/>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0</a:t>
            </a:r>
            <a:endParaRPr sz="1200" dirty="0">
              <a:latin typeface="微软雅黑" panose="020B0503020204020204" charset="-122"/>
              <a:ea typeface="微软雅黑" panose="020B0503020204020204" charset="-122"/>
              <a:cs typeface="微软雅黑" panose="020B0503020204020204" charset="-122"/>
            </a:endParaRPr>
          </a:p>
        </p:txBody>
      </p:sp>
      <p:pic>
        <p:nvPicPr>
          <p:cNvPr id="1996" name="picture 1996"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1998" name="textbox 1998"/>
          <p:cNvSpPr/>
          <p:nvPr/>
        </p:nvSpPr>
        <p:spPr>
          <a:xfrm>
            <a:off x="728122" y="1317942"/>
            <a:ext cx="10788015" cy="45529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426720" algn="l" rtl="0" eaLnBrk="0">
              <a:lnSpc>
                <a:spcPts val="2310"/>
              </a:lnSpc>
            </a:pPr>
            <a:r>
              <a:rPr sz="17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（一）</a:t>
            </a:r>
            <a:r>
              <a:rPr sz="1700" b="1" kern="0" spc="-3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7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“七有</a:t>
            </a:r>
            <a:r>
              <a:rPr sz="1700" b="1" kern="0" spc="-3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7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”标准</a:t>
            </a:r>
            <a:endParaRPr sz="1700" dirty="0">
              <a:latin typeface="微软雅黑" panose="020B0503020204020204" charset="-122"/>
              <a:ea typeface="微软雅黑" panose="020B0503020204020204" charset="-122"/>
              <a:cs typeface="微软雅黑" panose="020B0503020204020204" charset="-122"/>
            </a:endParaRPr>
          </a:p>
          <a:p>
            <a:pPr marL="526415" indent="9525" algn="l" rtl="0" eaLnBrk="0">
              <a:lnSpc>
                <a:spcPct val="109000"/>
              </a:lnSpc>
              <a:spcBef>
                <a:spcPts val="510"/>
              </a:spcBef>
            </a:pPr>
            <a:r>
              <a:rPr sz="1700" kern="0" spc="80" dirty="0">
                <a:solidFill>
                  <a:srgbClr val="C00000">
                    <a:alpha val="100000"/>
                  </a:srgbClr>
                </a:solidFill>
                <a:latin typeface="FangSong_GB2312"/>
                <a:ea typeface="FangSong_GB2312"/>
                <a:cs typeface="FangSong_GB2312"/>
              </a:rPr>
              <a:t>1.结合党支部实际情况，一般应有30平方米以上的党员活动固定场所（包括桌椅</a:t>
            </a:r>
            <a:r>
              <a:rPr sz="1700" kern="0" spc="-20" dirty="0">
                <a:solidFill>
                  <a:srgbClr val="C00000">
                    <a:alpha val="100000"/>
                  </a:srgbClr>
                </a:solidFill>
                <a:latin typeface="FangSong_GB2312"/>
                <a:ea typeface="FangSong_GB2312"/>
                <a:cs typeface="FangSong_GB2312"/>
              </a:rPr>
              <a:t>）；</a:t>
            </a:r>
            <a:r>
              <a:rPr sz="1700" kern="0" spc="0" dirty="0">
                <a:solidFill>
                  <a:srgbClr val="C00000">
                    <a:alpha val="100000"/>
                  </a:srgbClr>
                </a:solidFill>
                <a:latin typeface="FangSong_GB2312"/>
                <a:ea typeface="FangSong_GB2312"/>
                <a:cs typeface="FangSong_GB2312"/>
              </a:rPr>
              <a:t>                  </a:t>
            </a:r>
            <a:r>
              <a:rPr sz="1700" kern="0" spc="80" dirty="0">
                <a:solidFill>
                  <a:srgbClr val="C00000">
                    <a:alpha val="100000"/>
                  </a:srgbClr>
                </a:solidFill>
                <a:latin typeface="FangSong_GB2312"/>
                <a:ea typeface="FangSong_GB2312"/>
                <a:cs typeface="FangSong_GB2312"/>
              </a:rPr>
              <a:t>2.有党旗、入党誓词、党员义务、党员权利和相</a:t>
            </a:r>
            <a:r>
              <a:rPr sz="1700" kern="0" spc="70" dirty="0">
                <a:solidFill>
                  <a:srgbClr val="C00000">
                    <a:alpha val="100000"/>
                  </a:srgbClr>
                </a:solidFill>
                <a:latin typeface="FangSong_GB2312"/>
                <a:ea typeface="FangSong_GB2312"/>
                <a:cs typeface="FangSong_GB2312"/>
              </a:rPr>
              <a:t>关制度等；</a:t>
            </a:r>
            <a:endParaRPr sz="1700" dirty="0">
              <a:latin typeface="FangSong_GB2312"/>
              <a:ea typeface="FangSong_GB2312"/>
              <a:cs typeface="FangSong_GB2312"/>
            </a:endParaRPr>
          </a:p>
          <a:p>
            <a:pPr marL="544195" algn="l" rtl="0" eaLnBrk="0">
              <a:lnSpc>
                <a:spcPct val="95000"/>
              </a:lnSpc>
              <a:spcBef>
                <a:spcPts val="640"/>
              </a:spcBef>
            </a:pPr>
            <a:r>
              <a:rPr sz="1700" kern="0" spc="70" dirty="0">
                <a:solidFill>
                  <a:srgbClr val="C00000">
                    <a:alpha val="100000"/>
                  </a:srgbClr>
                </a:solidFill>
                <a:latin typeface="FangSong_GB2312"/>
                <a:ea typeface="FangSong_GB2312"/>
                <a:cs typeface="FangSong_GB2312"/>
              </a:rPr>
              <a:t>3.有一定的活动设备。如投影仪、笔记本电脑、照相机、</a:t>
            </a:r>
            <a:r>
              <a:rPr sz="1700" kern="0" spc="-510" dirty="0">
                <a:solidFill>
                  <a:srgbClr val="C00000">
                    <a:alpha val="100000"/>
                  </a:srgbClr>
                </a:solidFill>
                <a:latin typeface="FangSong_GB2312"/>
                <a:ea typeface="FangSong_GB2312"/>
                <a:cs typeface="FangSong_GB2312"/>
              </a:rPr>
              <a:t> </a:t>
            </a:r>
            <a:r>
              <a:rPr sz="1700" kern="0" spc="70" dirty="0">
                <a:solidFill>
                  <a:srgbClr val="C00000">
                    <a:alpha val="100000"/>
                  </a:srgbClr>
                </a:solidFill>
                <a:latin typeface="FangSong_GB2312"/>
                <a:ea typeface="FangSong_GB2312"/>
                <a:cs typeface="FangSong_GB2312"/>
              </a:rPr>
              <a:t>电视机、</a:t>
            </a:r>
            <a:r>
              <a:rPr sz="1700" kern="0" spc="60" dirty="0">
                <a:solidFill>
                  <a:srgbClr val="C00000">
                    <a:alpha val="100000"/>
                  </a:srgbClr>
                </a:solidFill>
                <a:latin typeface="FangSong_GB2312"/>
                <a:ea typeface="FangSong_GB2312"/>
                <a:cs typeface="FangSong_GB2312"/>
              </a:rPr>
              <a:t>录像机等；</a:t>
            </a:r>
            <a:endParaRPr sz="1700" dirty="0">
              <a:latin typeface="FangSong_GB2312"/>
              <a:ea typeface="FangSong_GB2312"/>
              <a:cs typeface="FangSong_GB2312"/>
            </a:endParaRPr>
          </a:p>
          <a:p>
            <a:pPr marL="12700" indent="513080" algn="l" rtl="0" eaLnBrk="0">
              <a:lnSpc>
                <a:spcPct val="115000"/>
              </a:lnSpc>
              <a:spcBef>
                <a:spcPts val="665"/>
              </a:spcBef>
            </a:pPr>
            <a:r>
              <a:rPr sz="1700" kern="0" spc="90" dirty="0">
                <a:solidFill>
                  <a:srgbClr val="C00000">
                    <a:alpha val="100000"/>
                  </a:srgbClr>
                </a:solidFill>
                <a:latin typeface="FangSong_GB2312"/>
                <a:ea typeface="FangSong_GB2312"/>
                <a:cs typeface="FangSong_GB2312"/>
              </a:rPr>
              <a:t>4.有一定数量的学习资料。主要包括：马克思恩格斯全集、毛泽东选集、邓小平选集、江泽民文选</a:t>
            </a:r>
            <a:r>
              <a:rPr sz="1700" kern="0" spc="80" dirty="0">
                <a:solidFill>
                  <a:srgbClr val="C00000">
                    <a:alpha val="100000"/>
                  </a:srgbClr>
                </a:solidFill>
                <a:latin typeface="FangSong_GB2312"/>
                <a:ea typeface="FangSong_GB2312"/>
                <a:cs typeface="FangSong_GB2312"/>
              </a:rPr>
              <a:t>、胡</a:t>
            </a:r>
            <a:r>
              <a:rPr sz="1700" kern="0" spc="0" dirty="0">
                <a:solidFill>
                  <a:srgbClr val="C00000">
                    <a:alpha val="100000"/>
                  </a:srgbClr>
                </a:solidFill>
                <a:latin typeface="FangSong_GB2312"/>
                <a:ea typeface="FangSong_GB2312"/>
                <a:cs typeface="FangSong_GB2312"/>
              </a:rPr>
              <a:t> </a:t>
            </a:r>
            <a:r>
              <a:rPr sz="1700" kern="0" spc="80" dirty="0">
                <a:solidFill>
                  <a:srgbClr val="C00000">
                    <a:alpha val="100000"/>
                  </a:srgbClr>
                </a:solidFill>
                <a:latin typeface="FangSong_GB2312"/>
                <a:ea typeface="FangSong_GB2312"/>
                <a:cs typeface="FangSong_GB2312"/>
              </a:rPr>
              <a:t>锦涛科学发展观和习近平谈治国理政、党</a:t>
            </a:r>
            <a:r>
              <a:rPr sz="1700" kern="0" spc="70" dirty="0">
                <a:solidFill>
                  <a:srgbClr val="C00000">
                    <a:alpha val="100000"/>
                  </a:srgbClr>
                </a:solidFill>
                <a:latin typeface="FangSong_GB2312"/>
                <a:ea typeface="FangSong_GB2312"/>
                <a:cs typeface="FangSong_GB2312"/>
              </a:rPr>
              <a:t>的“</a:t>
            </a:r>
            <a:r>
              <a:rPr sz="1700" kern="0" spc="-640" dirty="0">
                <a:solidFill>
                  <a:srgbClr val="C00000">
                    <a:alpha val="100000"/>
                  </a:srgbClr>
                </a:solidFill>
                <a:latin typeface="FangSong_GB2312"/>
                <a:ea typeface="FangSong_GB2312"/>
                <a:cs typeface="FangSong_GB2312"/>
              </a:rPr>
              <a:t> </a:t>
            </a:r>
            <a:r>
              <a:rPr sz="1700" kern="0" spc="70" dirty="0">
                <a:solidFill>
                  <a:srgbClr val="C00000">
                    <a:alpha val="100000"/>
                  </a:srgbClr>
                </a:solidFill>
                <a:latin typeface="FangSong_GB2312"/>
                <a:ea typeface="FangSong_GB2312"/>
                <a:cs typeface="FangSong_GB2312"/>
              </a:rPr>
              <a:t>二十大”学习材料、</a:t>
            </a:r>
            <a:r>
              <a:rPr sz="1700" kern="0" spc="-740" dirty="0">
                <a:solidFill>
                  <a:srgbClr val="C00000">
                    <a:alpha val="100000"/>
                  </a:srgbClr>
                </a:solidFill>
                <a:latin typeface="FangSong_GB2312"/>
                <a:ea typeface="FangSong_GB2312"/>
                <a:cs typeface="FangSong_GB2312"/>
              </a:rPr>
              <a:t> </a:t>
            </a:r>
            <a:r>
              <a:rPr sz="1700" kern="0" spc="70" dirty="0">
                <a:solidFill>
                  <a:srgbClr val="C00000">
                    <a:alpha val="100000"/>
                  </a:srgbClr>
                </a:solidFill>
                <a:latin typeface="FangSong_GB2312"/>
                <a:ea typeface="FangSong_GB2312"/>
                <a:cs typeface="FangSong_GB2312"/>
              </a:rPr>
              <a:t>《党章》</a:t>
            </a:r>
            <a:r>
              <a:rPr sz="1700" kern="0" spc="-490" dirty="0">
                <a:solidFill>
                  <a:srgbClr val="C00000">
                    <a:alpha val="100000"/>
                  </a:srgbClr>
                </a:solidFill>
                <a:latin typeface="FangSong_GB2312"/>
                <a:ea typeface="FangSong_GB2312"/>
                <a:cs typeface="FangSong_GB2312"/>
              </a:rPr>
              <a:t> </a:t>
            </a:r>
            <a:r>
              <a:rPr sz="1700" kern="0" spc="70" dirty="0">
                <a:solidFill>
                  <a:srgbClr val="C00000">
                    <a:alpha val="100000"/>
                  </a:srgbClr>
                </a:solidFill>
                <a:latin typeface="FangSong_GB2312"/>
                <a:ea typeface="FangSong_GB2312"/>
                <a:cs typeface="FangSong_GB2312"/>
              </a:rPr>
              <a:t>、</a:t>
            </a:r>
            <a:r>
              <a:rPr sz="1700" kern="0" spc="-490" dirty="0">
                <a:solidFill>
                  <a:srgbClr val="C00000">
                    <a:alpha val="100000"/>
                  </a:srgbClr>
                </a:solidFill>
                <a:latin typeface="FangSong_GB2312"/>
                <a:ea typeface="FangSong_GB2312"/>
                <a:cs typeface="FangSong_GB2312"/>
              </a:rPr>
              <a:t> </a:t>
            </a:r>
            <a:r>
              <a:rPr sz="1700" kern="0" spc="70" dirty="0">
                <a:solidFill>
                  <a:srgbClr val="C00000">
                    <a:alpha val="100000"/>
                  </a:srgbClr>
                </a:solidFill>
                <a:latin typeface="FangSong_GB2312"/>
                <a:ea typeface="FangSong_GB2312"/>
                <a:cs typeface="FangSong_GB2312"/>
              </a:rPr>
              <a:t>中共党史、党的建设、主题教</a:t>
            </a:r>
            <a:r>
              <a:rPr sz="1700" kern="0" spc="0" dirty="0">
                <a:solidFill>
                  <a:srgbClr val="C00000">
                    <a:alpha val="100000"/>
                  </a:srgbClr>
                </a:solidFill>
                <a:latin typeface="FangSong_GB2312"/>
                <a:ea typeface="FangSong_GB2312"/>
                <a:cs typeface="FangSong_GB2312"/>
              </a:rPr>
              <a:t> </a:t>
            </a:r>
            <a:r>
              <a:rPr sz="1700" kern="0" spc="70" dirty="0">
                <a:solidFill>
                  <a:srgbClr val="C00000">
                    <a:alpha val="100000"/>
                  </a:srgbClr>
                </a:solidFill>
                <a:latin typeface="FangSong_GB2312"/>
                <a:ea typeface="FangSong_GB2312"/>
                <a:cs typeface="FangSong_GB2312"/>
              </a:rPr>
              <a:t>育等书籍，人民日报、陕西日报及《共产党员》</a:t>
            </a:r>
            <a:r>
              <a:rPr sz="1700" kern="0" spc="-440" dirty="0">
                <a:solidFill>
                  <a:srgbClr val="C00000">
                    <a:alpha val="100000"/>
                  </a:srgbClr>
                </a:solidFill>
                <a:latin typeface="FangSong_GB2312"/>
                <a:ea typeface="FangSong_GB2312"/>
                <a:cs typeface="FangSong_GB2312"/>
              </a:rPr>
              <a:t> </a:t>
            </a:r>
            <a:r>
              <a:rPr sz="1700" kern="0" spc="70" dirty="0">
                <a:solidFill>
                  <a:srgbClr val="C00000">
                    <a:alpha val="100000"/>
                  </a:srgbClr>
                </a:solidFill>
                <a:latin typeface="FangSong_GB2312"/>
                <a:ea typeface="FangSong_GB2312"/>
                <a:cs typeface="FangSong_GB2312"/>
              </a:rPr>
              <a:t>、</a:t>
            </a:r>
            <a:r>
              <a:rPr sz="1700" kern="0" spc="-740" dirty="0">
                <a:solidFill>
                  <a:srgbClr val="C00000">
                    <a:alpha val="100000"/>
                  </a:srgbClr>
                </a:solidFill>
                <a:latin typeface="FangSong_GB2312"/>
                <a:ea typeface="FangSong_GB2312"/>
                <a:cs typeface="FangSong_GB2312"/>
              </a:rPr>
              <a:t> </a:t>
            </a:r>
            <a:r>
              <a:rPr sz="1700" kern="0" spc="70" dirty="0">
                <a:solidFill>
                  <a:srgbClr val="C00000">
                    <a:alpha val="100000"/>
                  </a:srgbClr>
                </a:solidFill>
                <a:latin typeface="FangSong_GB2312"/>
                <a:ea typeface="FangSong_GB2312"/>
                <a:cs typeface="FangSong_GB2312"/>
              </a:rPr>
              <a:t>《求是》等报刊；</a:t>
            </a:r>
            <a:endParaRPr sz="1700" dirty="0">
              <a:latin typeface="FangSong_GB2312"/>
              <a:ea typeface="FangSong_GB2312"/>
              <a:cs typeface="FangSong_GB2312"/>
            </a:endParaRPr>
          </a:p>
          <a:p>
            <a:pPr marL="39370" indent="492760" algn="l" rtl="0" eaLnBrk="0">
              <a:lnSpc>
                <a:spcPct val="110000"/>
              </a:lnSpc>
              <a:spcBef>
                <a:spcPts val="730"/>
              </a:spcBef>
            </a:pPr>
            <a:r>
              <a:rPr sz="1700" kern="0" spc="90" dirty="0">
                <a:solidFill>
                  <a:srgbClr val="C00000">
                    <a:alpha val="100000"/>
                  </a:srgbClr>
                </a:solidFill>
                <a:latin typeface="FangSong_GB2312"/>
                <a:ea typeface="FangSong_GB2312"/>
                <a:cs typeface="FangSong_GB2312"/>
              </a:rPr>
              <a:t>5.有记录资料及开展活动的计划。包括：党员花名册、党费收缴情况记录、党组织会议记录簿</a:t>
            </a:r>
            <a:r>
              <a:rPr sz="1700" kern="0" spc="80" dirty="0">
                <a:solidFill>
                  <a:srgbClr val="C00000">
                    <a:alpha val="100000"/>
                  </a:srgbClr>
                </a:solidFill>
                <a:latin typeface="FangSong_GB2312"/>
                <a:ea typeface="FangSong_GB2312"/>
                <a:cs typeface="FangSong_GB2312"/>
              </a:rPr>
              <a:t>、党组织</a:t>
            </a:r>
            <a:r>
              <a:rPr sz="1700" kern="0" spc="-10" dirty="0">
                <a:solidFill>
                  <a:srgbClr val="C00000">
                    <a:alpha val="100000"/>
                  </a:srgbClr>
                </a:solidFill>
                <a:latin typeface="FangSong_GB2312"/>
                <a:ea typeface="FangSong_GB2312"/>
                <a:cs typeface="FangSong_GB2312"/>
              </a:rPr>
              <a:t> </a:t>
            </a:r>
            <a:r>
              <a:rPr sz="1700" kern="0" spc="80" dirty="0">
                <a:solidFill>
                  <a:srgbClr val="C00000">
                    <a:alpha val="100000"/>
                  </a:srgbClr>
                </a:solidFill>
                <a:latin typeface="FangSong_GB2312"/>
                <a:ea typeface="FangSong_GB2312"/>
                <a:cs typeface="FangSong_GB2312"/>
              </a:rPr>
              <a:t>活动记录簿、基层组织建设情况簿以及有关党建工作的文件资料等</a:t>
            </a:r>
            <a:r>
              <a:rPr sz="1700" kern="0" spc="70" dirty="0">
                <a:solidFill>
                  <a:srgbClr val="C00000">
                    <a:alpha val="100000"/>
                  </a:srgbClr>
                </a:solidFill>
                <a:latin typeface="FangSong_GB2312"/>
                <a:ea typeface="FangSong_GB2312"/>
                <a:cs typeface="FangSong_GB2312"/>
              </a:rPr>
              <a:t>；</a:t>
            </a:r>
            <a:endParaRPr sz="1700" dirty="0">
              <a:latin typeface="FangSong_GB2312"/>
              <a:ea typeface="FangSong_GB2312"/>
              <a:cs typeface="FangSong_GB2312"/>
            </a:endParaRPr>
          </a:p>
          <a:p>
            <a:pPr marL="529590" algn="l" rtl="0" eaLnBrk="0">
              <a:lnSpc>
                <a:spcPct val="85000"/>
              </a:lnSpc>
              <a:spcBef>
                <a:spcPts val="815"/>
              </a:spcBef>
            </a:pPr>
            <a:r>
              <a:rPr sz="1700" kern="0" spc="70" dirty="0">
                <a:solidFill>
                  <a:srgbClr val="C00000">
                    <a:alpha val="100000"/>
                  </a:srgbClr>
                </a:solidFill>
                <a:latin typeface="FangSong_GB2312"/>
                <a:ea typeface="FangSong_GB2312"/>
                <a:cs typeface="FangSong_GB2312"/>
              </a:rPr>
              <a:t>6.有荣誉栏，用于摆放党组织</a:t>
            </a:r>
            <a:r>
              <a:rPr sz="1700" kern="0" spc="60" dirty="0">
                <a:solidFill>
                  <a:srgbClr val="C00000">
                    <a:alpha val="100000"/>
                  </a:srgbClr>
                </a:solidFill>
                <a:latin typeface="FangSong_GB2312"/>
                <a:ea typeface="FangSong_GB2312"/>
                <a:cs typeface="FangSong_GB2312"/>
              </a:rPr>
              <a:t>获得的表彰、奖励等荣誉奖牌证书；</a:t>
            </a:r>
            <a:endParaRPr sz="1700" dirty="0">
              <a:latin typeface="FangSong_GB2312"/>
              <a:ea typeface="FangSong_GB2312"/>
              <a:cs typeface="FangSong_GB2312"/>
            </a:endParaRPr>
          </a:p>
          <a:p>
            <a:pPr marL="529590" algn="l" rtl="0" eaLnBrk="0">
              <a:lnSpc>
                <a:spcPts val="2435"/>
              </a:lnSpc>
            </a:pPr>
            <a:r>
              <a:rPr sz="1700" kern="0" spc="70" dirty="0">
                <a:solidFill>
                  <a:srgbClr val="C00000">
                    <a:alpha val="100000"/>
                  </a:srgbClr>
                </a:solidFill>
                <a:latin typeface="FangSong_GB2312"/>
                <a:ea typeface="FangSong_GB2312"/>
                <a:cs typeface="FangSong_GB2312"/>
              </a:rPr>
              <a:t>7.有明确的管理人员和相应的</a:t>
            </a:r>
            <a:r>
              <a:rPr sz="1700" kern="0" spc="60" dirty="0">
                <a:solidFill>
                  <a:srgbClr val="C00000">
                    <a:alpha val="100000"/>
                  </a:srgbClr>
                </a:solidFill>
                <a:latin typeface="FangSong_GB2312"/>
                <a:ea typeface="FangSong_GB2312"/>
                <a:cs typeface="FangSong_GB2312"/>
              </a:rPr>
              <a:t>管理制度。</a:t>
            </a:r>
            <a:endParaRPr sz="1700" dirty="0">
              <a:latin typeface="FangSong_GB2312"/>
              <a:ea typeface="FangSong_GB2312"/>
              <a:cs typeface="FangSong_GB2312"/>
            </a:endParaRPr>
          </a:p>
          <a:p>
            <a:pPr marL="426720" algn="l" rtl="0" eaLnBrk="0">
              <a:lnSpc>
                <a:spcPts val="2310"/>
              </a:lnSpc>
              <a:spcBef>
                <a:spcPts val="665"/>
              </a:spcBef>
            </a:pPr>
            <a:r>
              <a:rPr sz="17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 二）布置要求</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15000"/>
              </a:lnSpc>
            </a:pPr>
            <a:endParaRPr sz="400" dirty="0">
              <a:latin typeface="Arial" panose="020B0604020202020204"/>
              <a:ea typeface="Arial" panose="020B0604020202020204"/>
              <a:cs typeface="Arial" panose="020B0604020202020204"/>
            </a:endParaRPr>
          </a:p>
          <a:p>
            <a:pPr marL="31750" indent="504190" algn="l" rtl="0" eaLnBrk="0">
              <a:lnSpc>
                <a:spcPct val="107000"/>
              </a:lnSpc>
              <a:spcBef>
                <a:spcPts val="5"/>
              </a:spcBef>
            </a:pPr>
            <a:r>
              <a:rPr sz="1700" kern="0" spc="60" dirty="0">
                <a:solidFill>
                  <a:srgbClr val="C00000">
                    <a:alpha val="100000"/>
                  </a:srgbClr>
                </a:solidFill>
                <a:latin typeface="FangSong_GB2312"/>
                <a:ea typeface="FangSong_GB2312"/>
                <a:cs typeface="FangSong_GB2312"/>
              </a:rPr>
              <a:t>1.党旗（一般规格144</a:t>
            </a:r>
            <a:r>
              <a:rPr sz="1700" kern="0" spc="0" dirty="0">
                <a:solidFill>
                  <a:srgbClr val="C00000">
                    <a:alpha val="100000"/>
                  </a:srgbClr>
                </a:solidFill>
                <a:latin typeface="FangSong_GB2312"/>
                <a:ea typeface="FangSong_GB2312"/>
                <a:cs typeface="FangSong_GB2312"/>
              </a:rPr>
              <a:t>cm</a:t>
            </a:r>
            <a:r>
              <a:rPr sz="1700" kern="0" spc="60" dirty="0">
                <a:solidFill>
                  <a:srgbClr val="C00000">
                    <a:alpha val="100000"/>
                  </a:srgbClr>
                </a:solidFill>
                <a:latin typeface="FangSong_GB2312"/>
                <a:ea typeface="FangSong_GB2312"/>
                <a:cs typeface="FangSong_GB2312"/>
              </a:rPr>
              <a:t> ×</a:t>
            </a:r>
            <a:r>
              <a:rPr sz="1700" kern="0" spc="-670" dirty="0">
                <a:solidFill>
                  <a:srgbClr val="C00000">
                    <a:alpha val="100000"/>
                  </a:srgbClr>
                </a:solidFill>
                <a:latin typeface="FangSong_GB2312"/>
                <a:ea typeface="FangSong_GB2312"/>
                <a:cs typeface="FangSong_GB2312"/>
              </a:rPr>
              <a:t> </a:t>
            </a:r>
            <a:r>
              <a:rPr sz="1700" kern="0" spc="60" dirty="0">
                <a:solidFill>
                  <a:srgbClr val="C00000">
                    <a:alpha val="100000"/>
                  </a:srgbClr>
                </a:solidFill>
                <a:latin typeface="FangSong_GB2312"/>
                <a:ea typeface="FangSong_GB2312"/>
                <a:cs typeface="FangSong_GB2312"/>
              </a:rPr>
              <a:t>96</a:t>
            </a:r>
            <a:r>
              <a:rPr sz="1700" kern="0" spc="0" dirty="0">
                <a:solidFill>
                  <a:srgbClr val="C00000">
                    <a:alpha val="100000"/>
                  </a:srgbClr>
                </a:solidFill>
                <a:latin typeface="FangSong_GB2312"/>
                <a:ea typeface="FangSong_GB2312"/>
                <a:cs typeface="FangSong_GB2312"/>
              </a:rPr>
              <a:t>cm</a:t>
            </a:r>
            <a:r>
              <a:rPr sz="1700" kern="0" spc="60" dirty="0">
                <a:solidFill>
                  <a:srgbClr val="C00000">
                    <a:alpha val="100000"/>
                  </a:srgbClr>
                </a:solidFill>
                <a:latin typeface="FangSong_GB2312"/>
                <a:ea typeface="FangSong_GB2312"/>
                <a:cs typeface="FangSong_GB2312"/>
              </a:rPr>
              <a:t>或旗面长宽之</a:t>
            </a:r>
            <a:r>
              <a:rPr sz="1700" kern="0" spc="50" dirty="0">
                <a:solidFill>
                  <a:srgbClr val="C00000">
                    <a:alpha val="100000"/>
                  </a:srgbClr>
                </a:solidFill>
                <a:latin typeface="FangSong_GB2312"/>
                <a:ea typeface="FangSong_GB2312"/>
                <a:cs typeface="FangSong_GB2312"/>
              </a:rPr>
              <a:t>比为3：2；</a:t>
            </a:r>
            <a:r>
              <a:rPr sz="1700" kern="0" spc="300" dirty="0">
                <a:solidFill>
                  <a:srgbClr val="C00000">
                    <a:alpha val="100000"/>
                  </a:srgbClr>
                </a:solidFill>
                <a:latin typeface="FangSong_GB2312"/>
                <a:ea typeface="FangSong_GB2312"/>
                <a:cs typeface="FangSong_GB2312"/>
              </a:rPr>
              <a:t> </a:t>
            </a:r>
            <a:r>
              <a:rPr sz="1700" kern="0" spc="50" dirty="0">
                <a:solidFill>
                  <a:srgbClr val="C00000">
                    <a:alpha val="100000"/>
                  </a:srgbClr>
                </a:solidFill>
                <a:latin typeface="FangSong_GB2312"/>
                <a:ea typeface="FangSong_GB2312"/>
                <a:cs typeface="FangSong_GB2312"/>
              </a:rPr>
              <a:t>2.入党誓词；3.党员的义务和权利；4.党内有</a:t>
            </a:r>
            <a:r>
              <a:rPr sz="1700" kern="0" spc="0" dirty="0">
                <a:solidFill>
                  <a:srgbClr val="C00000">
                    <a:alpha val="100000"/>
                  </a:srgbClr>
                </a:solidFill>
                <a:latin typeface="FangSong_GB2312"/>
                <a:ea typeface="FangSong_GB2312"/>
                <a:cs typeface="FangSong_GB2312"/>
              </a:rPr>
              <a:t> </a:t>
            </a:r>
            <a:r>
              <a:rPr sz="1700" kern="0" spc="80" dirty="0">
                <a:solidFill>
                  <a:srgbClr val="C00000">
                    <a:alpha val="100000"/>
                  </a:srgbClr>
                </a:solidFill>
                <a:latin typeface="FangSong_GB2312"/>
                <a:ea typeface="FangSong_GB2312"/>
                <a:cs typeface="FangSong_GB2312"/>
              </a:rPr>
              <a:t>关制度；5.党员组织活动情况照</a:t>
            </a:r>
            <a:r>
              <a:rPr sz="1700" kern="0" spc="70" dirty="0">
                <a:solidFill>
                  <a:srgbClr val="C00000">
                    <a:alpha val="100000"/>
                  </a:srgbClr>
                </a:solidFill>
                <a:latin typeface="FangSong_GB2312"/>
                <a:ea typeface="FangSong_GB2312"/>
                <a:cs typeface="FangSong_GB2312"/>
              </a:rPr>
              <a:t>片；6.党务公开；7.特色内容。</a:t>
            </a:r>
            <a:endParaRPr sz="1700" dirty="0">
              <a:latin typeface="FangSong_GB2312"/>
              <a:ea typeface="FangSong_GB2312"/>
              <a:cs typeface="FangSong_GB2312"/>
            </a:endParaRPr>
          </a:p>
        </p:txBody>
      </p:sp>
      <p:sp>
        <p:nvSpPr>
          <p:cNvPr id="2000" name="textbox 2000"/>
          <p:cNvSpPr/>
          <p:nvPr/>
        </p:nvSpPr>
        <p:spPr>
          <a:xfrm>
            <a:off x="1400555" y="685800"/>
            <a:ext cx="329374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2000"/>
              </a:lnSpc>
            </a:pPr>
            <a:endParaRPr sz="700" dirty="0">
              <a:latin typeface="Arial" panose="020B0604020202020204"/>
              <a:ea typeface="Arial" panose="020B0604020202020204"/>
              <a:cs typeface="Arial" panose="020B0604020202020204"/>
            </a:endParaRPr>
          </a:p>
          <a:p>
            <a:pPr marL="583565" algn="l" rtl="0" eaLnBrk="0">
              <a:lnSpc>
                <a:spcPct val="93000"/>
              </a:lnSpc>
              <a:spcBef>
                <a:spcPts val="5"/>
              </a:spcBef>
            </a:pPr>
            <a:r>
              <a:rPr sz="2300" b="1"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十</a:t>
            </a:r>
            <a:r>
              <a:rPr lang="zh-CN" sz="2300" b="1"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二</a:t>
            </a:r>
            <a:r>
              <a:rPr sz="2300" b="1" kern="0" spc="-36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b="1"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300" b="1" kern="0" spc="-30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b="1"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阵地建设</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2" name="picture 2002"/>
          <p:cNvPicPr>
            <a:picLocks noChangeAspect="1"/>
          </p:cNvPicPr>
          <p:nvPr/>
        </p:nvPicPr>
        <p:blipFill>
          <a:blip r:embed="rId1"/>
          <a:stretch>
            <a:fillRect/>
          </a:stretch>
        </p:blipFill>
        <p:spPr>
          <a:xfrm rot="21600000">
            <a:off x="0" y="0"/>
            <a:ext cx="12192000" cy="6858000"/>
          </a:xfrm>
          <a:prstGeom prst="rect">
            <a:avLst/>
          </a:prstGeom>
        </p:spPr>
      </p:pic>
      <p:sp>
        <p:nvSpPr>
          <p:cNvPr id="2004" name="rect 2004"/>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2006" name="textbox 2006"/>
          <p:cNvSpPr/>
          <p:nvPr/>
        </p:nvSpPr>
        <p:spPr>
          <a:xfrm>
            <a:off x="1058964" y="6581672"/>
            <a:ext cx="10357484" cy="18161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algn="r" rtl="0" eaLnBrk="0">
              <a:lnSpc>
                <a:spcPct val="85000"/>
              </a:lnSpc>
            </a:pP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70" dirty="0">
                <a:solidFill>
                  <a:srgbClr val="898989">
                    <a:alpha val="100000"/>
                  </a:srgbClr>
                </a:solidFill>
                <a:latin typeface="微软雅黑" panose="020B0503020204020204" charset="-122"/>
                <a:ea typeface="微软雅黑" panose="020B0503020204020204" charset="-122"/>
                <a:cs typeface="微软雅黑" panose="020B0503020204020204" charset="-122"/>
              </a:rPr>
              <a:t>1</a:t>
            </a:r>
            <a:endParaRPr sz="1200" dirty="0">
              <a:latin typeface="微软雅黑" panose="020B0503020204020204" charset="-122"/>
              <a:ea typeface="微软雅黑" panose="020B0503020204020204" charset="-122"/>
              <a:cs typeface="微软雅黑" panose="020B0503020204020204" charset="-122"/>
            </a:endParaRPr>
          </a:p>
        </p:txBody>
      </p:sp>
      <p:sp>
        <p:nvSpPr>
          <p:cNvPr id="2008" name="textbox 2008"/>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2010" name="picture 2010"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2012" name="textbox 2012"/>
          <p:cNvSpPr/>
          <p:nvPr/>
        </p:nvSpPr>
        <p:spPr>
          <a:xfrm>
            <a:off x="3636782" y="2103097"/>
            <a:ext cx="7894955" cy="1165860"/>
          </a:xfrm>
          <a:prstGeom prst="rect">
            <a:avLst/>
          </a:prstGeom>
          <a:noFill/>
          <a:ln w="0" cap="flat">
            <a:noFill/>
            <a:prstDash val="solid"/>
            <a:miter lim="0"/>
          </a:ln>
        </p:spPr>
        <p:txBody>
          <a:bodyPr vert="horz" wrap="square" lIns="0" tIns="0" rIns="0" bIns="0"/>
          <a:lstStyle/>
          <a:p>
            <a:pPr algn="l" rtl="0" eaLnBrk="0">
              <a:lnSpc>
                <a:spcPct val="65000"/>
              </a:lnSpc>
            </a:pPr>
            <a:endParaRPr sz="100" dirty="0">
              <a:latin typeface="Arial" panose="020B0604020202020204"/>
              <a:ea typeface="Arial" panose="020B0604020202020204"/>
              <a:cs typeface="Arial" panose="020B0604020202020204"/>
            </a:endParaRPr>
          </a:p>
          <a:p>
            <a:pPr marL="12700" indent="386080" algn="l" rtl="0" eaLnBrk="0">
              <a:lnSpc>
                <a:spcPct val="125000"/>
              </a:lnSpc>
            </a:pP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党员承诺践诺，每季度承诺3条（比如其中1条</a:t>
            </a: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学习，1条纪律，1条</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工作具体业务即可</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2000" kern="0" spc="-44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每季</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度末验证落实情况，需有方案。（范例见后</a:t>
            </a: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页</a:t>
            </a:r>
            <a:r>
              <a:rPr sz="2000" kern="0" spc="-3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2000" dirty="0">
              <a:latin typeface="微软雅黑" panose="020B0503020204020204" charset="-122"/>
              <a:ea typeface="微软雅黑" panose="020B0503020204020204" charset="-122"/>
              <a:cs typeface="微软雅黑" panose="020B0503020204020204" charset="-122"/>
            </a:endParaRPr>
          </a:p>
        </p:txBody>
      </p:sp>
      <p:sp>
        <p:nvSpPr>
          <p:cNvPr id="2014" name="textbox 2014"/>
          <p:cNvSpPr/>
          <p:nvPr/>
        </p:nvSpPr>
        <p:spPr>
          <a:xfrm>
            <a:off x="3647195" y="4159087"/>
            <a:ext cx="7711440" cy="1061719"/>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Arial" panose="020B0604020202020204"/>
              <a:ea typeface="Arial" panose="020B0604020202020204"/>
              <a:cs typeface="Arial" panose="020B0604020202020204"/>
            </a:endParaRPr>
          </a:p>
          <a:p>
            <a:pPr marL="322580" algn="l" rtl="0" eaLnBrk="0">
              <a:lnSpc>
                <a:spcPct val="83000"/>
              </a:lnSpc>
            </a:pP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党员过政治生日，可集中开展，注意活动符合党中央规</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定的程序，</a:t>
            </a:r>
            <a:endParaRPr sz="2000" dirty="0">
              <a:latin typeface="微软雅黑" panose="020B0503020204020204" charset="-122"/>
              <a:ea typeface="微软雅黑" panose="020B0503020204020204" charset="-122"/>
              <a:cs typeface="微软雅黑" panose="020B0503020204020204" charset="-122"/>
            </a:endParaRPr>
          </a:p>
          <a:p>
            <a:pPr marL="12700" algn="l" rtl="0" eaLnBrk="0">
              <a:lnSpc>
                <a:spcPct val="128000"/>
              </a:lnSpc>
              <a:spcBef>
                <a:spcPts val="15"/>
              </a:spcBef>
            </a:pP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要有重温入党誓词、</a:t>
            </a:r>
            <a:r>
              <a:rPr sz="2000" kern="0" spc="-18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回忆或分享故事、送礼物环节，可在党员大会组 </a:t>
            </a:r>
            <a:r>
              <a:rPr sz="20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织，需有方案。</a:t>
            </a:r>
            <a:endParaRPr sz="2000" dirty="0">
              <a:latin typeface="微软雅黑" panose="020B0503020204020204" charset="-122"/>
              <a:ea typeface="微软雅黑" panose="020B0503020204020204" charset="-122"/>
              <a:cs typeface="微软雅黑" panose="020B0503020204020204" charset="-122"/>
            </a:endParaRPr>
          </a:p>
        </p:txBody>
      </p:sp>
      <p:grpSp>
        <p:nvGrpSpPr>
          <p:cNvPr id="124" name="group 124"/>
          <p:cNvGrpSpPr/>
          <p:nvPr/>
        </p:nvGrpSpPr>
        <p:grpSpPr>
          <a:xfrm rot="21600000">
            <a:off x="1147572" y="5715000"/>
            <a:ext cx="10602467" cy="594360"/>
            <a:chOff x="0" y="0"/>
            <a:chExt cx="10602467" cy="594360"/>
          </a:xfrm>
        </p:grpSpPr>
        <p:pic>
          <p:nvPicPr>
            <p:cNvPr id="2016" name="picture 2016"/>
            <p:cNvPicPr>
              <a:picLocks noChangeAspect="1"/>
            </p:cNvPicPr>
            <p:nvPr/>
          </p:nvPicPr>
          <p:blipFill>
            <a:blip r:embed="rId3"/>
            <a:stretch>
              <a:fillRect/>
            </a:stretch>
          </p:blipFill>
          <p:spPr>
            <a:xfrm rot="21600000">
              <a:off x="0" y="0"/>
              <a:ext cx="10602467" cy="594360"/>
            </a:xfrm>
            <a:prstGeom prst="rect">
              <a:avLst/>
            </a:prstGeom>
          </p:spPr>
        </p:pic>
        <p:sp>
          <p:nvSpPr>
            <p:cNvPr id="2018" name="textbox 2018"/>
            <p:cNvSpPr/>
            <p:nvPr/>
          </p:nvSpPr>
          <p:spPr>
            <a:xfrm>
              <a:off x="-12700" y="-12700"/>
              <a:ext cx="10627994" cy="636905"/>
            </a:xfrm>
            <a:prstGeom prst="rect">
              <a:avLst/>
            </a:prstGeom>
            <a:noFill/>
            <a:ln w="0" cap="flat">
              <a:noFill/>
              <a:prstDash val="solid"/>
              <a:miter lim="0"/>
            </a:ln>
          </p:spPr>
          <p:txBody>
            <a:bodyPr vert="horz" wrap="square" lIns="0" tIns="0" rIns="0" bIns="0"/>
            <a:lstStyle/>
            <a:p>
              <a:pPr algn="l" rtl="0" eaLnBrk="0">
                <a:lnSpc>
                  <a:spcPct val="118000"/>
                </a:lnSpc>
              </a:pPr>
              <a:endParaRPr sz="500" dirty="0">
                <a:latin typeface="Arial" panose="020B0604020202020204"/>
                <a:ea typeface="Arial" panose="020B0604020202020204"/>
                <a:cs typeface="Arial" panose="020B0604020202020204"/>
              </a:endParaRPr>
            </a:p>
            <a:p>
              <a:pPr marL="133350" algn="l" rtl="0" eaLnBrk="0">
                <a:lnSpc>
                  <a:spcPct val="95000"/>
                </a:lnSpc>
                <a:spcBef>
                  <a:spcPts val="5"/>
                </a:spcBef>
              </a:pPr>
              <a:r>
                <a:rPr sz="1500" kern="0" spc="80" dirty="0">
                  <a:solidFill>
                    <a:srgbClr val="C00000">
                      <a:alpha val="100000"/>
                    </a:srgbClr>
                  </a:solidFill>
                  <a:latin typeface="黑体" panose="02010609060101010101" charset="-122"/>
                  <a:ea typeface="黑体" panose="02010609060101010101" charset="-122"/>
                  <a:cs typeface="黑体" panose="02010609060101010101" charset="-122"/>
                </a:rPr>
                <a:t>知识点：1.政治生日即党员入党时间，也就是成为预备党员时间。</a:t>
              </a:r>
              <a:endParaRPr sz="1500" dirty="0">
                <a:latin typeface="黑体" panose="02010609060101010101" charset="-122"/>
                <a:ea typeface="黑体" panose="02010609060101010101" charset="-122"/>
                <a:cs typeface="黑体" panose="02010609060101010101" charset="-122"/>
              </a:endParaRPr>
            </a:p>
            <a:p>
              <a:pPr marL="932815" algn="l" rtl="0" eaLnBrk="0">
                <a:lnSpc>
                  <a:spcPct val="95000"/>
                </a:lnSpc>
                <a:spcBef>
                  <a:spcPts val="200"/>
                </a:spcBef>
              </a:pPr>
              <a:r>
                <a:rPr sz="1500" kern="0" spc="90" dirty="0">
                  <a:solidFill>
                    <a:srgbClr val="C00000">
                      <a:alpha val="100000"/>
                    </a:srgbClr>
                  </a:solidFill>
                  <a:latin typeface="黑体" panose="02010609060101010101" charset="-122"/>
                  <a:ea typeface="黑体" panose="02010609060101010101" charset="-122"/>
                  <a:cs typeface="黑体" panose="02010609060101010101" charset="-122"/>
                </a:rPr>
                <a:t>2.区分党龄和党籍：党龄从正式党员算起，党籍从成为</a:t>
              </a:r>
              <a:r>
                <a:rPr sz="1500" kern="0" spc="80" dirty="0">
                  <a:solidFill>
                    <a:srgbClr val="C00000">
                      <a:alpha val="100000"/>
                    </a:srgbClr>
                  </a:solidFill>
                  <a:latin typeface="黑体" panose="02010609060101010101" charset="-122"/>
                  <a:ea typeface="黑体" panose="02010609060101010101" charset="-122"/>
                  <a:cs typeface="黑体" panose="02010609060101010101" charset="-122"/>
                </a:rPr>
                <a:t>预备党员之日取得。</a:t>
              </a:r>
              <a:endParaRPr sz="1500" dirty="0">
                <a:latin typeface="黑体" panose="02010609060101010101" charset="-122"/>
                <a:ea typeface="黑体" panose="02010609060101010101" charset="-122"/>
                <a:cs typeface="黑体" panose="02010609060101010101" charset="-122"/>
              </a:endParaRPr>
            </a:p>
          </p:txBody>
        </p:sp>
      </p:grpSp>
      <p:pic>
        <p:nvPicPr>
          <p:cNvPr id="2020" name="picture 2020"/>
          <p:cNvPicPr>
            <a:picLocks noChangeAspect="1"/>
          </p:cNvPicPr>
          <p:nvPr/>
        </p:nvPicPr>
        <p:blipFill>
          <a:blip r:embed="rId4"/>
          <a:stretch>
            <a:fillRect/>
          </a:stretch>
        </p:blipFill>
        <p:spPr>
          <a:xfrm rot="21600000">
            <a:off x="512063" y="2366771"/>
            <a:ext cx="2023871" cy="2263140"/>
          </a:xfrm>
          <a:prstGeom prst="rect">
            <a:avLst/>
          </a:prstGeom>
        </p:spPr>
      </p:pic>
      <p:sp>
        <p:nvSpPr>
          <p:cNvPr id="2022" name="textbox 2022"/>
          <p:cNvSpPr/>
          <p:nvPr/>
        </p:nvSpPr>
        <p:spPr>
          <a:xfrm>
            <a:off x="667512" y="841247"/>
            <a:ext cx="3229610"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3000"/>
              </a:lnSpc>
            </a:pPr>
            <a:endParaRPr sz="600" dirty="0">
              <a:latin typeface="Arial" panose="020B0604020202020204"/>
              <a:ea typeface="Arial" panose="020B0604020202020204"/>
              <a:cs typeface="Arial" panose="020B0604020202020204"/>
            </a:endParaRPr>
          </a:p>
          <a:p>
            <a:pPr marL="285115" algn="l" rtl="0" eaLnBrk="0">
              <a:lnSpc>
                <a:spcPct val="98000"/>
              </a:lnSpc>
              <a:spcBef>
                <a:spcPts val="5"/>
              </a:spcBef>
            </a:pPr>
            <a:r>
              <a:rPr sz="2300" b="1" kern="0" spc="260" dirty="0">
                <a:solidFill>
                  <a:srgbClr val="FFFFFF">
                    <a:alpha val="100000"/>
                  </a:srgbClr>
                </a:solidFill>
                <a:latin typeface="黑体" panose="02010609060101010101" charset="-122"/>
                <a:ea typeface="黑体" panose="02010609060101010101" charset="-122"/>
                <a:cs typeface="黑体" panose="02010609060101010101" charset="-122"/>
              </a:rPr>
              <a:t>阵地建设活动开展</a:t>
            </a:r>
            <a:endParaRPr sz="2300" dirty="0">
              <a:latin typeface="黑体" panose="02010609060101010101" charset="-122"/>
              <a:ea typeface="黑体" panose="02010609060101010101" charset="-122"/>
              <a:cs typeface="黑体" panose="02010609060101010101" charset="-122"/>
            </a:endParaRPr>
          </a:p>
        </p:txBody>
      </p:sp>
      <p:grpSp>
        <p:nvGrpSpPr>
          <p:cNvPr id="126" name="group 126"/>
          <p:cNvGrpSpPr/>
          <p:nvPr/>
        </p:nvGrpSpPr>
        <p:grpSpPr>
          <a:xfrm rot="21600000">
            <a:off x="2798064" y="2074163"/>
            <a:ext cx="705611" cy="633984"/>
            <a:chOff x="0" y="0"/>
            <a:chExt cx="705611" cy="633984"/>
          </a:xfrm>
        </p:grpSpPr>
        <p:pic>
          <p:nvPicPr>
            <p:cNvPr id="2024" name="picture 2024"/>
            <p:cNvPicPr>
              <a:picLocks noChangeAspect="1"/>
            </p:cNvPicPr>
            <p:nvPr/>
          </p:nvPicPr>
          <p:blipFill>
            <a:blip r:embed="rId5"/>
            <a:stretch>
              <a:fillRect/>
            </a:stretch>
          </p:blipFill>
          <p:spPr>
            <a:xfrm rot="21600000">
              <a:off x="0" y="0"/>
              <a:ext cx="705611" cy="633984"/>
            </a:xfrm>
            <a:prstGeom prst="rect">
              <a:avLst/>
            </a:prstGeom>
          </p:spPr>
        </p:pic>
        <p:sp>
          <p:nvSpPr>
            <p:cNvPr id="2026" name="textbox 2026"/>
            <p:cNvSpPr/>
            <p:nvPr/>
          </p:nvSpPr>
          <p:spPr>
            <a:xfrm>
              <a:off x="-12700" y="-12700"/>
              <a:ext cx="731519" cy="756919"/>
            </a:xfrm>
            <a:prstGeom prst="rect">
              <a:avLst/>
            </a:prstGeom>
            <a:noFill/>
            <a:ln w="0" cap="flat">
              <a:noFill/>
              <a:prstDash val="solid"/>
              <a:miter lim="0"/>
            </a:ln>
          </p:spPr>
          <p:txBody>
            <a:bodyPr vert="horz" wrap="square" lIns="0" tIns="0" rIns="0" bIns="0"/>
            <a:lstStyle/>
            <a:p>
              <a:pPr algn="l" rtl="0" eaLnBrk="0">
                <a:lnSpc>
                  <a:spcPct val="117000"/>
                </a:lnSpc>
              </a:pPr>
              <a:endParaRPr sz="1000" dirty="0">
                <a:latin typeface="Arial" panose="020B0604020202020204"/>
                <a:ea typeface="Arial" panose="020B0604020202020204"/>
                <a:cs typeface="Arial" panose="020B0604020202020204"/>
              </a:endParaRPr>
            </a:p>
            <a:p>
              <a:pPr marL="290830" algn="l" rtl="0" eaLnBrk="0">
                <a:lnSpc>
                  <a:spcPct val="87000"/>
                </a:lnSpc>
                <a:spcBef>
                  <a:spcPts val="5"/>
                </a:spcBef>
              </a:pPr>
              <a:r>
                <a:rPr sz="3200" kern="0" spc="-20" dirty="0">
                  <a:solidFill>
                    <a:srgbClr val="FFFFFF">
                      <a:alpha val="100000"/>
                    </a:srgbClr>
                  </a:solidFill>
                  <a:latin typeface="Impact" panose="020B0806030902050204"/>
                  <a:ea typeface="Impact" panose="020B0806030902050204"/>
                  <a:cs typeface="Impact" panose="020B0806030902050204"/>
                </a:rPr>
                <a:t>1</a:t>
              </a:r>
              <a:endParaRPr sz="3200" dirty="0">
                <a:latin typeface="Impact" panose="020B0806030902050204"/>
                <a:ea typeface="Impact" panose="020B0806030902050204"/>
                <a:cs typeface="Impact" panose="020B0806030902050204"/>
              </a:endParaRPr>
            </a:p>
          </p:txBody>
        </p:sp>
      </p:grpSp>
      <p:grpSp>
        <p:nvGrpSpPr>
          <p:cNvPr id="128" name="group 128"/>
          <p:cNvGrpSpPr/>
          <p:nvPr/>
        </p:nvGrpSpPr>
        <p:grpSpPr>
          <a:xfrm rot="21600000">
            <a:off x="2798064" y="4299204"/>
            <a:ext cx="705611" cy="633983"/>
            <a:chOff x="0" y="0"/>
            <a:chExt cx="705611" cy="633983"/>
          </a:xfrm>
        </p:grpSpPr>
        <p:pic>
          <p:nvPicPr>
            <p:cNvPr id="2028" name="picture 2028"/>
            <p:cNvPicPr>
              <a:picLocks noChangeAspect="1"/>
            </p:cNvPicPr>
            <p:nvPr/>
          </p:nvPicPr>
          <p:blipFill>
            <a:blip r:embed="rId6"/>
            <a:stretch>
              <a:fillRect/>
            </a:stretch>
          </p:blipFill>
          <p:spPr>
            <a:xfrm rot="21600000">
              <a:off x="0" y="0"/>
              <a:ext cx="705611" cy="633983"/>
            </a:xfrm>
            <a:prstGeom prst="rect">
              <a:avLst/>
            </a:prstGeom>
          </p:spPr>
        </p:pic>
        <p:sp>
          <p:nvSpPr>
            <p:cNvPr id="2030" name="textbox 2030"/>
            <p:cNvSpPr/>
            <p:nvPr/>
          </p:nvSpPr>
          <p:spPr>
            <a:xfrm>
              <a:off x="-12700" y="-12700"/>
              <a:ext cx="731519" cy="756919"/>
            </a:xfrm>
            <a:prstGeom prst="rect">
              <a:avLst/>
            </a:prstGeom>
            <a:noFill/>
            <a:ln w="0" cap="flat">
              <a:noFill/>
              <a:prstDash val="solid"/>
              <a:miter lim="0"/>
            </a:ln>
          </p:spPr>
          <p:txBody>
            <a:bodyPr vert="horz" wrap="square" lIns="0" tIns="0" rIns="0" bIns="0"/>
            <a:lstStyle/>
            <a:p>
              <a:pPr algn="l" rtl="0" eaLnBrk="0">
                <a:lnSpc>
                  <a:spcPct val="114000"/>
                </a:lnSpc>
              </a:pPr>
              <a:endParaRPr sz="1000" dirty="0">
                <a:latin typeface="Arial" panose="020B0604020202020204"/>
                <a:ea typeface="Arial" panose="020B0604020202020204"/>
                <a:cs typeface="Arial" panose="020B0604020202020204"/>
              </a:endParaRPr>
            </a:p>
            <a:p>
              <a:pPr marL="283845" algn="l" rtl="0" eaLnBrk="0">
                <a:lnSpc>
                  <a:spcPct val="88000"/>
                </a:lnSpc>
                <a:spcBef>
                  <a:spcPts val="0"/>
                </a:spcBef>
              </a:pPr>
              <a:r>
                <a:rPr sz="3200" kern="0" spc="-20" dirty="0">
                  <a:solidFill>
                    <a:srgbClr val="FFFFFF">
                      <a:alpha val="100000"/>
                    </a:srgbClr>
                  </a:solidFill>
                  <a:latin typeface="Impact" panose="020B0806030902050204"/>
                  <a:ea typeface="Impact" panose="020B0806030902050204"/>
                  <a:cs typeface="Impact" panose="020B0806030902050204"/>
                </a:rPr>
                <a:t>2</a:t>
              </a:r>
              <a:endParaRPr sz="3200" dirty="0">
                <a:latin typeface="Impact" panose="020B0806030902050204"/>
                <a:ea typeface="Impact" panose="020B0806030902050204"/>
                <a:cs typeface="Impact" panose="020B0806030902050204"/>
              </a:endParaRPr>
            </a:p>
          </p:txBody>
        </p:sp>
      </p:grpSp>
      <p:pic>
        <p:nvPicPr>
          <p:cNvPr id="21510" name="图片 6" descr="洋钒公司2"/>
          <p:cNvPicPr>
            <a:picLocks noChangeAspect="1"/>
          </p:cNvPicPr>
          <p:nvPr/>
        </p:nvPicPr>
        <p:blipFill>
          <a:blip r:embed="rId7"/>
          <a:stretch>
            <a:fillRect/>
          </a:stretch>
        </p:blipFill>
        <p:spPr>
          <a:xfrm>
            <a:off x="9890125" y="0"/>
            <a:ext cx="2301875" cy="828675"/>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2" name="picture 2032"/>
          <p:cNvPicPr>
            <a:picLocks noChangeAspect="1"/>
          </p:cNvPicPr>
          <p:nvPr/>
        </p:nvPicPr>
        <p:blipFill>
          <a:blip r:embed="rId1"/>
          <a:stretch>
            <a:fillRect/>
          </a:stretch>
        </p:blipFill>
        <p:spPr>
          <a:xfrm rot="21600000">
            <a:off x="0" y="0"/>
            <a:ext cx="12192000" cy="6858000"/>
          </a:xfrm>
          <a:prstGeom prst="rect">
            <a:avLst/>
          </a:prstGeom>
        </p:spPr>
      </p:pic>
      <p:sp>
        <p:nvSpPr>
          <p:cNvPr id="2034" name="rect 2034"/>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2036" name="textbox 2036"/>
          <p:cNvSpPr/>
          <p:nvPr/>
        </p:nvSpPr>
        <p:spPr>
          <a:xfrm>
            <a:off x="1058964" y="6582130"/>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a:t>
            </a:r>
            <a:endParaRPr sz="1200" dirty="0">
              <a:latin typeface="微软雅黑" panose="020B0503020204020204" charset="-122"/>
              <a:ea typeface="微软雅黑" panose="020B0503020204020204" charset="-122"/>
              <a:cs typeface="微软雅黑" panose="020B0503020204020204" charset="-122"/>
            </a:endParaRPr>
          </a:p>
        </p:txBody>
      </p:sp>
      <p:sp>
        <p:nvSpPr>
          <p:cNvPr id="2038" name="textbox 2038"/>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2040" name="picture 2040"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2042" name="textbox 2042"/>
          <p:cNvSpPr/>
          <p:nvPr/>
        </p:nvSpPr>
        <p:spPr>
          <a:xfrm>
            <a:off x="627856" y="707491"/>
            <a:ext cx="11080115" cy="4075429"/>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598805" algn="l" rtl="0" eaLnBrk="0">
              <a:lnSpc>
                <a:spcPct val="93000"/>
              </a:lnSpc>
            </a:pPr>
            <a:r>
              <a:rPr sz="2300" kern="0" spc="40" dirty="0">
                <a:solidFill>
                  <a:srgbClr val="E61817">
                    <a:alpha val="100000"/>
                  </a:srgbClr>
                </a:solidFill>
                <a:latin typeface="微软雅黑" panose="020B0503020204020204" charset="-122"/>
                <a:ea typeface="微软雅黑" panose="020B0503020204020204" charset="-122"/>
                <a:cs typeface="微软雅黑" panose="020B0503020204020204" charset="-122"/>
              </a:rPr>
              <a:t>党</a:t>
            </a:r>
            <a:r>
              <a:rPr sz="2300" kern="0" spc="-230" dirty="0">
                <a:solidFill>
                  <a:srgbClr val="E61817">
                    <a:alpha val="100000"/>
                  </a:srgbClr>
                </a:solidFill>
                <a:latin typeface="微软雅黑" panose="020B0503020204020204" charset="-122"/>
                <a:ea typeface="微软雅黑" panose="020B0503020204020204" charset="-122"/>
                <a:cs typeface="微软雅黑" panose="020B0503020204020204" charset="-122"/>
              </a:rPr>
              <a:t> </a:t>
            </a:r>
            <a:r>
              <a:rPr sz="2300" kern="0" spc="40" dirty="0">
                <a:solidFill>
                  <a:srgbClr val="E61817">
                    <a:alpha val="100000"/>
                  </a:srgbClr>
                </a:solidFill>
                <a:latin typeface="微软雅黑" panose="020B0503020204020204" charset="-122"/>
                <a:ea typeface="微软雅黑" panose="020B0503020204020204" charset="-122"/>
                <a:cs typeface="微软雅黑" panose="020B0503020204020204" charset="-122"/>
              </a:rPr>
              <a:t>员过政治生日可参</a:t>
            </a:r>
            <a:r>
              <a:rPr sz="2300" kern="0" spc="30" dirty="0">
                <a:solidFill>
                  <a:srgbClr val="E61817">
                    <a:alpha val="100000"/>
                  </a:srgbClr>
                </a:solidFill>
                <a:latin typeface="微软雅黑" panose="020B0503020204020204" charset="-122"/>
                <a:ea typeface="微软雅黑" panose="020B0503020204020204" charset="-122"/>
                <a:cs typeface="微软雅黑" panose="020B0503020204020204" charset="-122"/>
              </a:rPr>
              <a:t>考的形式内容</a:t>
            </a:r>
            <a:endParaRPr sz="2300" dirty="0">
              <a:latin typeface="微软雅黑" panose="020B0503020204020204" charset="-122"/>
              <a:ea typeface="微软雅黑" panose="020B0503020204020204" charset="-122"/>
              <a:cs typeface="微软雅黑" panose="020B0503020204020204" charset="-122"/>
            </a:endParaRPr>
          </a:p>
          <a:p>
            <a:pPr algn="l" rtl="0" eaLnBrk="0">
              <a:lnSpc>
                <a:spcPct val="147000"/>
              </a:lnSpc>
            </a:pPr>
            <a:endParaRPr sz="1000" dirty="0">
              <a:latin typeface="Arial" panose="020B0604020202020204"/>
              <a:ea typeface="Arial" panose="020B0604020202020204"/>
              <a:cs typeface="Arial" panose="020B0604020202020204"/>
            </a:endParaRPr>
          </a:p>
          <a:p>
            <a:pPr marL="12700" indent="442595" algn="l" rtl="0" eaLnBrk="0">
              <a:lnSpc>
                <a:spcPct val="127000"/>
              </a:lnSpc>
              <a:spcBef>
                <a:spcPts val="515"/>
              </a:spcBef>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1.发送祝福信息。如：“今天是您的政治生日， ××××年 ××月 ×</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日，您光荣加入了中国共产党。</a:t>
            </a:r>
            <a:r>
              <a:rPr sz="1700"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在这神</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圣的日子里，希望您时刻牢记自己是一名共产党员，践行入党誓词</a:t>
            </a:r>
            <a:r>
              <a:rPr sz="17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，不负党的重任，永葆共产党员的先进本</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色</a:t>
            </a:r>
            <a:r>
              <a:rPr sz="1700"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a:p>
            <a:pPr marL="16510" indent="469900" algn="l" rtl="0" eaLnBrk="0">
              <a:lnSpc>
                <a:spcPct val="127000"/>
              </a:lnSpc>
              <a:spcBef>
                <a:spcPts val="29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2.赠送贺卡和礼物。</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以党支部的名义向过政治生日的党员赠送生日贺卡和生日礼物（一般以党建理论书籍、</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学习笔记本为主）。贺卡建议寄语由支部</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书记亲笔书写。</a:t>
            </a:r>
            <a:endParaRPr sz="1700" dirty="0">
              <a:latin typeface="微软雅黑" panose="020B0503020204020204" charset="-122"/>
              <a:ea typeface="微软雅黑" panose="020B0503020204020204" charset="-122"/>
              <a:cs typeface="微软雅黑" panose="020B0503020204020204" charset="-122"/>
            </a:endParaRPr>
          </a:p>
          <a:p>
            <a:pPr marL="419100" indent="26670" algn="l" rtl="0" eaLnBrk="0">
              <a:lnSpc>
                <a:spcPct val="126000"/>
              </a:lnSpc>
              <a:spcBef>
                <a:spcPts val="59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3.重温入党誓词。只一人过生日时，</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由过“</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政治生日</a:t>
            </a:r>
            <a:r>
              <a:rPr sz="17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”的同志领誓。集体过生日时，可有支部书记领誓。</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4.重温党章或入党志愿书。 由本人在活动当天宣读。</a:t>
            </a:r>
            <a:endParaRPr sz="1700" dirty="0">
              <a:latin typeface="微软雅黑" panose="020B0503020204020204" charset="-122"/>
              <a:ea typeface="微软雅黑" panose="020B0503020204020204" charset="-122"/>
              <a:cs typeface="微软雅黑" panose="020B0503020204020204" charset="-122"/>
            </a:endParaRPr>
          </a:p>
          <a:p>
            <a:pPr marL="453390" algn="l" rtl="0" eaLnBrk="0">
              <a:lnSpc>
                <a:spcPct val="86000"/>
              </a:lnSpc>
              <a:spcBef>
                <a:spcPts val="895"/>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5.写生日感言或寄语。感言不要求篇幅，不拘泥形式，发自内心真情流露。</a:t>
            </a:r>
            <a:endParaRPr sz="1700" dirty="0">
              <a:latin typeface="微软雅黑" panose="020B0503020204020204" charset="-122"/>
              <a:ea typeface="微软雅黑" panose="020B0503020204020204" charset="-122"/>
              <a:cs typeface="微软雅黑" panose="020B0503020204020204" charset="-122"/>
            </a:endParaRPr>
          </a:p>
          <a:p>
            <a:pPr marL="440690" algn="l" rtl="0" eaLnBrk="0">
              <a:lnSpc>
                <a:spcPts val="2790"/>
              </a:lnSpc>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6.组织志愿服务活动或</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开展党员示范岗活动。</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600" dirty="0">
              <a:latin typeface="Arial" panose="020B0604020202020204"/>
              <a:ea typeface="Arial" panose="020B0604020202020204"/>
              <a:cs typeface="Arial" panose="020B0604020202020204"/>
            </a:endParaRPr>
          </a:p>
          <a:p>
            <a:pPr marL="436880" algn="l" rtl="0" eaLnBrk="0">
              <a:lnSpc>
                <a:spcPct val="93000"/>
              </a:lnSpc>
              <a:spcBef>
                <a:spcPts val="5"/>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7.开展谈心谈话。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由支部书记或委员与党员进行一次谈心谈话。</a:t>
            </a:r>
            <a:endParaRPr sz="1700" dirty="0">
              <a:latin typeface="微软雅黑" panose="020B0503020204020204" charset="-122"/>
              <a:ea typeface="微软雅黑" panose="020B0503020204020204" charset="-122"/>
              <a:cs typeface="微软雅黑" panose="020B0503020204020204" charset="-122"/>
            </a:endParaRPr>
          </a:p>
        </p:txBody>
      </p:sp>
      <p:grpSp>
        <p:nvGrpSpPr>
          <p:cNvPr id="130" name="group 130"/>
          <p:cNvGrpSpPr/>
          <p:nvPr/>
        </p:nvGrpSpPr>
        <p:grpSpPr>
          <a:xfrm rot="21600000">
            <a:off x="1525523" y="4916423"/>
            <a:ext cx="10171176" cy="1639824"/>
            <a:chOff x="0" y="0"/>
            <a:chExt cx="10171176" cy="1639824"/>
          </a:xfrm>
        </p:grpSpPr>
        <p:pic>
          <p:nvPicPr>
            <p:cNvPr id="2044" name="picture 2044"/>
            <p:cNvPicPr>
              <a:picLocks noChangeAspect="1"/>
            </p:cNvPicPr>
            <p:nvPr/>
          </p:nvPicPr>
          <p:blipFill>
            <a:blip r:embed="rId3"/>
            <a:stretch>
              <a:fillRect/>
            </a:stretch>
          </p:blipFill>
          <p:spPr>
            <a:xfrm rot="21600000">
              <a:off x="0" y="0"/>
              <a:ext cx="10171176" cy="1639824"/>
            </a:xfrm>
            <a:prstGeom prst="rect">
              <a:avLst/>
            </a:prstGeom>
          </p:spPr>
        </p:pic>
        <p:sp>
          <p:nvSpPr>
            <p:cNvPr id="2046" name="textbox 2046"/>
            <p:cNvSpPr/>
            <p:nvPr/>
          </p:nvSpPr>
          <p:spPr>
            <a:xfrm>
              <a:off x="-12700" y="-12700"/>
              <a:ext cx="10196830" cy="1687829"/>
            </a:xfrm>
            <a:prstGeom prst="rect">
              <a:avLst/>
            </a:prstGeom>
            <a:noFill/>
            <a:ln w="0" cap="flat">
              <a:noFill/>
              <a:prstDash val="solid"/>
              <a:miter lim="0"/>
            </a:ln>
          </p:spPr>
          <p:txBody>
            <a:bodyPr vert="horz" wrap="square" lIns="0" tIns="0" rIns="0" bIns="0"/>
            <a:lstStyle/>
            <a:p>
              <a:pPr algn="l" rtl="0" eaLnBrk="0">
                <a:lnSpc>
                  <a:spcPct val="109000"/>
                </a:lnSpc>
              </a:pPr>
              <a:endParaRPr sz="600" dirty="0">
                <a:latin typeface="Arial" panose="020B0604020202020204"/>
                <a:ea typeface="Arial" panose="020B0604020202020204"/>
                <a:cs typeface="Arial" panose="020B0604020202020204"/>
              </a:endParaRPr>
            </a:p>
            <a:p>
              <a:pPr marL="147955" algn="l" rtl="0" eaLnBrk="0">
                <a:lnSpc>
                  <a:spcPct val="85000"/>
                </a:lnSpc>
                <a:spcBef>
                  <a:spcPts val="5"/>
                </a:spcBef>
              </a:pPr>
              <a:r>
                <a:rPr sz="2000" kern="0" spc="-20" dirty="0">
                  <a:solidFill>
                    <a:srgbClr val="000000">
                      <a:alpha val="100000"/>
                    </a:srgbClr>
                  </a:solidFill>
                  <a:latin typeface="黑体" panose="02010609060101010101" charset="-122"/>
                  <a:ea typeface="黑体" panose="02010609060101010101" charset="-122"/>
                  <a:cs typeface="黑体" panose="02010609060101010101" charset="-122"/>
                </a:rPr>
                <a:t>关键点：1.过政治生日要体现仪式感，即要组织正式会议或活动进行。</a:t>
              </a:r>
              <a:endParaRPr sz="2000" dirty="0">
                <a:latin typeface="黑体" panose="02010609060101010101" charset="-122"/>
                <a:ea typeface="黑体" panose="02010609060101010101" charset="-122"/>
                <a:cs typeface="黑体" panose="02010609060101010101" charset="-122"/>
              </a:endParaRPr>
            </a:p>
            <a:p>
              <a:pPr marL="1139190" algn="l" rtl="0" eaLnBrk="0">
                <a:lnSpc>
                  <a:spcPts val="2670"/>
                </a:lnSpc>
              </a:pPr>
              <a:r>
                <a:rPr sz="2000" kern="0" spc="-10" dirty="0">
                  <a:solidFill>
                    <a:srgbClr val="000000">
                      <a:alpha val="100000"/>
                    </a:srgbClr>
                  </a:solidFill>
                  <a:latin typeface="黑体" panose="02010609060101010101" charset="-122"/>
                  <a:ea typeface="黑体" panose="02010609060101010101" charset="-122"/>
                  <a:cs typeface="黑体" panose="02010609060101010101" charset="-122"/>
                </a:rPr>
                <a:t>2.重温入党誓词环节必不可少。</a:t>
              </a:r>
              <a:endParaRPr sz="2000" dirty="0">
                <a:latin typeface="黑体" panose="02010609060101010101" charset="-122"/>
                <a:ea typeface="黑体" panose="02010609060101010101" charset="-122"/>
                <a:cs typeface="黑体" panose="02010609060101010101" charset="-122"/>
              </a:endParaRPr>
            </a:p>
            <a:p>
              <a:pPr marL="1144270" algn="l" rtl="0" eaLnBrk="0">
                <a:lnSpc>
                  <a:spcPct val="96000"/>
                </a:lnSpc>
                <a:spcBef>
                  <a:spcPts val="85"/>
                </a:spcBef>
              </a:pPr>
              <a:r>
                <a:rPr sz="2000" kern="0" spc="-10" dirty="0">
                  <a:solidFill>
                    <a:srgbClr val="000000">
                      <a:alpha val="100000"/>
                    </a:srgbClr>
                  </a:solidFill>
                  <a:latin typeface="黑体" panose="02010609060101010101" charset="-122"/>
                  <a:ea typeface="黑体" panose="02010609060101010101" charset="-122"/>
                  <a:cs typeface="黑体" panose="02010609060101010101" charset="-122"/>
                </a:rPr>
                <a:t>3.每年开展应变化组织形式或内容。</a:t>
              </a:r>
              <a:endParaRPr sz="2000" dirty="0">
                <a:latin typeface="黑体" panose="02010609060101010101" charset="-122"/>
                <a:ea typeface="黑体" panose="02010609060101010101" charset="-122"/>
                <a:cs typeface="黑体" panose="02010609060101010101" charset="-122"/>
              </a:endParaRPr>
            </a:p>
            <a:p>
              <a:pPr marL="127635" indent="1001395" algn="l" rtl="0" eaLnBrk="0">
                <a:lnSpc>
                  <a:spcPct val="95000"/>
                </a:lnSpc>
                <a:spcBef>
                  <a:spcPts val="50"/>
                </a:spcBef>
              </a:pPr>
              <a:r>
                <a:rPr sz="2000" kern="0" spc="0" dirty="0">
                  <a:solidFill>
                    <a:srgbClr val="000000">
                      <a:alpha val="100000"/>
                    </a:srgbClr>
                  </a:solidFill>
                  <a:latin typeface="黑体" panose="02010609060101010101" charset="-122"/>
                  <a:ea typeface="黑体" panose="02010609060101010101" charset="-122"/>
                  <a:cs typeface="黑体" panose="02010609060101010101" charset="-122"/>
                </a:rPr>
                <a:t>4.一般情况下，过政治生日活动都是以集体形式举办，那么党支部就</a:t>
              </a:r>
              <a:r>
                <a:rPr sz="2000" kern="0" spc="-10" dirty="0">
                  <a:solidFill>
                    <a:srgbClr val="000000">
                      <a:alpha val="100000"/>
                    </a:srgbClr>
                  </a:solidFill>
                  <a:latin typeface="黑体" panose="02010609060101010101" charset="-122"/>
                  <a:ea typeface="黑体" panose="02010609060101010101" charset="-122"/>
                  <a:cs typeface="黑体" panose="02010609060101010101" charset="-122"/>
                </a:rPr>
                <a:t>可以在党员  </a:t>
              </a:r>
              <a:r>
                <a:rPr sz="2000" kern="0" spc="0" dirty="0">
                  <a:solidFill>
                    <a:srgbClr val="000000">
                      <a:alpha val="100000"/>
                    </a:srgbClr>
                  </a:solidFill>
                  <a:latin typeface="黑体" panose="02010609060101010101" charset="-122"/>
                  <a:ea typeface="黑体" panose="02010609060101010101" charset="-122"/>
                  <a:cs typeface="黑体" panose="02010609060101010101" charset="-122"/>
                </a:rPr>
                <a:t>过生日的当天把发送</a:t>
              </a:r>
              <a:r>
                <a:rPr sz="2000" kern="0" spc="-10" dirty="0">
                  <a:solidFill>
                    <a:srgbClr val="000000">
                      <a:alpha val="100000"/>
                    </a:srgbClr>
                  </a:solidFill>
                  <a:latin typeface="黑体" panose="02010609060101010101" charset="-122"/>
                  <a:ea typeface="黑体" panose="02010609060101010101" charset="-122"/>
                  <a:cs typeface="黑体" panose="02010609060101010101" charset="-122"/>
                </a:rPr>
                <a:t>祝福信息或谈心谈话开展起来，让支部工作更加立体。</a:t>
              </a:r>
              <a:endParaRPr sz="2000" dirty="0">
                <a:latin typeface="黑体" panose="02010609060101010101" charset="-122"/>
                <a:ea typeface="黑体" panose="02010609060101010101" charset="-122"/>
                <a:cs typeface="黑体" panose="02010609060101010101" charset="-122"/>
              </a:endParaRPr>
            </a:p>
          </p:txBody>
        </p:sp>
      </p:grpSp>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picture 2048"/>
          <p:cNvPicPr>
            <a:picLocks noChangeAspect="1"/>
          </p:cNvPicPr>
          <p:nvPr/>
        </p:nvPicPr>
        <p:blipFill>
          <a:blip r:embed="rId1"/>
          <a:stretch>
            <a:fillRect/>
          </a:stretch>
        </p:blipFill>
        <p:spPr>
          <a:xfrm rot="21600000">
            <a:off x="0" y="0"/>
            <a:ext cx="12192000" cy="6858000"/>
          </a:xfrm>
          <a:prstGeom prst="rect">
            <a:avLst/>
          </a:prstGeom>
        </p:spPr>
      </p:pic>
      <p:sp>
        <p:nvSpPr>
          <p:cNvPr id="2050" name="rect 2050"/>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2052" name="textbox 2052"/>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2054" name="textbox 2054"/>
          <p:cNvSpPr/>
          <p:nvPr/>
        </p:nvSpPr>
        <p:spPr>
          <a:xfrm>
            <a:off x="1058964" y="6598881"/>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7</a:t>
            </a:r>
            <a:endParaRPr sz="1200" dirty="0">
              <a:latin typeface="微软雅黑" panose="020B0503020204020204" charset="-122"/>
              <a:ea typeface="微软雅黑" panose="020B0503020204020204" charset="-122"/>
              <a:cs typeface="微软雅黑" panose="020B0503020204020204" charset="-122"/>
            </a:endParaRPr>
          </a:p>
        </p:txBody>
      </p:sp>
      <p:pic>
        <p:nvPicPr>
          <p:cNvPr id="2056" name="picture 2056"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2058" name="textbox 2058"/>
          <p:cNvSpPr/>
          <p:nvPr/>
        </p:nvSpPr>
        <p:spPr>
          <a:xfrm>
            <a:off x="714076" y="1220501"/>
            <a:ext cx="10369550" cy="2877185"/>
          </a:xfrm>
          <a:prstGeom prst="rect">
            <a:avLst/>
          </a:prstGeom>
          <a:noFill/>
          <a:ln w="0" cap="flat">
            <a:noFill/>
            <a:prstDash val="solid"/>
            <a:miter lim="0"/>
          </a:ln>
        </p:spPr>
        <p:txBody>
          <a:bodyPr vert="horz" wrap="square" lIns="0" tIns="0" rIns="0" bIns="0"/>
          <a:lstStyle/>
          <a:p>
            <a:pPr algn="l" rtl="0" eaLnBrk="0">
              <a:lnSpc>
                <a:spcPct val="64000"/>
              </a:lnSpc>
            </a:pPr>
            <a:endParaRPr sz="100" dirty="0">
              <a:latin typeface="Arial" panose="020B0604020202020204"/>
              <a:ea typeface="Arial" panose="020B0604020202020204"/>
              <a:cs typeface="Arial" panose="020B0604020202020204"/>
            </a:endParaRPr>
          </a:p>
          <a:p>
            <a:pPr algn="r" rtl="0" eaLnBrk="0">
              <a:lnSpc>
                <a:spcPct val="91000"/>
              </a:lnSpc>
              <a:spcBef>
                <a:spcPts val="1470"/>
              </a:spcBef>
            </a:pPr>
            <a:r>
              <a:rPr lang="zh-CN" sz="3200" kern="0" spc="630" dirty="0">
                <a:solidFill>
                  <a:srgbClr val="2F5597">
                    <a:alpha val="100000"/>
                  </a:srgbClr>
                </a:solidFill>
                <a:latin typeface="微软雅黑" panose="020B0503020204020204" charset="-122"/>
                <a:ea typeface="微软雅黑" panose="020B0503020204020204" charset="-122"/>
                <a:cs typeface="微软雅黑" panose="020B0503020204020204" charset="-122"/>
              </a:rPr>
              <a:t>国有</a:t>
            </a:r>
            <a:r>
              <a:rPr sz="3200" kern="0" spc="630" dirty="0">
                <a:solidFill>
                  <a:srgbClr val="2F5597">
                    <a:alpha val="100000"/>
                  </a:srgbClr>
                </a:solidFill>
                <a:latin typeface="微软雅黑" panose="020B0503020204020204" charset="-122"/>
                <a:ea typeface="微软雅黑" panose="020B0503020204020204" charset="-122"/>
                <a:cs typeface="微软雅黑" panose="020B0503020204020204" charset="-122"/>
              </a:rPr>
              <a:t>企业党支部标准化规范化建</a:t>
            </a:r>
            <a:r>
              <a:rPr sz="3200" kern="0" spc="620" dirty="0">
                <a:solidFill>
                  <a:srgbClr val="2F5597">
                    <a:alpha val="100000"/>
                  </a:srgbClr>
                </a:solidFill>
                <a:latin typeface="微软雅黑" panose="020B0503020204020204" charset="-122"/>
                <a:ea typeface="微软雅黑" panose="020B0503020204020204" charset="-122"/>
                <a:cs typeface="微软雅黑" panose="020B0503020204020204" charset="-122"/>
              </a:rPr>
              <a:t>设专项行动方案</a:t>
            </a:r>
            <a:endParaRPr sz="3200" dirty="0">
              <a:latin typeface="微软雅黑" panose="020B0503020204020204" charset="-122"/>
              <a:ea typeface="微软雅黑" panose="020B0503020204020204" charset="-122"/>
              <a:cs typeface="微软雅黑" panose="020B0503020204020204" charset="-122"/>
            </a:endParaRPr>
          </a:p>
          <a:p>
            <a:pPr marL="3764280" algn="l" rtl="0" eaLnBrk="0">
              <a:lnSpc>
                <a:spcPts val="2260"/>
              </a:lnSpc>
              <a:spcBef>
                <a:spcPts val="300"/>
              </a:spcBef>
            </a:pPr>
            <a:r>
              <a:rPr sz="1700" kern="0" spc="-60" dirty="0">
                <a:solidFill>
                  <a:srgbClr val="2F5597">
                    <a:alpha val="100000"/>
                  </a:srgbClr>
                </a:solidFill>
                <a:latin typeface="微软雅黑" panose="020B0503020204020204" charset="-122"/>
                <a:ea typeface="微软雅黑" panose="020B0503020204020204" charset="-122"/>
                <a:cs typeface="微软雅黑" panose="020B0503020204020204" charset="-122"/>
              </a:rPr>
              <a:t>（</a:t>
            </a:r>
            <a:r>
              <a:rPr sz="1700" kern="0" spc="24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F5597">
                    <a:alpha val="100000"/>
                  </a:srgbClr>
                </a:solidFill>
                <a:latin typeface="微软雅黑" panose="020B0503020204020204" charset="-122"/>
                <a:ea typeface="微软雅黑" panose="020B0503020204020204" charset="-122"/>
                <a:cs typeface="微软雅黑" panose="020B0503020204020204" charset="-122"/>
              </a:rPr>
              <a:t>考</a:t>
            </a:r>
            <a:r>
              <a:rPr sz="1700" kern="0" spc="19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F5597">
                    <a:alpha val="100000"/>
                  </a:srgbClr>
                </a:solidFill>
                <a:latin typeface="微软雅黑" panose="020B0503020204020204" charset="-122"/>
                <a:ea typeface="微软雅黑" panose="020B0503020204020204" charset="-122"/>
                <a:cs typeface="微软雅黑" panose="020B0503020204020204" charset="-122"/>
              </a:rPr>
              <a:t>核</a:t>
            </a:r>
            <a:r>
              <a:rPr sz="1700" kern="0" spc="17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F5597">
                    <a:alpha val="100000"/>
                  </a:srgbClr>
                </a:solidFill>
                <a:latin typeface="微软雅黑" panose="020B0503020204020204" charset="-122"/>
                <a:ea typeface="微软雅黑" panose="020B0503020204020204" charset="-122"/>
                <a:cs typeface="微软雅黑" panose="020B0503020204020204" charset="-122"/>
              </a:rPr>
              <a:t>细</a:t>
            </a:r>
            <a:r>
              <a:rPr sz="1700" kern="0" spc="19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F5597">
                    <a:alpha val="100000"/>
                  </a:srgbClr>
                </a:solidFill>
                <a:latin typeface="微软雅黑" panose="020B0503020204020204" charset="-122"/>
                <a:ea typeface="微软雅黑" panose="020B0503020204020204" charset="-122"/>
                <a:cs typeface="微软雅黑" panose="020B0503020204020204" charset="-122"/>
              </a:rPr>
              <a:t>则</a:t>
            </a:r>
            <a:r>
              <a:rPr sz="1700" kern="0" spc="29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F5597">
                    <a:alpha val="100000"/>
                  </a:srgbClr>
                </a:solidFill>
                <a:latin typeface="微软雅黑" panose="020B0503020204020204" charset="-122"/>
                <a:ea typeface="微软雅黑" panose="020B0503020204020204" charset="-122"/>
                <a:cs typeface="微软雅黑" panose="020B0503020204020204" charset="-122"/>
              </a:rPr>
              <a:t>9</a:t>
            </a:r>
            <a:r>
              <a:rPr sz="1700" kern="0" spc="24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F5597">
                    <a:alpha val="100000"/>
                  </a:srgbClr>
                </a:solidFill>
                <a:latin typeface="微软雅黑" panose="020B0503020204020204" charset="-122"/>
                <a:ea typeface="微软雅黑" panose="020B0503020204020204" charset="-122"/>
                <a:cs typeface="微软雅黑" panose="020B0503020204020204" charset="-122"/>
              </a:rPr>
              <a:t>部</a:t>
            </a:r>
            <a:r>
              <a:rPr sz="1700" kern="0" spc="17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F5597">
                    <a:alpha val="100000"/>
                  </a:srgbClr>
                </a:solidFill>
                <a:latin typeface="微软雅黑" panose="020B0503020204020204" charset="-122"/>
                <a:ea typeface="微软雅黑" panose="020B0503020204020204" charset="-122"/>
                <a:cs typeface="微软雅黑" panose="020B0503020204020204" charset="-122"/>
              </a:rPr>
              <a:t>分</a:t>
            </a:r>
            <a:r>
              <a:rPr sz="1700" kern="0" spc="31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F5597">
                    <a:alpha val="100000"/>
                  </a:srgbClr>
                </a:solidFill>
                <a:latin typeface="微软雅黑" panose="020B0503020204020204" charset="-122"/>
                <a:ea typeface="微软雅黑" panose="020B0503020204020204" charset="-122"/>
                <a:cs typeface="微软雅黑" panose="020B0503020204020204" charset="-122"/>
              </a:rPr>
              <a:t>2</a:t>
            </a:r>
            <a:r>
              <a:rPr sz="1700" kern="0" spc="36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F5597">
                    <a:alpha val="100000"/>
                  </a:srgbClr>
                </a:solidFill>
                <a:latin typeface="微软雅黑" panose="020B0503020204020204" charset="-122"/>
                <a:ea typeface="微软雅黑" panose="020B0503020204020204" charset="-122"/>
                <a:cs typeface="微软雅黑" panose="020B0503020204020204" charset="-122"/>
              </a:rPr>
              <a:t>3</a:t>
            </a:r>
            <a:r>
              <a:rPr sz="1700" kern="0" spc="20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F5597">
                    <a:alpha val="100000"/>
                  </a:srgbClr>
                </a:solidFill>
                <a:latin typeface="微软雅黑" panose="020B0503020204020204" charset="-122"/>
                <a:ea typeface="微软雅黑" panose="020B0503020204020204" charset="-122"/>
                <a:cs typeface="微软雅黑" panose="020B0503020204020204" charset="-122"/>
              </a:rPr>
              <a:t>项</a:t>
            </a:r>
            <a:r>
              <a:rPr sz="1700" kern="0" spc="24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F5597">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0000"/>
              </a:lnSpc>
            </a:pPr>
            <a:endParaRPr sz="11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1571625" algn="l" rtl="0" eaLnBrk="0">
              <a:lnSpc>
                <a:spcPct val="96000"/>
              </a:lnSpc>
            </a:pPr>
            <a:r>
              <a:rPr sz="3500" kern="0" spc="-90" dirty="0">
                <a:solidFill>
                  <a:srgbClr val="2F5597">
                    <a:alpha val="100000"/>
                  </a:srgbClr>
                </a:solidFill>
                <a:latin typeface="微软雅黑" panose="020B0503020204020204" charset="-122"/>
                <a:ea typeface="微软雅黑" panose="020B0503020204020204" charset="-122"/>
                <a:cs typeface="微软雅黑" panose="020B0503020204020204" charset="-122"/>
              </a:rPr>
              <a:t>抓 </a:t>
            </a:r>
            <a:r>
              <a:rPr sz="4400" kern="0" spc="-90" dirty="0">
                <a:solidFill>
                  <a:srgbClr val="2F5597">
                    <a:alpha val="100000"/>
                  </a:srgbClr>
                </a:solidFill>
                <a:latin typeface="黑体" panose="02010609060101010101" charset="-122"/>
                <a:ea typeface="黑体" panose="02010609060101010101" charset="-122"/>
                <a:cs typeface="黑体" panose="02010609060101010101" charset="-122"/>
              </a:rPr>
              <a:t>班</a:t>
            </a:r>
            <a:r>
              <a:rPr sz="4400" kern="0" spc="-1000" dirty="0">
                <a:solidFill>
                  <a:srgbClr val="2F5597">
                    <a:alpha val="100000"/>
                  </a:srgbClr>
                </a:solidFill>
                <a:latin typeface="黑体" panose="02010609060101010101" charset="-122"/>
                <a:ea typeface="黑体" panose="02010609060101010101" charset="-122"/>
                <a:cs typeface="黑体" panose="02010609060101010101" charset="-122"/>
              </a:rPr>
              <a:t> </a:t>
            </a:r>
            <a:r>
              <a:rPr sz="4400" kern="0" spc="-90" dirty="0">
                <a:solidFill>
                  <a:srgbClr val="2F5597">
                    <a:alpha val="100000"/>
                  </a:srgbClr>
                </a:solidFill>
                <a:latin typeface="黑体" panose="02010609060101010101" charset="-122"/>
                <a:ea typeface="黑体" panose="02010609060101010101" charset="-122"/>
                <a:cs typeface="黑体" panose="02010609060101010101" charset="-122"/>
              </a:rPr>
              <a:t>子</a:t>
            </a:r>
            <a:r>
              <a:rPr sz="4400" kern="0" spc="700" dirty="0">
                <a:solidFill>
                  <a:srgbClr val="2F5597">
                    <a:alpha val="100000"/>
                  </a:srgbClr>
                </a:solidFill>
                <a:latin typeface="黑体" panose="02010609060101010101" charset="-122"/>
                <a:ea typeface="黑体" panose="02010609060101010101" charset="-122"/>
                <a:cs typeface="黑体" panose="02010609060101010101" charset="-122"/>
              </a:rPr>
              <a:t>  </a:t>
            </a:r>
            <a:r>
              <a:rPr sz="3500" kern="0" spc="-90" dirty="0">
                <a:solidFill>
                  <a:srgbClr val="2F5597">
                    <a:alpha val="100000"/>
                  </a:srgbClr>
                </a:solidFill>
                <a:latin typeface="微软雅黑" panose="020B0503020204020204" charset="-122"/>
                <a:ea typeface="微软雅黑" panose="020B0503020204020204" charset="-122"/>
                <a:cs typeface="微软雅黑" panose="020B0503020204020204" charset="-122"/>
              </a:rPr>
              <a:t>带</a:t>
            </a:r>
            <a:r>
              <a:rPr sz="3500" kern="0" spc="26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4400" kern="0" spc="-90" dirty="0">
                <a:solidFill>
                  <a:srgbClr val="2F5597">
                    <a:alpha val="100000"/>
                  </a:srgbClr>
                </a:solidFill>
                <a:latin typeface="黑体" panose="02010609060101010101" charset="-122"/>
                <a:ea typeface="黑体" panose="02010609060101010101" charset="-122"/>
                <a:cs typeface="黑体" panose="02010609060101010101" charset="-122"/>
              </a:rPr>
              <a:t>队伍</a:t>
            </a:r>
            <a:r>
              <a:rPr sz="4400" kern="0" spc="320" dirty="0">
                <a:solidFill>
                  <a:srgbClr val="2F5597">
                    <a:alpha val="100000"/>
                  </a:srgbClr>
                </a:solidFill>
                <a:latin typeface="黑体" panose="02010609060101010101" charset="-122"/>
                <a:ea typeface="黑体" panose="02010609060101010101" charset="-122"/>
                <a:cs typeface="黑体" panose="02010609060101010101" charset="-122"/>
              </a:rPr>
              <a:t>   </a:t>
            </a:r>
            <a:r>
              <a:rPr sz="3500" kern="0" spc="-90" dirty="0">
                <a:solidFill>
                  <a:srgbClr val="2F5597">
                    <a:alpha val="100000"/>
                  </a:srgbClr>
                </a:solidFill>
                <a:latin typeface="微软雅黑" panose="020B0503020204020204" charset="-122"/>
                <a:ea typeface="微软雅黑" panose="020B0503020204020204" charset="-122"/>
                <a:cs typeface="微软雅黑" panose="020B0503020204020204" charset="-122"/>
              </a:rPr>
              <a:t>促 </a:t>
            </a:r>
            <a:r>
              <a:rPr sz="4400" kern="0" spc="-90" dirty="0">
                <a:solidFill>
                  <a:srgbClr val="2F5597">
                    <a:alpha val="100000"/>
                  </a:srgbClr>
                </a:solidFill>
                <a:latin typeface="黑体" panose="02010609060101010101" charset="-122"/>
                <a:ea typeface="黑体" panose="02010609060101010101" charset="-122"/>
                <a:cs typeface="黑体" panose="02010609060101010101" charset="-122"/>
              </a:rPr>
              <a:t>发</a:t>
            </a:r>
            <a:r>
              <a:rPr sz="4400" kern="0" spc="-1090" dirty="0">
                <a:solidFill>
                  <a:srgbClr val="2F5597">
                    <a:alpha val="100000"/>
                  </a:srgbClr>
                </a:solidFill>
                <a:latin typeface="黑体" panose="02010609060101010101" charset="-122"/>
                <a:ea typeface="黑体" panose="02010609060101010101" charset="-122"/>
                <a:cs typeface="黑体" panose="02010609060101010101" charset="-122"/>
              </a:rPr>
              <a:t> </a:t>
            </a:r>
            <a:r>
              <a:rPr sz="4400" kern="0" spc="-90" dirty="0">
                <a:solidFill>
                  <a:srgbClr val="2F5597">
                    <a:alpha val="100000"/>
                  </a:srgbClr>
                </a:solidFill>
                <a:latin typeface="黑体" panose="02010609060101010101" charset="-122"/>
                <a:ea typeface="黑体" panose="02010609060101010101" charset="-122"/>
                <a:cs typeface="黑体" panose="02010609060101010101" charset="-122"/>
              </a:rPr>
              <a:t>展</a:t>
            </a:r>
            <a:endParaRPr sz="4400" dirty="0">
              <a:latin typeface="黑体" panose="02010609060101010101" charset="-122"/>
              <a:ea typeface="黑体" panose="02010609060101010101" charset="-122"/>
              <a:cs typeface="黑体" panose="02010609060101010101" charset="-122"/>
            </a:endParaRPr>
          </a:p>
        </p:txBody>
      </p:sp>
      <p:sp>
        <p:nvSpPr>
          <p:cNvPr id="2062" name="textbox 2062"/>
          <p:cNvSpPr/>
          <p:nvPr/>
        </p:nvSpPr>
        <p:spPr>
          <a:xfrm>
            <a:off x="982008" y="4416032"/>
            <a:ext cx="3355975" cy="1439544"/>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7000"/>
              </a:lnSpc>
            </a:pPr>
            <a:r>
              <a:rPr sz="3200" kern="0" spc="170" dirty="0">
                <a:solidFill>
                  <a:srgbClr val="2F5597">
                    <a:alpha val="100000"/>
                  </a:srgbClr>
                </a:solidFill>
                <a:latin typeface="黑体" panose="02010609060101010101" charset="-122"/>
                <a:ea typeface="黑体" panose="02010609060101010101" charset="-122"/>
                <a:cs typeface="黑体" panose="02010609060101010101" charset="-122"/>
              </a:rPr>
              <a:t>六有标准</a:t>
            </a:r>
            <a:r>
              <a:rPr sz="3200" kern="0" spc="-500" dirty="0">
                <a:solidFill>
                  <a:srgbClr val="2F5597">
                    <a:alpha val="100000"/>
                  </a:srgbClr>
                </a:solidFill>
                <a:latin typeface="黑体" panose="02010609060101010101" charset="-122"/>
                <a:ea typeface="黑体" panose="02010609060101010101" charset="-122"/>
                <a:cs typeface="黑体" panose="02010609060101010101" charset="-122"/>
              </a:rPr>
              <a:t> </a:t>
            </a:r>
            <a:r>
              <a:rPr sz="3200" kern="0" spc="170" dirty="0">
                <a:solidFill>
                  <a:srgbClr val="2F5597">
                    <a:alpha val="100000"/>
                  </a:srgbClr>
                </a:solidFill>
                <a:latin typeface="黑体" panose="02010609060101010101" charset="-122"/>
                <a:ea typeface="黑体" panose="02010609060101010101" charset="-122"/>
                <a:cs typeface="黑体" panose="02010609060101010101" charset="-122"/>
              </a:rPr>
              <a:t>：</a:t>
            </a:r>
            <a:endParaRPr sz="3200" dirty="0">
              <a:latin typeface="黑体" panose="02010609060101010101" charset="-122"/>
              <a:ea typeface="黑体" panose="02010609060101010101" charset="-122"/>
              <a:cs typeface="黑体" panose="02010609060101010101" charset="-122"/>
            </a:endParaRPr>
          </a:p>
          <a:p>
            <a:pPr marL="721995" indent="-29210" algn="l" rtl="0" eaLnBrk="0">
              <a:lnSpc>
                <a:spcPct val="126000"/>
              </a:lnSpc>
              <a:spcBef>
                <a:spcPts val="460"/>
              </a:spcBef>
            </a:pPr>
            <a:r>
              <a:rPr sz="2300" kern="0" spc="10" dirty="0">
                <a:solidFill>
                  <a:srgbClr val="2F5597">
                    <a:alpha val="100000"/>
                  </a:srgbClr>
                </a:solidFill>
                <a:latin typeface="微软雅黑" panose="020B0503020204020204" charset="-122"/>
                <a:ea typeface="微软雅黑" panose="020B0503020204020204" charset="-122"/>
                <a:cs typeface="微软雅黑" panose="020B0503020204020204" charset="-122"/>
              </a:rPr>
              <a:t>组 织</a:t>
            </a:r>
            <a:r>
              <a:rPr sz="2300" kern="0" spc="10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2F5597">
                    <a:alpha val="100000"/>
                  </a:srgbClr>
                </a:solidFill>
                <a:latin typeface="微软雅黑" panose="020B0503020204020204" charset="-122"/>
                <a:ea typeface="微软雅黑" panose="020B0503020204020204" charset="-122"/>
                <a:cs typeface="微软雅黑" panose="020B0503020204020204" charset="-122"/>
              </a:rPr>
              <a:t>建</a:t>
            </a:r>
            <a:r>
              <a:rPr sz="2300" kern="0" spc="12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2F5597">
                    <a:alpha val="100000"/>
                  </a:srgbClr>
                </a:solidFill>
                <a:latin typeface="微软雅黑" panose="020B0503020204020204" charset="-122"/>
                <a:ea typeface="微软雅黑" panose="020B0503020204020204" charset="-122"/>
                <a:cs typeface="微软雅黑" panose="020B0503020204020204" charset="-122"/>
              </a:rPr>
              <a:t>设</a:t>
            </a:r>
            <a:r>
              <a:rPr sz="2300" kern="0" spc="9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2F5597">
                    <a:alpha val="100000"/>
                  </a:srgbClr>
                </a:solidFill>
                <a:latin typeface="微软雅黑" panose="020B0503020204020204" charset="-122"/>
                <a:ea typeface="微软雅黑" panose="020B0503020204020204" charset="-122"/>
                <a:cs typeface="微软雅黑" panose="020B0503020204020204" charset="-122"/>
              </a:rPr>
              <a:t>有</a:t>
            </a:r>
            <a:r>
              <a:rPr sz="2300" kern="0" spc="9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2F5597">
                    <a:alpha val="100000"/>
                  </a:srgbClr>
                </a:solidFill>
                <a:latin typeface="微软雅黑" panose="020B0503020204020204" charset="-122"/>
                <a:ea typeface="微软雅黑" panose="020B0503020204020204" charset="-122"/>
                <a:cs typeface="微软雅黑" panose="020B0503020204020204" charset="-122"/>
              </a:rPr>
              <a:t>保</a:t>
            </a:r>
            <a:r>
              <a:rPr sz="2300" kern="0" spc="18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2F5597">
                    <a:alpha val="100000"/>
                  </a:srgbClr>
                </a:solidFill>
                <a:latin typeface="微软雅黑" panose="020B0503020204020204" charset="-122"/>
                <a:ea typeface="微软雅黑" panose="020B0503020204020204" charset="-122"/>
                <a:cs typeface="微软雅黑" panose="020B0503020204020204" charset="-122"/>
              </a:rPr>
              <a:t>障</a:t>
            </a:r>
            <a:r>
              <a:rPr sz="2300" kern="0" spc="0" dirty="0">
                <a:solidFill>
                  <a:srgbClr val="2F5597">
                    <a:alpha val="100000"/>
                  </a:srgbClr>
                </a:solidFill>
                <a:latin typeface="微软雅黑" panose="020B0503020204020204" charset="-122"/>
                <a:ea typeface="微软雅黑" panose="020B0503020204020204" charset="-122"/>
                <a:cs typeface="微软雅黑" panose="020B0503020204020204" charset="-122"/>
              </a:rPr>
              <a:t> 阵 地 建 设 有 氛</a:t>
            </a:r>
            <a:r>
              <a:rPr sz="2300" kern="0" spc="44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2F5597">
                    <a:alpha val="100000"/>
                  </a:srgbClr>
                </a:solidFill>
                <a:latin typeface="微软雅黑" panose="020B0503020204020204" charset="-122"/>
                <a:ea typeface="微软雅黑" panose="020B0503020204020204" charset="-122"/>
                <a:cs typeface="微软雅黑" panose="020B0503020204020204" charset="-122"/>
              </a:rPr>
              <a:t>围</a:t>
            </a:r>
            <a:endParaRPr sz="2300" dirty="0">
              <a:latin typeface="微软雅黑" panose="020B0503020204020204" charset="-122"/>
              <a:ea typeface="微软雅黑" panose="020B0503020204020204" charset="-122"/>
              <a:cs typeface="微软雅黑" panose="020B0503020204020204" charset="-122"/>
            </a:endParaRPr>
          </a:p>
        </p:txBody>
      </p:sp>
      <p:sp>
        <p:nvSpPr>
          <p:cNvPr id="2064" name="textbox 2064"/>
          <p:cNvSpPr/>
          <p:nvPr/>
        </p:nvSpPr>
        <p:spPr>
          <a:xfrm>
            <a:off x="4662538" y="5030152"/>
            <a:ext cx="2735579" cy="79565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50165" algn="l" rtl="0" eaLnBrk="0">
              <a:lnSpc>
                <a:spcPct val="84000"/>
              </a:lnSpc>
            </a:pPr>
            <a:r>
              <a:rPr sz="2300" kern="0" spc="0" dirty="0">
                <a:solidFill>
                  <a:srgbClr val="2F5597">
                    <a:alpha val="100000"/>
                  </a:srgbClr>
                </a:solidFill>
                <a:latin typeface="微软雅黑" panose="020B0503020204020204" charset="-122"/>
                <a:ea typeface="微软雅黑" panose="020B0503020204020204" charset="-122"/>
                <a:cs typeface="微软雅黑" panose="020B0503020204020204" charset="-122"/>
              </a:rPr>
              <a:t>队 伍</a:t>
            </a:r>
            <a:r>
              <a:rPr sz="2300" kern="0" spc="34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0" dirty="0">
                <a:solidFill>
                  <a:srgbClr val="2F5597">
                    <a:alpha val="100000"/>
                  </a:srgbClr>
                </a:solidFill>
                <a:latin typeface="微软雅黑" panose="020B0503020204020204" charset="-122"/>
                <a:ea typeface="微软雅黑" panose="020B0503020204020204" charset="-122"/>
                <a:cs typeface="微软雅黑" panose="020B0503020204020204" charset="-122"/>
              </a:rPr>
              <a:t>建</a:t>
            </a:r>
            <a:r>
              <a:rPr sz="2300" kern="0" spc="10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0" dirty="0">
                <a:solidFill>
                  <a:srgbClr val="2F5597">
                    <a:alpha val="100000"/>
                  </a:srgbClr>
                </a:solidFill>
                <a:latin typeface="微软雅黑" panose="020B0503020204020204" charset="-122"/>
                <a:ea typeface="微软雅黑" panose="020B0503020204020204" charset="-122"/>
                <a:cs typeface="微软雅黑" panose="020B0503020204020204" charset="-122"/>
              </a:rPr>
              <a:t>设</a:t>
            </a:r>
            <a:r>
              <a:rPr sz="2300" kern="0" spc="10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0" dirty="0">
                <a:solidFill>
                  <a:srgbClr val="2F5597">
                    <a:alpha val="100000"/>
                  </a:srgbClr>
                </a:solidFill>
                <a:latin typeface="微软雅黑" panose="020B0503020204020204" charset="-122"/>
                <a:ea typeface="微软雅黑" panose="020B0503020204020204" charset="-122"/>
                <a:cs typeface="微软雅黑" panose="020B0503020204020204" charset="-122"/>
              </a:rPr>
              <a:t>有</a:t>
            </a:r>
            <a:r>
              <a:rPr sz="2300" kern="0" spc="9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0" dirty="0">
                <a:solidFill>
                  <a:srgbClr val="2F5597">
                    <a:alpha val="100000"/>
                  </a:srgbClr>
                </a:solidFill>
                <a:latin typeface="微软雅黑" panose="020B0503020204020204" charset="-122"/>
                <a:ea typeface="微软雅黑" panose="020B0503020204020204" charset="-122"/>
                <a:cs typeface="微软雅黑" panose="020B0503020204020204" charset="-122"/>
              </a:rPr>
              <a:t>活</a:t>
            </a:r>
            <a:r>
              <a:rPr sz="2300" kern="0" spc="21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0" dirty="0">
                <a:solidFill>
                  <a:srgbClr val="2F5597">
                    <a:alpha val="100000"/>
                  </a:srgbClr>
                </a:solidFill>
                <a:latin typeface="微软雅黑" panose="020B0503020204020204" charset="-122"/>
                <a:ea typeface="微软雅黑" panose="020B0503020204020204" charset="-122"/>
                <a:cs typeface="微软雅黑" panose="020B0503020204020204" charset="-122"/>
              </a:rPr>
              <a:t>力</a:t>
            </a:r>
            <a:endParaRPr sz="2300" dirty="0">
              <a:latin typeface="微软雅黑" panose="020B0503020204020204" charset="-122"/>
              <a:ea typeface="微软雅黑" panose="020B0503020204020204" charset="-122"/>
              <a:cs typeface="微软雅黑" panose="020B0503020204020204" charset="-122"/>
            </a:endParaRPr>
          </a:p>
          <a:p>
            <a:pPr marL="12700" algn="l" rtl="0" eaLnBrk="0">
              <a:lnSpc>
                <a:spcPts val="3750"/>
              </a:lnSpc>
            </a:pPr>
            <a:r>
              <a:rPr sz="2300" kern="0" spc="10" dirty="0">
                <a:solidFill>
                  <a:srgbClr val="2F5597">
                    <a:alpha val="100000"/>
                  </a:srgbClr>
                </a:solidFill>
                <a:latin typeface="微软雅黑" panose="020B0503020204020204" charset="-122"/>
                <a:ea typeface="微软雅黑" panose="020B0503020204020204" charset="-122"/>
                <a:cs typeface="微软雅黑" panose="020B0503020204020204" charset="-122"/>
              </a:rPr>
              <a:t>基 础 资 料 有</a:t>
            </a:r>
            <a:r>
              <a:rPr sz="2300" kern="0" spc="32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2F5597">
                    <a:alpha val="100000"/>
                  </a:srgbClr>
                </a:solidFill>
                <a:latin typeface="微软雅黑" panose="020B0503020204020204" charset="-122"/>
                <a:ea typeface="微软雅黑" panose="020B0503020204020204" charset="-122"/>
                <a:cs typeface="微软雅黑" panose="020B0503020204020204" charset="-122"/>
              </a:rPr>
              <a:t>台 账</a:t>
            </a:r>
            <a:endParaRPr sz="2300" dirty="0">
              <a:latin typeface="微软雅黑" panose="020B0503020204020204" charset="-122"/>
              <a:ea typeface="微软雅黑" panose="020B0503020204020204" charset="-122"/>
              <a:cs typeface="微软雅黑" panose="020B0503020204020204" charset="-122"/>
            </a:endParaRPr>
          </a:p>
        </p:txBody>
      </p:sp>
      <p:sp>
        <p:nvSpPr>
          <p:cNvPr id="2066" name="textbox 2066"/>
          <p:cNvSpPr/>
          <p:nvPr/>
        </p:nvSpPr>
        <p:spPr>
          <a:xfrm>
            <a:off x="7644186" y="5028660"/>
            <a:ext cx="2692400" cy="797559"/>
          </a:xfrm>
          <a:prstGeom prst="rect">
            <a:avLst/>
          </a:prstGeom>
          <a:noFill/>
          <a:ln w="0" cap="flat">
            <a:noFill/>
            <a:prstDash val="solid"/>
            <a:miter lim="0"/>
          </a:ln>
        </p:spPr>
        <p:txBody>
          <a:bodyPr vert="horz" wrap="square" lIns="0" tIns="0" rIns="0" bIns="0"/>
          <a:lstStyle/>
          <a:p>
            <a:pPr algn="l" rtl="0" eaLnBrk="0">
              <a:lnSpc>
                <a:spcPct val="73000"/>
              </a:lnSpc>
            </a:pPr>
            <a:endParaRPr sz="100" dirty="0">
              <a:latin typeface="Arial" panose="020B0604020202020204"/>
              <a:ea typeface="Arial" panose="020B0604020202020204"/>
              <a:cs typeface="Arial" panose="020B0604020202020204"/>
            </a:endParaRPr>
          </a:p>
          <a:p>
            <a:pPr marL="113665" algn="l" rtl="0" eaLnBrk="0">
              <a:lnSpc>
                <a:spcPct val="85000"/>
              </a:lnSpc>
            </a:pPr>
            <a:r>
              <a:rPr sz="2300" kern="0" spc="30" dirty="0">
                <a:solidFill>
                  <a:srgbClr val="2F5597">
                    <a:alpha val="100000"/>
                  </a:srgbClr>
                </a:solidFill>
                <a:latin typeface="微软雅黑" panose="020B0503020204020204" charset="-122"/>
                <a:ea typeface="微软雅黑" panose="020B0503020204020204" charset="-122"/>
                <a:cs typeface="微软雅黑" panose="020B0503020204020204" charset="-122"/>
              </a:rPr>
              <a:t>制 度 落</a:t>
            </a:r>
            <a:r>
              <a:rPr sz="2300" kern="0" spc="17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2F5597">
                    <a:alpha val="100000"/>
                  </a:srgbClr>
                </a:solidFill>
                <a:latin typeface="微软雅黑" panose="020B0503020204020204" charset="-122"/>
                <a:ea typeface="微软雅黑" panose="020B0503020204020204" charset="-122"/>
                <a:cs typeface="微软雅黑" panose="020B0503020204020204" charset="-122"/>
              </a:rPr>
              <a:t>实</a:t>
            </a:r>
            <a:r>
              <a:rPr sz="2300" kern="0" spc="9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2F5597">
                    <a:alpha val="100000"/>
                  </a:srgbClr>
                </a:solidFill>
                <a:latin typeface="微软雅黑" panose="020B0503020204020204" charset="-122"/>
                <a:ea typeface="微软雅黑" panose="020B0503020204020204" charset="-122"/>
                <a:cs typeface="微软雅黑" panose="020B0503020204020204" charset="-122"/>
              </a:rPr>
              <a:t>有</a:t>
            </a:r>
            <a:r>
              <a:rPr sz="2300" kern="0" spc="11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2F5597">
                    <a:alpha val="100000"/>
                  </a:srgbClr>
                </a:solidFill>
                <a:latin typeface="微软雅黑" panose="020B0503020204020204" charset="-122"/>
                <a:ea typeface="微软雅黑" panose="020B0503020204020204" charset="-122"/>
                <a:cs typeface="微软雅黑" panose="020B0503020204020204" charset="-122"/>
              </a:rPr>
              <a:t>力度</a:t>
            </a:r>
            <a:endParaRPr sz="2300" dirty="0">
              <a:latin typeface="微软雅黑" panose="020B0503020204020204" charset="-122"/>
              <a:ea typeface="微软雅黑" panose="020B0503020204020204" charset="-122"/>
              <a:cs typeface="微软雅黑" panose="020B0503020204020204" charset="-122"/>
            </a:endParaRPr>
          </a:p>
          <a:p>
            <a:pPr marL="12700" algn="l" rtl="0" eaLnBrk="0">
              <a:lnSpc>
                <a:spcPts val="3745"/>
              </a:lnSpc>
            </a:pPr>
            <a:r>
              <a:rPr sz="2300" kern="0" spc="0" dirty="0">
                <a:solidFill>
                  <a:srgbClr val="2F5597">
                    <a:alpha val="100000"/>
                  </a:srgbClr>
                </a:solidFill>
                <a:latin typeface="微软雅黑" panose="020B0503020204020204" charset="-122"/>
                <a:ea typeface="微软雅黑" panose="020B0503020204020204" charset="-122"/>
                <a:cs typeface="微软雅黑" panose="020B0503020204020204" charset="-122"/>
              </a:rPr>
              <a:t>融</a:t>
            </a:r>
            <a:r>
              <a:rPr sz="2300" kern="0" spc="17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0" dirty="0">
                <a:solidFill>
                  <a:srgbClr val="2F5597">
                    <a:alpha val="100000"/>
                  </a:srgbClr>
                </a:solidFill>
                <a:latin typeface="微软雅黑" panose="020B0503020204020204" charset="-122"/>
                <a:ea typeface="微软雅黑" panose="020B0503020204020204" charset="-122"/>
                <a:cs typeface="微软雅黑" panose="020B0503020204020204" charset="-122"/>
              </a:rPr>
              <a:t>入</a:t>
            </a:r>
            <a:r>
              <a:rPr sz="2300" kern="0" spc="46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0" dirty="0">
                <a:solidFill>
                  <a:srgbClr val="2F5597">
                    <a:alpha val="100000"/>
                  </a:srgbClr>
                </a:solidFill>
                <a:latin typeface="微软雅黑" panose="020B0503020204020204" charset="-122"/>
                <a:ea typeface="微软雅黑" panose="020B0503020204020204" charset="-122"/>
                <a:cs typeface="微软雅黑" panose="020B0503020204020204" charset="-122"/>
              </a:rPr>
              <a:t>中</a:t>
            </a:r>
            <a:r>
              <a:rPr sz="2300" kern="0" spc="170" dirty="0">
                <a:solidFill>
                  <a:srgbClr val="2F5597">
                    <a:alpha val="100000"/>
                  </a:srgbClr>
                </a:solidFill>
                <a:latin typeface="微软雅黑" panose="020B0503020204020204" charset="-122"/>
                <a:ea typeface="微软雅黑" panose="020B0503020204020204" charset="-122"/>
                <a:cs typeface="微软雅黑" panose="020B0503020204020204" charset="-122"/>
              </a:rPr>
              <a:t> </a:t>
            </a:r>
            <a:r>
              <a:rPr sz="2300" kern="0" spc="0" dirty="0">
                <a:solidFill>
                  <a:srgbClr val="2F5597">
                    <a:alpha val="100000"/>
                  </a:srgbClr>
                </a:solidFill>
                <a:latin typeface="微软雅黑" panose="020B0503020204020204" charset="-122"/>
                <a:ea typeface="微软雅黑" panose="020B0503020204020204" charset="-122"/>
                <a:cs typeface="微软雅黑" panose="020B0503020204020204" charset="-122"/>
              </a:rPr>
              <a:t>心 有 实 效</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2442210" y="1874520"/>
            <a:ext cx="7658735" cy="2553335"/>
          </a:xfrm>
          <a:prstGeom prst="rect">
            <a:avLst/>
          </a:prstGeom>
          <a:noFill/>
        </p:spPr>
        <p:txBody>
          <a:bodyPr wrap="square" rtlCol="0">
            <a:spAutoFit/>
          </a:bodyPr>
          <a:p>
            <a:pPr algn="ctr"/>
            <a:r>
              <a:rPr lang="zh-CN" altLang="en-US" sz="8000">
                <a:solidFill>
                  <a:srgbClr val="FF0000"/>
                </a:solidFill>
                <a:latin typeface="黑体" panose="02010609060101010101" charset="-122"/>
                <a:ea typeface="黑体" panose="02010609060101010101" charset="-122"/>
              </a:rPr>
              <a:t>不足之处</a:t>
            </a:r>
            <a:endParaRPr lang="zh-CN" altLang="en-US" sz="8000">
              <a:solidFill>
                <a:srgbClr val="FF0000"/>
              </a:solidFill>
              <a:latin typeface="黑体" panose="02010609060101010101" charset="-122"/>
              <a:ea typeface="黑体" panose="02010609060101010101" charset="-122"/>
            </a:endParaRPr>
          </a:p>
          <a:p>
            <a:pPr algn="ctr"/>
            <a:r>
              <a:rPr lang="zh-CN" altLang="en-US" sz="8000">
                <a:solidFill>
                  <a:srgbClr val="FF0000"/>
                </a:solidFill>
                <a:latin typeface="黑体" panose="02010609060101010101" charset="-122"/>
                <a:ea typeface="黑体" panose="02010609060101010101" charset="-122"/>
              </a:rPr>
              <a:t>敬请批评指正</a:t>
            </a:r>
            <a:endParaRPr lang="zh-CN" altLang="en-US" sz="8000">
              <a:solidFill>
                <a:srgbClr val="FF0000"/>
              </a:solidFill>
              <a:latin typeface="黑体" panose="02010609060101010101" charset="-122"/>
              <a:ea typeface="黑体" panose="02010609060101010101" charset="-122"/>
            </a:endParaRPr>
          </a:p>
        </p:txBody>
      </p:sp>
      <p:pic>
        <p:nvPicPr>
          <p:cNvPr id="21510" name="图片 6" descr="洋钒公司2"/>
          <p:cNvPicPr>
            <a:picLocks noChangeAspect="1"/>
          </p:cNvPicPr>
          <p:nvPr/>
        </p:nvPicPr>
        <p:blipFill>
          <a:blip r:embed="rId2"/>
          <a:stretch>
            <a:fillRect/>
          </a:stretch>
        </p:blipFill>
        <p:spPr>
          <a:xfrm>
            <a:off x="9890125" y="0"/>
            <a:ext cx="2301875" cy="82867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8" name="picture 858"/>
          <p:cNvPicPr>
            <a:picLocks noChangeAspect="1"/>
          </p:cNvPicPr>
          <p:nvPr/>
        </p:nvPicPr>
        <p:blipFill>
          <a:blip r:embed="rId1"/>
          <a:stretch>
            <a:fillRect/>
          </a:stretch>
        </p:blipFill>
        <p:spPr>
          <a:xfrm rot="21600000">
            <a:off x="0" y="0"/>
            <a:ext cx="12192000" cy="6858000"/>
          </a:xfrm>
          <a:prstGeom prst="rect">
            <a:avLst/>
          </a:prstGeom>
        </p:spPr>
      </p:pic>
      <p:sp>
        <p:nvSpPr>
          <p:cNvPr id="860" name="textbox 860"/>
          <p:cNvSpPr/>
          <p:nvPr/>
        </p:nvSpPr>
        <p:spPr>
          <a:xfrm>
            <a:off x="11303305" y="6576021"/>
            <a:ext cx="10731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8</a:t>
            </a:r>
            <a:endParaRPr sz="1200" dirty="0">
              <a:latin typeface="微软雅黑" panose="020B0503020204020204" charset="-122"/>
              <a:ea typeface="微软雅黑" panose="020B0503020204020204" charset="-122"/>
              <a:cs typeface="微软雅黑" panose="020B0503020204020204" charset="-122"/>
            </a:endParaRPr>
          </a:p>
        </p:txBody>
      </p:sp>
      <p:sp>
        <p:nvSpPr>
          <p:cNvPr id="862" name="textbox 862"/>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pic>
        <p:nvPicPr>
          <p:cNvPr id="864" name="picture 864" descr="C:/Users/Administrator/Desktop/1.png1"/>
          <p:cNvPicPr>
            <a:picLocks noChangeAspect="1"/>
          </p:cNvPicPr>
          <p:nvPr/>
        </p:nvPicPr>
        <p:blipFill>
          <a:blip r:embed="rId2"/>
          <a:srcRect t="78" b="78"/>
          <a:stretch>
            <a:fillRect/>
          </a:stretch>
        </p:blipFill>
        <p:spPr>
          <a:xfrm rot="21600000">
            <a:off x="0" y="10667"/>
            <a:ext cx="12192000" cy="6847332"/>
          </a:xfrm>
          <a:prstGeom prst="rect">
            <a:avLst/>
          </a:prstGeom>
        </p:spPr>
      </p:pic>
      <p:sp>
        <p:nvSpPr>
          <p:cNvPr id="866" name="textbox 866"/>
          <p:cNvSpPr/>
          <p:nvPr/>
        </p:nvSpPr>
        <p:spPr>
          <a:xfrm>
            <a:off x="3199716" y="3169697"/>
            <a:ext cx="5585459" cy="618490"/>
          </a:xfrm>
          <a:prstGeom prst="rect">
            <a:avLst/>
          </a:prstGeom>
          <a:noFill/>
          <a:ln w="0" cap="flat">
            <a:noFill/>
            <a:prstDash val="solid"/>
            <a:miter lim="0"/>
          </a:ln>
        </p:spPr>
        <p:txBody>
          <a:bodyPr vert="horz" wrap="square" lIns="0" tIns="0" rIns="0" bIns="0"/>
          <a:lstStyle/>
          <a:p>
            <a:pPr algn="l" rtl="0" eaLnBrk="0">
              <a:lnSpc>
                <a:spcPct val="67000"/>
              </a:lnSpc>
            </a:pPr>
            <a:endParaRPr sz="100" dirty="0">
              <a:latin typeface="Arial" panose="020B0604020202020204"/>
              <a:ea typeface="Arial" panose="020B0604020202020204"/>
              <a:cs typeface="Arial" panose="020B0604020202020204"/>
            </a:endParaRPr>
          </a:p>
          <a:p>
            <a:pPr marL="12700" algn="l" rtl="0" eaLnBrk="0">
              <a:lnSpc>
                <a:spcPct val="93000"/>
              </a:lnSpc>
            </a:pPr>
            <a:r>
              <a:rPr sz="4200" kern="0" spc="660" dirty="0">
                <a:solidFill>
                  <a:srgbClr val="370000">
                    <a:alpha val="100000"/>
                  </a:srgbClr>
                </a:solidFill>
                <a:latin typeface="微软雅黑" panose="020B0503020204020204" charset="-122"/>
                <a:ea typeface="微软雅黑" panose="020B0503020204020204" charset="-122"/>
                <a:cs typeface="微软雅黑" panose="020B0503020204020204" charset="-122"/>
              </a:rPr>
              <a:t>党支部的设置与职责</a:t>
            </a:r>
            <a:endParaRPr sz="4200" dirty="0">
              <a:latin typeface="微软雅黑" panose="020B0503020204020204" charset="-122"/>
              <a:ea typeface="微软雅黑" panose="020B0503020204020204" charset="-122"/>
              <a:cs typeface="微软雅黑" panose="020B0503020204020204" charset="-122"/>
            </a:endParaRPr>
          </a:p>
        </p:txBody>
      </p:sp>
      <p:sp>
        <p:nvSpPr>
          <p:cNvPr id="868" name="textbox 868"/>
          <p:cNvSpPr/>
          <p:nvPr/>
        </p:nvSpPr>
        <p:spPr>
          <a:xfrm>
            <a:off x="4768595" y="2080259"/>
            <a:ext cx="2676525" cy="559434"/>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8000"/>
              </a:lnSpc>
            </a:pPr>
            <a:endParaRPr sz="600" dirty="0">
              <a:latin typeface="Arial" panose="020B0604020202020204"/>
              <a:ea typeface="Arial" panose="020B0604020202020204"/>
              <a:cs typeface="Arial" panose="020B0604020202020204"/>
            </a:endParaRPr>
          </a:p>
          <a:p>
            <a:pPr marL="529590" algn="l" rtl="0" eaLnBrk="0">
              <a:lnSpc>
                <a:spcPct val="91000"/>
              </a:lnSpc>
              <a:spcBef>
                <a:spcPts val="0"/>
              </a:spcBef>
            </a:pPr>
            <a:r>
              <a:rPr sz="32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第二部分</a:t>
            </a:r>
            <a:endParaRPr sz="3200" dirty="0">
              <a:latin typeface="微软雅黑" panose="020B0503020204020204" charset="-122"/>
              <a:ea typeface="微软雅黑" panose="020B0503020204020204" charset="-122"/>
              <a:cs typeface="微软雅黑" panose="020B0503020204020204" charset="-122"/>
            </a:endParaRPr>
          </a:p>
        </p:txBody>
      </p:sp>
      <p:pic>
        <p:nvPicPr>
          <p:cNvPr id="870" name="picture 870"/>
          <p:cNvPicPr>
            <a:picLocks noChangeAspect="1"/>
          </p:cNvPicPr>
          <p:nvPr/>
        </p:nvPicPr>
        <p:blipFill>
          <a:blip r:embed="rId3"/>
          <a:stretch>
            <a:fillRect/>
          </a:stretch>
        </p:blipFill>
        <p:spPr>
          <a:xfrm rot="21600000">
            <a:off x="5574791" y="656844"/>
            <a:ext cx="976884" cy="961644"/>
          </a:xfrm>
          <a:prstGeom prst="rect">
            <a:avLst/>
          </a:prstGeom>
        </p:spPr>
      </p:pic>
      <p:sp>
        <p:nvSpPr>
          <p:cNvPr id="872" name="textbox 872"/>
          <p:cNvSpPr/>
          <p:nvPr/>
        </p:nvSpPr>
        <p:spPr>
          <a:xfrm>
            <a:off x="7787506" y="2143048"/>
            <a:ext cx="748665" cy="41084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3035"/>
              </a:lnSpc>
            </a:pPr>
            <a:r>
              <a:rPr sz="23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2300" dirty="0">
              <a:latin typeface="微软雅黑" panose="020B0503020204020204" charset="-122"/>
              <a:ea typeface="微软雅黑" panose="020B0503020204020204" charset="-122"/>
              <a:cs typeface="微软雅黑" panose="020B0503020204020204" charset="-122"/>
            </a:endParaRPr>
          </a:p>
        </p:txBody>
      </p:sp>
      <p:sp>
        <p:nvSpPr>
          <p:cNvPr id="874" name="textbox 874"/>
          <p:cNvSpPr/>
          <p:nvPr/>
        </p:nvSpPr>
        <p:spPr>
          <a:xfrm>
            <a:off x="3681850" y="2143048"/>
            <a:ext cx="748665" cy="41084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3035"/>
              </a:lnSpc>
            </a:pPr>
            <a:r>
              <a:rPr sz="23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6" name="picture 876"/>
          <p:cNvPicPr>
            <a:picLocks noChangeAspect="1"/>
          </p:cNvPicPr>
          <p:nvPr/>
        </p:nvPicPr>
        <p:blipFill>
          <a:blip r:embed="rId1"/>
          <a:stretch>
            <a:fillRect/>
          </a:stretch>
        </p:blipFill>
        <p:spPr>
          <a:xfrm rot="21600000">
            <a:off x="0" y="0"/>
            <a:ext cx="12192000" cy="6858000"/>
          </a:xfrm>
          <a:prstGeom prst="rect">
            <a:avLst/>
          </a:prstGeom>
        </p:spPr>
      </p:pic>
      <p:sp>
        <p:nvSpPr>
          <p:cNvPr id="878" name="rect 878"/>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880" name="textbox 880"/>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882" name="textbox 882"/>
          <p:cNvSpPr/>
          <p:nvPr/>
        </p:nvSpPr>
        <p:spPr>
          <a:xfrm>
            <a:off x="1058964" y="6576021"/>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9</a:t>
            </a:r>
            <a:endParaRPr sz="1200" dirty="0">
              <a:latin typeface="微软雅黑" panose="020B0503020204020204" charset="-122"/>
              <a:ea typeface="微软雅黑" panose="020B0503020204020204" charset="-122"/>
              <a:cs typeface="微软雅黑" panose="020B0503020204020204" charset="-122"/>
            </a:endParaRPr>
          </a:p>
        </p:txBody>
      </p:sp>
      <p:pic>
        <p:nvPicPr>
          <p:cNvPr id="884" name="picture 884"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910" name="textbox 910"/>
          <p:cNvSpPr/>
          <p:nvPr/>
        </p:nvSpPr>
        <p:spPr>
          <a:xfrm>
            <a:off x="1227963" y="823595"/>
            <a:ext cx="2493645" cy="462280"/>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7000"/>
              </a:lnSpc>
            </a:pPr>
            <a:endParaRPr sz="700" dirty="0">
              <a:latin typeface="Arial" panose="020B0604020202020204"/>
              <a:ea typeface="Arial" panose="020B0604020202020204"/>
              <a:cs typeface="Arial" panose="020B0604020202020204"/>
            </a:endParaRPr>
          </a:p>
          <a:p>
            <a:pPr marL="406400" algn="l" rtl="0" eaLnBrk="0">
              <a:lnSpc>
                <a:spcPct val="92000"/>
              </a:lnSpc>
              <a:spcBef>
                <a:spcPts val="5"/>
              </a:spcBef>
            </a:pPr>
            <a:r>
              <a:rPr sz="2300" b="1" kern="0" spc="250" dirty="0">
                <a:solidFill>
                  <a:srgbClr val="FFFFFF">
                    <a:alpha val="100000"/>
                  </a:srgbClr>
                </a:solidFill>
                <a:latin typeface="微软雅黑" panose="020B0503020204020204" charset="-122"/>
                <a:ea typeface="微软雅黑" panose="020B0503020204020204" charset="-122"/>
                <a:cs typeface="微软雅黑" panose="020B0503020204020204" charset="-122"/>
              </a:rPr>
              <a:t>党支部设置</a:t>
            </a:r>
            <a:endParaRPr sz="2300" dirty="0">
              <a:latin typeface="微软雅黑" panose="020B0503020204020204" charset="-122"/>
              <a:ea typeface="微软雅黑" panose="020B0503020204020204" charset="-122"/>
              <a:cs typeface="微软雅黑" panose="020B0503020204020204" charset="-122"/>
            </a:endParaRPr>
          </a:p>
        </p:txBody>
      </p:sp>
      <p:pic>
        <p:nvPicPr>
          <p:cNvPr id="21510" name="图片 6" descr="洋钒公司2"/>
          <p:cNvPicPr>
            <a:picLocks noChangeAspect="1"/>
          </p:cNvPicPr>
          <p:nvPr/>
        </p:nvPicPr>
        <p:blipFill>
          <a:blip r:embed="rId3"/>
          <a:stretch>
            <a:fillRect/>
          </a:stretch>
        </p:blipFill>
        <p:spPr>
          <a:xfrm>
            <a:off x="9890125" y="0"/>
            <a:ext cx="2301875" cy="828675"/>
          </a:xfrm>
          <a:prstGeom prst="rect">
            <a:avLst/>
          </a:prstGeom>
          <a:noFill/>
          <a:ln w="9525">
            <a:noFill/>
          </a:ln>
        </p:spPr>
      </p:pic>
      <p:pic>
        <p:nvPicPr>
          <p:cNvPr id="1708" name="picture 1708"/>
          <p:cNvPicPr>
            <a:picLocks noChangeAspect="1"/>
          </p:cNvPicPr>
          <p:nvPr/>
        </p:nvPicPr>
        <p:blipFill>
          <a:blip r:embed="rId4"/>
          <a:stretch>
            <a:fillRect/>
          </a:stretch>
        </p:blipFill>
        <p:spPr>
          <a:xfrm rot="21600000">
            <a:off x="1028700" y="1292352"/>
            <a:ext cx="10134600" cy="76200"/>
          </a:xfrm>
          <a:prstGeom prst="rect">
            <a:avLst/>
          </a:prstGeom>
        </p:spPr>
      </p:pic>
      <p:sp>
        <p:nvSpPr>
          <p:cNvPr id="1548" name="textbox 1548"/>
          <p:cNvSpPr/>
          <p:nvPr/>
        </p:nvSpPr>
        <p:spPr>
          <a:xfrm>
            <a:off x="1333500" y="1831975"/>
            <a:ext cx="9407525" cy="3406140"/>
          </a:xfrm>
          <a:prstGeom prst="rect">
            <a:avLst/>
          </a:prstGeom>
          <a:noFill/>
          <a:ln w="0" cap="flat">
            <a:noFill/>
            <a:prstDash val="solid"/>
            <a:miter lim="0"/>
          </a:ln>
        </p:spPr>
        <p:txBody>
          <a:bodyPr vert="horz" wrap="square" lIns="0" tIns="0" rIns="0" bIns="0"/>
          <a:p>
            <a:pPr algn="l" rtl="0" eaLnBrk="0">
              <a:lnSpc>
                <a:spcPct val="91000"/>
              </a:lnSpc>
            </a:pPr>
            <a:endParaRPr sz="100" dirty="0">
              <a:latin typeface="Arial" panose="020B0604020202020204"/>
              <a:ea typeface="Arial" panose="020B0604020202020204"/>
              <a:cs typeface="Arial" panose="020B0604020202020204"/>
            </a:endParaRPr>
          </a:p>
          <a:p>
            <a:pPr marL="593090" algn="l" rtl="0" eaLnBrk="0">
              <a:lnSpc>
                <a:spcPct val="150000"/>
              </a:lnSpc>
            </a:pPr>
            <a:r>
              <a:rPr sz="2000" kern="0" spc="60" dirty="0">
                <a:solidFill>
                  <a:srgbClr val="000000">
                    <a:alpha val="100000"/>
                  </a:srgbClr>
                </a:solidFill>
                <a:latin typeface="黑体" panose="02010609060101010101" charset="-122"/>
                <a:ea typeface="黑体" panose="02010609060101010101" charset="-122"/>
                <a:cs typeface="黑体" panose="02010609060101010101" charset="-122"/>
              </a:rPr>
              <a:t>党支部</a:t>
            </a:r>
            <a:r>
              <a:rPr lang="zh-CN" sz="2000" kern="0" spc="60" dirty="0">
                <a:solidFill>
                  <a:srgbClr val="000000">
                    <a:alpha val="100000"/>
                  </a:srgbClr>
                </a:solidFill>
                <a:latin typeface="黑体" panose="02010609060101010101" charset="-122"/>
                <a:ea typeface="黑体" panose="02010609060101010101" charset="-122"/>
                <a:cs typeface="黑体" panose="02010609060101010101" charset="-122"/>
              </a:rPr>
              <a:t>一般以单位、区域为主，以单独组建为主要方式。</a:t>
            </a:r>
            <a:endParaRPr lang="zh-CN" sz="2000" kern="0" spc="60" dirty="0">
              <a:solidFill>
                <a:srgbClr val="000000">
                  <a:alpha val="100000"/>
                </a:srgbClr>
              </a:solidFill>
              <a:latin typeface="黑体" panose="02010609060101010101" charset="-122"/>
              <a:ea typeface="黑体" panose="02010609060101010101" charset="-122"/>
              <a:cs typeface="黑体" panose="02010609060101010101" charset="-122"/>
            </a:endParaRPr>
          </a:p>
          <a:p>
            <a:pPr marL="593090" algn="l" rtl="0" eaLnBrk="0">
              <a:lnSpc>
                <a:spcPct val="150000"/>
              </a:lnSpc>
            </a:pPr>
            <a:endParaRPr lang="zh-CN" sz="2000" kern="0" spc="60" dirty="0">
              <a:solidFill>
                <a:srgbClr val="000000">
                  <a:alpha val="100000"/>
                </a:srgbClr>
              </a:solidFill>
              <a:latin typeface="黑体" panose="02010609060101010101" charset="-122"/>
              <a:ea typeface="黑体" panose="02010609060101010101" charset="-122"/>
              <a:cs typeface="黑体" panose="02010609060101010101" charset="-122"/>
            </a:endParaRPr>
          </a:p>
          <a:p>
            <a:pPr marL="593090" algn="l" rtl="0" eaLnBrk="0">
              <a:lnSpc>
                <a:spcPct val="150000"/>
              </a:lnSpc>
            </a:pPr>
            <a:r>
              <a:rPr lang="zh-CN" sz="2000" kern="0" spc="60" dirty="0">
                <a:solidFill>
                  <a:srgbClr val="000000">
                    <a:alpha val="100000"/>
                  </a:srgbClr>
                </a:solidFill>
                <a:latin typeface="黑体" panose="02010609060101010101" charset="-122"/>
                <a:ea typeface="黑体" panose="02010609060101010101" charset="-122"/>
                <a:cs typeface="黑体" panose="02010609060101010101" charset="-122"/>
              </a:rPr>
              <a:t>企业、农村、机关、学校、科研院所、社区、社会组织、人民解放军和武警部队连（中）队以及其他基层单位，凡是有正事党员</a:t>
            </a:r>
            <a:r>
              <a:rPr lang="en-US" altLang="zh-CN" sz="2000" kern="0" spc="60" dirty="0">
                <a:solidFill>
                  <a:srgbClr val="000000">
                    <a:alpha val="100000"/>
                  </a:srgbClr>
                </a:solidFill>
                <a:latin typeface="黑体" panose="02010609060101010101" charset="-122"/>
                <a:ea typeface="黑体" panose="02010609060101010101" charset="-122"/>
                <a:cs typeface="黑体" panose="02010609060101010101" charset="-122"/>
              </a:rPr>
              <a:t>3</a:t>
            </a:r>
            <a:r>
              <a:rPr lang="zh-CN" altLang="en-US" sz="2000" kern="0" spc="60" dirty="0">
                <a:solidFill>
                  <a:srgbClr val="000000">
                    <a:alpha val="100000"/>
                  </a:srgbClr>
                </a:solidFill>
                <a:latin typeface="黑体" panose="02010609060101010101" charset="-122"/>
                <a:ea typeface="黑体" panose="02010609060101010101" charset="-122"/>
                <a:cs typeface="黑体" panose="02010609060101010101" charset="-122"/>
              </a:rPr>
              <a:t>人以上的，都应当成立党支部。</a:t>
            </a:r>
            <a:endParaRPr lang="zh-CN" altLang="en-US" sz="2000" kern="0" spc="60" dirty="0">
              <a:solidFill>
                <a:srgbClr val="000000">
                  <a:alpha val="100000"/>
                </a:srgbClr>
              </a:solidFill>
              <a:latin typeface="黑体" panose="02010609060101010101" charset="-122"/>
              <a:ea typeface="黑体" panose="02010609060101010101" charset="-122"/>
              <a:cs typeface="黑体" panose="02010609060101010101" charset="-122"/>
            </a:endParaRPr>
          </a:p>
          <a:p>
            <a:pPr marL="593090" algn="l" rtl="0" eaLnBrk="0">
              <a:lnSpc>
                <a:spcPct val="150000"/>
              </a:lnSpc>
            </a:pPr>
            <a:endParaRPr lang="zh-CN" altLang="en-US" sz="2000" kern="0" spc="60" dirty="0">
              <a:solidFill>
                <a:srgbClr val="000000">
                  <a:alpha val="100000"/>
                </a:srgbClr>
              </a:solidFill>
              <a:latin typeface="黑体" panose="02010609060101010101" charset="-122"/>
              <a:ea typeface="黑体" panose="02010609060101010101" charset="-122"/>
              <a:cs typeface="黑体" panose="02010609060101010101" charset="-122"/>
            </a:endParaRPr>
          </a:p>
          <a:p>
            <a:pPr marL="593090" algn="l" rtl="0" eaLnBrk="0">
              <a:lnSpc>
                <a:spcPct val="150000"/>
              </a:lnSpc>
            </a:pPr>
            <a:r>
              <a:rPr lang="zh-CN" altLang="en-US" sz="2000" kern="0" spc="60" dirty="0">
                <a:solidFill>
                  <a:srgbClr val="000000">
                    <a:alpha val="100000"/>
                  </a:srgbClr>
                </a:solidFill>
                <a:latin typeface="黑体" panose="02010609060101010101" charset="-122"/>
                <a:ea typeface="黑体" panose="02010609060101010101" charset="-122"/>
                <a:cs typeface="黑体" panose="02010609060101010101" charset="-122"/>
              </a:rPr>
              <a:t>党支部党员人数一般不超过</a:t>
            </a:r>
            <a:r>
              <a:rPr lang="en-US" altLang="zh-CN" sz="2000" kern="0" spc="60" dirty="0">
                <a:solidFill>
                  <a:srgbClr val="000000">
                    <a:alpha val="100000"/>
                  </a:srgbClr>
                </a:solidFill>
                <a:latin typeface="黑体" panose="02010609060101010101" charset="-122"/>
                <a:ea typeface="黑体" panose="02010609060101010101" charset="-122"/>
                <a:cs typeface="黑体" panose="02010609060101010101" charset="-122"/>
              </a:rPr>
              <a:t>50</a:t>
            </a:r>
            <a:r>
              <a:rPr lang="zh-CN" altLang="en-US" sz="2000" kern="0" spc="60" dirty="0">
                <a:solidFill>
                  <a:srgbClr val="000000">
                    <a:alpha val="100000"/>
                  </a:srgbClr>
                </a:solidFill>
                <a:latin typeface="黑体" panose="02010609060101010101" charset="-122"/>
                <a:ea typeface="黑体" panose="02010609060101010101" charset="-122"/>
                <a:cs typeface="黑体" panose="02010609060101010101" charset="-122"/>
              </a:rPr>
              <a:t>人。</a:t>
            </a:r>
            <a:endParaRPr sz="2000" dirty="0">
              <a:latin typeface="黑体" panose="02010609060101010101" charset="-122"/>
              <a:ea typeface="黑体" panose="02010609060101010101" charset="-122"/>
              <a:cs typeface="黑体" panose="02010609060101010101" charset="-122"/>
            </a:endParaRPr>
          </a:p>
          <a:p>
            <a:pPr algn="l" rtl="0" eaLnBrk="0">
              <a:lnSpc>
                <a:spcPct val="150000"/>
              </a:lnSpc>
            </a:pPr>
            <a:endParaRPr sz="2000" dirty="0">
              <a:latin typeface="黑体" panose="02010609060101010101" charset="-122"/>
              <a:ea typeface="黑体" panose="02010609060101010101" charset="-122"/>
              <a:cs typeface="黑体" panose="02010609060101010101" charset="-122"/>
            </a:endParaRPr>
          </a:p>
          <a:p>
            <a:pPr algn="r" rtl="0" eaLnBrk="0">
              <a:lnSpc>
                <a:spcPct val="150000"/>
              </a:lnSpc>
              <a:spcBef>
                <a:spcPts val="0"/>
              </a:spcBef>
            </a:pPr>
            <a:endParaRPr sz="20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6" name="picture 876"/>
          <p:cNvPicPr>
            <a:picLocks noChangeAspect="1"/>
          </p:cNvPicPr>
          <p:nvPr/>
        </p:nvPicPr>
        <p:blipFill>
          <a:blip r:embed="rId1"/>
          <a:stretch>
            <a:fillRect/>
          </a:stretch>
        </p:blipFill>
        <p:spPr>
          <a:xfrm rot="21600000">
            <a:off x="0" y="0"/>
            <a:ext cx="12192000" cy="6858000"/>
          </a:xfrm>
          <a:prstGeom prst="rect">
            <a:avLst/>
          </a:prstGeom>
        </p:spPr>
      </p:pic>
      <p:sp>
        <p:nvSpPr>
          <p:cNvPr id="878" name="rect 878"/>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880" name="textbox 880"/>
          <p:cNvSpPr/>
          <p:nvPr/>
        </p:nvSpPr>
        <p:spPr>
          <a:xfrm>
            <a:off x="1922652" y="1716221"/>
            <a:ext cx="2279650" cy="848360"/>
          </a:xfrm>
          <a:prstGeom prst="rect">
            <a:avLst/>
          </a:prstGeom>
          <a:noFill/>
          <a:ln w="0" cap="flat">
            <a:noFill/>
            <a:prstDash val="solid"/>
            <a:miter lim="0"/>
          </a:ln>
        </p:spPr>
        <p:txBody>
          <a:bodyPr vert="horz" wrap="square" lIns="0" tIns="0" rIns="0" bIns="0"/>
          <a:lstStyle/>
          <a:p>
            <a:pPr algn="l" rtl="0" eaLnBrk="0">
              <a:lnSpc>
                <a:spcPct val="55000"/>
              </a:lnSpc>
            </a:pPr>
            <a:endParaRPr sz="100" dirty="0">
              <a:latin typeface="Arial" panose="020B0604020202020204"/>
              <a:ea typeface="Arial" panose="020B0604020202020204"/>
              <a:cs typeface="Arial" panose="020B0604020202020204"/>
            </a:endParaRPr>
          </a:p>
          <a:p>
            <a:pPr marL="12700" algn="l" rtl="0" eaLnBrk="0">
              <a:lnSpc>
                <a:spcPct val="92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单击此</a:t>
            </a:r>
            <a:endParaRPr sz="5900" dirty="0">
              <a:latin typeface="微软雅黑" panose="020B0503020204020204" charset="-122"/>
              <a:ea typeface="微软雅黑" panose="020B0503020204020204" charset="-122"/>
              <a:cs typeface="微软雅黑" panose="020B0503020204020204" charset="-122"/>
            </a:endParaRPr>
          </a:p>
        </p:txBody>
      </p:sp>
      <p:sp>
        <p:nvSpPr>
          <p:cNvPr id="882" name="textbox 882"/>
          <p:cNvSpPr/>
          <p:nvPr/>
        </p:nvSpPr>
        <p:spPr>
          <a:xfrm>
            <a:off x="1058964" y="6576021"/>
            <a:ext cx="10351134" cy="1809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5000"/>
              </a:lnSpc>
            </a:pP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2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9</a:t>
            </a:r>
            <a:endParaRPr sz="1200" dirty="0">
              <a:latin typeface="微软雅黑" panose="020B0503020204020204" charset="-122"/>
              <a:ea typeface="微软雅黑" panose="020B0503020204020204" charset="-122"/>
              <a:cs typeface="微软雅黑" panose="020B0503020204020204" charset="-122"/>
            </a:endParaRPr>
          </a:p>
        </p:txBody>
      </p:sp>
      <p:pic>
        <p:nvPicPr>
          <p:cNvPr id="884" name="picture 884"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886" name="rect 886"/>
          <p:cNvSpPr/>
          <p:nvPr/>
        </p:nvSpPr>
        <p:spPr>
          <a:xfrm>
            <a:off x="3694429" y="4780914"/>
            <a:ext cx="3400425" cy="28765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888" name="rect 888"/>
          <p:cNvSpPr/>
          <p:nvPr/>
        </p:nvSpPr>
        <p:spPr>
          <a:xfrm>
            <a:off x="3317875" y="3071495"/>
            <a:ext cx="4103369" cy="28765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890" name="rect 890"/>
          <p:cNvSpPr/>
          <p:nvPr/>
        </p:nvSpPr>
        <p:spPr>
          <a:xfrm>
            <a:off x="1384300" y="3344544"/>
            <a:ext cx="2521584" cy="287654"/>
          </a:xfrm>
          <a:prstGeom prst="rect">
            <a:avLst/>
          </a:prstGeom>
          <a:solidFill>
            <a:srgbClr val="FFFF00">
              <a:alpha val="100000"/>
            </a:srgbClr>
          </a:solidFill>
          <a:ln w="0" cap="flat">
            <a:noFill/>
            <a:prstDash val="solid"/>
            <a:miter lim="0"/>
          </a:ln>
        </p:spPr>
        <p:txBody>
          <a:bodyPr rtlCol="0"/>
          <a:lstStyle/>
          <a:p>
            <a:pPr algn="ctr"/>
            <a:endParaRPr lang="zh-CN" altLang="en-US"/>
          </a:p>
        </p:txBody>
      </p:sp>
      <p:graphicFrame>
        <p:nvGraphicFramePr>
          <p:cNvPr id="892" name="table 892"/>
          <p:cNvGraphicFramePr>
            <a:graphicFrameLocks noGrp="1"/>
          </p:cNvGraphicFramePr>
          <p:nvPr/>
        </p:nvGraphicFramePr>
        <p:xfrm>
          <a:off x="1285875" y="2234565"/>
          <a:ext cx="6283325" cy="2917825"/>
        </p:xfrm>
        <a:graphic>
          <a:graphicData uri="http://schemas.openxmlformats.org/drawingml/2006/table">
            <a:tbl>
              <a:tblPr/>
              <a:tblGrid>
                <a:gridCol w="6283325"/>
              </a:tblGrid>
              <a:tr h="836930">
                <a:tc>
                  <a:txBody>
                    <a:bodyPr/>
                    <a:lstStyle/>
                    <a:p>
                      <a:pPr algn="l" rtl="0" eaLnBrk="0">
                        <a:lnSpc>
                          <a:spcPct val="133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123825" algn="l" rtl="0" eaLnBrk="0">
                        <a:lnSpc>
                          <a:spcPct val="97000"/>
                        </a:lnSpc>
                      </a:pPr>
                      <a:r>
                        <a:rPr sz="2000" kern="0" spc="110" dirty="0">
                          <a:solidFill>
                            <a:srgbClr val="E61817">
                              <a:alpha val="100000"/>
                            </a:srgbClr>
                          </a:solidFill>
                          <a:latin typeface="黑体" panose="02010609060101010101" charset="-122"/>
                          <a:ea typeface="黑体" panose="02010609060101010101" charset="-122"/>
                          <a:cs typeface="黑体" panose="02010609060101010101" charset="-122"/>
                        </a:rPr>
                        <a:t>关键点二</a:t>
                      </a:r>
                      <a:endParaRPr sz="2000" dirty="0">
                        <a:latin typeface="黑体" panose="02010609060101010101" charset="-122"/>
                        <a:ea typeface="黑体" panose="02010609060101010101" charset="-122"/>
                        <a:cs typeface="黑体" panose="02010609060101010101" charset="-122"/>
                      </a:endParaRPr>
                    </a:p>
                    <a:p>
                      <a:pPr algn="l" rtl="0" eaLnBrk="0">
                        <a:lnSpc>
                          <a:spcPct val="121000"/>
                        </a:lnSpc>
                      </a:pPr>
                      <a:endParaRPr sz="400" dirty="0">
                        <a:latin typeface="Arial" panose="020B0604020202020204"/>
                        <a:ea typeface="Arial" panose="020B0604020202020204"/>
                        <a:cs typeface="Arial" panose="020B0604020202020204"/>
                      </a:endParaRPr>
                    </a:p>
                    <a:p>
                      <a:pPr marL="339090" algn="l" rtl="0" eaLnBrk="0">
                        <a:lnSpc>
                          <a:spcPct val="94000"/>
                        </a:lnSpc>
                        <a:spcBef>
                          <a:spcPts val="0"/>
                        </a:spcBef>
                      </a:pPr>
                      <a:r>
                        <a:rPr sz="1700" kern="0" spc="90" dirty="0">
                          <a:solidFill>
                            <a:srgbClr val="000000">
                              <a:alpha val="100000"/>
                            </a:srgbClr>
                          </a:solidFill>
                          <a:latin typeface="黑体" panose="02010609060101010101" charset="-122"/>
                          <a:ea typeface="黑体" panose="02010609060101010101" charset="-122"/>
                          <a:cs typeface="黑体" panose="02010609060101010101" charset="-122"/>
                        </a:rPr>
                        <a:t>正式党员不足3人的单位，成立联合党支部</a:t>
                      </a:r>
                      <a:r>
                        <a:rPr sz="1700" kern="0" spc="80" dirty="0">
                          <a:solidFill>
                            <a:srgbClr val="000000">
                              <a:alpha val="100000"/>
                            </a:srgbClr>
                          </a:solidFill>
                          <a:latin typeface="黑体" panose="02010609060101010101" charset="-122"/>
                          <a:ea typeface="黑体" panose="02010609060101010101" charset="-122"/>
                          <a:cs typeface="黑体" panose="02010609060101010101" charset="-122"/>
                        </a:rPr>
                        <a:t>，联合党支部覆</a:t>
                      </a:r>
                      <a:endParaRPr sz="1700" dirty="0">
                        <a:latin typeface="黑体" panose="02010609060101010101" charset="-122"/>
                        <a:ea typeface="黑体" panose="02010609060101010101" charset="-122"/>
                        <a:cs typeface="黑体" panose="02010609060101010101" charset="-122"/>
                      </a:endParaRPr>
                    </a:p>
                  </a:txBody>
                  <a:tcPr marL="0" marR="0" marT="0" marB="0" vert="horz">
                    <a:lnL>
                      <a:noFill/>
                    </a:lnL>
                    <a:lnR>
                      <a:noFill/>
                    </a:lnR>
                    <a:lnT w="73025" cap="flat" cmpd="sng" algn="ctr">
                      <a:solidFill>
                        <a:srgbClr val="7F7F7F"/>
                      </a:solidFill>
                      <a:prstDash val="solid"/>
                      <a:round/>
                      <a:headEnd type="none" w="med" len="med"/>
                      <a:tailEnd type="none" w="med" len="med"/>
                    </a:lnT>
                    <a:lnB>
                      <a:noFill/>
                    </a:lnB>
                  </a:tcPr>
                </a:tc>
              </a:tr>
              <a:tr h="616584">
                <a:tc>
                  <a:txBody>
                    <a:bodyPr/>
                    <a:lstStyle/>
                    <a:p>
                      <a:pPr algn="l" rtl="0" eaLnBrk="0">
                        <a:lnSpc>
                          <a:spcPct val="110000"/>
                        </a:lnSpc>
                      </a:pPr>
                      <a:endParaRPr sz="200" dirty="0">
                        <a:latin typeface="Arial" panose="020B0604020202020204"/>
                        <a:ea typeface="Arial" panose="020B0604020202020204"/>
                        <a:cs typeface="Arial" panose="020B0604020202020204"/>
                      </a:endParaRPr>
                    </a:p>
                    <a:p>
                      <a:pPr marL="111125" indent="-12700" algn="l" rtl="0" eaLnBrk="0">
                        <a:lnSpc>
                          <a:spcPct val="100000"/>
                        </a:lnSpc>
                        <a:spcBef>
                          <a:spcPts val="0"/>
                        </a:spcBef>
                      </a:pPr>
                      <a:r>
                        <a:rPr sz="1700" kern="0" spc="90" dirty="0">
                          <a:solidFill>
                            <a:srgbClr val="000000">
                              <a:alpha val="100000"/>
                            </a:srgbClr>
                          </a:solidFill>
                          <a:latin typeface="黑体" panose="02010609060101010101" charset="-122"/>
                          <a:ea typeface="黑体" panose="02010609060101010101" charset="-122"/>
                          <a:cs typeface="黑体" panose="02010609060101010101" charset="-122"/>
                        </a:rPr>
                        <a:t>盖单位不超过5个。</a:t>
                      </a:r>
                      <a:r>
                        <a:rPr sz="1700" kern="0" spc="90" dirty="0">
                          <a:solidFill>
                            <a:srgbClr val="FF0000">
                              <a:alpha val="100000"/>
                            </a:srgbClr>
                          </a:solidFill>
                          <a:latin typeface="黑体" panose="02010609060101010101" charset="-122"/>
                          <a:ea typeface="黑体" panose="02010609060101010101" charset="-122"/>
                          <a:cs typeface="黑体" panose="02010609060101010101" charset="-122"/>
                        </a:rPr>
                        <a:t>注：两个独立法人公司党支部，一般情</a:t>
                      </a:r>
                      <a:r>
                        <a:rPr sz="1700" kern="0" spc="80" dirty="0">
                          <a:solidFill>
                            <a:srgbClr val="FF0000">
                              <a:alpha val="100000"/>
                            </a:srgbClr>
                          </a:solidFill>
                          <a:latin typeface="黑体" panose="02010609060101010101" charset="-122"/>
                          <a:ea typeface="黑体" panose="02010609060101010101" charset="-122"/>
                          <a:cs typeface="黑体" panose="02010609060101010101" charset="-122"/>
                        </a:rPr>
                        <a:t>况</a:t>
                      </a:r>
                      <a:r>
                        <a:rPr sz="1700" kern="0" spc="0" dirty="0">
                          <a:solidFill>
                            <a:srgbClr val="FF0000">
                              <a:alpha val="100000"/>
                            </a:srgbClr>
                          </a:solidFill>
                          <a:latin typeface="黑体" panose="02010609060101010101" charset="-122"/>
                          <a:ea typeface="黑体" panose="02010609060101010101" charset="-122"/>
                          <a:cs typeface="黑体" panose="02010609060101010101" charset="-122"/>
                        </a:rPr>
                        <a:t>  </a:t>
                      </a:r>
                      <a:r>
                        <a:rPr sz="1700" kern="0" spc="100" dirty="0">
                          <a:solidFill>
                            <a:srgbClr val="FF0000">
                              <a:alpha val="100000"/>
                            </a:srgbClr>
                          </a:solidFill>
                          <a:latin typeface="黑体" panose="02010609060101010101" charset="-122"/>
                          <a:ea typeface="黑体" panose="02010609060101010101" charset="-122"/>
                          <a:cs typeface="黑体" panose="02010609060101010101" charset="-122"/>
                        </a:rPr>
                        <a:t>下，不联合成立党支部。</a:t>
                      </a:r>
                      <a:endParaRPr sz="1700" dirty="0">
                        <a:latin typeface="黑体" panose="02010609060101010101" charset="-122"/>
                        <a:ea typeface="黑体" panose="02010609060101010101" charset="-122"/>
                        <a:cs typeface="黑体" panose="02010609060101010101" charset="-122"/>
                      </a:endParaRPr>
                    </a:p>
                  </a:txBody>
                  <a:tcPr marL="0" marR="0" marT="0" marB="0" vert="horz">
                    <a:lnL>
                      <a:noFill/>
                    </a:lnL>
                    <a:lnR>
                      <a:noFill/>
                    </a:lnR>
                    <a:lnT>
                      <a:noFill/>
                    </a:lnT>
                    <a:lnB w="73025" cap="flat" cmpd="sng" algn="ctr">
                      <a:solidFill>
                        <a:srgbClr val="7F7F7F"/>
                      </a:solidFill>
                      <a:prstDash val="solid"/>
                      <a:round/>
                      <a:headEnd type="none" w="med" len="med"/>
                      <a:tailEnd type="none" w="med" len="med"/>
                    </a:lnB>
                  </a:tcPr>
                </a:tc>
              </a:tr>
              <a:tr h="1464310">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marL="123825" algn="l" rtl="0" eaLnBrk="0">
                        <a:lnSpc>
                          <a:spcPct val="97000"/>
                        </a:lnSpc>
                        <a:spcBef>
                          <a:spcPts val="5"/>
                        </a:spcBef>
                      </a:pPr>
                      <a:r>
                        <a:rPr sz="2000" kern="0" spc="120" dirty="0">
                          <a:solidFill>
                            <a:srgbClr val="E61817">
                              <a:alpha val="100000"/>
                            </a:srgbClr>
                          </a:solidFill>
                          <a:latin typeface="黑体" panose="02010609060101010101" charset="-122"/>
                          <a:ea typeface="黑体" panose="02010609060101010101" charset="-122"/>
                          <a:cs typeface="黑体" panose="02010609060101010101" charset="-122"/>
                        </a:rPr>
                        <a:t>关键点三</a:t>
                      </a:r>
                      <a:endParaRPr sz="2000" dirty="0">
                        <a:latin typeface="黑体" panose="02010609060101010101" charset="-122"/>
                        <a:ea typeface="黑体" panose="02010609060101010101" charset="-122"/>
                        <a:cs typeface="黑体" panose="02010609060101010101" charset="-122"/>
                      </a:endParaRPr>
                    </a:p>
                    <a:p>
                      <a:pPr marL="384175" algn="l" rtl="0" eaLnBrk="0">
                        <a:lnSpc>
                          <a:spcPct val="94000"/>
                        </a:lnSpc>
                        <a:spcBef>
                          <a:spcPts val="785"/>
                        </a:spcBef>
                      </a:pPr>
                      <a:r>
                        <a:rPr sz="1700" kern="0" spc="80" dirty="0">
                          <a:solidFill>
                            <a:srgbClr val="000000">
                              <a:alpha val="100000"/>
                            </a:srgbClr>
                          </a:solidFill>
                          <a:latin typeface="黑体" panose="02010609060101010101" charset="-122"/>
                          <a:ea typeface="黑体" panose="02010609060101010101" charset="-122"/>
                          <a:cs typeface="黑体" panose="02010609060101010101" charset="-122"/>
                        </a:rPr>
                        <a:t>党支部要实现党员班组全覆盖，未覆盖有四种解决办法：</a:t>
                      </a:r>
                      <a:endParaRPr sz="1700" dirty="0">
                        <a:latin typeface="黑体" panose="02010609060101010101" charset="-122"/>
                        <a:ea typeface="黑体" panose="02010609060101010101" charset="-122"/>
                        <a:cs typeface="黑体" panose="02010609060101010101" charset="-122"/>
                      </a:endParaRPr>
                    </a:p>
                    <a:p>
                      <a:pPr marL="154305" indent="-1905" algn="l" rtl="0" eaLnBrk="0">
                        <a:lnSpc>
                          <a:spcPct val="102000"/>
                        </a:lnSpc>
                        <a:spcBef>
                          <a:spcPts val="280"/>
                        </a:spcBef>
                      </a:pPr>
                      <a:r>
                        <a:rPr sz="1700" kern="0" spc="90" dirty="0">
                          <a:solidFill>
                            <a:srgbClr val="000000">
                              <a:alpha val="100000"/>
                            </a:srgbClr>
                          </a:solidFill>
                          <a:latin typeface="黑体" panose="02010609060101010101" charset="-122"/>
                          <a:ea typeface="黑体" panose="02010609060101010101" charset="-122"/>
                          <a:cs typeface="黑体" panose="02010609060101010101" charset="-122"/>
                        </a:rPr>
                        <a:t>一是调整班组，二是调整党员岗位班组，三是发展党员</a:t>
                      </a:r>
                      <a:r>
                        <a:rPr sz="1700" kern="0" spc="80" dirty="0">
                          <a:solidFill>
                            <a:srgbClr val="000000">
                              <a:alpha val="100000"/>
                            </a:srgbClr>
                          </a:solidFill>
                          <a:latin typeface="黑体" panose="02010609060101010101" charset="-122"/>
                          <a:ea typeface="黑体" panose="02010609060101010101" charset="-122"/>
                          <a:cs typeface="黑体" panose="02010609060101010101" charset="-122"/>
                        </a:rPr>
                        <a:t>，四</a:t>
                      </a:r>
                      <a:r>
                        <a:rPr sz="17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700" kern="0" spc="40" dirty="0">
                          <a:solidFill>
                            <a:srgbClr val="000000">
                              <a:alpha val="100000"/>
                            </a:srgbClr>
                          </a:solidFill>
                          <a:latin typeface="黑体" panose="02010609060101010101" charset="-122"/>
                          <a:ea typeface="黑体" panose="02010609060101010101" charset="-122"/>
                          <a:cs typeface="黑体" panose="02010609060101010101" charset="-122"/>
                        </a:rPr>
                        <a:t>是进行党员包联班组（</a:t>
                      </a:r>
                      <a:r>
                        <a:rPr sz="1700" kern="0" spc="40" dirty="0">
                          <a:solidFill>
                            <a:srgbClr val="FF0000">
                              <a:alpha val="100000"/>
                            </a:srgbClr>
                          </a:solidFill>
                          <a:latin typeface="黑体" panose="02010609060101010101" charset="-122"/>
                          <a:ea typeface="黑体" panose="02010609060101010101" charset="-122"/>
                          <a:cs typeface="黑体" panose="02010609060101010101" charset="-122"/>
                        </a:rPr>
                        <a:t>有包联文件、有要求、有工</a:t>
                      </a:r>
                      <a:r>
                        <a:rPr sz="1700" kern="0" spc="30" dirty="0">
                          <a:solidFill>
                            <a:srgbClr val="FF0000">
                              <a:alpha val="100000"/>
                            </a:srgbClr>
                          </a:solidFill>
                          <a:latin typeface="黑体" panose="02010609060101010101" charset="-122"/>
                          <a:ea typeface="黑体" panose="02010609060101010101" charset="-122"/>
                          <a:cs typeface="黑体" panose="02010609060101010101" charset="-122"/>
                        </a:rPr>
                        <a:t>作记录</a:t>
                      </a:r>
                      <a:r>
                        <a:rPr sz="1700" kern="0" spc="30" dirty="0">
                          <a:solidFill>
                            <a:srgbClr val="000000">
                              <a:alpha val="100000"/>
                            </a:srgbClr>
                          </a:solidFill>
                          <a:latin typeface="黑体" panose="02010609060101010101" charset="-122"/>
                          <a:ea typeface="黑体" panose="02010609060101010101" charset="-122"/>
                          <a:cs typeface="黑体" panose="02010609060101010101" charset="-122"/>
                        </a:rPr>
                        <a:t>）。</a:t>
                      </a:r>
                      <a:endParaRPr sz="1700" dirty="0">
                        <a:latin typeface="黑体" panose="02010609060101010101" charset="-122"/>
                        <a:ea typeface="黑体" panose="02010609060101010101" charset="-122"/>
                        <a:cs typeface="黑体" panose="02010609060101010101" charset="-122"/>
                      </a:endParaRPr>
                    </a:p>
                  </a:txBody>
                  <a:tcPr marL="0" marR="0" marT="0" marB="0" vert="horz">
                    <a:lnL>
                      <a:noFill/>
                    </a:lnL>
                    <a:lnR>
                      <a:noFill/>
                    </a:lnR>
                    <a:lnT w="73025" cap="flat" cmpd="sng" algn="ctr">
                      <a:solidFill>
                        <a:srgbClr val="7F7F7F"/>
                      </a:solidFill>
                      <a:prstDash val="solid"/>
                      <a:round/>
                      <a:headEnd type="none" w="med" len="med"/>
                      <a:tailEnd type="none" w="med" len="med"/>
                    </a:lnT>
                    <a:lnB w="73025" cap="flat" cmpd="sng" algn="ctr">
                      <a:solidFill>
                        <a:srgbClr val="7F7F7F"/>
                      </a:solidFill>
                      <a:prstDash val="solid"/>
                      <a:round/>
                      <a:headEnd type="none" w="med" len="med"/>
                      <a:tailEnd type="none" w="med" len="med"/>
                    </a:lnB>
                  </a:tcPr>
                </a:tc>
              </a:tr>
            </a:tbl>
          </a:graphicData>
        </a:graphic>
      </p:graphicFrame>
      <p:sp>
        <p:nvSpPr>
          <p:cNvPr id="894" name="path 894"/>
          <p:cNvSpPr/>
          <p:nvPr/>
        </p:nvSpPr>
        <p:spPr>
          <a:xfrm>
            <a:off x="7945119" y="1118139"/>
            <a:ext cx="3354623" cy="3895540"/>
          </a:xfrm>
          <a:custGeom>
            <a:avLst/>
            <a:gdLst/>
            <a:ahLst/>
            <a:cxnLst/>
            <a:rect l="0" t="0" r="0" b="0"/>
            <a:pathLst>
              <a:path w="5282" h="6134">
                <a:moveTo>
                  <a:pt x="2641" y="5902"/>
                </a:moveTo>
                <a:lnTo>
                  <a:pt x="2560" y="6053"/>
                </a:lnTo>
                <a:lnTo>
                  <a:pt x="2485" y="6046"/>
                </a:lnTo>
                <a:lnTo>
                  <a:pt x="2449" y="5878"/>
                </a:lnTo>
                <a:lnTo>
                  <a:pt x="2536" y="5225"/>
                </a:lnTo>
                <a:lnTo>
                  <a:pt x="2730" y="5254"/>
                </a:lnTo>
                <a:lnTo>
                  <a:pt x="2641" y="5902"/>
                </a:lnTo>
              </a:path>
              <a:path w="5282" h="6134">
                <a:moveTo>
                  <a:pt x="2728" y="5244"/>
                </a:moveTo>
                <a:cubicBezTo>
                  <a:pt x="2721" y="5295"/>
                  <a:pt x="2673" y="5333"/>
                  <a:pt x="2622" y="5326"/>
                </a:cubicBezTo>
                <a:cubicBezTo>
                  <a:pt x="2618" y="5326"/>
                  <a:pt x="2618" y="5326"/>
                  <a:pt x="2618" y="5326"/>
                </a:cubicBezTo>
                <a:cubicBezTo>
                  <a:pt x="2567" y="5319"/>
                  <a:pt x="2529" y="5271"/>
                  <a:pt x="2536" y="5220"/>
                </a:cubicBezTo>
                <a:cubicBezTo>
                  <a:pt x="2549" y="5130"/>
                  <a:pt x="2549" y="5130"/>
                  <a:pt x="2549" y="5130"/>
                </a:cubicBezTo>
                <a:cubicBezTo>
                  <a:pt x="2556" y="5078"/>
                  <a:pt x="2598" y="5095"/>
                  <a:pt x="2649" y="5102"/>
                </a:cubicBezTo>
                <a:cubicBezTo>
                  <a:pt x="2653" y="5102"/>
                  <a:pt x="2653" y="5102"/>
                  <a:pt x="2653" y="5102"/>
                </a:cubicBezTo>
                <a:cubicBezTo>
                  <a:pt x="2704" y="5109"/>
                  <a:pt x="2749" y="5102"/>
                  <a:pt x="2742" y="5153"/>
                </a:cubicBezTo>
                <a:lnTo>
                  <a:pt x="2728" y="5244"/>
                </a:lnTo>
              </a:path>
              <a:path w="5282" h="6134">
                <a:moveTo>
                  <a:pt x="2716" y="5403"/>
                </a:moveTo>
                <a:lnTo>
                  <a:pt x="2504" y="5374"/>
                </a:lnTo>
                <a:lnTo>
                  <a:pt x="2531" y="5170"/>
                </a:lnTo>
                <a:lnTo>
                  <a:pt x="2744" y="5201"/>
                </a:lnTo>
                <a:lnTo>
                  <a:pt x="2716" y="5403"/>
                </a:lnTo>
              </a:path>
              <a:path w="5282" h="6134">
                <a:moveTo>
                  <a:pt x="2485" y="6039"/>
                </a:moveTo>
                <a:cubicBezTo>
                  <a:pt x="2486" y="6040"/>
                  <a:pt x="2497" y="6098"/>
                  <a:pt x="2504" y="6112"/>
                </a:cubicBezTo>
                <a:cubicBezTo>
                  <a:pt x="2507" y="6129"/>
                  <a:pt x="2517" y="6143"/>
                  <a:pt x="2559" y="6054"/>
                </a:cubicBezTo>
                <a:cubicBezTo>
                  <a:pt x="2559" y="6054"/>
                  <a:pt x="2531" y="6023"/>
                  <a:pt x="2485" y="6039"/>
                </a:cubicBezTo>
              </a:path>
              <a:path w="5282" h="6134">
                <a:moveTo>
                  <a:pt x="2927" y="5895"/>
                </a:moveTo>
                <a:lnTo>
                  <a:pt x="2850" y="6051"/>
                </a:lnTo>
                <a:lnTo>
                  <a:pt x="2776" y="6039"/>
                </a:lnTo>
                <a:lnTo>
                  <a:pt x="2740" y="5871"/>
                </a:lnTo>
                <a:lnTo>
                  <a:pt x="2824" y="5223"/>
                </a:lnTo>
                <a:lnTo>
                  <a:pt x="3016" y="5247"/>
                </a:lnTo>
                <a:lnTo>
                  <a:pt x="2927" y="5895"/>
                </a:lnTo>
              </a:path>
              <a:path w="5282" h="6134">
                <a:moveTo>
                  <a:pt x="3016" y="5235"/>
                </a:moveTo>
                <a:cubicBezTo>
                  <a:pt x="3009" y="5291"/>
                  <a:pt x="2961" y="5326"/>
                  <a:pt x="2909" y="5319"/>
                </a:cubicBezTo>
                <a:cubicBezTo>
                  <a:pt x="2906" y="5319"/>
                  <a:pt x="2906" y="5319"/>
                  <a:pt x="2906" y="5319"/>
                </a:cubicBezTo>
                <a:cubicBezTo>
                  <a:pt x="2854" y="5312"/>
                  <a:pt x="2816" y="5264"/>
                  <a:pt x="2823" y="5212"/>
                </a:cubicBezTo>
                <a:cubicBezTo>
                  <a:pt x="2837" y="5122"/>
                  <a:pt x="2837" y="5122"/>
                  <a:pt x="2837" y="5122"/>
                </a:cubicBezTo>
                <a:cubicBezTo>
                  <a:pt x="2844" y="5071"/>
                  <a:pt x="2885" y="5088"/>
                  <a:pt x="2937" y="5095"/>
                </a:cubicBezTo>
                <a:cubicBezTo>
                  <a:pt x="2940" y="5095"/>
                  <a:pt x="2940" y="5095"/>
                  <a:pt x="2940" y="5095"/>
                </a:cubicBezTo>
                <a:cubicBezTo>
                  <a:pt x="2992" y="5102"/>
                  <a:pt x="3036" y="5095"/>
                  <a:pt x="3025" y="5151"/>
                </a:cubicBezTo>
                <a:lnTo>
                  <a:pt x="3016" y="5235"/>
                </a:lnTo>
              </a:path>
              <a:path w="5282" h="6134">
                <a:moveTo>
                  <a:pt x="3006" y="5398"/>
                </a:moveTo>
                <a:lnTo>
                  <a:pt x="2795" y="5371"/>
                </a:lnTo>
                <a:lnTo>
                  <a:pt x="2821" y="5167"/>
                </a:lnTo>
                <a:lnTo>
                  <a:pt x="3035" y="5196"/>
                </a:lnTo>
                <a:lnTo>
                  <a:pt x="3006" y="5398"/>
                </a:lnTo>
              </a:path>
              <a:path w="5282" h="6134">
                <a:moveTo>
                  <a:pt x="2776" y="6036"/>
                </a:moveTo>
                <a:cubicBezTo>
                  <a:pt x="2776" y="6036"/>
                  <a:pt x="2787" y="6091"/>
                  <a:pt x="2794" y="6108"/>
                </a:cubicBezTo>
                <a:cubicBezTo>
                  <a:pt x="2797" y="6122"/>
                  <a:pt x="2807" y="6135"/>
                  <a:pt x="2849" y="6050"/>
                </a:cubicBezTo>
                <a:cubicBezTo>
                  <a:pt x="2849" y="6050"/>
                  <a:pt x="2821" y="6016"/>
                  <a:pt x="2776" y="6036"/>
                </a:cubicBezTo>
              </a:path>
              <a:path w="5282" h="6134">
                <a:moveTo>
                  <a:pt x="3006" y="5227"/>
                </a:moveTo>
                <a:cubicBezTo>
                  <a:pt x="3005" y="5228"/>
                  <a:pt x="3053" y="5263"/>
                  <a:pt x="3056" y="5283"/>
                </a:cubicBezTo>
                <a:cubicBezTo>
                  <a:pt x="3056" y="5300"/>
                  <a:pt x="3015" y="5624"/>
                  <a:pt x="3015" y="5624"/>
                </a:cubicBezTo>
                <a:cubicBezTo>
                  <a:pt x="3015" y="5624"/>
                  <a:pt x="3019" y="5648"/>
                  <a:pt x="2991" y="5645"/>
                </a:cubicBezTo>
                <a:cubicBezTo>
                  <a:pt x="3025" y="5376"/>
                  <a:pt x="3025" y="5376"/>
                  <a:pt x="3025" y="5376"/>
                </a:cubicBezTo>
                <a:cubicBezTo>
                  <a:pt x="3008" y="5345"/>
                  <a:pt x="3008" y="5345"/>
                  <a:pt x="3008" y="5345"/>
                </a:cubicBezTo>
                <a:cubicBezTo>
                  <a:pt x="3005" y="5228"/>
                  <a:pt x="3005" y="5228"/>
                  <a:pt x="3006" y="5227"/>
                </a:cubicBezTo>
              </a:path>
              <a:path w="5282" h="6134">
                <a:moveTo>
                  <a:pt x="1662" y="5592"/>
                </a:moveTo>
                <a:lnTo>
                  <a:pt x="1048" y="5314"/>
                </a:lnTo>
                <a:lnTo>
                  <a:pt x="1676" y="5035"/>
                </a:lnTo>
                <a:lnTo>
                  <a:pt x="2284" y="5307"/>
                </a:lnTo>
                <a:lnTo>
                  <a:pt x="1662" y="5592"/>
                </a:lnTo>
              </a:path>
              <a:path w="5282" h="6134">
                <a:moveTo>
                  <a:pt x="2236" y="5297"/>
                </a:moveTo>
                <a:lnTo>
                  <a:pt x="2272" y="5297"/>
                </a:lnTo>
                <a:lnTo>
                  <a:pt x="2272" y="5703"/>
                </a:lnTo>
                <a:lnTo>
                  <a:pt x="2236" y="5703"/>
                </a:lnTo>
                <a:lnTo>
                  <a:pt x="2236" y="5297"/>
                </a:lnTo>
                <a:close/>
              </a:path>
              <a:path w="5282" h="6134">
                <a:moveTo>
                  <a:pt x="2192" y="5717"/>
                </a:moveTo>
                <a:cubicBezTo>
                  <a:pt x="2191" y="5685"/>
                  <a:pt x="2218" y="5657"/>
                  <a:pt x="2251" y="5657"/>
                </a:cubicBezTo>
                <a:cubicBezTo>
                  <a:pt x="2285" y="5657"/>
                  <a:pt x="2311" y="5685"/>
                  <a:pt x="2311" y="5719"/>
                </a:cubicBezTo>
                <a:cubicBezTo>
                  <a:pt x="2311" y="5753"/>
                  <a:pt x="2285" y="5780"/>
                  <a:pt x="2251" y="5780"/>
                </a:cubicBezTo>
                <a:cubicBezTo>
                  <a:pt x="2218" y="5780"/>
                  <a:pt x="2191" y="5753"/>
                  <a:pt x="2192" y="5717"/>
                </a:cubicBezTo>
              </a:path>
              <a:path w="5282" h="6134">
                <a:moveTo>
                  <a:pt x="2224" y="5736"/>
                </a:moveTo>
                <a:cubicBezTo>
                  <a:pt x="2224" y="5736"/>
                  <a:pt x="2176" y="5839"/>
                  <a:pt x="2197" y="5992"/>
                </a:cubicBezTo>
                <a:cubicBezTo>
                  <a:pt x="2264" y="5992"/>
                  <a:pt x="2264" y="5992"/>
                  <a:pt x="2264" y="5992"/>
                </a:cubicBezTo>
                <a:cubicBezTo>
                  <a:pt x="2264" y="5722"/>
                  <a:pt x="2264" y="5722"/>
                  <a:pt x="2264" y="5722"/>
                </a:cubicBezTo>
                <a:cubicBezTo>
                  <a:pt x="2264" y="5722"/>
                  <a:pt x="2224" y="5746"/>
                  <a:pt x="2224" y="5736"/>
                </a:cubicBezTo>
              </a:path>
              <a:path w="5282" h="6134">
                <a:moveTo>
                  <a:pt x="2286" y="5736"/>
                </a:moveTo>
                <a:cubicBezTo>
                  <a:pt x="2285" y="5736"/>
                  <a:pt x="2334" y="5839"/>
                  <a:pt x="2316" y="5992"/>
                </a:cubicBezTo>
                <a:cubicBezTo>
                  <a:pt x="2246" y="5992"/>
                  <a:pt x="2246" y="5992"/>
                  <a:pt x="2246" y="5992"/>
                </a:cubicBezTo>
                <a:cubicBezTo>
                  <a:pt x="2246" y="5722"/>
                  <a:pt x="2246" y="5722"/>
                  <a:pt x="2246" y="5722"/>
                </a:cubicBezTo>
                <a:cubicBezTo>
                  <a:pt x="2246" y="5722"/>
                  <a:pt x="2285" y="5746"/>
                  <a:pt x="2286" y="5736"/>
                </a:cubicBezTo>
              </a:path>
              <a:path w="5282" h="6134">
                <a:moveTo>
                  <a:pt x="2010" y="5477"/>
                </a:moveTo>
                <a:cubicBezTo>
                  <a:pt x="2011" y="5481"/>
                  <a:pt x="1709" y="5618"/>
                  <a:pt x="1651" y="5646"/>
                </a:cubicBezTo>
                <a:cubicBezTo>
                  <a:pt x="1593" y="5618"/>
                  <a:pt x="1294" y="5481"/>
                  <a:pt x="1294" y="5478"/>
                </a:cubicBezTo>
                <a:cubicBezTo>
                  <a:pt x="1294" y="5889"/>
                  <a:pt x="1294" y="5889"/>
                  <a:pt x="1294" y="5889"/>
                </a:cubicBezTo>
                <a:cubicBezTo>
                  <a:pt x="1390" y="5992"/>
                  <a:pt x="1582" y="6009"/>
                  <a:pt x="1644" y="6012"/>
                </a:cubicBezTo>
                <a:cubicBezTo>
                  <a:pt x="1644" y="6012"/>
                  <a:pt x="1648" y="6012"/>
                  <a:pt x="1651" y="6012"/>
                </a:cubicBezTo>
                <a:cubicBezTo>
                  <a:pt x="1658" y="6012"/>
                  <a:pt x="1661" y="6012"/>
                  <a:pt x="1661" y="6012"/>
                </a:cubicBezTo>
                <a:cubicBezTo>
                  <a:pt x="1723" y="6009"/>
                  <a:pt x="1915" y="5992"/>
                  <a:pt x="2010" y="5890"/>
                </a:cubicBezTo>
                <a:lnTo>
                  <a:pt x="2010" y="5477"/>
                </a:lnTo>
              </a:path>
              <a:path w="5282" h="6134">
                <a:moveTo>
                  <a:pt x="577" y="2743"/>
                </a:moveTo>
                <a:cubicBezTo>
                  <a:pt x="614" y="2733"/>
                  <a:pt x="649" y="2719"/>
                  <a:pt x="676" y="2702"/>
                </a:cubicBezTo>
                <a:cubicBezTo>
                  <a:pt x="752" y="2647"/>
                  <a:pt x="656" y="2514"/>
                  <a:pt x="577" y="2428"/>
                </a:cubicBezTo>
                <a:cubicBezTo>
                  <a:pt x="577" y="2490"/>
                  <a:pt x="577" y="2490"/>
                  <a:pt x="577" y="2490"/>
                </a:cubicBezTo>
                <a:cubicBezTo>
                  <a:pt x="618" y="2531"/>
                  <a:pt x="662" y="2582"/>
                  <a:pt x="659" y="2627"/>
                </a:cubicBezTo>
                <a:cubicBezTo>
                  <a:pt x="659" y="2665"/>
                  <a:pt x="618" y="2685"/>
                  <a:pt x="577" y="2692"/>
                </a:cubicBezTo>
                <a:cubicBezTo>
                  <a:pt x="577" y="2743"/>
                  <a:pt x="577" y="2743"/>
                  <a:pt x="577" y="2743"/>
                </a:cubicBezTo>
                <a:moveTo>
                  <a:pt x="577" y="2671"/>
                </a:moveTo>
                <a:cubicBezTo>
                  <a:pt x="577" y="2514"/>
                  <a:pt x="577" y="2514"/>
                  <a:pt x="577" y="2514"/>
                </a:cubicBezTo>
                <a:cubicBezTo>
                  <a:pt x="601" y="2548"/>
                  <a:pt x="625" y="2589"/>
                  <a:pt x="621" y="2617"/>
                </a:cubicBezTo>
                <a:cubicBezTo>
                  <a:pt x="618" y="2641"/>
                  <a:pt x="601" y="2658"/>
                  <a:pt x="577" y="2671"/>
                </a:cubicBezTo>
                <a:moveTo>
                  <a:pt x="501" y="2359"/>
                </a:moveTo>
                <a:cubicBezTo>
                  <a:pt x="501" y="2359"/>
                  <a:pt x="484" y="2349"/>
                  <a:pt x="484" y="2311"/>
                </a:cubicBezTo>
                <a:cubicBezTo>
                  <a:pt x="484" y="2284"/>
                  <a:pt x="484" y="2167"/>
                  <a:pt x="484" y="2126"/>
                </a:cubicBezTo>
                <a:cubicBezTo>
                  <a:pt x="494" y="2123"/>
                  <a:pt x="501" y="2112"/>
                  <a:pt x="501" y="2102"/>
                </a:cubicBezTo>
                <a:cubicBezTo>
                  <a:pt x="508" y="2102"/>
                  <a:pt x="508" y="2102"/>
                  <a:pt x="508" y="2102"/>
                </a:cubicBezTo>
                <a:cubicBezTo>
                  <a:pt x="508" y="2023"/>
                  <a:pt x="508" y="2023"/>
                  <a:pt x="508" y="2023"/>
                </a:cubicBezTo>
                <a:cubicBezTo>
                  <a:pt x="501" y="2023"/>
                  <a:pt x="501" y="2023"/>
                  <a:pt x="501" y="2023"/>
                </a:cubicBezTo>
                <a:cubicBezTo>
                  <a:pt x="501" y="2023"/>
                  <a:pt x="501" y="2020"/>
                  <a:pt x="501" y="2020"/>
                </a:cubicBezTo>
                <a:cubicBezTo>
                  <a:pt x="501" y="1996"/>
                  <a:pt x="453" y="1975"/>
                  <a:pt x="391" y="1975"/>
                </a:cubicBezTo>
                <a:cubicBezTo>
                  <a:pt x="326" y="1975"/>
                  <a:pt x="278" y="1996"/>
                  <a:pt x="278" y="2020"/>
                </a:cubicBezTo>
                <a:cubicBezTo>
                  <a:pt x="278" y="2020"/>
                  <a:pt x="278" y="2023"/>
                  <a:pt x="278" y="2023"/>
                </a:cubicBezTo>
                <a:cubicBezTo>
                  <a:pt x="274" y="2023"/>
                  <a:pt x="274" y="2023"/>
                  <a:pt x="274" y="2023"/>
                </a:cubicBezTo>
                <a:cubicBezTo>
                  <a:pt x="274" y="2102"/>
                  <a:pt x="274" y="2102"/>
                  <a:pt x="274" y="2102"/>
                </a:cubicBezTo>
                <a:cubicBezTo>
                  <a:pt x="278" y="2102"/>
                  <a:pt x="278" y="2102"/>
                  <a:pt x="278" y="2102"/>
                </a:cubicBezTo>
                <a:cubicBezTo>
                  <a:pt x="278" y="2112"/>
                  <a:pt x="288" y="2123"/>
                  <a:pt x="309" y="2129"/>
                </a:cubicBezTo>
                <a:cubicBezTo>
                  <a:pt x="309" y="2167"/>
                  <a:pt x="309" y="2284"/>
                  <a:pt x="309" y="2311"/>
                </a:cubicBezTo>
                <a:cubicBezTo>
                  <a:pt x="309" y="2349"/>
                  <a:pt x="285" y="2359"/>
                  <a:pt x="285" y="2359"/>
                </a:cubicBezTo>
                <a:cubicBezTo>
                  <a:pt x="243" y="2383"/>
                  <a:pt x="0" y="2627"/>
                  <a:pt x="106" y="2702"/>
                </a:cubicBezTo>
                <a:cubicBezTo>
                  <a:pt x="199" y="2767"/>
                  <a:pt x="360" y="2764"/>
                  <a:pt x="391" y="2764"/>
                </a:cubicBezTo>
                <a:cubicBezTo>
                  <a:pt x="415" y="2764"/>
                  <a:pt x="498" y="2764"/>
                  <a:pt x="577" y="2743"/>
                </a:cubicBezTo>
                <a:cubicBezTo>
                  <a:pt x="577" y="2692"/>
                  <a:pt x="577" y="2692"/>
                  <a:pt x="577" y="2692"/>
                </a:cubicBezTo>
                <a:cubicBezTo>
                  <a:pt x="535" y="2702"/>
                  <a:pt x="494" y="2702"/>
                  <a:pt x="494" y="2702"/>
                </a:cubicBezTo>
                <a:cubicBezTo>
                  <a:pt x="494" y="2702"/>
                  <a:pt x="542" y="2695"/>
                  <a:pt x="577" y="2671"/>
                </a:cubicBezTo>
                <a:cubicBezTo>
                  <a:pt x="577" y="2514"/>
                  <a:pt x="577" y="2514"/>
                  <a:pt x="577" y="2514"/>
                </a:cubicBezTo>
                <a:cubicBezTo>
                  <a:pt x="546" y="2469"/>
                  <a:pt x="511" y="2435"/>
                  <a:pt x="511" y="2435"/>
                </a:cubicBezTo>
                <a:cubicBezTo>
                  <a:pt x="511" y="2435"/>
                  <a:pt x="542" y="2459"/>
                  <a:pt x="577" y="2490"/>
                </a:cubicBezTo>
                <a:cubicBezTo>
                  <a:pt x="577" y="2428"/>
                  <a:pt x="577" y="2428"/>
                  <a:pt x="577" y="2428"/>
                </a:cubicBezTo>
                <a:cubicBezTo>
                  <a:pt x="546" y="2394"/>
                  <a:pt x="515" y="2366"/>
                  <a:pt x="500" y="2359"/>
                </a:cubicBezTo>
              </a:path>
              <a:path w="5282" h="6134">
                <a:moveTo>
                  <a:pt x="4801" y="1625"/>
                </a:moveTo>
                <a:cubicBezTo>
                  <a:pt x="4801" y="1564"/>
                  <a:pt x="4851" y="1514"/>
                  <a:pt x="4912" y="1514"/>
                </a:cubicBezTo>
                <a:cubicBezTo>
                  <a:pt x="4973" y="1514"/>
                  <a:pt x="5023" y="1564"/>
                  <a:pt x="5023" y="1625"/>
                </a:cubicBezTo>
                <a:cubicBezTo>
                  <a:pt x="5023" y="1687"/>
                  <a:pt x="4973" y="1737"/>
                  <a:pt x="4912" y="1737"/>
                </a:cubicBezTo>
                <a:cubicBezTo>
                  <a:pt x="4851" y="1737"/>
                  <a:pt x="4801" y="1687"/>
                  <a:pt x="4801" y="1625"/>
                </a:cubicBezTo>
              </a:path>
              <a:path w="5282" h="6134">
                <a:moveTo>
                  <a:pt x="4880" y="1699"/>
                </a:moveTo>
                <a:cubicBezTo>
                  <a:pt x="4881" y="1703"/>
                  <a:pt x="5114" y="2310"/>
                  <a:pt x="5114" y="2310"/>
                </a:cubicBezTo>
                <a:cubicBezTo>
                  <a:pt x="5114" y="2310"/>
                  <a:pt x="5210" y="2409"/>
                  <a:pt x="5220" y="2409"/>
                </a:cubicBezTo>
                <a:cubicBezTo>
                  <a:pt x="5232" y="2409"/>
                  <a:pt x="4960" y="1679"/>
                  <a:pt x="4960" y="1678"/>
                </a:cubicBezTo>
                <a:lnTo>
                  <a:pt x="4880" y="1699"/>
                </a:lnTo>
              </a:path>
              <a:path w="5282" h="6134">
                <a:moveTo>
                  <a:pt x="4948" y="1714"/>
                </a:moveTo>
                <a:lnTo>
                  <a:pt x="4674" y="2299"/>
                </a:lnTo>
                <a:lnTo>
                  <a:pt x="4573" y="2398"/>
                </a:lnTo>
                <a:lnTo>
                  <a:pt x="4602" y="2261"/>
                </a:lnTo>
                <a:lnTo>
                  <a:pt x="4866" y="1678"/>
                </a:lnTo>
                <a:lnTo>
                  <a:pt x="4948" y="1707"/>
                </a:lnTo>
                <a:lnTo>
                  <a:pt x="4948" y="1714"/>
                </a:lnTo>
              </a:path>
              <a:path w="5282" h="6134">
                <a:moveTo>
                  <a:pt x="4940" y="1539"/>
                </a:moveTo>
                <a:cubicBezTo>
                  <a:pt x="4941" y="1549"/>
                  <a:pt x="4934" y="1559"/>
                  <a:pt x="4921" y="1559"/>
                </a:cubicBezTo>
                <a:cubicBezTo>
                  <a:pt x="4911" y="1559"/>
                  <a:pt x="4901" y="1549"/>
                  <a:pt x="4901" y="1538"/>
                </a:cubicBezTo>
                <a:cubicBezTo>
                  <a:pt x="4901" y="1455"/>
                  <a:pt x="4901" y="1455"/>
                  <a:pt x="4901" y="1455"/>
                </a:cubicBezTo>
                <a:cubicBezTo>
                  <a:pt x="4901" y="1445"/>
                  <a:pt x="4911" y="1434"/>
                  <a:pt x="4921" y="1434"/>
                </a:cubicBezTo>
                <a:cubicBezTo>
                  <a:pt x="4934" y="1434"/>
                  <a:pt x="4941" y="1445"/>
                  <a:pt x="4940" y="1455"/>
                </a:cubicBezTo>
                <a:lnTo>
                  <a:pt x="4940" y="1539"/>
                </a:lnTo>
              </a:path>
              <a:path w="5282" h="6134">
                <a:moveTo>
                  <a:pt x="3287" y="1858"/>
                </a:moveTo>
                <a:cubicBezTo>
                  <a:pt x="3387" y="1857"/>
                  <a:pt x="3466" y="1641"/>
                  <a:pt x="3466" y="1377"/>
                </a:cubicBezTo>
                <a:cubicBezTo>
                  <a:pt x="3466" y="1109"/>
                  <a:pt x="3387" y="897"/>
                  <a:pt x="3287" y="897"/>
                </a:cubicBezTo>
                <a:cubicBezTo>
                  <a:pt x="3287" y="972"/>
                  <a:pt x="3287" y="972"/>
                  <a:pt x="3287" y="972"/>
                </a:cubicBezTo>
                <a:cubicBezTo>
                  <a:pt x="3370" y="972"/>
                  <a:pt x="3435" y="1154"/>
                  <a:pt x="3435" y="1377"/>
                </a:cubicBezTo>
                <a:cubicBezTo>
                  <a:pt x="3435" y="1596"/>
                  <a:pt x="3370" y="1778"/>
                  <a:pt x="3287" y="1779"/>
                </a:cubicBezTo>
                <a:lnTo>
                  <a:pt x="3287" y="1858"/>
                </a:lnTo>
                <a:close/>
                <a:moveTo>
                  <a:pt x="3287" y="898"/>
                </a:moveTo>
                <a:cubicBezTo>
                  <a:pt x="3190" y="897"/>
                  <a:pt x="3111" y="1109"/>
                  <a:pt x="3111" y="1377"/>
                </a:cubicBezTo>
                <a:cubicBezTo>
                  <a:pt x="3111" y="1641"/>
                  <a:pt x="3190" y="1857"/>
                  <a:pt x="3287" y="1857"/>
                </a:cubicBezTo>
                <a:cubicBezTo>
                  <a:pt x="3287" y="1778"/>
                  <a:pt x="3287" y="1778"/>
                  <a:pt x="3287" y="1778"/>
                </a:cubicBezTo>
                <a:cubicBezTo>
                  <a:pt x="3204" y="1778"/>
                  <a:pt x="3139" y="1596"/>
                  <a:pt x="3139" y="1377"/>
                </a:cubicBezTo>
                <a:cubicBezTo>
                  <a:pt x="3139" y="1154"/>
                  <a:pt x="3204" y="972"/>
                  <a:pt x="3287" y="972"/>
                </a:cubicBezTo>
                <a:cubicBezTo>
                  <a:pt x="3287" y="897"/>
                  <a:pt x="3287" y="897"/>
                  <a:pt x="3287" y="898"/>
                </a:cubicBezTo>
              </a:path>
              <a:path w="5282" h="6134">
                <a:moveTo>
                  <a:pt x="3769" y="1378"/>
                </a:moveTo>
                <a:cubicBezTo>
                  <a:pt x="3769" y="1278"/>
                  <a:pt x="3552" y="1199"/>
                  <a:pt x="3287" y="1199"/>
                </a:cubicBezTo>
                <a:cubicBezTo>
                  <a:pt x="3287" y="1227"/>
                  <a:pt x="3287" y="1227"/>
                  <a:pt x="3287" y="1227"/>
                </a:cubicBezTo>
                <a:cubicBezTo>
                  <a:pt x="3511" y="1227"/>
                  <a:pt x="3689" y="1295"/>
                  <a:pt x="3689" y="1377"/>
                </a:cubicBezTo>
                <a:cubicBezTo>
                  <a:pt x="3689" y="1456"/>
                  <a:pt x="3511" y="1524"/>
                  <a:pt x="3287" y="1524"/>
                </a:cubicBezTo>
                <a:cubicBezTo>
                  <a:pt x="3287" y="1552"/>
                  <a:pt x="3287" y="1552"/>
                  <a:pt x="3287" y="1552"/>
                </a:cubicBezTo>
                <a:cubicBezTo>
                  <a:pt x="3552" y="1552"/>
                  <a:pt x="3769" y="1473"/>
                  <a:pt x="3769" y="1378"/>
                </a:cubicBezTo>
                <a:moveTo>
                  <a:pt x="3287" y="1198"/>
                </a:moveTo>
                <a:cubicBezTo>
                  <a:pt x="3023" y="1199"/>
                  <a:pt x="2806" y="1278"/>
                  <a:pt x="2806" y="1377"/>
                </a:cubicBezTo>
                <a:cubicBezTo>
                  <a:pt x="2806" y="1473"/>
                  <a:pt x="3023" y="1552"/>
                  <a:pt x="3287" y="1552"/>
                </a:cubicBezTo>
                <a:cubicBezTo>
                  <a:pt x="3287" y="1524"/>
                  <a:pt x="3287" y="1524"/>
                  <a:pt x="3287" y="1524"/>
                </a:cubicBezTo>
                <a:cubicBezTo>
                  <a:pt x="3064" y="1524"/>
                  <a:pt x="2885" y="1456"/>
                  <a:pt x="2885" y="1377"/>
                </a:cubicBezTo>
                <a:cubicBezTo>
                  <a:pt x="2885" y="1295"/>
                  <a:pt x="3064" y="1227"/>
                  <a:pt x="3287" y="1227"/>
                </a:cubicBezTo>
                <a:lnTo>
                  <a:pt x="3287" y="1198"/>
                </a:lnTo>
              </a:path>
              <a:path w="5282" h="6134">
                <a:moveTo>
                  <a:pt x="3628" y="1037"/>
                </a:moveTo>
                <a:cubicBezTo>
                  <a:pt x="3572" y="982"/>
                  <a:pt x="3435" y="1026"/>
                  <a:pt x="3287" y="1139"/>
                </a:cubicBezTo>
                <a:cubicBezTo>
                  <a:pt x="3287" y="1177"/>
                  <a:pt x="3287" y="1177"/>
                  <a:pt x="3287" y="1177"/>
                </a:cubicBezTo>
                <a:cubicBezTo>
                  <a:pt x="3411" y="1085"/>
                  <a:pt x="3528" y="1047"/>
                  <a:pt x="3572" y="1091"/>
                </a:cubicBezTo>
                <a:cubicBezTo>
                  <a:pt x="3631" y="1150"/>
                  <a:pt x="3548" y="1321"/>
                  <a:pt x="3394" y="1479"/>
                </a:cubicBezTo>
                <a:cubicBezTo>
                  <a:pt x="3360" y="1513"/>
                  <a:pt x="3322" y="1544"/>
                  <a:pt x="3287" y="1571"/>
                </a:cubicBezTo>
                <a:cubicBezTo>
                  <a:pt x="3287" y="1609"/>
                  <a:pt x="3287" y="1609"/>
                  <a:pt x="3287" y="1609"/>
                </a:cubicBezTo>
                <a:cubicBezTo>
                  <a:pt x="3329" y="1578"/>
                  <a:pt x="3373" y="1540"/>
                  <a:pt x="3414" y="1499"/>
                </a:cubicBezTo>
                <a:cubicBezTo>
                  <a:pt x="3600" y="1311"/>
                  <a:pt x="3696" y="1105"/>
                  <a:pt x="3628" y="1037"/>
                </a:cubicBezTo>
                <a:moveTo>
                  <a:pt x="3287" y="1138"/>
                </a:moveTo>
                <a:cubicBezTo>
                  <a:pt x="3246" y="1170"/>
                  <a:pt x="3205" y="1208"/>
                  <a:pt x="3164" y="1249"/>
                </a:cubicBezTo>
                <a:cubicBezTo>
                  <a:pt x="2975" y="1438"/>
                  <a:pt x="2879" y="1643"/>
                  <a:pt x="2947" y="1715"/>
                </a:cubicBezTo>
                <a:cubicBezTo>
                  <a:pt x="3002" y="1767"/>
                  <a:pt x="3140" y="1722"/>
                  <a:pt x="3287" y="1609"/>
                </a:cubicBezTo>
                <a:cubicBezTo>
                  <a:pt x="3287" y="1571"/>
                  <a:pt x="3287" y="1571"/>
                  <a:pt x="3287" y="1571"/>
                </a:cubicBezTo>
                <a:cubicBezTo>
                  <a:pt x="3164" y="1664"/>
                  <a:pt x="3047" y="1705"/>
                  <a:pt x="3002" y="1657"/>
                </a:cubicBezTo>
                <a:cubicBezTo>
                  <a:pt x="2944" y="1602"/>
                  <a:pt x="3026" y="1427"/>
                  <a:pt x="3184" y="1270"/>
                </a:cubicBezTo>
                <a:cubicBezTo>
                  <a:pt x="3219" y="1235"/>
                  <a:pt x="3253" y="1205"/>
                  <a:pt x="3287" y="1176"/>
                </a:cubicBezTo>
                <a:lnTo>
                  <a:pt x="3287" y="1138"/>
                </a:lnTo>
              </a:path>
              <a:path w="5282" h="6134">
                <a:moveTo>
                  <a:pt x="3894" y="1983"/>
                </a:moveTo>
                <a:cubicBezTo>
                  <a:pt x="3963" y="1910"/>
                  <a:pt x="3867" y="1704"/>
                  <a:pt x="3681" y="1516"/>
                </a:cubicBezTo>
                <a:cubicBezTo>
                  <a:pt x="3640" y="1475"/>
                  <a:pt x="3595" y="1437"/>
                  <a:pt x="3554" y="1406"/>
                </a:cubicBezTo>
                <a:cubicBezTo>
                  <a:pt x="3554" y="1444"/>
                  <a:pt x="3554" y="1444"/>
                  <a:pt x="3554" y="1444"/>
                </a:cubicBezTo>
                <a:cubicBezTo>
                  <a:pt x="3588" y="1471"/>
                  <a:pt x="3626" y="1502"/>
                  <a:pt x="3661" y="1536"/>
                </a:cubicBezTo>
                <a:cubicBezTo>
                  <a:pt x="3815" y="1694"/>
                  <a:pt x="3897" y="1869"/>
                  <a:pt x="3839" y="1924"/>
                </a:cubicBezTo>
                <a:cubicBezTo>
                  <a:pt x="3794" y="1972"/>
                  <a:pt x="3678" y="1930"/>
                  <a:pt x="3554" y="1838"/>
                </a:cubicBezTo>
                <a:cubicBezTo>
                  <a:pt x="3554" y="1876"/>
                  <a:pt x="3554" y="1876"/>
                  <a:pt x="3554" y="1876"/>
                </a:cubicBezTo>
                <a:cubicBezTo>
                  <a:pt x="3702" y="1989"/>
                  <a:pt x="3839" y="2033"/>
                  <a:pt x="3894" y="1983"/>
                </a:cubicBezTo>
                <a:moveTo>
                  <a:pt x="3553" y="1407"/>
                </a:moveTo>
                <a:cubicBezTo>
                  <a:pt x="3406" y="1293"/>
                  <a:pt x="3269" y="1248"/>
                  <a:pt x="3214" y="1303"/>
                </a:cubicBezTo>
                <a:cubicBezTo>
                  <a:pt x="3145" y="1372"/>
                  <a:pt x="3242" y="1577"/>
                  <a:pt x="3430" y="1766"/>
                </a:cubicBezTo>
                <a:cubicBezTo>
                  <a:pt x="3472" y="1807"/>
                  <a:pt x="3513" y="1845"/>
                  <a:pt x="3554" y="1876"/>
                </a:cubicBezTo>
                <a:cubicBezTo>
                  <a:pt x="3554" y="1838"/>
                  <a:pt x="3554" y="1838"/>
                  <a:pt x="3554" y="1838"/>
                </a:cubicBezTo>
                <a:cubicBezTo>
                  <a:pt x="3520" y="1811"/>
                  <a:pt x="3485" y="1780"/>
                  <a:pt x="3451" y="1745"/>
                </a:cubicBezTo>
                <a:cubicBezTo>
                  <a:pt x="3293" y="1588"/>
                  <a:pt x="3211" y="1416"/>
                  <a:pt x="3269" y="1358"/>
                </a:cubicBezTo>
                <a:cubicBezTo>
                  <a:pt x="3314" y="1314"/>
                  <a:pt x="3430" y="1351"/>
                  <a:pt x="3553" y="1443"/>
                </a:cubicBezTo>
                <a:lnTo>
                  <a:pt x="3553" y="1407"/>
                </a:lnTo>
              </a:path>
              <a:path w="5282" h="6134">
                <a:moveTo>
                  <a:pt x="3217" y="1375"/>
                </a:moveTo>
                <a:cubicBezTo>
                  <a:pt x="3216" y="1335"/>
                  <a:pt x="3249" y="1302"/>
                  <a:pt x="3290" y="1302"/>
                </a:cubicBezTo>
                <a:cubicBezTo>
                  <a:pt x="3331" y="1302"/>
                  <a:pt x="3364" y="1335"/>
                  <a:pt x="3364" y="1375"/>
                </a:cubicBezTo>
                <a:cubicBezTo>
                  <a:pt x="3364" y="1416"/>
                  <a:pt x="3331" y="1449"/>
                  <a:pt x="3290" y="1449"/>
                </a:cubicBezTo>
                <a:cubicBezTo>
                  <a:pt x="3249" y="1449"/>
                  <a:pt x="3216" y="1416"/>
                  <a:pt x="3217" y="1375"/>
                </a:cubicBezTo>
              </a:path>
              <a:path w="5282" h="6134">
                <a:moveTo>
                  <a:pt x="4516" y="1392"/>
                </a:moveTo>
                <a:lnTo>
                  <a:pt x="4753" y="1392"/>
                </a:lnTo>
                <a:lnTo>
                  <a:pt x="4516" y="941"/>
                </a:lnTo>
                <a:lnTo>
                  <a:pt x="4516" y="1107"/>
                </a:lnTo>
                <a:lnTo>
                  <a:pt x="4624" y="1291"/>
                </a:lnTo>
                <a:lnTo>
                  <a:pt x="4516" y="1291"/>
                </a:lnTo>
                <a:lnTo>
                  <a:pt x="4516" y="1392"/>
                </a:lnTo>
                <a:close/>
                <a:moveTo>
                  <a:pt x="4348" y="624"/>
                </a:moveTo>
                <a:lnTo>
                  <a:pt x="4348" y="1392"/>
                </a:lnTo>
                <a:lnTo>
                  <a:pt x="4516" y="1392"/>
                </a:lnTo>
                <a:lnTo>
                  <a:pt x="4516" y="1291"/>
                </a:lnTo>
                <a:lnTo>
                  <a:pt x="4408" y="1291"/>
                </a:lnTo>
                <a:lnTo>
                  <a:pt x="4408" y="924"/>
                </a:lnTo>
                <a:lnTo>
                  <a:pt x="4516" y="1107"/>
                </a:lnTo>
                <a:lnTo>
                  <a:pt x="4516" y="941"/>
                </a:lnTo>
                <a:lnTo>
                  <a:pt x="4348" y="624"/>
                </a:lnTo>
              </a:path>
              <a:path w="5282" h="6134">
                <a:moveTo>
                  <a:pt x="4146" y="622"/>
                </a:moveTo>
                <a:lnTo>
                  <a:pt x="4249" y="622"/>
                </a:lnTo>
                <a:lnTo>
                  <a:pt x="4249" y="1368"/>
                </a:lnTo>
                <a:lnTo>
                  <a:pt x="4146" y="1368"/>
                </a:lnTo>
                <a:lnTo>
                  <a:pt x="4146" y="622"/>
                </a:lnTo>
                <a:close/>
              </a:path>
              <a:path w="5282" h="6134">
                <a:moveTo>
                  <a:pt x="1693" y="4743"/>
                </a:moveTo>
                <a:cubicBezTo>
                  <a:pt x="1712" y="4591"/>
                  <a:pt x="1557" y="4492"/>
                  <a:pt x="1557" y="4492"/>
                </a:cubicBezTo>
                <a:cubicBezTo>
                  <a:pt x="1547" y="4489"/>
                  <a:pt x="1537" y="4482"/>
                  <a:pt x="1526" y="4478"/>
                </a:cubicBezTo>
                <a:cubicBezTo>
                  <a:pt x="1526" y="4622"/>
                  <a:pt x="1526" y="4622"/>
                  <a:pt x="1526" y="4622"/>
                </a:cubicBezTo>
                <a:cubicBezTo>
                  <a:pt x="1540" y="4622"/>
                  <a:pt x="1554" y="4626"/>
                  <a:pt x="1568" y="4633"/>
                </a:cubicBezTo>
                <a:cubicBezTo>
                  <a:pt x="1616" y="4657"/>
                  <a:pt x="1633" y="4711"/>
                  <a:pt x="1609" y="4759"/>
                </a:cubicBezTo>
                <a:cubicBezTo>
                  <a:pt x="1595" y="4794"/>
                  <a:pt x="1561" y="4814"/>
                  <a:pt x="1526" y="4814"/>
                </a:cubicBezTo>
                <a:cubicBezTo>
                  <a:pt x="1526" y="4886"/>
                  <a:pt x="1526" y="4886"/>
                  <a:pt x="1526" y="4886"/>
                </a:cubicBezTo>
                <a:cubicBezTo>
                  <a:pt x="1616" y="4879"/>
                  <a:pt x="1681" y="4845"/>
                  <a:pt x="1693" y="4743"/>
                </a:cubicBezTo>
                <a:moveTo>
                  <a:pt x="1525" y="4479"/>
                </a:moveTo>
                <a:cubicBezTo>
                  <a:pt x="1362" y="4403"/>
                  <a:pt x="1235" y="4386"/>
                  <a:pt x="1139" y="4406"/>
                </a:cubicBezTo>
                <a:cubicBezTo>
                  <a:pt x="1139" y="4434"/>
                  <a:pt x="1139" y="4434"/>
                  <a:pt x="1139" y="4434"/>
                </a:cubicBezTo>
                <a:cubicBezTo>
                  <a:pt x="1146" y="4434"/>
                  <a:pt x="1153" y="4434"/>
                  <a:pt x="1159" y="4437"/>
                </a:cubicBezTo>
                <a:cubicBezTo>
                  <a:pt x="1183" y="4451"/>
                  <a:pt x="1194" y="4478"/>
                  <a:pt x="1180" y="4502"/>
                </a:cubicBezTo>
                <a:cubicBezTo>
                  <a:pt x="1173" y="4520"/>
                  <a:pt x="1156" y="4530"/>
                  <a:pt x="1139" y="4530"/>
                </a:cubicBezTo>
                <a:cubicBezTo>
                  <a:pt x="1139" y="4886"/>
                  <a:pt x="1139" y="4886"/>
                  <a:pt x="1139" y="4886"/>
                </a:cubicBezTo>
                <a:cubicBezTo>
                  <a:pt x="1146" y="4903"/>
                  <a:pt x="1146" y="4924"/>
                  <a:pt x="1139" y="4941"/>
                </a:cubicBezTo>
                <a:cubicBezTo>
                  <a:pt x="1139" y="5020"/>
                  <a:pt x="1139" y="5020"/>
                  <a:pt x="1139" y="5020"/>
                </a:cubicBezTo>
                <a:cubicBezTo>
                  <a:pt x="1228" y="4982"/>
                  <a:pt x="1300" y="4876"/>
                  <a:pt x="1396" y="4883"/>
                </a:cubicBezTo>
                <a:cubicBezTo>
                  <a:pt x="1441" y="4889"/>
                  <a:pt x="1485" y="4889"/>
                  <a:pt x="1526" y="4886"/>
                </a:cubicBezTo>
                <a:cubicBezTo>
                  <a:pt x="1526" y="4814"/>
                  <a:pt x="1526" y="4814"/>
                  <a:pt x="1526" y="4814"/>
                </a:cubicBezTo>
                <a:cubicBezTo>
                  <a:pt x="1509" y="4814"/>
                  <a:pt x="1496" y="4811"/>
                  <a:pt x="1482" y="4804"/>
                </a:cubicBezTo>
                <a:cubicBezTo>
                  <a:pt x="1434" y="4780"/>
                  <a:pt x="1417" y="4722"/>
                  <a:pt x="1441" y="4674"/>
                </a:cubicBezTo>
                <a:cubicBezTo>
                  <a:pt x="1458" y="4639"/>
                  <a:pt x="1489" y="4622"/>
                  <a:pt x="1525" y="4623"/>
                </a:cubicBezTo>
                <a:lnTo>
                  <a:pt x="1525" y="4479"/>
                </a:lnTo>
                <a:close/>
                <a:moveTo>
                  <a:pt x="1139" y="4407"/>
                </a:moveTo>
                <a:cubicBezTo>
                  <a:pt x="1122" y="4406"/>
                  <a:pt x="1108" y="4413"/>
                  <a:pt x="1094" y="4417"/>
                </a:cubicBezTo>
                <a:cubicBezTo>
                  <a:pt x="1094" y="4468"/>
                  <a:pt x="1094" y="4468"/>
                  <a:pt x="1094" y="4468"/>
                </a:cubicBezTo>
                <a:cubicBezTo>
                  <a:pt x="1094" y="4465"/>
                  <a:pt x="1094" y="4461"/>
                  <a:pt x="1094" y="4461"/>
                </a:cubicBezTo>
                <a:cubicBezTo>
                  <a:pt x="1105" y="4444"/>
                  <a:pt x="1122" y="4434"/>
                  <a:pt x="1139" y="4434"/>
                </a:cubicBezTo>
                <a:cubicBezTo>
                  <a:pt x="1139" y="4406"/>
                  <a:pt x="1139" y="4406"/>
                  <a:pt x="1139" y="4407"/>
                </a:cubicBezTo>
                <a:moveTo>
                  <a:pt x="1093" y="5031"/>
                </a:moveTo>
                <a:cubicBezTo>
                  <a:pt x="1108" y="5030"/>
                  <a:pt x="1125" y="5026"/>
                  <a:pt x="1139" y="5020"/>
                </a:cubicBezTo>
                <a:cubicBezTo>
                  <a:pt x="1139" y="4941"/>
                  <a:pt x="1139" y="4941"/>
                  <a:pt x="1139" y="4941"/>
                </a:cubicBezTo>
                <a:cubicBezTo>
                  <a:pt x="1135" y="4944"/>
                  <a:pt x="1135" y="4948"/>
                  <a:pt x="1135" y="4951"/>
                </a:cubicBezTo>
                <a:cubicBezTo>
                  <a:pt x="1125" y="4968"/>
                  <a:pt x="1111" y="4982"/>
                  <a:pt x="1094" y="4989"/>
                </a:cubicBezTo>
                <a:cubicBezTo>
                  <a:pt x="1094" y="5030"/>
                  <a:pt x="1094" y="5030"/>
                  <a:pt x="1093" y="5031"/>
                </a:cubicBezTo>
                <a:moveTo>
                  <a:pt x="1139" y="4529"/>
                </a:moveTo>
                <a:cubicBezTo>
                  <a:pt x="1139" y="4886"/>
                  <a:pt x="1139" y="4886"/>
                  <a:pt x="1139" y="4886"/>
                </a:cubicBezTo>
                <a:cubicBezTo>
                  <a:pt x="1132" y="4869"/>
                  <a:pt x="1118" y="4852"/>
                  <a:pt x="1101" y="4845"/>
                </a:cubicBezTo>
                <a:cubicBezTo>
                  <a:pt x="1098" y="4841"/>
                  <a:pt x="1094" y="4841"/>
                  <a:pt x="1094" y="4841"/>
                </a:cubicBezTo>
                <a:cubicBezTo>
                  <a:pt x="1094" y="4605"/>
                  <a:pt x="1094" y="4605"/>
                  <a:pt x="1094" y="4605"/>
                </a:cubicBezTo>
                <a:cubicBezTo>
                  <a:pt x="1098" y="4595"/>
                  <a:pt x="1098" y="4581"/>
                  <a:pt x="1094" y="4571"/>
                </a:cubicBezTo>
                <a:cubicBezTo>
                  <a:pt x="1094" y="4499"/>
                  <a:pt x="1094" y="4499"/>
                  <a:pt x="1094" y="4499"/>
                </a:cubicBezTo>
                <a:cubicBezTo>
                  <a:pt x="1098" y="4509"/>
                  <a:pt x="1105" y="4520"/>
                  <a:pt x="1115" y="4526"/>
                </a:cubicBezTo>
                <a:cubicBezTo>
                  <a:pt x="1122" y="4530"/>
                  <a:pt x="1132" y="4530"/>
                  <a:pt x="1139" y="4529"/>
                </a:cubicBezTo>
                <a:moveTo>
                  <a:pt x="1093" y="4416"/>
                </a:moveTo>
                <a:cubicBezTo>
                  <a:pt x="1070" y="4424"/>
                  <a:pt x="1050" y="4434"/>
                  <a:pt x="1033" y="4448"/>
                </a:cubicBezTo>
                <a:cubicBezTo>
                  <a:pt x="1033" y="4523"/>
                  <a:pt x="1033" y="4523"/>
                  <a:pt x="1033" y="4523"/>
                </a:cubicBezTo>
                <a:cubicBezTo>
                  <a:pt x="1039" y="4523"/>
                  <a:pt x="1050" y="4526"/>
                  <a:pt x="1060" y="4530"/>
                </a:cubicBezTo>
                <a:cubicBezTo>
                  <a:pt x="1077" y="4540"/>
                  <a:pt x="1087" y="4554"/>
                  <a:pt x="1094" y="4571"/>
                </a:cubicBezTo>
                <a:cubicBezTo>
                  <a:pt x="1094" y="4499"/>
                  <a:pt x="1094" y="4499"/>
                  <a:pt x="1094" y="4499"/>
                </a:cubicBezTo>
                <a:cubicBezTo>
                  <a:pt x="1091" y="4489"/>
                  <a:pt x="1091" y="4478"/>
                  <a:pt x="1094" y="4468"/>
                </a:cubicBezTo>
                <a:cubicBezTo>
                  <a:pt x="1094" y="4417"/>
                  <a:pt x="1094" y="4417"/>
                  <a:pt x="1093" y="4416"/>
                </a:cubicBezTo>
                <a:moveTo>
                  <a:pt x="1033" y="5026"/>
                </a:moveTo>
                <a:cubicBezTo>
                  <a:pt x="1053" y="5030"/>
                  <a:pt x="1074" y="5033"/>
                  <a:pt x="1094" y="5030"/>
                </a:cubicBezTo>
                <a:cubicBezTo>
                  <a:pt x="1094" y="4989"/>
                  <a:pt x="1094" y="4989"/>
                  <a:pt x="1094" y="4989"/>
                </a:cubicBezTo>
                <a:cubicBezTo>
                  <a:pt x="1074" y="4996"/>
                  <a:pt x="1050" y="4996"/>
                  <a:pt x="1033" y="4989"/>
                </a:cubicBezTo>
                <a:cubicBezTo>
                  <a:pt x="1033" y="5026"/>
                  <a:pt x="1033" y="5026"/>
                  <a:pt x="1033" y="5026"/>
                </a:cubicBezTo>
                <a:moveTo>
                  <a:pt x="1093" y="4606"/>
                </a:moveTo>
                <a:cubicBezTo>
                  <a:pt x="1094" y="4841"/>
                  <a:pt x="1094" y="4841"/>
                  <a:pt x="1094" y="4841"/>
                </a:cubicBezTo>
                <a:cubicBezTo>
                  <a:pt x="1074" y="4835"/>
                  <a:pt x="1050" y="4835"/>
                  <a:pt x="1033" y="4845"/>
                </a:cubicBezTo>
                <a:cubicBezTo>
                  <a:pt x="1033" y="4814"/>
                  <a:pt x="1033" y="4814"/>
                  <a:pt x="1033" y="4814"/>
                </a:cubicBezTo>
                <a:cubicBezTo>
                  <a:pt x="1046" y="4807"/>
                  <a:pt x="1057" y="4797"/>
                  <a:pt x="1067" y="4783"/>
                </a:cubicBezTo>
                <a:cubicBezTo>
                  <a:pt x="1084" y="4746"/>
                  <a:pt x="1070" y="4701"/>
                  <a:pt x="1033" y="4684"/>
                </a:cubicBezTo>
                <a:cubicBezTo>
                  <a:pt x="1033" y="4653"/>
                  <a:pt x="1033" y="4653"/>
                  <a:pt x="1033" y="4653"/>
                </a:cubicBezTo>
                <a:cubicBezTo>
                  <a:pt x="1053" y="4653"/>
                  <a:pt x="1077" y="4639"/>
                  <a:pt x="1087" y="4619"/>
                </a:cubicBezTo>
                <a:cubicBezTo>
                  <a:pt x="1091" y="4612"/>
                  <a:pt x="1091" y="4609"/>
                  <a:pt x="1093" y="4606"/>
                </a:cubicBezTo>
                <a:moveTo>
                  <a:pt x="1033" y="4447"/>
                </a:moveTo>
                <a:cubicBezTo>
                  <a:pt x="827" y="4578"/>
                  <a:pt x="861" y="4931"/>
                  <a:pt x="985" y="5002"/>
                </a:cubicBezTo>
                <a:cubicBezTo>
                  <a:pt x="1002" y="5013"/>
                  <a:pt x="1015" y="5020"/>
                  <a:pt x="1033" y="5026"/>
                </a:cubicBezTo>
                <a:cubicBezTo>
                  <a:pt x="1033" y="4989"/>
                  <a:pt x="1033" y="4989"/>
                  <a:pt x="1033" y="4989"/>
                </a:cubicBezTo>
                <a:cubicBezTo>
                  <a:pt x="1029" y="4985"/>
                  <a:pt x="1029" y="4985"/>
                  <a:pt x="1029" y="4985"/>
                </a:cubicBezTo>
                <a:cubicBezTo>
                  <a:pt x="991" y="4968"/>
                  <a:pt x="974" y="4920"/>
                  <a:pt x="995" y="4879"/>
                </a:cubicBezTo>
                <a:cubicBezTo>
                  <a:pt x="1002" y="4862"/>
                  <a:pt x="1015" y="4852"/>
                  <a:pt x="1033" y="4845"/>
                </a:cubicBezTo>
                <a:cubicBezTo>
                  <a:pt x="1033" y="4814"/>
                  <a:pt x="1033" y="4814"/>
                  <a:pt x="1033" y="4814"/>
                </a:cubicBezTo>
                <a:cubicBezTo>
                  <a:pt x="1012" y="4824"/>
                  <a:pt x="988" y="4824"/>
                  <a:pt x="967" y="4814"/>
                </a:cubicBezTo>
                <a:cubicBezTo>
                  <a:pt x="933" y="4797"/>
                  <a:pt x="916" y="4752"/>
                  <a:pt x="937" y="4718"/>
                </a:cubicBezTo>
                <a:cubicBezTo>
                  <a:pt x="954" y="4680"/>
                  <a:pt x="995" y="4667"/>
                  <a:pt x="1033" y="4684"/>
                </a:cubicBezTo>
                <a:cubicBezTo>
                  <a:pt x="1033" y="4653"/>
                  <a:pt x="1033" y="4653"/>
                  <a:pt x="1033" y="4653"/>
                </a:cubicBezTo>
                <a:cubicBezTo>
                  <a:pt x="1022" y="4653"/>
                  <a:pt x="1012" y="4650"/>
                  <a:pt x="1002" y="4646"/>
                </a:cubicBezTo>
                <a:cubicBezTo>
                  <a:pt x="971" y="4629"/>
                  <a:pt x="957" y="4591"/>
                  <a:pt x="974" y="4561"/>
                </a:cubicBezTo>
                <a:cubicBezTo>
                  <a:pt x="985" y="4537"/>
                  <a:pt x="1009" y="4523"/>
                  <a:pt x="1033" y="4522"/>
                </a:cubicBezTo>
                <a:lnTo>
                  <a:pt x="1033" y="4447"/>
                </a:lnTo>
              </a:path>
              <a:path w="5282" h="6134">
                <a:moveTo>
                  <a:pt x="3906" y="5074"/>
                </a:moveTo>
                <a:cubicBezTo>
                  <a:pt x="4000" y="5143"/>
                  <a:pt x="4062" y="5256"/>
                  <a:pt x="4062" y="5387"/>
                </a:cubicBezTo>
                <a:cubicBezTo>
                  <a:pt x="4062" y="5599"/>
                  <a:pt x="3891" y="5774"/>
                  <a:pt x="3675" y="5774"/>
                </a:cubicBezTo>
                <a:cubicBezTo>
                  <a:pt x="3549" y="5774"/>
                  <a:pt x="3439" y="5712"/>
                  <a:pt x="3367" y="5620"/>
                </a:cubicBezTo>
                <a:cubicBezTo>
                  <a:pt x="3326" y="5654"/>
                  <a:pt x="3326" y="5654"/>
                  <a:pt x="3326" y="5654"/>
                </a:cubicBezTo>
                <a:cubicBezTo>
                  <a:pt x="3408" y="5757"/>
                  <a:pt x="3535" y="5826"/>
                  <a:pt x="3675" y="5826"/>
                </a:cubicBezTo>
                <a:cubicBezTo>
                  <a:pt x="3918" y="5826"/>
                  <a:pt x="4113" y="5630"/>
                  <a:pt x="4113" y="5387"/>
                </a:cubicBezTo>
                <a:cubicBezTo>
                  <a:pt x="4113" y="5242"/>
                  <a:pt x="4045" y="5112"/>
                  <a:pt x="3935" y="5033"/>
                </a:cubicBezTo>
                <a:lnTo>
                  <a:pt x="3906" y="5074"/>
                </a:lnTo>
              </a:path>
              <a:path w="5282" h="6134">
                <a:moveTo>
                  <a:pt x="3683" y="5743"/>
                </a:moveTo>
                <a:cubicBezTo>
                  <a:pt x="3874" y="5743"/>
                  <a:pt x="4028" y="5586"/>
                  <a:pt x="4028" y="5394"/>
                </a:cubicBezTo>
                <a:cubicBezTo>
                  <a:pt x="4028" y="5202"/>
                  <a:pt x="3874" y="5048"/>
                  <a:pt x="3682" y="5048"/>
                </a:cubicBezTo>
                <a:cubicBezTo>
                  <a:pt x="3682" y="5065"/>
                  <a:pt x="3682" y="5065"/>
                  <a:pt x="3682" y="5065"/>
                </a:cubicBezTo>
                <a:cubicBezTo>
                  <a:pt x="3864" y="5065"/>
                  <a:pt x="4011" y="5213"/>
                  <a:pt x="4011" y="5394"/>
                </a:cubicBezTo>
                <a:cubicBezTo>
                  <a:pt x="4011" y="5579"/>
                  <a:pt x="3864" y="5726"/>
                  <a:pt x="3683" y="5727"/>
                </a:cubicBezTo>
                <a:lnTo>
                  <a:pt x="3683" y="5743"/>
                </a:lnTo>
                <a:close/>
                <a:moveTo>
                  <a:pt x="3683" y="5047"/>
                </a:moveTo>
                <a:cubicBezTo>
                  <a:pt x="3489" y="5048"/>
                  <a:pt x="3331" y="5202"/>
                  <a:pt x="3331" y="5394"/>
                </a:cubicBezTo>
                <a:cubicBezTo>
                  <a:pt x="3331" y="5586"/>
                  <a:pt x="3489" y="5743"/>
                  <a:pt x="3682" y="5743"/>
                </a:cubicBezTo>
                <a:cubicBezTo>
                  <a:pt x="3682" y="5726"/>
                  <a:pt x="3682" y="5726"/>
                  <a:pt x="3682" y="5726"/>
                </a:cubicBezTo>
                <a:cubicBezTo>
                  <a:pt x="3496" y="5726"/>
                  <a:pt x="3348" y="5579"/>
                  <a:pt x="3348" y="5394"/>
                </a:cubicBezTo>
                <a:cubicBezTo>
                  <a:pt x="3348" y="5213"/>
                  <a:pt x="3496" y="5065"/>
                  <a:pt x="3682" y="5065"/>
                </a:cubicBezTo>
                <a:cubicBezTo>
                  <a:pt x="3682" y="5048"/>
                  <a:pt x="3682" y="5048"/>
                  <a:pt x="3683" y="5047"/>
                </a:cubicBezTo>
              </a:path>
              <a:path w="5282" h="6134">
                <a:moveTo>
                  <a:pt x="3630" y="5062"/>
                </a:moveTo>
                <a:cubicBezTo>
                  <a:pt x="3629" y="5061"/>
                  <a:pt x="3513" y="5078"/>
                  <a:pt x="3434" y="5167"/>
                </a:cubicBezTo>
                <a:cubicBezTo>
                  <a:pt x="3434" y="5167"/>
                  <a:pt x="3495" y="5105"/>
                  <a:pt x="3533" y="5105"/>
                </a:cubicBezTo>
                <a:cubicBezTo>
                  <a:pt x="3540" y="5109"/>
                  <a:pt x="3540" y="5109"/>
                  <a:pt x="3540" y="5109"/>
                </a:cubicBezTo>
                <a:cubicBezTo>
                  <a:pt x="3540" y="5109"/>
                  <a:pt x="3540" y="5112"/>
                  <a:pt x="3537" y="5112"/>
                </a:cubicBezTo>
                <a:cubicBezTo>
                  <a:pt x="3537" y="5116"/>
                  <a:pt x="3533" y="5119"/>
                  <a:pt x="3533" y="5122"/>
                </a:cubicBezTo>
                <a:cubicBezTo>
                  <a:pt x="3533" y="5122"/>
                  <a:pt x="3533" y="5129"/>
                  <a:pt x="3533" y="5129"/>
                </a:cubicBezTo>
                <a:cubicBezTo>
                  <a:pt x="3530" y="5133"/>
                  <a:pt x="3530" y="5133"/>
                  <a:pt x="3530" y="5133"/>
                </a:cubicBezTo>
                <a:cubicBezTo>
                  <a:pt x="3530" y="5133"/>
                  <a:pt x="3526" y="5133"/>
                  <a:pt x="3526" y="5136"/>
                </a:cubicBezTo>
                <a:cubicBezTo>
                  <a:pt x="3526" y="5136"/>
                  <a:pt x="3523" y="5136"/>
                  <a:pt x="3523" y="5140"/>
                </a:cubicBezTo>
                <a:cubicBezTo>
                  <a:pt x="3523" y="5143"/>
                  <a:pt x="3523" y="5146"/>
                  <a:pt x="3523" y="5146"/>
                </a:cubicBezTo>
                <a:cubicBezTo>
                  <a:pt x="3526" y="5153"/>
                  <a:pt x="3526" y="5153"/>
                  <a:pt x="3526" y="5153"/>
                </a:cubicBezTo>
                <a:cubicBezTo>
                  <a:pt x="3523" y="5157"/>
                  <a:pt x="3523" y="5157"/>
                  <a:pt x="3523" y="5157"/>
                </a:cubicBezTo>
                <a:cubicBezTo>
                  <a:pt x="3516" y="5160"/>
                  <a:pt x="3516" y="5160"/>
                  <a:pt x="3516" y="5160"/>
                </a:cubicBezTo>
                <a:cubicBezTo>
                  <a:pt x="3516" y="5160"/>
                  <a:pt x="3513" y="5160"/>
                  <a:pt x="3509" y="5160"/>
                </a:cubicBezTo>
                <a:cubicBezTo>
                  <a:pt x="3506" y="5160"/>
                  <a:pt x="3506" y="5153"/>
                  <a:pt x="3506" y="5153"/>
                </a:cubicBezTo>
                <a:cubicBezTo>
                  <a:pt x="3513" y="5150"/>
                  <a:pt x="3513" y="5150"/>
                  <a:pt x="3513" y="5150"/>
                </a:cubicBezTo>
                <a:cubicBezTo>
                  <a:pt x="3513" y="5150"/>
                  <a:pt x="3513" y="5150"/>
                  <a:pt x="3513" y="5146"/>
                </a:cubicBezTo>
                <a:cubicBezTo>
                  <a:pt x="3509" y="5146"/>
                  <a:pt x="3509" y="5143"/>
                  <a:pt x="3506" y="5143"/>
                </a:cubicBezTo>
                <a:cubicBezTo>
                  <a:pt x="3502" y="5143"/>
                  <a:pt x="3499" y="5150"/>
                  <a:pt x="3499" y="5150"/>
                </a:cubicBezTo>
                <a:cubicBezTo>
                  <a:pt x="3492" y="5153"/>
                  <a:pt x="3492" y="5153"/>
                  <a:pt x="3492" y="5153"/>
                </a:cubicBezTo>
                <a:cubicBezTo>
                  <a:pt x="3492" y="5153"/>
                  <a:pt x="3489" y="5160"/>
                  <a:pt x="3489" y="5160"/>
                </a:cubicBezTo>
                <a:cubicBezTo>
                  <a:pt x="3492" y="5160"/>
                  <a:pt x="3495" y="5160"/>
                  <a:pt x="3495" y="5160"/>
                </a:cubicBezTo>
                <a:cubicBezTo>
                  <a:pt x="3495" y="5160"/>
                  <a:pt x="3495" y="5164"/>
                  <a:pt x="3495" y="5167"/>
                </a:cubicBezTo>
                <a:cubicBezTo>
                  <a:pt x="3495" y="5167"/>
                  <a:pt x="3492" y="5170"/>
                  <a:pt x="3492" y="5170"/>
                </a:cubicBezTo>
                <a:cubicBezTo>
                  <a:pt x="3492" y="5170"/>
                  <a:pt x="3492" y="5174"/>
                  <a:pt x="3489" y="5174"/>
                </a:cubicBezTo>
                <a:cubicBezTo>
                  <a:pt x="3485" y="5170"/>
                  <a:pt x="3482" y="5170"/>
                  <a:pt x="3478" y="5170"/>
                </a:cubicBezTo>
                <a:cubicBezTo>
                  <a:pt x="3475" y="5170"/>
                  <a:pt x="3471" y="5167"/>
                  <a:pt x="3471" y="5170"/>
                </a:cubicBezTo>
                <a:cubicBezTo>
                  <a:pt x="3468" y="5170"/>
                  <a:pt x="3468" y="5170"/>
                  <a:pt x="3468" y="5170"/>
                </a:cubicBezTo>
                <a:cubicBezTo>
                  <a:pt x="3468" y="5174"/>
                  <a:pt x="3458" y="5177"/>
                  <a:pt x="3458" y="5177"/>
                </a:cubicBezTo>
                <a:cubicBezTo>
                  <a:pt x="3458" y="5177"/>
                  <a:pt x="3454" y="5181"/>
                  <a:pt x="3454" y="5181"/>
                </a:cubicBezTo>
                <a:cubicBezTo>
                  <a:pt x="3454" y="5181"/>
                  <a:pt x="3454" y="5188"/>
                  <a:pt x="3454" y="5188"/>
                </a:cubicBezTo>
                <a:cubicBezTo>
                  <a:pt x="3454" y="5188"/>
                  <a:pt x="3451" y="5191"/>
                  <a:pt x="3444" y="5191"/>
                </a:cubicBezTo>
                <a:cubicBezTo>
                  <a:pt x="3441" y="5194"/>
                  <a:pt x="3437" y="5194"/>
                  <a:pt x="3437" y="5194"/>
                </a:cubicBezTo>
                <a:cubicBezTo>
                  <a:pt x="3437" y="5201"/>
                  <a:pt x="3437" y="5201"/>
                  <a:pt x="3437" y="5201"/>
                </a:cubicBezTo>
                <a:cubicBezTo>
                  <a:pt x="3437" y="5201"/>
                  <a:pt x="3430" y="5205"/>
                  <a:pt x="3430" y="5208"/>
                </a:cubicBezTo>
                <a:cubicBezTo>
                  <a:pt x="3427" y="5212"/>
                  <a:pt x="3417" y="5218"/>
                  <a:pt x="3417" y="5218"/>
                </a:cubicBezTo>
                <a:cubicBezTo>
                  <a:pt x="3417" y="5218"/>
                  <a:pt x="3413" y="5222"/>
                  <a:pt x="3410" y="5225"/>
                </a:cubicBezTo>
                <a:cubicBezTo>
                  <a:pt x="3410" y="5229"/>
                  <a:pt x="3410" y="5232"/>
                  <a:pt x="3410" y="5236"/>
                </a:cubicBezTo>
                <a:cubicBezTo>
                  <a:pt x="3410" y="5236"/>
                  <a:pt x="3406" y="5239"/>
                  <a:pt x="3406" y="5242"/>
                </a:cubicBezTo>
                <a:cubicBezTo>
                  <a:pt x="3406" y="5246"/>
                  <a:pt x="3403" y="5249"/>
                  <a:pt x="3403" y="5253"/>
                </a:cubicBezTo>
                <a:cubicBezTo>
                  <a:pt x="3399" y="5253"/>
                  <a:pt x="3399" y="5256"/>
                  <a:pt x="3396" y="5256"/>
                </a:cubicBezTo>
                <a:cubicBezTo>
                  <a:pt x="3396" y="5256"/>
                  <a:pt x="3389" y="5260"/>
                  <a:pt x="3386" y="5260"/>
                </a:cubicBezTo>
                <a:cubicBezTo>
                  <a:pt x="3382" y="5263"/>
                  <a:pt x="3382" y="5266"/>
                  <a:pt x="3382" y="5266"/>
                </a:cubicBezTo>
                <a:cubicBezTo>
                  <a:pt x="3382" y="5266"/>
                  <a:pt x="3386" y="5270"/>
                  <a:pt x="3386" y="5270"/>
                </a:cubicBezTo>
                <a:cubicBezTo>
                  <a:pt x="3389" y="5270"/>
                  <a:pt x="3393" y="5273"/>
                  <a:pt x="3393" y="5273"/>
                </a:cubicBezTo>
                <a:cubicBezTo>
                  <a:pt x="3393" y="5273"/>
                  <a:pt x="3393" y="5277"/>
                  <a:pt x="3393" y="5280"/>
                </a:cubicBezTo>
                <a:cubicBezTo>
                  <a:pt x="3393" y="5280"/>
                  <a:pt x="3389" y="5287"/>
                  <a:pt x="3393" y="5287"/>
                </a:cubicBezTo>
                <a:cubicBezTo>
                  <a:pt x="3396" y="5287"/>
                  <a:pt x="3399" y="5287"/>
                  <a:pt x="3399" y="5287"/>
                </a:cubicBezTo>
                <a:cubicBezTo>
                  <a:pt x="3406" y="5290"/>
                  <a:pt x="3406" y="5290"/>
                  <a:pt x="3406" y="5290"/>
                </a:cubicBezTo>
                <a:cubicBezTo>
                  <a:pt x="3410" y="5294"/>
                  <a:pt x="3410" y="5294"/>
                  <a:pt x="3410" y="5294"/>
                </a:cubicBezTo>
                <a:cubicBezTo>
                  <a:pt x="3413" y="5294"/>
                  <a:pt x="3413" y="5294"/>
                  <a:pt x="3413" y="5294"/>
                </a:cubicBezTo>
                <a:cubicBezTo>
                  <a:pt x="3413" y="5294"/>
                  <a:pt x="3413" y="5297"/>
                  <a:pt x="3413" y="5301"/>
                </a:cubicBezTo>
                <a:cubicBezTo>
                  <a:pt x="3410" y="5301"/>
                  <a:pt x="3410" y="5304"/>
                  <a:pt x="3410" y="5304"/>
                </a:cubicBezTo>
                <a:cubicBezTo>
                  <a:pt x="3406" y="5304"/>
                  <a:pt x="3406" y="5304"/>
                  <a:pt x="3406" y="5301"/>
                </a:cubicBezTo>
                <a:cubicBezTo>
                  <a:pt x="3406" y="5297"/>
                  <a:pt x="3406" y="5297"/>
                  <a:pt x="3403" y="5294"/>
                </a:cubicBezTo>
                <a:cubicBezTo>
                  <a:pt x="3399" y="5294"/>
                  <a:pt x="3396" y="5297"/>
                  <a:pt x="3396" y="5297"/>
                </a:cubicBezTo>
                <a:cubicBezTo>
                  <a:pt x="3396" y="5297"/>
                  <a:pt x="3393" y="5297"/>
                  <a:pt x="3393" y="5294"/>
                </a:cubicBezTo>
                <a:cubicBezTo>
                  <a:pt x="3389" y="5290"/>
                  <a:pt x="3389" y="5294"/>
                  <a:pt x="3389" y="5290"/>
                </a:cubicBezTo>
                <a:cubicBezTo>
                  <a:pt x="3389" y="5287"/>
                  <a:pt x="3393" y="5287"/>
                  <a:pt x="3389" y="5284"/>
                </a:cubicBezTo>
                <a:cubicBezTo>
                  <a:pt x="3389" y="5284"/>
                  <a:pt x="3386" y="5280"/>
                  <a:pt x="3386" y="5280"/>
                </a:cubicBezTo>
                <a:cubicBezTo>
                  <a:pt x="3382" y="5280"/>
                  <a:pt x="3386" y="5284"/>
                  <a:pt x="3382" y="5280"/>
                </a:cubicBezTo>
                <a:cubicBezTo>
                  <a:pt x="3382" y="5277"/>
                  <a:pt x="3379" y="5277"/>
                  <a:pt x="3379" y="5277"/>
                </a:cubicBezTo>
                <a:cubicBezTo>
                  <a:pt x="3379" y="5277"/>
                  <a:pt x="3375" y="5277"/>
                  <a:pt x="3375" y="5273"/>
                </a:cubicBezTo>
                <a:cubicBezTo>
                  <a:pt x="3375" y="5273"/>
                  <a:pt x="3375" y="5270"/>
                  <a:pt x="3375" y="5266"/>
                </a:cubicBezTo>
                <a:cubicBezTo>
                  <a:pt x="3375" y="5266"/>
                  <a:pt x="3379" y="5263"/>
                  <a:pt x="3379" y="5260"/>
                </a:cubicBezTo>
                <a:cubicBezTo>
                  <a:pt x="3379" y="5260"/>
                  <a:pt x="3379" y="5249"/>
                  <a:pt x="3379" y="5249"/>
                </a:cubicBezTo>
                <a:cubicBezTo>
                  <a:pt x="3379" y="5249"/>
                  <a:pt x="3369" y="5270"/>
                  <a:pt x="3365" y="5287"/>
                </a:cubicBezTo>
                <a:cubicBezTo>
                  <a:pt x="3365" y="5287"/>
                  <a:pt x="3369" y="5284"/>
                  <a:pt x="3369" y="5287"/>
                </a:cubicBezTo>
                <a:cubicBezTo>
                  <a:pt x="3369" y="5290"/>
                  <a:pt x="3372" y="5294"/>
                  <a:pt x="3369" y="5297"/>
                </a:cubicBezTo>
                <a:cubicBezTo>
                  <a:pt x="3369" y="5297"/>
                  <a:pt x="3369" y="5297"/>
                  <a:pt x="3369" y="5308"/>
                </a:cubicBezTo>
                <a:cubicBezTo>
                  <a:pt x="3369" y="5314"/>
                  <a:pt x="3372" y="5318"/>
                  <a:pt x="3372" y="5321"/>
                </a:cubicBezTo>
                <a:cubicBezTo>
                  <a:pt x="3369" y="5321"/>
                  <a:pt x="3369" y="5325"/>
                  <a:pt x="3369" y="5328"/>
                </a:cubicBezTo>
                <a:cubicBezTo>
                  <a:pt x="3369" y="5332"/>
                  <a:pt x="3369" y="5342"/>
                  <a:pt x="3372" y="5342"/>
                </a:cubicBezTo>
                <a:cubicBezTo>
                  <a:pt x="3372" y="5342"/>
                  <a:pt x="3372" y="5345"/>
                  <a:pt x="3372" y="5345"/>
                </a:cubicBezTo>
                <a:cubicBezTo>
                  <a:pt x="3375" y="5349"/>
                  <a:pt x="3372" y="5352"/>
                  <a:pt x="3375" y="5349"/>
                </a:cubicBezTo>
                <a:cubicBezTo>
                  <a:pt x="3379" y="5342"/>
                  <a:pt x="3382" y="5338"/>
                  <a:pt x="3382" y="5338"/>
                </a:cubicBezTo>
                <a:cubicBezTo>
                  <a:pt x="3382" y="5335"/>
                  <a:pt x="3382" y="5335"/>
                  <a:pt x="3382" y="5335"/>
                </a:cubicBezTo>
                <a:cubicBezTo>
                  <a:pt x="3382" y="5335"/>
                  <a:pt x="3382" y="5332"/>
                  <a:pt x="3389" y="5332"/>
                </a:cubicBezTo>
                <a:cubicBezTo>
                  <a:pt x="3393" y="5332"/>
                  <a:pt x="3396" y="5332"/>
                  <a:pt x="3396" y="5335"/>
                </a:cubicBezTo>
                <a:cubicBezTo>
                  <a:pt x="3399" y="5335"/>
                  <a:pt x="3393" y="5342"/>
                  <a:pt x="3396" y="5342"/>
                </a:cubicBezTo>
                <a:cubicBezTo>
                  <a:pt x="3399" y="5342"/>
                  <a:pt x="3406" y="5338"/>
                  <a:pt x="3410" y="5338"/>
                </a:cubicBezTo>
                <a:cubicBezTo>
                  <a:pt x="3413" y="5338"/>
                  <a:pt x="3413" y="5342"/>
                  <a:pt x="3417" y="5345"/>
                </a:cubicBezTo>
                <a:cubicBezTo>
                  <a:pt x="3417" y="5349"/>
                  <a:pt x="3417" y="5352"/>
                  <a:pt x="3420" y="5356"/>
                </a:cubicBezTo>
                <a:cubicBezTo>
                  <a:pt x="3423" y="5356"/>
                  <a:pt x="3420" y="5359"/>
                  <a:pt x="3423" y="5362"/>
                </a:cubicBezTo>
                <a:cubicBezTo>
                  <a:pt x="3423" y="5366"/>
                  <a:pt x="3430" y="5369"/>
                  <a:pt x="3434" y="5369"/>
                </a:cubicBezTo>
                <a:cubicBezTo>
                  <a:pt x="3434" y="5369"/>
                  <a:pt x="3441" y="5369"/>
                  <a:pt x="3444" y="5369"/>
                </a:cubicBezTo>
                <a:cubicBezTo>
                  <a:pt x="3447" y="5373"/>
                  <a:pt x="3444" y="5376"/>
                  <a:pt x="3447" y="5376"/>
                </a:cubicBezTo>
                <a:cubicBezTo>
                  <a:pt x="3451" y="5376"/>
                  <a:pt x="3454" y="5386"/>
                  <a:pt x="3454" y="5386"/>
                </a:cubicBezTo>
                <a:cubicBezTo>
                  <a:pt x="3454" y="5386"/>
                  <a:pt x="3454" y="5393"/>
                  <a:pt x="3454" y="5397"/>
                </a:cubicBezTo>
                <a:cubicBezTo>
                  <a:pt x="3454" y="5397"/>
                  <a:pt x="3454" y="5400"/>
                  <a:pt x="3458" y="5404"/>
                </a:cubicBezTo>
                <a:cubicBezTo>
                  <a:pt x="3458" y="5404"/>
                  <a:pt x="3465" y="5404"/>
                  <a:pt x="3465" y="5404"/>
                </a:cubicBezTo>
                <a:cubicBezTo>
                  <a:pt x="3465" y="5404"/>
                  <a:pt x="3461" y="5410"/>
                  <a:pt x="3468" y="5410"/>
                </a:cubicBezTo>
                <a:cubicBezTo>
                  <a:pt x="3475" y="5414"/>
                  <a:pt x="3478" y="5414"/>
                  <a:pt x="3482" y="5417"/>
                </a:cubicBezTo>
                <a:cubicBezTo>
                  <a:pt x="3482" y="5417"/>
                  <a:pt x="3478" y="5421"/>
                  <a:pt x="3485" y="5421"/>
                </a:cubicBezTo>
                <a:cubicBezTo>
                  <a:pt x="3492" y="5421"/>
                  <a:pt x="3499" y="5421"/>
                  <a:pt x="3502" y="5424"/>
                </a:cubicBezTo>
                <a:cubicBezTo>
                  <a:pt x="3506" y="5424"/>
                  <a:pt x="3502" y="5428"/>
                  <a:pt x="3509" y="5434"/>
                </a:cubicBezTo>
                <a:cubicBezTo>
                  <a:pt x="3520" y="5438"/>
                  <a:pt x="3520" y="5441"/>
                  <a:pt x="3523" y="5441"/>
                </a:cubicBezTo>
                <a:cubicBezTo>
                  <a:pt x="3526" y="5441"/>
                  <a:pt x="3530" y="5441"/>
                  <a:pt x="3530" y="5448"/>
                </a:cubicBezTo>
                <a:cubicBezTo>
                  <a:pt x="3526" y="5455"/>
                  <a:pt x="3526" y="5459"/>
                  <a:pt x="3523" y="5462"/>
                </a:cubicBezTo>
                <a:cubicBezTo>
                  <a:pt x="3520" y="5465"/>
                  <a:pt x="3516" y="5472"/>
                  <a:pt x="3513" y="5476"/>
                </a:cubicBezTo>
                <a:cubicBezTo>
                  <a:pt x="3513" y="5479"/>
                  <a:pt x="3509" y="5483"/>
                  <a:pt x="3513" y="5486"/>
                </a:cubicBezTo>
                <a:cubicBezTo>
                  <a:pt x="3513" y="5493"/>
                  <a:pt x="3516" y="5496"/>
                  <a:pt x="3516" y="5500"/>
                </a:cubicBezTo>
                <a:cubicBezTo>
                  <a:pt x="3516" y="5503"/>
                  <a:pt x="3516" y="5510"/>
                  <a:pt x="3516" y="5513"/>
                </a:cubicBezTo>
                <a:cubicBezTo>
                  <a:pt x="3513" y="5517"/>
                  <a:pt x="3513" y="5520"/>
                  <a:pt x="3513" y="5520"/>
                </a:cubicBezTo>
                <a:cubicBezTo>
                  <a:pt x="3513" y="5520"/>
                  <a:pt x="3516" y="5527"/>
                  <a:pt x="3513" y="5531"/>
                </a:cubicBezTo>
                <a:cubicBezTo>
                  <a:pt x="3509" y="5534"/>
                  <a:pt x="3502" y="5541"/>
                  <a:pt x="3499" y="5541"/>
                </a:cubicBezTo>
                <a:cubicBezTo>
                  <a:pt x="3495" y="5541"/>
                  <a:pt x="3489" y="5548"/>
                  <a:pt x="3489" y="5548"/>
                </a:cubicBezTo>
                <a:cubicBezTo>
                  <a:pt x="3489" y="5548"/>
                  <a:pt x="3489" y="5561"/>
                  <a:pt x="3489" y="5565"/>
                </a:cubicBezTo>
                <a:cubicBezTo>
                  <a:pt x="3489" y="5565"/>
                  <a:pt x="3475" y="5589"/>
                  <a:pt x="3482" y="5592"/>
                </a:cubicBezTo>
                <a:cubicBezTo>
                  <a:pt x="3485" y="5596"/>
                  <a:pt x="3485" y="5603"/>
                  <a:pt x="3485" y="5606"/>
                </a:cubicBezTo>
                <a:cubicBezTo>
                  <a:pt x="3482" y="5609"/>
                  <a:pt x="3482" y="5609"/>
                  <a:pt x="3482" y="5609"/>
                </a:cubicBezTo>
                <a:cubicBezTo>
                  <a:pt x="3478" y="5613"/>
                  <a:pt x="3471" y="5613"/>
                  <a:pt x="3475" y="5620"/>
                </a:cubicBezTo>
                <a:cubicBezTo>
                  <a:pt x="3482" y="5627"/>
                  <a:pt x="3485" y="5627"/>
                  <a:pt x="3485" y="5633"/>
                </a:cubicBezTo>
                <a:cubicBezTo>
                  <a:pt x="3489" y="5637"/>
                  <a:pt x="3489" y="5637"/>
                  <a:pt x="3492" y="5644"/>
                </a:cubicBezTo>
                <a:cubicBezTo>
                  <a:pt x="3495" y="5647"/>
                  <a:pt x="3495" y="5651"/>
                  <a:pt x="3499" y="5654"/>
                </a:cubicBezTo>
                <a:cubicBezTo>
                  <a:pt x="3502" y="5657"/>
                  <a:pt x="3506" y="5661"/>
                  <a:pt x="3506" y="5664"/>
                </a:cubicBezTo>
                <a:cubicBezTo>
                  <a:pt x="3506" y="5668"/>
                  <a:pt x="3516" y="5675"/>
                  <a:pt x="3506" y="5668"/>
                </a:cubicBezTo>
                <a:cubicBezTo>
                  <a:pt x="3495" y="5661"/>
                  <a:pt x="3506" y="5668"/>
                  <a:pt x="3492" y="5657"/>
                </a:cubicBezTo>
                <a:cubicBezTo>
                  <a:pt x="3482" y="5647"/>
                  <a:pt x="3478" y="5654"/>
                  <a:pt x="3471" y="5647"/>
                </a:cubicBezTo>
                <a:cubicBezTo>
                  <a:pt x="3468" y="5640"/>
                  <a:pt x="3475" y="5661"/>
                  <a:pt x="3465" y="5637"/>
                </a:cubicBezTo>
                <a:cubicBezTo>
                  <a:pt x="3454" y="5609"/>
                  <a:pt x="3451" y="5613"/>
                  <a:pt x="3447" y="5606"/>
                </a:cubicBezTo>
                <a:cubicBezTo>
                  <a:pt x="3447" y="5599"/>
                  <a:pt x="3447" y="5606"/>
                  <a:pt x="3441" y="5592"/>
                </a:cubicBezTo>
                <a:cubicBezTo>
                  <a:pt x="3434" y="5579"/>
                  <a:pt x="3441" y="5589"/>
                  <a:pt x="3434" y="5579"/>
                </a:cubicBezTo>
                <a:cubicBezTo>
                  <a:pt x="3427" y="5572"/>
                  <a:pt x="3427" y="5582"/>
                  <a:pt x="3423" y="5568"/>
                </a:cubicBezTo>
                <a:cubicBezTo>
                  <a:pt x="3420" y="5551"/>
                  <a:pt x="3420" y="5561"/>
                  <a:pt x="3417" y="5544"/>
                </a:cubicBezTo>
                <a:cubicBezTo>
                  <a:pt x="3410" y="5527"/>
                  <a:pt x="3420" y="5527"/>
                  <a:pt x="3410" y="5517"/>
                </a:cubicBezTo>
                <a:cubicBezTo>
                  <a:pt x="3399" y="5510"/>
                  <a:pt x="3399" y="5513"/>
                  <a:pt x="3396" y="5510"/>
                </a:cubicBezTo>
                <a:cubicBezTo>
                  <a:pt x="3393" y="5503"/>
                  <a:pt x="3399" y="5507"/>
                  <a:pt x="3389" y="5493"/>
                </a:cubicBezTo>
                <a:cubicBezTo>
                  <a:pt x="3382" y="5479"/>
                  <a:pt x="3369" y="5472"/>
                  <a:pt x="3369" y="5448"/>
                </a:cubicBezTo>
                <a:cubicBezTo>
                  <a:pt x="3369" y="5421"/>
                  <a:pt x="3369" y="5417"/>
                  <a:pt x="3369" y="5417"/>
                </a:cubicBezTo>
                <a:cubicBezTo>
                  <a:pt x="3369" y="5417"/>
                  <a:pt x="3358" y="5407"/>
                  <a:pt x="3362" y="5393"/>
                </a:cubicBezTo>
                <a:cubicBezTo>
                  <a:pt x="3365" y="5376"/>
                  <a:pt x="3369" y="5383"/>
                  <a:pt x="3365" y="5376"/>
                </a:cubicBezTo>
                <a:cubicBezTo>
                  <a:pt x="3365" y="5373"/>
                  <a:pt x="3362" y="5373"/>
                  <a:pt x="3358" y="5366"/>
                </a:cubicBezTo>
                <a:cubicBezTo>
                  <a:pt x="3355" y="5362"/>
                  <a:pt x="3355" y="5362"/>
                  <a:pt x="3351" y="5359"/>
                </a:cubicBezTo>
                <a:cubicBezTo>
                  <a:pt x="3351" y="5356"/>
                  <a:pt x="3351" y="5345"/>
                  <a:pt x="3351" y="5345"/>
                </a:cubicBezTo>
                <a:cubicBezTo>
                  <a:pt x="3348" y="5349"/>
                  <a:pt x="3348" y="5349"/>
                  <a:pt x="3348" y="5349"/>
                </a:cubicBezTo>
                <a:cubicBezTo>
                  <a:pt x="3348" y="5349"/>
                  <a:pt x="3314" y="5685"/>
                  <a:pt x="3646" y="5736"/>
                </a:cubicBezTo>
                <a:cubicBezTo>
                  <a:pt x="3646" y="5736"/>
                  <a:pt x="3571" y="5719"/>
                  <a:pt x="3564" y="5702"/>
                </a:cubicBezTo>
                <a:cubicBezTo>
                  <a:pt x="3564" y="5702"/>
                  <a:pt x="3561" y="5688"/>
                  <a:pt x="3564" y="5688"/>
                </a:cubicBezTo>
                <a:cubicBezTo>
                  <a:pt x="3568" y="5688"/>
                  <a:pt x="3574" y="5692"/>
                  <a:pt x="3578" y="5688"/>
                </a:cubicBezTo>
                <a:cubicBezTo>
                  <a:pt x="3585" y="5681"/>
                  <a:pt x="3588" y="5678"/>
                  <a:pt x="3588" y="5678"/>
                </a:cubicBezTo>
                <a:cubicBezTo>
                  <a:pt x="3588" y="5685"/>
                  <a:pt x="3588" y="5685"/>
                  <a:pt x="3588" y="5685"/>
                </a:cubicBezTo>
                <a:cubicBezTo>
                  <a:pt x="3588" y="5685"/>
                  <a:pt x="3585" y="5685"/>
                  <a:pt x="3598" y="5681"/>
                </a:cubicBezTo>
                <a:cubicBezTo>
                  <a:pt x="3616" y="5681"/>
                  <a:pt x="3616" y="5681"/>
                  <a:pt x="3619" y="5681"/>
                </a:cubicBezTo>
                <a:cubicBezTo>
                  <a:pt x="3626" y="5678"/>
                  <a:pt x="3633" y="5664"/>
                  <a:pt x="3636" y="5671"/>
                </a:cubicBezTo>
                <a:cubicBezTo>
                  <a:pt x="3640" y="5681"/>
                  <a:pt x="3633" y="5678"/>
                  <a:pt x="3640" y="5681"/>
                </a:cubicBezTo>
                <a:cubicBezTo>
                  <a:pt x="3646" y="5681"/>
                  <a:pt x="3660" y="5678"/>
                  <a:pt x="3660" y="5678"/>
                </a:cubicBezTo>
                <a:cubicBezTo>
                  <a:pt x="3660" y="5678"/>
                  <a:pt x="3684" y="5681"/>
                  <a:pt x="3684" y="5678"/>
                </a:cubicBezTo>
                <a:cubicBezTo>
                  <a:pt x="3688" y="5675"/>
                  <a:pt x="3688" y="5671"/>
                  <a:pt x="3691" y="5671"/>
                </a:cubicBezTo>
                <a:cubicBezTo>
                  <a:pt x="3694" y="5671"/>
                  <a:pt x="3698" y="5678"/>
                  <a:pt x="3698" y="5678"/>
                </a:cubicBezTo>
                <a:cubicBezTo>
                  <a:pt x="3684" y="5685"/>
                  <a:pt x="3684" y="5685"/>
                  <a:pt x="3684" y="5685"/>
                </a:cubicBezTo>
                <a:cubicBezTo>
                  <a:pt x="3674" y="5695"/>
                  <a:pt x="3674" y="5695"/>
                  <a:pt x="3674" y="5695"/>
                </a:cubicBezTo>
                <a:cubicBezTo>
                  <a:pt x="3674" y="5695"/>
                  <a:pt x="3667" y="5695"/>
                  <a:pt x="3674" y="5699"/>
                </a:cubicBezTo>
                <a:cubicBezTo>
                  <a:pt x="3677" y="5702"/>
                  <a:pt x="3681" y="5702"/>
                  <a:pt x="3684" y="5702"/>
                </a:cubicBezTo>
                <a:cubicBezTo>
                  <a:pt x="3691" y="5702"/>
                  <a:pt x="3705" y="5712"/>
                  <a:pt x="3708" y="5705"/>
                </a:cubicBezTo>
                <a:cubicBezTo>
                  <a:pt x="3712" y="5699"/>
                  <a:pt x="3712" y="5699"/>
                  <a:pt x="3715" y="5695"/>
                </a:cubicBezTo>
                <a:cubicBezTo>
                  <a:pt x="3715" y="5692"/>
                  <a:pt x="3715" y="5685"/>
                  <a:pt x="3722" y="5685"/>
                </a:cubicBezTo>
                <a:cubicBezTo>
                  <a:pt x="3725" y="5685"/>
                  <a:pt x="3732" y="5688"/>
                  <a:pt x="3732" y="5688"/>
                </a:cubicBezTo>
                <a:cubicBezTo>
                  <a:pt x="3729" y="5699"/>
                  <a:pt x="3729" y="5699"/>
                  <a:pt x="3729" y="5699"/>
                </a:cubicBezTo>
                <a:cubicBezTo>
                  <a:pt x="3729" y="5699"/>
                  <a:pt x="3736" y="5699"/>
                  <a:pt x="3743" y="5699"/>
                </a:cubicBezTo>
                <a:cubicBezTo>
                  <a:pt x="3746" y="5699"/>
                  <a:pt x="3746" y="5705"/>
                  <a:pt x="3753" y="5699"/>
                </a:cubicBezTo>
                <a:cubicBezTo>
                  <a:pt x="3756" y="5692"/>
                  <a:pt x="3756" y="5692"/>
                  <a:pt x="3763" y="5692"/>
                </a:cubicBezTo>
                <a:cubicBezTo>
                  <a:pt x="3770" y="5692"/>
                  <a:pt x="3777" y="5688"/>
                  <a:pt x="3780" y="5688"/>
                </a:cubicBezTo>
                <a:cubicBezTo>
                  <a:pt x="3780" y="5692"/>
                  <a:pt x="3787" y="5692"/>
                  <a:pt x="3791" y="5692"/>
                </a:cubicBezTo>
                <a:cubicBezTo>
                  <a:pt x="3791" y="5692"/>
                  <a:pt x="3804" y="5699"/>
                  <a:pt x="3804" y="5699"/>
                </a:cubicBezTo>
                <a:cubicBezTo>
                  <a:pt x="3808" y="5695"/>
                  <a:pt x="3821" y="5699"/>
                  <a:pt x="3821" y="5699"/>
                </a:cubicBezTo>
                <a:cubicBezTo>
                  <a:pt x="3821" y="5699"/>
                  <a:pt x="3784" y="5733"/>
                  <a:pt x="3701" y="5736"/>
                </a:cubicBezTo>
                <a:cubicBezTo>
                  <a:pt x="3701" y="5736"/>
                  <a:pt x="3887" y="5743"/>
                  <a:pt x="3990" y="5561"/>
                </a:cubicBezTo>
                <a:cubicBezTo>
                  <a:pt x="4096" y="5383"/>
                  <a:pt x="4020" y="5150"/>
                  <a:pt x="3784" y="5071"/>
                </a:cubicBezTo>
                <a:cubicBezTo>
                  <a:pt x="3784" y="5071"/>
                  <a:pt x="3962" y="5136"/>
                  <a:pt x="4010" y="5304"/>
                </a:cubicBezTo>
                <a:cubicBezTo>
                  <a:pt x="4007" y="5308"/>
                  <a:pt x="4007" y="5308"/>
                  <a:pt x="4007" y="5308"/>
                </a:cubicBezTo>
                <a:cubicBezTo>
                  <a:pt x="4003" y="5304"/>
                  <a:pt x="4003" y="5308"/>
                  <a:pt x="4000" y="5297"/>
                </a:cubicBezTo>
                <a:cubicBezTo>
                  <a:pt x="3996" y="5290"/>
                  <a:pt x="3996" y="5294"/>
                  <a:pt x="3996" y="5287"/>
                </a:cubicBezTo>
                <a:cubicBezTo>
                  <a:pt x="3993" y="5280"/>
                  <a:pt x="3993" y="5284"/>
                  <a:pt x="3990" y="5280"/>
                </a:cubicBezTo>
                <a:cubicBezTo>
                  <a:pt x="3983" y="5273"/>
                  <a:pt x="3983" y="5273"/>
                  <a:pt x="3979" y="5270"/>
                </a:cubicBezTo>
                <a:cubicBezTo>
                  <a:pt x="3976" y="5270"/>
                  <a:pt x="3972" y="5260"/>
                  <a:pt x="3972" y="5256"/>
                </a:cubicBezTo>
                <a:cubicBezTo>
                  <a:pt x="3969" y="5253"/>
                  <a:pt x="3962" y="5249"/>
                  <a:pt x="3959" y="5249"/>
                </a:cubicBezTo>
                <a:cubicBezTo>
                  <a:pt x="3955" y="5249"/>
                  <a:pt x="3959" y="5246"/>
                  <a:pt x="3955" y="5249"/>
                </a:cubicBezTo>
                <a:cubicBezTo>
                  <a:pt x="3955" y="5253"/>
                  <a:pt x="3962" y="5260"/>
                  <a:pt x="3962" y="5260"/>
                </a:cubicBezTo>
                <a:cubicBezTo>
                  <a:pt x="3962" y="5273"/>
                  <a:pt x="3962" y="5273"/>
                  <a:pt x="3962" y="5273"/>
                </a:cubicBezTo>
                <a:cubicBezTo>
                  <a:pt x="3962" y="5273"/>
                  <a:pt x="3966" y="5284"/>
                  <a:pt x="3966" y="5287"/>
                </a:cubicBezTo>
                <a:cubicBezTo>
                  <a:pt x="3966" y="5290"/>
                  <a:pt x="3962" y="5301"/>
                  <a:pt x="3962" y="5301"/>
                </a:cubicBezTo>
                <a:cubicBezTo>
                  <a:pt x="3962" y="5301"/>
                  <a:pt x="3959" y="5308"/>
                  <a:pt x="3955" y="5311"/>
                </a:cubicBezTo>
                <a:cubicBezTo>
                  <a:pt x="3952" y="5311"/>
                  <a:pt x="3935" y="5314"/>
                  <a:pt x="3935" y="5314"/>
                </a:cubicBezTo>
                <a:cubicBezTo>
                  <a:pt x="3935" y="5314"/>
                  <a:pt x="3928" y="5308"/>
                  <a:pt x="3928" y="5304"/>
                </a:cubicBezTo>
                <a:cubicBezTo>
                  <a:pt x="3924" y="5297"/>
                  <a:pt x="3914" y="5297"/>
                  <a:pt x="3911" y="5294"/>
                </a:cubicBezTo>
                <a:cubicBezTo>
                  <a:pt x="3911" y="5290"/>
                  <a:pt x="3914" y="5287"/>
                  <a:pt x="3907" y="5280"/>
                </a:cubicBezTo>
                <a:cubicBezTo>
                  <a:pt x="3904" y="5273"/>
                  <a:pt x="3907" y="5277"/>
                  <a:pt x="3904" y="5270"/>
                </a:cubicBezTo>
                <a:cubicBezTo>
                  <a:pt x="3897" y="5263"/>
                  <a:pt x="3897" y="5263"/>
                  <a:pt x="3897" y="5263"/>
                </a:cubicBezTo>
                <a:cubicBezTo>
                  <a:pt x="3897" y="5263"/>
                  <a:pt x="3883" y="5260"/>
                  <a:pt x="3887" y="5266"/>
                </a:cubicBezTo>
                <a:cubicBezTo>
                  <a:pt x="3890" y="5277"/>
                  <a:pt x="3887" y="5284"/>
                  <a:pt x="3890" y="5284"/>
                </a:cubicBezTo>
                <a:cubicBezTo>
                  <a:pt x="3894" y="5287"/>
                  <a:pt x="3897" y="5284"/>
                  <a:pt x="3900" y="5290"/>
                </a:cubicBezTo>
                <a:cubicBezTo>
                  <a:pt x="3904" y="5297"/>
                  <a:pt x="3904" y="5301"/>
                  <a:pt x="3904" y="5304"/>
                </a:cubicBezTo>
                <a:cubicBezTo>
                  <a:pt x="3907" y="5304"/>
                  <a:pt x="3907" y="5314"/>
                  <a:pt x="3911" y="5318"/>
                </a:cubicBezTo>
                <a:cubicBezTo>
                  <a:pt x="3914" y="5318"/>
                  <a:pt x="3924" y="5318"/>
                  <a:pt x="3924" y="5321"/>
                </a:cubicBezTo>
                <a:cubicBezTo>
                  <a:pt x="3921" y="5325"/>
                  <a:pt x="3918" y="5328"/>
                  <a:pt x="3924" y="5332"/>
                </a:cubicBezTo>
                <a:cubicBezTo>
                  <a:pt x="3928" y="5332"/>
                  <a:pt x="3928" y="5335"/>
                  <a:pt x="3931" y="5335"/>
                </a:cubicBezTo>
                <a:cubicBezTo>
                  <a:pt x="3935" y="5335"/>
                  <a:pt x="3935" y="5335"/>
                  <a:pt x="3938" y="5332"/>
                </a:cubicBezTo>
                <a:cubicBezTo>
                  <a:pt x="3945" y="5332"/>
                  <a:pt x="3952" y="5332"/>
                  <a:pt x="3952" y="5332"/>
                </a:cubicBezTo>
                <a:cubicBezTo>
                  <a:pt x="3952" y="5332"/>
                  <a:pt x="3959" y="5335"/>
                  <a:pt x="3959" y="5338"/>
                </a:cubicBezTo>
                <a:cubicBezTo>
                  <a:pt x="3959" y="5342"/>
                  <a:pt x="3955" y="5356"/>
                  <a:pt x="3955" y="5356"/>
                </a:cubicBezTo>
                <a:cubicBezTo>
                  <a:pt x="3948" y="5369"/>
                  <a:pt x="3948" y="5369"/>
                  <a:pt x="3948" y="5369"/>
                </a:cubicBezTo>
                <a:cubicBezTo>
                  <a:pt x="3948" y="5369"/>
                  <a:pt x="3948" y="5393"/>
                  <a:pt x="3945" y="5393"/>
                </a:cubicBezTo>
                <a:cubicBezTo>
                  <a:pt x="3942" y="5393"/>
                  <a:pt x="3938" y="5404"/>
                  <a:pt x="3935" y="5404"/>
                </a:cubicBezTo>
                <a:cubicBezTo>
                  <a:pt x="3931" y="5407"/>
                  <a:pt x="3931" y="5421"/>
                  <a:pt x="3931" y="5421"/>
                </a:cubicBezTo>
                <a:cubicBezTo>
                  <a:pt x="3924" y="5431"/>
                  <a:pt x="3924" y="5431"/>
                  <a:pt x="3924" y="5431"/>
                </a:cubicBezTo>
                <a:cubicBezTo>
                  <a:pt x="3924" y="5431"/>
                  <a:pt x="3924" y="5441"/>
                  <a:pt x="3924" y="5445"/>
                </a:cubicBezTo>
                <a:cubicBezTo>
                  <a:pt x="3924" y="5448"/>
                  <a:pt x="3928" y="5462"/>
                  <a:pt x="3924" y="5469"/>
                </a:cubicBezTo>
                <a:cubicBezTo>
                  <a:pt x="3924" y="5476"/>
                  <a:pt x="3914" y="5479"/>
                  <a:pt x="3914" y="5479"/>
                </a:cubicBezTo>
                <a:cubicBezTo>
                  <a:pt x="3914" y="5479"/>
                  <a:pt x="3928" y="5493"/>
                  <a:pt x="3921" y="5493"/>
                </a:cubicBezTo>
                <a:cubicBezTo>
                  <a:pt x="3914" y="5496"/>
                  <a:pt x="3907" y="5503"/>
                  <a:pt x="3907" y="5507"/>
                </a:cubicBezTo>
                <a:cubicBezTo>
                  <a:pt x="3904" y="5510"/>
                  <a:pt x="3904" y="5513"/>
                  <a:pt x="3900" y="5513"/>
                </a:cubicBezTo>
                <a:cubicBezTo>
                  <a:pt x="3897" y="5517"/>
                  <a:pt x="3890" y="5517"/>
                  <a:pt x="3890" y="5520"/>
                </a:cubicBezTo>
                <a:cubicBezTo>
                  <a:pt x="3890" y="5520"/>
                  <a:pt x="3890" y="5531"/>
                  <a:pt x="3890" y="5531"/>
                </a:cubicBezTo>
                <a:cubicBezTo>
                  <a:pt x="3876" y="5548"/>
                  <a:pt x="3876" y="5548"/>
                  <a:pt x="3876" y="5548"/>
                </a:cubicBezTo>
                <a:cubicBezTo>
                  <a:pt x="3863" y="5561"/>
                  <a:pt x="3863" y="5561"/>
                  <a:pt x="3863" y="5561"/>
                </a:cubicBezTo>
                <a:cubicBezTo>
                  <a:pt x="3863" y="5561"/>
                  <a:pt x="3863" y="5572"/>
                  <a:pt x="3859" y="5572"/>
                </a:cubicBezTo>
                <a:cubicBezTo>
                  <a:pt x="3856" y="5572"/>
                  <a:pt x="3839" y="5579"/>
                  <a:pt x="3835" y="5582"/>
                </a:cubicBezTo>
                <a:cubicBezTo>
                  <a:pt x="3835" y="5582"/>
                  <a:pt x="3821" y="5589"/>
                  <a:pt x="3818" y="5589"/>
                </a:cubicBezTo>
                <a:cubicBezTo>
                  <a:pt x="3815" y="5589"/>
                  <a:pt x="3821" y="5599"/>
                  <a:pt x="3815" y="5589"/>
                </a:cubicBezTo>
                <a:cubicBezTo>
                  <a:pt x="3808" y="5579"/>
                  <a:pt x="3811" y="5585"/>
                  <a:pt x="3808" y="5572"/>
                </a:cubicBezTo>
                <a:cubicBezTo>
                  <a:pt x="3801" y="5558"/>
                  <a:pt x="3801" y="5568"/>
                  <a:pt x="3801" y="5558"/>
                </a:cubicBezTo>
                <a:cubicBezTo>
                  <a:pt x="3801" y="5551"/>
                  <a:pt x="3801" y="5558"/>
                  <a:pt x="3801" y="5551"/>
                </a:cubicBezTo>
                <a:cubicBezTo>
                  <a:pt x="3801" y="5541"/>
                  <a:pt x="3804" y="5548"/>
                  <a:pt x="3797" y="5537"/>
                </a:cubicBezTo>
                <a:cubicBezTo>
                  <a:pt x="3794" y="5527"/>
                  <a:pt x="3794" y="5531"/>
                  <a:pt x="3787" y="5524"/>
                </a:cubicBezTo>
                <a:cubicBezTo>
                  <a:pt x="3780" y="5517"/>
                  <a:pt x="3777" y="5524"/>
                  <a:pt x="3780" y="5513"/>
                </a:cubicBezTo>
                <a:cubicBezTo>
                  <a:pt x="3784" y="5503"/>
                  <a:pt x="3784" y="5513"/>
                  <a:pt x="3784" y="5503"/>
                </a:cubicBezTo>
                <a:cubicBezTo>
                  <a:pt x="3787" y="5493"/>
                  <a:pt x="3784" y="5489"/>
                  <a:pt x="3791" y="5486"/>
                </a:cubicBezTo>
                <a:cubicBezTo>
                  <a:pt x="3797" y="5483"/>
                  <a:pt x="3801" y="5479"/>
                  <a:pt x="3801" y="5476"/>
                </a:cubicBezTo>
                <a:cubicBezTo>
                  <a:pt x="3801" y="5469"/>
                  <a:pt x="3801" y="5465"/>
                  <a:pt x="3801" y="5462"/>
                </a:cubicBezTo>
                <a:cubicBezTo>
                  <a:pt x="3797" y="5459"/>
                  <a:pt x="3791" y="5452"/>
                  <a:pt x="3791" y="5448"/>
                </a:cubicBezTo>
                <a:cubicBezTo>
                  <a:pt x="3791" y="5445"/>
                  <a:pt x="3791" y="5448"/>
                  <a:pt x="3784" y="5441"/>
                </a:cubicBezTo>
                <a:cubicBezTo>
                  <a:pt x="3780" y="5434"/>
                  <a:pt x="3777" y="5431"/>
                  <a:pt x="3777" y="5431"/>
                </a:cubicBezTo>
                <a:cubicBezTo>
                  <a:pt x="3777" y="5431"/>
                  <a:pt x="3777" y="5414"/>
                  <a:pt x="3777" y="5407"/>
                </a:cubicBezTo>
                <a:cubicBezTo>
                  <a:pt x="3777" y="5400"/>
                  <a:pt x="3773" y="5410"/>
                  <a:pt x="3777" y="5400"/>
                </a:cubicBezTo>
                <a:cubicBezTo>
                  <a:pt x="3777" y="5390"/>
                  <a:pt x="3777" y="5383"/>
                  <a:pt x="3777" y="5383"/>
                </a:cubicBezTo>
                <a:cubicBezTo>
                  <a:pt x="3777" y="5383"/>
                  <a:pt x="3767" y="5376"/>
                  <a:pt x="3763" y="5376"/>
                </a:cubicBezTo>
                <a:cubicBezTo>
                  <a:pt x="3756" y="5376"/>
                  <a:pt x="3756" y="5383"/>
                  <a:pt x="3749" y="5380"/>
                </a:cubicBezTo>
                <a:cubicBezTo>
                  <a:pt x="3743" y="5373"/>
                  <a:pt x="3746" y="5369"/>
                  <a:pt x="3743" y="5366"/>
                </a:cubicBezTo>
                <a:cubicBezTo>
                  <a:pt x="3739" y="5366"/>
                  <a:pt x="3736" y="5366"/>
                  <a:pt x="3732" y="5369"/>
                </a:cubicBezTo>
                <a:cubicBezTo>
                  <a:pt x="3729" y="5373"/>
                  <a:pt x="3719" y="5373"/>
                  <a:pt x="3712" y="5373"/>
                </a:cubicBezTo>
                <a:cubicBezTo>
                  <a:pt x="3705" y="5376"/>
                  <a:pt x="3701" y="5376"/>
                  <a:pt x="3691" y="5376"/>
                </a:cubicBezTo>
                <a:cubicBezTo>
                  <a:pt x="3684" y="5376"/>
                  <a:pt x="3670" y="5380"/>
                  <a:pt x="3664" y="5376"/>
                </a:cubicBezTo>
                <a:cubicBezTo>
                  <a:pt x="3657" y="5373"/>
                  <a:pt x="3657" y="5376"/>
                  <a:pt x="3653" y="5369"/>
                </a:cubicBezTo>
                <a:cubicBezTo>
                  <a:pt x="3650" y="5362"/>
                  <a:pt x="3653" y="5362"/>
                  <a:pt x="3646" y="5359"/>
                </a:cubicBezTo>
                <a:cubicBezTo>
                  <a:pt x="3640" y="5356"/>
                  <a:pt x="3636" y="5359"/>
                  <a:pt x="3636" y="5352"/>
                </a:cubicBezTo>
                <a:cubicBezTo>
                  <a:pt x="3636" y="5342"/>
                  <a:pt x="3640" y="5345"/>
                  <a:pt x="3633" y="5338"/>
                </a:cubicBezTo>
                <a:cubicBezTo>
                  <a:pt x="3629" y="5332"/>
                  <a:pt x="3636" y="5342"/>
                  <a:pt x="3629" y="5332"/>
                </a:cubicBezTo>
                <a:cubicBezTo>
                  <a:pt x="3619" y="5321"/>
                  <a:pt x="3616" y="5332"/>
                  <a:pt x="3619" y="5321"/>
                </a:cubicBezTo>
                <a:cubicBezTo>
                  <a:pt x="3622" y="5314"/>
                  <a:pt x="3626" y="5318"/>
                  <a:pt x="3626" y="5311"/>
                </a:cubicBezTo>
                <a:cubicBezTo>
                  <a:pt x="3626" y="5301"/>
                  <a:pt x="3640" y="5314"/>
                  <a:pt x="3629" y="5294"/>
                </a:cubicBezTo>
                <a:cubicBezTo>
                  <a:pt x="3622" y="5277"/>
                  <a:pt x="3619" y="5280"/>
                  <a:pt x="3629" y="5266"/>
                </a:cubicBezTo>
                <a:cubicBezTo>
                  <a:pt x="3636" y="5249"/>
                  <a:pt x="3646" y="5246"/>
                  <a:pt x="3650" y="5242"/>
                </a:cubicBezTo>
                <a:cubicBezTo>
                  <a:pt x="3650" y="5239"/>
                  <a:pt x="3653" y="5232"/>
                  <a:pt x="3657" y="5229"/>
                </a:cubicBezTo>
                <a:cubicBezTo>
                  <a:pt x="3660" y="5225"/>
                  <a:pt x="3657" y="5225"/>
                  <a:pt x="3664" y="5225"/>
                </a:cubicBezTo>
                <a:cubicBezTo>
                  <a:pt x="3670" y="5225"/>
                  <a:pt x="3681" y="5222"/>
                  <a:pt x="3684" y="5218"/>
                </a:cubicBezTo>
                <a:cubicBezTo>
                  <a:pt x="3688" y="5215"/>
                  <a:pt x="3694" y="5205"/>
                  <a:pt x="3698" y="5205"/>
                </a:cubicBezTo>
                <a:cubicBezTo>
                  <a:pt x="3701" y="5205"/>
                  <a:pt x="3701" y="5205"/>
                  <a:pt x="3708" y="5205"/>
                </a:cubicBezTo>
                <a:cubicBezTo>
                  <a:pt x="3715" y="5201"/>
                  <a:pt x="3715" y="5201"/>
                  <a:pt x="3722" y="5201"/>
                </a:cubicBezTo>
                <a:cubicBezTo>
                  <a:pt x="3725" y="5201"/>
                  <a:pt x="3715" y="5205"/>
                  <a:pt x="3729" y="5201"/>
                </a:cubicBezTo>
                <a:cubicBezTo>
                  <a:pt x="3743" y="5198"/>
                  <a:pt x="3739" y="5198"/>
                  <a:pt x="3743" y="5198"/>
                </a:cubicBezTo>
                <a:cubicBezTo>
                  <a:pt x="3746" y="5198"/>
                  <a:pt x="3746" y="5201"/>
                  <a:pt x="3749" y="5201"/>
                </a:cubicBezTo>
                <a:cubicBezTo>
                  <a:pt x="3756" y="5201"/>
                  <a:pt x="3756" y="5191"/>
                  <a:pt x="3756" y="5201"/>
                </a:cubicBezTo>
                <a:cubicBezTo>
                  <a:pt x="3756" y="5215"/>
                  <a:pt x="3753" y="5218"/>
                  <a:pt x="3760" y="5218"/>
                </a:cubicBezTo>
                <a:cubicBezTo>
                  <a:pt x="3770" y="5222"/>
                  <a:pt x="3760" y="5222"/>
                  <a:pt x="3770" y="5222"/>
                </a:cubicBezTo>
                <a:cubicBezTo>
                  <a:pt x="3780" y="5222"/>
                  <a:pt x="3777" y="5222"/>
                  <a:pt x="3784" y="5225"/>
                </a:cubicBezTo>
                <a:cubicBezTo>
                  <a:pt x="3787" y="5225"/>
                  <a:pt x="3791" y="5229"/>
                  <a:pt x="3797" y="5229"/>
                </a:cubicBezTo>
                <a:cubicBezTo>
                  <a:pt x="3804" y="5229"/>
                  <a:pt x="3794" y="5239"/>
                  <a:pt x="3804" y="5229"/>
                </a:cubicBezTo>
                <a:cubicBezTo>
                  <a:pt x="3815" y="5218"/>
                  <a:pt x="3797" y="5218"/>
                  <a:pt x="3815" y="5218"/>
                </a:cubicBezTo>
                <a:cubicBezTo>
                  <a:pt x="3832" y="5222"/>
                  <a:pt x="3835" y="5225"/>
                  <a:pt x="3839" y="5225"/>
                </a:cubicBezTo>
                <a:cubicBezTo>
                  <a:pt x="3842" y="5222"/>
                  <a:pt x="3842" y="5225"/>
                  <a:pt x="3849" y="5222"/>
                </a:cubicBezTo>
                <a:cubicBezTo>
                  <a:pt x="3859" y="5218"/>
                  <a:pt x="3859" y="5218"/>
                  <a:pt x="3863" y="5218"/>
                </a:cubicBezTo>
                <a:cubicBezTo>
                  <a:pt x="3866" y="5222"/>
                  <a:pt x="3866" y="5229"/>
                  <a:pt x="3869" y="5222"/>
                </a:cubicBezTo>
                <a:cubicBezTo>
                  <a:pt x="3873" y="5215"/>
                  <a:pt x="3880" y="5215"/>
                  <a:pt x="3869" y="5212"/>
                </a:cubicBezTo>
                <a:cubicBezTo>
                  <a:pt x="3859" y="5205"/>
                  <a:pt x="3856" y="5212"/>
                  <a:pt x="3856" y="5205"/>
                </a:cubicBezTo>
                <a:cubicBezTo>
                  <a:pt x="3852" y="5198"/>
                  <a:pt x="3863" y="5201"/>
                  <a:pt x="3852" y="5198"/>
                </a:cubicBezTo>
                <a:cubicBezTo>
                  <a:pt x="3842" y="5198"/>
                  <a:pt x="3845" y="5198"/>
                  <a:pt x="3839" y="5194"/>
                </a:cubicBezTo>
                <a:cubicBezTo>
                  <a:pt x="3832" y="5191"/>
                  <a:pt x="3825" y="5201"/>
                  <a:pt x="3821" y="5194"/>
                </a:cubicBezTo>
                <a:cubicBezTo>
                  <a:pt x="3818" y="5188"/>
                  <a:pt x="3804" y="5201"/>
                  <a:pt x="3818" y="5188"/>
                </a:cubicBezTo>
                <a:cubicBezTo>
                  <a:pt x="3832" y="5177"/>
                  <a:pt x="3825" y="5170"/>
                  <a:pt x="3835" y="5174"/>
                </a:cubicBezTo>
                <a:cubicBezTo>
                  <a:pt x="3845" y="5177"/>
                  <a:pt x="3842" y="5184"/>
                  <a:pt x="3845" y="5181"/>
                </a:cubicBezTo>
                <a:cubicBezTo>
                  <a:pt x="3852" y="5174"/>
                  <a:pt x="3863" y="5170"/>
                  <a:pt x="3852" y="5164"/>
                </a:cubicBezTo>
                <a:cubicBezTo>
                  <a:pt x="3842" y="5157"/>
                  <a:pt x="3849" y="5160"/>
                  <a:pt x="3839" y="5157"/>
                </a:cubicBezTo>
                <a:cubicBezTo>
                  <a:pt x="3828" y="5150"/>
                  <a:pt x="3818" y="5174"/>
                  <a:pt x="3815" y="5170"/>
                </a:cubicBezTo>
                <a:cubicBezTo>
                  <a:pt x="3811" y="5167"/>
                  <a:pt x="3808" y="5164"/>
                  <a:pt x="3804" y="5167"/>
                </a:cubicBezTo>
                <a:cubicBezTo>
                  <a:pt x="3801" y="5167"/>
                  <a:pt x="3801" y="5177"/>
                  <a:pt x="3801" y="5184"/>
                </a:cubicBezTo>
                <a:cubicBezTo>
                  <a:pt x="3801" y="5191"/>
                  <a:pt x="3804" y="5191"/>
                  <a:pt x="3794" y="5188"/>
                </a:cubicBezTo>
                <a:cubicBezTo>
                  <a:pt x="3784" y="5181"/>
                  <a:pt x="3808" y="5184"/>
                  <a:pt x="3784" y="5174"/>
                </a:cubicBezTo>
                <a:cubicBezTo>
                  <a:pt x="3760" y="5167"/>
                  <a:pt x="3753" y="5167"/>
                  <a:pt x="3749" y="5170"/>
                </a:cubicBezTo>
                <a:cubicBezTo>
                  <a:pt x="3746" y="5174"/>
                  <a:pt x="3743" y="5174"/>
                  <a:pt x="3739" y="5177"/>
                </a:cubicBezTo>
                <a:cubicBezTo>
                  <a:pt x="3736" y="5181"/>
                  <a:pt x="3746" y="5184"/>
                  <a:pt x="3736" y="5181"/>
                </a:cubicBezTo>
                <a:cubicBezTo>
                  <a:pt x="3725" y="5174"/>
                  <a:pt x="3719" y="5181"/>
                  <a:pt x="3719" y="5181"/>
                </a:cubicBezTo>
                <a:cubicBezTo>
                  <a:pt x="3719" y="5181"/>
                  <a:pt x="3715" y="5181"/>
                  <a:pt x="3712" y="5184"/>
                </a:cubicBezTo>
                <a:cubicBezTo>
                  <a:pt x="3705" y="5188"/>
                  <a:pt x="3698" y="5191"/>
                  <a:pt x="3694" y="5188"/>
                </a:cubicBezTo>
                <a:cubicBezTo>
                  <a:pt x="3688" y="5188"/>
                  <a:pt x="3677" y="5191"/>
                  <a:pt x="3688" y="5177"/>
                </a:cubicBezTo>
                <a:cubicBezTo>
                  <a:pt x="3694" y="5167"/>
                  <a:pt x="3688" y="5174"/>
                  <a:pt x="3701" y="5167"/>
                </a:cubicBezTo>
                <a:cubicBezTo>
                  <a:pt x="3715" y="5164"/>
                  <a:pt x="3736" y="5160"/>
                  <a:pt x="3719" y="5157"/>
                </a:cubicBezTo>
                <a:cubicBezTo>
                  <a:pt x="3701" y="5153"/>
                  <a:pt x="3729" y="5153"/>
                  <a:pt x="3705" y="5143"/>
                </a:cubicBezTo>
                <a:cubicBezTo>
                  <a:pt x="3681" y="5133"/>
                  <a:pt x="3681" y="5146"/>
                  <a:pt x="3681" y="5133"/>
                </a:cubicBezTo>
                <a:cubicBezTo>
                  <a:pt x="3684" y="5116"/>
                  <a:pt x="3681" y="5116"/>
                  <a:pt x="3677" y="5116"/>
                </a:cubicBezTo>
                <a:cubicBezTo>
                  <a:pt x="3670" y="5116"/>
                  <a:pt x="3657" y="5119"/>
                  <a:pt x="3650" y="5122"/>
                </a:cubicBezTo>
                <a:cubicBezTo>
                  <a:pt x="3646" y="5122"/>
                  <a:pt x="3653" y="5126"/>
                  <a:pt x="3643" y="5119"/>
                </a:cubicBezTo>
                <a:cubicBezTo>
                  <a:pt x="3629" y="5112"/>
                  <a:pt x="3626" y="5122"/>
                  <a:pt x="3629" y="5112"/>
                </a:cubicBezTo>
                <a:cubicBezTo>
                  <a:pt x="3636" y="5105"/>
                  <a:pt x="3636" y="5102"/>
                  <a:pt x="3643" y="5098"/>
                </a:cubicBezTo>
                <a:cubicBezTo>
                  <a:pt x="3650" y="5092"/>
                  <a:pt x="3646" y="5071"/>
                  <a:pt x="3664" y="5078"/>
                </a:cubicBezTo>
                <a:cubicBezTo>
                  <a:pt x="3677" y="5088"/>
                  <a:pt x="3674" y="5085"/>
                  <a:pt x="3684" y="5085"/>
                </a:cubicBezTo>
                <a:cubicBezTo>
                  <a:pt x="3698" y="5085"/>
                  <a:pt x="3705" y="5085"/>
                  <a:pt x="3705" y="5081"/>
                </a:cubicBezTo>
                <a:cubicBezTo>
                  <a:pt x="3705" y="5078"/>
                  <a:pt x="3688" y="5071"/>
                  <a:pt x="3688" y="5071"/>
                </a:cubicBezTo>
                <a:cubicBezTo>
                  <a:pt x="3688" y="5071"/>
                  <a:pt x="3684" y="5074"/>
                  <a:pt x="3688" y="5071"/>
                </a:cubicBezTo>
                <a:cubicBezTo>
                  <a:pt x="3688" y="5068"/>
                  <a:pt x="3691" y="5064"/>
                  <a:pt x="3691" y="5064"/>
                </a:cubicBezTo>
                <a:cubicBezTo>
                  <a:pt x="3688" y="5061"/>
                  <a:pt x="3688" y="5061"/>
                  <a:pt x="3688" y="5061"/>
                </a:cubicBezTo>
                <a:cubicBezTo>
                  <a:pt x="3688" y="5061"/>
                  <a:pt x="3643" y="5061"/>
                  <a:pt x="3630" y="5062"/>
                </a:cubicBezTo>
              </a:path>
              <a:path w="5282" h="6134">
                <a:moveTo>
                  <a:pt x="3656" y="5815"/>
                </a:moveTo>
                <a:cubicBezTo>
                  <a:pt x="3655" y="5894"/>
                  <a:pt x="3655" y="5894"/>
                  <a:pt x="3655" y="5894"/>
                </a:cubicBezTo>
                <a:cubicBezTo>
                  <a:pt x="3655" y="5894"/>
                  <a:pt x="3635" y="5936"/>
                  <a:pt x="3587" y="5953"/>
                </a:cubicBezTo>
                <a:cubicBezTo>
                  <a:pt x="3542" y="5967"/>
                  <a:pt x="3501" y="5991"/>
                  <a:pt x="3505" y="6018"/>
                </a:cubicBezTo>
                <a:cubicBezTo>
                  <a:pt x="3508" y="6042"/>
                  <a:pt x="3563" y="6063"/>
                  <a:pt x="3724" y="6063"/>
                </a:cubicBezTo>
                <a:cubicBezTo>
                  <a:pt x="3724" y="5798"/>
                  <a:pt x="3724" y="5798"/>
                  <a:pt x="3724" y="5799"/>
                </a:cubicBezTo>
                <a:lnTo>
                  <a:pt x="3656" y="5815"/>
                </a:lnTo>
              </a:path>
              <a:path w="5282" h="6134">
                <a:moveTo>
                  <a:pt x="3748" y="5815"/>
                </a:moveTo>
                <a:cubicBezTo>
                  <a:pt x="3747" y="5894"/>
                  <a:pt x="3747" y="5894"/>
                  <a:pt x="3747" y="5894"/>
                </a:cubicBezTo>
                <a:cubicBezTo>
                  <a:pt x="3747" y="5894"/>
                  <a:pt x="3764" y="5936"/>
                  <a:pt x="3808" y="5953"/>
                </a:cubicBezTo>
                <a:cubicBezTo>
                  <a:pt x="3856" y="5967"/>
                  <a:pt x="3911" y="5991"/>
                  <a:pt x="3908" y="6018"/>
                </a:cubicBezTo>
                <a:cubicBezTo>
                  <a:pt x="3904" y="6042"/>
                  <a:pt x="3815" y="6063"/>
                  <a:pt x="3699" y="6063"/>
                </a:cubicBezTo>
                <a:cubicBezTo>
                  <a:pt x="3699" y="5798"/>
                  <a:pt x="3699" y="5798"/>
                  <a:pt x="3700" y="5799"/>
                </a:cubicBezTo>
                <a:lnTo>
                  <a:pt x="3748" y="5815"/>
                </a:lnTo>
              </a:path>
              <a:path w="5282" h="6134">
                <a:moveTo>
                  <a:pt x="3906" y="5074"/>
                </a:moveTo>
                <a:cubicBezTo>
                  <a:pt x="4000" y="5143"/>
                  <a:pt x="4062" y="5256"/>
                  <a:pt x="4062" y="5387"/>
                </a:cubicBezTo>
                <a:cubicBezTo>
                  <a:pt x="4062" y="5599"/>
                  <a:pt x="3891" y="5774"/>
                  <a:pt x="3675" y="5774"/>
                </a:cubicBezTo>
                <a:cubicBezTo>
                  <a:pt x="3549" y="5774"/>
                  <a:pt x="3439" y="5712"/>
                  <a:pt x="3367" y="5620"/>
                </a:cubicBezTo>
                <a:cubicBezTo>
                  <a:pt x="3326" y="5654"/>
                  <a:pt x="3326" y="5654"/>
                  <a:pt x="3326" y="5654"/>
                </a:cubicBezTo>
                <a:cubicBezTo>
                  <a:pt x="3408" y="5757"/>
                  <a:pt x="3535" y="5826"/>
                  <a:pt x="3675" y="5826"/>
                </a:cubicBezTo>
                <a:cubicBezTo>
                  <a:pt x="3918" y="5826"/>
                  <a:pt x="4113" y="5630"/>
                  <a:pt x="4113" y="5387"/>
                </a:cubicBezTo>
                <a:cubicBezTo>
                  <a:pt x="4113" y="5242"/>
                  <a:pt x="4045" y="5112"/>
                  <a:pt x="3935" y="5033"/>
                </a:cubicBezTo>
                <a:lnTo>
                  <a:pt x="3906" y="5074"/>
                </a:lnTo>
              </a:path>
              <a:path w="5282" h="6134">
                <a:moveTo>
                  <a:pt x="3683" y="5743"/>
                </a:moveTo>
                <a:cubicBezTo>
                  <a:pt x="3874" y="5743"/>
                  <a:pt x="4028" y="5586"/>
                  <a:pt x="4028" y="5394"/>
                </a:cubicBezTo>
                <a:cubicBezTo>
                  <a:pt x="4028" y="5202"/>
                  <a:pt x="3874" y="5048"/>
                  <a:pt x="3682" y="5048"/>
                </a:cubicBezTo>
                <a:cubicBezTo>
                  <a:pt x="3682" y="5065"/>
                  <a:pt x="3682" y="5065"/>
                  <a:pt x="3682" y="5065"/>
                </a:cubicBezTo>
                <a:cubicBezTo>
                  <a:pt x="3864" y="5065"/>
                  <a:pt x="4011" y="5213"/>
                  <a:pt x="4011" y="5394"/>
                </a:cubicBezTo>
                <a:cubicBezTo>
                  <a:pt x="4011" y="5579"/>
                  <a:pt x="3864" y="5726"/>
                  <a:pt x="3683" y="5727"/>
                </a:cubicBezTo>
                <a:lnTo>
                  <a:pt x="3683" y="5743"/>
                </a:lnTo>
                <a:close/>
                <a:moveTo>
                  <a:pt x="3683" y="5047"/>
                </a:moveTo>
                <a:cubicBezTo>
                  <a:pt x="3489" y="5048"/>
                  <a:pt x="3331" y="5202"/>
                  <a:pt x="3331" y="5394"/>
                </a:cubicBezTo>
                <a:cubicBezTo>
                  <a:pt x="3331" y="5586"/>
                  <a:pt x="3489" y="5743"/>
                  <a:pt x="3682" y="5743"/>
                </a:cubicBezTo>
                <a:cubicBezTo>
                  <a:pt x="3682" y="5726"/>
                  <a:pt x="3682" y="5726"/>
                  <a:pt x="3682" y="5726"/>
                </a:cubicBezTo>
                <a:cubicBezTo>
                  <a:pt x="3496" y="5726"/>
                  <a:pt x="3348" y="5579"/>
                  <a:pt x="3348" y="5394"/>
                </a:cubicBezTo>
                <a:cubicBezTo>
                  <a:pt x="3348" y="5213"/>
                  <a:pt x="3496" y="5065"/>
                  <a:pt x="3682" y="5065"/>
                </a:cubicBezTo>
                <a:cubicBezTo>
                  <a:pt x="3682" y="5048"/>
                  <a:pt x="3682" y="5048"/>
                  <a:pt x="3683" y="5047"/>
                </a:cubicBezTo>
              </a:path>
              <a:path w="5282" h="6134">
                <a:moveTo>
                  <a:pt x="3630" y="5062"/>
                </a:moveTo>
                <a:cubicBezTo>
                  <a:pt x="3629" y="5061"/>
                  <a:pt x="3513" y="5078"/>
                  <a:pt x="3434" y="5167"/>
                </a:cubicBezTo>
                <a:cubicBezTo>
                  <a:pt x="3434" y="5167"/>
                  <a:pt x="3495" y="5105"/>
                  <a:pt x="3533" y="5105"/>
                </a:cubicBezTo>
                <a:cubicBezTo>
                  <a:pt x="3540" y="5109"/>
                  <a:pt x="3540" y="5109"/>
                  <a:pt x="3540" y="5109"/>
                </a:cubicBezTo>
                <a:cubicBezTo>
                  <a:pt x="3540" y="5109"/>
                  <a:pt x="3540" y="5112"/>
                  <a:pt x="3537" y="5112"/>
                </a:cubicBezTo>
                <a:cubicBezTo>
                  <a:pt x="3537" y="5116"/>
                  <a:pt x="3533" y="5119"/>
                  <a:pt x="3533" y="5122"/>
                </a:cubicBezTo>
                <a:cubicBezTo>
                  <a:pt x="3533" y="5122"/>
                  <a:pt x="3533" y="5129"/>
                  <a:pt x="3533" y="5129"/>
                </a:cubicBezTo>
                <a:cubicBezTo>
                  <a:pt x="3530" y="5133"/>
                  <a:pt x="3530" y="5133"/>
                  <a:pt x="3530" y="5133"/>
                </a:cubicBezTo>
                <a:cubicBezTo>
                  <a:pt x="3530" y="5133"/>
                  <a:pt x="3526" y="5133"/>
                  <a:pt x="3526" y="5136"/>
                </a:cubicBezTo>
                <a:cubicBezTo>
                  <a:pt x="3526" y="5136"/>
                  <a:pt x="3523" y="5136"/>
                  <a:pt x="3523" y="5140"/>
                </a:cubicBezTo>
                <a:cubicBezTo>
                  <a:pt x="3523" y="5143"/>
                  <a:pt x="3523" y="5146"/>
                  <a:pt x="3523" y="5146"/>
                </a:cubicBezTo>
                <a:cubicBezTo>
                  <a:pt x="3526" y="5153"/>
                  <a:pt x="3526" y="5153"/>
                  <a:pt x="3526" y="5153"/>
                </a:cubicBezTo>
                <a:cubicBezTo>
                  <a:pt x="3523" y="5157"/>
                  <a:pt x="3523" y="5157"/>
                  <a:pt x="3523" y="5157"/>
                </a:cubicBezTo>
                <a:cubicBezTo>
                  <a:pt x="3516" y="5160"/>
                  <a:pt x="3516" y="5160"/>
                  <a:pt x="3516" y="5160"/>
                </a:cubicBezTo>
                <a:cubicBezTo>
                  <a:pt x="3516" y="5160"/>
                  <a:pt x="3513" y="5160"/>
                  <a:pt x="3509" y="5160"/>
                </a:cubicBezTo>
                <a:cubicBezTo>
                  <a:pt x="3506" y="5160"/>
                  <a:pt x="3506" y="5153"/>
                  <a:pt x="3506" y="5153"/>
                </a:cubicBezTo>
                <a:cubicBezTo>
                  <a:pt x="3513" y="5150"/>
                  <a:pt x="3513" y="5150"/>
                  <a:pt x="3513" y="5150"/>
                </a:cubicBezTo>
                <a:cubicBezTo>
                  <a:pt x="3513" y="5150"/>
                  <a:pt x="3513" y="5150"/>
                  <a:pt x="3513" y="5146"/>
                </a:cubicBezTo>
                <a:cubicBezTo>
                  <a:pt x="3509" y="5146"/>
                  <a:pt x="3509" y="5143"/>
                  <a:pt x="3506" y="5143"/>
                </a:cubicBezTo>
                <a:cubicBezTo>
                  <a:pt x="3502" y="5143"/>
                  <a:pt x="3499" y="5150"/>
                  <a:pt x="3499" y="5150"/>
                </a:cubicBezTo>
                <a:cubicBezTo>
                  <a:pt x="3492" y="5153"/>
                  <a:pt x="3492" y="5153"/>
                  <a:pt x="3492" y="5153"/>
                </a:cubicBezTo>
                <a:cubicBezTo>
                  <a:pt x="3492" y="5153"/>
                  <a:pt x="3489" y="5160"/>
                  <a:pt x="3489" y="5160"/>
                </a:cubicBezTo>
                <a:cubicBezTo>
                  <a:pt x="3492" y="5160"/>
                  <a:pt x="3495" y="5160"/>
                  <a:pt x="3495" y="5160"/>
                </a:cubicBezTo>
                <a:cubicBezTo>
                  <a:pt x="3495" y="5160"/>
                  <a:pt x="3495" y="5164"/>
                  <a:pt x="3495" y="5167"/>
                </a:cubicBezTo>
                <a:cubicBezTo>
                  <a:pt x="3495" y="5167"/>
                  <a:pt x="3492" y="5170"/>
                  <a:pt x="3492" y="5170"/>
                </a:cubicBezTo>
                <a:cubicBezTo>
                  <a:pt x="3492" y="5170"/>
                  <a:pt x="3492" y="5174"/>
                  <a:pt x="3489" y="5174"/>
                </a:cubicBezTo>
                <a:cubicBezTo>
                  <a:pt x="3485" y="5170"/>
                  <a:pt x="3482" y="5170"/>
                  <a:pt x="3478" y="5170"/>
                </a:cubicBezTo>
                <a:cubicBezTo>
                  <a:pt x="3475" y="5170"/>
                  <a:pt x="3471" y="5167"/>
                  <a:pt x="3471" y="5170"/>
                </a:cubicBezTo>
                <a:cubicBezTo>
                  <a:pt x="3468" y="5170"/>
                  <a:pt x="3468" y="5170"/>
                  <a:pt x="3468" y="5170"/>
                </a:cubicBezTo>
                <a:cubicBezTo>
                  <a:pt x="3468" y="5174"/>
                  <a:pt x="3458" y="5177"/>
                  <a:pt x="3458" y="5177"/>
                </a:cubicBezTo>
                <a:cubicBezTo>
                  <a:pt x="3458" y="5177"/>
                  <a:pt x="3454" y="5181"/>
                  <a:pt x="3454" y="5181"/>
                </a:cubicBezTo>
                <a:cubicBezTo>
                  <a:pt x="3454" y="5181"/>
                  <a:pt x="3454" y="5188"/>
                  <a:pt x="3454" y="5188"/>
                </a:cubicBezTo>
                <a:cubicBezTo>
                  <a:pt x="3454" y="5188"/>
                  <a:pt x="3451" y="5191"/>
                  <a:pt x="3444" y="5191"/>
                </a:cubicBezTo>
                <a:cubicBezTo>
                  <a:pt x="3441" y="5194"/>
                  <a:pt x="3437" y="5194"/>
                  <a:pt x="3437" y="5194"/>
                </a:cubicBezTo>
                <a:cubicBezTo>
                  <a:pt x="3437" y="5201"/>
                  <a:pt x="3437" y="5201"/>
                  <a:pt x="3437" y="5201"/>
                </a:cubicBezTo>
                <a:cubicBezTo>
                  <a:pt x="3437" y="5201"/>
                  <a:pt x="3430" y="5205"/>
                  <a:pt x="3430" y="5208"/>
                </a:cubicBezTo>
                <a:cubicBezTo>
                  <a:pt x="3427" y="5212"/>
                  <a:pt x="3417" y="5218"/>
                  <a:pt x="3417" y="5218"/>
                </a:cubicBezTo>
                <a:cubicBezTo>
                  <a:pt x="3417" y="5218"/>
                  <a:pt x="3413" y="5222"/>
                  <a:pt x="3410" y="5225"/>
                </a:cubicBezTo>
                <a:cubicBezTo>
                  <a:pt x="3410" y="5229"/>
                  <a:pt x="3410" y="5232"/>
                  <a:pt x="3410" y="5236"/>
                </a:cubicBezTo>
                <a:cubicBezTo>
                  <a:pt x="3410" y="5236"/>
                  <a:pt x="3406" y="5239"/>
                  <a:pt x="3406" y="5242"/>
                </a:cubicBezTo>
                <a:cubicBezTo>
                  <a:pt x="3406" y="5246"/>
                  <a:pt x="3403" y="5249"/>
                  <a:pt x="3403" y="5253"/>
                </a:cubicBezTo>
                <a:cubicBezTo>
                  <a:pt x="3399" y="5253"/>
                  <a:pt x="3399" y="5256"/>
                  <a:pt x="3396" y="5256"/>
                </a:cubicBezTo>
                <a:cubicBezTo>
                  <a:pt x="3396" y="5256"/>
                  <a:pt x="3389" y="5260"/>
                  <a:pt x="3386" y="5260"/>
                </a:cubicBezTo>
                <a:cubicBezTo>
                  <a:pt x="3382" y="5263"/>
                  <a:pt x="3382" y="5266"/>
                  <a:pt x="3382" y="5266"/>
                </a:cubicBezTo>
                <a:cubicBezTo>
                  <a:pt x="3382" y="5266"/>
                  <a:pt x="3386" y="5270"/>
                  <a:pt x="3386" y="5270"/>
                </a:cubicBezTo>
                <a:cubicBezTo>
                  <a:pt x="3389" y="5270"/>
                  <a:pt x="3393" y="5273"/>
                  <a:pt x="3393" y="5273"/>
                </a:cubicBezTo>
                <a:cubicBezTo>
                  <a:pt x="3393" y="5273"/>
                  <a:pt x="3393" y="5277"/>
                  <a:pt x="3393" y="5280"/>
                </a:cubicBezTo>
                <a:cubicBezTo>
                  <a:pt x="3393" y="5280"/>
                  <a:pt x="3389" y="5287"/>
                  <a:pt x="3393" y="5287"/>
                </a:cubicBezTo>
                <a:cubicBezTo>
                  <a:pt x="3396" y="5287"/>
                  <a:pt x="3399" y="5287"/>
                  <a:pt x="3399" y="5287"/>
                </a:cubicBezTo>
                <a:cubicBezTo>
                  <a:pt x="3406" y="5290"/>
                  <a:pt x="3406" y="5290"/>
                  <a:pt x="3406" y="5290"/>
                </a:cubicBezTo>
                <a:cubicBezTo>
                  <a:pt x="3410" y="5294"/>
                  <a:pt x="3410" y="5294"/>
                  <a:pt x="3410" y="5294"/>
                </a:cubicBezTo>
                <a:cubicBezTo>
                  <a:pt x="3413" y="5294"/>
                  <a:pt x="3413" y="5294"/>
                  <a:pt x="3413" y="5294"/>
                </a:cubicBezTo>
                <a:cubicBezTo>
                  <a:pt x="3413" y="5294"/>
                  <a:pt x="3413" y="5297"/>
                  <a:pt x="3413" y="5301"/>
                </a:cubicBezTo>
                <a:cubicBezTo>
                  <a:pt x="3410" y="5301"/>
                  <a:pt x="3410" y="5304"/>
                  <a:pt x="3410" y="5304"/>
                </a:cubicBezTo>
                <a:cubicBezTo>
                  <a:pt x="3406" y="5304"/>
                  <a:pt x="3406" y="5304"/>
                  <a:pt x="3406" y="5301"/>
                </a:cubicBezTo>
                <a:cubicBezTo>
                  <a:pt x="3406" y="5297"/>
                  <a:pt x="3406" y="5297"/>
                  <a:pt x="3403" y="5294"/>
                </a:cubicBezTo>
                <a:cubicBezTo>
                  <a:pt x="3399" y="5294"/>
                  <a:pt x="3396" y="5297"/>
                  <a:pt x="3396" y="5297"/>
                </a:cubicBezTo>
                <a:cubicBezTo>
                  <a:pt x="3396" y="5297"/>
                  <a:pt x="3393" y="5297"/>
                  <a:pt x="3393" y="5294"/>
                </a:cubicBezTo>
                <a:cubicBezTo>
                  <a:pt x="3389" y="5290"/>
                  <a:pt x="3389" y="5294"/>
                  <a:pt x="3389" y="5290"/>
                </a:cubicBezTo>
                <a:cubicBezTo>
                  <a:pt x="3389" y="5287"/>
                  <a:pt x="3393" y="5287"/>
                  <a:pt x="3389" y="5284"/>
                </a:cubicBezTo>
                <a:cubicBezTo>
                  <a:pt x="3389" y="5284"/>
                  <a:pt x="3386" y="5280"/>
                  <a:pt x="3386" y="5280"/>
                </a:cubicBezTo>
                <a:cubicBezTo>
                  <a:pt x="3382" y="5280"/>
                  <a:pt x="3386" y="5284"/>
                  <a:pt x="3382" y="5280"/>
                </a:cubicBezTo>
                <a:cubicBezTo>
                  <a:pt x="3382" y="5277"/>
                  <a:pt x="3379" y="5277"/>
                  <a:pt x="3379" y="5277"/>
                </a:cubicBezTo>
                <a:cubicBezTo>
                  <a:pt x="3379" y="5277"/>
                  <a:pt x="3375" y="5277"/>
                  <a:pt x="3375" y="5273"/>
                </a:cubicBezTo>
                <a:cubicBezTo>
                  <a:pt x="3375" y="5273"/>
                  <a:pt x="3375" y="5270"/>
                  <a:pt x="3375" y="5266"/>
                </a:cubicBezTo>
                <a:cubicBezTo>
                  <a:pt x="3375" y="5266"/>
                  <a:pt x="3379" y="5263"/>
                  <a:pt x="3379" y="5260"/>
                </a:cubicBezTo>
                <a:cubicBezTo>
                  <a:pt x="3379" y="5260"/>
                  <a:pt x="3379" y="5249"/>
                  <a:pt x="3379" y="5249"/>
                </a:cubicBezTo>
                <a:cubicBezTo>
                  <a:pt x="3379" y="5249"/>
                  <a:pt x="3369" y="5270"/>
                  <a:pt x="3365" y="5287"/>
                </a:cubicBezTo>
                <a:cubicBezTo>
                  <a:pt x="3365" y="5287"/>
                  <a:pt x="3369" y="5284"/>
                  <a:pt x="3369" y="5287"/>
                </a:cubicBezTo>
                <a:cubicBezTo>
                  <a:pt x="3369" y="5290"/>
                  <a:pt x="3372" y="5294"/>
                  <a:pt x="3369" y="5297"/>
                </a:cubicBezTo>
                <a:cubicBezTo>
                  <a:pt x="3369" y="5297"/>
                  <a:pt x="3369" y="5297"/>
                  <a:pt x="3369" y="5308"/>
                </a:cubicBezTo>
                <a:cubicBezTo>
                  <a:pt x="3369" y="5314"/>
                  <a:pt x="3372" y="5318"/>
                  <a:pt x="3372" y="5321"/>
                </a:cubicBezTo>
                <a:cubicBezTo>
                  <a:pt x="3369" y="5321"/>
                  <a:pt x="3369" y="5325"/>
                  <a:pt x="3369" y="5328"/>
                </a:cubicBezTo>
                <a:cubicBezTo>
                  <a:pt x="3369" y="5332"/>
                  <a:pt x="3369" y="5342"/>
                  <a:pt x="3372" y="5342"/>
                </a:cubicBezTo>
                <a:cubicBezTo>
                  <a:pt x="3372" y="5342"/>
                  <a:pt x="3372" y="5345"/>
                  <a:pt x="3372" y="5345"/>
                </a:cubicBezTo>
                <a:cubicBezTo>
                  <a:pt x="3375" y="5349"/>
                  <a:pt x="3372" y="5352"/>
                  <a:pt x="3375" y="5349"/>
                </a:cubicBezTo>
                <a:cubicBezTo>
                  <a:pt x="3379" y="5342"/>
                  <a:pt x="3382" y="5338"/>
                  <a:pt x="3382" y="5338"/>
                </a:cubicBezTo>
                <a:cubicBezTo>
                  <a:pt x="3382" y="5335"/>
                  <a:pt x="3382" y="5335"/>
                  <a:pt x="3382" y="5335"/>
                </a:cubicBezTo>
                <a:cubicBezTo>
                  <a:pt x="3382" y="5335"/>
                  <a:pt x="3382" y="5332"/>
                  <a:pt x="3389" y="5332"/>
                </a:cubicBezTo>
                <a:cubicBezTo>
                  <a:pt x="3393" y="5332"/>
                  <a:pt x="3396" y="5332"/>
                  <a:pt x="3396" y="5335"/>
                </a:cubicBezTo>
                <a:cubicBezTo>
                  <a:pt x="3399" y="5335"/>
                  <a:pt x="3393" y="5342"/>
                  <a:pt x="3396" y="5342"/>
                </a:cubicBezTo>
                <a:cubicBezTo>
                  <a:pt x="3399" y="5342"/>
                  <a:pt x="3406" y="5338"/>
                  <a:pt x="3410" y="5338"/>
                </a:cubicBezTo>
                <a:cubicBezTo>
                  <a:pt x="3413" y="5338"/>
                  <a:pt x="3413" y="5342"/>
                  <a:pt x="3417" y="5345"/>
                </a:cubicBezTo>
                <a:cubicBezTo>
                  <a:pt x="3417" y="5349"/>
                  <a:pt x="3417" y="5352"/>
                  <a:pt x="3420" y="5356"/>
                </a:cubicBezTo>
                <a:cubicBezTo>
                  <a:pt x="3423" y="5356"/>
                  <a:pt x="3420" y="5359"/>
                  <a:pt x="3423" y="5362"/>
                </a:cubicBezTo>
                <a:cubicBezTo>
                  <a:pt x="3423" y="5366"/>
                  <a:pt x="3430" y="5369"/>
                  <a:pt x="3434" y="5369"/>
                </a:cubicBezTo>
                <a:cubicBezTo>
                  <a:pt x="3434" y="5369"/>
                  <a:pt x="3441" y="5369"/>
                  <a:pt x="3444" y="5369"/>
                </a:cubicBezTo>
                <a:cubicBezTo>
                  <a:pt x="3447" y="5373"/>
                  <a:pt x="3444" y="5376"/>
                  <a:pt x="3447" y="5376"/>
                </a:cubicBezTo>
                <a:cubicBezTo>
                  <a:pt x="3451" y="5376"/>
                  <a:pt x="3454" y="5386"/>
                  <a:pt x="3454" y="5386"/>
                </a:cubicBezTo>
                <a:cubicBezTo>
                  <a:pt x="3454" y="5386"/>
                  <a:pt x="3454" y="5393"/>
                  <a:pt x="3454" y="5397"/>
                </a:cubicBezTo>
                <a:cubicBezTo>
                  <a:pt x="3454" y="5397"/>
                  <a:pt x="3454" y="5400"/>
                  <a:pt x="3458" y="5404"/>
                </a:cubicBezTo>
                <a:cubicBezTo>
                  <a:pt x="3458" y="5404"/>
                  <a:pt x="3465" y="5404"/>
                  <a:pt x="3465" y="5404"/>
                </a:cubicBezTo>
                <a:cubicBezTo>
                  <a:pt x="3465" y="5404"/>
                  <a:pt x="3461" y="5410"/>
                  <a:pt x="3468" y="5410"/>
                </a:cubicBezTo>
                <a:cubicBezTo>
                  <a:pt x="3475" y="5414"/>
                  <a:pt x="3478" y="5414"/>
                  <a:pt x="3482" y="5417"/>
                </a:cubicBezTo>
                <a:cubicBezTo>
                  <a:pt x="3482" y="5417"/>
                  <a:pt x="3478" y="5421"/>
                  <a:pt x="3485" y="5421"/>
                </a:cubicBezTo>
                <a:cubicBezTo>
                  <a:pt x="3492" y="5421"/>
                  <a:pt x="3499" y="5421"/>
                  <a:pt x="3502" y="5424"/>
                </a:cubicBezTo>
                <a:cubicBezTo>
                  <a:pt x="3506" y="5424"/>
                  <a:pt x="3502" y="5428"/>
                  <a:pt x="3509" y="5434"/>
                </a:cubicBezTo>
                <a:cubicBezTo>
                  <a:pt x="3520" y="5438"/>
                  <a:pt x="3520" y="5441"/>
                  <a:pt x="3523" y="5441"/>
                </a:cubicBezTo>
                <a:cubicBezTo>
                  <a:pt x="3526" y="5441"/>
                  <a:pt x="3530" y="5441"/>
                  <a:pt x="3530" y="5448"/>
                </a:cubicBezTo>
                <a:cubicBezTo>
                  <a:pt x="3526" y="5455"/>
                  <a:pt x="3526" y="5459"/>
                  <a:pt x="3523" y="5462"/>
                </a:cubicBezTo>
                <a:cubicBezTo>
                  <a:pt x="3520" y="5465"/>
                  <a:pt x="3516" y="5472"/>
                  <a:pt x="3513" y="5476"/>
                </a:cubicBezTo>
                <a:cubicBezTo>
                  <a:pt x="3513" y="5479"/>
                  <a:pt x="3509" y="5483"/>
                  <a:pt x="3513" y="5486"/>
                </a:cubicBezTo>
                <a:cubicBezTo>
                  <a:pt x="3513" y="5493"/>
                  <a:pt x="3516" y="5496"/>
                  <a:pt x="3516" y="5500"/>
                </a:cubicBezTo>
                <a:cubicBezTo>
                  <a:pt x="3516" y="5503"/>
                  <a:pt x="3516" y="5510"/>
                  <a:pt x="3516" y="5513"/>
                </a:cubicBezTo>
                <a:cubicBezTo>
                  <a:pt x="3513" y="5517"/>
                  <a:pt x="3513" y="5520"/>
                  <a:pt x="3513" y="5520"/>
                </a:cubicBezTo>
                <a:cubicBezTo>
                  <a:pt x="3513" y="5520"/>
                  <a:pt x="3516" y="5527"/>
                  <a:pt x="3513" y="5531"/>
                </a:cubicBezTo>
                <a:cubicBezTo>
                  <a:pt x="3509" y="5534"/>
                  <a:pt x="3502" y="5541"/>
                  <a:pt x="3499" y="5541"/>
                </a:cubicBezTo>
                <a:cubicBezTo>
                  <a:pt x="3495" y="5541"/>
                  <a:pt x="3489" y="5548"/>
                  <a:pt x="3489" y="5548"/>
                </a:cubicBezTo>
                <a:cubicBezTo>
                  <a:pt x="3489" y="5548"/>
                  <a:pt x="3489" y="5561"/>
                  <a:pt x="3489" y="5565"/>
                </a:cubicBezTo>
                <a:cubicBezTo>
                  <a:pt x="3489" y="5565"/>
                  <a:pt x="3475" y="5589"/>
                  <a:pt x="3482" y="5592"/>
                </a:cubicBezTo>
                <a:cubicBezTo>
                  <a:pt x="3485" y="5596"/>
                  <a:pt x="3485" y="5603"/>
                  <a:pt x="3485" y="5606"/>
                </a:cubicBezTo>
                <a:cubicBezTo>
                  <a:pt x="3482" y="5609"/>
                  <a:pt x="3482" y="5609"/>
                  <a:pt x="3482" y="5609"/>
                </a:cubicBezTo>
                <a:cubicBezTo>
                  <a:pt x="3478" y="5613"/>
                  <a:pt x="3471" y="5613"/>
                  <a:pt x="3475" y="5620"/>
                </a:cubicBezTo>
                <a:cubicBezTo>
                  <a:pt x="3482" y="5627"/>
                  <a:pt x="3485" y="5627"/>
                  <a:pt x="3485" y="5633"/>
                </a:cubicBezTo>
                <a:cubicBezTo>
                  <a:pt x="3489" y="5637"/>
                  <a:pt x="3489" y="5637"/>
                  <a:pt x="3492" y="5644"/>
                </a:cubicBezTo>
                <a:cubicBezTo>
                  <a:pt x="3495" y="5647"/>
                  <a:pt x="3495" y="5651"/>
                  <a:pt x="3499" y="5654"/>
                </a:cubicBezTo>
                <a:cubicBezTo>
                  <a:pt x="3502" y="5657"/>
                  <a:pt x="3506" y="5661"/>
                  <a:pt x="3506" y="5664"/>
                </a:cubicBezTo>
                <a:cubicBezTo>
                  <a:pt x="3506" y="5668"/>
                  <a:pt x="3516" y="5675"/>
                  <a:pt x="3506" y="5668"/>
                </a:cubicBezTo>
                <a:cubicBezTo>
                  <a:pt x="3495" y="5661"/>
                  <a:pt x="3506" y="5668"/>
                  <a:pt x="3492" y="5657"/>
                </a:cubicBezTo>
                <a:cubicBezTo>
                  <a:pt x="3482" y="5647"/>
                  <a:pt x="3478" y="5654"/>
                  <a:pt x="3471" y="5647"/>
                </a:cubicBezTo>
                <a:cubicBezTo>
                  <a:pt x="3468" y="5640"/>
                  <a:pt x="3475" y="5661"/>
                  <a:pt x="3465" y="5637"/>
                </a:cubicBezTo>
                <a:cubicBezTo>
                  <a:pt x="3454" y="5609"/>
                  <a:pt x="3451" y="5613"/>
                  <a:pt x="3447" y="5606"/>
                </a:cubicBezTo>
                <a:cubicBezTo>
                  <a:pt x="3447" y="5599"/>
                  <a:pt x="3447" y="5606"/>
                  <a:pt x="3441" y="5592"/>
                </a:cubicBezTo>
                <a:cubicBezTo>
                  <a:pt x="3434" y="5579"/>
                  <a:pt x="3441" y="5589"/>
                  <a:pt x="3434" y="5579"/>
                </a:cubicBezTo>
                <a:cubicBezTo>
                  <a:pt x="3427" y="5572"/>
                  <a:pt x="3427" y="5582"/>
                  <a:pt x="3423" y="5568"/>
                </a:cubicBezTo>
                <a:cubicBezTo>
                  <a:pt x="3420" y="5551"/>
                  <a:pt x="3420" y="5561"/>
                  <a:pt x="3417" y="5544"/>
                </a:cubicBezTo>
                <a:cubicBezTo>
                  <a:pt x="3410" y="5527"/>
                  <a:pt x="3420" y="5527"/>
                  <a:pt x="3410" y="5517"/>
                </a:cubicBezTo>
                <a:cubicBezTo>
                  <a:pt x="3399" y="5510"/>
                  <a:pt x="3399" y="5513"/>
                  <a:pt x="3396" y="5510"/>
                </a:cubicBezTo>
                <a:cubicBezTo>
                  <a:pt x="3393" y="5503"/>
                  <a:pt x="3399" y="5507"/>
                  <a:pt x="3389" y="5493"/>
                </a:cubicBezTo>
                <a:cubicBezTo>
                  <a:pt x="3382" y="5479"/>
                  <a:pt x="3369" y="5472"/>
                  <a:pt x="3369" y="5448"/>
                </a:cubicBezTo>
                <a:cubicBezTo>
                  <a:pt x="3369" y="5421"/>
                  <a:pt x="3369" y="5417"/>
                  <a:pt x="3369" y="5417"/>
                </a:cubicBezTo>
                <a:cubicBezTo>
                  <a:pt x="3369" y="5417"/>
                  <a:pt x="3358" y="5407"/>
                  <a:pt x="3362" y="5393"/>
                </a:cubicBezTo>
                <a:cubicBezTo>
                  <a:pt x="3365" y="5376"/>
                  <a:pt x="3369" y="5383"/>
                  <a:pt x="3365" y="5376"/>
                </a:cubicBezTo>
                <a:cubicBezTo>
                  <a:pt x="3365" y="5373"/>
                  <a:pt x="3362" y="5373"/>
                  <a:pt x="3358" y="5366"/>
                </a:cubicBezTo>
                <a:cubicBezTo>
                  <a:pt x="3355" y="5362"/>
                  <a:pt x="3355" y="5362"/>
                  <a:pt x="3351" y="5359"/>
                </a:cubicBezTo>
                <a:cubicBezTo>
                  <a:pt x="3351" y="5356"/>
                  <a:pt x="3351" y="5345"/>
                  <a:pt x="3351" y="5345"/>
                </a:cubicBezTo>
                <a:cubicBezTo>
                  <a:pt x="3348" y="5349"/>
                  <a:pt x="3348" y="5349"/>
                  <a:pt x="3348" y="5349"/>
                </a:cubicBezTo>
                <a:cubicBezTo>
                  <a:pt x="3348" y="5349"/>
                  <a:pt x="3314" y="5685"/>
                  <a:pt x="3646" y="5736"/>
                </a:cubicBezTo>
                <a:cubicBezTo>
                  <a:pt x="3646" y="5736"/>
                  <a:pt x="3571" y="5719"/>
                  <a:pt x="3564" y="5702"/>
                </a:cubicBezTo>
                <a:cubicBezTo>
                  <a:pt x="3564" y="5702"/>
                  <a:pt x="3561" y="5688"/>
                  <a:pt x="3564" y="5688"/>
                </a:cubicBezTo>
                <a:cubicBezTo>
                  <a:pt x="3568" y="5688"/>
                  <a:pt x="3574" y="5692"/>
                  <a:pt x="3578" y="5688"/>
                </a:cubicBezTo>
                <a:cubicBezTo>
                  <a:pt x="3585" y="5681"/>
                  <a:pt x="3588" y="5678"/>
                  <a:pt x="3588" y="5678"/>
                </a:cubicBezTo>
                <a:cubicBezTo>
                  <a:pt x="3588" y="5685"/>
                  <a:pt x="3588" y="5685"/>
                  <a:pt x="3588" y="5685"/>
                </a:cubicBezTo>
                <a:cubicBezTo>
                  <a:pt x="3588" y="5685"/>
                  <a:pt x="3585" y="5685"/>
                  <a:pt x="3598" y="5681"/>
                </a:cubicBezTo>
                <a:cubicBezTo>
                  <a:pt x="3616" y="5681"/>
                  <a:pt x="3616" y="5681"/>
                  <a:pt x="3619" y="5681"/>
                </a:cubicBezTo>
                <a:cubicBezTo>
                  <a:pt x="3626" y="5678"/>
                  <a:pt x="3633" y="5664"/>
                  <a:pt x="3636" y="5671"/>
                </a:cubicBezTo>
                <a:cubicBezTo>
                  <a:pt x="3640" y="5681"/>
                  <a:pt x="3633" y="5678"/>
                  <a:pt x="3640" y="5681"/>
                </a:cubicBezTo>
                <a:cubicBezTo>
                  <a:pt x="3646" y="5681"/>
                  <a:pt x="3660" y="5678"/>
                  <a:pt x="3660" y="5678"/>
                </a:cubicBezTo>
                <a:cubicBezTo>
                  <a:pt x="3660" y="5678"/>
                  <a:pt x="3684" y="5681"/>
                  <a:pt x="3684" y="5678"/>
                </a:cubicBezTo>
                <a:cubicBezTo>
                  <a:pt x="3688" y="5675"/>
                  <a:pt x="3688" y="5671"/>
                  <a:pt x="3691" y="5671"/>
                </a:cubicBezTo>
                <a:cubicBezTo>
                  <a:pt x="3694" y="5671"/>
                  <a:pt x="3698" y="5678"/>
                  <a:pt x="3698" y="5678"/>
                </a:cubicBezTo>
                <a:cubicBezTo>
                  <a:pt x="3684" y="5685"/>
                  <a:pt x="3684" y="5685"/>
                  <a:pt x="3684" y="5685"/>
                </a:cubicBezTo>
                <a:cubicBezTo>
                  <a:pt x="3674" y="5695"/>
                  <a:pt x="3674" y="5695"/>
                  <a:pt x="3674" y="5695"/>
                </a:cubicBezTo>
                <a:cubicBezTo>
                  <a:pt x="3674" y="5695"/>
                  <a:pt x="3667" y="5695"/>
                  <a:pt x="3674" y="5699"/>
                </a:cubicBezTo>
                <a:cubicBezTo>
                  <a:pt x="3677" y="5702"/>
                  <a:pt x="3681" y="5702"/>
                  <a:pt x="3684" y="5702"/>
                </a:cubicBezTo>
                <a:cubicBezTo>
                  <a:pt x="3691" y="5702"/>
                  <a:pt x="3705" y="5712"/>
                  <a:pt x="3708" y="5705"/>
                </a:cubicBezTo>
                <a:cubicBezTo>
                  <a:pt x="3712" y="5699"/>
                  <a:pt x="3712" y="5699"/>
                  <a:pt x="3715" y="5695"/>
                </a:cubicBezTo>
                <a:cubicBezTo>
                  <a:pt x="3715" y="5692"/>
                  <a:pt x="3715" y="5685"/>
                  <a:pt x="3722" y="5685"/>
                </a:cubicBezTo>
                <a:cubicBezTo>
                  <a:pt x="3725" y="5685"/>
                  <a:pt x="3732" y="5688"/>
                  <a:pt x="3732" y="5688"/>
                </a:cubicBezTo>
                <a:cubicBezTo>
                  <a:pt x="3729" y="5699"/>
                  <a:pt x="3729" y="5699"/>
                  <a:pt x="3729" y="5699"/>
                </a:cubicBezTo>
                <a:cubicBezTo>
                  <a:pt x="3729" y="5699"/>
                  <a:pt x="3736" y="5699"/>
                  <a:pt x="3743" y="5699"/>
                </a:cubicBezTo>
                <a:cubicBezTo>
                  <a:pt x="3746" y="5699"/>
                  <a:pt x="3746" y="5705"/>
                  <a:pt x="3753" y="5699"/>
                </a:cubicBezTo>
                <a:cubicBezTo>
                  <a:pt x="3756" y="5692"/>
                  <a:pt x="3756" y="5692"/>
                  <a:pt x="3763" y="5692"/>
                </a:cubicBezTo>
                <a:cubicBezTo>
                  <a:pt x="3770" y="5692"/>
                  <a:pt x="3777" y="5688"/>
                  <a:pt x="3780" y="5688"/>
                </a:cubicBezTo>
                <a:cubicBezTo>
                  <a:pt x="3780" y="5692"/>
                  <a:pt x="3787" y="5692"/>
                  <a:pt x="3791" y="5692"/>
                </a:cubicBezTo>
                <a:cubicBezTo>
                  <a:pt x="3791" y="5692"/>
                  <a:pt x="3804" y="5699"/>
                  <a:pt x="3804" y="5699"/>
                </a:cubicBezTo>
                <a:cubicBezTo>
                  <a:pt x="3808" y="5695"/>
                  <a:pt x="3821" y="5699"/>
                  <a:pt x="3821" y="5699"/>
                </a:cubicBezTo>
                <a:cubicBezTo>
                  <a:pt x="3821" y="5699"/>
                  <a:pt x="3784" y="5733"/>
                  <a:pt x="3701" y="5736"/>
                </a:cubicBezTo>
                <a:cubicBezTo>
                  <a:pt x="3701" y="5736"/>
                  <a:pt x="3887" y="5743"/>
                  <a:pt x="3990" y="5561"/>
                </a:cubicBezTo>
                <a:cubicBezTo>
                  <a:pt x="4096" y="5383"/>
                  <a:pt x="4020" y="5150"/>
                  <a:pt x="3784" y="5071"/>
                </a:cubicBezTo>
                <a:cubicBezTo>
                  <a:pt x="3784" y="5071"/>
                  <a:pt x="3962" y="5136"/>
                  <a:pt x="4010" y="5304"/>
                </a:cubicBezTo>
                <a:cubicBezTo>
                  <a:pt x="4007" y="5308"/>
                  <a:pt x="4007" y="5308"/>
                  <a:pt x="4007" y="5308"/>
                </a:cubicBezTo>
                <a:cubicBezTo>
                  <a:pt x="4003" y="5304"/>
                  <a:pt x="4003" y="5308"/>
                  <a:pt x="4000" y="5297"/>
                </a:cubicBezTo>
                <a:cubicBezTo>
                  <a:pt x="3996" y="5290"/>
                  <a:pt x="3996" y="5294"/>
                  <a:pt x="3996" y="5287"/>
                </a:cubicBezTo>
                <a:cubicBezTo>
                  <a:pt x="3993" y="5280"/>
                  <a:pt x="3993" y="5284"/>
                  <a:pt x="3990" y="5280"/>
                </a:cubicBezTo>
                <a:cubicBezTo>
                  <a:pt x="3983" y="5273"/>
                  <a:pt x="3983" y="5273"/>
                  <a:pt x="3979" y="5270"/>
                </a:cubicBezTo>
                <a:cubicBezTo>
                  <a:pt x="3976" y="5270"/>
                  <a:pt x="3972" y="5260"/>
                  <a:pt x="3972" y="5256"/>
                </a:cubicBezTo>
                <a:cubicBezTo>
                  <a:pt x="3969" y="5253"/>
                  <a:pt x="3962" y="5249"/>
                  <a:pt x="3959" y="5249"/>
                </a:cubicBezTo>
                <a:cubicBezTo>
                  <a:pt x="3955" y="5249"/>
                  <a:pt x="3959" y="5246"/>
                  <a:pt x="3955" y="5249"/>
                </a:cubicBezTo>
                <a:cubicBezTo>
                  <a:pt x="3955" y="5253"/>
                  <a:pt x="3962" y="5260"/>
                  <a:pt x="3962" y="5260"/>
                </a:cubicBezTo>
                <a:cubicBezTo>
                  <a:pt x="3962" y="5273"/>
                  <a:pt x="3962" y="5273"/>
                  <a:pt x="3962" y="5273"/>
                </a:cubicBezTo>
                <a:cubicBezTo>
                  <a:pt x="3962" y="5273"/>
                  <a:pt x="3966" y="5284"/>
                  <a:pt x="3966" y="5287"/>
                </a:cubicBezTo>
                <a:cubicBezTo>
                  <a:pt x="3966" y="5290"/>
                  <a:pt x="3962" y="5301"/>
                  <a:pt x="3962" y="5301"/>
                </a:cubicBezTo>
                <a:cubicBezTo>
                  <a:pt x="3962" y="5301"/>
                  <a:pt x="3959" y="5308"/>
                  <a:pt x="3955" y="5311"/>
                </a:cubicBezTo>
                <a:cubicBezTo>
                  <a:pt x="3952" y="5311"/>
                  <a:pt x="3935" y="5314"/>
                  <a:pt x="3935" y="5314"/>
                </a:cubicBezTo>
                <a:cubicBezTo>
                  <a:pt x="3935" y="5314"/>
                  <a:pt x="3928" y="5308"/>
                  <a:pt x="3928" y="5304"/>
                </a:cubicBezTo>
                <a:cubicBezTo>
                  <a:pt x="3924" y="5297"/>
                  <a:pt x="3914" y="5297"/>
                  <a:pt x="3911" y="5294"/>
                </a:cubicBezTo>
                <a:cubicBezTo>
                  <a:pt x="3911" y="5290"/>
                  <a:pt x="3914" y="5287"/>
                  <a:pt x="3907" y="5280"/>
                </a:cubicBezTo>
                <a:cubicBezTo>
                  <a:pt x="3904" y="5273"/>
                  <a:pt x="3907" y="5277"/>
                  <a:pt x="3904" y="5270"/>
                </a:cubicBezTo>
                <a:cubicBezTo>
                  <a:pt x="3897" y="5263"/>
                  <a:pt x="3897" y="5263"/>
                  <a:pt x="3897" y="5263"/>
                </a:cubicBezTo>
                <a:cubicBezTo>
                  <a:pt x="3897" y="5263"/>
                  <a:pt x="3883" y="5260"/>
                  <a:pt x="3887" y="5266"/>
                </a:cubicBezTo>
                <a:cubicBezTo>
                  <a:pt x="3890" y="5277"/>
                  <a:pt x="3887" y="5284"/>
                  <a:pt x="3890" y="5284"/>
                </a:cubicBezTo>
                <a:cubicBezTo>
                  <a:pt x="3894" y="5287"/>
                  <a:pt x="3897" y="5284"/>
                  <a:pt x="3900" y="5290"/>
                </a:cubicBezTo>
                <a:cubicBezTo>
                  <a:pt x="3904" y="5297"/>
                  <a:pt x="3904" y="5301"/>
                  <a:pt x="3904" y="5304"/>
                </a:cubicBezTo>
                <a:cubicBezTo>
                  <a:pt x="3907" y="5304"/>
                  <a:pt x="3907" y="5314"/>
                  <a:pt x="3911" y="5318"/>
                </a:cubicBezTo>
                <a:cubicBezTo>
                  <a:pt x="3914" y="5318"/>
                  <a:pt x="3924" y="5318"/>
                  <a:pt x="3924" y="5321"/>
                </a:cubicBezTo>
                <a:cubicBezTo>
                  <a:pt x="3921" y="5325"/>
                  <a:pt x="3918" y="5328"/>
                  <a:pt x="3924" y="5332"/>
                </a:cubicBezTo>
                <a:cubicBezTo>
                  <a:pt x="3928" y="5332"/>
                  <a:pt x="3928" y="5335"/>
                  <a:pt x="3931" y="5335"/>
                </a:cubicBezTo>
                <a:cubicBezTo>
                  <a:pt x="3935" y="5335"/>
                  <a:pt x="3935" y="5335"/>
                  <a:pt x="3938" y="5332"/>
                </a:cubicBezTo>
                <a:cubicBezTo>
                  <a:pt x="3945" y="5332"/>
                  <a:pt x="3952" y="5332"/>
                  <a:pt x="3952" y="5332"/>
                </a:cubicBezTo>
                <a:cubicBezTo>
                  <a:pt x="3952" y="5332"/>
                  <a:pt x="3959" y="5335"/>
                  <a:pt x="3959" y="5338"/>
                </a:cubicBezTo>
                <a:cubicBezTo>
                  <a:pt x="3959" y="5342"/>
                  <a:pt x="3955" y="5356"/>
                  <a:pt x="3955" y="5356"/>
                </a:cubicBezTo>
                <a:cubicBezTo>
                  <a:pt x="3948" y="5369"/>
                  <a:pt x="3948" y="5369"/>
                  <a:pt x="3948" y="5369"/>
                </a:cubicBezTo>
                <a:cubicBezTo>
                  <a:pt x="3948" y="5369"/>
                  <a:pt x="3948" y="5393"/>
                  <a:pt x="3945" y="5393"/>
                </a:cubicBezTo>
                <a:cubicBezTo>
                  <a:pt x="3942" y="5393"/>
                  <a:pt x="3938" y="5404"/>
                  <a:pt x="3935" y="5404"/>
                </a:cubicBezTo>
                <a:cubicBezTo>
                  <a:pt x="3931" y="5407"/>
                  <a:pt x="3931" y="5421"/>
                  <a:pt x="3931" y="5421"/>
                </a:cubicBezTo>
                <a:cubicBezTo>
                  <a:pt x="3924" y="5431"/>
                  <a:pt x="3924" y="5431"/>
                  <a:pt x="3924" y="5431"/>
                </a:cubicBezTo>
                <a:cubicBezTo>
                  <a:pt x="3924" y="5431"/>
                  <a:pt x="3924" y="5441"/>
                  <a:pt x="3924" y="5445"/>
                </a:cubicBezTo>
                <a:cubicBezTo>
                  <a:pt x="3924" y="5448"/>
                  <a:pt x="3928" y="5462"/>
                  <a:pt x="3924" y="5469"/>
                </a:cubicBezTo>
                <a:cubicBezTo>
                  <a:pt x="3924" y="5476"/>
                  <a:pt x="3914" y="5479"/>
                  <a:pt x="3914" y="5479"/>
                </a:cubicBezTo>
                <a:cubicBezTo>
                  <a:pt x="3914" y="5479"/>
                  <a:pt x="3928" y="5493"/>
                  <a:pt x="3921" y="5493"/>
                </a:cubicBezTo>
                <a:cubicBezTo>
                  <a:pt x="3914" y="5496"/>
                  <a:pt x="3907" y="5503"/>
                  <a:pt x="3907" y="5507"/>
                </a:cubicBezTo>
                <a:cubicBezTo>
                  <a:pt x="3904" y="5510"/>
                  <a:pt x="3904" y="5513"/>
                  <a:pt x="3900" y="5513"/>
                </a:cubicBezTo>
                <a:cubicBezTo>
                  <a:pt x="3897" y="5517"/>
                  <a:pt x="3890" y="5517"/>
                  <a:pt x="3890" y="5520"/>
                </a:cubicBezTo>
                <a:cubicBezTo>
                  <a:pt x="3890" y="5520"/>
                  <a:pt x="3890" y="5531"/>
                  <a:pt x="3890" y="5531"/>
                </a:cubicBezTo>
                <a:cubicBezTo>
                  <a:pt x="3876" y="5548"/>
                  <a:pt x="3876" y="5548"/>
                  <a:pt x="3876" y="5548"/>
                </a:cubicBezTo>
                <a:cubicBezTo>
                  <a:pt x="3863" y="5561"/>
                  <a:pt x="3863" y="5561"/>
                  <a:pt x="3863" y="5561"/>
                </a:cubicBezTo>
                <a:cubicBezTo>
                  <a:pt x="3863" y="5561"/>
                  <a:pt x="3863" y="5572"/>
                  <a:pt x="3859" y="5572"/>
                </a:cubicBezTo>
                <a:cubicBezTo>
                  <a:pt x="3856" y="5572"/>
                  <a:pt x="3839" y="5579"/>
                  <a:pt x="3835" y="5582"/>
                </a:cubicBezTo>
                <a:cubicBezTo>
                  <a:pt x="3835" y="5582"/>
                  <a:pt x="3821" y="5589"/>
                  <a:pt x="3818" y="5589"/>
                </a:cubicBezTo>
                <a:cubicBezTo>
                  <a:pt x="3815" y="5589"/>
                  <a:pt x="3821" y="5599"/>
                  <a:pt x="3815" y="5589"/>
                </a:cubicBezTo>
                <a:cubicBezTo>
                  <a:pt x="3808" y="5579"/>
                  <a:pt x="3811" y="5585"/>
                  <a:pt x="3808" y="5572"/>
                </a:cubicBezTo>
                <a:cubicBezTo>
                  <a:pt x="3801" y="5558"/>
                  <a:pt x="3801" y="5568"/>
                  <a:pt x="3801" y="5558"/>
                </a:cubicBezTo>
                <a:cubicBezTo>
                  <a:pt x="3801" y="5551"/>
                  <a:pt x="3801" y="5558"/>
                  <a:pt x="3801" y="5551"/>
                </a:cubicBezTo>
                <a:cubicBezTo>
                  <a:pt x="3801" y="5541"/>
                  <a:pt x="3804" y="5548"/>
                  <a:pt x="3797" y="5537"/>
                </a:cubicBezTo>
                <a:cubicBezTo>
                  <a:pt x="3794" y="5527"/>
                  <a:pt x="3794" y="5531"/>
                  <a:pt x="3787" y="5524"/>
                </a:cubicBezTo>
                <a:cubicBezTo>
                  <a:pt x="3780" y="5517"/>
                  <a:pt x="3777" y="5524"/>
                  <a:pt x="3780" y="5513"/>
                </a:cubicBezTo>
                <a:cubicBezTo>
                  <a:pt x="3784" y="5503"/>
                  <a:pt x="3784" y="5513"/>
                  <a:pt x="3784" y="5503"/>
                </a:cubicBezTo>
                <a:cubicBezTo>
                  <a:pt x="3787" y="5493"/>
                  <a:pt x="3784" y="5489"/>
                  <a:pt x="3791" y="5486"/>
                </a:cubicBezTo>
                <a:cubicBezTo>
                  <a:pt x="3797" y="5483"/>
                  <a:pt x="3801" y="5479"/>
                  <a:pt x="3801" y="5476"/>
                </a:cubicBezTo>
                <a:cubicBezTo>
                  <a:pt x="3801" y="5469"/>
                  <a:pt x="3801" y="5465"/>
                  <a:pt x="3801" y="5462"/>
                </a:cubicBezTo>
                <a:cubicBezTo>
                  <a:pt x="3797" y="5459"/>
                  <a:pt x="3791" y="5452"/>
                  <a:pt x="3791" y="5448"/>
                </a:cubicBezTo>
                <a:cubicBezTo>
                  <a:pt x="3791" y="5445"/>
                  <a:pt x="3791" y="5448"/>
                  <a:pt x="3784" y="5441"/>
                </a:cubicBezTo>
                <a:cubicBezTo>
                  <a:pt x="3780" y="5434"/>
                  <a:pt x="3777" y="5431"/>
                  <a:pt x="3777" y="5431"/>
                </a:cubicBezTo>
                <a:cubicBezTo>
                  <a:pt x="3777" y="5431"/>
                  <a:pt x="3777" y="5414"/>
                  <a:pt x="3777" y="5407"/>
                </a:cubicBezTo>
                <a:cubicBezTo>
                  <a:pt x="3777" y="5400"/>
                  <a:pt x="3773" y="5410"/>
                  <a:pt x="3777" y="5400"/>
                </a:cubicBezTo>
                <a:cubicBezTo>
                  <a:pt x="3777" y="5390"/>
                  <a:pt x="3777" y="5383"/>
                  <a:pt x="3777" y="5383"/>
                </a:cubicBezTo>
                <a:cubicBezTo>
                  <a:pt x="3777" y="5383"/>
                  <a:pt x="3767" y="5376"/>
                  <a:pt x="3763" y="5376"/>
                </a:cubicBezTo>
                <a:cubicBezTo>
                  <a:pt x="3756" y="5376"/>
                  <a:pt x="3756" y="5383"/>
                  <a:pt x="3749" y="5380"/>
                </a:cubicBezTo>
                <a:cubicBezTo>
                  <a:pt x="3743" y="5373"/>
                  <a:pt x="3746" y="5369"/>
                  <a:pt x="3743" y="5366"/>
                </a:cubicBezTo>
                <a:cubicBezTo>
                  <a:pt x="3739" y="5366"/>
                  <a:pt x="3736" y="5366"/>
                  <a:pt x="3732" y="5369"/>
                </a:cubicBezTo>
                <a:cubicBezTo>
                  <a:pt x="3729" y="5373"/>
                  <a:pt x="3719" y="5373"/>
                  <a:pt x="3712" y="5373"/>
                </a:cubicBezTo>
                <a:cubicBezTo>
                  <a:pt x="3705" y="5376"/>
                  <a:pt x="3701" y="5376"/>
                  <a:pt x="3691" y="5376"/>
                </a:cubicBezTo>
                <a:cubicBezTo>
                  <a:pt x="3684" y="5376"/>
                  <a:pt x="3670" y="5380"/>
                  <a:pt x="3664" y="5376"/>
                </a:cubicBezTo>
                <a:cubicBezTo>
                  <a:pt x="3657" y="5373"/>
                  <a:pt x="3657" y="5376"/>
                  <a:pt x="3653" y="5369"/>
                </a:cubicBezTo>
                <a:cubicBezTo>
                  <a:pt x="3650" y="5362"/>
                  <a:pt x="3653" y="5362"/>
                  <a:pt x="3646" y="5359"/>
                </a:cubicBezTo>
                <a:cubicBezTo>
                  <a:pt x="3640" y="5356"/>
                  <a:pt x="3636" y="5359"/>
                  <a:pt x="3636" y="5352"/>
                </a:cubicBezTo>
                <a:cubicBezTo>
                  <a:pt x="3636" y="5342"/>
                  <a:pt x="3640" y="5345"/>
                  <a:pt x="3633" y="5338"/>
                </a:cubicBezTo>
                <a:cubicBezTo>
                  <a:pt x="3629" y="5332"/>
                  <a:pt x="3636" y="5342"/>
                  <a:pt x="3629" y="5332"/>
                </a:cubicBezTo>
                <a:cubicBezTo>
                  <a:pt x="3619" y="5321"/>
                  <a:pt x="3616" y="5332"/>
                  <a:pt x="3619" y="5321"/>
                </a:cubicBezTo>
                <a:cubicBezTo>
                  <a:pt x="3622" y="5314"/>
                  <a:pt x="3626" y="5318"/>
                  <a:pt x="3626" y="5311"/>
                </a:cubicBezTo>
                <a:cubicBezTo>
                  <a:pt x="3626" y="5301"/>
                  <a:pt x="3640" y="5314"/>
                  <a:pt x="3629" y="5294"/>
                </a:cubicBezTo>
                <a:cubicBezTo>
                  <a:pt x="3622" y="5277"/>
                  <a:pt x="3619" y="5280"/>
                  <a:pt x="3629" y="5266"/>
                </a:cubicBezTo>
                <a:cubicBezTo>
                  <a:pt x="3636" y="5249"/>
                  <a:pt x="3646" y="5246"/>
                  <a:pt x="3650" y="5242"/>
                </a:cubicBezTo>
                <a:cubicBezTo>
                  <a:pt x="3650" y="5239"/>
                  <a:pt x="3653" y="5232"/>
                  <a:pt x="3657" y="5229"/>
                </a:cubicBezTo>
                <a:cubicBezTo>
                  <a:pt x="3660" y="5225"/>
                  <a:pt x="3657" y="5225"/>
                  <a:pt x="3664" y="5225"/>
                </a:cubicBezTo>
                <a:cubicBezTo>
                  <a:pt x="3670" y="5225"/>
                  <a:pt x="3681" y="5222"/>
                  <a:pt x="3684" y="5218"/>
                </a:cubicBezTo>
                <a:cubicBezTo>
                  <a:pt x="3688" y="5215"/>
                  <a:pt x="3694" y="5205"/>
                  <a:pt x="3698" y="5205"/>
                </a:cubicBezTo>
                <a:cubicBezTo>
                  <a:pt x="3701" y="5205"/>
                  <a:pt x="3701" y="5205"/>
                  <a:pt x="3708" y="5205"/>
                </a:cubicBezTo>
                <a:cubicBezTo>
                  <a:pt x="3715" y="5201"/>
                  <a:pt x="3715" y="5201"/>
                  <a:pt x="3722" y="5201"/>
                </a:cubicBezTo>
                <a:cubicBezTo>
                  <a:pt x="3725" y="5201"/>
                  <a:pt x="3715" y="5205"/>
                  <a:pt x="3729" y="5201"/>
                </a:cubicBezTo>
                <a:cubicBezTo>
                  <a:pt x="3743" y="5198"/>
                  <a:pt x="3739" y="5198"/>
                  <a:pt x="3743" y="5198"/>
                </a:cubicBezTo>
                <a:cubicBezTo>
                  <a:pt x="3746" y="5198"/>
                  <a:pt x="3746" y="5201"/>
                  <a:pt x="3749" y="5201"/>
                </a:cubicBezTo>
                <a:cubicBezTo>
                  <a:pt x="3756" y="5201"/>
                  <a:pt x="3756" y="5191"/>
                  <a:pt x="3756" y="5201"/>
                </a:cubicBezTo>
                <a:cubicBezTo>
                  <a:pt x="3756" y="5215"/>
                  <a:pt x="3753" y="5218"/>
                  <a:pt x="3760" y="5218"/>
                </a:cubicBezTo>
                <a:cubicBezTo>
                  <a:pt x="3770" y="5222"/>
                  <a:pt x="3760" y="5222"/>
                  <a:pt x="3770" y="5222"/>
                </a:cubicBezTo>
                <a:cubicBezTo>
                  <a:pt x="3780" y="5222"/>
                  <a:pt x="3777" y="5222"/>
                  <a:pt x="3784" y="5225"/>
                </a:cubicBezTo>
                <a:cubicBezTo>
                  <a:pt x="3787" y="5225"/>
                  <a:pt x="3791" y="5229"/>
                  <a:pt x="3797" y="5229"/>
                </a:cubicBezTo>
                <a:cubicBezTo>
                  <a:pt x="3804" y="5229"/>
                  <a:pt x="3794" y="5239"/>
                  <a:pt x="3804" y="5229"/>
                </a:cubicBezTo>
                <a:cubicBezTo>
                  <a:pt x="3815" y="5218"/>
                  <a:pt x="3797" y="5218"/>
                  <a:pt x="3815" y="5218"/>
                </a:cubicBezTo>
                <a:cubicBezTo>
                  <a:pt x="3832" y="5222"/>
                  <a:pt x="3835" y="5225"/>
                  <a:pt x="3839" y="5225"/>
                </a:cubicBezTo>
                <a:cubicBezTo>
                  <a:pt x="3842" y="5222"/>
                  <a:pt x="3842" y="5225"/>
                  <a:pt x="3849" y="5222"/>
                </a:cubicBezTo>
                <a:cubicBezTo>
                  <a:pt x="3859" y="5218"/>
                  <a:pt x="3859" y="5218"/>
                  <a:pt x="3863" y="5218"/>
                </a:cubicBezTo>
                <a:cubicBezTo>
                  <a:pt x="3866" y="5222"/>
                  <a:pt x="3866" y="5229"/>
                  <a:pt x="3869" y="5222"/>
                </a:cubicBezTo>
                <a:cubicBezTo>
                  <a:pt x="3873" y="5215"/>
                  <a:pt x="3880" y="5215"/>
                  <a:pt x="3869" y="5212"/>
                </a:cubicBezTo>
                <a:cubicBezTo>
                  <a:pt x="3859" y="5205"/>
                  <a:pt x="3856" y="5212"/>
                  <a:pt x="3856" y="5205"/>
                </a:cubicBezTo>
                <a:cubicBezTo>
                  <a:pt x="3852" y="5198"/>
                  <a:pt x="3863" y="5201"/>
                  <a:pt x="3852" y="5198"/>
                </a:cubicBezTo>
                <a:cubicBezTo>
                  <a:pt x="3842" y="5198"/>
                  <a:pt x="3845" y="5198"/>
                  <a:pt x="3839" y="5194"/>
                </a:cubicBezTo>
                <a:cubicBezTo>
                  <a:pt x="3832" y="5191"/>
                  <a:pt x="3825" y="5201"/>
                  <a:pt x="3821" y="5194"/>
                </a:cubicBezTo>
                <a:cubicBezTo>
                  <a:pt x="3818" y="5188"/>
                  <a:pt x="3804" y="5201"/>
                  <a:pt x="3818" y="5188"/>
                </a:cubicBezTo>
                <a:cubicBezTo>
                  <a:pt x="3832" y="5177"/>
                  <a:pt x="3825" y="5170"/>
                  <a:pt x="3835" y="5174"/>
                </a:cubicBezTo>
                <a:cubicBezTo>
                  <a:pt x="3845" y="5177"/>
                  <a:pt x="3842" y="5184"/>
                  <a:pt x="3845" y="5181"/>
                </a:cubicBezTo>
                <a:cubicBezTo>
                  <a:pt x="3852" y="5174"/>
                  <a:pt x="3863" y="5170"/>
                  <a:pt x="3852" y="5164"/>
                </a:cubicBezTo>
                <a:cubicBezTo>
                  <a:pt x="3842" y="5157"/>
                  <a:pt x="3849" y="5160"/>
                  <a:pt x="3839" y="5157"/>
                </a:cubicBezTo>
                <a:cubicBezTo>
                  <a:pt x="3828" y="5150"/>
                  <a:pt x="3818" y="5174"/>
                  <a:pt x="3815" y="5170"/>
                </a:cubicBezTo>
                <a:cubicBezTo>
                  <a:pt x="3811" y="5167"/>
                  <a:pt x="3808" y="5164"/>
                  <a:pt x="3804" y="5167"/>
                </a:cubicBezTo>
                <a:cubicBezTo>
                  <a:pt x="3801" y="5167"/>
                  <a:pt x="3801" y="5177"/>
                  <a:pt x="3801" y="5184"/>
                </a:cubicBezTo>
                <a:cubicBezTo>
                  <a:pt x="3801" y="5191"/>
                  <a:pt x="3804" y="5191"/>
                  <a:pt x="3794" y="5188"/>
                </a:cubicBezTo>
                <a:cubicBezTo>
                  <a:pt x="3784" y="5181"/>
                  <a:pt x="3808" y="5184"/>
                  <a:pt x="3784" y="5174"/>
                </a:cubicBezTo>
                <a:cubicBezTo>
                  <a:pt x="3760" y="5167"/>
                  <a:pt x="3753" y="5167"/>
                  <a:pt x="3749" y="5170"/>
                </a:cubicBezTo>
                <a:cubicBezTo>
                  <a:pt x="3746" y="5174"/>
                  <a:pt x="3743" y="5174"/>
                  <a:pt x="3739" y="5177"/>
                </a:cubicBezTo>
                <a:cubicBezTo>
                  <a:pt x="3736" y="5181"/>
                  <a:pt x="3746" y="5184"/>
                  <a:pt x="3736" y="5181"/>
                </a:cubicBezTo>
                <a:cubicBezTo>
                  <a:pt x="3725" y="5174"/>
                  <a:pt x="3719" y="5181"/>
                  <a:pt x="3719" y="5181"/>
                </a:cubicBezTo>
                <a:cubicBezTo>
                  <a:pt x="3719" y="5181"/>
                  <a:pt x="3715" y="5181"/>
                  <a:pt x="3712" y="5184"/>
                </a:cubicBezTo>
                <a:cubicBezTo>
                  <a:pt x="3705" y="5188"/>
                  <a:pt x="3698" y="5191"/>
                  <a:pt x="3694" y="5188"/>
                </a:cubicBezTo>
                <a:cubicBezTo>
                  <a:pt x="3688" y="5188"/>
                  <a:pt x="3677" y="5191"/>
                  <a:pt x="3688" y="5177"/>
                </a:cubicBezTo>
                <a:cubicBezTo>
                  <a:pt x="3694" y="5167"/>
                  <a:pt x="3688" y="5174"/>
                  <a:pt x="3701" y="5167"/>
                </a:cubicBezTo>
                <a:cubicBezTo>
                  <a:pt x="3715" y="5164"/>
                  <a:pt x="3736" y="5160"/>
                  <a:pt x="3719" y="5157"/>
                </a:cubicBezTo>
                <a:cubicBezTo>
                  <a:pt x="3701" y="5153"/>
                  <a:pt x="3729" y="5153"/>
                  <a:pt x="3705" y="5143"/>
                </a:cubicBezTo>
                <a:cubicBezTo>
                  <a:pt x="3681" y="5133"/>
                  <a:pt x="3681" y="5146"/>
                  <a:pt x="3681" y="5133"/>
                </a:cubicBezTo>
                <a:cubicBezTo>
                  <a:pt x="3684" y="5116"/>
                  <a:pt x="3681" y="5116"/>
                  <a:pt x="3677" y="5116"/>
                </a:cubicBezTo>
                <a:cubicBezTo>
                  <a:pt x="3670" y="5116"/>
                  <a:pt x="3657" y="5119"/>
                  <a:pt x="3650" y="5122"/>
                </a:cubicBezTo>
                <a:cubicBezTo>
                  <a:pt x="3646" y="5122"/>
                  <a:pt x="3653" y="5126"/>
                  <a:pt x="3643" y="5119"/>
                </a:cubicBezTo>
                <a:cubicBezTo>
                  <a:pt x="3629" y="5112"/>
                  <a:pt x="3626" y="5122"/>
                  <a:pt x="3629" y="5112"/>
                </a:cubicBezTo>
                <a:cubicBezTo>
                  <a:pt x="3636" y="5105"/>
                  <a:pt x="3636" y="5102"/>
                  <a:pt x="3643" y="5098"/>
                </a:cubicBezTo>
                <a:cubicBezTo>
                  <a:pt x="3650" y="5092"/>
                  <a:pt x="3646" y="5071"/>
                  <a:pt x="3664" y="5078"/>
                </a:cubicBezTo>
                <a:cubicBezTo>
                  <a:pt x="3677" y="5088"/>
                  <a:pt x="3674" y="5085"/>
                  <a:pt x="3684" y="5085"/>
                </a:cubicBezTo>
                <a:cubicBezTo>
                  <a:pt x="3698" y="5085"/>
                  <a:pt x="3705" y="5085"/>
                  <a:pt x="3705" y="5081"/>
                </a:cubicBezTo>
                <a:cubicBezTo>
                  <a:pt x="3705" y="5078"/>
                  <a:pt x="3688" y="5071"/>
                  <a:pt x="3688" y="5071"/>
                </a:cubicBezTo>
                <a:cubicBezTo>
                  <a:pt x="3688" y="5071"/>
                  <a:pt x="3684" y="5074"/>
                  <a:pt x="3688" y="5071"/>
                </a:cubicBezTo>
                <a:cubicBezTo>
                  <a:pt x="3688" y="5068"/>
                  <a:pt x="3691" y="5064"/>
                  <a:pt x="3691" y="5064"/>
                </a:cubicBezTo>
                <a:cubicBezTo>
                  <a:pt x="3688" y="5061"/>
                  <a:pt x="3688" y="5061"/>
                  <a:pt x="3688" y="5061"/>
                </a:cubicBezTo>
                <a:cubicBezTo>
                  <a:pt x="3688" y="5061"/>
                  <a:pt x="3643" y="5061"/>
                  <a:pt x="3630" y="5062"/>
                </a:cubicBezTo>
              </a:path>
              <a:path w="5282" h="6134">
                <a:moveTo>
                  <a:pt x="4376" y="3999"/>
                </a:moveTo>
                <a:cubicBezTo>
                  <a:pt x="4355" y="3997"/>
                  <a:pt x="4334" y="3994"/>
                  <a:pt x="4313" y="3994"/>
                </a:cubicBezTo>
                <a:cubicBezTo>
                  <a:pt x="4313" y="4052"/>
                  <a:pt x="4313" y="4052"/>
                  <a:pt x="4313" y="4052"/>
                </a:cubicBezTo>
                <a:cubicBezTo>
                  <a:pt x="4331" y="4052"/>
                  <a:pt x="4348" y="4052"/>
                  <a:pt x="4365" y="4055"/>
                </a:cubicBezTo>
                <a:cubicBezTo>
                  <a:pt x="4499" y="4086"/>
                  <a:pt x="4585" y="4217"/>
                  <a:pt x="4558" y="4354"/>
                </a:cubicBezTo>
                <a:cubicBezTo>
                  <a:pt x="4534" y="4471"/>
                  <a:pt x="4427" y="4553"/>
                  <a:pt x="4313" y="4553"/>
                </a:cubicBezTo>
                <a:cubicBezTo>
                  <a:pt x="4313" y="4608"/>
                  <a:pt x="4313" y="4608"/>
                  <a:pt x="4313" y="4608"/>
                </a:cubicBezTo>
                <a:cubicBezTo>
                  <a:pt x="4455" y="4608"/>
                  <a:pt x="4585" y="4509"/>
                  <a:pt x="4613" y="4365"/>
                </a:cubicBezTo>
                <a:cubicBezTo>
                  <a:pt x="4651" y="4200"/>
                  <a:pt x="4544" y="4035"/>
                  <a:pt x="4376" y="3999"/>
                </a:cubicBezTo>
                <a:moveTo>
                  <a:pt x="4314" y="3994"/>
                </a:moveTo>
                <a:cubicBezTo>
                  <a:pt x="4169" y="3994"/>
                  <a:pt x="4041" y="4093"/>
                  <a:pt x="4010" y="4237"/>
                </a:cubicBezTo>
                <a:cubicBezTo>
                  <a:pt x="3976" y="4406"/>
                  <a:pt x="4083" y="4567"/>
                  <a:pt x="4248" y="4602"/>
                </a:cubicBezTo>
                <a:cubicBezTo>
                  <a:pt x="4269" y="4608"/>
                  <a:pt x="4293" y="4608"/>
                  <a:pt x="4313" y="4608"/>
                </a:cubicBezTo>
                <a:cubicBezTo>
                  <a:pt x="4313" y="4553"/>
                  <a:pt x="4313" y="4553"/>
                  <a:pt x="4313" y="4553"/>
                </a:cubicBezTo>
                <a:cubicBezTo>
                  <a:pt x="4296" y="4553"/>
                  <a:pt x="4279" y="4550"/>
                  <a:pt x="4262" y="4547"/>
                </a:cubicBezTo>
                <a:cubicBezTo>
                  <a:pt x="4124" y="4519"/>
                  <a:pt x="4038" y="4385"/>
                  <a:pt x="4065" y="4251"/>
                </a:cubicBezTo>
                <a:cubicBezTo>
                  <a:pt x="4090" y="4131"/>
                  <a:pt x="4196" y="4052"/>
                  <a:pt x="4314" y="4051"/>
                </a:cubicBezTo>
                <a:lnTo>
                  <a:pt x="4314" y="3994"/>
                </a:lnTo>
              </a:path>
              <a:path w="5282" h="6134">
                <a:moveTo>
                  <a:pt x="4232" y="4872"/>
                </a:moveTo>
                <a:lnTo>
                  <a:pt x="4151" y="4855"/>
                </a:lnTo>
                <a:lnTo>
                  <a:pt x="4213" y="4560"/>
                </a:lnTo>
                <a:lnTo>
                  <a:pt x="4297" y="4577"/>
                </a:lnTo>
                <a:lnTo>
                  <a:pt x="4232" y="4872"/>
                </a:lnTo>
              </a:path>
              <a:path w="5282" h="6134">
                <a:moveTo>
                  <a:pt x="4228" y="5019"/>
                </a:moveTo>
                <a:cubicBezTo>
                  <a:pt x="4221" y="5054"/>
                  <a:pt x="4187" y="5078"/>
                  <a:pt x="4152" y="5071"/>
                </a:cubicBezTo>
                <a:cubicBezTo>
                  <a:pt x="4115" y="5061"/>
                  <a:pt x="4091" y="5027"/>
                  <a:pt x="4101" y="4992"/>
                </a:cubicBezTo>
                <a:cubicBezTo>
                  <a:pt x="4159" y="4714"/>
                  <a:pt x="4159" y="4714"/>
                  <a:pt x="4159" y="4714"/>
                </a:cubicBezTo>
                <a:cubicBezTo>
                  <a:pt x="4166" y="4676"/>
                  <a:pt x="4200" y="4656"/>
                  <a:pt x="4234" y="4663"/>
                </a:cubicBezTo>
                <a:cubicBezTo>
                  <a:pt x="4272" y="4670"/>
                  <a:pt x="4296" y="4704"/>
                  <a:pt x="4288" y="4743"/>
                </a:cubicBezTo>
                <a:lnTo>
                  <a:pt x="4228" y="5019"/>
                </a:lnTo>
              </a:path>
              <a:path w="5282" h="6134">
                <a:moveTo>
                  <a:pt x="2622" y="679"/>
                </a:moveTo>
                <a:cubicBezTo>
                  <a:pt x="2621" y="679"/>
                  <a:pt x="2480" y="539"/>
                  <a:pt x="2219" y="676"/>
                </a:cubicBezTo>
                <a:cubicBezTo>
                  <a:pt x="2219" y="76"/>
                  <a:pt x="2219" y="76"/>
                  <a:pt x="2219" y="76"/>
                </a:cubicBezTo>
                <a:cubicBezTo>
                  <a:pt x="2219" y="76"/>
                  <a:pt x="2487" y="-73"/>
                  <a:pt x="2631" y="76"/>
                </a:cubicBezTo>
                <a:cubicBezTo>
                  <a:pt x="3044" y="76"/>
                  <a:pt x="3044" y="76"/>
                  <a:pt x="3044" y="76"/>
                </a:cubicBezTo>
                <a:cubicBezTo>
                  <a:pt x="3044" y="676"/>
                  <a:pt x="3044" y="676"/>
                  <a:pt x="3044" y="675"/>
                </a:cubicBezTo>
                <a:lnTo>
                  <a:pt x="2622" y="679"/>
                </a:lnTo>
              </a:path>
              <a:path w="5282" h="6134">
                <a:moveTo>
                  <a:pt x="2725" y="4774"/>
                </a:moveTo>
                <a:cubicBezTo>
                  <a:pt x="2656" y="4774"/>
                  <a:pt x="2656" y="4774"/>
                  <a:pt x="2656" y="4774"/>
                </a:cubicBezTo>
                <a:cubicBezTo>
                  <a:pt x="2656" y="4819"/>
                  <a:pt x="2656" y="4819"/>
                  <a:pt x="2656" y="4819"/>
                </a:cubicBezTo>
                <a:cubicBezTo>
                  <a:pt x="2725" y="4819"/>
                  <a:pt x="2725" y="4819"/>
                  <a:pt x="2725" y="4819"/>
                </a:cubicBezTo>
                <a:cubicBezTo>
                  <a:pt x="2732" y="4819"/>
                  <a:pt x="2739" y="4825"/>
                  <a:pt x="2739" y="4832"/>
                </a:cubicBezTo>
                <a:cubicBezTo>
                  <a:pt x="2739" y="4843"/>
                  <a:pt x="2732" y="4849"/>
                  <a:pt x="2725" y="4849"/>
                </a:cubicBezTo>
                <a:cubicBezTo>
                  <a:pt x="2656" y="4849"/>
                  <a:pt x="2656" y="4849"/>
                  <a:pt x="2656" y="4849"/>
                </a:cubicBezTo>
                <a:cubicBezTo>
                  <a:pt x="2656" y="4946"/>
                  <a:pt x="2656" y="4946"/>
                  <a:pt x="2656" y="4946"/>
                </a:cubicBezTo>
                <a:cubicBezTo>
                  <a:pt x="2725" y="4946"/>
                  <a:pt x="2725" y="4946"/>
                  <a:pt x="2725" y="4946"/>
                </a:cubicBezTo>
                <a:cubicBezTo>
                  <a:pt x="2770" y="4946"/>
                  <a:pt x="2804" y="4911"/>
                  <a:pt x="2804" y="4867"/>
                </a:cubicBezTo>
                <a:cubicBezTo>
                  <a:pt x="2804" y="4856"/>
                  <a:pt x="2804" y="4856"/>
                  <a:pt x="2804" y="4856"/>
                </a:cubicBezTo>
                <a:cubicBezTo>
                  <a:pt x="2804" y="4812"/>
                  <a:pt x="2770" y="4774"/>
                  <a:pt x="2725" y="4774"/>
                </a:cubicBezTo>
                <a:moveTo>
                  <a:pt x="2656" y="4697"/>
                </a:moveTo>
                <a:cubicBezTo>
                  <a:pt x="2896" y="4698"/>
                  <a:pt x="2896" y="4698"/>
                  <a:pt x="2896" y="4698"/>
                </a:cubicBezTo>
                <a:cubicBezTo>
                  <a:pt x="2941" y="4698"/>
                  <a:pt x="2979" y="4664"/>
                  <a:pt x="2979" y="4619"/>
                </a:cubicBezTo>
                <a:cubicBezTo>
                  <a:pt x="2979" y="4196"/>
                  <a:pt x="2979" y="4196"/>
                  <a:pt x="2979" y="4196"/>
                </a:cubicBezTo>
                <a:cubicBezTo>
                  <a:pt x="2979" y="4151"/>
                  <a:pt x="2941" y="4114"/>
                  <a:pt x="2896" y="4114"/>
                </a:cubicBezTo>
                <a:cubicBezTo>
                  <a:pt x="2656" y="4114"/>
                  <a:pt x="2656" y="4114"/>
                  <a:pt x="2656" y="4114"/>
                </a:cubicBezTo>
                <a:cubicBezTo>
                  <a:pt x="2656" y="4169"/>
                  <a:pt x="2656" y="4169"/>
                  <a:pt x="2656" y="4169"/>
                </a:cubicBezTo>
                <a:cubicBezTo>
                  <a:pt x="2852" y="4169"/>
                  <a:pt x="2852" y="4169"/>
                  <a:pt x="2852" y="4169"/>
                </a:cubicBezTo>
                <a:cubicBezTo>
                  <a:pt x="2890" y="4169"/>
                  <a:pt x="2917" y="4196"/>
                  <a:pt x="2917" y="4234"/>
                </a:cubicBezTo>
                <a:cubicBezTo>
                  <a:pt x="2917" y="4578"/>
                  <a:pt x="2917" y="4578"/>
                  <a:pt x="2917" y="4578"/>
                </a:cubicBezTo>
                <a:cubicBezTo>
                  <a:pt x="2917" y="4616"/>
                  <a:pt x="2890" y="4643"/>
                  <a:pt x="2852" y="4643"/>
                </a:cubicBezTo>
                <a:cubicBezTo>
                  <a:pt x="2656" y="4643"/>
                  <a:pt x="2656" y="4643"/>
                  <a:pt x="2656" y="4642"/>
                </a:cubicBezTo>
                <a:lnTo>
                  <a:pt x="2656" y="4697"/>
                </a:lnTo>
                <a:close/>
                <a:moveTo>
                  <a:pt x="2656" y="4774"/>
                </a:moveTo>
                <a:cubicBezTo>
                  <a:pt x="2574" y="4774"/>
                  <a:pt x="2574" y="4774"/>
                  <a:pt x="2574" y="4774"/>
                </a:cubicBezTo>
                <a:cubicBezTo>
                  <a:pt x="2574" y="4698"/>
                  <a:pt x="2574" y="4698"/>
                  <a:pt x="2574" y="4698"/>
                </a:cubicBezTo>
                <a:cubicBezTo>
                  <a:pt x="2656" y="4698"/>
                  <a:pt x="2656" y="4698"/>
                  <a:pt x="2656" y="4698"/>
                </a:cubicBezTo>
                <a:cubicBezTo>
                  <a:pt x="2656" y="4643"/>
                  <a:pt x="2656" y="4643"/>
                  <a:pt x="2656" y="4643"/>
                </a:cubicBezTo>
                <a:cubicBezTo>
                  <a:pt x="2475" y="4643"/>
                  <a:pt x="2475" y="4643"/>
                  <a:pt x="2475" y="4643"/>
                </a:cubicBezTo>
                <a:cubicBezTo>
                  <a:pt x="2475" y="4946"/>
                  <a:pt x="2475" y="4946"/>
                  <a:pt x="2475" y="4946"/>
                </a:cubicBezTo>
                <a:cubicBezTo>
                  <a:pt x="2656" y="4946"/>
                  <a:pt x="2656" y="4946"/>
                  <a:pt x="2656" y="4946"/>
                </a:cubicBezTo>
                <a:cubicBezTo>
                  <a:pt x="2656" y="4849"/>
                  <a:pt x="2656" y="4849"/>
                  <a:pt x="2656" y="4849"/>
                </a:cubicBezTo>
                <a:cubicBezTo>
                  <a:pt x="2588" y="4849"/>
                  <a:pt x="2588" y="4849"/>
                  <a:pt x="2588" y="4849"/>
                </a:cubicBezTo>
                <a:cubicBezTo>
                  <a:pt x="2581" y="4849"/>
                  <a:pt x="2574" y="4843"/>
                  <a:pt x="2574" y="4832"/>
                </a:cubicBezTo>
                <a:cubicBezTo>
                  <a:pt x="2574" y="4825"/>
                  <a:pt x="2581" y="4819"/>
                  <a:pt x="2588" y="4819"/>
                </a:cubicBezTo>
                <a:cubicBezTo>
                  <a:pt x="2656" y="4819"/>
                  <a:pt x="2656" y="4819"/>
                  <a:pt x="2656" y="4819"/>
                </a:cubicBezTo>
                <a:cubicBezTo>
                  <a:pt x="2656" y="4774"/>
                  <a:pt x="2656" y="4774"/>
                  <a:pt x="2656" y="4774"/>
                </a:cubicBezTo>
                <a:moveTo>
                  <a:pt x="2656" y="4114"/>
                </a:moveTo>
                <a:cubicBezTo>
                  <a:pt x="2475" y="4114"/>
                  <a:pt x="2475" y="4114"/>
                  <a:pt x="2475" y="4114"/>
                </a:cubicBezTo>
                <a:cubicBezTo>
                  <a:pt x="2475" y="4169"/>
                  <a:pt x="2475" y="4169"/>
                  <a:pt x="2475" y="4169"/>
                </a:cubicBezTo>
                <a:cubicBezTo>
                  <a:pt x="2656" y="4169"/>
                  <a:pt x="2656" y="4169"/>
                  <a:pt x="2656" y="4169"/>
                </a:cubicBezTo>
                <a:lnTo>
                  <a:pt x="2656" y="4114"/>
                </a:lnTo>
                <a:close/>
                <a:moveTo>
                  <a:pt x="2476" y="4114"/>
                </a:moveTo>
                <a:cubicBezTo>
                  <a:pt x="2053" y="4114"/>
                  <a:pt x="2053" y="4114"/>
                  <a:pt x="2053" y="4114"/>
                </a:cubicBezTo>
                <a:cubicBezTo>
                  <a:pt x="2008" y="4114"/>
                  <a:pt x="1974" y="4151"/>
                  <a:pt x="1974" y="4196"/>
                </a:cubicBezTo>
                <a:cubicBezTo>
                  <a:pt x="1974" y="4619"/>
                  <a:pt x="1974" y="4619"/>
                  <a:pt x="1974" y="4619"/>
                </a:cubicBezTo>
                <a:cubicBezTo>
                  <a:pt x="1974" y="4664"/>
                  <a:pt x="2008" y="4698"/>
                  <a:pt x="2053" y="4698"/>
                </a:cubicBezTo>
                <a:cubicBezTo>
                  <a:pt x="2375" y="4698"/>
                  <a:pt x="2375" y="4698"/>
                  <a:pt x="2375" y="4698"/>
                </a:cubicBezTo>
                <a:cubicBezTo>
                  <a:pt x="2375" y="4774"/>
                  <a:pt x="2375" y="4774"/>
                  <a:pt x="2375" y="4774"/>
                </a:cubicBezTo>
                <a:cubicBezTo>
                  <a:pt x="2231" y="4774"/>
                  <a:pt x="2231" y="4774"/>
                  <a:pt x="2231" y="4774"/>
                </a:cubicBezTo>
                <a:cubicBezTo>
                  <a:pt x="2187" y="4774"/>
                  <a:pt x="2152" y="4812"/>
                  <a:pt x="2152" y="4856"/>
                </a:cubicBezTo>
                <a:cubicBezTo>
                  <a:pt x="2152" y="4867"/>
                  <a:pt x="2152" y="4867"/>
                  <a:pt x="2152" y="4867"/>
                </a:cubicBezTo>
                <a:cubicBezTo>
                  <a:pt x="2152" y="4911"/>
                  <a:pt x="2187" y="4946"/>
                  <a:pt x="2231" y="4946"/>
                </a:cubicBezTo>
                <a:cubicBezTo>
                  <a:pt x="2475" y="4946"/>
                  <a:pt x="2475" y="4946"/>
                  <a:pt x="2475" y="4946"/>
                </a:cubicBezTo>
                <a:cubicBezTo>
                  <a:pt x="2475" y="4643"/>
                  <a:pt x="2475" y="4643"/>
                  <a:pt x="2475" y="4643"/>
                </a:cubicBezTo>
                <a:cubicBezTo>
                  <a:pt x="2101" y="4643"/>
                  <a:pt x="2101" y="4643"/>
                  <a:pt x="2101" y="4643"/>
                </a:cubicBezTo>
                <a:cubicBezTo>
                  <a:pt x="2063" y="4643"/>
                  <a:pt x="2032" y="4616"/>
                  <a:pt x="2032" y="4578"/>
                </a:cubicBezTo>
                <a:cubicBezTo>
                  <a:pt x="2032" y="4234"/>
                  <a:pt x="2032" y="4234"/>
                  <a:pt x="2032" y="4234"/>
                </a:cubicBezTo>
                <a:cubicBezTo>
                  <a:pt x="2032" y="4196"/>
                  <a:pt x="2063" y="4169"/>
                  <a:pt x="2101" y="4169"/>
                </a:cubicBezTo>
                <a:cubicBezTo>
                  <a:pt x="2475" y="4169"/>
                  <a:pt x="2475" y="4169"/>
                  <a:pt x="2476" y="4169"/>
                </a:cubicBezTo>
                <a:lnTo>
                  <a:pt x="2476" y="4114"/>
                </a:lnTo>
              </a:path>
              <a:path w="5282" h="6134">
                <a:moveTo>
                  <a:pt x="4864" y="2820"/>
                </a:moveTo>
                <a:cubicBezTo>
                  <a:pt x="5041" y="2604"/>
                  <a:pt x="5041" y="2604"/>
                  <a:pt x="5041" y="2604"/>
                </a:cubicBezTo>
                <a:cubicBezTo>
                  <a:pt x="4862" y="2460"/>
                  <a:pt x="4862" y="2460"/>
                  <a:pt x="4862" y="2460"/>
                </a:cubicBezTo>
                <a:cubicBezTo>
                  <a:pt x="4862" y="2566"/>
                  <a:pt x="4862" y="2566"/>
                  <a:pt x="4862" y="2566"/>
                </a:cubicBezTo>
                <a:cubicBezTo>
                  <a:pt x="4873" y="2566"/>
                  <a:pt x="4883" y="2570"/>
                  <a:pt x="4890" y="2577"/>
                </a:cubicBezTo>
                <a:cubicBezTo>
                  <a:pt x="4910" y="2594"/>
                  <a:pt x="4914" y="2625"/>
                  <a:pt x="4897" y="2642"/>
                </a:cubicBezTo>
                <a:cubicBezTo>
                  <a:pt x="4890" y="2652"/>
                  <a:pt x="4876" y="2659"/>
                  <a:pt x="4864" y="2659"/>
                </a:cubicBezTo>
                <a:lnTo>
                  <a:pt x="4864" y="2820"/>
                </a:lnTo>
                <a:close/>
                <a:moveTo>
                  <a:pt x="4684" y="2674"/>
                </a:moveTo>
                <a:cubicBezTo>
                  <a:pt x="4807" y="2772"/>
                  <a:pt x="4807" y="2772"/>
                  <a:pt x="4807" y="2772"/>
                </a:cubicBezTo>
                <a:cubicBezTo>
                  <a:pt x="4794" y="2793"/>
                  <a:pt x="4794" y="2793"/>
                  <a:pt x="4794" y="2793"/>
                </a:cubicBezTo>
                <a:cubicBezTo>
                  <a:pt x="4667" y="2690"/>
                  <a:pt x="4667" y="2690"/>
                  <a:pt x="4667" y="2690"/>
                </a:cubicBezTo>
                <a:cubicBezTo>
                  <a:pt x="4629" y="2735"/>
                  <a:pt x="4629" y="2735"/>
                  <a:pt x="4629" y="2735"/>
                </a:cubicBezTo>
                <a:cubicBezTo>
                  <a:pt x="4698" y="2790"/>
                  <a:pt x="4698" y="2790"/>
                  <a:pt x="4698" y="2790"/>
                </a:cubicBezTo>
                <a:cubicBezTo>
                  <a:pt x="4681" y="2810"/>
                  <a:pt x="4681" y="2810"/>
                  <a:pt x="4681" y="2810"/>
                </a:cubicBezTo>
                <a:cubicBezTo>
                  <a:pt x="4615" y="2755"/>
                  <a:pt x="4615" y="2755"/>
                  <a:pt x="4615" y="2755"/>
                </a:cubicBezTo>
                <a:cubicBezTo>
                  <a:pt x="4578" y="2800"/>
                  <a:pt x="4578" y="2800"/>
                  <a:pt x="4578" y="2800"/>
                </a:cubicBezTo>
                <a:cubicBezTo>
                  <a:pt x="4643" y="2855"/>
                  <a:pt x="4643" y="2855"/>
                  <a:pt x="4643" y="2855"/>
                </a:cubicBezTo>
                <a:cubicBezTo>
                  <a:pt x="4629" y="2876"/>
                  <a:pt x="4629" y="2876"/>
                  <a:pt x="4629" y="2876"/>
                </a:cubicBezTo>
                <a:cubicBezTo>
                  <a:pt x="4560" y="2821"/>
                  <a:pt x="4560" y="2821"/>
                  <a:pt x="4560" y="2821"/>
                </a:cubicBezTo>
                <a:cubicBezTo>
                  <a:pt x="4526" y="2865"/>
                  <a:pt x="4526" y="2865"/>
                  <a:pt x="4526" y="2865"/>
                </a:cubicBezTo>
                <a:cubicBezTo>
                  <a:pt x="4591" y="2920"/>
                  <a:pt x="4591" y="2920"/>
                  <a:pt x="4591" y="2920"/>
                </a:cubicBezTo>
                <a:cubicBezTo>
                  <a:pt x="4574" y="2937"/>
                  <a:pt x="4574" y="2937"/>
                  <a:pt x="4574" y="2937"/>
                </a:cubicBezTo>
                <a:cubicBezTo>
                  <a:pt x="4509" y="2886"/>
                  <a:pt x="4509" y="2886"/>
                  <a:pt x="4509" y="2886"/>
                </a:cubicBezTo>
                <a:cubicBezTo>
                  <a:pt x="4471" y="2930"/>
                  <a:pt x="4471" y="2930"/>
                  <a:pt x="4471" y="2930"/>
                </a:cubicBezTo>
                <a:cubicBezTo>
                  <a:pt x="4598" y="3030"/>
                  <a:pt x="4598" y="3030"/>
                  <a:pt x="4598" y="3030"/>
                </a:cubicBezTo>
                <a:cubicBezTo>
                  <a:pt x="4581" y="3051"/>
                  <a:pt x="4581" y="3051"/>
                  <a:pt x="4581" y="3051"/>
                </a:cubicBezTo>
                <a:cubicBezTo>
                  <a:pt x="4458" y="2948"/>
                  <a:pt x="4458" y="2948"/>
                  <a:pt x="4458" y="2948"/>
                </a:cubicBezTo>
                <a:cubicBezTo>
                  <a:pt x="4420" y="2992"/>
                  <a:pt x="4420" y="2992"/>
                  <a:pt x="4420" y="2992"/>
                </a:cubicBezTo>
                <a:cubicBezTo>
                  <a:pt x="4485" y="3047"/>
                  <a:pt x="4485" y="3047"/>
                  <a:pt x="4485" y="3047"/>
                </a:cubicBezTo>
                <a:cubicBezTo>
                  <a:pt x="4471" y="3068"/>
                  <a:pt x="4471" y="3068"/>
                  <a:pt x="4471" y="3068"/>
                </a:cubicBezTo>
                <a:cubicBezTo>
                  <a:pt x="4403" y="3013"/>
                  <a:pt x="4403" y="3013"/>
                  <a:pt x="4403" y="3013"/>
                </a:cubicBezTo>
                <a:cubicBezTo>
                  <a:pt x="4368" y="3058"/>
                  <a:pt x="4368" y="3058"/>
                  <a:pt x="4368" y="3058"/>
                </a:cubicBezTo>
                <a:cubicBezTo>
                  <a:pt x="4434" y="3113"/>
                  <a:pt x="4434" y="3113"/>
                  <a:pt x="4434" y="3113"/>
                </a:cubicBezTo>
                <a:cubicBezTo>
                  <a:pt x="4416" y="3133"/>
                  <a:pt x="4416" y="3133"/>
                  <a:pt x="4416" y="3133"/>
                </a:cubicBezTo>
                <a:cubicBezTo>
                  <a:pt x="4351" y="3078"/>
                  <a:pt x="4351" y="3078"/>
                  <a:pt x="4351" y="3078"/>
                </a:cubicBezTo>
                <a:cubicBezTo>
                  <a:pt x="4314" y="3123"/>
                  <a:pt x="4314" y="3123"/>
                  <a:pt x="4314" y="3123"/>
                </a:cubicBezTo>
                <a:cubicBezTo>
                  <a:pt x="4382" y="3178"/>
                  <a:pt x="4382" y="3178"/>
                  <a:pt x="4382" y="3178"/>
                </a:cubicBezTo>
                <a:cubicBezTo>
                  <a:pt x="4365" y="3195"/>
                  <a:pt x="4365" y="3195"/>
                  <a:pt x="4365" y="3195"/>
                </a:cubicBezTo>
                <a:cubicBezTo>
                  <a:pt x="4300" y="3143"/>
                  <a:pt x="4300" y="3143"/>
                  <a:pt x="4300" y="3143"/>
                </a:cubicBezTo>
                <a:cubicBezTo>
                  <a:pt x="4262" y="3188"/>
                  <a:pt x="4262" y="3188"/>
                  <a:pt x="4262" y="3188"/>
                </a:cubicBezTo>
                <a:cubicBezTo>
                  <a:pt x="4386" y="3291"/>
                  <a:pt x="4386" y="3291"/>
                  <a:pt x="4386" y="3291"/>
                </a:cubicBezTo>
                <a:cubicBezTo>
                  <a:pt x="4372" y="3308"/>
                  <a:pt x="4372" y="3308"/>
                  <a:pt x="4372" y="3308"/>
                </a:cubicBezTo>
                <a:cubicBezTo>
                  <a:pt x="4245" y="3205"/>
                  <a:pt x="4245" y="3205"/>
                  <a:pt x="4245" y="3205"/>
                </a:cubicBezTo>
                <a:cubicBezTo>
                  <a:pt x="4211" y="3253"/>
                  <a:pt x="4211" y="3253"/>
                  <a:pt x="4211" y="3253"/>
                </a:cubicBezTo>
                <a:cubicBezTo>
                  <a:pt x="4276" y="3305"/>
                  <a:pt x="4276" y="3305"/>
                  <a:pt x="4276" y="3305"/>
                </a:cubicBezTo>
                <a:cubicBezTo>
                  <a:pt x="4259" y="3326"/>
                  <a:pt x="4259" y="3326"/>
                  <a:pt x="4259" y="3326"/>
                </a:cubicBezTo>
                <a:cubicBezTo>
                  <a:pt x="4193" y="3271"/>
                  <a:pt x="4193" y="3271"/>
                  <a:pt x="4193" y="3271"/>
                </a:cubicBezTo>
                <a:cubicBezTo>
                  <a:pt x="4156" y="3315"/>
                  <a:pt x="4156" y="3315"/>
                  <a:pt x="4156" y="3315"/>
                </a:cubicBezTo>
                <a:cubicBezTo>
                  <a:pt x="4221" y="3370"/>
                  <a:pt x="4221" y="3370"/>
                  <a:pt x="4221" y="3370"/>
                </a:cubicBezTo>
                <a:cubicBezTo>
                  <a:pt x="4207" y="3391"/>
                  <a:pt x="4207" y="3391"/>
                  <a:pt x="4207" y="3391"/>
                </a:cubicBezTo>
                <a:cubicBezTo>
                  <a:pt x="4142" y="3336"/>
                  <a:pt x="4142" y="3336"/>
                  <a:pt x="4142" y="3336"/>
                </a:cubicBezTo>
                <a:cubicBezTo>
                  <a:pt x="4104" y="3381"/>
                  <a:pt x="4104" y="3381"/>
                  <a:pt x="4104" y="3381"/>
                </a:cubicBezTo>
                <a:cubicBezTo>
                  <a:pt x="4169" y="3435"/>
                  <a:pt x="4169" y="3435"/>
                  <a:pt x="4169" y="3435"/>
                </a:cubicBezTo>
                <a:cubicBezTo>
                  <a:pt x="4152" y="3453"/>
                  <a:pt x="4152" y="3453"/>
                  <a:pt x="4152" y="3453"/>
                </a:cubicBezTo>
                <a:cubicBezTo>
                  <a:pt x="4087" y="3401"/>
                  <a:pt x="4087" y="3401"/>
                  <a:pt x="4087" y="3401"/>
                </a:cubicBezTo>
                <a:cubicBezTo>
                  <a:pt x="4053" y="3446"/>
                  <a:pt x="4053" y="3446"/>
                  <a:pt x="4053" y="3446"/>
                </a:cubicBezTo>
                <a:cubicBezTo>
                  <a:pt x="4176" y="3549"/>
                  <a:pt x="4176" y="3549"/>
                  <a:pt x="4176" y="3549"/>
                </a:cubicBezTo>
                <a:cubicBezTo>
                  <a:pt x="4159" y="3566"/>
                  <a:pt x="4159" y="3566"/>
                  <a:pt x="4159" y="3566"/>
                </a:cubicBezTo>
                <a:cubicBezTo>
                  <a:pt x="4036" y="3466"/>
                  <a:pt x="4036" y="3466"/>
                  <a:pt x="4036" y="3466"/>
                </a:cubicBezTo>
                <a:cubicBezTo>
                  <a:pt x="3998" y="3511"/>
                  <a:pt x="3998" y="3511"/>
                  <a:pt x="3998" y="3511"/>
                </a:cubicBezTo>
                <a:cubicBezTo>
                  <a:pt x="4063" y="3563"/>
                  <a:pt x="4063" y="3563"/>
                  <a:pt x="4063" y="3563"/>
                </a:cubicBezTo>
                <a:cubicBezTo>
                  <a:pt x="4049" y="3583"/>
                  <a:pt x="4049" y="3583"/>
                  <a:pt x="4049" y="3583"/>
                </a:cubicBezTo>
                <a:cubicBezTo>
                  <a:pt x="3984" y="3528"/>
                  <a:pt x="3984" y="3528"/>
                  <a:pt x="3984" y="3528"/>
                </a:cubicBezTo>
                <a:cubicBezTo>
                  <a:pt x="3947" y="3573"/>
                  <a:pt x="3947" y="3573"/>
                  <a:pt x="3947" y="3573"/>
                </a:cubicBezTo>
                <a:cubicBezTo>
                  <a:pt x="4012" y="3628"/>
                  <a:pt x="4012" y="3628"/>
                  <a:pt x="4012" y="3628"/>
                </a:cubicBezTo>
                <a:cubicBezTo>
                  <a:pt x="3995" y="3648"/>
                  <a:pt x="3995" y="3648"/>
                  <a:pt x="3995" y="3648"/>
                </a:cubicBezTo>
                <a:cubicBezTo>
                  <a:pt x="3929" y="3593"/>
                  <a:pt x="3929" y="3593"/>
                  <a:pt x="3929" y="3593"/>
                </a:cubicBezTo>
                <a:cubicBezTo>
                  <a:pt x="3895" y="3638"/>
                  <a:pt x="3895" y="3638"/>
                  <a:pt x="3895" y="3638"/>
                </a:cubicBezTo>
                <a:cubicBezTo>
                  <a:pt x="3960" y="3693"/>
                  <a:pt x="3960" y="3693"/>
                  <a:pt x="3960" y="3693"/>
                </a:cubicBezTo>
                <a:cubicBezTo>
                  <a:pt x="3943" y="3714"/>
                  <a:pt x="3943" y="3714"/>
                  <a:pt x="3943" y="3714"/>
                </a:cubicBezTo>
                <a:cubicBezTo>
                  <a:pt x="3878" y="3659"/>
                  <a:pt x="3878" y="3659"/>
                  <a:pt x="3878" y="3659"/>
                </a:cubicBezTo>
                <a:cubicBezTo>
                  <a:pt x="3840" y="3703"/>
                  <a:pt x="3840" y="3703"/>
                  <a:pt x="3840" y="3703"/>
                </a:cubicBezTo>
                <a:cubicBezTo>
                  <a:pt x="3967" y="3806"/>
                  <a:pt x="3967" y="3806"/>
                  <a:pt x="3967" y="3806"/>
                </a:cubicBezTo>
                <a:cubicBezTo>
                  <a:pt x="3950" y="3824"/>
                  <a:pt x="3950" y="3824"/>
                  <a:pt x="3950" y="3824"/>
                </a:cubicBezTo>
                <a:cubicBezTo>
                  <a:pt x="3826" y="3724"/>
                  <a:pt x="3826" y="3724"/>
                  <a:pt x="3826" y="3724"/>
                </a:cubicBezTo>
                <a:cubicBezTo>
                  <a:pt x="3751" y="3813"/>
                  <a:pt x="3751" y="3813"/>
                  <a:pt x="3751" y="3813"/>
                </a:cubicBezTo>
                <a:cubicBezTo>
                  <a:pt x="3933" y="3961"/>
                  <a:pt x="3933" y="3961"/>
                  <a:pt x="3933" y="3961"/>
                </a:cubicBezTo>
                <a:cubicBezTo>
                  <a:pt x="4862" y="2821"/>
                  <a:pt x="4862" y="2821"/>
                  <a:pt x="4862" y="2821"/>
                </a:cubicBezTo>
                <a:cubicBezTo>
                  <a:pt x="4862" y="2659"/>
                  <a:pt x="4862" y="2659"/>
                  <a:pt x="4862" y="2659"/>
                </a:cubicBezTo>
                <a:cubicBezTo>
                  <a:pt x="4852" y="2659"/>
                  <a:pt x="4842" y="2656"/>
                  <a:pt x="4835" y="2649"/>
                </a:cubicBezTo>
                <a:cubicBezTo>
                  <a:pt x="4814" y="2632"/>
                  <a:pt x="4811" y="2604"/>
                  <a:pt x="4828" y="2584"/>
                </a:cubicBezTo>
                <a:cubicBezTo>
                  <a:pt x="4835" y="2573"/>
                  <a:pt x="4849" y="2566"/>
                  <a:pt x="4862" y="2566"/>
                </a:cubicBezTo>
                <a:cubicBezTo>
                  <a:pt x="4862" y="2460"/>
                  <a:pt x="4862" y="2460"/>
                  <a:pt x="4862" y="2460"/>
                </a:cubicBezTo>
                <a:cubicBezTo>
                  <a:pt x="4859" y="2456"/>
                  <a:pt x="4859" y="2456"/>
                  <a:pt x="4859" y="2455"/>
                </a:cubicBezTo>
                <a:lnTo>
                  <a:pt x="4684" y="2674"/>
                </a:lnTo>
              </a:path>
              <a:path w="5282" h="6134">
                <a:moveTo>
                  <a:pt x="5144" y="3389"/>
                </a:moveTo>
                <a:cubicBezTo>
                  <a:pt x="5155" y="3387"/>
                  <a:pt x="5165" y="3380"/>
                  <a:pt x="5169" y="3370"/>
                </a:cubicBezTo>
                <a:cubicBezTo>
                  <a:pt x="5245" y="3171"/>
                  <a:pt x="5245" y="3171"/>
                  <a:pt x="5245" y="3171"/>
                </a:cubicBezTo>
                <a:cubicBezTo>
                  <a:pt x="5252" y="3157"/>
                  <a:pt x="5245" y="3140"/>
                  <a:pt x="5235" y="3133"/>
                </a:cubicBezTo>
                <a:cubicBezTo>
                  <a:pt x="5266" y="3054"/>
                  <a:pt x="5266" y="3054"/>
                  <a:pt x="5266" y="3054"/>
                </a:cubicBezTo>
                <a:cubicBezTo>
                  <a:pt x="5287" y="2996"/>
                  <a:pt x="5259" y="2927"/>
                  <a:pt x="5200" y="2907"/>
                </a:cubicBezTo>
                <a:cubicBezTo>
                  <a:pt x="5182" y="2900"/>
                  <a:pt x="5162" y="2896"/>
                  <a:pt x="5145" y="2900"/>
                </a:cubicBezTo>
                <a:cubicBezTo>
                  <a:pt x="5145" y="3095"/>
                  <a:pt x="5145" y="3095"/>
                  <a:pt x="5145" y="3095"/>
                </a:cubicBezTo>
                <a:cubicBezTo>
                  <a:pt x="5162" y="3106"/>
                  <a:pt x="5162" y="3106"/>
                  <a:pt x="5162" y="3106"/>
                </a:cubicBezTo>
                <a:cubicBezTo>
                  <a:pt x="5145" y="3099"/>
                  <a:pt x="5145" y="3099"/>
                  <a:pt x="5145" y="3099"/>
                </a:cubicBezTo>
                <a:cubicBezTo>
                  <a:pt x="5145" y="3188"/>
                  <a:pt x="5145" y="3188"/>
                  <a:pt x="5145" y="3188"/>
                </a:cubicBezTo>
                <a:cubicBezTo>
                  <a:pt x="5158" y="3154"/>
                  <a:pt x="5158" y="3154"/>
                  <a:pt x="5158" y="3154"/>
                </a:cubicBezTo>
                <a:cubicBezTo>
                  <a:pt x="5162" y="3143"/>
                  <a:pt x="5162" y="3130"/>
                  <a:pt x="5151" y="3123"/>
                </a:cubicBezTo>
                <a:cubicBezTo>
                  <a:pt x="5207" y="3143"/>
                  <a:pt x="5207" y="3143"/>
                  <a:pt x="5207" y="3143"/>
                </a:cubicBezTo>
                <a:cubicBezTo>
                  <a:pt x="5220" y="3147"/>
                  <a:pt x="5232" y="3164"/>
                  <a:pt x="5224" y="3181"/>
                </a:cubicBezTo>
                <a:cubicBezTo>
                  <a:pt x="5158" y="3349"/>
                  <a:pt x="5158" y="3349"/>
                  <a:pt x="5158" y="3349"/>
                </a:cubicBezTo>
                <a:cubicBezTo>
                  <a:pt x="5155" y="3356"/>
                  <a:pt x="5151" y="3360"/>
                  <a:pt x="5144" y="3363"/>
                </a:cubicBezTo>
                <a:lnTo>
                  <a:pt x="5144" y="3389"/>
                </a:lnTo>
                <a:close/>
                <a:moveTo>
                  <a:pt x="4955" y="3871"/>
                </a:moveTo>
                <a:cubicBezTo>
                  <a:pt x="5145" y="3390"/>
                  <a:pt x="5145" y="3390"/>
                  <a:pt x="5145" y="3390"/>
                </a:cubicBezTo>
                <a:cubicBezTo>
                  <a:pt x="5145" y="3363"/>
                  <a:pt x="5145" y="3363"/>
                  <a:pt x="5145" y="3363"/>
                </a:cubicBezTo>
                <a:cubicBezTo>
                  <a:pt x="5138" y="3366"/>
                  <a:pt x="5131" y="3366"/>
                  <a:pt x="5120" y="3366"/>
                </a:cubicBezTo>
                <a:cubicBezTo>
                  <a:pt x="5065" y="3342"/>
                  <a:pt x="5065" y="3342"/>
                  <a:pt x="5065" y="3342"/>
                </a:cubicBezTo>
                <a:cubicBezTo>
                  <a:pt x="5079" y="3342"/>
                  <a:pt x="5090" y="3336"/>
                  <a:pt x="5093" y="3325"/>
                </a:cubicBezTo>
                <a:cubicBezTo>
                  <a:pt x="5145" y="3188"/>
                  <a:pt x="5145" y="3188"/>
                  <a:pt x="5145" y="3188"/>
                </a:cubicBezTo>
                <a:cubicBezTo>
                  <a:pt x="5145" y="3099"/>
                  <a:pt x="5145" y="3099"/>
                  <a:pt x="5145" y="3099"/>
                </a:cubicBezTo>
                <a:cubicBezTo>
                  <a:pt x="5021" y="3051"/>
                  <a:pt x="5021" y="3051"/>
                  <a:pt x="5021" y="3051"/>
                </a:cubicBezTo>
                <a:cubicBezTo>
                  <a:pt x="5004" y="3047"/>
                  <a:pt x="4990" y="3058"/>
                  <a:pt x="4983" y="3071"/>
                </a:cubicBezTo>
                <a:cubicBezTo>
                  <a:pt x="4907" y="3267"/>
                  <a:pt x="4907" y="3267"/>
                  <a:pt x="4907" y="3267"/>
                </a:cubicBezTo>
                <a:cubicBezTo>
                  <a:pt x="4904" y="3281"/>
                  <a:pt x="4907" y="3291"/>
                  <a:pt x="4914" y="3301"/>
                </a:cubicBezTo>
                <a:cubicBezTo>
                  <a:pt x="4849" y="3473"/>
                  <a:pt x="4849" y="3473"/>
                  <a:pt x="4849" y="3473"/>
                </a:cubicBezTo>
                <a:cubicBezTo>
                  <a:pt x="4849" y="3775"/>
                  <a:pt x="4849" y="3775"/>
                  <a:pt x="4849" y="3775"/>
                </a:cubicBezTo>
                <a:cubicBezTo>
                  <a:pt x="4852" y="3775"/>
                  <a:pt x="4856" y="3778"/>
                  <a:pt x="4862" y="3778"/>
                </a:cubicBezTo>
                <a:cubicBezTo>
                  <a:pt x="4876" y="3785"/>
                  <a:pt x="4887" y="3802"/>
                  <a:pt x="4883" y="3816"/>
                </a:cubicBezTo>
                <a:cubicBezTo>
                  <a:pt x="4893" y="3802"/>
                  <a:pt x="4911" y="3799"/>
                  <a:pt x="4928" y="3802"/>
                </a:cubicBezTo>
                <a:cubicBezTo>
                  <a:pt x="4945" y="3813"/>
                  <a:pt x="4955" y="3833"/>
                  <a:pt x="4948" y="3850"/>
                </a:cubicBezTo>
                <a:cubicBezTo>
                  <a:pt x="4945" y="3861"/>
                  <a:pt x="4945" y="3861"/>
                  <a:pt x="4945" y="3861"/>
                </a:cubicBezTo>
                <a:cubicBezTo>
                  <a:pt x="4849" y="3926"/>
                  <a:pt x="4849" y="3926"/>
                  <a:pt x="4849" y="3926"/>
                </a:cubicBezTo>
                <a:cubicBezTo>
                  <a:pt x="4849" y="3946"/>
                  <a:pt x="4849" y="3946"/>
                  <a:pt x="4849" y="3946"/>
                </a:cubicBezTo>
                <a:cubicBezTo>
                  <a:pt x="4955" y="3871"/>
                  <a:pt x="4955" y="3871"/>
                  <a:pt x="4955" y="3871"/>
                </a:cubicBezTo>
                <a:moveTo>
                  <a:pt x="5144" y="2899"/>
                </a:moveTo>
                <a:cubicBezTo>
                  <a:pt x="5145" y="3095"/>
                  <a:pt x="5145" y="3095"/>
                  <a:pt x="5145" y="3095"/>
                </a:cubicBezTo>
                <a:cubicBezTo>
                  <a:pt x="5031" y="3020"/>
                  <a:pt x="5031" y="3020"/>
                  <a:pt x="5031" y="3020"/>
                </a:cubicBezTo>
                <a:cubicBezTo>
                  <a:pt x="5052" y="2972"/>
                  <a:pt x="5052" y="2972"/>
                  <a:pt x="5052" y="2972"/>
                </a:cubicBezTo>
                <a:cubicBezTo>
                  <a:pt x="5065" y="2931"/>
                  <a:pt x="5103" y="2903"/>
                  <a:pt x="5144" y="2899"/>
                </a:cubicBezTo>
                <a:moveTo>
                  <a:pt x="4849" y="3473"/>
                </a:moveTo>
                <a:cubicBezTo>
                  <a:pt x="4728" y="3782"/>
                  <a:pt x="4728" y="3782"/>
                  <a:pt x="4728" y="3782"/>
                </a:cubicBezTo>
                <a:cubicBezTo>
                  <a:pt x="4780" y="3991"/>
                  <a:pt x="4780" y="3991"/>
                  <a:pt x="4780" y="3991"/>
                </a:cubicBezTo>
                <a:cubicBezTo>
                  <a:pt x="4849" y="3946"/>
                  <a:pt x="4849" y="3946"/>
                  <a:pt x="4849" y="3946"/>
                </a:cubicBezTo>
                <a:cubicBezTo>
                  <a:pt x="4849" y="3926"/>
                  <a:pt x="4849" y="3926"/>
                  <a:pt x="4849" y="3926"/>
                </a:cubicBezTo>
                <a:cubicBezTo>
                  <a:pt x="4842" y="3929"/>
                  <a:pt x="4842" y="3929"/>
                  <a:pt x="4842" y="3929"/>
                </a:cubicBezTo>
                <a:cubicBezTo>
                  <a:pt x="4773" y="3905"/>
                  <a:pt x="4773" y="3905"/>
                  <a:pt x="4773" y="3905"/>
                </a:cubicBezTo>
                <a:cubicBezTo>
                  <a:pt x="4745" y="3785"/>
                  <a:pt x="4745" y="3785"/>
                  <a:pt x="4745" y="3785"/>
                </a:cubicBezTo>
                <a:cubicBezTo>
                  <a:pt x="4749" y="3775"/>
                  <a:pt x="4749" y="3775"/>
                  <a:pt x="4749" y="3775"/>
                </a:cubicBezTo>
                <a:cubicBezTo>
                  <a:pt x="4756" y="3754"/>
                  <a:pt x="4776" y="3747"/>
                  <a:pt x="4794" y="3754"/>
                </a:cubicBezTo>
                <a:cubicBezTo>
                  <a:pt x="4811" y="3758"/>
                  <a:pt x="4821" y="3775"/>
                  <a:pt x="4818" y="3792"/>
                </a:cubicBezTo>
                <a:cubicBezTo>
                  <a:pt x="4825" y="3782"/>
                  <a:pt x="4835" y="3775"/>
                  <a:pt x="4849" y="3775"/>
                </a:cubicBezTo>
                <a:lnTo>
                  <a:pt x="4849" y="3473"/>
                </a:lnTo>
              </a:path>
              <a:path w="5282" h="6134">
                <a:moveTo>
                  <a:pt x="3241" y="3036"/>
                </a:moveTo>
                <a:cubicBezTo>
                  <a:pt x="3240" y="3156"/>
                  <a:pt x="3240" y="3156"/>
                  <a:pt x="3240" y="3156"/>
                </a:cubicBezTo>
                <a:cubicBezTo>
                  <a:pt x="3267" y="3156"/>
                  <a:pt x="3288" y="3139"/>
                  <a:pt x="3298" y="3119"/>
                </a:cubicBezTo>
                <a:cubicBezTo>
                  <a:pt x="3459" y="3143"/>
                  <a:pt x="3590" y="3273"/>
                  <a:pt x="3614" y="3438"/>
                </a:cubicBezTo>
                <a:cubicBezTo>
                  <a:pt x="3593" y="3444"/>
                  <a:pt x="3576" y="3465"/>
                  <a:pt x="3576" y="3492"/>
                </a:cubicBezTo>
                <a:cubicBezTo>
                  <a:pt x="3576" y="3516"/>
                  <a:pt x="3593" y="3540"/>
                  <a:pt x="3614" y="3547"/>
                </a:cubicBezTo>
                <a:cubicBezTo>
                  <a:pt x="3590" y="3712"/>
                  <a:pt x="3459" y="3842"/>
                  <a:pt x="3298" y="3866"/>
                </a:cubicBezTo>
                <a:cubicBezTo>
                  <a:pt x="3288" y="3846"/>
                  <a:pt x="3267" y="3829"/>
                  <a:pt x="3240" y="3829"/>
                </a:cubicBezTo>
                <a:cubicBezTo>
                  <a:pt x="3240" y="3949"/>
                  <a:pt x="3240" y="3949"/>
                  <a:pt x="3240" y="3949"/>
                </a:cubicBezTo>
                <a:cubicBezTo>
                  <a:pt x="3494" y="3949"/>
                  <a:pt x="3696" y="3743"/>
                  <a:pt x="3696" y="3492"/>
                </a:cubicBezTo>
                <a:cubicBezTo>
                  <a:pt x="3696" y="3239"/>
                  <a:pt x="3494" y="3036"/>
                  <a:pt x="3240" y="3036"/>
                </a:cubicBezTo>
                <a:moveTo>
                  <a:pt x="3240" y="3036"/>
                </a:moveTo>
                <a:cubicBezTo>
                  <a:pt x="2990" y="3036"/>
                  <a:pt x="2784" y="3239"/>
                  <a:pt x="2784" y="3492"/>
                </a:cubicBezTo>
                <a:cubicBezTo>
                  <a:pt x="2784" y="3743"/>
                  <a:pt x="2990" y="3949"/>
                  <a:pt x="3240" y="3949"/>
                </a:cubicBezTo>
                <a:cubicBezTo>
                  <a:pt x="3240" y="3829"/>
                  <a:pt x="3240" y="3829"/>
                  <a:pt x="3240" y="3829"/>
                </a:cubicBezTo>
                <a:cubicBezTo>
                  <a:pt x="3216" y="3829"/>
                  <a:pt x="3195" y="3846"/>
                  <a:pt x="3185" y="3866"/>
                </a:cubicBezTo>
                <a:cubicBezTo>
                  <a:pt x="3020" y="3842"/>
                  <a:pt x="2890" y="3712"/>
                  <a:pt x="2866" y="3547"/>
                </a:cubicBezTo>
                <a:cubicBezTo>
                  <a:pt x="2890" y="3540"/>
                  <a:pt x="2904" y="3516"/>
                  <a:pt x="2904" y="3492"/>
                </a:cubicBezTo>
                <a:cubicBezTo>
                  <a:pt x="2904" y="3465"/>
                  <a:pt x="2890" y="3444"/>
                  <a:pt x="2866" y="3438"/>
                </a:cubicBezTo>
                <a:cubicBezTo>
                  <a:pt x="2890" y="3273"/>
                  <a:pt x="3020" y="3143"/>
                  <a:pt x="3185" y="3119"/>
                </a:cubicBezTo>
                <a:cubicBezTo>
                  <a:pt x="3195" y="3139"/>
                  <a:pt x="3216" y="3156"/>
                  <a:pt x="3241" y="3156"/>
                </a:cubicBezTo>
                <a:lnTo>
                  <a:pt x="3241" y="3036"/>
                </a:lnTo>
              </a:path>
              <a:path w="5282" h="6134">
                <a:moveTo>
                  <a:pt x="3376" y="3327"/>
                </a:moveTo>
                <a:cubicBezTo>
                  <a:pt x="3269" y="3429"/>
                  <a:pt x="3269" y="3429"/>
                  <a:pt x="3269" y="3429"/>
                </a:cubicBezTo>
                <a:cubicBezTo>
                  <a:pt x="3262" y="3426"/>
                  <a:pt x="3252" y="3422"/>
                  <a:pt x="3239" y="3422"/>
                </a:cubicBezTo>
                <a:cubicBezTo>
                  <a:pt x="3208" y="3422"/>
                  <a:pt x="3180" y="3443"/>
                  <a:pt x="3174" y="3470"/>
                </a:cubicBezTo>
                <a:cubicBezTo>
                  <a:pt x="2951" y="3470"/>
                  <a:pt x="2951" y="3470"/>
                  <a:pt x="2951" y="3470"/>
                </a:cubicBezTo>
                <a:cubicBezTo>
                  <a:pt x="2951" y="3518"/>
                  <a:pt x="2951" y="3518"/>
                  <a:pt x="2951" y="3518"/>
                </a:cubicBezTo>
                <a:cubicBezTo>
                  <a:pt x="3174" y="3518"/>
                  <a:pt x="3174" y="3518"/>
                  <a:pt x="3174" y="3518"/>
                </a:cubicBezTo>
                <a:cubicBezTo>
                  <a:pt x="3180" y="3546"/>
                  <a:pt x="3208" y="3566"/>
                  <a:pt x="3239" y="3566"/>
                </a:cubicBezTo>
                <a:cubicBezTo>
                  <a:pt x="3280" y="3566"/>
                  <a:pt x="3310" y="3532"/>
                  <a:pt x="3310" y="3494"/>
                </a:cubicBezTo>
                <a:cubicBezTo>
                  <a:pt x="3310" y="3484"/>
                  <a:pt x="3307" y="3474"/>
                  <a:pt x="3304" y="3463"/>
                </a:cubicBezTo>
                <a:cubicBezTo>
                  <a:pt x="3406" y="3357"/>
                  <a:pt x="3406" y="3357"/>
                  <a:pt x="3407" y="3358"/>
                </a:cubicBezTo>
                <a:lnTo>
                  <a:pt x="3376" y="3327"/>
                </a:lnTo>
              </a:path>
              <a:path w="5282" h="6134">
                <a:moveTo>
                  <a:pt x="3649" y="4351"/>
                </a:moveTo>
                <a:cubicBezTo>
                  <a:pt x="3595" y="4351"/>
                  <a:pt x="3544" y="4372"/>
                  <a:pt x="3506" y="4403"/>
                </a:cubicBezTo>
                <a:cubicBezTo>
                  <a:pt x="3468" y="4372"/>
                  <a:pt x="3417" y="4351"/>
                  <a:pt x="3362" y="4351"/>
                </a:cubicBezTo>
                <a:cubicBezTo>
                  <a:pt x="3245" y="4351"/>
                  <a:pt x="3149" y="4444"/>
                  <a:pt x="3149" y="4557"/>
                </a:cubicBezTo>
                <a:cubicBezTo>
                  <a:pt x="3149" y="4688"/>
                  <a:pt x="3255" y="4891"/>
                  <a:pt x="3516" y="4891"/>
                </a:cubicBezTo>
                <a:cubicBezTo>
                  <a:pt x="3784" y="4891"/>
                  <a:pt x="3864" y="4678"/>
                  <a:pt x="3864" y="4557"/>
                </a:cubicBezTo>
                <a:cubicBezTo>
                  <a:pt x="3864" y="4444"/>
                  <a:pt x="3767" y="4351"/>
                  <a:pt x="3649" y="4351"/>
                </a:cubicBezTo>
              </a:path>
              <a:path w="5282" h="6134">
                <a:moveTo>
                  <a:pt x="3510" y="4457"/>
                </a:moveTo>
                <a:cubicBezTo>
                  <a:pt x="3469" y="4376"/>
                  <a:pt x="3493" y="4280"/>
                  <a:pt x="3561" y="4211"/>
                </a:cubicBezTo>
                <a:cubicBezTo>
                  <a:pt x="3664" y="4232"/>
                  <a:pt x="3664" y="4232"/>
                  <a:pt x="3664" y="4232"/>
                </a:cubicBezTo>
                <a:cubicBezTo>
                  <a:pt x="3568" y="4283"/>
                  <a:pt x="3510" y="4338"/>
                  <a:pt x="3510" y="4457"/>
                </a:cubicBezTo>
              </a:path>
              <a:path w="5282" h="6134">
                <a:moveTo>
                  <a:pt x="2015" y="459"/>
                </a:moveTo>
                <a:cubicBezTo>
                  <a:pt x="1990" y="422"/>
                  <a:pt x="1990" y="422"/>
                  <a:pt x="1990" y="422"/>
                </a:cubicBezTo>
                <a:cubicBezTo>
                  <a:pt x="1215" y="941"/>
                  <a:pt x="1215" y="941"/>
                  <a:pt x="1215" y="941"/>
                </a:cubicBezTo>
                <a:cubicBezTo>
                  <a:pt x="1160" y="979"/>
                  <a:pt x="1081" y="959"/>
                  <a:pt x="1040" y="900"/>
                </a:cubicBezTo>
                <a:cubicBezTo>
                  <a:pt x="999" y="838"/>
                  <a:pt x="1009" y="759"/>
                  <a:pt x="1064" y="721"/>
                </a:cubicBezTo>
                <a:cubicBezTo>
                  <a:pt x="1843" y="202"/>
                  <a:pt x="1843" y="202"/>
                  <a:pt x="1843" y="202"/>
                </a:cubicBezTo>
                <a:cubicBezTo>
                  <a:pt x="1815" y="165"/>
                  <a:pt x="1815" y="165"/>
                  <a:pt x="1815" y="165"/>
                </a:cubicBezTo>
                <a:cubicBezTo>
                  <a:pt x="1033" y="691"/>
                  <a:pt x="1033" y="691"/>
                  <a:pt x="1033" y="691"/>
                </a:cubicBezTo>
                <a:cubicBezTo>
                  <a:pt x="958" y="739"/>
                  <a:pt x="944" y="845"/>
                  <a:pt x="996" y="928"/>
                </a:cubicBezTo>
                <a:cubicBezTo>
                  <a:pt x="1051" y="1010"/>
                  <a:pt x="1157" y="1034"/>
                  <a:pt x="1230" y="987"/>
                </a:cubicBezTo>
                <a:lnTo>
                  <a:pt x="2015" y="459"/>
                </a:lnTo>
              </a:path>
              <a:path w="5282" h="6134">
                <a:moveTo>
                  <a:pt x="2032" y="511"/>
                </a:moveTo>
                <a:cubicBezTo>
                  <a:pt x="2017" y="522"/>
                  <a:pt x="1997" y="519"/>
                  <a:pt x="1990" y="505"/>
                </a:cubicBezTo>
                <a:cubicBezTo>
                  <a:pt x="1767" y="172"/>
                  <a:pt x="1767" y="172"/>
                  <a:pt x="1767" y="172"/>
                </a:cubicBezTo>
                <a:cubicBezTo>
                  <a:pt x="1757" y="158"/>
                  <a:pt x="1760" y="138"/>
                  <a:pt x="1777" y="127"/>
                </a:cubicBezTo>
                <a:cubicBezTo>
                  <a:pt x="1791" y="117"/>
                  <a:pt x="1811" y="124"/>
                  <a:pt x="1822" y="138"/>
                </a:cubicBezTo>
                <a:cubicBezTo>
                  <a:pt x="2041" y="467"/>
                  <a:pt x="2041" y="467"/>
                  <a:pt x="2041" y="467"/>
                </a:cubicBezTo>
                <a:cubicBezTo>
                  <a:pt x="2051" y="484"/>
                  <a:pt x="2048" y="501"/>
                  <a:pt x="2032" y="511"/>
                </a:cubicBezTo>
              </a:path>
              <a:path w="5282" h="6134">
                <a:moveTo>
                  <a:pt x="1895" y="439"/>
                </a:moveTo>
                <a:cubicBezTo>
                  <a:pt x="1863" y="394"/>
                  <a:pt x="1863" y="394"/>
                  <a:pt x="1863" y="394"/>
                </a:cubicBezTo>
                <a:cubicBezTo>
                  <a:pt x="1170" y="859"/>
                  <a:pt x="1170" y="859"/>
                  <a:pt x="1170" y="859"/>
                </a:cubicBezTo>
                <a:cubicBezTo>
                  <a:pt x="1143" y="876"/>
                  <a:pt x="1112" y="876"/>
                  <a:pt x="1084" y="862"/>
                </a:cubicBezTo>
                <a:cubicBezTo>
                  <a:pt x="1084" y="866"/>
                  <a:pt x="1084" y="866"/>
                  <a:pt x="1088" y="869"/>
                </a:cubicBezTo>
                <a:cubicBezTo>
                  <a:pt x="1115" y="911"/>
                  <a:pt x="1170" y="924"/>
                  <a:pt x="1208" y="898"/>
                </a:cubicBezTo>
                <a:lnTo>
                  <a:pt x="1895" y="439"/>
                </a:lnTo>
              </a:path>
              <a:path w="5282" h="6134">
                <a:moveTo>
                  <a:pt x="628" y="1555"/>
                </a:moveTo>
                <a:cubicBezTo>
                  <a:pt x="620" y="1556"/>
                  <a:pt x="617" y="1556"/>
                  <a:pt x="610" y="1556"/>
                </a:cubicBezTo>
                <a:cubicBezTo>
                  <a:pt x="610" y="1679"/>
                  <a:pt x="610" y="1679"/>
                  <a:pt x="610" y="1679"/>
                </a:cubicBezTo>
                <a:cubicBezTo>
                  <a:pt x="637" y="1679"/>
                  <a:pt x="665" y="1662"/>
                  <a:pt x="672" y="1635"/>
                </a:cubicBezTo>
                <a:cubicBezTo>
                  <a:pt x="679" y="1600"/>
                  <a:pt x="662" y="1566"/>
                  <a:pt x="628" y="1555"/>
                </a:cubicBezTo>
                <a:moveTo>
                  <a:pt x="611" y="1500"/>
                </a:moveTo>
                <a:cubicBezTo>
                  <a:pt x="610" y="1141"/>
                  <a:pt x="610" y="1141"/>
                  <a:pt x="610" y="1141"/>
                </a:cubicBezTo>
                <a:cubicBezTo>
                  <a:pt x="637" y="1120"/>
                  <a:pt x="668" y="1113"/>
                  <a:pt x="703" y="1113"/>
                </a:cubicBezTo>
                <a:cubicBezTo>
                  <a:pt x="758" y="904"/>
                  <a:pt x="758" y="904"/>
                  <a:pt x="758" y="904"/>
                </a:cubicBezTo>
                <a:cubicBezTo>
                  <a:pt x="765" y="877"/>
                  <a:pt x="792" y="859"/>
                  <a:pt x="816" y="866"/>
                </a:cubicBezTo>
                <a:cubicBezTo>
                  <a:pt x="844" y="873"/>
                  <a:pt x="857" y="901"/>
                  <a:pt x="851" y="928"/>
                </a:cubicBezTo>
                <a:cubicBezTo>
                  <a:pt x="799" y="1137"/>
                  <a:pt x="799" y="1137"/>
                  <a:pt x="799" y="1137"/>
                </a:cubicBezTo>
                <a:cubicBezTo>
                  <a:pt x="854" y="1168"/>
                  <a:pt x="892" y="1233"/>
                  <a:pt x="871" y="1319"/>
                </a:cubicBezTo>
                <a:cubicBezTo>
                  <a:pt x="871" y="1319"/>
                  <a:pt x="854" y="1388"/>
                  <a:pt x="844" y="1422"/>
                </a:cubicBezTo>
                <a:cubicBezTo>
                  <a:pt x="830" y="1470"/>
                  <a:pt x="892" y="1501"/>
                  <a:pt x="892" y="1501"/>
                </a:cubicBezTo>
                <a:cubicBezTo>
                  <a:pt x="875" y="1569"/>
                  <a:pt x="875" y="1569"/>
                  <a:pt x="875" y="1570"/>
                </a:cubicBezTo>
                <a:lnTo>
                  <a:pt x="611" y="1500"/>
                </a:lnTo>
                <a:close/>
                <a:moveTo>
                  <a:pt x="611" y="1555"/>
                </a:moveTo>
                <a:cubicBezTo>
                  <a:pt x="582" y="1556"/>
                  <a:pt x="555" y="1573"/>
                  <a:pt x="548" y="1600"/>
                </a:cubicBezTo>
                <a:cubicBezTo>
                  <a:pt x="541" y="1635"/>
                  <a:pt x="562" y="1669"/>
                  <a:pt x="596" y="1679"/>
                </a:cubicBezTo>
                <a:cubicBezTo>
                  <a:pt x="600" y="1679"/>
                  <a:pt x="607" y="1679"/>
                  <a:pt x="610" y="1679"/>
                </a:cubicBezTo>
                <a:cubicBezTo>
                  <a:pt x="610" y="1556"/>
                  <a:pt x="610" y="1556"/>
                  <a:pt x="611" y="1555"/>
                </a:cubicBezTo>
                <a:moveTo>
                  <a:pt x="611" y="1140"/>
                </a:moveTo>
                <a:cubicBezTo>
                  <a:pt x="610" y="1501"/>
                  <a:pt x="610" y="1501"/>
                  <a:pt x="610" y="1501"/>
                </a:cubicBezTo>
                <a:cubicBezTo>
                  <a:pt x="424" y="1453"/>
                  <a:pt x="424" y="1453"/>
                  <a:pt x="424" y="1453"/>
                </a:cubicBezTo>
                <a:cubicBezTo>
                  <a:pt x="442" y="1381"/>
                  <a:pt x="442" y="1381"/>
                  <a:pt x="442" y="1381"/>
                </a:cubicBezTo>
                <a:cubicBezTo>
                  <a:pt x="442" y="1381"/>
                  <a:pt x="510" y="1388"/>
                  <a:pt x="524" y="1340"/>
                </a:cubicBezTo>
                <a:cubicBezTo>
                  <a:pt x="534" y="1298"/>
                  <a:pt x="552" y="1233"/>
                  <a:pt x="552" y="1233"/>
                </a:cubicBezTo>
                <a:cubicBezTo>
                  <a:pt x="562" y="1192"/>
                  <a:pt x="582" y="1161"/>
                  <a:pt x="611" y="1140"/>
                </a:cubicBezTo>
              </a:path>
              <a:path w="5282" h="6134">
                <a:moveTo>
                  <a:pt x="654" y="3120"/>
                </a:moveTo>
                <a:cubicBezTo>
                  <a:pt x="668" y="3089"/>
                  <a:pt x="679" y="3054"/>
                  <a:pt x="679" y="3016"/>
                </a:cubicBezTo>
                <a:cubicBezTo>
                  <a:pt x="679" y="2979"/>
                  <a:pt x="668" y="2944"/>
                  <a:pt x="655" y="2913"/>
                </a:cubicBezTo>
                <a:cubicBezTo>
                  <a:pt x="655" y="3120"/>
                  <a:pt x="655" y="3120"/>
                  <a:pt x="654" y="3120"/>
                </a:cubicBezTo>
                <a:moveTo>
                  <a:pt x="654" y="3267"/>
                </a:moveTo>
                <a:cubicBezTo>
                  <a:pt x="655" y="3212"/>
                  <a:pt x="655" y="3212"/>
                  <a:pt x="655" y="3212"/>
                </a:cubicBezTo>
                <a:cubicBezTo>
                  <a:pt x="662" y="3212"/>
                  <a:pt x="665" y="3212"/>
                  <a:pt x="672" y="3219"/>
                </a:cubicBezTo>
                <a:cubicBezTo>
                  <a:pt x="747" y="3295"/>
                  <a:pt x="747" y="3295"/>
                  <a:pt x="747" y="3295"/>
                </a:cubicBezTo>
                <a:cubicBezTo>
                  <a:pt x="754" y="3302"/>
                  <a:pt x="754" y="3319"/>
                  <a:pt x="747" y="3326"/>
                </a:cubicBezTo>
                <a:cubicBezTo>
                  <a:pt x="737" y="3336"/>
                  <a:pt x="723" y="3336"/>
                  <a:pt x="716" y="3326"/>
                </a:cubicBezTo>
                <a:cubicBezTo>
                  <a:pt x="655" y="3267"/>
                  <a:pt x="655" y="3267"/>
                  <a:pt x="654" y="3267"/>
                </a:cubicBezTo>
                <a:moveTo>
                  <a:pt x="654" y="2820"/>
                </a:moveTo>
                <a:cubicBezTo>
                  <a:pt x="655" y="2765"/>
                  <a:pt x="655" y="2765"/>
                  <a:pt x="655" y="2765"/>
                </a:cubicBezTo>
                <a:cubicBezTo>
                  <a:pt x="716" y="2707"/>
                  <a:pt x="716" y="2707"/>
                  <a:pt x="716" y="2707"/>
                </a:cubicBezTo>
                <a:cubicBezTo>
                  <a:pt x="723" y="2697"/>
                  <a:pt x="737" y="2697"/>
                  <a:pt x="747" y="2707"/>
                </a:cubicBezTo>
                <a:cubicBezTo>
                  <a:pt x="754" y="2714"/>
                  <a:pt x="754" y="2728"/>
                  <a:pt x="747" y="2738"/>
                </a:cubicBezTo>
                <a:cubicBezTo>
                  <a:pt x="672" y="2814"/>
                  <a:pt x="672" y="2814"/>
                  <a:pt x="672" y="2814"/>
                </a:cubicBezTo>
                <a:cubicBezTo>
                  <a:pt x="665" y="2820"/>
                  <a:pt x="662" y="2820"/>
                  <a:pt x="654" y="2820"/>
                </a:cubicBezTo>
                <a:moveTo>
                  <a:pt x="853" y="2991"/>
                </a:moveTo>
                <a:cubicBezTo>
                  <a:pt x="744" y="2992"/>
                  <a:pt x="744" y="2992"/>
                  <a:pt x="744" y="2992"/>
                </a:cubicBezTo>
                <a:cubicBezTo>
                  <a:pt x="734" y="2992"/>
                  <a:pt x="723" y="3003"/>
                  <a:pt x="723" y="3016"/>
                </a:cubicBezTo>
                <a:cubicBezTo>
                  <a:pt x="723" y="3030"/>
                  <a:pt x="734" y="3037"/>
                  <a:pt x="744" y="3037"/>
                </a:cubicBezTo>
                <a:cubicBezTo>
                  <a:pt x="854" y="3037"/>
                  <a:pt x="854" y="3037"/>
                  <a:pt x="854" y="3037"/>
                </a:cubicBezTo>
                <a:cubicBezTo>
                  <a:pt x="864" y="3037"/>
                  <a:pt x="874" y="3030"/>
                  <a:pt x="874" y="3016"/>
                </a:cubicBezTo>
                <a:cubicBezTo>
                  <a:pt x="874" y="3003"/>
                  <a:pt x="864" y="2992"/>
                  <a:pt x="853" y="2991"/>
                </a:cubicBezTo>
                <a:moveTo>
                  <a:pt x="436" y="3528"/>
                </a:moveTo>
                <a:cubicBezTo>
                  <a:pt x="452" y="3529"/>
                  <a:pt x="452" y="3529"/>
                  <a:pt x="452" y="3529"/>
                </a:cubicBezTo>
                <a:cubicBezTo>
                  <a:pt x="518" y="3529"/>
                  <a:pt x="572" y="3477"/>
                  <a:pt x="572" y="3408"/>
                </a:cubicBezTo>
                <a:cubicBezTo>
                  <a:pt x="572" y="3216"/>
                  <a:pt x="572" y="3216"/>
                  <a:pt x="572" y="3216"/>
                </a:cubicBezTo>
                <a:cubicBezTo>
                  <a:pt x="607" y="3192"/>
                  <a:pt x="638" y="3157"/>
                  <a:pt x="655" y="3120"/>
                </a:cubicBezTo>
                <a:cubicBezTo>
                  <a:pt x="655" y="2913"/>
                  <a:pt x="655" y="2913"/>
                  <a:pt x="655" y="2913"/>
                </a:cubicBezTo>
                <a:cubicBezTo>
                  <a:pt x="617" y="2831"/>
                  <a:pt x="535" y="2772"/>
                  <a:pt x="435" y="2772"/>
                </a:cubicBezTo>
                <a:cubicBezTo>
                  <a:pt x="435" y="2824"/>
                  <a:pt x="435" y="2824"/>
                  <a:pt x="435" y="2824"/>
                </a:cubicBezTo>
                <a:cubicBezTo>
                  <a:pt x="490" y="2824"/>
                  <a:pt x="538" y="2845"/>
                  <a:pt x="572" y="2879"/>
                </a:cubicBezTo>
                <a:cubicBezTo>
                  <a:pt x="607" y="2913"/>
                  <a:pt x="627" y="2961"/>
                  <a:pt x="627" y="3016"/>
                </a:cubicBezTo>
                <a:cubicBezTo>
                  <a:pt x="627" y="3085"/>
                  <a:pt x="590" y="3147"/>
                  <a:pt x="535" y="3181"/>
                </a:cubicBezTo>
                <a:cubicBezTo>
                  <a:pt x="528" y="3185"/>
                  <a:pt x="524" y="3195"/>
                  <a:pt x="524" y="3202"/>
                </a:cubicBezTo>
                <a:cubicBezTo>
                  <a:pt x="524" y="3312"/>
                  <a:pt x="524" y="3312"/>
                  <a:pt x="524" y="3312"/>
                </a:cubicBezTo>
                <a:cubicBezTo>
                  <a:pt x="435" y="3312"/>
                  <a:pt x="435" y="3312"/>
                  <a:pt x="435" y="3312"/>
                </a:cubicBezTo>
                <a:cubicBezTo>
                  <a:pt x="435" y="3529"/>
                  <a:pt x="435" y="3529"/>
                  <a:pt x="436" y="3528"/>
                </a:cubicBezTo>
                <a:moveTo>
                  <a:pt x="654" y="2765"/>
                </a:moveTo>
                <a:cubicBezTo>
                  <a:pt x="655" y="2820"/>
                  <a:pt x="655" y="2820"/>
                  <a:pt x="655" y="2820"/>
                </a:cubicBezTo>
                <a:cubicBezTo>
                  <a:pt x="648" y="2820"/>
                  <a:pt x="644" y="2820"/>
                  <a:pt x="638" y="2814"/>
                </a:cubicBezTo>
                <a:cubicBezTo>
                  <a:pt x="631" y="2807"/>
                  <a:pt x="631" y="2793"/>
                  <a:pt x="638" y="2783"/>
                </a:cubicBezTo>
                <a:cubicBezTo>
                  <a:pt x="655" y="2765"/>
                  <a:pt x="655" y="2765"/>
                  <a:pt x="654" y="2765"/>
                </a:cubicBezTo>
                <a:moveTo>
                  <a:pt x="654" y="3211"/>
                </a:moveTo>
                <a:cubicBezTo>
                  <a:pt x="655" y="3267"/>
                  <a:pt x="655" y="3267"/>
                  <a:pt x="655" y="3267"/>
                </a:cubicBezTo>
                <a:cubicBezTo>
                  <a:pt x="638" y="3250"/>
                  <a:pt x="638" y="3250"/>
                  <a:pt x="638" y="3250"/>
                </a:cubicBezTo>
                <a:cubicBezTo>
                  <a:pt x="631" y="3240"/>
                  <a:pt x="631" y="3226"/>
                  <a:pt x="638" y="3219"/>
                </a:cubicBezTo>
                <a:cubicBezTo>
                  <a:pt x="644" y="3212"/>
                  <a:pt x="648" y="3212"/>
                  <a:pt x="654" y="3211"/>
                </a:cubicBezTo>
                <a:moveTo>
                  <a:pt x="436" y="2731"/>
                </a:moveTo>
                <a:cubicBezTo>
                  <a:pt x="435" y="2576"/>
                  <a:pt x="435" y="2576"/>
                  <a:pt x="435" y="2576"/>
                </a:cubicBezTo>
                <a:cubicBezTo>
                  <a:pt x="435" y="2576"/>
                  <a:pt x="439" y="2576"/>
                  <a:pt x="439" y="2576"/>
                </a:cubicBezTo>
                <a:cubicBezTo>
                  <a:pt x="449" y="2576"/>
                  <a:pt x="459" y="2587"/>
                  <a:pt x="459" y="2600"/>
                </a:cubicBezTo>
                <a:cubicBezTo>
                  <a:pt x="459" y="2707"/>
                  <a:pt x="459" y="2707"/>
                  <a:pt x="459" y="2707"/>
                </a:cubicBezTo>
                <a:cubicBezTo>
                  <a:pt x="459" y="2721"/>
                  <a:pt x="449" y="2731"/>
                  <a:pt x="439" y="2731"/>
                </a:cubicBezTo>
                <a:cubicBezTo>
                  <a:pt x="439" y="2731"/>
                  <a:pt x="435" y="2731"/>
                  <a:pt x="436" y="2731"/>
                </a:cubicBezTo>
                <a:moveTo>
                  <a:pt x="436" y="2772"/>
                </a:moveTo>
                <a:cubicBezTo>
                  <a:pt x="339" y="2772"/>
                  <a:pt x="257" y="2831"/>
                  <a:pt x="219" y="2910"/>
                </a:cubicBezTo>
                <a:cubicBezTo>
                  <a:pt x="219" y="3123"/>
                  <a:pt x="219" y="3123"/>
                  <a:pt x="219" y="3123"/>
                </a:cubicBezTo>
                <a:cubicBezTo>
                  <a:pt x="240" y="3161"/>
                  <a:pt x="267" y="3195"/>
                  <a:pt x="305" y="3219"/>
                </a:cubicBezTo>
                <a:cubicBezTo>
                  <a:pt x="305" y="3408"/>
                  <a:pt x="305" y="3408"/>
                  <a:pt x="305" y="3408"/>
                </a:cubicBezTo>
                <a:cubicBezTo>
                  <a:pt x="305" y="3477"/>
                  <a:pt x="356" y="3529"/>
                  <a:pt x="425" y="3529"/>
                </a:cubicBezTo>
                <a:cubicBezTo>
                  <a:pt x="435" y="3529"/>
                  <a:pt x="435" y="3529"/>
                  <a:pt x="435" y="3529"/>
                </a:cubicBezTo>
                <a:cubicBezTo>
                  <a:pt x="435" y="3312"/>
                  <a:pt x="435" y="3312"/>
                  <a:pt x="435" y="3312"/>
                </a:cubicBezTo>
                <a:cubicBezTo>
                  <a:pt x="353" y="3312"/>
                  <a:pt x="353" y="3312"/>
                  <a:pt x="353" y="3312"/>
                </a:cubicBezTo>
                <a:cubicBezTo>
                  <a:pt x="353" y="3206"/>
                  <a:pt x="353" y="3206"/>
                  <a:pt x="353" y="3206"/>
                </a:cubicBezTo>
                <a:cubicBezTo>
                  <a:pt x="353" y="3195"/>
                  <a:pt x="349" y="3188"/>
                  <a:pt x="343" y="3181"/>
                </a:cubicBezTo>
                <a:cubicBezTo>
                  <a:pt x="284" y="3151"/>
                  <a:pt x="243" y="3089"/>
                  <a:pt x="243" y="3016"/>
                </a:cubicBezTo>
                <a:cubicBezTo>
                  <a:pt x="243" y="2961"/>
                  <a:pt x="267" y="2913"/>
                  <a:pt x="301" y="2879"/>
                </a:cubicBezTo>
                <a:cubicBezTo>
                  <a:pt x="336" y="2845"/>
                  <a:pt x="384" y="2824"/>
                  <a:pt x="435" y="2824"/>
                </a:cubicBezTo>
                <a:cubicBezTo>
                  <a:pt x="435" y="2772"/>
                  <a:pt x="435" y="2772"/>
                  <a:pt x="436" y="2772"/>
                </a:cubicBezTo>
                <a:moveTo>
                  <a:pt x="436" y="2575"/>
                </a:moveTo>
                <a:cubicBezTo>
                  <a:pt x="435" y="2731"/>
                  <a:pt x="435" y="2731"/>
                  <a:pt x="435" y="2731"/>
                </a:cubicBezTo>
                <a:cubicBezTo>
                  <a:pt x="425" y="2731"/>
                  <a:pt x="415" y="2721"/>
                  <a:pt x="415" y="2707"/>
                </a:cubicBezTo>
                <a:cubicBezTo>
                  <a:pt x="415" y="2600"/>
                  <a:pt x="415" y="2600"/>
                  <a:pt x="415" y="2600"/>
                </a:cubicBezTo>
                <a:cubicBezTo>
                  <a:pt x="415" y="2590"/>
                  <a:pt x="425" y="2580"/>
                  <a:pt x="436" y="2575"/>
                </a:cubicBezTo>
                <a:moveTo>
                  <a:pt x="220" y="3267"/>
                </a:moveTo>
                <a:cubicBezTo>
                  <a:pt x="219" y="3212"/>
                  <a:pt x="219" y="3212"/>
                  <a:pt x="219" y="3212"/>
                </a:cubicBezTo>
                <a:cubicBezTo>
                  <a:pt x="226" y="3212"/>
                  <a:pt x="233" y="3212"/>
                  <a:pt x="236" y="3219"/>
                </a:cubicBezTo>
                <a:cubicBezTo>
                  <a:pt x="247" y="3226"/>
                  <a:pt x="247" y="3240"/>
                  <a:pt x="236" y="3250"/>
                </a:cubicBezTo>
                <a:cubicBezTo>
                  <a:pt x="219" y="3267"/>
                  <a:pt x="219" y="3267"/>
                  <a:pt x="220" y="3267"/>
                </a:cubicBezTo>
                <a:moveTo>
                  <a:pt x="220" y="2820"/>
                </a:moveTo>
                <a:cubicBezTo>
                  <a:pt x="219" y="2765"/>
                  <a:pt x="219" y="2765"/>
                  <a:pt x="219" y="2765"/>
                </a:cubicBezTo>
                <a:cubicBezTo>
                  <a:pt x="236" y="2783"/>
                  <a:pt x="236" y="2783"/>
                  <a:pt x="236" y="2783"/>
                </a:cubicBezTo>
                <a:cubicBezTo>
                  <a:pt x="247" y="2793"/>
                  <a:pt x="247" y="2807"/>
                  <a:pt x="236" y="2814"/>
                </a:cubicBezTo>
                <a:cubicBezTo>
                  <a:pt x="233" y="2820"/>
                  <a:pt x="226" y="2820"/>
                  <a:pt x="220" y="2820"/>
                </a:cubicBezTo>
                <a:moveTo>
                  <a:pt x="220" y="2909"/>
                </a:moveTo>
                <a:cubicBezTo>
                  <a:pt x="202" y="2941"/>
                  <a:pt x="195" y="2979"/>
                  <a:pt x="195" y="3016"/>
                </a:cubicBezTo>
                <a:cubicBezTo>
                  <a:pt x="195" y="3054"/>
                  <a:pt x="202" y="3089"/>
                  <a:pt x="219" y="3123"/>
                </a:cubicBezTo>
                <a:cubicBezTo>
                  <a:pt x="219" y="2910"/>
                  <a:pt x="219" y="2910"/>
                  <a:pt x="220" y="2909"/>
                </a:cubicBezTo>
                <a:moveTo>
                  <a:pt x="220" y="2765"/>
                </a:moveTo>
                <a:cubicBezTo>
                  <a:pt x="219" y="2820"/>
                  <a:pt x="219" y="2820"/>
                  <a:pt x="219" y="2820"/>
                </a:cubicBezTo>
                <a:cubicBezTo>
                  <a:pt x="212" y="2820"/>
                  <a:pt x="209" y="2817"/>
                  <a:pt x="205" y="2814"/>
                </a:cubicBezTo>
                <a:cubicBezTo>
                  <a:pt x="130" y="2738"/>
                  <a:pt x="130" y="2738"/>
                  <a:pt x="130" y="2738"/>
                </a:cubicBezTo>
                <a:cubicBezTo>
                  <a:pt x="120" y="2728"/>
                  <a:pt x="120" y="2714"/>
                  <a:pt x="130" y="2707"/>
                </a:cubicBezTo>
                <a:cubicBezTo>
                  <a:pt x="137" y="2697"/>
                  <a:pt x="150" y="2697"/>
                  <a:pt x="161" y="2707"/>
                </a:cubicBezTo>
                <a:cubicBezTo>
                  <a:pt x="219" y="2765"/>
                  <a:pt x="219" y="2765"/>
                  <a:pt x="220" y="2765"/>
                </a:cubicBezTo>
                <a:moveTo>
                  <a:pt x="220" y="3211"/>
                </a:moveTo>
                <a:cubicBezTo>
                  <a:pt x="219" y="3267"/>
                  <a:pt x="219" y="3267"/>
                  <a:pt x="219" y="3267"/>
                </a:cubicBezTo>
                <a:cubicBezTo>
                  <a:pt x="161" y="3326"/>
                  <a:pt x="161" y="3326"/>
                  <a:pt x="161" y="3326"/>
                </a:cubicBezTo>
                <a:cubicBezTo>
                  <a:pt x="150" y="3336"/>
                  <a:pt x="137" y="3336"/>
                  <a:pt x="130" y="3326"/>
                </a:cubicBezTo>
                <a:cubicBezTo>
                  <a:pt x="120" y="3319"/>
                  <a:pt x="120" y="3302"/>
                  <a:pt x="130" y="3295"/>
                </a:cubicBezTo>
                <a:cubicBezTo>
                  <a:pt x="205" y="3219"/>
                  <a:pt x="205" y="3219"/>
                  <a:pt x="205" y="3219"/>
                </a:cubicBezTo>
                <a:cubicBezTo>
                  <a:pt x="209" y="3212"/>
                  <a:pt x="212" y="3212"/>
                  <a:pt x="220" y="3211"/>
                </a:cubicBezTo>
                <a:moveTo>
                  <a:pt x="155" y="3015"/>
                </a:moveTo>
                <a:cubicBezTo>
                  <a:pt x="154" y="3003"/>
                  <a:pt x="144" y="2992"/>
                  <a:pt x="130" y="2992"/>
                </a:cubicBezTo>
                <a:cubicBezTo>
                  <a:pt x="24" y="2992"/>
                  <a:pt x="24" y="2992"/>
                  <a:pt x="24" y="2992"/>
                </a:cubicBezTo>
                <a:cubicBezTo>
                  <a:pt x="10" y="2992"/>
                  <a:pt x="0" y="3003"/>
                  <a:pt x="0" y="3016"/>
                </a:cubicBezTo>
                <a:cubicBezTo>
                  <a:pt x="0" y="3030"/>
                  <a:pt x="10" y="3037"/>
                  <a:pt x="24" y="3037"/>
                </a:cubicBezTo>
                <a:cubicBezTo>
                  <a:pt x="130" y="3037"/>
                  <a:pt x="130" y="3037"/>
                  <a:pt x="130" y="3037"/>
                </a:cubicBezTo>
                <a:cubicBezTo>
                  <a:pt x="144" y="3037"/>
                  <a:pt x="154" y="3030"/>
                  <a:pt x="155" y="3015"/>
                </a:cubicBezTo>
              </a:path>
              <a:path w="5282" h="6134">
                <a:moveTo>
                  <a:pt x="4021" y="406"/>
                </a:moveTo>
                <a:cubicBezTo>
                  <a:pt x="4024" y="413"/>
                  <a:pt x="4024" y="424"/>
                  <a:pt x="4017" y="430"/>
                </a:cubicBezTo>
                <a:cubicBezTo>
                  <a:pt x="4010" y="448"/>
                  <a:pt x="3990" y="455"/>
                  <a:pt x="3973" y="444"/>
                </a:cubicBezTo>
                <a:cubicBezTo>
                  <a:pt x="3956" y="437"/>
                  <a:pt x="3952" y="417"/>
                  <a:pt x="3959" y="400"/>
                </a:cubicBezTo>
                <a:cubicBezTo>
                  <a:pt x="3966" y="393"/>
                  <a:pt x="3973" y="386"/>
                  <a:pt x="3980" y="382"/>
                </a:cubicBezTo>
                <a:cubicBezTo>
                  <a:pt x="3932" y="358"/>
                  <a:pt x="3932" y="358"/>
                  <a:pt x="3932" y="358"/>
                </a:cubicBezTo>
                <a:cubicBezTo>
                  <a:pt x="3935" y="365"/>
                  <a:pt x="3935" y="376"/>
                  <a:pt x="3928" y="382"/>
                </a:cubicBezTo>
                <a:cubicBezTo>
                  <a:pt x="3921" y="400"/>
                  <a:pt x="3901" y="403"/>
                  <a:pt x="3884" y="396"/>
                </a:cubicBezTo>
                <a:cubicBezTo>
                  <a:pt x="3870" y="386"/>
                  <a:pt x="3863" y="365"/>
                  <a:pt x="3870" y="351"/>
                </a:cubicBezTo>
                <a:cubicBezTo>
                  <a:pt x="3877" y="341"/>
                  <a:pt x="3884" y="338"/>
                  <a:pt x="3891" y="334"/>
                </a:cubicBezTo>
                <a:cubicBezTo>
                  <a:pt x="3843" y="307"/>
                  <a:pt x="3843" y="307"/>
                  <a:pt x="3843" y="307"/>
                </a:cubicBezTo>
                <a:cubicBezTo>
                  <a:pt x="3846" y="317"/>
                  <a:pt x="3846" y="324"/>
                  <a:pt x="3839" y="334"/>
                </a:cubicBezTo>
                <a:cubicBezTo>
                  <a:pt x="3832" y="348"/>
                  <a:pt x="3812" y="355"/>
                  <a:pt x="3795" y="345"/>
                </a:cubicBezTo>
                <a:cubicBezTo>
                  <a:pt x="3778" y="338"/>
                  <a:pt x="3774" y="317"/>
                  <a:pt x="3781" y="300"/>
                </a:cubicBezTo>
                <a:cubicBezTo>
                  <a:pt x="3788" y="293"/>
                  <a:pt x="3795" y="286"/>
                  <a:pt x="3802" y="286"/>
                </a:cubicBezTo>
                <a:cubicBezTo>
                  <a:pt x="3754" y="259"/>
                  <a:pt x="3754" y="259"/>
                  <a:pt x="3754" y="259"/>
                </a:cubicBezTo>
                <a:cubicBezTo>
                  <a:pt x="3757" y="266"/>
                  <a:pt x="3757" y="276"/>
                  <a:pt x="3750" y="283"/>
                </a:cubicBezTo>
                <a:cubicBezTo>
                  <a:pt x="3743" y="300"/>
                  <a:pt x="3723" y="307"/>
                  <a:pt x="3706" y="297"/>
                </a:cubicBezTo>
                <a:cubicBezTo>
                  <a:pt x="3692" y="286"/>
                  <a:pt x="3685" y="269"/>
                  <a:pt x="3692" y="252"/>
                </a:cubicBezTo>
                <a:cubicBezTo>
                  <a:pt x="3699" y="242"/>
                  <a:pt x="3706" y="238"/>
                  <a:pt x="3713" y="235"/>
                </a:cubicBezTo>
                <a:cubicBezTo>
                  <a:pt x="3665" y="211"/>
                  <a:pt x="3665" y="211"/>
                  <a:pt x="3665" y="211"/>
                </a:cubicBezTo>
                <a:cubicBezTo>
                  <a:pt x="3668" y="218"/>
                  <a:pt x="3668" y="228"/>
                  <a:pt x="3665" y="235"/>
                </a:cubicBezTo>
                <a:cubicBezTo>
                  <a:pt x="3654" y="252"/>
                  <a:pt x="3634" y="255"/>
                  <a:pt x="3617" y="248"/>
                </a:cubicBezTo>
                <a:cubicBezTo>
                  <a:pt x="3603" y="238"/>
                  <a:pt x="3596" y="218"/>
                  <a:pt x="3603" y="200"/>
                </a:cubicBezTo>
                <a:cubicBezTo>
                  <a:pt x="3610" y="194"/>
                  <a:pt x="3617" y="190"/>
                  <a:pt x="3623" y="187"/>
                </a:cubicBezTo>
                <a:cubicBezTo>
                  <a:pt x="3576" y="159"/>
                  <a:pt x="3576" y="159"/>
                  <a:pt x="3576" y="159"/>
                </a:cubicBezTo>
                <a:cubicBezTo>
                  <a:pt x="3579" y="169"/>
                  <a:pt x="3579" y="176"/>
                  <a:pt x="3576" y="187"/>
                </a:cubicBezTo>
                <a:cubicBezTo>
                  <a:pt x="3572" y="187"/>
                  <a:pt x="3572" y="190"/>
                  <a:pt x="3572" y="190"/>
                </a:cubicBezTo>
                <a:cubicBezTo>
                  <a:pt x="3572" y="351"/>
                  <a:pt x="3572" y="351"/>
                  <a:pt x="3572" y="351"/>
                </a:cubicBezTo>
                <a:cubicBezTo>
                  <a:pt x="3939" y="554"/>
                  <a:pt x="3939" y="554"/>
                  <a:pt x="3939" y="554"/>
                </a:cubicBezTo>
                <a:cubicBezTo>
                  <a:pt x="3942" y="558"/>
                  <a:pt x="3942" y="561"/>
                  <a:pt x="3942" y="564"/>
                </a:cubicBezTo>
                <a:cubicBezTo>
                  <a:pt x="3939" y="568"/>
                  <a:pt x="3935" y="571"/>
                  <a:pt x="3932" y="568"/>
                </a:cubicBezTo>
                <a:cubicBezTo>
                  <a:pt x="3572" y="369"/>
                  <a:pt x="3572" y="369"/>
                  <a:pt x="3572" y="369"/>
                </a:cubicBezTo>
                <a:cubicBezTo>
                  <a:pt x="3572" y="444"/>
                  <a:pt x="3572" y="444"/>
                  <a:pt x="3572" y="444"/>
                </a:cubicBezTo>
                <a:cubicBezTo>
                  <a:pt x="3897" y="626"/>
                  <a:pt x="3897" y="626"/>
                  <a:pt x="3897" y="626"/>
                </a:cubicBezTo>
                <a:cubicBezTo>
                  <a:pt x="3901" y="630"/>
                  <a:pt x="3904" y="633"/>
                  <a:pt x="3901" y="637"/>
                </a:cubicBezTo>
                <a:cubicBezTo>
                  <a:pt x="3901" y="640"/>
                  <a:pt x="3894" y="643"/>
                  <a:pt x="3891" y="640"/>
                </a:cubicBezTo>
                <a:cubicBezTo>
                  <a:pt x="3572" y="461"/>
                  <a:pt x="3572" y="461"/>
                  <a:pt x="3572" y="461"/>
                </a:cubicBezTo>
                <a:cubicBezTo>
                  <a:pt x="3572" y="540"/>
                  <a:pt x="3572" y="540"/>
                  <a:pt x="3572" y="540"/>
                </a:cubicBezTo>
                <a:cubicBezTo>
                  <a:pt x="3860" y="698"/>
                  <a:pt x="3860" y="698"/>
                  <a:pt x="3860" y="698"/>
                </a:cubicBezTo>
                <a:cubicBezTo>
                  <a:pt x="3863" y="702"/>
                  <a:pt x="3863" y="705"/>
                  <a:pt x="3863" y="709"/>
                </a:cubicBezTo>
                <a:cubicBezTo>
                  <a:pt x="3860" y="712"/>
                  <a:pt x="3856" y="716"/>
                  <a:pt x="3850" y="712"/>
                </a:cubicBezTo>
                <a:cubicBezTo>
                  <a:pt x="3572" y="558"/>
                  <a:pt x="3572" y="558"/>
                  <a:pt x="3572" y="558"/>
                </a:cubicBezTo>
                <a:cubicBezTo>
                  <a:pt x="3572" y="633"/>
                  <a:pt x="3572" y="633"/>
                  <a:pt x="3572" y="633"/>
                </a:cubicBezTo>
                <a:cubicBezTo>
                  <a:pt x="3819" y="770"/>
                  <a:pt x="3819" y="770"/>
                  <a:pt x="3819" y="770"/>
                </a:cubicBezTo>
                <a:cubicBezTo>
                  <a:pt x="3822" y="774"/>
                  <a:pt x="3822" y="777"/>
                  <a:pt x="3822" y="781"/>
                </a:cubicBezTo>
                <a:cubicBezTo>
                  <a:pt x="3819" y="788"/>
                  <a:pt x="3815" y="788"/>
                  <a:pt x="3812" y="784"/>
                </a:cubicBezTo>
                <a:cubicBezTo>
                  <a:pt x="3572" y="650"/>
                  <a:pt x="3572" y="650"/>
                  <a:pt x="3572" y="650"/>
                </a:cubicBezTo>
                <a:cubicBezTo>
                  <a:pt x="3572" y="836"/>
                  <a:pt x="3572" y="836"/>
                  <a:pt x="3572" y="836"/>
                </a:cubicBezTo>
                <a:cubicBezTo>
                  <a:pt x="3699" y="908"/>
                  <a:pt x="3699" y="908"/>
                  <a:pt x="3699" y="908"/>
                </a:cubicBezTo>
                <a:cubicBezTo>
                  <a:pt x="3740" y="932"/>
                  <a:pt x="3788" y="915"/>
                  <a:pt x="3812" y="877"/>
                </a:cubicBezTo>
                <a:cubicBezTo>
                  <a:pt x="4058" y="427"/>
                  <a:pt x="4058" y="427"/>
                  <a:pt x="4057" y="427"/>
                </a:cubicBezTo>
                <a:lnTo>
                  <a:pt x="4021" y="406"/>
                </a:lnTo>
                <a:close/>
                <a:moveTo>
                  <a:pt x="3572" y="190"/>
                </a:moveTo>
                <a:cubicBezTo>
                  <a:pt x="3562" y="204"/>
                  <a:pt x="3545" y="207"/>
                  <a:pt x="3528" y="197"/>
                </a:cubicBezTo>
                <a:cubicBezTo>
                  <a:pt x="3514" y="190"/>
                  <a:pt x="3507" y="169"/>
                  <a:pt x="3517" y="152"/>
                </a:cubicBezTo>
                <a:cubicBezTo>
                  <a:pt x="3521" y="145"/>
                  <a:pt x="3528" y="139"/>
                  <a:pt x="3534" y="135"/>
                </a:cubicBezTo>
                <a:cubicBezTo>
                  <a:pt x="3493" y="115"/>
                  <a:pt x="3493" y="115"/>
                  <a:pt x="3493" y="115"/>
                </a:cubicBezTo>
                <a:cubicBezTo>
                  <a:pt x="3247" y="561"/>
                  <a:pt x="3247" y="561"/>
                  <a:pt x="3247" y="561"/>
                </a:cubicBezTo>
                <a:cubicBezTo>
                  <a:pt x="3226" y="602"/>
                  <a:pt x="3240" y="654"/>
                  <a:pt x="3278" y="674"/>
                </a:cubicBezTo>
                <a:cubicBezTo>
                  <a:pt x="3572" y="836"/>
                  <a:pt x="3572" y="836"/>
                  <a:pt x="3572" y="836"/>
                </a:cubicBezTo>
                <a:cubicBezTo>
                  <a:pt x="3572" y="650"/>
                  <a:pt x="3572" y="650"/>
                  <a:pt x="3572" y="650"/>
                </a:cubicBezTo>
                <a:cubicBezTo>
                  <a:pt x="3322" y="513"/>
                  <a:pt x="3322" y="513"/>
                  <a:pt x="3322" y="513"/>
                </a:cubicBezTo>
                <a:cubicBezTo>
                  <a:pt x="3319" y="513"/>
                  <a:pt x="3319" y="506"/>
                  <a:pt x="3319" y="503"/>
                </a:cubicBezTo>
                <a:cubicBezTo>
                  <a:pt x="3322" y="499"/>
                  <a:pt x="3325" y="499"/>
                  <a:pt x="3329" y="499"/>
                </a:cubicBezTo>
                <a:cubicBezTo>
                  <a:pt x="3572" y="633"/>
                  <a:pt x="3572" y="633"/>
                  <a:pt x="3572" y="633"/>
                </a:cubicBezTo>
                <a:cubicBezTo>
                  <a:pt x="3572" y="558"/>
                  <a:pt x="3572" y="558"/>
                  <a:pt x="3572" y="558"/>
                </a:cubicBezTo>
                <a:cubicBezTo>
                  <a:pt x="3363" y="441"/>
                  <a:pt x="3363" y="441"/>
                  <a:pt x="3363" y="441"/>
                </a:cubicBezTo>
                <a:cubicBezTo>
                  <a:pt x="3360" y="441"/>
                  <a:pt x="3356" y="434"/>
                  <a:pt x="3360" y="430"/>
                </a:cubicBezTo>
                <a:cubicBezTo>
                  <a:pt x="3363" y="427"/>
                  <a:pt x="3367" y="427"/>
                  <a:pt x="3370" y="427"/>
                </a:cubicBezTo>
                <a:cubicBezTo>
                  <a:pt x="3572" y="540"/>
                  <a:pt x="3572" y="540"/>
                  <a:pt x="3572" y="540"/>
                </a:cubicBezTo>
                <a:cubicBezTo>
                  <a:pt x="3572" y="461"/>
                  <a:pt x="3572" y="461"/>
                  <a:pt x="3572" y="461"/>
                </a:cubicBezTo>
                <a:cubicBezTo>
                  <a:pt x="3401" y="369"/>
                  <a:pt x="3401" y="369"/>
                  <a:pt x="3401" y="369"/>
                </a:cubicBezTo>
                <a:cubicBezTo>
                  <a:pt x="3397" y="369"/>
                  <a:pt x="3397" y="362"/>
                  <a:pt x="3401" y="358"/>
                </a:cubicBezTo>
                <a:cubicBezTo>
                  <a:pt x="3401" y="355"/>
                  <a:pt x="3408" y="355"/>
                  <a:pt x="3411" y="355"/>
                </a:cubicBezTo>
                <a:cubicBezTo>
                  <a:pt x="3572" y="444"/>
                  <a:pt x="3572" y="444"/>
                  <a:pt x="3572" y="444"/>
                </a:cubicBezTo>
                <a:cubicBezTo>
                  <a:pt x="3572" y="369"/>
                  <a:pt x="3572" y="369"/>
                  <a:pt x="3572" y="369"/>
                </a:cubicBezTo>
                <a:cubicBezTo>
                  <a:pt x="3442" y="297"/>
                  <a:pt x="3442" y="297"/>
                  <a:pt x="3442" y="297"/>
                </a:cubicBezTo>
                <a:cubicBezTo>
                  <a:pt x="3439" y="297"/>
                  <a:pt x="3439" y="290"/>
                  <a:pt x="3439" y="286"/>
                </a:cubicBezTo>
                <a:cubicBezTo>
                  <a:pt x="3442" y="283"/>
                  <a:pt x="3445" y="283"/>
                  <a:pt x="3449" y="283"/>
                </a:cubicBezTo>
                <a:cubicBezTo>
                  <a:pt x="3572" y="351"/>
                  <a:pt x="3572" y="351"/>
                  <a:pt x="3572" y="351"/>
                </a:cubicBezTo>
                <a:lnTo>
                  <a:pt x="3572" y="190"/>
                </a:lnTo>
              </a:path>
              <a:path w="5282" h="6134">
                <a:moveTo>
                  <a:pt x="935" y="4193"/>
                </a:moveTo>
                <a:cubicBezTo>
                  <a:pt x="1027" y="4148"/>
                  <a:pt x="1027" y="4148"/>
                  <a:pt x="1027" y="4148"/>
                </a:cubicBezTo>
                <a:cubicBezTo>
                  <a:pt x="1075" y="4128"/>
                  <a:pt x="1096" y="4069"/>
                  <a:pt x="1072" y="4025"/>
                </a:cubicBezTo>
                <a:cubicBezTo>
                  <a:pt x="935" y="3730"/>
                  <a:pt x="935" y="3730"/>
                  <a:pt x="935" y="3730"/>
                </a:cubicBezTo>
                <a:cubicBezTo>
                  <a:pt x="935" y="3891"/>
                  <a:pt x="935" y="3891"/>
                  <a:pt x="935" y="3891"/>
                </a:cubicBezTo>
                <a:cubicBezTo>
                  <a:pt x="938" y="3895"/>
                  <a:pt x="938" y="3895"/>
                  <a:pt x="938" y="3898"/>
                </a:cubicBezTo>
                <a:cubicBezTo>
                  <a:pt x="959" y="3943"/>
                  <a:pt x="959" y="3943"/>
                  <a:pt x="959" y="3943"/>
                </a:cubicBezTo>
                <a:cubicBezTo>
                  <a:pt x="962" y="3949"/>
                  <a:pt x="959" y="3956"/>
                  <a:pt x="952" y="3960"/>
                </a:cubicBezTo>
                <a:cubicBezTo>
                  <a:pt x="935" y="3970"/>
                  <a:pt x="935" y="3970"/>
                  <a:pt x="935" y="3970"/>
                </a:cubicBezTo>
                <a:cubicBezTo>
                  <a:pt x="935" y="4008"/>
                  <a:pt x="935" y="4008"/>
                  <a:pt x="935" y="4008"/>
                </a:cubicBezTo>
                <a:cubicBezTo>
                  <a:pt x="966" y="3991"/>
                  <a:pt x="966" y="3991"/>
                  <a:pt x="966" y="3991"/>
                </a:cubicBezTo>
                <a:cubicBezTo>
                  <a:pt x="976" y="3987"/>
                  <a:pt x="983" y="3991"/>
                  <a:pt x="986" y="3997"/>
                </a:cubicBezTo>
                <a:cubicBezTo>
                  <a:pt x="1007" y="4042"/>
                  <a:pt x="1007" y="4042"/>
                  <a:pt x="1007" y="4042"/>
                </a:cubicBezTo>
                <a:cubicBezTo>
                  <a:pt x="1010" y="4049"/>
                  <a:pt x="1007" y="4059"/>
                  <a:pt x="1000" y="4063"/>
                </a:cubicBezTo>
                <a:cubicBezTo>
                  <a:pt x="935" y="4093"/>
                  <a:pt x="935" y="4093"/>
                  <a:pt x="935" y="4092"/>
                </a:cubicBezTo>
                <a:lnTo>
                  <a:pt x="935" y="4193"/>
                </a:lnTo>
                <a:close/>
                <a:moveTo>
                  <a:pt x="863" y="4224"/>
                </a:moveTo>
                <a:cubicBezTo>
                  <a:pt x="935" y="4193"/>
                  <a:pt x="935" y="4193"/>
                  <a:pt x="935" y="4193"/>
                </a:cubicBezTo>
                <a:cubicBezTo>
                  <a:pt x="935" y="4093"/>
                  <a:pt x="935" y="4093"/>
                  <a:pt x="935" y="4093"/>
                </a:cubicBezTo>
                <a:cubicBezTo>
                  <a:pt x="904" y="4107"/>
                  <a:pt x="904" y="4107"/>
                  <a:pt x="904" y="4107"/>
                </a:cubicBezTo>
                <a:cubicBezTo>
                  <a:pt x="897" y="4111"/>
                  <a:pt x="887" y="4107"/>
                  <a:pt x="883" y="4100"/>
                </a:cubicBezTo>
                <a:cubicBezTo>
                  <a:pt x="863" y="4059"/>
                  <a:pt x="863" y="4059"/>
                  <a:pt x="863" y="4059"/>
                </a:cubicBezTo>
                <a:cubicBezTo>
                  <a:pt x="863" y="4224"/>
                  <a:pt x="863" y="4224"/>
                  <a:pt x="863" y="4224"/>
                </a:cubicBezTo>
                <a:moveTo>
                  <a:pt x="935" y="3730"/>
                </a:moveTo>
                <a:cubicBezTo>
                  <a:pt x="863" y="3579"/>
                  <a:pt x="863" y="3579"/>
                  <a:pt x="863" y="3579"/>
                </a:cubicBezTo>
                <a:cubicBezTo>
                  <a:pt x="863" y="3792"/>
                  <a:pt x="863" y="3792"/>
                  <a:pt x="863" y="3792"/>
                </a:cubicBezTo>
                <a:cubicBezTo>
                  <a:pt x="873" y="3788"/>
                  <a:pt x="873" y="3788"/>
                  <a:pt x="873" y="3788"/>
                </a:cubicBezTo>
                <a:cubicBezTo>
                  <a:pt x="880" y="3785"/>
                  <a:pt x="887" y="3788"/>
                  <a:pt x="890" y="3795"/>
                </a:cubicBezTo>
                <a:cubicBezTo>
                  <a:pt x="911" y="3840"/>
                  <a:pt x="911" y="3840"/>
                  <a:pt x="911" y="3840"/>
                </a:cubicBezTo>
                <a:cubicBezTo>
                  <a:pt x="914" y="3847"/>
                  <a:pt x="911" y="3857"/>
                  <a:pt x="904" y="3860"/>
                </a:cubicBezTo>
                <a:cubicBezTo>
                  <a:pt x="863" y="3877"/>
                  <a:pt x="863" y="3877"/>
                  <a:pt x="863" y="3877"/>
                </a:cubicBezTo>
                <a:cubicBezTo>
                  <a:pt x="863" y="3915"/>
                  <a:pt x="863" y="3915"/>
                  <a:pt x="863" y="3915"/>
                </a:cubicBezTo>
                <a:cubicBezTo>
                  <a:pt x="921" y="3891"/>
                  <a:pt x="921" y="3891"/>
                  <a:pt x="921" y="3891"/>
                </a:cubicBezTo>
                <a:cubicBezTo>
                  <a:pt x="924" y="3888"/>
                  <a:pt x="931" y="3888"/>
                  <a:pt x="935" y="3891"/>
                </a:cubicBezTo>
                <a:cubicBezTo>
                  <a:pt x="935" y="3730"/>
                  <a:pt x="935" y="3730"/>
                  <a:pt x="935" y="3730"/>
                </a:cubicBezTo>
                <a:moveTo>
                  <a:pt x="935" y="3970"/>
                </a:moveTo>
                <a:cubicBezTo>
                  <a:pt x="935" y="4008"/>
                  <a:pt x="935" y="4008"/>
                  <a:pt x="935" y="4008"/>
                </a:cubicBezTo>
                <a:cubicBezTo>
                  <a:pt x="869" y="4039"/>
                  <a:pt x="869" y="4039"/>
                  <a:pt x="869" y="4039"/>
                </a:cubicBezTo>
                <a:cubicBezTo>
                  <a:pt x="866" y="4039"/>
                  <a:pt x="866" y="4042"/>
                  <a:pt x="863" y="4042"/>
                </a:cubicBezTo>
                <a:cubicBezTo>
                  <a:pt x="863" y="4001"/>
                  <a:pt x="863" y="4001"/>
                  <a:pt x="863" y="4001"/>
                </a:cubicBezTo>
                <a:lnTo>
                  <a:pt x="935" y="3970"/>
                </a:lnTo>
                <a:close/>
                <a:moveTo>
                  <a:pt x="832" y="4241"/>
                </a:moveTo>
                <a:cubicBezTo>
                  <a:pt x="863" y="4224"/>
                  <a:pt x="863" y="4224"/>
                  <a:pt x="863" y="4224"/>
                </a:cubicBezTo>
                <a:cubicBezTo>
                  <a:pt x="863" y="4059"/>
                  <a:pt x="863" y="4059"/>
                  <a:pt x="863" y="4059"/>
                </a:cubicBezTo>
                <a:cubicBezTo>
                  <a:pt x="863" y="4056"/>
                  <a:pt x="863" y="4056"/>
                  <a:pt x="863" y="4056"/>
                </a:cubicBezTo>
                <a:cubicBezTo>
                  <a:pt x="863" y="4052"/>
                  <a:pt x="863" y="4045"/>
                  <a:pt x="863" y="4042"/>
                </a:cubicBezTo>
                <a:cubicBezTo>
                  <a:pt x="863" y="4001"/>
                  <a:pt x="863" y="4001"/>
                  <a:pt x="863" y="4001"/>
                </a:cubicBezTo>
                <a:cubicBezTo>
                  <a:pt x="856" y="4008"/>
                  <a:pt x="856" y="4008"/>
                  <a:pt x="856" y="4008"/>
                </a:cubicBezTo>
                <a:cubicBezTo>
                  <a:pt x="849" y="4011"/>
                  <a:pt x="839" y="4008"/>
                  <a:pt x="835" y="3997"/>
                </a:cubicBezTo>
                <a:cubicBezTo>
                  <a:pt x="832" y="3991"/>
                  <a:pt x="832" y="3991"/>
                  <a:pt x="832" y="3991"/>
                </a:cubicBezTo>
                <a:cubicBezTo>
                  <a:pt x="832" y="4073"/>
                  <a:pt x="832" y="4073"/>
                  <a:pt x="832" y="4073"/>
                </a:cubicBezTo>
                <a:cubicBezTo>
                  <a:pt x="852" y="4114"/>
                  <a:pt x="852" y="4114"/>
                  <a:pt x="852" y="4114"/>
                </a:cubicBezTo>
                <a:cubicBezTo>
                  <a:pt x="856" y="4124"/>
                  <a:pt x="852" y="4131"/>
                  <a:pt x="845" y="4135"/>
                </a:cubicBezTo>
                <a:cubicBezTo>
                  <a:pt x="832" y="4142"/>
                  <a:pt x="832" y="4142"/>
                  <a:pt x="832" y="4142"/>
                </a:cubicBezTo>
                <a:cubicBezTo>
                  <a:pt x="832" y="4241"/>
                  <a:pt x="832" y="4241"/>
                  <a:pt x="832" y="4241"/>
                </a:cubicBezTo>
                <a:moveTo>
                  <a:pt x="863" y="3579"/>
                </a:moveTo>
                <a:cubicBezTo>
                  <a:pt x="863" y="3576"/>
                  <a:pt x="863" y="3576"/>
                  <a:pt x="863" y="3576"/>
                </a:cubicBezTo>
                <a:cubicBezTo>
                  <a:pt x="856" y="3562"/>
                  <a:pt x="845" y="3548"/>
                  <a:pt x="832" y="3541"/>
                </a:cubicBezTo>
                <a:cubicBezTo>
                  <a:pt x="832" y="3661"/>
                  <a:pt x="832" y="3661"/>
                  <a:pt x="832" y="3661"/>
                </a:cubicBezTo>
                <a:cubicBezTo>
                  <a:pt x="845" y="3692"/>
                  <a:pt x="845" y="3692"/>
                  <a:pt x="845" y="3692"/>
                </a:cubicBezTo>
                <a:cubicBezTo>
                  <a:pt x="856" y="3713"/>
                  <a:pt x="849" y="3733"/>
                  <a:pt x="832" y="3747"/>
                </a:cubicBezTo>
                <a:cubicBezTo>
                  <a:pt x="832" y="3805"/>
                  <a:pt x="832" y="3805"/>
                  <a:pt x="832" y="3805"/>
                </a:cubicBezTo>
                <a:cubicBezTo>
                  <a:pt x="863" y="3792"/>
                  <a:pt x="863" y="3792"/>
                  <a:pt x="863" y="3792"/>
                </a:cubicBezTo>
                <a:cubicBezTo>
                  <a:pt x="863" y="3579"/>
                  <a:pt x="863" y="3579"/>
                  <a:pt x="863" y="3579"/>
                </a:cubicBezTo>
                <a:moveTo>
                  <a:pt x="863" y="3876"/>
                </a:moveTo>
                <a:cubicBezTo>
                  <a:pt x="863" y="3915"/>
                  <a:pt x="863" y="3915"/>
                  <a:pt x="863" y="3915"/>
                </a:cubicBezTo>
                <a:cubicBezTo>
                  <a:pt x="832" y="3929"/>
                  <a:pt x="832" y="3929"/>
                  <a:pt x="832" y="3929"/>
                </a:cubicBezTo>
                <a:cubicBezTo>
                  <a:pt x="832" y="3895"/>
                  <a:pt x="832" y="3895"/>
                  <a:pt x="832" y="3895"/>
                </a:cubicBezTo>
                <a:lnTo>
                  <a:pt x="863" y="3876"/>
                </a:lnTo>
                <a:close/>
                <a:moveTo>
                  <a:pt x="779" y="4265"/>
                </a:moveTo>
                <a:cubicBezTo>
                  <a:pt x="832" y="4241"/>
                  <a:pt x="832" y="4241"/>
                  <a:pt x="832" y="4241"/>
                </a:cubicBezTo>
                <a:cubicBezTo>
                  <a:pt x="832" y="4142"/>
                  <a:pt x="832" y="4142"/>
                  <a:pt x="832" y="4142"/>
                </a:cubicBezTo>
                <a:cubicBezTo>
                  <a:pt x="780" y="4166"/>
                  <a:pt x="780" y="4166"/>
                  <a:pt x="780" y="4166"/>
                </a:cubicBezTo>
                <a:cubicBezTo>
                  <a:pt x="780" y="4265"/>
                  <a:pt x="780" y="4265"/>
                  <a:pt x="779" y="4265"/>
                </a:cubicBezTo>
                <a:moveTo>
                  <a:pt x="832" y="3540"/>
                </a:moveTo>
                <a:cubicBezTo>
                  <a:pt x="818" y="3531"/>
                  <a:pt x="797" y="3524"/>
                  <a:pt x="780" y="3524"/>
                </a:cubicBezTo>
                <a:cubicBezTo>
                  <a:pt x="780" y="3600"/>
                  <a:pt x="780" y="3600"/>
                  <a:pt x="780" y="3600"/>
                </a:cubicBezTo>
                <a:cubicBezTo>
                  <a:pt x="794" y="3603"/>
                  <a:pt x="808" y="3610"/>
                  <a:pt x="815" y="3627"/>
                </a:cubicBezTo>
                <a:cubicBezTo>
                  <a:pt x="832" y="3661"/>
                  <a:pt x="832" y="3661"/>
                  <a:pt x="832" y="3661"/>
                </a:cubicBezTo>
                <a:cubicBezTo>
                  <a:pt x="832" y="3541"/>
                  <a:pt x="832" y="3541"/>
                  <a:pt x="832" y="3540"/>
                </a:cubicBezTo>
                <a:moveTo>
                  <a:pt x="832" y="3747"/>
                </a:moveTo>
                <a:cubicBezTo>
                  <a:pt x="832" y="3805"/>
                  <a:pt x="832" y="3805"/>
                  <a:pt x="832" y="3805"/>
                </a:cubicBezTo>
                <a:cubicBezTo>
                  <a:pt x="780" y="3829"/>
                  <a:pt x="780" y="3829"/>
                  <a:pt x="780" y="3829"/>
                </a:cubicBezTo>
                <a:cubicBezTo>
                  <a:pt x="780" y="3771"/>
                  <a:pt x="780" y="3771"/>
                  <a:pt x="780" y="3771"/>
                </a:cubicBezTo>
                <a:cubicBezTo>
                  <a:pt x="825" y="3750"/>
                  <a:pt x="825" y="3750"/>
                  <a:pt x="825" y="3750"/>
                </a:cubicBezTo>
                <a:cubicBezTo>
                  <a:pt x="828" y="3750"/>
                  <a:pt x="832" y="3750"/>
                  <a:pt x="832" y="3747"/>
                </a:cubicBezTo>
                <a:moveTo>
                  <a:pt x="832" y="3895"/>
                </a:moveTo>
                <a:cubicBezTo>
                  <a:pt x="832" y="3929"/>
                  <a:pt x="832" y="3929"/>
                  <a:pt x="832" y="3929"/>
                </a:cubicBezTo>
                <a:cubicBezTo>
                  <a:pt x="821" y="3936"/>
                  <a:pt x="821" y="3936"/>
                  <a:pt x="821" y="3936"/>
                </a:cubicBezTo>
                <a:cubicBezTo>
                  <a:pt x="815" y="3939"/>
                  <a:pt x="811" y="3946"/>
                  <a:pt x="815" y="3956"/>
                </a:cubicBezTo>
                <a:cubicBezTo>
                  <a:pt x="832" y="3991"/>
                  <a:pt x="832" y="3991"/>
                  <a:pt x="832" y="3991"/>
                </a:cubicBezTo>
                <a:cubicBezTo>
                  <a:pt x="832" y="4073"/>
                  <a:pt x="832" y="4073"/>
                  <a:pt x="832" y="4073"/>
                </a:cubicBezTo>
                <a:cubicBezTo>
                  <a:pt x="832" y="4069"/>
                  <a:pt x="832" y="4069"/>
                  <a:pt x="832" y="4069"/>
                </a:cubicBezTo>
                <a:cubicBezTo>
                  <a:pt x="828" y="4063"/>
                  <a:pt x="818" y="4059"/>
                  <a:pt x="811" y="4063"/>
                </a:cubicBezTo>
                <a:cubicBezTo>
                  <a:pt x="780" y="4080"/>
                  <a:pt x="780" y="4080"/>
                  <a:pt x="780" y="4080"/>
                </a:cubicBezTo>
                <a:cubicBezTo>
                  <a:pt x="780" y="4042"/>
                  <a:pt x="780" y="4042"/>
                  <a:pt x="780" y="4042"/>
                </a:cubicBezTo>
                <a:cubicBezTo>
                  <a:pt x="797" y="4032"/>
                  <a:pt x="797" y="4032"/>
                  <a:pt x="797" y="4032"/>
                </a:cubicBezTo>
                <a:cubicBezTo>
                  <a:pt x="804" y="4028"/>
                  <a:pt x="808" y="4021"/>
                  <a:pt x="804" y="4015"/>
                </a:cubicBezTo>
                <a:cubicBezTo>
                  <a:pt x="784" y="3970"/>
                  <a:pt x="784" y="3970"/>
                  <a:pt x="784" y="3970"/>
                </a:cubicBezTo>
                <a:cubicBezTo>
                  <a:pt x="784" y="3967"/>
                  <a:pt x="780" y="3967"/>
                  <a:pt x="780" y="3963"/>
                </a:cubicBezTo>
                <a:cubicBezTo>
                  <a:pt x="780" y="3881"/>
                  <a:pt x="780" y="3881"/>
                  <a:pt x="780" y="3881"/>
                </a:cubicBezTo>
                <a:cubicBezTo>
                  <a:pt x="787" y="3898"/>
                  <a:pt x="787" y="3898"/>
                  <a:pt x="787" y="3898"/>
                </a:cubicBezTo>
                <a:cubicBezTo>
                  <a:pt x="791" y="3905"/>
                  <a:pt x="801" y="3908"/>
                  <a:pt x="808" y="3905"/>
                </a:cubicBezTo>
                <a:lnTo>
                  <a:pt x="832" y="3895"/>
                </a:lnTo>
                <a:close/>
                <a:moveTo>
                  <a:pt x="738" y="3531"/>
                </a:moveTo>
                <a:cubicBezTo>
                  <a:pt x="708" y="3548"/>
                  <a:pt x="708" y="3548"/>
                  <a:pt x="708" y="3548"/>
                </a:cubicBezTo>
                <a:cubicBezTo>
                  <a:pt x="708" y="3627"/>
                  <a:pt x="708" y="3627"/>
                  <a:pt x="708" y="3627"/>
                </a:cubicBezTo>
                <a:cubicBezTo>
                  <a:pt x="756" y="3603"/>
                  <a:pt x="756" y="3603"/>
                  <a:pt x="756" y="3603"/>
                </a:cubicBezTo>
                <a:cubicBezTo>
                  <a:pt x="763" y="3600"/>
                  <a:pt x="773" y="3600"/>
                  <a:pt x="780" y="3600"/>
                </a:cubicBezTo>
                <a:cubicBezTo>
                  <a:pt x="780" y="3524"/>
                  <a:pt x="780" y="3524"/>
                  <a:pt x="780" y="3524"/>
                </a:cubicBezTo>
                <a:cubicBezTo>
                  <a:pt x="767" y="3524"/>
                  <a:pt x="753" y="3528"/>
                  <a:pt x="738" y="3531"/>
                </a:cubicBezTo>
                <a:moveTo>
                  <a:pt x="707" y="4296"/>
                </a:moveTo>
                <a:cubicBezTo>
                  <a:pt x="780" y="4265"/>
                  <a:pt x="780" y="4265"/>
                  <a:pt x="780" y="4265"/>
                </a:cubicBezTo>
                <a:cubicBezTo>
                  <a:pt x="780" y="4166"/>
                  <a:pt x="780" y="4166"/>
                  <a:pt x="780" y="4166"/>
                </a:cubicBezTo>
                <a:cubicBezTo>
                  <a:pt x="749" y="4179"/>
                  <a:pt x="749" y="4179"/>
                  <a:pt x="749" y="4179"/>
                </a:cubicBezTo>
                <a:cubicBezTo>
                  <a:pt x="742" y="4183"/>
                  <a:pt x="732" y="4179"/>
                  <a:pt x="729" y="4172"/>
                </a:cubicBezTo>
                <a:cubicBezTo>
                  <a:pt x="708" y="4131"/>
                  <a:pt x="708" y="4131"/>
                  <a:pt x="708" y="4131"/>
                </a:cubicBezTo>
                <a:cubicBezTo>
                  <a:pt x="708" y="4296"/>
                  <a:pt x="708" y="4296"/>
                  <a:pt x="707" y="4296"/>
                </a:cubicBezTo>
                <a:moveTo>
                  <a:pt x="779" y="3771"/>
                </a:moveTo>
                <a:cubicBezTo>
                  <a:pt x="780" y="3829"/>
                  <a:pt x="780" y="3829"/>
                  <a:pt x="780" y="3829"/>
                </a:cubicBezTo>
                <a:cubicBezTo>
                  <a:pt x="773" y="3833"/>
                  <a:pt x="773" y="3833"/>
                  <a:pt x="773" y="3833"/>
                </a:cubicBezTo>
                <a:cubicBezTo>
                  <a:pt x="767" y="3836"/>
                  <a:pt x="763" y="3847"/>
                  <a:pt x="767" y="3853"/>
                </a:cubicBezTo>
                <a:cubicBezTo>
                  <a:pt x="780" y="3881"/>
                  <a:pt x="780" y="3881"/>
                  <a:pt x="780" y="3881"/>
                </a:cubicBezTo>
                <a:cubicBezTo>
                  <a:pt x="780" y="3963"/>
                  <a:pt x="780" y="3963"/>
                  <a:pt x="780" y="3963"/>
                </a:cubicBezTo>
                <a:cubicBezTo>
                  <a:pt x="777" y="3960"/>
                  <a:pt x="770" y="3960"/>
                  <a:pt x="763" y="3963"/>
                </a:cubicBezTo>
                <a:cubicBezTo>
                  <a:pt x="708" y="3987"/>
                  <a:pt x="708" y="3987"/>
                  <a:pt x="708" y="3987"/>
                </a:cubicBezTo>
                <a:cubicBezTo>
                  <a:pt x="708" y="3953"/>
                  <a:pt x="708" y="3953"/>
                  <a:pt x="708" y="3953"/>
                </a:cubicBezTo>
                <a:cubicBezTo>
                  <a:pt x="749" y="3932"/>
                  <a:pt x="749" y="3932"/>
                  <a:pt x="749" y="3932"/>
                </a:cubicBezTo>
                <a:cubicBezTo>
                  <a:pt x="756" y="3929"/>
                  <a:pt x="760" y="3919"/>
                  <a:pt x="756" y="3912"/>
                </a:cubicBezTo>
                <a:cubicBezTo>
                  <a:pt x="736" y="3867"/>
                  <a:pt x="736" y="3867"/>
                  <a:pt x="736" y="3867"/>
                </a:cubicBezTo>
                <a:cubicBezTo>
                  <a:pt x="732" y="3860"/>
                  <a:pt x="725" y="3857"/>
                  <a:pt x="718" y="3860"/>
                </a:cubicBezTo>
                <a:cubicBezTo>
                  <a:pt x="708" y="3864"/>
                  <a:pt x="708" y="3864"/>
                  <a:pt x="708" y="3864"/>
                </a:cubicBezTo>
                <a:cubicBezTo>
                  <a:pt x="708" y="3805"/>
                  <a:pt x="708" y="3805"/>
                  <a:pt x="708" y="3805"/>
                </a:cubicBezTo>
                <a:cubicBezTo>
                  <a:pt x="780" y="3771"/>
                  <a:pt x="780" y="3771"/>
                  <a:pt x="779" y="3771"/>
                </a:cubicBezTo>
                <a:moveTo>
                  <a:pt x="779" y="4042"/>
                </a:moveTo>
                <a:cubicBezTo>
                  <a:pt x="780" y="4080"/>
                  <a:pt x="780" y="4080"/>
                  <a:pt x="780" y="4080"/>
                </a:cubicBezTo>
                <a:cubicBezTo>
                  <a:pt x="715" y="4111"/>
                  <a:pt x="715" y="4111"/>
                  <a:pt x="715" y="4111"/>
                </a:cubicBezTo>
                <a:cubicBezTo>
                  <a:pt x="712" y="4111"/>
                  <a:pt x="712" y="4114"/>
                  <a:pt x="708" y="4114"/>
                </a:cubicBezTo>
                <a:cubicBezTo>
                  <a:pt x="708" y="4076"/>
                  <a:pt x="708" y="4076"/>
                  <a:pt x="707" y="4075"/>
                </a:cubicBezTo>
                <a:lnTo>
                  <a:pt x="779" y="4042"/>
                </a:lnTo>
                <a:close/>
                <a:moveTo>
                  <a:pt x="707" y="3547"/>
                </a:moveTo>
                <a:cubicBezTo>
                  <a:pt x="626" y="3586"/>
                  <a:pt x="626" y="3586"/>
                  <a:pt x="626" y="3586"/>
                </a:cubicBezTo>
                <a:cubicBezTo>
                  <a:pt x="626" y="3665"/>
                  <a:pt x="626" y="3665"/>
                  <a:pt x="626" y="3665"/>
                </a:cubicBezTo>
                <a:cubicBezTo>
                  <a:pt x="708" y="3627"/>
                  <a:pt x="708" y="3627"/>
                  <a:pt x="708" y="3627"/>
                </a:cubicBezTo>
                <a:cubicBezTo>
                  <a:pt x="708" y="3548"/>
                  <a:pt x="708" y="3548"/>
                  <a:pt x="707" y="3547"/>
                </a:cubicBezTo>
                <a:moveTo>
                  <a:pt x="625" y="4335"/>
                </a:moveTo>
                <a:cubicBezTo>
                  <a:pt x="629" y="4334"/>
                  <a:pt x="636" y="4330"/>
                  <a:pt x="640" y="4330"/>
                </a:cubicBezTo>
                <a:cubicBezTo>
                  <a:pt x="708" y="4296"/>
                  <a:pt x="708" y="4296"/>
                  <a:pt x="708" y="4296"/>
                </a:cubicBezTo>
                <a:cubicBezTo>
                  <a:pt x="708" y="4131"/>
                  <a:pt x="708" y="4131"/>
                  <a:pt x="708" y="4131"/>
                </a:cubicBezTo>
                <a:cubicBezTo>
                  <a:pt x="708" y="4128"/>
                  <a:pt x="708" y="4128"/>
                  <a:pt x="708" y="4128"/>
                </a:cubicBezTo>
                <a:cubicBezTo>
                  <a:pt x="705" y="4124"/>
                  <a:pt x="708" y="4121"/>
                  <a:pt x="708" y="4114"/>
                </a:cubicBezTo>
                <a:cubicBezTo>
                  <a:pt x="708" y="4076"/>
                  <a:pt x="708" y="4076"/>
                  <a:pt x="708" y="4076"/>
                </a:cubicBezTo>
                <a:cubicBezTo>
                  <a:pt x="701" y="4080"/>
                  <a:pt x="701" y="4080"/>
                  <a:pt x="701" y="4080"/>
                </a:cubicBezTo>
                <a:cubicBezTo>
                  <a:pt x="694" y="4083"/>
                  <a:pt x="684" y="4080"/>
                  <a:pt x="681" y="4069"/>
                </a:cubicBezTo>
                <a:cubicBezTo>
                  <a:pt x="660" y="4028"/>
                  <a:pt x="660" y="4028"/>
                  <a:pt x="660" y="4028"/>
                </a:cubicBezTo>
                <a:cubicBezTo>
                  <a:pt x="657" y="4021"/>
                  <a:pt x="660" y="4011"/>
                  <a:pt x="667" y="4008"/>
                </a:cubicBezTo>
                <a:cubicBezTo>
                  <a:pt x="708" y="3987"/>
                  <a:pt x="708" y="3987"/>
                  <a:pt x="708" y="3987"/>
                </a:cubicBezTo>
                <a:cubicBezTo>
                  <a:pt x="708" y="3953"/>
                  <a:pt x="708" y="3953"/>
                  <a:pt x="708" y="3953"/>
                </a:cubicBezTo>
                <a:cubicBezTo>
                  <a:pt x="653" y="3977"/>
                  <a:pt x="653" y="3977"/>
                  <a:pt x="653" y="3977"/>
                </a:cubicBezTo>
                <a:cubicBezTo>
                  <a:pt x="646" y="3980"/>
                  <a:pt x="636" y="3977"/>
                  <a:pt x="633" y="3970"/>
                </a:cubicBezTo>
                <a:cubicBezTo>
                  <a:pt x="626" y="3949"/>
                  <a:pt x="626" y="3949"/>
                  <a:pt x="626" y="3949"/>
                </a:cubicBezTo>
                <a:cubicBezTo>
                  <a:pt x="626" y="4039"/>
                  <a:pt x="626" y="4039"/>
                  <a:pt x="626" y="4039"/>
                </a:cubicBezTo>
                <a:cubicBezTo>
                  <a:pt x="626" y="4039"/>
                  <a:pt x="626" y="4042"/>
                  <a:pt x="629" y="4042"/>
                </a:cubicBezTo>
                <a:cubicBezTo>
                  <a:pt x="650" y="4087"/>
                  <a:pt x="650" y="4087"/>
                  <a:pt x="650" y="4087"/>
                </a:cubicBezTo>
                <a:cubicBezTo>
                  <a:pt x="653" y="4093"/>
                  <a:pt x="650" y="4104"/>
                  <a:pt x="643" y="4107"/>
                </a:cubicBezTo>
                <a:cubicBezTo>
                  <a:pt x="626" y="4114"/>
                  <a:pt x="626" y="4114"/>
                  <a:pt x="626" y="4114"/>
                </a:cubicBezTo>
                <a:cubicBezTo>
                  <a:pt x="626" y="4152"/>
                  <a:pt x="626" y="4152"/>
                  <a:pt x="626" y="4152"/>
                </a:cubicBezTo>
                <a:cubicBezTo>
                  <a:pt x="657" y="4138"/>
                  <a:pt x="657" y="4138"/>
                  <a:pt x="657" y="4138"/>
                </a:cubicBezTo>
                <a:cubicBezTo>
                  <a:pt x="664" y="4135"/>
                  <a:pt x="674" y="4138"/>
                  <a:pt x="677" y="4145"/>
                </a:cubicBezTo>
                <a:cubicBezTo>
                  <a:pt x="698" y="4190"/>
                  <a:pt x="698" y="4190"/>
                  <a:pt x="698" y="4190"/>
                </a:cubicBezTo>
                <a:cubicBezTo>
                  <a:pt x="701" y="4196"/>
                  <a:pt x="698" y="4203"/>
                  <a:pt x="691" y="4207"/>
                </a:cubicBezTo>
                <a:cubicBezTo>
                  <a:pt x="626" y="4238"/>
                  <a:pt x="626" y="4238"/>
                  <a:pt x="626" y="4238"/>
                </a:cubicBezTo>
                <a:cubicBezTo>
                  <a:pt x="626" y="4334"/>
                  <a:pt x="626" y="4334"/>
                  <a:pt x="625" y="4335"/>
                </a:cubicBezTo>
                <a:moveTo>
                  <a:pt x="707" y="3804"/>
                </a:moveTo>
                <a:cubicBezTo>
                  <a:pt x="708" y="3864"/>
                  <a:pt x="708" y="3864"/>
                  <a:pt x="708" y="3864"/>
                </a:cubicBezTo>
                <a:cubicBezTo>
                  <a:pt x="626" y="3905"/>
                  <a:pt x="626" y="3905"/>
                  <a:pt x="626" y="3905"/>
                </a:cubicBezTo>
                <a:cubicBezTo>
                  <a:pt x="626" y="3847"/>
                  <a:pt x="626" y="3847"/>
                  <a:pt x="625" y="3847"/>
                </a:cubicBezTo>
                <a:lnTo>
                  <a:pt x="707" y="3804"/>
                </a:lnTo>
                <a:close/>
                <a:moveTo>
                  <a:pt x="625" y="3586"/>
                </a:moveTo>
                <a:cubicBezTo>
                  <a:pt x="530" y="3630"/>
                  <a:pt x="530" y="3630"/>
                  <a:pt x="530" y="3630"/>
                </a:cubicBezTo>
                <a:cubicBezTo>
                  <a:pt x="530" y="3709"/>
                  <a:pt x="530" y="3709"/>
                  <a:pt x="530" y="3709"/>
                </a:cubicBezTo>
                <a:cubicBezTo>
                  <a:pt x="626" y="3665"/>
                  <a:pt x="626" y="3665"/>
                  <a:pt x="626" y="3665"/>
                </a:cubicBezTo>
                <a:cubicBezTo>
                  <a:pt x="626" y="3586"/>
                  <a:pt x="626" y="3586"/>
                  <a:pt x="625" y="3586"/>
                </a:cubicBezTo>
                <a:moveTo>
                  <a:pt x="529" y="4303"/>
                </a:moveTo>
                <a:cubicBezTo>
                  <a:pt x="550" y="4330"/>
                  <a:pt x="588" y="4344"/>
                  <a:pt x="626" y="4334"/>
                </a:cubicBezTo>
                <a:cubicBezTo>
                  <a:pt x="626" y="4238"/>
                  <a:pt x="626" y="4238"/>
                  <a:pt x="626" y="4238"/>
                </a:cubicBezTo>
                <a:cubicBezTo>
                  <a:pt x="592" y="4251"/>
                  <a:pt x="592" y="4251"/>
                  <a:pt x="592" y="4251"/>
                </a:cubicBezTo>
                <a:cubicBezTo>
                  <a:pt x="585" y="4255"/>
                  <a:pt x="578" y="4255"/>
                  <a:pt x="574" y="4244"/>
                </a:cubicBezTo>
                <a:cubicBezTo>
                  <a:pt x="554" y="4200"/>
                  <a:pt x="554" y="4200"/>
                  <a:pt x="554" y="4200"/>
                </a:cubicBezTo>
                <a:cubicBezTo>
                  <a:pt x="550" y="4193"/>
                  <a:pt x="554" y="4186"/>
                  <a:pt x="561" y="4183"/>
                </a:cubicBezTo>
                <a:cubicBezTo>
                  <a:pt x="626" y="4152"/>
                  <a:pt x="626" y="4152"/>
                  <a:pt x="626" y="4152"/>
                </a:cubicBezTo>
                <a:cubicBezTo>
                  <a:pt x="626" y="4114"/>
                  <a:pt x="626" y="4114"/>
                  <a:pt x="626" y="4114"/>
                </a:cubicBezTo>
                <a:cubicBezTo>
                  <a:pt x="543" y="4152"/>
                  <a:pt x="543" y="4152"/>
                  <a:pt x="543" y="4152"/>
                </a:cubicBezTo>
                <a:cubicBezTo>
                  <a:pt x="540" y="4155"/>
                  <a:pt x="533" y="4152"/>
                  <a:pt x="530" y="4148"/>
                </a:cubicBezTo>
                <a:cubicBezTo>
                  <a:pt x="530" y="4303"/>
                  <a:pt x="530" y="4303"/>
                  <a:pt x="529" y="4303"/>
                </a:cubicBezTo>
                <a:moveTo>
                  <a:pt x="625" y="3847"/>
                </a:moveTo>
                <a:cubicBezTo>
                  <a:pt x="626" y="3905"/>
                  <a:pt x="626" y="3905"/>
                  <a:pt x="626" y="3905"/>
                </a:cubicBezTo>
                <a:cubicBezTo>
                  <a:pt x="619" y="3905"/>
                  <a:pt x="619" y="3905"/>
                  <a:pt x="619" y="3905"/>
                </a:cubicBezTo>
                <a:cubicBezTo>
                  <a:pt x="612" y="3908"/>
                  <a:pt x="609" y="3919"/>
                  <a:pt x="612" y="3925"/>
                </a:cubicBezTo>
                <a:cubicBezTo>
                  <a:pt x="626" y="3949"/>
                  <a:pt x="626" y="3949"/>
                  <a:pt x="626" y="3949"/>
                </a:cubicBezTo>
                <a:cubicBezTo>
                  <a:pt x="626" y="4039"/>
                  <a:pt x="626" y="4039"/>
                  <a:pt x="626" y="4039"/>
                </a:cubicBezTo>
                <a:cubicBezTo>
                  <a:pt x="619" y="4035"/>
                  <a:pt x="616" y="4032"/>
                  <a:pt x="609" y="4035"/>
                </a:cubicBezTo>
                <a:cubicBezTo>
                  <a:pt x="530" y="4073"/>
                  <a:pt x="530" y="4073"/>
                  <a:pt x="530" y="4073"/>
                </a:cubicBezTo>
                <a:cubicBezTo>
                  <a:pt x="530" y="4035"/>
                  <a:pt x="530" y="4035"/>
                  <a:pt x="530" y="4035"/>
                </a:cubicBezTo>
                <a:cubicBezTo>
                  <a:pt x="595" y="4004"/>
                  <a:pt x="595" y="4004"/>
                  <a:pt x="595" y="4004"/>
                </a:cubicBezTo>
                <a:cubicBezTo>
                  <a:pt x="602" y="4001"/>
                  <a:pt x="605" y="3991"/>
                  <a:pt x="602" y="3984"/>
                </a:cubicBezTo>
                <a:cubicBezTo>
                  <a:pt x="581" y="3943"/>
                  <a:pt x="581" y="3943"/>
                  <a:pt x="581" y="3943"/>
                </a:cubicBezTo>
                <a:cubicBezTo>
                  <a:pt x="578" y="3932"/>
                  <a:pt x="568" y="3929"/>
                  <a:pt x="561" y="3932"/>
                </a:cubicBezTo>
                <a:cubicBezTo>
                  <a:pt x="530" y="3949"/>
                  <a:pt x="530" y="3949"/>
                  <a:pt x="530" y="3949"/>
                </a:cubicBezTo>
                <a:cubicBezTo>
                  <a:pt x="530" y="3891"/>
                  <a:pt x="530" y="3891"/>
                  <a:pt x="529" y="3891"/>
                </a:cubicBezTo>
                <a:lnTo>
                  <a:pt x="625" y="3847"/>
                </a:lnTo>
                <a:close/>
                <a:moveTo>
                  <a:pt x="529" y="3629"/>
                </a:moveTo>
                <a:cubicBezTo>
                  <a:pt x="355" y="3713"/>
                  <a:pt x="355" y="3713"/>
                  <a:pt x="355" y="3713"/>
                </a:cubicBezTo>
                <a:cubicBezTo>
                  <a:pt x="307" y="3737"/>
                  <a:pt x="286" y="3792"/>
                  <a:pt x="310" y="3836"/>
                </a:cubicBezTo>
                <a:cubicBezTo>
                  <a:pt x="519" y="4286"/>
                  <a:pt x="519" y="4286"/>
                  <a:pt x="519" y="4286"/>
                </a:cubicBezTo>
                <a:cubicBezTo>
                  <a:pt x="523" y="4289"/>
                  <a:pt x="526" y="4296"/>
                  <a:pt x="530" y="4303"/>
                </a:cubicBezTo>
                <a:cubicBezTo>
                  <a:pt x="530" y="4148"/>
                  <a:pt x="530" y="4148"/>
                  <a:pt x="530" y="4148"/>
                </a:cubicBezTo>
                <a:cubicBezTo>
                  <a:pt x="530" y="4148"/>
                  <a:pt x="526" y="4145"/>
                  <a:pt x="526" y="4145"/>
                </a:cubicBezTo>
                <a:cubicBezTo>
                  <a:pt x="506" y="4100"/>
                  <a:pt x="506" y="4100"/>
                  <a:pt x="506" y="4100"/>
                </a:cubicBezTo>
                <a:cubicBezTo>
                  <a:pt x="502" y="4093"/>
                  <a:pt x="506" y="4083"/>
                  <a:pt x="513" y="4080"/>
                </a:cubicBezTo>
                <a:cubicBezTo>
                  <a:pt x="530" y="4073"/>
                  <a:pt x="530" y="4073"/>
                  <a:pt x="530" y="4073"/>
                </a:cubicBezTo>
                <a:cubicBezTo>
                  <a:pt x="530" y="4035"/>
                  <a:pt x="530" y="4035"/>
                  <a:pt x="530" y="4035"/>
                </a:cubicBezTo>
                <a:cubicBezTo>
                  <a:pt x="499" y="4049"/>
                  <a:pt x="499" y="4049"/>
                  <a:pt x="499" y="4049"/>
                </a:cubicBezTo>
                <a:cubicBezTo>
                  <a:pt x="492" y="4052"/>
                  <a:pt x="482" y="4049"/>
                  <a:pt x="478" y="4042"/>
                </a:cubicBezTo>
                <a:cubicBezTo>
                  <a:pt x="458" y="3997"/>
                  <a:pt x="458" y="3997"/>
                  <a:pt x="458" y="3997"/>
                </a:cubicBezTo>
                <a:cubicBezTo>
                  <a:pt x="454" y="3991"/>
                  <a:pt x="458" y="3984"/>
                  <a:pt x="465" y="3980"/>
                </a:cubicBezTo>
                <a:cubicBezTo>
                  <a:pt x="530" y="3949"/>
                  <a:pt x="530" y="3949"/>
                  <a:pt x="530" y="3949"/>
                </a:cubicBezTo>
                <a:cubicBezTo>
                  <a:pt x="530" y="3891"/>
                  <a:pt x="530" y="3891"/>
                  <a:pt x="530" y="3891"/>
                </a:cubicBezTo>
                <a:cubicBezTo>
                  <a:pt x="468" y="3919"/>
                  <a:pt x="468" y="3919"/>
                  <a:pt x="468" y="3919"/>
                </a:cubicBezTo>
                <a:cubicBezTo>
                  <a:pt x="444" y="3929"/>
                  <a:pt x="417" y="3922"/>
                  <a:pt x="406" y="3898"/>
                </a:cubicBezTo>
                <a:cubicBezTo>
                  <a:pt x="375" y="3829"/>
                  <a:pt x="375" y="3829"/>
                  <a:pt x="375" y="3829"/>
                </a:cubicBezTo>
                <a:cubicBezTo>
                  <a:pt x="365" y="3809"/>
                  <a:pt x="375" y="3781"/>
                  <a:pt x="399" y="3771"/>
                </a:cubicBezTo>
                <a:cubicBezTo>
                  <a:pt x="530" y="3709"/>
                  <a:pt x="530" y="3709"/>
                  <a:pt x="529" y="3708"/>
                </a:cubicBezTo>
                <a:lnTo>
                  <a:pt x="529" y="3629"/>
                </a:lnTo>
              </a:path>
              <a:path w="5282" h="6134">
                <a:moveTo>
                  <a:pt x="3428" y="2746"/>
                </a:moveTo>
                <a:lnTo>
                  <a:pt x="4417" y="2746"/>
                </a:lnTo>
                <a:lnTo>
                  <a:pt x="4417" y="2796"/>
                </a:lnTo>
                <a:lnTo>
                  <a:pt x="3428" y="2796"/>
                </a:lnTo>
                <a:lnTo>
                  <a:pt x="3428" y="2746"/>
                </a:lnTo>
                <a:close/>
              </a:path>
              <a:path w="5282" h="6134">
                <a:moveTo>
                  <a:pt x="3469" y="2645"/>
                </a:moveTo>
                <a:lnTo>
                  <a:pt x="4376" y="2645"/>
                </a:lnTo>
                <a:lnTo>
                  <a:pt x="4376" y="2695"/>
                </a:lnTo>
                <a:lnTo>
                  <a:pt x="3469" y="2695"/>
                </a:lnTo>
                <a:lnTo>
                  <a:pt x="3469" y="2645"/>
                </a:lnTo>
                <a:close/>
              </a:path>
              <a:path w="5282" h="6134">
                <a:moveTo>
                  <a:pt x="3827" y="2544"/>
                </a:moveTo>
                <a:lnTo>
                  <a:pt x="4019" y="2544"/>
                </a:lnTo>
                <a:lnTo>
                  <a:pt x="4019" y="2592"/>
                </a:lnTo>
                <a:lnTo>
                  <a:pt x="3827" y="2592"/>
                </a:lnTo>
                <a:lnTo>
                  <a:pt x="3827" y="2544"/>
                </a:lnTo>
                <a:close/>
              </a:path>
              <a:path w="5282" h="6134">
                <a:moveTo>
                  <a:pt x="3863" y="2175"/>
                </a:moveTo>
                <a:lnTo>
                  <a:pt x="3985" y="2175"/>
                </a:lnTo>
                <a:lnTo>
                  <a:pt x="3985" y="2575"/>
                </a:lnTo>
                <a:lnTo>
                  <a:pt x="3863" y="2575"/>
                </a:lnTo>
                <a:lnTo>
                  <a:pt x="3863" y="2175"/>
                </a:lnTo>
                <a:close/>
              </a:path>
              <a:path w="5282" h="6134">
                <a:moveTo>
                  <a:pt x="3827" y="2155"/>
                </a:moveTo>
                <a:lnTo>
                  <a:pt x="4019" y="2155"/>
                </a:lnTo>
                <a:lnTo>
                  <a:pt x="4019" y="2206"/>
                </a:lnTo>
                <a:lnTo>
                  <a:pt x="3827" y="2206"/>
                </a:lnTo>
                <a:lnTo>
                  <a:pt x="3827" y="2155"/>
                </a:lnTo>
                <a:close/>
              </a:path>
              <a:path w="5282" h="6134">
                <a:moveTo>
                  <a:pt x="4120" y="2544"/>
                </a:moveTo>
                <a:lnTo>
                  <a:pt x="4307" y="2544"/>
                </a:lnTo>
                <a:lnTo>
                  <a:pt x="4307" y="2592"/>
                </a:lnTo>
                <a:lnTo>
                  <a:pt x="4120" y="2592"/>
                </a:lnTo>
                <a:lnTo>
                  <a:pt x="4120" y="2544"/>
                </a:lnTo>
                <a:close/>
              </a:path>
              <a:path w="5282" h="6134">
                <a:moveTo>
                  <a:pt x="4151" y="2175"/>
                </a:moveTo>
                <a:lnTo>
                  <a:pt x="4271" y="2175"/>
                </a:lnTo>
                <a:lnTo>
                  <a:pt x="4271" y="2575"/>
                </a:lnTo>
                <a:lnTo>
                  <a:pt x="4151" y="2575"/>
                </a:lnTo>
                <a:lnTo>
                  <a:pt x="4151" y="2175"/>
                </a:lnTo>
                <a:close/>
              </a:path>
              <a:path w="5282" h="6134">
                <a:moveTo>
                  <a:pt x="4120" y="2155"/>
                </a:moveTo>
                <a:lnTo>
                  <a:pt x="4307" y="2155"/>
                </a:lnTo>
                <a:lnTo>
                  <a:pt x="4307" y="2206"/>
                </a:lnTo>
                <a:lnTo>
                  <a:pt x="4120" y="2206"/>
                </a:lnTo>
                <a:lnTo>
                  <a:pt x="4120" y="2155"/>
                </a:lnTo>
                <a:close/>
              </a:path>
              <a:path w="5282" h="6134">
                <a:moveTo>
                  <a:pt x="3539" y="2544"/>
                </a:moveTo>
                <a:lnTo>
                  <a:pt x="3731" y="2544"/>
                </a:lnTo>
                <a:lnTo>
                  <a:pt x="3731" y="2592"/>
                </a:lnTo>
                <a:lnTo>
                  <a:pt x="3539" y="2592"/>
                </a:lnTo>
                <a:lnTo>
                  <a:pt x="3539" y="2544"/>
                </a:lnTo>
                <a:close/>
              </a:path>
              <a:path w="5282" h="6134">
                <a:moveTo>
                  <a:pt x="3572" y="2175"/>
                </a:moveTo>
                <a:lnTo>
                  <a:pt x="3697" y="2175"/>
                </a:lnTo>
                <a:lnTo>
                  <a:pt x="3697" y="2575"/>
                </a:lnTo>
                <a:lnTo>
                  <a:pt x="3572" y="2575"/>
                </a:lnTo>
                <a:lnTo>
                  <a:pt x="3572" y="2175"/>
                </a:lnTo>
                <a:close/>
              </a:path>
              <a:path w="5282" h="6134">
                <a:moveTo>
                  <a:pt x="3539" y="2155"/>
                </a:moveTo>
                <a:lnTo>
                  <a:pt x="3731" y="2155"/>
                </a:lnTo>
                <a:lnTo>
                  <a:pt x="3731" y="2206"/>
                </a:lnTo>
                <a:lnTo>
                  <a:pt x="3539" y="2206"/>
                </a:lnTo>
                <a:lnTo>
                  <a:pt x="3539" y="2155"/>
                </a:lnTo>
                <a:close/>
              </a:path>
              <a:path w="5282" h="6134">
                <a:moveTo>
                  <a:pt x="3469" y="2045"/>
                </a:moveTo>
                <a:lnTo>
                  <a:pt x="4376" y="2045"/>
                </a:lnTo>
                <a:lnTo>
                  <a:pt x="4376" y="2095"/>
                </a:lnTo>
                <a:lnTo>
                  <a:pt x="3469" y="2095"/>
                </a:lnTo>
                <a:lnTo>
                  <a:pt x="3469" y="2045"/>
                </a:lnTo>
                <a:close/>
              </a:path>
              <a:path w="5282" h="6134">
                <a:moveTo>
                  <a:pt x="3920" y="1757"/>
                </a:moveTo>
                <a:lnTo>
                  <a:pt x="4376" y="2047"/>
                </a:lnTo>
                <a:lnTo>
                  <a:pt x="3469" y="2047"/>
                </a:lnTo>
                <a:lnTo>
                  <a:pt x="3920" y="1757"/>
                </a:lnTo>
              </a:path>
              <a:path w="5282" h="6134">
                <a:moveTo>
                  <a:pt x="1256" y="2112"/>
                </a:moveTo>
                <a:cubicBezTo>
                  <a:pt x="2234" y="2430"/>
                  <a:pt x="2234" y="2430"/>
                  <a:pt x="2234" y="2430"/>
                </a:cubicBezTo>
                <a:cubicBezTo>
                  <a:pt x="1256" y="2749"/>
                  <a:pt x="1256" y="2749"/>
                  <a:pt x="1256" y="2749"/>
                </a:cubicBezTo>
                <a:cubicBezTo>
                  <a:pt x="1256" y="2625"/>
                  <a:pt x="1256" y="2625"/>
                  <a:pt x="1256" y="2625"/>
                </a:cubicBezTo>
                <a:cubicBezTo>
                  <a:pt x="1342" y="2625"/>
                  <a:pt x="1410" y="2574"/>
                  <a:pt x="1410" y="2509"/>
                </a:cubicBezTo>
                <a:cubicBezTo>
                  <a:pt x="1410" y="2317"/>
                  <a:pt x="1410" y="2317"/>
                  <a:pt x="1410" y="2317"/>
                </a:cubicBezTo>
                <a:cubicBezTo>
                  <a:pt x="1448" y="2317"/>
                  <a:pt x="1448" y="2317"/>
                  <a:pt x="1448" y="2317"/>
                </a:cubicBezTo>
                <a:cubicBezTo>
                  <a:pt x="1448" y="2238"/>
                  <a:pt x="1448" y="2238"/>
                  <a:pt x="1448" y="2238"/>
                </a:cubicBezTo>
                <a:cubicBezTo>
                  <a:pt x="1410" y="2238"/>
                  <a:pt x="1410" y="2238"/>
                  <a:pt x="1410" y="2238"/>
                </a:cubicBezTo>
                <a:cubicBezTo>
                  <a:pt x="1324" y="2238"/>
                  <a:pt x="1324" y="2238"/>
                  <a:pt x="1324" y="2238"/>
                </a:cubicBezTo>
                <a:cubicBezTo>
                  <a:pt x="1287" y="2238"/>
                  <a:pt x="1287" y="2238"/>
                  <a:pt x="1287" y="2238"/>
                </a:cubicBezTo>
                <a:cubicBezTo>
                  <a:pt x="1287" y="2317"/>
                  <a:pt x="1287" y="2317"/>
                  <a:pt x="1287" y="2317"/>
                </a:cubicBezTo>
                <a:cubicBezTo>
                  <a:pt x="1324" y="2317"/>
                  <a:pt x="1324" y="2317"/>
                  <a:pt x="1324" y="2317"/>
                </a:cubicBezTo>
                <a:cubicBezTo>
                  <a:pt x="1324" y="2509"/>
                  <a:pt x="1324" y="2509"/>
                  <a:pt x="1324" y="2509"/>
                </a:cubicBezTo>
                <a:cubicBezTo>
                  <a:pt x="1324" y="2533"/>
                  <a:pt x="1293" y="2554"/>
                  <a:pt x="1256" y="2554"/>
                </a:cubicBezTo>
                <a:lnTo>
                  <a:pt x="1256" y="2112"/>
                </a:lnTo>
                <a:close/>
                <a:moveTo>
                  <a:pt x="973" y="2019"/>
                </a:moveTo>
                <a:cubicBezTo>
                  <a:pt x="1256" y="2112"/>
                  <a:pt x="1256" y="2112"/>
                  <a:pt x="1256" y="2112"/>
                </a:cubicBezTo>
                <a:cubicBezTo>
                  <a:pt x="1256" y="2554"/>
                  <a:pt x="1256" y="2554"/>
                  <a:pt x="1256" y="2554"/>
                </a:cubicBezTo>
                <a:cubicBezTo>
                  <a:pt x="1218" y="2554"/>
                  <a:pt x="1187" y="2533"/>
                  <a:pt x="1187" y="2509"/>
                </a:cubicBezTo>
                <a:cubicBezTo>
                  <a:pt x="1187" y="2317"/>
                  <a:pt x="1187" y="2317"/>
                  <a:pt x="1187" y="2317"/>
                </a:cubicBezTo>
                <a:cubicBezTo>
                  <a:pt x="1225" y="2317"/>
                  <a:pt x="1225" y="2317"/>
                  <a:pt x="1225" y="2317"/>
                </a:cubicBezTo>
                <a:cubicBezTo>
                  <a:pt x="1225" y="2238"/>
                  <a:pt x="1225" y="2238"/>
                  <a:pt x="1225" y="2238"/>
                </a:cubicBezTo>
                <a:cubicBezTo>
                  <a:pt x="1187" y="2238"/>
                  <a:pt x="1187" y="2238"/>
                  <a:pt x="1187" y="2238"/>
                </a:cubicBezTo>
                <a:cubicBezTo>
                  <a:pt x="1101" y="2238"/>
                  <a:pt x="1101" y="2238"/>
                  <a:pt x="1101" y="2238"/>
                </a:cubicBezTo>
                <a:cubicBezTo>
                  <a:pt x="1063" y="2238"/>
                  <a:pt x="1063" y="2238"/>
                  <a:pt x="1063" y="2238"/>
                </a:cubicBezTo>
                <a:cubicBezTo>
                  <a:pt x="1063" y="2317"/>
                  <a:pt x="1063" y="2317"/>
                  <a:pt x="1063" y="2317"/>
                </a:cubicBezTo>
                <a:cubicBezTo>
                  <a:pt x="1101" y="2317"/>
                  <a:pt x="1101" y="2317"/>
                  <a:pt x="1101" y="2317"/>
                </a:cubicBezTo>
                <a:cubicBezTo>
                  <a:pt x="1101" y="2509"/>
                  <a:pt x="1101" y="2509"/>
                  <a:pt x="1101" y="2509"/>
                </a:cubicBezTo>
                <a:cubicBezTo>
                  <a:pt x="1101" y="2574"/>
                  <a:pt x="1170" y="2625"/>
                  <a:pt x="1256" y="2625"/>
                </a:cubicBezTo>
                <a:cubicBezTo>
                  <a:pt x="1256" y="2749"/>
                  <a:pt x="1256" y="2749"/>
                  <a:pt x="1256" y="2749"/>
                </a:cubicBezTo>
                <a:cubicBezTo>
                  <a:pt x="974" y="2841"/>
                  <a:pt x="974" y="2841"/>
                  <a:pt x="973" y="2842"/>
                </a:cubicBezTo>
                <a:lnTo>
                  <a:pt x="973" y="2019"/>
                </a:lnTo>
              </a:path>
              <a:path w="5282" h="6134">
                <a:moveTo>
                  <a:pt x="3880" y="3360"/>
                </a:moveTo>
                <a:cubicBezTo>
                  <a:pt x="3877" y="3357"/>
                  <a:pt x="3874" y="3357"/>
                  <a:pt x="3870" y="3357"/>
                </a:cubicBezTo>
                <a:cubicBezTo>
                  <a:pt x="3870" y="3436"/>
                  <a:pt x="3870" y="3436"/>
                  <a:pt x="3870" y="3436"/>
                </a:cubicBezTo>
                <a:cubicBezTo>
                  <a:pt x="3887" y="3436"/>
                  <a:pt x="3904" y="3426"/>
                  <a:pt x="3908" y="3409"/>
                </a:cubicBezTo>
                <a:cubicBezTo>
                  <a:pt x="3915" y="3388"/>
                  <a:pt x="3901" y="3364"/>
                  <a:pt x="3880" y="3360"/>
                </a:cubicBezTo>
                <a:moveTo>
                  <a:pt x="3870" y="3327"/>
                </a:moveTo>
                <a:cubicBezTo>
                  <a:pt x="3870" y="3096"/>
                  <a:pt x="3870" y="3096"/>
                  <a:pt x="3870" y="3096"/>
                </a:cubicBezTo>
                <a:cubicBezTo>
                  <a:pt x="3887" y="3086"/>
                  <a:pt x="3908" y="3079"/>
                  <a:pt x="3928" y="3079"/>
                </a:cubicBezTo>
                <a:cubicBezTo>
                  <a:pt x="3963" y="2949"/>
                  <a:pt x="3963" y="2949"/>
                  <a:pt x="3963" y="2949"/>
                </a:cubicBezTo>
                <a:cubicBezTo>
                  <a:pt x="3966" y="2932"/>
                  <a:pt x="3983" y="2921"/>
                  <a:pt x="4000" y="2925"/>
                </a:cubicBezTo>
                <a:cubicBezTo>
                  <a:pt x="4018" y="2928"/>
                  <a:pt x="4028" y="2945"/>
                  <a:pt x="4021" y="2963"/>
                </a:cubicBezTo>
                <a:cubicBezTo>
                  <a:pt x="3990" y="3096"/>
                  <a:pt x="3990" y="3096"/>
                  <a:pt x="3990" y="3096"/>
                </a:cubicBezTo>
                <a:cubicBezTo>
                  <a:pt x="4024" y="3117"/>
                  <a:pt x="4048" y="3155"/>
                  <a:pt x="4035" y="3210"/>
                </a:cubicBezTo>
                <a:cubicBezTo>
                  <a:pt x="4035" y="3210"/>
                  <a:pt x="4024" y="3254"/>
                  <a:pt x="4018" y="3275"/>
                </a:cubicBezTo>
                <a:cubicBezTo>
                  <a:pt x="4011" y="3306"/>
                  <a:pt x="4048" y="3323"/>
                  <a:pt x="4048" y="3323"/>
                </a:cubicBezTo>
                <a:cubicBezTo>
                  <a:pt x="4038" y="3368"/>
                  <a:pt x="4038" y="3368"/>
                  <a:pt x="4038" y="3367"/>
                </a:cubicBezTo>
                <a:lnTo>
                  <a:pt x="3870" y="3327"/>
                </a:lnTo>
                <a:close/>
                <a:moveTo>
                  <a:pt x="3870" y="3358"/>
                </a:moveTo>
                <a:cubicBezTo>
                  <a:pt x="3853" y="3357"/>
                  <a:pt x="3836" y="3371"/>
                  <a:pt x="3832" y="3388"/>
                </a:cubicBezTo>
                <a:cubicBezTo>
                  <a:pt x="3826" y="3409"/>
                  <a:pt x="3839" y="3429"/>
                  <a:pt x="3860" y="3436"/>
                </a:cubicBezTo>
                <a:cubicBezTo>
                  <a:pt x="3863" y="3436"/>
                  <a:pt x="3867" y="3436"/>
                  <a:pt x="3870" y="3436"/>
                </a:cubicBezTo>
                <a:cubicBezTo>
                  <a:pt x="3870" y="3357"/>
                  <a:pt x="3870" y="3357"/>
                  <a:pt x="3870" y="3358"/>
                </a:cubicBezTo>
                <a:moveTo>
                  <a:pt x="3870" y="3096"/>
                </a:moveTo>
                <a:cubicBezTo>
                  <a:pt x="3870" y="3326"/>
                  <a:pt x="3870" y="3326"/>
                  <a:pt x="3870" y="3326"/>
                </a:cubicBezTo>
                <a:cubicBezTo>
                  <a:pt x="3754" y="3295"/>
                  <a:pt x="3754" y="3295"/>
                  <a:pt x="3754" y="3295"/>
                </a:cubicBezTo>
                <a:cubicBezTo>
                  <a:pt x="3764" y="3251"/>
                  <a:pt x="3764" y="3251"/>
                  <a:pt x="3764" y="3251"/>
                </a:cubicBezTo>
                <a:cubicBezTo>
                  <a:pt x="3764" y="3251"/>
                  <a:pt x="3808" y="3254"/>
                  <a:pt x="3815" y="3223"/>
                </a:cubicBezTo>
                <a:cubicBezTo>
                  <a:pt x="3822" y="3196"/>
                  <a:pt x="3832" y="3158"/>
                  <a:pt x="3832" y="3158"/>
                </a:cubicBezTo>
                <a:cubicBezTo>
                  <a:pt x="3839" y="3131"/>
                  <a:pt x="3853" y="3110"/>
                  <a:pt x="3870" y="3096"/>
                </a:cubicBezTo>
              </a:path>
              <a:path w="5282" h="6134">
                <a:moveTo>
                  <a:pt x="1595" y="1157"/>
                </a:moveTo>
                <a:cubicBezTo>
                  <a:pt x="1772" y="1157"/>
                  <a:pt x="1772" y="1157"/>
                  <a:pt x="1772" y="1157"/>
                </a:cubicBezTo>
                <a:cubicBezTo>
                  <a:pt x="1772" y="1188"/>
                  <a:pt x="1772" y="1188"/>
                  <a:pt x="1772" y="1188"/>
                </a:cubicBezTo>
                <a:cubicBezTo>
                  <a:pt x="1596" y="1188"/>
                  <a:pt x="1596" y="1188"/>
                  <a:pt x="1596" y="1188"/>
                </a:cubicBezTo>
                <a:cubicBezTo>
                  <a:pt x="1596" y="1157"/>
                  <a:pt x="1596" y="1157"/>
                  <a:pt x="1595" y="1157"/>
                </a:cubicBezTo>
                <a:moveTo>
                  <a:pt x="1595" y="1284"/>
                </a:moveTo>
                <a:cubicBezTo>
                  <a:pt x="1772" y="1284"/>
                  <a:pt x="1772" y="1284"/>
                  <a:pt x="1772" y="1284"/>
                </a:cubicBezTo>
                <a:cubicBezTo>
                  <a:pt x="1772" y="1785"/>
                  <a:pt x="1772" y="1785"/>
                  <a:pt x="1772" y="1785"/>
                </a:cubicBezTo>
                <a:cubicBezTo>
                  <a:pt x="1772" y="1837"/>
                  <a:pt x="1727" y="1882"/>
                  <a:pt x="1672" y="1882"/>
                </a:cubicBezTo>
                <a:cubicBezTo>
                  <a:pt x="1596" y="1882"/>
                  <a:pt x="1596" y="1882"/>
                  <a:pt x="1596" y="1882"/>
                </a:cubicBezTo>
                <a:cubicBezTo>
                  <a:pt x="1596" y="1727"/>
                  <a:pt x="1596" y="1727"/>
                  <a:pt x="1596" y="1727"/>
                </a:cubicBezTo>
                <a:cubicBezTo>
                  <a:pt x="1599" y="1727"/>
                  <a:pt x="1603" y="1727"/>
                  <a:pt x="1606" y="1724"/>
                </a:cubicBezTo>
                <a:cubicBezTo>
                  <a:pt x="1627" y="1717"/>
                  <a:pt x="1641" y="1703"/>
                  <a:pt x="1654" y="1682"/>
                </a:cubicBezTo>
                <a:cubicBezTo>
                  <a:pt x="1668" y="1655"/>
                  <a:pt x="1679" y="1627"/>
                  <a:pt x="1679" y="1596"/>
                </a:cubicBezTo>
                <a:cubicBezTo>
                  <a:pt x="1679" y="1552"/>
                  <a:pt x="1661" y="1528"/>
                  <a:pt x="1630" y="1528"/>
                </a:cubicBezTo>
                <a:cubicBezTo>
                  <a:pt x="1620" y="1528"/>
                  <a:pt x="1610" y="1531"/>
                  <a:pt x="1596" y="1538"/>
                </a:cubicBezTo>
                <a:cubicBezTo>
                  <a:pt x="1617" y="1449"/>
                  <a:pt x="1617" y="1449"/>
                  <a:pt x="1617" y="1449"/>
                </a:cubicBezTo>
                <a:cubicBezTo>
                  <a:pt x="1596" y="1452"/>
                  <a:pt x="1596" y="1452"/>
                  <a:pt x="1596" y="1452"/>
                </a:cubicBezTo>
                <a:cubicBezTo>
                  <a:pt x="1596" y="1284"/>
                  <a:pt x="1596" y="1284"/>
                  <a:pt x="1595" y="1284"/>
                </a:cubicBezTo>
                <a:moveTo>
                  <a:pt x="1595" y="1692"/>
                </a:moveTo>
                <a:cubicBezTo>
                  <a:pt x="1603" y="1689"/>
                  <a:pt x="1613" y="1679"/>
                  <a:pt x="1623" y="1658"/>
                </a:cubicBezTo>
                <a:cubicBezTo>
                  <a:pt x="1630" y="1638"/>
                  <a:pt x="1637" y="1617"/>
                  <a:pt x="1637" y="1600"/>
                </a:cubicBezTo>
                <a:cubicBezTo>
                  <a:pt x="1637" y="1579"/>
                  <a:pt x="1634" y="1566"/>
                  <a:pt x="1623" y="1559"/>
                </a:cubicBezTo>
                <a:cubicBezTo>
                  <a:pt x="1623" y="1559"/>
                  <a:pt x="1620" y="1555"/>
                  <a:pt x="1617" y="1555"/>
                </a:cubicBezTo>
                <a:cubicBezTo>
                  <a:pt x="1613" y="1555"/>
                  <a:pt x="1606" y="1559"/>
                  <a:pt x="1603" y="1559"/>
                </a:cubicBezTo>
                <a:cubicBezTo>
                  <a:pt x="1599" y="1559"/>
                  <a:pt x="1596" y="1559"/>
                  <a:pt x="1595" y="1563"/>
                </a:cubicBezTo>
                <a:lnTo>
                  <a:pt x="1595" y="1692"/>
                </a:lnTo>
                <a:close/>
                <a:moveTo>
                  <a:pt x="1518" y="1157"/>
                </a:moveTo>
                <a:cubicBezTo>
                  <a:pt x="1596" y="1157"/>
                  <a:pt x="1596" y="1157"/>
                  <a:pt x="1596" y="1157"/>
                </a:cubicBezTo>
                <a:cubicBezTo>
                  <a:pt x="1596" y="1188"/>
                  <a:pt x="1596" y="1188"/>
                  <a:pt x="1596" y="1188"/>
                </a:cubicBezTo>
                <a:cubicBezTo>
                  <a:pt x="1517" y="1188"/>
                  <a:pt x="1517" y="1188"/>
                  <a:pt x="1517" y="1188"/>
                </a:cubicBezTo>
                <a:cubicBezTo>
                  <a:pt x="1517" y="1157"/>
                  <a:pt x="1517" y="1157"/>
                  <a:pt x="1518" y="1157"/>
                </a:cubicBezTo>
                <a:moveTo>
                  <a:pt x="1518" y="1284"/>
                </a:moveTo>
                <a:cubicBezTo>
                  <a:pt x="1596" y="1284"/>
                  <a:pt x="1596" y="1284"/>
                  <a:pt x="1596" y="1284"/>
                </a:cubicBezTo>
                <a:cubicBezTo>
                  <a:pt x="1596" y="1452"/>
                  <a:pt x="1596" y="1452"/>
                  <a:pt x="1596" y="1452"/>
                </a:cubicBezTo>
                <a:cubicBezTo>
                  <a:pt x="1558" y="1459"/>
                  <a:pt x="1558" y="1459"/>
                  <a:pt x="1558" y="1459"/>
                </a:cubicBezTo>
                <a:cubicBezTo>
                  <a:pt x="1517" y="1641"/>
                  <a:pt x="1517" y="1641"/>
                  <a:pt x="1517" y="1641"/>
                </a:cubicBezTo>
                <a:cubicBezTo>
                  <a:pt x="1517" y="1466"/>
                  <a:pt x="1517" y="1466"/>
                  <a:pt x="1517" y="1466"/>
                </a:cubicBezTo>
                <a:cubicBezTo>
                  <a:pt x="1524" y="1435"/>
                  <a:pt x="1524" y="1435"/>
                  <a:pt x="1524" y="1435"/>
                </a:cubicBezTo>
                <a:cubicBezTo>
                  <a:pt x="1524" y="1435"/>
                  <a:pt x="1520" y="1435"/>
                  <a:pt x="1517" y="1432"/>
                </a:cubicBezTo>
                <a:cubicBezTo>
                  <a:pt x="1517" y="1284"/>
                  <a:pt x="1517" y="1284"/>
                  <a:pt x="1518" y="1284"/>
                </a:cubicBezTo>
                <a:moveTo>
                  <a:pt x="1595" y="1882"/>
                </a:moveTo>
                <a:cubicBezTo>
                  <a:pt x="1517" y="1882"/>
                  <a:pt x="1517" y="1882"/>
                  <a:pt x="1517" y="1882"/>
                </a:cubicBezTo>
                <a:cubicBezTo>
                  <a:pt x="1517" y="1706"/>
                  <a:pt x="1517" y="1706"/>
                  <a:pt x="1517" y="1706"/>
                </a:cubicBezTo>
                <a:cubicBezTo>
                  <a:pt x="1520" y="1710"/>
                  <a:pt x="1524" y="1713"/>
                  <a:pt x="1527" y="1717"/>
                </a:cubicBezTo>
                <a:cubicBezTo>
                  <a:pt x="1534" y="1727"/>
                  <a:pt x="1548" y="1730"/>
                  <a:pt x="1565" y="1730"/>
                </a:cubicBezTo>
                <a:cubicBezTo>
                  <a:pt x="1575" y="1730"/>
                  <a:pt x="1586" y="1730"/>
                  <a:pt x="1596" y="1727"/>
                </a:cubicBezTo>
                <a:cubicBezTo>
                  <a:pt x="1596" y="1882"/>
                  <a:pt x="1596" y="1882"/>
                  <a:pt x="1595" y="1882"/>
                </a:cubicBezTo>
                <a:moveTo>
                  <a:pt x="1595" y="1563"/>
                </a:moveTo>
                <a:cubicBezTo>
                  <a:pt x="1592" y="1562"/>
                  <a:pt x="1592" y="1562"/>
                  <a:pt x="1592" y="1566"/>
                </a:cubicBezTo>
                <a:cubicBezTo>
                  <a:pt x="1568" y="1665"/>
                  <a:pt x="1568" y="1665"/>
                  <a:pt x="1568" y="1665"/>
                </a:cubicBezTo>
                <a:cubicBezTo>
                  <a:pt x="1568" y="1669"/>
                  <a:pt x="1568" y="1672"/>
                  <a:pt x="1568" y="1675"/>
                </a:cubicBezTo>
                <a:cubicBezTo>
                  <a:pt x="1568" y="1686"/>
                  <a:pt x="1575" y="1693"/>
                  <a:pt x="1589" y="1693"/>
                </a:cubicBezTo>
                <a:cubicBezTo>
                  <a:pt x="1592" y="1693"/>
                  <a:pt x="1592" y="1693"/>
                  <a:pt x="1595" y="1692"/>
                </a:cubicBezTo>
                <a:lnTo>
                  <a:pt x="1595" y="1563"/>
                </a:lnTo>
                <a:close/>
                <a:moveTo>
                  <a:pt x="1424" y="1157"/>
                </a:moveTo>
                <a:cubicBezTo>
                  <a:pt x="1517" y="1157"/>
                  <a:pt x="1517" y="1157"/>
                  <a:pt x="1517" y="1157"/>
                </a:cubicBezTo>
                <a:cubicBezTo>
                  <a:pt x="1517" y="1188"/>
                  <a:pt x="1517" y="1188"/>
                  <a:pt x="1517" y="1188"/>
                </a:cubicBezTo>
                <a:cubicBezTo>
                  <a:pt x="1424" y="1188"/>
                  <a:pt x="1424" y="1188"/>
                  <a:pt x="1424" y="1188"/>
                </a:cubicBezTo>
                <a:cubicBezTo>
                  <a:pt x="1424" y="1157"/>
                  <a:pt x="1424" y="1157"/>
                  <a:pt x="1424" y="1157"/>
                </a:cubicBezTo>
                <a:moveTo>
                  <a:pt x="1424" y="1284"/>
                </a:moveTo>
                <a:cubicBezTo>
                  <a:pt x="1517" y="1284"/>
                  <a:pt x="1517" y="1284"/>
                  <a:pt x="1517" y="1284"/>
                </a:cubicBezTo>
                <a:cubicBezTo>
                  <a:pt x="1517" y="1432"/>
                  <a:pt x="1517" y="1432"/>
                  <a:pt x="1517" y="1432"/>
                </a:cubicBezTo>
                <a:cubicBezTo>
                  <a:pt x="1510" y="1432"/>
                  <a:pt x="1503" y="1432"/>
                  <a:pt x="1493" y="1432"/>
                </a:cubicBezTo>
                <a:cubicBezTo>
                  <a:pt x="1472" y="1432"/>
                  <a:pt x="1448" y="1442"/>
                  <a:pt x="1424" y="1459"/>
                </a:cubicBezTo>
                <a:cubicBezTo>
                  <a:pt x="1424" y="1284"/>
                  <a:pt x="1424" y="1284"/>
                  <a:pt x="1424" y="1284"/>
                </a:cubicBezTo>
                <a:moveTo>
                  <a:pt x="1518" y="1882"/>
                </a:moveTo>
                <a:cubicBezTo>
                  <a:pt x="1424" y="1882"/>
                  <a:pt x="1424" y="1882"/>
                  <a:pt x="1424" y="1882"/>
                </a:cubicBezTo>
                <a:cubicBezTo>
                  <a:pt x="1424" y="1727"/>
                  <a:pt x="1424" y="1727"/>
                  <a:pt x="1424" y="1727"/>
                </a:cubicBezTo>
                <a:cubicBezTo>
                  <a:pt x="1462" y="1727"/>
                  <a:pt x="1462" y="1727"/>
                  <a:pt x="1462" y="1727"/>
                </a:cubicBezTo>
                <a:cubicBezTo>
                  <a:pt x="1517" y="1466"/>
                  <a:pt x="1517" y="1466"/>
                  <a:pt x="1517" y="1466"/>
                </a:cubicBezTo>
                <a:cubicBezTo>
                  <a:pt x="1517" y="1641"/>
                  <a:pt x="1517" y="1641"/>
                  <a:pt x="1517" y="1641"/>
                </a:cubicBezTo>
                <a:cubicBezTo>
                  <a:pt x="1513" y="1658"/>
                  <a:pt x="1513" y="1658"/>
                  <a:pt x="1513" y="1658"/>
                </a:cubicBezTo>
                <a:cubicBezTo>
                  <a:pt x="1513" y="1665"/>
                  <a:pt x="1513" y="1672"/>
                  <a:pt x="1513" y="1679"/>
                </a:cubicBezTo>
                <a:cubicBezTo>
                  <a:pt x="1513" y="1689"/>
                  <a:pt x="1513" y="1700"/>
                  <a:pt x="1517" y="1706"/>
                </a:cubicBezTo>
                <a:cubicBezTo>
                  <a:pt x="1517" y="1882"/>
                  <a:pt x="1517" y="1882"/>
                  <a:pt x="1518" y="1882"/>
                </a:cubicBezTo>
                <a:moveTo>
                  <a:pt x="1424" y="1627"/>
                </a:moveTo>
                <a:cubicBezTo>
                  <a:pt x="1434" y="1583"/>
                  <a:pt x="1434" y="1583"/>
                  <a:pt x="1434" y="1583"/>
                </a:cubicBezTo>
                <a:cubicBezTo>
                  <a:pt x="1431" y="1583"/>
                  <a:pt x="1427" y="1583"/>
                  <a:pt x="1424" y="1579"/>
                </a:cubicBezTo>
                <a:cubicBezTo>
                  <a:pt x="1424" y="1627"/>
                  <a:pt x="1424" y="1627"/>
                  <a:pt x="1424" y="1627"/>
                </a:cubicBezTo>
                <a:moveTo>
                  <a:pt x="1424" y="1563"/>
                </a:moveTo>
                <a:cubicBezTo>
                  <a:pt x="1431" y="1562"/>
                  <a:pt x="1434" y="1566"/>
                  <a:pt x="1437" y="1566"/>
                </a:cubicBezTo>
                <a:cubicBezTo>
                  <a:pt x="1462" y="1459"/>
                  <a:pt x="1462" y="1459"/>
                  <a:pt x="1462" y="1459"/>
                </a:cubicBezTo>
                <a:cubicBezTo>
                  <a:pt x="1451" y="1466"/>
                  <a:pt x="1437" y="1476"/>
                  <a:pt x="1424" y="1493"/>
                </a:cubicBezTo>
                <a:lnTo>
                  <a:pt x="1424" y="1563"/>
                </a:lnTo>
                <a:close/>
                <a:moveTo>
                  <a:pt x="1386" y="1157"/>
                </a:moveTo>
                <a:cubicBezTo>
                  <a:pt x="1424" y="1157"/>
                  <a:pt x="1424" y="1157"/>
                  <a:pt x="1424" y="1157"/>
                </a:cubicBezTo>
                <a:cubicBezTo>
                  <a:pt x="1424" y="1188"/>
                  <a:pt x="1424" y="1188"/>
                  <a:pt x="1424" y="1188"/>
                </a:cubicBezTo>
                <a:cubicBezTo>
                  <a:pt x="1386" y="1188"/>
                  <a:pt x="1386" y="1188"/>
                  <a:pt x="1386" y="1188"/>
                </a:cubicBezTo>
                <a:cubicBezTo>
                  <a:pt x="1386" y="1157"/>
                  <a:pt x="1386" y="1157"/>
                  <a:pt x="1386" y="1157"/>
                </a:cubicBezTo>
                <a:moveTo>
                  <a:pt x="1386" y="1284"/>
                </a:moveTo>
                <a:cubicBezTo>
                  <a:pt x="1424" y="1284"/>
                  <a:pt x="1424" y="1284"/>
                  <a:pt x="1424" y="1284"/>
                </a:cubicBezTo>
                <a:cubicBezTo>
                  <a:pt x="1424" y="1459"/>
                  <a:pt x="1424" y="1459"/>
                  <a:pt x="1424" y="1459"/>
                </a:cubicBezTo>
                <a:cubicBezTo>
                  <a:pt x="1424" y="1463"/>
                  <a:pt x="1424" y="1463"/>
                  <a:pt x="1424" y="1463"/>
                </a:cubicBezTo>
                <a:cubicBezTo>
                  <a:pt x="1410" y="1473"/>
                  <a:pt x="1400" y="1487"/>
                  <a:pt x="1386" y="1500"/>
                </a:cubicBezTo>
                <a:cubicBezTo>
                  <a:pt x="1386" y="1284"/>
                  <a:pt x="1386" y="1284"/>
                  <a:pt x="1386" y="1284"/>
                </a:cubicBezTo>
                <a:moveTo>
                  <a:pt x="1424" y="1882"/>
                </a:moveTo>
                <a:cubicBezTo>
                  <a:pt x="1386" y="1882"/>
                  <a:pt x="1386" y="1882"/>
                  <a:pt x="1386" y="1882"/>
                </a:cubicBezTo>
                <a:cubicBezTo>
                  <a:pt x="1386" y="1569"/>
                  <a:pt x="1386" y="1569"/>
                  <a:pt x="1386" y="1569"/>
                </a:cubicBezTo>
                <a:cubicBezTo>
                  <a:pt x="1400" y="1572"/>
                  <a:pt x="1413" y="1576"/>
                  <a:pt x="1424" y="1579"/>
                </a:cubicBezTo>
                <a:cubicBezTo>
                  <a:pt x="1424" y="1627"/>
                  <a:pt x="1424" y="1627"/>
                  <a:pt x="1424" y="1627"/>
                </a:cubicBezTo>
                <a:cubicBezTo>
                  <a:pt x="1403" y="1727"/>
                  <a:pt x="1403" y="1727"/>
                  <a:pt x="1403" y="1727"/>
                </a:cubicBezTo>
                <a:cubicBezTo>
                  <a:pt x="1424" y="1727"/>
                  <a:pt x="1424" y="1727"/>
                  <a:pt x="1424" y="1727"/>
                </a:cubicBezTo>
                <a:cubicBezTo>
                  <a:pt x="1424" y="1882"/>
                  <a:pt x="1424" y="1882"/>
                  <a:pt x="1424" y="1882"/>
                </a:cubicBezTo>
                <a:moveTo>
                  <a:pt x="1424" y="1493"/>
                </a:moveTo>
                <a:cubicBezTo>
                  <a:pt x="1413" y="1507"/>
                  <a:pt x="1403" y="1528"/>
                  <a:pt x="1389" y="1552"/>
                </a:cubicBezTo>
                <a:cubicBezTo>
                  <a:pt x="1403" y="1555"/>
                  <a:pt x="1413" y="1559"/>
                  <a:pt x="1424" y="1563"/>
                </a:cubicBezTo>
                <a:lnTo>
                  <a:pt x="1424" y="1493"/>
                </a:lnTo>
                <a:close/>
                <a:moveTo>
                  <a:pt x="1278" y="1157"/>
                </a:moveTo>
                <a:cubicBezTo>
                  <a:pt x="1386" y="1157"/>
                  <a:pt x="1386" y="1157"/>
                  <a:pt x="1386" y="1157"/>
                </a:cubicBezTo>
                <a:cubicBezTo>
                  <a:pt x="1386" y="1188"/>
                  <a:pt x="1386" y="1188"/>
                  <a:pt x="1386" y="1188"/>
                </a:cubicBezTo>
                <a:cubicBezTo>
                  <a:pt x="1269" y="1188"/>
                  <a:pt x="1269" y="1188"/>
                  <a:pt x="1269" y="1188"/>
                </a:cubicBezTo>
                <a:cubicBezTo>
                  <a:pt x="1241" y="1188"/>
                  <a:pt x="1221" y="1208"/>
                  <a:pt x="1221" y="1236"/>
                </a:cubicBezTo>
                <a:cubicBezTo>
                  <a:pt x="1221" y="1260"/>
                  <a:pt x="1241" y="1284"/>
                  <a:pt x="1269" y="1284"/>
                </a:cubicBezTo>
                <a:cubicBezTo>
                  <a:pt x="1386" y="1284"/>
                  <a:pt x="1386" y="1284"/>
                  <a:pt x="1386" y="1284"/>
                </a:cubicBezTo>
                <a:cubicBezTo>
                  <a:pt x="1386" y="1500"/>
                  <a:pt x="1386" y="1500"/>
                  <a:pt x="1386" y="1500"/>
                </a:cubicBezTo>
                <a:cubicBezTo>
                  <a:pt x="1376" y="1514"/>
                  <a:pt x="1365" y="1531"/>
                  <a:pt x="1355" y="1548"/>
                </a:cubicBezTo>
                <a:cubicBezTo>
                  <a:pt x="1345" y="1548"/>
                  <a:pt x="1338" y="1545"/>
                  <a:pt x="1334" y="1545"/>
                </a:cubicBezTo>
                <a:cubicBezTo>
                  <a:pt x="1310" y="1545"/>
                  <a:pt x="1289" y="1552"/>
                  <a:pt x="1276" y="1562"/>
                </a:cubicBezTo>
                <a:cubicBezTo>
                  <a:pt x="1258" y="1569"/>
                  <a:pt x="1252" y="1583"/>
                  <a:pt x="1252" y="1596"/>
                </a:cubicBezTo>
                <a:cubicBezTo>
                  <a:pt x="1252" y="1603"/>
                  <a:pt x="1255" y="1607"/>
                  <a:pt x="1258" y="1614"/>
                </a:cubicBezTo>
                <a:cubicBezTo>
                  <a:pt x="1262" y="1617"/>
                  <a:pt x="1269" y="1617"/>
                  <a:pt x="1279" y="1617"/>
                </a:cubicBezTo>
                <a:cubicBezTo>
                  <a:pt x="1283" y="1617"/>
                  <a:pt x="1286" y="1617"/>
                  <a:pt x="1293" y="1614"/>
                </a:cubicBezTo>
                <a:cubicBezTo>
                  <a:pt x="1296" y="1610"/>
                  <a:pt x="1300" y="1607"/>
                  <a:pt x="1300" y="1603"/>
                </a:cubicBezTo>
                <a:cubicBezTo>
                  <a:pt x="1300" y="1600"/>
                  <a:pt x="1296" y="1596"/>
                  <a:pt x="1296" y="1593"/>
                </a:cubicBezTo>
                <a:cubicBezTo>
                  <a:pt x="1296" y="1593"/>
                  <a:pt x="1293" y="1590"/>
                  <a:pt x="1293" y="1590"/>
                </a:cubicBezTo>
                <a:cubicBezTo>
                  <a:pt x="1296" y="1583"/>
                  <a:pt x="1300" y="1579"/>
                  <a:pt x="1310" y="1576"/>
                </a:cubicBezTo>
                <a:cubicBezTo>
                  <a:pt x="1317" y="1572"/>
                  <a:pt x="1327" y="1569"/>
                  <a:pt x="1341" y="1569"/>
                </a:cubicBezTo>
                <a:cubicBezTo>
                  <a:pt x="1331" y="1586"/>
                  <a:pt x="1324" y="1600"/>
                  <a:pt x="1317" y="1617"/>
                </a:cubicBezTo>
                <a:cubicBezTo>
                  <a:pt x="1293" y="1665"/>
                  <a:pt x="1283" y="1703"/>
                  <a:pt x="1283" y="1730"/>
                </a:cubicBezTo>
                <a:cubicBezTo>
                  <a:pt x="1283" y="1751"/>
                  <a:pt x="1289" y="1761"/>
                  <a:pt x="1303" y="1768"/>
                </a:cubicBezTo>
                <a:cubicBezTo>
                  <a:pt x="1307" y="1772"/>
                  <a:pt x="1320" y="1775"/>
                  <a:pt x="1334" y="1775"/>
                </a:cubicBezTo>
                <a:cubicBezTo>
                  <a:pt x="1331" y="1768"/>
                  <a:pt x="1331" y="1761"/>
                  <a:pt x="1331" y="1751"/>
                </a:cubicBezTo>
                <a:cubicBezTo>
                  <a:pt x="1331" y="1741"/>
                  <a:pt x="1331" y="1730"/>
                  <a:pt x="1334" y="1717"/>
                </a:cubicBezTo>
                <a:cubicBezTo>
                  <a:pt x="1341" y="1672"/>
                  <a:pt x="1358" y="1624"/>
                  <a:pt x="1382" y="1569"/>
                </a:cubicBezTo>
                <a:cubicBezTo>
                  <a:pt x="1382" y="1569"/>
                  <a:pt x="1386" y="1569"/>
                  <a:pt x="1386" y="1569"/>
                </a:cubicBezTo>
                <a:cubicBezTo>
                  <a:pt x="1386" y="1882"/>
                  <a:pt x="1386" y="1882"/>
                  <a:pt x="1386" y="1882"/>
                </a:cubicBezTo>
                <a:cubicBezTo>
                  <a:pt x="1279" y="1882"/>
                  <a:pt x="1279" y="1882"/>
                  <a:pt x="1279" y="1882"/>
                </a:cubicBezTo>
                <a:cubicBezTo>
                  <a:pt x="1224" y="1882"/>
                  <a:pt x="1179" y="1837"/>
                  <a:pt x="1179" y="1785"/>
                </a:cubicBezTo>
                <a:cubicBezTo>
                  <a:pt x="1179" y="1256"/>
                  <a:pt x="1179" y="1256"/>
                  <a:pt x="1179" y="1256"/>
                </a:cubicBezTo>
                <a:cubicBezTo>
                  <a:pt x="1179" y="1201"/>
                  <a:pt x="1224" y="1157"/>
                  <a:pt x="1278" y="1157"/>
                </a:cubicBezTo>
              </a:path>
              <a:path w="5282" h="6134">
                <a:moveTo>
                  <a:pt x="3176" y="2674"/>
                </a:moveTo>
                <a:cubicBezTo>
                  <a:pt x="3175" y="2448"/>
                  <a:pt x="3175" y="2448"/>
                  <a:pt x="3175" y="2448"/>
                </a:cubicBezTo>
                <a:cubicBezTo>
                  <a:pt x="3182" y="2458"/>
                  <a:pt x="3185" y="2469"/>
                  <a:pt x="3185" y="2482"/>
                </a:cubicBezTo>
                <a:cubicBezTo>
                  <a:pt x="3185" y="2675"/>
                  <a:pt x="3185" y="2675"/>
                  <a:pt x="3185" y="2675"/>
                </a:cubicBezTo>
                <a:cubicBezTo>
                  <a:pt x="3175" y="2675"/>
                  <a:pt x="3175" y="2675"/>
                  <a:pt x="3176" y="2674"/>
                </a:cubicBezTo>
                <a:moveTo>
                  <a:pt x="3176" y="2311"/>
                </a:moveTo>
                <a:cubicBezTo>
                  <a:pt x="3175" y="2159"/>
                  <a:pt x="3175" y="2159"/>
                  <a:pt x="3175" y="2159"/>
                </a:cubicBezTo>
                <a:cubicBezTo>
                  <a:pt x="3178" y="2159"/>
                  <a:pt x="3178" y="2159"/>
                  <a:pt x="3178" y="2156"/>
                </a:cubicBezTo>
                <a:cubicBezTo>
                  <a:pt x="3202" y="2149"/>
                  <a:pt x="3202" y="2149"/>
                  <a:pt x="3202" y="2149"/>
                </a:cubicBezTo>
                <a:cubicBezTo>
                  <a:pt x="3209" y="2146"/>
                  <a:pt x="3216" y="2149"/>
                  <a:pt x="3216" y="2159"/>
                </a:cubicBezTo>
                <a:cubicBezTo>
                  <a:pt x="3216" y="2276"/>
                  <a:pt x="3216" y="2276"/>
                  <a:pt x="3216" y="2276"/>
                </a:cubicBezTo>
                <a:cubicBezTo>
                  <a:pt x="3216" y="2287"/>
                  <a:pt x="3209" y="2297"/>
                  <a:pt x="3202" y="2300"/>
                </a:cubicBezTo>
                <a:cubicBezTo>
                  <a:pt x="3178" y="2307"/>
                  <a:pt x="3178" y="2307"/>
                  <a:pt x="3178" y="2307"/>
                </a:cubicBezTo>
                <a:cubicBezTo>
                  <a:pt x="3178" y="2311"/>
                  <a:pt x="3178" y="2311"/>
                  <a:pt x="3176" y="2311"/>
                </a:cubicBezTo>
                <a:moveTo>
                  <a:pt x="3176" y="2158"/>
                </a:moveTo>
                <a:cubicBezTo>
                  <a:pt x="3175" y="2311"/>
                  <a:pt x="3175" y="2311"/>
                  <a:pt x="3175" y="2311"/>
                </a:cubicBezTo>
                <a:cubicBezTo>
                  <a:pt x="3171" y="2311"/>
                  <a:pt x="3165" y="2304"/>
                  <a:pt x="3165" y="2297"/>
                </a:cubicBezTo>
                <a:cubicBezTo>
                  <a:pt x="3165" y="2180"/>
                  <a:pt x="3165" y="2180"/>
                  <a:pt x="3165" y="2180"/>
                </a:cubicBezTo>
                <a:cubicBezTo>
                  <a:pt x="3165" y="2173"/>
                  <a:pt x="3171" y="2163"/>
                  <a:pt x="3176" y="2158"/>
                </a:cubicBezTo>
                <a:moveTo>
                  <a:pt x="3176" y="2448"/>
                </a:moveTo>
                <a:cubicBezTo>
                  <a:pt x="3165" y="2434"/>
                  <a:pt x="3147" y="2420"/>
                  <a:pt x="3127" y="2420"/>
                </a:cubicBezTo>
                <a:cubicBezTo>
                  <a:pt x="3127" y="2091"/>
                  <a:pt x="3127" y="2091"/>
                  <a:pt x="3127" y="2091"/>
                </a:cubicBezTo>
                <a:cubicBezTo>
                  <a:pt x="3037" y="2091"/>
                  <a:pt x="3037" y="2091"/>
                  <a:pt x="3037" y="2091"/>
                </a:cubicBezTo>
                <a:cubicBezTo>
                  <a:pt x="3037" y="2475"/>
                  <a:pt x="3037" y="2475"/>
                  <a:pt x="3037" y="2475"/>
                </a:cubicBezTo>
                <a:cubicBezTo>
                  <a:pt x="3072" y="2475"/>
                  <a:pt x="3099" y="2503"/>
                  <a:pt x="3099" y="2537"/>
                </a:cubicBezTo>
                <a:cubicBezTo>
                  <a:pt x="3099" y="2568"/>
                  <a:pt x="3072" y="2596"/>
                  <a:pt x="3037" y="2596"/>
                </a:cubicBezTo>
                <a:cubicBezTo>
                  <a:pt x="3037" y="2675"/>
                  <a:pt x="3037" y="2675"/>
                  <a:pt x="3037" y="2675"/>
                </a:cubicBezTo>
                <a:cubicBezTo>
                  <a:pt x="3175" y="2675"/>
                  <a:pt x="3175" y="2675"/>
                  <a:pt x="3175" y="2675"/>
                </a:cubicBezTo>
                <a:cubicBezTo>
                  <a:pt x="3175" y="2448"/>
                  <a:pt x="3175" y="2448"/>
                  <a:pt x="3176" y="2448"/>
                </a:cubicBezTo>
                <a:moveTo>
                  <a:pt x="3037" y="2818"/>
                </a:moveTo>
                <a:cubicBezTo>
                  <a:pt x="3037" y="2716"/>
                  <a:pt x="3037" y="2716"/>
                  <a:pt x="3037" y="2716"/>
                </a:cubicBezTo>
                <a:cubicBezTo>
                  <a:pt x="3096" y="2716"/>
                  <a:pt x="3096" y="2716"/>
                  <a:pt x="3096" y="2716"/>
                </a:cubicBezTo>
                <a:cubicBezTo>
                  <a:pt x="3096" y="2774"/>
                  <a:pt x="3096" y="2774"/>
                  <a:pt x="3096" y="2774"/>
                </a:cubicBezTo>
                <a:cubicBezTo>
                  <a:pt x="3096" y="2802"/>
                  <a:pt x="3075" y="2819"/>
                  <a:pt x="3051" y="2819"/>
                </a:cubicBezTo>
                <a:cubicBezTo>
                  <a:pt x="3037" y="2819"/>
                  <a:pt x="3037" y="2819"/>
                  <a:pt x="3037" y="2818"/>
                </a:cubicBezTo>
                <a:moveTo>
                  <a:pt x="3037" y="2069"/>
                </a:moveTo>
                <a:cubicBezTo>
                  <a:pt x="3037" y="1971"/>
                  <a:pt x="3037" y="1971"/>
                  <a:pt x="3037" y="1971"/>
                </a:cubicBezTo>
                <a:cubicBezTo>
                  <a:pt x="3092" y="1998"/>
                  <a:pt x="3127" y="2032"/>
                  <a:pt x="3126" y="2069"/>
                </a:cubicBezTo>
                <a:lnTo>
                  <a:pt x="3037" y="2069"/>
                </a:lnTo>
                <a:close/>
                <a:moveTo>
                  <a:pt x="3037" y="1971"/>
                </a:moveTo>
                <a:cubicBezTo>
                  <a:pt x="3037" y="2070"/>
                  <a:pt x="3037" y="2070"/>
                  <a:pt x="3037" y="2070"/>
                </a:cubicBezTo>
                <a:cubicBezTo>
                  <a:pt x="2989" y="2070"/>
                  <a:pt x="2989" y="2070"/>
                  <a:pt x="2989" y="2070"/>
                </a:cubicBezTo>
                <a:cubicBezTo>
                  <a:pt x="2989" y="2046"/>
                  <a:pt x="2989" y="2046"/>
                  <a:pt x="2989" y="2046"/>
                </a:cubicBezTo>
                <a:cubicBezTo>
                  <a:pt x="3003" y="2046"/>
                  <a:pt x="3017" y="2032"/>
                  <a:pt x="3017" y="2015"/>
                </a:cubicBezTo>
                <a:cubicBezTo>
                  <a:pt x="3017" y="2002"/>
                  <a:pt x="3003" y="1988"/>
                  <a:pt x="2989" y="1988"/>
                </a:cubicBezTo>
                <a:cubicBezTo>
                  <a:pt x="2989" y="1950"/>
                  <a:pt x="2989" y="1950"/>
                  <a:pt x="2989" y="1950"/>
                </a:cubicBezTo>
                <a:cubicBezTo>
                  <a:pt x="3006" y="1957"/>
                  <a:pt x="3024" y="1964"/>
                  <a:pt x="3037" y="1971"/>
                </a:cubicBezTo>
                <a:moveTo>
                  <a:pt x="3037" y="2091"/>
                </a:moveTo>
                <a:cubicBezTo>
                  <a:pt x="3037" y="2475"/>
                  <a:pt x="3037" y="2475"/>
                  <a:pt x="3037" y="2475"/>
                </a:cubicBezTo>
                <a:cubicBezTo>
                  <a:pt x="3017" y="2475"/>
                  <a:pt x="3000" y="2489"/>
                  <a:pt x="2989" y="2506"/>
                </a:cubicBezTo>
                <a:cubicBezTo>
                  <a:pt x="2989" y="2331"/>
                  <a:pt x="2989" y="2331"/>
                  <a:pt x="2989" y="2331"/>
                </a:cubicBezTo>
                <a:cubicBezTo>
                  <a:pt x="3010" y="2331"/>
                  <a:pt x="3010" y="2331"/>
                  <a:pt x="3010" y="2331"/>
                </a:cubicBezTo>
                <a:cubicBezTo>
                  <a:pt x="3010" y="2159"/>
                  <a:pt x="3010" y="2159"/>
                  <a:pt x="3010" y="2159"/>
                </a:cubicBezTo>
                <a:cubicBezTo>
                  <a:pt x="2989" y="2159"/>
                  <a:pt x="2989" y="2159"/>
                  <a:pt x="2989" y="2159"/>
                </a:cubicBezTo>
                <a:cubicBezTo>
                  <a:pt x="2989" y="2091"/>
                  <a:pt x="2989" y="2091"/>
                  <a:pt x="2989" y="2091"/>
                </a:cubicBezTo>
                <a:cubicBezTo>
                  <a:pt x="3037" y="2091"/>
                  <a:pt x="3037" y="2091"/>
                  <a:pt x="3037" y="2091"/>
                </a:cubicBezTo>
                <a:moveTo>
                  <a:pt x="3037" y="2595"/>
                </a:moveTo>
                <a:cubicBezTo>
                  <a:pt x="3037" y="2675"/>
                  <a:pt x="3037" y="2675"/>
                  <a:pt x="3037" y="2675"/>
                </a:cubicBezTo>
                <a:cubicBezTo>
                  <a:pt x="2989" y="2675"/>
                  <a:pt x="2989" y="2675"/>
                  <a:pt x="2989" y="2675"/>
                </a:cubicBezTo>
                <a:cubicBezTo>
                  <a:pt x="2989" y="2565"/>
                  <a:pt x="2989" y="2565"/>
                  <a:pt x="2989" y="2565"/>
                </a:cubicBezTo>
                <a:cubicBezTo>
                  <a:pt x="3000" y="2582"/>
                  <a:pt x="3017" y="2596"/>
                  <a:pt x="3037" y="2595"/>
                </a:cubicBezTo>
                <a:moveTo>
                  <a:pt x="3037" y="2715"/>
                </a:moveTo>
                <a:cubicBezTo>
                  <a:pt x="3037" y="2819"/>
                  <a:pt x="3037" y="2819"/>
                  <a:pt x="3037" y="2819"/>
                </a:cubicBezTo>
                <a:cubicBezTo>
                  <a:pt x="3027" y="2819"/>
                  <a:pt x="3027" y="2819"/>
                  <a:pt x="3027" y="2819"/>
                </a:cubicBezTo>
                <a:cubicBezTo>
                  <a:pt x="3010" y="2819"/>
                  <a:pt x="2996" y="2812"/>
                  <a:pt x="2989" y="2802"/>
                </a:cubicBezTo>
                <a:cubicBezTo>
                  <a:pt x="2989" y="2716"/>
                  <a:pt x="2989" y="2716"/>
                  <a:pt x="2989" y="2715"/>
                </a:cubicBezTo>
                <a:lnTo>
                  <a:pt x="3037" y="2715"/>
                </a:lnTo>
                <a:close/>
                <a:moveTo>
                  <a:pt x="2908" y="1987"/>
                </a:moveTo>
                <a:cubicBezTo>
                  <a:pt x="2920" y="1988"/>
                  <a:pt x="2934" y="2002"/>
                  <a:pt x="2934" y="2015"/>
                </a:cubicBezTo>
                <a:cubicBezTo>
                  <a:pt x="2934" y="2032"/>
                  <a:pt x="2920" y="2046"/>
                  <a:pt x="2907" y="2046"/>
                </a:cubicBezTo>
                <a:cubicBezTo>
                  <a:pt x="2903" y="2046"/>
                  <a:pt x="2900" y="2046"/>
                  <a:pt x="2896" y="2043"/>
                </a:cubicBezTo>
                <a:cubicBezTo>
                  <a:pt x="2896" y="2070"/>
                  <a:pt x="2896" y="2070"/>
                  <a:pt x="2896" y="2070"/>
                </a:cubicBezTo>
                <a:cubicBezTo>
                  <a:pt x="2989" y="2070"/>
                  <a:pt x="2989" y="2070"/>
                  <a:pt x="2989" y="2070"/>
                </a:cubicBezTo>
                <a:cubicBezTo>
                  <a:pt x="2989" y="2046"/>
                  <a:pt x="2989" y="2046"/>
                  <a:pt x="2989" y="2046"/>
                </a:cubicBezTo>
                <a:cubicBezTo>
                  <a:pt x="2972" y="2046"/>
                  <a:pt x="2958" y="2032"/>
                  <a:pt x="2958" y="2015"/>
                </a:cubicBezTo>
                <a:cubicBezTo>
                  <a:pt x="2958" y="2002"/>
                  <a:pt x="2972" y="1988"/>
                  <a:pt x="2989" y="1988"/>
                </a:cubicBezTo>
                <a:cubicBezTo>
                  <a:pt x="2989" y="1950"/>
                  <a:pt x="2989" y="1950"/>
                  <a:pt x="2989" y="1950"/>
                </a:cubicBezTo>
                <a:cubicBezTo>
                  <a:pt x="2962" y="1940"/>
                  <a:pt x="2931" y="1933"/>
                  <a:pt x="2896" y="1929"/>
                </a:cubicBezTo>
                <a:cubicBezTo>
                  <a:pt x="2896" y="1991"/>
                  <a:pt x="2896" y="1991"/>
                  <a:pt x="2896" y="1991"/>
                </a:cubicBezTo>
                <a:cubicBezTo>
                  <a:pt x="2900" y="1988"/>
                  <a:pt x="2903" y="1988"/>
                  <a:pt x="2908" y="1987"/>
                </a:cubicBezTo>
                <a:moveTo>
                  <a:pt x="2989" y="2091"/>
                </a:moveTo>
                <a:cubicBezTo>
                  <a:pt x="2989" y="2159"/>
                  <a:pt x="2989" y="2159"/>
                  <a:pt x="2989" y="2159"/>
                </a:cubicBezTo>
                <a:cubicBezTo>
                  <a:pt x="2896" y="2159"/>
                  <a:pt x="2896" y="2159"/>
                  <a:pt x="2896" y="2159"/>
                </a:cubicBezTo>
                <a:cubicBezTo>
                  <a:pt x="2896" y="2091"/>
                  <a:pt x="2896" y="2091"/>
                  <a:pt x="2896" y="2091"/>
                </a:cubicBezTo>
                <a:cubicBezTo>
                  <a:pt x="2989" y="2091"/>
                  <a:pt x="2989" y="2091"/>
                  <a:pt x="2989" y="2091"/>
                </a:cubicBezTo>
                <a:moveTo>
                  <a:pt x="2989" y="2331"/>
                </a:moveTo>
                <a:cubicBezTo>
                  <a:pt x="2989" y="2506"/>
                  <a:pt x="2989" y="2506"/>
                  <a:pt x="2989" y="2506"/>
                </a:cubicBezTo>
                <a:cubicBezTo>
                  <a:pt x="2982" y="2513"/>
                  <a:pt x="2979" y="2524"/>
                  <a:pt x="2979" y="2537"/>
                </a:cubicBezTo>
                <a:cubicBezTo>
                  <a:pt x="2979" y="2548"/>
                  <a:pt x="2982" y="2558"/>
                  <a:pt x="2989" y="2565"/>
                </a:cubicBezTo>
                <a:cubicBezTo>
                  <a:pt x="2989" y="2675"/>
                  <a:pt x="2989" y="2675"/>
                  <a:pt x="2989" y="2675"/>
                </a:cubicBezTo>
                <a:cubicBezTo>
                  <a:pt x="2896" y="2675"/>
                  <a:pt x="2896" y="2675"/>
                  <a:pt x="2896" y="2675"/>
                </a:cubicBezTo>
                <a:cubicBezTo>
                  <a:pt x="2896" y="2331"/>
                  <a:pt x="2896" y="2331"/>
                  <a:pt x="2896" y="2331"/>
                </a:cubicBezTo>
                <a:cubicBezTo>
                  <a:pt x="2989" y="2331"/>
                  <a:pt x="2989" y="2331"/>
                  <a:pt x="2989" y="2331"/>
                </a:cubicBezTo>
                <a:moveTo>
                  <a:pt x="2989" y="2715"/>
                </a:moveTo>
                <a:cubicBezTo>
                  <a:pt x="2989" y="2802"/>
                  <a:pt x="2989" y="2802"/>
                  <a:pt x="2989" y="2802"/>
                </a:cubicBezTo>
                <a:cubicBezTo>
                  <a:pt x="2982" y="2791"/>
                  <a:pt x="2979" y="2785"/>
                  <a:pt x="2979" y="2774"/>
                </a:cubicBezTo>
                <a:cubicBezTo>
                  <a:pt x="2979" y="2716"/>
                  <a:pt x="2979" y="2716"/>
                  <a:pt x="2980" y="2715"/>
                </a:cubicBezTo>
                <a:lnTo>
                  <a:pt x="2989" y="2715"/>
                </a:lnTo>
                <a:close/>
                <a:moveTo>
                  <a:pt x="2896" y="2043"/>
                </a:moveTo>
                <a:cubicBezTo>
                  <a:pt x="2886" y="2039"/>
                  <a:pt x="2876" y="2029"/>
                  <a:pt x="2876" y="2015"/>
                </a:cubicBezTo>
                <a:cubicBezTo>
                  <a:pt x="2876" y="2005"/>
                  <a:pt x="2886" y="1995"/>
                  <a:pt x="2896" y="1991"/>
                </a:cubicBezTo>
                <a:cubicBezTo>
                  <a:pt x="2896" y="1929"/>
                  <a:pt x="2896" y="1929"/>
                  <a:pt x="2896" y="1929"/>
                </a:cubicBezTo>
                <a:cubicBezTo>
                  <a:pt x="2859" y="1923"/>
                  <a:pt x="2814" y="1919"/>
                  <a:pt x="2769" y="1919"/>
                </a:cubicBezTo>
                <a:cubicBezTo>
                  <a:pt x="2766" y="1919"/>
                  <a:pt x="2766" y="1919"/>
                  <a:pt x="2766" y="1919"/>
                </a:cubicBezTo>
                <a:cubicBezTo>
                  <a:pt x="2766" y="2070"/>
                  <a:pt x="2766" y="2070"/>
                  <a:pt x="2766" y="2070"/>
                </a:cubicBezTo>
                <a:cubicBezTo>
                  <a:pt x="2896" y="2070"/>
                  <a:pt x="2896" y="2070"/>
                  <a:pt x="2896" y="2070"/>
                </a:cubicBezTo>
                <a:cubicBezTo>
                  <a:pt x="2896" y="2043"/>
                  <a:pt x="2896" y="2043"/>
                  <a:pt x="2896" y="2043"/>
                </a:cubicBezTo>
                <a:moveTo>
                  <a:pt x="2896" y="2091"/>
                </a:moveTo>
                <a:cubicBezTo>
                  <a:pt x="2896" y="2159"/>
                  <a:pt x="2896" y="2159"/>
                  <a:pt x="2896" y="2159"/>
                </a:cubicBezTo>
                <a:cubicBezTo>
                  <a:pt x="2783" y="2159"/>
                  <a:pt x="2783" y="2159"/>
                  <a:pt x="2783" y="2159"/>
                </a:cubicBezTo>
                <a:cubicBezTo>
                  <a:pt x="2783" y="2331"/>
                  <a:pt x="2783" y="2331"/>
                  <a:pt x="2783" y="2331"/>
                </a:cubicBezTo>
                <a:cubicBezTo>
                  <a:pt x="2896" y="2331"/>
                  <a:pt x="2896" y="2331"/>
                  <a:pt x="2896" y="2331"/>
                </a:cubicBezTo>
                <a:cubicBezTo>
                  <a:pt x="2896" y="2675"/>
                  <a:pt x="2896" y="2675"/>
                  <a:pt x="2896" y="2675"/>
                </a:cubicBezTo>
                <a:cubicBezTo>
                  <a:pt x="2766" y="2675"/>
                  <a:pt x="2766" y="2675"/>
                  <a:pt x="2766" y="2675"/>
                </a:cubicBezTo>
                <a:cubicBezTo>
                  <a:pt x="2766" y="2599"/>
                  <a:pt x="2766" y="2599"/>
                  <a:pt x="2766" y="2599"/>
                </a:cubicBezTo>
                <a:cubicBezTo>
                  <a:pt x="2893" y="2599"/>
                  <a:pt x="2893" y="2599"/>
                  <a:pt x="2893" y="2599"/>
                </a:cubicBezTo>
                <a:cubicBezTo>
                  <a:pt x="2893" y="2561"/>
                  <a:pt x="2893" y="2561"/>
                  <a:pt x="2893" y="2561"/>
                </a:cubicBezTo>
                <a:cubicBezTo>
                  <a:pt x="2766" y="2561"/>
                  <a:pt x="2766" y="2561"/>
                  <a:pt x="2766" y="2561"/>
                </a:cubicBezTo>
                <a:cubicBezTo>
                  <a:pt x="2766" y="2534"/>
                  <a:pt x="2766" y="2534"/>
                  <a:pt x="2766" y="2534"/>
                </a:cubicBezTo>
                <a:cubicBezTo>
                  <a:pt x="2893" y="2534"/>
                  <a:pt x="2893" y="2534"/>
                  <a:pt x="2893" y="2534"/>
                </a:cubicBezTo>
                <a:cubicBezTo>
                  <a:pt x="2893" y="2493"/>
                  <a:pt x="2893" y="2493"/>
                  <a:pt x="2893" y="2493"/>
                </a:cubicBezTo>
                <a:cubicBezTo>
                  <a:pt x="2766" y="2493"/>
                  <a:pt x="2766" y="2493"/>
                  <a:pt x="2766" y="2493"/>
                </a:cubicBezTo>
                <a:cubicBezTo>
                  <a:pt x="2766" y="2465"/>
                  <a:pt x="2766" y="2465"/>
                  <a:pt x="2766" y="2465"/>
                </a:cubicBezTo>
                <a:cubicBezTo>
                  <a:pt x="2893" y="2465"/>
                  <a:pt x="2893" y="2465"/>
                  <a:pt x="2893" y="2465"/>
                </a:cubicBezTo>
                <a:cubicBezTo>
                  <a:pt x="2893" y="2424"/>
                  <a:pt x="2893" y="2424"/>
                  <a:pt x="2893" y="2424"/>
                </a:cubicBezTo>
                <a:cubicBezTo>
                  <a:pt x="2766" y="2424"/>
                  <a:pt x="2766" y="2424"/>
                  <a:pt x="2766" y="2424"/>
                </a:cubicBezTo>
                <a:cubicBezTo>
                  <a:pt x="2766" y="2091"/>
                  <a:pt x="2766" y="2091"/>
                  <a:pt x="2766" y="2091"/>
                </a:cubicBezTo>
                <a:lnTo>
                  <a:pt x="2896" y="2091"/>
                </a:lnTo>
                <a:close/>
                <a:moveTo>
                  <a:pt x="2766" y="1918"/>
                </a:moveTo>
                <a:cubicBezTo>
                  <a:pt x="2766" y="2070"/>
                  <a:pt x="2766" y="2070"/>
                  <a:pt x="2766" y="2070"/>
                </a:cubicBezTo>
                <a:cubicBezTo>
                  <a:pt x="2639" y="2070"/>
                  <a:pt x="2639" y="2070"/>
                  <a:pt x="2639" y="2070"/>
                </a:cubicBezTo>
                <a:cubicBezTo>
                  <a:pt x="2639" y="2043"/>
                  <a:pt x="2639" y="2043"/>
                  <a:pt x="2639" y="2043"/>
                </a:cubicBezTo>
                <a:cubicBezTo>
                  <a:pt x="2649" y="2039"/>
                  <a:pt x="2659" y="2029"/>
                  <a:pt x="2659" y="2015"/>
                </a:cubicBezTo>
                <a:cubicBezTo>
                  <a:pt x="2659" y="2005"/>
                  <a:pt x="2649" y="1995"/>
                  <a:pt x="2639" y="1991"/>
                </a:cubicBezTo>
                <a:cubicBezTo>
                  <a:pt x="2639" y="1929"/>
                  <a:pt x="2639" y="1929"/>
                  <a:pt x="2639" y="1929"/>
                </a:cubicBezTo>
                <a:cubicBezTo>
                  <a:pt x="2676" y="1923"/>
                  <a:pt x="2721" y="1919"/>
                  <a:pt x="2766" y="1918"/>
                </a:cubicBezTo>
                <a:moveTo>
                  <a:pt x="2766" y="2091"/>
                </a:moveTo>
                <a:cubicBezTo>
                  <a:pt x="2766" y="2424"/>
                  <a:pt x="2766" y="2424"/>
                  <a:pt x="2766" y="2424"/>
                </a:cubicBezTo>
                <a:cubicBezTo>
                  <a:pt x="2639" y="2424"/>
                  <a:pt x="2639" y="2424"/>
                  <a:pt x="2639" y="2424"/>
                </a:cubicBezTo>
                <a:cubicBezTo>
                  <a:pt x="2639" y="2331"/>
                  <a:pt x="2639" y="2331"/>
                  <a:pt x="2639" y="2331"/>
                </a:cubicBezTo>
                <a:cubicBezTo>
                  <a:pt x="2752" y="2331"/>
                  <a:pt x="2752" y="2331"/>
                  <a:pt x="2752" y="2331"/>
                </a:cubicBezTo>
                <a:cubicBezTo>
                  <a:pt x="2752" y="2159"/>
                  <a:pt x="2752" y="2159"/>
                  <a:pt x="2752" y="2159"/>
                </a:cubicBezTo>
                <a:cubicBezTo>
                  <a:pt x="2639" y="2159"/>
                  <a:pt x="2639" y="2159"/>
                  <a:pt x="2639" y="2159"/>
                </a:cubicBezTo>
                <a:cubicBezTo>
                  <a:pt x="2639" y="2091"/>
                  <a:pt x="2639" y="2091"/>
                  <a:pt x="2639" y="2091"/>
                </a:cubicBezTo>
                <a:cubicBezTo>
                  <a:pt x="2766" y="2091"/>
                  <a:pt x="2766" y="2091"/>
                  <a:pt x="2766" y="2091"/>
                </a:cubicBezTo>
                <a:moveTo>
                  <a:pt x="2766" y="2465"/>
                </a:moveTo>
                <a:cubicBezTo>
                  <a:pt x="2766" y="2493"/>
                  <a:pt x="2766" y="2493"/>
                  <a:pt x="2766" y="2493"/>
                </a:cubicBezTo>
                <a:cubicBezTo>
                  <a:pt x="2639" y="2493"/>
                  <a:pt x="2639" y="2493"/>
                  <a:pt x="2639" y="2493"/>
                </a:cubicBezTo>
                <a:cubicBezTo>
                  <a:pt x="2639" y="2465"/>
                  <a:pt x="2639" y="2465"/>
                  <a:pt x="2639" y="2465"/>
                </a:cubicBezTo>
                <a:cubicBezTo>
                  <a:pt x="2766" y="2465"/>
                  <a:pt x="2766" y="2465"/>
                  <a:pt x="2766" y="2465"/>
                </a:cubicBezTo>
                <a:moveTo>
                  <a:pt x="2766" y="2535"/>
                </a:moveTo>
                <a:cubicBezTo>
                  <a:pt x="2766" y="2561"/>
                  <a:pt x="2766" y="2561"/>
                  <a:pt x="2766" y="2561"/>
                </a:cubicBezTo>
                <a:cubicBezTo>
                  <a:pt x="2639" y="2561"/>
                  <a:pt x="2639" y="2561"/>
                  <a:pt x="2639" y="2561"/>
                </a:cubicBezTo>
                <a:cubicBezTo>
                  <a:pt x="2639" y="2534"/>
                  <a:pt x="2639" y="2534"/>
                  <a:pt x="2639" y="2534"/>
                </a:cubicBezTo>
                <a:cubicBezTo>
                  <a:pt x="2766" y="2534"/>
                  <a:pt x="2766" y="2534"/>
                  <a:pt x="2766" y="2535"/>
                </a:cubicBezTo>
                <a:moveTo>
                  <a:pt x="2766" y="2599"/>
                </a:moveTo>
                <a:cubicBezTo>
                  <a:pt x="2766" y="2675"/>
                  <a:pt x="2766" y="2675"/>
                  <a:pt x="2766" y="2675"/>
                </a:cubicBezTo>
                <a:cubicBezTo>
                  <a:pt x="2639" y="2675"/>
                  <a:pt x="2639" y="2675"/>
                  <a:pt x="2639" y="2675"/>
                </a:cubicBezTo>
                <a:cubicBezTo>
                  <a:pt x="2639" y="2599"/>
                  <a:pt x="2639" y="2599"/>
                  <a:pt x="2639" y="2599"/>
                </a:cubicBezTo>
                <a:lnTo>
                  <a:pt x="2766" y="2599"/>
                </a:lnTo>
                <a:close/>
                <a:moveTo>
                  <a:pt x="2639" y="1930"/>
                </a:moveTo>
                <a:cubicBezTo>
                  <a:pt x="2639" y="1991"/>
                  <a:pt x="2639" y="1991"/>
                  <a:pt x="2639" y="1991"/>
                </a:cubicBezTo>
                <a:cubicBezTo>
                  <a:pt x="2635" y="1988"/>
                  <a:pt x="2635" y="1988"/>
                  <a:pt x="2632" y="1988"/>
                </a:cubicBezTo>
                <a:cubicBezTo>
                  <a:pt x="2615" y="1988"/>
                  <a:pt x="2604" y="2002"/>
                  <a:pt x="2604" y="2015"/>
                </a:cubicBezTo>
                <a:cubicBezTo>
                  <a:pt x="2604" y="2032"/>
                  <a:pt x="2615" y="2046"/>
                  <a:pt x="2632" y="2046"/>
                </a:cubicBezTo>
                <a:cubicBezTo>
                  <a:pt x="2635" y="2046"/>
                  <a:pt x="2635" y="2046"/>
                  <a:pt x="2639" y="2043"/>
                </a:cubicBezTo>
                <a:cubicBezTo>
                  <a:pt x="2639" y="2070"/>
                  <a:pt x="2639" y="2070"/>
                  <a:pt x="2639" y="2070"/>
                </a:cubicBezTo>
                <a:cubicBezTo>
                  <a:pt x="2549" y="2070"/>
                  <a:pt x="2549" y="2070"/>
                  <a:pt x="2549" y="2070"/>
                </a:cubicBezTo>
                <a:cubicBezTo>
                  <a:pt x="2549" y="2046"/>
                  <a:pt x="2549" y="2046"/>
                  <a:pt x="2549" y="2046"/>
                </a:cubicBezTo>
                <a:cubicBezTo>
                  <a:pt x="2563" y="2046"/>
                  <a:pt x="2577" y="2032"/>
                  <a:pt x="2577" y="2015"/>
                </a:cubicBezTo>
                <a:cubicBezTo>
                  <a:pt x="2577" y="2002"/>
                  <a:pt x="2563" y="1988"/>
                  <a:pt x="2549" y="1988"/>
                </a:cubicBezTo>
                <a:cubicBezTo>
                  <a:pt x="2549" y="1950"/>
                  <a:pt x="2549" y="1950"/>
                  <a:pt x="2549" y="1950"/>
                </a:cubicBezTo>
                <a:cubicBezTo>
                  <a:pt x="2577" y="1940"/>
                  <a:pt x="2608" y="1933"/>
                  <a:pt x="2639" y="1930"/>
                </a:cubicBezTo>
                <a:moveTo>
                  <a:pt x="2639" y="2091"/>
                </a:moveTo>
                <a:cubicBezTo>
                  <a:pt x="2639" y="2159"/>
                  <a:pt x="2639" y="2159"/>
                  <a:pt x="2639" y="2159"/>
                </a:cubicBezTo>
                <a:cubicBezTo>
                  <a:pt x="2549" y="2159"/>
                  <a:pt x="2549" y="2159"/>
                  <a:pt x="2549" y="2159"/>
                </a:cubicBezTo>
                <a:cubicBezTo>
                  <a:pt x="2549" y="2091"/>
                  <a:pt x="2549" y="2091"/>
                  <a:pt x="2549" y="2091"/>
                </a:cubicBezTo>
                <a:cubicBezTo>
                  <a:pt x="2639" y="2091"/>
                  <a:pt x="2639" y="2091"/>
                  <a:pt x="2639" y="2091"/>
                </a:cubicBezTo>
                <a:moveTo>
                  <a:pt x="2639" y="2331"/>
                </a:moveTo>
                <a:cubicBezTo>
                  <a:pt x="2639" y="2424"/>
                  <a:pt x="2639" y="2424"/>
                  <a:pt x="2639" y="2424"/>
                </a:cubicBezTo>
                <a:cubicBezTo>
                  <a:pt x="2635" y="2424"/>
                  <a:pt x="2635" y="2424"/>
                  <a:pt x="2635" y="2424"/>
                </a:cubicBezTo>
                <a:cubicBezTo>
                  <a:pt x="2635" y="2465"/>
                  <a:pt x="2635" y="2465"/>
                  <a:pt x="2635" y="2465"/>
                </a:cubicBezTo>
                <a:cubicBezTo>
                  <a:pt x="2639" y="2465"/>
                  <a:pt x="2639" y="2465"/>
                  <a:pt x="2639" y="2465"/>
                </a:cubicBezTo>
                <a:cubicBezTo>
                  <a:pt x="2639" y="2493"/>
                  <a:pt x="2639" y="2493"/>
                  <a:pt x="2639" y="2493"/>
                </a:cubicBezTo>
                <a:cubicBezTo>
                  <a:pt x="2635" y="2493"/>
                  <a:pt x="2635" y="2493"/>
                  <a:pt x="2635" y="2493"/>
                </a:cubicBezTo>
                <a:cubicBezTo>
                  <a:pt x="2635" y="2534"/>
                  <a:pt x="2635" y="2534"/>
                  <a:pt x="2635" y="2534"/>
                </a:cubicBezTo>
                <a:cubicBezTo>
                  <a:pt x="2639" y="2534"/>
                  <a:pt x="2639" y="2534"/>
                  <a:pt x="2639" y="2534"/>
                </a:cubicBezTo>
                <a:cubicBezTo>
                  <a:pt x="2639" y="2561"/>
                  <a:pt x="2639" y="2561"/>
                  <a:pt x="2639" y="2561"/>
                </a:cubicBezTo>
                <a:cubicBezTo>
                  <a:pt x="2635" y="2561"/>
                  <a:pt x="2635" y="2561"/>
                  <a:pt x="2635" y="2561"/>
                </a:cubicBezTo>
                <a:cubicBezTo>
                  <a:pt x="2635" y="2599"/>
                  <a:pt x="2635" y="2599"/>
                  <a:pt x="2635" y="2599"/>
                </a:cubicBezTo>
                <a:cubicBezTo>
                  <a:pt x="2639" y="2599"/>
                  <a:pt x="2639" y="2599"/>
                  <a:pt x="2639" y="2599"/>
                </a:cubicBezTo>
                <a:cubicBezTo>
                  <a:pt x="2639" y="2675"/>
                  <a:pt x="2639" y="2675"/>
                  <a:pt x="2639" y="2675"/>
                </a:cubicBezTo>
                <a:cubicBezTo>
                  <a:pt x="2549" y="2675"/>
                  <a:pt x="2549" y="2675"/>
                  <a:pt x="2549" y="2675"/>
                </a:cubicBezTo>
                <a:cubicBezTo>
                  <a:pt x="2549" y="2565"/>
                  <a:pt x="2549" y="2565"/>
                  <a:pt x="2549" y="2565"/>
                </a:cubicBezTo>
                <a:cubicBezTo>
                  <a:pt x="2553" y="2558"/>
                  <a:pt x="2556" y="2548"/>
                  <a:pt x="2556" y="2537"/>
                </a:cubicBezTo>
                <a:cubicBezTo>
                  <a:pt x="2556" y="2524"/>
                  <a:pt x="2553" y="2513"/>
                  <a:pt x="2549" y="2506"/>
                </a:cubicBezTo>
                <a:cubicBezTo>
                  <a:pt x="2549" y="2331"/>
                  <a:pt x="2549" y="2331"/>
                  <a:pt x="2549" y="2331"/>
                </a:cubicBezTo>
                <a:cubicBezTo>
                  <a:pt x="2639" y="2331"/>
                  <a:pt x="2639" y="2331"/>
                  <a:pt x="2639" y="2331"/>
                </a:cubicBezTo>
                <a:moveTo>
                  <a:pt x="2550" y="2801"/>
                </a:moveTo>
                <a:cubicBezTo>
                  <a:pt x="2549" y="2716"/>
                  <a:pt x="2549" y="2716"/>
                  <a:pt x="2549" y="2716"/>
                </a:cubicBezTo>
                <a:cubicBezTo>
                  <a:pt x="2556" y="2716"/>
                  <a:pt x="2556" y="2716"/>
                  <a:pt x="2556" y="2716"/>
                </a:cubicBezTo>
                <a:cubicBezTo>
                  <a:pt x="2556" y="2774"/>
                  <a:pt x="2556" y="2774"/>
                  <a:pt x="2556" y="2774"/>
                </a:cubicBezTo>
                <a:cubicBezTo>
                  <a:pt x="2556" y="2785"/>
                  <a:pt x="2553" y="2791"/>
                  <a:pt x="2550" y="2801"/>
                </a:cubicBezTo>
                <a:moveTo>
                  <a:pt x="2550" y="1949"/>
                </a:moveTo>
                <a:cubicBezTo>
                  <a:pt x="2549" y="1988"/>
                  <a:pt x="2549" y="1988"/>
                  <a:pt x="2549" y="1988"/>
                </a:cubicBezTo>
                <a:cubicBezTo>
                  <a:pt x="2532" y="1988"/>
                  <a:pt x="2518" y="2002"/>
                  <a:pt x="2518" y="2015"/>
                </a:cubicBezTo>
                <a:cubicBezTo>
                  <a:pt x="2518" y="2032"/>
                  <a:pt x="2532" y="2046"/>
                  <a:pt x="2549" y="2046"/>
                </a:cubicBezTo>
                <a:cubicBezTo>
                  <a:pt x="2549" y="2070"/>
                  <a:pt x="2549" y="2070"/>
                  <a:pt x="2549" y="2070"/>
                </a:cubicBezTo>
                <a:cubicBezTo>
                  <a:pt x="2498" y="2070"/>
                  <a:pt x="2498" y="2070"/>
                  <a:pt x="2498" y="2070"/>
                </a:cubicBezTo>
                <a:cubicBezTo>
                  <a:pt x="2498" y="1971"/>
                  <a:pt x="2498" y="1971"/>
                  <a:pt x="2498" y="1971"/>
                </a:cubicBezTo>
                <a:cubicBezTo>
                  <a:pt x="2511" y="1964"/>
                  <a:pt x="2529" y="1957"/>
                  <a:pt x="2550" y="1949"/>
                </a:cubicBezTo>
                <a:moveTo>
                  <a:pt x="2550" y="2091"/>
                </a:moveTo>
                <a:cubicBezTo>
                  <a:pt x="2549" y="2159"/>
                  <a:pt x="2549" y="2159"/>
                  <a:pt x="2549" y="2159"/>
                </a:cubicBezTo>
                <a:cubicBezTo>
                  <a:pt x="2525" y="2159"/>
                  <a:pt x="2525" y="2159"/>
                  <a:pt x="2525" y="2159"/>
                </a:cubicBezTo>
                <a:cubicBezTo>
                  <a:pt x="2525" y="2331"/>
                  <a:pt x="2525" y="2331"/>
                  <a:pt x="2525" y="2331"/>
                </a:cubicBezTo>
                <a:cubicBezTo>
                  <a:pt x="2549" y="2331"/>
                  <a:pt x="2549" y="2331"/>
                  <a:pt x="2549" y="2331"/>
                </a:cubicBezTo>
                <a:cubicBezTo>
                  <a:pt x="2549" y="2506"/>
                  <a:pt x="2549" y="2506"/>
                  <a:pt x="2549" y="2506"/>
                </a:cubicBezTo>
                <a:cubicBezTo>
                  <a:pt x="2539" y="2489"/>
                  <a:pt x="2518" y="2475"/>
                  <a:pt x="2498" y="2475"/>
                </a:cubicBezTo>
                <a:cubicBezTo>
                  <a:pt x="2498" y="2091"/>
                  <a:pt x="2498" y="2091"/>
                  <a:pt x="2498" y="2091"/>
                </a:cubicBezTo>
                <a:cubicBezTo>
                  <a:pt x="2549" y="2091"/>
                  <a:pt x="2549" y="2091"/>
                  <a:pt x="2550" y="2091"/>
                </a:cubicBezTo>
                <a:moveTo>
                  <a:pt x="2550" y="2566"/>
                </a:moveTo>
                <a:cubicBezTo>
                  <a:pt x="2549" y="2675"/>
                  <a:pt x="2549" y="2675"/>
                  <a:pt x="2549" y="2675"/>
                </a:cubicBezTo>
                <a:cubicBezTo>
                  <a:pt x="2498" y="2675"/>
                  <a:pt x="2498" y="2675"/>
                  <a:pt x="2498" y="2675"/>
                </a:cubicBezTo>
                <a:cubicBezTo>
                  <a:pt x="2498" y="2596"/>
                  <a:pt x="2498" y="2596"/>
                  <a:pt x="2498" y="2596"/>
                </a:cubicBezTo>
                <a:cubicBezTo>
                  <a:pt x="2518" y="2596"/>
                  <a:pt x="2539" y="2582"/>
                  <a:pt x="2550" y="2566"/>
                </a:cubicBezTo>
                <a:moveTo>
                  <a:pt x="2550" y="2715"/>
                </a:moveTo>
                <a:cubicBezTo>
                  <a:pt x="2549" y="2802"/>
                  <a:pt x="2549" y="2802"/>
                  <a:pt x="2549" y="2802"/>
                </a:cubicBezTo>
                <a:cubicBezTo>
                  <a:pt x="2539" y="2812"/>
                  <a:pt x="2525" y="2819"/>
                  <a:pt x="2511" y="2819"/>
                </a:cubicBezTo>
                <a:cubicBezTo>
                  <a:pt x="2498" y="2819"/>
                  <a:pt x="2498" y="2819"/>
                  <a:pt x="2498" y="2819"/>
                </a:cubicBezTo>
                <a:cubicBezTo>
                  <a:pt x="2498" y="2716"/>
                  <a:pt x="2498" y="2716"/>
                  <a:pt x="2497" y="2715"/>
                </a:cubicBezTo>
                <a:lnTo>
                  <a:pt x="2550" y="2715"/>
                </a:lnTo>
                <a:close/>
                <a:moveTo>
                  <a:pt x="2497" y="1971"/>
                </a:moveTo>
                <a:cubicBezTo>
                  <a:pt x="2498" y="2070"/>
                  <a:pt x="2498" y="2070"/>
                  <a:pt x="2498" y="2070"/>
                </a:cubicBezTo>
                <a:cubicBezTo>
                  <a:pt x="2412" y="2070"/>
                  <a:pt x="2412" y="2070"/>
                  <a:pt x="2412" y="2070"/>
                </a:cubicBezTo>
                <a:cubicBezTo>
                  <a:pt x="2412" y="2032"/>
                  <a:pt x="2443" y="1998"/>
                  <a:pt x="2497" y="1971"/>
                </a:cubicBezTo>
                <a:moveTo>
                  <a:pt x="2497" y="2091"/>
                </a:moveTo>
                <a:cubicBezTo>
                  <a:pt x="2498" y="2475"/>
                  <a:pt x="2498" y="2475"/>
                  <a:pt x="2498" y="2475"/>
                </a:cubicBezTo>
                <a:cubicBezTo>
                  <a:pt x="2463" y="2475"/>
                  <a:pt x="2439" y="2503"/>
                  <a:pt x="2439" y="2537"/>
                </a:cubicBezTo>
                <a:cubicBezTo>
                  <a:pt x="2439" y="2568"/>
                  <a:pt x="2463" y="2596"/>
                  <a:pt x="2498" y="2596"/>
                </a:cubicBezTo>
                <a:cubicBezTo>
                  <a:pt x="2498" y="2675"/>
                  <a:pt x="2498" y="2675"/>
                  <a:pt x="2498" y="2675"/>
                </a:cubicBezTo>
                <a:cubicBezTo>
                  <a:pt x="2360" y="2675"/>
                  <a:pt x="2360" y="2675"/>
                  <a:pt x="2360" y="2675"/>
                </a:cubicBezTo>
                <a:cubicBezTo>
                  <a:pt x="2360" y="2448"/>
                  <a:pt x="2360" y="2448"/>
                  <a:pt x="2360" y="2448"/>
                </a:cubicBezTo>
                <a:cubicBezTo>
                  <a:pt x="2370" y="2434"/>
                  <a:pt x="2391" y="2420"/>
                  <a:pt x="2412" y="2420"/>
                </a:cubicBezTo>
                <a:cubicBezTo>
                  <a:pt x="2412" y="2091"/>
                  <a:pt x="2412" y="2091"/>
                  <a:pt x="2412" y="2091"/>
                </a:cubicBezTo>
                <a:cubicBezTo>
                  <a:pt x="2498" y="2091"/>
                  <a:pt x="2498" y="2091"/>
                  <a:pt x="2497" y="2091"/>
                </a:cubicBezTo>
                <a:moveTo>
                  <a:pt x="2497" y="2715"/>
                </a:moveTo>
                <a:cubicBezTo>
                  <a:pt x="2498" y="2819"/>
                  <a:pt x="2498" y="2819"/>
                  <a:pt x="2498" y="2819"/>
                </a:cubicBezTo>
                <a:cubicBezTo>
                  <a:pt x="2484" y="2819"/>
                  <a:pt x="2484" y="2819"/>
                  <a:pt x="2484" y="2819"/>
                </a:cubicBezTo>
                <a:cubicBezTo>
                  <a:pt x="2460" y="2819"/>
                  <a:pt x="2439" y="2802"/>
                  <a:pt x="2439" y="2774"/>
                </a:cubicBezTo>
                <a:cubicBezTo>
                  <a:pt x="2439" y="2716"/>
                  <a:pt x="2439" y="2716"/>
                  <a:pt x="2439" y="2716"/>
                </a:cubicBezTo>
                <a:cubicBezTo>
                  <a:pt x="2498" y="2716"/>
                  <a:pt x="2498" y="2716"/>
                  <a:pt x="2497" y="2715"/>
                </a:cubicBezTo>
                <a:moveTo>
                  <a:pt x="2360" y="2311"/>
                </a:moveTo>
                <a:cubicBezTo>
                  <a:pt x="2367" y="2311"/>
                  <a:pt x="2370" y="2304"/>
                  <a:pt x="2370" y="2297"/>
                </a:cubicBezTo>
                <a:cubicBezTo>
                  <a:pt x="2370" y="2180"/>
                  <a:pt x="2370" y="2180"/>
                  <a:pt x="2370" y="2180"/>
                </a:cubicBezTo>
                <a:cubicBezTo>
                  <a:pt x="2370" y="2173"/>
                  <a:pt x="2367" y="2163"/>
                  <a:pt x="2360" y="2158"/>
                </a:cubicBezTo>
                <a:lnTo>
                  <a:pt x="2360" y="2311"/>
                </a:lnTo>
                <a:close/>
                <a:moveTo>
                  <a:pt x="2360" y="2158"/>
                </a:moveTo>
                <a:cubicBezTo>
                  <a:pt x="2360" y="2311"/>
                  <a:pt x="2360" y="2311"/>
                  <a:pt x="2360" y="2311"/>
                </a:cubicBezTo>
                <a:cubicBezTo>
                  <a:pt x="2360" y="2311"/>
                  <a:pt x="2357" y="2311"/>
                  <a:pt x="2357" y="2307"/>
                </a:cubicBezTo>
                <a:cubicBezTo>
                  <a:pt x="2333" y="2300"/>
                  <a:pt x="2333" y="2300"/>
                  <a:pt x="2333" y="2300"/>
                </a:cubicBezTo>
                <a:cubicBezTo>
                  <a:pt x="2326" y="2297"/>
                  <a:pt x="2319" y="2287"/>
                  <a:pt x="2319" y="2276"/>
                </a:cubicBezTo>
                <a:cubicBezTo>
                  <a:pt x="2319" y="2159"/>
                  <a:pt x="2319" y="2159"/>
                  <a:pt x="2319" y="2159"/>
                </a:cubicBezTo>
                <a:cubicBezTo>
                  <a:pt x="2319" y="2149"/>
                  <a:pt x="2326" y="2146"/>
                  <a:pt x="2333" y="2149"/>
                </a:cubicBezTo>
                <a:cubicBezTo>
                  <a:pt x="2357" y="2156"/>
                  <a:pt x="2357" y="2156"/>
                  <a:pt x="2357" y="2156"/>
                </a:cubicBezTo>
                <a:cubicBezTo>
                  <a:pt x="2357" y="2159"/>
                  <a:pt x="2360" y="2159"/>
                  <a:pt x="2360" y="2158"/>
                </a:cubicBezTo>
                <a:moveTo>
                  <a:pt x="2360" y="2448"/>
                </a:moveTo>
                <a:cubicBezTo>
                  <a:pt x="2360" y="2675"/>
                  <a:pt x="2360" y="2675"/>
                  <a:pt x="2360" y="2675"/>
                </a:cubicBezTo>
                <a:cubicBezTo>
                  <a:pt x="2350" y="2675"/>
                  <a:pt x="2350" y="2675"/>
                  <a:pt x="2350" y="2675"/>
                </a:cubicBezTo>
                <a:cubicBezTo>
                  <a:pt x="2350" y="2482"/>
                  <a:pt x="2350" y="2482"/>
                  <a:pt x="2350" y="2482"/>
                </a:cubicBezTo>
                <a:cubicBezTo>
                  <a:pt x="2350" y="2469"/>
                  <a:pt x="2353" y="2458"/>
                  <a:pt x="2360" y="2448"/>
                </a:cubicBezTo>
              </a:path>
              <a:path w="5282" h="6134">
                <a:moveTo>
                  <a:pt x="2353" y="3845"/>
                </a:moveTo>
                <a:cubicBezTo>
                  <a:pt x="2399" y="3846"/>
                  <a:pt x="2436" y="3808"/>
                  <a:pt x="2436" y="3764"/>
                </a:cubicBezTo>
                <a:cubicBezTo>
                  <a:pt x="2436" y="3158"/>
                  <a:pt x="2436" y="3158"/>
                  <a:pt x="2436" y="3158"/>
                </a:cubicBezTo>
                <a:cubicBezTo>
                  <a:pt x="2436" y="3113"/>
                  <a:pt x="2399" y="3079"/>
                  <a:pt x="2354" y="3079"/>
                </a:cubicBezTo>
                <a:cubicBezTo>
                  <a:pt x="2193" y="3079"/>
                  <a:pt x="2193" y="3079"/>
                  <a:pt x="2193" y="3079"/>
                </a:cubicBezTo>
                <a:cubicBezTo>
                  <a:pt x="2193" y="3134"/>
                  <a:pt x="2193" y="3134"/>
                  <a:pt x="2193" y="3134"/>
                </a:cubicBezTo>
                <a:cubicBezTo>
                  <a:pt x="2309" y="3134"/>
                  <a:pt x="2309" y="3134"/>
                  <a:pt x="2309" y="3134"/>
                </a:cubicBezTo>
                <a:cubicBezTo>
                  <a:pt x="2344" y="3134"/>
                  <a:pt x="2375" y="3161"/>
                  <a:pt x="2375" y="3199"/>
                </a:cubicBezTo>
                <a:cubicBezTo>
                  <a:pt x="2375" y="3726"/>
                  <a:pt x="2375" y="3726"/>
                  <a:pt x="2375" y="3726"/>
                </a:cubicBezTo>
                <a:cubicBezTo>
                  <a:pt x="2375" y="3760"/>
                  <a:pt x="2344" y="3791"/>
                  <a:pt x="2309" y="3791"/>
                </a:cubicBezTo>
                <a:cubicBezTo>
                  <a:pt x="2193" y="3791"/>
                  <a:pt x="2193" y="3791"/>
                  <a:pt x="2193" y="3791"/>
                </a:cubicBezTo>
                <a:cubicBezTo>
                  <a:pt x="2193" y="3846"/>
                  <a:pt x="2193" y="3846"/>
                  <a:pt x="2193" y="3846"/>
                </a:cubicBezTo>
                <a:cubicBezTo>
                  <a:pt x="2354" y="3846"/>
                  <a:pt x="2354" y="3846"/>
                  <a:pt x="2353" y="3845"/>
                </a:cubicBezTo>
                <a:moveTo>
                  <a:pt x="2192" y="3742"/>
                </a:moveTo>
                <a:cubicBezTo>
                  <a:pt x="2193" y="3723"/>
                  <a:pt x="2193" y="3723"/>
                  <a:pt x="2193" y="3723"/>
                </a:cubicBezTo>
                <a:cubicBezTo>
                  <a:pt x="2275" y="3723"/>
                  <a:pt x="2275" y="3723"/>
                  <a:pt x="2275" y="3723"/>
                </a:cubicBezTo>
                <a:cubicBezTo>
                  <a:pt x="2275" y="3692"/>
                  <a:pt x="2275" y="3692"/>
                  <a:pt x="2275" y="3692"/>
                </a:cubicBezTo>
                <a:cubicBezTo>
                  <a:pt x="2193" y="3692"/>
                  <a:pt x="2193" y="3692"/>
                  <a:pt x="2193" y="3692"/>
                </a:cubicBezTo>
                <a:cubicBezTo>
                  <a:pt x="2193" y="3178"/>
                  <a:pt x="2193" y="3178"/>
                  <a:pt x="2193" y="3178"/>
                </a:cubicBezTo>
                <a:cubicBezTo>
                  <a:pt x="2279" y="3178"/>
                  <a:pt x="2279" y="3178"/>
                  <a:pt x="2279" y="3178"/>
                </a:cubicBezTo>
                <a:cubicBezTo>
                  <a:pt x="2306" y="3178"/>
                  <a:pt x="2330" y="3202"/>
                  <a:pt x="2330" y="3233"/>
                </a:cubicBezTo>
                <a:cubicBezTo>
                  <a:pt x="2330" y="3692"/>
                  <a:pt x="2330" y="3692"/>
                  <a:pt x="2330" y="3692"/>
                </a:cubicBezTo>
                <a:cubicBezTo>
                  <a:pt x="2330" y="3719"/>
                  <a:pt x="2306" y="3743"/>
                  <a:pt x="2279" y="3742"/>
                </a:cubicBezTo>
                <a:lnTo>
                  <a:pt x="2192" y="3742"/>
                </a:lnTo>
                <a:close/>
                <a:moveTo>
                  <a:pt x="2192" y="3079"/>
                </a:moveTo>
                <a:cubicBezTo>
                  <a:pt x="2066" y="3079"/>
                  <a:pt x="2066" y="3079"/>
                  <a:pt x="2066" y="3079"/>
                </a:cubicBezTo>
                <a:cubicBezTo>
                  <a:pt x="2066" y="3134"/>
                  <a:pt x="2066" y="3134"/>
                  <a:pt x="2066" y="3134"/>
                </a:cubicBezTo>
                <a:cubicBezTo>
                  <a:pt x="2193" y="3134"/>
                  <a:pt x="2193" y="3134"/>
                  <a:pt x="2193" y="3134"/>
                </a:cubicBezTo>
                <a:cubicBezTo>
                  <a:pt x="2193" y="3079"/>
                  <a:pt x="2193" y="3079"/>
                  <a:pt x="2192" y="3079"/>
                </a:cubicBezTo>
                <a:moveTo>
                  <a:pt x="2065" y="3845"/>
                </a:moveTo>
                <a:cubicBezTo>
                  <a:pt x="2193" y="3846"/>
                  <a:pt x="2193" y="3846"/>
                  <a:pt x="2193" y="3846"/>
                </a:cubicBezTo>
                <a:cubicBezTo>
                  <a:pt x="2193" y="3791"/>
                  <a:pt x="2193" y="3791"/>
                  <a:pt x="2193" y="3791"/>
                </a:cubicBezTo>
                <a:cubicBezTo>
                  <a:pt x="2066" y="3791"/>
                  <a:pt x="2066" y="3791"/>
                  <a:pt x="2066" y="3791"/>
                </a:cubicBezTo>
                <a:cubicBezTo>
                  <a:pt x="2066" y="3846"/>
                  <a:pt x="2066" y="3846"/>
                  <a:pt x="2065" y="3845"/>
                </a:cubicBezTo>
                <a:moveTo>
                  <a:pt x="2192" y="3178"/>
                </a:moveTo>
                <a:cubicBezTo>
                  <a:pt x="2193" y="3692"/>
                  <a:pt x="2193" y="3692"/>
                  <a:pt x="2193" y="3692"/>
                </a:cubicBezTo>
                <a:cubicBezTo>
                  <a:pt x="2110" y="3692"/>
                  <a:pt x="2110" y="3692"/>
                  <a:pt x="2110" y="3692"/>
                </a:cubicBezTo>
                <a:cubicBezTo>
                  <a:pt x="2110" y="3723"/>
                  <a:pt x="2110" y="3723"/>
                  <a:pt x="2110" y="3723"/>
                </a:cubicBezTo>
                <a:cubicBezTo>
                  <a:pt x="2193" y="3723"/>
                  <a:pt x="2193" y="3723"/>
                  <a:pt x="2193" y="3723"/>
                </a:cubicBezTo>
                <a:cubicBezTo>
                  <a:pt x="2193" y="3743"/>
                  <a:pt x="2193" y="3743"/>
                  <a:pt x="2193" y="3743"/>
                </a:cubicBezTo>
                <a:cubicBezTo>
                  <a:pt x="2066" y="3743"/>
                  <a:pt x="2066" y="3743"/>
                  <a:pt x="2066" y="3743"/>
                </a:cubicBezTo>
                <a:cubicBezTo>
                  <a:pt x="2066" y="3541"/>
                  <a:pt x="2066" y="3541"/>
                  <a:pt x="2066" y="3541"/>
                </a:cubicBezTo>
                <a:cubicBezTo>
                  <a:pt x="2069" y="3541"/>
                  <a:pt x="2073" y="3538"/>
                  <a:pt x="2073" y="3538"/>
                </a:cubicBezTo>
                <a:cubicBezTo>
                  <a:pt x="2090" y="3534"/>
                  <a:pt x="2100" y="3528"/>
                  <a:pt x="2114" y="3517"/>
                </a:cubicBezTo>
                <a:cubicBezTo>
                  <a:pt x="2124" y="3504"/>
                  <a:pt x="2131" y="3493"/>
                  <a:pt x="2134" y="3480"/>
                </a:cubicBezTo>
                <a:cubicBezTo>
                  <a:pt x="2138" y="3473"/>
                  <a:pt x="2138" y="3466"/>
                  <a:pt x="2138" y="3459"/>
                </a:cubicBezTo>
                <a:cubicBezTo>
                  <a:pt x="2138" y="3452"/>
                  <a:pt x="2138" y="3445"/>
                  <a:pt x="2134" y="3435"/>
                </a:cubicBezTo>
                <a:cubicBezTo>
                  <a:pt x="2134" y="3428"/>
                  <a:pt x="2128" y="3421"/>
                  <a:pt x="2121" y="3414"/>
                </a:cubicBezTo>
                <a:cubicBezTo>
                  <a:pt x="2110" y="3408"/>
                  <a:pt x="2100" y="3401"/>
                  <a:pt x="2086" y="3401"/>
                </a:cubicBezTo>
                <a:cubicBezTo>
                  <a:pt x="2100" y="3390"/>
                  <a:pt x="2107" y="3380"/>
                  <a:pt x="2114" y="3370"/>
                </a:cubicBezTo>
                <a:cubicBezTo>
                  <a:pt x="2117" y="3356"/>
                  <a:pt x="2117" y="3346"/>
                  <a:pt x="2114" y="3332"/>
                </a:cubicBezTo>
                <a:cubicBezTo>
                  <a:pt x="2110" y="3322"/>
                  <a:pt x="2104" y="3315"/>
                  <a:pt x="2093" y="3308"/>
                </a:cubicBezTo>
                <a:cubicBezTo>
                  <a:pt x="2086" y="3305"/>
                  <a:pt x="2076" y="3305"/>
                  <a:pt x="2066" y="3305"/>
                </a:cubicBezTo>
                <a:cubicBezTo>
                  <a:pt x="2066" y="3178"/>
                  <a:pt x="2066" y="3178"/>
                  <a:pt x="2066" y="3178"/>
                </a:cubicBezTo>
                <a:cubicBezTo>
                  <a:pt x="2193" y="3178"/>
                  <a:pt x="2193" y="3178"/>
                  <a:pt x="2192" y="3178"/>
                </a:cubicBezTo>
                <a:moveTo>
                  <a:pt x="2066" y="3517"/>
                </a:moveTo>
                <a:cubicBezTo>
                  <a:pt x="2066" y="3517"/>
                  <a:pt x="2069" y="3517"/>
                  <a:pt x="2069" y="3517"/>
                </a:cubicBezTo>
                <a:cubicBezTo>
                  <a:pt x="2080" y="3514"/>
                  <a:pt x="2086" y="3507"/>
                  <a:pt x="2090" y="3497"/>
                </a:cubicBezTo>
                <a:cubicBezTo>
                  <a:pt x="2093" y="3483"/>
                  <a:pt x="2093" y="3473"/>
                  <a:pt x="2090" y="3459"/>
                </a:cubicBezTo>
                <a:cubicBezTo>
                  <a:pt x="2086" y="3442"/>
                  <a:pt x="2080" y="3432"/>
                  <a:pt x="2066" y="3421"/>
                </a:cubicBezTo>
                <a:cubicBezTo>
                  <a:pt x="2066" y="3517"/>
                  <a:pt x="2066" y="3517"/>
                  <a:pt x="2065" y="3516"/>
                </a:cubicBezTo>
                <a:moveTo>
                  <a:pt x="2065" y="3389"/>
                </a:moveTo>
                <a:cubicBezTo>
                  <a:pt x="2073" y="3377"/>
                  <a:pt x="2076" y="3367"/>
                  <a:pt x="2076" y="3353"/>
                </a:cubicBezTo>
                <a:cubicBezTo>
                  <a:pt x="2076" y="3346"/>
                  <a:pt x="2076" y="3343"/>
                  <a:pt x="2076" y="3336"/>
                </a:cubicBezTo>
                <a:cubicBezTo>
                  <a:pt x="2073" y="3332"/>
                  <a:pt x="2073" y="3325"/>
                  <a:pt x="2069" y="3322"/>
                </a:cubicBezTo>
                <a:cubicBezTo>
                  <a:pt x="2066" y="3322"/>
                  <a:pt x="2066" y="3322"/>
                  <a:pt x="2065" y="3322"/>
                </a:cubicBezTo>
                <a:lnTo>
                  <a:pt x="2065" y="3389"/>
                </a:lnTo>
                <a:close/>
                <a:moveTo>
                  <a:pt x="2065" y="3079"/>
                </a:moveTo>
                <a:cubicBezTo>
                  <a:pt x="1929" y="3079"/>
                  <a:pt x="1929" y="3079"/>
                  <a:pt x="1929" y="3079"/>
                </a:cubicBezTo>
                <a:cubicBezTo>
                  <a:pt x="1929" y="3134"/>
                  <a:pt x="1929" y="3134"/>
                  <a:pt x="1929" y="3134"/>
                </a:cubicBezTo>
                <a:cubicBezTo>
                  <a:pt x="2066" y="3134"/>
                  <a:pt x="2066" y="3134"/>
                  <a:pt x="2066" y="3134"/>
                </a:cubicBezTo>
                <a:cubicBezTo>
                  <a:pt x="2066" y="3079"/>
                  <a:pt x="2066" y="3079"/>
                  <a:pt x="2065" y="3079"/>
                </a:cubicBezTo>
                <a:moveTo>
                  <a:pt x="1928" y="3845"/>
                </a:moveTo>
                <a:cubicBezTo>
                  <a:pt x="2066" y="3846"/>
                  <a:pt x="2066" y="3846"/>
                  <a:pt x="2066" y="3846"/>
                </a:cubicBezTo>
                <a:cubicBezTo>
                  <a:pt x="2066" y="3791"/>
                  <a:pt x="2066" y="3791"/>
                  <a:pt x="2066" y="3791"/>
                </a:cubicBezTo>
                <a:cubicBezTo>
                  <a:pt x="1929" y="3791"/>
                  <a:pt x="1929" y="3791"/>
                  <a:pt x="1929" y="3791"/>
                </a:cubicBezTo>
                <a:cubicBezTo>
                  <a:pt x="1929" y="3846"/>
                  <a:pt x="1929" y="3846"/>
                  <a:pt x="1928" y="3845"/>
                </a:cubicBezTo>
                <a:moveTo>
                  <a:pt x="2065" y="3178"/>
                </a:moveTo>
                <a:cubicBezTo>
                  <a:pt x="2066" y="3305"/>
                  <a:pt x="2066" y="3305"/>
                  <a:pt x="2066" y="3305"/>
                </a:cubicBezTo>
                <a:cubicBezTo>
                  <a:pt x="2059" y="3305"/>
                  <a:pt x="2055" y="3305"/>
                  <a:pt x="2049" y="3308"/>
                </a:cubicBezTo>
                <a:cubicBezTo>
                  <a:pt x="2028" y="3312"/>
                  <a:pt x="2014" y="3322"/>
                  <a:pt x="2004" y="3336"/>
                </a:cubicBezTo>
                <a:cubicBezTo>
                  <a:pt x="1997" y="3353"/>
                  <a:pt x="1994" y="3367"/>
                  <a:pt x="1997" y="3380"/>
                </a:cubicBezTo>
                <a:cubicBezTo>
                  <a:pt x="2001" y="3397"/>
                  <a:pt x="2014" y="3411"/>
                  <a:pt x="2031" y="3414"/>
                </a:cubicBezTo>
                <a:cubicBezTo>
                  <a:pt x="2018" y="3425"/>
                  <a:pt x="2004" y="3438"/>
                  <a:pt x="2001" y="3452"/>
                </a:cubicBezTo>
                <a:cubicBezTo>
                  <a:pt x="1994" y="3466"/>
                  <a:pt x="1990" y="3480"/>
                  <a:pt x="1997" y="3497"/>
                </a:cubicBezTo>
                <a:cubicBezTo>
                  <a:pt x="2001" y="3510"/>
                  <a:pt x="2007" y="3524"/>
                  <a:pt x="2025" y="3534"/>
                </a:cubicBezTo>
                <a:cubicBezTo>
                  <a:pt x="2035" y="3541"/>
                  <a:pt x="2049" y="3541"/>
                  <a:pt x="2066" y="3541"/>
                </a:cubicBezTo>
                <a:cubicBezTo>
                  <a:pt x="2066" y="3743"/>
                  <a:pt x="2066" y="3743"/>
                  <a:pt x="2066" y="3743"/>
                </a:cubicBezTo>
                <a:cubicBezTo>
                  <a:pt x="1929" y="3743"/>
                  <a:pt x="1929" y="3743"/>
                  <a:pt x="1929" y="3743"/>
                </a:cubicBezTo>
                <a:cubicBezTo>
                  <a:pt x="1929" y="3548"/>
                  <a:pt x="1929" y="3548"/>
                  <a:pt x="1929" y="3548"/>
                </a:cubicBezTo>
                <a:cubicBezTo>
                  <a:pt x="1932" y="3548"/>
                  <a:pt x="1932" y="3548"/>
                  <a:pt x="1932" y="3548"/>
                </a:cubicBezTo>
                <a:cubicBezTo>
                  <a:pt x="1932" y="3507"/>
                  <a:pt x="1932" y="3507"/>
                  <a:pt x="1932" y="3507"/>
                </a:cubicBezTo>
                <a:cubicBezTo>
                  <a:pt x="1970" y="3500"/>
                  <a:pt x="1970" y="3500"/>
                  <a:pt x="1970" y="3500"/>
                </a:cubicBezTo>
                <a:cubicBezTo>
                  <a:pt x="1966" y="3462"/>
                  <a:pt x="1966" y="3462"/>
                  <a:pt x="1966" y="3462"/>
                </a:cubicBezTo>
                <a:cubicBezTo>
                  <a:pt x="1929" y="3473"/>
                  <a:pt x="1929" y="3473"/>
                  <a:pt x="1929" y="3473"/>
                </a:cubicBezTo>
                <a:cubicBezTo>
                  <a:pt x="1929" y="3442"/>
                  <a:pt x="1929" y="3442"/>
                  <a:pt x="1929" y="3442"/>
                </a:cubicBezTo>
                <a:cubicBezTo>
                  <a:pt x="1929" y="3178"/>
                  <a:pt x="1929" y="3178"/>
                  <a:pt x="1929" y="3178"/>
                </a:cubicBezTo>
                <a:cubicBezTo>
                  <a:pt x="2066" y="3178"/>
                  <a:pt x="2066" y="3178"/>
                  <a:pt x="2065" y="3178"/>
                </a:cubicBezTo>
                <a:moveTo>
                  <a:pt x="2065" y="3322"/>
                </a:moveTo>
                <a:cubicBezTo>
                  <a:pt x="2062" y="3319"/>
                  <a:pt x="2059" y="3319"/>
                  <a:pt x="2055" y="3319"/>
                </a:cubicBezTo>
                <a:cubicBezTo>
                  <a:pt x="2045" y="3322"/>
                  <a:pt x="2038" y="3329"/>
                  <a:pt x="2035" y="3339"/>
                </a:cubicBezTo>
                <a:cubicBezTo>
                  <a:pt x="2031" y="3346"/>
                  <a:pt x="2031" y="3356"/>
                  <a:pt x="2035" y="3363"/>
                </a:cubicBezTo>
                <a:cubicBezTo>
                  <a:pt x="2038" y="3380"/>
                  <a:pt x="2045" y="3390"/>
                  <a:pt x="2059" y="3397"/>
                </a:cubicBezTo>
                <a:cubicBezTo>
                  <a:pt x="2062" y="3394"/>
                  <a:pt x="2066" y="3390"/>
                  <a:pt x="2066" y="3390"/>
                </a:cubicBezTo>
                <a:cubicBezTo>
                  <a:pt x="2066" y="3322"/>
                  <a:pt x="2066" y="3322"/>
                  <a:pt x="2065" y="3322"/>
                </a:cubicBezTo>
                <a:moveTo>
                  <a:pt x="2066" y="3421"/>
                </a:moveTo>
                <a:cubicBezTo>
                  <a:pt x="2066" y="3421"/>
                  <a:pt x="2062" y="3421"/>
                  <a:pt x="2062" y="3418"/>
                </a:cubicBezTo>
                <a:cubicBezTo>
                  <a:pt x="2045" y="3435"/>
                  <a:pt x="2038" y="3456"/>
                  <a:pt x="2038" y="3476"/>
                </a:cubicBezTo>
                <a:cubicBezTo>
                  <a:pt x="2038" y="3483"/>
                  <a:pt x="2038" y="3490"/>
                  <a:pt x="2042" y="3493"/>
                </a:cubicBezTo>
                <a:cubicBezTo>
                  <a:pt x="2042" y="3504"/>
                  <a:pt x="2049" y="3510"/>
                  <a:pt x="2052" y="3514"/>
                </a:cubicBezTo>
                <a:cubicBezTo>
                  <a:pt x="2055" y="3517"/>
                  <a:pt x="2062" y="3517"/>
                  <a:pt x="2065" y="3516"/>
                </a:cubicBezTo>
                <a:lnTo>
                  <a:pt x="2065" y="3420"/>
                </a:lnTo>
                <a:moveTo>
                  <a:pt x="1928" y="3079"/>
                </a:moveTo>
                <a:cubicBezTo>
                  <a:pt x="1764" y="3079"/>
                  <a:pt x="1764" y="3079"/>
                  <a:pt x="1764" y="3079"/>
                </a:cubicBezTo>
                <a:cubicBezTo>
                  <a:pt x="1764" y="3134"/>
                  <a:pt x="1764" y="3134"/>
                  <a:pt x="1764" y="3134"/>
                </a:cubicBezTo>
                <a:cubicBezTo>
                  <a:pt x="1929" y="3134"/>
                  <a:pt x="1929" y="3134"/>
                  <a:pt x="1929" y="3134"/>
                </a:cubicBezTo>
                <a:cubicBezTo>
                  <a:pt x="1929" y="3079"/>
                  <a:pt x="1929" y="3079"/>
                  <a:pt x="1928" y="3079"/>
                </a:cubicBezTo>
                <a:moveTo>
                  <a:pt x="1763" y="3845"/>
                </a:moveTo>
                <a:cubicBezTo>
                  <a:pt x="1929" y="3846"/>
                  <a:pt x="1929" y="3846"/>
                  <a:pt x="1929" y="3846"/>
                </a:cubicBezTo>
                <a:cubicBezTo>
                  <a:pt x="1929" y="3791"/>
                  <a:pt x="1929" y="3791"/>
                  <a:pt x="1929" y="3791"/>
                </a:cubicBezTo>
                <a:cubicBezTo>
                  <a:pt x="1764" y="3791"/>
                  <a:pt x="1764" y="3791"/>
                  <a:pt x="1764" y="3791"/>
                </a:cubicBezTo>
                <a:cubicBezTo>
                  <a:pt x="1764" y="3846"/>
                  <a:pt x="1764" y="3846"/>
                  <a:pt x="1763" y="3845"/>
                </a:cubicBezTo>
                <a:moveTo>
                  <a:pt x="1928" y="3178"/>
                </a:moveTo>
                <a:cubicBezTo>
                  <a:pt x="1929" y="3442"/>
                  <a:pt x="1929" y="3442"/>
                  <a:pt x="1929" y="3442"/>
                </a:cubicBezTo>
                <a:cubicBezTo>
                  <a:pt x="1929" y="3435"/>
                  <a:pt x="1929" y="3435"/>
                  <a:pt x="1929" y="3435"/>
                </a:cubicBezTo>
                <a:cubicBezTo>
                  <a:pt x="1894" y="3445"/>
                  <a:pt x="1894" y="3445"/>
                  <a:pt x="1894" y="3445"/>
                </a:cubicBezTo>
                <a:cubicBezTo>
                  <a:pt x="1898" y="3483"/>
                  <a:pt x="1898" y="3483"/>
                  <a:pt x="1898" y="3483"/>
                </a:cubicBezTo>
                <a:cubicBezTo>
                  <a:pt x="1860" y="3493"/>
                  <a:pt x="1860" y="3493"/>
                  <a:pt x="1860" y="3493"/>
                </a:cubicBezTo>
                <a:cubicBezTo>
                  <a:pt x="1860" y="3528"/>
                  <a:pt x="1860" y="3528"/>
                  <a:pt x="1860" y="3528"/>
                </a:cubicBezTo>
                <a:cubicBezTo>
                  <a:pt x="1898" y="3517"/>
                  <a:pt x="1898" y="3517"/>
                  <a:pt x="1898" y="3517"/>
                </a:cubicBezTo>
                <a:cubicBezTo>
                  <a:pt x="1898" y="3555"/>
                  <a:pt x="1898" y="3555"/>
                  <a:pt x="1898" y="3555"/>
                </a:cubicBezTo>
                <a:cubicBezTo>
                  <a:pt x="1929" y="3548"/>
                  <a:pt x="1929" y="3548"/>
                  <a:pt x="1929" y="3548"/>
                </a:cubicBezTo>
                <a:cubicBezTo>
                  <a:pt x="1929" y="3743"/>
                  <a:pt x="1929" y="3743"/>
                  <a:pt x="1929" y="3743"/>
                </a:cubicBezTo>
                <a:cubicBezTo>
                  <a:pt x="1764" y="3743"/>
                  <a:pt x="1764" y="3743"/>
                  <a:pt x="1764" y="3743"/>
                </a:cubicBezTo>
                <a:cubicBezTo>
                  <a:pt x="1764" y="3617"/>
                  <a:pt x="1764" y="3617"/>
                  <a:pt x="1764" y="3617"/>
                </a:cubicBezTo>
                <a:cubicBezTo>
                  <a:pt x="1767" y="3617"/>
                  <a:pt x="1771" y="3617"/>
                  <a:pt x="1774" y="3613"/>
                </a:cubicBezTo>
                <a:cubicBezTo>
                  <a:pt x="1798" y="3610"/>
                  <a:pt x="1812" y="3596"/>
                  <a:pt x="1826" y="3575"/>
                </a:cubicBezTo>
                <a:cubicBezTo>
                  <a:pt x="1836" y="3555"/>
                  <a:pt x="1839" y="3531"/>
                  <a:pt x="1832" y="3504"/>
                </a:cubicBezTo>
                <a:cubicBezTo>
                  <a:pt x="1829" y="3490"/>
                  <a:pt x="1822" y="3480"/>
                  <a:pt x="1815" y="3473"/>
                </a:cubicBezTo>
                <a:cubicBezTo>
                  <a:pt x="1808" y="3469"/>
                  <a:pt x="1805" y="3466"/>
                  <a:pt x="1798" y="3466"/>
                </a:cubicBezTo>
                <a:cubicBezTo>
                  <a:pt x="1795" y="3462"/>
                  <a:pt x="1784" y="3466"/>
                  <a:pt x="1778" y="3466"/>
                </a:cubicBezTo>
                <a:cubicBezTo>
                  <a:pt x="1771" y="3469"/>
                  <a:pt x="1767" y="3469"/>
                  <a:pt x="1764" y="3473"/>
                </a:cubicBezTo>
                <a:cubicBezTo>
                  <a:pt x="1764" y="3397"/>
                  <a:pt x="1764" y="3397"/>
                  <a:pt x="1764" y="3397"/>
                </a:cubicBezTo>
                <a:cubicBezTo>
                  <a:pt x="1767" y="3397"/>
                  <a:pt x="1767" y="3397"/>
                  <a:pt x="1767" y="3397"/>
                </a:cubicBezTo>
                <a:cubicBezTo>
                  <a:pt x="1774" y="3397"/>
                  <a:pt x="1778" y="3397"/>
                  <a:pt x="1781" y="3401"/>
                </a:cubicBezTo>
                <a:cubicBezTo>
                  <a:pt x="1784" y="3401"/>
                  <a:pt x="1788" y="3404"/>
                  <a:pt x="1788" y="3411"/>
                </a:cubicBezTo>
                <a:cubicBezTo>
                  <a:pt x="1788" y="3414"/>
                  <a:pt x="1788" y="3418"/>
                  <a:pt x="1784" y="3421"/>
                </a:cubicBezTo>
                <a:cubicBezTo>
                  <a:pt x="1795" y="3418"/>
                  <a:pt x="1802" y="3414"/>
                  <a:pt x="1805" y="3411"/>
                </a:cubicBezTo>
                <a:cubicBezTo>
                  <a:pt x="1808" y="3404"/>
                  <a:pt x="1808" y="3397"/>
                  <a:pt x="1805" y="3394"/>
                </a:cubicBezTo>
                <a:cubicBezTo>
                  <a:pt x="1805" y="3387"/>
                  <a:pt x="1802" y="3384"/>
                  <a:pt x="1791" y="3380"/>
                </a:cubicBezTo>
                <a:cubicBezTo>
                  <a:pt x="1784" y="3377"/>
                  <a:pt x="1778" y="3377"/>
                  <a:pt x="1767" y="3380"/>
                </a:cubicBezTo>
                <a:cubicBezTo>
                  <a:pt x="1764" y="3380"/>
                  <a:pt x="1764" y="3380"/>
                  <a:pt x="1764" y="3380"/>
                </a:cubicBezTo>
                <a:cubicBezTo>
                  <a:pt x="1764" y="3178"/>
                  <a:pt x="1764" y="3178"/>
                  <a:pt x="1764" y="3178"/>
                </a:cubicBezTo>
                <a:cubicBezTo>
                  <a:pt x="1929" y="3178"/>
                  <a:pt x="1929" y="3178"/>
                  <a:pt x="1928" y="3178"/>
                </a:cubicBezTo>
                <a:moveTo>
                  <a:pt x="1763" y="3593"/>
                </a:moveTo>
                <a:cubicBezTo>
                  <a:pt x="1767" y="3593"/>
                  <a:pt x="1771" y="3593"/>
                  <a:pt x="1771" y="3593"/>
                </a:cubicBezTo>
                <a:cubicBezTo>
                  <a:pt x="1784" y="3589"/>
                  <a:pt x="1791" y="3579"/>
                  <a:pt x="1798" y="3565"/>
                </a:cubicBezTo>
                <a:cubicBezTo>
                  <a:pt x="1802" y="3548"/>
                  <a:pt x="1805" y="3534"/>
                  <a:pt x="1802" y="3521"/>
                </a:cubicBezTo>
                <a:cubicBezTo>
                  <a:pt x="1795" y="3500"/>
                  <a:pt x="1788" y="3490"/>
                  <a:pt x="1778" y="3493"/>
                </a:cubicBezTo>
                <a:cubicBezTo>
                  <a:pt x="1771" y="3493"/>
                  <a:pt x="1767" y="3497"/>
                  <a:pt x="1763" y="3499"/>
                </a:cubicBezTo>
                <a:lnTo>
                  <a:pt x="1763" y="3593"/>
                </a:lnTo>
                <a:close/>
                <a:moveTo>
                  <a:pt x="1763" y="3079"/>
                </a:moveTo>
                <a:cubicBezTo>
                  <a:pt x="1503" y="3079"/>
                  <a:pt x="1503" y="3079"/>
                  <a:pt x="1503" y="3079"/>
                </a:cubicBezTo>
                <a:cubicBezTo>
                  <a:pt x="1458" y="3079"/>
                  <a:pt x="1424" y="3113"/>
                  <a:pt x="1424" y="3158"/>
                </a:cubicBezTo>
                <a:cubicBezTo>
                  <a:pt x="1424" y="3764"/>
                  <a:pt x="1424" y="3764"/>
                  <a:pt x="1424" y="3764"/>
                </a:cubicBezTo>
                <a:cubicBezTo>
                  <a:pt x="1424" y="3808"/>
                  <a:pt x="1458" y="3846"/>
                  <a:pt x="1503" y="3846"/>
                </a:cubicBezTo>
                <a:cubicBezTo>
                  <a:pt x="1764" y="3846"/>
                  <a:pt x="1764" y="3846"/>
                  <a:pt x="1764" y="3846"/>
                </a:cubicBezTo>
                <a:cubicBezTo>
                  <a:pt x="1764" y="3791"/>
                  <a:pt x="1764" y="3791"/>
                  <a:pt x="1764" y="3791"/>
                </a:cubicBezTo>
                <a:cubicBezTo>
                  <a:pt x="1551" y="3791"/>
                  <a:pt x="1551" y="3791"/>
                  <a:pt x="1551" y="3791"/>
                </a:cubicBezTo>
                <a:cubicBezTo>
                  <a:pt x="1513" y="3791"/>
                  <a:pt x="1482" y="3760"/>
                  <a:pt x="1482" y="3726"/>
                </a:cubicBezTo>
                <a:cubicBezTo>
                  <a:pt x="1482" y="3199"/>
                  <a:pt x="1482" y="3199"/>
                  <a:pt x="1482" y="3199"/>
                </a:cubicBezTo>
                <a:cubicBezTo>
                  <a:pt x="1482" y="3161"/>
                  <a:pt x="1513" y="3134"/>
                  <a:pt x="1551" y="3134"/>
                </a:cubicBezTo>
                <a:cubicBezTo>
                  <a:pt x="1764" y="3134"/>
                  <a:pt x="1764" y="3134"/>
                  <a:pt x="1764" y="3134"/>
                </a:cubicBezTo>
                <a:cubicBezTo>
                  <a:pt x="1764" y="3079"/>
                  <a:pt x="1764" y="3079"/>
                  <a:pt x="1763" y="3079"/>
                </a:cubicBezTo>
                <a:moveTo>
                  <a:pt x="1763" y="3178"/>
                </a:moveTo>
                <a:cubicBezTo>
                  <a:pt x="1764" y="3380"/>
                  <a:pt x="1764" y="3380"/>
                  <a:pt x="1764" y="3380"/>
                </a:cubicBezTo>
                <a:cubicBezTo>
                  <a:pt x="1743" y="3384"/>
                  <a:pt x="1730" y="3397"/>
                  <a:pt x="1716" y="3411"/>
                </a:cubicBezTo>
                <a:cubicBezTo>
                  <a:pt x="1706" y="3428"/>
                  <a:pt x="1699" y="3452"/>
                  <a:pt x="1695" y="3476"/>
                </a:cubicBezTo>
                <a:cubicBezTo>
                  <a:pt x="1692" y="3490"/>
                  <a:pt x="1692" y="3504"/>
                  <a:pt x="1695" y="3521"/>
                </a:cubicBezTo>
                <a:cubicBezTo>
                  <a:pt x="1695" y="3538"/>
                  <a:pt x="1699" y="3551"/>
                  <a:pt x="1702" y="3565"/>
                </a:cubicBezTo>
                <a:cubicBezTo>
                  <a:pt x="1702" y="3572"/>
                  <a:pt x="1702" y="3572"/>
                  <a:pt x="1702" y="3572"/>
                </a:cubicBezTo>
                <a:cubicBezTo>
                  <a:pt x="1706" y="3579"/>
                  <a:pt x="1706" y="3586"/>
                  <a:pt x="1709" y="3593"/>
                </a:cubicBezTo>
                <a:cubicBezTo>
                  <a:pt x="1719" y="3613"/>
                  <a:pt x="1740" y="3620"/>
                  <a:pt x="1764" y="3617"/>
                </a:cubicBezTo>
                <a:cubicBezTo>
                  <a:pt x="1764" y="3743"/>
                  <a:pt x="1764" y="3743"/>
                  <a:pt x="1764" y="3743"/>
                </a:cubicBezTo>
                <a:cubicBezTo>
                  <a:pt x="1582" y="3743"/>
                  <a:pt x="1582" y="3743"/>
                  <a:pt x="1582" y="3743"/>
                </a:cubicBezTo>
                <a:cubicBezTo>
                  <a:pt x="1551" y="3743"/>
                  <a:pt x="1527" y="3719"/>
                  <a:pt x="1527" y="3692"/>
                </a:cubicBezTo>
                <a:cubicBezTo>
                  <a:pt x="1527" y="3233"/>
                  <a:pt x="1527" y="3233"/>
                  <a:pt x="1527" y="3233"/>
                </a:cubicBezTo>
                <a:cubicBezTo>
                  <a:pt x="1527" y="3202"/>
                  <a:pt x="1551" y="3178"/>
                  <a:pt x="1582" y="3178"/>
                </a:cubicBezTo>
                <a:cubicBezTo>
                  <a:pt x="1764" y="3178"/>
                  <a:pt x="1764" y="3178"/>
                  <a:pt x="1763" y="3178"/>
                </a:cubicBezTo>
                <a:moveTo>
                  <a:pt x="1763" y="3396"/>
                </a:moveTo>
                <a:cubicBezTo>
                  <a:pt x="1764" y="3473"/>
                  <a:pt x="1764" y="3473"/>
                  <a:pt x="1764" y="3473"/>
                </a:cubicBezTo>
                <a:cubicBezTo>
                  <a:pt x="1760" y="3473"/>
                  <a:pt x="1757" y="3476"/>
                  <a:pt x="1754" y="3483"/>
                </a:cubicBezTo>
                <a:cubicBezTo>
                  <a:pt x="1747" y="3490"/>
                  <a:pt x="1743" y="3497"/>
                  <a:pt x="1747" y="3507"/>
                </a:cubicBezTo>
                <a:cubicBezTo>
                  <a:pt x="1747" y="3514"/>
                  <a:pt x="1750" y="3517"/>
                  <a:pt x="1757" y="3521"/>
                </a:cubicBezTo>
                <a:cubicBezTo>
                  <a:pt x="1757" y="3514"/>
                  <a:pt x="1760" y="3507"/>
                  <a:pt x="1764" y="3500"/>
                </a:cubicBezTo>
                <a:cubicBezTo>
                  <a:pt x="1764" y="3593"/>
                  <a:pt x="1764" y="3593"/>
                  <a:pt x="1764" y="3593"/>
                </a:cubicBezTo>
                <a:cubicBezTo>
                  <a:pt x="1760" y="3593"/>
                  <a:pt x="1757" y="3589"/>
                  <a:pt x="1754" y="3589"/>
                </a:cubicBezTo>
                <a:cubicBezTo>
                  <a:pt x="1750" y="3586"/>
                  <a:pt x="1747" y="3579"/>
                  <a:pt x="1743" y="3565"/>
                </a:cubicBezTo>
                <a:cubicBezTo>
                  <a:pt x="1740" y="3558"/>
                  <a:pt x="1740" y="3548"/>
                  <a:pt x="1736" y="3534"/>
                </a:cubicBezTo>
                <a:cubicBezTo>
                  <a:pt x="1736" y="3517"/>
                  <a:pt x="1733" y="3504"/>
                  <a:pt x="1733" y="3486"/>
                </a:cubicBezTo>
                <a:cubicBezTo>
                  <a:pt x="1733" y="3459"/>
                  <a:pt x="1736" y="3435"/>
                  <a:pt x="1743" y="3421"/>
                </a:cubicBezTo>
                <a:cubicBezTo>
                  <a:pt x="1750" y="3411"/>
                  <a:pt x="1757" y="3401"/>
                  <a:pt x="1763" y="3396"/>
                </a:cubicBezTo>
              </a:path>
              <a:path w="5282" h="6134">
                <a:moveTo>
                  <a:pt x="2104" y="1954"/>
                </a:moveTo>
                <a:cubicBezTo>
                  <a:pt x="2077" y="1954"/>
                  <a:pt x="2052" y="1964"/>
                  <a:pt x="2035" y="1981"/>
                </a:cubicBezTo>
                <a:cubicBezTo>
                  <a:pt x="2018" y="1964"/>
                  <a:pt x="1994" y="1954"/>
                  <a:pt x="1970" y="1954"/>
                </a:cubicBezTo>
                <a:cubicBezTo>
                  <a:pt x="1911" y="1954"/>
                  <a:pt x="1867" y="1998"/>
                  <a:pt x="1867" y="2053"/>
                </a:cubicBezTo>
                <a:cubicBezTo>
                  <a:pt x="1867" y="2114"/>
                  <a:pt x="1918" y="2207"/>
                  <a:pt x="2042" y="2207"/>
                </a:cubicBezTo>
                <a:cubicBezTo>
                  <a:pt x="2170" y="2207"/>
                  <a:pt x="2204" y="2108"/>
                  <a:pt x="2204" y="2053"/>
                </a:cubicBezTo>
                <a:cubicBezTo>
                  <a:pt x="2204" y="1998"/>
                  <a:pt x="2159" y="1954"/>
                  <a:pt x="2104" y="1954"/>
                </a:cubicBezTo>
              </a:path>
              <a:path w="5282" h="6134">
                <a:moveTo>
                  <a:pt x="2036" y="2004"/>
                </a:moveTo>
                <a:cubicBezTo>
                  <a:pt x="2016" y="1963"/>
                  <a:pt x="2030" y="1920"/>
                  <a:pt x="2061" y="1889"/>
                </a:cubicBezTo>
                <a:cubicBezTo>
                  <a:pt x="2109" y="1899"/>
                  <a:pt x="2109" y="1899"/>
                  <a:pt x="2109" y="1899"/>
                </a:cubicBezTo>
                <a:cubicBezTo>
                  <a:pt x="2064" y="1923"/>
                  <a:pt x="2037" y="1950"/>
                  <a:pt x="2036" y="2004"/>
                </a:cubicBezTo>
              </a:path>
              <a:path w="5282" h="6134">
                <a:moveTo>
                  <a:pt x="1792" y="4296"/>
                </a:moveTo>
                <a:cubicBezTo>
                  <a:pt x="1847" y="4379"/>
                  <a:pt x="1847" y="4379"/>
                  <a:pt x="1847" y="4379"/>
                </a:cubicBezTo>
                <a:cubicBezTo>
                  <a:pt x="1843" y="4486"/>
                  <a:pt x="1843" y="4486"/>
                  <a:pt x="1843" y="4486"/>
                </a:cubicBezTo>
                <a:cubicBezTo>
                  <a:pt x="1791" y="4465"/>
                  <a:pt x="1791" y="4465"/>
                  <a:pt x="1791" y="4465"/>
                </a:cubicBezTo>
                <a:cubicBezTo>
                  <a:pt x="1791" y="4455"/>
                  <a:pt x="1791" y="4455"/>
                  <a:pt x="1791" y="4455"/>
                </a:cubicBezTo>
                <a:cubicBezTo>
                  <a:pt x="1805" y="4462"/>
                  <a:pt x="1805" y="4462"/>
                  <a:pt x="1805" y="4462"/>
                </a:cubicBezTo>
                <a:cubicBezTo>
                  <a:pt x="1836" y="4441"/>
                  <a:pt x="1836" y="4441"/>
                  <a:pt x="1836" y="4441"/>
                </a:cubicBezTo>
                <a:cubicBezTo>
                  <a:pt x="1836" y="4383"/>
                  <a:pt x="1836" y="4383"/>
                  <a:pt x="1836" y="4383"/>
                </a:cubicBezTo>
                <a:cubicBezTo>
                  <a:pt x="1833" y="4376"/>
                  <a:pt x="1833" y="4376"/>
                  <a:pt x="1833" y="4376"/>
                </a:cubicBezTo>
                <a:cubicBezTo>
                  <a:pt x="1829" y="4369"/>
                  <a:pt x="1819" y="4365"/>
                  <a:pt x="1809" y="4372"/>
                </a:cubicBezTo>
                <a:cubicBezTo>
                  <a:pt x="1802" y="4376"/>
                  <a:pt x="1798" y="4386"/>
                  <a:pt x="1802" y="4393"/>
                </a:cubicBezTo>
                <a:cubicBezTo>
                  <a:pt x="1798" y="4390"/>
                  <a:pt x="1795" y="4390"/>
                  <a:pt x="1792" y="4390"/>
                </a:cubicBezTo>
                <a:lnTo>
                  <a:pt x="1792" y="4296"/>
                </a:lnTo>
                <a:close/>
                <a:moveTo>
                  <a:pt x="1744" y="4447"/>
                </a:moveTo>
                <a:cubicBezTo>
                  <a:pt x="1602" y="4235"/>
                  <a:pt x="1602" y="4235"/>
                  <a:pt x="1602" y="4235"/>
                </a:cubicBezTo>
                <a:cubicBezTo>
                  <a:pt x="1595" y="4235"/>
                  <a:pt x="1592" y="4231"/>
                  <a:pt x="1588" y="4228"/>
                </a:cubicBezTo>
                <a:cubicBezTo>
                  <a:pt x="1588" y="4224"/>
                  <a:pt x="1588" y="4224"/>
                  <a:pt x="1588" y="4224"/>
                </a:cubicBezTo>
                <a:cubicBezTo>
                  <a:pt x="1588" y="4210"/>
                  <a:pt x="1588" y="4210"/>
                  <a:pt x="1588" y="4210"/>
                </a:cubicBezTo>
                <a:cubicBezTo>
                  <a:pt x="1592" y="4217"/>
                  <a:pt x="1592" y="4217"/>
                  <a:pt x="1592" y="4217"/>
                </a:cubicBezTo>
                <a:cubicBezTo>
                  <a:pt x="1595" y="4224"/>
                  <a:pt x="1605" y="4224"/>
                  <a:pt x="1609" y="4221"/>
                </a:cubicBezTo>
                <a:cubicBezTo>
                  <a:pt x="1633" y="4204"/>
                  <a:pt x="1633" y="4204"/>
                  <a:pt x="1633" y="4204"/>
                </a:cubicBezTo>
                <a:cubicBezTo>
                  <a:pt x="1629" y="4204"/>
                  <a:pt x="1623" y="4204"/>
                  <a:pt x="1619" y="4197"/>
                </a:cubicBezTo>
                <a:cubicBezTo>
                  <a:pt x="1588" y="4148"/>
                  <a:pt x="1588" y="4148"/>
                  <a:pt x="1588" y="4148"/>
                </a:cubicBezTo>
                <a:cubicBezTo>
                  <a:pt x="1588" y="4083"/>
                  <a:pt x="1588" y="4083"/>
                  <a:pt x="1588" y="4083"/>
                </a:cubicBezTo>
                <a:cubicBezTo>
                  <a:pt x="1626" y="4059"/>
                  <a:pt x="1626" y="4059"/>
                  <a:pt x="1626" y="4059"/>
                </a:cubicBezTo>
                <a:cubicBezTo>
                  <a:pt x="1633" y="4056"/>
                  <a:pt x="1640" y="4059"/>
                  <a:pt x="1643" y="4066"/>
                </a:cubicBezTo>
                <a:cubicBezTo>
                  <a:pt x="1702" y="4152"/>
                  <a:pt x="1702" y="4152"/>
                  <a:pt x="1702" y="4152"/>
                </a:cubicBezTo>
                <a:cubicBezTo>
                  <a:pt x="1705" y="4155"/>
                  <a:pt x="1705" y="4162"/>
                  <a:pt x="1702" y="4166"/>
                </a:cubicBezTo>
                <a:cubicBezTo>
                  <a:pt x="1791" y="4297"/>
                  <a:pt x="1791" y="4297"/>
                  <a:pt x="1791" y="4297"/>
                </a:cubicBezTo>
                <a:cubicBezTo>
                  <a:pt x="1791" y="4390"/>
                  <a:pt x="1791" y="4390"/>
                  <a:pt x="1791" y="4390"/>
                </a:cubicBezTo>
                <a:cubicBezTo>
                  <a:pt x="1788" y="4390"/>
                  <a:pt x="1785" y="4390"/>
                  <a:pt x="1781" y="4393"/>
                </a:cubicBezTo>
                <a:cubicBezTo>
                  <a:pt x="1774" y="4396"/>
                  <a:pt x="1771" y="4407"/>
                  <a:pt x="1774" y="4414"/>
                </a:cubicBezTo>
                <a:cubicBezTo>
                  <a:pt x="1767" y="4407"/>
                  <a:pt x="1757" y="4407"/>
                  <a:pt x="1750" y="4410"/>
                </a:cubicBezTo>
                <a:cubicBezTo>
                  <a:pt x="1743" y="4417"/>
                  <a:pt x="1740" y="4427"/>
                  <a:pt x="1747" y="4434"/>
                </a:cubicBezTo>
                <a:cubicBezTo>
                  <a:pt x="1750" y="4441"/>
                  <a:pt x="1750" y="4441"/>
                  <a:pt x="1750" y="4441"/>
                </a:cubicBezTo>
                <a:cubicBezTo>
                  <a:pt x="1791" y="4455"/>
                  <a:pt x="1791" y="4455"/>
                  <a:pt x="1791" y="4455"/>
                </a:cubicBezTo>
                <a:cubicBezTo>
                  <a:pt x="1791" y="4465"/>
                  <a:pt x="1791" y="4465"/>
                  <a:pt x="1791" y="4465"/>
                </a:cubicBezTo>
                <a:cubicBezTo>
                  <a:pt x="1743" y="4448"/>
                  <a:pt x="1743" y="4448"/>
                  <a:pt x="1744" y="4447"/>
                </a:cubicBezTo>
                <a:moveTo>
                  <a:pt x="1588" y="4006"/>
                </a:moveTo>
                <a:cubicBezTo>
                  <a:pt x="1588" y="4076"/>
                  <a:pt x="1588" y="4076"/>
                  <a:pt x="1588" y="4076"/>
                </a:cubicBezTo>
                <a:cubicBezTo>
                  <a:pt x="1616" y="4045"/>
                  <a:pt x="1616" y="4045"/>
                  <a:pt x="1616" y="4045"/>
                </a:cubicBezTo>
                <a:cubicBezTo>
                  <a:pt x="1602" y="4021"/>
                  <a:pt x="1602" y="4021"/>
                  <a:pt x="1602" y="4021"/>
                </a:cubicBezTo>
                <a:cubicBezTo>
                  <a:pt x="1598" y="4018"/>
                  <a:pt x="1592" y="4011"/>
                  <a:pt x="1588" y="4006"/>
                </a:cubicBezTo>
                <a:moveTo>
                  <a:pt x="1588" y="4224"/>
                </a:moveTo>
                <a:cubicBezTo>
                  <a:pt x="1530" y="4142"/>
                  <a:pt x="1530" y="4142"/>
                  <a:pt x="1530" y="4142"/>
                </a:cubicBezTo>
                <a:cubicBezTo>
                  <a:pt x="1526" y="4135"/>
                  <a:pt x="1526" y="4124"/>
                  <a:pt x="1530" y="4121"/>
                </a:cubicBezTo>
                <a:cubicBezTo>
                  <a:pt x="1509" y="4087"/>
                  <a:pt x="1509" y="4087"/>
                  <a:pt x="1509" y="4087"/>
                </a:cubicBezTo>
                <a:cubicBezTo>
                  <a:pt x="1492" y="4059"/>
                  <a:pt x="1499" y="4025"/>
                  <a:pt x="1523" y="4007"/>
                </a:cubicBezTo>
                <a:cubicBezTo>
                  <a:pt x="1543" y="3994"/>
                  <a:pt x="1567" y="3994"/>
                  <a:pt x="1588" y="4007"/>
                </a:cubicBezTo>
                <a:cubicBezTo>
                  <a:pt x="1588" y="4076"/>
                  <a:pt x="1588" y="4076"/>
                  <a:pt x="1588" y="4076"/>
                </a:cubicBezTo>
                <a:cubicBezTo>
                  <a:pt x="1564" y="4100"/>
                  <a:pt x="1564" y="4100"/>
                  <a:pt x="1564" y="4100"/>
                </a:cubicBezTo>
                <a:cubicBezTo>
                  <a:pt x="1588" y="4083"/>
                  <a:pt x="1588" y="4083"/>
                  <a:pt x="1588" y="4083"/>
                </a:cubicBezTo>
                <a:cubicBezTo>
                  <a:pt x="1588" y="4148"/>
                  <a:pt x="1588" y="4148"/>
                  <a:pt x="1588" y="4148"/>
                </a:cubicBezTo>
                <a:cubicBezTo>
                  <a:pt x="1567" y="4121"/>
                  <a:pt x="1567" y="4121"/>
                  <a:pt x="1567" y="4121"/>
                </a:cubicBezTo>
                <a:cubicBezTo>
                  <a:pt x="1564" y="4117"/>
                  <a:pt x="1564" y="4111"/>
                  <a:pt x="1567" y="4107"/>
                </a:cubicBezTo>
                <a:cubicBezTo>
                  <a:pt x="1543" y="4121"/>
                  <a:pt x="1543" y="4121"/>
                  <a:pt x="1543" y="4121"/>
                </a:cubicBezTo>
                <a:cubicBezTo>
                  <a:pt x="1540" y="4128"/>
                  <a:pt x="1536" y="4135"/>
                  <a:pt x="1540" y="4142"/>
                </a:cubicBezTo>
                <a:cubicBezTo>
                  <a:pt x="1588" y="4210"/>
                  <a:pt x="1588" y="4210"/>
                  <a:pt x="1588" y="4210"/>
                </a:cubicBezTo>
                <a:lnTo>
                  <a:pt x="1588" y="4224"/>
                </a:lnTo>
              </a:path>
              <a:path w="5282" h="6134">
                <a:moveTo>
                  <a:pt x="4552" y="1747"/>
                </a:moveTo>
                <a:cubicBezTo>
                  <a:pt x="4561" y="1730"/>
                  <a:pt x="4564" y="1713"/>
                  <a:pt x="4564" y="1692"/>
                </a:cubicBezTo>
                <a:cubicBezTo>
                  <a:pt x="4564" y="1675"/>
                  <a:pt x="4561" y="1658"/>
                  <a:pt x="4550" y="1641"/>
                </a:cubicBezTo>
                <a:cubicBezTo>
                  <a:pt x="4550" y="1747"/>
                  <a:pt x="4550" y="1747"/>
                  <a:pt x="4552" y="1747"/>
                </a:cubicBezTo>
                <a:moveTo>
                  <a:pt x="4552" y="1822"/>
                </a:moveTo>
                <a:cubicBezTo>
                  <a:pt x="4550" y="1792"/>
                  <a:pt x="4550" y="1792"/>
                  <a:pt x="4550" y="1792"/>
                </a:cubicBezTo>
                <a:cubicBezTo>
                  <a:pt x="4554" y="1792"/>
                  <a:pt x="4557" y="1795"/>
                  <a:pt x="4561" y="1795"/>
                </a:cubicBezTo>
                <a:cubicBezTo>
                  <a:pt x="4598" y="1836"/>
                  <a:pt x="4598" y="1836"/>
                  <a:pt x="4598" y="1836"/>
                </a:cubicBezTo>
                <a:cubicBezTo>
                  <a:pt x="4605" y="1840"/>
                  <a:pt x="4605" y="1847"/>
                  <a:pt x="4598" y="1854"/>
                </a:cubicBezTo>
                <a:cubicBezTo>
                  <a:pt x="4595" y="1857"/>
                  <a:pt x="4588" y="1857"/>
                  <a:pt x="4581" y="1854"/>
                </a:cubicBezTo>
                <a:cubicBezTo>
                  <a:pt x="4550" y="1823"/>
                  <a:pt x="4550" y="1823"/>
                  <a:pt x="4552" y="1822"/>
                </a:cubicBezTo>
                <a:moveTo>
                  <a:pt x="4552" y="1594"/>
                </a:moveTo>
                <a:cubicBezTo>
                  <a:pt x="4550" y="1565"/>
                  <a:pt x="4550" y="1565"/>
                  <a:pt x="4550" y="1565"/>
                </a:cubicBezTo>
                <a:cubicBezTo>
                  <a:pt x="4581" y="1534"/>
                  <a:pt x="4581" y="1534"/>
                  <a:pt x="4581" y="1534"/>
                </a:cubicBezTo>
                <a:cubicBezTo>
                  <a:pt x="4588" y="1531"/>
                  <a:pt x="4595" y="1531"/>
                  <a:pt x="4598" y="1534"/>
                </a:cubicBezTo>
                <a:cubicBezTo>
                  <a:pt x="4605" y="1538"/>
                  <a:pt x="4605" y="1548"/>
                  <a:pt x="4598" y="1552"/>
                </a:cubicBezTo>
                <a:cubicBezTo>
                  <a:pt x="4561" y="1589"/>
                  <a:pt x="4561" y="1589"/>
                  <a:pt x="4561" y="1589"/>
                </a:cubicBezTo>
                <a:cubicBezTo>
                  <a:pt x="4557" y="1593"/>
                  <a:pt x="4554" y="1593"/>
                  <a:pt x="4552" y="1594"/>
                </a:cubicBezTo>
                <a:moveTo>
                  <a:pt x="4652" y="1683"/>
                </a:moveTo>
                <a:cubicBezTo>
                  <a:pt x="4598" y="1682"/>
                  <a:pt x="4598" y="1682"/>
                  <a:pt x="4598" y="1682"/>
                </a:cubicBezTo>
                <a:cubicBezTo>
                  <a:pt x="4591" y="1682"/>
                  <a:pt x="4588" y="1689"/>
                  <a:pt x="4588" y="1692"/>
                </a:cubicBezTo>
                <a:cubicBezTo>
                  <a:pt x="4588" y="1699"/>
                  <a:pt x="4591" y="1706"/>
                  <a:pt x="4598" y="1706"/>
                </a:cubicBezTo>
                <a:cubicBezTo>
                  <a:pt x="4653" y="1706"/>
                  <a:pt x="4653" y="1706"/>
                  <a:pt x="4653" y="1706"/>
                </a:cubicBezTo>
                <a:cubicBezTo>
                  <a:pt x="4660" y="1706"/>
                  <a:pt x="4663" y="1699"/>
                  <a:pt x="4663" y="1692"/>
                </a:cubicBezTo>
                <a:cubicBezTo>
                  <a:pt x="4663" y="1689"/>
                  <a:pt x="4660" y="1682"/>
                  <a:pt x="4652" y="1683"/>
                </a:cubicBezTo>
                <a:moveTo>
                  <a:pt x="4441" y="1956"/>
                </a:moveTo>
                <a:cubicBezTo>
                  <a:pt x="4448" y="1957"/>
                  <a:pt x="4448" y="1957"/>
                  <a:pt x="4448" y="1957"/>
                </a:cubicBezTo>
                <a:cubicBezTo>
                  <a:pt x="4482" y="1957"/>
                  <a:pt x="4509" y="1929"/>
                  <a:pt x="4509" y="1895"/>
                </a:cubicBezTo>
                <a:cubicBezTo>
                  <a:pt x="4509" y="1795"/>
                  <a:pt x="4509" y="1795"/>
                  <a:pt x="4509" y="1795"/>
                </a:cubicBezTo>
                <a:cubicBezTo>
                  <a:pt x="4526" y="1785"/>
                  <a:pt x="4544" y="1768"/>
                  <a:pt x="4550" y="1747"/>
                </a:cubicBezTo>
                <a:cubicBezTo>
                  <a:pt x="4550" y="1641"/>
                  <a:pt x="4550" y="1641"/>
                  <a:pt x="4550" y="1641"/>
                </a:cubicBezTo>
                <a:cubicBezTo>
                  <a:pt x="4533" y="1600"/>
                  <a:pt x="4489" y="1569"/>
                  <a:pt x="4441" y="1569"/>
                </a:cubicBezTo>
                <a:cubicBezTo>
                  <a:pt x="4441" y="1596"/>
                  <a:pt x="4441" y="1596"/>
                  <a:pt x="4441" y="1596"/>
                </a:cubicBezTo>
                <a:cubicBezTo>
                  <a:pt x="4468" y="1596"/>
                  <a:pt x="4492" y="1606"/>
                  <a:pt x="4509" y="1624"/>
                </a:cubicBezTo>
                <a:cubicBezTo>
                  <a:pt x="4526" y="1641"/>
                  <a:pt x="4537" y="1665"/>
                  <a:pt x="4537" y="1692"/>
                </a:cubicBezTo>
                <a:cubicBezTo>
                  <a:pt x="4537" y="1730"/>
                  <a:pt x="4520" y="1761"/>
                  <a:pt x="4489" y="1778"/>
                </a:cubicBezTo>
                <a:cubicBezTo>
                  <a:pt x="4485" y="1782"/>
                  <a:pt x="4485" y="1785"/>
                  <a:pt x="4485" y="1788"/>
                </a:cubicBezTo>
                <a:cubicBezTo>
                  <a:pt x="4485" y="1847"/>
                  <a:pt x="4485" y="1847"/>
                  <a:pt x="4485" y="1847"/>
                </a:cubicBezTo>
                <a:cubicBezTo>
                  <a:pt x="4441" y="1847"/>
                  <a:pt x="4441" y="1847"/>
                  <a:pt x="4441" y="1847"/>
                </a:cubicBezTo>
                <a:cubicBezTo>
                  <a:pt x="4441" y="1957"/>
                  <a:pt x="4441" y="1957"/>
                  <a:pt x="4441" y="1956"/>
                </a:cubicBezTo>
                <a:moveTo>
                  <a:pt x="4552" y="1565"/>
                </a:moveTo>
                <a:cubicBezTo>
                  <a:pt x="4550" y="1593"/>
                  <a:pt x="4550" y="1593"/>
                  <a:pt x="4550" y="1593"/>
                </a:cubicBezTo>
                <a:cubicBezTo>
                  <a:pt x="4550" y="1593"/>
                  <a:pt x="4547" y="1593"/>
                  <a:pt x="4544" y="1589"/>
                </a:cubicBezTo>
                <a:cubicBezTo>
                  <a:pt x="4540" y="1586"/>
                  <a:pt x="4540" y="1579"/>
                  <a:pt x="4544" y="1576"/>
                </a:cubicBezTo>
                <a:cubicBezTo>
                  <a:pt x="4550" y="1565"/>
                  <a:pt x="4550" y="1565"/>
                  <a:pt x="4552" y="1565"/>
                </a:cubicBezTo>
                <a:moveTo>
                  <a:pt x="4552" y="1791"/>
                </a:moveTo>
                <a:cubicBezTo>
                  <a:pt x="4550" y="1823"/>
                  <a:pt x="4550" y="1823"/>
                  <a:pt x="4550" y="1823"/>
                </a:cubicBezTo>
                <a:cubicBezTo>
                  <a:pt x="4544" y="1812"/>
                  <a:pt x="4544" y="1812"/>
                  <a:pt x="4544" y="1812"/>
                </a:cubicBezTo>
                <a:cubicBezTo>
                  <a:pt x="4540" y="1809"/>
                  <a:pt x="4540" y="1802"/>
                  <a:pt x="4544" y="1795"/>
                </a:cubicBezTo>
                <a:cubicBezTo>
                  <a:pt x="4547" y="1795"/>
                  <a:pt x="4550" y="1792"/>
                  <a:pt x="4552" y="1791"/>
                </a:cubicBezTo>
                <a:moveTo>
                  <a:pt x="4441" y="1548"/>
                </a:moveTo>
                <a:cubicBezTo>
                  <a:pt x="4441" y="1469"/>
                  <a:pt x="4441" y="1469"/>
                  <a:pt x="4441" y="1469"/>
                </a:cubicBezTo>
                <a:cubicBezTo>
                  <a:pt x="4448" y="1469"/>
                  <a:pt x="4451" y="1476"/>
                  <a:pt x="4451" y="1479"/>
                </a:cubicBezTo>
                <a:cubicBezTo>
                  <a:pt x="4451" y="1538"/>
                  <a:pt x="4451" y="1538"/>
                  <a:pt x="4451" y="1538"/>
                </a:cubicBezTo>
                <a:cubicBezTo>
                  <a:pt x="4451" y="1541"/>
                  <a:pt x="4448" y="1548"/>
                  <a:pt x="4441" y="1548"/>
                </a:cubicBezTo>
                <a:moveTo>
                  <a:pt x="4441" y="1570"/>
                </a:moveTo>
                <a:cubicBezTo>
                  <a:pt x="4390" y="1569"/>
                  <a:pt x="4348" y="1596"/>
                  <a:pt x="4328" y="1641"/>
                </a:cubicBezTo>
                <a:cubicBezTo>
                  <a:pt x="4328" y="1747"/>
                  <a:pt x="4328" y="1747"/>
                  <a:pt x="4328" y="1747"/>
                </a:cubicBezTo>
                <a:cubicBezTo>
                  <a:pt x="4338" y="1768"/>
                  <a:pt x="4355" y="1785"/>
                  <a:pt x="4372" y="1799"/>
                </a:cubicBezTo>
                <a:cubicBezTo>
                  <a:pt x="4372" y="1895"/>
                  <a:pt x="4372" y="1895"/>
                  <a:pt x="4372" y="1895"/>
                </a:cubicBezTo>
                <a:cubicBezTo>
                  <a:pt x="4372" y="1929"/>
                  <a:pt x="4400" y="1957"/>
                  <a:pt x="4434" y="1957"/>
                </a:cubicBezTo>
                <a:cubicBezTo>
                  <a:pt x="4441" y="1957"/>
                  <a:pt x="4441" y="1957"/>
                  <a:pt x="4441" y="1957"/>
                </a:cubicBezTo>
                <a:cubicBezTo>
                  <a:pt x="4441" y="1847"/>
                  <a:pt x="4441" y="1847"/>
                  <a:pt x="4441" y="1847"/>
                </a:cubicBezTo>
                <a:cubicBezTo>
                  <a:pt x="4396" y="1847"/>
                  <a:pt x="4396" y="1847"/>
                  <a:pt x="4396" y="1847"/>
                </a:cubicBezTo>
                <a:cubicBezTo>
                  <a:pt x="4396" y="1788"/>
                  <a:pt x="4396" y="1788"/>
                  <a:pt x="4396" y="1788"/>
                </a:cubicBezTo>
                <a:cubicBezTo>
                  <a:pt x="4396" y="1785"/>
                  <a:pt x="4396" y="1782"/>
                  <a:pt x="4393" y="1778"/>
                </a:cubicBezTo>
                <a:cubicBezTo>
                  <a:pt x="4362" y="1761"/>
                  <a:pt x="4342" y="1730"/>
                  <a:pt x="4342" y="1692"/>
                </a:cubicBezTo>
                <a:cubicBezTo>
                  <a:pt x="4342" y="1665"/>
                  <a:pt x="4352" y="1641"/>
                  <a:pt x="4369" y="1624"/>
                </a:cubicBezTo>
                <a:cubicBezTo>
                  <a:pt x="4390" y="1606"/>
                  <a:pt x="4413" y="1596"/>
                  <a:pt x="4441" y="1596"/>
                </a:cubicBezTo>
                <a:cubicBezTo>
                  <a:pt x="4441" y="1569"/>
                  <a:pt x="4441" y="1569"/>
                  <a:pt x="4441" y="1570"/>
                </a:cubicBezTo>
                <a:moveTo>
                  <a:pt x="4441" y="1469"/>
                </a:moveTo>
                <a:cubicBezTo>
                  <a:pt x="4441" y="1548"/>
                  <a:pt x="4441" y="1548"/>
                  <a:pt x="4441" y="1548"/>
                </a:cubicBezTo>
                <a:cubicBezTo>
                  <a:pt x="4434" y="1548"/>
                  <a:pt x="4431" y="1541"/>
                  <a:pt x="4431" y="1538"/>
                </a:cubicBezTo>
                <a:cubicBezTo>
                  <a:pt x="4431" y="1479"/>
                  <a:pt x="4431" y="1479"/>
                  <a:pt x="4431" y="1479"/>
                </a:cubicBezTo>
                <a:cubicBezTo>
                  <a:pt x="4431" y="1476"/>
                  <a:pt x="4434" y="1469"/>
                  <a:pt x="4441" y="1469"/>
                </a:cubicBezTo>
                <a:moveTo>
                  <a:pt x="4328" y="1822"/>
                </a:moveTo>
                <a:cubicBezTo>
                  <a:pt x="4328" y="1792"/>
                  <a:pt x="4328" y="1792"/>
                  <a:pt x="4328" y="1792"/>
                </a:cubicBezTo>
                <a:cubicBezTo>
                  <a:pt x="4331" y="1792"/>
                  <a:pt x="4335" y="1795"/>
                  <a:pt x="4338" y="1795"/>
                </a:cubicBezTo>
                <a:cubicBezTo>
                  <a:pt x="4342" y="1802"/>
                  <a:pt x="4342" y="1809"/>
                  <a:pt x="4338" y="1812"/>
                </a:cubicBezTo>
                <a:cubicBezTo>
                  <a:pt x="4328" y="1823"/>
                  <a:pt x="4328" y="1823"/>
                  <a:pt x="4328" y="1822"/>
                </a:cubicBezTo>
                <a:moveTo>
                  <a:pt x="4328" y="1594"/>
                </a:moveTo>
                <a:cubicBezTo>
                  <a:pt x="4328" y="1565"/>
                  <a:pt x="4328" y="1565"/>
                  <a:pt x="4328" y="1565"/>
                </a:cubicBezTo>
                <a:cubicBezTo>
                  <a:pt x="4338" y="1576"/>
                  <a:pt x="4338" y="1576"/>
                  <a:pt x="4338" y="1576"/>
                </a:cubicBezTo>
                <a:cubicBezTo>
                  <a:pt x="4342" y="1579"/>
                  <a:pt x="4342" y="1586"/>
                  <a:pt x="4338" y="1589"/>
                </a:cubicBezTo>
                <a:cubicBezTo>
                  <a:pt x="4335" y="1593"/>
                  <a:pt x="4331" y="1593"/>
                  <a:pt x="4328" y="1594"/>
                </a:cubicBezTo>
                <a:moveTo>
                  <a:pt x="4328" y="1642"/>
                </a:moveTo>
                <a:cubicBezTo>
                  <a:pt x="4321" y="1655"/>
                  <a:pt x="4318" y="1675"/>
                  <a:pt x="4318" y="1692"/>
                </a:cubicBezTo>
                <a:cubicBezTo>
                  <a:pt x="4318" y="1713"/>
                  <a:pt x="4321" y="1730"/>
                  <a:pt x="4328" y="1747"/>
                </a:cubicBezTo>
                <a:cubicBezTo>
                  <a:pt x="4328" y="1641"/>
                  <a:pt x="4328" y="1641"/>
                  <a:pt x="4328" y="1642"/>
                </a:cubicBezTo>
                <a:moveTo>
                  <a:pt x="4328" y="1565"/>
                </a:moveTo>
                <a:cubicBezTo>
                  <a:pt x="4328" y="1593"/>
                  <a:pt x="4328" y="1593"/>
                  <a:pt x="4328" y="1593"/>
                </a:cubicBezTo>
                <a:cubicBezTo>
                  <a:pt x="4328" y="1593"/>
                  <a:pt x="4324" y="1593"/>
                  <a:pt x="4321" y="1589"/>
                </a:cubicBezTo>
                <a:cubicBezTo>
                  <a:pt x="4283" y="1552"/>
                  <a:pt x="4283" y="1552"/>
                  <a:pt x="4283" y="1552"/>
                </a:cubicBezTo>
                <a:cubicBezTo>
                  <a:pt x="4277" y="1548"/>
                  <a:pt x="4277" y="1538"/>
                  <a:pt x="4283" y="1534"/>
                </a:cubicBezTo>
                <a:cubicBezTo>
                  <a:pt x="4287" y="1531"/>
                  <a:pt x="4294" y="1531"/>
                  <a:pt x="4301" y="1534"/>
                </a:cubicBezTo>
                <a:cubicBezTo>
                  <a:pt x="4328" y="1565"/>
                  <a:pt x="4328" y="1565"/>
                  <a:pt x="4328" y="1565"/>
                </a:cubicBezTo>
                <a:moveTo>
                  <a:pt x="4328" y="1791"/>
                </a:moveTo>
                <a:cubicBezTo>
                  <a:pt x="4328" y="1823"/>
                  <a:pt x="4328" y="1823"/>
                  <a:pt x="4328" y="1823"/>
                </a:cubicBezTo>
                <a:cubicBezTo>
                  <a:pt x="4301" y="1854"/>
                  <a:pt x="4301" y="1854"/>
                  <a:pt x="4301" y="1854"/>
                </a:cubicBezTo>
                <a:cubicBezTo>
                  <a:pt x="4294" y="1857"/>
                  <a:pt x="4287" y="1857"/>
                  <a:pt x="4283" y="1854"/>
                </a:cubicBezTo>
                <a:cubicBezTo>
                  <a:pt x="4277" y="1847"/>
                  <a:pt x="4277" y="1840"/>
                  <a:pt x="4283" y="1836"/>
                </a:cubicBezTo>
                <a:cubicBezTo>
                  <a:pt x="4321" y="1795"/>
                  <a:pt x="4321" y="1795"/>
                  <a:pt x="4321" y="1795"/>
                </a:cubicBezTo>
                <a:cubicBezTo>
                  <a:pt x="4324" y="1795"/>
                  <a:pt x="4328" y="1795"/>
                  <a:pt x="4328" y="1791"/>
                </a:cubicBezTo>
                <a:moveTo>
                  <a:pt x="4295" y="1692"/>
                </a:moveTo>
                <a:cubicBezTo>
                  <a:pt x="4294" y="1689"/>
                  <a:pt x="4290" y="1682"/>
                  <a:pt x="4283" y="1682"/>
                </a:cubicBezTo>
                <a:cubicBezTo>
                  <a:pt x="4229" y="1682"/>
                  <a:pt x="4229" y="1682"/>
                  <a:pt x="4229" y="1682"/>
                </a:cubicBezTo>
                <a:cubicBezTo>
                  <a:pt x="4222" y="1682"/>
                  <a:pt x="4218" y="1689"/>
                  <a:pt x="4218" y="1692"/>
                </a:cubicBezTo>
                <a:cubicBezTo>
                  <a:pt x="4218" y="1699"/>
                  <a:pt x="4222" y="1706"/>
                  <a:pt x="4229" y="1706"/>
                </a:cubicBezTo>
                <a:cubicBezTo>
                  <a:pt x="4283" y="1706"/>
                  <a:pt x="4283" y="1706"/>
                  <a:pt x="4283" y="1706"/>
                </a:cubicBezTo>
                <a:cubicBezTo>
                  <a:pt x="4290" y="1706"/>
                  <a:pt x="4294" y="1699"/>
                  <a:pt x="4295" y="1692"/>
                </a:cubicBezTo>
              </a:path>
              <a:path w="5282" h="6134">
                <a:moveTo>
                  <a:pt x="2329" y="831"/>
                </a:moveTo>
                <a:cubicBezTo>
                  <a:pt x="2382" y="814"/>
                  <a:pt x="2382" y="814"/>
                  <a:pt x="2382" y="814"/>
                </a:cubicBezTo>
                <a:cubicBezTo>
                  <a:pt x="2526" y="1253"/>
                  <a:pt x="2526" y="1253"/>
                  <a:pt x="2526" y="1253"/>
                </a:cubicBezTo>
                <a:cubicBezTo>
                  <a:pt x="2364" y="1305"/>
                  <a:pt x="2364" y="1305"/>
                  <a:pt x="2364" y="1305"/>
                </a:cubicBezTo>
                <a:cubicBezTo>
                  <a:pt x="2330" y="1195"/>
                  <a:pt x="2330" y="1195"/>
                  <a:pt x="2330" y="1195"/>
                </a:cubicBezTo>
                <a:cubicBezTo>
                  <a:pt x="2330" y="832"/>
                  <a:pt x="2330" y="832"/>
                  <a:pt x="2329" y="831"/>
                </a:cubicBezTo>
                <a:moveTo>
                  <a:pt x="2329" y="1575"/>
                </a:moveTo>
                <a:cubicBezTo>
                  <a:pt x="2378" y="1576"/>
                  <a:pt x="2423" y="1559"/>
                  <a:pt x="2460" y="1531"/>
                </a:cubicBezTo>
                <a:cubicBezTo>
                  <a:pt x="2361" y="1531"/>
                  <a:pt x="2361" y="1531"/>
                  <a:pt x="2361" y="1531"/>
                </a:cubicBezTo>
                <a:cubicBezTo>
                  <a:pt x="2361" y="1473"/>
                  <a:pt x="2361" y="1473"/>
                  <a:pt x="2361" y="1473"/>
                </a:cubicBezTo>
                <a:cubicBezTo>
                  <a:pt x="2515" y="1473"/>
                  <a:pt x="2515" y="1473"/>
                  <a:pt x="2515" y="1473"/>
                </a:cubicBezTo>
                <a:cubicBezTo>
                  <a:pt x="2642" y="1473"/>
                  <a:pt x="2642" y="1473"/>
                  <a:pt x="2642" y="1473"/>
                </a:cubicBezTo>
                <a:cubicBezTo>
                  <a:pt x="2666" y="1473"/>
                  <a:pt x="2666" y="1473"/>
                  <a:pt x="2666" y="1473"/>
                </a:cubicBezTo>
                <a:cubicBezTo>
                  <a:pt x="2666" y="1531"/>
                  <a:pt x="2666" y="1531"/>
                  <a:pt x="2666" y="1531"/>
                </a:cubicBezTo>
                <a:cubicBezTo>
                  <a:pt x="2611" y="1531"/>
                  <a:pt x="2611" y="1531"/>
                  <a:pt x="2611" y="1531"/>
                </a:cubicBezTo>
                <a:cubicBezTo>
                  <a:pt x="2574" y="1590"/>
                  <a:pt x="2519" y="1634"/>
                  <a:pt x="2454" y="1662"/>
                </a:cubicBezTo>
                <a:cubicBezTo>
                  <a:pt x="2522" y="1675"/>
                  <a:pt x="2574" y="1696"/>
                  <a:pt x="2574" y="1730"/>
                </a:cubicBezTo>
                <a:cubicBezTo>
                  <a:pt x="2574" y="1782"/>
                  <a:pt x="2574" y="1782"/>
                  <a:pt x="2574" y="1782"/>
                </a:cubicBezTo>
                <a:cubicBezTo>
                  <a:pt x="2330" y="1782"/>
                  <a:pt x="2330" y="1782"/>
                  <a:pt x="2330" y="1782"/>
                </a:cubicBezTo>
                <a:cubicBezTo>
                  <a:pt x="2330" y="1734"/>
                  <a:pt x="2330" y="1734"/>
                  <a:pt x="2330" y="1734"/>
                </a:cubicBezTo>
                <a:cubicBezTo>
                  <a:pt x="2354" y="1734"/>
                  <a:pt x="2375" y="1713"/>
                  <a:pt x="2375" y="1689"/>
                </a:cubicBezTo>
                <a:cubicBezTo>
                  <a:pt x="2375" y="1665"/>
                  <a:pt x="2354" y="1644"/>
                  <a:pt x="2329" y="1644"/>
                </a:cubicBezTo>
                <a:lnTo>
                  <a:pt x="2329" y="1575"/>
                </a:lnTo>
                <a:close/>
                <a:moveTo>
                  <a:pt x="2224" y="867"/>
                </a:moveTo>
                <a:cubicBezTo>
                  <a:pt x="2330" y="832"/>
                  <a:pt x="2330" y="832"/>
                  <a:pt x="2330" y="832"/>
                </a:cubicBezTo>
                <a:cubicBezTo>
                  <a:pt x="2330" y="1195"/>
                  <a:pt x="2330" y="1195"/>
                  <a:pt x="2330" y="1195"/>
                </a:cubicBezTo>
                <a:cubicBezTo>
                  <a:pt x="2310" y="1130"/>
                  <a:pt x="2310" y="1130"/>
                  <a:pt x="2310" y="1130"/>
                </a:cubicBezTo>
                <a:cubicBezTo>
                  <a:pt x="2196" y="1140"/>
                  <a:pt x="2107" y="1236"/>
                  <a:pt x="2107" y="1353"/>
                </a:cubicBezTo>
                <a:cubicBezTo>
                  <a:pt x="2107" y="1476"/>
                  <a:pt x="2207" y="1576"/>
                  <a:pt x="2330" y="1576"/>
                </a:cubicBezTo>
                <a:cubicBezTo>
                  <a:pt x="2330" y="1644"/>
                  <a:pt x="2330" y="1644"/>
                  <a:pt x="2330" y="1644"/>
                </a:cubicBezTo>
                <a:cubicBezTo>
                  <a:pt x="2306" y="1644"/>
                  <a:pt x="2286" y="1665"/>
                  <a:pt x="2286" y="1689"/>
                </a:cubicBezTo>
                <a:cubicBezTo>
                  <a:pt x="2286" y="1713"/>
                  <a:pt x="2306" y="1734"/>
                  <a:pt x="2330" y="1734"/>
                </a:cubicBezTo>
                <a:cubicBezTo>
                  <a:pt x="2330" y="1782"/>
                  <a:pt x="2330" y="1782"/>
                  <a:pt x="2330" y="1782"/>
                </a:cubicBezTo>
                <a:cubicBezTo>
                  <a:pt x="2087" y="1782"/>
                  <a:pt x="2087" y="1782"/>
                  <a:pt x="2087" y="1782"/>
                </a:cubicBezTo>
                <a:cubicBezTo>
                  <a:pt x="2087" y="1730"/>
                  <a:pt x="2087" y="1730"/>
                  <a:pt x="2087" y="1730"/>
                </a:cubicBezTo>
                <a:cubicBezTo>
                  <a:pt x="2087" y="1696"/>
                  <a:pt x="2135" y="1675"/>
                  <a:pt x="2203" y="1662"/>
                </a:cubicBezTo>
                <a:cubicBezTo>
                  <a:pt x="2083" y="1614"/>
                  <a:pt x="1994" y="1494"/>
                  <a:pt x="1994" y="1353"/>
                </a:cubicBezTo>
                <a:cubicBezTo>
                  <a:pt x="1994" y="1185"/>
                  <a:pt x="2117" y="1048"/>
                  <a:pt x="2274" y="1023"/>
                </a:cubicBezTo>
                <a:lnTo>
                  <a:pt x="2224" y="867"/>
                </a:lnTo>
              </a:path>
              <a:path w="5282" h="6134">
                <a:moveTo>
                  <a:pt x="2106" y="783"/>
                </a:moveTo>
                <a:cubicBezTo>
                  <a:pt x="2080" y="718"/>
                  <a:pt x="2018" y="677"/>
                  <a:pt x="1949" y="677"/>
                </a:cubicBezTo>
                <a:cubicBezTo>
                  <a:pt x="1949" y="708"/>
                  <a:pt x="1949" y="708"/>
                  <a:pt x="1949" y="708"/>
                </a:cubicBezTo>
                <a:cubicBezTo>
                  <a:pt x="2004" y="708"/>
                  <a:pt x="2056" y="742"/>
                  <a:pt x="2080" y="797"/>
                </a:cubicBezTo>
                <a:cubicBezTo>
                  <a:pt x="2107" y="869"/>
                  <a:pt x="2073" y="947"/>
                  <a:pt x="2001" y="978"/>
                </a:cubicBezTo>
                <a:cubicBezTo>
                  <a:pt x="1984" y="985"/>
                  <a:pt x="1967" y="989"/>
                  <a:pt x="1949" y="989"/>
                </a:cubicBezTo>
                <a:cubicBezTo>
                  <a:pt x="1949" y="1019"/>
                  <a:pt x="1949" y="1019"/>
                  <a:pt x="1949" y="1019"/>
                </a:cubicBezTo>
                <a:cubicBezTo>
                  <a:pt x="1970" y="1019"/>
                  <a:pt x="1991" y="1016"/>
                  <a:pt x="2011" y="1006"/>
                </a:cubicBezTo>
                <a:cubicBezTo>
                  <a:pt x="2100" y="971"/>
                  <a:pt x="2141" y="872"/>
                  <a:pt x="2106" y="783"/>
                </a:cubicBezTo>
                <a:moveTo>
                  <a:pt x="1950" y="677"/>
                </a:moveTo>
                <a:cubicBezTo>
                  <a:pt x="1929" y="677"/>
                  <a:pt x="1905" y="680"/>
                  <a:pt x="1884" y="691"/>
                </a:cubicBezTo>
                <a:cubicBezTo>
                  <a:pt x="1799" y="725"/>
                  <a:pt x="1754" y="824"/>
                  <a:pt x="1792" y="910"/>
                </a:cubicBezTo>
                <a:cubicBezTo>
                  <a:pt x="1816" y="978"/>
                  <a:pt x="1881" y="1019"/>
                  <a:pt x="1949" y="1019"/>
                </a:cubicBezTo>
                <a:cubicBezTo>
                  <a:pt x="1949" y="989"/>
                  <a:pt x="1949" y="989"/>
                  <a:pt x="1949" y="989"/>
                </a:cubicBezTo>
                <a:cubicBezTo>
                  <a:pt x="1895" y="985"/>
                  <a:pt x="1843" y="954"/>
                  <a:pt x="1819" y="899"/>
                </a:cubicBezTo>
                <a:cubicBezTo>
                  <a:pt x="1792" y="828"/>
                  <a:pt x="1826" y="749"/>
                  <a:pt x="1898" y="718"/>
                </a:cubicBezTo>
                <a:cubicBezTo>
                  <a:pt x="1915" y="711"/>
                  <a:pt x="1932" y="708"/>
                  <a:pt x="1950" y="708"/>
                </a:cubicBezTo>
                <a:lnTo>
                  <a:pt x="1950" y="677"/>
                </a:lnTo>
              </a:path>
              <a:path w="5282" h="6134">
                <a:moveTo>
                  <a:pt x="1662" y="989"/>
                </a:moveTo>
                <a:lnTo>
                  <a:pt x="1643" y="943"/>
                </a:lnTo>
                <a:lnTo>
                  <a:pt x="1799" y="881"/>
                </a:lnTo>
                <a:lnTo>
                  <a:pt x="1813" y="927"/>
                </a:lnTo>
                <a:lnTo>
                  <a:pt x="1662" y="989"/>
                </a:lnTo>
              </a:path>
              <a:path w="5282" h="6134">
                <a:moveTo>
                  <a:pt x="1592" y="1030"/>
                </a:moveTo>
                <a:cubicBezTo>
                  <a:pt x="1571" y="1037"/>
                  <a:pt x="1550" y="1030"/>
                  <a:pt x="1543" y="1010"/>
                </a:cubicBezTo>
                <a:cubicBezTo>
                  <a:pt x="1537" y="992"/>
                  <a:pt x="1543" y="969"/>
                  <a:pt x="1564" y="962"/>
                </a:cubicBezTo>
                <a:cubicBezTo>
                  <a:pt x="1708" y="904"/>
                  <a:pt x="1708" y="904"/>
                  <a:pt x="1708" y="904"/>
                </a:cubicBezTo>
                <a:cubicBezTo>
                  <a:pt x="1729" y="897"/>
                  <a:pt x="1749" y="907"/>
                  <a:pt x="1756" y="924"/>
                </a:cubicBezTo>
                <a:cubicBezTo>
                  <a:pt x="1767" y="945"/>
                  <a:pt x="1756" y="965"/>
                  <a:pt x="1736" y="972"/>
                </a:cubicBezTo>
                <a:lnTo>
                  <a:pt x="1592" y="1030"/>
                </a:lnTo>
              </a:path>
              <a:path w="5282" h="6134">
                <a:moveTo>
                  <a:pt x="1890" y="2739"/>
                </a:moveTo>
                <a:cubicBezTo>
                  <a:pt x="1942" y="2728"/>
                  <a:pt x="1942" y="2728"/>
                  <a:pt x="1942" y="2728"/>
                </a:cubicBezTo>
                <a:cubicBezTo>
                  <a:pt x="1952" y="2725"/>
                  <a:pt x="1963" y="2732"/>
                  <a:pt x="1966" y="2738"/>
                </a:cubicBezTo>
                <a:cubicBezTo>
                  <a:pt x="2017" y="2728"/>
                  <a:pt x="2017" y="2728"/>
                  <a:pt x="2017" y="2728"/>
                </a:cubicBezTo>
                <a:cubicBezTo>
                  <a:pt x="2055" y="2721"/>
                  <a:pt x="2089" y="2745"/>
                  <a:pt x="2096" y="2783"/>
                </a:cubicBezTo>
                <a:cubicBezTo>
                  <a:pt x="2106" y="2821"/>
                  <a:pt x="2079" y="2855"/>
                  <a:pt x="2045" y="2865"/>
                </a:cubicBezTo>
                <a:cubicBezTo>
                  <a:pt x="2011" y="2869"/>
                  <a:pt x="2011" y="2869"/>
                  <a:pt x="2011" y="2869"/>
                </a:cubicBezTo>
                <a:cubicBezTo>
                  <a:pt x="1973" y="2783"/>
                  <a:pt x="1973" y="2783"/>
                  <a:pt x="1973" y="2783"/>
                </a:cubicBezTo>
                <a:cubicBezTo>
                  <a:pt x="1993" y="2875"/>
                  <a:pt x="1993" y="2875"/>
                  <a:pt x="1993" y="2875"/>
                </a:cubicBezTo>
                <a:cubicBezTo>
                  <a:pt x="1993" y="2882"/>
                  <a:pt x="1987" y="2893"/>
                  <a:pt x="1976" y="2893"/>
                </a:cubicBezTo>
                <a:cubicBezTo>
                  <a:pt x="1891" y="2910"/>
                  <a:pt x="1891" y="2910"/>
                  <a:pt x="1891" y="2910"/>
                </a:cubicBezTo>
                <a:cubicBezTo>
                  <a:pt x="1891" y="2790"/>
                  <a:pt x="1891" y="2790"/>
                  <a:pt x="1891" y="2790"/>
                </a:cubicBezTo>
                <a:cubicBezTo>
                  <a:pt x="1945" y="2780"/>
                  <a:pt x="1945" y="2780"/>
                  <a:pt x="1945" y="2780"/>
                </a:cubicBezTo>
                <a:cubicBezTo>
                  <a:pt x="1952" y="2780"/>
                  <a:pt x="1959" y="2783"/>
                  <a:pt x="1963" y="2786"/>
                </a:cubicBezTo>
                <a:cubicBezTo>
                  <a:pt x="1956" y="2752"/>
                  <a:pt x="1956" y="2752"/>
                  <a:pt x="1956" y="2752"/>
                </a:cubicBezTo>
                <a:cubicBezTo>
                  <a:pt x="1956" y="2742"/>
                  <a:pt x="1945" y="2738"/>
                  <a:pt x="1935" y="2738"/>
                </a:cubicBezTo>
                <a:cubicBezTo>
                  <a:pt x="1891" y="2749"/>
                  <a:pt x="1891" y="2749"/>
                  <a:pt x="1890" y="2748"/>
                </a:cubicBezTo>
                <a:lnTo>
                  <a:pt x="1890" y="2739"/>
                </a:lnTo>
                <a:close/>
                <a:moveTo>
                  <a:pt x="1499" y="2823"/>
                </a:moveTo>
                <a:cubicBezTo>
                  <a:pt x="1802" y="2766"/>
                  <a:pt x="1802" y="2766"/>
                  <a:pt x="1802" y="2766"/>
                </a:cubicBezTo>
                <a:cubicBezTo>
                  <a:pt x="1805" y="2759"/>
                  <a:pt x="1812" y="2752"/>
                  <a:pt x="1819" y="2752"/>
                </a:cubicBezTo>
                <a:cubicBezTo>
                  <a:pt x="1891" y="2738"/>
                  <a:pt x="1891" y="2738"/>
                  <a:pt x="1891" y="2738"/>
                </a:cubicBezTo>
                <a:cubicBezTo>
                  <a:pt x="1891" y="2749"/>
                  <a:pt x="1891" y="2749"/>
                  <a:pt x="1891" y="2749"/>
                </a:cubicBezTo>
                <a:cubicBezTo>
                  <a:pt x="1829" y="2759"/>
                  <a:pt x="1829" y="2759"/>
                  <a:pt x="1829" y="2759"/>
                </a:cubicBezTo>
                <a:cubicBezTo>
                  <a:pt x="1819" y="2762"/>
                  <a:pt x="1812" y="2773"/>
                  <a:pt x="1815" y="2780"/>
                </a:cubicBezTo>
                <a:cubicBezTo>
                  <a:pt x="1822" y="2817"/>
                  <a:pt x="1822" y="2817"/>
                  <a:pt x="1822" y="2817"/>
                </a:cubicBezTo>
                <a:cubicBezTo>
                  <a:pt x="1822" y="2810"/>
                  <a:pt x="1829" y="2804"/>
                  <a:pt x="1836" y="2804"/>
                </a:cubicBezTo>
                <a:cubicBezTo>
                  <a:pt x="1891" y="2790"/>
                  <a:pt x="1891" y="2790"/>
                  <a:pt x="1891" y="2790"/>
                </a:cubicBezTo>
                <a:cubicBezTo>
                  <a:pt x="1891" y="2910"/>
                  <a:pt x="1891" y="2910"/>
                  <a:pt x="1891" y="2910"/>
                </a:cubicBezTo>
                <a:cubicBezTo>
                  <a:pt x="1850" y="2917"/>
                  <a:pt x="1850" y="2917"/>
                  <a:pt x="1850" y="2917"/>
                </a:cubicBezTo>
                <a:cubicBezTo>
                  <a:pt x="1843" y="2920"/>
                  <a:pt x="1836" y="2917"/>
                  <a:pt x="1832" y="2913"/>
                </a:cubicBezTo>
                <a:cubicBezTo>
                  <a:pt x="1524" y="2971"/>
                  <a:pt x="1524" y="2971"/>
                  <a:pt x="1524" y="2971"/>
                </a:cubicBezTo>
                <a:cubicBezTo>
                  <a:pt x="1500" y="2961"/>
                  <a:pt x="1500" y="2961"/>
                  <a:pt x="1500" y="2961"/>
                </a:cubicBezTo>
                <a:cubicBezTo>
                  <a:pt x="1500" y="2951"/>
                  <a:pt x="1500" y="2951"/>
                  <a:pt x="1500" y="2951"/>
                </a:cubicBezTo>
                <a:cubicBezTo>
                  <a:pt x="1524" y="2961"/>
                  <a:pt x="1524" y="2961"/>
                  <a:pt x="1524" y="2961"/>
                </a:cubicBezTo>
                <a:cubicBezTo>
                  <a:pt x="1531" y="2961"/>
                  <a:pt x="1531" y="2961"/>
                  <a:pt x="1531" y="2961"/>
                </a:cubicBezTo>
                <a:cubicBezTo>
                  <a:pt x="1545" y="2958"/>
                  <a:pt x="1551" y="2947"/>
                  <a:pt x="1548" y="2934"/>
                </a:cubicBezTo>
                <a:cubicBezTo>
                  <a:pt x="1548" y="2923"/>
                  <a:pt x="1538" y="2917"/>
                  <a:pt x="1527" y="2917"/>
                </a:cubicBezTo>
                <a:cubicBezTo>
                  <a:pt x="1538" y="2913"/>
                  <a:pt x="1541" y="2903"/>
                  <a:pt x="1541" y="2893"/>
                </a:cubicBezTo>
                <a:cubicBezTo>
                  <a:pt x="1538" y="2882"/>
                  <a:pt x="1531" y="2875"/>
                  <a:pt x="1521" y="2875"/>
                </a:cubicBezTo>
                <a:cubicBezTo>
                  <a:pt x="1527" y="2872"/>
                  <a:pt x="1534" y="2862"/>
                  <a:pt x="1531" y="2851"/>
                </a:cubicBezTo>
                <a:cubicBezTo>
                  <a:pt x="1531" y="2838"/>
                  <a:pt x="1517" y="2831"/>
                  <a:pt x="1507" y="2834"/>
                </a:cubicBezTo>
                <a:cubicBezTo>
                  <a:pt x="1500" y="2834"/>
                  <a:pt x="1500" y="2834"/>
                  <a:pt x="1500" y="2834"/>
                </a:cubicBezTo>
                <a:cubicBezTo>
                  <a:pt x="1500" y="2838"/>
                  <a:pt x="1500" y="2838"/>
                  <a:pt x="1499" y="2837"/>
                </a:cubicBezTo>
                <a:lnTo>
                  <a:pt x="1499" y="2823"/>
                </a:lnTo>
                <a:close/>
                <a:moveTo>
                  <a:pt x="1494" y="2827"/>
                </a:moveTo>
                <a:cubicBezTo>
                  <a:pt x="1500" y="2824"/>
                  <a:pt x="1500" y="2824"/>
                  <a:pt x="1500" y="2824"/>
                </a:cubicBezTo>
                <a:cubicBezTo>
                  <a:pt x="1500" y="2838"/>
                  <a:pt x="1500" y="2838"/>
                  <a:pt x="1500" y="2838"/>
                </a:cubicBezTo>
                <a:cubicBezTo>
                  <a:pt x="1449" y="2889"/>
                  <a:pt x="1449" y="2889"/>
                  <a:pt x="1449" y="2889"/>
                </a:cubicBezTo>
                <a:cubicBezTo>
                  <a:pt x="1456" y="2934"/>
                  <a:pt x="1456" y="2934"/>
                  <a:pt x="1456" y="2934"/>
                </a:cubicBezTo>
                <a:cubicBezTo>
                  <a:pt x="1500" y="2951"/>
                  <a:pt x="1500" y="2951"/>
                  <a:pt x="1500" y="2951"/>
                </a:cubicBezTo>
                <a:cubicBezTo>
                  <a:pt x="1500" y="2961"/>
                  <a:pt x="1500" y="2961"/>
                  <a:pt x="1500" y="2961"/>
                </a:cubicBezTo>
                <a:cubicBezTo>
                  <a:pt x="1404" y="2920"/>
                  <a:pt x="1404" y="2920"/>
                  <a:pt x="1403" y="2919"/>
                </a:cubicBezTo>
                <a:lnTo>
                  <a:pt x="1494" y="2827"/>
                </a:lnTo>
              </a:path>
              <a:path w="5282" h="6134">
                <a:moveTo>
                  <a:pt x="4700" y="3451"/>
                </a:moveTo>
                <a:cubicBezTo>
                  <a:pt x="4684" y="3442"/>
                  <a:pt x="4684" y="3442"/>
                  <a:pt x="4684" y="3442"/>
                </a:cubicBezTo>
                <a:cubicBezTo>
                  <a:pt x="4457" y="3805"/>
                  <a:pt x="4457" y="3805"/>
                  <a:pt x="4457" y="3805"/>
                </a:cubicBezTo>
                <a:cubicBezTo>
                  <a:pt x="4444" y="3829"/>
                  <a:pt x="4406" y="3836"/>
                  <a:pt x="4379" y="3819"/>
                </a:cubicBezTo>
                <a:cubicBezTo>
                  <a:pt x="4351" y="3802"/>
                  <a:pt x="4341" y="3768"/>
                  <a:pt x="4355" y="3740"/>
                </a:cubicBezTo>
                <a:cubicBezTo>
                  <a:pt x="4581" y="3376"/>
                  <a:pt x="4581" y="3376"/>
                  <a:pt x="4581" y="3376"/>
                </a:cubicBezTo>
                <a:cubicBezTo>
                  <a:pt x="4564" y="3366"/>
                  <a:pt x="4564" y="3366"/>
                  <a:pt x="4564" y="3366"/>
                </a:cubicBezTo>
                <a:cubicBezTo>
                  <a:pt x="4334" y="3733"/>
                  <a:pt x="4334" y="3733"/>
                  <a:pt x="4334" y="3733"/>
                </a:cubicBezTo>
                <a:cubicBezTo>
                  <a:pt x="4313" y="3768"/>
                  <a:pt x="4327" y="3816"/>
                  <a:pt x="4365" y="3840"/>
                </a:cubicBezTo>
                <a:cubicBezTo>
                  <a:pt x="4403" y="3864"/>
                  <a:pt x="4450" y="3853"/>
                  <a:pt x="4475" y="3819"/>
                </a:cubicBezTo>
                <a:lnTo>
                  <a:pt x="4700" y="3451"/>
                </a:lnTo>
              </a:path>
              <a:path w="5282" h="6134">
                <a:moveTo>
                  <a:pt x="4717" y="3468"/>
                </a:moveTo>
                <a:cubicBezTo>
                  <a:pt x="4714" y="3475"/>
                  <a:pt x="4704" y="3479"/>
                  <a:pt x="4697" y="3475"/>
                </a:cubicBezTo>
                <a:cubicBezTo>
                  <a:pt x="4544" y="3379"/>
                  <a:pt x="4544" y="3379"/>
                  <a:pt x="4544" y="3379"/>
                </a:cubicBezTo>
                <a:cubicBezTo>
                  <a:pt x="4537" y="3373"/>
                  <a:pt x="4533" y="3366"/>
                  <a:pt x="4540" y="3359"/>
                </a:cubicBezTo>
                <a:cubicBezTo>
                  <a:pt x="4544" y="3352"/>
                  <a:pt x="4554" y="3349"/>
                  <a:pt x="4561" y="3352"/>
                </a:cubicBezTo>
                <a:cubicBezTo>
                  <a:pt x="4714" y="3448"/>
                  <a:pt x="4714" y="3448"/>
                  <a:pt x="4714" y="3448"/>
                </a:cubicBezTo>
                <a:cubicBezTo>
                  <a:pt x="4721" y="3455"/>
                  <a:pt x="4721" y="3462"/>
                  <a:pt x="4717" y="3468"/>
                </a:cubicBezTo>
              </a:path>
              <a:path w="5282" h="6134">
                <a:moveTo>
                  <a:pt x="4648" y="3466"/>
                </a:moveTo>
                <a:cubicBezTo>
                  <a:pt x="4625" y="3451"/>
                  <a:pt x="4625" y="3451"/>
                  <a:pt x="4625" y="3451"/>
                </a:cubicBezTo>
                <a:cubicBezTo>
                  <a:pt x="4423" y="3778"/>
                  <a:pt x="4423" y="3778"/>
                  <a:pt x="4423" y="3778"/>
                </a:cubicBezTo>
                <a:cubicBezTo>
                  <a:pt x="4416" y="3788"/>
                  <a:pt x="4402" y="3795"/>
                  <a:pt x="4388" y="3795"/>
                </a:cubicBezTo>
                <a:cubicBezTo>
                  <a:pt x="4388" y="3795"/>
                  <a:pt x="4392" y="3795"/>
                  <a:pt x="4392" y="3798"/>
                </a:cubicBezTo>
                <a:cubicBezTo>
                  <a:pt x="4412" y="3809"/>
                  <a:pt x="4436" y="3805"/>
                  <a:pt x="4448" y="3787"/>
                </a:cubicBezTo>
                <a:lnTo>
                  <a:pt x="4648" y="3466"/>
                </a:lnTo>
              </a:path>
              <a:path w="5282" h="6134">
                <a:moveTo>
                  <a:pt x="4060" y="1440"/>
                </a:moveTo>
                <a:cubicBezTo>
                  <a:pt x="4138" y="1493"/>
                  <a:pt x="4125" y="1630"/>
                  <a:pt x="4077" y="1661"/>
                </a:cubicBezTo>
                <a:cubicBezTo>
                  <a:pt x="4070" y="1665"/>
                  <a:pt x="4063" y="1668"/>
                  <a:pt x="4060" y="1668"/>
                </a:cubicBezTo>
                <a:cubicBezTo>
                  <a:pt x="4060" y="1654"/>
                  <a:pt x="4060" y="1654"/>
                  <a:pt x="4060" y="1654"/>
                </a:cubicBezTo>
                <a:cubicBezTo>
                  <a:pt x="4073" y="1648"/>
                  <a:pt x="4080" y="1627"/>
                  <a:pt x="4073" y="1613"/>
                </a:cubicBezTo>
                <a:cubicBezTo>
                  <a:pt x="4070" y="1606"/>
                  <a:pt x="4063" y="1599"/>
                  <a:pt x="4060" y="1596"/>
                </a:cubicBezTo>
                <a:cubicBezTo>
                  <a:pt x="4060" y="1586"/>
                  <a:pt x="4060" y="1586"/>
                  <a:pt x="4060" y="1586"/>
                </a:cubicBezTo>
                <a:cubicBezTo>
                  <a:pt x="4066" y="1589"/>
                  <a:pt x="4077" y="1589"/>
                  <a:pt x="4084" y="1586"/>
                </a:cubicBezTo>
                <a:cubicBezTo>
                  <a:pt x="4097" y="1579"/>
                  <a:pt x="4104" y="1561"/>
                  <a:pt x="4097" y="1548"/>
                </a:cubicBezTo>
                <a:cubicBezTo>
                  <a:pt x="4090" y="1534"/>
                  <a:pt x="4073" y="1527"/>
                  <a:pt x="4060" y="1534"/>
                </a:cubicBezTo>
                <a:cubicBezTo>
                  <a:pt x="4060" y="1524"/>
                  <a:pt x="4060" y="1524"/>
                  <a:pt x="4060" y="1524"/>
                </a:cubicBezTo>
                <a:cubicBezTo>
                  <a:pt x="4063" y="1524"/>
                  <a:pt x="4066" y="1520"/>
                  <a:pt x="4070" y="1520"/>
                </a:cubicBezTo>
                <a:cubicBezTo>
                  <a:pt x="4084" y="1513"/>
                  <a:pt x="4087" y="1499"/>
                  <a:pt x="4080" y="1486"/>
                </a:cubicBezTo>
                <a:cubicBezTo>
                  <a:pt x="4077" y="1475"/>
                  <a:pt x="4066" y="1472"/>
                  <a:pt x="4060" y="1471"/>
                </a:cubicBezTo>
                <a:lnTo>
                  <a:pt x="4060" y="1440"/>
                </a:lnTo>
                <a:close/>
                <a:moveTo>
                  <a:pt x="4036" y="1426"/>
                </a:moveTo>
                <a:cubicBezTo>
                  <a:pt x="4042" y="1430"/>
                  <a:pt x="4049" y="1434"/>
                  <a:pt x="4060" y="1441"/>
                </a:cubicBezTo>
                <a:cubicBezTo>
                  <a:pt x="4060" y="1472"/>
                  <a:pt x="4060" y="1472"/>
                  <a:pt x="4060" y="1472"/>
                </a:cubicBezTo>
                <a:cubicBezTo>
                  <a:pt x="4053" y="1472"/>
                  <a:pt x="4049" y="1472"/>
                  <a:pt x="4046" y="1475"/>
                </a:cubicBezTo>
                <a:cubicBezTo>
                  <a:pt x="4039" y="1475"/>
                  <a:pt x="4036" y="1482"/>
                  <a:pt x="4036" y="1489"/>
                </a:cubicBezTo>
                <a:cubicBezTo>
                  <a:pt x="4036" y="1461"/>
                  <a:pt x="4036" y="1461"/>
                  <a:pt x="4036" y="1461"/>
                </a:cubicBezTo>
                <a:cubicBezTo>
                  <a:pt x="4036" y="1458"/>
                  <a:pt x="4036" y="1451"/>
                  <a:pt x="4036" y="1448"/>
                </a:cubicBezTo>
                <a:cubicBezTo>
                  <a:pt x="4036" y="1427"/>
                  <a:pt x="4036" y="1427"/>
                  <a:pt x="4036" y="1426"/>
                </a:cubicBezTo>
                <a:moveTo>
                  <a:pt x="4060" y="1668"/>
                </a:moveTo>
                <a:cubicBezTo>
                  <a:pt x="4049" y="1672"/>
                  <a:pt x="4042" y="1672"/>
                  <a:pt x="4036" y="1672"/>
                </a:cubicBezTo>
                <a:cubicBezTo>
                  <a:pt x="4036" y="1654"/>
                  <a:pt x="4036" y="1654"/>
                  <a:pt x="4036" y="1654"/>
                </a:cubicBezTo>
                <a:cubicBezTo>
                  <a:pt x="4042" y="1658"/>
                  <a:pt x="4049" y="1658"/>
                  <a:pt x="4060" y="1654"/>
                </a:cubicBezTo>
                <a:cubicBezTo>
                  <a:pt x="4060" y="1668"/>
                  <a:pt x="4060" y="1668"/>
                  <a:pt x="4060" y="1668"/>
                </a:cubicBezTo>
                <a:moveTo>
                  <a:pt x="4060" y="1524"/>
                </a:moveTo>
                <a:cubicBezTo>
                  <a:pt x="4060" y="1534"/>
                  <a:pt x="4060" y="1534"/>
                  <a:pt x="4060" y="1534"/>
                </a:cubicBezTo>
                <a:cubicBezTo>
                  <a:pt x="4056" y="1534"/>
                  <a:pt x="4056" y="1534"/>
                  <a:pt x="4056" y="1534"/>
                </a:cubicBezTo>
                <a:cubicBezTo>
                  <a:pt x="4042" y="1541"/>
                  <a:pt x="4039" y="1558"/>
                  <a:pt x="4046" y="1572"/>
                </a:cubicBezTo>
                <a:cubicBezTo>
                  <a:pt x="4049" y="1579"/>
                  <a:pt x="4053" y="1582"/>
                  <a:pt x="4060" y="1586"/>
                </a:cubicBezTo>
                <a:cubicBezTo>
                  <a:pt x="4060" y="1596"/>
                  <a:pt x="4060" y="1596"/>
                  <a:pt x="4060" y="1596"/>
                </a:cubicBezTo>
                <a:cubicBezTo>
                  <a:pt x="4049" y="1592"/>
                  <a:pt x="4042" y="1592"/>
                  <a:pt x="4036" y="1596"/>
                </a:cubicBezTo>
                <a:cubicBezTo>
                  <a:pt x="4036" y="1503"/>
                  <a:pt x="4036" y="1503"/>
                  <a:pt x="4036" y="1503"/>
                </a:cubicBezTo>
                <a:cubicBezTo>
                  <a:pt x="4036" y="1506"/>
                  <a:pt x="4036" y="1506"/>
                  <a:pt x="4036" y="1506"/>
                </a:cubicBezTo>
                <a:cubicBezTo>
                  <a:pt x="4039" y="1517"/>
                  <a:pt x="4049" y="1524"/>
                  <a:pt x="4060" y="1524"/>
                </a:cubicBezTo>
                <a:moveTo>
                  <a:pt x="4016" y="1423"/>
                </a:moveTo>
                <a:cubicBezTo>
                  <a:pt x="4022" y="1424"/>
                  <a:pt x="4029" y="1427"/>
                  <a:pt x="4036" y="1427"/>
                </a:cubicBezTo>
                <a:cubicBezTo>
                  <a:pt x="4036" y="1448"/>
                  <a:pt x="4036" y="1448"/>
                  <a:pt x="4036" y="1448"/>
                </a:cubicBezTo>
                <a:cubicBezTo>
                  <a:pt x="4032" y="1448"/>
                  <a:pt x="4032" y="1448"/>
                  <a:pt x="4032" y="1444"/>
                </a:cubicBezTo>
                <a:cubicBezTo>
                  <a:pt x="4029" y="1441"/>
                  <a:pt x="4022" y="1434"/>
                  <a:pt x="4015" y="1434"/>
                </a:cubicBezTo>
                <a:cubicBezTo>
                  <a:pt x="4015" y="1424"/>
                  <a:pt x="4015" y="1424"/>
                  <a:pt x="4016" y="1423"/>
                </a:cubicBezTo>
                <a:moveTo>
                  <a:pt x="4036" y="1671"/>
                </a:moveTo>
                <a:cubicBezTo>
                  <a:pt x="4029" y="1672"/>
                  <a:pt x="4022" y="1668"/>
                  <a:pt x="4015" y="1668"/>
                </a:cubicBezTo>
                <a:cubicBezTo>
                  <a:pt x="4015" y="1637"/>
                  <a:pt x="4015" y="1637"/>
                  <a:pt x="4015" y="1637"/>
                </a:cubicBezTo>
                <a:cubicBezTo>
                  <a:pt x="4015" y="1637"/>
                  <a:pt x="4018" y="1637"/>
                  <a:pt x="4018" y="1641"/>
                </a:cubicBezTo>
                <a:cubicBezTo>
                  <a:pt x="4022" y="1648"/>
                  <a:pt x="4029" y="1651"/>
                  <a:pt x="4036" y="1654"/>
                </a:cubicBezTo>
                <a:cubicBezTo>
                  <a:pt x="4036" y="1672"/>
                  <a:pt x="4036" y="1672"/>
                  <a:pt x="4036" y="1671"/>
                </a:cubicBezTo>
                <a:moveTo>
                  <a:pt x="4036" y="1462"/>
                </a:moveTo>
                <a:cubicBezTo>
                  <a:pt x="4036" y="1489"/>
                  <a:pt x="4036" y="1489"/>
                  <a:pt x="4036" y="1489"/>
                </a:cubicBezTo>
                <a:cubicBezTo>
                  <a:pt x="4032" y="1493"/>
                  <a:pt x="4032" y="1499"/>
                  <a:pt x="4036" y="1503"/>
                </a:cubicBezTo>
                <a:cubicBezTo>
                  <a:pt x="4036" y="1596"/>
                  <a:pt x="4036" y="1596"/>
                  <a:pt x="4036" y="1596"/>
                </a:cubicBezTo>
                <a:cubicBezTo>
                  <a:pt x="4032" y="1596"/>
                  <a:pt x="4032" y="1596"/>
                  <a:pt x="4032" y="1596"/>
                </a:cubicBezTo>
                <a:cubicBezTo>
                  <a:pt x="4025" y="1603"/>
                  <a:pt x="4018" y="1606"/>
                  <a:pt x="4015" y="1613"/>
                </a:cubicBezTo>
                <a:cubicBezTo>
                  <a:pt x="4015" y="1472"/>
                  <a:pt x="4015" y="1472"/>
                  <a:pt x="4015" y="1472"/>
                </a:cubicBezTo>
                <a:cubicBezTo>
                  <a:pt x="4018" y="1472"/>
                  <a:pt x="4022" y="1472"/>
                  <a:pt x="4025" y="1472"/>
                </a:cubicBezTo>
                <a:cubicBezTo>
                  <a:pt x="4029" y="1468"/>
                  <a:pt x="4032" y="1465"/>
                  <a:pt x="4036" y="1462"/>
                </a:cubicBezTo>
                <a:moveTo>
                  <a:pt x="3865" y="1450"/>
                </a:moveTo>
                <a:cubicBezTo>
                  <a:pt x="3929" y="1424"/>
                  <a:pt x="3977" y="1417"/>
                  <a:pt x="4015" y="1424"/>
                </a:cubicBezTo>
                <a:cubicBezTo>
                  <a:pt x="4015" y="1434"/>
                  <a:pt x="4015" y="1434"/>
                  <a:pt x="4015" y="1434"/>
                </a:cubicBezTo>
                <a:cubicBezTo>
                  <a:pt x="4012" y="1434"/>
                  <a:pt x="4012" y="1437"/>
                  <a:pt x="4008" y="1437"/>
                </a:cubicBezTo>
                <a:cubicBezTo>
                  <a:pt x="3998" y="1441"/>
                  <a:pt x="3994" y="1455"/>
                  <a:pt x="3998" y="1461"/>
                </a:cubicBezTo>
                <a:cubicBezTo>
                  <a:pt x="4001" y="1468"/>
                  <a:pt x="4008" y="1472"/>
                  <a:pt x="4015" y="1472"/>
                </a:cubicBezTo>
                <a:cubicBezTo>
                  <a:pt x="4015" y="1613"/>
                  <a:pt x="4015" y="1613"/>
                  <a:pt x="4015" y="1613"/>
                </a:cubicBezTo>
                <a:cubicBezTo>
                  <a:pt x="4015" y="1620"/>
                  <a:pt x="4015" y="1630"/>
                  <a:pt x="4015" y="1637"/>
                </a:cubicBezTo>
                <a:cubicBezTo>
                  <a:pt x="4015" y="1668"/>
                  <a:pt x="4015" y="1668"/>
                  <a:pt x="4015" y="1668"/>
                </a:cubicBezTo>
                <a:cubicBezTo>
                  <a:pt x="3981" y="1651"/>
                  <a:pt x="3953" y="1610"/>
                  <a:pt x="3915" y="1613"/>
                </a:cubicBezTo>
                <a:cubicBezTo>
                  <a:pt x="3898" y="1613"/>
                  <a:pt x="3881" y="1617"/>
                  <a:pt x="3864" y="1613"/>
                </a:cubicBezTo>
                <a:cubicBezTo>
                  <a:pt x="3864" y="1586"/>
                  <a:pt x="3864" y="1586"/>
                  <a:pt x="3864" y="1586"/>
                </a:cubicBezTo>
                <a:cubicBezTo>
                  <a:pt x="3871" y="1586"/>
                  <a:pt x="3874" y="1582"/>
                  <a:pt x="3881" y="1582"/>
                </a:cubicBezTo>
                <a:cubicBezTo>
                  <a:pt x="3898" y="1572"/>
                  <a:pt x="3905" y="1548"/>
                  <a:pt x="3898" y="1530"/>
                </a:cubicBezTo>
                <a:cubicBezTo>
                  <a:pt x="3891" y="1517"/>
                  <a:pt x="3878" y="1510"/>
                  <a:pt x="3865" y="1510"/>
                </a:cubicBezTo>
                <a:lnTo>
                  <a:pt x="3865" y="1450"/>
                </a:lnTo>
                <a:close/>
                <a:moveTo>
                  <a:pt x="3796" y="1558"/>
                </a:moveTo>
                <a:cubicBezTo>
                  <a:pt x="3789" y="1496"/>
                  <a:pt x="3850" y="1458"/>
                  <a:pt x="3850" y="1458"/>
                </a:cubicBezTo>
                <a:cubicBezTo>
                  <a:pt x="3857" y="1458"/>
                  <a:pt x="3861" y="1455"/>
                  <a:pt x="3864" y="1451"/>
                </a:cubicBezTo>
                <a:cubicBezTo>
                  <a:pt x="3864" y="1510"/>
                  <a:pt x="3864" y="1510"/>
                  <a:pt x="3864" y="1510"/>
                </a:cubicBezTo>
                <a:cubicBezTo>
                  <a:pt x="3857" y="1510"/>
                  <a:pt x="3854" y="1510"/>
                  <a:pt x="3847" y="1513"/>
                </a:cubicBezTo>
                <a:cubicBezTo>
                  <a:pt x="3830" y="1524"/>
                  <a:pt x="3819" y="1544"/>
                  <a:pt x="3830" y="1565"/>
                </a:cubicBezTo>
                <a:cubicBezTo>
                  <a:pt x="3837" y="1579"/>
                  <a:pt x="3850" y="1586"/>
                  <a:pt x="3864" y="1586"/>
                </a:cubicBezTo>
                <a:cubicBezTo>
                  <a:pt x="3864" y="1613"/>
                  <a:pt x="3864" y="1613"/>
                  <a:pt x="3864" y="1613"/>
                </a:cubicBezTo>
                <a:cubicBezTo>
                  <a:pt x="3830" y="1613"/>
                  <a:pt x="3802" y="1599"/>
                  <a:pt x="3796" y="1558"/>
                </a:cubicBezTo>
              </a:path>
              <a:path w="5282" h="6134">
                <a:moveTo>
                  <a:pt x="872" y="3159"/>
                </a:moveTo>
                <a:cubicBezTo>
                  <a:pt x="885" y="3151"/>
                  <a:pt x="885" y="3151"/>
                  <a:pt x="885" y="3151"/>
                </a:cubicBezTo>
                <a:cubicBezTo>
                  <a:pt x="1074" y="3458"/>
                  <a:pt x="1074" y="3458"/>
                  <a:pt x="1074" y="3458"/>
                </a:cubicBezTo>
                <a:cubicBezTo>
                  <a:pt x="1087" y="3479"/>
                  <a:pt x="1118" y="3486"/>
                  <a:pt x="1142" y="3469"/>
                </a:cubicBezTo>
                <a:cubicBezTo>
                  <a:pt x="1169" y="3455"/>
                  <a:pt x="1176" y="3424"/>
                  <a:pt x="1162" y="3404"/>
                </a:cubicBezTo>
                <a:cubicBezTo>
                  <a:pt x="971" y="3097"/>
                  <a:pt x="971" y="3097"/>
                  <a:pt x="971" y="3097"/>
                </a:cubicBezTo>
                <a:cubicBezTo>
                  <a:pt x="988" y="3086"/>
                  <a:pt x="988" y="3086"/>
                  <a:pt x="988" y="3086"/>
                </a:cubicBezTo>
                <a:cubicBezTo>
                  <a:pt x="1180" y="3397"/>
                  <a:pt x="1180" y="3397"/>
                  <a:pt x="1180" y="3397"/>
                </a:cubicBezTo>
                <a:cubicBezTo>
                  <a:pt x="1197" y="3428"/>
                  <a:pt x="1186" y="3465"/>
                  <a:pt x="1152" y="3486"/>
                </a:cubicBezTo>
                <a:cubicBezTo>
                  <a:pt x="1121" y="3506"/>
                  <a:pt x="1080" y="3499"/>
                  <a:pt x="1062" y="3468"/>
                </a:cubicBezTo>
                <a:lnTo>
                  <a:pt x="872" y="3159"/>
                </a:lnTo>
              </a:path>
              <a:path w="5282" h="6134">
                <a:moveTo>
                  <a:pt x="856" y="3173"/>
                </a:moveTo>
                <a:cubicBezTo>
                  <a:pt x="859" y="3181"/>
                  <a:pt x="865" y="3181"/>
                  <a:pt x="872" y="3178"/>
                </a:cubicBezTo>
                <a:cubicBezTo>
                  <a:pt x="1002" y="3095"/>
                  <a:pt x="1002" y="3095"/>
                  <a:pt x="1002" y="3095"/>
                </a:cubicBezTo>
                <a:cubicBezTo>
                  <a:pt x="1008" y="3092"/>
                  <a:pt x="1012" y="3085"/>
                  <a:pt x="1008" y="3078"/>
                </a:cubicBezTo>
                <a:cubicBezTo>
                  <a:pt x="1005" y="3075"/>
                  <a:pt x="995" y="3071"/>
                  <a:pt x="991" y="3075"/>
                </a:cubicBezTo>
                <a:cubicBezTo>
                  <a:pt x="859" y="3157"/>
                  <a:pt x="859" y="3157"/>
                  <a:pt x="859" y="3157"/>
                </a:cubicBezTo>
                <a:cubicBezTo>
                  <a:pt x="855" y="3161"/>
                  <a:pt x="852" y="3168"/>
                  <a:pt x="856" y="3173"/>
                </a:cubicBezTo>
              </a:path>
              <a:path w="5282" h="6134">
                <a:moveTo>
                  <a:pt x="916" y="3171"/>
                </a:moveTo>
                <a:cubicBezTo>
                  <a:pt x="934" y="3161"/>
                  <a:pt x="934" y="3161"/>
                  <a:pt x="934" y="3161"/>
                </a:cubicBezTo>
                <a:cubicBezTo>
                  <a:pt x="1106" y="3436"/>
                  <a:pt x="1106" y="3436"/>
                  <a:pt x="1106" y="3436"/>
                </a:cubicBezTo>
                <a:cubicBezTo>
                  <a:pt x="1113" y="3446"/>
                  <a:pt x="1123" y="3453"/>
                  <a:pt x="1137" y="3453"/>
                </a:cubicBezTo>
                <a:cubicBezTo>
                  <a:pt x="1133" y="3453"/>
                  <a:pt x="1133" y="3453"/>
                  <a:pt x="1133" y="3453"/>
                </a:cubicBezTo>
                <a:cubicBezTo>
                  <a:pt x="1116" y="3464"/>
                  <a:pt x="1095" y="3460"/>
                  <a:pt x="1086" y="3442"/>
                </a:cubicBezTo>
                <a:lnTo>
                  <a:pt x="916" y="3171"/>
                </a:lnTo>
              </a:path>
              <a:path w="5282" h="6134">
                <a:moveTo>
                  <a:pt x="3270" y="5902"/>
                </a:moveTo>
                <a:cubicBezTo>
                  <a:pt x="3277" y="5888"/>
                  <a:pt x="3280" y="5874"/>
                  <a:pt x="3280" y="5861"/>
                </a:cubicBezTo>
                <a:cubicBezTo>
                  <a:pt x="3280" y="5847"/>
                  <a:pt x="3277" y="5833"/>
                  <a:pt x="3270" y="5819"/>
                </a:cubicBezTo>
                <a:cubicBezTo>
                  <a:pt x="3270" y="5902"/>
                  <a:pt x="3270" y="5902"/>
                  <a:pt x="3270" y="5902"/>
                </a:cubicBezTo>
                <a:moveTo>
                  <a:pt x="3270" y="5959"/>
                </a:moveTo>
                <a:cubicBezTo>
                  <a:pt x="3270" y="5936"/>
                  <a:pt x="3270" y="5936"/>
                  <a:pt x="3270" y="5936"/>
                </a:cubicBezTo>
                <a:cubicBezTo>
                  <a:pt x="3273" y="5936"/>
                  <a:pt x="3277" y="5936"/>
                  <a:pt x="3277" y="5939"/>
                </a:cubicBezTo>
                <a:cubicBezTo>
                  <a:pt x="3307" y="5970"/>
                  <a:pt x="3307" y="5970"/>
                  <a:pt x="3307" y="5970"/>
                </a:cubicBezTo>
                <a:cubicBezTo>
                  <a:pt x="3311" y="5974"/>
                  <a:pt x="3311" y="5977"/>
                  <a:pt x="3307" y="5981"/>
                </a:cubicBezTo>
                <a:cubicBezTo>
                  <a:pt x="3304" y="5984"/>
                  <a:pt x="3297" y="5984"/>
                  <a:pt x="3294" y="5981"/>
                </a:cubicBezTo>
                <a:cubicBezTo>
                  <a:pt x="3270" y="5960"/>
                  <a:pt x="3270" y="5960"/>
                  <a:pt x="3270" y="5959"/>
                </a:cubicBezTo>
                <a:moveTo>
                  <a:pt x="3270" y="5782"/>
                </a:moveTo>
                <a:cubicBezTo>
                  <a:pt x="3270" y="5761"/>
                  <a:pt x="3270" y="5761"/>
                  <a:pt x="3270" y="5761"/>
                </a:cubicBezTo>
                <a:cubicBezTo>
                  <a:pt x="3294" y="5737"/>
                  <a:pt x="3294" y="5737"/>
                  <a:pt x="3294" y="5737"/>
                </a:cubicBezTo>
                <a:cubicBezTo>
                  <a:pt x="3297" y="5734"/>
                  <a:pt x="3304" y="5734"/>
                  <a:pt x="3307" y="5737"/>
                </a:cubicBezTo>
                <a:cubicBezTo>
                  <a:pt x="3311" y="5740"/>
                  <a:pt x="3311" y="5747"/>
                  <a:pt x="3307" y="5751"/>
                </a:cubicBezTo>
                <a:cubicBezTo>
                  <a:pt x="3277" y="5782"/>
                  <a:pt x="3277" y="5782"/>
                  <a:pt x="3277" y="5782"/>
                </a:cubicBezTo>
                <a:cubicBezTo>
                  <a:pt x="3277" y="5782"/>
                  <a:pt x="3273" y="5782"/>
                  <a:pt x="3270" y="5782"/>
                </a:cubicBezTo>
                <a:moveTo>
                  <a:pt x="3349" y="5849"/>
                </a:moveTo>
                <a:cubicBezTo>
                  <a:pt x="3307" y="5850"/>
                  <a:pt x="3307" y="5850"/>
                  <a:pt x="3307" y="5850"/>
                </a:cubicBezTo>
                <a:cubicBezTo>
                  <a:pt x="3301" y="5850"/>
                  <a:pt x="3297" y="5854"/>
                  <a:pt x="3297" y="5861"/>
                </a:cubicBezTo>
                <a:cubicBezTo>
                  <a:pt x="3297" y="5864"/>
                  <a:pt x="3301" y="5867"/>
                  <a:pt x="3307" y="5867"/>
                </a:cubicBezTo>
                <a:cubicBezTo>
                  <a:pt x="3348" y="5867"/>
                  <a:pt x="3348" y="5867"/>
                  <a:pt x="3348" y="5867"/>
                </a:cubicBezTo>
                <a:cubicBezTo>
                  <a:pt x="3355" y="5867"/>
                  <a:pt x="3359" y="5864"/>
                  <a:pt x="3359" y="5861"/>
                </a:cubicBezTo>
                <a:cubicBezTo>
                  <a:pt x="3359" y="5854"/>
                  <a:pt x="3355" y="5850"/>
                  <a:pt x="3349" y="5849"/>
                </a:cubicBezTo>
                <a:moveTo>
                  <a:pt x="3184" y="6063"/>
                </a:moveTo>
                <a:cubicBezTo>
                  <a:pt x="3191" y="6063"/>
                  <a:pt x="3191" y="6063"/>
                  <a:pt x="3191" y="6063"/>
                </a:cubicBezTo>
                <a:cubicBezTo>
                  <a:pt x="3219" y="6063"/>
                  <a:pt x="3239" y="6042"/>
                  <a:pt x="3239" y="6015"/>
                </a:cubicBezTo>
                <a:cubicBezTo>
                  <a:pt x="3239" y="5939"/>
                  <a:pt x="3239" y="5939"/>
                  <a:pt x="3239" y="5939"/>
                </a:cubicBezTo>
                <a:cubicBezTo>
                  <a:pt x="3253" y="5929"/>
                  <a:pt x="3263" y="5915"/>
                  <a:pt x="3270" y="5902"/>
                </a:cubicBezTo>
                <a:cubicBezTo>
                  <a:pt x="3270" y="5819"/>
                  <a:pt x="3270" y="5819"/>
                  <a:pt x="3270" y="5819"/>
                </a:cubicBezTo>
                <a:cubicBezTo>
                  <a:pt x="3256" y="5785"/>
                  <a:pt x="3222" y="5765"/>
                  <a:pt x="3184" y="5765"/>
                </a:cubicBezTo>
                <a:cubicBezTo>
                  <a:pt x="3184" y="5785"/>
                  <a:pt x="3184" y="5785"/>
                  <a:pt x="3184" y="5785"/>
                </a:cubicBezTo>
                <a:cubicBezTo>
                  <a:pt x="3205" y="5785"/>
                  <a:pt x="3225" y="5792"/>
                  <a:pt x="3239" y="5806"/>
                </a:cubicBezTo>
                <a:cubicBezTo>
                  <a:pt x="3253" y="5819"/>
                  <a:pt x="3260" y="5840"/>
                  <a:pt x="3260" y="5861"/>
                </a:cubicBezTo>
                <a:cubicBezTo>
                  <a:pt x="3260" y="5888"/>
                  <a:pt x="3246" y="5912"/>
                  <a:pt x="3225" y="5926"/>
                </a:cubicBezTo>
                <a:cubicBezTo>
                  <a:pt x="3222" y="5926"/>
                  <a:pt x="3219" y="5929"/>
                  <a:pt x="3219" y="5933"/>
                </a:cubicBezTo>
                <a:cubicBezTo>
                  <a:pt x="3219" y="5977"/>
                  <a:pt x="3219" y="5977"/>
                  <a:pt x="3219" y="5977"/>
                </a:cubicBezTo>
                <a:cubicBezTo>
                  <a:pt x="3184" y="5977"/>
                  <a:pt x="3184" y="5977"/>
                  <a:pt x="3184" y="5977"/>
                </a:cubicBezTo>
                <a:cubicBezTo>
                  <a:pt x="3184" y="6063"/>
                  <a:pt x="3184" y="6063"/>
                  <a:pt x="3184" y="6063"/>
                </a:cubicBezTo>
                <a:moveTo>
                  <a:pt x="3270" y="5760"/>
                </a:moveTo>
                <a:cubicBezTo>
                  <a:pt x="3270" y="5782"/>
                  <a:pt x="3270" y="5782"/>
                  <a:pt x="3270" y="5782"/>
                </a:cubicBezTo>
                <a:cubicBezTo>
                  <a:pt x="3270" y="5782"/>
                  <a:pt x="3266" y="5782"/>
                  <a:pt x="3266" y="5782"/>
                </a:cubicBezTo>
                <a:cubicBezTo>
                  <a:pt x="3260" y="5778"/>
                  <a:pt x="3260" y="5771"/>
                  <a:pt x="3266" y="5768"/>
                </a:cubicBezTo>
                <a:cubicBezTo>
                  <a:pt x="3270" y="5761"/>
                  <a:pt x="3270" y="5761"/>
                  <a:pt x="3270" y="5760"/>
                </a:cubicBezTo>
                <a:moveTo>
                  <a:pt x="3270" y="5935"/>
                </a:moveTo>
                <a:cubicBezTo>
                  <a:pt x="3270" y="5960"/>
                  <a:pt x="3270" y="5960"/>
                  <a:pt x="3270" y="5960"/>
                </a:cubicBezTo>
                <a:cubicBezTo>
                  <a:pt x="3266" y="5953"/>
                  <a:pt x="3266" y="5953"/>
                  <a:pt x="3266" y="5953"/>
                </a:cubicBezTo>
                <a:cubicBezTo>
                  <a:pt x="3260" y="5950"/>
                  <a:pt x="3260" y="5943"/>
                  <a:pt x="3266" y="5939"/>
                </a:cubicBezTo>
                <a:cubicBezTo>
                  <a:pt x="3266" y="5936"/>
                  <a:pt x="3270" y="5936"/>
                  <a:pt x="3270" y="5935"/>
                </a:cubicBezTo>
                <a:moveTo>
                  <a:pt x="3184" y="5746"/>
                </a:moveTo>
                <a:cubicBezTo>
                  <a:pt x="3184" y="5686"/>
                  <a:pt x="3184" y="5686"/>
                  <a:pt x="3184" y="5686"/>
                </a:cubicBezTo>
                <a:cubicBezTo>
                  <a:pt x="3191" y="5686"/>
                  <a:pt x="3195" y="5692"/>
                  <a:pt x="3195" y="5696"/>
                </a:cubicBezTo>
                <a:cubicBezTo>
                  <a:pt x="3195" y="5737"/>
                  <a:pt x="3195" y="5737"/>
                  <a:pt x="3195" y="5737"/>
                </a:cubicBezTo>
                <a:cubicBezTo>
                  <a:pt x="3195" y="5744"/>
                  <a:pt x="3191" y="5747"/>
                  <a:pt x="3184" y="5746"/>
                </a:cubicBezTo>
                <a:moveTo>
                  <a:pt x="3184" y="5765"/>
                </a:moveTo>
                <a:cubicBezTo>
                  <a:pt x="3147" y="5765"/>
                  <a:pt x="3116" y="5785"/>
                  <a:pt x="3099" y="5819"/>
                </a:cubicBezTo>
                <a:cubicBezTo>
                  <a:pt x="3099" y="5902"/>
                  <a:pt x="3099" y="5902"/>
                  <a:pt x="3099" y="5902"/>
                </a:cubicBezTo>
                <a:cubicBezTo>
                  <a:pt x="3106" y="5919"/>
                  <a:pt x="3120" y="5929"/>
                  <a:pt x="3133" y="5939"/>
                </a:cubicBezTo>
                <a:cubicBezTo>
                  <a:pt x="3133" y="6015"/>
                  <a:pt x="3133" y="6015"/>
                  <a:pt x="3133" y="6015"/>
                </a:cubicBezTo>
                <a:cubicBezTo>
                  <a:pt x="3133" y="6042"/>
                  <a:pt x="3154" y="6063"/>
                  <a:pt x="3181" y="6063"/>
                </a:cubicBezTo>
                <a:cubicBezTo>
                  <a:pt x="3184" y="6063"/>
                  <a:pt x="3184" y="6063"/>
                  <a:pt x="3184" y="6063"/>
                </a:cubicBezTo>
                <a:cubicBezTo>
                  <a:pt x="3184" y="5977"/>
                  <a:pt x="3184" y="5977"/>
                  <a:pt x="3184" y="5977"/>
                </a:cubicBezTo>
                <a:cubicBezTo>
                  <a:pt x="3154" y="5977"/>
                  <a:pt x="3154" y="5977"/>
                  <a:pt x="3154" y="5977"/>
                </a:cubicBezTo>
                <a:cubicBezTo>
                  <a:pt x="3154" y="5933"/>
                  <a:pt x="3154" y="5933"/>
                  <a:pt x="3154" y="5933"/>
                </a:cubicBezTo>
                <a:cubicBezTo>
                  <a:pt x="3154" y="5929"/>
                  <a:pt x="3150" y="5929"/>
                  <a:pt x="3147" y="5926"/>
                </a:cubicBezTo>
                <a:cubicBezTo>
                  <a:pt x="3126" y="5912"/>
                  <a:pt x="3109" y="5888"/>
                  <a:pt x="3109" y="5861"/>
                </a:cubicBezTo>
                <a:cubicBezTo>
                  <a:pt x="3109" y="5840"/>
                  <a:pt x="3116" y="5819"/>
                  <a:pt x="3130" y="5806"/>
                </a:cubicBezTo>
                <a:cubicBezTo>
                  <a:pt x="3147" y="5792"/>
                  <a:pt x="3164" y="5785"/>
                  <a:pt x="3184" y="5785"/>
                </a:cubicBezTo>
                <a:cubicBezTo>
                  <a:pt x="3184" y="5765"/>
                  <a:pt x="3184" y="5765"/>
                  <a:pt x="3184" y="5765"/>
                </a:cubicBezTo>
                <a:moveTo>
                  <a:pt x="3184" y="5686"/>
                </a:moveTo>
                <a:cubicBezTo>
                  <a:pt x="3184" y="5747"/>
                  <a:pt x="3184" y="5747"/>
                  <a:pt x="3184" y="5747"/>
                </a:cubicBezTo>
                <a:cubicBezTo>
                  <a:pt x="3181" y="5747"/>
                  <a:pt x="3178" y="5744"/>
                  <a:pt x="3178" y="5737"/>
                </a:cubicBezTo>
                <a:cubicBezTo>
                  <a:pt x="3178" y="5696"/>
                  <a:pt x="3178" y="5696"/>
                  <a:pt x="3178" y="5696"/>
                </a:cubicBezTo>
                <a:cubicBezTo>
                  <a:pt x="3178" y="5692"/>
                  <a:pt x="3181" y="5689"/>
                  <a:pt x="3184" y="5686"/>
                </a:cubicBezTo>
                <a:moveTo>
                  <a:pt x="3100" y="5959"/>
                </a:moveTo>
                <a:cubicBezTo>
                  <a:pt x="3099" y="5936"/>
                  <a:pt x="3099" y="5936"/>
                  <a:pt x="3099" y="5936"/>
                </a:cubicBezTo>
                <a:cubicBezTo>
                  <a:pt x="3103" y="5936"/>
                  <a:pt x="3106" y="5936"/>
                  <a:pt x="3106" y="5939"/>
                </a:cubicBezTo>
                <a:cubicBezTo>
                  <a:pt x="3109" y="5943"/>
                  <a:pt x="3109" y="5950"/>
                  <a:pt x="3106" y="5953"/>
                </a:cubicBezTo>
                <a:cubicBezTo>
                  <a:pt x="3099" y="5960"/>
                  <a:pt x="3099" y="5960"/>
                  <a:pt x="3100" y="5959"/>
                </a:cubicBezTo>
                <a:moveTo>
                  <a:pt x="3100" y="5782"/>
                </a:moveTo>
                <a:cubicBezTo>
                  <a:pt x="3099" y="5761"/>
                  <a:pt x="3099" y="5761"/>
                  <a:pt x="3099" y="5761"/>
                </a:cubicBezTo>
                <a:cubicBezTo>
                  <a:pt x="3106" y="5768"/>
                  <a:pt x="3106" y="5768"/>
                  <a:pt x="3106" y="5768"/>
                </a:cubicBezTo>
                <a:cubicBezTo>
                  <a:pt x="3109" y="5771"/>
                  <a:pt x="3109" y="5778"/>
                  <a:pt x="3106" y="5782"/>
                </a:cubicBezTo>
                <a:cubicBezTo>
                  <a:pt x="3106" y="5782"/>
                  <a:pt x="3103" y="5782"/>
                  <a:pt x="3100" y="5782"/>
                </a:cubicBezTo>
                <a:moveTo>
                  <a:pt x="3100" y="5818"/>
                </a:moveTo>
                <a:cubicBezTo>
                  <a:pt x="3092" y="5830"/>
                  <a:pt x="3089" y="5843"/>
                  <a:pt x="3089" y="5861"/>
                </a:cubicBezTo>
                <a:cubicBezTo>
                  <a:pt x="3089" y="5874"/>
                  <a:pt x="3092" y="5888"/>
                  <a:pt x="3099" y="5902"/>
                </a:cubicBezTo>
                <a:cubicBezTo>
                  <a:pt x="3099" y="5819"/>
                  <a:pt x="3099" y="5819"/>
                  <a:pt x="3100" y="5818"/>
                </a:cubicBezTo>
                <a:moveTo>
                  <a:pt x="3100" y="5760"/>
                </a:moveTo>
                <a:cubicBezTo>
                  <a:pt x="3099" y="5782"/>
                  <a:pt x="3099" y="5782"/>
                  <a:pt x="3099" y="5782"/>
                </a:cubicBezTo>
                <a:cubicBezTo>
                  <a:pt x="3099" y="5782"/>
                  <a:pt x="3096" y="5782"/>
                  <a:pt x="3092" y="5782"/>
                </a:cubicBezTo>
                <a:cubicBezTo>
                  <a:pt x="3065" y="5751"/>
                  <a:pt x="3065" y="5751"/>
                  <a:pt x="3065" y="5751"/>
                </a:cubicBezTo>
                <a:cubicBezTo>
                  <a:pt x="3062" y="5747"/>
                  <a:pt x="3062" y="5740"/>
                  <a:pt x="3065" y="5737"/>
                </a:cubicBezTo>
                <a:cubicBezTo>
                  <a:pt x="3068" y="5734"/>
                  <a:pt x="3072" y="5734"/>
                  <a:pt x="3075" y="5737"/>
                </a:cubicBezTo>
                <a:cubicBezTo>
                  <a:pt x="3099" y="5761"/>
                  <a:pt x="3099" y="5761"/>
                  <a:pt x="3100" y="5760"/>
                </a:cubicBezTo>
                <a:moveTo>
                  <a:pt x="3100" y="5935"/>
                </a:moveTo>
                <a:cubicBezTo>
                  <a:pt x="3099" y="5960"/>
                  <a:pt x="3099" y="5960"/>
                  <a:pt x="3099" y="5960"/>
                </a:cubicBezTo>
                <a:cubicBezTo>
                  <a:pt x="3075" y="5981"/>
                  <a:pt x="3075" y="5981"/>
                  <a:pt x="3075" y="5981"/>
                </a:cubicBezTo>
                <a:cubicBezTo>
                  <a:pt x="3072" y="5984"/>
                  <a:pt x="3068" y="5984"/>
                  <a:pt x="3065" y="5981"/>
                </a:cubicBezTo>
                <a:cubicBezTo>
                  <a:pt x="3062" y="5977"/>
                  <a:pt x="3062" y="5974"/>
                  <a:pt x="3065" y="5970"/>
                </a:cubicBezTo>
                <a:cubicBezTo>
                  <a:pt x="3092" y="5939"/>
                  <a:pt x="3092" y="5939"/>
                  <a:pt x="3092" y="5939"/>
                </a:cubicBezTo>
                <a:cubicBezTo>
                  <a:pt x="3096" y="5939"/>
                  <a:pt x="3099" y="5936"/>
                  <a:pt x="3100" y="5935"/>
                </a:cubicBezTo>
                <a:moveTo>
                  <a:pt x="3076" y="5861"/>
                </a:moveTo>
                <a:cubicBezTo>
                  <a:pt x="3075" y="5854"/>
                  <a:pt x="3068" y="5850"/>
                  <a:pt x="3065" y="5850"/>
                </a:cubicBezTo>
                <a:cubicBezTo>
                  <a:pt x="3024" y="5850"/>
                  <a:pt x="3024" y="5850"/>
                  <a:pt x="3024" y="5850"/>
                </a:cubicBezTo>
                <a:cubicBezTo>
                  <a:pt x="3017" y="5850"/>
                  <a:pt x="3014" y="5854"/>
                  <a:pt x="3014" y="5861"/>
                </a:cubicBezTo>
                <a:cubicBezTo>
                  <a:pt x="3014" y="5864"/>
                  <a:pt x="3017" y="5867"/>
                  <a:pt x="3024" y="5867"/>
                </a:cubicBezTo>
                <a:cubicBezTo>
                  <a:pt x="3065" y="5867"/>
                  <a:pt x="3065" y="5867"/>
                  <a:pt x="3065" y="5867"/>
                </a:cubicBezTo>
                <a:cubicBezTo>
                  <a:pt x="3068" y="5867"/>
                  <a:pt x="3075" y="5864"/>
                  <a:pt x="3076" y="5861"/>
                </a:cubicBezTo>
              </a:path>
              <a:path w="5282" h="6134">
                <a:moveTo>
                  <a:pt x="2694" y="3252"/>
                </a:moveTo>
                <a:cubicBezTo>
                  <a:pt x="2686" y="3277"/>
                  <a:pt x="2662" y="3294"/>
                  <a:pt x="2638" y="3290"/>
                </a:cubicBezTo>
                <a:cubicBezTo>
                  <a:pt x="2614" y="3287"/>
                  <a:pt x="2596" y="3263"/>
                  <a:pt x="2600" y="3239"/>
                </a:cubicBezTo>
                <a:cubicBezTo>
                  <a:pt x="2607" y="3212"/>
                  <a:pt x="2631" y="3199"/>
                  <a:pt x="2655" y="3202"/>
                </a:cubicBezTo>
                <a:cubicBezTo>
                  <a:pt x="2679" y="3206"/>
                  <a:pt x="2696" y="3229"/>
                  <a:pt x="2694" y="3252"/>
                </a:cubicBezTo>
              </a:path>
              <a:path w="5282" h="6134">
                <a:moveTo>
                  <a:pt x="2665" y="3219"/>
                </a:moveTo>
                <a:cubicBezTo>
                  <a:pt x="2666" y="3218"/>
                  <a:pt x="2615" y="2959"/>
                  <a:pt x="2615" y="2959"/>
                </a:cubicBezTo>
                <a:cubicBezTo>
                  <a:pt x="2615" y="2959"/>
                  <a:pt x="2584" y="2911"/>
                  <a:pt x="2577" y="2911"/>
                </a:cubicBezTo>
                <a:cubicBezTo>
                  <a:pt x="2574" y="2911"/>
                  <a:pt x="2632" y="3221"/>
                  <a:pt x="2632" y="3221"/>
                </a:cubicBezTo>
                <a:lnTo>
                  <a:pt x="2665" y="3219"/>
                </a:lnTo>
              </a:path>
              <a:path w="5282" h="6134">
                <a:moveTo>
                  <a:pt x="2641" y="3209"/>
                </a:moveTo>
                <a:lnTo>
                  <a:pt x="2790" y="2993"/>
                </a:lnTo>
                <a:lnTo>
                  <a:pt x="2838" y="2962"/>
                </a:lnTo>
                <a:lnTo>
                  <a:pt x="2816" y="3015"/>
                </a:lnTo>
                <a:lnTo>
                  <a:pt x="2670" y="3228"/>
                </a:lnTo>
                <a:lnTo>
                  <a:pt x="2639" y="3211"/>
                </a:lnTo>
                <a:lnTo>
                  <a:pt x="2641" y="3209"/>
                </a:lnTo>
              </a:path>
              <a:path w="5282" h="6134">
                <a:moveTo>
                  <a:pt x="2629" y="3281"/>
                </a:moveTo>
                <a:cubicBezTo>
                  <a:pt x="2632" y="3275"/>
                  <a:pt x="2636" y="3271"/>
                  <a:pt x="2639" y="3275"/>
                </a:cubicBezTo>
                <a:cubicBezTo>
                  <a:pt x="2643" y="3275"/>
                  <a:pt x="2646" y="3278"/>
                  <a:pt x="2646" y="3281"/>
                </a:cubicBezTo>
                <a:cubicBezTo>
                  <a:pt x="2639" y="3315"/>
                  <a:pt x="2639" y="3315"/>
                  <a:pt x="2639" y="3315"/>
                </a:cubicBezTo>
                <a:cubicBezTo>
                  <a:pt x="2639" y="3318"/>
                  <a:pt x="2636" y="3321"/>
                  <a:pt x="2632" y="3321"/>
                </a:cubicBezTo>
                <a:cubicBezTo>
                  <a:pt x="2625" y="3321"/>
                  <a:pt x="2621" y="3315"/>
                  <a:pt x="2624" y="3310"/>
                </a:cubicBezTo>
                <a:lnTo>
                  <a:pt x="2629" y="3281"/>
                </a:lnTo>
              </a:path>
              <a:path w="5282" h="6134">
                <a:moveTo>
                  <a:pt x="2802" y="951"/>
                </a:moveTo>
                <a:cubicBezTo>
                  <a:pt x="2810" y="938"/>
                  <a:pt x="2810" y="924"/>
                  <a:pt x="2810" y="910"/>
                </a:cubicBezTo>
                <a:cubicBezTo>
                  <a:pt x="2810" y="897"/>
                  <a:pt x="2810" y="883"/>
                  <a:pt x="2803" y="869"/>
                </a:cubicBezTo>
                <a:cubicBezTo>
                  <a:pt x="2803" y="951"/>
                  <a:pt x="2803" y="951"/>
                  <a:pt x="2802" y="951"/>
                </a:cubicBezTo>
                <a:moveTo>
                  <a:pt x="2802" y="1008"/>
                </a:moveTo>
                <a:cubicBezTo>
                  <a:pt x="2803" y="989"/>
                  <a:pt x="2803" y="989"/>
                  <a:pt x="2803" y="989"/>
                </a:cubicBezTo>
                <a:cubicBezTo>
                  <a:pt x="2806" y="989"/>
                  <a:pt x="2806" y="989"/>
                  <a:pt x="2810" y="989"/>
                </a:cubicBezTo>
                <a:cubicBezTo>
                  <a:pt x="2837" y="1020"/>
                  <a:pt x="2837" y="1020"/>
                  <a:pt x="2837" y="1020"/>
                </a:cubicBezTo>
                <a:cubicBezTo>
                  <a:pt x="2841" y="1023"/>
                  <a:pt x="2841" y="1030"/>
                  <a:pt x="2837" y="1033"/>
                </a:cubicBezTo>
                <a:cubicBezTo>
                  <a:pt x="2834" y="1037"/>
                  <a:pt x="2830" y="1037"/>
                  <a:pt x="2827" y="1033"/>
                </a:cubicBezTo>
                <a:cubicBezTo>
                  <a:pt x="2803" y="1009"/>
                  <a:pt x="2803" y="1009"/>
                  <a:pt x="2802" y="1008"/>
                </a:cubicBezTo>
                <a:moveTo>
                  <a:pt x="2802" y="835"/>
                </a:moveTo>
                <a:cubicBezTo>
                  <a:pt x="2803" y="815"/>
                  <a:pt x="2803" y="815"/>
                  <a:pt x="2803" y="815"/>
                </a:cubicBezTo>
                <a:cubicBezTo>
                  <a:pt x="2827" y="791"/>
                  <a:pt x="2827" y="791"/>
                  <a:pt x="2827" y="791"/>
                </a:cubicBezTo>
                <a:cubicBezTo>
                  <a:pt x="2830" y="787"/>
                  <a:pt x="2834" y="787"/>
                  <a:pt x="2837" y="791"/>
                </a:cubicBezTo>
                <a:cubicBezTo>
                  <a:pt x="2841" y="794"/>
                  <a:pt x="2841" y="797"/>
                  <a:pt x="2837" y="801"/>
                </a:cubicBezTo>
                <a:cubicBezTo>
                  <a:pt x="2810" y="832"/>
                  <a:pt x="2810" y="832"/>
                  <a:pt x="2810" y="832"/>
                </a:cubicBezTo>
                <a:cubicBezTo>
                  <a:pt x="2806" y="835"/>
                  <a:pt x="2806" y="835"/>
                  <a:pt x="2802" y="835"/>
                </a:cubicBezTo>
                <a:moveTo>
                  <a:pt x="2881" y="903"/>
                </a:moveTo>
                <a:cubicBezTo>
                  <a:pt x="2837" y="903"/>
                  <a:pt x="2837" y="903"/>
                  <a:pt x="2837" y="903"/>
                </a:cubicBezTo>
                <a:cubicBezTo>
                  <a:pt x="2834" y="903"/>
                  <a:pt x="2830" y="907"/>
                  <a:pt x="2830" y="910"/>
                </a:cubicBezTo>
                <a:cubicBezTo>
                  <a:pt x="2830" y="917"/>
                  <a:pt x="2834" y="920"/>
                  <a:pt x="2837" y="920"/>
                </a:cubicBezTo>
                <a:cubicBezTo>
                  <a:pt x="2882" y="920"/>
                  <a:pt x="2882" y="920"/>
                  <a:pt x="2882" y="920"/>
                </a:cubicBezTo>
                <a:cubicBezTo>
                  <a:pt x="2885" y="920"/>
                  <a:pt x="2889" y="917"/>
                  <a:pt x="2889" y="910"/>
                </a:cubicBezTo>
                <a:cubicBezTo>
                  <a:pt x="2889" y="907"/>
                  <a:pt x="2885" y="903"/>
                  <a:pt x="2881" y="903"/>
                </a:cubicBezTo>
                <a:moveTo>
                  <a:pt x="2718" y="1111"/>
                </a:moveTo>
                <a:cubicBezTo>
                  <a:pt x="2724" y="1112"/>
                  <a:pt x="2724" y="1112"/>
                  <a:pt x="2724" y="1112"/>
                </a:cubicBezTo>
                <a:cubicBezTo>
                  <a:pt x="2748" y="1112"/>
                  <a:pt x="2768" y="1091"/>
                  <a:pt x="2768" y="1064"/>
                </a:cubicBezTo>
                <a:cubicBezTo>
                  <a:pt x="2768" y="989"/>
                  <a:pt x="2768" y="989"/>
                  <a:pt x="2768" y="989"/>
                </a:cubicBezTo>
                <a:cubicBezTo>
                  <a:pt x="2782" y="979"/>
                  <a:pt x="2796" y="968"/>
                  <a:pt x="2803" y="951"/>
                </a:cubicBezTo>
                <a:cubicBezTo>
                  <a:pt x="2803" y="869"/>
                  <a:pt x="2803" y="869"/>
                  <a:pt x="2803" y="869"/>
                </a:cubicBezTo>
                <a:cubicBezTo>
                  <a:pt x="2786" y="838"/>
                  <a:pt x="2755" y="815"/>
                  <a:pt x="2717" y="815"/>
                </a:cubicBezTo>
                <a:cubicBezTo>
                  <a:pt x="2717" y="835"/>
                  <a:pt x="2717" y="835"/>
                  <a:pt x="2717" y="835"/>
                </a:cubicBezTo>
                <a:cubicBezTo>
                  <a:pt x="2737" y="835"/>
                  <a:pt x="2755" y="845"/>
                  <a:pt x="2768" y="859"/>
                </a:cubicBezTo>
                <a:cubicBezTo>
                  <a:pt x="2782" y="873"/>
                  <a:pt x="2792" y="890"/>
                  <a:pt x="2792" y="910"/>
                </a:cubicBezTo>
                <a:cubicBezTo>
                  <a:pt x="2792" y="938"/>
                  <a:pt x="2775" y="961"/>
                  <a:pt x="2755" y="975"/>
                </a:cubicBezTo>
                <a:cubicBezTo>
                  <a:pt x="2751" y="979"/>
                  <a:pt x="2751" y="982"/>
                  <a:pt x="2751" y="985"/>
                </a:cubicBezTo>
                <a:cubicBezTo>
                  <a:pt x="2751" y="1026"/>
                  <a:pt x="2751" y="1026"/>
                  <a:pt x="2751" y="1026"/>
                </a:cubicBezTo>
                <a:cubicBezTo>
                  <a:pt x="2717" y="1026"/>
                  <a:pt x="2717" y="1026"/>
                  <a:pt x="2717" y="1026"/>
                </a:cubicBezTo>
                <a:cubicBezTo>
                  <a:pt x="2717" y="1112"/>
                  <a:pt x="2717" y="1112"/>
                  <a:pt x="2718" y="1111"/>
                </a:cubicBezTo>
                <a:moveTo>
                  <a:pt x="2802" y="814"/>
                </a:moveTo>
                <a:cubicBezTo>
                  <a:pt x="2803" y="835"/>
                  <a:pt x="2803" y="835"/>
                  <a:pt x="2803" y="835"/>
                </a:cubicBezTo>
                <a:cubicBezTo>
                  <a:pt x="2799" y="835"/>
                  <a:pt x="2799" y="835"/>
                  <a:pt x="2796" y="832"/>
                </a:cubicBezTo>
                <a:cubicBezTo>
                  <a:pt x="2792" y="828"/>
                  <a:pt x="2792" y="821"/>
                  <a:pt x="2796" y="818"/>
                </a:cubicBezTo>
                <a:cubicBezTo>
                  <a:pt x="2803" y="815"/>
                  <a:pt x="2803" y="815"/>
                  <a:pt x="2802" y="814"/>
                </a:cubicBezTo>
                <a:moveTo>
                  <a:pt x="2802" y="989"/>
                </a:moveTo>
                <a:cubicBezTo>
                  <a:pt x="2803" y="1009"/>
                  <a:pt x="2803" y="1009"/>
                  <a:pt x="2803" y="1009"/>
                </a:cubicBezTo>
                <a:cubicBezTo>
                  <a:pt x="2796" y="1002"/>
                  <a:pt x="2796" y="1002"/>
                  <a:pt x="2796" y="1002"/>
                </a:cubicBezTo>
                <a:cubicBezTo>
                  <a:pt x="2792" y="999"/>
                  <a:pt x="2792" y="992"/>
                  <a:pt x="2796" y="989"/>
                </a:cubicBezTo>
                <a:cubicBezTo>
                  <a:pt x="2799" y="989"/>
                  <a:pt x="2799" y="989"/>
                  <a:pt x="2802" y="989"/>
                </a:cubicBezTo>
                <a:moveTo>
                  <a:pt x="2718" y="797"/>
                </a:moveTo>
                <a:cubicBezTo>
                  <a:pt x="2717" y="739"/>
                  <a:pt x="2717" y="739"/>
                  <a:pt x="2717" y="739"/>
                </a:cubicBezTo>
                <a:cubicBezTo>
                  <a:pt x="2720" y="739"/>
                  <a:pt x="2724" y="743"/>
                  <a:pt x="2724" y="746"/>
                </a:cubicBezTo>
                <a:cubicBezTo>
                  <a:pt x="2724" y="791"/>
                  <a:pt x="2724" y="791"/>
                  <a:pt x="2724" y="791"/>
                </a:cubicBezTo>
                <a:cubicBezTo>
                  <a:pt x="2724" y="794"/>
                  <a:pt x="2720" y="797"/>
                  <a:pt x="2718" y="797"/>
                </a:cubicBezTo>
                <a:moveTo>
                  <a:pt x="2718" y="814"/>
                </a:moveTo>
                <a:cubicBezTo>
                  <a:pt x="2679" y="815"/>
                  <a:pt x="2645" y="838"/>
                  <a:pt x="2631" y="869"/>
                </a:cubicBezTo>
                <a:cubicBezTo>
                  <a:pt x="2631" y="951"/>
                  <a:pt x="2631" y="951"/>
                  <a:pt x="2631" y="951"/>
                </a:cubicBezTo>
                <a:cubicBezTo>
                  <a:pt x="2638" y="968"/>
                  <a:pt x="2648" y="982"/>
                  <a:pt x="2662" y="992"/>
                </a:cubicBezTo>
                <a:cubicBezTo>
                  <a:pt x="2662" y="1064"/>
                  <a:pt x="2662" y="1064"/>
                  <a:pt x="2662" y="1064"/>
                </a:cubicBezTo>
                <a:cubicBezTo>
                  <a:pt x="2662" y="1091"/>
                  <a:pt x="2686" y="1112"/>
                  <a:pt x="2710" y="1112"/>
                </a:cubicBezTo>
                <a:cubicBezTo>
                  <a:pt x="2717" y="1112"/>
                  <a:pt x="2717" y="1112"/>
                  <a:pt x="2717" y="1112"/>
                </a:cubicBezTo>
                <a:cubicBezTo>
                  <a:pt x="2717" y="1026"/>
                  <a:pt x="2717" y="1026"/>
                  <a:pt x="2717" y="1026"/>
                </a:cubicBezTo>
                <a:cubicBezTo>
                  <a:pt x="2682" y="1026"/>
                  <a:pt x="2682" y="1026"/>
                  <a:pt x="2682" y="1026"/>
                </a:cubicBezTo>
                <a:cubicBezTo>
                  <a:pt x="2682" y="985"/>
                  <a:pt x="2682" y="985"/>
                  <a:pt x="2682" y="985"/>
                </a:cubicBezTo>
                <a:cubicBezTo>
                  <a:pt x="2682" y="982"/>
                  <a:pt x="2682" y="979"/>
                  <a:pt x="2679" y="975"/>
                </a:cubicBezTo>
                <a:cubicBezTo>
                  <a:pt x="2655" y="965"/>
                  <a:pt x="2638" y="938"/>
                  <a:pt x="2638" y="910"/>
                </a:cubicBezTo>
                <a:cubicBezTo>
                  <a:pt x="2638" y="890"/>
                  <a:pt x="2648" y="873"/>
                  <a:pt x="2662" y="859"/>
                </a:cubicBezTo>
                <a:cubicBezTo>
                  <a:pt x="2675" y="845"/>
                  <a:pt x="2693" y="835"/>
                  <a:pt x="2717" y="835"/>
                </a:cubicBezTo>
                <a:cubicBezTo>
                  <a:pt x="2717" y="815"/>
                  <a:pt x="2717" y="815"/>
                  <a:pt x="2718" y="814"/>
                </a:cubicBezTo>
                <a:moveTo>
                  <a:pt x="2718" y="739"/>
                </a:moveTo>
                <a:cubicBezTo>
                  <a:pt x="2717" y="797"/>
                  <a:pt x="2717" y="797"/>
                  <a:pt x="2717" y="797"/>
                </a:cubicBezTo>
                <a:cubicBezTo>
                  <a:pt x="2710" y="797"/>
                  <a:pt x="2706" y="794"/>
                  <a:pt x="2706" y="791"/>
                </a:cubicBezTo>
                <a:cubicBezTo>
                  <a:pt x="2706" y="746"/>
                  <a:pt x="2706" y="746"/>
                  <a:pt x="2706" y="746"/>
                </a:cubicBezTo>
                <a:cubicBezTo>
                  <a:pt x="2706" y="743"/>
                  <a:pt x="2710" y="739"/>
                  <a:pt x="2718" y="739"/>
                </a:cubicBezTo>
                <a:moveTo>
                  <a:pt x="2632" y="1008"/>
                </a:moveTo>
                <a:cubicBezTo>
                  <a:pt x="2631" y="989"/>
                  <a:pt x="2631" y="989"/>
                  <a:pt x="2631" y="989"/>
                </a:cubicBezTo>
                <a:cubicBezTo>
                  <a:pt x="2631" y="989"/>
                  <a:pt x="2634" y="989"/>
                  <a:pt x="2638" y="989"/>
                </a:cubicBezTo>
                <a:cubicBezTo>
                  <a:pt x="2641" y="992"/>
                  <a:pt x="2641" y="999"/>
                  <a:pt x="2638" y="1002"/>
                </a:cubicBezTo>
                <a:cubicBezTo>
                  <a:pt x="2631" y="1009"/>
                  <a:pt x="2631" y="1009"/>
                  <a:pt x="2632" y="1008"/>
                </a:cubicBezTo>
                <a:moveTo>
                  <a:pt x="2632" y="835"/>
                </a:moveTo>
                <a:cubicBezTo>
                  <a:pt x="2631" y="811"/>
                  <a:pt x="2631" y="811"/>
                  <a:pt x="2631" y="811"/>
                </a:cubicBezTo>
                <a:cubicBezTo>
                  <a:pt x="2638" y="818"/>
                  <a:pt x="2638" y="818"/>
                  <a:pt x="2638" y="818"/>
                </a:cubicBezTo>
                <a:cubicBezTo>
                  <a:pt x="2641" y="821"/>
                  <a:pt x="2641" y="828"/>
                  <a:pt x="2638" y="832"/>
                </a:cubicBezTo>
                <a:cubicBezTo>
                  <a:pt x="2634" y="835"/>
                  <a:pt x="2631" y="835"/>
                  <a:pt x="2632" y="835"/>
                </a:cubicBezTo>
                <a:moveTo>
                  <a:pt x="2632" y="869"/>
                </a:moveTo>
                <a:cubicBezTo>
                  <a:pt x="2624" y="883"/>
                  <a:pt x="2620" y="897"/>
                  <a:pt x="2620" y="910"/>
                </a:cubicBezTo>
                <a:cubicBezTo>
                  <a:pt x="2620" y="927"/>
                  <a:pt x="2624" y="941"/>
                  <a:pt x="2631" y="951"/>
                </a:cubicBezTo>
                <a:cubicBezTo>
                  <a:pt x="2631" y="869"/>
                  <a:pt x="2631" y="869"/>
                  <a:pt x="2632" y="869"/>
                </a:cubicBezTo>
                <a:moveTo>
                  <a:pt x="2632" y="811"/>
                </a:moveTo>
                <a:cubicBezTo>
                  <a:pt x="2631" y="835"/>
                  <a:pt x="2631" y="835"/>
                  <a:pt x="2631" y="835"/>
                </a:cubicBezTo>
                <a:cubicBezTo>
                  <a:pt x="2627" y="835"/>
                  <a:pt x="2624" y="832"/>
                  <a:pt x="2624" y="832"/>
                </a:cubicBezTo>
                <a:cubicBezTo>
                  <a:pt x="2593" y="801"/>
                  <a:pt x="2593" y="801"/>
                  <a:pt x="2593" y="801"/>
                </a:cubicBezTo>
                <a:cubicBezTo>
                  <a:pt x="2590" y="797"/>
                  <a:pt x="2590" y="794"/>
                  <a:pt x="2593" y="791"/>
                </a:cubicBezTo>
                <a:cubicBezTo>
                  <a:pt x="2596" y="787"/>
                  <a:pt x="2603" y="787"/>
                  <a:pt x="2607" y="791"/>
                </a:cubicBezTo>
                <a:cubicBezTo>
                  <a:pt x="2631" y="811"/>
                  <a:pt x="2631" y="811"/>
                  <a:pt x="2632" y="811"/>
                </a:cubicBezTo>
                <a:moveTo>
                  <a:pt x="2632" y="989"/>
                </a:moveTo>
                <a:cubicBezTo>
                  <a:pt x="2631" y="1009"/>
                  <a:pt x="2631" y="1009"/>
                  <a:pt x="2631" y="1009"/>
                </a:cubicBezTo>
                <a:cubicBezTo>
                  <a:pt x="2607" y="1033"/>
                  <a:pt x="2607" y="1033"/>
                  <a:pt x="2607" y="1033"/>
                </a:cubicBezTo>
                <a:cubicBezTo>
                  <a:pt x="2603" y="1037"/>
                  <a:pt x="2596" y="1037"/>
                  <a:pt x="2593" y="1033"/>
                </a:cubicBezTo>
                <a:cubicBezTo>
                  <a:pt x="2590" y="1030"/>
                  <a:pt x="2590" y="1023"/>
                  <a:pt x="2593" y="1020"/>
                </a:cubicBezTo>
                <a:cubicBezTo>
                  <a:pt x="2624" y="989"/>
                  <a:pt x="2624" y="989"/>
                  <a:pt x="2624" y="989"/>
                </a:cubicBezTo>
                <a:cubicBezTo>
                  <a:pt x="2624" y="989"/>
                  <a:pt x="2627" y="989"/>
                  <a:pt x="2632" y="989"/>
                </a:cubicBezTo>
                <a:moveTo>
                  <a:pt x="2603" y="910"/>
                </a:moveTo>
                <a:cubicBezTo>
                  <a:pt x="2603" y="907"/>
                  <a:pt x="2600" y="903"/>
                  <a:pt x="2593" y="903"/>
                </a:cubicBezTo>
                <a:cubicBezTo>
                  <a:pt x="2552" y="903"/>
                  <a:pt x="2552" y="903"/>
                  <a:pt x="2552" y="903"/>
                </a:cubicBezTo>
                <a:cubicBezTo>
                  <a:pt x="2548" y="903"/>
                  <a:pt x="2541" y="907"/>
                  <a:pt x="2541" y="910"/>
                </a:cubicBezTo>
                <a:cubicBezTo>
                  <a:pt x="2541" y="917"/>
                  <a:pt x="2548" y="920"/>
                  <a:pt x="2552" y="920"/>
                </a:cubicBezTo>
                <a:cubicBezTo>
                  <a:pt x="2593" y="920"/>
                  <a:pt x="2593" y="920"/>
                  <a:pt x="2593" y="920"/>
                </a:cubicBezTo>
                <a:cubicBezTo>
                  <a:pt x="2600" y="920"/>
                  <a:pt x="2603" y="917"/>
                  <a:pt x="2603" y="910"/>
                </a:cubicBezTo>
              </a:path>
            </a:pathLst>
          </a:custGeom>
          <a:solidFill>
            <a:srgbClr val="E61817">
              <a:alpha val="100000"/>
            </a:srgbClr>
          </a:solidFill>
          <a:ln w="0" cap="flat">
            <a:noFill/>
            <a:prstDash val="solid"/>
            <a:miter lim="0"/>
          </a:ln>
        </p:spPr>
        <p:txBody>
          <a:bodyPr rtlCol="0"/>
          <a:lstStyle/>
          <a:p>
            <a:pPr algn="ctr"/>
            <a:endParaRPr lang="zh-CN" altLang="en-US"/>
          </a:p>
        </p:txBody>
      </p:sp>
      <p:sp>
        <p:nvSpPr>
          <p:cNvPr id="896" name="rect 896"/>
          <p:cNvSpPr/>
          <p:nvPr/>
        </p:nvSpPr>
        <p:spPr>
          <a:xfrm>
            <a:off x="1393825" y="6256020"/>
            <a:ext cx="453389" cy="27876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898" name="rect 898"/>
          <p:cNvSpPr/>
          <p:nvPr/>
        </p:nvSpPr>
        <p:spPr>
          <a:xfrm>
            <a:off x="4342129" y="5969634"/>
            <a:ext cx="3191510" cy="28765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900" name="textbox 900"/>
          <p:cNvSpPr/>
          <p:nvPr/>
        </p:nvSpPr>
        <p:spPr>
          <a:xfrm>
            <a:off x="1328469" y="5330279"/>
            <a:ext cx="6328409" cy="1207769"/>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7000"/>
              </a:lnSpc>
            </a:pPr>
            <a:r>
              <a:rPr sz="2000" kern="0" spc="130" dirty="0">
                <a:solidFill>
                  <a:srgbClr val="E61817">
                    <a:alpha val="100000"/>
                  </a:srgbClr>
                </a:solidFill>
                <a:latin typeface="黑体" panose="02010609060101010101" charset="-122"/>
                <a:ea typeface="黑体" panose="02010609060101010101" charset="-122"/>
                <a:cs typeface="黑体" panose="02010609060101010101" charset="-122"/>
              </a:rPr>
              <a:t>关键点四</a:t>
            </a:r>
            <a:endParaRPr sz="2000" dirty="0">
              <a:latin typeface="黑体" panose="02010609060101010101" charset="-122"/>
              <a:ea typeface="黑体" panose="02010609060101010101" charset="-122"/>
              <a:cs typeface="黑体" panose="02010609060101010101" charset="-122"/>
            </a:endParaRPr>
          </a:p>
          <a:p>
            <a:pPr algn="l" rtl="0" eaLnBrk="0">
              <a:lnSpc>
                <a:spcPct val="112000"/>
              </a:lnSpc>
            </a:pPr>
            <a:endParaRPr sz="600" dirty="0">
              <a:latin typeface="Arial" panose="020B0604020202020204"/>
              <a:ea typeface="Arial" panose="020B0604020202020204"/>
              <a:cs typeface="Arial" panose="020B0604020202020204"/>
            </a:endParaRPr>
          </a:p>
          <a:p>
            <a:pPr marL="58420" indent="226060" algn="l" rtl="0" eaLnBrk="0">
              <a:lnSpc>
                <a:spcPct val="101000"/>
              </a:lnSpc>
              <a:spcBef>
                <a:spcPts val="0"/>
              </a:spcBef>
            </a:pPr>
            <a:r>
              <a:rPr sz="1700" kern="0" spc="90" dirty="0">
                <a:solidFill>
                  <a:srgbClr val="000000">
                    <a:alpha val="100000"/>
                  </a:srgbClr>
                </a:solidFill>
                <a:latin typeface="黑体" panose="02010609060101010101" charset="-122"/>
                <a:ea typeface="黑体" panose="02010609060101010101" charset="-122"/>
                <a:cs typeface="黑体" panose="02010609060101010101" charset="-122"/>
              </a:rPr>
              <a:t>根据工作需要设置党小组；党小组由至少3名党员组成；党</a:t>
            </a:r>
            <a:r>
              <a:rPr sz="1700" kern="0" spc="80" dirty="0">
                <a:solidFill>
                  <a:srgbClr val="000000">
                    <a:alpha val="100000"/>
                  </a:srgbClr>
                </a:solidFill>
                <a:latin typeface="黑体" panose="02010609060101010101" charset="-122"/>
                <a:ea typeface="黑体" panose="02010609060101010101" charset="-122"/>
                <a:cs typeface="黑体" panose="02010609060101010101" charset="-122"/>
              </a:rPr>
              <a:t>小</a:t>
            </a:r>
            <a:r>
              <a:rPr sz="17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700" kern="0" spc="90" dirty="0">
                <a:solidFill>
                  <a:srgbClr val="000000">
                    <a:alpha val="100000"/>
                  </a:srgbClr>
                </a:solidFill>
                <a:latin typeface="黑体" panose="02010609060101010101" charset="-122"/>
                <a:ea typeface="黑体" panose="02010609060101010101" charset="-122"/>
                <a:cs typeface="黑体" panose="02010609060101010101" charset="-122"/>
              </a:rPr>
              <a:t>组组长不能由预备党员担任；</a:t>
            </a:r>
            <a:r>
              <a:rPr sz="1700" kern="0" spc="90" dirty="0">
                <a:solidFill>
                  <a:srgbClr val="FF0000">
                    <a:alpha val="100000"/>
                  </a:srgbClr>
                </a:solidFill>
                <a:latin typeface="黑体" panose="02010609060101010101" charset="-122"/>
                <a:ea typeface="黑体" panose="02010609060101010101" charset="-122"/>
                <a:cs typeface="黑体" panose="02010609060101010101" charset="-122"/>
              </a:rPr>
              <a:t>支委委员不能同时在一个党小组</a:t>
            </a:r>
            <a:r>
              <a:rPr sz="1700" kern="0" spc="0" dirty="0">
                <a:solidFill>
                  <a:srgbClr val="FF0000">
                    <a:alpha val="100000"/>
                  </a:srgbClr>
                </a:solidFill>
                <a:latin typeface="黑体" panose="02010609060101010101" charset="-122"/>
                <a:ea typeface="黑体" panose="02010609060101010101" charset="-122"/>
                <a:cs typeface="黑体" panose="02010609060101010101" charset="-122"/>
              </a:rPr>
              <a:t>  </a:t>
            </a:r>
            <a:r>
              <a:rPr sz="1700" kern="0" spc="80" dirty="0">
                <a:solidFill>
                  <a:srgbClr val="FF0000">
                    <a:alpha val="100000"/>
                  </a:srgbClr>
                </a:solidFill>
                <a:latin typeface="黑体" panose="02010609060101010101" charset="-122"/>
                <a:ea typeface="黑体" panose="02010609060101010101" charset="-122"/>
                <a:cs typeface="黑体" panose="02010609060101010101" charset="-122"/>
              </a:rPr>
              <a:t>内；</a:t>
            </a:r>
            <a:r>
              <a:rPr sz="1700" kern="0" spc="80" dirty="0">
                <a:solidFill>
                  <a:srgbClr val="000000">
                    <a:alpha val="100000"/>
                  </a:srgbClr>
                </a:solidFill>
                <a:latin typeface="黑体" panose="02010609060101010101" charset="-122"/>
                <a:ea typeface="黑体" panose="02010609060101010101" charset="-122"/>
                <a:cs typeface="黑体" panose="02010609060101010101" charset="-122"/>
              </a:rPr>
              <a:t>设置了党小组每月要召开会议。</a:t>
            </a:r>
            <a:endParaRPr sz="1700" dirty="0">
              <a:latin typeface="黑体" panose="02010609060101010101" charset="-122"/>
              <a:ea typeface="黑体" panose="02010609060101010101" charset="-122"/>
              <a:cs typeface="黑体" panose="02010609060101010101" charset="-122"/>
            </a:endParaRPr>
          </a:p>
        </p:txBody>
      </p:sp>
      <p:sp>
        <p:nvSpPr>
          <p:cNvPr id="902" name="rect 902"/>
          <p:cNvSpPr/>
          <p:nvPr/>
        </p:nvSpPr>
        <p:spPr>
          <a:xfrm>
            <a:off x="3321050" y="1678305"/>
            <a:ext cx="116840" cy="28765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904" name="rect 904"/>
          <p:cNvSpPr/>
          <p:nvPr/>
        </p:nvSpPr>
        <p:spPr>
          <a:xfrm>
            <a:off x="3437890" y="1678305"/>
            <a:ext cx="455929" cy="28765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906" name="textbox 906"/>
          <p:cNvSpPr/>
          <p:nvPr/>
        </p:nvSpPr>
        <p:spPr>
          <a:xfrm>
            <a:off x="1375187" y="1043267"/>
            <a:ext cx="6175375" cy="1207769"/>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78740" algn="l" rtl="0" eaLnBrk="0">
              <a:lnSpc>
                <a:spcPct val="97000"/>
              </a:lnSpc>
            </a:pPr>
            <a:r>
              <a:rPr sz="2000" kern="0" spc="140" dirty="0">
                <a:solidFill>
                  <a:srgbClr val="E61817">
                    <a:alpha val="100000"/>
                  </a:srgbClr>
                </a:solidFill>
                <a:latin typeface="黑体" panose="02010609060101010101" charset="-122"/>
                <a:ea typeface="黑体" panose="02010609060101010101" charset="-122"/>
                <a:cs typeface="黑体" panose="02010609060101010101" charset="-122"/>
              </a:rPr>
              <a:t>关键点一</a:t>
            </a:r>
            <a:endParaRPr sz="2000" dirty="0">
              <a:latin typeface="黑体" panose="02010609060101010101" charset="-122"/>
              <a:ea typeface="黑体" panose="02010609060101010101" charset="-122"/>
              <a:cs typeface="黑体" panose="02010609060101010101" charset="-122"/>
            </a:endParaRPr>
          </a:p>
          <a:p>
            <a:pPr algn="l" rtl="0" eaLnBrk="0">
              <a:lnSpc>
                <a:spcPct val="114000"/>
              </a:lnSpc>
            </a:pPr>
            <a:endParaRPr sz="500" dirty="0">
              <a:latin typeface="Arial" panose="020B0604020202020204"/>
              <a:ea typeface="Arial" panose="020B0604020202020204"/>
              <a:cs typeface="Arial" panose="020B0604020202020204"/>
            </a:endParaRPr>
          </a:p>
          <a:p>
            <a:pPr marL="12700" indent="239395" algn="l" rtl="0" eaLnBrk="0">
              <a:lnSpc>
                <a:spcPct val="103000"/>
              </a:lnSpc>
              <a:spcBef>
                <a:spcPts val="5"/>
              </a:spcBef>
            </a:pPr>
            <a:r>
              <a:rPr sz="1700" kern="0" spc="90" dirty="0">
                <a:solidFill>
                  <a:srgbClr val="000000">
                    <a:alpha val="100000"/>
                  </a:srgbClr>
                </a:solidFill>
                <a:latin typeface="黑体" panose="02010609060101010101" charset="-122"/>
                <a:ea typeface="黑体" panose="02010609060101010101" charset="-122"/>
                <a:cs typeface="黑体" panose="02010609060101010101" charset="-122"/>
              </a:rPr>
              <a:t>党支部存在人员向外借调、休产哺假导致党支部党员人</a:t>
            </a:r>
            <a:r>
              <a:rPr sz="1700" kern="0" spc="80" dirty="0">
                <a:solidFill>
                  <a:srgbClr val="000000">
                    <a:alpha val="100000"/>
                  </a:srgbClr>
                </a:solidFill>
                <a:latin typeface="黑体" panose="02010609060101010101" charset="-122"/>
                <a:ea typeface="黑体" panose="02010609060101010101" charset="-122"/>
                <a:cs typeface="黑体" panose="02010609060101010101" charset="-122"/>
              </a:rPr>
              <a:t>数不</a:t>
            </a:r>
            <a:r>
              <a:rPr sz="17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700" kern="0" spc="90" dirty="0">
                <a:solidFill>
                  <a:srgbClr val="000000">
                    <a:alpha val="100000"/>
                  </a:srgbClr>
                </a:solidFill>
                <a:latin typeface="黑体" panose="02010609060101010101" charset="-122"/>
                <a:ea typeface="黑体" panose="02010609060101010101" charset="-122"/>
                <a:cs typeface="黑体" panose="02010609060101010101" charset="-122"/>
              </a:rPr>
              <a:t>足3人，且短期内（</a:t>
            </a:r>
            <a:r>
              <a:rPr sz="1700" kern="0" spc="90" dirty="0">
                <a:solidFill>
                  <a:srgbClr val="FF0000">
                    <a:alpha val="100000"/>
                  </a:srgbClr>
                </a:solidFill>
                <a:latin typeface="黑体" panose="02010609060101010101" charset="-122"/>
                <a:ea typeface="黑体" panose="02010609060101010101" charset="-122"/>
                <a:cs typeface="黑体" panose="02010609060101010101" charset="-122"/>
              </a:rPr>
              <a:t>6个月</a:t>
            </a:r>
            <a:r>
              <a:rPr sz="1700" kern="0" spc="90" dirty="0">
                <a:solidFill>
                  <a:srgbClr val="000000">
                    <a:alpha val="100000"/>
                  </a:srgbClr>
                </a:solidFill>
                <a:latin typeface="黑体" panose="02010609060101010101" charset="-122"/>
                <a:ea typeface="黑体" panose="02010609060101010101" charset="-122"/>
                <a:cs typeface="黑体" panose="02010609060101010101" charset="-122"/>
              </a:rPr>
              <a:t>）不能增加的，应及时予以撤销，</a:t>
            </a:r>
            <a:r>
              <a:rPr sz="1700" kern="0" spc="80" dirty="0">
                <a:solidFill>
                  <a:srgbClr val="000000">
                    <a:alpha val="100000"/>
                  </a:srgbClr>
                </a:solidFill>
                <a:latin typeface="黑体" panose="02010609060101010101" charset="-122"/>
                <a:ea typeface="黑体" panose="02010609060101010101" charset="-122"/>
                <a:cs typeface="黑体" panose="02010609060101010101" charset="-122"/>
              </a:rPr>
              <a:t>就</a:t>
            </a:r>
            <a:r>
              <a:rPr sz="17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700" kern="0" spc="60" dirty="0">
                <a:solidFill>
                  <a:srgbClr val="000000">
                    <a:alpha val="100000"/>
                  </a:srgbClr>
                </a:solidFill>
                <a:latin typeface="黑体" panose="02010609060101010101" charset="-122"/>
                <a:ea typeface="黑体" panose="02010609060101010101" charset="-122"/>
                <a:cs typeface="黑体" panose="02010609060101010101" charset="-122"/>
              </a:rPr>
              <a:t>近编入其他党支部。</a:t>
            </a:r>
            <a:endParaRPr sz="1700" dirty="0">
              <a:latin typeface="黑体" panose="02010609060101010101" charset="-122"/>
              <a:ea typeface="黑体" panose="02010609060101010101" charset="-122"/>
              <a:cs typeface="黑体" panose="02010609060101010101" charset="-122"/>
            </a:endParaRPr>
          </a:p>
        </p:txBody>
      </p:sp>
      <p:sp>
        <p:nvSpPr>
          <p:cNvPr id="910" name="textbox 910"/>
          <p:cNvSpPr/>
          <p:nvPr/>
        </p:nvSpPr>
        <p:spPr>
          <a:xfrm>
            <a:off x="3348228" y="510540"/>
            <a:ext cx="2493645" cy="462280"/>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7000"/>
              </a:lnSpc>
            </a:pPr>
            <a:endParaRPr sz="700" dirty="0">
              <a:latin typeface="Arial" panose="020B0604020202020204"/>
              <a:ea typeface="Arial" panose="020B0604020202020204"/>
              <a:cs typeface="Arial" panose="020B0604020202020204"/>
            </a:endParaRPr>
          </a:p>
          <a:p>
            <a:pPr marL="406400" algn="l" rtl="0" eaLnBrk="0">
              <a:lnSpc>
                <a:spcPct val="92000"/>
              </a:lnSpc>
              <a:spcBef>
                <a:spcPts val="5"/>
              </a:spcBef>
            </a:pPr>
            <a:r>
              <a:rPr sz="2300" b="1" kern="0" spc="250" dirty="0">
                <a:solidFill>
                  <a:srgbClr val="FFFFFF">
                    <a:alpha val="100000"/>
                  </a:srgbClr>
                </a:solidFill>
                <a:latin typeface="微软雅黑" panose="020B0503020204020204" charset="-122"/>
                <a:ea typeface="微软雅黑" panose="020B0503020204020204" charset="-122"/>
                <a:cs typeface="微软雅黑" panose="020B0503020204020204" charset="-122"/>
              </a:rPr>
              <a:t>党支部设置</a:t>
            </a:r>
            <a:endParaRPr sz="2300" dirty="0">
              <a:latin typeface="微软雅黑" panose="020B0503020204020204" charset="-122"/>
              <a:ea typeface="微软雅黑" panose="020B0503020204020204" charset="-122"/>
              <a:cs typeface="微软雅黑" panose="020B0503020204020204" charset="-122"/>
            </a:endParaRPr>
          </a:p>
        </p:txBody>
      </p:sp>
      <p:sp>
        <p:nvSpPr>
          <p:cNvPr id="912" name="path 912"/>
          <p:cNvSpPr/>
          <p:nvPr/>
        </p:nvSpPr>
        <p:spPr>
          <a:xfrm>
            <a:off x="8928734" y="5204459"/>
            <a:ext cx="1362836" cy="589280"/>
          </a:xfrm>
          <a:custGeom>
            <a:avLst/>
            <a:gdLst/>
            <a:ahLst/>
            <a:cxnLst/>
            <a:rect l="0" t="0" r="0" b="0"/>
            <a:pathLst>
              <a:path w="2146" h="928">
                <a:moveTo>
                  <a:pt x="552" y="624"/>
                </a:moveTo>
                <a:cubicBezTo>
                  <a:pt x="1591" y="625"/>
                  <a:pt x="1591" y="625"/>
                  <a:pt x="1591" y="625"/>
                </a:cubicBezTo>
                <a:cubicBezTo>
                  <a:pt x="1714" y="625"/>
                  <a:pt x="1775" y="685"/>
                  <a:pt x="1775" y="746"/>
                </a:cubicBezTo>
                <a:cubicBezTo>
                  <a:pt x="1775" y="867"/>
                  <a:pt x="1714" y="928"/>
                  <a:pt x="1591" y="928"/>
                </a:cubicBezTo>
                <a:cubicBezTo>
                  <a:pt x="551" y="928"/>
                  <a:pt x="551" y="928"/>
                  <a:pt x="551" y="928"/>
                </a:cubicBezTo>
                <a:cubicBezTo>
                  <a:pt x="430" y="928"/>
                  <a:pt x="368" y="867"/>
                  <a:pt x="368" y="746"/>
                </a:cubicBezTo>
                <a:cubicBezTo>
                  <a:pt x="368" y="685"/>
                  <a:pt x="430" y="625"/>
                  <a:pt x="552" y="624"/>
                </a:cubicBezTo>
              </a:path>
              <a:path w="2146" h="928">
                <a:moveTo>
                  <a:pt x="2146" y="0"/>
                </a:moveTo>
                <a:lnTo>
                  <a:pt x="0" y="0"/>
                </a:lnTo>
                <a:lnTo>
                  <a:pt x="0" y="69"/>
                </a:lnTo>
                <a:cubicBezTo>
                  <a:pt x="0" y="376"/>
                  <a:pt x="160" y="625"/>
                  <a:pt x="358" y="624"/>
                </a:cubicBezTo>
                <a:lnTo>
                  <a:pt x="1786" y="624"/>
                </a:lnTo>
                <a:cubicBezTo>
                  <a:pt x="1984" y="625"/>
                  <a:pt x="2145" y="376"/>
                  <a:pt x="2146" y="69"/>
                </a:cubicBezTo>
                <a:lnTo>
                  <a:pt x="2146" y="0"/>
                </a:lnTo>
              </a:path>
            </a:pathLst>
          </a:custGeom>
          <a:solidFill>
            <a:srgbClr val="E61817">
              <a:alpha val="100000"/>
            </a:srgbClr>
          </a:solidFill>
          <a:ln w="0" cap="flat">
            <a:noFill/>
            <a:prstDash val="solid"/>
            <a:miter lim="0"/>
          </a:ln>
        </p:spPr>
        <p:txBody>
          <a:bodyPr rtlCol="0"/>
          <a:lstStyle/>
          <a:p>
            <a:pPr algn="ctr"/>
            <a:endParaRPr lang="zh-CN" altLang="en-US"/>
          </a:p>
        </p:txBody>
      </p:sp>
      <p:pic>
        <p:nvPicPr>
          <p:cNvPr id="916" name="picture 916"/>
          <p:cNvPicPr>
            <a:picLocks noChangeAspect="1"/>
          </p:cNvPicPr>
          <p:nvPr/>
        </p:nvPicPr>
        <p:blipFill>
          <a:blip r:embed="rId3"/>
          <a:stretch>
            <a:fillRect/>
          </a:stretch>
        </p:blipFill>
        <p:spPr>
          <a:xfrm rot="21600000">
            <a:off x="842772" y="5181219"/>
            <a:ext cx="385572" cy="612648"/>
          </a:xfrm>
          <a:prstGeom prst="rect">
            <a:avLst/>
          </a:prstGeom>
        </p:spPr>
      </p:pic>
      <p:sp>
        <p:nvSpPr>
          <p:cNvPr id="918" name="path 918"/>
          <p:cNvSpPr/>
          <p:nvPr/>
        </p:nvSpPr>
        <p:spPr>
          <a:xfrm>
            <a:off x="9305544" y="5873495"/>
            <a:ext cx="608075" cy="129794"/>
          </a:xfrm>
          <a:custGeom>
            <a:avLst/>
            <a:gdLst/>
            <a:ahLst/>
            <a:cxnLst/>
            <a:rect l="0" t="0" r="0" b="0"/>
            <a:pathLst>
              <a:path w="957" h="204">
                <a:moveTo>
                  <a:pt x="957" y="0"/>
                </a:moveTo>
                <a:lnTo>
                  <a:pt x="0" y="0"/>
                </a:lnTo>
                <a:lnTo>
                  <a:pt x="0" y="4"/>
                </a:lnTo>
                <a:cubicBezTo>
                  <a:pt x="46" y="118"/>
                  <a:pt x="242" y="204"/>
                  <a:pt x="479" y="204"/>
                </a:cubicBezTo>
                <a:cubicBezTo>
                  <a:pt x="715" y="204"/>
                  <a:pt x="911" y="118"/>
                  <a:pt x="957" y="4"/>
                </a:cubicBezTo>
                <a:lnTo>
                  <a:pt x="957" y="0"/>
                </a:lnTo>
              </a:path>
            </a:pathLst>
          </a:custGeom>
          <a:solidFill>
            <a:srgbClr val="E61817">
              <a:alpha val="100000"/>
            </a:srgbClr>
          </a:solidFill>
          <a:ln w="0" cap="flat">
            <a:noFill/>
            <a:prstDash val="solid"/>
            <a:miter lim="0"/>
          </a:ln>
        </p:spPr>
        <p:txBody>
          <a:bodyPr rtlCol="0"/>
          <a:lstStyle/>
          <a:p>
            <a:pPr algn="ctr"/>
            <a:endParaRPr lang="zh-CN" altLang="en-US"/>
          </a:p>
        </p:txBody>
      </p:sp>
      <p:pic>
        <p:nvPicPr>
          <p:cNvPr id="2" name="picture 916"/>
          <p:cNvPicPr>
            <a:picLocks noChangeAspect="1"/>
          </p:cNvPicPr>
          <p:nvPr/>
        </p:nvPicPr>
        <p:blipFill>
          <a:blip r:embed="rId3"/>
          <a:stretch>
            <a:fillRect/>
          </a:stretch>
        </p:blipFill>
        <p:spPr>
          <a:xfrm rot="21600000">
            <a:off x="842772" y="3632454"/>
            <a:ext cx="385572" cy="612648"/>
          </a:xfrm>
          <a:prstGeom prst="rect">
            <a:avLst/>
          </a:prstGeom>
        </p:spPr>
      </p:pic>
      <p:pic>
        <p:nvPicPr>
          <p:cNvPr id="3" name="picture 916"/>
          <p:cNvPicPr>
            <a:picLocks noChangeAspect="1"/>
          </p:cNvPicPr>
          <p:nvPr/>
        </p:nvPicPr>
        <p:blipFill>
          <a:blip r:embed="rId3"/>
          <a:stretch>
            <a:fillRect/>
          </a:stretch>
        </p:blipFill>
        <p:spPr>
          <a:xfrm rot="21600000">
            <a:off x="842772" y="2234819"/>
            <a:ext cx="385572" cy="612648"/>
          </a:xfrm>
          <a:prstGeom prst="rect">
            <a:avLst/>
          </a:prstGeom>
        </p:spPr>
      </p:pic>
      <p:pic>
        <p:nvPicPr>
          <p:cNvPr id="4" name="picture 916"/>
          <p:cNvPicPr>
            <a:picLocks noChangeAspect="1"/>
          </p:cNvPicPr>
          <p:nvPr/>
        </p:nvPicPr>
        <p:blipFill>
          <a:blip r:embed="rId3"/>
          <a:stretch>
            <a:fillRect/>
          </a:stretch>
        </p:blipFill>
        <p:spPr>
          <a:xfrm rot="21600000">
            <a:off x="842772" y="837184"/>
            <a:ext cx="385572" cy="612648"/>
          </a:xfrm>
          <a:prstGeom prst="rect">
            <a:avLst/>
          </a:prstGeom>
        </p:spPr>
      </p:pic>
      <p:pic>
        <p:nvPicPr>
          <p:cNvPr id="21510" name="图片 6" descr="洋钒公司2"/>
          <p:cNvPicPr>
            <a:picLocks noChangeAspect="1"/>
          </p:cNvPicPr>
          <p:nvPr/>
        </p:nvPicPr>
        <p:blipFill>
          <a:blip r:embed="rId4"/>
          <a:stretch>
            <a:fillRect/>
          </a:stretch>
        </p:blipFill>
        <p:spPr>
          <a:xfrm>
            <a:off x="9890125" y="0"/>
            <a:ext cx="2301875" cy="82867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 name="picture 932"/>
          <p:cNvPicPr>
            <a:picLocks noChangeAspect="1"/>
          </p:cNvPicPr>
          <p:nvPr/>
        </p:nvPicPr>
        <p:blipFill>
          <a:blip r:embed="rId1"/>
          <a:stretch>
            <a:fillRect/>
          </a:stretch>
        </p:blipFill>
        <p:spPr>
          <a:xfrm rot="21600000">
            <a:off x="0" y="0"/>
            <a:ext cx="12192000" cy="6858000"/>
          </a:xfrm>
          <a:prstGeom prst="rect">
            <a:avLst/>
          </a:prstGeom>
        </p:spPr>
      </p:pic>
      <p:sp>
        <p:nvSpPr>
          <p:cNvPr id="934" name="rect 934"/>
          <p:cNvSpPr/>
          <p:nvPr/>
        </p:nvSpPr>
        <p:spPr>
          <a:xfrm>
            <a:off x="263652" y="213359"/>
            <a:ext cx="11565635" cy="643128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936" name="textbox 936"/>
          <p:cNvSpPr/>
          <p:nvPr/>
        </p:nvSpPr>
        <p:spPr>
          <a:xfrm>
            <a:off x="1074204" y="6596912"/>
            <a:ext cx="10346690" cy="17907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algn="r" rtl="0" eaLnBrk="0">
              <a:lnSpc>
                <a:spcPct val="91000"/>
              </a:lnSpc>
            </a:pPr>
            <a:r>
              <a:rPr sz="11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r>
              <a:rPr sz="1100"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1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1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1</a:t>
            </a:r>
            <a:endParaRPr sz="1100" dirty="0">
              <a:latin typeface="微软雅黑" panose="020B0503020204020204" charset="-122"/>
              <a:ea typeface="微软雅黑" panose="020B0503020204020204" charset="-122"/>
              <a:cs typeface="微软雅黑" panose="020B0503020204020204" charset="-122"/>
            </a:endParaRPr>
          </a:p>
        </p:txBody>
      </p:sp>
      <p:sp>
        <p:nvSpPr>
          <p:cNvPr id="938" name="textbox 938"/>
          <p:cNvSpPr/>
          <p:nvPr/>
        </p:nvSpPr>
        <p:spPr>
          <a:xfrm>
            <a:off x="3440569" y="1722278"/>
            <a:ext cx="768984" cy="843280"/>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91000"/>
              </a:lnSpc>
            </a:pPr>
            <a:r>
              <a:rPr sz="5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此</a:t>
            </a:r>
            <a:endParaRPr sz="5900" dirty="0">
              <a:latin typeface="微软雅黑" panose="020B0503020204020204" charset="-122"/>
              <a:ea typeface="微软雅黑" panose="020B0503020204020204" charset="-122"/>
              <a:cs typeface="微软雅黑" panose="020B0503020204020204" charset="-122"/>
            </a:endParaRPr>
          </a:p>
        </p:txBody>
      </p:sp>
      <p:pic>
        <p:nvPicPr>
          <p:cNvPr id="940" name="picture 940" descr="C:/Users/Administrator/Desktop/1.png1"/>
          <p:cNvPicPr>
            <a:picLocks noChangeAspect="1"/>
          </p:cNvPicPr>
          <p:nvPr/>
        </p:nvPicPr>
        <p:blipFill>
          <a:blip r:embed="rId2"/>
          <a:srcRect/>
          <a:stretch>
            <a:fillRect/>
          </a:stretch>
        </p:blipFill>
        <p:spPr>
          <a:xfrm rot="21600000">
            <a:off x="0" y="0"/>
            <a:ext cx="12192000" cy="6858000"/>
          </a:xfrm>
          <a:prstGeom prst="rect">
            <a:avLst/>
          </a:prstGeom>
        </p:spPr>
      </p:pic>
      <p:sp>
        <p:nvSpPr>
          <p:cNvPr id="942" name="textbox 942"/>
          <p:cNvSpPr/>
          <p:nvPr/>
        </p:nvSpPr>
        <p:spPr>
          <a:xfrm>
            <a:off x="3711002" y="3489661"/>
            <a:ext cx="901064" cy="28194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99000"/>
              </a:lnSpc>
            </a:pPr>
            <a:r>
              <a:rPr sz="1700" kern="0" spc="20" dirty="0">
                <a:solidFill>
                  <a:srgbClr val="E61817">
                    <a:alpha val="100000"/>
                  </a:srgbClr>
                </a:solidFill>
                <a:latin typeface="黑体" panose="02010609060101010101" charset="-122"/>
                <a:ea typeface="黑体" panose="02010609060101010101" charset="-122"/>
                <a:cs typeface="黑体" panose="02010609060101010101" charset="-122"/>
              </a:rPr>
              <a:t>关键点二</a:t>
            </a:r>
            <a:endParaRPr sz="1700" dirty="0">
              <a:latin typeface="黑体" panose="02010609060101010101" charset="-122"/>
              <a:ea typeface="黑体" panose="02010609060101010101" charset="-122"/>
              <a:cs typeface="黑体" panose="02010609060101010101" charset="-122"/>
            </a:endParaRPr>
          </a:p>
        </p:txBody>
      </p:sp>
      <p:sp>
        <p:nvSpPr>
          <p:cNvPr id="944" name="textbox 944"/>
          <p:cNvSpPr/>
          <p:nvPr/>
        </p:nvSpPr>
        <p:spPr>
          <a:xfrm>
            <a:off x="7700835" y="3489661"/>
            <a:ext cx="901064" cy="28194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99000"/>
              </a:lnSpc>
            </a:pPr>
            <a:r>
              <a:rPr sz="1700" kern="0" spc="20" dirty="0">
                <a:solidFill>
                  <a:srgbClr val="E61817">
                    <a:alpha val="100000"/>
                  </a:srgbClr>
                </a:solidFill>
                <a:latin typeface="黑体" panose="02010609060101010101" charset="-122"/>
                <a:ea typeface="黑体" panose="02010609060101010101" charset="-122"/>
                <a:cs typeface="黑体" panose="02010609060101010101" charset="-122"/>
              </a:rPr>
              <a:t>关键点四</a:t>
            </a:r>
            <a:endParaRPr sz="1700" dirty="0">
              <a:latin typeface="黑体" panose="02010609060101010101" charset="-122"/>
              <a:ea typeface="黑体" panose="02010609060101010101" charset="-122"/>
              <a:cs typeface="黑体" panose="02010609060101010101" charset="-122"/>
            </a:endParaRPr>
          </a:p>
        </p:txBody>
      </p:sp>
      <p:pic>
        <p:nvPicPr>
          <p:cNvPr id="946" name="picture 946"/>
          <p:cNvPicPr>
            <a:picLocks noChangeAspect="1"/>
          </p:cNvPicPr>
          <p:nvPr/>
        </p:nvPicPr>
        <p:blipFill>
          <a:blip r:embed="rId3"/>
          <a:stretch>
            <a:fillRect/>
          </a:stretch>
        </p:blipFill>
        <p:spPr>
          <a:xfrm rot="21600000">
            <a:off x="3832859" y="1223771"/>
            <a:ext cx="4437888" cy="2537460"/>
          </a:xfrm>
          <a:prstGeom prst="rect">
            <a:avLst/>
          </a:prstGeom>
        </p:spPr>
      </p:pic>
      <p:grpSp>
        <p:nvGrpSpPr>
          <p:cNvPr id="10" name="group 10"/>
          <p:cNvGrpSpPr/>
          <p:nvPr/>
        </p:nvGrpSpPr>
        <p:grpSpPr>
          <a:xfrm rot="21600000">
            <a:off x="589788" y="1222247"/>
            <a:ext cx="2887979" cy="2915411"/>
            <a:chOff x="0" y="0"/>
            <a:chExt cx="2887979" cy="2915411"/>
          </a:xfrm>
        </p:grpSpPr>
        <p:pic>
          <p:nvPicPr>
            <p:cNvPr id="948" name="picture 948"/>
            <p:cNvPicPr>
              <a:picLocks noChangeAspect="1"/>
            </p:cNvPicPr>
            <p:nvPr/>
          </p:nvPicPr>
          <p:blipFill>
            <a:blip r:embed="rId4"/>
            <a:stretch>
              <a:fillRect/>
            </a:stretch>
          </p:blipFill>
          <p:spPr>
            <a:xfrm rot="21600000">
              <a:off x="0" y="0"/>
              <a:ext cx="2887979" cy="2542032"/>
            </a:xfrm>
            <a:prstGeom prst="rect">
              <a:avLst/>
            </a:prstGeom>
          </p:spPr>
        </p:pic>
        <p:sp>
          <p:nvSpPr>
            <p:cNvPr id="950" name="rect 950"/>
            <p:cNvSpPr/>
            <p:nvPr/>
          </p:nvSpPr>
          <p:spPr>
            <a:xfrm>
              <a:off x="202691" y="586740"/>
              <a:ext cx="2484120" cy="1383791"/>
            </a:xfrm>
            <a:prstGeom prst="rect">
              <a:avLst/>
            </a:prstGeom>
            <a:solidFill>
              <a:srgbClr val="E61817">
                <a:alpha val="100000"/>
              </a:srgbClr>
            </a:solidFill>
            <a:ln w="0" cap="flat">
              <a:noFill/>
              <a:prstDash val="solid"/>
              <a:miter lim="0"/>
            </a:ln>
          </p:spPr>
          <p:txBody>
            <a:bodyPr rtlCol="0"/>
            <a:lstStyle/>
            <a:p>
              <a:pPr algn="ctr"/>
              <a:endParaRPr lang="zh-CN" altLang="en-US"/>
            </a:p>
          </p:txBody>
        </p:sp>
        <p:sp>
          <p:nvSpPr>
            <p:cNvPr id="952" name="rect 952"/>
            <p:cNvSpPr/>
            <p:nvPr/>
          </p:nvSpPr>
          <p:spPr>
            <a:xfrm>
              <a:off x="195071" y="141732"/>
              <a:ext cx="2484119" cy="307848"/>
            </a:xfrm>
            <a:prstGeom prst="rect">
              <a:avLst/>
            </a:prstGeom>
            <a:solidFill>
              <a:srgbClr val="E61817">
                <a:alpha val="100000"/>
              </a:srgbClr>
            </a:solidFill>
            <a:ln w="0" cap="flat">
              <a:noFill/>
              <a:prstDash val="solid"/>
              <a:miter lim="0"/>
            </a:ln>
          </p:spPr>
          <p:txBody>
            <a:bodyPr rtlCol="0"/>
            <a:lstStyle/>
            <a:p>
              <a:pPr algn="ctr"/>
              <a:endParaRPr lang="zh-CN" altLang="en-US"/>
            </a:p>
          </p:txBody>
        </p:sp>
        <p:sp>
          <p:nvSpPr>
            <p:cNvPr id="954" name="textbox 954"/>
            <p:cNvSpPr/>
            <p:nvPr/>
          </p:nvSpPr>
          <p:spPr>
            <a:xfrm>
              <a:off x="201707" y="166955"/>
              <a:ext cx="2407920" cy="1827529"/>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27940" algn="l" rtl="0" eaLnBrk="0">
                <a:lnSpc>
                  <a:spcPct val="96000"/>
                </a:lnSpc>
              </a:pPr>
              <a:r>
                <a:rPr sz="2000" kern="0" spc="150" dirty="0">
                  <a:solidFill>
                    <a:srgbClr val="FFFFFF">
                      <a:alpha val="100000"/>
                    </a:srgbClr>
                  </a:solidFill>
                  <a:latin typeface="黑体" panose="02010609060101010101" charset="-122"/>
                  <a:ea typeface="黑体" panose="02010609060101010101" charset="-122"/>
                  <a:cs typeface="黑体" panose="02010609060101010101" charset="-122"/>
                </a:rPr>
                <a:t>支委会设置</a:t>
              </a:r>
              <a:endParaRPr sz="2000" dirty="0">
                <a:latin typeface="黑体" panose="02010609060101010101" charset="-122"/>
                <a:ea typeface="黑体" panose="02010609060101010101" charset="-122"/>
                <a:cs typeface="黑体" panose="02010609060101010101" charset="-122"/>
              </a:endParaRPr>
            </a:p>
            <a:p>
              <a:pPr marL="474980" algn="l" rtl="0" eaLnBrk="0">
                <a:lnSpc>
                  <a:spcPts val="2050"/>
                </a:lnSpc>
                <a:spcBef>
                  <a:spcPts val="1180"/>
                </a:spcBef>
              </a:pPr>
              <a:r>
                <a:rPr sz="1700" kern="0" spc="60" dirty="0">
                  <a:solidFill>
                    <a:srgbClr val="FFFFFF">
                      <a:alpha val="100000"/>
                    </a:srgbClr>
                  </a:solidFill>
                  <a:latin typeface="楷体" panose="02010609060101010101" charset="-122"/>
                  <a:ea typeface="楷体" panose="02010609060101010101" charset="-122"/>
                  <a:cs typeface="楷体" panose="02010609060101010101" charset="-122"/>
                </a:rPr>
                <a:t>正式党员7人以上</a:t>
              </a:r>
              <a:endParaRPr sz="1700" dirty="0">
                <a:latin typeface="楷体" panose="02010609060101010101" charset="-122"/>
                <a:ea typeface="楷体" panose="02010609060101010101" charset="-122"/>
                <a:cs typeface="楷体" panose="02010609060101010101" charset="-122"/>
              </a:endParaRPr>
            </a:p>
            <a:p>
              <a:pPr marL="12700" indent="125730" algn="l" rtl="0" eaLnBrk="0">
                <a:lnSpc>
                  <a:spcPct val="104000"/>
                </a:lnSpc>
                <a:spcBef>
                  <a:spcPts val="170"/>
                </a:spcBef>
              </a:pPr>
              <a:r>
                <a:rPr sz="1700" kern="0" spc="-10" dirty="0">
                  <a:solidFill>
                    <a:srgbClr val="FFFFFF">
                      <a:alpha val="100000"/>
                    </a:srgbClr>
                  </a:solidFill>
                  <a:latin typeface="楷体" panose="02010609060101010101" charset="-122"/>
                  <a:ea typeface="楷体" panose="02010609060101010101" charset="-122"/>
                  <a:cs typeface="楷体" panose="02010609060101010101" charset="-122"/>
                </a:rPr>
                <a:t>（含7人）才可设置支部</a:t>
              </a:r>
              <a:r>
                <a:rPr sz="1700" kern="0" spc="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80" dirty="0">
                  <a:solidFill>
                    <a:srgbClr val="FFFFFF">
                      <a:alpha val="100000"/>
                    </a:srgbClr>
                  </a:solidFill>
                  <a:latin typeface="楷体" panose="02010609060101010101" charset="-122"/>
                  <a:ea typeface="楷体" panose="02010609060101010101" charset="-122"/>
                  <a:cs typeface="楷体" panose="02010609060101010101" charset="-122"/>
                </a:rPr>
                <a:t>委员会。不足7人，一般</a:t>
              </a:r>
              <a:r>
                <a:rPr sz="1700" kern="0" spc="1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80" dirty="0">
                  <a:solidFill>
                    <a:srgbClr val="FFFFFF">
                      <a:alpha val="100000"/>
                    </a:srgbClr>
                  </a:solidFill>
                  <a:latin typeface="楷体" panose="02010609060101010101" charset="-122"/>
                  <a:ea typeface="楷体" panose="02010609060101010101" charset="-122"/>
                  <a:cs typeface="楷体" panose="02010609060101010101" charset="-122"/>
                </a:rPr>
                <a:t>只设1名书记，必要时设</a:t>
              </a:r>
              <a:r>
                <a:rPr sz="1700" kern="0" spc="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50" dirty="0">
                  <a:solidFill>
                    <a:srgbClr val="FFFFFF">
                      <a:alpha val="100000"/>
                    </a:srgbClr>
                  </a:solidFill>
                  <a:latin typeface="楷体" panose="02010609060101010101" charset="-122"/>
                  <a:ea typeface="楷体" panose="02010609060101010101" charset="-122"/>
                  <a:cs typeface="楷体" panose="02010609060101010101" charset="-122"/>
                </a:rPr>
                <a:t>置1名副书记。</a:t>
              </a:r>
              <a:endParaRPr sz="1700" dirty="0">
                <a:latin typeface="楷体" panose="02010609060101010101" charset="-122"/>
                <a:ea typeface="楷体" panose="02010609060101010101" charset="-122"/>
                <a:cs typeface="楷体" panose="02010609060101010101" charset="-122"/>
              </a:endParaRPr>
            </a:p>
          </p:txBody>
        </p:sp>
        <p:pic>
          <p:nvPicPr>
            <p:cNvPr id="956" name="picture 956"/>
            <p:cNvPicPr>
              <a:picLocks noChangeAspect="1"/>
            </p:cNvPicPr>
            <p:nvPr/>
          </p:nvPicPr>
          <p:blipFill>
            <a:blip r:embed="rId5"/>
            <a:stretch>
              <a:fillRect/>
            </a:stretch>
          </p:blipFill>
          <p:spPr>
            <a:xfrm rot="21600000">
              <a:off x="1315211" y="2645663"/>
              <a:ext cx="269748" cy="269748"/>
            </a:xfrm>
            <a:prstGeom prst="rect">
              <a:avLst/>
            </a:prstGeom>
          </p:spPr>
        </p:pic>
      </p:grpSp>
      <p:grpSp>
        <p:nvGrpSpPr>
          <p:cNvPr id="12" name="group 12"/>
          <p:cNvGrpSpPr/>
          <p:nvPr/>
        </p:nvGrpSpPr>
        <p:grpSpPr>
          <a:xfrm rot="21600000">
            <a:off x="8622792" y="1223771"/>
            <a:ext cx="2706624" cy="2913888"/>
            <a:chOff x="0" y="0"/>
            <a:chExt cx="2706624" cy="2913888"/>
          </a:xfrm>
        </p:grpSpPr>
        <p:pic>
          <p:nvPicPr>
            <p:cNvPr id="958" name="picture 958"/>
            <p:cNvPicPr>
              <a:picLocks noChangeAspect="1"/>
            </p:cNvPicPr>
            <p:nvPr/>
          </p:nvPicPr>
          <p:blipFill>
            <a:blip r:embed="rId6"/>
            <a:stretch>
              <a:fillRect/>
            </a:stretch>
          </p:blipFill>
          <p:spPr>
            <a:xfrm rot="21600000">
              <a:off x="0" y="0"/>
              <a:ext cx="2706624" cy="2542032"/>
            </a:xfrm>
            <a:prstGeom prst="rect">
              <a:avLst/>
            </a:prstGeom>
          </p:spPr>
        </p:pic>
        <p:sp>
          <p:nvSpPr>
            <p:cNvPr id="960" name="rect 960"/>
            <p:cNvSpPr/>
            <p:nvPr/>
          </p:nvSpPr>
          <p:spPr>
            <a:xfrm>
              <a:off x="194182" y="606298"/>
              <a:ext cx="2283459" cy="1356995"/>
            </a:xfrm>
            <a:prstGeom prst="rect">
              <a:avLst/>
            </a:prstGeom>
            <a:solidFill>
              <a:srgbClr val="E61817">
                <a:alpha val="100000"/>
              </a:srgbClr>
            </a:solidFill>
            <a:ln w="0" cap="flat">
              <a:noFill/>
              <a:prstDash val="solid"/>
              <a:miter lim="0"/>
            </a:ln>
          </p:spPr>
          <p:txBody>
            <a:bodyPr rtlCol="0"/>
            <a:lstStyle/>
            <a:p>
              <a:pPr algn="ctr"/>
              <a:endParaRPr lang="zh-CN" altLang="en-US"/>
            </a:p>
          </p:txBody>
        </p:sp>
        <p:sp>
          <p:nvSpPr>
            <p:cNvPr id="962" name="rect 962"/>
            <p:cNvSpPr/>
            <p:nvPr/>
          </p:nvSpPr>
          <p:spPr>
            <a:xfrm>
              <a:off x="192023" y="140208"/>
              <a:ext cx="2325623" cy="307848"/>
            </a:xfrm>
            <a:prstGeom prst="rect">
              <a:avLst/>
            </a:prstGeom>
            <a:solidFill>
              <a:srgbClr val="E61817">
                <a:alpha val="100000"/>
              </a:srgbClr>
            </a:solidFill>
            <a:ln w="0" cap="flat">
              <a:noFill/>
              <a:prstDash val="solid"/>
              <a:miter lim="0"/>
            </a:ln>
          </p:spPr>
          <p:txBody>
            <a:bodyPr rtlCol="0"/>
            <a:lstStyle/>
            <a:p>
              <a:pPr algn="ctr"/>
              <a:endParaRPr lang="zh-CN" altLang="en-US"/>
            </a:p>
          </p:txBody>
        </p:sp>
        <p:sp>
          <p:nvSpPr>
            <p:cNvPr id="964" name="textbox 964"/>
            <p:cNvSpPr/>
            <p:nvPr/>
          </p:nvSpPr>
          <p:spPr>
            <a:xfrm>
              <a:off x="184404" y="165431"/>
              <a:ext cx="2300604" cy="1815464"/>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24130" algn="l" rtl="0" eaLnBrk="0">
                <a:lnSpc>
                  <a:spcPct val="96000"/>
                </a:lnSpc>
              </a:pPr>
              <a:r>
                <a:rPr sz="2000" kern="0" spc="160" dirty="0">
                  <a:solidFill>
                    <a:srgbClr val="FFFFFF">
                      <a:alpha val="100000"/>
                    </a:srgbClr>
                  </a:solidFill>
                  <a:latin typeface="黑体" panose="02010609060101010101" charset="-122"/>
                  <a:ea typeface="黑体" panose="02010609060101010101" charset="-122"/>
                  <a:cs typeface="黑体" panose="02010609060101010101" charset="-122"/>
                </a:rPr>
                <a:t>履职清单</a:t>
              </a:r>
              <a:endParaRPr sz="2000" dirty="0">
                <a:latin typeface="黑体" panose="02010609060101010101" charset="-122"/>
                <a:ea typeface="黑体" panose="02010609060101010101" charset="-122"/>
                <a:cs typeface="黑体" panose="02010609060101010101" charset="-122"/>
              </a:endParaRPr>
            </a:p>
            <a:p>
              <a:pPr algn="l" rtl="0" eaLnBrk="0">
                <a:lnSpc>
                  <a:spcPct val="109000"/>
                </a:lnSpc>
              </a:pPr>
              <a:endParaRPr sz="900" dirty="0">
                <a:latin typeface="Arial" panose="020B0604020202020204"/>
                <a:ea typeface="Arial" panose="020B0604020202020204"/>
                <a:cs typeface="Arial" panose="020B0604020202020204"/>
              </a:endParaRPr>
            </a:p>
            <a:p>
              <a:pPr marL="12700" indent="462915" algn="l" rtl="0" eaLnBrk="0">
                <a:lnSpc>
                  <a:spcPct val="104000"/>
                </a:lnSpc>
                <a:spcBef>
                  <a:spcPts val="5"/>
                </a:spcBef>
              </a:pPr>
              <a:r>
                <a:rPr sz="1700" kern="0" spc="80" dirty="0">
                  <a:solidFill>
                    <a:srgbClr val="FFFFFF">
                      <a:alpha val="100000"/>
                    </a:srgbClr>
                  </a:solidFill>
                  <a:latin typeface="楷体" panose="02010609060101010101" charset="-122"/>
                  <a:ea typeface="楷体" panose="02010609060101010101" charset="-122"/>
                  <a:cs typeface="楷体" panose="02010609060101010101" charset="-122"/>
                </a:rPr>
                <a:t>履职清单即将个人</a:t>
              </a:r>
              <a:r>
                <a:rPr sz="1700" kern="0" spc="1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100" dirty="0">
                  <a:solidFill>
                    <a:srgbClr val="FFFFFF">
                      <a:alpha val="100000"/>
                    </a:srgbClr>
                  </a:solidFill>
                  <a:latin typeface="楷体" panose="02010609060101010101" charset="-122"/>
                  <a:ea typeface="楷体" panose="02010609060101010101" charset="-122"/>
                  <a:cs typeface="楷体" panose="02010609060101010101" charset="-122"/>
                </a:rPr>
                <a:t>的工作职责进行分解，</a:t>
              </a:r>
              <a:r>
                <a:rPr sz="1700" kern="0" spc="-1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80" dirty="0">
                  <a:solidFill>
                    <a:srgbClr val="FFFFFF">
                      <a:alpha val="100000"/>
                    </a:srgbClr>
                  </a:solidFill>
                  <a:latin typeface="楷体" panose="02010609060101010101" charset="-122"/>
                  <a:ea typeface="楷体" panose="02010609060101010101" charset="-122"/>
                  <a:cs typeface="楷体" panose="02010609060101010101" charset="-122"/>
                </a:rPr>
                <a:t>形成清单，其中包含支</a:t>
              </a:r>
              <a:r>
                <a:rPr sz="1700" kern="0" spc="5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80" dirty="0">
                  <a:solidFill>
                    <a:srgbClr val="FFFFFF">
                      <a:alpha val="100000"/>
                    </a:srgbClr>
                  </a:solidFill>
                  <a:latin typeface="楷体" panose="02010609060101010101" charset="-122"/>
                  <a:ea typeface="楷体" panose="02010609060101010101" charset="-122"/>
                  <a:cs typeface="楷体" panose="02010609060101010101" charset="-122"/>
                </a:rPr>
                <a:t>部工作和融入中心的工</a:t>
              </a:r>
              <a:r>
                <a:rPr sz="1700" kern="0" spc="5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0" dirty="0">
                  <a:solidFill>
                    <a:srgbClr val="FFFFFF">
                      <a:alpha val="100000"/>
                    </a:srgbClr>
                  </a:solidFill>
                  <a:latin typeface="楷体" panose="02010609060101010101" charset="-122"/>
                  <a:ea typeface="楷体" panose="02010609060101010101" charset="-122"/>
                  <a:cs typeface="楷体" panose="02010609060101010101" charset="-122"/>
                </a:rPr>
                <a:t>作。</a:t>
              </a:r>
              <a:endParaRPr sz="1700" dirty="0">
                <a:latin typeface="楷体" panose="02010609060101010101" charset="-122"/>
                <a:ea typeface="楷体" panose="02010609060101010101" charset="-122"/>
                <a:cs typeface="楷体" panose="02010609060101010101" charset="-122"/>
              </a:endParaRPr>
            </a:p>
          </p:txBody>
        </p:sp>
        <p:pic>
          <p:nvPicPr>
            <p:cNvPr id="966" name="picture 966"/>
            <p:cNvPicPr>
              <a:picLocks noChangeAspect="1"/>
            </p:cNvPicPr>
            <p:nvPr/>
          </p:nvPicPr>
          <p:blipFill>
            <a:blip r:embed="rId7"/>
            <a:stretch>
              <a:fillRect/>
            </a:stretch>
          </p:blipFill>
          <p:spPr>
            <a:xfrm rot="21600000">
              <a:off x="1219200" y="2644139"/>
              <a:ext cx="269747" cy="269748"/>
            </a:xfrm>
            <a:prstGeom prst="rect">
              <a:avLst/>
            </a:prstGeom>
          </p:spPr>
        </p:pic>
      </p:grpSp>
      <p:sp>
        <p:nvSpPr>
          <p:cNvPr id="968" name="textbox 968"/>
          <p:cNvSpPr/>
          <p:nvPr/>
        </p:nvSpPr>
        <p:spPr>
          <a:xfrm>
            <a:off x="4079240" y="1830070"/>
            <a:ext cx="3990975" cy="1357630"/>
          </a:xfrm>
          <a:prstGeom prst="rect">
            <a:avLst/>
          </a:prstGeom>
          <a:solidFill>
            <a:srgbClr val="E61817">
              <a:alpha val="100000"/>
            </a:srgbClr>
          </a:solidFill>
          <a:ln w="0" cap="flat">
            <a:noFill/>
            <a:prstDash val="solid"/>
            <a:miter lim="0"/>
          </a:ln>
        </p:spPr>
        <p:txBody>
          <a:bodyPr vert="horz" wrap="square" lIns="0" tIns="0" rIns="0" bIns="0"/>
          <a:lstStyle/>
          <a:p>
            <a:pPr algn="l" rtl="0" eaLnBrk="0">
              <a:lnSpc>
                <a:spcPct val="96000"/>
              </a:lnSpc>
            </a:pPr>
            <a:endParaRPr sz="100" dirty="0">
              <a:latin typeface="Arial" panose="020B0604020202020204"/>
              <a:ea typeface="Arial" panose="020B0604020202020204"/>
              <a:cs typeface="Arial" panose="020B0604020202020204"/>
            </a:endParaRPr>
          </a:p>
          <a:p>
            <a:pPr marL="12700" indent="474980" algn="l" rtl="0" eaLnBrk="0">
              <a:lnSpc>
                <a:spcPct val="104000"/>
              </a:lnSpc>
            </a:pPr>
            <a:r>
              <a:rPr sz="1700" kern="0" spc="70" dirty="0">
                <a:solidFill>
                  <a:srgbClr val="FFFFFF">
                    <a:alpha val="100000"/>
                  </a:srgbClr>
                </a:solidFill>
                <a:latin typeface="楷体" panose="02010609060101010101" charset="-122"/>
                <a:ea typeface="楷体" panose="02010609060101010101" charset="-122"/>
                <a:cs typeface="楷体" panose="02010609060101010101" charset="-122"/>
              </a:rPr>
              <a:t>支委中必须包含组织委员、宣传委</a:t>
            </a:r>
            <a:r>
              <a:rPr sz="1700" kern="0" spc="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90" dirty="0">
                <a:solidFill>
                  <a:srgbClr val="FFFFFF">
                    <a:alpha val="100000"/>
                  </a:srgbClr>
                </a:solidFill>
                <a:latin typeface="楷体" panose="02010609060101010101" charset="-122"/>
                <a:ea typeface="楷体" panose="02010609060101010101" charset="-122"/>
                <a:cs typeface="楷体" panose="02010609060101010101" charset="-122"/>
              </a:rPr>
              <a:t>员、纪律检查委员，</a:t>
            </a:r>
            <a:r>
              <a:rPr sz="1700" kern="0" spc="80" dirty="0">
                <a:solidFill>
                  <a:srgbClr val="FFFFFF">
                    <a:alpha val="100000"/>
                  </a:srgbClr>
                </a:solidFill>
                <a:latin typeface="楷体" panose="02010609060101010101" charset="-122"/>
                <a:ea typeface="楷体" panose="02010609060101010101" charset="-122"/>
                <a:cs typeface="楷体" panose="02010609060101010101" charset="-122"/>
              </a:rPr>
              <a:t>其中纪律检查委员</a:t>
            </a:r>
            <a:r>
              <a:rPr sz="1700" kern="0" spc="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60" dirty="0">
                <a:solidFill>
                  <a:srgbClr val="FFFFFF">
                    <a:alpha val="100000"/>
                  </a:srgbClr>
                </a:solidFill>
                <a:latin typeface="楷体" panose="02010609060101010101" charset="-122"/>
                <a:ea typeface="楷体" panose="02010609060101010101" charset="-122"/>
                <a:cs typeface="楷体" panose="02010609060101010101" charset="-122"/>
              </a:rPr>
              <a:t>一般单设，其他可兼任。</a:t>
            </a:r>
            <a:r>
              <a:rPr sz="1700" kern="0" spc="-50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60" dirty="0">
                <a:solidFill>
                  <a:srgbClr val="FFFFFF">
                    <a:alpha val="100000"/>
                  </a:srgbClr>
                </a:solidFill>
                <a:latin typeface="楷体" panose="02010609060101010101" charset="-122"/>
                <a:ea typeface="楷体" panose="02010609060101010101" charset="-122"/>
                <a:cs typeface="楷体" panose="02010609060101010101" charset="-122"/>
              </a:rPr>
              <a:t>当设置5名委员</a:t>
            </a:r>
            <a:r>
              <a:rPr sz="1700" kern="0" spc="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90" dirty="0">
                <a:solidFill>
                  <a:srgbClr val="FFFFFF">
                    <a:alpha val="100000"/>
                  </a:srgbClr>
                </a:solidFill>
                <a:latin typeface="楷体" panose="02010609060101010101" charset="-122"/>
                <a:ea typeface="楷体" panose="02010609060101010101" charset="-122"/>
                <a:cs typeface="楷体" panose="02010609060101010101" charset="-122"/>
              </a:rPr>
              <a:t>时，其他委员可为文</a:t>
            </a:r>
            <a:r>
              <a:rPr sz="1700" kern="0" spc="80" dirty="0">
                <a:solidFill>
                  <a:srgbClr val="FFFFFF">
                    <a:alpha val="100000"/>
                  </a:srgbClr>
                </a:solidFill>
                <a:latin typeface="楷体" panose="02010609060101010101" charset="-122"/>
                <a:ea typeface="楷体" panose="02010609060101010101" charset="-122"/>
                <a:cs typeface="楷体" panose="02010609060101010101" charset="-122"/>
              </a:rPr>
              <a:t>体委员、青工委原</a:t>
            </a:r>
            <a:r>
              <a:rPr sz="1700" kern="0" spc="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70" dirty="0">
                <a:solidFill>
                  <a:srgbClr val="FFFFFF">
                    <a:alpha val="100000"/>
                  </a:srgbClr>
                </a:solidFill>
                <a:latin typeface="楷体" panose="02010609060101010101" charset="-122"/>
                <a:ea typeface="楷体" panose="02010609060101010101" charset="-122"/>
                <a:cs typeface="楷体" panose="02010609060101010101" charset="-122"/>
              </a:rPr>
              <a:t>或根据工作性质设置（如保密委员）。</a:t>
            </a:r>
            <a:endParaRPr sz="1700" dirty="0">
              <a:latin typeface="楷体" panose="02010609060101010101" charset="-122"/>
              <a:ea typeface="楷体" panose="02010609060101010101" charset="-122"/>
              <a:cs typeface="楷体" panose="02010609060101010101" charset="-122"/>
            </a:endParaRPr>
          </a:p>
        </p:txBody>
      </p:sp>
      <p:sp>
        <p:nvSpPr>
          <p:cNvPr id="970" name="textbox 970"/>
          <p:cNvSpPr/>
          <p:nvPr/>
        </p:nvSpPr>
        <p:spPr>
          <a:xfrm>
            <a:off x="2955925" y="5108575"/>
            <a:ext cx="2284729" cy="1327150"/>
          </a:xfrm>
          <a:prstGeom prst="rect">
            <a:avLst/>
          </a:prstGeom>
          <a:solidFill>
            <a:srgbClr val="E61817">
              <a:alpha val="100000"/>
            </a:srgbClr>
          </a:solid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8890" indent="485775" algn="l" rtl="0" eaLnBrk="0">
              <a:lnSpc>
                <a:spcPct val="102000"/>
              </a:lnSpc>
            </a:pPr>
            <a:r>
              <a:rPr sz="1700" kern="0" spc="40" dirty="0">
                <a:solidFill>
                  <a:srgbClr val="FFFFFF">
                    <a:alpha val="100000"/>
                  </a:srgbClr>
                </a:solidFill>
                <a:latin typeface="楷体" panose="02010609060101010101" charset="-122"/>
                <a:ea typeface="楷体" panose="02010609060101010101" charset="-122"/>
                <a:cs typeface="楷体" panose="02010609060101010101" charset="-122"/>
              </a:rPr>
              <a:t>支委会由3至5人组</a:t>
            </a:r>
            <a:r>
              <a:rPr sz="1700" kern="0" spc="6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80" dirty="0">
                <a:solidFill>
                  <a:srgbClr val="FFFFFF">
                    <a:alpha val="100000"/>
                  </a:srgbClr>
                </a:solidFill>
                <a:latin typeface="楷体" panose="02010609060101010101" charset="-122"/>
                <a:ea typeface="楷体" panose="02010609060101010101" charset="-122"/>
                <a:cs typeface="楷体" panose="02010609060101010101" charset="-122"/>
              </a:rPr>
              <a:t>成，不少过7人，支</a:t>
            </a:r>
            <a:r>
              <a:rPr sz="1700" kern="0" spc="70" dirty="0">
                <a:solidFill>
                  <a:srgbClr val="FFFFFF">
                    <a:alpha val="100000"/>
                  </a:srgbClr>
                </a:solidFill>
                <a:latin typeface="楷体" panose="02010609060101010101" charset="-122"/>
                <a:ea typeface="楷体" panose="02010609060101010101" charset="-122"/>
                <a:cs typeface="楷体" panose="02010609060101010101" charset="-122"/>
              </a:rPr>
              <a:t>部</a:t>
            </a:r>
            <a:r>
              <a:rPr sz="1700" kern="0" spc="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80" dirty="0">
                <a:solidFill>
                  <a:srgbClr val="FFFFFF">
                    <a:alpha val="100000"/>
                  </a:srgbClr>
                </a:solidFill>
                <a:latin typeface="楷体" panose="02010609060101010101" charset="-122"/>
                <a:ea typeface="楷体" panose="02010609060101010101" charset="-122"/>
                <a:cs typeface="楷体" panose="02010609060101010101" charset="-122"/>
              </a:rPr>
              <a:t>委员人数不能超过支部</a:t>
            </a:r>
            <a:r>
              <a:rPr sz="1700" kern="0" spc="1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80" dirty="0">
                <a:solidFill>
                  <a:srgbClr val="FFFFFF">
                    <a:alpha val="100000"/>
                  </a:srgbClr>
                </a:solidFill>
                <a:latin typeface="楷体" panose="02010609060101010101" charset="-122"/>
                <a:ea typeface="楷体" panose="02010609060101010101" charset="-122"/>
                <a:cs typeface="楷体" panose="02010609060101010101" charset="-122"/>
              </a:rPr>
              <a:t>党员人数的半数，原则</a:t>
            </a:r>
            <a:r>
              <a:rPr sz="1700" kern="0" spc="1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40" dirty="0">
                <a:solidFill>
                  <a:srgbClr val="FFFFFF">
                    <a:alpha val="100000"/>
                  </a:srgbClr>
                </a:solidFill>
                <a:latin typeface="楷体" panose="02010609060101010101" charset="-122"/>
                <a:ea typeface="楷体" panose="02010609060101010101" charset="-122"/>
                <a:cs typeface="楷体" panose="02010609060101010101" charset="-122"/>
              </a:rPr>
              <a:t>上为奇数。</a:t>
            </a:r>
            <a:endParaRPr sz="1700" dirty="0">
              <a:latin typeface="楷体" panose="02010609060101010101" charset="-122"/>
              <a:ea typeface="楷体" panose="02010609060101010101" charset="-122"/>
              <a:cs typeface="楷体" panose="02010609060101010101" charset="-122"/>
            </a:endParaRPr>
          </a:p>
        </p:txBody>
      </p:sp>
      <p:sp>
        <p:nvSpPr>
          <p:cNvPr id="972" name="textbox 972"/>
          <p:cNvSpPr/>
          <p:nvPr/>
        </p:nvSpPr>
        <p:spPr>
          <a:xfrm>
            <a:off x="6920230" y="5107304"/>
            <a:ext cx="2397760" cy="1085850"/>
          </a:xfrm>
          <a:prstGeom prst="rect">
            <a:avLst/>
          </a:prstGeom>
          <a:solidFill>
            <a:srgbClr val="E61817">
              <a:alpha val="100000"/>
            </a:srgbClr>
          </a:solidFill>
          <a:ln w="0" cap="flat">
            <a:noFill/>
            <a:prstDash val="solid"/>
            <a:miter lim="0"/>
          </a:ln>
        </p:spPr>
        <p:txBody>
          <a:bodyPr vert="horz" wrap="square" lIns="0" tIns="0" rIns="0" bIns="0"/>
          <a:lstStyle/>
          <a:p>
            <a:pPr algn="l" rtl="0" eaLnBrk="0">
              <a:lnSpc>
                <a:spcPct val="159000"/>
              </a:lnSpc>
            </a:pPr>
            <a:endParaRPr sz="100" dirty="0">
              <a:latin typeface="Arial" panose="020B0604020202020204"/>
              <a:ea typeface="Arial" panose="020B0604020202020204"/>
              <a:cs typeface="Arial" panose="020B0604020202020204"/>
            </a:endParaRPr>
          </a:p>
          <a:p>
            <a:pPr marL="5715" indent="488315" algn="l" rtl="0" eaLnBrk="0">
              <a:lnSpc>
                <a:spcPct val="103000"/>
              </a:lnSpc>
            </a:pPr>
            <a:r>
              <a:rPr sz="1700" kern="0" spc="50" dirty="0">
                <a:solidFill>
                  <a:srgbClr val="FFFFFF">
                    <a:alpha val="100000"/>
                  </a:srgbClr>
                </a:solidFill>
                <a:latin typeface="楷体" panose="02010609060101010101" charset="-122"/>
                <a:ea typeface="楷体" panose="02010609060101010101" charset="-122"/>
                <a:cs typeface="楷体" panose="02010609060101010101" charset="-122"/>
              </a:rPr>
              <a:t>支部书记职责5条；</a:t>
            </a:r>
            <a:r>
              <a:rPr sz="1700" kern="0" spc="6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80" dirty="0">
                <a:solidFill>
                  <a:srgbClr val="FFFFFF">
                    <a:alpha val="100000"/>
                  </a:srgbClr>
                </a:solidFill>
                <a:latin typeface="楷体" panose="02010609060101010101" charset="-122"/>
                <a:ea typeface="楷体" panose="02010609060101010101" charset="-122"/>
                <a:cs typeface="楷体" panose="02010609060101010101" charset="-122"/>
              </a:rPr>
              <a:t>组织委员职责4条；宣传</a:t>
            </a:r>
            <a:r>
              <a:rPr sz="1700" kern="0" spc="3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80" dirty="0">
                <a:solidFill>
                  <a:srgbClr val="FFFFFF">
                    <a:alpha val="100000"/>
                  </a:srgbClr>
                </a:solidFill>
                <a:latin typeface="楷体" panose="02010609060101010101" charset="-122"/>
                <a:ea typeface="楷体" panose="02010609060101010101" charset="-122"/>
                <a:cs typeface="楷体" panose="02010609060101010101" charset="-122"/>
              </a:rPr>
              <a:t>委员职责4条；纪检委员</a:t>
            </a:r>
            <a:r>
              <a:rPr sz="1700" kern="0" spc="30" dirty="0">
                <a:solidFill>
                  <a:srgbClr val="FFFFFF">
                    <a:alpha val="100000"/>
                  </a:srgbClr>
                </a:solidFill>
                <a:latin typeface="楷体" panose="02010609060101010101" charset="-122"/>
                <a:ea typeface="楷体" panose="02010609060101010101" charset="-122"/>
                <a:cs typeface="楷体" panose="02010609060101010101" charset="-122"/>
              </a:rPr>
              <a:t> </a:t>
            </a:r>
            <a:r>
              <a:rPr sz="1700" kern="0" spc="40" dirty="0">
                <a:solidFill>
                  <a:srgbClr val="FFFFFF">
                    <a:alpha val="100000"/>
                  </a:srgbClr>
                </a:solidFill>
                <a:latin typeface="楷体" panose="02010609060101010101" charset="-122"/>
                <a:ea typeface="楷体" panose="02010609060101010101" charset="-122"/>
                <a:cs typeface="楷体" panose="02010609060101010101" charset="-122"/>
              </a:rPr>
              <a:t>职责4条；</a:t>
            </a:r>
            <a:endParaRPr sz="1700" dirty="0">
              <a:latin typeface="楷体" panose="02010609060101010101" charset="-122"/>
              <a:ea typeface="楷体" panose="02010609060101010101" charset="-122"/>
              <a:cs typeface="楷体" panose="02010609060101010101" charset="-122"/>
            </a:endParaRPr>
          </a:p>
        </p:txBody>
      </p:sp>
      <p:sp>
        <p:nvSpPr>
          <p:cNvPr id="974" name="textbox 974"/>
          <p:cNvSpPr/>
          <p:nvPr/>
        </p:nvSpPr>
        <p:spPr>
          <a:xfrm>
            <a:off x="1606359" y="4257770"/>
            <a:ext cx="8827769" cy="28194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99000"/>
              </a:lnSpc>
            </a:pPr>
            <a:r>
              <a:rPr sz="1700" kern="0" spc="20" dirty="0">
                <a:solidFill>
                  <a:srgbClr val="E61817">
                    <a:alpha val="100000"/>
                  </a:srgbClr>
                </a:solidFill>
                <a:latin typeface="黑体" panose="02010609060101010101" charset="-122"/>
                <a:ea typeface="黑体" panose="02010609060101010101" charset="-122"/>
                <a:cs typeface="黑体" panose="02010609060101010101" charset="-122"/>
              </a:rPr>
              <a:t>关键点一</a:t>
            </a:r>
            <a:r>
              <a:rPr sz="1700" kern="0" spc="30" dirty="0">
                <a:solidFill>
                  <a:srgbClr val="E61817">
                    <a:alpha val="100000"/>
                  </a:srgbClr>
                </a:solidFill>
                <a:latin typeface="黑体" panose="02010609060101010101" charset="-122"/>
                <a:ea typeface="黑体" panose="02010609060101010101" charset="-122"/>
                <a:cs typeface="黑体" panose="02010609060101010101" charset="-122"/>
              </a:rPr>
              <a:t>                        </a:t>
            </a:r>
            <a:r>
              <a:rPr sz="1700" kern="0" spc="20" dirty="0">
                <a:solidFill>
                  <a:srgbClr val="E61817">
                    <a:alpha val="100000"/>
                  </a:srgbClr>
                </a:solidFill>
                <a:latin typeface="黑体" panose="02010609060101010101" charset="-122"/>
                <a:ea typeface="黑体" panose="02010609060101010101" charset="-122"/>
                <a:cs typeface="黑体" panose="02010609060101010101" charset="-122"/>
              </a:rPr>
              <a:t>    关键点三</a:t>
            </a:r>
            <a:r>
              <a:rPr sz="1700" kern="0" spc="10" dirty="0">
                <a:solidFill>
                  <a:srgbClr val="E61817">
                    <a:alpha val="100000"/>
                  </a:srgbClr>
                </a:solidFill>
                <a:latin typeface="黑体" panose="02010609060101010101" charset="-122"/>
                <a:ea typeface="黑体" panose="02010609060101010101" charset="-122"/>
                <a:cs typeface="黑体" panose="02010609060101010101" charset="-122"/>
              </a:rPr>
              <a:t>                         </a:t>
            </a:r>
            <a:r>
              <a:rPr sz="1700" kern="0" spc="0" dirty="0">
                <a:solidFill>
                  <a:srgbClr val="E61817">
                    <a:alpha val="100000"/>
                  </a:srgbClr>
                </a:solidFill>
                <a:latin typeface="黑体" panose="02010609060101010101" charset="-122"/>
                <a:ea typeface="黑体" panose="02010609060101010101" charset="-122"/>
                <a:cs typeface="黑体" panose="02010609060101010101" charset="-122"/>
              </a:rPr>
              <a:t>   </a:t>
            </a:r>
            <a:r>
              <a:rPr sz="1700" kern="0" spc="20" dirty="0">
                <a:solidFill>
                  <a:srgbClr val="E61817">
                    <a:alpha val="100000"/>
                  </a:srgbClr>
                </a:solidFill>
                <a:latin typeface="黑体" panose="02010609060101010101" charset="-122"/>
                <a:ea typeface="黑体" panose="02010609060101010101" charset="-122"/>
                <a:cs typeface="黑体" panose="02010609060101010101" charset="-122"/>
              </a:rPr>
              <a:t>关键点五</a:t>
            </a:r>
            <a:endParaRPr sz="1700" dirty="0">
              <a:latin typeface="黑体" panose="02010609060101010101" charset="-122"/>
              <a:ea typeface="黑体" panose="02010609060101010101" charset="-122"/>
              <a:cs typeface="黑体" panose="02010609060101010101" charset="-122"/>
            </a:endParaRPr>
          </a:p>
        </p:txBody>
      </p:sp>
      <p:sp>
        <p:nvSpPr>
          <p:cNvPr id="976" name="textbox 976"/>
          <p:cNvSpPr/>
          <p:nvPr/>
        </p:nvSpPr>
        <p:spPr>
          <a:xfrm>
            <a:off x="4139183" y="1363979"/>
            <a:ext cx="3832859" cy="306704"/>
          </a:xfrm>
          <a:prstGeom prst="rect">
            <a:avLst/>
          </a:prstGeom>
          <a:solidFill>
            <a:srgbClr val="E61817">
              <a:alpha val="100000"/>
            </a:srgbClr>
          </a:solidFill>
          <a:ln w="0" cap="flat">
            <a:noFill/>
            <a:prstDash val="solid"/>
            <a:miter lim="0"/>
          </a:ln>
        </p:spPr>
        <p:txBody>
          <a:bodyPr vert="horz" wrap="square" lIns="0" tIns="0" rIns="0" bIns="0"/>
          <a:lstStyle/>
          <a:p>
            <a:pPr algn="l" rtl="0" eaLnBrk="0">
              <a:lnSpc>
                <a:spcPct val="116000"/>
              </a:lnSpc>
            </a:pPr>
            <a:endParaRPr sz="200" dirty="0">
              <a:latin typeface="Arial" panose="020B0604020202020204"/>
              <a:ea typeface="Arial" panose="020B0604020202020204"/>
              <a:cs typeface="Arial" panose="020B0604020202020204"/>
            </a:endParaRPr>
          </a:p>
          <a:p>
            <a:pPr marL="22225" algn="l" rtl="0" eaLnBrk="0">
              <a:lnSpc>
                <a:spcPct val="96000"/>
              </a:lnSpc>
              <a:spcBef>
                <a:spcPts val="0"/>
              </a:spcBef>
            </a:pPr>
            <a:r>
              <a:rPr sz="2000" kern="0" spc="140" dirty="0">
                <a:solidFill>
                  <a:srgbClr val="FFFFFF">
                    <a:alpha val="100000"/>
                  </a:srgbClr>
                </a:solidFill>
                <a:latin typeface="黑体" panose="02010609060101010101" charset="-122"/>
                <a:ea typeface="黑体" panose="02010609060101010101" charset="-122"/>
                <a:cs typeface="黑体" panose="02010609060101010101" charset="-122"/>
              </a:rPr>
              <a:t>委员分工</a:t>
            </a:r>
            <a:endParaRPr sz="2000" dirty="0">
              <a:latin typeface="黑体" panose="02010609060101010101" charset="-122"/>
              <a:ea typeface="黑体" panose="02010609060101010101" charset="-122"/>
              <a:cs typeface="黑体" panose="02010609060101010101" charset="-122"/>
            </a:endParaRPr>
          </a:p>
        </p:txBody>
      </p:sp>
      <p:sp>
        <p:nvSpPr>
          <p:cNvPr id="978" name="textbox 978"/>
          <p:cNvSpPr/>
          <p:nvPr/>
        </p:nvSpPr>
        <p:spPr>
          <a:xfrm>
            <a:off x="1493519" y="541020"/>
            <a:ext cx="2493645" cy="46037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568325" algn="l" rtl="0" eaLnBrk="0">
              <a:lnSpc>
                <a:spcPct val="92000"/>
              </a:lnSpc>
            </a:pPr>
            <a:r>
              <a:rPr sz="2300" b="1" kern="0" spc="230" dirty="0">
                <a:solidFill>
                  <a:srgbClr val="FFFFFF">
                    <a:alpha val="100000"/>
                  </a:srgbClr>
                </a:solidFill>
                <a:latin typeface="微软雅黑" panose="020B0503020204020204" charset="-122"/>
                <a:ea typeface="微软雅黑" panose="020B0503020204020204" charset="-122"/>
                <a:cs typeface="微软雅黑" panose="020B0503020204020204" charset="-122"/>
              </a:rPr>
              <a:t>班子配备</a:t>
            </a:r>
            <a:endParaRPr sz="2300" dirty="0">
              <a:latin typeface="微软雅黑" panose="020B0503020204020204" charset="-122"/>
              <a:ea typeface="微软雅黑" panose="020B0503020204020204" charset="-122"/>
              <a:cs typeface="微软雅黑" panose="020B0503020204020204" charset="-122"/>
            </a:endParaRPr>
          </a:p>
        </p:txBody>
      </p:sp>
      <p:sp>
        <p:nvSpPr>
          <p:cNvPr id="980" name="textbox 980"/>
          <p:cNvSpPr/>
          <p:nvPr/>
        </p:nvSpPr>
        <p:spPr>
          <a:xfrm>
            <a:off x="6917435" y="4681728"/>
            <a:ext cx="2437129" cy="307975"/>
          </a:xfrm>
          <a:prstGeom prst="rect">
            <a:avLst/>
          </a:prstGeom>
          <a:solidFill>
            <a:srgbClr val="E61817">
              <a:alpha val="100000"/>
            </a:srgbClr>
          </a:solidFill>
          <a:ln w="0" cap="flat">
            <a:noFill/>
            <a:prstDash val="solid"/>
            <a:miter lim="0"/>
          </a:ln>
        </p:spPr>
        <p:txBody>
          <a:bodyPr vert="horz" wrap="square" lIns="0" tIns="0" rIns="0" bIns="0"/>
          <a:lstStyle/>
          <a:p>
            <a:pPr algn="l" rtl="0" eaLnBrk="0">
              <a:lnSpc>
                <a:spcPct val="121000"/>
              </a:lnSpc>
            </a:pPr>
            <a:endParaRPr sz="200" dirty="0">
              <a:latin typeface="Arial" panose="020B0604020202020204"/>
              <a:ea typeface="Arial" panose="020B0604020202020204"/>
              <a:cs typeface="Arial" panose="020B0604020202020204"/>
            </a:endParaRPr>
          </a:p>
          <a:p>
            <a:pPr marL="24130" algn="l" rtl="0" eaLnBrk="0">
              <a:lnSpc>
                <a:spcPct val="96000"/>
              </a:lnSpc>
              <a:spcBef>
                <a:spcPts val="0"/>
              </a:spcBef>
            </a:pPr>
            <a:r>
              <a:rPr sz="2000" kern="0" spc="140" dirty="0">
                <a:solidFill>
                  <a:srgbClr val="FFFFFF">
                    <a:alpha val="100000"/>
                  </a:srgbClr>
                </a:solidFill>
                <a:latin typeface="黑体" panose="02010609060101010101" charset="-122"/>
                <a:ea typeface="黑体" panose="02010609060101010101" charset="-122"/>
                <a:cs typeface="黑体" panose="02010609060101010101" charset="-122"/>
              </a:rPr>
              <a:t>委员职责</a:t>
            </a:r>
            <a:endParaRPr sz="2000" dirty="0">
              <a:latin typeface="黑体" panose="02010609060101010101" charset="-122"/>
              <a:ea typeface="黑体" panose="02010609060101010101" charset="-122"/>
              <a:cs typeface="黑体" panose="02010609060101010101" charset="-122"/>
            </a:endParaRPr>
          </a:p>
        </p:txBody>
      </p:sp>
      <p:sp>
        <p:nvSpPr>
          <p:cNvPr id="982" name="textbox 982"/>
          <p:cNvSpPr/>
          <p:nvPr/>
        </p:nvSpPr>
        <p:spPr>
          <a:xfrm>
            <a:off x="2953511" y="4690871"/>
            <a:ext cx="2386964" cy="307975"/>
          </a:xfrm>
          <a:prstGeom prst="rect">
            <a:avLst/>
          </a:prstGeom>
          <a:solidFill>
            <a:srgbClr val="E61817">
              <a:alpha val="100000"/>
            </a:srgbClr>
          </a:solidFill>
          <a:ln w="0" cap="flat">
            <a:noFill/>
            <a:prstDash val="solid"/>
            <a:miter lim="0"/>
          </a:ln>
        </p:spPr>
        <p:txBody>
          <a:bodyPr vert="horz" wrap="square" lIns="0" tIns="0" rIns="0" bIns="0"/>
          <a:lstStyle/>
          <a:p>
            <a:pPr algn="l" rtl="0" eaLnBrk="0">
              <a:lnSpc>
                <a:spcPct val="132000"/>
              </a:lnSpc>
            </a:pPr>
            <a:endParaRPr sz="200" dirty="0">
              <a:latin typeface="Arial" panose="020B0604020202020204"/>
              <a:ea typeface="Arial" panose="020B0604020202020204"/>
              <a:cs typeface="Arial" panose="020B0604020202020204"/>
            </a:endParaRPr>
          </a:p>
          <a:p>
            <a:pPr marL="35560" algn="l" rtl="0" eaLnBrk="0">
              <a:lnSpc>
                <a:spcPct val="96000"/>
              </a:lnSpc>
              <a:spcBef>
                <a:spcPts val="0"/>
              </a:spcBef>
            </a:pPr>
            <a:r>
              <a:rPr sz="2000" kern="0" spc="150" dirty="0">
                <a:solidFill>
                  <a:srgbClr val="FFFFFF">
                    <a:alpha val="100000"/>
                  </a:srgbClr>
                </a:solidFill>
                <a:latin typeface="黑体" panose="02010609060101010101" charset="-122"/>
                <a:ea typeface="黑体" panose="02010609060101010101" charset="-122"/>
                <a:cs typeface="黑体" panose="02010609060101010101" charset="-122"/>
              </a:rPr>
              <a:t>支委会人数</a:t>
            </a:r>
            <a:endParaRPr sz="2000" dirty="0">
              <a:latin typeface="黑体" panose="02010609060101010101" charset="-122"/>
              <a:ea typeface="黑体" panose="02010609060101010101" charset="-122"/>
              <a:cs typeface="黑体" panose="02010609060101010101" charset="-122"/>
            </a:endParaRPr>
          </a:p>
        </p:txBody>
      </p:sp>
      <p:pic>
        <p:nvPicPr>
          <p:cNvPr id="984" name="picture 984"/>
          <p:cNvPicPr>
            <a:picLocks noChangeAspect="1"/>
          </p:cNvPicPr>
          <p:nvPr/>
        </p:nvPicPr>
        <p:blipFill>
          <a:blip r:embed="rId8"/>
          <a:stretch>
            <a:fillRect/>
          </a:stretch>
        </p:blipFill>
        <p:spPr>
          <a:xfrm rot="21600000">
            <a:off x="4009644" y="3866388"/>
            <a:ext cx="274320" cy="269748"/>
          </a:xfrm>
          <a:prstGeom prst="rect">
            <a:avLst/>
          </a:prstGeom>
        </p:spPr>
      </p:pic>
      <p:pic>
        <p:nvPicPr>
          <p:cNvPr id="986" name="picture 986"/>
          <p:cNvPicPr>
            <a:picLocks noChangeAspect="1"/>
          </p:cNvPicPr>
          <p:nvPr/>
        </p:nvPicPr>
        <p:blipFill>
          <a:blip r:embed="rId9"/>
          <a:stretch>
            <a:fillRect/>
          </a:stretch>
        </p:blipFill>
        <p:spPr>
          <a:xfrm rot="21600000">
            <a:off x="8001000" y="3867911"/>
            <a:ext cx="269747" cy="269748"/>
          </a:xfrm>
          <a:prstGeom prst="rect">
            <a:avLst/>
          </a:prstGeom>
        </p:spPr>
      </p:pic>
      <p:pic>
        <p:nvPicPr>
          <p:cNvPr id="988" name="picture 988"/>
          <p:cNvPicPr>
            <a:picLocks noChangeAspect="1"/>
          </p:cNvPicPr>
          <p:nvPr/>
        </p:nvPicPr>
        <p:blipFill>
          <a:blip r:embed="rId10"/>
          <a:stretch>
            <a:fillRect/>
          </a:stretch>
        </p:blipFill>
        <p:spPr>
          <a:xfrm rot="21600000">
            <a:off x="5911595" y="3867911"/>
            <a:ext cx="269747" cy="269748"/>
          </a:xfrm>
          <a:prstGeom prst="rect">
            <a:avLst/>
          </a:prstGeom>
        </p:spPr>
      </p:pic>
      <p:pic>
        <p:nvPicPr>
          <p:cNvPr id="21510" name="图片 6" descr="洋钒公司2"/>
          <p:cNvPicPr>
            <a:picLocks noChangeAspect="1"/>
          </p:cNvPicPr>
          <p:nvPr/>
        </p:nvPicPr>
        <p:blipFill>
          <a:blip r:embed="rId11"/>
          <a:stretch>
            <a:fillRect/>
          </a:stretch>
        </p:blipFill>
        <p:spPr>
          <a:xfrm>
            <a:off x="9890125" y="0"/>
            <a:ext cx="2301875" cy="82867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19440</Words>
  <Application>WPS 演示</Application>
  <PresentationFormat/>
  <Paragraphs>1127</Paragraphs>
  <Slides>56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56</vt:i4>
      </vt:variant>
    </vt:vector>
  </HeadingPairs>
  <TitlesOfParts>
    <vt:vector size="69" baseType="lpstr">
      <vt:lpstr>Arial</vt:lpstr>
      <vt:lpstr>宋体</vt:lpstr>
      <vt:lpstr>Wingdings</vt:lpstr>
      <vt:lpstr>Arial</vt:lpstr>
      <vt:lpstr>微软雅黑</vt:lpstr>
      <vt:lpstr>黑体</vt:lpstr>
      <vt:lpstr>楷体</vt:lpstr>
      <vt:lpstr>Arial Unicode MS</vt:lpstr>
      <vt:lpstr>Calibri</vt:lpstr>
      <vt:lpstr>仿宋</vt:lpstr>
      <vt:lpstr>FangSong_GB2312</vt:lpstr>
      <vt:lpstr>Impact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dell</cp:lastModifiedBy>
  <cp:revision>15</cp:revision>
  <dcterms:created xsi:type="dcterms:W3CDTF">2024-08-01T00:52:00Z</dcterms:created>
  <dcterms:modified xsi:type="dcterms:W3CDTF">2024-08-06T00:31:32Z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wqlLaW5nc29mdCBQREYgdG8gV1BTIDEwMA</vt:lpwstr>
  </property>
  <property fmtid="{D5CDD505-2E9C-101B-9397-08002B2CF9AE}" pid="3" name="Created">
    <vt:filetime>2024-08-02T16:32:35Z</vt:filetime>
  </property>
  <property fmtid="{D5CDD505-2E9C-101B-9397-08002B2CF9AE}" pid="4" name="ICV">
    <vt:lpwstr>0C7D9012B4BB4AE58020AAB564CC896A_13</vt:lpwstr>
  </property>
  <property fmtid="{D5CDD505-2E9C-101B-9397-08002B2CF9AE}" pid="5" name="KSOProductBuildVer">
    <vt:lpwstr>2052-11.8.2.8593</vt:lpwstr>
  </property>
</Properties>
</file>