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1"/>
  </p:handoutMasterIdLst>
  <p:sldIdLst>
    <p:sldId id="256" r:id="rId3"/>
    <p:sldId id="1106" r:id="rId5"/>
    <p:sldId id="1112" r:id="rId6"/>
    <p:sldId id="1312" r:id="rId7"/>
    <p:sldId id="822" r:id="rId8"/>
    <p:sldId id="823" r:id="rId9"/>
    <p:sldId id="830" r:id="rId10"/>
    <p:sldId id="834" r:id="rId11"/>
    <p:sldId id="1194" r:id="rId12"/>
    <p:sldId id="1195" r:id="rId13"/>
    <p:sldId id="1181" r:id="rId14"/>
    <p:sldId id="1182" r:id="rId15"/>
    <p:sldId id="1120" r:id="rId16"/>
    <p:sldId id="1121" r:id="rId17"/>
    <p:sldId id="1124" r:id="rId18"/>
    <p:sldId id="1313" r:id="rId19"/>
    <p:sldId id="1314" r:id="rId20"/>
    <p:sldId id="1315" r:id="rId21"/>
    <p:sldId id="1316" r:id="rId22"/>
    <p:sldId id="1317" r:id="rId23"/>
    <p:sldId id="1318" r:id="rId24"/>
    <p:sldId id="1319" r:id="rId25"/>
    <p:sldId id="1320" r:id="rId26"/>
    <p:sldId id="1321" r:id="rId27"/>
    <p:sldId id="1322" r:id="rId28"/>
    <p:sldId id="1324" r:id="rId29"/>
    <p:sldId id="287" r:id="rId30"/>
  </p:sldIdLst>
  <p:sldSz cx="12192000" cy="6858000"/>
  <p:notesSz cx="6858000" cy="9144000"/>
  <p:custDataLst>
    <p:tags r:id="rId3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6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7" name="1206988966@qq.com" initials="1" lastIdx="1" clrIdx="2"/>
  <p:cmAuthor id="1" name="nello" initials="n" lastIdx="2" clrIdx="0"/>
  <p:cmAuthor id="8" name="姜伟光" initials="姜" lastIdx="1" clrIdx="0"/>
  <p:cmAuthor id="9" name="han" initials="h" lastIdx="2" clrIdx="8"/>
  <p:cmAuthor id="3" name="lenovo" initials="l" lastIdx="6" clrIdx="2"/>
  <p:cmAuthor id="4" name="Administrator" initials="A" lastIdx="4" clrIdx="3"/>
  <p:cmAuthor id="5" name="作者" initials="A" lastIdx="0" clrIdx="2"/>
  <p:cmAuthor id="6" name="ming qiu" initials="m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81BD"/>
    <a:srgbClr val="C00000"/>
    <a:srgbClr val="4B7FB1"/>
    <a:srgbClr val="F94D46"/>
    <a:srgbClr val="C06664"/>
    <a:srgbClr val="4D9AD5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85018" autoAdjust="0"/>
  </p:normalViewPr>
  <p:slideViewPr>
    <p:cSldViewPr snapToGrid="0" showGuides="1">
      <p:cViewPr varScale="1">
        <p:scale>
          <a:sx n="58" d="100"/>
          <a:sy n="58" d="100"/>
        </p:scale>
        <p:origin x="952" y="52"/>
      </p:cViewPr>
      <p:guideLst>
        <p:guide orient="horz" pos="2266"/>
        <p:guide pos="38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6" Type="http://schemas.openxmlformats.org/officeDocument/2006/relationships/tags" Target="tags/tag55.xml"/><Relationship Id="rId35" Type="http://schemas.openxmlformats.org/officeDocument/2006/relationships/commentAuthors" Target="commentAuthors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EBE1B-14DF-454F-8704-A37C6511FD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ECC8E-713B-43DB-9E98-DADAF6EED59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ECC8E-713B-43DB-9E98-DADAF6EED5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9EEE4B-02EB-4DAE-B5B3-56BACE1AB3CB}" type="slidenum">
              <a:rPr lang="en-US" altLang="zh-CN"/>
            </a:fld>
            <a:endParaRPr lang="en-US" altLang="zh-CN"/>
          </a:p>
        </p:txBody>
      </p:sp>
      <p:sp>
        <p:nvSpPr>
          <p:cNvPr id="33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3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ECC8E-713B-43DB-9E98-DADAF6EED5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ECC8E-713B-43DB-9E98-DADAF6EED5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9EEE4B-02EB-4DAE-B5B3-56BACE1AB3CB}" type="slidenum">
              <a:rPr lang="en-US" altLang="zh-CN"/>
            </a:fld>
            <a:endParaRPr lang="en-US" altLang="zh-CN"/>
          </a:p>
        </p:txBody>
      </p:sp>
      <p:sp>
        <p:nvSpPr>
          <p:cNvPr id="33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3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9EEE4B-02EB-4DAE-B5B3-56BACE1AB3CB}" type="slidenum">
              <a:rPr lang="en-US" altLang="zh-CN"/>
            </a:fld>
            <a:endParaRPr lang="en-US" altLang="zh-CN"/>
          </a:p>
        </p:txBody>
      </p:sp>
      <p:sp>
        <p:nvSpPr>
          <p:cNvPr id="33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3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ECC8E-713B-43DB-9E98-DADAF6EED5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ECC8E-713B-43DB-9E98-DADAF6EED5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ECC8E-713B-43DB-9E98-DADAF6EED5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  <p:cxnSp>
        <p:nvCxnSpPr>
          <p:cNvPr id="7" name="直线连接符 6"/>
          <p:cNvCxnSpPr/>
          <p:nvPr userDrawn="1"/>
        </p:nvCxnSpPr>
        <p:spPr>
          <a:xfrm>
            <a:off x="0" y="1219200"/>
            <a:ext cx="1219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  <p:cxnSp>
        <p:nvCxnSpPr>
          <p:cNvPr id="5" name="直线连接符 4"/>
          <p:cNvCxnSpPr/>
          <p:nvPr userDrawn="1"/>
        </p:nvCxnSpPr>
        <p:spPr>
          <a:xfrm>
            <a:off x="0" y="1099454"/>
            <a:ext cx="1219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AEFDA-ABF5-4D7B-974B-B6EB1B314E0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64B9C-8245-4DA3-AD90-A01B8FB10F3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microsoft.com/office/2007/relationships/hdphoto" Target="../media/image2.wdp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38.xml"/><Relationship Id="rId1" Type="http://schemas.openxmlformats.org/officeDocument/2006/relationships/tags" Target="../tags/tag3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2.xml"/><Relationship Id="rId1" Type="http://schemas.openxmlformats.org/officeDocument/2006/relationships/tags" Target="../tags/tag41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44.xml"/><Relationship Id="rId1" Type="http://schemas.openxmlformats.org/officeDocument/2006/relationships/tags" Target="../tags/tag4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6.xml"/><Relationship Id="rId1" Type="http://schemas.openxmlformats.org/officeDocument/2006/relationships/tags" Target="../tags/tag4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8.xml"/><Relationship Id="rId1" Type="http://schemas.openxmlformats.org/officeDocument/2006/relationships/tags" Target="../tags/tag4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0.xml"/><Relationship Id="rId1" Type="http://schemas.openxmlformats.org/officeDocument/2006/relationships/tags" Target="../tags/tag4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2.xml"/><Relationship Id="rId1" Type="http://schemas.openxmlformats.org/officeDocument/2006/relationships/tags" Target="../tags/tag5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.xml"/><Relationship Id="rId2" Type="http://schemas.microsoft.com/office/2007/relationships/hdphoto" Target="../media/image2.wdp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1" Type="http://schemas.openxmlformats.org/officeDocument/2006/relationships/notesSlide" Target="../notesSlides/notesSlide3.xml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2" name="组合 51"/>
          <p:cNvGrpSpPr/>
          <p:nvPr/>
        </p:nvGrpSpPr>
        <p:grpSpPr>
          <a:xfrm>
            <a:off x="516365" y="4314791"/>
            <a:ext cx="7809452" cy="1044265"/>
            <a:chOff x="2409191" y="4665790"/>
            <a:chExt cx="11198859" cy="1497490"/>
          </a:xfrm>
        </p:grpSpPr>
        <p:grpSp>
          <p:nvGrpSpPr>
            <p:cNvPr id="53" name="组合 52"/>
            <p:cNvGrpSpPr/>
            <p:nvPr/>
          </p:nvGrpSpPr>
          <p:grpSpPr>
            <a:xfrm rot="19674440">
              <a:off x="3384550" y="5082843"/>
              <a:ext cx="10223500" cy="1080437"/>
              <a:chOff x="1003300" y="3930141"/>
              <a:chExt cx="10223500" cy="1080437"/>
            </a:xfrm>
          </p:grpSpPr>
          <p:sp>
            <p:nvSpPr>
              <p:cNvPr id="58" name="任意多边形 57"/>
              <p:cNvSpPr/>
              <p:nvPr/>
            </p:nvSpPr>
            <p:spPr>
              <a:xfrm>
                <a:off x="1003300" y="4411655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9" name="任意多边形 58"/>
              <p:cNvSpPr/>
              <p:nvPr/>
            </p:nvSpPr>
            <p:spPr>
              <a:xfrm>
                <a:off x="1003300" y="4186367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0" name="任意多边形 59"/>
              <p:cNvSpPr/>
              <p:nvPr/>
            </p:nvSpPr>
            <p:spPr>
              <a:xfrm>
                <a:off x="1003300" y="3930141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 rot="19674440">
              <a:off x="2409191" y="4665790"/>
              <a:ext cx="10223500" cy="1080437"/>
              <a:chOff x="1003300" y="3930141"/>
              <a:chExt cx="10223500" cy="1080437"/>
            </a:xfrm>
          </p:grpSpPr>
          <p:sp>
            <p:nvSpPr>
              <p:cNvPr id="55" name="任意多边形 54"/>
              <p:cNvSpPr/>
              <p:nvPr/>
            </p:nvSpPr>
            <p:spPr>
              <a:xfrm>
                <a:off x="1003300" y="4411655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6" name="任意多边形 55"/>
              <p:cNvSpPr/>
              <p:nvPr/>
            </p:nvSpPr>
            <p:spPr>
              <a:xfrm>
                <a:off x="1003300" y="4186367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7" name="任意多边形 56"/>
              <p:cNvSpPr/>
              <p:nvPr/>
            </p:nvSpPr>
            <p:spPr>
              <a:xfrm>
                <a:off x="1003300" y="3930141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2" name="圆角矩形 21"/>
          <p:cNvSpPr/>
          <p:nvPr/>
        </p:nvSpPr>
        <p:spPr>
          <a:xfrm>
            <a:off x="661035" y="752475"/>
            <a:ext cx="11153140" cy="3651885"/>
          </a:xfrm>
          <a:prstGeom prst="roundRect">
            <a:avLst>
              <a:gd name="adj" fmla="val 0"/>
            </a:avLst>
          </a:prstGeom>
          <a:solidFill>
            <a:srgbClr val="4B7FB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039329" y="1838482"/>
            <a:ext cx="10475595" cy="107585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4800" b="1" smtClean="0">
                <a:solidFill>
                  <a:schemeClr val="bg1"/>
                </a:solidFill>
                <a:latin typeface="+mj-ea"/>
                <a:ea typeface="+mj-ea"/>
              </a:rPr>
              <a:t>新闻</a:t>
            </a:r>
            <a:r>
              <a:rPr lang="zh-CN" altLang="en-US" sz="4800" b="1" dirty="0" smtClean="0">
                <a:solidFill>
                  <a:schemeClr val="bg1"/>
                </a:solidFill>
                <a:latin typeface="+mj-ea"/>
                <a:ea typeface="+mj-ea"/>
              </a:rPr>
              <a:t>写作中常见</a:t>
            </a:r>
            <a:r>
              <a:rPr lang="zh-CN" altLang="en-US" sz="4800" b="1" smtClean="0">
                <a:solidFill>
                  <a:schemeClr val="bg1"/>
                </a:solidFill>
                <a:latin typeface="+mj-ea"/>
                <a:ea typeface="+mj-ea"/>
              </a:rPr>
              <a:t>的</a:t>
            </a:r>
            <a:r>
              <a:rPr lang="zh-CN" altLang="en-US" sz="4800" b="1" smtClean="0">
                <a:solidFill>
                  <a:schemeClr val="bg1"/>
                </a:solidFill>
                <a:latin typeface="+mj-ea"/>
                <a:ea typeface="+mj-ea"/>
              </a:rPr>
              <a:t>问题分析</a:t>
            </a:r>
            <a:endParaRPr lang="zh-CN" altLang="en-US" sz="4800" b="1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3624407" y="4570174"/>
            <a:ext cx="4051300" cy="527321"/>
          </a:xfrm>
          <a:prstGeom prst="roundRect">
            <a:avLst>
              <a:gd name="adj" fmla="val 50000"/>
            </a:avLst>
          </a:prstGeom>
          <a:solidFill>
            <a:srgbClr val="4B7FB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2024</a:t>
            </a:r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11</a:t>
            </a:r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6</a:t>
            </a:r>
            <a:r>
              <a:rPr lang="zh-CN" altLang="en-US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日</a:t>
            </a:r>
            <a:r>
              <a:rPr lang="en-US" altLang="zh-CN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</a:t>
            </a:r>
            <a:endParaRPr lang="zh-CN" altLang="en-US" dirty="0" smtClean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10565" y="1972945"/>
            <a:ext cx="10770870" cy="21882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  <a:sym typeface="+mn-ea"/>
              </a:rPr>
              <a:t>《冶矿集团：点“石”成“金”！ 打造“西部钨都” 新名片》 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  <a:sym typeface="+mn-ea"/>
            </a:endParaRPr>
          </a:p>
          <a:p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  <a:sym typeface="+mn-ea"/>
            </a:endParaRPr>
          </a:p>
          <a:p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  <a:sym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《要让新闻作品“沾泥土”“带露珠”“冒热气”——陕西有色金属集团新闻写作暨摄影技能提升高级研修班侧记》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                </a:t>
            </a:r>
            <a:endParaRPr lang="en-US" altLang="zh-CN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  <a:p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6535" y="45085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6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  <a:sym typeface="+mn-ea"/>
              </a:rPr>
              <a:t>好标题示例</a:t>
            </a:r>
            <a:endParaRPr lang="zh-CN" altLang="en-US" sz="36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511395" y="1406483"/>
            <a:ext cx="10680605" cy="57785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zh-CN" altLang="en-US" sz="3200" b="1" dirty="0">
                <a:latin typeface="+mj-ea"/>
                <a:ea typeface="+mj-ea"/>
              </a:rPr>
              <a:t>不会写导语：</a:t>
            </a:r>
            <a:r>
              <a:rPr lang="zh-CN" altLang="en-US" sz="3200" b="1" dirty="0">
                <a:latin typeface="+mj-ea"/>
                <a:ea typeface="+mj-ea"/>
                <a:sym typeface="+mn-ea"/>
              </a:rPr>
              <a:t>导语不具体，不生动，不能揭示消息内容</a:t>
            </a:r>
            <a:endParaRPr lang="en-US" altLang="zh-CN" sz="3200" b="1" dirty="0">
              <a:latin typeface="+mj-ea"/>
              <a:ea typeface="+mj-ea"/>
            </a:endParaRPr>
          </a:p>
          <a:p>
            <a:endParaRPr lang="zh-CN" altLang="en-US" sz="3200" dirty="0">
              <a:latin typeface="+mj-ea"/>
              <a:ea typeface="+mj-ea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488950" y="343535"/>
            <a:ext cx="53955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r>
              <a:rPr lang="zh-CN" altLang="en-US" dirty="0"/>
              <a:t>常见的问题之二</a:t>
            </a:r>
            <a:endParaRPr lang="zh-CN" altLang="en-US" sz="3200" b="0" dirty="0"/>
          </a:p>
        </p:txBody>
      </p:sp>
      <p:sp>
        <p:nvSpPr>
          <p:cNvPr id="7" name="MH_Other_1"/>
          <p:cNvSpPr/>
          <p:nvPr>
            <p:custDataLst>
              <p:tags r:id="rId3"/>
            </p:custDataLst>
          </p:nvPr>
        </p:nvSpPr>
        <p:spPr bwMode="auto">
          <a:xfrm>
            <a:off x="724799" y="1256805"/>
            <a:ext cx="617266" cy="727528"/>
          </a:xfrm>
          <a:custGeom>
            <a:avLst/>
            <a:gdLst>
              <a:gd name="T0" fmla="*/ 894085 w 4268"/>
              <a:gd name="T1" fmla="*/ 1679836 h 5034"/>
              <a:gd name="T2" fmla="*/ 695736 w 4268"/>
              <a:gd name="T3" fmla="*/ 1585986 h 5034"/>
              <a:gd name="T4" fmla="*/ 499280 w 4268"/>
              <a:gd name="T5" fmla="*/ 1455429 h 5034"/>
              <a:gd name="T6" fmla="*/ 311151 w 4268"/>
              <a:gd name="T7" fmla="*/ 1274163 h 5034"/>
              <a:gd name="T8" fmla="*/ 154818 w 4268"/>
              <a:gd name="T9" fmla="*/ 1035375 h 5034"/>
              <a:gd name="T10" fmla="*/ 85169 w 4268"/>
              <a:gd name="T11" fmla="*/ 858272 h 5034"/>
              <a:gd name="T12" fmla="*/ 47316 w 4268"/>
              <a:gd name="T13" fmla="*/ 693656 h 5034"/>
              <a:gd name="T14" fmla="*/ 27633 w 4268"/>
              <a:gd name="T15" fmla="*/ 597914 h 5034"/>
              <a:gd name="T16" fmla="*/ 757 w 4268"/>
              <a:gd name="T17" fmla="*/ 830647 h 5034"/>
              <a:gd name="T18" fmla="*/ 11356 w 4268"/>
              <a:gd name="T19" fmla="*/ 1056567 h 5034"/>
              <a:gd name="T20" fmla="*/ 50723 w 4268"/>
              <a:gd name="T21" fmla="*/ 1251079 h 5034"/>
              <a:gd name="T22" fmla="*/ 127564 w 4268"/>
              <a:gd name="T23" fmla="*/ 1457700 h 5034"/>
              <a:gd name="T24" fmla="*/ 227117 w 4268"/>
              <a:gd name="T25" fmla="*/ 1628749 h 5034"/>
              <a:gd name="T26" fmla="*/ 332348 w 4268"/>
              <a:gd name="T27" fmla="*/ 1749467 h 5034"/>
              <a:gd name="T28" fmla="*/ 444771 w 4268"/>
              <a:gd name="T29" fmla="*/ 1832342 h 5034"/>
              <a:gd name="T30" fmla="*/ 560980 w 4268"/>
              <a:gd name="T31" fmla="*/ 1881538 h 5034"/>
              <a:gd name="T32" fmla="*/ 676431 w 4268"/>
              <a:gd name="T33" fmla="*/ 1903108 h 5034"/>
              <a:gd name="T34" fmla="*/ 843362 w 4268"/>
              <a:gd name="T35" fmla="*/ 1892512 h 5034"/>
              <a:gd name="T36" fmla="*/ 1038683 w 4268"/>
              <a:gd name="T37" fmla="*/ 1858832 h 5034"/>
              <a:gd name="T38" fmla="*/ 1322201 w 4268"/>
              <a:gd name="T39" fmla="*/ 1838775 h 5034"/>
              <a:gd name="T40" fmla="*/ 1516008 w 4268"/>
              <a:gd name="T41" fmla="*/ 1785039 h 5034"/>
              <a:gd name="T42" fmla="*/ 1579979 w 4268"/>
              <a:gd name="T43" fmla="*/ 1750602 h 5034"/>
              <a:gd name="T44" fmla="*/ 1398664 w 4268"/>
              <a:gd name="T45" fmla="*/ 1771037 h 5034"/>
              <a:gd name="T46" fmla="*/ 1156406 w 4268"/>
              <a:gd name="T47" fmla="*/ 1752872 h 5034"/>
              <a:gd name="T48" fmla="*/ 157089 w 4268"/>
              <a:gd name="T49" fmla="*/ 73036 h 5034"/>
              <a:gd name="T50" fmla="*/ 126807 w 4268"/>
              <a:gd name="T51" fmla="*/ 278522 h 5034"/>
              <a:gd name="T52" fmla="*/ 120751 w 4268"/>
              <a:gd name="T53" fmla="*/ 466979 h 5034"/>
              <a:gd name="T54" fmla="*/ 135135 w 4268"/>
              <a:gd name="T55" fmla="*/ 637271 h 5034"/>
              <a:gd name="T56" fmla="*/ 171474 w 4268"/>
              <a:gd name="T57" fmla="*/ 576344 h 5034"/>
              <a:gd name="T58" fmla="*/ 238473 w 4268"/>
              <a:gd name="T59" fmla="*/ 459788 h 5034"/>
              <a:gd name="T60" fmla="*/ 209705 w 4268"/>
              <a:gd name="T61" fmla="*/ 571803 h 5034"/>
              <a:gd name="T62" fmla="*/ 193428 w 4268"/>
              <a:gd name="T63" fmla="*/ 742095 h 5034"/>
              <a:gd name="T64" fmla="*/ 209326 w 4268"/>
              <a:gd name="T65" fmla="*/ 910495 h 5034"/>
              <a:gd name="T66" fmla="*/ 282761 w 4268"/>
              <a:gd name="T67" fmla="*/ 1059973 h 5034"/>
              <a:gd name="T68" fmla="*/ 341812 w 4268"/>
              <a:gd name="T69" fmla="*/ 1099330 h 5034"/>
              <a:gd name="T70" fmla="*/ 369066 w 4268"/>
              <a:gd name="T71" fmla="*/ 912765 h 5034"/>
              <a:gd name="T72" fmla="*/ 420924 w 4268"/>
              <a:gd name="T73" fmla="*/ 767449 h 5034"/>
              <a:gd name="T74" fmla="*/ 430009 w 4268"/>
              <a:gd name="T75" fmla="*/ 818537 h 5034"/>
              <a:gd name="T76" fmla="*/ 428116 w 4268"/>
              <a:gd name="T77" fmla="*/ 1022887 h 5034"/>
              <a:gd name="T78" fmla="*/ 465212 w 4268"/>
              <a:gd name="T79" fmla="*/ 1249565 h 5034"/>
              <a:gd name="T80" fmla="*/ 610567 w 4268"/>
              <a:gd name="T81" fmla="*/ 1416073 h 5034"/>
              <a:gd name="T82" fmla="*/ 668103 w 4268"/>
              <a:gd name="T83" fmla="*/ 1328278 h 5034"/>
              <a:gd name="T84" fmla="*/ 670753 w 4268"/>
              <a:gd name="T85" fmla="*/ 1121657 h 5034"/>
              <a:gd name="T86" fmla="*/ 705578 w 4268"/>
              <a:gd name="T87" fmla="*/ 961961 h 5034"/>
              <a:gd name="T88" fmla="*/ 719205 w 4268"/>
              <a:gd name="T89" fmla="*/ 1091004 h 5034"/>
              <a:gd name="T90" fmla="*/ 760464 w 4268"/>
              <a:gd name="T91" fmla="*/ 1298760 h 5034"/>
              <a:gd name="T92" fmla="*/ 840713 w 4268"/>
              <a:gd name="T93" fmla="*/ 1521654 h 5034"/>
              <a:gd name="T94" fmla="*/ 1029977 w 4268"/>
              <a:gd name="T95" fmla="*/ 1631776 h 5034"/>
              <a:gd name="T96" fmla="*/ 1163976 w 4268"/>
              <a:gd name="T97" fmla="*/ 1661672 h 5034"/>
              <a:gd name="T98" fmla="*/ 1198044 w 4268"/>
              <a:gd name="T99" fmla="*/ 1469052 h 5034"/>
              <a:gd name="T100" fmla="*/ 1196151 w 4268"/>
              <a:gd name="T101" fmla="*/ 1309735 h 5034"/>
              <a:gd name="T102" fmla="*/ 1159434 w 4268"/>
              <a:gd name="T103" fmla="*/ 1126198 h 5034"/>
              <a:gd name="T104" fmla="*/ 1071237 w 4268"/>
              <a:gd name="T105" fmla="*/ 931308 h 5034"/>
              <a:gd name="T106" fmla="*/ 914147 w 4268"/>
              <a:gd name="T107" fmla="*/ 737932 h 5034"/>
              <a:gd name="T108" fmla="*/ 674917 w 4268"/>
              <a:gd name="T109" fmla="*/ 549097 h 5034"/>
              <a:gd name="T110" fmla="*/ 403890 w 4268"/>
              <a:gd name="T111" fmla="*/ 298579 h 5034"/>
              <a:gd name="T112" fmla="*/ 239987 w 4268"/>
              <a:gd name="T113" fmla="*/ 101797 h 503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4268" h="5034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1511395" y="2803659"/>
            <a:ext cx="9461244" cy="40318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>
                <a:latin typeface="+mn-ea"/>
                <a:sym typeface="+mn-ea"/>
              </a:rPr>
              <a:t>必须有实质性内容，要包含新闻的基本要素（</a:t>
            </a:r>
            <a:r>
              <a:rPr lang="en-US" altLang="zh-CN" sz="3200" dirty="0" smtClean="0">
                <a:latin typeface="+mn-ea"/>
                <a:sym typeface="+mn-ea"/>
              </a:rPr>
              <a:t>5W</a:t>
            </a:r>
            <a:r>
              <a:rPr lang="zh-CN" altLang="en-US" sz="3200" dirty="0" smtClean="0">
                <a:latin typeface="+mn-ea"/>
                <a:sym typeface="+mn-ea"/>
              </a:rPr>
              <a:t>）</a:t>
            </a:r>
            <a:endParaRPr lang="en-US" altLang="zh-CN" sz="3200" dirty="0" smtClean="0">
              <a:latin typeface="+mn-ea"/>
              <a:sym typeface="+mn-ea"/>
            </a:endParaRPr>
          </a:p>
          <a:p>
            <a:endParaRPr lang="en-US" altLang="zh-CN" sz="3200" dirty="0" smtClean="0">
              <a:latin typeface="+mn-ea"/>
              <a:sym typeface="+mn-ea"/>
            </a:endParaRPr>
          </a:p>
          <a:p>
            <a:r>
              <a:rPr lang="zh-CN" altLang="en-US" sz="3200" dirty="0" smtClean="0">
                <a:latin typeface="+mn-ea"/>
                <a:sym typeface="+mn-ea"/>
              </a:rPr>
              <a:t>包含最具新闻价值、最有吸引力的新闻事件</a:t>
            </a:r>
            <a:endParaRPr lang="en-US" altLang="zh-CN" sz="3200" dirty="0" smtClean="0">
              <a:latin typeface="+mn-ea"/>
              <a:sym typeface="+mn-ea"/>
            </a:endParaRPr>
          </a:p>
          <a:p>
            <a:endParaRPr lang="en-US" altLang="zh-CN" sz="3200" dirty="0" smtClean="0">
              <a:latin typeface="+mn-ea"/>
              <a:sym typeface="+mn-ea"/>
            </a:endParaRPr>
          </a:p>
          <a:p>
            <a:r>
              <a:rPr lang="zh-CN" altLang="en-US" sz="3200" dirty="0" smtClean="0">
                <a:latin typeface="+mn-ea"/>
                <a:sym typeface="+mn-ea"/>
              </a:rPr>
              <a:t>凝练简洁、生动优美，能够迅速引人入胜</a:t>
            </a:r>
            <a:endParaRPr lang="en-US" altLang="zh-CN" sz="3200" dirty="0">
              <a:latin typeface="+mn-ea"/>
              <a:sym typeface="+mn-ea"/>
            </a:endParaRPr>
          </a:p>
          <a:p>
            <a:endParaRPr lang="en-US" altLang="zh-CN" sz="3200" dirty="0" smtClean="0">
              <a:latin typeface="+mn-ea"/>
              <a:sym typeface="+mn-ea"/>
            </a:endParaRPr>
          </a:p>
          <a:p>
            <a:endParaRPr lang="en-US" altLang="zh-CN" sz="3200" dirty="0">
              <a:latin typeface="+mn-ea"/>
              <a:sym typeface="+mn-ea"/>
            </a:endParaRPr>
          </a:p>
          <a:p>
            <a:endParaRPr lang="zh-CN" altLang="en-US" sz="3200" dirty="0">
              <a:latin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918690" y="648980"/>
            <a:ext cx="11166813" cy="398570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120000"/>
              <a:defRPr/>
            </a:pPr>
            <a:endParaRPr lang="en-US" altLang="zh-CN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120000"/>
              <a:buFont typeface="Wingdings" panose="05000000000000000000" pitchFamily="2" charset="2"/>
              <a:buChar char="l"/>
            </a:pPr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标题：</a:t>
            </a:r>
            <a:r>
              <a:rPr lang="zh-CN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 </a:t>
            </a:r>
            <a:r>
              <a:rPr lang="zh-CN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第一次用一句话报告事实，</a:t>
            </a:r>
            <a:r>
              <a:rPr lang="zh-CN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起索引作用</a:t>
            </a:r>
            <a:endParaRPr lang="en-US" altLang="zh-CN" sz="3200" dirty="0" smtClean="0">
              <a:solidFill>
                <a:srgbClr val="C00000"/>
              </a:solidFill>
              <a:latin typeface="+mn-ea"/>
            </a:endParaRPr>
          </a:p>
          <a:p>
            <a:pPr algn="just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120000"/>
              <a:buFont typeface="Wingdings" panose="05000000000000000000" pitchFamily="2" charset="2"/>
              <a:buChar char="l"/>
              <a:defRPr/>
            </a:pPr>
            <a:r>
              <a:rPr lang="zh-CN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 </a:t>
            </a:r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导语</a:t>
            </a:r>
            <a:r>
              <a:rPr lang="zh-CN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：第二次叙述事实，补充标题</a:t>
            </a:r>
            <a:endParaRPr lang="en-US" altLang="zh-CN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  <a:p>
            <a:pPr algn="just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120000"/>
              <a:buFont typeface="Wingdings" panose="05000000000000000000" pitchFamily="2" charset="2"/>
              <a:buChar char="l"/>
              <a:defRPr/>
            </a:pPr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 主体</a:t>
            </a:r>
            <a:r>
              <a:rPr lang="zh-CN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：第三次叙述事实，展开，补充导语，完全打开包袱</a:t>
            </a:r>
            <a:endParaRPr lang="en-US" altLang="zh-CN" sz="3200" dirty="0" smtClean="0">
              <a:solidFill>
                <a:srgbClr val="C00000"/>
              </a:solidFill>
              <a:latin typeface="+mn-ea"/>
            </a:endParaRPr>
          </a:p>
          <a:p>
            <a: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488876" y="343322"/>
            <a:ext cx="9373714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r>
              <a:rPr lang="zh-CN" altLang="en-US" dirty="0"/>
              <a:t>消息写作常见的问题之三</a:t>
            </a:r>
            <a:endParaRPr lang="zh-CN" altLang="en-US" sz="3200" b="0" dirty="0"/>
          </a:p>
        </p:txBody>
      </p:sp>
      <p:sp>
        <p:nvSpPr>
          <p:cNvPr id="2" name="MH_SubTitle_1"/>
          <p:cNvSpPr/>
          <p:nvPr>
            <p:custDataLst>
              <p:tags r:id="rId2"/>
            </p:custDataLst>
          </p:nvPr>
        </p:nvSpPr>
        <p:spPr>
          <a:xfrm>
            <a:off x="1941087" y="1121450"/>
            <a:ext cx="5544234" cy="11124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defRPr/>
            </a:pPr>
            <a:r>
              <a:rPr lang="zh-CN" altLang="en-US" sz="2800" b="1" dirty="0">
                <a:ea typeface="黑体" panose="02010609060101010101" pitchFamily="2" charset="-122"/>
              </a:rPr>
              <a:t>内容真实，但不够具体</a:t>
            </a:r>
            <a:endParaRPr lang="en-US" altLang="zh-CN" sz="2800" b="1" dirty="0">
              <a:gradFill>
                <a:gsLst>
                  <a:gs pos="0">
                    <a:schemeClr val="accent1"/>
                  </a:gs>
                  <a:gs pos="100000">
                    <a:schemeClr val="accent2"/>
                  </a:gs>
                </a:gsLst>
                <a:lin ang="10800000" scaled="0"/>
              </a:gradFill>
            </a:endParaRPr>
          </a:p>
        </p:txBody>
      </p:sp>
      <p:sp>
        <p:nvSpPr>
          <p:cNvPr id="3" name="MH_Other_1"/>
          <p:cNvSpPr/>
          <p:nvPr>
            <p:custDataLst>
              <p:tags r:id="rId3"/>
            </p:custDataLst>
          </p:nvPr>
        </p:nvSpPr>
        <p:spPr bwMode="auto">
          <a:xfrm>
            <a:off x="1180227" y="1209764"/>
            <a:ext cx="617266" cy="727528"/>
          </a:xfrm>
          <a:custGeom>
            <a:avLst/>
            <a:gdLst>
              <a:gd name="T0" fmla="*/ 894085 w 4268"/>
              <a:gd name="T1" fmla="*/ 1679836 h 5034"/>
              <a:gd name="T2" fmla="*/ 695736 w 4268"/>
              <a:gd name="T3" fmla="*/ 1585986 h 5034"/>
              <a:gd name="T4" fmla="*/ 499280 w 4268"/>
              <a:gd name="T5" fmla="*/ 1455429 h 5034"/>
              <a:gd name="T6" fmla="*/ 311151 w 4268"/>
              <a:gd name="T7" fmla="*/ 1274163 h 5034"/>
              <a:gd name="T8" fmla="*/ 154818 w 4268"/>
              <a:gd name="T9" fmla="*/ 1035375 h 5034"/>
              <a:gd name="T10" fmla="*/ 85169 w 4268"/>
              <a:gd name="T11" fmla="*/ 858272 h 5034"/>
              <a:gd name="T12" fmla="*/ 47316 w 4268"/>
              <a:gd name="T13" fmla="*/ 693656 h 5034"/>
              <a:gd name="T14" fmla="*/ 27633 w 4268"/>
              <a:gd name="T15" fmla="*/ 597914 h 5034"/>
              <a:gd name="T16" fmla="*/ 757 w 4268"/>
              <a:gd name="T17" fmla="*/ 830647 h 5034"/>
              <a:gd name="T18" fmla="*/ 11356 w 4268"/>
              <a:gd name="T19" fmla="*/ 1056567 h 5034"/>
              <a:gd name="T20" fmla="*/ 50723 w 4268"/>
              <a:gd name="T21" fmla="*/ 1251079 h 5034"/>
              <a:gd name="T22" fmla="*/ 127564 w 4268"/>
              <a:gd name="T23" fmla="*/ 1457700 h 5034"/>
              <a:gd name="T24" fmla="*/ 227117 w 4268"/>
              <a:gd name="T25" fmla="*/ 1628749 h 5034"/>
              <a:gd name="T26" fmla="*/ 332348 w 4268"/>
              <a:gd name="T27" fmla="*/ 1749467 h 5034"/>
              <a:gd name="T28" fmla="*/ 444771 w 4268"/>
              <a:gd name="T29" fmla="*/ 1832342 h 5034"/>
              <a:gd name="T30" fmla="*/ 560980 w 4268"/>
              <a:gd name="T31" fmla="*/ 1881538 h 5034"/>
              <a:gd name="T32" fmla="*/ 676431 w 4268"/>
              <a:gd name="T33" fmla="*/ 1903108 h 5034"/>
              <a:gd name="T34" fmla="*/ 843362 w 4268"/>
              <a:gd name="T35" fmla="*/ 1892512 h 5034"/>
              <a:gd name="T36" fmla="*/ 1038683 w 4268"/>
              <a:gd name="T37" fmla="*/ 1858832 h 5034"/>
              <a:gd name="T38" fmla="*/ 1322201 w 4268"/>
              <a:gd name="T39" fmla="*/ 1838775 h 5034"/>
              <a:gd name="T40" fmla="*/ 1516008 w 4268"/>
              <a:gd name="T41" fmla="*/ 1785039 h 5034"/>
              <a:gd name="T42" fmla="*/ 1579979 w 4268"/>
              <a:gd name="T43" fmla="*/ 1750602 h 5034"/>
              <a:gd name="T44" fmla="*/ 1398664 w 4268"/>
              <a:gd name="T45" fmla="*/ 1771037 h 5034"/>
              <a:gd name="T46" fmla="*/ 1156406 w 4268"/>
              <a:gd name="T47" fmla="*/ 1752872 h 5034"/>
              <a:gd name="T48" fmla="*/ 157089 w 4268"/>
              <a:gd name="T49" fmla="*/ 73036 h 5034"/>
              <a:gd name="T50" fmla="*/ 126807 w 4268"/>
              <a:gd name="T51" fmla="*/ 278522 h 5034"/>
              <a:gd name="T52" fmla="*/ 120751 w 4268"/>
              <a:gd name="T53" fmla="*/ 466979 h 5034"/>
              <a:gd name="T54" fmla="*/ 135135 w 4268"/>
              <a:gd name="T55" fmla="*/ 637271 h 5034"/>
              <a:gd name="T56" fmla="*/ 171474 w 4268"/>
              <a:gd name="T57" fmla="*/ 576344 h 5034"/>
              <a:gd name="T58" fmla="*/ 238473 w 4268"/>
              <a:gd name="T59" fmla="*/ 459788 h 5034"/>
              <a:gd name="T60" fmla="*/ 209705 w 4268"/>
              <a:gd name="T61" fmla="*/ 571803 h 5034"/>
              <a:gd name="T62" fmla="*/ 193428 w 4268"/>
              <a:gd name="T63" fmla="*/ 742095 h 5034"/>
              <a:gd name="T64" fmla="*/ 209326 w 4268"/>
              <a:gd name="T65" fmla="*/ 910495 h 5034"/>
              <a:gd name="T66" fmla="*/ 282761 w 4268"/>
              <a:gd name="T67" fmla="*/ 1059973 h 5034"/>
              <a:gd name="T68" fmla="*/ 341812 w 4268"/>
              <a:gd name="T69" fmla="*/ 1099330 h 5034"/>
              <a:gd name="T70" fmla="*/ 369066 w 4268"/>
              <a:gd name="T71" fmla="*/ 912765 h 5034"/>
              <a:gd name="T72" fmla="*/ 420924 w 4268"/>
              <a:gd name="T73" fmla="*/ 767449 h 5034"/>
              <a:gd name="T74" fmla="*/ 430009 w 4268"/>
              <a:gd name="T75" fmla="*/ 818537 h 5034"/>
              <a:gd name="T76" fmla="*/ 428116 w 4268"/>
              <a:gd name="T77" fmla="*/ 1022887 h 5034"/>
              <a:gd name="T78" fmla="*/ 465212 w 4268"/>
              <a:gd name="T79" fmla="*/ 1249565 h 5034"/>
              <a:gd name="T80" fmla="*/ 610567 w 4268"/>
              <a:gd name="T81" fmla="*/ 1416073 h 5034"/>
              <a:gd name="T82" fmla="*/ 668103 w 4268"/>
              <a:gd name="T83" fmla="*/ 1328278 h 5034"/>
              <a:gd name="T84" fmla="*/ 670753 w 4268"/>
              <a:gd name="T85" fmla="*/ 1121657 h 5034"/>
              <a:gd name="T86" fmla="*/ 705578 w 4268"/>
              <a:gd name="T87" fmla="*/ 961961 h 5034"/>
              <a:gd name="T88" fmla="*/ 719205 w 4268"/>
              <a:gd name="T89" fmla="*/ 1091004 h 5034"/>
              <a:gd name="T90" fmla="*/ 760464 w 4268"/>
              <a:gd name="T91" fmla="*/ 1298760 h 5034"/>
              <a:gd name="T92" fmla="*/ 840713 w 4268"/>
              <a:gd name="T93" fmla="*/ 1521654 h 5034"/>
              <a:gd name="T94" fmla="*/ 1029977 w 4268"/>
              <a:gd name="T95" fmla="*/ 1631776 h 5034"/>
              <a:gd name="T96" fmla="*/ 1163976 w 4268"/>
              <a:gd name="T97" fmla="*/ 1661672 h 5034"/>
              <a:gd name="T98" fmla="*/ 1198044 w 4268"/>
              <a:gd name="T99" fmla="*/ 1469052 h 5034"/>
              <a:gd name="T100" fmla="*/ 1196151 w 4268"/>
              <a:gd name="T101" fmla="*/ 1309735 h 5034"/>
              <a:gd name="T102" fmla="*/ 1159434 w 4268"/>
              <a:gd name="T103" fmla="*/ 1126198 h 5034"/>
              <a:gd name="T104" fmla="*/ 1071237 w 4268"/>
              <a:gd name="T105" fmla="*/ 931308 h 5034"/>
              <a:gd name="T106" fmla="*/ 914147 w 4268"/>
              <a:gd name="T107" fmla="*/ 737932 h 5034"/>
              <a:gd name="T108" fmla="*/ 674917 w 4268"/>
              <a:gd name="T109" fmla="*/ 549097 h 5034"/>
              <a:gd name="T110" fmla="*/ 403890 w 4268"/>
              <a:gd name="T111" fmla="*/ 298579 h 5034"/>
              <a:gd name="T112" fmla="*/ 239987 w 4268"/>
              <a:gd name="T113" fmla="*/ 101797 h 503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4268" h="5034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903730" y="2091690"/>
            <a:ext cx="8601075" cy="67500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FFFF"/>
              </a:buClr>
              <a:buNone/>
            </a:pPr>
            <a:r>
              <a:rPr lang="zh-CN" altLang="en-US" sz="3600" b="1" dirty="0">
                <a:solidFill>
                  <a:schemeClr val="accent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j-ea"/>
                <a:ea typeface="+mj-ea"/>
              </a:rPr>
              <a:t>  关键要素缺损，内容空洞无物</a:t>
            </a:r>
            <a:endParaRPr lang="en-US" altLang="zh-CN" sz="3600" b="1" dirty="0">
              <a:solidFill>
                <a:schemeClr val="accent1"/>
              </a:solidFill>
              <a:effectLst>
                <a:outerShdw blurRad="38100" dist="38100" dir="2700000">
                  <a:srgbClr val="C0C0C0"/>
                </a:outerShdw>
              </a:effectLst>
              <a:latin typeface="+mj-ea"/>
              <a:ea typeface="+mj-ea"/>
            </a:endParaRPr>
          </a:p>
          <a:p>
            <a:pPr>
              <a:buClr>
                <a:srgbClr val="00FFFF"/>
              </a:buClr>
              <a:buNone/>
            </a:pPr>
            <a:endParaRPr lang="en-US" altLang="zh-CN" sz="2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488876" y="343322"/>
            <a:ext cx="9373714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r>
              <a:rPr lang="zh-CN" altLang="en-US" dirty="0"/>
              <a:t>常见的问题之四</a:t>
            </a:r>
            <a:endParaRPr lang="zh-CN" altLang="en-US" sz="3200" b="0" dirty="0"/>
          </a:p>
        </p:txBody>
      </p:sp>
      <p:sp>
        <p:nvSpPr>
          <p:cNvPr id="5" name="MH_Other_1"/>
          <p:cNvSpPr/>
          <p:nvPr>
            <p:custDataLst>
              <p:tags r:id="rId2"/>
            </p:custDataLst>
          </p:nvPr>
        </p:nvSpPr>
        <p:spPr bwMode="auto">
          <a:xfrm>
            <a:off x="1004790" y="1305317"/>
            <a:ext cx="617266" cy="727528"/>
          </a:xfrm>
          <a:custGeom>
            <a:avLst/>
            <a:gdLst>
              <a:gd name="T0" fmla="*/ 894085 w 4268"/>
              <a:gd name="T1" fmla="*/ 1679836 h 5034"/>
              <a:gd name="T2" fmla="*/ 695736 w 4268"/>
              <a:gd name="T3" fmla="*/ 1585986 h 5034"/>
              <a:gd name="T4" fmla="*/ 499280 w 4268"/>
              <a:gd name="T5" fmla="*/ 1455429 h 5034"/>
              <a:gd name="T6" fmla="*/ 311151 w 4268"/>
              <a:gd name="T7" fmla="*/ 1274163 h 5034"/>
              <a:gd name="T8" fmla="*/ 154818 w 4268"/>
              <a:gd name="T9" fmla="*/ 1035375 h 5034"/>
              <a:gd name="T10" fmla="*/ 85169 w 4268"/>
              <a:gd name="T11" fmla="*/ 858272 h 5034"/>
              <a:gd name="T12" fmla="*/ 47316 w 4268"/>
              <a:gd name="T13" fmla="*/ 693656 h 5034"/>
              <a:gd name="T14" fmla="*/ 27633 w 4268"/>
              <a:gd name="T15" fmla="*/ 597914 h 5034"/>
              <a:gd name="T16" fmla="*/ 757 w 4268"/>
              <a:gd name="T17" fmla="*/ 830647 h 5034"/>
              <a:gd name="T18" fmla="*/ 11356 w 4268"/>
              <a:gd name="T19" fmla="*/ 1056567 h 5034"/>
              <a:gd name="T20" fmla="*/ 50723 w 4268"/>
              <a:gd name="T21" fmla="*/ 1251079 h 5034"/>
              <a:gd name="T22" fmla="*/ 127564 w 4268"/>
              <a:gd name="T23" fmla="*/ 1457700 h 5034"/>
              <a:gd name="T24" fmla="*/ 227117 w 4268"/>
              <a:gd name="T25" fmla="*/ 1628749 h 5034"/>
              <a:gd name="T26" fmla="*/ 332348 w 4268"/>
              <a:gd name="T27" fmla="*/ 1749467 h 5034"/>
              <a:gd name="T28" fmla="*/ 444771 w 4268"/>
              <a:gd name="T29" fmla="*/ 1832342 h 5034"/>
              <a:gd name="T30" fmla="*/ 560980 w 4268"/>
              <a:gd name="T31" fmla="*/ 1881538 h 5034"/>
              <a:gd name="T32" fmla="*/ 676431 w 4268"/>
              <a:gd name="T33" fmla="*/ 1903108 h 5034"/>
              <a:gd name="T34" fmla="*/ 843362 w 4268"/>
              <a:gd name="T35" fmla="*/ 1892512 h 5034"/>
              <a:gd name="T36" fmla="*/ 1038683 w 4268"/>
              <a:gd name="T37" fmla="*/ 1858832 h 5034"/>
              <a:gd name="T38" fmla="*/ 1322201 w 4268"/>
              <a:gd name="T39" fmla="*/ 1838775 h 5034"/>
              <a:gd name="T40" fmla="*/ 1516008 w 4268"/>
              <a:gd name="T41" fmla="*/ 1785039 h 5034"/>
              <a:gd name="T42" fmla="*/ 1579979 w 4268"/>
              <a:gd name="T43" fmla="*/ 1750602 h 5034"/>
              <a:gd name="T44" fmla="*/ 1398664 w 4268"/>
              <a:gd name="T45" fmla="*/ 1771037 h 5034"/>
              <a:gd name="T46" fmla="*/ 1156406 w 4268"/>
              <a:gd name="T47" fmla="*/ 1752872 h 5034"/>
              <a:gd name="T48" fmla="*/ 157089 w 4268"/>
              <a:gd name="T49" fmla="*/ 73036 h 5034"/>
              <a:gd name="T50" fmla="*/ 126807 w 4268"/>
              <a:gd name="T51" fmla="*/ 278522 h 5034"/>
              <a:gd name="T52" fmla="*/ 120751 w 4268"/>
              <a:gd name="T53" fmla="*/ 466979 h 5034"/>
              <a:gd name="T54" fmla="*/ 135135 w 4268"/>
              <a:gd name="T55" fmla="*/ 637271 h 5034"/>
              <a:gd name="T56" fmla="*/ 171474 w 4268"/>
              <a:gd name="T57" fmla="*/ 576344 h 5034"/>
              <a:gd name="T58" fmla="*/ 238473 w 4268"/>
              <a:gd name="T59" fmla="*/ 459788 h 5034"/>
              <a:gd name="T60" fmla="*/ 209705 w 4268"/>
              <a:gd name="T61" fmla="*/ 571803 h 5034"/>
              <a:gd name="T62" fmla="*/ 193428 w 4268"/>
              <a:gd name="T63" fmla="*/ 742095 h 5034"/>
              <a:gd name="T64" fmla="*/ 209326 w 4268"/>
              <a:gd name="T65" fmla="*/ 910495 h 5034"/>
              <a:gd name="T66" fmla="*/ 282761 w 4268"/>
              <a:gd name="T67" fmla="*/ 1059973 h 5034"/>
              <a:gd name="T68" fmla="*/ 341812 w 4268"/>
              <a:gd name="T69" fmla="*/ 1099330 h 5034"/>
              <a:gd name="T70" fmla="*/ 369066 w 4268"/>
              <a:gd name="T71" fmla="*/ 912765 h 5034"/>
              <a:gd name="T72" fmla="*/ 420924 w 4268"/>
              <a:gd name="T73" fmla="*/ 767449 h 5034"/>
              <a:gd name="T74" fmla="*/ 430009 w 4268"/>
              <a:gd name="T75" fmla="*/ 818537 h 5034"/>
              <a:gd name="T76" fmla="*/ 428116 w 4268"/>
              <a:gd name="T77" fmla="*/ 1022887 h 5034"/>
              <a:gd name="T78" fmla="*/ 465212 w 4268"/>
              <a:gd name="T79" fmla="*/ 1249565 h 5034"/>
              <a:gd name="T80" fmla="*/ 610567 w 4268"/>
              <a:gd name="T81" fmla="*/ 1416073 h 5034"/>
              <a:gd name="T82" fmla="*/ 668103 w 4268"/>
              <a:gd name="T83" fmla="*/ 1328278 h 5034"/>
              <a:gd name="T84" fmla="*/ 670753 w 4268"/>
              <a:gd name="T85" fmla="*/ 1121657 h 5034"/>
              <a:gd name="T86" fmla="*/ 705578 w 4268"/>
              <a:gd name="T87" fmla="*/ 961961 h 5034"/>
              <a:gd name="T88" fmla="*/ 719205 w 4268"/>
              <a:gd name="T89" fmla="*/ 1091004 h 5034"/>
              <a:gd name="T90" fmla="*/ 760464 w 4268"/>
              <a:gd name="T91" fmla="*/ 1298760 h 5034"/>
              <a:gd name="T92" fmla="*/ 840713 w 4268"/>
              <a:gd name="T93" fmla="*/ 1521654 h 5034"/>
              <a:gd name="T94" fmla="*/ 1029977 w 4268"/>
              <a:gd name="T95" fmla="*/ 1631776 h 5034"/>
              <a:gd name="T96" fmla="*/ 1163976 w 4268"/>
              <a:gd name="T97" fmla="*/ 1661672 h 5034"/>
              <a:gd name="T98" fmla="*/ 1198044 w 4268"/>
              <a:gd name="T99" fmla="*/ 1469052 h 5034"/>
              <a:gd name="T100" fmla="*/ 1196151 w 4268"/>
              <a:gd name="T101" fmla="*/ 1309735 h 5034"/>
              <a:gd name="T102" fmla="*/ 1159434 w 4268"/>
              <a:gd name="T103" fmla="*/ 1126198 h 5034"/>
              <a:gd name="T104" fmla="*/ 1071237 w 4268"/>
              <a:gd name="T105" fmla="*/ 931308 h 5034"/>
              <a:gd name="T106" fmla="*/ 914147 w 4268"/>
              <a:gd name="T107" fmla="*/ 737932 h 5034"/>
              <a:gd name="T108" fmla="*/ 674917 w 4268"/>
              <a:gd name="T109" fmla="*/ 549097 h 5034"/>
              <a:gd name="T110" fmla="*/ 403890 w 4268"/>
              <a:gd name="T111" fmla="*/ 298579 h 5034"/>
              <a:gd name="T112" fmla="*/ 239987 w 4268"/>
              <a:gd name="T113" fmla="*/ 101797 h 503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4268" h="5034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1880235" y="1249680"/>
            <a:ext cx="6100445" cy="98425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533400" indent="-533400" algn="just">
              <a:buClr>
                <a:srgbClr val="00FFFF"/>
              </a:buClr>
              <a:buNone/>
            </a:pP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容易激动，随意评论</a:t>
            </a:r>
            <a:endParaRPr lang="zh-CN" altLang="en-US" sz="2800" b="1" dirty="0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533400" indent="-533400" algn="just">
              <a:buClr>
                <a:srgbClr val="00FFFF"/>
              </a:buClr>
              <a:buNone/>
            </a:pP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强调“自我感受”，不够客观</a:t>
            </a:r>
            <a:endParaRPr lang="zh-CN" altLang="en-US" sz="2800" b="1" dirty="0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4"/>
            </p:custDataLst>
          </p:nvPr>
        </p:nvSpPr>
        <p:spPr>
          <a:xfrm>
            <a:off x="1701843" y="2494511"/>
            <a:ext cx="6100430" cy="2306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3400" indent="-533400" algn="just">
              <a:lnSpc>
                <a:spcPct val="150000"/>
              </a:lnSpc>
              <a:buClr>
                <a:srgbClr val="00FFFF"/>
              </a:buClr>
              <a:buNone/>
            </a:pPr>
            <a:r>
              <a:rPr lang="zh-CN" altLang="en-US" sz="3200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角色定位不对</a:t>
            </a:r>
            <a:endParaRPr lang="zh-CN" altLang="en-US" sz="3200" dirty="0">
              <a:solidFill>
                <a:srgbClr val="00B0F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533400" indent="-533400" algn="just">
              <a:lnSpc>
                <a:spcPct val="150000"/>
              </a:lnSpc>
              <a:buClr>
                <a:srgbClr val="00FFFF"/>
              </a:buClr>
              <a:buNone/>
            </a:pPr>
            <a:r>
              <a:rPr lang="zh-CN" altLang="en-US" sz="3200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不懂体裁规则</a:t>
            </a:r>
            <a:endParaRPr lang="zh-CN" altLang="en-US" sz="3200" dirty="0">
              <a:solidFill>
                <a:srgbClr val="00B0F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533400" indent="-533400" algn="just">
              <a:lnSpc>
                <a:spcPct val="150000"/>
              </a:lnSpc>
              <a:buClr>
                <a:srgbClr val="00FFFF"/>
              </a:buClr>
              <a:buNone/>
            </a:pPr>
            <a:r>
              <a:rPr lang="zh-CN" altLang="en-US" sz="3200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过分强调作者的“自我感受”</a:t>
            </a:r>
            <a:endParaRPr lang="en-US" altLang="zh-CN" sz="3200" dirty="0">
              <a:solidFill>
                <a:srgbClr val="00B0F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488876" y="343322"/>
            <a:ext cx="9373714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r>
              <a:rPr lang="zh-CN" altLang="en-US" dirty="0"/>
              <a:t>消息写作常见的问题之五</a:t>
            </a:r>
            <a:endParaRPr lang="zh-CN" altLang="en-US" sz="3200" b="0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1843405" y="1441450"/>
            <a:ext cx="6100445" cy="109918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zh-CN" altLang="en-US" sz="2800" b="1" dirty="0">
                <a:latin typeface="+mj-ea"/>
                <a:ea typeface="+mj-ea"/>
              </a:rPr>
              <a:t>对材料缺少取舍，主题不突出</a:t>
            </a:r>
            <a:endParaRPr lang="zh-CN" altLang="en-US" sz="2800" dirty="0">
              <a:latin typeface="+mj-ea"/>
              <a:ea typeface="+mj-ea"/>
            </a:endParaRPr>
          </a:p>
        </p:txBody>
      </p:sp>
      <p:sp>
        <p:nvSpPr>
          <p:cNvPr id="7" name="MH_Other_1"/>
          <p:cNvSpPr/>
          <p:nvPr>
            <p:custDataLst>
              <p:tags r:id="rId3"/>
            </p:custDataLst>
          </p:nvPr>
        </p:nvSpPr>
        <p:spPr bwMode="auto">
          <a:xfrm>
            <a:off x="804543" y="1262121"/>
            <a:ext cx="617266" cy="727528"/>
          </a:xfrm>
          <a:custGeom>
            <a:avLst/>
            <a:gdLst>
              <a:gd name="T0" fmla="*/ 894085 w 4268"/>
              <a:gd name="T1" fmla="*/ 1679836 h 5034"/>
              <a:gd name="T2" fmla="*/ 695736 w 4268"/>
              <a:gd name="T3" fmla="*/ 1585986 h 5034"/>
              <a:gd name="T4" fmla="*/ 499280 w 4268"/>
              <a:gd name="T5" fmla="*/ 1455429 h 5034"/>
              <a:gd name="T6" fmla="*/ 311151 w 4268"/>
              <a:gd name="T7" fmla="*/ 1274163 h 5034"/>
              <a:gd name="T8" fmla="*/ 154818 w 4268"/>
              <a:gd name="T9" fmla="*/ 1035375 h 5034"/>
              <a:gd name="T10" fmla="*/ 85169 w 4268"/>
              <a:gd name="T11" fmla="*/ 858272 h 5034"/>
              <a:gd name="T12" fmla="*/ 47316 w 4268"/>
              <a:gd name="T13" fmla="*/ 693656 h 5034"/>
              <a:gd name="T14" fmla="*/ 27633 w 4268"/>
              <a:gd name="T15" fmla="*/ 597914 h 5034"/>
              <a:gd name="T16" fmla="*/ 757 w 4268"/>
              <a:gd name="T17" fmla="*/ 830647 h 5034"/>
              <a:gd name="T18" fmla="*/ 11356 w 4268"/>
              <a:gd name="T19" fmla="*/ 1056567 h 5034"/>
              <a:gd name="T20" fmla="*/ 50723 w 4268"/>
              <a:gd name="T21" fmla="*/ 1251079 h 5034"/>
              <a:gd name="T22" fmla="*/ 127564 w 4268"/>
              <a:gd name="T23" fmla="*/ 1457700 h 5034"/>
              <a:gd name="T24" fmla="*/ 227117 w 4268"/>
              <a:gd name="T25" fmla="*/ 1628749 h 5034"/>
              <a:gd name="T26" fmla="*/ 332348 w 4268"/>
              <a:gd name="T27" fmla="*/ 1749467 h 5034"/>
              <a:gd name="T28" fmla="*/ 444771 w 4268"/>
              <a:gd name="T29" fmla="*/ 1832342 h 5034"/>
              <a:gd name="T30" fmla="*/ 560980 w 4268"/>
              <a:gd name="T31" fmla="*/ 1881538 h 5034"/>
              <a:gd name="T32" fmla="*/ 676431 w 4268"/>
              <a:gd name="T33" fmla="*/ 1903108 h 5034"/>
              <a:gd name="T34" fmla="*/ 843362 w 4268"/>
              <a:gd name="T35" fmla="*/ 1892512 h 5034"/>
              <a:gd name="T36" fmla="*/ 1038683 w 4268"/>
              <a:gd name="T37" fmla="*/ 1858832 h 5034"/>
              <a:gd name="T38" fmla="*/ 1322201 w 4268"/>
              <a:gd name="T39" fmla="*/ 1838775 h 5034"/>
              <a:gd name="T40" fmla="*/ 1516008 w 4268"/>
              <a:gd name="T41" fmla="*/ 1785039 h 5034"/>
              <a:gd name="T42" fmla="*/ 1579979 w 4268"/>
              <a:gd name="T43" fmla="*/ 1750602 h 5034"/>
              <a:gd name="T44" fmla="*/ 1398664 w 4268"/>
              <a:gd name="T45" fmla="*/ 1771037 h 5034"/>
              <a:gd name="T46" fmla="*/ 1156406 w 4268"/>
              <a:gd name="T47" fmla="*/ 1752872 h 5034"/>
              <a:gd name="T48" fmla="*/ 157089 w 4268"/>
              <a:gd name="T49" fmla="*/ 73036 h 5034"/>
              <a:gd name="T50" fmla="*/ 126807 w 4268"/>
              <a:gd name="T51" fmla="*/ 278522 h 5034"/>
              <a:gd name="T52" fmla="*/ 120751 w 4268"/>
              <a:gd name="T53" fmla="*/ 466979 h 5034"/>
              <a:gd name="T54" fmla="*/ 135135 w 4268"/>
              <a:gd name="T55" fmla="*/ 637271 h 5034"/>
              <a:gd name="T56" fmla="*/ 171474 w 4268"/>
              <a:gd name="T57" fmla="*/ 576344 h 5034"/>
              <a:gd name="T58" fmla="*/ 238473 w 4268"/>
              <a:gd name="T59" fmla="*/ 459788 h 5034"/>
              <a:gd name="T60" fmla="*/ 209705 w 4268"/>
              <a:gd name="T61" fmla="*/ 571803 h 5034"/>
              <a:gd name="T62" fmla="*/ 193428 w 4268"/>
              <a:gd name="T63" fmla="*/ 742095 h 5034"/>
              <a:gd name="T64" fmla="*/ 209326 w 4268"/>
              <a:gd name="T65" fmla="*/ 910495 h 5034"/>
              <a:gd name="T66" fmla="*/ 282761 w 4268"/>
              <a:gd name="T67" fmla="*/ 1059973 h 5034"/>
              <a:gd name="T68" fmla="*/ 341812 w 4268"/>
              <a:gd name="T69" fmla="*/ 1099330 h 5034"/>
              <a:gd name="T70" fmla="*/ 369066 w 4268"/>
              <a:gd name="T71" fmla="*/ 912765 h 5034"/>
              <a:gd name="T72" fmla="*/ 420924 w 4268"/>
              <a:gd name="T73" fmla="*/ 767449 h 5034"/>
              <a:gd name="T74" fmla="*/ 430009 w 4268"/>
              <a:gd name="T75" fmla="*/ 818537 h 5034"/>
              <a:gd name="T76" fmla="*/ 428116 w 4268"/>
              <a:gd name="T77" fmla="*/ 1022887 h 5034"/>
              <a:gd name="T78" fmla="*/ 465212 w 4268"/>
              <a:gd name="T79" fmla="*/ 1249565 h 5034"/>
              <a:gd name="T80" fmla="*/ 610567 w 4268"/>
              <a:gd name="T81" fmla="*/ 1416073 h 5034"/>
              <a:gd name="T82" fmla="*/ 668103 w 4268"/>
              <a:gd name="T83" fmla="*/ 1328278 h 5034"/>
              <a:gd name="T84" fmla="*/ 670753 w 4268"/>
              <a:gd name="T85" fmla="*/ 1121657 h 5034"/>
              <a:gd name="T86" fmla="*/ 705578 w 4268"/>
              <a:gd name="T87" fmla="*/ 961961 h 5034"/>
              <a:gd name="T88" fmla="*/ 719205 w 4268"/>
              <a:gd name="T89" fmla="*/ 1091004 h 5034"/>
              <a:gd name="T90" fmla="*/ 760464 w 4268"/>
              <a:gd name="T91" fmla="*/ 1298760 h 5034"/>
              <a:gd name="T92" fmla="*/ 840713 w 4268"/>
              <a:gd name="T93" fmla="*/ 1521654 h 5034"/>
              <a:gd name="T94" fmla="*/ 1029977 w 4268"/>
              <a:gd name="T95" fmla="*/ 1631776 h 5034"/>
              <a:gd name="T96" fmla="*/ 1163976 w 4268"/>
              <a:gd name="T97" fmla="*/ 1661672 h 5034"/>
              <a:gd name="T98" fmla="*/ 1198044 w 4268"/>
              <a:gd name="T99" fmla="*/ 1469052 h 5034"/>
              <a:gd name="T100" fmla="*/ 1196151 w 4268"/>
              <a:gd name="T101" fmla="*/ 1309735 h 5034"/>
              <a:gd name="T102" fmla="*/ 1159434 w 4268"/>
              <a:gd name="T103" fmla="*/ 1126198 h 5034"/>
              <a:gd name="T104" fmla="*/ 1071237 w 4268"/>
              <a:gd name="T105" fmla="*/ 931308 h 5034"/>
              <a:gd name="T106" fmla="*/ 914147 w 4268"/>
              <a:gd name="T107" fmla="*/ 737932 h 5034"/>
              <a:gd name="T108" fmla="*/ 674917 w 4268"/>
              <a:gd name="T109" fmla="*/ 549097 h 5034"/>
              <a:gd name="T110" fmla="*/ 403890 w 4268"/>
              <a:gd name="T111" fmla="*/ 298579 h 5034"/>
              <a:gd name="T112" fmla="*/ 239987 w 4268"/>
              <a:gd name="T113" fmla="*/ 101797 h 503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4268" h="5034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1532268" y="2540828"/>
            <a:ext cx="96929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新闻的主题是单一、鲜明、集中的，但我们的新闻稿往往</a:t>
            </a:r>
            <a:r>
              <a:rPr lang="en-US" altLang="zh-CN" sz="24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endParaRPr lang="en-US" altLang="zh-CN" sz="2400" b="1" dirty="0">
              <a:effectLst>
                <a:outerShdw blurRad="38100" dist="38100" dir="2700000">
                  <a:srgbClr val="C0C0C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1674033" y="3279755"/>
            <a:ext cx="6100430" cy="2955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0FFFF"/>
              </a:buClr>
              <a:buNone/>
            </a:pPr>
            <a:r>
              <a:rPr lang="zh-CN" altLang="en-US" sz="3200" b="1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对材料来者不拒</a:t>
            </a:r>
            <a:endParaRPr lang="zh-CN" altLang="en-US" sz="3200" b="1" dirty="0">
              <a:solidFill>
                <a:srgbClr val="00B0F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just">
              <a:lnSpc>
                <a:spcPct val="150000"/>
              </a:lnSpc>
              <a:buClr>
                <a:srgbClr val="00FFFF"/>
              </a:buClr>
              <a:buNone/>
            </a:pPr>
            <a:r>
              <a:rPr lang="zh-CN" altLang="en-US" sz="3200" b="1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缺乏取舍，面面俱到</a:t>
            </a:r>
            <a:endParaRPr lang="en-US" altLang="zh-CN" sz="3200" b="1" dirty="0">
              <a:solidFill>
                <a:srgbClr val="00B0F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just">
              <a:lnSpc>
                <a:spcPct val="150000"/>
              </a:lnSpc>
              <a:buClr>
                <a:srgbClr val="00FFFF"/>
              </a:buClr>
              <a:buNone/>
            </a:pPr>
            <a:r>
              <a:rPr lang="zh-CN" altLang="en-US" sz="3200" b="1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不能突出重点和主题</a:t>
            </a:r>
            <a:endParaRPr lang="en-US" altLang="zh-CN" sz="3200" b="1" dirty="0">
              <a:solidFill>
                <a:srgbClr val="00B0F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just">
              <a:lnSpc>
                <a:spcPct val="150000"/>
              </a:lnSpc>
              <a:buClr>
                <a:srgbClr val="00FFFF"/>
              </a:buClr>
              <a:buNone/>
            </a:pPr>
            <a:r>
              <a:rPr lang="en-US" altLang="zh-CN" sz="3200" b="1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——  </a:t>
            </a:r>
            <a:r>
              <a:rPr lang="zh-CN" altLang="en-US" sz="3200" b="1" dirty="0">
                <a:solidFill>
                  <a:srgbClr val="00B0F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一事一报</a:t>
            </a:r>
            <a:endParaRPr lang="zh-CN" altLang="en-US" sz="3200" dirty="0">
              <a:solidFill>
                <a:srgbClr val="00B0F0"/>
              </a:solidFill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3554730" y="3355975"/>
            <a:ext cx="7553325" cy="90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如何写好人物通讯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9" name="Freeform 14"/>
          <p:cNvSpPr>
            <a:spLocks noChangeArrowheads="1"/>
          </p:cNvSpPr>
          <p:nvPr/>
        </p:nvSpPr>
        <p:spPr bwMode="auto">
          <a:xfrm>
            <a:off x="7020061" y="2350635"/>
            <a:ext cx="864244" cy="864244"/>
          </a:xfrm>
          <a:custGeom>
            <a:avLst/>
            <a:gdLst>
              <a:gd name="T0" fmla="*/ 2147483647 w 609"/>
              <a:gd name="T1" fmla="*/ 2147483647 h 609"/>
              <a:gd name="T2" fmla="*/ 2147483647 w 609"/>
              <a:gd name="T3" fmla="*/ 2147483647 h 609"/>
              <a:gd name="T4" fmla="*/ 2147483647 w 609"/>
              <a:gd name="T5" fmla="*/ 2147483647 h 609"/>
              <a:gd name="T6" fmla="*/ 0 w 609"/>
              <a:gd name="T7" fmla="*/ 2147483647 h 609"/>
              <a:gd name="T8" fmla="*/ 2147483647 w 609"/>
              <a:gd name="T9" fmla="*/ 993140000 h 609"/>
              <a:gd name="T10" fmla="*/ 2147483647 w 609"/>
              <a:gd name="T11" fmla="*/ 993140000 h 609"/>
              <a:gd name="T12" fmla="*/ 2147483647 w 609"/>
              <a:gd name="T13" fmla="*/ 2147483647 h 609"/>
              <a:gd name="T14" fmla="*/ 2147483647 w 609"/>
              <a:gd name="T15" fmla="*/ 993140000 h 609"/>
              <a:gd name="T16" fmla="*/ 2147483647 w 609"/>
              <a:gd name="T17" fmla="*/ 993140000 h 609"/>
              <a:gd name="T18" fmla="*/ 2147483647 w 609"/>
              <a:gd name="T19" fmla="*/ 2147483647 h 609"/>
              <a:gd name="T20" fmla="*/ 2147483647 w 609"/>
              <a:gd name="T21" fmla="*/ 2147483647 h 609"/>
              <a:gd name="T22" fmla="*/ 2147483647 w 609"/>
              <a:gd name="T23" fmla="*/ 2147483647 h 609"/>
              <a:gd name="T24" fmla="*/ 2147483647 w 609"/>
              <a:gd name="T25" fmla="*/ 2147483647 h 609"/>
              <a:gd name="T26" fmla="*/ 2147483647 w 609"/>
              <a:gd name="T27" fmla="*/ 2147483647 h 609"/>
              <a:gd name="T28" fmla="*/ 2147483647 w 609"/>
              <a:gd name="T29" fmla="*/ 2147483647 h 609"/>
              <a:gd name="T30" fmla="*/ 2147483647 w 609"/>
              <a:gd name="T31" fmla="*/ 2147483647 h 609"/>
              <a:gd name="T32" fmla="*/ 2147483647 w 609"/>
              <a:gd name="T33" fmla="*/ 2147483647 h 609"/>
              <a:gd name="T34" fmla="*/ 2147483647 w 609"/>
              <a:gd name="T35" fmla="*/ 2147483647 h 609"/>
              <a:gd name="T36" fmla="*/ 2147483647 w 609"/>
              <a:gd name="T37" fmla="*/ 2147483647 h 609"/>
              <a:gd name="T38" fmla="*/ 2147483647 w 609"/>
              <a:gd name="T39" fmla="*/ 2147483647 h 609"/>
              <a:gd name="T40" fmla="*/ 2147483647 w 609"/>
              <a:gd name="T41" fmla="*/ 2147483647 h 609"/>
              <a:gd name="T42" fmla="*/ 2147483647 w 609"/>
              <a:gd name="T43" fmla="*/ 2147483647 h 609"/>
              <a:gd name="T44" fmla="*/ 2147483647 w 609"/>
              <a:gd name="T45" fmla="*/ 2147483647 h 609"/>
              <a:gd name="T46" fmla="*/ 2147483647 w 609"/>
              <a:gd name="T47" fmla="*/ 2147483647 h 609"/>
              <a:gd name="T48" fmla="*/ 2147483647 w 609"/>
              <a:gd name="T49" fmla="*/ 2147483647 h 609"/>
              <a:gd name="T50" fmla="*/ 2147483647 w 609"/>
              <a:gd name="T51" fmla="*/ 2147483647 h 609"/>
              <a:gd name="T52" fmla="*/ 2147483647 w 609"/>
              <a:gd name="T53" fmla="*/ 2147483647 h 609"/>
              <a:gd name="T54" fmla="*/ 2147483647 w 609"/>
              <a:gd name="T55" fmla="*/ 2147483647 h 609"/>
              <a:gd name="T56" fmla="*/ 2147483647 w 609"/>
              <a:gd name="T57" fmla="*/ 2147483647 h 609"/>
              <a:gd name="T58" fmla="*/ 2147483647 w 609"/>
              <a:gd name="T59" fmla="*/ 2147483647 h 609"/>
              <a:gd name="T60" fmla="*/ 2147483647 w 609"/>
              <a:gd name="T61" fmla="*/ 2147483647 h 609"/>
              <a:gd name="T62" fmla="*/ 2147483647 w 609"/>
              <a:gd name="T63" fmla="*/ 2147483647 h 609"/>
              <a:gd name="T64" fmla="*/ 2147483647 w 609"/>
              <a:gd name="T65" fmla="*/ 2147483647 h 609"/>
              <a:gd name="T66" fmla="*/ 2147483647 w 609"/>
              <a:gd name="T67" fmla="*/ 2147483647 h 609"/>
              <a:gd name="T68" fmla="*/ 2147483647 w 609"/>
              <a:gd name="T69" fmla="*/ 2147483647 h 609"/>
              <a:gd name="T70" fmla="*/ 2147483647 w 609"/>
              <a:gd name="T71" fmla="*/ 2147483647 h 609"/>
              <a:gd name="T72" fmla="*/ 2147483647 w 609"/>
              <a:gd name="T73" fmla="*/ 2147483647 h 609"/>
              <a:gd name="T74" fmla="*/ 2147483647 w 609"/>
              <a:gd name="T75" fmla="*/ 2147483647 h 609"/>
              <a:gd name="T76" fmla="*/ 2147483647 w 609"/>
              <a:gd name="T77" fmla="*/ 2147483647 h 609"/>
              <a:gd name="T78" fmla="*/ 2147483647 w 609"/>
              <a:gd name="T79" fmla="*/ 2147483647 h 609"/>
              <a:gd name="T80" fmla="*/ 2147483647 w 609"/>
              <a:gd name="T81" fmla="*/ 2147483647 h 609"/>
              <a:gd name="T82" fmla="*/ 2147483647 w 609"/>
              <a:gd name="T83" fmla="*/ 2147483647 h 609"/>
              <a:gd name="T84" fmla="*/ 2147483647 w 609"/>
              <a:gd name="T85" fmla="*/ 2147483647 h 609"/>
              <a:gd name="T86" fmla="*/ 2147483647 w 609"/>
              <a:gd name="T87" fmla="*/ 2147483647 h 609"/>
              <a:gd name="T88" fmla="*/ 2147483647 w 609"/>
              <a:gd name="T89" fmla="*/ 2147483647 h 609"/>
              <a:gd name="T90" fmla="*/ 2147483647 w 609"/>
              <a:gd name="T91" fmla="*/ 2147483647 h 609"/>
              <a:gd name="T92" fmla="*/ 2147483647 w 609"/>
              <a:gd name="T93" fmla="*/ 2147483647 h 609"/>
              <a:gd name="T94" fmla="*/ 2147483647 w 609"/>
              <a:gd name="T95" fmla="*/ 2147483647 h 609"/>
              <a:gd name="T96" fmla="*/ 2147483647 w 609"/>
              <a:gd name="T97" fmla="*/ 2147483647 h 609"/>
              <a:gd name="T98" fmla="*/ 2147483647 w 609"/>
              <a:gd name="T99" fmla="*/ 2147483647 h 609"/>
              <a:gd name="T100" fmla="*/ 2147483647 w 609"/>
              <a:gd name="T101" fmla="*/ 2147483647 h 609"/>
              <a:gd name="T102" fmla="*/ 2147483647 w 609"/>
              <a:gd name="T103" fmla="*/ 2147483647 h 609"/>
              <a:gd name="T104" fmla="*/ 2147483647 w 609"/>
              <a:gd name="T105" fmla="*/ 2147483647 h 609"/>
              <a:gd name="T106" fmla="*/ 2147483647 w 609"/>
              <a:gd name="T107" fmla="*/ 2147483647 h 609"/>
              <a:gd name="T108" fmla="*/ 2147483647 w 609"/>
              <a:gd name="T109" fmla="*/ 2147483647 h 609"/>
              <a:gd name="T110" fmla="*/ 2147483647 w 609"/>
              <a:gd name="T111" fmla="*/ 2147483647 h 609"/>
              <a:gd name="T112" fmla="*/ 2147483647 w 609"/>
              <a:gd name="T113" fmla="*/ 2147483647 h 609"/>
              <a:gd name="T114" fmla="*/ 2147483647 w 609"/>
              <a:gd name="T115" fmla="*/ 2147483647 h 60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609" h="609">
                <a:moveTo>
                  <a:pt x="587" y="488"/>
                </a:moveTo>
                <a:lnTo>
                  <a:pt x="587" y="488"/>
                </a:lnTo>
                <a:cubicBezTo>
                  <a:pt x="318" y="601"/>
                  <a:pt x="318" y="601"/>
                  <a:pt x="318" y="601"/>
                </a:cubicBezTo>
                <a:cubicBezTo>
                  <a:pt x="311" y="608"/>
                  <a:pt x="311" y="608"/>
                  <a:pt x="304" y="608"/>
                </a:cubicBezTo>
                <a:cubicBezTo>
                  <a:pt x="297" y="608"/>
                  <a:pt x="297" y="608"/>
                  <a:pt x="290" y="601"/>
                </a:cubicBezTo>
                <a:cubicBezTo>
                  <a:pt x="21" y="488"/>
                  <a:pt x="21" y="488"/>
                  <a:pt x="21" y="488"/>
                </a:cubicBezTo>
                <a:cubicBezTo>
                  <a:pt x="7" y="488"/>
                  <a:pt x="0" y="474"/>
                  <a:pt x="0" y="467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15"/>
                  <a:pt x="14" y="0"/>
                  <a:pt x="28" y="0"/>
                </a:cubicBezTo>
                <a:cubicBezTo>
                  <a:pt x="35" y="0"/>
                  <a:pt x="35" y="0"/>
                  <a:pt x="42" y="8"/>
                </a:cubicBezTo>
                <a:cubicBezTo>
                  <a:pt x="304" y="114"/>
                  <a:pt x="304" y="114"/>
                  <a:pt x="304" y="114"/>
                </a:cubicBezTo>
                <a:cubicBezTo>
                  <a:pt x="565" y="8"/>
                  <a:pt x="565" y="8"/>
                  <a:pt x="565" y="8"/>
                </a:cubicBezTo>
                <a:cubicBezTo>
                  <a:pt x="572" y="0"/>
                  <a:pt x="572" y="0"/>
                  <a:pt x="579" y="0"/>
                </a:cubicBezTo>
                <a:cubicBezTo>
                  <a:pt x="594" y="0"/>
                  <a:pt x="608" y="15"/>
                  <a:pt x="608" y="29"/>
                </a:cubicBezTo>
                <a:cubicBezTo>
                  <a:pt x="608" y="467"/>
                  <a:pt x="608" y="467"/>
                  <a:pt x="608" y="467"/>
                </a:cubicBezTo>
                <a:cubicBezTo>
                  <a:pt x="608" y="474"/>
                  <a:pt x="601" y="488"/>
                  <a:pt x="587" y="488"/>
                </a:cubicBezTo>
                <a:close/>
                <a:moveTo>
                  <a:pt x="276" y="163"/>
                </a:moveTo>
                <a:lnTo>
                  <a:pt x="276" y="163"/>
                </a:lnTo>
                <a:cubicBezTo>
                  <a:pt x="56" y="71"/>
                  <a:pt x="56" y="71"/>
                  <a:pt x="56" y="71"/>
                </a:cubicBezTo>
                <a:cubicBezTo>
                  <a:pt x="56" y="446"/>
                  <a:pt x="56" y="446"/>
                  <a:pt x="56" y="446"/>
                </a:cubicBezTo>
                <a:cubicBezTo>
                  <a:pt x="276" y="538"/>
                  <a:pt x="276" y="538"/>
                  <a:pt x="276" y="538"/>
                </a:cubicBezTo>
                <a:lnTo>
                  <a:pt x="276" y="163"/>
                </a:lnTo>
                <a:close/>
                <a:moveTo>
                  <a:pt x="551" y="71"/>
                </a:moveTo>
                <a:lnTo>
                  <a:pt x="551" y="71"/>
                </a:lnTo>
                <a:cubicBezTo>
                  <a:pt x="332" y="163"/>
                  <a:pt x="332" y="163"/>
                  <a:pt x="332" y="163"/>
                </a:cubicBezTo>
                <a:cubicBezTo>
                  <a:pt x="332" y="538"/>
                  <a:pt x="332" y="538"/>
                  <a:pt x="332" y="538"/>
                </a:cubicBezTo>
                <a:cubicBezTo>
                  <a:pt x="551" y="446"/>
                  <a:pt x="551" y="446"/>
                  <a:pt x="551" y="446"/>
                </a:cubicBezTo>
                <a:lnTo>
                  <a:pt x="551" y="71"/>
                </a:lnTo>
                <a:close/>
                <a:moveTo>
                  <a:pt x="375" y="206"/>
                </a:moveTo>
                <a:lnTo>
                  <a:pt x="375" y="206"/>
                </a:lnTo>
                <a:cubicBezTo>
                  <a:pt x="480" y="156"/>
                  <a:pt x="480" y="156"/>
                  <a:pt x="480" y="156"/>
                </a:cubicBezTo>
                <a:cubicBezTo>
                  <a:pt x="488" y="156"/>
                  <a:pt x="488" y="156"/>
                  <a:pt x="495" y="156"/>
                </a:cubicBezTo>
                <a:cubicBezTo>
                  <a:pt x="509" y="156"/>
                  <a:pt x="523" y="163"/>
                  <a:pt x="523" y="184"/>
                </a:cubicBezTo>
                <a:cubicBezTo>
                  <a:pt x="523" y="191"/>
                  <a:pt x="516" y="206"/>
                  <a:pt x="502" y="206"/>
                </a:cubicBezTo>
                <a:cubicBezTo>
                  <a:pt x="403" y="255"/>
                  <a:pt x="403" y="255"/>
                  <a:pt x="403" y="255"/>
                </a:cubicBezTo>
                <a:cubicBezTo>
                  <a:pt x="396" y="255"/>
                  <a:pt x="396" y="255"/>
                  <a:pt x="389" y="255"/>
                </a:cubicBezTo>
                <a:cubicBezTo>
                  <a:pt x="375" y="255"/>
                  <a:pt x="360" y="248"/>
                  <a:pt x="360" y="227"/>
                </a:cubicBezTo>
                <a:cubicBezTo>
                  <a:pt x="360" y="220"/>
                  <a:pt x="367" y="206"/>
                  <a:pt x="375" y="206"/>
                </a:cubicBezTo>
                <a:close/>
                <a:moveTo>
                  <a:pt x="375" y="304"/>
                </a:moveTo>
                <a:lnTo>
                  <a:pt x="375" y="304"/>
                </a:lnTo>
                <a:cubicBezTo>
                  <a:pt x="480" y="262"/>
                  <a:pt x="480" y="262"/>
                  <a:pt x="480" y="262"/>
                </a:cubicBezTo>
                <a:cubicBezTo>
                  <a:pt x="488" y="255"/>
                  <a:pt x="488" y="255"/>
                  <a:pt x="495" y="255"/>
                </a:cubicBezTo>
                <a:cubicBezTo>
                  <a:pt x="509" y="255"/>
                  <a:pt x="523" y="269"/>
                  <a:pt x="523" y="283"/>
                </a:cubicBezTo>
                <a:cubicBezTo>
                  <a:pt x="523" y="297"/>
                  <a:pt x="516" y="304"/>
                  <a:pt x="502" y="311"/>
                </a:cubicBezTo>
                <a:cubicBezTo>
                  <a:pt x="403" y="361"/>
                  <a:pt x="403" y="361"/>
                  <a:pt x="403" y="361"/>
                </a:cubicBezTo>
                <a:cubicBezTo>
                  <a:pt x="396" y="361"/>
                  <a:pt x="396" y="361"/>
                  <a:pt x="389" y="361"/>
                </a:cubicBezTo>
                <a:cubicBezTo>
                  <a:pt x="375" y="361"/>
                  <a:pt x="360" y="347"/>
                  <a:pt x="360" y="333"/>
                </a:cubicBezTo>
                <a:cubicBezTo>
                  <a:pt x="360" y="319"/>
                  <a:pt x="367" y="311"/>
                  <a:pt x="375" y="304"/>
                </a:cubicBezTo>
                <a:close/>
                <a:moveTo>
                  <a:pt x="375" y="410"/>
                </a:moveTo>
                <a:lnTo>
                  <a:pt x="375" y="410"/>
                </a:lnTo>
                <a:cubicBezTo>
                  <a:pt x="480" y="361"/>
                  <a:pt x="480" y="361"/>
                  <a:pt x="480" y="361"/>
                </a:cubicBezTo>
                <a:cubicBezTo>
                  <a:pt x="488" y="361"/>
                  <a:pt x="488" y="361"/>
                  <a:pt x="495" y="361"/>
                </a:cubicBezTo>
                <a:cubicBezTo>
                  <a:pt x="509" y="361"/>
                  <a:pt x="523" y="375"/>
                  <a:pt x="523" y="389"/>
                </a:cubicBezTo>
                <a:cubicBezTo>
                  <a:pt x="523" y="403"/>
                  <a:pt x="516" y="410"/>
                  <a:pt x="502" y="417"/>
                </a:cubicBezTo>
                <a:cubicBezTo>
                  <a:pt x="403" y="460"/>
                  <a:pt x="403" y="460"/>
                  <a:pt x="403" y="460"/>
                </a:cubicBezTo>
                <a:cubicBezTo>
                  <a:pt x="396" y="467"/>
                  <a:pt x="396" y="467"/>
                  <a:pt x="389" y="467"/>
                </a:cubicBezTo>
                <a:cubicBezTo>
                  <a:pt x="375" y="467"/>
                  <a:pt x="360" y="453"/>
                  <a:pt x="360" y="439"/>
                </a:cubicBezTo>
                <a:cubicBezTo>
                  <a:pt x="360" y="425"/>
                  <a:pt x="367" y="417"/>
                  <a:pt x="375" y="410"/>
                </a:cubicBezTo>
                <a:close/>
                <a:moveTo>
                  <a:pt x="113" y="156"/>
                </a:moveTo>
                <a:lnTo>
                  <a:pt x="113" y="156"/>
                </a:lnTo>
                <a:cubicBezTo>
                  <a:pt x="120" y="156"/>
                  <a:pt x="120" y="156"/>
                  <a:pt x="127" y="156"/>
                </a:cubicBezTo>
                <a:cubicBezTo>
                  <a:pt x="233" y="206"/>
                  <a:pt x="233" y="206"/>
                  <a:pt x="233" y="206"/>
                </a:cubicBezTo>
                <a:cubicBezTo>
                  <a:pt x="240" y="206"/>
                  <a:pt x="247" y="220"/>
                  <a:pt x="247" y="227"/>
                </a:cubicBezTo>
                <a:cubicBezTo>
                  <a:pt x="247" y="248"/>
                  <a:pt x="233" y="255"/>
                  <a:pt x="219" y="255"/>
                </a:cubicBezTo>
                <a:cubicBezTo>
                  <a:pt x="212" y="255"/>
                  <a:pt x="212" y="255"/>
                  <a:pt x="205" y="255"/>
                </a:cubicBezTo>
                <a:cubicBezTo>
                  <a:pt x="106" y="206"/>
                  <a:pt x="106" y="206"/>
                  <a:pt x="106" y="206"/>
                </a:cubicBezTo>
                <a:cubicBezTo>
                  <a:pt x="92" y="206"/>
                  <a:pt x="85" y="191"/>
                  <a:pt x="85" y="184"/>
                </a:cubicBezTo>
                <a:cubicBezTo>
                  <a:pt x="85" y="163"/>
                  <a:pt x="99" y="156"/>
                  <a:pt x="113" y="156"/>
                </a:cubicBezTo>
                <a:close/>
                <a:moveTo>
                  <a:pt x="113" y="255"/>
                </a:moveTo>
                <a:lnTo>
                  <a:pt x="113" y="255"/>
                </a:lnTo>
                <a:cubicBezTo>
                  <a:pt x="120" y="255"/>
                  <a:pt x="120" y="255"/>
                  <a:pt x="127" y="262"/>
                </a:cubicBezTo>
                <a:cubicBezTo>
                  <a:pt x="233" y="304"/>
                  <a:pt x="233" y="304"/>
                  <a:pt x="233" y="304"/>
                </a:cubicBezTo>
                <a:cubicBezTo>
                  <a:pt x="240" y="311"/>
                  <a:pt x="247" y="319"/>
                  <a:pt x="247" y="333"/>
                </a:cubicBezTo>
                <a:cubicBezTo>
                  <a:pt x="247" y="347"/>
                  <a:pt x="233" y="361"/>
                  <a:pt x="219" y="361"/>
                </a:cubicBezTo>
                <a:cubicBezTo>
                  <a:pt x="212" y="361"/>
                  <a:pt x="212" y="361"/>
                  <a:pt x="205" y="361"/>
                </a:cubicBezTo>
                <a:cubicBezTo>
                  <a:pt x="106" y="311"/>
                  <a:pt x="106" y="311"/>
                  <a:pt x="106" y="311"/>
                </a:cubicBezTo>
                <a:cubicBezTo>
                  <a:pt x="92" y="304"/>
                  <a:pt x="85" y="297"/>
                  <a:pt x="85" y="283"/>
                </a:cubicBezTo>
                <a:cubicBezTo>
                  <a:pt x="85" y="269"/>
                  <a:pt x="99" y="255"/>
                  <a:pt x="113" y="255"/>
                </a:cubicBezTo>
                <a:close/>
                <a:moveTo>
                  <a:pt x="113" y="361"/>
                </a:moveTo>
                <a:lnTo>
                  <a:pt x="113" y="361"/>
                </a:lnTo>
                <a:cubicBezTo>
                  <a:pt x="120" y="361"/>
                  <a:pt x="120" y="361"/>
                  <a:pt x="127" y="361"/>
                </a:cubicBezTo>
                <a:cubicBezTo>
                  <a:pt x="233" y="410"/>
                  <a:pt x="233" y="410"/>
                  <a:pt x="233" y="410"/>
                </a:cubicBezTo>
                <a:cubicBezTo>
                  <a:pt x="240" y="417"/>
                  <a:pt x="247" y="425"/>
                  <a:pt x="247" y="439"/>
                </a:cubicBezTo>
                <a:cubicBezTo>
                  <a:pt x="247" y="453"/>
                  <a:pt x="233" y="467"/>
                  <a:pt x="219" y="467"/>
                </a:cubicBezTo>
                <a:cubicBezTo>
                  <a:pt x="212" y="467"/>
                  <a:pt x="212" y="467"/>
                  <a:pt x="205" y="460"/>
                </a:cubicBezTo>
                <a:cubicBezTo>
                  <a:pt x="106" y="417"/>
                  <a:pt x="106" y="417"/>
                  <a:pt x="106" y="417"/>
                </a:cubicBezTo>
                <a:cubicBezTo>
                  <a:pt x="92" y="410"/>
                  <a:pt x="85" y="403"/>
                  <a:pt x="85" y="389"/>
                </a:cubicBezTo>
                <a:cubicBezTo>
                  <a:pt x="85" y="375"/>
                  <a:pt x="99" y="361"/>
                  <a:pt x="113" y="361"/>
                </a:cubicBezTo>
                <a:close/>
              </a:path>
            </a:pathLst>
          </a:custGeom>
          <a:solidFill>
            <a:srgbClr val="4B7FB1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900" b="0" i="0" u="none" strike="noStrike" kern="0" cap="none" spc="0" normalizeH="0" baseline="0" noProof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5683170" y="4540533"/>
            <a:ext cx="825660" cy="0"/>
          </a:xfrm>
          <a:prstGeom prst="line">
            <a:avLst/>
          </a:prstGeom>
          <a:ln w="15875">
            <a:solidFill>
              <a:srgbClr val="4B7FB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 20"/>
          <p:cNvSpPr/>
          <p:nvPr/>
        </p:nvSpPr>
        <p:spPr>
          <a:xfrm>
            <a:off x="0" y="0"/>
            <a:ext cx="12192000" cy="2209540"/>
          </a:xfrm>
          <a:custGeom>
            <a:avLst/>
            <a:gdLst>
              <a:gd name="connsiteX0" fmla="*/ 0 w 12192000"/>
              <a:gd name="connsiteY0" fmla="*/ 0 h 2209540"/>
              <a:gd name="connsiteX1" fmla="*/ 12192000 w 12192000"/>
              <a:gd name="connsiteY1" fmla="*/ 0 h 2209540"/>
              <a:gd name="connsiteX2" fmla="*/ 12192000 w 12192000"/>
              <a:gd name="connsiteY2" fmla="*/ 1673563 h 2209540"/>
              <a:gd name="connsiteX3" fmla="*/ 12167149 w 12192000"/>
              <a:gd name="connsiteY3" fmla="*/ 1662095 h 2209540"/>
              <a:gd name="connsiteX4" fmla="*/ 11456172 w 12192000"/>
              <a:gd name="connsiteY4" fmla="*/ 1502107 h 2209540"/>
              <a:gd name="connsiteX5" fmla="*/ 8593748 w 12192000"/>
              <a:gd name="connsiteY5" fmla="*/ 1889376 h 2209540"/>
              <a:gd name="connsiteX6" fmla="*/ 6185946 w 12192000"/>
              <a:gd name="connsiteY6" fmla="*/ 1518945 h 2209540"/>
              <a:gd name="connsiteX7" fmla="*/ 4552680 w 12192000"/>
              <a:gd name="connsiteY7" fmla="*/ 2007242 h 2209540"/>
              <a:gd name="connsiteX8" fmla="*/ 2498471 w 12192000"/>
              <a:gd name="connsiteY8" fmla="*/ 1687323 h 2209540"/>
              <a:gd name="connsiteX9" fmla="*/ 1067260 w 12192000"/>
              <a:gd name="connsiteY9" fmla="*/ 2209295 h 2209540"/>
              <a:gd name="connsiteX10" fmla="*/ 276130 w 12192000"/>
              <a:gd name="connsiteY10" fmla="*/ 1954172 h 2209540"/>
              <a:gd name="connsiteX11" fmla="*/ 0 w 12192000"/>
              <a:gd name="connsiteY11" fmla="*/ 1784993 h 220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209540">
                <a:moveTo>
                  <a:pt x="0" y="0"/>
                </a:moveTo>
                <a:lnTo>
                  <a:pt x="12192000" y="0"/>
                </a:lnTo>
                <a:lnTo>
                  <a:pt x="12192000" y="1673563"/>
                </a:lnTo>
                <a:lnTo>
                  <a:pt x="12167149" y="1662095"/>
                </a:lnTo>
                <a:cubicBezTo>
                  <a:pt x="11964205" y="1579909"/>
                  <a:pt x="11732400" y="1521349"/>
                  <a:pt x="11456172" y="1502107"/>
                </a:cubicBezTo>
                <a:cubicBezTo>
                  <a:pt x="10719564" y="1450797"/>
                  <a:pt x="9472120" y="1886570"/>
                  <a:pt x="8593748" y="1889376"/>
                </a:cubicBezTo>
                <a:cubicBezTo>
                  <a:pt x="7715378" y="1892183"/>
                  <a:pt x="6859457" y="1499301"/>
                  <a:pt x="6185946" y="1518945"/>
                </a:cubicBezTo>
                <a:cubicBezTo>
                  <a:pt x="5512434" y="1538589"/>
                  <a:pt x="5167260" y="1979177"/>
                  <a:pt x="4552680" y="2007242"/>
                </a:cubicBezTo>
                <a:cubicBezTo>
                  <a:pt x="3938101" y="2035303"/>
                  <a:pt x="3079374" y="1653647"/>
                  <a:pt x="2498471" y="1687323"/>
                </a:cubicBezTo>
                <a:cubicBezTo>
                  <a:pt x="1917566" y="1720998"/>
                  <a:pt x="1543945" y="2222211"/>
                  <a:pt x="1067260" y="2209295"/>
                </a:cubicBezTo>
                <a:cubicBezTo>
                  <a:pt x="828917" y="2202837"/>
                  <a:pt x="539745" y="2085940"/>
                  <a:pt x="276130" y="1954172"/>
                </a:cubicBezTo>
                <a:lnTo>
                  <a:pt x="0" y="1784993"/>
                </a:lnTo>
                <a:close/>
              </a:path>
            </a:pathLst>
          </a:custGeom>
          <a:gradFill>
            <a:gsLst>
              <a:gs pos="0">
                <a:srgbClr val="4B7FB1">
                  <a:alpha val="69000"/>
                </a:srgbClr>
              </a:gs>
              <a:gs pos="100000">
                <a:schemeClr val="bg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39487" y="1492685"/>
            <a:ext cx="2137124" cy="450892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微软雅黑" panose="020B0503020204020204" charset="-122"/>
                <a:cs typeface="+mn-cs"/>
              </a:rPr>
              <a:t>3</a:t>
            </a:r>
            <a:endParaRPr kumimoji="0" lang="en-US" altLang="zh-CN" sz="287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Impact" panose="020B080603090205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22" name="任意多边形 21"/>
          <p:cNvSpPr/>
          <p:nvPr/>
        </p:nvSpPr>
        <p:spPr>
          <a:xfrm flipH="1" flipV="1">
            <a:off x="0" y="4608593"/>
            <a:ext cx="12192000" cy="2209540"/>
          </a:xfrm>
          <a:custGeom>
            <a:avLst/>
            <a:gdLst>
              <a:gd name="connsiteX0" fmla="*/ 0 w 12192000"/>
              <a:gd name="connsiteY0" fmla="*/ 0 h 2209540"/>
              <a:gd name="connsiteX1" fmla="*/ 12192000 w 12192000"/>
              <a:gd name="connsiteY1" fmla="*/ 0 h 2209540"/>
              <a:gd name="connsiteX2" fmla="*/ 12192000 w 12192000"/>
              <a:gd name="connsiteY2" fmla="*/ 1673563 h 2209540"/>
              <a:gd name="connsiteX3" fmla="*/ 12167149 w 12192000"/>
              <a:gd name="connsiteY3" fmla="*/ 1662095 h 2209540"/>
              <a:gd name="connsiteX4" fmla="*/ 11456172 w 12192000"/>
              <a:gd name="connsiteY4" fmla="*/ 1502107 h 2209540"/>
              <a:gd name="connsiteX5" fmla="*/ 8593748 w 12192000"/>
              <a:gd name="connsiteY5" fmla="*/ 1889376 h 2209540"/>
              <a:gd name="connsiteX6" fmla="*/ 6185946 w 12192000"/>
              <a:gd name="connsiteY6" fmla="*/ 1518945 h 2209540"/>
              <a:gd name="connsiteX7" fmla="*/ 4552680 w 12192000"/>
              <a:gd name="connsiteY7" fmla="*/ 2007242 h 2209540"/>
              <a:gd name="connsiteX8" fmla="*/ 2498471 w 12192000"/>
              <a:gd name="connsiteY8" fmla="*/ 1687323 h 2209540"/>
              <a:gd name="connsiteX9" fmla="*/ 1067260 w 12192000"/>
              <a:gd name="connsiteY9" fmla="*/ 2209295 h 2209540"/>
              <a:gd name="connsiteX10" fmla="*/ 276130 w 12192000"/>
              <a:gd name="connsiteY10" fmla="*/ 1954172 h 2209540"/>
              <a:gd name="connsiteX11" fmla="*/ 0 w 12192000"/>
              <a:gd name="connsiteY11" fmla="*/ 1784993 h 220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209540">
                <a:moveTo>
                  <a:pt x="0" y="0"/>
                </a:moveTo>
                <a:lnTo>
                  <a:pt x="12192000" y="0"/>
                </a:lnTo>
                <a:lnTo>
                  <a:pt x="12192000" y="1673563"/>
                </a:lnTo>
                <a:lnTo>
                  <a:pt x="12167149" y="1662095"/>
                </a:lnTo>
                <a:cubicBezTo>
                  <a:pt x="11964205" y="1579909"/>
                  <a:pt x="11732400" y="1521349"/>
                  <a:pt x="11456172" y="1502107"/>
                </a:cubicBezTo>
                <a:cubicBezTo>
                  <a:pt x="10719564" y="1450797"/>
                  <a:pt x="9472120" y="1886570"/>
                  <a:pt x="8593748" y="1889376"/>
                </a:cubicBezTo>
                <a:cubicBezTo>
                  <a:pt x="7715378" y="1892183"/>
                  <a:pt x="6859457" y="1499301"/>
                  <a:pt x="6185946" y="1518945"/>
                </a:cubicBezTo>
                <a:cubicBezTo>
                  <a:pt x="5512434" y="1538589"/>
                  <a:pt x="5167260" y="1979177"/>
                  <a:pt x="4552680" y="2007242"/>
                </a:cubicBezTo>
                <a:cubicBezTo>
                  <a:pt x="3938101" y="2035303"/>
                  <a:pt x="3079374" y="1653647"/>
                  <a:pt x="2498471" y="1687323"/>
                </a:cubicBezTo>
                <a:cubicBezTo>
                  <a:pt x="1917566" y="1720998"/>
                  <a:pt x="1543945" y="2222211"/>
                  <a:pt x="1067260" y="2209295"/>
                </a:cubicBezTo>
                <a:cubicBezTo>
                  <a:pt x="828917" y="2202837"/>
                  <a:pt x="539745" y="2085940"/>
                  <a:pt x="276130" y="1954172"/>
                </a:cubicBezTo>
                <a:lnTo>
                  <a:pt x="0" y="1784993"/>
                </a:lnTo>
                <a:close/>
              </a:path>
            </a:pathLst>
          </a:custGeom>
          <a:gradFill>
            <a:gsLst>
              <a:gs pos="0">
                <a:srgbClr val="4B7FB1">
                  <a:alpha val="69000"/>
                </a:srgbClr>
              </a:gs>
              <a:gs pos="100000">
                <a:schemeClr val="bg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484742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人物通讯写作中的三个普遍问题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00839" y="1476260"/>
            <a:ext cx="1046602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zh-CN" altLang="en-US" sz="3200" b="1" dirty="0" smtClean="0">
                <a:latin typeface="微软雅黑" panose="020B0503020204020204" charset="-122"/>
              </a:rPr>
              <a:t>一、方式公文化</a:t>
            </a:r>
            <a:endParaRPr lang="en-US" altLang="zh-CN" sz="3200" b="1" dirty="0" smtClean="0">
              <a:latin typeface="微软雅黑" panose="020B0503020204020204" charset="-122"/>
            </a:endParaRPr>
          </a:p>
          <a:p>
            <a:pPr lvl="0">
              <a:defRPr/>
            </a:pPr>
            <a:endParaRPr lang="en-US" altLang="zh-CN" sz="3200" b="1" dirty="0">
              <a:latin typeface="微软雅黑" panose="020B0503020204020204" charset="-122"/>
            </a:endParaRPr>
          </a:p>
          <a:p>
            <a:pPr lvl="0"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开篇：人物简介兼功勋达展览</a:t>
            </a:r>
            <a:endParaRPr lang="en-US" altLang="zh-CN" sz="2800" b="1" dirty="0" smtClean="0">
              <a:latin typeface="微软雅黑" panose="020B0503020204020204" charset="-122"/>
            </a:endParaRPr>
          </a:p>
          <a:p>
            <a:pPr lvl="0">
              <a:defRPr/>
            </a:pPr>
            <a:endParaRPr lang="en-US" altLang="zh-CN" sz="2800" b="1" dirty="0" smtClean="0">
              <a:latin typeface="微软雅黑" panose="020B0503020204020204" charset="-122"/>
            </a:endParaRPr>
          </a:p>
          <a:p>
            <a:pPr lvl="0"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正文：几个小标题机械地分出段落，爱岗敬业，无私奉献</a:t>
            </a:r>
            <a:endParaRPr lang="en-US" altLang="zh-CN" sz="2800" b="1" dirty="0" smtClean="0">
              <a:latin typeface="微软雅黑" panose="020B0503020204020204" charset="-122"/>
            </a:endParaRPr>
          </a:p>
          <a:p>
            <a:pPr lvl="0">
              <a:defRPr/>
            </a:pPr>
            <a:endParaRPr lang="en-US" altLang="zh-CN" sz="2800" b="1" dirty="0">
              <a:latin typeface="微软雅黑" panose="020B0503020204020204" charset="-122"/>
            </a:endParaRPr>
          </a:p>
          <a:p>
            <a:pPr lvl="0"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特点：面面俱到，把年度考核中的“德能勤绩廉”说全了</a:t>
            </a:r>
            <a:endParaRPr lang="en-US" altLang="zh-CN" sz="2800" b="1" dirty="0" smtClean="0">
              <a:latin typeface="微软雅黑" panose="020B0503020204020204" charset="-122"/>
            </a:endParaRPr>
          </a:p>
          <a:p>
            <a:pPr lvl="0">
              <a:defRPr/>
            </a:pPr>
            <a:endParaRPr lang="en-US" altLang="zh-CN" sz="2800" b="1" dirty="0" smtClean="0">
              <a:latin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488876" y="343322"/>
            <a:ext cx="9373714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人物通讯写作中的三个普遍问题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62988" y="1465244"/>
            <a:ext cx="10466023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zh-CN" altLang="en-US" sz="3200" b="1" dirty="0" smtClean="0">
                <a:latin typeface="微软雅黑" panose="020B0503020204020204" charset="-122"/>
              </a:rPr>
              <a:t>二、事迹材料化</a:t>
            </a:r>
            <a:endParaRPr lang="en-US" altLang="zh-CN" sz="3200" b="1" dirty="0" smtClean="0">
              <a:latin typeface="微软雅黑" panose="020B0503020204020204" charset="-122"/>
            </a:endParaRPr>
          </a:p>
          <a:p>
            <a:pPr lvl="0">
              <a:defRPr/>
            </a:pPr>
            <a:endParaRPr lang="en-US" altLang="zh-CN" sz="3200" b="1" dirty="0">
              <a:latin typeface="微软雅黑" panose="020B0503020204020204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某某同志勤勤恳恳，任劳任怨，爱岗敬业，无私奉献，舍小家为大家，一看就是典型的材料语言</a:t>
            </a:r>
            <a:endParaRPr lang="en-US" altLang="zh-CN" sz="2800" b="1" dirty="0" smtClean="0">
              <a:latin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人物通讯写作中的三个普遍问题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35587" y="1721068"/>
            <a:ext cx="1078551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zh-CN" altLang="en-US" sz="3200" b="1" dirty="0" smtClean="0">
                <a:latin typeface="微软雅黑" panose="020B0503020204020204" charset="-122"/>
              </a:rPr>
              <a:t>三、形象脸谱化</a:t>
            </a:r>
            <a:endParaRPr lang="en-US" altLang="zh-CN" sz="3200" b="1" dirty="0">
              <a:latin typeface="微软雅黑" panose="020B0503020204020204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   </a:t>
            </a:r>
            <a:endParaRPr lang="en-US" altLang="zh-CN" sz="2800" b="1" dirty="0" smtClean="0">
              <a:latin typeface="微软雅黑" panose="020B0503020204020204" charset="-122"/>
            </a:endParaRPr>
          </a:p>
          <a:p>
            <a:pPr lvl="0">
              <a:lnSpc>
                <a:spcPct val="200000"/>
              </a:lnSpc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罗列事迹，人物形象雷同。</a:t>
            </a:r>
            <a:endParaRPr lang="en-US" altLang="zh-CN" sz="2800" b="1" dirty="0">
              <a:latin typeface="微软雅黑" panose="020B0503020204020204" charset="-122"/>
            </a:endParaRPr>
          </a:p>
          <a:p>
            <a:pPr lvl="0">
              <a:lnSpc>
                <a:spcPct val="200000"/>
              </a:lnSpc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没有在选材和写作技巧上下功夫，千人一面。</a:t>
            </a:r>
            <a:endParaRPr lang="en-US" altLang="zh-CN" sz="2800" b="1" dirty="0">
              <a:latin typeface="微软雅黑" panose="020B0503020204020204" charset="-122"/>
            </a:endParaRPr>
          </a:p>
          <a:p>
            <a:pPr lvl="0">
              <a:lnSpc>
                <a:spcPct val="200000"/>
              </a:lnSpc>
              <a:defRPr/>
            </a:pPr>
            <a:r>
              <a:rPr lang="zh-CN" altLang="en-US" sz="2800" b="1" dirty="0" smtClean="0">
                <a:latin typeface="微软雅黑" panose="020B0503020204020204" charset="-122"/>
              </a:rPr>
              <a:t>横看成岭侧成峰</a:t>
            </a:r>
            <a:endParaRPr lang="en-US" altLang="zh-CN" sz="2800" b="1" dirty="0">
              <a:latin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2538251" y="3429000"/>
            <a:ext cx="9184495" cy="9867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1" algn="ctr">
              <a:lnSpc>
                <a:spcPct val="120000"/>
              </a:lnSpc>
            </a:pPr>
            <a:r>
              <a:rPr lang="zh-CN" altLang="en-US" sz="4800" b="1" dirty="0" smtClean="0">
                <a:solidFill>
                  <a:srgbClr val="4B7FB1"/>
                </a:solidFill>
                <a:sym typeface="+mn-ea"/>
              </a:rPr>
              <a:t>宣传工作需要注意的问题</a:t>
            </a:r>
            <a:endParaRPr lang="zh-CN" altLang="en-US" sz="4800" b="1" dirty="0">
              <a:solidFill>
                <a:srgbClr val="4B7FB1"/>
              </a:solidFill>
            </a:endParaRPr>
          </a:p>
        </p:txBody>
      </p:sp>
      <p:sp>
        <p:nvSpPr>
          <p:cNvPr id="9" name="Freeform 14"/>
          <p:cNvSpPr>
            <a:spLocks noChangeArrowheads="1"/>
          </p:cNvSpPr>
          <p:nvPr/>
        </p:nvSpPr>
        <p:spPr bwMode="auto">
          <a:xfrm>
            <a:off x="7022143" y="2275580"/>
            <a:ext cx="864244" cy="864244"/>
          </a:xfrm>
          <a:custGeom>
            <a:avLst/>
            <a:gdLst>
              <a:gd name="T0" fmla="*/ 2147483647 w 609"/>
              <a:gd name="T1" fmla="*/ 2147483647 h 609"/>
              <a:gd name="T2" fmla="*/ 2147483647 w 609"/>
              <a:gd name="T3" fmla="*/ 2147483647 h 609"/>
              <a:gd name="T4" fmla="*/ 2147483647 w 609"/>
              <a:gd name="T5" fmla="*/ 2147483647 h 609"/>
              <a:gd name="T6" fmla="*/ 0 w 609"/>
              <a:gd name="T7" fmla="*/ 2147483647 h 609"/>
              <a:gd name="T8" fmla="*/ 2147483647 w 609"/>
              <a:gd name="T9" fmla="*/ 993140000 h 609"/>
              <a:gd name="T10" fmla="*/ 2147483647 w 609"/>
              <a:gd name="T11" fmla="*/ 993140000 h 609"/>
              <a:gd name="T12" fmla="*/ 2147483647 w 609"/>
              <a:gd name="T13" fmla="*/ 2147483647 h 609"/>
              <a:gd name="T14" fmla="*/ 2147483647 w 609"/>
              <a:gd name="T15" fmla="*/ 993140000 h 609"/>
              <a:gd name="T16" fmla="*/ 2147483647 w 609"/>
              <a:gd name="T17" fmla="*/ 993140000 h 609"/>
              <a:gd name="T18" fmla="*/ 2147483647 w 609"/>
              <a:gd name="T19" fmla="*/ 2147483647 h 609"/>
              <a:gd name="T20" fmla="*/ 2147483647 w 609"/>
              <a:gd name="T21" fmla="*/ 2147483647 h 609"/>
              <a:gd name="T22" fmla="*/ 2147483647 w 609"/>
              <a:gd name="T23" fmla="*/ 2147483647 h 609"/>
              <a:gd name="T24" fmla="*/ 2147483647 w 609"/>
              <a:gd name="T25" fmla="*/ 2147483647 h 609"/>
              <a:gd name="T26" fmla="*/ 2147483647 w 609"/>
              <a:gd name="T27" fmla="*/ 2147483647 h 609"/>
              <a:gd name="T28" fmla="*/ 2147483647 w 609"/>
              <a:gd name="T29" fmla="*/ 2147483647 h 609"/>
              <a:gd name="T30" fmla="*/ 2147483647 w 609"/>
              <a:gd name="T31" fmla="*/ 2147483647 h 609"/>
              <a:gd name="T32" fmla="*/ 2147483647 w 609"/>
              <a:gd name="T33" fmla="*/ 2147483647 h 609"/>
              <a:gd name="T34" fmla="*/ 2147483647 w 609"/>
              <a:gd name="T35" fmla="*/ 2147483647 h 609"/>
              <a:gd name="T36" fmla="*/ 2147483647 w 609"/>
              <a:gd name="T37" fmla="*/ 2147483647 h 609"/>
              <a:gd name="T38" fmla="*/ 2147483647 w 609"/>
              <a:gd name="T39" fmla="*/ 2147483647 h 609"/>
              <a:gd name="T40" fmla="*/ 2147483647 w 609"/>
              <a:gd name="T41" fmla="*/ 2147483647 h 609"/>
              <a:gd name="T42" fmla="*/ 2147483647 w 609"/>
              <a:gd name="T43" fmla="*/ 2147483647 h 609"/>
              <a:gd name="T44" fmla="*/ 2147483647 w 609"/>
              <a:gd name="T45" fmla="*/ 2147483647 h 609"/>
              <a:gd name="T46" fmla="*/ 2147483647 w 609"/>
              <a:gd name="T47" fmla="*/ 2147483647 h 609"/>
              <a:gd name="T48" fmla="*/ 2147483647 w 609"/>
              <a:gd name="T49" fmla="*/ 2147483647 h 609"/>
              <a:gd name="T50" fmla="*/ 2147483647 w 609"/>
              <a:gd name="T51" fmla="*/ 2147483647 h 609"/>
              <a:gd name="T52" fmla="*/ 2147483647 w 609"/>
              <a:gd name="T53" fmla="*/ 2147483647 h 609"/>
              <a:gd name="T54" fmla="*/ 2147483647 w 609"/>
              <a:gd name="T55" fmla="*/ 2147483647 h 609"/>
              <a:gd name="T56" fmla="*/ 2147483647 w 609"/>
              <a:gd name="T57" fmla="*/ 2147483647 h 609"/>
              <a:gd name="T58" fmla="*/ 2147483647 w 609"/>
              <a:gd name="T59" fmla="*/ 2147483647 h 609"/>
              <a:gd name="T60" fmla="*/ 2147483647 w 609"/>
              <a:gd name="T61" fmla="*/ 2147483647 h 609"/>
              <a:gd name="T62" fmla="*/ 2147483647 w 609"/>
              <a:gd name="T63" fmla="*/ 2147483647 h 609"/>
              <a:gd name="T64" fmla="*/ 2147483647 w 609"/>
              <a:gd name="T65" fmla="*/ 2147483647 h 609"/>
              <a:gd name="T66" fmla="*/ 2147483647 w 609"/>
              <a:gd name="T67" fmla="*/ 2147483647 h 609"/>
              <a:gd name="T68" fmla="*/ 2147483647 w 609"/>
              <a:gd name="T69" fmla="*/ 2147483647 h 609"/>
              <a:gd name="T70" fmla="*/ 2147483647 w 609"/>
              <a:gd name="T71" fmla="*/ 2147483647 h 609"/>
              <a:gd name="T72" fmla="*/ 2147483647 w 609"/>
              <a:gd name="T73" fmla="*/ 2147483647 h 609"/>
              <a:gd name="T74" fmla="*/ 2147483647 w 609"/>
              <a:gd name="T75" fmla="*/ 2147483647 h 609"/>
              <a:gd name="T76" fmla="*/ 2147483647 w 609"/>
              <a:gd name="T77" fmla="*/ 2147483647 h 609"/>
              <a:gd name="T78" fmla="*/ 2147483647 w 609"/>
              <a:gd name="T79" fmla="*/ 2147483647 h 609"/>
              <a:gd name="T80" fmla="*/ 2147483647 w 609"/>
              <a:gd name="T81" fmla="*/ 2147483647 h 609"/>
              <a:gd name="T82" fmla="*/ 2147483647 w 609"/>
              <a:gd name="T83" fmla="*/ 2147483647 h 609"/>
              <a:gd name="T84" fmla="*/ 2147483647 w 609"/>
              <a:gd name="T85" fmla="*/ 2147483647 h 609"/>
              <a:gd name="T86" fmla="*/ 2147483647 w 609"/>
              <a:gd name="T87" fmla="*/ 2147483647 h 609"/>
              <a:gd name="T88" fmla="*/ 2147483647 w 609"/>
              <a:gd name="T89" fmla="*/ 2147483647 h 609"/>
              <a:gd name="T90" fmla="*/ 2147483647 w 609"/>
              <a:gd name="T91" fmla="*/ 2147483647 h 609"/>
              <a:gd name="T92" fmla="*/ 2147483647 w 609"/>
              <a:gd name="T93" fmla="*/ 2147483647 h 609"/>
              <a:gd name="T94" fmla="*/ 2147483647 w 609"/>
              <a:gd name="T95" fmla="*/ 2147483647 h 609"/>
              <a:gd name="T96" fmla="*/ 2147483647 w 609"/>
              <a:gd name="T97" fmla="*/ 2147483647 h 609"/>
              <a:gd name="T98" fmla="*/ 2147483647 w 609"/>
              <a:gd name="T99" fmla="*/ 2147483647 h 609"/>
              <a:gd name="T100" fmla="*/ 2147483647 w 609"/>
              <a:gd name="T101" fmla="*/ 2147483647 h 609"/>
              <a:gd name="T102" fmla="*/ 2147483647 w 609"/>
              <a:gd name="T103" fmla="*/ 2147483647 h 609"/>
              <a:gd name="T104" fmla="*/ 2147483647 w 609"/>
              <a:gd name="T105" fmla="*/ 2147483647 h 609"/>
              <a:gd name="T106" fmla="*/ 2147483647 w 609"/>
              <a:gd name="T107" fmla="*/ 2147483647 h 609"/>
              <a:gd name="T108" fmla="*/ 2147483647 w 609"/>
              <a:gd name="T109" fmla="*/ 2147483647 h 609"/>
              <a:gd name="T110" fmla="*/ 2147483647 w 609"/>
              <a:gd name="T111" fmla="*/ 2147483647 h 609"/>
              <a:gd name="T112" fmla="*/ 2147483647 w 609"/>
              <a:gd name="T113" fmla="*/ 2147483647 h 609"/>
              <a:gd name="T114" fmla="*/ 2147483647 w 609"/>
              <a:gd name="T115" fmla="*/ 2147483647 h 60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609" h="609">
                <a:moveTo>
                  <a:pt x="587" y="488"/>
                </a:moveTo>
                <a:lnTo>
                  <a:pt x="587" y="488"/>
                </a:lnTo>
                <a:cubicBezTo>
                  <a:pt x="318" y="601"/>
                  <a:pt x="318" y="601"/>
                  <a:pt x="318" y="601"/>
                </a:cubicBezTo>
                <a:cubicBezTo>
                  <a:pt x="311" y="608"/>
                  <a:pt x="311" y="608"/>
                  <a:pt x="304" y="608"/>
                </a:cubicBezTo>
                <a:cubicBezTo>
                  <a:pt x="297" y="608"/>
                  <a:pt x="297" y="608"/>
                  <a:pt x="290" y="601"/>
                </a:cubicBezTo>
                <a:cubicBezTo>
                  <a:pt x="21" y="488"/>
                  <a:pt x="21" y="488"/>
                  <a:pt x="21" y="488"/>
                </a:cubicBezTo>
                <a:cubicBezTo>
                  <a:pt x="7" y="488"/>
                  <a:pt x="0" y="474"/>
                  <a:pt x="0" y="467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15"/>
                  <a:pt x="14" y="0"/>
                  <a:pt x="28" y="0"/>
                </a:cubicBezTo>
                <a:cubicBezTo>
                  <a:pt x="35" y="0"/>
                  <a:pt x="35" y="0"/>
                  <a:pt x="42" y="8"/>
                </a:cubicBezTo>
                <a:cubicBezTo>
                  <a:pt x="304" y="114"/>
                  <a:pt x="304" y="114"/>
                  <a:pt x="304" y="114"/>
                </a:cubicBezTo>
                <a:cubicBezTo>
                  <a:pt x="565" y="8"/>
                  <a:pt x="565" y="8"/>
                  <a:pt x="565" y="8"/>
                </a:cubicBezTo>
                <a:cubicBezTo>
                  <a:pt x="572" y="0"/>
                  <a:pt x="572" y="0"/>
                  <a:pt x="579" y="0"/>
                </a:cubicBezTo>
                <a:cubicBezTo>
                  <a:pt x="594" y="0"/>
                  <a:pt x="608" y="15"/>
                  <a:pt x="608" y="29"/>
                </a:cubicBezTo>
                <a:cubicBezTo>
                  <a:pt x="608" y="467"/>
                  <a:pt x="608" y="467"/>
                  <a:pt x="608" y="467"/>
                </a:cubicBezTo>
                <a:cubicBezTo>
                  <a:pt x="608" y="474"/>
                  <a:pt x="601" y="488"/>
                  <a:pt x="587" y="488"/>
                </a:cubicBezTo>
                <a:close/>
                <a:moveTo>
                  <a:pt x="276" y="163"/>
                </a:moveTo>
                <a:lnTo>
                  <a:pt x="276" y="163"/>
                </a:lnTo>
                <a:cubicBezTo>
                  <a:pt x="56" y="71"/>
                  <a:pt x="56" y="71"/>
                  <a:pt x="56" y="71"/>
                </a:cubicBezTo>
                <a:cubicBezTo>
                  <a:pt x="56" y="446"/>
                  <a:pt x="56" y="446"/>
                  <a:pt x="56" y="446"/>
                </a:cubicBezTo>
                <a:cubicBezTo>
                  <a:pt x="276" y="538"/>
                  <a:pt x="276" y="538"/>
                  <a:pt x="276" y="538"/>
                </a:cubicBezTo>
                <a:lnTo>
                  <a:pt x="276" y="163"/>
                </a:lnTo>
                <a:close/>
                <a:moveTo>
                  <a:pt x="551" y="71"/>
                </a:moveTo>
                <a:lnTo>
                  <a:pt x="551" y="71"/>
                </a:lnTo>
                <a:cubicBezTo>
                  <a:pt x="332" y="163"/>
                  <a:pt x="332" y="163"/>
                  <a:pt x="332" y="163"/>
                </a:cubicBezTo>
                <a:cubicBezTo>
                  <a:pt x="332" y="538"/>
                  <a:pt x="332" y="538"/>
                  <a:pt x="332" y="538"/>
                </a:cubicBezTo>
                <a:cubicBezTo>
                  <a:pt x="551" y="446"/>
                  <a:pt x="551" y="446"/>
                  <a:pt x="551" y="446"/>
                </a:cubicBezTo>
                <a:lnTo>
                  <a:pt x="551" y="71"/>
                </a:lnTo>
                <a:close/>
                <a:moveTo>
                  <a:pt x="375" y="206"/>
                </a:moveTo>
                <a:lnTo>
                  <a:pt x="375" y="206"/>
                </a:lnTo>
                <a:cubicBezTo>
                  <a:pt x="480" y="156"/>
                  <a:pt x="480" y="156"/>
                  <a:pt x="480" y="156"/>
                </a:cubicBezTo>
                <a:cubicBezTo>
                  <a:pt x="488" y="156"/>
                  <a:pt x="488" y="156"/>
                  <a:pt x="495" y="156"/>
                </a:cubicBezTo>
                <a:cubicBezTo>
                  <a:pt x="509" y="156"/>
                  <a:pt x="523" y="163"/>
                  <a:pt x="523" y="184"/>
                </a:cubicBezTo>
                <a:cubicBezTo>
                  <a:pt x="523" y="191"/>
                  <a:pt x="516" y="206"/>
                  <a:pt x="502" y="206"/>
                </a:cubicBezTo>
                <a:cubicBezTo>
                  <a:pt x="403" y="255"/>
                  <a:pt x="403" y="255"/>
                  <a:pt x="403" y="255"/>
                </a:cubicBezTo>
                <a:cubicBezTo>
                  <a:pt x="396" y="255"/>
                  <a:pt x="396" y="255"/>
                  <a:pt x="389" y="255"/>
                </a:cubicBezTo>
                <a:cubicBezTo>
                  <a:pt x="375" y="255"/>
                  <a:pt x="360" y="248"/>
                  <a:pt x="360" y="227"/>
                </a:cubicBezTo>
                <a:cubicBezTo>
                  <a:pt x="360" y="220"/>
                  <a:pt x="367" y="206"/>
                  <a:pt x="375" y="206"/>
                </a:cubicBezTo>
                <a:close/>
                <a:moveTo>
                  <a:pt x="375" y="304"/>
                </a:moveTo>
                <a:lnTo>
                  <a:pt x="375" y="304"/>
                </a:lnTo>
                <a:cubicBezTo>
                  <a:pt x="480" y="262"/>
                  <a:pt x="480" y="262"/>
                  <a:pt x="480" y="262"/>
                </a:cubicBezTo>
                <a:cubicBezTo>
                  <a:pt x="488" y="255"/>
                  <a:pt x="488" y="255"/>
                  <a:pt x="495" y="255"/>
                </a:cubicBezTo>
                <a:cubicBezTo>
                  <a:pt x="509" y="255"/>
                  <a:pt x="523" y="269"/>
                  <a:pt x="523" y="283"/>
                </a:cubicBezTo>
                <a:cubicBezTo>
                  <a:pt x="523" y="297"/>
                  <a:pt x="516" y="304"/>
                  <a:pt x="502" y="311"/>
                </a:cubicBezTo>
                <a:cubicBezTo>
                  <a:pt x="403" y="361"/>
                  <a:pt x="403" y="361"/>
                  <a:pt x="403" y="361"/>
                </a:cubicBezTo>
                <a:cubicBezTo>
                  <a:pt x="396" y="361"/>
                  <a:pt x="396" y="361"/>
                  <a:pt x="389" y="361"/>
                </a:cubicBezTo>
                <a:cubicBezTo>
                  <a:pt x="375" y="361"/>
                  <a:pt x="360" y="347"/>
                  <a:pt x="360" y="333"/>
                </a:cubicBezTo>
                <a:cubicBezTo>
                  <a:pt x="360" y="319"/>
                  <a:pt x="367" y="311"/>
                  <a:pt x="375" y="304"/>
                </a:cubicBezTo>
                <a:close/>
                <a:moveTo>
                  <a:pt x="375" y="410"/>
                </a:moveTo>
                <a:lnTo>
                  <a:pt x="375" y="410"/>
                </a:lnTo>
                <a:cubicBezTo>
                  <a:pt x="480" y="361"/>
                  <a:pt x="480" y="361"/>
                  <a:pt x="480" y="361"/>
                </a:cubicBezTo>
                <a:cubicBezTo>
                  <a:pt x="488" y="361"/>
                  <a:pt x="488" y="361"/>
                  <a:pt x="495" y="361"/>
                </a:cubicBezTo>
                <a:cubicBezTo>
                  <a:pt x="509" y="361"/>
                  <a:pt x="523" y="375"/>
                  <a:pt x="523" y="389"/>
                </a:cubicBezTo>
                <a:cubicBezTo>
                  <a:pt x="523" y="403"/>
                  <a:pt x="516" y="410"/>
                  <a:pt x="502" y="417"/>
                </a:cubicBezTo>
                <a:cubicBezTo>
                  <a:pt x="403" y="460"/>
                  <a:pt x="403" y="460"/>
                  <a:pt x="403" y="460"/>
                </a:cubicBezTo>
                <a:cubicBezTo>
                  <a:pt x="396" y="467"/>
                  <a:pt x="396" y="467"/>
                  <a:pt x="389" y="467"/>
                </a:cubicBezTo>
                <a:cubicBezTo>
                  <a:pt x="375" y="467"/>
                  <a:pt x="360" y="453"/>
                  <a:pt x="360" y="439"/>
                </a:cubicBezTo>
                <a:cubicBezTo>
                  <a:pt x="360" y="425"/>
                  <a:pt x="367" y="417"/>
                  <a:pt x="375" y="410"/>
                </a:cubicBezTo>
                <a:close/>
                <a:moveTo>
                  <a:pt x="113" y="156"/>
                </a:moveTo>
                <a:lnTo>
                  <a:pt x="113" y="156"/>
                </a:lnTo>
                <a:cubicBezTo>
                  <a:pt x="120" y="156"/>
                  <a:pt x="120" y="156"/>
                  <a:pt x="127" y="156"/>
                </a:cubicBezTo>
                <a:cubicBezTo>
                  <a:pt x="233" y="206"/>
                  <a:pt x="233" y="206"/>
                  <a:pt x="233" y="206"/>
                </a:cubicBezTo>
                <a:cubicBezTo>
                  <a:pt x="240" y="206"/>
                  <a:pt x="247" y="220"/>
                  <a:pt x="247" y="227"/>
                </a:cubicBezTo>
                <a:cubicBezTo>
                  <a:pt x="247" y="248"/>
                  <a:pt x="233" y="255"/>
                  <a:pt x="219" y="255"/>
                </a:cubicBezTo>
                <a:cubicBezTo>
                  <a:pt x="212" y="255"/>
                  <a:pt x="212" y="255"/>
                  <a:pt x="205" y="255"/>
                </a:cubicBezTo>
                <a:cubicBezTo>
                  <a:pt x="106" y="206"/>
                  <a:pt x="106" y="206"/>
                  <a:pt x="106" y="206"/>
                </a:cubicBezTo>
                <a:cubicBezTo>
                  <a:pt x="92" y="206"/>
                  <a:pt x="85" y="191"/>
                  <a:pt x="85" y="184"/>
                </a:cubicBezTo>
                <a:cubicBezTo>
                  <a:pt x="85" y="163"/>
                  <a:pt x="99" y="156"/>
                  <a:pt x="113" y="156"/>
                </a:cubicBezTo>
                <a:close/>
                <a:moveTo>
                  <a:pt x="113" y="255"/>
                </a:moveTo>
                <a:lnTo>
                  <a:pt x="113" y="255"/>
                </a:lnTo>
                <a:cubicBezTo>
                  <a:pt x="120" y="255"/>
                  <a:pt x="120" y="255"/>
                  <a:pt x="127" y="262"/>
                </a:cubicBezTo>
                <a:cubicBezTo>
                  <a:pt x="233" y="304"/>
                  <a:pt x="233" y="304"/>
                  <a:pt x="233" y="304"/>
                </a:cubicBezTo>
                <a:cubicBezTo>
                  <a:pt x="240" y="311"/>
                  <a:pt x="247" y="319"/>
                  <a:pt x="247" y="333"/>
                </a:cubicBezTo>
                <a:cubicBezTo>
                  <a:pt x="247" y="347"/>
                  <a:pt x="233" y="361"/>
                  <a:pt x="219" y="361"/>
                </a:cubicBezTo>
                <a:cubicBezTo>
                  <a:pt x="212" y="361"/>
                  <a:pt x="212" y="361"/>
                  <a:pt x="205" y="361"/>
                </a:cubicBezTo>
                <a:cubicBezTo>
                  <a:pt x="106" y="311"/>
                  <a:pt x="106" y="311"/>
                  <a:pt x="106" y="311"/>
                </a:cubicBezTo>
                <a:cubicBezTo>
                  <a:pt x="92" y="304"/>
                  <a:pt x="85" y="297"/>
                  <a:pt x="85" y="283"/>
                </a:cubicBezTo>
                <a:cubicBezTo>
                  <a:pt x="85" y="269"/>
                  <a:pt x="99" y="255"/>
                  <a:pt x="113" y="255"/>
                </a:cubicBezTo>
                <a:close/>
                <a:moveTo>
                  <a:pt x="113" y="361"/>
                </a:moveTo>
                <a:lnTo>
                  <a:pt x="113" y="361"/>
                </a:lnTo>
                <a:cubicBezTo>
                  <a:pt x="120" y="361"/>
                  <a:pt x="120" y="361"/>
                  <a:pt x="127" y="361"/>
                </a:cubicBezTo>
                <a:cubicBezTo>
                  <a:pt x="233" y="410"/>
                  <a:pt x="233" y="410"/>
                  <a:pt x="233" y="410"/>
                </a:cubicBezTo>
                <a:cubicBezTo>
                  <a:pt x="240" y="417"/>
                  <a:pt x="247" y="425"/>
                  <a:pt x="247" y="439"/>
                </a:cubicBezTo>
                <a:cubicBezTo>
                  <a:pt x="247" y="453"/>
                  <a:pt x="233" y="467"/>
                  <a:pt x="219" y="467"/>
                </a:cubicBezTo>
                <a:cubicBezTo>
                  <a:pt x="212" y="467"/>
                  <a:pt x="212" y="467"/>
                  <a:pt x="205" y="460"/>
                </a:cubicBezTo>
                <a:cubicBezTo>
                  <a:pt x="106" y="417"/>
                  <a:pt x="106" y="417"/>
                  <a:pt x="106" y="417"/>
                </a:cubicBezTo>
                <a:cubicBezTo>
                  <a:pt x="92" y="410"/>
                  <a:pt x="85" y="403"/>
                  <a:pt x="85" y="389"/>
                </a:cubicBezTo>
                <a:cubicBezTo>
                  <a:pt x="85" y="375"/>
                  <a:pt x="99" y="361"/>
                  <a:pt x="113" y="361"/>
                </a:cubicBezTo>
                <a:close/>
              </a:path>
            </a:pathLst>
          </a:custGeom>
          <a:solidFill>
            <a:srgbClr val="4B7FB1"/>
          </a:solidFill>
          <a:ln>
            <a:noFill/>
          </a:ln>
        </p:spPr>
        <p:txBody>
          <a:bodyPr wrap="none" anchor="ctr"/>
          <a:lstStyle/>
          <a:p>
            <a:pPr marL="0" marR="0" lvl="0" indent="0" defTabSz="457200" eaLnBrk="1" fontAlgn="auto" latinLnBrk="0" hangingPunct="1">
              <a:lnSpc>
                <a:spcPct val="120000"/>
              </a:lnSpc>
              <a:buClrTx/>
              <a:buSzTx/>
              <a:buFontTx/>
              <a:buNone/>
              <a:defRPr/>
            </a:pPr>
            <a:endParaRPr kumimoji="0" lang="zh-CN" altLang="en-US" sz="900" b="0" i="0" u="none" strike="noStrike" kern="0" cap="none" spc="0" normalizeH="0" baseline="0" noProof="0">
              <a:ln>
                <a:noFill/>
              </a:ln>
              <a:solidFill>
                <a:srgbClr val="4B7FB1"/>
              </a:solidFill>
              <a:effectLst/>
              <a:uLnTx/>
              <a:uFillTx/>
            </a:endParaRPr>
          </a:p>
        </p:txBody>
      </p:sp>
      <p:sp>
        <p:nvSpPr>
          <p:cNvPr id="21" name="任意多边形 20"/>
          <p:cNvSpPr/>
          <p:nvPr/>
        </p:nvSpPr>
        <p:spPr>
          <a:xfrm>
            <a:off x="0" y="0"/>
            <a:ext cx="12192000" cy="2209540"/>
          </a:xfrm>
          <a:custGeom>
            <a:avLst/>
            <a:gdLst>
              <a:gd name="connsiteX0" fmla="*/ 0 w 12192000"/>
              <a:gd name="connsiteY0" fmla="*/ 0 h 2209540"/>
              <a:gd name="connsiteX1" fmla="*/ 12192000 w 12192000"/>
              <a:gd name="connsiteY1" fmla="*/ 0 h 2209540"/>
              <a:gd name="connsiteX2" fmla="*/ 12192000 w 12192000"/>
              <a:gd name="connsiteY2" fmla="*/ 1673563 h 2209540"/>
              <a:gd name="connsiteX3" fmla="*/ 12167149 w 12192000"/>
              <a:gd name="connsiteY3" fmla="*/ 1662095 h 2209540"/>
              <a:gd name="connsiteX4" fmla="*/ 11456172 w 12192000"/>
              <a:gd name="connsiteY4" fmla="*/ 1502107 h 2209540"/>
              <a:gd name="connsiteX5" fmla="*/ 8593748 w 12192000"/>
              <a:gd name="connsiteY5" fmla="*/ 1889376 h 2209540"/>
              <a:gd name="connsiteX6" fmla="*/ 6185946 w 12192000"/>
              <a:gd name="connsiteY6" fmla="*/ 1518945 h 2209540"/>
              <a:gd name="connsiteX7" fmla="*/ 4552680 w 12192000"/>
              <a:gd name="connsiteY7" fmla="*/ 2007242 h 2209540"/>
              <a:gd name="connsiteX8" fmla="*/ 2498471 w 12192000"/>
              <a:gd name="connsiteY8" fmla="*/ 1687323 h 2209540"/>
              <a:gd name="connsiteX9" fmla="*/ 1067260 w 12192000"/>
              <a:gd name="connsiteY9" fmla="*/ 2209295 h 2209540"/>
              <a:gd name="connsiteX10" fmla="*/ 276130 w 12192000"/>
              <a:gd name="connsiteY10" fmla="*/ 1954172 h 2209540"/>
              <a:gd name="connsiteX11" fmla="*/ 0 w 12192000"/>
              <a:gd name="connsiteY11" fmla="*/ 1784993 h 220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209540">
                <a:moveTo>
                  <a:pt x="0" y="0"/>
                </a:moveTo>
                <a:lnTo>
                  <a:pt x="12192000" y="0"/>
                </a:lnTo>
                <a:lnTo>
                  <a:pt x="12192000" y="1673563"/>
                </a:lnTo>
                <a:lnTo>
                  <a:pt x="12167149" y="1662095"/>
                </a:lnTo>
                <a:cubicBezTo>
                  <a:pt x="11964205" y="1579909"/>
                  <a:pt x="11732400" y="1521349"/>
                  <a:pt x="11456172" y="1502107"/>
                </a:cubicBezTo>
                <a:cubicBezTo>
                  <a:pt x="10719564" y="1450797"/>
                  <a:pt x="9472120" y="1886570"/>
                  <a:pt x="8593748" y="1889376"/>
                </a:cubicBezTo>
                <a:cubicBezTo>
                  <a:pt x="7715378" y="1892183"/>
                  <a:pt x="6859457" y="1499301"/>
                  <a:pt x="6185946" y="1518945"/>
                </a:cubicBezTo>
                <a:cubicBezTo>
                  <a:pt x="5512434" y="1538589"/>
                  <a:pt x="5167260" y="1979177"/>
                  <a:pt x="4552680" y="2007242"/>
                </a:cubicBezTo>
                <a:cubicBezTo>
                  <a:pt x="3938101" y="2035303"/>
                  <a:pt x="3079374" y="1653647"/>
                  <a:pt x="2498471" y="1687323"/>
                </a:cubicBezTo>
                <a:cubicBezTo>
                  <a:pt x="1917566" y="1720998"/>
                  <a:pt x="1543945" y="2222211"/>
                  <a:pt x="1067260" y="2209295"/>
                </a:cubicBezTo>
                <a:cubicBezTo>
                  <a:pt x="828917" y="2202837"/>
                  <a:pt x="539745" y="2085940"/>
                  <a:pt x="276130" y="1954172"/>
                </a:cubicBezTo>
                <a:lnTo>
                  <a:pt x="0" y="1784993"/>
                </a:lnTo>
                <a:close/>
              </a:path>
            </a:pathLst>
          </a:custGeom>
          <a:gradFill>
            <a:gsLst>
              <a:gs pos="0">
                <a:srgbClr val="4B7FB1">
                  <a:alpha val="69000"/>
                </a:srgbClr>
              </a:gs>
              <a:gs pos="100000">
                <a:schemeClr val="bg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439487" y="1492685"/>
            <a:ext cx="1570990" cy="45078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287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mpact" panose="020B0806030902050204" pitchFamily="34" charset="0"/>
              </a:rPr>
              <a:t>1</a:t>
            </a:r>
            <a:endParaRPr lang="en-US" altLang="zh-CN" sz="287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2" name="任意多边形 21"/>
          <p:cNvSpPr/>
          <p:nvPr/>
        </p:nvSpPr>
        <p:spPr>
          <a:xfrm flipH="1" flipV="1">
            <a:off x="-56515" y="4608593"/>
            <a:ext cx="12192000" cy="2209540"/>
          </a:xfrm>
          <a:custGeom>
            <a:avLst/>
            <a:gdLst>
              <a:gd name="connsiteX0" fmla="*/ 0 w 12192000"/>
              <a:gd name="connsiteY0" fmla="*/ 0 h 2209540"/>
              <a:gd name="connsiteX1" fmla="*/ 12192000 w 12192000"/>
              <a:gd name="connsiteY1" fmla="*/ 0 h 2209540"/>
              <a:gd name="connsiteX2" fmla="*/ 12192000 w 12192000"/>
              <a:gd name="connsiteY2" fmla="*/ 1673563 h 2209540"/>
              <a:gd name="connsiteX3" fmla="*/ 12167149 w 12192000"/>
              <a:gd name="connsiteY3" fmla="*/ 1662095 h 2209540"/>
              <a:gd name="connsiteX4" fmla="*/ 11456172 w 12192000"/>
              <a:gd name="connsiteY4" fmla="*/ 1502107 h 2209540"/>
              <a:gd name="connsiteX5" fmla="*/ 8593748 w 12192000"/>
              <a:gd name="connsiteY5" fmla="*/ 1889376 h 2209540"/>
              <a:gd name="connsiteX6" fmla="*/ 6185946 w 12192000"/>
              <a:gd name="connsiteY6" fmla="*/ 1518945 h 2209540"/>
              <a:gd name="connsiteX7" fmla="*/ 4552680 w 12192000"/>
              <a:gd name="connsiteY7" fmla="*/ 2007242 h 2209540"/>
              <a:gd name="connsiteX8" fmla="*/ 2498471 w 12192000"/>
              <a:gd name="connsiteY8" fmla="*/ 1687323 h 2209540"/>
              <a:gd name="connsiteX9" fmla="*/ 1067260 w 12192000"/>
              <a:gd name="connsiteY9" fmla="*/ 2209295 h 2209540"/>
              <a:gd name="connsiteX10" fmla="*/ 276130 w 12192000"/>
              <a:gd name="connsiteY10" fmla="*/ 1954172 h 2209540"/>
              <a:gd name="connsiteX11" fmla="*/ 0 w 12192000"/>
              <a:gd name="connsiteY11" fmla="*/ 1784993 h 220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209540">
                <a:moveTo>
                  <a:pt x="0" y="0"/>
                </a:moveTo>
                <a:lnTo>
                  <a:pt x="12192000" y="0"/>
                </a:lnTo>
                <a:lnTo>
                  <a:pt x="12192000" y="1673563"/>
                </a:lnTo>
                <a:lnTo>
                  <a:pt x="12167149" y="1662095"/>
                </a:lnTo>
                <a:cubicBezTo>
                  <a:pt x="11964205" y="1579909"/>
                  <a:pt x="11732400" y="1521349"/>
                  <a:pt x="11456172" y="1502107"/>
                </a:cubicBezTo>
                <a:cubicBezTo>
                  <a:pt x="10719564" y="1450797"/>
                  <a:pt x="9472120" y="1886570"/>
                  <a:pt x="8593748" y="1889376"/>
                </a:cubicBezTo>
                <a:cubicBezTo>
                  <a:pt x="7715378" y="1892183"/>
                  <a:pt x="6859457" y="1499301"/>
                  <a:pt x="6185946" y="1518945"/>
                </a:cubicBezTo>
                <a:cubicBezTo>
                  <a:pt x="5512434" y="1538589"/>
                  <a:pt x="5167260" y="1979177"/>
                  <a:pt x="4552680" y="2007242"/>
                </a:cubicBezTo>
                <a:cubicBezTo>
                  <a:pt x="3938101" y="2035303"/>
                  <a:pt x="3079374" y="1653647"/>
                  <a:pt x="2498471" y="1687323"/>
                </a:cubicBezTo>
                <a:cubicBezTo>
                  <a:pt x="1917566" y="1720998"/>
                  <a:pt x="1543945" y="2222211"/>
                  <a:pt x="1067260" y="2209295"/>
                </a:cubicBezTo>
                <a:cubicBezTo>
                  <a:pt x="828917" y="2202837"/>
                  <a:pt x="539745" y="2085940"/>
                  <a:pt x="276130" y="1954172"/>
                </a:cubicBezTo>
                <a:lnTo>
                  <a:pt x="0" y="1784993"/>
                </a:lnTo>
                <a:close/>
              </a:path>
            </a:pathLst>
          </a:custGeom>
          <a:gradFill>
            <a:gsLst>
              <a:gs pos="0">
                <a:srgbClr val="4B7FB1">
                  <a:alpha val="69000"/>
                </a:srgbClr>
              </a:gs>
              <a:gs pos="100000">
                <a:schemeClr val="bg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2" name="组合 51"/>
          <p:cNvGrpSpPr/>
          <p:nvPr/>
        </p:nvGrpSpPr>
        <p:grpSpPr>
          <a:xfrm>
            <a:off x="8365" y="4467191"/>
            <a:ext cx="7809452" cy="1044265"/>
            <a:chOff x="2409191" y="4665790"/>
            <a:chExt cx="11198859" cy="1497490"/>
          </a:xfrm>
        </p:grpSpPr>
        <p:grpSp>
          <p:nvGrpSpPr>
            <p:cNvPr id="53" name="组合 52"/>
            <p:cNvGrpSpPr/>
            <p:nvPr/>
          </p:nvGrpSpPr>
          <p:grpSpPr>
            <a:xfrm rot="19674440">
              <a:off x="3384550" y="5082843"/>
              <a:ext cx="10223500" cy="1080437"/>
              <a:chOff x="1003300" y="3930141"/>
              <a:chExt cx="10223500" cy="1080437"/>
            </a:xfrm>
          </p:grpSpPr>
          <p:sp>
            <p:nvSpPr>
              <p:cNvPr id="58" name="任意多边形 57"/>
              <p:cNvSpPr/>
              <p:nvPr/>
            </p:nvSpPr>
            <p:spPr>
              <a:xfrm>
                <a:off x="1003300" y="4411655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9" name="任意多边形 58"/>
              <p:cNvSpPr/>
              <p:nvPr/>
            </p:nvSpPr>
            <p:spPr>
              <a:xfrm>
                <a:off x="1003300" y="4186367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0" name="任意多边形 59"/>
              <p:cNvSpPr/>
              <p:nvPr/>
            </p:nvSpPr>
            <p:spPr>
              <a:xfrm>
                <a:off x="1003300" y="3930141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 rot="19674440">
              <a:off x="2409191" y="4665790"/>
              <a:ext cx="10223500" cy="1080437"/>
              <a:chOff x="1003300" y="3930141"/>
              <a:chExt cx="10223500" cy="1080437"/>
            </a:xfrm>
          </p:grpSpPr>
          <p:sp>
            <p:nvSpPr>
              <p:cNvPr id="55" name="任意多边形 54"/>
              <p:cNvSpPr/>
              <p:nvPr/>
            </p:nvSpPr>
            <p:spPr>
              <a:xfrm>
                <a:off x="1003300" y="4411655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6" name="任意多边形 55"/>
              <p:cNvSpPr/>
              <p:nvPr/>
            </p:nvSpPr>
            <p:spPr>
              <a:xfrm>
                <a:off x="1003300" y="4186367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7" name="任意多边形 56"/>
              <p:cNvSpPr/>
              <p:nvPr/>
            </p:nvSpPr>
            <p:spPr>
              <a:xfrm>
                <a:off x="1003300" y="3930141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人物通讯写作“七要”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055783" y="1573576"/>
            <a:ext cx="937784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一、要突出人物独特的某个侧面</a:t>
            </a:r>
            <a:endParaRPr kumimoji="0" lang="en-US" altLang="zh-CN" sz="3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每个人都不一样，但都有一个独属于自己的底色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3200" b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3200" b="0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要概括出人物独有的在这个时代稀少的品质</a:t>
            </a:r>
            <a:endParaRPr lang="en-US" altLang="zh-CN" sz="3200" b="0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3200" b="0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或痴，或傻，或本分，或担当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3200" b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人物通讯写作“七要”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490249" y="1413292"/>
            <a:ext cx="1170175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二、要以生动细节刻画人物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穆青说：”一个精彩的细节比千言万语生动得多、深刻得多、有力得多。”</a:t>
            </a:r>
            <a:endParaRPr lang="en-US" altLang="zh-CN" sz="2800" b="0" dirty="0" smtClean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细节描写是对人物动作、语言、神态、心理、外貌以及自然景观、场面气氛等细小环节的描写，能准确地表现人物的精神世界。</a:t>
            </a:r>
            <a:endParaRPr kumimoji="0" lang="en-US" altLang="zh-CN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/>
              <a:t>细节</a:t>
            </a:r>
            <a:r>
              <a:rPr lang="zh-CN" altLang="en-US" sz="2800" dirty="0"/>
              <a:t>并非越多越好。缺乏深度，就会成为</a:t>
            </a:r>
            <a:r>
              <a:rPr lang="zh-CN" altLang="en-US" sz="2800" dirty="0" smtClean="0"/>
              <a:t>流水账。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zh-CN" altLang="en-US" sz="2800" b="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观察力很重要，要挖掘有亮点的细节。</a:t>
            </a:r>
            <a:endParaRPr lang="en-US" altLang="zh-CN" sz="2800" b="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人物通讯写作“七要”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055783" y="1573576"/>
            <a:ext cx="93778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三、要学会讲故事，用故事说话</a:t>
            </a:r>
            <a:endParaRPr kumimoji="0" lang="en-US" altLang="zh-CN" sz="3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不要简单地给人物贴面膜、做鉴定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3200" b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3200" b="0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用人物自己的行为故事来证明人物的个性和品质</a:t>
            </a:r>
            <a:endParaRPr lang="en-US" altLang="zh-CN" sz="3200" b="0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3200" b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人物通讯写作“七要”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055783" y="1573576"/>
            <a:ext cx="9377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四、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要以矛盾冲突来塑造人物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人与人矛盾、人与自然的矛盾、人物自己思想上的矛盾等等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人物通讯写作“七要”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055783" y="1573576"/>
            <a:ext cx="9377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五、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要把人物放到特殊场景中去表现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特殊的场景构成特殊的人，人物的成长离不开环境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3200" b="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让人物自己站起来，不是把人物拔起来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人物通讯写作“七要”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055783" y="1573576"/>
            <a:ext cx="93778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noProof="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六、引语要能体现人物的个性</a:t>
            </a:r>
            <a:endParaRPr lang="en-US" altLang="zh-CN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只有这个人才会这么说的话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3200" b="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要短小精悍，千万不要一引几百字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3200" b="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可以避免文章一陈到底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936433" y="1861851"/>
            <a:ext cx="9377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</a:rPr>
              <a:t>消除崇高性，注重平民化</a:t>
            </a:r>
            <a:endParaRPr kumimoji="0" lang="en-US" altLang="zh-CN" i="0" u="none" strike="noStrike" kern="1200" cap="none" spc="0" normalizeH="0" baseline="0" noProof="0" dirty="0" smtClean="0">
              <a:ln>
                <a:noFill/>
              </a:ln>
              <a:solidFill>
                <a:srgbClr val="4B7FB1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</a:rPr>
              <a:t>杜绝模式化，追求多样化</a:t>
            </a:r>
            <a:endParaRPr kumimoji="0" lang="en-US" altLang="zh-CN" i="0" u="none" strike="noStrike" kern="1200" cap="none" spc="0" normalizeH="0" baseline="0" noProof="0" dirty="0" smtClean="0">
              <a:ln>
                <a:noFill/>
              </a:ln>
              <a:solidFill>
                <a:srgbClr val="4B7FB1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</a:rPr>
              <a:t>削弱宣传性，增强真实性</a:t>
            </a:r>
            <a:endParaRPr kumimoji="0" lang="zh-CN" altLang="en-US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517793" y="253388"/>
            <a:ext cx="9377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7FB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人物通讯写作的三个原则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B7FB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881"/>
            <a:ext cx="12192000" cy="6858000"/>
          </a:xfrm>
          <a:prstGeom prst="rect">
            <a:avLst/>
          </a:prstGeom>
        </p:spPr>
      </p:pic>
      <p:grpSp>
        <p:nvGrpSpPr>
          <p:cNvPr id="33" name="组合 32"/>
          <p:cNvGrpSpPr/>
          <p:nvPr/>
        </p:nvGrpSpPr>
        <p:grpSpPr>
          <a:xfrm>
            <a:off x="589172" y="4357348"/>
            <a:ext cx="7809452" cy="1044265"/>
            <a:chOff x="2409191" y="4665790"/>
            <a:chExt cx="11198859" cy="1497490"/>
          </a:xfrm>
        </p:grpSpPr>
        <p:grpSp>
          <p:nvGrpSpPr>
            <p:cNvPr id="28" name="组合 27"/>
            <p:cNvGrpSpPr/>
            <p:nvPr/>
          </p:nvGrpSpPr>
          <p:grpSpPr>
            <a:xfrm rot="19674440">
              <a:off x="3384550" y="5082843"/>
              <a:ext cx="10223500" cy="1080437"/>
              <a:chOff x="1003300" y="3930141"/>
              <a:chExt cx="10223500" cy="1080437"/>
            </a:xfrm>
          </p:grpSpPr>
          <p:sp>
            <p:nvSpPr>
              <p:cNvPr id="25" name="任意多边形 24"/>
              <p:cNvSpPr/>
              <p:nvPr/>
            </p:nvSpPr>
            <p:spPr>
              <a:xfrm>
                <a:off x="1003300" y="4411655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任意多边形 25"/>
              <p:cNvSpPr/>
              <p:nvPr/>
            </p:nvSpPr>
            <p:spPr>
              <a:xfrm>
                <a:off x="1003300" y="4186367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任意多边形 26"/>
              <p:cNvSpPr/>
              <p:nvPr/>
            </p:nvSpPr>
            <p:spPr>
              <a:xfrm>
                <a:off x="1003300" y="3930141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9" name="组合 28"/>
            <p:cNvGrpSpPr/>
            <p:nvPr/>
          </p:nvGrpSpPr>
          <p:grpSpPr>
            <a:xfrm rot="19674440">
              <a:off x="2409191" y="4665790"/>
              <a:ext cx="10223500" cy="1080437"/>
              <a:chOff x="1003300" y="3930141"/>
              <a:chExt cx="10223500" cy="1080437"/>
            </a:xfrm>
          </p:grpSpPr>
          <p:sp>
            <p:nvSpPr>
              <p:cNvPr id="30" name="任意多边形 29"/>
              <p:cNvSpPr/>
              <p:nvPr/>
            </p:nvSpPr>
            <p:spPr>
              <a:xfrm>
                <a:off x="1003300" y="4411655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任意多边形 30"/>
              <p:cNvSpPr/>
              <p:nvPr/>
            </p:nvSpPr>
            <p:spPr>
              <a:xfrm>
                <a:off x="1003300" y="4186367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1003300" y="3930141"/>
                <a:ext cx="10223500" cy="598923"/>
              </a:xfrm>
              <a:custGeom>
                <a:avLst/>
                <a:gdLst>
                  <a:gd name="connsiteX0" fmla="*/ 0 w 10223500"/>
                  <a:gd name="connsiteY0" fmla="*/ 27423 h 598923"/>
                  <a:gd name="connsiteX1" fmla="*/ 1155700 w 10223500"/>
                  <a:gd name="connsiteY1" fmla="*/ 535423 h 598923"/>
                  <a:gd name="connsiteX2" fmla="*/ 3314700 w 10223500"/>
                  <a:gd name="connsiteY2" fmla="*/ 243323 h 598923"/>
                  <a:gd name="connsiteX3" fmla="*/ 5130800 w 10223500"/>
                  <a:gd name="connsiteY3" fmla="*/ 522723 h 598923"/>
                  <a:gd name="connsiteX4" fmla="*/ 6362700 w 10223500"/>
                  <a:gd name="connsiteY4" fmla="*/ 154423 h 598923"/>
                  <a:gd name="connsiteX5" fmla="*/ 7912100 w 10223500"/>
                  <a:gd name="connsiteY5" fmla="*/ 395723 h 598923"/>
                  <a:gd name="connsiteX6" fmla="*/ 8991600 w 10223500"/>
                  <a:gd name="connsiteY6" fmla="*/ 2023 h 598923"/>
                  <a:gd name="connsiteX7" fmla="*/ 10223500 w 10223500"/>
                  <a:gd name="connsiteY7" fmla="*/ 598923 h 598923"/>
                  <a:gd name="connsiteX8" fmla="*/ 10223500 w 10223500"/>
                  <a:gd name="connsiteY8" fmla="*/ 598923 h 598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223500" h="598923">
                    <a:moveTo>
                      <a:pt x="0" y="27423"/>
                    </a:moveTo>
                    <a:cubicBezTo>
                      <a:pt x="301625" y="263431"/>
                      <a:pt x="603250" y="499440"/>
                      <a:pt x="1155700" y="535423"/>
                    </a:cubicBezTo>
                    <a:cubicBezTo>
                      <a:pt x="1708150" y="571406"/>
                      <a:pt x="2652183" y="245440"/>
                      <a:pt x="3314700" y="243323"/>
                    </a:cubicBezTo>
                    <a:cubicBezTo>
                      <a:pt x="3977217" y="241206"/>
                      <a:pt x="4622800" y="537540"/>
                      <a:pt x="5130800" y="522723"/>
                    </a:cubicBezTo>
                    <a:cubicBezTo>
                      <a:pt x="5638800" y="507906"/>
                      <a:pt x="5899150" y="175590"/>
                      <a:pt x="6362700" y="154423"/>
                    </a:cubicBezTo>
                    <a:cubicBezTo>
                      <a:pt x="6826250" y="133256"/>
                      <a:pt x="7473950" y="421123"/>
                      <a:pt x="7912100" y="395723"/>
                    </a:cubicBezTo>
                    <a:cubicBezTo>
                      <a:pt x="8350250" y="370323"/>
                      <a:pt x="8606367" y="-31844"/>
                      <a:pt x="8991600" y="2023"/>
                    </a:cubicBezTo>
                    <a:cubicBezTo>
                      <a:pt x="9376833" y="35890"/>
                      <a:pt x="10223500" y="598923"/>
                      <a:pt x="10223500" y="598923"/>
                    </a:cubicBezTo>
                    <a:lnTo>
                      <a:pt x="10223500" y="598923"/>
                    </a:lnTo>
                  </a:path>
                </a:pathLst>
              </a:custGeom>
              <a:noFill/>
              <a:ln>
                <a:solidFill>
                  <a:schemeClr val="accent1">
                    <a:shade val="50000"/>
                    <a:alpha val="22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2" name="圆角矩形 21"/>
          <p:cNvSpPr/>
          <p:nvPr/>
        </p:nvSpPr>
        <p:spPr>
          <a:xfrm>
            <a:off x="299357" y="1870880"/>
            <a:ext cx="11644313" cy="3077164"/>
          </a:xfrm>
          <a:prstGeom prst="roundRect">
            <a:avLst>
              <a:gd name="adj" fmla="val 0"/>
            </a:avLst>
          </a:prstGeom>
          <a:solidFill>
            <a:srgbClr val="4B7FB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711575" y="2672715"/>
            <a:ext cx="3527425" cy="12979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800" b="1" dirty="0" smtClean="0">
                <a:solidFill>
                  <a:schemeClr val="bg1"/>
                </a:solidFill>
                <a:latin typeface="方正正纤黑简体" panose="02000000000000000000" pitchFamily="2" charset="-122"/>
                <a:ea typeface="方正正纤黑简体" panose="02000000000000000000" pitchFamily="2" charset="-122"/>
              </a:rPr>
              <a:t>谢谢！</a:t>
            </a:r>
            <a:endParaRPr lang="en-US" altLang="zh-CN" sz="4800" b="1" dirty="0">
              <a:solidFill>
                <a:schemeClr val="bg1"/>
              </a:solidFill>
              <a:latin typeface="方正正纤黑简体" panose="02000000000000000000" pitchFamily="2" charset="-122"/>
              <a:ea typeface="方正正纤黑简体" panose="02000000000000000000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800" b="1" dirty="0">
                <a:solidFill>
                  <a:schemeClr val="bg1"/>
                </a:solidFill>
                <a:latin typeface="方正正纤黑简体" panose="02000000000000000000" pitchFamily="2" charset="-122"/>
                <a:ea typeface="方正正纤黑简体" panose="02000000000000000000" pitchFamily="2" charset="-122"/>
              </a:rPr>
              <a:t> </a:t>
            </a:r>
            <a:endParaRPr lang="zh-CN" altLang="en-US" sz="4800" b="1" dirty="0">
              <a:solidFill>
                <a:schemeClr val="bg1"/>
              </a:solidFill>
              <a:latin typeface="方正正纤黑简体" panose="02000000000000000000" pitchFamily="2" charset="-122"/>
              <a:ea typeface="方正正纤黑简体" panose="02000000000000000000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43021" y="1659890"/>
            <a:ext cx="9387205" cy="26631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0">
              <a:buClr>
                <a:srgbClr val="1F497D"/>
              </a:buClr>
              <a:buFont typeface="Wingdings" panose="05000000000000000000" charset="0"/>
              <a:buNone/>
            </a:pPr>
            <a:endParaRPr lang="zh-CN" altLang="en-US" sz="2800" dirty="0">
              <a:latin typeface="+mn-ea"/>
              <a:cs typeface="+mn-ea"/>
              <a:sym typeface="+mn-ea"/>
            </a:endParaRPr>
          </a:p>
          <a:p>
            <a:pPr marL="457200" indent="-457200">
              <a:buClr>
                <a:srgbClr val="1F497D"/>
              </a:buClr>
              <a:buFont typeface="Wingdings" panose="05000000000000000000" charset="0"/>
              <a:buChar char="l"/>
            </a:pPr>
            <a:r>
              <a:rPr lang="zh-CN" altLang="en-US" sz="2800" dirty="0">
                <a:latin typeface="+mn-ea"/>
                <a:cs typeface="+mn-ea"/>
                <a:sym typeface="+mn-ea"/>
              </a:rPr>
              <a:t>企业形象、社会价值和企业文化的一种营销</a:t>
            </a:r>
            <a:endParaRPr lang="zh-CN" altLang="en-US" sz="2800" dirty="0">
              <a:latin typeface="+mn-ea"/>
              <a:cs typeface="+mn-ea"/>
              <a:sym typeface="+mn-ea"/>
            </a:endParaRPr>
          </a:p>
          <a:p>
            <a:pPr marL="457200" indent="-457200">
              <a:buClr>
                <a:srgbClr val="1F497D"/>
              </a:buClr>
              <a:buFont typeface="Wingdings" panose="05000000000000000000" charset="0"/>
              <a:buChar char="l"/>
            </a:pPr>
            <a:endParaRPr lang="zh-CN" altLang="en-US" sz="2800" dirty="0">
              <a:latin typeface="+mn-ea"/>
              <a:cs typeface="+mn-ea"/>
              <a:sym typeface="+mn-ea"/>
            </a:endParaRPr>
          </a:p>
          <a:p>
            <a:pPr marL="457200" indent="-457200">
              <a:buClr>
                <a:srgbClr val="1F497D"/>
              </a:buClr>
              <a:buFont typeface="Wingdings" panose="05000000000000000000" charset="0"/>
              <a:buChar char="l"/>
            </a:pPr>
            <a:r>
              <a:rPr lang="zh-CN" altLang="en-US" sz="2800" dirty="0">
                <a:latin typeface="+mn-ea"/>
                <a:cs typeface="+mn-ea"/>
                <a:sym typeface="+mn-ea"/>
              </a:rPr>
              <a:t>经营管理、服务水平、商品质量等方面成就和创新</a:t>
            </a:r>
            <a:endParaRPr lang="zh-CN" altLang="en-US" sz="2800" dirty="0">
              <a:latin typeface="+mn-ea"/>
              <a:cs typeface="+mn-ea"/>
              <a:sym typeface="+mn-ea"/>
            </a:endParaRPr>
          </a:p>
          <a:p>
            <a:pPr marL="457200" indent="-457200">
              <a:buClr>
                <a:srgbClr val="1F497D"/>
              </a:buClr>
              <a:buFont typeface="Wingdings" panose="05000000000000000000" charset="0"/>
              <a:buChar char="l"/>
            </a:pPr>
            <a:endParaRPr lang="zh-CN" altLang="en-US" sz="2800" dirty="0">
              <a:latin typeface="+mn-ea"/>
              <a:cs typeface="+mn-ea"/>
              <a:sym typeface="+mn-ea"/>
            </a:endParaRPr>
          </a:p>
          <a:p>
            <a:pPr marL="457200" indent="-457200">
              <a:buClr>
                <a:srgbClr val="1F497D"/>
              </a:buClr>
              <a:buFont typeface="Wingdings" panose="05000000000000000000" charset="0"/>
              <a:buChar char="l"/>
            </a:pPr>
            <a:endParaRPr lang="en-US" altLang="zh-CN" sz="2800" dirty="0">
              <a:latin typeface="+mn-ea"/>
              <a:cs typeface="+mn-ea"/>
              <a:sym typeface="+mn-ea"/>
            </a:endParaRPr>
          </a:p>
          <a:p>
            <a:r>
              <a:rPr lang="en-US" altLang="zh-CN" sz="2800" dirty="0">
                <a:latin typeface="+mn-ea"/>
                <a:cs typeface="+mn-ea"/>
                <a:sym typeface="+mn-ea"/>
              </a:rPr>
              <a:t>    </a:t>
            </a:r>
            <a:endParaRPr lang="zh-CN" altLang="en-US" sz="2800" dirty="0">
              <a:latin typeface="+mn-ea"/>
              <a:cs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65150" y="401320"/>
            <a:ext cx="7853045" cy="602615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  <a:sym typeface="+mn-ea"/>
              </a:rPr>
              <a:t>一、企业宣传是新闻工作的重要</a:t>
            </a:r>
            <a:r>
              <a:rPr lang="zh-CN" altLang="en-US" sz="32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  <a:sym typeface="+mn-ea"/>
              </a:rPr>
              <a:t>组成部分</a:t>
            </a:r>
            <a:endParaRPr lang="zh-CN" altLang="en-US" sz="32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  <a:sym typeface="+mn-ea"/>
            </a:endParaRPr>
          </a:p>
          <a:p>
            <a:endParaRPr lang="zh-CN" altLang="en-US" sz="32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00505" y="4616450"/>
            <a:ext cx="751586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  <a:cs typeface="+mn-ea"/>
                <a:sym typeface="+mn-ea"/>
              </a:rPr>
              <a:t>企业宣传工作必须符合企业的利益和需要</a:t>
            </a:r>
            <a:endParaRPr lang="zh-CN" altLang="en-US" sz="32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  <a:cs typeface="+mn-ea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25525" y="1651000"/>
            <a:ext cx="8315960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1</a:t>
            </a:r>
            <a:r>
              <a:rPr lang="zh-CN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．嗨</a:t>
            </a:r>
            <a:r>
              <a:rPr lang="zh-CN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的是自己还是读者？</a:t>
            </a:r>
            <a:endParaRPr lang="zh-CN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  <a:p>
            <a:pPr indent="0"/>
            <a:endParaRPr lang="zh-CN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  <a:p>
            <a:pPr indent="0"/>
            <a:r>
              <a:rPr 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2</a:t>
            </a:r>
            <a:r>
              <a:rPr lang="zh-CN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．是什么让我们陷入自嗨？</a:t>
            </a:r>
            <a:endParaRPr lang="zh-CN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  <a:p>
            <a:pPr indent="0"/>
            <a:endParaRPr lang="zh-CN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  <a:p>
            <a:pPr indent="0"/>
            <a:r>
              <a:rPr 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3</a:t>
            </a:r>
            <a:r>
              <a:rPr lang="zh-CN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cs typeface="+mn-ea"/>
              </a:rPr>
              <a:t>．如何做到“读者视角”？</a:t>
            </a:r>
            <a:endParaRPr lang="zh-CN" altLang="en-US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cs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5030" y="356870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/>
            <a:r>
              <a:rPr lang="zh-CN" altLang="en-US" sz="32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ea"/>
                <a:cs typeface="+mn-ea"/>
                <a:sym typeface="+mn-ea"/>
              </a:rPr>
              <a:t>二、</a:t>
            </a:r>
            <a:r>
              <a:rPr lang="zh-CN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ea"/>
                <a:cs typeface="+mn-ea"/>
                <a:sym typeface="+mn-ea"/>
              </a:rPr>
              <a:t>要尽量避免自嗨</a:t>
            </a:r>
            <a:endParaRPr lang="zh-CN" altLang="en-US" sz="32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ea"/>
              <a:cs typeface="+mn-ea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35305" y="417830"/>
            <a:ext cx="89179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4B7FB1"/>
                </a:solidFill>
                <a:latin typeface="+mn-ea"/>
              </a:rPr>
              <a:t>三、</a:t>
            </a:r>
            <a:r>
              <a:rPr lang="zh-CN" altLang="en-US" sz="3600" b="1" dirty="0">
                <a:solidFill>
                  <a:srgbClr val="4B7FB1"/>
                </a:solidFill>
                <a:latin typeface="+mn-ea"/>
              </a:rPr>
              <a:t>将时代精神与企业特点相结合</a:t>
            </a:r>
            <a:endParaRPr lang="zh-CN" altLang="en-US" sz="3600" b="1" dirty="0">
              <a:solidFill>
                <a:srgbClr val="4B7FB1"/>
              </a:solidFill>
              <a:latin typeface="+mn-ea"/>
            </a:endParaRPr>
          </a:p>
        </p:txBody>
      </p:sp>
      <p:sp>
        <p:nvSpPr>
          <p:cNvPr id="2" name="矩形: 圆角 1"/>
          <p:cNvSpPr/>
          <p:nvPr/>
        </p:nvSpPr>
        <p:spPr>
          <a:xfrm>
            <a:off x="1923921" y="2122828"/>
            <a:ext cx="1665514" cy="646331"/>
          </a:xfrm>
          <a:prstGeom prst="round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+mn-ea"/>
              </a:rPr>
              <a:t>针对性</a:t>
            </a:r>
            <a:endParaRPr lang="zh-CN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矩形: 圆角 4"/>
          <p:cNvSpPr/>
          <p:nvPr/>
        </p:nvSpPr>
        <p:spPr>
          <a:xfrm>
            <a:off x="1923921" y="3125288"/>
            <a:ext cx="1665514" cy="646331"/>
          </a:xfrm>
          <a:prstGeom prst="round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+mn-ea"/>
              </a:rPr>
              <a:t>新鲜性</a:t>
            </a:r>
            <a:endParaRPr lang="zh-CN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1923921" y="4089537"/>
            <a:ext cx="1665514" cy="646331"/>
          </a:xfrm>
          <a:prstGeom prst="round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+mn-ea"/>
              </a:rPr>
              <a:t>差异性</a:t>
            </a:r>
            <a:endParaRPr lang="zh-CN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1923921" y="5022597"/>
            <a:ext cx="1665514" cy="646331"/>
          </a:xfrm>
          <a:prstGeom prst="round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+mn-ea"/>
              </a:rPr>
              <a:t>生动性</a:t>
            </a:r>
            <a:endParaRPr lang="zh-CN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MH_Desc_1"/>
          <p:cNvSpPr txBox="1"/>
          <p:nvPr>
            <p:custDataLst>
              <p:tags r:id="rId1"/>
            </p:custDataLst>
          </p:nvPr>
        </p:nvSpPr>
        <p:spPr>
          <a:xfrm>
            <a:off x="3967815" y="2909462"/>
            <a:ext cx="2184011" cy="17255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matte">
            <a:contourClr>
              <a:srgbClr val="FFFFFF"/>
            </a:contourClr>
          </a:sp3d>
        </p:spPr>
        <p:txBody>
          <a:bodyPr tIns="81000" rIns="67500" bIns="81000" anchor="ctr"/>
          <a:lstStyle/>
          <a:p>
            <a:pPr algn="just">
              <a:buFont typeface="Wingdings" panose="05000000000000000000" pitchFamily="2" charset="2"/>
              <a:buNone/>
            </a:pPr>
            <a:r>
              <a:rPr lang="zh-CN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行业新闻都雷同，运作时间、方式基本一致</a:t>
            </a:r>
            <a:endParaRPr lang="zh-CN" altLang="en-US" sz="22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4" name="MH_Other_1"/>
          <p:cNvSpPr/>
          <p:nvPr>
            <p:custDataLst>
              <p:tags r:id="rId2"/>
            </p:custDataLst>
          </p:nvPr>
        </p:nvSpPr>
        <p:spPr>
          <a:xfrm>
            <a:off x="6530522" y="5403887"/>
            <a:ext cx="4333421" cy="51911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MH_SubTitle_4"/>
          <p:cNvSpPr/>
          <p:nvPr>
            <p:custDataLst>
              <p:tags r:id="rId3"/>
            </p:custDataLst>
          </p:nvPr>
        </p:nvSpPr>
        <p:spPr>
          <a:xfrm>
            <a:off x="6746741" y="5094325"/>
            <a:ext cx="3900487" cy="574675"/>
          </a:xfrm>
          <a:prstGeom prst="roundRect">
            <a:avLst/>
          </a:prstGeom>
          <a:solidFill>
            <a:schemeClr val="accent1"/>
          </a:solidFill>
          <a:ln>
            <a:solidFill>
              <a:srgbClr val="FFFFFF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97000" anchor="ctr">
            <a:normAutofit/>
          </a:bodyPr>
          <a:lstStyle/>
          <a:p>
            <a:r>
              <a:rPr lang="zh-CN" altLang="en-US" sz="2200" dirty="0">
                <a:latin typeface="+mn-ea"/>
              </a:rPr>
              <a:t>印象最深的就是新闻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8" name="MH_Other_3"/>
          <p:cNvSpPr/>
          <p:nvPr>
            <p:custDataLst>
              <p:tags r:id="rId4"/>
            </p:custDataLst>
          </p:nvPr>
        </p:nvSpPr>
        <p:spPr>
          <a:xfrm>
            <a:off x="6530522" y="4374235"/>
            <a:ext cx="4333421" cy="51911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MH_SubTitle_3"/>
          <p:cNvSpPr/>
          <p:nvPr>
            <p:custDataLst>
              <p:tags r:id="rId5"/>
            </p:custDataLst>
          </p:nvPr>
        </p:nvSpPr>
        <p:spPr>
          <a:xfrm>
            <a:off x="6645776" y="4089438"/>
            <a:ext cx="3900487" cy="574675"/>
          </a:xfrm>
          <a:prstGeom prst="roundRect">
            <a:avLst/>
          </a:prstGeom>
          <a:solidFill>
            <a:schemeClr val="accent1"/>
          </a:solidFill>
          <a:ln>
            <a:solidFill>
              <a:srgbClr val="FFFFFF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97000" anchor="ctr">
            <a:normAutofit/>
          </a:bodyPr>
          <a:lstStyle/>
          <a:p>
            <a:r>
              <a:rPr lang="zh-CN" altLang="en-US" sz="2200" dirty="0">
                <a:latin typeface="+mn-ea"/>
              </a:rPr>
              <a:t>两头是新闻，中间是什么？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2" name="MH_Other_4"/>
          <p:cNvSpPr/>
          <p:nvPr>
            <p:custDataLst>
              <p:tags r:id="rId6"/>
            </p:custDataLst>
          </p:nvPr>
        </p:nvSpPr>
        <p:spPr>
          <a:xfrm>
            <a:off x="6530522" y="3338232"/>
            <a:ext cx="4333421" cy="51911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MH_SubTitle_2"/>
          <p:cNvSpPr/>
          <p:nvPr>
            <p:custDataLst>
              <p:tags r:id="rId7"/>
            </p:custDataLst>
          </p:nvPr>
        </p:nvSpPr>
        <p:spPr>
          <a:xfrm>
            <a:off x="6746741" y="3125190"/>
            <a:ext cx="3900487" cy="574675"/>
          </a:xfrm>
          <a:prstGeom prst="roundRect">
            <a:avLst/>
          </a:prstGeom>
          <a:solidFill>
            <a:schemeClr val="accent1"/>
          </a:solidFill>
          <a:ln>
            <a:solidFill>
              <a:srgbClr val="FFFFFF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97000" anchor="ctr">
            <a:normAutofit/>
          </a:bodyPr>
          <a:lstStyle/>
          <a:p>
            <a:r>
              <a:rPr lang="zh-CN" altLang="en-US" sz="2200" dirty="0">
                <a:latin typeface="+mn-ea"/>
              </a:rPr>
              <a:t>重要的是“新”和“快”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8" name="MH_Other_5"/>
          <p:cNvSpPr/>
          <p:nvPr>
            <p:custDataLst>
              <p:tags r:id="rId8"/>
            </p:custDataLst>
          </p:nvPr>
        </p:nvSpPr>
        <p:spPr>
          <a:xfrm>
            <a:off x="6429557" y="2306040"/>
            <a:ext cx="4333421" cy="51911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MH_SubTitle_1"/>
          <p:cNvSpPr/>
          <p:nvPr>
            <p:custDataLst>
              <p:tags r:id="rId9"/>
            </p:custDataLst>
          </p:nvPr>
        </p:nvSpPr>
        <p:spPr>
          <a:xfrm>
            <a:off x="6645776" y="2039023"/>
            <a:ext cx="3900487" cy="574675"/>
          </a:xfrm>
          <a:prstGeom prst="roundRect">
            <a:avLst/>
          </a:prstGeom>
          <a:solidFill>
            <a:schemeClr val="accent1"/>
          </a:solidFill>
          <a:ln>
            <a:solidFill>
              <a:srgbClr val="FFFFFF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97000" anchor="ctr">
            <a:normAutofit/>
          </a:bodyPr>
          <a:lstStyle/>
          <a:p>
            <a:r>
              <a:rPr lang="zh-CN" altLang="en-US" sz="2200" dirty="0">
                <a:latin typeface="+mn-ea"/>
              </a:rPr>
              <a:t>为什么写这个不写那个？</a:t>
            </a:r>
            <a:endParaRPr lang="zh-CN" altLang="en-US" sz="2200" dirty="0">
              <a:latin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3554730" y="3355975"/>
            <a:ext cx="7553325" cy="97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4800" b="1" dirty="0" smtClean="0">
                <a:solidFill>
                  <a:srgbClr val="4B7FB1"/>
                </a:solidFill>
              </a:rPr>
              <a:t>消息写作</a:t>
            </a:r>
            <a:r>
              <a:rPr lang="zh-CN" altLang="en-US" sz="4800" b="1" dirty="0">
                <a:solidFill>
                  <a:srgbClr val="4B7FB1"/>
                </a:solidFill>
              </a:rPr>
              <a:t>中常见的问题</a:t>
            </a:r>
            <a:endParaRPr lang="zh-CN" altLang="en-US" sz="4800" b="1" dirty="0">
              <a:solidFill>
                <a:srgbClr val="4B7FB1"/>
              </a:solidFill>
            </a:endParaRPr>
          </a:p>
        </p:txBody>
      </p:sp>
      <p:sp>
        <p:nvSpPr>
          <p:cNvPr id="9" name="Freeform 14"/>
          <p:cNvSpPr>
            <a:spLocks noChangeArrowheads="1"/>
          </p:cNvSpPr>
          <p:nvPr/>
        </p:nvSpPr>
        <p:spPr bwMode="auto">
          <a:xfrm>
            <a:off x="6509063" y="2350510"/>
            <a:ext cx="864244" cy="864244"/>
          </a:xfrm>
          <a:custGeom>
            <a:avLst/>
            <a:gdLst>
              <a:gd name="T0" fmla="*/ 2147483647 w 609"/>
              <a:gd name="T1" fmla="*/ 2147483647 h 609"/>
              <a:gd name="T2" fmla="*/ 2147483647 w 609"/>
              <a:gd name="T3" fmla="*/ 2147483647 h 609"/>
              <a:gd name="T4" fmla="*/ 2147483647 w 609"/>
              <a:gd name="T5" fmla="*/ 2147483647 h 609"/>
              <a:gd name="T6" fmla="*/ 0 w 609"/>
              <a:gd name="T7" fmla="*/ 2147483647 h 609"/>
              <a:gd name="T8" fmla="*/ 2147483647 w 609"/>
              <a:gd name="T9" fmla="*/ 993140000 h 609"/>
              <a:gd name="T10" fmla="*/ 2147483647 w 609"/>
              <a:gd name="T11" fmla="*/ 993140000 h 609"/>
              <a:gd name="T12" fmla="*/ 2147483647 w 609"/>
              <a:gd name="T13" fmla="*/ 2147483647 h 609"/>
              <a:gd name="T14" fmla="*/ 2147483647 w 609"/>
              <a:gd name="T15" fmla="*/ 993140000 h 609"/>
              <a:gd name="T16" fmla="*/ 2147483647 w 609"/>
              <a:gd name="T17" fmla="*/ 993140000 h 609"/>
              <a:gd name="T18" fmla="*/ 2147483647 w 609"/>
              <a:gd name="T19" fmla="*/ 2147483647 h 609"/>
              <a:gd name="T20" fmla="*/ 2147483647 w 609"/>
              <a:gd name="T21" fmla="*/ 2147483647 h 609"/>
              <a:gd name="T22" fmla="*/ 2147483647 w 609"/>
              <a:gd name="T23" fmla="*/ 2147483647 h 609"/>
              <a:gd name="T24" fmla="*/ 2147483647 w 609"/>
              <a:gd name="T25" fmla="*/ 2147483647 h 609"/>
              <a:gd name="T26" fmla="*/ 2147483647 w 609"/>
              <a:gd name="T27" fmla="*/ 2147483647 h 609"/>
              <a:gd name="T28" fmla="*/ 2147483647 w 609"/>
              <a:gd name="T29" fmla="*/ 2147483647 h 609"/>
              <a:gd name="T30" fmla="*/ 2147483647 w 609"/>
              <a:gd name="T31" fmla="*/ 2147483647 h 609"/>
              <a:gd name="T32" fmla="*/ 2147483647 w 609"/>
              <a:gd name="T33" fmla="*/ 2147483647 h 609"/>
              <a:gd name="T34" fmla="*/ 2147483647 w 609"/>
              <a:gd name="T35" fmla="*/ 2147483647 h 609"/>
              <a:gd name="T36" fmla="*/ 2147483647 w 609"/>
              <a:gd name="T37" fmla="*/ 2147483647 h 609"/>
              <a:gd name="T38" fmla="*/ 2147483647 w 609"/>
              <a:gd name="T39" fmla="*/ 2147483647 h 609"/>
              <a:gd name="T40" fmla="*/ 2147483647 w 609"/>
              <a:gd name="T41" fmla="*/ 2147483647 h 609"/>
              <a:gd name="T42" fmla="*/ 2147483647 w 609"/>
              <a:gd name="T43" fmla="*/ 2147483647 h 609"/>
              <a:gd name="T44" fmla="*/ 2147483647 w 609"/>
              <a:gd name="T45" fmla="*/ 2147483647 h 609"/>
              <a:gd name="T46" fmla="*/ 2147483647 w 609"/>
              <a:gd name="T47" fmla="*/ 2147483647 h 609"/>
              <a:gd name="T48" fmla="*/ 2147483647 w 609"/>
              <a:gd name="T49" fmla="*/ 2147483647 h 609"/>
              <a:gd name="T50" fmla="*/ 2147483647 w 609"/>
              <a:gd name="T51" fmla="*/ 2147483647 h 609"/>
              <a:gd name="T52" fmla="*/ 2147483647 w 609"/>
              <a:gd name="T53" fmla="*/ 2147483647 h 609"/>
              <a:gd name="T54" fmla="*/ 2147483647 w 609"/>
              <a:gd name="T55" fmla="*/ 2147483647 h 609"/>
              <a:gd name="T56" fmla="*/ 2147483647 w 609"/>
              <a:gd name="T57" fmla="*/ 2147483647 h 609"/>
              <a:gd name="T58" fmla="*/ 2147483647 w 609"/>
              <a:gd name="T59" fmla="*/ 2147483647 h 609"/>
              <a:gd name="T60" fmla="*/ 2147483647 w 609"/>
              <a:gd name="T61" fmla="*/ 2147483647 h 609"/>
              <a:gd name="T62" fmla="*/ 2147483647 w 609"/>
              <a:gd name="T63" fmla="*/ 2147483647 h 609"/>
              <a:gd name="T64" fmla="*/ 2147483647 w 609"/>
              <a:gd name="T65" fmla="*/ 2147483647 h 609"/>
              <a:gd name="T66" fmla="*/ 2147483647 w 609"/>
              <a:gd name="T67" fmla="*/ 2147483647 h 609"/>
              <a:gd name="T68" fmla="*/ 2147483647 w 609"/>
              <a:gd name="T69" fmla="*/ 2147483647 h 609"/>
              <a:gd name="T70" fmla="*/ 2147483647 w 609"/>
              <a:gd name="T71" fmla="*/ 2147483647 h 609"/>
              <a:gd name="T72" fmla="*/ 2147483647 w 609"/>
              <a:gd name="T73" fmla="*/ 2147483647 h 609"/>
              <a:gd name="T74" fmla="*/ 2147483647 w 609"/>
              <a:gd name="T75" fmla="*/ 2147483647 h 609"/>
              <a:gd name="T76" fmla="*/ 2147483647 w 609"/>
              <a:gd name="T77" fmla="*/ 2147483647 h 609"/>
              <a:gd name="T78" fmla="*/ 2147483647 w 609"/>
              <a:gd name="T79" fmla="*/ 2147483647 h 609"/>
              <a:gd name="T80" fmla="*/ 2147483647 w 609"/>
              <a:gd name="T81" fmla="*/ 2147483647 h 609"/>
              <a:gd name="T82" fmla="*/ 2147483647 w 609"/>
              <a:gd name="T83" fmla="*/ 2147483647 h 609"/>
              <a:gd name="T84" fmla="*/ 2147483647 w 609"/>
              <a:gd name="T85" fmla="*/ 2147483647 h 609"/>
              <a:gd name="T86" fmla="*/ 2147483647 w 609"/>
              <a:gd name="T87" fmla="*/ 2147483647 h 609"/>
              <a:gd name="T88" fmla="*/ 2147483647 w 609"/>
              <a:gd name="T89" fmla="*/ 2147483647 h 609"/>
              <a:gd name="T90" fmla="*/ 2147483647 w 609"/>
              <a:gd name="T91" fmla="*/ 2147483647 h 609"/>
              <a:gd name="T92" fmla="*/ 2147483647 w 609"/>
              <a:gd name="T93" fmla="*/ 2147483647 h 609"/>
              <a:gd name="T94" fmla="*/ 2147483647 w 609"/>
              <a:gd name="T95" fmla="*/ 2147483647 h 609"/>
              <a:gd name="T96" fmla="*/ 2147483647 w 609"/>
              <a:gd name="T97" fmla="*/ 2147483647 h 609"/>
              <a:gd name="T98" fmla="*/ 2147483647 w 609"/>
              <a:gd name="T99" fmla="*/ 2147483647 h 609"/>
              <a:gd name="T100" fmla="*/ 2147483647 w 609"/>
              <a:gd name="T101" fmla="*/ 2147483647 h 609"/>
              <a:gd name="T102" fmla="*/ 2147483647 w 609"/>
              <a:gd name="T103" fmla="*/ 2147483647 h 609"/>
              <a:gd name="T104" fmla="*/ 2147483647 w 609"/>
              <a:gd name="T105" fmla="*/ 2147483647 h 609"/>
              <a:gd name="T106" fmla="*/ 2147483647 w 609"/>
              <a:gd name="T107" fmla="*/ 2147483647 h 609"/>
              <a:gd name="T108" fmla="*/ 2147483647 w 609"/>
              <a:gd name="T109" fmla="*/ 2147483647 h 609"/>
              <a:gd name="T110" fmla="*/ 2147483647 w 609"/>
              <a:gd name="T111" fmla="*/ 2147483647 h 609"/>
              <a:gd name="T112" fmla="*/ 2147483647 w 609"/>
              <a:gd name="T113" fmla="*/ 2147483647 h 609"/>
              <a:gd name="T114" fmla="*/ 2147483647 w 609"/>
              <a:gd name="T115" fmla="*/ 2147483647 h 60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609" h="609">
                <a:moveTo>
                  <a:pt x="587" y="488"/>
                </a:moveTo>
                <a:lnTo>
                  <a:pt x="587" y="488"/>
                </a:lnTo>
                <a:cubicBezTo>
                  <a:pt x="318" y="601"/>
                  <a:pt x="318" y="601"/>
                  <a:pt x="318" y="601"/>
                </a:cubicBezTo>
                <a:cubicBezTo>
                  <a:pt x="311" y="608"/>
                  <a:pt x="311" y="608"/>
                  <a:pt x="304" y="608"/>
                </a:cubicBezTo>
                <a:cubicBezTo>
                  <a:pt x="297" y="608"/>
                  <a:pt x="297" y="608"/>
                  <a:pt x="290" y="601"/>
                </a:cubicBezTo>
                <a:cubicBezTo>
                  <a:pt x="21" y="488"/>
                  <a:pt x="21" y="488"/>
                  <a:pt x="21" y="488"/>
                </a:cubicBezTo>
                <a:cubicBezTo>
                  <a:pt x="7" y="488"/>
                  <a:pt x="0" y="474"/>
                  <a:pt x="0" y="467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15"/>
                  <a:pt x="14" y="0"/>
                  <a:pt x="28" y="0"/>
                </a:cubicBezTo>
                <a:cubicBezTo>
                  <a:pt x="35" y="0"/>
                  <a:pt x="35" y="0"/>
                  <a:pt x="42" y="8"/>
                </a:cubicBezTo>
                <a:cubicBezTo>
                  <a:pt x="304" y="114"/>
                  <a:pt x="304" y="114"/>
                  <a:pt x="304" y="114"/>
                </a:cubicBezTo>
                <a:cubicBezTo>
                  <a:pt x="565" y="8"/>
                  <a:pt x="565" y="8"/>
                  <a:pt x="565" y="8"/>
                </a:cubicBezTo>
                <a:cubicBezTo>
                  <a:pt x="572" y="0"/>
                  <a:pt x="572" y="0"/>
                  <a:pt x="579" y="0"/>
                </a:cubicBezTo>
                <a:cubicBezTo>
                  <a:pt x="594" y="0"/>
                  <a:pt x="608" y="15"/>
                  <a:pt x="608" y="29"/>
                </a:cubicBezTo>
                <a:cubicBezTo>
                  <a:pt x="608" y="467"/>
                  <a:pt x="608" y="467"/>
                  <a:pt x="608" y="467"/>
                </a:cubicBezTo>
                <a:cubicBezTo>
                  <a:pt x="608" y="474"/>
                  <a:pt x="601" y="488"/>
                  <a:pt x="587" y="488"/>
                </a:cubicBezTo>
                <a:close/>
                <a:moveTo>
                  <a:pt x="276" y="163"/>
                </a:moveTo>
                <a:lnTo>
                  <a:pt x="276" y="163"/>
                </a:lnTo>
                <a:cubicBezTo>
                  <a:pt x="56" y="71"/>
                  <a:pt x="56" y="71"/>
                  <a:pt x="56" y="71"/>
                </a:cubicBezTo>
                <a:cubicBezTo>
                  <a:pt x="56" y="446"/>
                  <a:pt x="56" y="446"/>
                  <a:pt x="56" y="446"/>
                </a:cubicBezTo>
                <a:cubicBezTo>
                  <a:pt x="276" y="538"/>
                  <a:pt x="276" y="538"/>
                  <a:pt x="276" y="538"/>
                </a:cubicBezTo>
                <a:lnTo>
                  <a:pt x="276" y="163"/>
                </a:lnTo>
                <a:close/>
                <a:moveTo>
                  <a:pt x="551" y="71"/>
                </a:moveTo>
                <a:lnTo>
                  <a:pt x="551" y="71"/>
                </a:lnTo>
                <a:cubicBezTo>
                  <a:pt x="332" y="163"/>
                  <a:pt x="332" y="163"/>
                  <a:pt x="332" y="163"/>
                </a:cubicBezTo>
                <a:cubicBezTo>
                  <a:pt x="332" y="538"/>
                  <a:pt x="332" y="538"/>
                  <a:pt x="332" y="538"/>
                </a:cubicBezTo>
                <a:cubicBezTo>
                  <a:pt x="551" y="446"/>
                  <a:pt x="551" y="446"/>
                  <a:pt x="551" y="446"/>
                </a:cubicBezTo>
                <a:lnTo>
                  <a:pt x="551" y="71"/>
                </a:lnTo>
                <a:close/>
                <a:moveTo>
                  <a:pt x="375" y="206"/>
                </a:moveTo>
                <a:lnTo>
                  <a:pt x="375" y="206"/>
                </a:lnTo>
                <a:cubicBezTo>
                  <a:pt x="480" y="156"/>
                  <a:pt x="480" y="156"/>
                  <a:pt x="480" y="156"/>
                </a:cubicBezTo>
                <a:cubicBezTo>
                  <a:pt x="488" y="156"/>
                  <a:pt x="488" y="156"/>
                  <a:pt x="495" y="156"/>
                </a:cubicBezTo>
                <a:cubicBezTo>
                  <a:pt x="509" y="156"/>
                  <a:pt x="523" y="163"/>
                  <a:pt x="523" y="184"/>
                </a:cubicBezTo>
                <a:cubicBezTo>
                  <a:pt x="523" y="191"/>
                  <a:pt x="516" y="206"/>
                  <a:pt x="502" y="206"/>
                </a:cubicBezTo>
                <a:cubicBezTo>
                  <a:pt x="403" y="255"/>
                  <a:pt x="403" y="255"/>
                  <a:pt x="403" y="255"/>
                </a:cubicBezTo>
                <a:cubicBezTo>
                  <a:pt x="396" y="255"/>
                  <a:pt x="396" y="255"/>
                  <a:pt x="389" y="255"/>
                </a:cubicBezTo>
                <a:cubicBezTo>
                  <a:pt x="375" y="255"/>
                  <a:pt x="360" y="248"/>
                  <a:pt x="360" y="227"/>
                </a:cubicBezTo>
                <a:cubicBezTo>
                  <a:pt x="360" y="220"/>
                  <a:pt x="367" y="206"/>
                  <a:pt x="375" y="206"/>
                </a:cubicBezTo>
                <a:close/>
                <a:moveTo>
                  <a:pt x="375" y="304"/>
                </a:moveTo>
                <a:lnTo>
                  <a:pt x="375" y="304"/>
                </a:lnTo>
                <a:cubicBezTo>
                  <a:pt x="480" y="262"/>
                  <a:pt x="480" y="262"/>
                  <a:pt x="480" y="262"/>
                </a:cubicBezTo>
                <a:cubicBezTo>
                  <a:pt x="488" y="255"/>
                  <a:pt x="488" y="255"/>
                  <a:pt x="495" y="255"/>
                </a:cubicBezTo>
                <a:cubicBezTo>
                  <a:pt x="509" y="255"/>
                  <a:pt x="523" y="269"/>
                  <a:pt x="523" y="283"/>
                </a:cubicBezTo>
                <a:cubicBezTo>
                  <a:pt x="523" y="297"/>
                  <a:pt x="516" y="304"/>
                  <a:pt x="502" y="311"/>
                </a:cubicBezTo>
                <a:cubicBezTo>
                  <a:pt x="403" y="361"/>
                  <a:pt x="403" y="361"/>
                  <a:pt x="403" y="361"/>
                </a:cubicBezTo>
                <a:cubicBezTo>
                  <a:pt x="396" y="361"/>
                  <a:pt x="396" y="361"/>
                  <a:pt x="389" y="361"/>
                </a:cubicBezTo>
                <a:cubicBezTo>
                  <a:pt x="375" y="361"/>
                  <a:pt x="360" y="347"/>
                  <a:pt x="360" y="333"/>
                </a:cubicBezTo>
                <a:cubicBezTo>
                  <a:pt x="360" y="319"/>
                  <a:pt x="367" y="311"/>
                  <a:pt x="375" y="304"/>
                </a:cubicBezTo>
                <a:close/>
                <a:moveTo>
                  <a:pt x="375" y="410"/>
                </a:moveTo>
                <a:lnTo>
                  <a:pt x="375" y="410"/>
                </a:lnTo>
                <a:cubicBezTo>
                  <a:pt x="480" y="361"/>
                  <a:pt x="480" y="361"/>
                  <a:pt x="480" y="361"/>
                </a:cubicBezTo>
                <a:cubicBezTo>
                  <a:pt x="488" y="361"/>
                  <a:pt x="488" y="361"/>
                  <a:pt x="495" y="361"/>
                </a:cubicBezTo>
                <a:cubicBezTo>
                  <a:pt x="509" y="361"/>
                  <a:pt x="523" y="375"/>
                  <a:pt x="523" y="389"/>
                </a:cubicBezTo>
                <a:cubicBezTo>
                  <a:pt x="523" y="403"/>
                  <a:pt x="516" y="410"/>
                  <a:pt x="502" y="417"/>
                </a:cubicBezTo>
                <a:cubicBezTo>
                  <a:pt x="403" y="460"/>
                  <a:pt x="403" y="460"/>
                  <a:pt x="403" y="460"/>
                </a:cubicBezTo>
                <a:cubicBezTo>
                  <a:pt x="396" y="467"/>
                  <a:pt x="396" y="467"/>
                  <a:pt x="389" y="467"/>
                </a:cubicBezTo>
                <a:cubicBezTo>
                  <a:pt x="375" y="467"/>
                  <a:pt x="360" y="453"/>
                  <a:pt x="360" y="439"/>
                </a:cubicBezTo>
                <a:cubicBezTo>
                  <a:pt x="360" y="425"/>
                  <a:pt x="367" y="417"/>
                  <a:pt x="375" y="410"/>
                </a:cubicBezTo>
                <a:close/>
                <a:moveTo>
                  <a:pt x="113" y="156"/>
                </a:moveTo>
                <a:lnTo>
                  <a:pt x="113" y="156"/>
                </a:lnTo>
                <a:cubicBezTo>
                  <a:pt x="120" y="156"/>
                  <a:pt x="120" y="156"/>
                  <a:pt x="127" y="156"/>
                </a:cubicBezTo>
                <a:cubicBezTo>
                  <a:pt x="233" y="206"/>
                  <a:pt x="233" y="206"/>
                  <a:pt x="233" y="206"/>
                </a:cubicBezTo>
                <a:cubicBezTo>
                  <a:pt x="240" y="206"/>
                  <a:pt x="247" y="220"/>
                  <a:pt x="247" y="227"/>
                </a:cubicBezTo>
                <a:cubicBezTo>
                  <a:pt x="247" y="248"/>
                  <a:pt x="233" y="255"/>
                  <a:pt x="219" y="255"/>
                </a:cubicBezTo>
                <a:cubicBezTo>
                  <a:pt x="212" y="255"/>
                  <a:pt x="212" y="255"/>
                  <a:pt x="205" y="255"/>
                </a:cubicBezTo>
                <a:cubicBezTo>
                  <a:pt x="106" y="206"/>
                  <a:pt x="106" y="206"/>
                  <a:pt x="106" y="206"/>
                </a:cubicBezTo>
                <a:cubicBezTo>
                  <a:pt x="92" y="206"/>
                  <a:pt x="85" y="191"/>
                  <a:pt x="85" y="184"/>
                </a:cubicBezTo>
                <a:cubicBezTo>
                  <a:pt x="85" y="163"/>
                  <a:pt x="99" y="156"/>
                  <a:pt x="113" y="156"/>
                </a:cubicBezTo>
                <a:close/>
                <a:moveTo>
                  <a:pt x="113" y="255"/>
                </a:moveTo>
                <a:lnTo>
                  <a:pt x="113" y="255"/>
                </a:lnTo>
                <a:cubicBezTo>
                  <a:pt x="120" y="255"/>
                  <a:pt x="120" y="255"/>
                  <a:pt x="127" y="262"/>
                </a:cubicBezTo>
                <a:cubicBezTo>
                  <a:pt x="233" y="304"/>
                  <a:pt x="233" y="304"/>
                  <a:pt x="233" y="304"/>
                </a:cubicBezTo>
                <a:cubicBezTo>
                  <a:pt x="240" y="311"/>
                  <a:pt x="247" y="319"/>
                  <a:pt x="247" y="333"/>
                </a:cubicBezTo>
                <a:cubicBezTo>
                  <a:pt x="247" y="347"/>
                  <a:pt x="233" y="361"/>
                  <a:pt x="219" y="361"/>
                </a:cubicBezTo>
                <a:cubicBezTo>
                  <a:pt x="212" y="361"/>
                  <a:pt x="212" y="361"/>
                  <a:pt x="205" y="361"/>
                </a:cubicBezTo>
                <a:cubicBezTo>
                  <a:pt x="106" y="311"/>
                  <a:pt x="106" y="311"/>
                  <a:pt x="106" y="311"/>
                </a:cubicBezTo>
                <a:cubicBezTo>
                  <a:pt x="92" y="304"/>
                  <a:pt x="85" y="297"/>
                  <a:pt x="85" y="283"/>
                </a:cubicBezTo>
                <a:cubicBezTo>
                  <a:pt x="85" y="269"/>
                  <a:pt x="99" y="255"/>
                  <a:pt x="113" y="255"/>
                </a:cubicBezTo>
                <a:close/>
                <a:moveTo>
                  <a:pt x="113" y="361"/>
                </a:moveTo>
                <a:lnTo>
                  <a:pt x="113" y="361"/>
                </a:lnTo>
                <a:cubicBezTo>
                  <a:pt x="120" y="361"/>
                  <a:pt x="120" y="361"/>
                  <a:pt x="127" y="361"/>
                </a:cubicBezTo>
                <a:cubicBezTo>
                  <a:pt x="233" y="410"/>
                  <a:pt x="233" y="410"/>
                  <a:pt x="233" y="410"/>
                </a:cubicBezTo>
                <a:cubicBezTo>
                  <a:pt x="240" y="417"/>
                  <a:pt x="247" y="425"/>
                  <a:pt x="247" y="439"/>
                </a:cubicBezTo>
                <a:cubicBezTo>
                  <a:pt x="247" y="453"/>
                  <a:pt x="233" y="467"/>
                  <a:pt x="219" y="467"/>
                </a:cubicBezTo>
                <a:cubicBezTo>
                  <a:pt x="212" y="467"/>
                  <a:pt x="212" y="467"/>
                  <a:pt x="205" y="460"/>
                </a:cubicBezTo>
                <a:cubicBezTo>
                  <a:pt x="106" y="417"/>
                  <a:pt x="106" y="417"/>
                  <a:pt x="106" y="417"/>
                </a:cubicBezTo>
                <a:cubicBezTo>
                  <a:pt x="92" y="410"/>
                  <a:pt x="85" y="403"/>
                  <a:pt x="85" y="389"/>
                </a:cubicBezTo>
                <a:cubicBezTo>
                  <a:pt x="85" y="375"/>
                  <a:pt x="99" y="361"/>
                  <a:pt x="113" y="361"/>
                </a:cubicBezTo>
                <a:close/>
              </a:path>
            </a:pathLst>
          </a:custGeom>
          <a:solidFill>
            <a:srgbClr val="4B7FB1"/>
          </a:solidFill>
          <a:ln>
            <a:noFill/>
          </a:ln>
        </p:spPr>
        <p:txBody>
          <a:bodyPr wrap="none" anchor="ctr"/>
          <a:lstStyle/>
          <a:p>
            <a:pPr marL="0" marR="0" lvl="0" indent="0" defTabSz="457200" eaLnBrk="1" fontAlgn="auto" latinLnBrk="0" hangingPunct="1">
              <a:lnSpc>
                <a:spcPct val="120000"/>
              </a:lnSpc>
              <a:buClrTx/>
              <a:buSzTx/>
              <a:buFontTx/>
              <a:buNone/>
              <a:defRPr/>
            </a:pPr>
            <a:endParaRPr kumimoji="0" lang="zh-CN" altLang="en-US" sz="900" b="0" i="0" u="none" strike="noStrike" kern="0" cap="none" spc="0" normalizeH="0" baseline="0" noProof="0">
              <a:ln>
                <a:noFill/>
              </a:ln>
              <a:solidFill>
                <a:srgbClr val="4B7FB1"/>
              </a:solidFill>
              <a:effectLst/>
              <a:uLnTx/>
              <a:uFillTx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5683170" y="4540533"/>
            <a:ext cx="825660" cy="0"/>
          </a:xfrm>
          <a:prstGeom prst="line">
            <a:avLst/>
          </a:prstGeom>
          <a:ln w="15875">
            <a:solidFill>
              <a:srgbClr val="4B7FB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任意多边形 20"/>
          <p:cNvSpPr/>
          <p:nvPr/>
        </p:nvSpPr>
        <p:spPr>
          <a:xfrm>
            <a:off x="0" y="0"/>
            <a:ext cx="12192000" cy="2209540"/>
          </a:xfrm>
          <a:custGeom>
            <a:avLst/>
            <a:gdLst>
              <a:gd name="connsiteX0" fmla="*/ 0 w 12192000"/>
              <a:gd name="connsiteY0" fmla="*/ 0 h 2209540"/>
              <a:gd name="connsiteX1" fmla="*/ 12192000 w 12192000"/>
              <a:gd name="connsiteY1" fmla="*/ 0 h 2209540"/>
              <a:gd name="connsiteX2" fmla="*/ 12192000 w 12192000"/>
              <a:gd name="connsiteY2" fmla="*/ 1673563 h 2209540"/>
              <a:gd name="connsiteX3" fmla="*/ 12167149 w 12192000"/>
              <a:gd name="connsiteY3" fmla="*/ 1662095 h 2209540"/>
              <a:gd name="connsiteX4" fmla="*/ 11456172 w 12192000"/>
              <a:gd name="connsiteY4" fmla="*/ 1502107 h 2209540"/>
              <a:gd name="connsiteX5" fmla="*/ 8593748 w 12192000"/>
              <a:gd name="connsiteY5" fmla="*/ 1889376 h 2209540"/>
              <a:gd name="connsiteX6" fmla="*/ 6185946 w 12192000"/>
              <a:gd name="connsiteY6" fmla="*/ 1518945 h 2209540"/>
              <a:gd name="connsiteX7" fmla="*/ 4552680 w 12192000"/>
              <a:gd name="connsiteY7" fmla="*/ 2007242 h 2209540"/>
              <a:gd name="connsiteX8" fmla="*/ 2498471 w 12192000"/>
              <a:gd name="connsiteY8" fmla="*/ 1687323 h 2209540"/>
              <a:gd name="connsiteX9" fmla="*/ 1067260 w 12192000"/>
              <a:gd name="connsiteY9" fmla="*/ 2209295 h 2209540"/>
              <a:gd name="connsiteX10" fmla="*/ 276130 w 12192000"/>
              <a:gd name="connsiteY10" fmla="*/ 1954172 h 2209540"/>
              <a:gd name="connsiteX11" fmla="*/ 0 w 12192000"/>
              <a:gd name="connsiteY11" fmla="*/ 1784993 h 220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209540">
                <a:moveTo>
                  <a:pt x="0" y="0"/>
                </a:moveTo>
                <a:lnTo>
                  <a:pt x="12192000" y="0"/>
                </a:lnTo>
                <a:lnTo>
                  <a:pt x="12192000" y="1673563"/>
                </a:lnTo>
                <a:lnTo>
                  <a:pt x="12167149" y="1662095"/>
                </a:lnTo>
                <a:cubicBezTo>
                  <a:pt x="11964205" y="1579909"/>
                  <a:pt x="11732400" y="1521349"/>
                  <a:pt x="11456172" y="1502107"/>
                </a:cubicBezTo>
                <a:cubicBezTo>
                  <a:pt x="10719564" y="1450797"/>
                  <a:pt x="9472120" y="1886570"/>
                  <a:pt x="8593748" y="1889376"/>
                </a:cubicBezTo>
                <a:cubicBezTo>
                  <a:pt x="7715378" y="1892183"/>
                  <a:pt x="6859457" y="1499301"/>
                  <a:pt x="6185946" y="1518945"/>
                </a:cubicBezTo>
                <a:cubicBezTo>
                  <a:pt x="5512434" y="1538589"/>
                  <a:pt x="5167260" y="1979177"/>
                  <a:pt x="4552680" y="2007242"/>
                </a:cubicBezTo>
                <a:cubicBezTo>
                  <a:pt x="3938101" y="2035303"/>
                  <a:pt x="3079374" y="1653647"/>
                  <a:pt x="2498471" y="1687323"/>
                </a:cubicBezTo>
                <a:cubicBezTo>
                  <a:pt x="1917566" y="1720998"/>
                  <a:pt x="1543945" y="2222211"/>
                  <a:pt x="1067260" y="2209295"/>
                </a:cubicBezTo>
                <a:cubicBezTo>
                  <a:pt x="828917" y="2202837"/>
                  <a:pt x="539745" y="2085940"/>
                  <a:pt x="276130" y="1954172"/>
                </a:cubicBezTo>
                <a:lnTo>
                  <a:pt x="0" y="1784993"/>
                </a:lnTo>
                <a:close/>
              </a:path>
            </a:pathLst>
          </a:custGeom>
          <a:gradFill>
            <a:gsLst>
              <a:gs pos="0">
                <a:srgbClr val="4B7FB1">
                  <a:alpha val="69000"/>
                </a:srgbClr>
              </a:gs>
              <a:gs pos="100000">
                <a:schemeClr val="bg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439487" y="1492685"/>
            <a:ext cx="2031325" cy="450892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28700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mpact" panose="020B0806030902050204" pitchFamily="34" charset="0"/>
              </a:rPr>
              <a:t>2</a:t>
            </a:r>
            <a:endParaRPr lang="en-US" altLang="zh-CN" sz="287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2" name="任意多边形 21"/>
          <p:cNvSpPr/>
          <p:nvPr/>
        </p:nvSpPr>
        <p:spPr>
          <a:xfrm flipH="1" flipV="1">
            <a:off x="0" y="4608593"/>
            <a:ext cx="12192000" cy="2209540"/>
          </a:xfrm>
          <a:custGeom>
            <a:avLst/>
            <a:gdLst>
              <a:gd name="connsiteX0" fmla="*/ 0 w 12192000"/>
              <a:gd name="connsiteY0" fmla="*/ 0 h 2209540"/>
              <a:gd name="connsiteX1" fmla="*/ 12192000 w 12192000"/>
              <a:gd name="connsiteY1" fmla="*/ 0 h 2209540"/>
              <a:gd name="connsiteX2" fmla="*/ 12192000 w 12192000"/>
              <a:gd name="connsiteY2" fmla="*/ 1673563 h 2209540"/>
              <a:gd name="connsiteX3" fmla="*/ 12167149 w 12192000"/>
              <a:gd name="connsiteY3" fmla="*/ 1662095 h 2209540"/>
              <a:gd name="connsiteX4" fmla="*/ 11456172 w 12192000"/>
              <a:gd name="connsiteY4" fmla="*/ 1502107 h 2209540"/>
              <a:gd name="connsiteX5" fmla="*/ 8593748 w 12192000"/>
              <a:gd name="connsiteY5" fmla="*/ 1889376 h 2209540"/>
              <a:gd name="connsiteX6" fmla="*/ 6185946 w 12192000"/>
              <a:gd name="connsiteY6" fmla="*/ 1518945 h 2209540"/>
              <a:gd name="connsiteX7" fmla="*/ 4552680 w 12192000"/>
              <a:gd name="connsiteY7" fmla="*/ 2007242 h 2209540"/>
              <a:gd name="connsiteX8" fmla="*/ 2498471 w 12192000"/>
              <a:gd name="connsiteY8" fmla="*/ 1687323 h 2209540"/>
              <a:gd name="connsiteX9" fmla="*/ 1067260 w 12192000"/>
              <a:gd name="connsiteY9" fmla="*/ 2209295 h 2209540"/>
              <a:gd name="connsiteX10" fmla="*/ 276130 w 12192000"/>
              <a:gd name="connsiteY10" fmla="*/ 1954172 h 2209540"/>
              <a:gd name="connsiteX11" fmla="*/ 0 w 12192000"/>
              <a:gd name="connsiteY11" fmla="*/ 1784993 h 220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209540">
                <a:moveTo>
                  <a:pt x="0" y="0"/>
                </a:moveTo>
                <a:lnTo>
                  <a:pt x="12192000" y="0"/>
                </a:lnTo>
                <a:lnTo>
                  <a:pt x="12192000" y="1673563"/>
                </a:lnTo>
                <a:lnTo>
                  <a:pt x="12167149" y="1662095"/>
                </a:lnTo>
                <a:cubicBezTo>
                  <a:pt x="11964205" y="1579909"/>
                  <a:pt x="11732400" y="1521349"/>
                  <a:pt x="11456172" y="1502107"/>
                </a:cubicBezTo>
                <a:cubicBezTo>
                  <a:pt x="10719564" y="1450797"/>
                  <a:pt x="9472120" y="1886570"/>
                  <a:pt x="8593748" y="1889376"/>
                </a:cubicBezTo>
                <a:cubicBezTo>
                  <a:pt x="7715378" y="1892183"/>
                  <a:pt x="6859457" y="1499301"/>
                  <a:pt x="6185946" y="1518945"/>
                </a:cubicBezTo>
                <a:cubicBezTo>
                  <a:pt x="5512434" y="1538589"/>
                  <a:pt x="5167260" y="1979177"/>
                  <a:pt x="4552680" y="2007242"/>
                </a:cubicBezTo>
                <a:cubicBezTo>
                  <a:pt x="3938101" y="2035303"/>
                  <a:pt x="3079374" y="1653647"/>
                  <a:pt x="2498471" y="1687323"/>
                </a:cubicBezTo>
                <a:cubicBezTo>
                  <a:pt x="1917566" y="1720998"/>
                  <a:pt x="1543945" y="2222211"/>
                  <a:pt x="1067260" y="2209295"/>
                </a:cubicBezTo>
                <a:cubicBezTo>
                  <a:pt x="828917" y="2202837"/>
                  <a:pt x="539745" y="2085940"/>
                  <a:pt x="276130" y="1954172"/>
                </a:cubicBezTo>
                <a:lnTo>
                  <a:pt x="0" y="1784993"/>
                </a:lnTo>
                <a:close/>
              </a:path>
            </a:pathLst>
          </a:custGeom>
          <a:gradFill>
            <a:gsLst>
              <a:gs pos="0">
                <a:srgbClr val="4B7FB1">
                  <a:alpha val="69000"/>
                </a:srgbClr>
              </a:gs>
              <a:gs pos="100000">
                <a:schemeClr val="bg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548" y="548640"/>
            <a:ext cx="3333750" cy="29622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35" y="654050"/>
            <a:ext cx="5672455" cy="535178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414" y="3948270"/>
            <a:ext cx="3333750" cy="2000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480185" y="308610"/>
            <a:ext cx="4755515" cy="72009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zh-CN" altLang="en-US" sz="40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正确比速度更重要</a:t>
            </a:r>
            <a:endParaRPr lang="zh-CN" altLang="en-US" sz="4000" b="1" dirty="0">
              <a:solidFill>
                <a:schemeClr val="hlink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4000" b="1" dirty="0">
              <a:solidFill>
                <a:schemeClr val="tx2">
                  <a:lumMod val="60000"/>
                  <a:lumOff val="40000"/>
                </a:schemeClr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1077418" y="3026822"/>
            <a:ext cx="1436725" cy="595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/>
              <a:t>时间新</a:t>
            </a:r>
            <a:endParaRPr lang="zh-CN" altLang="en-US" sz="2000" dirty="0"/>
          </a:p>
        </p:txBody>
      </p:sp>
      <p:sp>
        <p:nvSpPr>
          <p:cNvPr id="9" name="椭圆 8"/>
          <p:cNvSpPr/>
          <p:nvPr/>
        </p:nvSpPr>
        <p:spPr>
          <a:xfrm>
            <a:off x="1118574" y="3621937"/>
            <a:ext cx="1385556" cy="6671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/>
              <a:t>内容新</a:t>
            </a:r>
            <a:endParaRPr lang="zh-CN" altLang="en-US" sz="2000" dirty="0"/>
          </a:p>
        </p:txBody>
      </p:sp>
      <p:sp>
        <p:nvSpPr>
          <p:cNvPr id="10" name="箭头: 右 9"/>
          <p:cNvSpPr/>
          <p:nvPr/>
        </p:nvSpPr>
        <p:spPr>
          <a:xfrm>
            <a:off x="2646371" y="3335727"/>
            <a:ext cx="723014" cy="76298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3561907" y="3209714"/>
            <a:ext cx="6289159" cy="1151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altLang="zh-CN" sz="2400" b="1" dirty="0"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2400" b="1" dirty="0">
                <a:latin typeface="+mj-ea"/>
                <a:ea typeface="+mj-ea"/>
              </a:rPr>
              <a:t>对新闻时效性的追求</a:t>
            </a:r>
            <a:endParaRPr lang="en-US" altLang="zh-CN" sz="2400" b="1" dirty="0"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2400" b="1" dirty="0">
                <a:latin typeface="+mj-ea"/>
                <a:ea typeface="+mj-ea"/>
              </a:rPr>
              <a:t>不能损害新闻报道内容的真实性和准确性 </a:t>
            </a:r>
            <a:endParaRPr lang="zh-CN" altLang="en-US" sz="2400" b="1" dirty="0">
              <a:latin typeface="+mj-ea"/>
              <a:ea typeface="+mj-ea"/>
            </a:endParaRPr>
          </a:p>
          <a:p>
            <a:pPr algn="ctr"/>
            <a:endParaRPr lang="zh-CN" altLang="en-US" dirty="0"/>
          </a:p>
        </p:txBody>
      </p:sp>
      <p:sp>
        <p:nvSpPr>
          <p:cNvPr id="3" name="MH_Other_1"/>
          <p:cNvSpPr/>
          <p:nvPr>
            <p:custDataLst>
              <p:tags r:id="rId1"/>
            </p:custDataLst>
          </p:nvPr>
        </p:nvSpPr>
        <p:spPr bwMode="auto">
          <a:xfrm>
            <a:off x="632680" y="378973"/>
            <a:ext cx="445145" cy="575006"/>
          </a:xfrm>
          <a:custGeom>
            <a:avLst/>
            <a:gdLst>
              <a:gd name="T0" fmla="*/ 894085 w 4268"/>
              <a:gd name="T1" fmla="*/ 1679836 h 5034"/>
              <a:gd name="T2" fmla="*/ 695736 w 4268"/>
              <a:gd name="T3" fmla="*/ 1585986 h 5034"/>
              <a:gd name="T4" fmla="*/ 499280 w 4268"/>
              <a:gd name="T5" fmla="*/ 1455429 h 5034"/>
              <a:gd name="T6" fmla="*/ 311151 w 4268"/>
              <a:gd name="T7" fmla="*/ 1274163 h 5034"/>
              <a:gd name="T8" fmla="*/ 154818 w 4268"/>
              <a:gd name="T9" fmla="*/ 1035375 h 5034"/>
              <a:gd name="T10" fmla="*/ 85169 w 4268"/>
              <a:gd name="T11" fmla="*/ 858272 h 5034"/>
              <a:gd name="T12" fmla="*/ 47316 w 4268"/>
              <a:gd name="T13" fmla="*/ 693656 h 5034"/>
              <a:gd name="T14" fmla="*/ 27633 w 4268"/>
              <a:gd name="T15" fmla="*/ 597914 h 5034"/>
              <a:gd name="T16" fmla="*/ 757 w 4268"/>
              <a:gd name="T17" fmla="*/ 830647 h 5034"/>
              <a:gd name="T18" fmla="*/ 11356 w 4268"/>
              <a:gd name="T19" fmla="*/ 1056567 h 5034"/>
              <a:gd name="T20" fmla="*/ 50723 w 4268"/>
              <a:gd name="T21" fmla="*/ 1251079 h 5034"/>
              <a:gd name="T22" fmla="*/ 127564 w 4268"/>
              <a:gd name="T23" fmla="*/ 1457700 h 5034"/>
              <a:gd name="T24" fmla="*/ 227117 w 4268"/>
              <a:gd name="T25" fmla="*/ 1628749 h 5034"/>
              <a:gd name="T26" fmla="*/ 332348 w 4268"/>
              <a:gd name="T27" fmla="*/ 1749467 h 5034"/>
              <a:gd name="T28" fmla="*/ 444771 w 4268"/>
              <a:gd name="T29" fmla="*/ 1832342 h 5034"/>
              <a:gd name="T30" fmla="*/ 560980 w 4268"/>
              <a:gd name="T31" fmla="*/ 1881538 h 5034"/>
              <a:gd name="T32" fmla="*/ 676431 w 4268"/>
              <a:gd name="T33" fmla="*/ 1903108 h 5034"/>
              <a:gd name="T34" fmla="*/ 843362 w 4268"/>
              <a:gd name="T35" fmla="*/ 1892512 h 5034"/>
              <a:gd name="T36" fmla="*/ 1038683 w 4268"/>
              <a:gd name="T37" fmla="*/ 1858832 h 5034"/>
              <a:gd name="T38" fmla="*/ 1322201 w 4268"/>
              <a:gd name="T39" fmla="*/ 1838775 h 5034"/>
              <a:gd name="T40" fmla="*/ 1516008 w 4268"/>
              <a:gd name="T41" fmla="*/ 1785039 h 5034"/>
              <a:gd name="T42" fmla="*/ 1579979 w 4268"/>
              <a:gd name="T43" fmla="*/ 1750602 h 5034"/>
              <a:gd name="T44" fmla="*/ 1398664 w 4268"/>
              <a:gd name="T45" fmla="*/ 1771037 h 5034"/>
              <a:gd name="T46" fmla="*/ 1156406 w 4268"/>
              <a:gd name="T47" fmla="*/ 1752872 h 5034"/>
              <a:gd name="T48" fmla="*/ 157089 w 4268"/>
              <a:gd name="T49" fmla="*/ 73036 h 5034"/>
              <a:gd name="T50" fmla="*/ 126807 w 4268"/>
              <a:gd name="T51" fmla="*/ 278522 h 5034"/>
              <a:gd name="T52" fmla="*/ 120751 w 4268"/>
              <a:gd name="T53" fmla="*/ 466979 h 5034"/>
              <a:gd name="T54" fmla="*/ 135135 w 4268"/>
              <a:gd name="T55" fmla="*/ 637271 h 5034"/>
              <a:gd name="T56" fmla="*/ 171474 w 4268"/>
              <a:gd name="T57" fmla="*/ 576344 h 5034"/>
              <a:gd name="T58" fmla="*/ 238473 w 4268"/>
              <a:gd name="T59" fmla="*/ 459788 h 5034"/>
              <a:gd name="T60" fmla="*/ 209705 w 4268"/>
              <a:gd name="T61" fmla="*/ 571803 h 5034"/>
              <a:gd name="T62" fmla="*/ 193428 w 4268"/>
              <a:gd name="T63" fmla="*/ 742095 h 5034"/>
              <a:gd name="T64" fmla="*/ 209326 w 4268"/>
              <a:gd name="T65" fmla="*/ 910495 h 5034"/>
              <a:gd name="T66" fmla="*/ 282761 w 4268"/>
              <a:gd name="T67" fmla="*/ 1059973 h 5034"/>
              <a:gd name="T68" fmla="*/ 341812 w 4268"/>
              <a:gd name="T69" fmla="*/ 1099330 h 5034"/>
              <a:gd name="T70" fmla="*/ 369066 w 4268"/>
              <a:gd name="T71" fmla="*/ 912765 h 5034"/>
              <a:gd name="T72" fmla="*/ 420924 w 4268"/>
              <a:gd name="T73" fmla="*/ 767449 h 5034"/>
              <a:gd name="T74" fmla="*/ 430009 w 4268"/>
              <a:gd name="T75" fmla="*/ 818537 h 5034"/>
              <a:gd name="T76" fmla="*/ 428116 w 4268"/>
              <a:gd name="T77" fmla="*/ 1022887 h 5034"/>
              <a:gd name="T78" fmla="*/ 465212 w 4268"/>
              <a:gd name="T79" fmla="*/ 1249565 h 5034"/>
              <a:gd name="T80" fmla="*/ 610567 w 4268"/>
              <a:gd name="T81" fmla="*/ 1416073 h 5034"/>
              <a:gd name="T82" fmla="*/ 668103 w 4268"/>
              <a:gd name="T83" fmla="*/ 1328278 h 5034"/>
              <a:gd name="T84" fmla="*/ 670753 w 4268"/>
              <a:gd name="T85" fmla="*/ 1121657 h 5034"/>
              <a:gd name="T86" fmla="*/ 705578 w 4268"/>
              <a:gd name="T87" fmla="*/ 961961 h 5034"/>
              <a:gd name="T88" fmla="*/ 719205 w 4268"/>
              <a:gd name="T89" fmla="*/ 1091004 h 5034"/>
              <a:gd name="T90" fmla="*/ 760464 w 4268"/>
              <a:gd name="T91" fmla="*/ 1298760 h 5034"/>
              <a:gd name="T92" fmla="*/ 840713 w 4268"/>
              <a:gd name="T93" fmla="*/ 1521654 h 5034"/>
              <a:gd name="T94" fmla="*/ 1029977 w 4268"/>
              <a:gd name="T95" fmla="*/ 1631776 h 5034"/>
              <a:gd name="T96" fmla="*/ 1163976 w 4268"/>
              <a:gd name="T97" fmla="*/ 1661672 h 5034"/>
              <a:gd name="T98" fmla="*/ 1198044 w 4268"/>
              <a:gd name="T99" fmla="*/ 1469052 h 5034"/>
              <a:gd name="T100" fmla="*/ 1196151 w 4268"/>
              <a:gd name="T101" fmla="*/ 1309735 h 5034"/>
              <a:gd name="T102" fmla="*/ 1159434 w 4268"/>
              <a:gd name="T103" fmla="*/ 1126198 h 5034"/>
              <a:gd name="T104" fmla="*/ 1071237 w 4268"/>
              <a:gd name="T105" fmla="*/ 931308 h 5034"/>
              <a:gd name="T106" fmla="*/ 914147 w 4268"/>
              <a:gd name="T107" fmla="*/ 737932 h 5034"/>
              <a:gd name="T108" fmla="*/ 674917 w 4268"/>
              <a:gd name="T109" fmla="*/ 549097 h 5034"/>
              <a:gd name="T110" fmla="*/ 403890 w 4268"/>
              <a:gd name="T111" fmla="*/ 298579 h 5034"/>
              <a:gd name="T112" fmla="*/ 239987 w 4268"/>
              <a:gd name="T113" fmla="*/ 101797 h 503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4268" h="5034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793447" y="1598837"/>
            <a:ext cx="10748645" cy="97980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zh-CN" altLang="en-US" sz="3200" b="1" dirty="0">
                <a:latin typeface="+mj-ea"/>
                <a:ea typeface="+mj-ea"/>
              </a:rPr>
              <a:t>新闻标题</a:t>
            </a:r>
            <a:r>
              <a:rPr lang="zh-CN" altLang="en-US" sz="3200" b="1" dirty="0">
                <a:latin typeface="+mj-ea"/>
                <a:ea typeface="+mj-ea"/>
                <a:sym typeface="+mn-ea"/>
              </a:rPr>
              <a:t>看不出</a:t>
            </a:r>
            <a:r>
              <a:rPr lang="zh-CN" altLang="en-US" sz="3200" b="1" dirty="0">
                <a:latin typeface="+mj-ea"/>
                <a:ea typeface="+mj-ea"/>
                <a:sym typeface="+mn-ea"/>
              </a:rPr>
              <a:t>特点，平淡无味，拖沓</a:t>
            </a:r>
            <a:r>
              <a:rPr lang="zh-CN" altLang="en-US" sz="3200" b="1" dirty="0" smtClean="0">
                <a:latin typeface="+mj-ea"/>
                <a:ea typeface="+mj-ea"/>
                <a:sym typeface="+mn-ea"/>
              </a:rPr>
              <a:t>啰嗦</a:t>
            </a:r>
            <a:endParaRPr lang="zh-CN" altLang="en-US" sz="3200" b="1" dirty="0">
              <a:latin typeface="+mj-ea"/>
              <a:ea typeface="+mj-ea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488950" y="343535"/>
            <a:ext cx="53955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600" b="1">
                <a:solidFill>
                  <a:srgbClr val="4B7FB1"/>
                </a:solidFill>
                <a:latin typeface="+mn-ea"/>
              </a:defRPr>
            </a:lvl1pPr>
          </a:lstStyle>
          <a:p>
            <a:r>
              <a:rPr lang="zh-CN" altLang="en-US" dirty="0"/>
              <a:t>常见的问题之一</a:t>
            </a:r>
            <a:endParaRPr lang="zh-CN" altLang="en-US" sz="3200" b="0" dirty="0"/>
          </a:p>
        </p:txBody>
      </p:sp>
      <p:sp>
        <p:nvSpPr>
          <p:cNvPr id="7" name="MH_Other_1"/>
          <p:cNvSpPr/>
          <p:nvPr>
            <p:custDataLst>
              <p:tags r:id="rId3"/>
            </p:custDataLst>
          </p:nvPr>
        </p:nvSpPr>
        <p:spPr bwMode="auto">
          <a:xfrm>
            <a:off x="790591" y="1598837"/>
            <a:ext cx="617266" cy="727528"/>
          </a:xfrm>
          <a:custGeom>
            <a:avLst/>
            <a:gdLst>
              <a:gd name="T0" fmla="*/ 894085 w 4268"/>
              <a:gd name="T1" fmla="*/ 1679836 h 5034"/>
              <a:gd name="T2" fmla="*/ 695736 w 4268"/>
              <a:gd name="T3" fmla="*/ 1585986 h 5034"/>
              <a:gd name="T4" fmla="*/ 499280 w 4268"/>
              <a:gd name="T5" fmla="*/ 1455429 h 5034"/>
              <a:gd name="T6" fmla="*/ 311151 w 4268"/>
              <a:gd name="T7" fmla="*/ 1274163 h 5034"/>
              <a:gd name="T8" fmla="*/ 154818 w 4268"/>
              <a:gd name="T9" fmla="*/ 1035375 h 5034"/>
              <a:gd name="T10" fmla="*/ 85169 w 4268"/>
              <a:gd name="T11" fmla="*/ 858272 h 5034"/>
              <a:gd name="T12" fmla="*/ 47316 w 4268"/>
              <a:gd name="T13" fmla="*/ 693656 h 5034"/>
              <a:gd name="T14" fmla="*/ 27633 w 4268"/>
              <a:gd name="T15" fmla="*/ 597914 h 5034"/>
              <a:gd name="T16" fmla="*/ 757 w 4268"/>
              <a:gd name="T17" fmla="*/ 830647 h 5034"/>
              <a:gd name="T18" fmla="*/ 11356 w 4268"/>
              <a:gd name="T19" fmla="*/ 1056567 h 5034"/>
              <a:gd name="T20" fmla="*/ 50723 w 4268"/>
              <a:gd name="T21" fmla="*/ 1251079 h 5034"/>
              <a:gd name="T22" fmla="*/ 127564 w 4268"/>
              <a:gd name="T23" fmla="*/ 1457700 h 5034"/>
              <a:gd name="T24" fmla="*/ 227117 w 4268"/>
              <a:gd name="T25" fmla="*/ 1628749 h 5034"/>
              <a:gd name="T26" fmla="*/ 332348 w 4268"/>
              <a:gd name="T27" fmla="*/ 1749467 h 5034"/>
              <a:gd name="T28" fmla="*/ 444771 w 4268"/>
              <a:gd name="T29" fmla="*/ 1832342 h 5034"/>
              <a:gd name="T30" fmla="*/ 560980 w 4268"/>
              <a:gd name="T31" fmla="*/ 1881538 h 5034"/>
              <a:gd name="T32" fmla="*/ 676431 w 4268"/>
              <a:gd name="T33" fmla="*/ 1903108 h 5034"/>
              <a:gd name="T34" fmla="*/ 843362 w 4268"/>
              <a:gd name="T35" fmla="*/ 1892512 h 5034"/>
              <a:gd name="T36" fmla="*/ 1038683 w 4268"/>
              <a:gd name="T37" fmla="*/ 1858832 h 5034"/>
              <a:gd name="T38" fmla="*/ 1322201 w 4268"/>
              <a:gd name="T39" fmla="*/ 1838775 h 5034"/>
              <a:gd name="T40" fmla="*/ 1516008 w 4268"/>
              <a:gd name="T41" fmla="*/ 1785039 h 5034"/>
              <a:gd name="T42" fmla="*/ 1579979 w 4268"/>
              <a:gd name="T43" fmla="*/ 1750602 h 5034"/>
              <a:gd name="T44" fmla="*/ 1398664 w 4268"/>
              <a:gd name="T45" fmla="*/ 1771037 h 5034"/>
              <a:gd name="T46" fmla="*/ 1156406 w 4268"/>
              <a:gd name="T47" fmla="*/ 1752872 h 5034"/>
              <a:gd name="T48" fmla="*/ 157089 w 4268"/>
              <a:gd name="T49" fmla="*/ 73036 h 5034"/>
              <a:gd name="T50" fmla="*/ 126807 w 4268"/>
              <a:gd name="T51" fmla="*/ 278522 h 5034"/>
              <a:gd name="T52" fmla="*/ 120751 w 4268"/>
              <a:gd name="T53" fmla="*/ 466979 h 5034"/>
              <a:gd name="T54" fmla="*/ 135135 w 4268"/>
              <a:gd name="T55" fmla="*/ 637271 h 5034"/>
              <a:gd name="T56" fmla="*/ 171474 w 4268"/>
              <a:gd name="T57" fmla="*/ 576344 h 5034"/>
              <a:gd name="T58" fmla="*/ 238473 w 4268"/>
              <a:gd name="T59" fmla="*/ 459788 h 5034"/>
              <a:gd name="T60" fmla="*/ 209705 w 4268"/>
              <a:gd name="T61" fmla="*/ 571803 h 5034"/>
              <a:gd name="T62" fmla="*/ 193428 w 4268"/>
              <a:gd name="T63" fmla="*/ 742095 h 5034"/>
              <a:gd name="T64" fmla="*/ 209326 w 4268"/>
              <a:gd name="T65" fmla="*/ 910495 h 5034"/>
              <a:gd name="T66" fmla="*/ 282761 w 4268"/>
              <a:gd name="T67" fmla="*/ 1059973 h 5034"/>
              <a:gd name="T68" fmla="*/ 341812 w 4268"/>
              <a:gd name="T69" fmla="*/ 1099330 h 5034"/>
              <a:gd name="T70" fmla="*/ 369066 w 4268"/>
              <a:gd name="T71" fmla="*/ 912765 h 5034"/>
              <a:gd name="T72" fmla="*/ 420924 w 4268"/>
              <a:gd name="T73" fmla="*/ 767449 h 5034"/>
              <a:gd name="T74" fmla="*/ 430009 w 4268"/>
              <a:gd name="T75" fmla="*/ 818537 h 5034"/>
              <a:gd name="T76" fmla="*/ 428116 w 4268"/>
              <a:gd name="T77" fmla="*/ 1022887 h 5034"/>
              <a:gd name="T78" fmla="*/ 465212 w 4268"/>
              <a:gd name="T79" fmla="*/ 1249565 h 5034"/>
              <a:gd name="T80" fmla="*/ 610567 w 4268"/>
              <a:gd name="T81" fmla="*/ 1416073 h 5034"/>
              <a:gd name="T82" fmla="*/ 668103 w 4268"/>
              <a:gd name="T83" fmla="*/ 1328278 h 5034"/>
              <a:gd name="T84" fmla="*/ 670753 w 4268"/>
              <a:gd name="T85" fmla="*/ 1121657 h 5034"/>
              <a:gd name="T86" fmla="*/ 705578 w 4268"/>
              <a:gd name="T87" fmla="*/ 961961 h 5034"/>
              <a:gd name="T88" fmla="*/ 719205 w 4268"/>
              <a:gd name="T89" fmla="*/ 1091004 h 5034"/>
              <a:gd name="T90" fmla="*/ 760464 w 4268"/>
              <a:gd name="T91" fmla="*/ 1298760 h 5034"/>
              <a:gd name="T92" fmla="*/ 840713 w 4268"/>
              <a:gd name="T93" fmla="*/ 1521654 h 5034"/>
              <a:gd name="T94" fmla="*/ 1029977 w 4268"/>
              <a:gd name="T95" fmla="*/ 1631776 h 5034"/>
              <a:gd name="T96" fmla="*/ 1163976 w 4268"/>
              <a:gd name="T97" fmla="*/ 1661672 h 5034"/>
              <a:gd name="T98" fmla="*/ 1198044 w 4268"/>
              <a:gd name="T99" fmla="*/ 1469052 h 5034"/>
              <a:gd name="T100" fmla="*/ 1196151 w 4268"/>
              <a:gd name="T101" fmla="*/ 1309735 h 5034"/>
              <a:gd name="T102" fmla="*/ 1159434 w 4268"/>
              <a:gd name="T103" fmla="*/ 1126198 h 5034"/>
              <a:gd name="T104" fmla="*/ 1071237 w 4268"/>
              <a:gd name="T105" fmla="*/ 931308 h 5034"/>
              <a:gd name="T106" fmla="*/ 914147 w 4268"/>
              <a:gd name="T107" fmla="*/ 737932 h 5034"/>
              <a:gd name="T108" fmla="*/ 674917 w 4268"/>
              <a:gd name="T109" fmla="*/ 549097 h 5034"/>
              <a:gd name="T110" fmla="*/ 403890 w 4268"/>
              <a:gd name="T111" fmla="*/ 298579 h 5034"/>
              <a:gd name="T112" fmla="*/ 239987 w 4268"/>
              <a:gd name="T113" fmla="*/ 101797 h 503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4268" h="5034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811966" y="4699030"/>
            <a:ext cx="4591050" cy="15703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457200" indent="-457200">
              <a:buClr>
                <a:srgbClr val="C00000"/>
              </a:buClr>
              <a:buFont typeface="Wingdings" panose="05000000000000000000" charset="0"/>
              <a:buChar char="u"/>
            </a:pPr>
            <a:r>
              <a:rPr lang="zh-CN" alt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sym typeface="+mn-ea"/>
              </a:rPr>
              <a:t>有力度，冲击力强</a:t>
            </a:r>
            <a:endParaRPr lang="zh-CN" altLang="en-US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sym typeface="+mn-ea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charset="0"/>
              <a:buChar char="u"/>
            </a:pPr>
            <a:r>
              <a:rPr lang="zh-CN" alt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sym typeface="+mn-ea"/>
              </a:rPr>
              <a:t>有亮度，醒目亮眼</a:t>
            </a:r>
            <a:endParaRPr lang="zh-CN" altLang="en-US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sym typeface="+mn-ea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charset="0"/>
              <a:buChar char="u"/>
            </a:pPr>
            <a:r>
              <a:rPr lang="zh-CN" alt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sym typeface="+mn-ea"/>
              </a:rPr>
              <a:t>有动感，鲜活生动</a:t>
            </a:r>
            <a:endParaRPr lang="zh-CN" altLang="en-US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sym typeface="+mn-ea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charset="0"/>
              <a:buChar char="u"/>
            </a:pPr>
            <a:r>
              <a:rPr lang="zh-CN" alt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sym typeface="+mn-ea"/>
              </a:rPr>
              <a:t>有趣味，诙谐活泼</a:t>
            </a:r>
            <a:endParaRPr lang="zh-CN" altLang="en-US" sz="2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sym typeface="+mn-ea"/>
            </a:endParaRPr>
          </a:p>
          <a:p>
            <a:endParaRPr lang="zh-CN" altLang="en-US" sz="2400" b="1" dirty="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zh-CN" altLang="en-US" sz="2400" b="1" dirty="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811966" y="3890545"/>
            <a:ext cx="39039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  <a:sym typeface="+mn-ea"/>
              </a:rPr>
              <a:t>好标题的四个原则：</a:t>
            </a:r>
            <a:endParaRPr lang="zh-CN" altLang="en-US" sz="32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68492" y="3890545"/>
            <a:ext cx="31645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</a:t>
            </a:r>
            <a:r>
              <a:rPr lang="zh-CN" alt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媒体时代</a:t>
            </a:r>
            <a:endParaRPr lang="en-US" altLang="zh-CN" sz="32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读题的时代</a:t>
            </a:r>
            <a:endParaRPr lang="zh-CN" altLang="en-US" sz="3200" b="1" dirty="0">
              <a:solidFill>
                <a:schemeClr val="tx2">
                  <a:lumMod val="60000"/>
                  <a:lumOff val="4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FULL_TEXT_BEAUTIFY_COPY_ID" val="150995620"/>
</p:tagLst>
</file>

<file path=ppt/tags/tag10.xml><?xml version="1.0" encoding="utf-8"?>
<p:tagLst xmlns:p="http://schemas.openxmlformats.org/presentationml/2006/main">
  <p:tag name="MH" val="20200908165357"/>
  <p:tag name="MH_LIBRARY" val="GRAPHIC"/>
  <p:tag name="MH_TYPE" val="SubTitle"/>
  <p:tag name="MH_ORDER" val="1"/>
</p:tagLst>
</file>

<file path=ppt/tags/tag11.xml><?xml version="1.0" encoding="utf-8"?>
<p:tagLst xmlns:p="http://schemas.openxmlformats.org/presentationml/2006/main">
  <p:tag name="MH" val="20200908104035"/>
  <p:tag name="MH_LIBRARY" val="GRAPHIC"/>
  <p:tag name="MH_TYPE" val="Other"/>
  <p:tag name="MH_ORDER" val="1"/>
</p:tagLst>
</file>

<file path=ppt/tags/tag12.xml><?xml version="1.0" encoding="utf-8"?>
<p:tagLst xmlns:p="http://schemas.openxmlformats.org/presentationml/2006/main">
  <p:tag name="KSO_WM_FULL_TEXT_BEAUTIFY_COPY_ID" val="3"/>
</p:tagLst>
</file>

<file path=ppt/tags/tag13.xml><?xml version="1.0" encoding="utf-8"?>
<p:tagLst xmlns:p="http://schemas.openxmlformats.org/presentationml/2006/main">
  <p:tag name="KSO_WM_FULL_TEXT_BEAUTIFY_COPY_ID" val="5"/>
</p:tagLst>
</file>

<file path=ppt/tags/tag14.xml><?xml version="1.0" encoding="utf-8"?>
<p:tagLst xmlns:p="http://schemas.openxmlformats.org/presentationml/2006/main">
  <p:tag name="MH" val="20200908104035"/>
  <p:tag name="MH_LIBRARY" val="GRAPHIC"/>
  <p:tag name="MH_TYPE" val="Other"/>
  <p:tag name="MH_ORDER" val="1"/>
  <p:tag name="KSO_WM_FULL_TEXT_BEAUTIFY_COPY_ID" val="7"/>
</p:tagLst>
</file>

<file path=ppt/tags/tag15.xml><?xml version="1.0" encoding="utf-8"?>
<p:tagLst xmlns:p="http://schemas.openxmlformats.org/presentationml/2006/main">
  <p:tag name="KSO_WM_FULL_TEXT_BEAUTIFY_COPY_ID" val="150995650"/>
</p:tagLst>
</file>

<file path=ppt/tags/tag16.xml><?xml version="1.0" encoding="utf-8"?>
<p:tagLst xmlns:p="http://schemas.openxmlformats.org/presentationml/2006/main">
  <p:tag name="KSO_WM_FULL_TEXT_BEAUTIFY_COPY_ID" val="3"/>
</p:tagLst>
</file>

<file path=ppt/tags/tag17.xml><?xml version="1.0" encoding="utf-8"?>
<p:tagLst xmlns:p="http://schemas.openxmlformats.org/presentationml/2006/main">
  <p:tag name="KSO_WM_FULL_TEXT_BEAUTIFY_COPY_ID" val="5"/>
</p:tagLst>
</file>

<file path=ppt/tags/tag18.xml><?xml version="1.0" encoding="utf-8"?>
<p:tagLst xmlns:p="http://schemas.openxmlformats.org/presentationml/2006/main">
  <p:tag name="MH" val="20200908104035"/>
  <p:tag name="MH_LIBRARY" val="GRAPHIC"/>
  <p:tag name="MH_TYPE" val="Other"/>
  <p:tag name="MH_ORDER" val="1"/>
  <p:tag name="KSO_WM_FULL_TEXT_BEAUTIFY_COPY_ID" val="7"/>
</p:tagLst>
</file>

<file path=ppt/tags/tag19.xml><?xml version="1.0" encoding="utf-8"?>
<p:tagLst xmlns:p="http://schemas.openxmlformats.org/presentationml/2006/main">
  <p:tag name="KSO_WM_FULL_TEXT_BEAUTIFY_COPY_ID" val="150995650"/>
</p:tagLst>
</file>

<file path=ppt/tags/tag2.xml><?xml version="1.0" encoding="utf-8"?>
<p:tagLst xmlns:p="http://schemas.openxmlformats.org/presentationml/2006/main">
  <p:tag name="MH" val="20200908165357"/>
  <p:tag name="MH_LIBRARY" val="GRAPHIC"/>
  <p:tag name="MH_TYPE" val="Desc"/>
  <p:tag name="MH_ORDER" val="1"/>
</p:tagLst>
</file>

<file path=ppt/tags/tag20.xml><?xml version="1.0" encoding="utf-8"?>
<p:tagLst xmlns:p="http://schemas.openxmlformats.org/presentationml/2006/main">
  <p:tag name="KSO_WM_FULL_TEXT_BEAUTIFY_COPY_ID" val="150995415"/>
</p:tagLst>
</file>

<file path=ppt/tags/tag21.xml><?xml version="1.0" encoding="utf-8"?>
<p:tagLst xmlns:p="http://schemas.openxmlformats.org/presentationml/2006/main">
  <p:tag name="KSO_WM_FULL_TEXT_BEAUTIFY_COPY_ID" val="9"/>
</p:tagLst>
</file>

<file path=ppt/tags/tag22.xml><?xml version="1.0" encoding="utf-8"?>
<p:tagLst xmlns:p="http://schemas.openxmlformats.org/presentationml/2006/main">
  <p:tag name="MH" val="20200908104035"/>
  <p:tag name="MH_LIBRARY" val="GRAPHIC"/>
  <p:tag name="MH_TYPE" val="SubTitle"/>
  <p:tag name="MH_ORDER" val="1"/>
  <p:tag name="KSO_WM_FULL_TEXT_BEAUTIFY_COPY_ID" val="2"/>
</p:tagLst>
</file>

<file path=ppt/tags/tag23.xml><?xml version="1.0" encoding="utf-8"?>
<p:tagLst xmlns:p="http://schemas.openxmlformats.org/presentationml/2006/main">
  <p:tag name="MH" val="20200908104035"/>
  <p:tag name="MH_LIBRARY" val="GRAPHIC"/>
  <p:tag name="MH_TYPE" val="Other"/>
  <p:tag name="MH_ORDER" val="1"/>
  <p:tag name="KSO_WM_FULL_TEXT_BEAUTIFY_COPY_ID" val="3"/>
</p:tagLst>
</file>

<file path=ppt/tags/tag24.xml><?xml version="1.0" encoding="utf-8"?>
<p:tagLst xmlns:p="http://schemas.openxmlformats.org/presentationml/2006/main">
  <p:tag name="KSO_WM_FULL_TEXT_BEAUTIFY_COPY_ID" val="4"/>
</p:tagLst>
</file>

<file path=ppt/tags/tag25.xml><?xml version="1.0" encoding="utf-8"?>
<p:tagLst xmlns:p="http://schemas.openxmlformats.org/presentationml/2006/main">
  <p:tag name="KSO_WM_FULL_TEXT_BEAUTIFY_COPY_ID" val="150995331"/>
</p:tagLst>
</file>

<file path=ppt/tags/tag26.xml><?xml version="1.0" encoding="utf-8"?>
<p:tagLst xmlns:p="http://schemas.openxmlformats.org/presentationml/2006/main">
  <p:tag name="KSO_WM_FULL_TEXT_BEAUTIFY_COPY_ID" val="3"/>
</p:tagLst>
</file>

<file path=ppt/tags/tag27.xml><?xml version="1.0" encoding="utf-8"?>
<p:tagLst xmlns:p="http://schemas.openxmlformats.org/presentationml/2006/main">
  <p:tag name="MH" val="20200908104035"/>
  <p:tag name="MH_LIBRARY" val="GRAPHIC"/>
  <p:tag name="MH_TYPE" val="Other"/>
  <p:tag name="MH_ORDER" val="1"/>
  <p:tag name="KSO_WM_FULL_TEXT_BEAUTIFY_COPY_ID" val="5"/>
</p:tagLst>
</file>

<file path=ppt/tags/tag28.xml><?xml version="1.0" encoding="utf-8"?>
<p:tagLst xmlns:p="http://schemas.openxmlformats.org/presentationml/2006/main">
  <p:tag name="KSO_WM_FULL_TEXT_BEAUTIFY_COPY_ID" val="7"/>
</p:tagLst>
</file>

<file path=ppt/tags/tag29.xml><?xml version="1.0" encoding="utf-8"?>
<p:tagLst xmlns:p="http://schemas.openxmlformats.org/presentationml/2006/main">
  <p:tag name="KSO_WM_FULL_TEXT_BEAUTIFY_COPY_ID" val="11"/>
</p:tagLst>
</file>

<file path=ppt/tags/tag3.xml><?xml version="1.0" encoding="utf-8"?>
<p:tagLst xmlns:p="http://schemas.openxmlformats.org/presentationml/2006/main">
  <p:tag name="MH" val="20200908165357"/>
  <p:tag name="MH_LIBRARY" val="GRAPHIC"/>
  <p:tag name="MH_TYPE" val="Other"/>
  <p:tag name="MH_ORDER" val="1"/>
</p:tagLst>
</file>

<file path=ppt/tags/tag30.xml><?xml version="1.0" encoding="utf-8"?>
<p:tagLst xmlns:p="http://schemas.openxmlformats.org/presentationml/2006/main">
  <p:tag name="KSO_WM_FULL_TEXT_BEAUTIFY_COPY_ID" val="150995638"/>
</p:tagLst>
</file>

<file path=ppt/tags/tag31.xml><?xml version="1.0" encoding="utf-8"?>
<p:tagLst xmlns:p="http://schemas.openxmlformats.org/presentationml/2006/main">
  <p:tag name="KSO_WM_FULL_TEXT_BEAUTIFY_COPY_ID" val="3"/>
</p:tagLst>
</file>

<file path=ppt/tags/tag32.xml><?xml version="1.0" encoding="utf-8"?>
<p:tagLst xmlns:p="http://schemas.openxmlformats.org/presentationml/2006/main">
  <p:tag name="KSO_WM_FULL_TEXT_BEAUTIFY_COPY_ID" val="5"/>
</p:tagLst>
</file>

<file path=ppt/tags/tag33.xml><?xml version="1.0" encoding="utf-8"?>
<p:tagLst xmlns:p="http://schemas.openxmlformats.org/presentationml/2006/main">
  <p:tag name="MH" val="20200908104035"/>
  <p:tag name="MH_LIBRARY" val="GRAPHIC"/>
  <p:tag name="MH_TYPE" val="Other"/>
  <p:tag name="MH_ORDER" val="1"/>
  <p:tag name="KSO_WM_FULL_TEXT_BEAUTIFY_COPY_ID" val="7"/>
</p:tagLst>
</file>

<file path=ppt/tags/tag34.xml><?xml version="1.0" encoding="utf-8"?>
<p:tagLst xmlns:p="http://schemas.openxmlformats.org/presentationml/2006/main">
  <p:tag name="KSO_WM_FULL_TEXT_BEAUTIFY_COPY_ID" val="9"/>
</p:tagLst>
</file>

<file path=ppt/tags/tag35.xml><?xml version="1.0" encoding="utf-8"?>
<p:tagLst xmlns:p="http://schemas.openxmlformats.org/presentationml/2006/main">
  <p:tag name="KSO_WM_FULL_TEXT_BEAUTIFY_COPY_ID" val="11"/>
</p:tagLst>
</file>

<file path=ppt/tags/tag36.xml><?xml version="1.0" encoding="utf-8"?>
<p:tagLst xmlns:p="http://schemas.openxmlformats.org/presentationml/2006/main">
  <p:tag name="KSO_WM_FULL_TEXT_BEAUTIFY_COPY_ID" val="150995642"/>
</p:tagLst>
</file>

<file path=ppt/tags/tag37.xml><?xml version="1.0" encoding="utf-8"?>
<p:tagLst xmlns:p="http://schemas.openxmlformats.org/presentationml/2006/main">
  <p:tag name="KSO_WM_FULL_TEXT_BEAUTIFY_COPY_ID" val="3"/>
</p:tagLst>
</file>

<file path=ppt/tags/tag38.xml><?xml version="1.0" encoding="utf-8"?>
<p:tagLst xmlns:p="http://schemas.openxmlformats.org/presentationml/2006/main">
  <p:tag name="KSO_WM_FULL_TEXT_BEAUTIFY_COPY_ID" val="150995645"/>
</p:tagLst>
</file>

<file path=ppt/tags/tag39.xml><?xml version="1.0" encoding="utf-8"?>
<p:tagLst xmlns:p="http://schemas.openxmlformats.org/presentationml/2006/main">
  <p:tag name="KSO_WM_FULL_TEXT_BEAUTIFY_COPY_ID" val="3"/>
</p:tagLst>
</file>

<file path=ppt/tags/tag4.xml><?xml version="1.0" encoding="utf-8"?>
<p:tagLst xmlns:p="http://schemas.openxmlformats.org/presentationml/2006/main">
  <p:tag name="MH" val="20200908165357"/>
  <p:tag name="MH_LIBRARY" val="GRAPHIC"/>
  <p:tag name="MH_TYPE" val="SubTitle"/>
  <p:tag name="MH_ORDER" val="4"/>
</p:tagLst>
</file>

<file path=ppt/tags/tag40.xml><?xml version="1.0" encoding="utf-8"?>
<p:tagLst xmlns:p="http://schemas.openxmlformats.org/presentationml/2006/main">
  <p:tag name="KSO_WM_FULL_TEXT_BEAUTIFY_COPY_ID" val="3"/>
</p:tagLst>
</file>

<file path=ppt/tags/tag41.xml><?xml version="1.0" encoding="utf-8"?>
<p:tagLst xmlns:p="http://schemas.openxmlformats.org/presentationml/2006/main">
  <p:tag name="KSO_WM_FULL_TEXT_BEAUTIFY_COPY_ID" val="3"/>
</p:tagLst>
</file>

<file path=ppt/tags/tag42.xml><?xml version="1.0" encoding="utf-8"?>
<p:tagLst xmlns:p="http://schemas.openxmlformats.org/presentationml/2006/main">
  <p:tag name="KSO_WM_FULL_TEXT_BEAUTIFY_COPY_ID" val="3"/>
</p:tagLst>
</file>

<file path=ppt/tags/tag43.xml><?xml version="1.0" encoding="utf-8"?>
<p:tagLst xmlns:p="http://schemas.openxmlformats.org/presentationml/2006/main">
  <p:tag name="KSO_WM_FULL_TEXT_BEAUTIFY_COPY_ID" val="3"/>
</p:tagLst>
</file>

<file path=ppt/tags/tag44.xml><?xml version="1.0" encoding="utf-8"?>
<p:tagLst xmlns:p="http://schemas.openxmlformats.org/presentationml/2006/main">
  <p:tag name="KSO_WM_FULL_TEXT_BEAUTIFY_COPY_ID" val="3"/>
</p:tagLst>
</file>

<file path=ppt/tags/tag45.xml><?xml version="1.0" encoding="utf-8"?>
<p:tagLst xmlns:p="http://schemas.openxmlformats.org/presentationml/2006/main">
  <p:tag name="KSO_WM_FULL_TEXT_BEAUTIFY_COPY_ID" val="3"/>
</p:tagLst>
</file>

<file path=ppt/tags/tag46.xml><?xml version="1.0" encoding="utf-8"?>
<p:tagLst xmlns:p="http://schemas.openxmlformats.org/presentationml/2006/main">
  <p:tag name="KSO_WM_FULL_TEXT_BEAUTIFY_COPY_ID" val="3"/>
</p:tagLst>
</file>

<file path=ppt/tags/tag47.xml><?xml version="1.0" encoding="utf-8"?>
<p:tagLst xmlns:p="http://schemas.openxmlformats.org/presentationml/2006/main">
  <p:tag name="KSO_WM_FULL_TEXT_BEAUTIFY_COPY_ID" val="3"/>
</p:tagLst>
</file>

<file path=ppt/tags/tag48.xml><?xml version="1.0" encoding="utf-8"?>
<p:tagLst xmlns:p="http://schemas.openxmlformats.org/presentationml/2006/main">
  <p:tag name="KSO_WM_FULL_TEXT_BEAUTIFY_COPY_ID" val="3"/>
</p:tagLst>
</file>

<file path=ppt/tags/tag49.xml><?xml version="1.0" encoding="utf-8"?>
<p:tagLst xmlns:p="http://schemas.openxmlformats.org/presentationml/2006/main">
  <p:tag name="KSO_WM_FULL_TEXT_BEAUTIFY_COPY_ID" val="3"/>
</p:tagLst>
</file>

<file path=ppt/tags/tag5.xml><?xml version="1.0" encoding="utf-8"?>
<p:tagLst xmlns:p="http://schemas.openxmlformats.org/presentationml/2006/main">
  <p:tag name="MH" val="20200908165357"/>
  <p:tag name="MH_LIBRARY" val="GRAPHIC"/>
  <p:tag name="MH_TYPE" val="Other"/>
  <p:tag name="MH_ORDER" val="3"/>
</p:tagLst>
</file>

<file path=ppt/tags/tag50.xml><?xml version="1.0" encoding="utf-8"?>
<p:tagLst xmlns:p="http://schemas.openxmlformats.org/presentationml/2006/main">
  <p:tag name="KSO_WM_FULL_TEXT_BEAUTIFY_COPY_ID" val="3"/>
</p:tagLst>
</file>

<file path=ppt/tags/tag51.xml><?xml version="1.0" encoding="utf-8"?>
<p:tagLst xmlns:p="http://schemas.openxmlformats.org/presentationml/2006/main">
  <p:tag name="KSO_WM_FULL_TEXT_BEAUTIFY_COPY_ID" val="3"/>
</p:tagLst>
</file>

<file path=ppt/tags/tag52.xml><?xml version="1.0" encoding="utf-8"?>
<p:tagLst xmlns:p="http://schemas.openxmlformats.org/presentationml/2006/main">
  <p:tag name="KSO_WM_FULL_TEXT_BEAUTIFY_COPY_ID" val="3"/>
</p:tagLst>
</file>

<file path=ppt/tags/tag53.xml><?xml version="1.0" encoding="utf-8"?>
<p:tagLst xmlns:p="http://schemas.openxmlformats.org/presentationml/2006/main">
  <p:tag name="KSO_WM_FULL_TEXT_BEAUTIFY_COPY_ID" val="3"/>
</p:tagLst>
</file>

<file path=ppt/tags/tag54.xml><?xml version="1.0" encoding="utf-8"?>
<p:tagLst xmlns:p="http://schemas.openxmlformats.org/presentationml/2006/main">
  <p:tag name="KSO_WM_FULL_TEXT_BEAUTIFY_COPY_ID" val="3"/>
</p:tagLst>
</file>

<file path=ppt/tags/tag55.xml><?xml version="1.0" encoding="utf-8"?>
<p:tagLst xmlns:p="http://schemas.openxmlformats.org/presentationml/2006/main">
  <p:tag name="KSO_WPP_MARK_KEY" val="660a881b-dba3-412c-81a8-7f6a40bdddf9"/>
  <p:tag name="COMMONDATA" val="eyJoZGlkIjoiY2ExOWYzZjEwYzg5YjllMjFjOWFkOTYyNDdjZGZlODUifQ=="/>
  <p:tag name="commondata" val="eyJoZGlkIjoiNTAwMGM4MDJjYjgzOThjZjI2ZjJhMWEwMDRkMWFlYjIifQ=="/>
</p:tagLst>
</file>

<file path=ppt/tags/tag6.xml><?xml version="1.0" encoding="utf-8"?>
<p:tagLst xmlns:p="http://schemas.openxmlformats.org/presentationml/2006/main">
  <p:tag name="MH" val="20200908165357"/>
  <p:tag name="MH_LIBRARY" val="GRAPHIC"/>
  <p:tag name="MH_TYPE" val="SubTitle"/>
  <p:tag name="MH_ORDER" val="3"/>
</p:tagLst>
</file>

<file path=ppt/tags/tag7.xml><?xml version="1.0" encoding="utf-8"?>
<p:tagLst xmlns:p="http://schemas.openxmlformats.org/presentationml/2006/main">
  <p:tag name="MH" val="20200908165357"/>
  <p:tag name="MH_LIBRARY" val="GRAPHIC"/>
  <p:tag name="MH_TYPE" val="Other"/>
  <p:tag name="MH_ORDER" val="4"/>
</p:tagLst>
</file>

<file path=ppt/tags/tag8.xml><?xml version="1.0" encoding="utf-8"?>
<p:tagLst xmlns:p="http://schemas.openxmlformats.org/presentationml/2006/main">
  <p:tag name="MH" val="20200908165357"/>
  <p:tag name="MH_LIBRARY" val="GRAPHIC"/>
  <p:tag name="MH_TYPE" val="SubTitle"/>
  <p:tag name="MH_ORDER" val="2"/>
</p:tagLst>
</file>

<file path=ppt/tags/tag9.xml><?xml version="1.0" encoding="utf-8"?>
<p:tagLst xmlns:p="http://schemas.openxmlformats.org/presentationml/2006/main">
  <p:tag name="MH" val="20200908165357"/>
  <p:tag name="MH_LIBRARY" val="GRAPHIC"/>
  <p:tag name="MH_TYPE" val="Other"/>
  <p:tag name="MH_ORDER" val="5"/>
</p:tagLst>
</file>

<file path=ppt/theme/theme1.xml><?xml version="1.0" encoding="utf-8"?>
<a:theme xmlns:a="http://schemas.openxmlformats.org/drawingml/2006/main" name="Office 主题​​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1545</Words>
  <Application>WPS 演示</Application>
  <PresentationFormat>宽屏</PresentationFormat>
  <Paragraphs>236</Paragraphs>
  <Slides>27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43" baseType="lpstr">
      <vt:lpstr>Arial</vt:lpstr>
      <vt:lpstr>宋体</vt:lpstr>
      <vt:lpstr>Wingdings</vt:lpstr>
      <vt:lpstr>微软雅黑 Light</vt:lpstr>
      <vt:lpstr>Impact</vt:lpstr>
      <vt:lpstr>Wingdings</vt:lpstr>
      <vt:lpstr>微软雅黑</vt:lpstr>
      <vt:lpstr>黑体</vt:lpstr>
      <vt:lpstr>楷体</vt:lpstr>
      <vt:lpstr>Arial Unicode MS</vt:lpstr>
      <vt:lpstr>等线</vt:lpstr>
      <vt:lpstr>Times New Roman</vt:lpstr>
      <vt:lpstr>Arial</vt:lpstr>
      <vt:lpstr>方正正纤黑简体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  <Manager>www.51 pp tmoban.com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东方之P</dc:creator>
  <cp:keywords>51P PT模板网</cp:keywords>
  <dc:description>www.51ppt mo ban.com</dc:description>
  <cp:lastModifiedBy>吃素不吃荤</cp:lastModifiedBy>
  <cp:revision>311</cp:revision>
  <dcterms:created xsi:type="dcterms:W3CDTF">2017-03-12T01:40:00Z</dcterms:created>
  <dcterms:modified xsi:type="dcterms:W3CDTF">2024-11-05T12:07:57Z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2052-12.1.0.18345</vt:lpwstr>
  </property>
  <property fmtid="{D5CDD505-2E9C-101B-9397-08002B2CF9AE}" pid="3" name="ICV">
    <vt:lpwstr>EA473560DA2D4D46A0A14DF1A7BB5FC9_13</vt:lpwstr>
  </property>
</Properties>
</file>