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57" r:id="rId6"/>
    <p:sldId id="258" r:id="rId7"/>
    <p:sldId id="259" r:id="rId8"/>
    <p:sldId id="364"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4" r:id="rId23"/>
    <p:sldId id="275" r:id="rId24"/>
    <p:sldId id="276" r:id="rId25"/>
    <p:sldId id="277" r:id="rId26"/>
    <p:sldId id="278" r:id="rId27"/>
    <p:sldId id="279" r:id="rId28"/>
    <p:sldId id="280" r:id="rId29"/>
    <p:sldId id="283" r:id="rId30"/>
    <p:sldId id="284" r:id="rId31"/>
    <p:sldId id="287" r:id="rId32"/>
    <p:sldId id="288" r:id="rId33"/>
    <p:sldId id="289" r:id="rId34"/>
    <p:sldId id="290" r:id="rId35"/>
    <p:sldId id="291" r:id="rId36"/>
    <p:sldId id="293" r:id="rId37"/>
    <p:sldId id="294" r:id="rId38"/>
    <p:sldId id="296" r:id="rId39"/>
    <p:sldId id="297" r:id="rId40"/>
    <p:sldId id="298" r:id="rId41"/>
    <p:sldId id="300" r:id="rId42"/>
    <p:sldId id="302" r:id="rId43"/>
    <p:sldId id="305" r:id="rId44"/>
    <p:sldId id="307" r:id="rId45"/>
    <p:sldId id="308" r:id="rId46"/>
    <p:sldId id="309" r:id="rId47"/>
    <p:sldId id="310" r:id="rId48"/>
    <p:sldId id="311" r:id="rId49"/>
    <p:sldId id="312" r:id="rId50"/>
    <p:sldId id="313" r:id="rId51"/>
    <p:sldId id="315" r:id="rId52"/>
    <p:sldId id="317" r:id="rId53"/>
    <p:sldId id="318" r:id="rId54"/>
    <p:sldId id="319" r:id="rId55"/>
    <p:sldId id="321" r:id="rId56"/>
    <p:sldId id="323" r:id="rId57"/>
    <p:sldId id="326"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443" r:id="rId77"/>
    <p:sldId id="444" r:id="rId78"/>
    <p:sldId id="445" r:id="rId79"/>
    <p:sldId id="446" r:id="rId80"/>
    <p:sldId id="447" r:id="rId81"/>
    <p:sldId id="448" r:id="rId82"/>
    <p:sldId id="449" r:id="rId83"/>
    <p:sldId id="450" r:id="rId84"/>
    <p:sldId id="451" r:id="rId85"/>
    <p:sldId id="452" r:id="rId86"/>
    <p:sldId id="327" r:id="rId87"/>
  </p:sldIdLst>
  <p:sldSz cx="12192000" cy="6858000"/>
  <p:notesSz cx="6858000" cy="9144000"/>
  <p:custDataLst>
    <p:tags r:id="rId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36"/>
        <p:guide pos="285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1" Type="http://schemas.openxmlformats.org/officeDocument/2006/relationships/tags" Target="tags/tag211.xml"/><Relationship Id="rId90" Type="http://schemas.openxmlformats.org/officeDocument/2006/relationships/tableStyles" Target="tableStyles.xml"/><Relationship Id="rId9" Type="http://schemas.openxmlformats.org/officeDocument/2006/relationships/slide" Target="slides/slide5.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lnSpc>
                <a:spcPct val="100000"/>
              </a:lnSpc>
              <a:spcBef>
                <a:spcPts val="375"/>
              </a:spcBef>
              <a:defRPr/>
            </a:pPr>
            <a:r>
              <a:rPr lang="en-US" sz="900"/>
              <a:t>各位领导、同事大家好，今天，我想和大家简要分享一下入党流程以及材料填写的相关指南，同时这也是一份工作总结性质的分享。接下来，让我们了解一下成为一名共产党员需要经过哪些步骤，以及如何准确无误按照《陕西省发展党员工作规程（试行）》规定的申请入党阶段、入党积极分子确定和培养教育阶段、发展对象的确定和考察阶段、预备党员接收阶段、预备党员教育考察和转正阶段等五大阶段二十五个步骤严格规范进行党员发展工作。 </a:t>
            </a:r>
            <a:endParaRPr lang="en-US"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首先，党组织在和申请人谈话前，要初步了解申请人的个人履历、家庭背景以及社会关系，根据申请人的具体情况，精心准备谈话内容。这其中包括问问申请人的入党动机，还有他对党的认识和理解。这样一来，谈话才能更加有针对性，也才能更加有效。
</a:t>
            </a:r>
            <a:endParaRPr lang="en-US"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endParaRPr lang="en-US"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要对申请人进行深入细致的考察和了解，不能敷衍了事。同时，评价必须客观公正，要实事求是地看待申请人的表现，不能带有个人色彩或偏见。另外，还需要严格遵守保密原则。谈话中涉及的个人信息和谈话内容都是</a:t>
            </a:r>
            <a:r>
              <a:rPr lang="zh-CN" altLang="en-US" sz="900"/>
              <a:t>比较</a:t>
            </a:r>
            <a:r>
              <a:rPr lang="en-US" sz="900"/>
              <a:t>敏感的，</a:t>
            </a:r>
            <a:r>
              <a:rPr lang="zh-CN" altLang="en-US" sz="900"/>
              <a:t>要</a:t>
            </a:r>
            <a:r>
              <a:rPr lang="en-US" sz="900"/>
              <a:t>必须确保这些信息不被泄露给外界。这不仅是对申请人的尊重，也是对我们党组织工作纪律的遵守。
</a:t>
            </a:r>
            <a:endParaRPr lang="en-US"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下面介绍推荐和确定入党积极分子。
</a:t>
            </a:r>
            <a:endParaRPr lang="en-US"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首先，可以由党员或群众直接推荐，只要经过党组织的认真考察，就有可能被确定为入党积极分子。其次，党小组也可以提名，然后经过党组织的讨论，同样有机会成为入党积极分子。还有一种方式，就是由我们的共青团组织推荐优秀团员，这些团员在团组织中有出色的表现，因此被看作是入党积极分子的合适人选。</a:t>
            </a:r>
            <a:endParaRPr lang="en-US" sz="1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首先，得对推荐的入党积极分子进行全方位的考察，看看他们的政治觉悟高不高，道德品质好不好，工作表现优不优秀。接下来，在考察的基础上，党员们会积极推荐入党积极分子，并详细说明推荐的理由。经过党组织的一番深入讨论和慎重决定后，那些符合条件的入党积极分子就会被确定为培养对象，并且党组织还会为他们指定专门的培养联系人。对这些培养对象，党组织会进行一系列的培养教育和考察，比如组织他们学习政治理论、党的基本知识和路线方针政策，还会定期找他们谈心谈话，深入了解他们的思想动态、工作和学习情况。
</a:t>
            </a:r>
            <a:endParaRPr lang="en-US"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下面介绍上级党委备案。
</a:t>
            </a:r>
            <a:endParaRPr lang="en-US"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首先，入党申请书</a:t>
            </a:r>
            <a:r>
              <a:rPr lang="zh-CN" altLang="en-US" sz="900"/>
              <a:t>必须</a:t>
            </a:r>
            <a:r>
              <a:rPr lang="en-US" sz="900"/>
              <a:t>由申请人亲笔书写，里面得表达清楚自己的入党意愿和动机</a:t>
            </a:r>
            <a:r>
              <a:rPr lang="zh-CN" altLang="en-US" sz="900"/>
              <a:t>。</a:t>
            </a:r>
            <a:r>
              <a:rPr lang="en-US" sz="900"/>
              <a:t>还有一份个人自传也是必不可少的，这份自传得详细记录你的成长经历和思想演变过程，相当于是一份个人的成长史和思想报告。
最后，团组织推荐意见也是申请入党的一个重要环节，它代表着团组织对你的认可和评价，所以，大家也得重视起来，好好表现，争取得到团组织的推荐哦！
</a:t>
            </a:r>
            <a:endParaRPr lang="en-US"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下面介绍指定培养联系人。
</a:t>
            </a:r>
            <a:endParaRPr lang="en-US"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首先，作为培养联系人，首要任务是全面了解和掌握申请人的基本情况，这包括他们的政治立场、思想觉悟、工作表现和学习成绩，还有他们的入党动机和日常行为表现。还要扮演好宣传员的角色，积极向申请人宣传党的路线、方针、政策，帮助他们更好地认识党、理解党，提高他们对党的认同感和归属感。</a:t>
            </a:r>
            <a:endParaRPr lang="en-US"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我们今天主要从以下几个方面展开介绍：</a:t>
            </a:r>
            <a:endParaRPr lang="en-US"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首先，培养联系人得具有较强的党性觉悟，这意味着他们必须政治上过硬，能够认真履行党员义务，严格遵守党的纪律，始终保持对党的忠诚。
其次，</a:t>
            </a:r>
            <a:r>
              <a:rPr lang="zh-CN" altLang="en-US" sz="900"/>
              <a:t>需要</a:t>
            </a:r>
            <a:r>
              <a:rPr lang="en-US" sz="900"/>
              <a:t>具备一定的党务工作能力。这要求他们不仅了解党的基本知识和组织制度，还得熟悉发展党员的程序和要求，这样才能正确指导申请人参与党的组织生活，帮助他们更好地成长。
再者，培养联系人需要善于与申请人沟通交流。良好的沟通能力是建立信任、了解申请人思想动态和实际需求的关键，只有这样，我们才能为申请人提供更加精准的帮助和指导。
最后，培养联系人还需要认真履行职责。积极参与培养教育工作，时刻保持对申请人的关注，及时向党组织汇报申请人的情况，确保整个培养过程顺利、有效。
</a:t>
            </a:r>
            <a:endParaRPr lang="en-US" sz="11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下面介绍培养教育考察。
</a:t>
            </a:r>
            <a:endParaRPr lang="en-US" sz="11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吸收入党积极分子听党课、参加党内有关活动、分配一定的社会工作以及集中培训等。使入党积极分子懂得党的性质、纲领、宗旨、组织原则和纪律，懂得党员的义务和权利，帮助他们端正入党动机，确立为共产主义事业奋斗终生的信念。</a:t>
            </a:r>
            <a:endParaRPr lang="en-US" sz="9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sz="900"/>
              <a:t>党支部每半年对入党积极分子进行1次考察；基层党委每年对入党积极分子队伍状况做1次分析。</a:t>
            </a:r>
            <a:endParaRPr sz="9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下面介绍确定发展对象。
</a:t>
            </a:r>
            <a:endParaRPr lang="en-US" sz="11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zh-CN" altLang="en-US" sz="900"/>
              <a:t>经过一年以上培养教育和考察、基本具备党员条件的入党积极分子可以吸收为发展对象，确定发展对象程序</a:t>
            </a:r>
            <a:r>
              <a:rPr lang="en-US" sz="900"/>
              <a:t>可以由党小组或团组织推荐，由党支部委员会或支部大会讨论决定，将那些符合条件、表现优秀的</a:t>
            </a:r>
            <a:r>
              <a:rPr lang="zh-CN" altLang="en-US" sz="900"/>
              <a:t>积极分子</a:t>
            </a:r>
            <a:r>
              <a:rPr lang="en-US" sz="900"/>
              <a:t>确定为发展对象。</a:t>
            </a:r>
            <a:endParaRPr lang="en-US" sz="11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认真审查；提出意见。同意后列为发展对象。</a:t>
            </a:r>
            <a:endParaRPr lang="en-US" sz="9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下面介绍确定入党介绍人。
</a:t>
            </a:r>
            <a:endParaRPr lang="en-US" sz="1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入党介绍人一般由培养联系人担任，也可由党组织指定。</a:t>
            </a:r>
            <a:endParaRPr lang="en-US" sz="9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首先，入党介绍人必须是正式党员，而且党龄得在一年以上，具备较高的政治素质、思想品质和道德水平，入党介绍人还得充分了解</a:t>
            </a:r>
            <a:r>
              <a:rPr lang="zh-CN" altLang="en-US" sz="900"/>
              <a:t>发展对象</a:t>
            </a:r>
            <a:r>
              <a:rPr lang="en-US" sz="900"/>
              <a:t>的情况，包括他的基本情况、入党动机、政治觉悟、思想品质和工作表现等</a:t>
            </a:r>
            <a:endParaRPr lang="en-U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endParaRPr lang="en-US" sz="11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下面介绍进行政治审查。
</a:t>
            </a:r>
            <a:endParaRPr lang="en-US" sz="11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对党的理论和路线、方针、政策的态度；政治历史和在重大政治斗争中的表现；遵纪守法和遵守社会公德情况；直系亲属和与本人关系密切的主要社会关系的政治情况。</a:t>
            </a:r>
            <a:endParaRPr lang="en-US" sz="9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1100"/>
              <a:t>同本人谈话、查阅有关档案材料、找有关单位和人员了解情况以及必要的函调或外调。未经政治审查或政治审查不合格的，不能发展入党。</a:t>
            </a:r>
            <a:endParaRPr lang="en-US" sz="11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下面介绍开展集中培训。
</a:t>
            </a:r>
            <a:endParaRPr lang="en-US" sz="11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zh-CN" altLang="en-US" sz="1100"/>
              <a:t>目前一般情况是参加国资委、陕西有色金属集团或冶矿集团组织的培训。培训时间不少于三天（或不少于二十四个学时），培训结束后颁发结业证书进入组织档案。</a:t>
            </a:r>
            <a:endParaRPr lang="zh-CN" altLang="en-US" sz="11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1100"/>
              <a:t>未经培训的，除个别特殊情况外，不能发展入党。</a:t>
            </a:r>
            <a:endParaRPr lang="en-US" sz="11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下面介绍支部委员会审查。
</a:t>
            </a:r>
            <a:endParaRPr lang="en-US" sz="11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审查程序是非常重要的一环</a:t>
            </a:r>
            <a:r>
              <a:rPr lang="zh-CN" altLang="en-US" sz="900"/>
              <a:t>，要征求党员和群众意见，最后要通过集体讨论，并形成综合审查报告。</a:t>
            </a:r>
            <a:endParaRPr lang="zh-CN" altLang="en-US" sz="9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下面介绍上级党委预审。
</a:t>
            </a:r>
            <a:endParaRPr lang="en-US" sz="11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zh-CN" altLang="en-US" sz="900"/>
              <a:t>了解</a:t>
            </a:r>
            <a:r>
              <a:rPr lang="en-US" sz="900"/>
              <a:t>培养教育情况</a:t>
            </a:r>
            <a:r>
              <a:rPr lang="zh-CN" altLang="en-US" sz="900"/>
              <a:t>、</a:t>
            </a:r>
            <a:r>
              <a:rPr lang="en-US" sz="900"/>
              <a:t>听取执纪执法等相关部门的意见</a:t>
            </a:r>
            <a:r>
              <a:rPr lang="zh-CN" altLang="en-US" sz="900"/>
              <a:t>，并向审查合格的发展对象发放《中国共产党入党志愿书》。</a:t>
            </a:r>
            <a:endParaRPr lang="zh-CN" altLang="en-US"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endParaRPr lang="en-US" sz="11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下面介绍填写入党志愿书。
</a:t>
            </a:r>
            <a:endParaRPr lang="en-US" sz="11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zh-CN" altLang="en-US" sz="1100"/>
              <a:t>入党志愿书可以参照两表一书的模版来填写，入党申请人在支部书记或组织委员指导下完成填写。</a:t>
            </a:r>
            <a:endParaRPr lang="zh-CN" altLang="en-US" sz="11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zh-CN" altLang="en-US" sz="1100"/>
              <a:t>需要注意的是，入党志愿书和入党申请书是有区别的，入党申请书的提交要早于入党志愿书。入党申请人只有提交了入党申请书，并经过一定的入党程序之后，才可以填写入党志愿书。‌入党申请书主要是表达个人的入党愿望和决心，而入党志愿书则详细记录了个人的经历、对党的认识、政治信念、入党动机等内容。入党志愿书不需要像入党申请书那样有标题、抬头、落款和日期。‌</a:t>
            </a:r>
            <a:endParaRPr lang="zh-CN" altLang="en-US" sz="11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填写入党志愿书的要求。首先，要实事求是，真实地反映自己的情况，绝对不能隐瞒或伪造。不能随意涂改或添加内容。</a:t>
            </a:r>
            <a:r>
              <a:rPr lang="zh-CN" altLang="en-US" sz="900"/>
              <a:t>同时</a:t>
            </a:r>
            <a:r>
              <a:rPr lang="en-US" sz="900"/>
              <a:t>，要注意保密性，不能随意泄露给他人。
</a:t>
            </a:r>
            <a:endParaRPr lang="en-US" sz="11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下面介绍支部大会讨论。
</a:t>
            </a:r>
            <a:endParaRPr lang="en-US" sz="11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sz="900"/>
              <a:t>发展对象汇报对党的认识、入党动机、本人履历、家庭和主要社会关系情况，以及需向党组织说明的问题；入党介绍人介绍发展对象有关情况，并对其能否入党表明意见；支部委员会报告对发展对象的审查情况；与会党员对发展对象能否入党进行充分讨论，并采取无记名投票方式进行表决。</a:t>
            </a:r>
            <a:endParaRPr sz="9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注意：有表决权的到会人数必须超过应到会有表决权人数的半数，才能开会；赞成人数超过应到会有表决权的正式党员的半数，才能通过接收预备党员的决议。因故不能到会的有表决权的正式党员，在支部大会召开前正式向党支部提出书面意见的，应当统计在票数内。支部大会讨论两个以上的发展对象入党时，必须逐个讨论和表决</a:t>
            </a:r>
            <a:r>
              <a:rPr lang="zh-CN" altLang="en-US" sz="900"/>
              <a:t>，选票应用红纸加盖支部章</a:t>
            </a:r>
            <a:endParaRPr lang="zh-CN" altLang="en-US" sz="9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下面介绍上级党委派人谈话。
</a:t>
            </a:r>
            <a:endParaRPr lang="en-US" sz="11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做进一步的了解，并帮助发展对象提高对党的认识。</a:t>
            </a:r>
            <a:endParaRPr lang="en-US" sz="9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谈话人应当将谈话情况和自己对发展对象能否入党的意见，如实填写在《中国共产党入党志愿书》上，并向党委汇报。</a:t>
            </a:r>
            <a:endParaRPr lang="en-US"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下面介绍提交入党申请书。
</a:t>
            </a:r>
            <a:endParaRPr lang="en-US" sz="11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下面介绍上级党委审批。
</a:t>
            </a:r>
            <a:endParaRPr lang="en-US" sz="11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对党支部上报的接收预备党员的决议，应当三个月内审批，并报上级党委组织部门备案。特殊情况可适当延长，不得超过六个月。</a:t>
            </a:r>
            <a:endParaRPr lang="en-US" sz="9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下面介绍上一级党委组织部门备案。
</a:t>
            </a:r>
            <a:endParaRPr lang="en-US" sz="11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zh-CN" altLang="en-US" sz="900"/>
              <a:t>目的是</a:t>
            </a:r>
            <a:r>
              <a:rPr lang="en-US" sz="900"/>
              <a:t>掌握预备党员结构、分布、质量等情况，发现问题，及时解决。</a:t>
            </a:r>
            <a:endParaRPr lang="en-US" sz="9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及时将上级党委批准的预备党员编入党支部和党小组，对预备党员继续进行教育和考察。并录入陕西党建智慧平台及有色集团党建信息化平台。</a:t>
            </a:r>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由基层党委或党支部（党总支）组织，奏《国际歌》；党组织负责同志致辞；预备党员宣誓；参加宣誓的预备党员发言；党组织负责同志讲话、提出要求。</a:t>
            </a:r>
            <a:endParaRPr lang="zh-CN" altLang="en-US"/>
          </a:p>
          <a:p>
            <a:r>
              <a:rPr lang="zh-CN" altLang="en-US"/>
              <a:t>要求：在正式场合举行；严肃认真；庄重简朴：严密紧凑。</a:t>
            </a:r>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预备期间要参加党的组织生活、听个人汇报、个别谈心、集中培训、实践锻炼等。</a:t>
            </a:r>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预备期为一年。预备期从支部大会通过其为预备党员之日算起。考察其在参加党的组织生活、听个人汇报、个别谈心、集中培训、实践锻炼等。</a:t>
            </a:r>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预备期满，书面提出转正申请</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首先，入党申请书得</a:t>
            </a:r>
            <a:r>
              <a:rPr lang="zh-CN" altLang="en-US" sz="900"/>
              <a:t>阐述</a:t>
            </a:r>
            <a:r>
              <a:rPr lang="en-US" sz="900"/>
              <a:t>对党的认知，包括党的性质、宗旨、纲领、路线、方针、政策等。</a:t>
            </a:r>
            <a:r>
              <a:rPr lang="zh-CN" altLang="en-US" sz="900"/>
              <a:t>组织委员要检查入党申请书内容是否说明个人情况，是都明确入党动机和入党态度，是否说明个人政治、思想、学习、工作的主要表现，是否写明入党决心，对党的理论表述是否正确；时间、签名是否完整。 </a:t>
            </a:r>
            <a:endParaRPr lang="zh-CN" altLang="en-US" sz="900"/>
          </a:p>
        </p:txBody>
      </p:sp>
      <p:sp>
        <p:nvSpPr>
          <p:cNvPr id="3" name="文本框 2"/>
          <p:cNvSpPr txBox="1"/>
          <p:nvPr/>
        </p:nvSpPr>
        <p:spPr>
          <a:xfrm>
            <a:off x="628015" y="2346960"/>
            <a:ext cx="2286000" cy="368300"/>
          </a:xfrm>
          <a:prstGeom prst="rect">
            <a:avLst/>
          </a:prstGeom>
          <a:noFill/>
        </p:spPr>
        <p:txBody>
          <a:bodyPr wrap="square" rtlCol="0">
            <a:spAutoFit/>
          </a:bodyPr>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能够认真履行党员义务、具备党员条件的，应当按期转为正式党员；需要继续考察和教育的，可以延长一次预备期，延长时间不能少于半年，最长不超过一年；不履行党员义务、不具备党员条件的，应当取消其预备党员资格。程序上可以参照接收预备党员程序。</a:t>
            </a:r>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党支部上报的预备党员转正的决议，应当在三个月内审批。</a:t>
            </a:r>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审批结果应及时通知党支部。党支部书记应当同本人谈话，并将审批结果在党员大会上宣布，党龄从预备期满转为正式党员之日算起。</a:t>
            </a:r>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《中国共产党入党志愿书》、入党申请书、政治审查材料、转正申请书和培养教育考察等相关材料。</a:t>
            </a:r>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建立党员档案，交人事部门存入本人人事档案。党员干部档案交组织部门保存。</a:t>
            </a:r>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需要注意的是延迟转正和延期转正不是一回事。</a:t>
            </a:r>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今天的分享就到这里，</a:t>
            </a:r>
            <a:r>
              <a:rPr lang="zh-CN" altLang="en-US" sz="900"/>
              <a:t>感谢</a:t>
            </a:r>
            <a:r>
              <a:rPr lang="en-US" sz="900"/>
              <a:t>大家</a:t>
            </a:r>
            <a:r>
              <a:rPr lang="zh-CN" altLang="en-US" sz="900"/>
              <a:t>一起学习</a:t>
            </a:r>
            <a:r>
              <a:rPr lang="en-US" sz="900"/>
              <a:t>！</a:t>
            </a:r>
            <a:r>
              <a:rPr lang="zh-CN" altLang="en-US" sz="900"/>
              <a:t>下面休息</a:t>
            </a:r>
            <a:r>
              <a:rPr lang="en-US" altLang="zh-CN" sz="900"/>
              <a:t>20</a:t>
            </a:r>
            <a:r>
              <a:rPr lang="zh-CN" altLang="en-US" sz="900"/>
              <a:t>分钟。</a:t>
            </a:r>
            <a:r>
              <a:rPr lang="en-US" sz="900"/>
              <a:t>
</a:t>
            </a:r>
            <a:endParaRPr lang="en-US"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标题要居中写，就是“入党申请书”这几个字。接下来是称谓，要顶格写“敬爱的党组织”，后面记得加上冒号。然后是正文部分，每一段都要空两格来写，这里要详细阐述入党动机、对党的认识以及个人表现等内容。最后是结尾部分，表示愿意接受党组织的考验和监督，并表达自己的忠诚和愿望。通常会写“请党组织审查”或者“请党组织看我的实际行动”等语句，也可以写“此致敬礼”，然后换行顶格写上你的姓名“申请人XXX”，再换行写上日期“XX年X月X日”。这就是入党申请书的基本格式</a:t>
            </a:r>
            <a:r>
              <a:rPr lang="zh-CN" altLang="en-US" sz="900"/>
              <a:t>。</a:t>
            </a:r>
            <a:endParaRPr lang="zh-CN" altLang="en-US"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首先，态度要端正</a:t>
            </a:r>
            <a:r>
              <a:rPr lang="zh-CN" altLang="en-US" sz="900"/>
              <a:t>，</a:t>
            </a:r>
            <a:r>
              <a:rPr lang="en-US" sz="900"/>
              <a:t>必须认真对待。其次，内容要真实。在入党申请书中，要真实反映自己的个人情况，部分人员入党申请书缺乏时效性，现在都二十届三中全会了，还有人写十三届三中全会，还有一些申请人只写马克思列宁主义、毛泽东思想、邓小平理论、“三个代表”重要思想、忘记写科学发展观、习近平新时代中国特色社会主义思想。</a:t>
            </a:r>
            <a:endParaRPr lang="en-US" sz="9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下面介绍党组织派人谈话。
</a:t>
            </a:r>
            <a:endParaRPr lang="en-US"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8345"/>
            <a:ext cx="7772400" cy="147549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900647"/>
            <a:ext cx="6400800" cy="175911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23283"/>
            <a:ext cx="7772400" cy="13671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17519"/>
            <a:ext cx="7772400" cy="150576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6149"/>
            <a:ext cx="4038600" cy="454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6149"/>
            <a:ext cx="4038600" cy="454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40820"/>
            <a:ext cx="4040188" cy="6421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82960"/>
            <a:ext cx="4040188" cy="39659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40820"/>
            <a:ext cx="4041775" cy="6421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82960"/>
            <a:ext cx="4041775" cy="39659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065"/>
            <a:ext cx="3008313" cy="11663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4065"/>
            <a:ext cx="5111750" cy="58748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40435"/>
            <a:ext cx="3008313" cy="47085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18446"/>
            <a:ext cx="5486400" cy="56884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5053"/>
            <a:ext cx="5486400" cy="41300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87291"/>
            <a:ext cx="5486400" cy="8078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659"/>
            <a:ext cx="2057400" cy="58732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659"/>
            <a:ext cx="6019800" cy="587327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659"/>
            <a:ext cx="8229600" cy="114724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6149"/>
            <a:ext cx="8229600" cy="454278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79980"/>
            <a:ext cx="2133600" cy="366482"/>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79980"/>
            <a:ext cx="2895600" cy="36648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79980"/>
            <a:ext cx="2133600" cy="366482"/>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7.jpeg"/><Relationship Id="rId10" Type="http://schemas.openxmlformats.org/officeDocument/2006/relationships/notesSlide" Target="../notesSlides/notesSlide10.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image" Target="../media/image13.jpe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5" Type="http://schemas.openxmlformats.org/officeDocument/2006/relationships/notesSlide" Target="../notesSlides/notesSlide17.xml"/><Relationship Id="rId14" Type="http://schemas.openxmlformats.org/officeDocument/2006/relationships/slideLayout" Target="../slideLayouts/slideLayout7.xml"/><Relationship Id="rId13" Type="http://schemas.openxmlformats.org/officeDocument/2006/relationships/image" Target="../media/image15.jpeg"/><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16.jpeg"/><Relationship Id="rId12" Type="http://schemas.openxmlformats.org/officeDocument/2006/relationships/notesSlide" Target="../notesSlides/notesSlide22.xml"/><Relationship Id="rId11" Type="http://schemas.openxmlformats.org/officeDocument/2006/relationships/slideLayout" Target="../slideLayouts/slideLayout7.xml"/><Relationship Id="rId10" Type="http://schemas.openxmlformats.org/officeDocument/2006/relationships/tags" Target="../tags/tag2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image" Target="../media/image17.jpeg"/><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6" Type="http://schemas.openxmlformats.org/officeDocument/2006/relationships/notesSlide" Target="../notesSlides/notesSlide23.xml"/><Relationship Id="rId15" Type="http://schemas.openxmlformats.org/officeDocument/2006/relationships/slideLayout" Target="../slideLayouts/slideLayout7.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image" Target="../media/image18.jpeg"/><Relationship Id="rId2" Type="http://schemas.openxmlformats.org/officeDocument/2006/relationships/tags" Target="../tags/tag36.xml"/><Relationship Id="rId13" Type="http://schemas.openxmlformats.org/officeDocument/2006/relationships/notesSlide" Target="../notesSlides/notesSlide25.xml"/><Relationship Id="rId12" Type="http://schemas.openxmlformats.org/officeDocument/2006/relationships/slideLayout" Target="../slideLayouts/slideLayout7.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9" Type="http://schemas.openxmlformats.org/officeDocument/2006/relationships/notesSlide" Target="../notesSlides/notesSlide28.xml"/><Relationship Id="rId18" Type="http://schemas.openxmlformats.org/officeDocument/2006/relationships/slideLayout" Target="../slideLayouts/slideLayout7.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19.jpeg"/><Relationship Id="rId21" Type="http://schemas.openxmlformats.org/officeDocument/2006/relationships/notesSlide" Target="../notesSlides/notesSlide29.xml"/><Relationship Id="rId20" Type="http://schemas.openxmlformats.org/officeDocument/2006/relationships/slideLayout" Target="../slideLayouts/slideLayout7.xml"/><Relationship Id="rId2" Type="http://schemas.openxmlformats.org/officeDocument/2006/relationships/tags" Target="../tags/tag61.xml"/><Relationship Id="rId19" Type="http://schemas.openxmlformats.org/officeDocument/2006/relationships/tags" Target="../tags/tag77.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image" Target="../media/image20.jpeg"/><Relationship Id="rId10" Type="http://schemas.openxmlformats.org/officeDocument/2006/relationships/notesSlide" Target="../notesSlides/notesSlide31.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24.jpeg"/><Relationship Id="rId10" Type="http://schemas.openxmlformats.org/officeDocument/2006/relationships/notesSlide" Target="../notesSlides/notesSlide34.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8" Type="http://schemas.openxmlformats.org/officeDocument/2006/relationships/notesSlide" Target="../notesSlides/notesSlide39.xml"/><Relationship Id="rId17" Type="http://schemas.openxmlformats.org/officeDocument/2006/relationships/slideLayout" Target="../slideLayouts/slideLayout7.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45.xml"/><Relationship Id="rId8" Type="http://schemas.openxmlformats.org/officeDocument/2006/relationships/slideLayout" Target="../slideLayouts/slideLayout7.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image" Target="../media/image28.jpeg"/><Relationship Id="rId16" Type="http://schemas.openxmlformats.org/officeDocument/2006/relationships/notesSlide" Target="../notesSlides/notesSlide46.xml"/><Relationship Id="rId15" Type="http://schemas.openxmlformats.org/officeDocument/2006/relationships/slideLayout" Target="../slideLayouts/slideLayout7.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6" Type="http://schemas.openxmlformats.org/officeDocument/2006/relationships/notesSlide" Target="../notesSlides/notesSlide48.xml"/><Relationship Id="rId15" Type="http://schemas.openxmlformats.org/officeDocument/2006/relationships/slideLayout" Target="../slideLayouts/slideLayout7.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4.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3" Type="http://schemas.openxmlformats.org/officeDocument/2006/relationships/notesSlide" Target="../notesSlides/notesSlide53.xml"/><Relationship Id="rId22" Type="http://schemas.openxmlformats.org/officeDocument/2006/relationships/slideLayout" Target="../slideLayouts/slideLayout7.xml"/><Relationship Id="rId21" Type="http://schemas.openxmlformats.org/officeDocument/2006/relationships/tags" Target="../tags/tag155.xml"/><Relationship Id="rId20" Type="http://schemas.openxmlformats.org/officeDocument/2006/relationships/tags" Target="../tags/tag154.xml"/><Relationship Id="rId2" Type="http://schemas.openxmlformats.org/officeDocument/2006/relationships/tags" Target="../tags/tag136.xml"/><Relationship Id="rId19" Type="http://schemas.openxmlformats.org/officeDocument/2006/relationships/tags" Target="../tags/tag153.xml"/><Relationship Id="rId18" Type="http://schemas.openxmlformats.org/officeDocument/2006/relationships/tags" Target="../tags/tag152.xml"/><Relationship Id="rId17" Type="http://schemas.openxmlformats.org/officeDocument/2006/relationships/tags" Target="../tags/tag151.xml"/><Relationship Id="rId16" Type="http://schemas.openxmlformats.org/officeDocument/2006/relationships/tags" Target="../tags/tag150.xml"/><Relationship Id="rId15" Type="http://schemas.openxmlformats.org/officeDocument/2006/relationships/tags" Target="../tags/tag149.xml"/><Relationship Id="rId14" Type="http://schemas.openxmlformats.org/officeDocument/2006/relationships/tags" Target="../tags/tag148.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8.xml"/><Relationship Id="rId2" Type="http://schemas.openxmlformats.org/officeDocument/2006/relationships/image" Target="../media/image19.jpeg"/><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8.xml"/><Relationship Id="rId2" Type="http://schemas.openxmlformats.org/officeDocument/2006/relationships/image" Target="../media/image30.jpeg"/><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12.jpeg"/><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notesSlide" Target="../notesSlides/notesSlide57.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jpeg"/><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64.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slideLayout" Target="../slideLayouts/slideLayout18.xml"/><Relationship Id="rId4" Type="http://schemas.openxmlformats.org/officeDocument/2006/relationships/image" Target="../media/image6.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66.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0" Type="http://schemas.openxmlformats.org/officeDocument/2006/relationships/notesSlide" Target="../notesSlides/notesSlide60.xml"/><Relationship Id="rId2" Type="http://schemas.openxmlformats.org/officeDocument/2006/relationships/image" Target="../media/image5.jpeg"/><Relationship Id="rId19" Type="http://schemas.openxmlformats.org/officeDocument/2006/relationships/slideLayout" Target="../slideLayouts/slideLayout18.xml"/><Relationship Id="rId18" Type="http://schemas.openxmlformats.org/officeDocument/2006/relationships/tags" Target="../tags/tag177.xml"/><Relationship Id="rId17" Type="http://schemas.openxmlformats.org/officeDocument/2006/relationships/tags" Target="../tags/tag176.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68.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image" Target="../media/image33.jpeg"/><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image" Target="../media/image17.jpeg"/><Relationship Id="rId3" Type="http://schemas.openxmlformats.org/officeDocument/2006/relationships/tags" Target="../tags/tag179.xml"/><Relationship Id="rId2" Type="http://schemas.openxmlformats.org/officeDocument/2006/relationships/tags" Target="../tags/tag178.xml"/><Relationship Id="rId18" Type="http://schemas.openxmlformats.org/officeDocument/2006/relationships/notesSlide" Target="../notesSlides/notesSlide61.xml"/><Relationship Id="rId17" Type="http://schemas.openxmlformats.org/officeDocument/2006/relationships/slideLayout" Target="../slideLayouts/slideLayout18.xml"/><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image" Target="../media/image34.jpeg"/><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2.xml"/><Relationship Id="rId3" Type="http://schemas.openxmlformats.org/officeDocument/2006/relationships/slideLayout" Target="../slideLayouts/slideLayout18.xml"/><Relationship Id="rId2" Type="http://schemas.openxmlformats.org/officeDocument/2006/relationships/image" Target="../media/image35.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image" Target="../media/image2.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2.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1" Type="http://schemas.openxmlformats.org/officeDocument/2006/relationships/slideLayout" Target="../slideLayouts/slideLayout7.xml"/><Relationship Id="rId10" Type="http://schemas.openxmlformats.org/officeDocument/2006/relationships/tags" Target="../tags/tag210.xml"/><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372951" y="4499017"/>
            <a:ext cx="2056587" cy="434059"/>
          </a:xfrm>
          <a:prstGeom prst="rect">
            <a:avLst/>
          </a:prstGeom>
          <a:noFill/>
        </p:spPr>
        <p:txBody>
          <a:bodyPr vert="horz" wrap="square" lIns="66008" tIns="33052" rIns="66008" bIns="33052" rtlCol="0" anchor="ctr" anchorCtr="0">
            <a:noAutofit/>
          </a:bodyPr>
          <a:lstStyle/>
          <a:p>
            <a:pPr algn="l">
              <a:lnSpc>
                <a:spcPct val="120000"/>
              </a:lnSpc>
              <a:defRPr/>
            </a:pPr>
            <a:r>
              <a:rPr lang="en-US" sz="1800">
                <a:solidFill>
                  <a:srgbClr val="FFFFB3">
                    <a:alpha val="100000"/>
                  </a:srgbClr>
                </a:solidFill>
                <a:latin typeface="微软雅黑" panose="020B0503020204020204" charset="-122"/>
                <a:ea typeface="微软雅黑" panose="020B0503020204020204" charset="-122"/>
                <a:cs typeface="微软雅黑" panose="020B0503020204020204" charset="-122"/>
              </a:rPr>
              <a:t>党群工作部熊伟</a:t>
            </a:r>
            <a:endParaRPr lang="en-US" sz="1100"/>
          </a:p>
        </p:txBody>
      </p:sp>
      <p:sp>
        <p:nvSpPr>
          <p:cNvPr id="3" name="AutoShape 3"/>
          <p:cNvSpPr/>
          <p:nvPr/>
        </p:nvSpPr>
        <p:spPr>
          <a:xfrm>
            <a:off x="6887803" y="4506468"/>
            <a:ext cx="2077143" cy="419156"/>
          </a:xfrm>
          <a:prstGeom prst="rect">
            <a:avLst/>
          </a:prstGeom>
          <a:noFill/>
        </p:spPr>
        <p:txBody>
          <a:bodyPr vert="horz" wrap="square" lIns="66008" tIns="33052" rIns="66008" bIns="33052" rtlCol="0" anchor="ctr" anchorCtr="0">
            <a:noAutofit/>
          </a:bodyPr>
          <a:lstStyle/>
          <a:p>
            <a:pPr algn="l">
              <a:lnSpc>
                <a:spcPct val="120000"/>
              </a:lnSpc>
              <a:defRPr/>
            </a:pPr>
            <a:r>
              <a:rPr lang="en-US" sz="1800">
                <a:solidFill>
                  <a:srgbClr val="FFFFB3">
                    <a:alpha val="100000"/>
                  </a:srgbClr>
                </a:solidFill>
                <a:latin typeface="微软雅黑" panose="020B0503020204020204" charset="-122"/>
                <a:ea typeface="微软雅黑" panose="020B0503020204020204" charset="-122"/>
                <a:cs typeface="微软雅黑" panose="020B0503020204020204" charset="-122"/>
              </a:rPr>
              <a:t>2024-11-6</a:t>
            </a:r>
            <a:endParaRPr lang="en-US" sz="1100"/>
          </a:p>
        </p:txBody>
      </p:sp>
      <p:sp>
        <p:nvSpPr>
          <p:cNvPr id="4" name="AutoShape 4"/>
          <p:cNvSpPr/>
          <p:nvPr/>
        </p:nvSpPr>
        <p:spPr>
          <a:xfrm>
            <a:off x="4524375" y="1488393"/>
            <a:ext cx="3262273" cy="419156"/>
          </a:xfrm>
          <a:prstGeom prst="rect">
            <a:avLst/>
          </a:prstGeom>
          <a:noFill/>
        </p:spPr>
        <p:txBody>
          <a:bodyPr vert="horz" wrap="square" lIns="66008" tIns="33052" rIns="66008" bIns="33052" rtlCol="0" anchor="ctr" anchorCtr="1">
            <a:noAutofit/>
          </a:bodyPr>
          <a:lstStyle/>
          <a:p>
            <a:pPr algn="ctr">
              <a:defRPr/>
            </a:pPr>
            <a:endParaRPr lang="en-US" sz="1100"/>
          </a:p>
        </p:txBody>
      </p:sp>
      <p:sp>
        <p:nvSpPr>
          <p:cNvPr id="5" name="TextBox 5"/>
          <p:cNvSpPr txBox="1"/>
          <p:nvPr/>
        </p:nvSpPr>
        <p:spPr>
          <a:xfrm>
            <a:off x="1229733" y="1974225"/>
            <a:ext cx="9732534" cy="2275165"/>
          </a:xfrm>
          <a:prstGeom prst="rect">
            <a:avLst/>
          </a:prstGeom>
        </p:spPr>
        <p:txBody>
          <a:bodyPr vert="horz" wrap="square" lIns="114300" tIns="57150" rIns="114300" bIns="57150" rtlCol="0" anchor="ctr" anchorCtr="0">
            <a:normAutofit/>
          </a:bodyPr>
          <a:lstStyle/>
          <a:p>
            <a:pPr algn="ctr">
              <a:lnSpc>
                <a:spcPct val="115000"/>
              </a:lnSpc>
            </a:pPr>
            <a:r>
              <a:rPr lang="zh-CN" altLang="en-US" sz="5400" b="1">
                <a:solidFill>
                  <a:srgbClr val="FFFFB3">
                    <a:alpha val="100000"/>
                  </a:srgbClr>
                </a:solidFill>
                <a:latin typeface="微软雅黑" panose="020B0503020204020204" charset="-122"/>
                <a:ea typeface="微软雅黑" panose="020B0503020204020204" charset="-122"/>
                <a:cs typeface="微软雅黑" panose="020B0503020204020204" charset="-122"/>
              </a:rPr>
              <a:t>发展党员工作流程</a:t>
            </a:r>
            <a:endParaRPr lang="zh-CN" altLang="en-US" sz="5400" b="1">
              <a:solidFill>
                <a:srgbClr val="FFFFB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02</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党组织派人谈话</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500" r="18500"/>
          <a:stretch>
            <a:fillRect/>
          </a:stretch>
        </p:blipFill>
        <p:spPr>
          <a:xfrm>
            <a:off x="552651" y="1629738"/>
            <a:ext cx="4219248" cy="4219249"/>
          </a:xfrm>
          <a:prstGeom prst="ellipse">
            <a:avLst/>
          </a:prstGeom>
        </p:spPr>
      </p:pic>
      <p:sp>
        <p:nvSpPr>
          <p:cNvPr id="3" name="TextBox 3"/>
          <p:cNvSpPr txBox="1"/>
          <p:nvPr>
            <p:custDataLst>
              <p:tags r:id="rId3"/>
            </p:custDataLst>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了解申请人情况</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收到入党申请书</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1</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个月内，</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党组织</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应进行</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谈话，需对申请人的个人履历、家庭背景、社会关系等进行初步了解。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确定谈话时间和地点</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党组织需提前与申请人约定谈话时间和地点，确保双方能够充分沟通。</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准备谈话内容</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党组织需根据申请人的情况，准备相应的谈话内容，包括询问申请人的入党动机、对党的认识等。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谈话准备</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3368" b="13368"/>
          <a:stretch>
            <a:fillRect/>
          </a:stretch>
        </p:blipFill>
        <p:spPr>
          <a:xfrm>
            <a:off x="623312" y="1743101"/>
            <a:ext cx="3394942" cy="1865457"/>
          </a:xfrm>
          <a:prstGeom prst="rect">
            <a:avLst/>
          </a:prstGeom>
        </p:spPr>
      </p:pic>
      <p:sp>
        <p:nvSpPr>
          <p:cNvPr id="3" name="AutoShape 3"/>
          <p:cNvSpPr/>
          <p:nvPr/>
        </p:nvSpPr>
        <p:spPr>
          <a:xfrm>
            <a:off x="623312"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pic>
        <p:nvPicPr>
          <p:cNvPr id="4" name="Picture 4"/>
          <p:cNvPicPr>
            <a:picLocks noChangeAspect="1"/>
          </p:cNvPicPr>
          <p:nvPr/>
        </p:nvPicPr>
        <p:blipFill>
          <a:blip r:embed="rId3"/>
          <a:srcRect t="8686" b="8686"/>
          <a:stretch>
            <a:fillRect/>
          </a:stretch>
        </p:blipFill>
        <p:spPr>
          <a:xfrm>
            <a:off x="8189230" y="1775853"/>
            <a:ext cx="3394942" cy="1865457"/>
          </a:xfrm>
          <a:prstGeom prst="rect">
            <a:avLst/>
          </a:prstGeom>
        </p:spPr>
      </p:pic>
      <p:sp>
        <p:nvSpPr>
          <p:cNvPr id="5" name="AutoShape 5"/>
          <p:cNvSpPr/>
          <p:nvPr/>
        </p:nvSpPr>
        <p:spPr>
          <a:xfrm>
            <a:off x="8189230"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谈话内容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29057"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询问入党动机</a:t>
            </a:r>
            <a:endPar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811743"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党组织需询问申请人的入党动机，了解其是否真正认同党的理念和宗旨，是否愿意为共产主义事业奋斗终身。</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pic>
        <p:nvPicPr>
          <p:cNvPr id="9" name="Picture 9"/>
          <p:cNvPicPr>
            <a:picLocks noChangeAspect="1"/>
          </p:cNvPicPr>
          <p:nvPr/>
        </p:nvPicPr>
        <p:blipFill>
          <a:blip r:embed="rId4"/>
          <a:srcRect t="2902" b="2902"/>
          <a:stretch>
            <a:fillRect/>
          </a:stretch>
        </p:blipFill>
        <p:spPr>
          <a:xfrm>
            <a:off x="4405937" y="1779195"/>
            <a:ext cx="3394942" cy="1865457"/>
          </a:xfrm>
          <a:prstGeom prst="rect">
            <a:avLst/>
          </a:prstGeom>
        </p:spPr>
      </p:pic>
      <p:sp>
        <p:nvSpPr>
          <p:cNvPr id="10" name="AutoShape 10"/>
          <p:cNvSpPr/>
          <p:nvPr/>
        </p:nvSpPr>
        <p:spPr>
          <a:xfrm>
            <a:off x="4405937"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11" name="TextBox 11"/>
          <p:cNvSpPr txBox="1"/>
          <p:nvPr/>
        </p:nvSpPr>
        <p:spPr>
          <a:xfrm>
            <a:off x="4511682"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考察政治立场</a:t>
            </a:r>
            <a:endPar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8294976"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了解思想动态</a:t>
            </a:r>
            <a:endPar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594368"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党组织需了解申请人的政治立场是否坚定，是否拥护党的领导和社会主义制度，是否积极传播正能量。</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8377661"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党组织需了解申请人的思想动态，包括其对党的路线、方针、政策的看法，以及其在学习、工作、生活等方面的表现。</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295" r="12295"/>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党组织在谈话过程中需保持严肃认真的态度，对申请人进行深入的考察和了解。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严肃认真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党组织需客观公正地评价申请人的表现，避免主观臆断和偏见。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客观公正</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党组织需严格保守谈话内容，不得向外界泄露申请人的个人信息和谈话情况。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保密原则</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谈话要求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03</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推荐和确定入党积极分子</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500" r="12500"/>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群众推荐</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16027"/>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由党小组提名，经过党组织讨论后确定为入党积极分子。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党小组推荐</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团组织推荐</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由共青团组织推荐优秀团员作为入党积极分子。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由党员或群众推荐，经过党组织考察后确定为入党积极分子。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推荐入党积极分子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确定入党积极分子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673008" y="1424575"/>
            <a:ext cx="1001602" cy="1001602"/>
          </a:xfrm>
          <a:prstGeom prst="roundRect">
            <a:avLst>
              <a:gd name="adj" fmla="val 16667"/>
            </a:avLst>
          </a:prstGeom>
          <a:solidFill>
            <a:schemeClr val="accent1">
              <a:alpha val="100000"/>
            </a:schemeClr>
          </a:solidFill>
        </p:spPr>
      </p:sp>
      <p:sp>
        <p:nvSpPr>
          <p:cNvPr id="4" name="AutoShape 4"/>
          <p:cNvSpPr/>
          <p:nvPr/>
        </p:nvSpPr>
        <p:spPr>
          <a:xfrm>
            <a:off x="1857984"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党组织考察</a:t>
            </a:r>
            <a:endParaRPr lang="en-US" sz="1100"/>
          </a:p>
        </p:txBody>
      </p:sp>
      <p:sp>
        <p:nvSpPr>
          <p:cNvPr id="5" name="TextBox 5"/>
          <p:cNvSpPr txBox="1"/>
          <p:nvPr/>
        </p:nvSpPr>
        <p:spPr>
          <a:xfrm>
            <a:off x="489633"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703091"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对推荐的入党积极分子进行考察，了解其政治觉悟、道德品质、工作表现等情况。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6250024" y="1424575"/>
            <a:ext cx="1001602" cy="1001602"/>
          </a:xfrm>
          <a:prstGeom prst="roundRect">
            <a:avLst>
              <a:gd name="adj" fmla="val 16667"/>
            </a:avLst>
          </a:prstGeom>
          <a:solidFill>
            <a:schemeClr val="accent1">
              <a:alpha val="100000"/>
            </a:schemeClr>
          </a:solidFill>
        </p:spPr>
      </p:sp>
      <p:sp>
        <p:nvSpPr>
          <p:cNvPr id="8" name="AutoShape 8"/>
          <p:cNvSpPr/>
          <p:nvPr/>
        </p:nvSpPr>
        <p:spPr>
          <a:xfrm>
            <a:off x="7435000"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党员推荐</a:t>
            </a:r>
            <a:endParaRPr lang="en-US" sz="1100"/>
          </a:p>
        </p:txBody>
      </p:sp>
      <p:sp>
        <p:nvSpPr>
          <p:cNvPr id="9" name="TextBox 9"/>
          <p:cNvSpPr txBox="1"/>
          <p:nvPr/>
        </p:nvSpPr>
        <p:spPr>
          <a:xfrm>
            <a:off x="6066649"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6280107"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在考察基础上，由党员推荐入党积极分子，并说明推荐理由。</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669665" y="4240990"/>
            <a:ext cx="1001602" cy="1001602"/>
          </a:xfrm>
          <a:prstGeom prst="roundRect">
            <a:avLst>
              <a:gd name="adj" fmla="val 16667"/>
            </a:avLst>
          </a:prstGeom>
          <a:solidFill>
            <a:schemeClr val="accent1">
              <a:alpha val="100000"/>
            </a:schemeClr>
          </a:solidFill>
        </p:spPr>
      </p:sp>
      <p:sp>
        <p:nvSpPr>
          <p:cNvPr id="12" name="AutoShape 12"/>
          <p:cNvSpPr/>
          <p:nvPr/>
        </p:nvSpPr>
        <p:spPr>
          <a:xfrm>
            <a:off x="1854641"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确定培养对象</a:t>
            </a:r>
            <a:endParaRPr lang="en-US" sz="1100"/>
          </a:p>
        </p:txBody>
      </p:sp>
      <p:sp>
        <p:nvSpPr>
          <p:cNvPr id="13" name="TextBox 13"/>
          <p:cNvSpPr txBox="1"/>
          <p:nvPr/>
        </p:nvSpPr>
        <p:spPr>
          <a:xfrm>
            <a:off x="486290"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99748" y="5353598"/>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经过党组织讨论决定，将符合条件的入党积极分子确定为培养对象，并指定培养联系人。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6246681" y="4240990"/>
            <a:ext cx="1001602" cy="1001602"/>
          </a:xfrm>
          <a:prstGeom prst="roundRect">
            <a:avLst>
              <a:gd name="adj" fmla="val 16667"/>
            </a:avLst>
          </a:prstGeom>
          <a:solidFill>
            <a:schemeClr val="accent1">
              <a:alpha val="100000"/>
            </a:schemeClr>
          </a:solidFill>
        </p:spPr>
      </p:sp>
      <p:sp>
        <p:nvSpPr>
          <p:cNvPr id="16" name="AutoShape 16"/>
          <p:cNvSpPr/>
          <p:nvPr/>
        </p:nvSpPr>
        <p:spPr>
          <a:xfrm>
            <a:off x="7431657"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培养教育和考察</a:t>
            </a:r>
            <a:endParaRPr lang="en-US" sz="1100"/>
          </a:p>
        </p:txBody>
      </p:sp>
      <p:sp>
        <p:nvSpPr>
          <p:cNvPr id="17" name="TextBox 17"/>
          <p:cNvSpPr txBox="1"/>
          <p:nvPr/>
        </p:nvSpPr>
        <p:spPr>
          <a:xfrm>
            <a:off x="6063306"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6276764" y="5291100"/>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对培养对象进行培养教育和考察，包括政治理论、党的基本知识和路线方针政策等内容的学习培训，定期与其谈心谈话，了解其思想动态和工作学习情况。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04</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上级党委备案</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custDataLst>
              <p:tags r:id="rId2"/>
            </p:custDataLst>
          </p:nvPr>
        </p:nvSpPr>
        <p:spPr>
          <a:xfrm>
            <a:off x="822325" y="4085590"/>
            <a:ext cx="3475355" cy="50736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入党申请</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人基本情况</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4" name="Connector 4"/>
          <p:cNvCxnSpPr/>
          <p:nvPr>
            <p:custDataLst>
              <p:tags r:id="rId3"/>
            </p:custDataLst>
          </p:nvPr>
        </p:nvCxnSpPr>
        <p:spPr>
          <a:xfrm>
            <a:off x="1056616"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5" name="Picture 5"/>
          <p:cNvPicPr>
            <a:picLocks noChangeAspect="1"/>
          </p:cNvPicPr>
          <p:nvPr>
            <p:custDataLst>
              <p:tags r:id="rId4"/>
            </p:custDataLst>
          </p:nvPr>
        </p:nvPicPr>
        <p:blipFill>
          <a:blip r:embed="rId5"/>
          <a:srcRect l="12500" r="12500"/>
          <a:stretch>
            <a:fillRect/>
          </a:stretch>
        </p:blipFill>
        <p:spPr>
          <a:xfrm>
            <a:off x="4980951" y="1649322"/>
            <a:ext cx="2231507" cy="2231507"/>
          </a:xfrm>
          <a:prstGeom prst="ellipse">
            <a:avLst/>
          </a:prstGeom>
        </p:spPr>
      </p:pic>
      <p:sp>
        <p:nvSpPr>
          <p:cNvPr id="6" name="TextBox 6"/>
          <p:cNvSpPr txBox="1"/>
          <p:nvPr>
            <p:custDataLst>
              <p:tags r:id="rId6"/>
            </p:custDataLst>
          </p:nvPr>
        </p:nvSpPr>
        <p:spPr>
          <a:xfrm>
            <a:off x="4725104" y="4085631"/>
            <a:ext cx="2743200"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支部委员会意见</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7" name="Connector 7"/>
          <p:cNvCxnSpPr/>
          <p:nvPr>
            <p:custDataLst>
              <p:tags r:id="rId7"/>
            </p:custDataLst>
          </p:nvPr>
        </p:nvCxnSpPr>
        <p:spPr>
          <a:xfrm>
            <a:off x="4758293"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8" name="Picture 8"/>
          <p:cNvPicPr>
            <a:picLocks noChangeAspect="1"/>
          </p:cNvPicPr>
          <p:nvPr>
            <p:custDataLst>
              <p:tags r:id="rId8"/>
            </p:custDataLst>
          </p:nvPr>
        </p:nvPicPr>
        <p:blipFill>
          <a:blip r:embed="rId9"/>
          <a:srcRect l="16667" r="16667"/>
          <a:stretch>
            <a:fillRect/>
          </a:stretch>
        </p:blipFill>
        <p:spPr>
          <a:xfrm>
            <a:off x="8682669" y="1649322"/>
            <a:ext cx="2231507" cy="2231507"/>
          </a:xfrm>
          <a:prstGeom prst="ellipse">
            <a:avLst/>
          </a:prstGeom>
        </p:spPr>
      </p:pic>
      <p:sp>
        <p:nvSpPr>
          <p:cNvPr id="9" name="TextBox 9"/>
          <p:cNvSpPr txBox="1"/>
          <p:nvPr>
            <p:custDataLst>
              <p:tags r:id="rId10"/>
            </p:custDataLst>
          </p:nvPr>
        </p:nvSpPr>
        <p:spPr>
          <a:xfrm>
            <a:off x="8374434" y="4085631"/>
            <a:ext cx="2847975"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群</a:t>
            </a: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团组织推荐意见</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0" name="Connector 10"/>
          <p:cNvCxnSpPr/>
          <p:nvPr>
            <p:custDataLst>
              <p:tags r:id="rId11"/>
            </p:custDataLst>
          </p:nvPr>
        </p:nvCxnSpPr>
        <p:spPr>
          <a:xfrm>
            <a:off x="8460012"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1" name="Picture 11"/>
          <p:cNvPicPr>
            <a:picLocks noChangeAspect="1"/>
          </p:cNvPicPr>
          <p:nvPr>
            <p:custDataLst>
              <p:tags r:id="rId12"/>
            </p:custDataLst>
          </p:nvPr>
        </p:nvPicPr>
        <p:blipFill>
          <a:blip r:embed="rId13"/>
          <a:srcRect l="12500" r="12500"/>
          <a:stretch>
            <a:fillRect/>
          </a:stretch>
        </p:blipFill>
        <p:spPr>
          <a:xfrm>
            <a:off x="1279273" y="1649322"/>
            <a:ext cx="2231507" cy="2231507"/>
          </a:xfrm>
          <a:prstGeom prst="ellipse">
            <a:avLst/>
          </a:prstGeom>
        </p:spPr>
      </p:pic>
      <p:sp>
        <p:nvSpPr>
          <p:cNvPr id="14" name="TextBox 1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备案材料</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05</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指定培养联系人</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2171704" y="2072859"/>
            <a:ext cx="1272699" cy="2863007"/>
          </a:xfrm>
          <a:prstGeom prst="rect">
            <a:avLst/>
          </a:prstGeom>
        </p:spPr>
        <p:txBody>
          <a:bodyPr vert="eaVert" wrap="square" lIns="91440" tIns="45720" rIns="91440" bIns="45720" rtlCol="0" anchor="ctr" anchorCtr="0">
            <a:normAutofit/>
          </a:bodyPr>
          <a:lstStyle/>
          <a:p>
            <a:pPr algn="ctr">
              <a:lnSpc>
                <a:spcPct val="120000"/>
              </a:lnSpc>
            </a:pPr>
            <a:r>
              <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rot="5400000">
            <a:off x="1107939" y="3326135"/>
            <a:ext cx="2127531" cy="356454"/>
          </a:xfrm>
          <a:prstGeom prst="rect">
            <a:avLst/>
          </a:prstGeom>
        </p:spPr>
        <p:txBody>
          <a:bodyPr vert="horz" wrap="square" lIns="91440" tIns="45720" rIns="91440" bIns="45720" rtlCol="0" anchor="ctr" anchorCtr="0">
            <a:noAutofit/>
          </a:bodyPr>
          <a:lstStyle/>
          <a:p>
            <a:pPr algn="ctr">
              <a:lnSpc>
                <a:spcPct val="77000"/>
              </a:lnSpc>
              <a:spcBef>
                <a:spcPts val="375"/>
              </a:spcBef>
            </a:pPr>
            <a:r>
              <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rPr>
              <a:t>CATALOGUE</a:t>
            </a:r>
            <a:endPar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16112" y="621146"/>
            <a:ext cx="6733634" cy="5766433"/>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提交入党申请书</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党组织派人谈话</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推荐和确定入党积极分子</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上级党委备案</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指定培养联系人</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培养教育考察</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培养联系人的职责</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673008" y="1424575"/>
            <a:ext cx="1001602" cy="1001602"/>
          </a:xfrm>
          <a:prstGeom prst="roundRect">
            <a:avLst>
              <a:gd name="adj" fmla="val 16667"/>
            </a:avLst>
          </a:prstGeom>
          <a:solidFill>
            <a:schemeClr val="accent1">
              <a:alpha val="100000"/>
            </a:schemeClr>
          </a:solidFill>
        </p:spPr>
      </p:sp>
      <p:sp>
        <p:nvSpPr>
          <p:cNvPr id="4" name="AutoShape 4"/>
          <p:cNvSpPr/>
          <p:nvPr/>
        </p:nvSpPr>
        <p:spPr>
          <a:xfrm>
            <a:off x="1857984"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了解和掌握申请人基本情况</a:t>
            </a:r>
            <a:endParaRPr lang="en-US" sz="1100"/>
          </a:p>
        </p:txBody>
      </p:sp>
      <p:sp>
        <p:nvSpPr>
          <p:cNvPr id="5" name="TextBox 5"/>
          <p:cNvSpPr txBox="1"/>
          <p:nvPr/>
        </p:nvSpPr>
        <p:spPr>
          <a:xfrm>
            <a:off x="489633"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703091"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培养联系人需要了解申请人的政治、思想、工作、学习等方面的情况，掌握其入党动机和现实表现。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6250024" y="1424575"/>
            <a:ext cx="1001602" cy="1001602"/>
          </a:xfrm>
          <a:prstGeom prst="roundRect">
            <a:avLst>
              <a:gd name="adj" fmla="val 16667"/>
            </a:avLst>
          </a:prstGeom>
          <a:solidFill>
            <a:schemeClr val="accent1">
              <a:alpha val="100000"/>
            </a:schemeClr>
          </a:solidFill>
        </p:spPr>
      </p:sp>
      <p:sp>
        <p:nvSpPr>
          <p:cNvPr id="8" name="AutoShape 8"/>
          <p:cNvSpPr/>
          <p:nvPr/>
        </p:nvSpPr>
        <p:spPr>
          <a:xfrm>
            <a:off x="7435000"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宣传党的路线、方针、政策</a:t>
            </a:r>
            <a:endParaRPr lang="en-US" sz="1100"/>
          </a:p>
        </p:txBody>
      </p:sp>
      <p:sp>
        <p:nvSpPr>
          <p:cNvPr id="9" name="TextBox 9"/>
          <p:cNvSpPr txBox="1"/>
          <p:nvPr/>
        </p:nvSpPr>
        <p:spPr>
          <a:xfrm>
            <a:off x="6066649"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6280107"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培养联系人要向申请人介绍党的基本知识和路线方针政策，帮助其提高对党的认识和理解。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669665" y="4240990"/>
            <a:ext cx="1001602" cy="1001602"/>
          </a:xfrm>
          <a:prstGeom prst="roundRect">
            <a:avLst>
              <a:gd name="adj" fmla="val 16667"/>
            </a:avLst>
          </a:prstGeom>
          <a:solidFill>
            <a:schemeClr val="accent1">
              <a:alpha val="100000"/>
            </a:schemeClr>
          </a:solidFill>
        </p:spPr>
      </p:sp>
      <p:sp>
        <p:nvSpPr>
          <p:cNvPr id="12" name="AutoShape 12"/>
          <p:cNvSpPr/>
          <p:nvPr/>
        </p:nvSpPr>
        <p:spPr>
          <a:xfrm>
            <a:off x="1854641"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考察申请人的入党动机</a:t>
            </a:r>
            <a:endParaRPr lang="en-US" sz="1100"/>
          </a:p>
        </p:txBody>
      </p:sp>
      <p:sp>
        <p:nvSpPr>
          <p:cNvPr id="13" name="TextBox 13"/>
          <p:cNvSpPr txBox="1"/>
          <p:nvPr/>
        </p:nvSpPr>
        <p:spPr>
          <a:xfrm>
            <a:off x="486290"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99748" y="5353598"/>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培养联系人要通过与申请人的谈话、交流等方式，深入了解其入党动机是否纯正，是否真正认同党的理念和宗旨。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6246681" y="4240990"/>
            <a:ext cx="1001602" cy="1001602"/>
          </a:xfrm>
          <a:prstGeom prst="roundRect">
            <a:avLst>
              <a:gd name="adj" fmla="val 16667"/>
            </a:avLst>
          </a:prstGeom>
          <a:solidFill>
            <a:schemeClr val="accent1">
              <a:alpha val="100000"/>
            </a:schemeClr>
          </a:solidFill>
        </p:spPr>
      </p:sp>
      <p:sp>
        <p:nvSpPr>
          <p:cNvPr id="16" name="AutoShape 16"/>
          <p:cNvSpPr/>
          <p:nvPr/>
        </p:nvSpPr>
        <p:spPr>
          <a:xfrm>
            <a:off x="7431657"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协助党组织做好培养教育工作</a:t>
            </a:r>
            <a:endParaRPr lang="en-US" sz="1100"/>
          </a:p>
        </p:txBody>
      </p:sp>
      <p:sp>
        <p:nvSpPr>
          <p:cNvPr id="17" name="TextBox 17"/>
          <p:cNvSpPr txBox="1"/>
          <p:nvPr/>
        </p:nvSpPr>
        <p:spPr>
          <a:xfrm>
            <a:off x="6063306"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6276764" y="5291100"/>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培养联系人要协助党组织制定培养计划，指导申请人参加党的组织生活和各种活动，帮助其提高思想觉悟和政治素质。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024827" y="4277310"/>
            <a:ext cx="4416963" cy="2188763"/>
          </a:xfrm>
          <a:prstGeom prst="roundRect">
            <a:avLst>
              <a:gd name="adj" fmla="val 12162"/>
            </a:avLst>
          </a:prstGeom>
          <a:solidFill>
            <a:schemeClr val="lt2">
              <a:alpha val="80000"/>
            </a:schemeClr>
          </a:solidFill>
        </p:spPr>
      </p:sp>
      <p:sp>
        <p:nvSpPr>
          <p:cNvPr id="3" name="AutoShape 3"/>
          <p:cNvSpPr/>
          <p:nvPr/>
        </p:nvSpPr>
        <p:spPr>
          <a:xfrm>
            <a:off x="6477292" y="1906354"/>
            <a:ext cx="4416963" cy="2188763"/>
          </a:xfrm>
          <a:prstGeom prst="roundRect">
            <a:avLst>
              <a:gd name="adj" fmla="val 12162"/>
            </a:avLst>
          </a:prstGeom>
          <a:solidFill>
            <a:schemeClr val="lt2">
              <a:alpha val="80000"/>
            </a:schemeClr>
          </a:solidFill>
        </p:spPr>
      </p:sp>
      <p:sp>
        <p:nvSpPr>
          <p:cNvPr id="4" name="AutoShape 4"/>
          <p:cNvSpPr/>
          <p:nvPr/>
        </p:nvSpPr>
        <p:spPr>
          <a:xfrm>
            <a:off x="995527" y="3726646"/>
            <a:ext cx="4416963" cy="2188763"/>
          </a:xfrm>
          <a:prstGeom prst="roundRect">
            <a:avLst>
              <a:gd name="adj" fmla="val 12162"/>
            </a:avLst>
          </a:prstGeom>
          <a:solidFill>
            <a:schemeClr val="lt2">
              <a:alpha val="80000"/>
            </a:schemeClr>
          </a:solidFill>
        </p:spPr>
      </p:sp>
      <p:sp>
        <p:nvSpPr>
          <p:cNvPr id="5" name="AutoShape 5"/>
          <p:cNvSpPr/>
          <p:nvPr/>
        </p:nvSpPr>
        <p:spPr>
          <a:xfrm>
            <a:off x="446749" y="1278702"/>
            <a:ext cx="4416963" cy="2188763"/>
          </a:xfrm>
          <a:prstGeom prst="roundRect">
            <a:avLst>
              <a:gd name="adj" fmla="val 12162"/>
            </a:avLst>
          </a:prstGeom>
          <a:solidFill>
            <a:schemeClr val="lt2">
              <a:alpha val="80000"/>
            </a:schemeClr>
          </a:solidFill>
        </p:spPr>
      </p:sp>
      <p:sp>
        <p:nvSpPr>
          <p:cNvPr id="6" name="AutoShape 6"/>
          <p:cNvSpPr/>
          <p:nvPr/>
        </p:nvSpPr>
        <p:spPr>
          <a:xfrm>
            <a:off x="7892444" y="5057422"/>
            <a:ext cx="2108038" cy="1025922"/>
          </a:xfrm>
          <a:prstGeom prst="rect">
            <a:avLst/>
          </a:prstGeom>
          <a:noFill/>
        </p:spPr>
      </p:sp>
      <p:sp>
        <p:nvSpPr>
          <p:cNvPr id="7" name="AutoShape 7"/>
          <p:cNvSpPr/>
          <p:nvPr/>
        </p:nvSpPr>
        <p:spPr>
          <a:xfrm>
            <a:off x="1128765" y="4947084"/>
            <a:ext cx="3704287" cy="615553"/>
          </a:xfrm>
          <a:prstGeom prst="rect">
            <a:avLst/>
          </a:prstGeom>
          <a:noFill/>
        </p:spPr>
      </p:sp>
      <p:sp>
        <p:nvSpPr>
          <p:cNvPr id="8" name="TextBox 8"/>
          <p:cNvSpPr txBox="1"/>
          <p:nvPr/>
        </p:nvSpPr>
        <p:spPr>
          <a:xfrm>
            <a:off x="7320605" y="2091596"/>
            <a:ext cx="3394996"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具备一定的党务工作能力</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7320605" y="2542321"/>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培养联系人需要了解党的基本知识和组织制度，熟悉发展党员的程序和要求，能够正确指导申请人参与党的组织生活。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7892444" y="4404095"/>
            <a:ext cx="3394996"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认真履行职责</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7892444" y="4894429"/>
            <a:ext cx="3333750" cy="1389019"/>
          </a:xfrm>
          <a:prstGeom prst="rect">
            <a:avLst/>
          </a:prstGeom>
        </p:spPr>
        <p:txBody>
          <a:bodyPr vert="horz" wrap="square" lIns="66008" tIns="33052" rIns="66008" bIns="33052"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培养联系人需要认真履行自己的职责，积极参与培养教育工作，及时向党组织汇报申请人的情况。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1268631" y="3834957"/>
            <a:ext cx="3394996"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善于与申请人沟通交流</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329877" y="4358806"/>
            <a:ext cx="3333750" cy="1389019"/>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培养联系人需要具备良好的沟通能力和表达能力，能够与申请人建立良好的互动关系，了解其思想动态和实际需求。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49313" y="1460601"/>
            <a:ext cx="3394996"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具有较强的党性觉悟</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710558" y="1911327"/>
            <a:ext cx="3333750" cy="1389019"/>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培养联系人必须具有较高的政治觉悟和思想素质，能够认真履行党员义务，严格遵守党的纪律。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培养联系人的要求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4429903" y="1939275"/>
            <a:ext cx="867618" cy="867618"/>
          </a:xfrm>
          <a:prstGeom prst="ellipse">
            <a:avLst/>
          </a:prstGeom>
          <a:solidFill>
            <a:schemeClr val="accent1">
              <a:alpha val="100000"/>
            </a:schemeClr>
          </a:solidFill>
        </p:spPr>
      </p:sp>
      <p:sp>
        <p:nvSpPr>
          <p:cNvPr id="18" name="Freeform 18"/>
          <p:cNvSpPr/>
          <p:nvPr/>
        </p:nvSpPr>
        <p:spPr>
          <a:xfrm>
            <a:off x="4597511" y="2106883"/>
            <a:ext cx="532402" cy="532402"/>
          </a:xfrm>
          <a:custGeom>
            <a:avLst/>
            <a:gdLst/>
            <a:ahLst/>
            <a:cxnLst/>
            <a:rect l="l" t="t" r="r" b="b"/>
            <a:pathLst>
              <a:path w="304800" h="304800">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moveTo>
                  <a:pt x="167640" y="228600"/>
                </a:moveTo>
                <a:lnTo>
                  <a:pt x="182880" y="228600"/>
                </a:lnTo>
                <a:cubicBezTo>
                  <a:pt x="208131" y="228600"/>
                  <a:pt x="228600" y="208131"/>
                  <a:pt x="228600" y="182880"/>
                </a:cubicBezTo>
                <a:cubicBezTo>
                  <a:pt x="228600" y="157629"/>
                  <a:pt x="208131" y="137160"/>
                  <a:pt x="182880" y="137160"/>
                </a:cubicBezTo>
                <a:lnTo>
                  <a:pt x="182880" y="137160"/>
                </a:lnTo>
                <a:lnTo>
                  <a:pt x="121768" y="137160"/>
                </a:lnTo>
                <a:cubicBezTo>
                  <a:pt x="113348" y="137160"/>
                  <a:pt x="106528" y="130340"/>
                  <a:pt x="106528" y="121920"/>
                </a:cubicBezTo>
                <a:cubicBezTo>
                  <a:pt x="106528" y="113500"/>
                  <a:pt x="113348" y="106680"/>
                  <a:pt x="121768" y="106680"/>
                </a:cubicBezTo>
                <a:lnTo>
                  <a:pt x="121768" y="106680"/>
                </a:lnTo>
                <a:lnTo>
                  <a:pt x="213360" y="106680"/>
                </a:lnTo>
                <a:lnTo>
                  <a:pt x="213360" y="76200"/>
                </a:lnTo>
                <a:lnTo>
                  <a:pt x="167640" y="76200"/>
                </a:lnTo>
                <a:lnTo>
                  <a:pt x="167640" y="45720"/>
                </a:lnTo>
                <a:lnTo>
                  <a:pt x="137160" y="45720"/>
                </a:lnTo>
                <a:lnTo>
                  <a:pt x="137160" y="76200"/>
                </a:lnTo>
                <a:lnTo>
                  <a:pt x="121920" y="76200"/>
                </a:lnTo>
                <a:cubicBezTo>
                  <a:pt x="96669" y="76200"/>
                  <a:pt x="76200" y="96669"/>
                  <a:pt x="76200" y="121920"/>
                </a:cubicBezTo>
                <a:cubicBezTo>
                  <a:pt x="76200" y="147171"/>
                  <a:pt x="96669" y="167640"/>
                  <a:pt x="121920" y="167640"/>
                </a:cubicBezTo>
                <a:lnTo>
                  <a:pt x="121920" y="167640"/>
                </a:lnTo>
                <a:lnTo>
                  <a:pt x="182880" y="167640"/>
                </a:lnTo>
                <a:cubicBezTo>
                  <a:pt x="191300" y="167640"/>
                  <a:pt x="198120" y="174460"/>
                  <a:pt x="198120" y="182880"/>
                </a:cubicBezTo>
                <a:cubicBezTo>
                  <a:pt x="198120" y="191300"/>
                  <a:pt x="191300" y="198120"/>
                  <a:pt x="182880" y="198120"/>
                </a:cubicBezTo>
                <a:lnTo>
                  <a:pt x="182880" y="198120"/>
                </a:lnTo>
                <a:lnTo>
                  <a:pt x="91440" y="198120"/>
                </a:lnTo>
                <a:lnTo>
                  <a:pt x="91440" y="228600"/>
                </a:lnTo>
                <a:lnTo>
                  <a:pt x="137160" y="228600"/>
                </a:lnTo>
                <a:lnTo>
                  <a:pt x="137160" y="259080"/>
                </a:lnTo>
                <a:lnTo>
                  <a:pt x="167640" y="259080"/>
                </a:lnTo>
                <a:lnTo>
                  <a:pt x="167640" y="228600"/>
                </a:lnTo>
                <a:close/>
              </a:path>
            </a:pathLst>
          </a:custGeom>
          <a:solidFill>
            <a:srgbClr val="FFFFFF">
              <a:alpha val="100000"/>
            </a:srgbClr>
          </a:solidFill>
        </p:spPr>
      </p:sp>
      <p:sp>
        <p:nvSpPr>
          <p:cNvPr id="19" name="AutoShape 19"/>
          <p:cNvSpPr/>
          <p:nvPr/>
        </p:nvSpPr>
        <p:spPr>
          <a:xfrm>
            <a:off x="4978680" y="4387218"/>
            <a:ext cx="867618" cy="867618"/>
          </a:xfrm>
          <a:prstGeom prst="ellipse">
            <a:avLst/>
          </a:prstGeom>
          <a:solidFill>
            <a:schemeClr val="accent1">
              <a:alpha val="100000"/>
            </a:schemeClr>
          </a:solidFill>
        </p:spPr>
      </p:sp>
      <p:sp>
        <p:nvSpPr>
          <p:cNvPr id="20" name="Freeform 20"/>
          <p:cNvSpPr/>
          <p:nvPr/>
        </p:nvSpPr>
        <p:spPr>
          <a:xfrm>
            <a:off x="5200515" y="4618384"/>
            <a:ext cx="423950" cy="423950"/>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moveTo>
                  <a:pt x="60960" y="137160"/>
                </a:moveTo>
                <a:lnTo>
                  <a:pt x="60960" y="76200"/>
                </a:lnTo>
                <a:lnTo>
                  <a:pt x="30480" y="76200"/>
                </a:lnTo>
                <a:lnTo>
                  <a:pt x="30480" y="137160"/>
                </a:lnTo>
                <a:lnTo>
                  <a:pt x="60960" y="137160"/>
                </a:lnTo>
                <a:close/>
                <a:moveTo>
                  <a:pt x="30480" y="259080"/>
                </a:moveTo>
                <a:lnTo>
                  <a:pt x="30480" y="243840"/>
                </a:lnTo>
                <a:lnTo>
                  <a:pt x="304800" y="243840"/>
                </a:lnTo>
                <a:lnTo>
                  <a:pt x="304800" y="259080"/>
                </a:lnTo>
                <a:lnTo>
                  <a:pt x="243840" y="289560"/>
                </a:lnTo>
                <a:lnTo>
                  <a:pt x="91440" y="289560"/>
                </a:lnTo>
                <a:lnTo>
                  <a:pt x="30480" y="259080"/>
                </a:lnTo>
                <a:close/>
              </a:path>
            </a:pathLst>
          </a:custGeom>
          <a:solidFill>
            <a:srgbClr val="FFFFFF">
              <a:alpha val="100000"/>
            </a:srgbClr>
          </a:solidFill>
        </p:spPr>
      </p:sp>
      <p:sp>
        <p:nvSpPr>
          <p:cNvPr id="21" name="AutoShape 21"/>
          <p:cNvSpPr/>
          <p:nvPr/>
        </p:nvSpPr>
        <p:spPr>
          <a:xfrm>
            <a:off x="6082921" y="2566927"/>
            <a:ext cx="867618" cy="867618"/>
          </a:xfrm>
          <a:prstGeom prst="ellipse">
            <a:avLst/>
          </a:prstGeom>
          <a:solidFill>
            <a:schemeClr val="accent1">
              <a:alpha val="100000"/>
            </a:schemeClr>
          </a:solidFill>
        </p:spPr>
      </p:sp>
      <p:sp>
        <p:nvSpPr>
          <p:cNvPr id="22" name="AutoShape 22"/>
          <p:cNvSpPr/>
          <p:nvPr/>
        </p:nvSpPr>
        <p:spPr>
          <a:xfrm>
            <a:off x="6631699" y="4937882"/>
            <a:ext cx="867618" cy="867618"/>
          </a:xfrm>
          <a:prstGeom prst="ellipse">
            <a:avLst/>
          </a:prstGeom>
          <a:solidFill>
            <a:schemeClr val="accent1">
              <a:alpha val="100000"/>
            </a:schemeClr>
          </a:solidFill>
        </p:spPr>
      </p:sp>
      <p:sp>
        <p:nvSpPr>
          <p:cNvPr id="23" name="Freeform 23"/>
          <p:cNvSpPr/>
          <p:nvPr/>
        </p:nvSpPr>
        <p:spPr>
          <a:xfrm>
            <a:off x="6280943" y="2797200"/>
            <a:ext cx="471575" cy="471575"/>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rgbClr val="FFFFFF">
              <a:alpha val="100000"/>
            </a:srgbClr>
          </a:solidFill>
        </p:spPr>
      </p:sp>
      <p:sp>
        <p:nvSpPr>
          <p:cNvPr id="24" name="Freeform 24"/>
          <p:cNvSpPr/>
          <p:nvPr/>
        </p:nvSpPr>
        <p:spPr>
          <a:xfrm>
            <a:off x="6859716" y="5179724"/>
            <a:ext cx="411583" cy="383934"/>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moveTo>
                  <a:pt x="259080" y="152400"/>
                </a:moveTo>
                <a:lnTo>
                  <a:pt x="304800" y="152400"/>
                </a:lnTo>
                <a:lnTo>
                  <a:pt x="304800" y="304800"/>
                </a:lnTo>
                <a:lnTo>
                  <a:pt x="259080" y="304800"/>
                </a:lnTo>
                <a:lnTo>
                  <a:pt x="259080" y="152400"/>
                </a:lnTo>
                <a:close/>
              </a:path>
            </a:pathLst>
          </a:custGeom>
          <a:solidFill>
            <a:srgbClr val="FFFFFF">
              <a:alpha val="100000"/>
            </a:srgbClr>
          </a:solid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06</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培养教育考察</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67" r="16667"/>
          <a:stretch>
            <a:fillRect/>
          </a:stretch>
        </p:blipFill>
        <p:spPr>
          <a:xfrm>
            <a:off x="425795" y="2384018"/>
            <a:ext cx="3415971" cy="3415971"/>
          </a:xfrm>
          <a:prstGeom prst="ellipse">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培养</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3"/>
            </p:custDataLst>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custDataLst>
              <p:tags r:id="rId4"/>
            </p:custDataLst>
          </p:nvPr>
        </p:nvSpPr>
        <p:spPr>
          <a:xfrm>
            <a:off x="4372610" y="1893570"/>
            <a:ext cx="3166745" cy="1482725"/>
          </a:xfrm>
          <a:prstGeom prst="rect">
            <a:avLst/>
          </a:prstGeom>
        </p:spPr>
        <p:txBody>
          <a:bodyPr vert="horz" wrap="square" lIns="66008" tIns="33052" rIns="66008" bIns="33052" rtlCol="0" anchor="ctr" anchorCtr="0">
            <a:noAutofit/>
          </a:bodyPr>
          <a:lstStyle/>
          <a:p>
            <a:pPr algn="ctr">
              <a:lnSpc>
                <a:spcPct val="120000"/>
              </a:lnSpc>
            </a:pPr>
            <a:r>
              <a:rPr lang="zh-CN" altLang="en-US" sz="32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培养积极分子听党课</a:t>
            </a:r>
            <a:endParaRPr lang="zh-CN" altLang="en-US" sz="32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5"/>
            </p:custDataLst>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custDataLst>
              <p:tags r:id="rId6"/>
            </p:custDataLst>
          </p:nvPr>
        </p:nvSpPr>
        <p:spPr>
          <a:xfrm>
            <a:off x="8305508" y="2438369"/>
            <a:ext cx="3251104" cy="490334"/>
          </a:xfrm>
          <a:prstGeom prst="rect">
            <a:avLst/>
          </a:prstGeom>
        </p:spPr>
        <p:txBody>
          <a:bodyPr vert="horz" wrap="square" lIns="66008" tIns="33052" rIns="66008" bIns="33052" rtlCol="0" anchor="ctr" anchorCtr="0">
            <a:noAutofit/>
          </a:bodyPr>
          <a:lstStyle/>
          <a:p>
            <a:pPr algn="ctr">
              <a:lnSpc>
                <a:spcPct val="120000"/>
              </a:lnSpc>
            </a:pPr>
            <a:r>
              <a:rPr lang="zh-CN" altLang="en-US" sz="3200" b="1">
                <a:solidFill>
                  <a:schemeClr val="accent1">
                    <a:alpha val="100000"/>
                  </a:schemeClr>
                </a:solidFill>
                <a:latin typeface="微软雅黑" panose="020B0503020204020204" charset="-122"/>
                <a:ea typeface="微软雅黑" panose="020B0503020204020204" charset="-122"/>
                <a:cs typeface="微软雅黑" panose="020B0503020204020204" charset="-122"/>
              </a:rPr>
              <a:t>参加党内有关活动</a:t>
            </a:r>
            <a:endParaRPr lang="zh-CN" altLang="en-US" sz="32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7"/>
            </p:custDataLst>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custDataLst>
              <p:tags r:id="rId8"/>
            </p:custDataLst>
          </p:nvPr>
        </p:nvSpPr>
        <p:spPr>
          <a:xfrm>
            <a:off x="4267351" y="4952982"/>
            <a:ext cx="3251104" cy="490334"/>
          </a:xfrm>
          <a:prstGeom prst="rect">
            <a:avLst/>
          </a:prstGeom>
        </p:spPr>
        <p:txBody>
          <a:bodyPr vert="horz" wrap="square" lIns="66008" tIns="33052" rIns="66008" bIns="33052" rtlCol="0" anchor="ctr" anchorCtr="0">
            <a:noAutofit/>
          </a:bodyPr>
          <a:lstStyle/>
          <a:p>
            <a:pPr algn="ctr">
              <a:lnSpc>
                <a:spcPct val="120000"/>
              </a:lnSpc>
            </a:pPr>
            <a:r>
              <a:rPr lang="zh-CN" altLang="en-US" sz="3200" b="1">
                <a:solidFill>
                  <a:schemeClr val="accent1">
                    <a:alpha val="100000"/>
                  </a:schemeClr>
                </a:solidFill>
                <a:latin typeface="微软雅黑" panose="020B0503020204020204" charset="-122"/>
                <a:ea typeface="微软雅黑" panose="020B0503020204020204" charset="-122"/>
                <a:cs typeface="微软雅黑" panose="020B0503020204020204" charset="-122"/>
              </a:rPr>
              <a:t>参加党内会议</a:t>
            </a:r>
            <a:endParaRPr lang="zh-CN" altLang="en-US" sz="32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9"/>
            </p:custDataLst>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custDataLst>
              <p:tags r:id="rId10"/>
            </p:custDataLst>
          </p:nvPr>
        </p:nvSpPr>
        <p:spPr>
          <a:xfrm>
            <a:off x="8305998" y="5105237"/>
            <a:ext cx="3251104" cy="490334"/>
          </a:xfrm>
          <a:prstGeom prst="rect">
            <a:avLst/>
          </a:prstGeom>
        </p:spPr>
        <p:txBody>
          <a:bodyPr vert="horz" wrap="square" lIns="66008" tIns="33052" rIns="66008" bIns="33052" rtlCol="0" anchor="ctr" anchorCtr="0">
            <a:noAutofit/>
          </a:bodyPr>
          <a:lstStyle/>
          <a:p>
            <a:pPr algn="ctr">
              <a:lnSpc>
                <a:spcPct val="120000"/>
              </a:lnSpc>
            </a:pPr>
            <a:r>
              <a:rPr lang="zh-CN" altLang="en-US" sz="3200" b="1">
                <a:solidFill>
                  <a:schemeClr val="accent1">
                    <a:alpha val="100000"/>
                  </a:schemeClr>
                </a:solidFill>
                <a:latin typeface="微软雅黑" panose="020B0503020204020204" charset="-122"/>
                <a:ea typeface="微软雅黑" panose="020B0503020204020204" charset="-122"/>
                <a:cs typeface="微软雅黑" panose="020B0503020204020204" charset="-122"/>
              </a:rPr>
              <a:t>集中培训</a:t>
            </a:r>
            <a:endParaRPr lang="zh-CN" altLang="en-US" sz="32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4489734" y="4197309"/>
            <a:ext cx="3273285" cy="690150"/>
          </a:xfrm>
          <a:prstGeom prst="roundRect">
            <a:avLst>
              <a:gd name="adj" fmla="val 28095"/>
            </a:avLst>
          </a:prstGeom>
          <a:solidFill>
            <a:schemeClr val="accent1">
              <a:alpha val="100000"/>
            </a:schemeClr>
          </a:solidFill>
        </p:spPr>
      </p:sp>
      <p:sp>
        <p:nvSpPr>
          <p:cNvPr id="3" name="AutoShape 3"/>
          <p:cNvSpPr/>
          <p:nvPr>
            <p:custDataLst>
              <p:tags r:id="rId3"/>
            </p:custDataLst>
          </p:nvPr>
        </p:nvSpPr>
        <p:spPr>
          <a:xfrm>
            <a:off x="650433" y="4197309"/>
            <a:ext cx="3273285" cy="690150"/>
          </a:xfrm>
          <a:prstGeom prst="roundRect">
            <a:avLst>
              <a:gd name="adj" fmla="val 28095"/>
            </a:avLst>
          </a:prstGeom>
          <a:solidFill>
            <a:schemeClr val="accent1">
              <a:alpha val="100000"/>
            </a:schemeClr>
          </a:solidFill>
        </p:spPr>
      </p:sp>
      <p:sp>
        <p:nvSpPr>
          <p:cNvPr id="4" name="AutoShape 4"/>
          <p:cNvSpPr/>
          <p:nvPr>
            <p:custDataLst>
              <p:tags r:id="rId4"/>
            </p:custDataLst>
          </p:nvPr>
        </p:nvSpPr>
        <p:spPr>
          <a:xfrm>
            <a:off x="4489734" y="1474577"/>
            <a:ext cx="3273285" cy="690150"/>
          </a:xfrm>
          <a:prstGeom prst="roundRect">
            <a:avLst>
              <a:gd name="adj" fmla="val 28095"/>
            </a:avLst>
          </a:prstGeom>
          <a:solidFill>
            <a:schemeClr val="accent1">
              <a:alpha val="100000"/>
            </a:schemeClr>
          </a:solidFill>
        </p:spPr>
      </p:sp>
      <p:sp>
        <p:nvSpPr>
          <p:cNvPr id="5" name="AutoShape 5"/>
          <p:cNvSpPr/>
          <p:nvPr>
            <p:custDataLst>
              <p:tags r:id="rId5"/>
            </p:custDataLst>
          </p:nvPr>
        </p:nvSpPr>
        <p:spPr>
          <a:xfrm>
            <a:off x="650433" y="1474577"/>
            <a:ext cx="3273285" cy="690150"/>
          </a:xfrm>
          <a:prstGeom prst="roundRect">
            <a:avLst>
              <a:gd name="adj" fmla="val 28095"/>
            </a:avLst>
          </a:prstGeom>
          <a:solidFill>
            <a:schemeClr val="accent1">
              <a:alpha val="100000"/>
            </a:schemeClr>
          </a:solidFill>
        </p:spPr>
      </p:sp>
      <p:pic>
        <p:nvPicPr>
          <p:cNvPr id="6" name="Picture 6"/>
          <p:cNvPicPr>
            <a:picLocks noChangeAspect="1"/>
          </p:cNvPicPr>
          <p:nvPr/>
        </p:nvPicPr>
        <p:blipFill>
          <a:blip r:embed="rId6">
            <a:alphaModFix amt="100000"/>
          </a:blip>
          <a:srcRect l="24969" r="24969"/>
          <a:stretch>
            <a:fillRect/>
          </a:stretch>
        </p:blipFill>
        <p:spPr>
          <a:xfrm>
            <a:off x="8293144" y="1482730"/>
            <a:ext cx="3422379" cy="4563172"/>
          </a:xfrm>
          <a:prstGeom prst="roundRect">
            <a:avLst/>
          </a:prstGeom>
        </p:spPr>
      </p:pic>
      <p:sp>
        <p:nvSpPr>
          <p:cNvPr id="7" name="TextBox 7"/>
          <p:cNvSpPr txBox="1"/>
          <p:nvPr>
            <p:custDataLst>
              <p:tags r:id="rId7"/>
            </p:custDataLst>
          </p:nvPr>
        </p:nvSpPr>
        <p:spPr>
          <a:xfrm>
            <a:off x="570176"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与</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积极分子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进行面对面的谈话，了解其思想动态、入党动机和个人经历等情况。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4409477"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组织党员和群众对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积极分子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进行民主测评，听取大家的意见和建议。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570176" y="4915720"/>
            <a:ext cx="3433799"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查阅</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积极分子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的个人档案、学习记录和工作表现等材料，了解其历史和现实表现。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10"/>
            </p:custDataLst>
          </p:nvPr>
        </p:nvSpPr>
        <p:spPr>
          <a:xfrm>
            <a:off x="4407114" y="4915720"/>
            <a:ext cx="3438525"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到</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积极分子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所在</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部门</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进行实地调查，了解其生活和工作环境，以及与同事等的关系。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考察方式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8380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谈话了解</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2"/>
            </p:custDataLst>
          </p:nvPr>
        </p:nvSpPr>
        <p:spPr>
          <a:xfrm>
            <a:off x="46773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民主测评</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3"/>
            </p:custDataLst>
          </p:nvPr>
        </p:nvSpPr>
        <p:spPr>
          <a:xfrm>
            <a:off x="8380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查阅档案</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4"/>
            </p:custDataLst>
          </p:nvPr>
        </p:nvSpPr>
        <p:spPr>
          <a:xfrm>
            <a:off x="46773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实地调查</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07</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确定发展对象</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custDataLst>
              <p:tags r:id="rId2"/>
            </p:custDataLst>
          </p:nvPr>
        </p:nvPicPr>
        <p:blipFill>
          <a:blip r:embed="rId3"/>
          <a:srcRect l="23756" r="23756"/>
          <a:stretch>
            <a:fillRect/>
          </a:stretch>
        </p:blipFill>
        <p:spPr>
          <a:xfrm>
            <a:off x="4451873" y="1812219"/>
            <a:ext cx="3287800" cy="3946292"/>
          </a:xfrm>
          <a:prstGeom prst="rect">
            <a:avLst/>
          </a:prstGeom>
          <a:noFill/>
        </p:spPr>
      </p:pic>
      <p:sp>
        <p:nvSpPr>
          <p:cNvPr id="3" name="TextBox 3"/>
          <p:cNvSpPr txBox="1"/>
          <p:nvPr>
            <p:custDataLst>
              <p:tags r:id="rId4"/>
            </p:custDataLst>
          </p:nvPr>
        </p:nvSpPr>
        <p:spPr>
          <a:xfrm>
            <a:off x="1028300" y="1726745"/>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酝酿提名</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5"/>
            </p:custDataLst>
          </p:nvPr>
        </p:nvSpPr>
        <p:spPr>
          <a:xfrm>
            <a:off x="1028300" y="2298345"/>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由党小组或</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群</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团组织推荐，经过充分酝酿讨论后提名。</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6"/>
            </p:custDataLst>
          </p:nvPr>
        </p:nvSpPr>
        <p:spPr>
          <a:xfrm>
            <a:off x="8318191" y="1713967"/>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考察培养</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7"/>
            </p:custDataLst>
          </p:nvPr>
        </p:nvSpPr>
        <p:spPr>
          <a:xfrm>
            <a:off x="8318191" y="228556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对入党积极分子进行考察和培养，包括思想、工作、学习等方面的表现。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8"/>
            </p:custDataLst>
          </p:nvPr>
        </p:nvSpPr>
        <p:spPr>
          <a:xfrm>
            <a:off x="1000738"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听取意见</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9"/>
            </p:custDataLst>
          </p:nvPr>
        </p:nvSpPr>
        <p:spPr>
          <a:xfrm>
            <a:off x="1000738" y="4807470"/>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广泛听取党员和群众的意见，了解申请人的社会评价和认可度。</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10"/>
            </p:custDataLst>
          </p:nvPr>
        </p:nvSpPr>
        <p:spPr>
          <a:xfrm>
            <a:off x="8318191"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确定对象</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11"/>
            </p:custDataLst>
          </p:nvPr>
        </p:nvSpPr>
        <p:spPr>
          <a:xfrm>
            <a:off x="8318191" y="482332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由党支部委员会或支部大会讨论决定，将符合条件的</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积极分子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确定为发展对象。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确定发展对象程序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08</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报上级党委备案</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09</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确定入党介绍人</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5712180" y="1405914"/>
            <a:ext cx="1909992" cy="1909992"/>
          </a:xfrm>
          <a:prstGeom prst="ellipse">
            <a:avLst/>
          </a:prstGeom>
          <a:noFill/>
          <a:ln w="19050">
            <a:solidFill>
              <a:schemeClr val="accent1">
                <a:alpha val="100000"/>
              </a:schemeClr>
            </a:solidFill>
            <a:prstDash val="solid"/>
          </a:ln>
        </p:spPr>
      </p:sp>
      <p:sp>
        <p:nvSpPr>
          <p:cNvPr id="3" name="Freeform 3"/>
          <p:cNvSpPr/>
          <p:nvPr>
            <p:custDataLst>
              <p:tags r:id="rId3"/>
            </p:custDataLst>
          </p:nvPr>
        </p:nvSpPr>
        <p:spPr>
          <a:xfrm>
            <a:off x="6363028" y="2056762"/>
            <a:ext cx="608297" cy="608297"/>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moveTo>
                  <a:pt x="259080" y="152400"/>
                </a:moveTo>
                <a:lnTo>
                  <a:pt x="304800" y="152400"/>
                </a:lnTo>
                <a:lnTo>
                  <a:pt x="304800" y="304800"/>
                </a:lnTo>
                <a:lnTo>
                  <a:pt x="259080" y="304800"/>
                </a:lnTo>
                <a:lnTo>
                  <a:pt x="259080" y="152400"/>
                </a:lnTo>
                <a:close/>
              </a:path>
            </a:pathLst>
          </a:custGeom>
          <a:solidFill>
            <a:schemeClr val="accent1">
              <a:alpha val="100000"/>
            </a:schemeClr>
          </a:solidFill>
        </p:spPr>
      </p:sp>
      <p:sp>
        <p:nvSpPr>
          <p:cNvPr id="4" name="AutoShape 4"/>
          <p:cNvSpPr/>
          <p:nvPr>
            <p:custDataLst>
              <p:tags r:id="rId4"/>
            </p:custDataLst>
          </p:nvPr>
        </p:nvSpPr>
        <p:spPr>
          <a:xfrm>
            <a:off x="4569827" y="2926474"/>
            <a:ext cx="1504713" cy="1504713"/>
          </a:xfrm>
          <a:prstGeom prst="ellipse">
            <a:avLst/>
          </a:prstGeom>
          <a:noFill/>
          <a:ln w="19050">
            <a:solidFill>
              <a:schemeClr val="accent1">
                <a:alpha val="100000"/>
              </a:schemeClr>
            </a:solidFill>
            <a:prstDash val="solid"/>
          </a:ln>
        </p:spPr>
      </p:sp>
      <p:sp>
        <p:nvSpPr>
          <p:cNvPr id="5" name="Freeform 5"/>
          <p:cNvSpPr/>
          <p:nvPr>
            <p:custDataLst>
              <p:tags r:id="rId5"/>
            </p:custDataLst>
          </p:nvPr>
        </p:nvSpPr>
        <p:spPr>
          <a:xfrm>
            <a:off x="5021542" y="3432130"/>
            <a:ext cx="620334" cy="512450"/>
          </a:xfrm>
          <a:custGeom>
            <a:avLst/>
            <a:gdLst/>
            <a:ahLst/>
            <a:cxnLst/>
            <a:rect l="l" t="t" r="r" b="b"/>
            <a:pathLst>
              <a:path w="304800" h="304800">
                <a:moveTo>
                  <a:pt x="106680" y="0"/>
                </a:moveTo>
                <a:lnTo>
                  <a:pt x="91440" y="0"/>
                </a:lnTo>
                <a:lnTo>
                  <a:pt x="0" y="45720"/>
                </a:lnTo>
                <a:lnTo>
                  <a:pt x="0" y="137160"/>
                </a:lnTo>
                <a:lnTo>
                  <a:pt x="60960" y="121920"/>
                </a:lnTo>
                <a:lnTo>
                  <a:pt x="60960" y="304800"/>
                </a:lnTo>
                <a:lnTo>
                  <a:pt x="243840" y="304800"/>
                </a:lnTo>
                <a:lnTo>
                  <a:pt x="243840" y="121920"/>
                </a:lnTo>
                <a:lnTo>
                  <a:pt x="304800" y="137160"/>
                </a:lnTo>
                <a:lnTo>
                  <a:pt x="304800" y="45720"/>
                </a:lnTo>
                <a:lnTo>
                  <a:pt x="213360" y="0"/>
                </a:lnTo>
                <a:lnTo>
                  <a:pt x="198120" y="0"/>
                </a:lnTo>
                <a:cubicBezTo>
                  <a:pt x="198120" y="25251"/>
                  <a:pt x="177651" y="45720"/>
                  <a:pt x="152400" y="45720"/>
                </a:cubicBezTo>
                <a:cubicBezTo>
                  <a:pt x="127149" y="45720"/>
                  <a:pt x="106680" y="25251"/>
                  <a:pt x="106680" y="0"/>
                </a:cubicBezTo>
                <a:lnTo>
                  <a:pt x="106680" y="0"/>
                </a:lnTo>
                <a:close/>
              </a:path>
            </a:pathLst>
          </a:custGeom>
          <a:solidFill>
            <a:schemeClr val="accent1">
              <a:alpha val="100000"/>
            </a:schemeClr>
          </a:solidFill>
        </p:spPr>
      </p:sp>
      <p:sp>
        <p:nvSpPr>
          <p:cNvPr id="6" name="AutoShape 6"/>
          <p:cNvSpPr/>
          <p:nvPr>
            <p:custDataLst>
              <p:tags r:id="rId6"/>
            </p:custDataLst>
          </p:nvPr>
        </p:nvSpPr>
        <p:spPr>
          <a:xfrm>
            <a:off x="6138031" y="3713197"/>
            <a:ext cx="1249180" cy="1249180"/>
          </a:xfrm>
          <a:prstGeom prst="ellipse">
            <a:avLst/>
          </a:prstGeom>
          <a:noFill/>
          <a:ln w="19050">
            <a:solidFill>
              <a:schemeClr val="accent1">
                <a:alpha val="100000"/>
              </a:schemeClr>
            </a:solidFill>
            <a:prstDash val="solid"/>
          </a:ln>
        </p:spPr>
      </p:sp>
      <p:sp>
        <p:nvSpPr>
          <p:cNvPr id="7" name="Freeform 7"/>
          <p:cNvSpPr/>
          <p:nvPr>
            <p:custDataLst>
              <p:tags r:id="rId7"/>
            </p:custDataLst>
          </p:nvPr>
        </p:nvSpPr>
        <p:spPr>
          <a:xfrm>
            <a:off x="6457220" y="4048460"/>
            <a:ext cx="610801" cy="57865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chemeClr val="accent1">
              <a:alpha val="100000"/>
            </a:schemeClr>
          </a:solidFill>
        </p:spPr>
      </p:sp>
      <p:sp>
        <p:nvSpPr>
          <p:cNvPr id="8" name="AutoShape 8"/>
          <p:cNvSpPr/>
          <p:nvPr>
            <p:custDataLst>
              <p:tags r:id="rId8"/>
            </p:custDataLst>
          </p:nvPr>
        </p:nvSpPr>
        <p:spPr>
          <a:xfrm>
            <a:off x="5029819" y="4649151"/>
            <a:ext cx="1158613" cy="1158613"/>
          </a:xfrm>
          <a:prstGeom prst="ellipse">
            <a:avLst/>
          </a:prstGeom>
          <a:noFill/>
          <a:ln w="19050">
            <a:solidFill>
              <a:schemeClr val="accent1">
                <a:alpha val="100000"/>
              </a:schemeClr>
            </a:solidFill>
            <a:prstDash val="solid"/>
          </a:ln>
        </p:spPr>
      </p:sp>
      <p:sp>
        <p:nvSpPr>
          <p:cNvPr id="9" name="TextBox 9"/>
          <p:cNvSpPr txBox="1"/>
          <p:nvPr>
            <p:custDataLst>
              <p:tags r:id="rId9"/>
            </p:custDataLst>
          </p:nvPr>
        </p:nvSpPr>
        <p:spPr>
          <a:xfrm>
            <a:off x="7803536" y="1440190"/>
            <a:ext cx="3302539"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讲解党的基本知识</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10"/>
            </p:custDataLst>
          </p:nvPr>
        </p:nvSpPr>
        <p:spPr>
          <a:xfrm>
            <a:off x="7803536" y="1886400"/>
            <a:ext cx="3302539" cy="134112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向</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解释党的纲领、路线、方针、政策，以及党员的义务和权利等基本知识。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1"/>
            </p:custDataLst>
          </p:nvPr>
        </p:nvSpPr>
        <p:spPr>
          <a:xfrm>
            <a:off x="7559394" y="3717480"/>
            <a:ext cx="3302539"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负责政审工作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2"/>
            </p:custDataLst>
          </p:nvPr>
        </p:nvSpPr>
        <p:spPr>
          <a:xfrm>
            <a:off x="7559394" y="4166682"/>
            <a:ext cx="3302539" cy="134112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入党介绍人要对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的政治历史、家庭主要成员和主要社会关系进行政审，确保其政治可靠。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3"/>
            </p:custDataLst>
          </p:nvPr>
        </p:nvSpPr>
        <p:spPr>
          <a:xfrm>
            <a:off x="1534105" y="4931562"/>
            <a:ext cx="3304258" cy="628650"/>
          </a:xfrm>
          <a:prstGeom prst="rect">
            <a:avLst/>
          </a:prstGeom>
        </p:spPr>
        <p:txBody>
          <a:bodyPr vert="horz" wrap="square" lIns="123825" tIns="123825" rIns="57150" bIns="123825" rtlCol="0" anchor="b"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指导填写入党志愿书</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4"/>
            </p:custDataLst>
          </p:nvPr>
        </p:nvSpPr>
        <p:spPr>
          <a:xfrm>
            <a:off x="1534105" y="5402312"/>
            <a:ext cx="3302539" cy="1341120"/>
          </a:xfrm>
          <a:prstGeom prst="rect">
            <a:avLst/>
          </a:prstGeom>
        </p:spPr>
        <p:txBody>
          <a:bodyPr vert="horz" wrap="square" lIns="123825" tIns="123825" rIns="57150" bIns="123825"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指导</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填写入党志愿书，并认真填写自己的意见。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5"/>
            </p:custDataLst>
          </p:nvPr>
        </p:nvSpPr>
        <p:spPr>
          <a:xfrm>
            <a:off x="1071757" y="2785849"/>
            <a:ext cx="3300709" cy="628650"/>
          </a:xfrm>
          <a:prstGeom prst="rect">
            <a:avLst/>
          </a:prstGeom>
        </p:spPr>
        <p:txBody>
          <a:bodyPr vert="horz" wrap="square" lIns="123825" tIns="123825" rIns="57150" bIns="123825" rtlCol="0" anchor="b"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培养联系人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16"/>
            </p:custDataLst>
          </p:nvPr>
        </p:nvSpPr>
        <p:spPr>
          <a:xfrm>
            <a:off x="1071757" y="3232059"/>
            <a:ext cx="3302318" cy="1323975"/>
          </a:xfrm>
          <a:prstGeom prst="rect">
            <a:avLst/>
          </a:prstGeom>
        </p:spPr>
        <p:txBody>
          <a:bodyPr vert="horz" wrap="square" lIns="123825" tIns="123825" rIns="57150" bIns="123825"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入党介绍人要担任</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的培养联系人，负责对其进行培养教育和考察。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入党介绍人的职责</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Freeform 18"/>
          <p:cNvSpPr/>
          <p:nvPr>
            <p:custDataLst>
              <p:tags r:id="rId17"/>
            </p:custDataLst>
          </p:nvPr>
        </p:nvSpPr>
        <p:spPr>
          <a:xfrm>
            <a:off x="5363413" y="4982745"/>
            <a:ext cx="491425" cy="491425"/>
          </a:xfrm>
          <a:custGeom>
            <a:avLst/>
            <a:gdLst/>
            <a:ahLst/>
            <a:cxnLst/>
            <a:rect l="l" t="t" r="r" b="b"/>
            <a:pathLst>
              <a:path w="304800" h="304800">
                <a:moveTo>
                  <a:pt x="95545" y="304800"/>
                </a:moveTo>
                <a:cubicBezTo>
                  <a:pt x="75228" y="262528"/>
                  <a:pt x="86049" y="238306"/>
                  <a:pt x="101660" y="215494"/>
                </a:cubicBezTo>
                <a:cubicBezTo>
                  <a:pt x="118758" y="190500"/>
                  <a:pt x="123168" y="165764"/>
                  <a:pt x="123168" y="165764"/>
                </a:cubicBezTo>
                <a:cubicBezTo>
                  <a:pt x="123168" y="165764"/>
                  <a:pt x="136608" y="183232"/>
                  <a:pt x="131235" y="210560"/>
                </a:cubicBezTo>
                <a:cubicBezTo>
                  <a:pt x="154981" y="184128"/>
                  <a:pt x="159458" y="142018"/>
                  <a:pt x="155877" y="125892"/>
                </a:cubicBezTo>
                <a:cubicBezTo>
                  <a:pt x="209550" y="163401"/>
                  <a:pt x="232486" y="244612"/>
                  <a:pt x="201578" y="304800"/>
                </a:cubicBezTo>
                <a:cubicBezTo>
                  <a:pt x="365998" y="211769"/>
                  <a:pt x="242478" y="72581"/>
                  <a:pt x="220970" y="56893"/>
                </a:cubicBezTo>
                <a:cubicBezTo>
                  <a:pt x="228143" y="72571"/>
                  <a:pt x="229495" y="99117"/>
                  <a:pt x="215017" y="111995"/>
                </a:cubicBezTo>
                <a:cubicBezTo>
                  <a:pt x="190510" y="19040"/>
                  <a:pt x="129892" y="-10"/>
                  <a:pt x="129892" y="-10"/>
                </a:cubicBezTo>
                <a:cubicBezTo>
                  <a:pt x="137065" y="47930"/>
                  <a:pt x="103908" y="100346"/>
                  <a:pt x="71942" y="139513"/>
                </a:cubicBezTo>
                <a:cubicBezTo>
                  <a:pt x="70818" y="120396"/>
                  <a:pt x="69628" y="107204"/>
                  <a:pt x="59579" y="88916"/>
                </a:cubicBezTo>
                <a:cubicBezTo>
                  <a:pt x="57321" y="123644"/>
                  <a:pt x="30785" y="151943"/>
                  <a:pt x="23603" y="186738"/>
                </a:cubicBezTo>
                <a:cubicBezTo>
                  <a:pt x="13868" y="233848"/>
                  <a:pt x="30890" y="268348"/>
                  <a:pt x="95564" y="304790"/>
                </a:cubicBezTo>
                <a:close/>
              </a:path>
            </a:pathLst>
          </a:custGeom>
          <a:solidFill>
            <a:schemeClr val="accent1">
              <a:alpha val="100000"/>
            </a:schemeClr>
          </a:solid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2171704" y="2072859"/>
            <a:ext cx="1272699" cy="2863007"/>
          </a:xfrm>
          <a:prstGeom prst="rect">
            <a:avLst/>
          </a:prstGeom>
        </p:spPr>
        <p:txBody>
          <a:bodyPr vert="eaVert" wrap="square" lIns="91440" tIns="45720" rIns="91440" bIns="45720" rtlCol="0" anchor="ctr" anchorCtr="0">
            <a:normAutofit/>
          </a:bodyPr>
          <a:lstStyle/>
          <a:p>
            <a:pPr algn="ctr">
              <a:lnSpc>
                <a:spcPct val="120000"/>
              </a:lnSpc>
            </a:pPr>
            <a:r>
              <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rot="5400000">
            <a:off x="1107939" y="3326135"/>
            <a:ext cx="2127531" cy="356454"/>
          </a:xfrm>
          <a:prstGeom prst="rect">
            <a:avLst/>
          </a:prstGeom>
        </p:spPr>
        <p:txBody>
          <a:bodyPr vert="horz" wrap="square" lIns="91440" tIns="45720" rIns="91440" bIns="45720" rtlCol="0" anchor="ctr" anchorCtr="0">
            <a:noAutofit/>
          </a:bodyPr>
          <a:lstStyle/>
          <a:p>
            <a:pPr algn="ctr">
              <a:lnSpc>
                <a:spcPct val="77000"/>
              </a:lnSpc>
              <a:spcBef>
                <a:spcPts val="375"/>
              </a:spcBef>
            </a:pPr>
            <a:r>
              <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rPr>
              <a:t>CATALOGUE</a:t>
            </a:r>
            <a:endPar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16112" y="621146"/>
            <a:ext cx="6733634" cy="5766433"/>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确定发展对象</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报上级党委备案</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确定入党介绍人</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进行政治审查</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开展集中培训</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支部委员会审查</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上级党委预审</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custDataLst>
              <p:tags r:id="rId2"/>
            </p:custDataLst>
          </p:nvPr>
        </p:nvPicPr>
        <p:blipFill>
          <a:blip r:embed="rId3"/>
          <a:srcRect l="19083" r="19083"/>
          <a:stretch>
            <a:fillRect/>
          </a:stretch>
        </p:blipFill>
        <p:spPr>
          <a:xfrm>
            <a:off x="4070039" y="1545914"/>
            <a:ext cx="3861422" cy="3861422"/>
          </a:xfrm>
          <a:prstGeom prst="diamond">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入党介绍人的要求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16800" y="2235958"/>
            <a:ext cx="3905833" cy="1129392"/>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入党介绍人必须是正式党员，且党龄一般在一年以上。</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正式党员</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入党介绍人应该具备较高的政治素质、思想品质和道德水平，能够以身作则，发挥先锋模范作用。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7988535" y="5255554"/>
            <a:ext cx="3905833" cy="1143173"/>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入党介绍人应该具备较强的责任心和使命感，认真对待入党介绍工作，确保介绍的申请人符合党员标准。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素质过硬</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156774" y="5284129"/>
            <a:ext cx="3905833" cy="1143173"/>
          </a:xfrm>
          <a:prstGeom prst="rect">
            <a:avLst/>
          </a:prstGeom>
        </p:spPr>
        <p:txBody>
          <a:bodyPr vert="horz" wrap="square" lIns="114300" tIns="57150" rIns="114300" bIns="57150" rtlCol="0" anchor="t" anchorCtr="0">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入党介绍人应该了解</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的基本情况、入党动机、政治觉悟、思想品质和工作表现等方面的情况。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10"/>
            </p:custDataLst>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了解</a:t>
            </a:r>
            <a:r>
              <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发展对象</a:t>
            </a: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情况</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11"/>
            </p:custDataLst>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custDataLst>
              <p:tags r:id="rId12"/>
            </p:custDataLst>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3"/>
            </p:custDataLst>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custDataLst>
              <p:tags r:id="rId14"/>
            </p:custDataLst>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custDataLst>
              <p:tags r:id="rId15"/>
            </p:custDataLst>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custDataLst>
              <p:tags r:id="rId16"/>
            </p:custDataLst>
          </p:nvPr>
        </p:nvSpPr>
        <p:spPr>
          <a:xfrm>
            <a:off x="694526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custDataLst>
              <p:tags r:id="rId17"/>
            </p:custDataLst>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custDataLst>
              <p:tags r:id="rId18"/>
            </p:custDataLst>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custDataLst>
              <p:tags r:id="rId19"/>
            </p:custDataLst>
          </p:nvPr>
        </p:nvSpPr>
        <p:spPr>
          <a:xfrm>
            <a:off x="7988535" y="4801871"/>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较强的责任心和使命感</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10</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进行政治审查</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285" r="13285"/>
          <a:stretch>
            <a:fillRect/>
          </a:stretch>
        </p:blipFill>
        <p:spPr>
          <a:xfrm>
            <a:off x="601455" y="1456971"/>
            <a:ext cx="5140491" cy="4655350"/>
          </a:xfrm>
          <a:prstGeom prst="rect">
            <a:avLst/>
          </a:prstGeom>
        </p:spPr>
      </p:pic>
      <p:sp>
        <p:nvSpPr>
          <p:cNvPr id="3" name="TextBox 3"/>
          <p:cNvSpPr txBox="1"/>
          <p:nvPr>
            <p:custDataLst>
              <p:tags r:id="rId3"/>
            </p:custDataLst>
          </p:nvPr>
        </p:nvSpPr>
        <p:spPr>
          <a:xfrm>
            <a:off x="6007772" y="1924848"/>
            <a:ext cx="5064406" cy="898324"/>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的姓名、年龄、籍贯、职业等基本情况进行核实。</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6007772" y="1456971"/>
            <a:ext cx="5064406" cy="449970"/>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个人信息核实</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6007772" y="3539953"/>
            <a:ext cx="5064406" cy="884543"/>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重点审查</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的政治立场、政治方向和政治观点，确保与党的路线、方针、政策保持一致。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6007772" y="3122433"/>
            <a:ext cx="5064406" cy="436189"/>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政治立场审查</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6007772" y="5213997"/>
            <a:ext cx="5064406" cy="898324"/>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的家庭主要成员、社会关系以及政治背景进行调查，确保</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社会关系纯洁。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6007772" y="4768434"/>
            <a:ext cx="5064406" cy="422408"/>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社会关系调查</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审查内容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审查要求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3" name="Picture 3"/>
          <p:cNvPicPr>
            <a:picLocks noChangeAspect="1"/>
          </p:cNvPicPr>
          <p:nvPr/>
        </p:nvPicPr>
        <p:blipFill>
          <a:blip r:embed="rId2"/>
          <a:srcRect l="5150" r="5150"/>
          <a:stretch>
            <a:fillRect/>
          </a:stretch>
        </p:blipFill>
        <p:spPr>
          <a:xfrm>
            <a:off x="8159764" y="1697429"/>
            <a:ext cx="3219437" cy="2386781"/>
          </a:xfrm>
          <a:prstGeom prst="rect">
            <a:avLst/>
          </a:prstGeom>
          <a:noFill/>
        </p:spPr>
      </p:pic>
      <p:sp>
        <p:nvSpPr>
          <p:cNvPr id="4" name="TextBox 4"/>
          <p:cNvSpPr txBox="1"/>
          <p:nvPr/>
        </p:nvSpPr>
        <p:spPr>
          <a:xfrm>
            <a:off x="8245482"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实事求是</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245482"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政治审查必须实事求是，不得夸大或缩小事实，确保审查结果真实可靠。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72000"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保密原则</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72000"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政治审查过程中，必须严格遵守保密原则，不得泄露申请人的个人信息和审查情况。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3"/>
          <a:srcRect l="5038" r="5038"/>
          <a:stretch>
            <a:fillRect/>
          </a:stretch>
        </p:blipFill>
        <p:spPr>
          <a:xfrm>
            <a:off x="4486281" y="1697429"/>
            <a:ext cx="3219437" cy="2386781"/>
          </a:xfrm>
          <a:prstGeom prst="rect">
            <a:avLst/>
          </a:prstGeom>
          <a:noFill/>
        </p:spPr>
      </p:pic>
      <p:pic>
        <p:nvPicPr>
          <p:cNvPr id="9" name="Picture 9"/>
          <p:cNvPicPr>
            <a:picLocks noChangeAspect="1"/>
          </p:cNvPicPr>
          <p:nvPr/>
        </p:nvPicPr>
        <p:blipFill>
          <a:blip r:embed="rId4"/>
          <a:srcRect/>
          <a:stretch>
            <a:fillRect/>
          </a:stretch>
        </p:blipFill>
        <p:spPr>
          <a:xfrm>
            <a:off x="812799" y="1697429"/>
            <a:ext cx="3219437" cy="2386781"/>
          </a:xfrm>
          <a:prstGeom prst="rect">
            <a:avLst/>
          </a:prstGeom>
          <a:noFill/>
        </p:spPr>
      </p:pic>
      <p:sp>
        <p:nvSpPr>
          <p:cNvPr id="10" name="TextBox 10"/>
          <p:cNvSpPr txBox="1"/>
          <p:nvPr/>
        </p:nvSpPr>
        <p:spPr>
          <a:xfrm>
            <a:off x="898518"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严格审查标准</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98518" y="4835171"/>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政治审查必须严格把关，确保申请人政治立场坚定、思想纯洁。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11</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开展集中培训</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333" r="16333"/>
          <a:stretch>
            <a:fillRect/>
          </a:stretch>
        </p:blipFill>
        <p:spPr>
          <a:xfrm>
            <a:off x="552651" y="1629738"/>
            <a:ext cx="4219248" cy="4219249"/>
          </a:xfrm>
          <a:prstGeom prst="ellipse">
            <a:avLst/>
          </a:prstGeom>
        </p:spPr>
      </p:pic>
      <p:sp>
        <p:nvSpPr>
          <p:cNvPr id="3" name="TextBox 3"/>
          <p:cNvSpPr txBox="1"/>
          <p:nvPr>
            <p:custDataLst>
              <p:tags r:id="rId3"/>
            </p:custDataLst>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专题讲座</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邀请专家学者或老党员进行专题讲座，深入浅出地讲解党的理论和路线。</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集中研讨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组织</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进行集中研讨，交流学习心得和体会，互相启发。</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实践活动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安排实践活动，如参观革命历史纪念馆、参加志愿服务等，加深对党的认识和了解。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集中培训形式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4963" y="203417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入党积极分子应端正态度，认真对待集中培训，严格遵守培训纪律。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454963" y="157583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端正态度</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4963" y="353004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要深入学习党的理论和路线，掌握党的最新政策和精神，不断提高政治觉悟和思想认识。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54963" y="307170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深入学习</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4963" y="5118981"/>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在集中培训中，要积极思考，勇于提问，与讲师和其他入党积极分子互动交流。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4963" y="4660638"/>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积极思考</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l="12458" r="12458"/>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集中培训要求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12</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支部委员会审查</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338306" y="2052557"/>
            <a:ext cx="1219200" cy="1219200"/>
          </a:xfrm>
          <a:prstGeom prst="ellipse">
            <a:avLst/>
          </a:prstGeom>
          <a:solidFill>
            <a:schemeClr val="accent1">
              <a:alpha val="100000"/>
            </a:schemeClr>
          </a:solidFill>
        </p:spPr>
      </p:sp>
      <p:sp>
        <p:nvSpPr>
          <p:cNvPr id="3" name="TextBox 3"/>
          <p:cNvSpPr txBox="1"/>
          <p:nvPr/>
        </p:nvSpPr>
        <p:spPr>
          <a:xfrm>
            <a:off x="6858204" y="1905027"/>
            <a:ext cx="3905833" cy="561975"/>
          </a:xfrm>
          <a:prstGeom prst="rect">
            <a:avLst/>
          </a:prstGeom>
        </p:spPr>
        <p:txBody>
          <a:bodyPr vert="horz" wrap="square" lIns="114300" tIns="57150" rIns="114300" bIns="57150" rtlCol="0" anchor="b" anchorCtr="0">
            <a:noAutofit/>
          </a:bodyPr>
          <a:lstStyle/>
          <a:p>
            <a:pPr algn="l">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对发展对象进行严格审查</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76889" y="4267405"/>
            <a:ext cx="3905833" cy="56197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集体讨论</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是否合格</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94967" y="4219780"/>
            <a:ext cx="3909114" cy="561975"/>
          </a:xfrm>
          <a:prstGeom prst="rect">
            <a:avLst/>
          </a:prstGeom>
        </p:spPr>
        <p:txBody>
          <a:bodyPr vert="horz" wrap="square" lIns="114300" tIns="57150" rIns="114300" bIns="57150" rtlCol="0" anchor="b" anchorCtr="0">
            <a:noAutofit/>
          </a:bodyPr>
          <a:lstStyle/>
          <a:p>
            <a:pPr algn="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征求党员和群众意见</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nvSpPr>
        <p:spPr>
          <a:xfrm>
            <a:off x="4348765" y="3889180"/>
            <a:ext cx="1219200" cy="1219200"/>
          </a:xfrm>
          <a:prstGeom prst="ellipse">
            <a:avLst/>
          </a:prstGeom>
          <a:solidFill>
            <a:schemeClr val="accent1">
              <a:alpha val="100000"/>
            </a:schemeClr>
          </a:solidFill>
        </p:spPr>
      </p:sp>
      <p:sp>
        <p:nvSpPr>
          <p:cNvPr id="10" name="AutoShape 10"/>
          <p:cNvSpPr/>
          <p:nvPr/>
        </p:nvSpPr>
        <p:spPr>
          <a:xfrm>
            <a:off x="6426366" y="3889180"/>
            <a:ext cx="1219200" cy="1219200"/>
          </a:xfrm>
          <a:prstGeom prst="ellipse">
            <a:avLst/>
          </a:prstGeom>
          <a:solidFill>
            <a:schemeClr val="accent1">
              <a:alpha val="100000"/>
            </a:schemeClr>
          </a:solidFill>
        </p:spPr>
      </p:sp>
      <p:sp>
        <p:nvSpPr>
          <p:cNvPr id="11" name="Freeform 11"/>
          <p:cNvSpPr/>
          <p:nvPr/>
        </p:nvSpPr>
        <p:spPr>
          <a:xfrm rot="-2107968">
            <a:off x="4312676" y="2943946"/>
            <a:ext cx="920865" cy="655621"/>
          </a:xfrm>
          <a:custGeom>
            <a:avLst/>
            <a:gdLst/>
            <a:ahLst/>
            <a:cxnLst/>
            <a:rect l="l" t="t" r="r" b="b"/>
            <a:pathLst>
              <a:path w="9753600" h="9753600">
                <a:moveTo>
                  <a:pt x="5960669" y="2885237"/>
                </a:moveTo>
                <a:lnTo>
                  <a:pt x="5960669" y="609600"/>
                </a:lnTo>
                <a:lnTo>
                  <a:pt x="9753600" y="4592117"/>
                </a:lnTo>
                <a:lnTo>
                  <a:pt x="5960669" y="8575243"/>
                </a:lnTo>
                <a:lnTo>
                  <a:pt x="5960669" y="6242304"/>
                </a:lnTo>
                <a:cubicBezTo>
                  <a:pt x="3250997" y="6242304"/>
                  <a:pt x="1354531" y="7152437"/>
                  <a:pt x="0" y="9144000"/>
                </a:cubicBezTo>
                <a:cubicBezTo>
                  <a:pt x="541934" y="6298997"/>
                  <a:pt x="2167738" y="3454603"/>
                  <a:pt x="5960669" y="2885237"/>
                </a:cubicBezTo>
                <a:close/>
              </a:path>
            </a:pathLst>
          </a:custGeom>
          <a:solidFill>
            <a:schemeClr val="accent1">
              <a:alpha val="40000"/>
            </a:schemeClr>
          </a:solidFill>
        </p:spPr>
      </p:sp>
      <p:sp>
        <p:nvSpPr>
          <p:cNvPr id="12" name="Freeform 12"/>
          <p:cNvSpPr/>
          <p:nvPr/>
        </p:nvSpPr>
        <p:spPr>
          <a:xfrm rot="-9379564">
            <a:off x="5543762" y="4831380"/>
            <a:ext cx="920865" cy="655621"/>
          </a:xfrm>
          <a:custGeom>
            <a:avLst/>
            <a:gdLst/>
            <a:ahLst/>
            <a:cxnLst/>
            <a:rect l="l" t="t" r="r" b="b"/>
            <a:pathLst>
              <a:path w="9753600" h="9753600">
                <a:moveTo>
                  <a:pt x="5960669" y="2885237"/>
                </a:moveTo>
                <a:lnTo>
                  <a:pt x="5960669" y="609600"/>
                </a:lnTo>
                <a:lnTo>
                  <a:pt x="9753600" y="4592117"/>
                </a:lnTo>
                <a:lnTo>
                  <a:pt x="5960669" y="8575243"/>
                </a:lnTo>
                <a:lnTo>
                  <a:pt x="5960669" y="6242304"/>
                </a:lnTo>
                <a:cubicBezTo>
                  <a:pt x="3250997" y="6242304"/>
                  <a:pt x="1354531" y="7152437"/>
                  <a:pt x="0" y="9144000"/>
                </a:cubicBezTo>
                <a:cubicBezTo>
                  <a:pt x="541934" y="6298997"/>
                  <a:pt x="2167738" y="3454603"/>
                  <a:pt x="5960669" y="2885237"/>
                </a:cubicBezTo>
                <a:close/>
              </a:path>
            </a:pathLst>
          </a:custGeom>
          <a:solidFill>
            <a:schemeClr val="accent1">
              <a:alpha val="40000"/>
            </a:schemeClr>
          </a:solidFill>
        </p:spPr>
        <p:txBody>
          <a:bodyPr vert="horz" wrap="square" rtlCol="0" anchor="ctr" anchorCtr="0">
            <a:noAutofit/>
          </a:bodyPr>
          <a:lstStyle/>
          <a:p>
            <a:pPr algn="ctr">
              <a:spcBef>
                <a:spcPts val="450"/>
              </a:spcBef>
              <a:defRPr/>
            </a:pPr>
            <a:endParaRPr lang="en-US" sz="1100"/>
          </a:p>
        </p:txBody>
      </p:sp>
      <p:sp>
        <p:nvSpPr>
          <p:cNvPr id="13" name="Freeform 13"/>
          <p:cNvSpPr/>
          <p:nvPr/>
        </p:nvSpPr>
        <p:spPr>
          <a:xfrm rot="2700000" flipH="1">
            <a:off x="6687459" y="2943946"/>
            <a:ext cx="920865" cy="655621"/>
          </a:xfrm>
          <a:custGeom>
            <a:avLst/>
            <a:gdLst/>
            <a:ahLst/>
            <a:cxnLst/>
            <a:rect l="l" t="t" r="r" b="b"/>
            <a:pathLst>
              <a:path w="9753600" h="9753600">
                <a:moveTo>
                  <a:pt x="5960669" y="2885237"/>
                </a:moveTo>
                <a:lnTo>
                  <a:pt x="5960669" y="609600"/>
                </a:lnTo>
                <a:lnTo>
                  <a:pt x="9753600" y="4592117"/>
                </a:lnTo>
                <a:lnTo>
                  <a:pt x="5960669" y="8575243"/>
                </a:lnTo>
                <a:lnTo>
                  <a:pt x="5960669" y="6242304"/>
                </a:lnTo>
                <a:cubicBezTo>
                  <a:pt x="3250997" y="6242304"/>
                  <a:pt x="1354531" y="7152437"/>
                  <a:pt x="0" y="9144000"/>
                </a:cubicBezTo>
                <a:cubicBezTo>
                  <a:pt x="541934" y="6298997"/>
                  <a:pt x="2167738" y="3454603"/>
                  <a:pt x="5960669" y="2885237"/>
                </a:cubicBezTo>
                <a:close/>
              </a:path>
            </a:pathLst>
          </a:custGeom>
          <a:solidFill>
            <a:schemeClr val="accent1">
              <a:alpha val="40000"/>
            </a:schemeClr>
          </a:solidFill>
        </p:spPr>
        <p:txBody>
          <a:bodyPr vert="horz" wrap="square" rtlCol="0" anchor="ctr" anchorCtr="0">
            <a:noAutofit/>
          </a:bodyPr>
          <a:lstStyle/>
          <a:p>
            <a:pPr algn="ctr">
              <a:spcBef>
                <a:spcPts val="450"/>
              </a:spcBef>
              <a:defRPr/>
            </a:pPr>
            <a:endParaRPr lang="en-US" sz="1100"/>
          </a:p>
        </p:txBody>
      </p:sp>
      <p:sp>
        <p:nvSpPr>
          <p:cNvPr id="14" name="Freeform 14"/>
          <p:cNvSpPr/>
          <p:nvPr/>
        </p:nvSpPr>
        <p:spPr>
          <a:xfrm>
            <a:off x="5622878" y="2324863"/>
            <a:ext cx="647107" cy="647107"/>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sp>
      <p:sp>
        <p:nvSpPr>
          <p:cNvPr id="15" name="Freeform 15"/>
          <p:cNvSpPr/>
          <p:nvPr/>
        </p:nvSpPr>
        <p:spPr>
          <a:xfrm>
            <a:off x="4660935" y="4201350"/>
            <a:ext cx="570476" cy="570476"/>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id="16" name="Freeform 16"/>
          <p:cNvSpPr/>
          <p:nvPr/>
        </p:nvSpPr>
        <p:spPr>
          <a:xfrm>
            <a:off x="6768961" y="4219583"/>
            <a:ext cx="582777" cy="582777"/>
          </a:xfrm>
          <a:custGeom>
            <a:avLst/>
            <a:gdLst/>
            <a:ahLst/>
            <a:cxnLst/>
            <a:rect l="l" t="t" r="r" b="b"/>
            <a:pathLst>
              <a:path w="304800" h="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close/>
              </a:path>
            </a:pathLst>
          </a:custGeom>
          <a:solidFill>
            <a:srgbClr val="FFFFFF">
              <a:alpha val="100000"/>
            </a:srgbClr>
          </a:solidFill>
        </p:spPr>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审查程序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13</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上级党委预审</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2171704" y="2072859"/>
            <a:ext cx="1272699" cy="2863007"/>
          </a:xfrm>
          <a:prstGeom prst="rect">
            <a:avLst/>
          </a:prstGeom>
        </p:spPr>
        <p:txBody>
          <a:bodyPr vert="eaVert" wrap="square" lIns="91440" tIns="45720" rIns="91440" bIns="45720" rtlCol="0" anchor="ctr" anchorCtr="0">
            <a:normAutofit/>
          </a:bodyPr>
          <a:lstStyle/>
          <a:p>
            <a:pPr algn="ctr">
              <a:lnSpc>
                <a:spcPct val="120000"/>
              </a:lnSpc>
            </a:pPr>
            <a:r>
              <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rot="5400000">
            <a:off x="1107939" y="3326135"/>
            <a:ext cx="2127531" cy="356454"/>
          </a:xfrm>
          <a:prstGeom prst="rect">
            <a:avLst/>
          </a:prstGeom>
        </p:spPr>
        <p:txBody>
          <a:bodyPr vert="horz" wrap="square" lIns="91440" tIns="45720" rIns="91440" bIns="45720" rtlCol="0" anchor="ctr" anchorCtr="0">
            <a:noAutofit/>
          </a:bodyPr>
          <a:lstStyle/>
          <a:p>
            <a:pPr algn="ctr">
              <a:lnSpc>
                <a:spcPct val="77000"/>
              </a:lnSpc>
              <a:spcBef>
                <a:spcPts val="375"/>
              </a:spcBef>
            </a:pPr>
            <a:r>
              <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rPr>
              <a:t>CATALOGUE</a:t>
            </a:r>
            <a:endPar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16112" y="621146"/>
            <a:ext cx="6733634" cy="5766433"/>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填写入党志愿书</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支部大会讨论</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上级党委派人谈话</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上级党委审批</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上一级党委组织部门备案</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731631" y="1742733"/>
            <a:ext cx="3798277" cy="3798277"/>
          </a:xfrm>
          <a:prstGeom prst="ellipse">
            <a:avLst/>
          </a:prstGeom>
          <a:solidFill>
            <a:schemeClr val="lt2">
              <a:alpha val="80000"/>
            </a:schemeClr>
          </a:solidFill>
        </p:spPr>
      </p:sp>
      <p:sp>
        <p:nvSpPr>
          <p:cNvPr id="3" name="AutoShape 3"/>
          <p:cNvSpPr/>
          <p:nvPr>
            <p:custDataLst>
              <p:tags r:id="rId3"/>
            </p:custDataLst>
          </p:nvPr>
        </p:nvSpPr>
        <p:spPr>
          <a:xfrm>
            <a:off x="3059989" y="1383703"/>
            <a:ext cx="1133475" cy="1133475"/>
          </a:xfrm>
          <a:prstGeom prst="ellipse">
            <a:avLst/>
          </a:prstGeom>
          <a:solidFill>
            <a:schemeClr val="lt1">
              <a:alpha val="80000"/>
            </a:schemeClr>
          </a:solidFill>
        </p:spPr>
      </p:sp>
      <p:sp>
        <p:nvSpPr>
          <p:cNvPr id="4" name="AutoShape 4"/>
          <p:cNvSpPr/>
          <p:nvPr>
            <p:custDataLst>
              <p:tags r:id="rId4"/>
            </p:custDataLst>
          </p:nvPr>
        </p:nvSpPr>
        <p:spPr>
          <a:xfrm>
            <a:off x="7662092" y="1742733"/>
            <a:ext cx="3798277" cy="3798277"/>
          </a:xfrm>
          <a:prstGeom prst="ellipse">
            <a:avLst/>
          </a:prstGeom>
          <a:solidFill>
            <a:schemeClr val="lt2">
              <a:alpha val="80000"/>
            </a:schemeClr>
          </a:solidFill>
        </p:spPr>
      </p:sp>
      <p:sp>
        <p:nvSpPr>
          <p:cNvPr id="5" name="AutoShape 5"/>
          <p:cNvSpPr/>
          <p:nvPr>
            <p:custDataLst>
              <p:tags r:id="rId5"/>
            </p:custDataLst>
          </p:nvPr>
        </p:nvSpPr>
        <p:spPr>
          <a:xfrm>
            <a:off x="4196862" y="1742733"/>
            <a:ext cx="3798277" cy="3798277"/>
          </a:xfrm>
          <a:prstGeom prst="ellipse">
            <a:avLst/>
          </a:prstGeom>
          <a:solidFill>
            <a:schemeClr val="lt2">
              <a:alpha val="80000"/>
            </a:schemeClr>
          </a:solidFill>
        </p:spPr>
      </p:sp>
      <p:sp>
        <p:nvSpPr>
          <p:cNvPr id="6" name="TextBox 6"/>
          <p:cNvSpPr txBox="1"/>
          <p:nvPr>
            <p:custDataLst>
              <p:tags r:id="rId6"/>
            </p:custDataLst>
          </p:nvPr>
        </p:nvSpPr>
        <p:spPr>
          <a:xfrm>
            <a:off x="1311381" y="3505336"/>
            <a:ext cx="2800350" cy="676275"/>
          </a:xfrm>
          <a:prstGeom prst="rect">
            <a:avLst/>
          </a:prstGeom>
        </p:spPr>
        <p:txBody>
          <a:bodyPr vert="horz" wrap="square" lIns="123825" tIns="123825" rIns="57150" bIns="123825" rtlCol="0" anchor="b"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审核发展对象的培养教育情况</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4769017" y="3505336"/>
            <a:ext cx="2800350" cy="676275"/>
          </a:xfrm>
          <a:prstGeom prst="rect">
            <a:avLst/>
          </a:prstGeom>
        </p:spPr>
        <p:txBody>
          <a:bodyPr vert="horz" wrap="square" lIns="123825" tIns="123825" rIns="57150" bIns="123825" rtlCol="0" anchor="b"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听取执纪执法部门意见</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8"/>
            </p:custDataLst>
          </p:nvPr>
        </p:nvSpPr>
        <p:spPr>
          <a:xfrm>
            <a:off x="8457986" y="3505336"/>
            <a:ext cx="2800350" cy="676275"/>
          </a:xfrm>
          <a:prstGeom prst="rect">
            <a:avLst/>
          </a:prstGeom>
        </p:spPr>
        <p:txBody>
          <a:bodyPr vert="horz" wrap="square" lIns="123825" tIns="123825" rIns="57150" bIns="123825"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审查合格后发放《入党志愿书》</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custDataLst>
              <p:tags r:id="rId9"/>
            </p:custDataLst>
          </p:nvPr>
        </p:nvSpPr>
        <p:spPr>
          <a:xfrm>
            <a:off x="3126664" y="1450378"/>
            <a:ext cx="1000125" cy="1000125"/>
          </a:xfrm>
          <a:prstGeom prst="ellipse">
            <a:avLst/>
          </a:prstGeom>
          <a:noFill/>
          <a:ln w="19050">
            <a:solidFill>
              <a:schemeClr val="accent1">
                <a:alpha val="100000"/>
              </a:schemeClr>
            </a:solidFill>
            <a:prstDash val="solid"/>
          </a:ln>
        </p:spPr>
      </p:sp>
      <p:sp>
        <p:nvSpPr>
          <p:cNvPr id="13" name="AutoShape 13"/>
          <p:cNvSpPr/>
          <p:nvPr>
            <p:custDataLst>
              <p:tags r:id="rId10"/>
            </p:custDataLst>
          </p:nvPr>
        </p:nvSpPr>
        <p:spPr>
          <a:xfrm>
            <a:off x="6801159" y="1383703"/>
            <a:ext cx="1133475" cy="1133475"/>
          </a:xfrm>
          <a:prstGeom prst="ellipse">
            <a:avLst/>
          </a:prstGeom>
          <a:solidFill>
            <a:schemeClr val="lt1">
              <a:alpha val="80000"/>
            </a:schemeClr>
          </a:solidFill>
        </p:spPr>
      </p:sp>
      <p:sp>
        <p:nvSpPr>
          <p:cNvPr id="14" name="AutoShape 14"/>
          <p:cNvSpPr/>
          <p:nvPr>
            <p:custDataLst>
              <p:tags r:id="rId11"/>
            </p:custDataLst>
          </p:nvPr>
        </p:nvSpPr>
        <p:spPr>
          <a:xfrm>
            <a:off x="6867834" y="1450378"/>
            <a:ext cx="1000125" cy="1000125"/>
          </a:xfrm>
          <a:prstGeom prst="ellipse">
            <a:avLst/>
          </a:prstGeom>
          <a:noFill/>
          <a:ln w="19050">
            <a:solidFill>
              <a:schemeClr val="accent1">
                <a:alpha val="100000"/>
              </a:schemeClr>
            </a:solidFill>
            <a:prstDash val="solid"/>
          </a:ln>
        </p:spPr>
      </p:sp>
      <p:sp>
        <p:nvSpPr>
          <p:cNvPr id="15" name="AutoShape 15"/>
          <p:cNvSpPr/>
          <p:nvPr>
            <p:custDataLst>
              <p:tags r:id="rId12"/>
            </p:custDataLst>
          </p:nvPr>
        </p:nvSpPr>
        <p:spPr>
          <a:xfrm>
            <a:off x="10237651" y="1383703"/>
            <a:ext cx="1133475" cy="1133475"/>
          </a:xfrm>
          <a:prstGeom prst="ellipse">
            <a:avLst/>
          </a:prstGeom>
          <a:solidFill>
            <a:schemeClr val="lt1">
              <a:alpha val="80000"/>
            </a:schemeClr>
          </a:solidFill>
        </p:spPr>
      </p:sp>
      <p:sp>
        <p:nvSpPr>
          <p:cNvPr id="16" name="AutoShape 16"/>
          <p:cNvSpPr/>
          <p:nvPr>
            <p:custDataLst>
              <p:tags r:id="rId13"/>
            </p:custDataLst>
          </p:nvPr>
        </p:nvSpPr>
        <p:spPr>
          <a:xfrm>
            <a:off x="10304326" y="1450378"/>
            <a:ext cx="1000125" cy="1000125"/>
          </a:xfrm>
          <a:prstGeom prst="ellipse">
            <a:avLst/>
          </a:prstGeom>
          <a:noFill/>
          <a:ln w="19050">
            <a:solidFill>
              <a:schemeClr val="accent1">
                <a:alpha val="100000"/>
              </a:schemeClr>
            </a:solidFill>
            <a:prstDash val="solid"/>
          </a:ln>
        </p:spPr>
      </p:sp>
      <p:sp>
        <p:nvSpPr>
          <p:cNvPr id="17" name="TextBox 17"/>
          <p:cNvSpPr txBox="1"/>
          <p:nvPr>
            <p:custDataLst>
              <p:tags r:id="rId14"/>
            </p:custDataLst>
          </p:nvPr>
        </p:nvSpPr>
        <p:spPr>
          <a:xfrm>
            <a:off x="10207807" y="1550012"/>
            <a:ext cx="1163319" cy="800856"/>
          </a:xfrm>
          <a:prstGeom prst="rect">
            <a:avLst/>
          </a:prstGeom>
        </p:spPr>
        <p:txBody>
          <a:bodyPr vert="horz" wrap="square" lIns="123825" tIns="123825" rIns="57150" bIns="123825" rtlCol="0" anchor="ctr" anchorCtr="0">
            <a:noAutofit/>
          </a:bodyPr>
          <a:lstStyle/>
          <a:p>
            <a:pPr algn="ctr">
              <a:lnSpc>
                <a:spcPct val="100000"/>
              </a:lnSpc>
              <a:spcBef>
                <a:spcPct val="0"/>
              </a:spcBef>
            </a:pPr>
            <a:r>
              <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custDataLst>
              <p:tags r:id="rId15"/>
            </p:custDataLst>
          </p:nvPr>
        </p:nvSpPr>
        <p:spPr>
          <a:xfrm>
            <a:off x="6761790" y="1550012"/>
            <a:ext cx="1163319" cy="800856"/>
          </a:xfrm>
          <a:prstGeom prst="rect">
            <a:avLst/>
          </a:prstGeom>
        </p:spPr>
        <p:txBody>
          <a:bodyPr vert="horz" wrap="square" lIns="123825" tIns="123825" rIns="57150" bIns="123825" rtlCol="0" anchor="ctr" anchorCtr="0">
            <a:noAutofit/>
          </a:bodyPr>
          <a:lstStyle/>
          <a:p>
            <a:pPr algn="ctr">
              <a:lnSpc>
                <a:spcPct val="100000"/>
              </a:lnSpc>
              <a:spcBef>
                <a:spcPct val="0"/>
              </a:spcBef>
            </a:pPr>
            <a:r>
              <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custDataLst>
              <p:tags r:id="rId16"/>
            </p:custDataLst>
          </p:nvPr>
        </p:nvSpPr>
        <p:spPr>
          <a:xfrm>
            <a:off x="3030145" y="1550012"/>
            <a:ext cx="1163319" cy="800856"/>
          </a:xfrm>
          <a:prstGeom prst="rect">
            <a:avLst/>
          </a:prstGeom>
        </p:spPr>
        <p:txBody>
          <a:bodyPr vert="horz" wrap="square" lIns="123825" tIns="123825" rIns="57150" bIns="123825" rtlCol="0" anchor="ctr" anchorCtr="0">
            <a:noAutofit/>
          </a:bodyPr>
          <a:lstStyle/>
          <a:p>
            <a:pPr algn="ctr">
              <a:lnSpc>
                <a:spcPct val="100000"/>
              </a:lnSpc>
              <a:spcBef>
                <a:spcPct val="0"/>
              </a:spcBef>
            </a:pPr>
            <a:r>
              <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上级党委预审方式</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14</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填写入党志愿书</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3829" y="1803818"/>
            <a:ext cx="230516" cy="230516"/>
          </a:xfrm>
          <a:prstGeom prst="ellipse">
            <a:avLst/>
          </a:prstGeom>
          <a:solidFill>
            <a:schemeClr val="accent1">
              <a:alpha val="100000"/>
            </a:schemeClr>
          </a:solidFill>
        </p:spPr>
      </p:sp>
      <p:sp>
        <p:nvSpPr>
          <p:cNvPr id="3" name="TextBox 3"/>
          <p:cNvSpPr txBox="1"/>
          <p:nvPr/>
        </p:nvSpPr>
        <p:spPr>
          <a:xfrm>
            <a:off x="678104" y="2278958"/>
            <a:ext cx="4394883" cy="79865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入党志愿书是向党组织表达自己入党愿望的重要书面材料。</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994345" y="1668690"/>
            <a:ext cx="4078642" cy="538873"/>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表明入党愿望</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5" name="Picture 5"/>
          <p:cNvPicPr>
            <a:picLocks noChangeAspect="1"/>
          </p:cNvPicPr>
          <p:nvPr/>
        </p:nvPicPr>
        <p:blipFill>
          <a:blip r:embed="rId2"/>
          <a:srcRect l="16750" r="16750"/>
          <a:stretch>
            <a:fillRect/>
          </a:stretch>
        </p:blipFill>
        <p:spPr>
          <a:xfrm>
            <a:off x="6246241" y="1339655"/>
            <a:ext cx="4916403" cy="4916403"/>
          </a:xfrm>
          <a:prstGeom prst="ellipse">
            <a:avLst/>
          </a:prstGeom>
        </p:spPr>
      </p:pic>
      <p:sp>
        <p:nvSpPr>
          <p:cNvPr id="6" name="TextBox 6"/>
          <p:cNvSpPr txBox="1"/>
          <p:nvPr/>
        </p:nvSpPr>
        <p:spPr>
          <a:xfrm>
            <a:off x="678104" y="3888302"/>
            <a:ext cx="4391025" cy="78226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通过入党志愿书，党组织可以了解申请人的基本情况、入党动机和思想觉悟等。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994345" y="3319377"/>
            <a:ext cx="4078642" cy="49753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党组织了解入党申请人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678104" y="5524739"/>
            <a:ext cx="4391025" cy="796048"/>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入党志愿书是党组织对入党申请人进行培养教育、考察和审批的重要依据。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994345" y="4955814"/>
            <a:ext cx="4078642" cy="49753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培养教育和考察的依据</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763829" y="3433833"/>
            <a:ext cx="230516" cy="230516"/>
          </a:xfrm>
          <a:prstGeom prst="ellipse">
            <a:avLst/>
          </a:prstGeom>
          <a:solidFill>
            <a:schemeClr val="accent1">
              <a:alpha val="100000"/>
            </a:schemeClr>
          </a:solidFill>
        </p:spPr>
      </p:sp>
      <p:sp>
        <p:nvSpPr>
          <p:cNvPr id="11" name="AutoShape 11"/>
          <p:cNvSpPr/>
          <p:nvPr/>
        </p:nvSpPr>
        <p:spPr>
          <a:xfrm>
            <a:off x="763829" y="5070271"/>
            <a:ext cx="230516" cy="230516"/>
          </a:xfrm>
          <a:prstGeom prst="ellipse">
            <a:avLst/>
          </a:prstGeom>
          <a:solidFill>
            <a:schemeClr val="accent1">
              <a:alpha val="100000"/>
            </a:schemeClr>
          </a:solidFill>
        </p:spPr>
      </p:sp>
      <p:sp>
        <p:nvSpPr>
          <p:cNvPr id="12" name="TextBox 1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填写入党志愿书的重要性</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6032113" y="5184323"/>
            <a:ext cx="2429542" cy="1127284"/>
          </a:xfrm>
          <a:custGeom>
            <a:avLst/>
            <a:gdLst/>
            <a:ahLst/>
            <a:cxnLst/>
            <a:rect l="l" t="t" r="r" b="b"/>
            <a:pathLst>
              <a:path w="292" h="135">
                <a:moveTo>
                  <a:pt x="130" y="19"/>
                </a:moveTo>
                <a:cubicBezTo>
                  <a:pt x="75" y="38"/>
                  <a:pt x="31" y="73"/>
                  <a:pt x="0" y="118"/>
                </a:cubicBezTo>
                <a:cubicBezTo>
                  <a:pt x="52" y="134"/>
                  <a:pt x="108" y="135"/>
                  <a:pt x="163" y="116"/>
                </a:cubicBezTo>
                <a:cubicBezTo>
                  <a:pt x="218" y="97"/>
                  <a:pt x="262" y="61"/>
                  <a:pt x="292" y="17"/>
                </a:cubicBezTo>
                <a:cubicBezTo>
                  <a:pt x="241" y="0"/>
                  <a:pt x="184" y="0"/>
                  <a:pt x="130" y="19"/>
                </a:cubicBezTo>
                <a:close/>
              </a:path>
            </a:pathLst>
          </a:custGeom>
          <a:solidFill>
            <a:schemeClr val="accent1">
              <a:alpha val="100000"/>
            </a:schemeClr>
          </a:solidFill>
        </p:spPr>
      </p:sp>
      <p:sp>
        <p:nvSpPr>
          <p:cNvPr id="3" name="Freeform 3"/>
          <p:cNvSpPr/>
          <p:nvPr/>
        </p:nvSpPr>
        <p:spPr>
          <a:xfrm>
            <a:off x="6032113" y="4073042"/>
            <a:ext cx="1515142" cy="2095595"/>
          </a:xfrm>
          <a:custGeom>
            <a:avLst/>
            <a:gdLst/>
            <a:ahLst/>
            <a:cxnLst/>
            <a:rect l="l" t="t" r="r" b="b"/>
            <a:pathLst>
              <a:path w="182" h="251">
                <a:moveTo>
                  <a:pt x="49" y="96"/>
                </a:moveTo>
                <a:cubicBezTo>
                  <a:pt x="15" y="143"/>
                  <a:pt x="0" y="197"/>
                  <a:pt x="1" y="251"/>
                </a:cubicBezTo>
                <a:cubicBezTo>
                  <a:pt x="52" y="235"/>
                  <a:pt x="99" y="203"/>
                  <a:pt x="132" y="156"/>
                </a:cubicBezTo>
                <a:cubicBezTo>
                  <a:pt x="166" y="109"/>
                  <a:pt x="182" y="54"/>
                  <a:pt x="181" y="0"/>
                </a:cubicBezTo>
                <a:cubicBezTo>
                  <a:pt x="130" y="16"/>
                  <a:pt x="83" y="49"/>
                  <a:pt x="49" y="96"/>
                </a:cubicBezTo>
                <a:close/>
              </a:path>
            </a:pathLst>
          </a:custGeom>
          <a:solidFill>
            <a:schemeClr val="accent1">
              <a:alpha val="60000"/>
            </a:schemeClr>
          </a:solidFill>
        </p:spPr>
      </p:sp>
      <p:sp>
        <p:nvSpPr>
          <p:cNvPr id="4" name="Freeform 4"/>
          <p:cNvSpPr/>
          <p:nvPr/>
        </p:nvSpPr>
        <p:spPr>
          <a:xfrm>
            <a:off x="3612763" y="5184323"/>
            <a:ext cx="2419350" cy="1127284"/>
          </a:xfrm>
          <a:custGeom>
            <a:avLst/>
            <a:gdLst/>
            <a:ahLst/>
            <a:cxnLst/>
            <a:rect l="l" t="t" r="r" b="b"/>
            <a:pathLst>
              <a:path w="291" h="135">
                <a:moveTo>
                  <a:pt x="162" y="19"/>
                </a:moveTo>
                <a:cubicBezTo>
                  <a:pt x="217" y="38"/>
                  <a:pt x="261" y="73"/>
                  <a:pt x="291" y="118"/>
                </a:cubicBezTo>
                <a:cubicBezTo>
                  <a:pt x="240" y="134"/>
                  <a:pt x="184" y="135"/>
                  <a:pt x="129" y="116"/>
                </a:cubicBezTo>
                <a:cubicBezTo>
                  <a:pt x="74" y="97"/>
                  <a:pt x="30" y="61"/>
                  <a:pt x="0" y="17"/>
                </a:cubicBezTo>
                <a:cubicBezTo>
                  <a:pt x="51" y="0"/>
                  <a:pt x="108" y="0"/>
                  <a:pt x="162" y="19"/>
                </a:cubicBezTo>
                <a:close/>
              </a:path>
            </a:pathLst>
          </a:custGeom>
          <a:solidFill>
            <a:schemeClr val="accent1">
              <a:alpha val="100000"/>
            </a:schemeClr>
          </a:solidFill>
        </p:spPr>
      </p:sp>
      <p:sp>
        <p:nvSpPr>
          <p:cNvPr id="5" name="Freeform 5"/>
          <p:cNvSpPr/>
          <p:nvPr/>
        </p:nvSpPr>
        <p:spPr>
          <a:xfrm>
            <a:off x="4527163" y="4073042"/>
            <a:ext cx="1513713" cy="2095595"/>
          </a:xfrm>
          <a:custGeom>
            <a:avLst/>
            <a:gdLst/>
            <a:ahLst/>
            <a:cxnLst/>
            <a:rect l="l" t="t" r="r" b="b"/>
            <a:pathLst>
              <a:path w="182" h="251">
                <a:moveTo>
                  <a:pt x="133" y="96"/>
                </a:moveTo>
                <a:cubicBezTo>
                  <a:pt x="167" y="143"/>
                  <a:pt x="182" y="197"/>
                  <a:pt x="181" y="251"/>
                </a:cubicBezTo>
                <a:cubicBezTo>
                  <a:pt x="130" y="235"/>
                  <a:pt x="83" y="203"/>
                  <a:pt x="50" y="156"/>
                </a:cubicBezTo>
                <a:cubicBezTo>
                  <a:pt x="16" y="109"/>
                  <a:pt x="0" y="54"/>
                  <a:pt x="1" y="0"/>
                </a:cubicBezTo>
                <a:cubicBezTo>
                  <a:pt x="52" y="16"/>
                  <a:pt x="99" y="49"/>
                  <a:pt x="133" y="96"/>
                </a:cubicBezTo>
                <a:close/>
              </a:path>
            </a:pathLst>
          </a:custGeom>
          <a:solidFill>
            <a:schemeClr val="accent1">
              <a:alpha val="60000"/>
            </a:schemeClr>
          </a:solidFill>
        </p:spPr>
      </p:sp>
      <p:sp>
        <p:nvSpPr>
          <p:cNvPr id="6" name="Freeform 6"/>
          <p:cNvSpPr/>
          <p:nvPr/>
        </p:nvSpPr>
        <p:spPr>
          <a:xfrm>
            <a:off x="5609203" y="3588886"/>
            <a:ext cx="856012" cy="2579751"/>
          </a:xfrm>
          <a:custGeom>
            <a:avLst/>
            <a:gdLst/>
            <a:ahLst/>
            <a:cxnLst/>
            <a:rect l="l" t="t" r="r" b="b"/>
            <a:pathLst>
              <a:path w="103" h="309">
                <a:moveTo>
                  <a:pt x="0" y="154"/>
                </a:moveTo>
                <a:cubicBezTo>
                  <a:pt x="0" y="212"/>
                  <a:pt x="19" y="266"/>
                  <a:pt x="51" y="309"/>
                </a:cubicBezTo>
                <a:cubicBezTo>
                  <a:pt x="84" y="266"/>
                  <a:pt x="103" y="212"/>
                  <a:pt x="103" y="154"/>
                </a:cubicBezTo>
                <a:cubicBezTo>
                  <a:pt x="103" y="97"/>
                  <a:pt x="84" y="43"/>
                  <a:pt x="51" y="0"/>
                </a:cubicBezTo>
                <a:cubicBezTo>
                  <a:pt x="19" y="43"/>
                  <a:pt x="0" y="97"/>
                  <a:pt x="0" y="154"/>
                </a:cubicBezTo>
                <a:close/>
              </a:path>
            </a:pathLst>
          </a:custGeom>
          <a:solidFill>
            <a:schemeClr val="accent1">
              <a:alpha val="100000"/>
            </a:schemeClr>
          </a:solidFill>
        </p:spPr>
      </p:sp>
      <p:sp>
        <p:nvSpPr>
          <p:cNvPr id="7" name="TextBox 7"/>
          <p:cNvSpPr txBox="1"/>
          <p:nvPr/>
        </p:nvSpPr>
        <p:spPr>
          <a:xfrm>
            <a:off x="463378" y="4535812"/>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基本情况</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49597" y="5004954"/>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包括姓名、性别、年龄、民族、籍贯、职业、文化程度、工作单位、职务等。</a:t>
            </a:r>
            <a:endPar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288216" y="2422580"/>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对党的认识</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1274435" y="2891723"/>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阐述自己对党的性质、宗旨、纲领、路线、方针、政策等方面的认识。</a:t>
            </a:r>
            <a:endPar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540944" y="1591726"/>
            <a:ext cx="3020092"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入党动机</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564095" y="2060868"/>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说明自己为什么要求加入中国共产党，表达自己对党的忠诚和热爱。</a:t>
            </a:r>
            <a:endPar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8261908" y="2422580"/>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政治历史情况</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8248127" y="2891723"/>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包括个人简历、家庭主要成员和主要社会关系的情况，以及有无政治历史问题、是否参加过民主党派或进步团体等。</a:t>
            </a:r>
            <a:endPar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8814029" y="4535812"/>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现实表现</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8800248" y="5004954"/>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包括工作、学习、生活等方面的表现，以及受到的奖励和处分等。</a:t>
            </a:r>
            <a:endPar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填写入党志愿书的内容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3794737" y="526600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4527163" y="4396796"/>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5607298" y="4073042"/>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nvSpPr>
        <p:spPr>
          <a:xfrm>
            <a:off x="6697625" y="4396796"/>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2" name="TextBox 22"/>
          <p:cNvSpPr txBox="1"/>
          <p:nvPr/>
        </p:nvSpPr>
        <p:spPr>
          <a:xfrm>
            <a:off x="7495431" y="526600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05</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229" r="22229"/>
          <a:stretch>
            <a:fillRect/>
          </a:stretch>
        </p:blipFill>
        <p:spPr>
          <a:xfrm>
            <a:off x="4451873" y="1812219"/>
            <a:ext cx="3287800" cy="3946292"/>
          </a:xfrm>
          <a:prstGeom prst="rect">
            <a:avLst/>
          </a:prstGeom>
          <a:noFill/>
        </p:spPr>
      </p:pic>
      <p:sp>
        <p:nvSpPr>
          <p:cNvPr id="3" name="TextBox 3"/>
          <p:cNvSpPr txBox="1"/>
          <p:nvPr/>
        </p:nvSpPr>
        <p:spPr>
          <a:xfrm>
            <a:off x="1028300" y="1726745"/>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实事求是</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028300" y="2298345"/>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填写入党志愿书时，要真实反映自己的情况，不得有任何隐瞒和伪造。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318191" y="1713967"/>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态度端正</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318191" y="228556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要用认真、负责的态度填写入党志愿书，字迹要工整、清晰。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000738"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符合要求</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000738" y="4807470"/>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入党志愿书要按照规定的格式和要求填写，不得随意涂改或添加内容。</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318191"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保密性</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8318191" y="482332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入党志愿书是个人隐私，要注意保密，不得随意泄露给他人。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填写入党志愿书的要求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15</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支部大会讨论</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custDataLst>
              <p:tags r:id="rId2"/>
            </p:custDataLst>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发展对象汇报</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custDataLst>
              <p:tags r:id="rId3"/>
            </p:custDataLst>
          </p:nvPr>
        </p:nvSpPr>
        <p:spPr>
          <a:xfrm>
            <a:off x="1685901" y="2024509"/>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发展对象汇报对党的认识、入党动机、本人履历、家庭和主要社会关系情况，以及需向党组织说明的问题。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讨论内容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rot="0">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custDataLst>
              <p:tags r:id="rId4"/>
            </p:custDataLst>
          </p:nvPr>
        </p:nvSpPr>
        <p:spPr>
          <a:xfrm>
            <a:off x="1685901" y="3189254"/>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入党介绍人介绍发展对象有关情况</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5"/>
            </p:custDataLst>
          </p:nvPr>
        </p:nvSpPr>
        <p:spPr>
          <a:xfrm>
            <a:off x="1685901" y="3851288"/>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入党介绍人介绍发展对象有关情况，并对其能否入党表明意见。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rot="0">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custDataLst>
              <p:tags r:id="rId6"/>
            </p:custDataLst>
          </p:nvPr>
        </p:nvSpPr>
        <p:spPr>
          <a:xfrm>
            <a:off x="1685901" y="4975292"/>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支部委员会报告对发展对象的审查情况</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7"/>
            </p:custDataLst>
          </p:nvPr>
        </p:nvSpPr>
        <p:spPr>
          <a:xfrm>
            <a:off x="1685901" y="5637325"/>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支部委员会报告对发展对象的审查情况；与会党员对发展对象能否入党进行充分讨论，并采取无记名投票方式进行表决。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203747" y="1487175"/>
            <a:ext cx="5238701" cy="4637054"/>
          </a:xfrm>
          <a:prstGeom prst="rect">
            <a:avLst/>
          </a:prstGeom>
        </p:spPr>
      </p:pic>
      <p:sp>
        <p:nvSpPr>
          <p:cNvPr id="3" name="TextBox 3"/>
          <p:cNvSpPr txBox="1"/>
          <p:nvPr>
            <p:custDataLst>
              <p:tags r:id="rId3"/>
            </p:custDataLst>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支部成员共同参与，对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的各项情况进行全面讨论和评价。</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集体讨论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支部成员分成若干小组，分别就</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的不同方面进行深入讨论和评价。</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小组讨论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经过无记名投票后，形成大会决议</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形成支部大会决议</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讨论形式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16</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上级党委派人谈话</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custDataLst>
              <p:tags r:id="rId2"/>
            </p:custDataLst>
          </p:nvPr>
        </p:nvSpPr>
        <p:spPr>
          <a:xfrm>
            <a:off x="937660" y="2205987"/>
            <a:ext cx="4552950" cy="865106"/>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询问申请人为什么要求入党，对党的认识和理解程度如何。</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custDataLst>
              <p:tags r:id="rId3"/>
            </p:custDataLst>
          </p:nvPr>
        </p:nvSpPr>
        <p:spPr>
          <a:xfrm>
            <a:off x="2586084" y="1672038"/>
            <a:ext cx="2889570" cy="578109"/>
          </a:xfrm>
          <a:prstGeom prst="rect">
            <a:avLst/>
          </a:prstGeom>
        </p:spPr>
        <p:txBody>
          <a:bodyPr vert="horz" wrap="square" lIns="66008" tIns="33052" rIns="66008" bIns="33052" rtlCol="0" anchor="ctr" anchorCtr="0">
            <a:noAutofit/>
          </a:bodyPr>
          <a:lstStyle/>
          <a:p>
            <a:pPr algn="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询问入党动机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937660" y="4476644"/>
            <a:ext cx="4552950" cy="865106"/>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了解申请人在工作、学习、生活等方面的表现，以及是否具备党员的基本素质。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586084" y="3935221"/>
            <a:ext cx="2889570" cy="578109"/>
          </a:xfrm>
          <a:prstGeom prst="rect">
            <a:avLst/>
          </a:prstGeom>
        </p:spPr>
        <p:txBody>
          <a:bodyPr vert="horz" wrap="square" lIns="66008" tIns="33052" rIns="66008" bIns="33052" rtlCol="0" anchor="ctr" anchorCtr="0">
            <a:noAutofit/>
          </a:bodyPr>
          <a:lstStyle/>
          <a:p>
            <a:pPr algn="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询问现实表现</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6760084" y="3283802"/>
            <a:ext cx="4552950" cy="86510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了解申请人对党的路线、方针、政策的认识和态度，以及对党的历史和优良传统的了解。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6760084" y="2749854"/>
            <a:ext cx="2889570" cy="578109"/>
          </a:xfrm>
          <a:prstGeom prst="rect">
            <a:avLst/>
          </a:prstGeom>
        </p:spPr>
        <p:txBody>
          <a:bodyPr vert="horz" wrap="square" lIns="66008" tIns="33052" rIns="66008" bIns="33052" rtlCol="0" anchor="ctr" anchorCtr="0">
            <a:noAutofit/>
          </a:bodyPr>
          <a:lstStyle/>
          <a:p>
            <a:pPr algn="l">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考察政治觉悟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6760084" y="5674118"/>
            <a:ext cx="4552950" cy="86510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向申请人强调党员的责任和义务，提醒申请人入党后应遵守的纪律和规定。</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6760084" y="5132694"/>
            <a:ext cx="2889570" cy="578109"/>
          </a:xfrm>
          <a:prstGeom prst="rect">
            <a:avLst/>
          </a:prstGeom>
        </p:spPr>
        <p:txBody>
          <a:bodyPr vert="horz" wrap="square" lIns="66008" tIns="33052" rIns="66008" bIns="33052" rtlCol="0" anchor="ctr" anchorCtr="0">
            <a:noAutofit/>
          </a:bodyPr>
          <a:lstStyle/>
          <a:p>
            <a:pPr algn="l">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强调党员责任</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t"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谈话内容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1" name="Connector 11"/>
          <p:cNvCxnSpPr/>
          <p:nvPr>
            <p:custDataLst>
              <p:tags r:id="rId10"/>
            </p:custDataLst>
          </p:nvPr>
        </p:nvCxnSpPr>
        <p:spPr>
          <a:xfrm>
            <a:off x="6180454" y="1875776"/>
            <a:ext cx="0" cy="515661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2" name="AutoShape 12"/>
          <p:cNvSpPr/>
          <p:nvPr>
            <p:custDataLst>
              <p:tags r:id="rId11"/>
            </p:custDataLst>
          </p:nvPr>
        </p:nvSpPr>
        <p:spPr>
          <a:xfrm>
            <a:off x="6021952" y="1791242"/>
            <a:ext cx="317005" cy="317005"/>
          </a:xfrm>
          <a:prstGeom prst="ellipse">
            <a:avLst/>
          </a:prstGeom>
          <a:solidFill>
            <a:schemeClr val="accent1">
              <a:alpha val="100000"/>
            </a:schemeClr>
          </a:solidFill>
        </p:spPr>
      </p:sp>
      <p:sp>
        <p:nvSpPr>
          <p:cNvPr id="13" name="AutoShape 13"/>
          <p:cNvSpPr/>
          <p:nvPr>
            <p:custDataLst>
              <p:tags r:id="rId12"/>
            </p:custDataLst>
          </p:nvPr>
        </p:nvSpPr>
        <p:spPr>
          <a:xfrm>
            <a:off x="6021952" y="2939521"/>
            <a:ext cx="317005" cy="317005"/>
          </a:xfrm>
          <a:prstGeom prst="ellipse">
            <a:avLst/>
          </a:prstGeom>
          <a:solidFill>
            <a:schemeClr val="accent1">
              <a:alpha val="100000"/>
            </a:schemeClr>
          </a:solidFill>
        </p:spPr>
      </p:sp>
      <p:sp>
        <p:nvSpPr>
          <p:cNvPr id="14" name="AutoShape 14"/>
          <p:cNvSpPr/>
          <p:nvPr>
            <p:custDataLst>
              <p:tags r:id="rId13"/>
            </p:custDataLst>
          </p:nvPr>
        </p:nvSpPr>
        <p:spPr>
          <a:xfrm>
            <a:off x="6021952" y="4087802"/>
            <a:ext cx="317005" cy="317005"/>
          </a:xfrm>
          <a:prstGeom prst="ellipse">
            <a:avLst/>
          </a:prstGeom>
          <a:solidFill>
            <a:schemeClr val="accent1">
              <a:alpha val="100000"/>
            </a:schemeClr>
          </a:solidFill>
        </p:spPr>
      </p:sp>
      <p:sp>
        <p:nvSpPr>
          <p:cNvPr id="15" name="AutoShape 15"/>
          <p:cNvSpPr/>
          <p:nvPr>
            <p:custDataLst>
              <p:tags r:id="rId14"/>
            </p:custDataLst>
          </p:nvPr>
        </p:nvSpPr>
        <p:spPr>
          <a:xfrm>
            <a:off x="6021952" y="5236082"/>
            <a:ext cx="317005" cy="317005"/>
          </a:xfrm>
          <a:prstGeom prst="ellipse">
            <a:avLst/>
          </a:prstGeom>
          <a:solidFill>
            <a:schemeClr val="accent1">
              <a:alpha val="100000"/>
            </a:schemeClr>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12700"/>
            <a:ext cx="12192000" cy="6858000"/>
          </a:xfrm>
          <a:prstGeom prst="rect">
            <a:avLst/>
          </a:prstGeom>
        </p:spPr>
      </p:pic>
      <p:sp>
        <p:nvSpPr>
          <p:cNvPr id="3" name="TextBox 3"/>
          <p:cNvSpPr txBox="1"/>
          <p:nvPr/>
        </p:nvSpPr>
        <p:spPr>
          <a:xfrm>
            <a:off x="2171704" y="2085559"/>
            <a:ext cx="1272699" cy="2863007"/>
          </a:xfrm>
          <a:prstGeom prst="rect">
            <a:avLst/>
          </a:prstGeom>
        </p:spPr>
        <p:txBody>
          <a:bodyPr vert="eaVert" wrap="square" lIns="91440" tIns="45720" rIns="91440" bIns="45720" rtlCol="0" anchor="ctr" anchorCtr="0">
            <a:normAutofit/>
          </a:bodyPr>
          <a:lstStyle/>
          <a:p>
            <a:pPr algn="ctr">
              <a:lnSpc>
                <a:spcPct val="120000"/>
              </a:lnSpc>
            </a:pPr>
            <a:r>
              <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rot="5400000">
            <a:off x="1107939" y="3338835"/>
            <a:ext cx="2127531" cy="356454"/>
          </a:xfrm>
          <a:prstGeom prst="rect">
            <a:avLst/>
          </a:prstGeom>
        </p:spPr>
        <p:txBody>
          <a:bodyPr vert="horz" wrap="square" lIns="91440" tIns="45720" rIns="91440" bIns="45720" rtlCol="0" anchor="ctr" anchorCtr="0">
            <a:noAutofit/>
          </a:bodyPr>
          <a:lstStyle/>
          <a:p>
            <a:pPr algn="ctr">
              <a:lnSpc>
                <a:spcPct val="77000"/>
              </a:lnSpc>
              <a:spcBef>
                <a:spcPts val="375"/>
              </a:spcBef>
            </a:pPr>
            <a:r>
              <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rPr>
              <a:t>CATALOGUE</a:t>
            </a:r>
            <a:endPar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16112" y="633846"/>
            <a:ext cx="6733634" cy="5766433"/>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编入党支部和党小组</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入党宣誓</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继续教育考察</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提出转正申请</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支部大会讨论</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上级党委审批</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材料归档</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31631" y="1742733"/>
            <a:ext cx="3798277" cy="3798277"/>
          </a:xfrm>
          <a:prstGeom prst="ellipse">
            <a:avLst/>
          </a:prstGeom>
          <a:solidFill>
            <a:schemeClr val="lt2">
              <a:alpha val="80000"/>
            </a:schemeClr>
          </a:solidFill>
        </p:spPr>
      </p:sp>
      <p:sp>
        <p:nvSpPr>
          <p:cNvPr id="3" name="AutoShape 3"/>
          <p:cNvSpPr/>
          <p:nvPr/>
        </p:nvSpPr>
        <p:spPr>
          <a:xfrm>
            <a:off x="3059989" y="1383703"/>
            <a:ext cx="1133475" cy="1133475"/>
          </a:xfrm>
          <a:prstGeom prst="ellipse">
            <a:avLst/>
          </a:prstGeom>
          <a:solidFill>
            <a:schemeClr val="lt1">
              <a:alpha val="80000"/>
            </a:schemeClr>
          </a:solidFill>
        </p:spPr>
      </p:sp>
      <p:sp>
        <p:nvSpPr>
          <p:cNvPr id="4" name="AutoShape 4"/>
          <p:cNvSpPr/>
          <p:nvPr/>
        </p:nvSpPr>
        <p:spPr>
          <a:xfrm>
            <a:off x="7662092" y="1742733"/>
            <a:ext cx="3798277" cy="3798277"/>
          </a:xfrm>
          <a:prstGeom prst="ellipse">
            <a:avLst/>
          </a:prstGeom>
          <a:solidFill>
            <a:schemeClr val="lt2">
              <a:alpha val="80000"/>
            </a:schemeClr>
          </a:solidFill>
        </p:spPr>
      </p:sp>
      <p:sp>
        <p:nvSpPr>
          <p:cNvPr id="5" name="AutoShape 5"/>
          <p:cNvSpPr/>
          <p:nvPr/>
        </p:nvSpPr>
        <p:spPr>
          <a:xfrm>
            <a:off x="4196862" y="1742733"/>
            <a:ext cx="3798277" cy="3798277"/>
          </a:xfrm>
          <a:prstGeom prst="ellipse">
            <a:avLst/>
          </a:prstGeom>
          <a:solidFill>
            <a:schemeClr val="lt2">
              <a:alpha val="80000"/>
            </a:schemeClr>
          </a:solidFill>
        </p:spPr>
      </p:sp>
      <p:sp>
        <p:nvSpPr>
          <p:cNvPr id="6" name="TextBox 6"/>
          <p:cNvSpPr txBox="1"/>
          <p:nvPr/>
        </p:nvSpPr>
        <p:spPr>
          <a:xfrm>
            <a:off x="1170411" y="2719841"/>
            <a:ext cx="2800350" cy="67627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整理谈话记录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170411" y="3382542"/>
            <a:ext cx="2924175" cy="12477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将谈话内容整理成书面记录，并归档保存。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707422" y="2719841"/>
            <a:ext cx="2800350" cy="67627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向上级党委汇报</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07422" y="3382542"/>
            <a:ext cx="2924175" cy="12477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将谈话情况向上级党委汇报，提出是否接收申请人入党的建议。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8226846" y="2719841"/>
            <a:ext cx="2800350" cy="67627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与申请人反馈</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226846" y="3382542"/>
            <a:ext cx="2924175" cy="12477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将谈话结果反馈给申请人，指出其存在的不足之处，鼓励其继续努力，接受组织的考验。</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nvSpPr>
        <p:spPr>
          <a:xfrm>
            <a:off x="3126664" y="1450378"/>
            <a:ext cx="1000125" cy="1000125"/>
          </a:xfrm>
          <a:prstGeom prst="ellipse">
            <a:avLst/>
          </a:prstGeom>
          <a:noFill/>
          <a:ln w="19050">
            <a:solidFill>
              <a:schemeClr val="accent1">
                <a:alpha val="100000"/>
              </a:schemeClr>
            </a:solidFill>
            <a:prstDash val="solid"/>
          </a:ln>
        </p:spPr>
      </p:sp>
      <p:sp>
        <p:nvSpPr>
          <p:cNvPr id="13" name="AutoShape 13"/>
          <p:cNvSpPr/>
          <p:nvPr/>
        </p:nvSpPr>
        <p:spPr>
          <a:xfrm>
            <a:off x="6801159" y="1383703"/>
            <a:ext cx="1133475" cy="1133475"/>
          </a:xfrm>
          <a:prstGeom prst="ellipse">
            <a:avLst/>
          </a:prstGeom>
          <a:solidFill>
            <a:schemeClr val="lt1">
              <a:alpha val="80000"/>
            </a:schemeClr>
          </a:solidFill>
        </p:spPr>
      </p:sp>
      <p:sp>
        <p:nvSpPr>
          <p:cNvPr id="14" name="AutoShape 14"/>
          <p:cNvSpPr/>
          <p:nvPr/>
        </p:nvSpPr>
        <p:spPr>
          <a:xfrm>
            <a:off x="6867834" y="1450378"/>
            <a:ext cx="1000125" cy="1000125"/>
          </a:xfrm>
          <a:prstGeom prst="ellipse">
            <a:avLst/>
          </a:prstGeom>
          <a:noFill/>
          <a:ln w="19050">
            <a:solidFill>
              <a:schemeClr val="accent1">
                <a:alpha val="100000"/>
              </a:schemeClr>
            </a:solidFill>
            <a:prstDash val="solid"/>
          </a:ln>
        </p:spPr>
      </p:sp>
      <p:sp>
        <p:nvSpPr>
          <p:cNvPr id="15" name="AutoShape 15"/>
          <p:cNvSpPr/>
          <p:nvPr/>
        </p:nvSpPr>
        <p:spPr>
          <a:xfrm>
            <a:off x="10237651" y="1383703"/>
            <a:ext cx="1133475" cy="1133475"/>
          </a:xfrm>
          <a:prstGeom prst="ellipse">
            <a:avLst/>
          </a:prstGeom>
          <a:solidFill>
            <a:schemeClr val="lt1">
              <a:alpha val="80000"/>
            </a:schemeClr>
          </a:solidFill>
        </p:spPr>
      </p:sp>
      <p:sp>
        <p:nvSpPr>
          <p:cNvPr id="16" name="AutoShape 16"/>
          <p:cNvSpPr/>
          <p:nvPr/>
        </p:nvSpPr>
        <p:spPr>
          <a:xfrm>
            <a:off x="10304326" y="1450378"/>
            <a:ext cx="1000125" cy="1000125"/>
          </a:xfrm>
          <a:prstGeom prst="ellipse">
            <a:avLst/>
          </a:prstGeom>
          <a:noFill/>
          <a:ln w="19050">
            <a:solidFill>
              <a:schemeClr val="accent1">
                <a:alpha val="100000"/>
              </a:schemeClr>
            </a:solidFill>
            <a:prstDash val="solid"/>
          </a:ln>
        </p:spPr>
      </p:sp>
      <p:sp>
        <p:nvSpPr>
          <p:cNvPr id="17" name="TextBox 17"/>
          <p:cNvSpPr txBox="1"/>
          <p:nvPr/>
        </p:nvSpPr>
        <p:spPr>
          <a:xfrm>
            <a:off x="10207807" y="1550012"/>
            <a:ext cx="1163319" cy="800856"/>
          </a:xfrm>
          <a:prstGeom prst="rect">
            <a:avLst/>
          </a:prstGeom>
        </p:spPr>
        <p:txBody>
          <a:bodyPr vert="horz" wrap="square" lIns="123825" tIns="123825" rIns="57150" bIns="123825" rtlCol="0" anchor="ctr" anchorCtr="0">
            <a:noAutofit/>
          </a:bodyPr>
          <a:lstStyle/>
          <a:p>
            <a:pPr algn="ctr">
              <a:lnSpc>
                <a:spcPct val="100000"/>
              </a:lnSpc>
              <a:spcBef>
                <a:spcPct val="0"/>
              </a:spcBef>
            </a:pPr>
            <a:r>
              <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6761790" y="1550012"/>
            <a:ext cx="1163319" cy="800856"/>
          </a:xfrm>
          <a:prstGeom prst="rect">
            <a:avLst/>
          </a:prstGeom>
        </p:spPr>
        <p:txBody>
          <a:bodyPr vert="horz" wrap="square" lIns="123825" tIns="123825" rIns="57150" bIns="123825" rtlCol="0" anchor="ctr" anchorCtr="0">
            <a:noAutofit/>
          </a:bodyPr>
          <a:lstStyle/>
          <a:p>
            <a:pPr algn="ctr">
              <a:lnSpc>
                <a:spcPct val="100000"/>
              </a:lnSpc>
              <a:spcBef>
                <a:spcPct val="0"/>
              </a:spcBef>
            </a:pPr>
            <a:r>
              <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3030145" y="1550012"/>
            <a:ext cx="1163319" cy="800856"/>
          </a:xfrm>
          <a:prstGeom prst="rect">
            <a:avLst/>
          </a:prstGeom>
        </p:spPr>
        <p:txBody>
          <a:bodyPr vert="horz" wrap="square" lIns="123825" tIns="123825" rIns="57150" bIns="123825" rtlCol="0" anchor="ctr" anchorCtr="0">
            <a:noAutofit/>
          </a:bodyPr>
          <a:lstStyle/>
          <a:p>
            <a:pPr algn="ctr">
              <a:lnSpc>
                <a:spcPct val="100000"/>
              </a:lnSpc>
              <a:spcBef>
                <a:spcPct val="0"/>
              </a:spcBef>
            </a:pPr>
            <a:r>
              <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谈话后处理</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17</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上级党委审批</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上级党委要对申请人的入党条件进行严格把关，确保其符合党章规定。</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严格把关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入党审批必须经过集体讨论决定，不能由个人或少数人说了算。</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集体讨论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入党审批过程要严格遵守保密原则，不得泄露申请人个人信息和讨论情况。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保密原则</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审批要求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18</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上一级党委组织部门备案</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1083898" y="1884193"/>
            <a:ext cx="4632960" cy="2072640"/>
          </a:xfrm>
          <a:prstGeom prst="rect">
            <a:avLst/>
          </a:prstGeom>
          <a:solidFill>
            <a:schemeClr val="lt2">
              <a:alpha val="80000"/>
            </a:schemeClr>
          </a:solidFill>
        </p:spPr>
      </p:sp>
      <p:sp>
        <p:nvSpPr>
          <p:cNvPr id="3" name="TextBox 3"/>
          <p:cNvSpPr txBox="1"/>
          <p:nvPr>
            <p:custDataLst>
              <p:tags r:id="rId3"/>
            </p:custDataLst>
          </p:nvPr>
        </p:nvSpPr>
        <p:spPr>
          <a:xfrm>
            <a:off x="1440296" y="2372391"/>
            <a:ext cx="3905833" cy="561975"/>
          </a:xfrm>
          <a:prstGeom prst="rect">
            <a:avLst/>
          </a:prstGeom>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材料齐全</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440296" y="2842926"/>
            <a:ext cx="3905250" cy="78105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确保入党申请书及相关材料齐全、完整，无遗漏。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5"/>
            </p:custDataLst>
          </p:nvPr>
        </p:nvSpPr>
        <p:spPr>
          <a:xfrm rot="2700000">
            <a:off x="3004919" y="1488734"/>
            <a:ext cx="790918" cy="790918"/>
          </a:xfrm>
          <a:prstGeom prst="roundRect">
            <a:avLst>
              <a:gd name="adj" fmla="val 16667"/>
            </a:avLst>
          </a:prstGeom>
          <a:noFill/>
          <a:ln w="19050">
            <a:solidFill>
              <a:schemeClr val="accent1">
                <a:alpha val="100000"/>
              </a:schemeClr>
            </a:solidFill>
            <a:prstDash val="solid"/>
          </a:ln>
        </p:spPr>
      </p:sp>
      <p:sp>
        <p:nvSpPr>
          <p:cNvPr id="6" name="Freeform 6"/>
          <p:cNvSpPr/>
          <p:nvPr>
            <p:custDataLst>
              <p:tags r:id="rId6"/>
            </p:custDataLst>
          </p:nvPr>
        </p:nvSpPr>
        <p:spPr>
          <a:xfrm>
            <a:off x="3129160" y="1649551"/>
            <a:ext cx="542436" cy="530244"/>
          </a:xfrm>
          <a:custGeom>
            <a:avLst/>
            <a:gdLst/>
            <a:ahLst/>
            <a:cxnLst/>
            <a:rect l="l" t="t" r="r" b="b"/>
            <a:pathLst>
              <a:path w="304800" h="304800">
                <a:moveTo>
                  <a:pt x="20031" y="114795"/>
                </a:moveTo>
                <a:lnTo>
                  <a:pt x="147647" y="273187"/>
                </a:lnTo>
                <a:lnTo>
                  <a:pt x="96469" y="114795"/>
                </a:lnTo>
                <a:lnTo>
                  <a:pt x="20031" y="114795"/>
                </a:lnTo>
                <a:close/>
                <a:moveTo>
                  <a:pt x="110338" y="114795"/>
                </a:moveTo>
                <a:lnTo>
                  <a:pt x="155534" y="273510"/>
                </a:lnTo>
                <a:lnTo>
                  <a:pt x="194424" y="114795"/>
                </a:lnTo>
                <a:lnTo>
                  <a:pt x="110338" y="114795"/>
                </a:lnTo>
                <a:close/>
                <a:moveTo>
                  <a:pt x="162411" y="273187"/>
                </a:moveTo>
                <a:lnTo>
                  <a:pt x="285264" y="114795"/>
                </a:lnTo>
                <a:lnTo>
                  <a:pt x="209417" y="114795"/>
                </a:lnTo>
                <a:lnTo>
                  <a:pt x="162411" y="273187"/>
                </a:lnTo>
                <a:close/>
                <a:moveTo>
                  <a:pt x="285550" y="104432"/>
                </a:moveTo>
                <a:lnTo>
                  <a:pt x="248717" y="41453"/>
                </a:lnTo>
                <a:lnTo>
                  <a:pt x="211865" y="104432"/>
                </a:lnTo>
                <a:lnTo>
                  <a:pt x="285550" y="104432"/>
                </a:lnTo>
                <a:close/>
                <a:moveTo>
                  <a:pt x="237134" y="37843"/>
                </a:moveTo>
                <a:lnTo>
                  <a:pt x="163449" y="37843"/>
                </a:lnTo>
                <a:lnTo>
                  <a:pt x="200282" y="102984"/>
                </a:lnTo>
                <a:lnTo>
                  <a:pt x="237134" y="37843"/>
                </a:lnTo>
                <a:close/>
                <a:moveTo>
                  <a:pt x="188957" y="104432"/>
                </a:moveTo>
                <a:lnTo>
                  <a:pt x="152124" y="41453"/>
                </a:lnTo>
                <a:lnTo>
                  <a:pt x="115281" y="104432"/>
                </a:lnTo>
                <a:lnTo>
                  <a:pt x="188957" y="104432"/>
                </a:lnTo>
                <a:close/>
                <a:moveTo>
                  <a:pt x="141341" y="37843"/>
                </a:moveTo>
                <a:lnTo>
                  <a:pt x="67666" y="37843"/>
                </a:lnTo>
                <a:lnTo>
                  <a:pt x="104508" y="102984"/>
                </a:lnTo>
                <a:lnTo>
                  <a:pt x="141341" y="37843"/>
                </a:lnTo>
                <a:close/>
                <a:moveTo>
                  <a:pt x="56093" y="41453"/>
                </a:moveTo>
                <a:lnTo>
                  <a:pt x="19260" y="104432"/>
                </a:lnTo>
                <a:lnTo>
                  <a:pt x="92935" y="104432"/>
                </a:lnTo>
                <a:lnTo>
                  <a:pt x="56093" y="41453"/>
                </a:lnTo>
                <a:close/>
              </a:path>
            </a:pathLst>
          </a:custGeom>
          <a:solidFill>
            <a:schemeClr val="accent1">
              <a:alpha val="100000"/>
            </a:schemeClr>
          </a:solidFill>
        </p:spPr>
      </p:sp>
      <p:sp>
        <p:nvSpPr>
          <p:cNvPr id="7" name="AutoShape 7"/>
          <p:cNvSpPr/>
          <p:nvPr>
            <p:custDataLst>
              <p:tags r:id="rId7"/>
            </p:custDataLst>
          </p:nvPr>
        </p:nvSpPr>
        <p:spPr>
          <a:xfrm>
            <a:off x="6454486" y="1884193"/>
            <a:ext cx="4632960" cy="2072640"/>
          </a:xfrm>
          <a:prstGeom prst="rect">
            <a:avLst/>
          </a:prstGeom>
          <a:solidFill>
            <a:schemeClr val="lt2">
              <a:alpha val="80000"/>
            </a:schemeClr>
          </a:solidFill>
        </p:spPr>
      </p:sp>
      <p:sp>
        <p:nvSpPr>
          <p:cNvPr id="8" name="TextBox 8"/>
          <p:cNvSpPr txBox="1"/>
          <p:nvPr>
            <p:custDataLst>
              <p:tags r:id="rId8"/>
            </p:custDataLst>
          </p:nvPr>
        </p:nvSpPr>
        <p:spPr>
          <a:xfrm>
            <a:off x="6810884" y="2372391"/>
            <a:ext cx="3905833" cy="561975"/>
          </a:xfrm>
          <a:prstGeom prst="rect">
            <a:avLst/>
          </a:prstGeom>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内容真实</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6810884" y="2842926"/>
            <a:ext cx="3905250" cy="78105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应如实填写个人信息和思想汇报，不得隐瞒或伪造。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10"/>
            </p:custDataLst>
          </p:nvPr>
        </p:nvSpPr>
        <p:spPr>
          <a:xfrm rot="2700000">
            <a:off x="8375506" y="1488734"/>
            <a:ext cx="790918" cy="790918"/>
          </a:xfrm>
          <a:prstGeom prst="roundRect">
            <a:avLst>
              <a:gd name="adj" fmla="val 16667"/>
            </a:avLst>
          </a:prstGeom>
          <a:noFill/>
          <a:ln w="19050">
            <a:solidFill>
              <a:schemeClr val="accent1">
                <a:alpha val="100000"/>
              </a:schemeClr>
            </a:solidFill>
            <a:prstDash val="solid"/>
          </a:ln>
        </p:spPr>
      </p:sp>
      <p:sp>
        <p:nvSpPr>
          <p:cNvPr id="11" name="AutoShape 11"/>
          <p:cNvSpPr/>
          <p:nvPr>
            <p:custDataLst>
              <p:tags r:id="rId11"/>
            </p:custDataLst>
          </p:nvPr>
        </p:nvSpPr>
        <p:spPr>
          <a:xfrm>
            <a:off x="1083898" y="4577646"/>
            <a:ext cx="4632960" cy="2072640"/>
          </a:xfrm>
          <a:prstGeom prst="rect">
            <a:avLst/>
          </a:prstGeom>
          <a:solidFill>
            <a:schemeClr val="lt2">
              <a:alpha val="80000"/>
            </a:schemeClr>
          </a:solidFill>
        </p:spPr>
      </p:sp>
      <p:sp>
        <p:nvSpPr>
          <p:cNvPr id="12" name="TextBox 12"/>
          <p:cNvSpPr txBox="1"/>
          <p:nvPr>
            <p:custDataLst>
              <p:tags r:id="rId12"/>
            </p:custDataLst>
          </p:nvPr>
        </p:nvSpPr>
        <p:spPr>
          <a:xfrm>
            <a:off x="1440296" y="5065844"/>
            <a:ext cx="3905833" cy="561975"/>
          </a:xfrm>
          <a:prstGeom prst="rect">
            <a:avLst/>
          </a:prstGeom>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程序规范</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3"/>
            </p:custDataLst>
          </p:nvPr>
        </p:nvSpPr>
        <p:spPr>
          <a:xfrm>
            <a:off x="1440296" y="5536379"/>
            <a:ext cx="3905250" cy="78105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严格按照规定的程序进行备案，确保公正、公平、公开。</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AutoShape 14"/>
          <p:cNvSpPr/>
          <p:nvPr>
            <p:custDataLst>
              <p:tags r:id="rId14"/>
            </p:custDataLst>
          </p:nvPr>
        </p:nvSpPr>
        <p:spPr>
          <a:xfrm rot="2700000">
            <a:off x="3004919" y="4182187"/>
            <a:ext cx="790918" cy="790918"/>
          </a:xfrm>
          <a:prstGeom prst="roundRect">
            <a:avLst>
              <a:gd name="adj" fmla="val 16667"/>
            </a:avLst>
          </a:prstGeom>
          <a:noFill/>
          <a:ln w="19050">
            <a:solidFill>
              <a:schemeClr val="accent1">
                <a:alpha val="100000"/>
              </a:schemeClr>
            </a:solidFill>
            <a:prstDash val="solid"/>
          </a:ln>
        </p:spPr>
      </p:sp>
      <p:sp>
        <p:nvSpPr>
          <p:cNvPr id="15" name="AutoShape 15"/>
          <p:cNvSpPr/>
          <p:nvPr>
            <p:custDataLst>
              <p:tags r:id="rId15"/>
            </p:custDataLst>
          </p:nvPr>
        </p:nvSpPr>
        <p:spPr>
          <a:xfrm>
            <a:off x="6454486" y="4577646"/>
            <a:ext cx="4632960" cy="2072640"/>
          </a:xfrm>
          <a:prstGeom prst="rect">
            <a:avLst/>
          </a:prstGeom>
          <a:solidFill>
            <a:schemeClr val="lt2">
              <a:alpha val="80000"/>
            </a:schemeClr>
          </a:solidFill>
        </p:spPr>
      </p:sp>
      <p:sp>
        <p:nvSpPr>
          <p:cNvPr id="16" name="TextBox 16"/>
          <p:cNvSpPr txBox="1"/>
          <p:nvPr>
            <p:custDataLst>
              <p:tags r:id="rId16"/>
            </p:custDataLst>
          </p:nvPr>
        </p:nvSpPr>
        <p:spPr>
          <a:xfrm>
            <a:off x="6810884" y="5065844"/>
            <a:ext cx="3905833" cy="561975"/>
          </a:xfrm>
          <a:prstGeom prst="rect">
            <a:avLst/>
          </a:prstGeom>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保密性</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custDataLst>
              <p:tags r:id="rId17"/>
            </p:custDataLst>
          </p:nvPr>
        </p:nvSpPr>
        <p:spPr>
          <a:xfrm>
            <a:off x="6810884" y="5536379"/>
            <a:ext cx="3905250" cy="78105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个人信息和入党申请情况要严格保密，不得泄露。</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AutoShape 18"/>
          <p:cNvSpPr/>
          <p:nvPr>
            <p:custDataLst>
              <p:tags r:id="rId18"/>
            </p:custDataLst>
          </p:nvPr>
        </p:nvSpPr>
        <p:spPr>
          <a:xfrm rot="2700000">
            <a:off x="8375506" y="4182187"/>
            <a:ext cx="790918" cy="790918"/>
          </a:xfrm>
          <a:prstGeom prst="roundRect">
            <a:avLst>
              <a:gd name="adj" fmla="val 16667"/>
            </a:avLst>
          </a:prstGeom>
          <a:noFill/>
          <a:ln w="19050">
            <a:solidFill>
              <a:schemeClr val="accent1">
                <a:alpha val="100000"/>
              </a:schemeClr>
            </a:solidFill>
            <a:prstDash val="solid"/>
          </a:ln>
        </p:spPr>
      </p:sp>
      <p:sp>
        <p:nvSpPr>
          <p:cNvPr id="19" name="Freeform 19"/>
          <p:cNvSpPr/>
          <p:nvPr>
            <p:custDataLst>
              <p:tags r:id="rId19"/>
            </p:custDataLst>
          </p:nvPr>
        </p:nvSpPr>
        <p:spPr>
          <a:xfrm>
            <a:off x="8537089" y="1625167"/>
            <a:ext cx="492903" cy="492903"/>
          </a:xfrm>
          <a:custGeom>
            <a:avLst/>
            <a:gdLst/>
            <a:ahLst/>
            <a:cxnLst/>
            <a:rect l="l" t="t" r="r" b="b"/>
            <a:pathLst>
              <a:path w="304800" h="304800">
                <a:moveTo>
                  <a:pt x="264633" y="75590"/>
                </a:moveTo>
                <a:cubicBezTo>
                  <a:pt x="273768" y="97622"/>
                  <a:pt x="269415" y="123920"/>
                  <a:pt x="251498" y="141837"/>
                </a:cubicBezTo>
                <a:cubicBezTo>
                  <a:pt x="231772" y="161563"/>
                  <a:pt x="201959" y="164649"/>
                  <a:pt x="178784" y="151571"/>
                </a:cubicBezTo>
                <a:lnTo>
                  <a:pt x="162030" y="169869"/>
                </a:lnTo>
                <a:lnTo>
                  <a:pt x="173984" y="181870"/>
                </a:lnTo>
                <a:lnTo>
                  <a:pt x="181127" y="174727"/>
                </a:lnTo>
                <a:cubicBezTo>
                  <a:pt x="184775" y="171069"/>
                  <a:pt x="190700" y="171069"/>
                  <a:pt x="194348" y="174727"/>
                </a:cubicBezTo>
                <a:lnTo>
                  <a:pt x="252279" y="233248"/>
                </a:lnTo>
                <a:cubicBezTo>
                  <a:pt x="255937" y="236896"/>
                  <a:pt x="255937" y="242821"/>
                  <a:pt x="252279" y="246469"/>
                </a:cubicBezTo>
                <a:lnTo>
                  <a:pt x="225838" y="272910"/>
                </a:lnTo>
                <a:cubicBezTo>
                  <a:pt x="222190" y="276568"/>
                  <a:pt x="216265" y="276568"/>
                  <a:pt x="212617" y="272910"/>
                </a:cubicBezTo>
                <a:lnTo>
                  <a:pt x="154686" y="214389"/>
                </a:lnTo>
                <a:cubicBezTo>
                  <a:pt x="151028" y="210741"/>
                  <a:pt x="151028" y="204816"/>
                  <a:pt x="154686" y="201168"/>
                </a:cubicBezTo>
                <a:lnTo>
                  <a:pt x="161211" y="194643"/>
                </a:lnTo>
                <a:lnTo>
                  <a:pt x="149819" y="183223"/>
                </a:lnTo>
                <a:lnTo>
                  <a:pt x="69704" y="270748"/>
                </a:lnTo>
                <a:cubicBezTo>
                  <a:pt x="62398" y="278054"/>
                  <a:pt x="50559" y="278054"/>
                  <a:pt x="43263" y="270748"/>
                </a:cubicBezTo>
                <a:lnTo>
                  <a:pt x="36652" y="264138"/>
                </a:lnTo>
                <a:cubicBezTo>
                  <a:pt x="29347" y="256832"/>
                  <a:pt x="29347" y="244993"/>
                  <a:pt x="36652" y="237696"/>
                </a:cubicBezTo>
                <a:lnTo>
                  <a:pt x="127921" y="161258"/>
                </a:lnTo>
                <a:lnTo>
                  <a:pt x="67304" y="100479"/>
                </a:lnTo>
                <a:lnTo>
                  <a:pt x="48158" y="100470"/>
                </a:lnTo>
                <a:lnTo>
                  <a:pt x="26003" y="64846"/>
                </a:lnTo>
                <a:lnTo>
                  <a:pt x="43834" y="46987"/>
                </a:lnTo>
                <a:lnTo>
                  <a:pt x="80267" y="69285"/>
                </a:lnTo>
                <a:lnTo>
                  <a:pt x="80505" y="88030"/>
                </a:lnTo>
                <a:lnTo>
                  <a:pt x="141827" y="149590"/>
                </a:lnTo>
                <a:lnTo>
                  <a:pt x="159668" y="134655"/>
                </a:lnTo>
                <a:cubicBezTo>
                  <a:pt x="142227" y="110881"/>
                  <a:pt x="144047" y="77391"/>
                  <a:pt x="165535" y="55902"/>
                </a:cubicBezTo>
                <a:cubicBezTo>
                  <a:pt x="183366" y="38071"/>
                  <a:pt x="209521" y="33642"/>
                  <a:pt x="231496" y="42605"/>
                </a:cubicBezTo>
                <a:lnTo>
                  <a:pt x="192215" y="81344"/>
                </a:lnTo>
                <a:lnTo>
                  <a:pt x="225276" y="114405"/>
                </a:lnTo>
                <a:lnTo>
                  <a:pt x="264633" y="75590"/>
                </a:lnTo>
                <a:close/>
                <a:moveTo>
                  <a:pt x="58579" y="247021"/>
                </a:moveTo>
                <a:cubicBezTo>
                  <a:pt x="54931" y="243373"/>
                  <a:pt x="49016" y="243373"/>
                  <a:pt x="45358" y="247021"/>
                </a:cubicBezTo>
                <a:cubicBezTo>
                  <a:pt x="41700" y="250679"/>
                  <a:pt x="41700" y="256594"/>
                  <a:pt x="45358" y="260252"/>
                </a:cubicBezTo>
                <a:cubicBezTo>
                  <a:pt x="49016" y="263900"/>
                  <a:pt x="54931" y="263900"/>
                  <a:pt x="58579" y="260252"/>
                </a:cubicBezTo>
                <a:cubicBezTo>
                  <a:pt x="62236" y="256584"/>
                  <a:pt x="62236" y="250669"/>
                  <a:pt x="58579" y="247021"/>
                </a:cubicBezTo>
                <a:close/>
              </a:path>
            </a:pathLst>
          </a:custGeom>
          <a:solidFill>
            <a:schemeClr val="accent1">
              <a:alpha val="100000"/>
            </a:schemeClr>
          </a:solidFill>
        </p:spPr>
      </p:sp>
      <p:sp>
        <p:nvSpPr>
          <p:cNvPr id="20" name="Freeform 20"/>
          <p:cNvSpPr/>
          <p:nvPr>
            <p:custDataLst>
              <p:tags r:id="rId20"/>
            </p:custDataLst>
          </p:nvPr>
        </p:nvSpPr>
        <p:spPr>
          <a:xfrm>
            <a:off x="3162169" y="4323679"/>
            <a:ext cx="476417" cy="476417"/>
          </a:xfrm>
          <a:custGeom>
            <a:avLst/>
            <a:gdLst/>
            <a:ahLst/>
            <a:cxnLst/>
            <a:rect l="l" t="t" r="r" b="b"/>
            <a:pathLst>
              <a:path w="304800" h="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moveTo>
                  <a:pt x="121920" y="60960"/>
                </a:moveTo>
                <a:lnTo>
                  <a:pt x="121920" y="76200"/>
                </a:lnTo>
                <a:lnTo>
                  <a:pt x="182880" y="76200"/>
                </a:lnTo>
                <a:lnTo>
                  <a:pt x="182880" y="60960"/>
                </a:lnTo>
                <a:lnTo>
                  <a:pt x="121920" y="60960"/>
                </a:lnTo>
                <a:close/>
              </a:path>
            </a:pathLst>
          </a:custGeom>
          <a:solidFill>
            <a:schemeClr val="accent1">
              <a:alpha val="100000"/>
            </a:schemeClr>
          </a:solidFill>
        </p:spPr>
      </p:sp>
      <p:sp>
        <p:nvSpPr>
          <p:cNvPr id="21" name="Freeform 21"/>
          <p:cNvSpPr/>
          <p:nvPr>
            <p:custDataLst>
              <p:tags r:id="rId21"/>
            </p:custDataLst>
          </p:nvPr>
        </p:nvSpPr>
        <p:spPr>
          <a:xfrm>
            <a:off x="8516999" y="4323679"/>
            <a:ext cx="507934" cy="507934"/>
          </a:xfrm>
          <a:custGeom>
            <a:avLst/>
            <a:gdLst/>
            <a:ahLst/>
            <a:cxnLst/>
            <a:rect l="l" t="t" r="r" b="b"/>
            <a:pathLst>
              <a:path w="304800" h="304800">
                <a:moveTo>
                  <a:pt x="261518" y="97841"/>
                </a:moveTo>
                <a:cubicBezTo>
                  <a:pt x="249460" y="74143"/>
                  <a:pt x="230657" y="55340"/>
                  <a:pt x="207655" y="43605"/>
                </a:cubicBezTo>
                <a:lnTo>
                  <a:pt x="206959" y="43282"/>
                </a:lnTo>
                <a:lnTo>
                  <a:pt x="186538" y="84277"/>
                </a:lnTo>
                <a:cubicBezTo>
                  <a:pt x="201292" y="91802"/>
                  <a:pt x="212998" y="103508"/>
                  <a:pt x="220323" y="117834"/>
                </a:cubicBezTo>
                <a:lnTo>
                  <a:pt x="220523" y="118262"/>
                </a:lnTo>
                <a:lnTo>
                  <a:pt x="261518" y="97841"/>
                </a:lnTo>
                <a:close/>
                <a:moveTo>
                  <a:pt x="261518" y="206959"/>
                </a:moveTo>
                <a:lnTo>
                  <a:pt x="220523" y="186538"/>
                </a:lnTo>
                <a:cubicBezTo>
                  <a:pt x="212998" y="201292"/>
                  <a:pt x="201292" y="212998"/>
                  <a:pt x="186966" y="220323"/>
                </a:cubicBezTo>
                <a:lnTo>
                  <a:pt x="186538" y="220523"/>
                </a:lnTo>
                <a:lnTo>
                  <a:pt x="206959" y="261518"/>
                </a:lnTo>
                <a:cubicBezTo>
                  <a:pt x="230657" y="249460"/>
                  <a:pt x="249460" y="230657"/>
                  <a:pt x="261195" y="207655"/>
                </a:cubicBezTo>
                <a:lnTo>
                  <a:pt x="261518" y="206959"/>
                </a:lnTo>
                <a:close/>
                <a:moveTo>
                  <a:pt x="97841" y="43282"/>
                </a:moveTo>
                <a:cubicBezTo>
                  <a:pt x="74143" y="55340"/>
                  <a:pt x="55340" y="74143"/>
                  <a:pt x="43605" y="97145"/>
                </a:cubicBezTo>
                <a:lnTo>
                  <a:pt x="43282" y="97841"/>
                </a:lnTo>
                <a:lnTo>
                  <a:pt x="84277" y="118262"/>
                </a:lnTo>
                <a:cubicBezTo>
                  <a:pt x="91802" y="103508"/>
                  <a:pt x="103508" y="91802"/>
                  <a:pt x="117834" y="84477"/>
                </a:cubicBezTo>
                <a:lnTo>
                  <a:pt x="118262" y="84277"/>
                </a:lnTo>
                <a:lnTo>
                  <a:pt x="97841" y="43282"/>
                </a:lnTo>
                <a:close/>
                <a:moveTo>
                  <a:pt x="43282" y="206959"/>
                </a:moveTo>
                <a:cubicBezTo>
                  <a:pt x="55340" y="230657"/>
                  <a:pt x="74143" y="249460"/>
                  <a:pt x="97145" y="261195"/>
                </a:cubicBezTo>
                <a:lnTo>
                  <a:pt x="97841" y="261518"/>
                </a:lnTo>
                <a:lnTo>
                  <a:pt x="118262" y="220523"/>
                </a:lnTo>
                <a:cubicBezTo>
                  <a:pt x="103508" y="212998"/>
                  <a:pt x="91802" y="201292"/>
                  <a:pt x="84477" y="186966"/>
                </a:cubicBezTo>
                <a:lnTo>
                  <a:pt x="84277" y="186538"/>
                </a:lnTo>
                <a:lnTo>
                  <a:pt x="43282" y="206959"/>
                </a:lnTo>
                <a:close/>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moveTo>
                  <a:pt x="152400" y="198120"/>
                </a:moveTo>
                <a:cubicBezTo>
                  <a:pt x="177651" y="198120"/>
                  <a:pt x="198120" y="177651"/>
                  <a:pt x="198120" y="152400"/>
                </a:cubicBezTo>
                <a:cubicBezTo>
                  <a:pt x="198120" y="127149"/>
                  <a:pt x="177651" y="106680"/>
                  <a:pt x="152400" y="106680"/>
                </a:cubicBezTo>
                <a:lnTo>
                  <a:pt x="152400" y="106680"/>
                </a:lnTo>
                <a:cubicBezTo>
                  <a:pt x="127149" y="106680"/>
                  <a:pt x="106680" y="127149"/>
                  <a:pt x="106680" y="152400"/>
                </a:cubicBezTo>
                <a:cubicBezTo>
                  <a:pt x="106680" y="177651"/>
                  <a:pt x="127149" y="198120"/>
                  <a:pt x="152400" y="198120"/>
                </a:cubicBezTo>
                <a:lnTo>
                  <a:pt x="152400" y="198120"/>
                </a:lnTo>
                <a:close/>
              </a:path>
            </a:pathLst>
          </a:custGeom>
          <a:solidFill>
            <a:schemeClr val="accent1">
              <a:alpha val="100000"/>
            </a:schemeClr>
          </a:solidFill>
        </p:spPr>
      </p:sp>
      <p:sp>
        <p:nvSpPr>
          <p:cNvPr id="22" name="TextBox 2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备案要求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428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428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19</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442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编入党支部和党小组</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AutoShape 2"/>
          <p:cNvSpPr/>
          <p:nvPr/>
        </p:nvSpPr>
        <p:spPr>
          <a:xfrm>
            <a:off x="751642" y="4019080"/>
            <a:ext cx="7813795" cy="1827334"/>
          </a:xfrm>
          <a:prstGeom prst="roundRect">
            <a:avLst>
              <a:gd name="adj" fmla="val 16667"/>
            </a:avLst>
          </a:prstGeom>
          <a:solidFill>
            <a:schemeClr val="lt2">
              <a:alpha val="80000"/>
            </a:schemeClr>
          </a:solidFill>
        </p:spPr>
      </p:sp>
      <p:sp>
        <p:nvSpPr>
          <p:cNvPr id="3" name="AutoShape 3"/>
          <p:cNvSpPr/>
          <p:nvPr/>
        </p:nvSpPr>
        <p:spPr>
          <a:xfrm>
            <a:off x="751642" y="1933240"/>
            <a:ext cx="7813795" cy="1827334"/>
          </a:xfrm>
          <a:prstGeom prst="roundRect">
            <a:avLst>
              <a:gd name="adj" fmla="val 16667"/>
            </a:avLst>
          </a:prstGeom>
          <a:solidFill>
            <a:schemeClr val="lt2">
              <a:alpha val="80000"/>
            </a:schemeClr>
          </a:solidFill>
        </p:spPr>
      </p:sp>
      <p:pic>
        <p:nvPicPr>
          <p:cNvPr id="4" name="Picture 4"/>
          <p:cNvPicPr>
            <a:picLocks noChangeAspect="1"/>
          </p:cNvPicPr>
          <p:nvPr/>
        </p:nvPicPr>
        <p:blipFill>
          <a:blip r:embed="rId2">
            <a:alphaModFix amt="100000"/>
          </a:blip>
          <a:srcRect l="26813" r="26813"/>
          <a:stretch>
            <a:fillRect/>
          </a:stretch>
        </p:blipFill>
        <p:spPr>
          <a:xfrm>
            <a:off x="7804006" y="1342483"/>
            <a:ext cx="3831201" cy="5108268"/>
          </a:xfrm>
          <a:prstGeom prst="rect">
            <a:avLst/>
          </a:prstGeom>
        </p:spPr>
      </p:pic>
      <p:sp>
        <p:nvSpPr>
          <p:cNvPr id="5" name="TextBox 5"/>
          <p:cNvSpPr txBox="1"/>
          <p:nvPr/>
        </p:nvSpPr>
        <p:spPr>
          <a:xfrm>
            <a:off x="1030579" y="2101854"/>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党支部的作用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030579" y="2623129"/>
            <a:ext cx="6238875" cy="950067"/>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党支部是党的基层组织，负责党员的管理、教育和监督，是党员与党组织联系的重要桥梁。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030579" y="4195753"/>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编入程序</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030579" y="4725139"/>
            <a:ext cx="6238875" cy="936429"/>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申请人经党小组推荐，由党支部讨论通过后，可正式编入党支部，参与党的组织生活。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780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编入党支部</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428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428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20</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442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入党宣誓</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039" r="16039"/>
          <a:stretch>
            <a:fillRect/>
          </a:stretch>
        </p:blipFill>
        <p:spPr>
          <a:xfrm>
            <a:off x="640619" y="1251930"/>
            <a:ext cx="3783578" cy="5044771"/>
          </a:xfrm>
          <a:prstGeom prst="rect">
            <a:avLst/>
          </a:prstGeom>
        </p:spPr>
      </p:pic>
      <p:sp>
        <p:nvSpPr>
          <p:cNvPr id="3" name="TextBox 3"/>
          <p:cNvSpPr txBox="1"/>
          <p:nvPr/>
        </p:nvSpPr>
        <p:spPr>
          <a:xfrm>
            <a:off x="476023" y="2780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入党宣誓的程序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4195024" y="4799718"/>
            <a:ext cx="701468" cy="550104"/>
          </a:xfrm>
          <a:prstGeom prst="rect">
            <a:avLst/>
          </a:prstGeom>
          <a:solidFill>
            <a:schemeClr val="accent1">
              <a:alpha val="100000"/>
            </a:schemeClr>
          </a:solidFill>
        </p:spPr>
      </p:sp>
      <p:sp>
        <p:nvSpPr>
          <p:cNvPr id="5" name="AutoShape 5"/>
          <p:cNvSpPr/>
          <p:nvPr/>
        </p:nvSpPr>
        <p:spPr>
          <a:xfrm>
            <a:off x="4195024" y="3030788"/>
            <a:ext cx="701468" cy="550104"/>
          </a:xfrm>
          <a:prstGeom prst="rect">
            <a:avLst/>
          </a:prstGeom>
          <a:solidFill>
            <a:schemeClr val="accent1">
              <a:alpha val="100000"/>
            </a:schemeClr>
          </a:solidFill>
        </p:spPr>
      </p:sp>
      <p:sp>
        <p:nvSpPr>
          <p:cNvPr id="6" name="AutoShape 6"/>
          <p:cNvSpPr/>
          <p:nvPr/>
        </p:nvSpPr>
        <p:spPr>
          <a:xfrm>
            <a:off x="4195024" y="1250657"/>
            <a:ext cx="701468" cy="550104"/>
          </a:xfrm>
          <a:prstGeom prst="rect">
            <a:avLst/>
          </a:prstGeom>
          <a:solidFill>
            <a:schemeClr val="accent1">
              <a:alpha val="100000"/>
            </a:schemeClr>
          </a:solidFill>
        </p:spPr>
      </p:sp>
      <p:sp>
        <p:nvSpPr>
          <p:cNvPr id="7" name="TextBox 7"/>
          <p:cNvSpPr txBox="1"/>
          <p:nvPr/>
        </p:nvSpPr>
        <p:spPr>
          <a:xfrm>
            <a:off x="5259845" y="2958178"/>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党员表态</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259845" y="3484946"/>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宣誓后，新党员要逐一表态，表明自己入党的决心和今后的努力方向。</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72199" y="4727108"/>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党组织寄语</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272199" y="5265078"/>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党组织负责人对新党员提出希望和要求，鼓励大家为共产主义事业奋斗终身。</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272221" y="11780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宣读誓词</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272221" y="1704814"/>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由党组织负责人或指定人员宣读入党誓词，全体党员跟读。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4629608" y="4799718"/>
            <a:ext cx="550104" cy="550104"/>
          </a:xfrm>
          <a:prstGeom prst="ellipse">
            <a:avLst/>
          </a:prstGeom>
          <a:solidFill>
            <a:schemeClr val="accent1">
              <a:alpha val="100000"/>
            </a:schemeClr>
          </a:solidFill>
        </p:spPr>
      </p:sp>
      <p:sp>
        <p:nvSpPr>
          <p:cNvPr id="14" name="AutoShape 14"/>
          <p:cNvSpPr/>
          <p:nvPr/>
        </p:nvSpPr>
        <p:spPr>
          <a:xfrm>
            <a:off x="3911804" y="4799718"/>
            <a:ext cx="550104" cy="550104"/>
          </a:xfrm>
          <a:prstGeom prst="ellipse">
            <a:avLst/>
          </a:prstGeom>
          <a:solidFill>
            <a:schemeClr val="accent1">
              <a:alpha val="100000"/>
            </a:schemeClr>
          </a:solidFill>
        </p:spPr>
      </p:sp>
      <p:sp>
        <p:nvSpPr>
          <p:cNvPr id="15" name="AutoShape 15"/>
          <p:cNvSpPr/>
          <p:nvPr/>
        </p:nvSpPr>
        <p:spPr>
          <a:xfrm>
            <a:off x="4629608" y="3030788"/>
            <a:ext cx="550104" cy="550104"/>
          </a:xfrm>
          <a:prstGeom prst="ellipse">
            <a:avLst/>
          </a:prstGeom>
          <a:solidFill>
            <a:schemeClr val="accent1">
              <a:alpha val="100000"/>
            </a:schemeClr>
          </a:solidFill>
        </p:spPr>
      </p:sp>
      <p:sp>
        <p:nvSpPr>
          <p:cNvPr id="16" name="AutoShape 16"/>
          <p:cNvSpPr/>
          <p:nvPr/>
        </p:nvSpPr>
        <p:spPr>
          <a:xfrm>
            <a:off x="3911804" y="3030788"/>
            <a:ext cx="550104" cy="550104"/>
          </a:xfrm>
          <a:prstGeom prst="ellipse">
            <a:avLst/>
          </a:prstGeom>
          <a:solidFill>
            <a:schemeClr val="accent1">
              <a:alpha val="100000"/>
            </a:schemeClr>
          </a:solidFill>
        </p:spPr>
      </p:sp>
      <p:sp>
        <p:nvSpPr>
          <p:cNvPr id="17" name="AutoShape 17"/>
          <p:cNvSpPr/>
          <p:nvPr/>
        </p:nvSpPr>
        <p:spPr>
          <a:xfrm>
            <a:off x="4629608" y="1250657"/>
            <a:ext cx="550104" cy="550104"/>
          </a:xfrm>
          <a:prstGeom prst="ellipse">
            <a:avLst/>
          </a:prstGeom>
          <a:solidFill>
            <a:schemeClr val="accent1">
              <a:alpha val="100000"/>
            </a:schemeClr>
          </a:solidFill>
        </p:spPr>
      </p:sp>
      <p:sp>
        <p:nvSpPr>
          <p:cNvPr id="18" name="AutoShape 18"/>
          <p:cNvSpPr/>
          <p:nvPr/>
        </p:nvSpPr>
        <p:spPr>
          <a:xfrm>
            <a:off x="3911804" y="1250657"/>
            <a:ext cx="550104" cy="550104"/>
          </a:xfrm>
          <a:prstGeom prst="ellipse">
            <a:avLst/>
          </a:prstGeom>
          <a:solidFill>
            <a:schemeClr val="accent1">
              <a:alpha val="100000"/>
            </a:schemeClr>
          </a:solidFill>
        </p:spPr>
      </p:sp>
      <p:sp>
        <p:nvSpPr>
          <p:cNvPr id="19" name="TextBox 19"/>
          <p:cNvSpPr txBox="1"/>
          <p:nvPr/>
        </p:nvSpPr>
        <p:spPr>
          <a:xfrm>
            <a:off x="4162763" y="48385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162763" y="30696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nvSpPr>
        <p:spPr>
          <a:xfrm>
            <a:off x="4162763" y="12894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428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428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21</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442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继续教育考察</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01</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提交入党申请书</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AutoShape 2"/>
          <p:cNvSpPr/>
          <p:nvPr/>
        </p:nvSpPr>
        <p:spPr>
          <a:xfrm>
            <a:off x="654974" y="3915292"/>
            <a:ext cx="4692565" cy="1777323"/>
          </a:xfrm>
          <a:prstGeom prst="snip1Rect">
            <a:avLst>
              <a:gd name="adj" fmla="val 25816"/>
            </a:avLst>
          </a:prstGeom>
          <a:solidFill>
            <a:schemeClr val="lt2">
              <a:alpha val="80000"/>
            </a:schemeClr>
          </a:solidFill>
        </p:spPr>
      </p:sp>
      <p:sp>
        <p:nvSpPr>
          <p:cNvPr id="3" name="TextBox 3"/>
          <p:cNvSpPr txBox="1"/>
          <p:nvPr/>
        </p:nvSpPr>
        <p:spPr>
          <a:xfrm>
            <a:off x="897941" y="4694226"/>
            <a:ext cx="4200525" cy="759423"/>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继续加强党的基本知识和理论的学习，包括党的历史、党章、党的纪律等。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97941" y="4120059"/>
            <a:ext cx="4200525" cy="51435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党的基本知识和理论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6862010" y="3915292"/>
            <a:ext cx="4692565" cy="1777323"/>
          </a:xfrm>
          <a:prstGeom prst="snip1Rect">
            <a:avLst>
              <a:gd name="adj" fmla="val 25816"/>
            </a:avLst>
          </a:prstGeom>
          <a:solidFill>
            <a:schemeClr val="lt2">
              <a:alpha val="80000"/>
            </a:schemeClr>
          </a:solidFill>
        </p:spPr>
      </p:sp>
      <p:sp>
        <p:nvSpPr>
          <p:cNvPr id="6" name="AutoShape 6"/>
          <p:cNvSpPr/>
          <p:nvPr/>
        </p:nvSpPr>
        <p:spPr>
          <a:xfrm>
            <a:off x="3739940" y="1751977"/>
            <a:ext cx="4692968" cy="1777365"/>
          </a:xfrm>
          <a:prstGeom prst="snip1Rect">
            <a:avLst>
              <a:gd name="adj" fmla="val 25374"/>
            </a:avLst>
          </a:prstGeom>
          <a:solidFill>
            <a:schemeClr val="lt2">
              <a:alpha val="80000"/>
            </a:schemeClr>
          </a:solidFill>
        </p:spPr>
      </p:sp>
      <p:sp>
        <p:nvSpPr>
          <p:cNvPr id="7" name="TextBox 7"/>
          <p:cNvSpPr txBox="1"/>
          <p:nvPr/>
        </p:nvSpPr>
        <p:spPr>
          <a:xfrm>
            <a:off x="7096195" y="4694226"/>
            <a:ext cx="4200525" cy="759423"/>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深入学习党的优良传统和作风，如艰苦奋斗、密切联系群众等，传承红色基因。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7096195" y="4135299"/>
            <a:ext cx="4200525" cy="51435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党的优良传统和作风</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007260" y="2515798"/>
            <a:ext cx="4238625" cy="783964"/>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深入学习党的最新路线、方针和政策，保持与党中央的高度一致。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007260" y="1966014"/>
            <a:ext cx="4238625" cy="51435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党的路线、方针、政策</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780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继续教育内容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custDataLst>
              <p:tags r:id="rId2"/>
            </p:custDataLst>
          </p:nvPr>
        </p:nvSpPr>
        <p:spPr>
          <a:xfrm>
            <a:off x="454963" y="204687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考察继续教育学习期间的学习态度、参与讨论表现等。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custDataLst>
              <p:tags r:id="rId3"/>
            </p:custDataLst>
          </p:nvPr>
        </p:nvSpPr>
        <p:spPr>
          <a:xfrm>
            <a:off x="454963" y="158853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学习表现</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454963" y="354274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定期向党组织提交思想汇报，反映自己的思想动态和学习成果。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454963" y="308440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思想汇报</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454963" y="5131681"/>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参与党的实践活动，考察其在实际工作中的表现和群众评价。</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454963" y="4673338"/>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实践锻炼</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8"/>
          <a:srcRect l="12500" r="12500"/>
          <a:stretch>
            <a:fillRect/>
          </a:stretch>
        </p:blipFill>
        <p:spPr>
          <a:xfrm>
            <a:off x="6738931" y="1462735"/>
            <a:ext cx="4792980" cy="4792980"/>
          </a:xfrm>
          <a:prstGeom prst="ellipse">
            <a:avLst/>
          </a:prstGeom>
        </p:spPr>
      </p:pic>
      <p:sp>
        <p:nvSpPr>
          <p:cNvPr id="9" name="TextBox 9"/>
          <p:cNvSpPr txBox="1"/>
          <p:nvPr/>
        </p:nvSpPr>
        <p:spPr>
          <a:xfrm>
            <a:off x="476023" y="2780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考察方式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03" r="13703"/>
          <a:stretch>
            <a:fillRect/>
          </a:stretch>
        </p:blipFill>
        <p:spPr>
          <a:xfrm>
            <a:off x="667419" y="1830461"/>
            <a:ext cx="4563024" cy="4180009"/>
          </a:xfrm>
          <a:prstGeom prst="hexagon">
            <a:avLst/>
          </a:prstGeom>
        </p:spPr>
      </p:pic>
      <p:sp>
        <p:nvSpPr>
          <p:cNvPr id="3" name="TextBox 3"/>
          <p:cNvSpPr txBox="1"/>
          <p:nvPr/>
        </p:nvSpPr>
        <p:spPr>
          <a:xfrm>
            <a:off x="476023" y="2780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考察重点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725621" y="1615285"/>
            <a:ext cx="5687135" cy="4705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政治立场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725621" y="2085820"/>
            <a:ext cx="5687135" cy="839992"/>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是否坚定拥护党的路线、方针和政策，与党中央保持高度一致。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5725621" y="3291488"/>
            <a:ext cx="5687135" cy="484316"/>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思想品质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725621" y="3775804"/>
            <a:ext cx="5732727" cy="784869"/>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是否具有良好的道德品质，能否起到先锋模范作用。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725621" y="4858064"/>
            <a:ext cx="5687135" cy="529052"/>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学习能力</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725621" y="5387116"/>
            <a:ext cx="5732727" cy="7986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是否具备持续学习和自我提升的能力，能否适应新时代的发展要求。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428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428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22</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442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提出转正申请</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780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转正申请的内容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592974" y="2773526"/>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4" name="TextBox 4"/>
          <p:cNvSpPr txBox="1"/>
          <p:nvPr/>
        </p:nvSpPr>
        <p:spPr>
          <a:xfrm>
            <a:off x="808710" y="3370397"/>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个人表现总结</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39895" y="3997453"/>
            <a:ext cx="2962275" cy="1650899"/>
          </a:xfrm>
          <a:prstGeom prst="rect">
            <a:avLst/>
          </a:prstGeom>
        </p:spPr>
        <p:txBody>
          <a:bodyPr vert="horz" wrap="square" lIns="114300" tIns="57150" rIns="114300" bIns="57150"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对入党后的思想、学习、工作、生活等方面的表现进行全面总结。</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nvSpPr>
        <p:spPr>
          <a:xfrm>
            <a:off x="4366124" y="2773526"/>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7" name="TextBox 7"/>
          <p:cNvSpPr txBox="1"/>
          <p:nvPr/>
        </p:nvSpPr>
        <p:spPr>
          <a:xfrm>
            <a:off x="4581860" y="3370397"/>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自我评价</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613045" y="3997453"/>
            <a:ext cx="2962275" cy="1650899"/>
          </a:xfrm>
          <a:prstGeom prst="rect">
            <a:avLst/>
          </a:prstGeom>
        </p:spPr>
        <p:txBody>
          <a:bodyPr vert="horz" wrap="square" lIns="114300" tIns="57150" rIns="114300" bIns="57150"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客观评价自己的优点和不足，明确今后努力方向。</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nvSpPr>
        <p:spPr>
          <a:xfrm>
            <a:off x="8139274" y="2773526"/>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0" name="TextBox 10"/>
          <p:cNvSpPr txBox="1"/>
          <p:nvPr/>
        </p:nvSpPr>
        <p:spPr>
          <a:xfrm>
            <a:off x="8355010" y="3370397"/>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今后计划</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386195" y="3997453"/>
            <a:ext cx="2962275" cy="1650899"/>
          </a:xfrm>
          <a:prstGeom prst="rect">
            <a:avLst/>
          </a:prstGeom>
        </p:spPr>
        <p:txBody>
          <a:bodyPr vert="horz" wrap="square" lIns="114300" tIns="57150" rIns="114300" bIns="57150"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制定个人成长计划，明确在党组织和群众中发挥作用的打算。</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2" name="Picture 12"/>
          <p:cNvPicPr>
            <a:picLocks noChangeAspect="1"/>
          </p:cNvPicPr>
          <p:nvPr/>
        </p:nvPicPr>
        <p:blipFill>
          <a:blip r:embed="rId2">
            <a:alphaModFix amt="100000"/>
          </a:blip>
          <a:srcRect l="16625" r="16625"/>
          <a:stretch>
            <a:fillRect/>
          </a:stretch>
        </p:blipFill>
        <p:spPr>
          <a:xfrm>
            <a:off x="5358286" y="1753292"/>
            <a:ext cx="1475427" cy="1475427"/>
          </a:xfrm>
          <a:prstGeom prst="ellipse">
            <a:avLst/>
          </a:prstGeom>
        </p:spPr>
      </p:pic>
      <p:pic>
        <p:nvPicPr>
          <p:cNvPr id="13" name="Picture 13"/>
          <p:cNvPicPr>
            <a:picLocks noChangeAspect="1"/>
          </p:cNvPicPr>
          <p:nvPr/>
        </p:nvPicPr>
        <p:blipFill>
          <a:blip r:embed="rId3">
            <a:alphaModFix amt="100000"/>
          </a:blip>
          <a:srcRect l="17417" r="17417"/>
          <a:stretch>
            <a:fillRect/>
          </a:stretch>
        </p:blipFill>
        <p:spPr>
          <a:xfrm>
            <a:off x="9121095" y="1753292"/>
            <a:ext cx="1475427" cy="1475427"/>
          </a:xfrm>
          <a:prstGeom prst="ellipse">
            <a:avLst/>
          </a:prstGeom>
        </p:spPr>
      </p:pic>
      <p:pic>
        <p:nvPicPr>
          <p:cNvPr id="14" name="Picture 14"/>
          <p:cNvPicPr>
            <a:picLocks noChangeAspect="1"/>
          </p:cNvPicPr>
          <p:nvPr/>
        </p:nvPicPr>
        <p:blipFill>
          <a:blip r:embed="rId4">
            <a:alphaModFix amt="100000"/>
          </a:blip>
          <a:srcRect l="16750" r="16750"/>
          <a:stretch>
            <a:fillRect/>
          </a:stretch>
        </p:blipFill>
        <p:spPr>
          <a:xfrm>
            <a:off x="1583319" y="1753292"/>
            <a:ext cx="1475427" cy="1475427"/>
          </a:xfrm>
          <a:prstGeom prst="ellipse">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428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428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23</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442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支部大会讨论</a:t>
            </a:r>
            <a:r>
              <a:rPr lang="zh-CN" alt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转为正式党员</a:t>
            </a:r>
            <a:endParaRPr lang="zh-CN" alt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Freeform 2"/>
          <p:cNvSpPr/>
          <p:nvPr/>
        </p:nvSpPr>
        <p:spPr>
          <a:xfrm rot="5400000">
            <a:off x="391988" y="1858209"/>
            <a:ext cx="4092893" cy="4092575"/>
          </a:xfrm>
          <a:custGeom>
            <a:avLst/>
            <a:gdLst/>
            <a:ahLst/>
            <a:cxnLst/>
            <a:rect l="l" t="t" r="r" b="b"/>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accent1">
              <a:alpha val="100000"/>
            </a:schemeClr>
          </a:solidFill>
        </p:spPr>
      </p:sp>
      <p:pic>
        <p:nvPicPr>
          <p:cNvPr id="3" name="Picture 3"/>
          <p:cNvPicPr>
            <a:picLocks noChangeAspect="1"/>
          </p:cNvPicPr>
          <p:nvPr/>
        </p:nvPicPr>
        <p:blipFill>
          <a:blip r:embed="rId2"/>
          <a:srcRect l="12500" r="12500"/>
          <a:stretch>
            <a:fillRect/>
          </a:stretch>
        </p:blipFill>
        <p:spPr>
          <a:xfrm>
            <a:off x="702027" y="2168090"/>
            <a:ext cx="3472815" cy="3472815"/>
          </a:xfrm>
          <a:prstGeom prst="ellipse">
            <a:avLst/>
          </a:prstGeom>
        </p:spPr>
      </p:pic>
      <p:sp>
        <p:nvSpPr>
          <p:cNvPr id="4" name="TextBox 4"/>
          <p:cNvSpPr txBox="1"/>
          <p:nvPr>
            <p:custDataLst>
              <p:tags r:id="rId3"/>
            </p:custDataLst>
          </p:nvPr>
        </p:nvSpPr>
        <p:spPr>
          <a:xfrm>
            <a:off x="6097260" y="3193338"/>
            <a:ext cx="5610225" cy="470410"/>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党支部召开会议，对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预备党员</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的转正申请进行讨论，提出意见。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4"/>
            </p:custDataLst>
          </p:nvPr>
        </p:nvSpPr>
        <p:spPr>
          <a:xfrm>
            <a:off x="6097260" y="2735199"/>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支部讨论</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6097260" y="4450095"/>
            <a:ext cx="5610225" cy="456629"/>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召开支部大会，由正式党员对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预备党员</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的转正进行表决。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6"/>
            </p:custDataLst>
          </p:nvPr>
        </p:nvSpPr>
        <p:spPr>
          <a:xfrm>
            <a:off x="6097260" y="3991955"/>
            <a:ext cx="3280773" cy="560841"/>
          </a:xfrm>
          <a:prstGeom prst="rect">
            <a:avLst/>
          </a:prstGeom>
          <a:noFill/>
        </p:spPr>
        <p:txBody>
          <a:bodyPr vert="horz" wrap="square" lIns="91440" tIns="45720" rIns="91440" bIns="45720" rtlCol="0" anchor="ctr" anchorCtr="0">
            <a:norm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党员表决</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8"/>
          <p:cNvSpPr/>
          <p:nvPr>
            <p:custDataLst>
              <p:tags r:id="rId7"/>
            </p:custDataLst>
          </p:nvPr>
        </p:nvSpPr>
        <p:spPr>
          <a:xfrm>
            <a:off x="5233189" y="2881243"/>
            <a:ext cx="762000" cy="762000"/>
          </a:xfrm>
          <a:prstGeom prst="ellipse">
            <a:avLst/>
          </a:prstGeom>
          <a:solidFill>
            <a:schemeClr val="lt1">
              <a:alpha val="100000"/>
            </a:schemeClr>
          </a:solidFill>
          <a:ln w="19050">
            <a:solidFill>
              <a:schemeClr val="accent1">
                <a:alpha val="100000"/>
              </a:schemeClr>
            </a:solidFill>
            <a:prstDash val="solid"/>
          </a:ln>
        </p:spPr>
      </p:sp>
      <p:sp>
        <p:nvSpPr>
          <p:cNvPr id="9" name="AutoShape 9"/>
          <p:cNvSpPr/>
          <p:nvPr>
            <p:custDataLst>
              <p:tags r:id="rId8"/>
            </p:custDataLst>
          </p:nvPr>
        </p:nvSpPr>
        <p:spPr>
          <a:xfrm>
            <a:off x="5233189" y="4138000"/>
            <a:ext cx="762000" cy="762000"/>
          </a:xfrm>
          <a:prstGeom prst="ellipse">
            <a:avLst/>
          </a:prstGeom>
          <a:solidFill>
            <a:schemeClr val="lt1">
              <a:alpha val="100000"/>
            </a:schemeClr>
          </a:solidFill>
          <a:ln w="19050">
            <a:solidFill>
              <a:schemeClr val="accent1">
                <a:alpha val="100000"/>
              </a:schemeClr>
            </a:solidFill>
            <a:prstDash val="solid"/>
          </a:ln>
        </p:spPr>
      </p:sp>
      <p:sp>
        <p:nvSpPr>
          <p:cNvPr id="10" name="AutoShape 10"/>
          <p:cNvSpPr/>
          <p:nvPr>
            <p:custDataLst>
              <p:tags r:id="rId9"/>
            </p:custDataLst>
          </p:nvPr>
        </p:nvSpPr>
        <p:spPr>
          <a:xfrm>
            <a:off x="4471189" y="5386064"/>
            <a:ext cx="762000" cy="762000"/>
          </a:xfrm>
          <a:prstGeom prst="ellipse">
            <a:avLst/>
          </a:prstGeom>
          <a:solidFill>
            <a:schemeClr val="lt1">
              <a:alpha val="100000"/>
            </a:schemeClr>
          </a:solidFill>
          <a:ln w="19050">
            <a:solidFill>
              <a:schemeClr val="accent1">
                <a:alpha val="100000"/>
              </a:schemeClr>
            </a:solidFill>
            <a:prstDash val="solid"/>
          </a:ln>
        </p:spPr>
      </p:sp>
      <p:sp>
        <p:nvSpPr>
          <p:cNvPr id="11" name="AutoShape 11"/>
          <p:cNvSpPr/>
          <p:nvPr>
            <p:custDataLst>
              <p:tags r:id="rId10"/>
            </p:custDataLst>
          </p:nvPr>
        </p:nvSpPr>
        <p:spPr>
          <a:xfrm>
            <a:off x="4471189" y="1654900"/>
            <a:ext cx="762000" cy="762000"/>
          </a:xfrm>
          <a:prstGeom prst="ellipse">
            <a:avLst/>
          </a:prstGeom>
          <a:solidFill>
            <a:schemeClr val="lt1">
              <a:alpha val="100000"/>
            </a:schemeClr>
          </a:solidFill>
          <a:ln w="19050">
            <a:solidFill>
              <a:schemeClr val="accent1">
                <a:alpha val="100000"/>
              </a:schemeClr>
            </a:solidFill>
            <a:prstDash val="solid"/>
          </a:ln>
        </p:spPr>
      </p:sp>
      <p:sp>
        <p:nvSpPr>
          <p:cNvPr id="12" name="TextBox 12"/>
          <p:cNvSpPr txBox="1"/>
          <p:nvPr>
            <p:custDataLst>
              <p:tags r:id="rId11"/>
            </p:custDataLst>
          </p:nvPr>
        </p:nvSpPr>
        <p:spPr>
          <a:xfrm>
            <a:off x="4470237" y="1805712"/>
            <a:ext cx="763905"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2"/>
            </p:custDataLst>
          </p:nvPr>
        </p:nvSpPr>
        <p:spPr>
          <a:xfrm>
            <a:off x="5232236" y="3032056"/>
            <a:ext cx="763905"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3"/>
            </p:custDataLst>
          </p:nvPr>
        </p:nvSpPr>
        <p:spPr>
          <a:xfrm>
            <a:off x="5248581" y="4288812"/>
            <a:ext cx="744855"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4"/>
            </p:custDataLst>
          </p:nvPr>
        </p:nvSpPr>
        <p:spPr>
          <a:xfrm>
            <a:off x="4470237" y="5536876"/>
            <a:ext cx="763905"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15"/>
            </p:custDataLst>
          </p:nvPr>
        </p:nvSpPr>
        <p:spPr>
          <a:xfrm>
            <a:off x="5418969" y="2002557"/>
            <a:ext cx="5609752" cy="456629"/>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在预备期满前一周至两周书面提交转正申请。</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custDataLst>
              <p:tags r:id="rId16"/>
            </p:custDataLst>
          </p:nvPr>
        </p:nvSpPr>
        <p:spPr>
          <a:xfrm>
            <a:off x="5418969" y="1544418"/>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提交申请</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custDataLst>
              <p:tags r:id="rId17"/>
            </p:custDataLst>
          </p:nvPr>
        </p:nvSpPr>
        <p:spPr>
          <a:xfrm>
            <a:off x="5387222" y="5711940"/>
            <a:ext cx="5610225" cy="470410"/>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将表决结果报上级党委审批，并通知</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预备党员本人</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custDataLst>
              <p:tags r:id="rId18"/>
            </p:custDataLst>
          </p:nvPr>
        </p:nvSpPr>
        <p:spPr>
          <a:xfrm>
            <a:off x="5387222" y="5253800"/>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上级审批</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76023" y="2780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转正申请的程序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428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428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24</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442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上级党委审批</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780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审批流程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custDataLst>
              <p:tags r:id="rId2"/>
            </p:custDataLst>
          </p:nvPr>
        </p:nvSpPr>
        <p:spPr>
          <a:xfrm>
            <a:off x="1173423" y="4039709"/>
            <a:ext cx="2643252" cy="580682"/>
          </a:xfrm>
          <a:prstGeom prst="roundRect">
            <a:avLst>
              <a:gd name="adj" fmla="val 16667"/>
            </a:avLst>
          </a:prstGeom>
          <a:solidFill>
            <a:schemeClr val="accent1">
              <a:alpha val="100000"/>
            </a:schemeClr>
          </a:solidFill>
        </p:spPr>
      </p:sp>
      <p:pic>
        <p:nvPicPr>
          <p:cNvPr id="4" name="Picture 4"/>
          <p:cNvPicPr>
            <a:picLocks noChangeAspect="1"/>
          </p:cNvPicPr>
          <p:nvPr>
            <p:custDataLst>
              <p:tags r:id="rId3"/>
            </p:custDataLst>
          </p:nvPr>
        </p:nvPicPr>
        <p:blipFill>
          <a:blip r:embed="rId4"/>
          <a:srcRect l="4868" r="4868"/>
          <a:stretch>
            <a:fillRect/>
          </a:stretch>
        </p:blipFill>
        <p:spPr>
          <a:xfrm>
            <a:off x="1168899" y="1814748"/>
            <a:ext cx="2652299" cy="1961390"/>
          </a:xfrm>
          <a:prstGeom prst="rect">
            <a:avLst/>
          </a:prstGeom>
        </p:spPr>
      </p:pic>
      <p:sp>
        <p:nvSpPr>
          <p:cNvPr id="5" name="TextBox 5"/>
          <p:cNvSpPr txBox="1"/>
          <p:nvPr>
            <p:custDataLst>
              <p:tags r:id="rId5"/>
            </p:custDataLst>
          </p:nvPr>
        </p:nvSpPr>
        <p:spPr>
          <a:xfrm>
            <a:off x="1232154" y="4084884"/>
            <a:ext cx="252579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rPr>
              <a:t>党支部上报材料</a:t>
            </a:r>
            <a:endPar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1239960" y="4844721"/>
            <a:ext cx="2510178" cy="1245227"/>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党支部将发展党员的相关材料上报至上级党委。</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7" name="Picture 7"/>
          <p:cNvPicPr>
            <a:picLocks noChangeAspect="1"/>
          </p:cNvPicPr>
          <p:nvPr>
            <p:custDataLst>
              <p:tags r:id="rId7"/>
            </p:custDataLst>
          </p:nvPr>
        </p:nvPicPr>
        <p:blipFill>
          <a:blip r:embed="rId8"/>
          <a:srcRect l="5038" r="5038"/>
          <a:stretch>
            <a:fillRect/>
          </a:stretch>
        </p:blipFill>
        <p:spPr>
          <a:xfrm>
            <a:off x="4758889" y="1814748"/>
            <a:ext cx="2652299" cy="1961390"/>
          </a:xfrm>
          <a:prstGeom prst="rect">
            <a:avLst/>
          </a:prstGeom>
        </p:spPr>
      </p:pic>
      <p:sp>
        <p:nvSpPr>
          <p:cNvPr id="8" name="TextBox 8"/>
          <p:cNvSpPr txBox="1"/>
          <p:nvPr>
            <p:custDataLst>
              <p:tags r:id="rId9"/>
            </p:custDataLst>
          </p:nvPr>
        </p:nvSpPr>
        <p:spPr>
          <a:xfrm>
            <a:off x="4829950" y="4855621"/>
            <a:ext cx="2510178" cy="1245227"/>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上级党委的组织部门对材料进行严格审查，确保材料真实、完整。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custDataLst>
              <p:tags r:id="rId10"/>
            </p:custDataLst>
          </p:nvPr>
        </p:nvSpPr>
        <p:spPr>
          <a:xfrm>
            <a:off x="4763413" y="4039709"/>
            <a:ext cx="2643252" cy="580682"/>
          </a:xfrm>
          <a:prstGeom prst="roundRect">
            <a:avLst>
              <a:gd name="adj" fmla="val 16667"/>
            </a:avLst>
          </a:prstGeom>
          <a:solidFill>
            <a:schemeClr val="accent1">
              <a:alpha val="100000"/>
            </a:schemeClr>
          </a:solidFill>
        </p:spPr>
      </p:sp>
      <p:sp>
        <p:nvSpPr>
          <p:cNvPr id="10" name="TextBox 10"/>
          <p:cNvSpPr txBox="1"/>
          <p:nvPr>
            <p:custDataLst>
              <p:tags r:id="rId11"/>
            </p:custDataLst>
          </p:nvPr>
        </p:nvSpPr>
        <p:spPr>
          <a:xfrm>
            <a:off x="4822144" y="4084884"/>
            <a:ext cx="252579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rPr>
              <a:t>党委组织部门审查</a:t>
            </a:r>
            <a:endPar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1" name="Picture 11"/>
          <p:cNvPicPr>
            <a:picLocks noChangeAspect="1"/>
          </p:cNvPicPr>
          <p:nvPr>
            <p:custDataLst>
              <p:tags r:id="rId12"/>
            </p:custDataLst>
          </p:nvPr>
        </p:nvPicPr>
        <p:blipFill>
          <a:blip r:embed="rId13"/>
          <a:srcRect l="5826" r="5826"/>
          <a:stretch>
            <a:fillRect/>
          </a:stretch>
        </p:blipFill>
        <p:spPr>
          <a:xfrm>
            <a:off x="8359840" y="1814748"/>
            <a:ext cx="2652299" cy="1961390"/>
          </a:xfrm>
          <a:prstGeom prst="rect">
            <a:avLst/>
          </a:prstGeom>
        </p:spPr>
      </p:pic>
      <p:sp>
        <p:nvSpPr>
          <p:cNvPr id="12" name="TextBox 12"/>
          <p:cNvSpPr txBox="1"/>
          <p:nvPr>
            <p:custDataLst>
              <p:tags r:id="rId14"/>
            </p:custDataLst>
          </p:nvPr>
        </p:nvSpPr>
        <p:spPr>
          <a:xfrm>
            <a:off x="8430901" y="4855621"/>
            <a:ext cx="2510178" cy="1245227"/>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上级党委召开会议，对发展党员进行审批，并作出决定。</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5"/>
            </p:custDataLst>
          </p:nvPr>
        </p:nvSpPr>
        <p:spPr>
          <a:xfrm>
            <a:off x="8364363" y="4039709"/>
            <a:ext cx="2643252" cy="580682"/>
          </a:xfrm>
          <a:prstGeom prst="roundRect">
            <a:avLst>
              <a:gd name="adj" fmla="val 16667"/>
            </a:avLst>
          </a:prstGeom>
          <a:solidFill>
            <a:schemeClr val="accent1">
              <a:alpha val="100000"/>
            </a:schemeClr>
          </a:solidFill>
        </p:spPr>
      </p:sp>
      <p:sp>
        <p:nvSpPr>
          <p:cNvPr id="14" name="TextBox 14"/>
          <p:cNvSpPr txBox="1"/>
          <p:nvPr>
            <p:custDataLst>
              <p:tags r:id="rId16"/>
            </p:custDataLst>
          </p:nvPr>
        </p:nvSpPr>
        <p:spPr>
          <a:xfrm>
            <a:off x="8423095" y="4084884"/>
            <a:ext cx="252579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rPr>
              <a:t>党委审批</a:t>
            </a:r>
            <a:endPar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100771"/>
            <a:ext cx="3267075" cy="3267075"/>
          </a:xfrm>
          <a:prstGeom prst="ellipse">
            <a:avLst/>
          </a:prstGeom>
          <a:ln w="57150">
            <a:solidFill>
              <a:schemeClr val="accent1"/>
            </a:solidFill>
            <a:prstDash val="solid"/>
          </a:ln>
        </p:spPr>
      </p:pic>
      <p:sp>
        <p:nvSpPr>
          <p:cNvPr id="3" name="TextBox 3"/>
          <p:cNvSpPr txBox="1"/>
          <p:nvPr/>
        </p:nvSpPr>
        <p:spPr>
          <a:xfrm>
            <a:off x="539110" y="2984736"/>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批准入党</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28727"/>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对存在某些问题或需要进一步考察的</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预备党员</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，上级党委将暂缓其入党，并给出具体意见。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1100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暂缓入党</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59848" y="40326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不予入党</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77842"/>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对不符合要求的</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预备党员</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，上级党委将不予批准其入党，并向其说明理由。</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32731"/>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对符合要求的</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预备党员</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，上级党委将批准其入党。</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780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审批结果</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对党的认知和入党动机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685901" y="2024509"/>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阐述对党的性质、宗旨、纲领、路线、方针、政策等的认识，表明入党动机和愿望。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入党申请书的内容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rot="0">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1685901" y="3189254"/>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个人在政治、思想、工作、作风等方面的表现</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685901" y="3851288"/>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介绍个人的成长经历、政治历史、思想觉悟、工作表现及今后努力方向等。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rot="0">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nvSpPr>
        <p:spPr>
          <a:xfrm>
            <a:off x="1685901" y="4975292"/>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今后努力方向和如何以实际行动争取早日加入党组织</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685901" y="5637325"/>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明确今后努力方向，提出具体计划和措施，表达为党的事业奋斗终身的决心。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428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428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25</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442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材料归档</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Freeform 2"/>
          <p:cNvSpPr/>
          <p:nvPr/>
        </p:nvSpPr>
        <p:spPr>
          <a:xfrm rot="5400000">
            <a:off x="5057091" y="4223627"/>
            <a:ext cx="19050" cy="1270"/>
          </a:xfrm>
          <a:custGeom>
            <a:avLst/>
            <a:gdLst/>
            <a:ahLst/>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alpha val="100000"/>
              </a:srgbClr>
            </a:solidFill>
            <a:prstDash val="solid"/>
          </a:ln>
        </p:spPr>
      </p:sp>
      <p:sp>
        <p:nvSpPr>
          <p:cNvPr id="3" name="Freeform 3"/>
          <p:cNvSpPr/>
          <p:nvPr/>
        </p:nvSpPr>
        <p:spPr>
          <a:xfrm rot="5400000">
            <a:off x="5055822" y="4221722"/>
            <a:ext cx="3175" cy="1905"/>
          </a:xfrm>
          <a:custGeom>
            <a:avLst/>
            <a:gdLst/>
            <a:ahLst/>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alpha val="100000"/>
              </a:srgbClr>
            </a:solidFill>
            <a:prstDash val="solid"/>
          </a:ln>
        </p:spPr>
      </p:sp>
      <p:sp>
        <p:nvSpPr>
          <p:cNvPr id="4" name="Freeform 4"/>
          <p:cNvSpPr/>
          <p:nvPr/>
        </p:nvSpPr>
        <p:spPr>
          <a:xfrm rot="5400000">
            <a:off x="5055822" y="4223627"/>
            <a:ext cx="19050" cy="1270"/>
          </a:xfrm>
          <a:custGeom>
            <a:avLst/>
            <a:gdLst/>
            <a:ahLst/>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alpha val="100000"/>
              </a:srgbClr>
            </a:solidFill>
            <a:prstDash val="solid"/>
          </a:ln>
        </p:spPr>
      </p:sp>
      <p:sp>
        <p:nvSpPr>
          <p:cNvPr id="5" name="Freeform 5"/>
          <p:cNvSpPr/>
          <p:nvPr/>
        </p:nvSpPr>
        <p:spPr>
          <a:xfrm rot="5400000">
            <a:off x="5058996" y="4223627"/>
            <a:ext cx="19050" cy="1270"/>
          </a:xfrm>
          <a:custGeom>
            <a:avLst/>
            <a:gdLst/>
            <a:ahLst/>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alpha val="100000"/>
              </a:srgbClr>
            </a:solidFill>
            <a:prstDash val="solid"/>
          </a:ln>
        </p:spPr>
      </p:sp>
      <p:sp>
        <p:nvSpPr>
          <p:cNvPr id="6" name="Freeform 6"/>
          <p:cNvSpPr/>
          <p:nvPr/>
        </p:nvSpPr>
        <p:spPr>
          <a:xfrm rot="5400000">
            <a:off x="5056456" y="4224262"/>
            <a:ext cx="1905" cy="1905"/>
          </a:xfrm>
          <a:custGeom>
            <a:avLst/>
            <a:gdLst/>
            <a:ahLst/>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alpha val="100000"/>
              </a:srgbClr>
            </a:solidFill>
            <a:prstDash val="solid"/>
          </a:ln>
        </p:spPr>
      </p:sp>
      <p:sp>
        <p:nvSpPr>
          <p:cNvPr id="7" name="Freeform 7"/>
          <p:cNvSpPr/>
          <p:nvPr/>
        </p:nvSpPr>
        <p:spPr>
          <a:xfrm rot="5400000">
            <a:off x="5184092" y="4350627"/>
            <a:ext cx="19050" cy="1270"/>
          </a:xfrm>
          <a:custGeom>
            <a:avLst/>
            <a:gdLst/>
            <a:ahLst/>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alpha val="100000"/>
              </a:srgbClr>
            </a:solidFill>
            <a:prstDash val="solid"/>
          </a:ln>
        </p:spPr>
      </p:sp>
      <p:sp>
        <p:nvSpPr>
          <p:cNvPr id="8" name="Freeform 8"/>
          <p:cNvSpPr/>
          <p:nvPr/>
        </p:nvSpPr>
        <p:spPr>
          <a:xfrm rot="5400000">
            <a:off x="5182821" y="4348722"/>
            <a:ext cx="3175" cy="1905"/>
          </a:xfrm>
          <a:custGeom>
            <a:avLst/>
            <a:gdLst/>
            <a:ahLst/>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alpha val="100000"/>
              </a:srgbClr>
            </a:solidFill>
            <a:prstDash val="solid"/>
          </a:ln>
        </p:spPr>
      </p:sp>
      <p:sp>
        <p:nvSpPr>
          <p:cNvPr id="9" name="Freeform 9"/>
          <p:cNvSpPr/>
          <p:nvPr/>
        </p:nvSpPr>
        <p:spPr>
          <a:xfrm rot="5400000">
            <a:off x="5182821" y="4350627"/>
            <a:ext cx="19050" cy="1270"/>
          </a:xfrm>
          <a:custGeom>
            <a:avLst/>
            <a:gdLst/>
            <a:ahLst/>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alpha val="100000"/>
              </a:srgbClr>
            </a:solidFill>
            <a:prstDash val="solid"/>
          </a:ln>
        </p:spPr>
      </p:sp>
      <p:sp>
        <p:nvSpPr>
          <p:cNvPr id="10" name="Freeform 10"/>
          <p:cNvSpPr/>
          <p:nvPr/>
        </p:nvSpPr>
        <p:spPr>
          <a:xfrm rot="5400000">
            <a:off x="5185997" y="4350627"/>
            <a:ext cx="19050" cy="1270"/>
          </a:xfrm>
          <a:custGeom>
            <a:avLst/>
            <a:gdLst/>
            <a:ahLst/>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alpha val="100000"/>
              </a:srgbClr>
            </a:solidFill>
            <a:prstDash val="solid"/>
          </a:ln>
        </p:spPr>
      </p:sp>
      <p:sp>
        <p:nvSpPr>
          <p:cNvPr id="11" name="Freeform 11"/>
          <p:cNvSpPr/>
          <p:nvPr/>
        </p:nvSpPr>
        <p:spPr>
          <a:xfrm rot="5400000">
            <a:off x="5183456" y="4351262"/>
            <a:ext cx="1905" cy="1905"/>
          </a:xfrm>
          <a:custGeom>
            <a:avLst/>
            <a:gdLst/>
            <a:ahLst/>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alpha val="100000"/>
              </a:srgbClr>
            </a:solidFill>
            <a:prstDash val="solid"/>
          </a:ln>
        </p:spPr>
      </p:sp>
      <p:sp>
        <p:nvSpPr>
          <p:cNvPr id="12" name="Freeform 12"/>
          <p:cNvSpPr/>
          <p:nvPr/>
        </p:nvSpPr>
        <p:spPr>
          <a:xfrm>
            <a:off x="5208856" y="2272272"/>
            <a:ext cx="1511300" cy="1511300"/>
          </a:xfrm>
          <a:custGeom>
            <a:avLst/>
            <a:gdLst/>
            <a:ahLst/>
            <a:cxnLst/>
            <a:rect l="l" t="t" r="r" b="b"/>
            <a:pathLst>
              <a:path w="1512408" h="1512170">
                <a:moveTo>
                  <a:pt x="756191" y="0"/>
                </a:moveTo>
                <a:cubicBezTo>
                  <a:pt x="1121631" y="0"/>
                  <a:pt x="1426528" y="259217"/>
                  <a:pt x="1497041" y="603811"/>
                </a:cubicBezTo>
                <a:lnTo>
                  <a:pt x="1512380" y="755978"/>
                </a:lnTo>
                <a:lnTo>
                  <a:pt x="1512383" y="755978"/>
                </a:lnTo>
                <a:lnTo>
                  <a:pt x="1512408" y="756215"/>
                </a:lnTo>
                <a:cubicBezTo>
                  <a:pt x="1512408" y="1121658"/>
                  <a:pt x="1253189" y="1426553"/>
                  <a:pt x="908596" y="1497066"/>
                </a:cubicBezTo>
                <a:lnTo>
                  <a:pt x="758775" y="1512170"/>
                </a:lnTo>
                <a:lnTo>
                  <a:pt x="756426" y="1511933"/>
                </a:lnTo>
                <a:lnTo>
                  <a:pt x="756191" y="1509587"/>
                </a:lnTo>
                <a:lnTo>
                  <a:pt x="741087" y="1359766"/>
                </a:lnTo>
                <a:cubicBezTo>
                  <a:pt x="670574" y="1015171"/>
                  <a:pt x="365677" y="755955"/>
                  <a:pt x="237" y="755955"/>
                </a:cubicBezTo>
                <a:lnTo>
                  <a:pt x="0" y="755978"/>
                </a:lnTo>
                <a:lnTo>
                  <a:pt x="15341" y="603811"/>
                </a:lnTo>
                <a:cubicBezTo>
                  <a:pt x="85854" y="259217"/>
                  <a:pt x="390749" y="0"/>
                  <a:pt x="756191" y="0"/>
                </a:cubicBezTo>
                <a:close/>
              </a:path>
            </a:pathLst>
          </a:custGeom>
          <a:solidFill>
            <a:schemeClr val="accent1">
              <a:alpha val="100000"/>
            </a:schemeClr>
          </a:solidFill>
        </p:spPr>
      </p:sp>
      <p:sp>
        <p:nvSpPr>
          <p:cNvPr id="13" name="Freeform 13"/>
          <p:cNvSpPr/>
          <p:nvPr/>
        </p:nvSpPr>
        <p:spPr>
          <a:xfrm>
            <a:off x="5979112" y="3014587"/>
            <a:ext cx="1513205" cy="1513205"/>
          </a:xfrm>
          <a:custGeom>
            <a:avLst/>
            <a:gdLst/>
            <a:ahLst/>
            <a:cxnLst/>
            <a:rect l="l" t="t" r="r" b="b"/>
            <a:pathLst>
              <a:path w="1512169" h="1512407">
                <a:moveTo>
                  <a:pt x="756189" y="0"/>
                </a:moveTo>
                <a:lnTo>
                  <a:pt x="908359" y="15341"/>
                </a:lnTo>
                <a:cubicBezTo>
                  <a:pt x="1252952" y="85854"/>
                  <a:pt x="1512169" y="390752"/>
                  <a:pt x="1512169" y="756192"/>
                </a:cubicBezTo>
                <a:cubicBezTo>
                  <a:pt x="1512169" y="1121634"/>
                  <a:pt x="1252952" y="1426530"/>
                  <a:pt x="908359" y="1497043"/>
                </a:cubicBezTo>
                <a:lnTo>
                  <a:pt x="756189" y="1512384"/>
                </a:lnTo>
                <a:lnTo>
                  <a:pt x="755954" y="1512407"/>
                </a:lnTo>
                <a:cubicBezTo>
                  <a:pt x="390512" y="1512407"/>
                  <a:pt x="85617" y="1253191"/>
                  <a:pt x="15104" y="908597"/>
                </a:cubicBezTo>
                <a:lnTo>
                  <a:pt x="0" y="758776"/>
                </a:lnTo>
                <a:lnTo>
                  <a:pt x="235" y="756429"/>
                </a:lnTo>
                <a:lnTo>
                  <a:pt x="2583" y="756192"/>
                </a:lnTo>
                <a:lnTo>
                  <a:pt x="152404" y="741088"/>
                </a:lnTo>
                <a:cubicBezTo>
                  <a:pt x="496998" y="670575"/>
                  <a:pt x="756215" y="365680"/>
                  <a:pt x="756215" y="237"/>
                </a:cubicBezTo>
                <a:close/>
              </a:path>
            </a:pathLst>
          </a:custGeom>
          <a:solidFill>
            <a:schemeClr val="accent1">
              <a:alpha val="50000"/>
            </a:schemeClr>
          </a:solidFill>
        </p:spPr>
      </p:sp>
      <p:sp>
        <p:nvSpPr>
          <p:cNvPr id="14" name="Freeform 14"/>
          <p:cNvSpPr/>
          <p:nvPr/>
        </p:nvSpPr>
        <p:spPr>
          <a:xfrm>
            <a:off x="5208222" y="3784207"/>
            <a:ext cx="1511300" cy="1513205"/>
          </a:xfrm>
          <a:custGeom>
            <a:avLst/>
            <a:gdLst/>
            <a:ahLst/>
            <a:cxnLst/>
            <a:rect l="l" t="t" r="r" b="b"/>
            <a:pathLst>
              <a:path w="1512404" h="1512172">
                <a:moveTo>
                  <a:pt x="2802" y="755937"/>
                </a:moveTo>
                <a:lnTo>
                  <a:pt x="260" y="756217"/>
                </a:lnTo>
                <a:lnTo>
                  <a:pt x="2802" y="755993"/>
                </a:lnTo>
                <a:close/>
                <a:moveTo>
                  <a:pt x="753631" y="0"/>
                </a:moveTo>
                <a:lnTo>
                  <a:pt x="755977" y="237"/>
                </a:lnTo>
                <a:lnTo>
                  <a:pt x="756214" y="2584"/>
                </a:lnTo>
                <a:lnTo>
                  <a:pt x="756214" y="2590"/>
                </a:lnTo>
                <a:lnTo>
                  <a:pt x="771318" y="152407"/>
                </a:lnTo>
                <a:cubicBezTo>
                  <a:pt x="841831" y="497001"/>
                  <a:pt x="1146726" y="756217"/>
                  <a:pt x="1512169" y="756217"/>
                </a:cubicBezTo>
                <a:lnTo>
                  <a:pt x="1512404" y="756194"/>
                </a:lnTo>
                <a:lnTo>
                  <a:pt x="1497065" y="908362"/>
                </a:lnTo>
                <a:cubicBezTo>
                  <a:pt x="1426551" y="1252956"/>
                  <a:pt x="1121654" y="1512172"/>
                  <a:pt x="756214" y="1512172"/>
                </a:cubicBezTo>
                <a:cubicBezTo>
                  <a:pt x="390772" y="1512172"/>
                  <a:pt x="85877" y="1252956"/>
                  <a:pt x="15364" y="908362"/>
                </a:cubicBezTo>
                <a:lnTo>
                  <a:pt x="23" y="756194"/>
                </a:lnTo>
                <a:lnTo>
                  <a:pt x="0" y="755957"/>
                </a:lnTo>
                <a:cubicBezTo>
                  <a:pt x="0" y="390517"/>
                  <a:pt x="259216" y="85619"/>
                  <a:pt x="603810" y="15106"/>
                </a:cubicBezTo>
                <a:close/>
              </a:path>
            </a:pathLst>
          </a:custGeom>
          <a:solidFill>
            <a:schemeClr val="accent1">
              <a:alpha val="100000"/>
            </a:schemeClr>
          </a:solidFill>
        </p:spPr>
      </p:sp>
      <p:sp>
        <p:nvSpPr>
          <p:cNvPr id="15" name="Freeform 15"/>
          <p:cNvSpPr/>
          <p:nvPr/>
        </p:nvSpPr>
        <p:spPr>
          <a:xfrm>
            <a:off x="4435427" y="3027287"/>
            <a:ext cx="1512570" cy="1511300"/>
          </a:xfrm>
          <a:custGeom>
            <a:avLst/>
            <a:gdLst/>
            <a:ahLst/>
            <a:cxnLst/>
            <a:rect l="l" t="t" r="r" b="b"/>
            <a:pathLst>
              <a:path w="1512169" h="1512407">
                <a:moveTo>
                  <a:pt x="756215" y="0"/>
                </a:moveTo>
                <a:cubicBezTo>
                  <a:pt x="1121655" y="0"/>
                  <a:pt x="1426552" y="259216"/>
                  <a:pt x="1497065" y="603810"/>
                </a:cubicBezTo>
                <a:lnTo>
                  <a:pt x="1512169" y="753631"/>
                </a:lnTo>
                <a:lnTo>
                  <a:pt x="1511931" y="755978"/>
                </a:lnTo>
                <a:lnTo>
                  <a:pt x="1509585" y="756215"/>
                </a:lnTo>
                <a:lnTo>
                  <a:pt x="1359764" y="771319"/>
                </a:lnTo>
                <a:cubicBezTo>
                  <a:pt x="1015170" y="841832"/>
                  <a:pt x="755954" y="1146729"/>
                  <a:pt x="755954" y="1512169"/>
                </a:cubicBezTo>
                <a:lnTo>
                  <a:pt x="755977" y="1512407"/>
                </a:lnTo>
                <a:lnTo>
                  <a:pt x="603810" y="1497066"/>
                </a:lnTo>
                <a:cubicBezTo>
                  <a:pt x="259216" y="1426552"/>
                  <a:pt x="0" y="1121657"/>
                  <a:pt x="0" y="756215"/>
                </a:cubicBezTo>
                <a:cubicBezTo>
                  <a:pt x="0" y="390775"/>
                  <a:pt x="259216" y="85877"/>
                  <a:pt x="603810" y="15364"/>
                </a:cubicBezTo>
                <a:lnTo>
                  <a:pt x="755977" y="23"/>
                </a:lnTo>
                <a:close/>
              </a:path>
            </a:pathLst>
          </a:custGeom>
          <a:solidFill>
            <a:schemeClr val="accent1">
              <a:alpha val="51000"/>
            </a:schemeClr>
          </a:solidFill>
        </p:spPr>
      </p:sp>
      <p:cxnSp>
        <p:nvCxnSpPr>
          <p:cNvPr id="16" name="Connector 16"/>
          <p:cNvCxnSpPr/>
          <p:nvPr/>
        </p:nvCxnSpPr>
        <p:spPr>
          <a:xfrm>
            <a:off x="3846147" y="2138287"/>
            <a:ext cx="0" cy="1088390"/>
          </a:xfrm>
          <a:prstGeom prst="line">
            <a:avLst/>
          </a:prstGeom>
          <a:ln w="6350">
            <a:solidFill>
              <a:schemeClr val="accent1"/>
            </a:solidFill>
            <a:prstDash val="sys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7" name="Connector 17"/>
          <p:cNvCxnSpPr/>
          <p:nvPr/>
        </p:nvCxnSpPr>
        <p:spPr>
          <a:xfrm>
            <a:off x="8089217" y="4144887"/>
            <a:ext cx="0" cy="1088390"/>
          </a:xfrm>
          <a:prstGeom prst="line">
            <a:avLst/>
          </a:prstGeom>
          <a:ln w="6350">
            <a:solidFill>
              <a:schemeClr val="accent1"/>
            </a:solidFill>
            <a:prstDash val="sys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8" name="Connector 18"/>
          <p:cNvCxnSpPr/>
          <p:nvPr/>
        </p:nvCxnSpPr>
        <p:spPr>
          <a:xfrm>
            <a:off x="8089217" y="2138287"/>
            <a:ext cx="0" cy="1088390"/>
          </a:xfrm>
          <a:prstGeom prst="line">
            <a:avLst/>
          </a:prstGeom>
          <a:ln w="6350">
            <a:solidFill>
              <a:schemeClr val="accent1"/>
            </a:solidFill>
            <a:prstDash val="sys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9" name="Connector 19"/>
          <p:cNvCxnSpPr/>
          <p:nvPr/>
        </p:nvCxnSpPr>
        <p:spPr>
          <a:xfrm>
            <a:off x="3846147" y="4144887"/>
            <a:ext cx="0" cy="1088390"/>
          </a:xfrm>
          <a:prstGeom prst="line">
            <a:avLst/>
          </a:prstGeom>
          <a:ln w="6350">
            <a:solidFill>
              <a:schemeClr val="accent1"/>
            </a:solidFill>
            <a:prstDash val="sysDash"/>
            <a:headEnd type="none"/>
            <a:tailEnd type="none"/>
          </a:ln>
        </p:spPr>
        <p:style>
          <a:lnRef idx="0">
            <a:schemeClr val="accent1"/>
          </a:lnRef>
          <a:fillRef idx="1">
            <a:schemeClr val="accent1"/>
          </a:fillRef>
          <a:effectRef idx="0">
            <a:schemeClr val="accent1"/>
          </a:effectRef>
          <a:fontRef idx="minor">
            <a:schemeClr val="lt1"/>
          </a:fontRef>
        </p:style>
      </p:cxnSp>
      <p:sp>
        <p:nvSpPr>
          <p:cNvPr id="20" name="TextBox 20"/>
          <p:cNvSpPr txBox="1"/>
          <p:nvPr/>
        </p:nvSpPr>
        <p:spPr>
          <a:xfrm>
            <a:off x="1352737" y="2509502"/>
            <a:ext cx="2267763" cy="816546"/>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包括个人基本信息、入党动机、对党的认识等。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nvSpPr>
        <p:spPr>
          <a:xfrm>
            <a:off x="1352737" y="4477293"/>
            <a:ext cx="2267763" cy="816546"/>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包括入党积极分子培养考察登记表、入党积极分子考察期现实表现材料等。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TextBox 22"/>
          <p:cNvSpPr txBox="1"/>
          <p:nvPr/>
        </p:nvSpPr>
        <p:spPr>
          <a:xfrm>
            <a:off x="8260881" y="2546235"/>
            <a:ext cx="2267763" cy="816546"/>
          </a:xfrm>
          <a:prstGeom prst="rect">
            <a:avLst/>
          </a:prstGeom>
        </p:spPr>
        <p:txBody>
          <a:bodyPr vert="horz" wrap="square" lIns="66008" tIns="33052" rIns="66008" bIns="33052"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定期向党组织汇报思想动态，包括学习、工作、生活等方面。</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3" name="TextBox 23"/>
          <p:cNvSpPr txBox="1"/>
          <p:nvPr/>
        </p:nvSpPr>
        <p:spPr>
          <a:xfrm>
            <a:off x="8307960" y="3913140"/>
            <a:ext cx="2173605" cy="572543"/>
          </a:xfrm>
          <a:prstGeom prst="rect">
            <a:avLst/>
          </a:prstGeom>
          <a:noFill/>
        </p:spPr>
        <p:txBody>
          <a:bodyPr vert="horz" wrap="square" lIns="91440" tIns="45720" rIns="91440" bIns="45720"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政审材料</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4" name="TextBox 24"/>
          <p:cNvSpPr txBox="1"/>
          <p:nvPr/>
        </p:nvSpPr>
        <p:spPr>
          <a:xfrm>
            <a:off x="8260881" y="4514026"/>
            <a:ext cx="2267763" cy="816546"/>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包括政治审查报告、家庭成员及社会关系调查表等。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5" name="Freeform 25"/>
          <p:cNvSpPr/>
          <p:nvPr/>
        </p:nvSpPr>
        <p:spPr>
          <a:xfrm>
            <a:off x="5780337" y="2659584"/>
            <a:ext cx="368338" cy="368338"/>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id="26" name="Freeform 26"/>
          <p:cNvSpPr/>
          <p:nvPr/>
        </p:nvSpPr>
        <p:spPr>
          <a:xfrm>
            <a:off x="6628172" y="3568708"/>
            <a:ext cx="429728" cy="429728"/>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moveTo>
                  <a:pt x="60960" y="137160"/>
                </a:moveTo>
                <a:lnTo>
                  <a:pt x="60960" y="76200"/>
                </a:lnTo>
                <a:lnTo>
                  <a:pt x="30480" y="76200"/>
                </a:lnTo>
                <a:lnTo>
                  <a:pt x="30480" y="137160"/>
                </a:lnTo>
                <a:lnTo>
                  <a:pt x="60960" y="137160"/>
                </a:lnTo>
                <a:close/>
                <a:moveTo>
                  <a:pt x="30480" y="259080"/>
                </a:moveTo>
                <a:lnTo>
                  <a:pt x="30480" y="243840"/>
                </a:lnTo>
                <a:lnTo>
                  <a:pt x="304800" y="243840"/>
                </a:lnTo>
                <a:lnTo>
                  <a:pt x="304800" y="259080"/>
                </a:lnTo>
                <a:lnTo>
                  <a:pt x="243840" y="289560"/>
                </a:lnTo>
                <a:lnTo>
                  <a:pt x="91440" y="289560"/>
                </a:lnTo>
                <a:lnTo>
                  <a:pt x="30480" y="259080"/>
                </a:lnTo>
                <a:close/>
              </a:path>
            </a:pathLst>
          </a:custGeom>
          <a:solidFill>
            <a:srgbClr val="FFFFFF">
              <a:alpha val="100000"/>
            </a:srgbClr>
          </a:solidFill>
        </p:spPr>
      </p:sp>
      <p:sp>
        <p:nvSpPr>
          <p:cNvPr id="27" name="Freeform 27"/>
          <p:cNvSpPr/>
          <p:nvPr/>
        </p:nvSpPr>
        <p:spPr>
          <a:xfrm>
            <a:off x="5749071" y="4392685"/>
            <a:ext cx="429600" cy="429600"/>
          </a:xfrm>
          <a:custGeom>
            <a:avLst/>
            <a:gdLst/>
            <a:ahLst/>
            <a:cxnLst/>
            <a:rect l="l" t="t" r="r" b="b"/>
            <a:pathLst>
              <a:path w="304800" h="304800">
                <a:moveTo>
                  <a:pt x="285750" y="171450"/>
                </a:moveTo>
                <a:lnTo>
                  <a:pt x="266700" y="171450"/>
                </a:lnTo>
                <a:lnTo>
                  <a:pt x="266700" y="133350"/>
                </a:lnTo>
                <a:cubicBezTo>
                  <a:pt x="266700" y="70247"/>
                  <a:pt x="215503" y="19050"/>
                  <a:pt x="152400" y="19050"/>
                </a:cubicBezTo>
                <a:cubicBezTo>
                  <a:pt x="89297" y="19050"/>
                  <a:pt x="38100" y="70247"/>
                  <a:pt x="38100" y="133350"/>
                </a:cubicBezTo>
                <a:lnTo>
                  <a:pt x="38100" y="171450"/>
                </a:lnTo>
                <a:lnTo>
                  <a:pt x="19050" y="171450"/>
                </a:lnTo>
                <a:cubicBezTo>
                  <a:pt x="8525" y="171450"/>
                  <a:pt x="0" y="179975"/>
                  <a:pt x="0" y="190500"/>
                </a:cubicBezTo>
                <a:lnTo>
                  <a:pt x="0" y="266700"/>
                </a:lnTo>
                <a:cubicBezTo>
                  <a:pt x="0" y="277225"/>
                  <a:pt x="8525" y="285750"/>
                  <a:pt x="19050" y="285750"/>
                </a:cubicBezTo>
                <a:lnTo>
                  <a:pt x="76200" y="285750"/>
                </a:lnTo>
                <a:lnTo>
                  <a:pt x="76200" y="133350"/>
                </a:lnTo>
                <a:cubicBezTo>
                  <a:pt x="76200" y="91307"/>
                  <a:pt x="110357" y="57150"/>
                  <a:pt x="152400" y="57150"/>
                </a:cubicBezTo>
                <a:cubicBezTo>
                  <a:pt x="194443" y="57150"/>
                  <a:pt x="228600" y="91307"/>
                  <a:pt x="228600" y="133350"/>
                </a:cubicBezTo>
                <a:lnTo>
                  <a:pt x="228600" y="285750"/>
                </a:lnTo>
                <a:lnTo>
                  <a:pt x="285750" y="285750"/>
                </a:lnTo>
                <a:cubicBezTo>
                  <a:pt x="296275" y="285750"/>
                  <a:pt x="304800" y="277225"/>
                  <a:pt x="304800" y="266700"/>
                </a:cubicBezTo>
                <a:lnTo>
                  <a:pt x="304800" y="190500"/>
                </a:lnTo>
                <a:cubicBezTo>
                  <a:pt x="304800" y="179975"/>
                  <a:pt x="296275" y="171450"/>
                  <a:pt x="285750" y="171450"/>
                </a:cubicBezTo>
                <a:close/>
              </a:path>
            </a:pathLst>
          </a:custGeom>
          <a:solidFill>
            <a:srgbClr val="FFFFFF">
              <a:alpha val="100000"/>
            </a:srgbClr>
          </a:solidFill>
        </p:spPr>
      </p:sp>
      <p:sp>
        <p:nvSpPr>
          <p:cNvPr id="28" name="Freeform 28"/>
          <p:cNvSpPr/>
          <p:nvPr/>
        </p:nvSpPr>
        <p:spPr>
          <a:xfrm>
            <a:off x="4877858" y="3562391"/>
            <a:ext cx="409265" cy="409265"/>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rgbClr val="FFFFFF">
              <a:alpha val="100000"/>
            </a:srgbClr>
          </a:solidFill>
        </p:spPr>
      </p:sp>
      <p:sp>
        <p:nvSpPr>
          <p:cNvPr id="29" name="TextBox 29"/>
          <p:cNvSpPr txBox="1"/>
          <p:nvPr/>
        </p:nvSpPr>
        <p:spPr>
          <a:xfrm>
            <a:off x="8307960" y="1921553"/>
            <a:ext cx="2173605" cy="587949"/>
          </a:xfrm>
          <a:prstGeom prst="rect">
            <a:avLst/>
          </a:prstGeom>
          <a:noFill/>
        </p:spPr>
        <p:txBody>
          <a:bodyPr vert="horz" wrap="square" lIns="91440" tIns="45720" rIns="91440" bIns="45720"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思想汇报</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0" name="TextBox 30"/>
          <p:cNvSpPr txBox="1"/>
          <p:nvPr/>
        </p:nvSpPr>
        <p:spPr>
          <a:xfrm>
            <a:off x="1399816" y="1921553"/>
            <a:ext cx="2173605" cy="587949"/>
          </a:xfrm>
          <a:prstGeom prst="rect">
            <a:avLst/>
          </a:prstGeom>
          <a:noFill/>
        </p:spPr>
        <p:txBody>
          <a:bodyPr vert="horz" wrap="square" lIns="91440" tIns="45720" rIns="91440" bIns="4572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入党申请书</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1" name="TextBox 31"/>
          <p:cNvSpPr txBox="1"/>
          <p:nvPr/>
        </p:nvSpPr>
        <p:spPr>
          <a:xfrm>
            <a:off x="1399816" y="3913140"/>
            <a:ext cx="2173605" cy="564154"/>
          </a:xfrm>
          <a:prstGeom prst="rect">
            <a:avLst/>
          </a:prstGeom>
          <a:noFill/>
        </p:spPr>
        <p:txBody>
          <a:bodyPr vert="horz" wrap="square" lIns="91440" tIns="45720" rIns="91440" bIns="4572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培养考察材料</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2" name="TextBox 32"/>
          <p:cNvSpPr txBox="1"/>
          <p:nvPr/>
        </p:nvSpPr>
        <p:spPr>
          <a:xfrm>
            <a:off x="476023" y="2780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归档内容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186" b="-186"/>
          </a:stretch>
        </a:blipFill>
        <a:effectLst/>
      </p:bgPr>
    </p:bg>
    <p:spTree>
      <p:nvGrpSpPr>
        <p:cNvPr id="1" name=""/>
        <p:cNvGrpSpPr/>
        <p:nvPr/>
      </p:nvGrpSpPr>
      <p:grpSpPr>
        <a:xfrm>
          <a:off x="0" y="0"/>
          <a:ext cx="0" cy="0"/>
          <a:chOff x="0" y="0"/>
          <a:chExt cx="0" cy="0"/>
        </a:xfrm>
      </p:grpSpPr>
      <p:sp>
        <p:nvSpPr>
          <p:cNvPr id="2" name="TextBox 2"/>
          <p:cNvSpPr txBox="1"/>
          <p:nvPr/>
        </p:nvSpPr>
        <p:spPr>
          <a:xfrm>
            <a:off x="1100813" y="2932145"/>
            <a:ext cx="1704975" cy="723900"/>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分类清晰</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67426" y="3673296"/>
            <a:ext cx="2571750" cy="2391112"/>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各类材料应按照不同性质进行分类，归档清晰。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Freeform 4"/>
          <p:cNvSpPr/>
          <p:nvPr/>
        </p:nvSpPr>
        <p:spPr>
          <a:xfrm>
            <a:off x="1724309" y="2029717"/>
            <a:ext cx="457983" cy="457983"/>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close/>
              </a:path>
            </a:pathLst>
          </a:custGeom>
          <a:solidFill>
            <a:schemeClr val="accent1">
              <a:alpha val="100000"/>
            </a:schemeClr>
          </a:solidFill>
        </p:spPr>
      </p:sp>
      <p:sp>
        <p:nvSpPr>
          <p:cNvPr id="5" name="Freeform 5"/>
          <p:cNvSpPr/>
          <p:nvPr/>
        </p:nvSpPr>
        <p:spPr>
          <a:xfrm>
            <a:off x="4576796" y="1997415"/>
            <a:ext cx="457983" cy="457983"/>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close/>
              </a:path>
            </a:pathLst>
          </a:custGeom>
          <a:solidFill>
            <a:schemeClr val="lt1">
              <a:alpha val="100000"/>
            </a:schemeClr>
          </a:solidFill>
        </p:spPr>
      </p:sp>
      <p:sp>
        <p:nvSpPr>
          <p:cNvPr id="6" name="TextBox 6"/>
          <p:cNvSpPr txBox="1"/>
          <p:nvPr/>
        </p:nvSpPr>
        <p:spPr>
          <a:xfrm>
            <a:off x="3953300" y="2932145"/>
            <a:ext cx="1704975" cy="723900"/>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真实完整</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3519912" y="3673296"/>
            <a:ext cx="2571750" cy="2391112"/>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归档材料应真实反映发展党员的全过程，不得有虚假内容或遗漏。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Freeform 8"/>
          <p:cNvSpPr/>
          <p:nvPr/>
        </p:nvSpPr>
        <p:spPr>
          <a:xfrm>
            <a:off x="7429282" y="2055895"/>
            <a:ext cx="457983" cy="457983"/>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close/>
              </a:path>
            </a:pathLst>
          </a:custGeom>
          <a:solidFill>
            <a:schemeClr val="lt1">
              <a:alpha val="100000"/>
            </a:schemeClr>
          </a:solidFill>
        </p:spPr>
      </p:sp>
      <p:sp>
        <p:nvSpPr>
          <p:cNvPr id="9" name="TextBox 9"/>
          <p:cNvSpPr txBox="1"/>
          <p:nvPr/>
        </p:nvSpPr>
        <p:spPr>
          <a:xfrm>
            <a:off x="6805786" y="2932145"/>
            <a:ext cx="1704975" cy="723900"/>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保密安全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6372399" y="3673296"/>
            <a:ext cx="2571750" cy="2391112"/>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归档材料应存放在安全保密的地方，防止泄露或遗失。</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Freeform 11"/>
          <p:cNvSpPr/>
          <p:nvPr/>
        </p:nvSpPr>
        <p:spPr>
          <a:xfrm>
            <a:off x="10281769" y="2055895"/>
            <a:ext cx="457983" cy="457983"/>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close/>
              </a:path>
            </a:pathLst>
          </a:custGeom>
          <a:solidFill>
            <a:schemeClr val="lt1">
              <a:alpha val="100000"/>
            </a:schemeClr>
          </a:solidFill>
        </p:spPr>
      </p:sp>
      <p:sp>
        <p:nvSpPr>
          <p:cNvPr id="12" name="TextBox 12"/>
          <p:cNvSpPr txBox="1"/>
          <p:nvPr/>
        </p:nvSpPr>
        <p:spPr>
          <a:xfrm>
            <a:off x="9658273" y="2932145"/>
            <a:ext cx="1704975" cy="723900"/>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便于查阅</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9224886" y="3673296"/>
            <a:ext cx="2571750" cy="2391112"/>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归档材料应按照一定顺序排列，方便查阅和使用。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Freeform 14"/>
          <p:cNvSpPr/>
          <p:nvPr/>
        </p:nvSpPr>
        <p:spPr>
          <a:xfrm>
            <a:off x="4542899" y="1995821"/>
            <a:ext cx="525777" cy="525777"/>
          </a:xfrm>
          <a:custGeom>
            <a:avLst/>
            <a:gdLst/>
            <a:ahLst/>
            <a:cxnLst/>
            <a:rect l="l" t="t" r="r" b="b"/>
            <a:pathLst>
              <a:path w="304800" h="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moveTo>
                  <a:pt x="121920" y="60960"/>
                </a:moveTo>
                <a:lnTo>
                  <a:pt x="121920" y="76200"/>
                </a:lnTo>
                <a:lnTo>
                  <a:pt x="182880" y="76200"/>
                </a:lnTo>
                <a:lnTo>
                  <a:pt x="182880" y="60960"/>
                </a:lnTo>
                <a:lnTo>
                  <a:pt x="121920" y="60960"/>
                </a:lnTo>
                <a:close/>
              </a:path>
            </a:pathLst>
          </a:custGeom>
          <a:solidFill>
            <a:schemeClr val="accent1">
              <a:alpha val="100000"/>
            </a:schemeClr>
          </a:solidFill>
        </p:spPr>
      </p:sp>
      <p:sp>
        <p:nvSpPr>
          <p:cNvPr id="15" name="Freeform 15"/>
          <p:cNvSpPr/>
          <p:nvPr/>
        </p:nvSpPr>
        <p:spPr>
          <a:xfrm>
            <a:off x="7373114" y="2029717"/>
            <a:ext cx="570319" cy="457983"/>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moveTo>
                  <a:pt x="60960" y="137160"/>
                </a:moveTo>
                <a:lnTo>
                  <a:pt x="60960" y="76200"/>
                </a:lnTo>
                <a:lnTo>
                  <a:pt x="30480" y="76200"/>
                </a:lnTo>
                <a:lnTo>
                  <a:pt x="30480" y="137160"/>
                </a:lnTo>
                <a:lnTo>
                  <a:pt x="60960" y="137160"/>
                </a:lnTo>
                <a:close/>
                <a:moveTo>
                  <a:pt x="30480" y="259080"/>
                </a:moveTo>
                <a:lnTo>
                  <a:pt x="30480" y="243840"/>
                </a:lnTo>
                <a:lnTo>
                  <a:pt x="304800" y="243840"/>
                </a:lnTo>
                <a:lnTo>
                  <a:pt x="304800" y="259080"/>
                </a:lnTo>
                <a:lnTo>
                  <a:pt x="243840" y="289560"/>
                </a:lnTo>
                <a:lnTo>
                  <a:pt x="91440" y="289560"/>
                </a:lnTo>
                <a:lnTo>
                  <a:pt x="30480" y="259080"/>
                </a:lnTo>
                <a:close/>
              </a:path>
            </a:pathLst>
          </a:custGeom>
          <a:solidFill>
            <a:schemeClr val="accent1">
              <a:alpha val="100000"/>
            </a:schemeClr>
          </a:solidFill>
        </p:spPr>
      </p:sp>
      <p:sp>
        <p:nvSpPr>
          <p:cNvPr id="16" name="Freeform 16"/>
          <p:cNvSpPr/>
          <p:nvPr/>
        </p:nvSpPr>
        <p:spPr>
          <a:xfrm>
            <a:off x="10272021" y="2019969"/>
            <a:ext cx="477480" cy="477480"/>
          </a:xfrm>
          <a:custGeom>
            <a:avLst/>
            <a:gdLst/>
            <a:ahLst/>
            <a:cxnLst/>
            <a:rect l="l" t="t" r="r" b="b"/>
            <a:pathLst>
              <a:path w="304800" h="304800">
                <a:moveTo>
                  <a:pt x="152400" y="190500"/>
                </a:moveTo>
                <a:cubicBezTo>
                  <a:pt x="194481" y="190500"/>
                  <a:pt x="228562" y="156381"/>
                  <a:pt x="228562" y="114300"/>
                </a:cubicBezTo>
                <a:lnTo>
                  <a:pt x="228562" y="76200"/>
                </a:lnTo>
                <a:cubicBezTo>
                  <a:pt x="228562" y="23612"/>
                  <a:pt x="190500" y="0"/>
                  <a:pt x="152400" y="0"/>
                </a:cubicBezTo>
                <a:lnTo>
                  <a:pt x="76162" y="0"/>
                </a:lnTo>
                <a:cubicBezTo>
                  <a:pt x="38100" y="0"/>
                  <a:pt x="0" y="20241"/>
                  <a:pt x="0" y="76200"/>
                </a:cubicBezTo>
                <a:cubicBezTo>
                  <a:pt x="0" y="130969"/>
                  <a:pt x="38100" y="152400"/>
                  <a:pt x="76162" y="152400"/>
                </a:cubicBezTo>
                <a:lnTo>
                  <a:pt x="114300" y="152400"/>
                </a:lnTo>
                <a:cubicBezTo>
                  <a:pt x="135322" y="152400"/>
                  <a:pt x="152400" y="169478"/>
                  <a:pt x="152400" y="190500"/>
                </a:cubicBezTo>
                <a:close/>
                <a:moveTo>
                  <a:pt x="247460" y="116329"/>
                </a:moveTo>
                <a:cubicBezTo>
                  <a:pt x="246345" y="167878"/>
                  <a:pt x="204197" y="209550"/>
                  <a:pt x="152400" y="209550"/>
                </a:cubicBezTo>
                <a:lnTo>
                  <a:pt x="133350" y="209550"/>
                </a:lnTo>
                <a:lnTo>
                  <a:pt x="133350" y="190500"/>
                </a:lnTo>
                <a:cubicBezTo>
                  <a:pt x="133350" y="179984"/>
                  <a:pt x="124797" y="171450"/>
                  <a:pt x="114300" y="171450"/>
                </a:cubicBezTo>
                <a:lnTo>
                  <a:pt x="78095" y="171450"/>
                </a:lnTo>
                <a:cubicBezTo>
                  <a:pt x="76952" y="177136"/>
                  <a:pt x="76248" y="183223"/>
                  <a:pt x="76200" y="189795"/>
                </a:cubicBezTo>
                <a:lnTo>
                  <a:pt x="76200" y="229333"/>
                </a:lnTo>
                <a:cubicBezTo>
                  <a:pt x="76600" y="271072"/>
                  <a:pt x="110566" y="304800"/>
                  <a:pt x="152400" y="304800"/>
                </a:cubicBezTo>
                <a:cubicBezTo>
                  <a:pt x="152400" y="283740"/>
                  <a:pt x="169478" y="266700"/>
                  <a:pt x="190500" y="266700"/>
                </a:cubicBezTo>
                <a:lnTo>
                  <a:pt x="228562" y="266700"/>
                </a:lnTo>
                <a:cubicBezTo>
                  <a:pt x="266700" y="266700"/>
                  <a:pt x="304800" y="245269"/>
                  <a:pt x="304800" y="190500"/>
                </a:cubicBezTo>
                <a:cubicBezTo>
                  <a:pt x="304800" y="143894"/>
                  <a:pt x="278273" y="122301"/>
                  <a:pt x="247460" y="116329"/>
                </a:cubicBezTo>
                <a:close/>
              </a:path>
            </a:pathLst>
          </a:custGeom>
          <a:solidFill>
            <a:schemeClr val="accent1">
              <a:alpha val="100000"/>
            </a:schemeClr>
          </a:solidFill>
        </p:spPr>
      </p:sp>
      <p:sp>
        <p:nvSpPr>
          <p:cNvPr id="17" name="TextBox 17"/>
          <p:cNvSpPr txBox="1"/>
          <p:nvPr/>
        </p:nvSpPr>
        <p:spPr>
          <a:xfrm>
            <a:off x="476023" y="2780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归档要求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01</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思考1</a:t>
            </a:r>
            <a:r>
              <a:rPr lang="zh-CN" alt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a:t>
            </a: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企业在发展党员方面，有个别新入职大学生员工存在</a:t>
            </a:r>
            <a:r>
              <a:rPr lang="zh-CN" alt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现实</a:t>
            </a: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情况：7月初为毕业时间，7月底8月初为中共预备党员期满应转正时间，而8月中下旬9月初才到用人单位报到。入职时</a:t>
            </a:r>
            <a:r>
              <a:rPr lang="zh-CN" alt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a:t>
            </a: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期满转正时间已过，应如何解决？</a:t>
            </a:r>
            <a:endPar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374316" y="3045252"/>
            <a:ext cx="9429750" cy="1656361"/>
          </a:xfrm>
          <a:prstGeom prst="roundRect">
            <a:avLst>
              <a:gd name="adj" fmla="val 16667"/>
            </a:avLst>
          </a:prstGeom>
          <a:gradFill>
            <a:gsLst>
              <a:gs pos="100000">
                <a:schemeClr val="lt2">
                  <a:alpha val="100000"/>
                </a:schemeClr>
              </a:gs>
              <a:gs pos="0">
                <a:schemeClr val="lt1">
                  <a:alpha val="100000"/>
                </a:schemeClr>
              </a:gs>
            </a:gsLst>
            <a:lin ang="0"/>
          </a:gradFill>
        </p:spPr>
      </p:sp>
      <p:sp>
        <p:nvSpPr>
          <p:cNvPr id="3" name="AutoShape 3"/>
          <p:cNvSpPr/>
          <p:nvPr/>
        </p:nvSpPr>
        <p:spPr>
          <a:xfrm>
            <a:off x="1374316" y="4823279"/>
            <a:ext cx="9429750" cy="1656361"/>
          </a:xfrm>
          <a:prstGeom prst="roundRect">
            <a:avLst>
              <a:gd name="adj" fmla="val 16667"/>
            </a:avLst>
          </a:prstGeom>
          <a:gradFill>
            <a:gsLst>
              <a:gs pos="0">
                <a:schemeClr val="lt2">
                  <a:alpha val="100000"/>
                </a:schemeClr>
              </a:gs>
              <a:gs pos="100000">
                <a:schemeClr val="lt1">
                  <a:alpha val="100000"/>
                </a:schemeClr>
              </a:gs>
            </a:gsLst>
            <a:lin ang="0"/>
          </a:gradFill>
        </p:spPr>
      </p:sp>
      <p:sp>
        <p:nvSpPr>
          <p:cNvPr id="4" name="AutoShape 4"/>
          <p:cNvSpPr/>
          <p:nvPr/>
        </p:nvSpPr>
        <p:spPr>
          <a:xfrm>
            <a:off x="1374316" y="1267225"/>
            <a:ext cx="9429750" cy="1656361"/>
          </a:xfrm>
          <a:prstGeom prst="roundRect">
            <a:avLst>
              <a:gd name="adj" fmla="val 16667"/>
            </a:avLst>
          </a:prstGeom>
          <a:gradFill>
            <a:gsLst>
              <a:gs pos="0">
                <a:schemeClr val="lt2">
                  <a:alpha val="100000"/>
                </a:schemeClr>
              </a:gs>
              <a:gs pos="100000">
                <a:schemeClr val="lt1">
                  <a:alpha val="100000"/>
                </a:schemeClr>
              </a:gs>
            </a:gsLst>
            <a:lin ang="0"/>
          </a:gradFill>
        </p:spPr>
      </p:sp>
      <p:sp>
        <p:nvSpPr>
          <p:cNvPr id="5" name="AutoShape 5"/>
          <p:cNvSpPr/>
          <p:nvPr/>
        </p:nvSpPr>
        <p:spPr>
          <a:xfrm>
            <a:off x="987242" y="5246342"/>
            <a:ext cx="810236" cy="810236"/>
          </a:xfrm>
          <a:prstGeom prst="ellipse">
            <a:avLst/>
          </a:prstGeom>
          <a:solidFill>
            <a:schemeClr val="accent1">
              <a:alpha val="100000"/>
            </a:schemeClr>
          </a:solidFill>
        </p:spPr>
      </p:sp>
      <p:sp>
        <p:nvSpPr>
          <p:cNvPr id="6" name="Freeform 6"/>
          <p:cNvSpPr/>
          <p:nvPr/>
        </p:nvSpPr>
        <p:spPr>
          <a:xfrm>
            <a:off x="1115389" y="537448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7" name="AutoShape 7"/>
          <p:cNvSpPr/>
          <p:nvPr/>
        </p:nvSpPr>
        <p:spPr>
          <a:xfrm>
            <a:off x="987353" y="3505780"/>
            <a:ext cx="810236" cy="810236"/>
          </a:xfrm>
          <a:prstGeom prst="ellipse">
            <a:avLst/>
          </a:prstGeom>
          <a:solidFill>
            <a:schemeClr val="accent1">
              <a:alpha val="100000"/>
            </a:schemeClr>
          </a:solidFill>
        </p:spPr>
      </p:sp>
      <p:sp>
        <p:nvSpPr>
          <p:cNvPr id="8" name="AutoShape 8"/>
          <p:cNvSpPr/>
          <p:nvPr/>
        </p:nvSpPr>
        <p:spPr>
          <a:xfrm>
            <a:off x="987242" y="1690288"/>
            <a:ext cx="810236" cy="810236"/>
          </a:xfrm>
          <a:prstGeom prst="ellipse">
            <a:avLst/>
          </a:prstGeom>
          <a:solidFill>
            <a:schemeClr val="accent1">
              <a:alpha val="100000"/>
            </a:schemeClr>
          </a:solidFill>
        </p:spPr>
      </p:sp>
      <p:sp>
        <p:nvSpPr>
          <p:cNvPr id="9" name="Freeform 9"/>
          <p:cNvSpPr/>
          <p:nvPr/>
        </p:nvSpPr>
        <p:spPr>
          <a:xfrm>
            <a:off x="1171659" y="1892749"/>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0" name="Freeform 10"/>
          <p:cNvSpPr/>
          <p:nvPr/>
        </p:nvSpPr>
        <p:spPr>
          <a:xfrm>
            <a:off x="1171262" y="3657501"/>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p:spPr>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思考1</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1986545" y="1423391"/>
            <a:ext cx="8201025" cy="571500"/>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延迟转正事宜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986545" y="1881734"/>
            <a:ext cx="8201025" cy="781050"/>
          </a:xfrm>
          <a:prstGeom prst="rect">
            <a:avLst/>
          </a:prstGeom>
        </p:spPr>
        <p:txBody>
          <a:bodyPr vert="horz" wrap="square" lIns="114300" tIns="57150" rIns="114300" bIns="57150" rtlCol="0" anchor="t" anchorCtr="0">
            <a:noAutofit/>
          </a:bodyPr>
          <a:lstStyle/>
          <a:p>
            <a:pPr>
              <a:lnSpc>
                <a:spcPct val="14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预备党员期满转正时转入新单位时，党支部如对其前期入党情况不了解，则应召开支部大会研究其延迟转正事宜。</a:t>
            </a:r>
            <a:endPar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931680" y="3229780"/>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考察了解</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931680" y="3688123"/>
            <a:ext cx="8201025" cy="781050"/>
          </a:xfrm>
          <a:prstGeom prst="rect">
            <a:avLst/>
          </a:prstGeom>
        </p:spPr>
        <p:txBody>
          <a:bodyPr vert="horz" wrap="square" lIns="114300" tIns="57150" rIns="114300" bIns="57150" rtlCol="0" anchor="t" anchorCtr="0">
            <a:noAutofit/>
          </a:bodyPr>
          <a:lstStyle/>
          <a:p>
            <a:pPr algn="l">
              <a:lnSpc>
                <a:spcPct val="14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经过6个月以内的考察了解，党支部认为其符合转正条件后，召开党员大会研究其按期转正事宜。</a:t>
            </a:r>
            <a:endPar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2009140" y="4897755"/>
            <a:ext cx="7861300" cy="571500"/>
          </a:xfrm>
          <a:prstGeom prst="rect">
            <a:avLst/>
          </a:prstGeom>
        </p:spPr>
        <p:txBody>
          <a:bodyPr vert="horz" wrap="square" lIns="114300" tIns="57150" rIns="114300" bIns="57150" rtlCol="0" anchor="ctr"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具体时间</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931680" y="5340777"/>
            <a:ext cx="8201025" cy="781050"/>
          </a:xfrm>
          <a:prstGeom prst="rect">
            <a:avLst/>
          </a:prstGeom>
        </p:spPr>
        <p:txBody>
          <a:bodyPr vert="horz" wrap="square" lIns="114300" tIns="57150" rIns="114300" bIns="57150" rtlCol="0" anchor="t" anchorCtr="0">
            <a:noAutofit/>
          </a:bodyPr>
          <a:lstStyle/>
          <a:p>
            <a:pPr>
              <a:lnSpc>
                <a:spcPct val="140000"/>
              </a:lnSpc>
            </a:pPr>
            <a:r>
              <a:rPr lang="en-US" sz="200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延迟研究按期转正具体时间为6个月内，延期转正具体时间为6个月至12个月。</a:t>
            </a:r>
            <a:endParaRPr lang="en-US" sz="200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02</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思考2</a:t>
            </a:r>
            <a:r>
              <a:rPr lang="zh-CN" alt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a:t>
            </a: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党支部2023年11月3日研究表决通过将乙某某确定为发展对象人选，11月3日至9日进行了公示</a:t>
            </a:r>
            <a:r>
              <a:rPr lang="zh-CN" alt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a:t>
            </a: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9日出具公示结果说明，并同日向党委备案，党委13日给予批复。这个流程有问题吗？</a:t>
            </a:r>
            <a:endPar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4599214" y="2711090"/>
            <a:ext cx="6477000" cy="1257743"/>
          </a:xfrm>
          <a:prstGeom prst="rect">
            <a:avLst/>
          </a:prstGeom>
        </p:spPr>
        <p:txBody>
          <a:bodyPr vert="horz" wrap="square" lIns="123825" tIns="123825" rIns="57150" bIns="123825" rtlCol="0" anchor="t" anchorCtr="0">
            <a:noAutofit/>
          </a:bodyPr>
          <a:lstStyle/>
          <a:p>
            <a:pPr>
              <a:lnSpc>
                <a:spcPct val="140000"/>
              </a:lnSpc>
            </a:pP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2133600" y="2438400"/>
            <a:ext cx="6835140" cy="2800985"/>
          </a:xfrm>
          <a:prstGeom prst="rect">
            <a:avLst/>
          </a:prstGeom>
        </p:spPr>
        <p:txBody>
          <a:bodyPr vert="horz" wrap="square" lIns="123825" tIns="123825" rIns="57150" bIns="123825" rtlCol="0" anchor="t" anchorCtr="0">
            <a:noAutofit/>
          </a:bodyPr>
          <a:lstStyle/>
          <a:p>
            <a:pPr algn="just">
              <a:lnSpc>
                <a:spcPct val="140000"/>
              </a:lnSpc>
            </a:pPr>
            <a:r>
              <a:rPr lang="en-US" sz="200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lang="en-US" sz="2400" b="1">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lang="en-US" sz="2400" b="1">
                <a:solidFill>
                  <a:srgbClr val="FF0000">
                    <a:alpha val="100000"/>
                  </a:srgbClr>
                </a:solidFill>
                <a:latin typeface="微软雅黑" panose="020B0503020204020204" charset="-122"/>
                <a:ea typeface="微软雅黑" panose="020B0503020204020204" charset="-122"/>
                <a:cs typeface="微软雅黑" panose="020B0503020204020204" charset="-122"/>
              </a:rPr>
              <a:t> 首先要先备案再公示，11月3日研究同天就进行公示，11月9日公示完毕后同天出具公示结果说明，程序上来讲不合适，容易混乱，请示、批复、公示、决议等尽量不要出现同一天进行。</a:t>
            </a:r>
            <a:endParaRPr lang="en-US" sz="2400" b="1">
              <a:solidFill>
                <a:srgbClr val="FF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142773" y="45709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思考2</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03</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思考3</a:t>
            </a:r>
            <a:r>
              <a:rPr lang="zh-CN" alt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a:t>
            </a: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从入党申请人最快几个月能成为入党积极分子？从入党积极分子最快几个月能成为发展对象？从发展对象最快几个月能成为预备党员？从预备党员最快几个月能成为正式党员？从预备党员最长需要几个月能成为正式党员？</a:t>
            </a:r>
            <a:endPar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751642" y="4006380"/>
            <a:ext cx="7813795" cy="1827334"/>
          </a:xfrm>
          <a:prstGeom prst="roundRect">
            <a:avLst>
              <a:gd name="adj" fmla="val 16667"/>
            </a:avLst>
          </a:prstGeom>
          <a:solidFill>
            <a:schemeClr val="lt2">
              <a:alpha val="80000"/>
            </a:schemeClr>
          </a:solidFill>
        </p:spPr>
      </p:sp>
      <p:sp>
        <p:nvSpPr>
          <p:cNvPr id="3" name="AutoShape 3"/>
          <p:cNvSpPr/>
          <p:nvPr>
            <p:custDataLst>
              <p:tags r:id="rId3"/>
            </p:custDataLst>
          </p:nvPr>
        </p:nvSpPr>
        <p:spPr>
          <a:xfrm>
            <a:off x="751642" y="1920540"/>
            <a:ext cx="7813795" cy="1827334"/>
          </a:xfrm>
          <a:prstGeom prst="roundRect">
            <a:avLst>
              <a:gd name="adj" fmla="val 16667"/>
            </a:avLst>
          </a:prstGeom>
          <a:solidFill>
            <a:schemeClr val="lt2">
              <a:alpha val="80000"/>
            </a:schemeClr>
          </a:solidFill>
        </p:spPr>
      </p:sp>
      <p:sp>
        <p:nvSpPr>
          <p:cNvPr id="5" name="TextBox 5"/>
          <p:cNvSpPr txBox="1"/>
          <p:nvPr>
            <p:custDataLst>
              <p:tags r:id="rId4"/>
            </p:custDataLst>
          </p:nvPr>
        </p:nvSpPr>
        <p:spPr>
          <a:xfrm>
            <a:off x="1030579" y="2089154"/>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入党申请到</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发展对象</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1030579" y="2610429"/>
            <a:ext cx="6238875" cy="950067"/>
          </a:xfrm>
          <a:prstGeom prst="rect">
            <a:avLst/>
          </a:prstGeom>
        </p:spPr>
        <p:txBody>
          <a:bodyPr vert="horz" wrap="square" lIns="123825" tIns="123825" rIns="57150" bIns="123825" rtlCol="0" anchor="t" anchorCtr="0">
            <a:no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最近发展党员要求</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入党申请人到入党积极分子</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培养半年以上</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，经过考察、谈话等确定其入党动机，入党积极分子最快不少于一年成为发展对象。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6"/>
            </p:custDataLst>
          </p:nvPr>
        </p:nvSpPr>
        <p:spPr>
          <a:xfrm>
            <a:off x="1030579" y="4183053"/>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发展对象到</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正式党员</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1030579" y="4712439"/>
            <a:ext cx="6238875" cy="936429"/>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发展对象到预备党员没有时间要求，政审、培训等程序完成后即可转预备党员，预备党员最快一年转为正式党员，延期最长不超过两年。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思考3</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04</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0821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2800" b="1">
                <a:solidFill>
                  <a:srgbClr val="C21401">
                    <a:alpha val="100000"/>
                  </a:srgbClr>
                </a:solidFill>
                <a:latin typeface="微软雅黑" panose="020B0503020204020204" charset="-122"/>
                <a:ea typeface="微软雅黑" panose="020B0503020204020204" charset="-122"/>
                <a:cs typeface="微软雅黑" panose="020B0503020204020204" charset="-122"/>
              </a:rPr>
              <a:t>思考4：发展党员工作完成后，有五类档案要进入个人</a:t>
            </a:r>
            <a:r>
              <a:rPr lang="zh-CN" altLang="en-US" sz="2800" b="1">
                <a:solidFill>
                  <a:srgbClr val="C21401">
                    <a:alpha val="100000"/>
                  </a:srgbClr>
                </a:solidFill>
                <a:latin typeface="微软雅黑" panose="020B0503020204020204" charset="-122"/>
                <a:ea typeface="微软雅黑" panose="020B0503020204020204" charset="-122"/>
                <a:cs typeface="微软雅黑" panose="020B0503020204020204" charset="-122"/>
              </a:rPr>
              <a:t>组织</a:t>
            </a:r>
            <a:r>
              <a:rPr lang="en-US" sz="2800" b="1">
                <a:solidFill>
                  <a:srgbClr val="C21401">
                    <a:alpha val="100000"/>
                  </a:srgbClr>
                </a:solidFill>
                <a:latin typeface="微软雅黑" panose="020B0503020204020204" charset="-122"/>
                <a:ea typeface="微软雅黑" panose="020B0503020204020204" charset="-122"/>
                <a:cs typeface="微软雅黑" panose="020B0503020204020204" charset="-122"/>
              </a:rPr>
              <a:t>人事档案，是哪些？</a:t>
            </a:r>
            <a:endParaRPr lang="en-US" sz="28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64937" y="1269846"/>
            <a:ext cx="11062125" cy="5284580"/>
          </a:xfrm>
          <a:prstGeom prst="roundRect">
            <a:avLst>
              <a:gd name="adj" fmla="val 5846"/>
            </a:avLst>
          </a:prstGeom>
          <a:solidFill>
            <a:srgbClr val="FFFFFF">
              <a:alpha val="100000"/>
            </a:srgbClr>
          </a:solidFill>
          <a:effectLst>
            <a:outerShdw blurRad="342900">
              <a:srgbClr val="000000">
                <a:alpha val="7000"/>
              </a:srgbClr>
            </a:outerShdw>
          </a:effectLst>
        </p:spPr>
      </p:sp>
      <p:pic>
        <p:nvPicPr>
          <p:cNvPr id="3" name="Picture 3"/>
          <p:cNvPicPr>
            <a:picLocks noChangeAspect="1"/>
          </p:cNvPicPr>
          <p:nvPr/>
        </p:nvPicPr>
        <p:blipFill>
          <a:blip r:embed="rId2"/>
          <a:srcRect l="18843" r="18843"/>
          <a:stretch>
            <a:fillRect/>
          </a:stretch>
        </p:blipFill>
        <p:spPr>
          <a:xfrm>
            <a:off x="1006173" y="1701554"/>
            <a:ext cx="3673297" cy="4421163"/>
          </a:xfrm>
          <a:prstGeom prst="rect">
            <a:avLst/>
          </a:prstGeom>
        </p:spPr>
      </p:pic>
      <p:sp>
        <p:nvSpPr>
          <p:cNvPr id="4" name="TextBox 4"/>
          <p:cNvSpPr txBox="1"/>
          <p:nvPr/>
        </p:nvSpPr>
        <p:spPr>
          <a:xfrm>
            <a:off x="5262971" y="2021953"/>
            <a:ext cx="5755563" cy="3780367"/>
          </a:xfrm>
          <a:prstGeom prst="rect">
            <a:avLst/>
          </a:prstGeom>
        </p:spPr>
        <p:txBody>
          <a:bodyPr vert="horz" wrap="square" lIns="66008" tIns="33052" rIns="66008" bIns="33052" rtlCol="0" anchor="ctr" anchorCtr="0">
            <a:normAutofit/>
          </a:bodyPr>
          <a:lstStyle/>
          <a:p>
            <a:pPr algn="ctr">
              <a:lnSpc>
                <a:spcPct val="140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标题</a:t>
            </a:r>
            <a:endPar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ct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居中写“入党申请书”</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ctr">
              <a:lnSpc>
                <a:spcPct val="140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称谓</a:t>
            </a:r>
            <a:endPar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ct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顶格写“敬爱的党组织”，后加冒号</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ctr">
              <a:lnSpc>
                <a:spcPct val="140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正文</a:t>
            </a:r>
            <a:endPar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ct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每段空两格，写明入党申请书的内容</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ctr">
              <a:lnSpc>
                <a:spcPct val="140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结尾</a:t>
            </a:r>
            <a:endPar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ct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表示请党组织考验、监督，并表达忠诚和愿望。一般写“请党组织审查”或“请党组织看我的实际行动”等，也可以写“此致敬礼”，并换行顶格写“申请人XXX”，再换行写上“XX年X月X日”。</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入党申请书的格式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思考4</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2"/>
            </p:custDataLst>
          </p:nvPr>
        </p:nvSpPr>
        <p:spPr>
          <a:xfrm>
            <a:off x="6248156" y="1828730"/>
            <a:ext cx="3031629" cy="4285329"/>
          </a:xfrm>
          <a:prstGeom prst="roundRect">
            <a:avLst>
              <a:gd name="adj" fmla="val 0"/>
            </a:avLst>
          </a:prstGeom>
          <a:solidFill>
            <a:schemeClr val="lt2">
              <a:alpha val="80000"/>
            </a:schemeClr>
          </a:solidFill>
        </p:spPr>
      </p:sp>
      <p:sp>
        <p:nvSpPr>
          <p:cNvPr id="5" name="TextBox 5"/>
          <p:cNvSpPr txBox="1"/>
          <p:nvPr>
            <p:custDataLst>
              <p:tags r:id="rId3"/>
            </p:custDataLst>
          </p:nvPr>
        </p:nvSpPr>
        <p:spPr>
          <a:xfrm>
            <a:off x="6477205" y="1981185"/>
            <a:ext cx="2644651" cy="649939"/>
          </a:xfrm>
          <a:prstGeom prst="rect">
            <a:avLst/>
          </a:prstGeom>
        </p:spPr>
        <p:txBody>
          <a:bodyPr vert="horz" wrap="square" lIns="66008" tIns="33052" rIns="66008" bIns="33052" rtlCol="0" anchor="ctr" anchorCtr="0">
            <a:noAutofit/>
          </a:bodyPr>
          <a:lstStyle/>
          <a:p>
            <a:pPr algn="ctr">
              <a:lnSpc>
                <a:spcPct val="120000"/>
              </a:lnSpc>
            </a:pPr>
            <a:r>
              <a:rPr lang="en-US" sz="2400" b="1">
                <a:gradFill>
                  <a:gsLst>
                    <a:gs pos="50000">
                      <a:schemeClr val="accent1"/>
                    </a:gs>
                    <a:gs pos="0">
                      <a:schemeClr val="accent1">
                        <a:lumMod val="25000"/>
                        <a:lumOff val="75000"/>
                      </a:schemeClr>
                    </a:gs>
                    <a:gs pos="100000">
                      <a:schemeClr val="accent1">
                        <a:lumMod val="85000"/>
                      </a:schemeClr>
                    </a:gs>
                  </a:gsLst>
                  <a:lin ang="5400000" scaled="1"/>
                </a:gradFill>
                <a:latin typeface="微软雅黑" panose="020B0503020204020204" charset="-122"/>
                <a:ea typeface="微软雅黑" panose="020B0503020204020204" charset="-122"/>
                <a:cs typeface="微软雅黑" panose="020B0503020204020204" charset="-122"/>
              </a:rPr>
              <a:t>档案的作用</a:t>
            </a:r>
            <a:endParaRPr lang="en-US" sz="2400" b="1">
              <a:gradFill>
                <a:gsLst>
                  <a:gs pos="50000">
                    <a:schemeClr val="accent1"/>
                  </a:gs>
                  <a:gs pos="0">
                    <a:schemeClr val="accent1">
                      <a:lumMod val="25000"/>
                      <a:lumOff val="75000"/>
                    </a:schemeClr>
                  </a:gs>
                  <a:gs pos="100000">
                    <a:schemeClr val="accent1">
                      <a:lumMod val="85000"/>
                    </a:schemeClr>
                  </a:gs>
                </a:gsLst>
                <a:lin ang="5400000" scaled="1"/>
              </a:gra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4"/>
            </p:custDataLst>
          </p:nvPr>
        </p:nvSpPr>
        <p:spPr>
          <a:xfrm>
            <a:off x="6568010" y="2757859"/>
            <a:ext cx="2644651" cy="2924764"/>
          </a:xfrm>
          <a:prstGeom prst="rect">
            <a:avLst/>
          </a:prstGeom>
        </p:spPr>
        <p:txBody>
          <a:bodyPr vert="horz" wrap="square" lIns="66008" tIns="33052" rIns="66008" bIns="33052" rtlCol="0" anchor="t" anchorCtr="0">
            <a:noAutofit/>
          </a:bodyPr>
          <a:lstStyle/>
          <a:p>
            <a:pPr algn="ctr">
              <a:lnSpc>
                <a:spcPct val="140000"/>
              </a:lnSpc>
            </a:pPr>
            <a:r>
              <a:rPr lang="en-US" b="1">
                <a:solidFill>
                  <a:schemeClr val="dk1">
                    <a:alpha val="100000"/>
                  </a:schemeClr>
                </a:solidFill>
                <a:latin typeface="微软雅黑" panose="020B0503020204020204" charset="-122"/>
                <a:ea typeface="微软雅黑" panose="020B0503020204020204" charset="-122"/>
                <a:cs typeface="微软雅黑" panose="020B0503020204020204" charset="-122"/>
              </a:rPr>
              <a:t>这些档案是党员发展过程中的重要记录，包括入党申请、培养考察、政治审查和转正等关键环节，对于党员发展和管理工作至关重要。</a:t>
            </a:r>
            <a:endParaRPr lang="en-US"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5"/>
            </p:custDataLst>
          </p:nvPr>
        </p:nvSpPr>
        <p:spPr>
          <a:xfrm>
            <a:off x="2667293" y="1828265"/>
            <a:ext cx="3031629" cy="4285329"/>
          </a:xfrm>
          <a:prstGeom prst="roundRect">
            <a:avLst>
              <a:gd name="adj" fmla="val 0"/>
            </a:avLst>
          </a:prstGeom>
          <a:solidFill>
            <a:schemeClr val="lt2">
              <a:alpha val="80000"/>
            </a:schemeClr>
          </a:solidFill>
        </p:spPr>
      </p:sp>
      <p:sp>
        <p:nvSpPr>
          <p:cNvPr id="8" name="TextBox 8"/>
          <p:cNvSpPr txBox="1"/>
          <p:nvPr>
            <p:custDataLst>
              <p:tags r:id="rId6"/>
            </p:custDataLst>
          </p:nvPr>
        </p:nvSpPr>
        <p:spPr>
          <a:xfrm>
            <a:off x="2743307" y="1981185"/>
            <a:ext cx="2644651" cy="649939"/>
          </a:xfrm>
          <a:prstGeom prst="rect">
            <a:avLst/>
          </a:prstGeom>
        </p:spPr>
        <p:txBody>
          <a:bodyPr vert="horz" wrap="square" lIns="66008" tIns="33052" rIns="66008" bIns="33052" rtlCol="0" anchor="ctr" anchorCtr="0">
            <a:noAutofit/>
          </a:bodyPr>
          <a:lstStyle/>
          <a:p>
            <a:pPr algn="ctr">
              <a:lnSpc>
                <a:spcPct val="120000"/>
              </a:lnSpc>
            </a:pPr>
            <a:r>
              <a:rPr lang="en-US" sz="2400" b="1">
                <a:gradFill>
                  <a:gsLst>
                    <a:gs pos="50000">
                      <a:schemeClr val="accent1"/>
                    </a:gs>
                    <a:gs pos="0">
                      <a:schemeClr val="accent1">
                        <a:lumMod val="25000"/>
                        <a:lumOff val="75000"/>
                      </a:schemeClr>
                    </a:gs>
                    <a:gs pos="100000">
                      <a:schemeClr val="accent1">
                        <a:lumMod val="85000"/>
                      </a:schemeClr>
                    </a:gs>
                  </a:gsLst>
                  <a:lin ang="5400000" scaled="1"/>
                </a:gradFill>
                <a:latin typeface="微软雅黑" panose="020B0503020204020204" charset="-122"/>
                <a:ea typeface="微软雅黑" panose="020B0503020204020204" charset="-122"/>
                <a:cs typeface="微软雅黑" panose="020B0503020204020204" charset="-122"/>
              </a:rPr>
              <a:t>发展党员档案</a:t>
            </a:r>
            <a:endParaRPr lang="en-US" sz="2400" b="1">
              <a:gradFill>
                <a:gsLst>
                  <a:gs pos="50000">
                    <a:schemeClr val="accent1"/>
                  </a:gs>
                  <a:gs pos="0">
                    <a:schemeClr val="accent1">
                      <a:lumMod val="25000"/>
                      <a:lumOff val="75000"/>
                    </a:schemeClr>
                  </a:gs>
                  <a:gs pos="100000">
                    <a:schemeClr val="accent1">
                      <a:lumMod val="85000"/>
                    </a:schemeClr>
                  </a:gs>
                </a:gsLst>
                <a:lin ang="5400000" scaled="1"/>
              </a:gra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7"/>
            </p:custDataLst>
          </p:nvPr>
        </p:nvSpPr>
        <p:spPr>
          <a:xfrm>
            <a:off x="2819507" y="2819624"/>
            <a:ext cx="2644651" cy="2924764"/>
          </a:xfrm>
          <a:prstGeom prst="rect">
            <a:avLst/>
          </a:prstGeom>
        </p:spPr>
        <p:txBody>
          <a:bodyPr vert="horz" wrap="square" lIns="66008" tIns="33052" rIns="66008" bIns="33052" rtlCol="0" anchor="t" anchorCtr="0">
            <a:noAutofit/>
          </a:bodyPr>
          <a:lstStyle/>
          <a:p>
            <a:pPr algn="ctr">
              <a:lnSpc>
                <a:spcPct val="140000"/>
              </a:lnSpc>
            </a:pPr>
            <a:r>
              <a:rPr lang="en-US" b="1">
                <a:solidFill>
                  <a:schemeClr val="dk1">
                    <a:alpha val="100000"/>
                  </a:schemeClr>
                </a:solidFill>
                <a:latin typeface="微软雅黑" panose="020B0503020204020204" charset="-122"/>
                <a:ea typeface="微软雅黑" panose="020B0503020204020204" charset="-122"/>
                <a:cs typeface="微软雅黑" panose="020B0503020204020204" charset="-122"/>
              </a:rPr>
              <a:t>发展党员工作完成后，有五类档案要进入个人人事档案，包括入党申请书、培养教育考察登记表、政审材料、入党志愿书和转正申请。</a:t>
            </a:r>
            <a:endParaRPr lang="en-US"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05</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思考5</a:t>
            </a:r>
            <a:r>
              <a:rPr lang="zh-CN" alt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a:t>
            </a:r>
            <a:r>
              <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rPr>
              <a:t>1.直系亲属及主要社会关系人个人提供10人（父母、配偶、子女、岳父母、哥哥、妹妹）只函调了父母、配偶可以吗？2.党支部直接发函进行函调可以吗？3.函调回函是社区党支部或村党支部可以吗？</a:t>
            </a:r>
            <a:endParaRPr lang="en-US" sz="24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custDataLst>
              <p:tags r:id="rId2"/>
            </p:custDataLst>
          </p:nvPr>
        </p:nvSpPr>
        <p:spPr>
          <a:xfrm>
            <a:off x="2210022"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回函需党委盖章</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3"/>
            </p:custDataLst>
          </p:nvPr>
        </p:nvSpPr>
        <p:spPr>
          <a:xfrm>
            <a:off x="2142966" y="5486288"/>
            <a:ext cx="6477000" cy="914400"/>
          </a:xfrm>
          <a:prstGeom prst="rect">
            <a:avLst/>
          </a:prstGeom>
        </p:spPr>
        <p:txBody>
          <a:bodyPr vert="horz" wrap="square" lIns="0" tIns="0" rIns="0" bIns="0" rtlCol="0" anchor="t" anchorCtr="0">
            <a:noAutofit/>
          </a:bodyPr>
          <a:lstStyle/>
          <a:p>
            <a:pPr>
              <a:lnSpc>
                <a:spcPct val="14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en-US" b="1">
                <a:solidFill>
                  <a:schemeClr val="dk1">
                    <a:alpha val="100000"/>
                  </a:schemeClr>
                </a:solidFill>
                <a:latin typeface="微软雅黑" panose="020B0503020204020204" charset="-122"/>
                <a:ea typeface="微软雅黑" panose="020B0503020204020204" charset="-122"/>
                <a:cs typeface="微软雅黑" panose="020B0503020204020204" charset="-122"/>
              </a:rPr>
              <a:t> 函调回函是社区党支部或村党支部可以吗？不可以，回函时需对方党委盖章，否则函调结果无效。</a:t>
            </a:r>
            <a:endParaRPr lang="en-US"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4"/>
            </p:custDataLst>
          </p:nvPr>
        </p:nvSpPr>
        <p:spPr>
          <a:xfrm>
            <a:off x="1904841" y="1752790"/>
            <a:ext cx="238125" cy="238125"/>
          </a:xfrm>
          <a:prstGeom prst="ellipse">
            <a:avLst/>
          </a:prstGeom>
          <a:solidFill>
            <a:schemeClr val="accent1">
              <a:alpha val="100000"/>
            </a:schemeClr>
          </a:solidFill>
        </p:spPr>
      </p:sp>
      <p:sp>
        <p:nvSpPr>
          <p:cNvPr id="6" name="TextBox 6"/>
          <p:cNvSpPr txBox="1"/>
          <p:nvPr>
            <p:custDataLst>
              <p:tags r:id="rId5"/>
            </p:custDataLst>
          </p:nvPr>
        </p:nvSpPr>
        <p:spPr>
          <a:xfrm>
            <a:off x="2133822" y="152420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函调对象不完整</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6"/>
            </p:custDataLst>
          </p:nvPr>
        </p:nvSpPr>
        <p:spPr>
          <a:xfrm>
            <a:off x="2143125" y="2076450"/>
            <a:ext cx="6477000" cy="1352550"/>
          </a:xfrm>
          <a:prstGeom prst="rect">
            <a:avLst/>
          </a:prstGeom>
        </p:spPr>
        <p:txBody>
          <a:bodyPr vert="horz" wrap="square" lIns="0" tIns="0" rIns="0" bIns="0" rtlCol="0" anchor="t" anchorCtr="0">
            <a:noAutofit/>
          </a:bodyPr>
          <a:lstStyle/>
          <a:p>
            <a:pPr>
              <a:lnSpc>
                <a:spcPct val="140000"/>
              </a:lnSpc>
            </a:pPr>
            <a:r>
              <a:rPr lang="en-US" sz="1600" b="1">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en-US" sz="2000" b="1">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en-US" b="1">
                <a:solidFill>
                  <a:schemeClr val="dk1">
                    <a:alpha val="100000"/>
                  </a:schemeClr>
                </a:solidFill>
                <a:latin typeface="微软雅黑" panose="020B0503020204020204" charset="-122"/>
                <a:ea typeface="微软雅黑" panose="020B0503020204020204" charset="-122"/>
                <a:cs typeface="微软雅黑" panose="020B0503020204020204" charset="-122"/>
              </a:rPr>
              <a:t>直系亲属及主要社会关系人个人提供10人，只函调了父母、配偶可以吗？不可以，应按照社会关系密切接触的人都应进行函调。</a:t>
            </a:r>
            <a:r>
              <a:rPr lang="zh-CN" altLang="en-US" b="1">
                <a:solidFill>
                  <a:schemeClr val="dk1">
                    <a:alpha val="100000"/>
                  </a:schemeClr>
                </a:solidFill>
                <a:latin typeface="微软雅黑" panose="020B0503020204020204" charset="-122"/>
                <a:ea typeface="微软雅黑" panose="020B0503020204020204" charset="-122"/>
                <a:cs typeface="微软雅黑" panose="020B0503020204020204" charset="-122"/>
              </a:rPr>
              <a:t>子女在</a:t>
            </a:r>
            <a:r>
              <a:rPr lang="en-US" altLang="zh-CN" b="1">
                <a:solidFill>
                  <a:schemeClr val="dk1">
                    <a:alpha val="100000"/>
                  </a:schemeClr>
                </a:solidFill>
                <a:latin typeface="微软雅黑" panose="020B0503020204020204" charset="-122"/>
                <a:ea typeface="微软雅黑" panose="020B0503020204020204" charset="-122"/>
                <a:cs typeface="微软雅黑" panose="020B0503020204020204" charset="-122"/>
              </a:rPr>
              <a:t>18</a:t>
            </a:r>
            <a:r>
              <a:rPr lang="zh-CN" altLang="en-US" b="1">
                <a:solidFill>
                  <a:schemeClr val="dk1">
                    <a:alpha val="100000"/>
                  </a:schemeClr>
                </a:solidFill>
                <a:latin typeface="微软雅黑" panose="020B0503020204020204" charset="-122"/>
                <a:ea typeface="微软雅黑" panose="020B0503020204020204" charset="-122"/>
                <a:cs typeface="微软雅黑" panose="020B0503020204020204" charset="-122"/>
              </a:rPr>
              <a:t>岁以下无需进行政审。</a:t>
            </a:r>
            <a:endParaRPr lang="zh-CN" altLang="en-US"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2286222" y="3276879"/>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党支部无权函调</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2285841" y="3866132"/>
            <a:ext cx="6477000" cy="914400"/>
          </a:xfrm>
          <a:prstGeom prst="rect">
            <a:avLst/>
          </a:prstGeom>
        </p:spPr>
        <p:txBody>
          <a:bodyPr vert="horz" wrap="square" lIns="0" tIns="0" rIns="0" bIns="0" rtlCol="0" anchor="t" anchorCtr="0">
            <a:noAutofit/>
          </a:bodyPr>
          <a:lstStyle/>
          <a:p>
            <a:pPr>
              <a:lnSpc>
                <a:spcPct val="14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en-US" sz="2000" b="1">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en-US" b="1">
                <a:solidFill>
                  <a:schemeClr val="dk1">
                    <a:alpha val="100000"/>
                  </a:schemeClr>
                </a:solidFill>
                <a:latin typeface="微软雅黑" panose="020B0503020204020204" charset="-122"/>
                <a:ea typeface="微软雅黑" panose="020B0503020204020204" charset="-122"/>
                <a:cs typeface="微软雅黑" panose="020B0503020204020204" charset="-122"/>
              </a:rPr>
              <a:t> 党支部直接发函进行函调可以吗？不可以，必须是基层党委（总支）进行函调，支部没有权利函调。</a:t>
            </a:r>
            <a:endParaRPr lang="en-US"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思考5</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9"/>
            </p:custDataLst>
          </p:nvPr>
        </p:nvSpPr>
        <p:spPr>
          <a:xfrm>
            <a:off x="1895316" y="3581524"/>
            <a:ext cx="238125" cy="238125"/>
          </a:xfrm>
          <a:prstGeom prst="ellipse">
            <a:avLst/>
          </a:prstGeom>
          <a:solidFill>
            <a:schemeClr val="accent1">
              <a:alpha val="100000"/>
            </a:schemeClr>
          </a:solidFill>
        </p:spPr>
      </p:sp>
      <p:sp>
        <p:nvSpPr>
          <p:cNvPr id="12" name="AutoShape 12"/>
          <p:cNvSpPr/>
          <p:nvPr>
            <p:custDataLst>
              <p:tags r:id="rId10"/>
            </p:custDataLst>
          </p:nvPr>
        </p:nvSpPr>
        <p:spPr>
          <a:xfrm>
            <a:off x="1904841" y="5117897"/>
            <a:ext cx="238125" cy="238125"/>
          </a:xfrm>
          <a:prstGeom prst="ellipse">
            <a:avLst/>
          </a:prstGeom>
          <a:solidFill>
            <a:schemeClr val="accent1">
              <a:alpha val="100000"/>
            </a:schemeClr>
          </a:solidFill>
        </p:spPr>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597404" y="2242185"/>
            <a:ext cx="6997192" cy="1434465"/>
          </a:xfrm>
          <a:prstGeom prst="rect">
            <a:avLst/>
          </a:prstGeom>
        </p:spPr>
        <p:txBody>
          <a:bodyPr vert="horz" wrap="square" lIns="91440" tIns="45720" rIns="91440" bIns="45720" rtlCol="0" anchor="ctr" anchorCtr="0">
            <a:noAutofit/>
          </a:bodyPr>
          <a:lstStyle/>
          <a:p>
            <a:pPr algn="ctr">
              <a:lnSpc>
                <a:spcPct val="96000"/>
              </a:lnSpc>
            </a:pPr>
            <a:r>
              <a:rPr lang="zh-CN" altLang="en-US" sz="9600" b="1">
                <a:solidFill>
                  <a:srgbClr val="FFFFB3">
                    <a:alpha val="100000"/>
                  </a:srgbClr>
                </a:solidFill>
                <a:latin typeface="微软雅黑" panose="020B0503020204020204" charset="-122"/>
                <a:ea typeface="微软雅黑" panose="020B0503020204020204" charset="-122"/>
                <a:cs typeface="微软雅黑" panose="020B0503020204020204" charset="-122"/>
              </a:rPr>
              <a:t>培训结束</a:t>
            </a:r>
            <a:endParaRPr lang="zh-CN" altLang="en-US" sz="9600" b="1">
              <a:solidFill>
                <a:srgbClr val="FFFFB3">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5113973" y="4112345"/>
            <a:ext cx="1983105" cy="415290"/>
          </a:xfrm>
          <a:prstGeom prst="rect">
            <a:avLst/>
          </a:prstGeom>
        </p:spPr>
        <p:txBody>
          <a:bodyPr vert="horz" wrap="square" lIns="91440" tIns="45720" rIns="91440" bIns="45720" rtlCol="0" anchor="ctr" anchorCtr="0">
            <a:noAutofit/>
          </a:bodyPr>
          <a:lstStyle/>
          <a:p>
            <a:pPr algn="ctr">
              <a:lnSpc>
                <a:spcPct val="90000"/>
              </a:lnSpc>
            </a:pPr>
            <a:r>
              <a:rPr lang="en-US" sz="2100">
                <a:solidFill>
                  <a:srgbClr val="FFFFB3">
                    <a:alpha val="100000"/>
                  </a:srgbClr>
                </a:solidFill>
                <a:latin typeface="微软雅黑" panose="020B0503020204020204" charset="-122"/>
                <a:ea typeface="微软雅黑" panose="020B0503020204020204" charset="-122"/>
                <a:cs typeface="微软雅黑" panose="020B0503020204020204" charset="-122"/>
              </a:rPr>
              <a:t>感谢观看</a:t>
            </a:r>
            <a:endParaRPr lang="en-US" sz="2100">
              <a:solidFill>
                <a:srgbClr val="FFFFB3">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4524375" y="1745568"/>
            <a:ext cx="3262273" cy="419156"/>
          </a:xfrm>
          <a:prstGeom prst="rect">
            <a:avLst/>
          </a:prstGeom>
          <a:noFill/>
        </p:spPr>
        <p:txBody>
          <a:bodyPr vert="horz" wrap="square" lIns="66008" tIns="33052" rIns="66008" bIns="33052" rtlCol="0" anchor="t" anchorCtr="1">
            <a:noAutofit/>
          </a:bodyPr>
          <a:lstStyle/>
          <a:p>
            <a:pPr algn="ctr">
              <a:defRPr/>
            </a:pP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750" r="16750"/>
          <a:stretch>
            <a:fillRect/>
          </a:stretch>
        </p:blipFill>
        <p:spPr>
          <a:xfrm>
            <a:off x="425795" y="2384018"/>
            <a:ext cx="3415971" cy="3415971"/>
          </a:xfrm>
          <a:prstGeom prst="ellipse">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写入党申请书应注意的问题</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9368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态度要端正</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312581" y="2463837"/>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入党申请书是向党组织表达自己入党愿望的重要材料，必须认真对待，不得有丝毫马虎。</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90115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内容要真实</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269948" y="2471312"/>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入党申请书应真实反映个人情况，不得夸大或缩小，更不能弄虚作假。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54531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表达要清晰</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320056" y="5115465"/>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入党申请书应条理清晰，逻辑严密，表达准确，不得含糊不清或模棱两可。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55278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格式要规范</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8277423" y="5122940"/>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入党申请书应按照规定的格式书写，不得随意更改或创新。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10.xml><?xml version="1.0" encoding="utf-8"?>
<p:tagLst xmlns:p="http://schemas.openxmlformats.org/presentationml/2006/main">
  <p:tag name="KSO_WM_DIAGRAM_VIRTUALLY_FRAME" val="{&quot;height&quot;:348.37322834645664,&quot;left&quot;:64.75,&quot;top&quot;:129.86787401574801,&quot;width&quot;:819.0161417322836}"/>
</p:tagLst>
</file>

<file path=ppt/tags/tag100.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101.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102.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103.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104.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105.xml><?xml version="1.0" encoding="utf-8"?>
<p:tagLst xmlns:p="http://schemas.openxmlformats.org/presentationml/2006/main">
  <p:tag name="KSO_WM_DIAGRAM_VIRTUALLY_FRAME" val="{&quot;height&quot;:396.74244094488193,&quot;left&quot;:119.99811023622047,&quot;top&quot;:107.2815748031496,&quot;width&quot;:719.25}"/>
</p:tagLst>
</file>

<file path=ppt/tags/tag106.xml><?xml version="1.0" encoding="utf-8"?>
<p:tagLst xmlns:p="http://schemas.openxmlformats.org/presentationml/2006/main">
  <p:tag name="KSO_WM_DIAGRAM_VIRTUALLY_FRAME" val="{&quot;height&quot;:396.74244094488193,&quot;left&quot;:119.99811023622047,&quot;top&quot;:107.2815748031496,&quot;width&quot;:719.25}"/>
</p:tagLst>
</file>

<file path=ppt/tags/tag107.xml><?xml version="1.0" encoding="utf-8"?>
<p:tagLst xmlns:p="http://schemas.openxmlformats.org/presentationml/2006/main">
  <p:tag name="KSO_WM_DIAGRAM_VIRTUALLY_FRAME" val="{&quot;height&quot;:396.74244094488193,&quot;left&quot;:119.99811023622047,&quot;top&quot;:107.2815748031496,&quot;width&quot;:719.25}"/>
</p:tagLst>
</file>

<file path=ppt/tags/tag108.xml><?xml version="1.0" encoding="utf-8"?>
<p:tagLst xmlns:p="http://schemas.openxmlformats.org/presentationml/2006/main">
  <p:tag name="KSO_WM_DIAGRAM_VIRTUALLY_FRAME" val="{&quot;height&quot;:396.74244094488193,&quot;left&quot;:119.99811023622047,&quot;top&quot;:107.2815748031496,&quot;width&quot;:719.25}"/>
</p:tagLst>
</file>

<file path=ppt/tags/tag109.xml><?xml version="1.0" encoding="utf-8"?>
<p:tagLst xmlns:p="http://schemas.openxmlformats.org/presentationml/2006/main">
  <p:tag name="KSO_WM_DIAGRAM_VIRTUALLY_FRAME" val="{&quot;height&quot;:396.74244094488193,&quot;left&quot;:119.99811023622047,&quot;top&quot;:107.2815748031496,&quot;width&quot;:719.25}"/>
</p:tagLst>
</file>

<file path=ppt/tags/tag11.xml><?xml version="1.0" encoding="utf-8"?>
<p:tagLst xmlns:p="http://schemas.openxmlformats.org/presentationml/2006/main">
  <p:tag name="KSO_WM_DIAGRAM_VIRTUALLY_FRAME" val="{&quot;height&quot;:348.37322834645664,&quot;left&quot;:64.75,&quot;top&quot;:129.86787401574801,&quot;width&quot;:819.0161417322836}"/>
</p:tagLst>
</file>

<file path=ppt/tags/tag110.xml><?xml version="1.0" encoding="utf-8"?>
<p:tagLst xmlns:p="http://schemas.openxmlformats.org/presentationml/2006/main">
  <p:tag name="KSO_WM_DIAGRAM_VIRTUALLY_FRAME" val="{&quot;height&quot;:396.74244094488193,&quot;left&quot;:119.99811023622047,&quot;top&quot;:107.2815748031496,&quot;width&quot;:719.25}"/>
</p:tagLst>
</file>

<file path=ppt/tags/tag11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1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1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1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1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1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1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1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19.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2.xml><?xml version="1.0" encoding="utf-8"?>
<p:tagLst xmlns:p="http://schemas.openxmlformats.org/presentationml/2006/main">
  <p:tag name="KSO_WM_DIAGRAM_VIRTUALLY_FRAME" val="{&quot;height&quot;:348.37322834645664,&quot;left&quot;:64.75,&quot;top&quot;:129.86787401574801,&quot;width&quot;:819.0161417322836}"/>
</p:tagLst>
</file>

<file path=ppt/tags/tag12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2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2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23.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24.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25.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26.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27.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28.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29.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3.xml><?xml version="1.0" encoding="utf-8"?>
<p:tagLst xmlns:p="http://schemas.openxmlformats.org/presentationml/2006/main">
  <p:tag name="KSO_WM_DIAGRAM_VIRTUALLY_FRAME" val="{&quot;height&quot;:348.37322834645664,&quot;left&quot;:64.75,&quot;top&quot;:129.86787401574801,&quot;width&quot;:819.0161417322836}"/>
</p:tagLst>
</file>

<file path=ppt/tags/tag130.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31.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32.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33.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34.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35.xml><?xml version="1.0" encoding="utf-8"?>
<p:tagLst xmlns:p="http://schemas.openxmlformats.org/presentationml/2006/main">
  <p:tag name="KSO_WM_DIAGRAM_VIRTUALLY_FRAME" val="{&quot;height&quot;:422.0746456692913,&quot;left&quot;:73.83149606299213,&quot;top&quot;:131.65653543307087,&quot;width&quot;:816.9585826771654}"/>
</p:tagLst>
</file>

<file path=ppt/tags/tag136.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37.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38.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39.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xml><?xml version="1.0" encoding="utf-8"?>
<p:tagLst xmlns:p="http://schemas.openxmlformats.org/presentationml/2006/main">
  <p:tag name="KSO_WM_DIAGRAM_VIRTUALLY_FRAME" val="{&quot;height&quot;:348.37322834645664,&quot;left&quot;:64.75,&quot;top&quot;:129.86787401574801,&quot;width&quot;:819.0161417322836}"/>
</p:tagLst>
</file>

<file path=ppt/tags/tag140.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1.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2.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3.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4.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5.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6.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7.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8.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9.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5.xml><?xml version="1.0" encoding="utf-8"?>
<p:tagLst xmlns:p="http://schemas.openxmlformats.org/presentationml/2006/main">
  <p:tag name="KSO_WM_DIAGRAM_VIRTUALLY_FRAME" val="{&quot;height&quot;:348.37322834645664,&quot;left&quot;:64.75,&quot;top&quot;:129.86787401574801,&quot;width&quot;:819.0161417322836}"/>
</p:tagLst>
</file>

<file path=ppt/tags/tag150.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51.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52.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53.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54.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55.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56.xml><?xml version="1.0" encoding="utf-8"?>
<p:tagLst xmlns:p="http://schemas.openxmlformats.org/presentationml/2006/main">
  <p:tag name="KSO_WM_DIAGRAM_VIRTUALLY_FRAME" val="{&quot;height&quot;:340.4881102362205,&quot;left&quot;:35.82385826771654,&quot;top&quot;:124.0812598425197,&quot;width&quot;:459}"/>
</p:tagLst>
</file>

<file path=ppt/tags/tag157.xml><?xml version="1.0" encoding="utf-8"?>
<p:tagLst xmlns:p="http://schemas.openxmlformats.org/presentationml/2006/main">
  <p:tag name="KSO_WM_DIAGRAM_VIRTUALLY_FRAME" val="{&quot;height&quot;:340.4881102362205,&quot;left&quot;:35.82385826771654,&quot;top&quot;:124.0812598425197,&quot;width&quot;:459}"/>
</p:tagLst>
</file>

<file path=ppt/tags/tag158.xml><?xml version="1.0" encoding="utf-8"?>
<p:tagLst xmlns:p="http://schemas.openxmlformats.org/presentationml/2006/main">
  <p:tag name="KSO_WM_DIAGRAM_VIRTUALLY_FRAME" val="{&quot;height&quot;:340.4881102362205,&quot;left&quot;:35.82385826771654,&quot;top&quot;:124.0812598425197,&quot;width&quot;:459}"/>
</p:tagLst>
</file>

<file path=ppt/tags/tag159.xml><?xml version="1.0" encoding="utf-8"?>
<p:tagLst xmlns:p="http://schemas.openxmlformats.org/presentationml/2006/main">
  <p:tag name="KSO_WM_DIAGRAM_VIRTUALLY_FRAME" val="{&quot;height&quot;:340.4881102362205,&quot;left&quot;:35.82385826771654,&quot;top&quot;:124.0812598425197,&quot;width&quot;:459}"/>
</p:tagLst>
</file>

<file path=ppt/tags/tag16.xml><?xml version="1.0" encoding="utf-8"?>
<p:tagLst xmlns:p="http://schemas.openxmlformats.org/presentationml/2006/main">
  <p:tag name="KSO_WM_DIAGRAM_VIRTUALLY_FRAME" val="{&quot;height&quot;:384.17,&quot;left&quot;:323.89566929133855,&quot;top&quot;:129.37653543307084,&quot;width&quot;:600.1922047244095}"/>
</p:tagLst>
</file>

<file path=ppt/tags/tag160.xml><?xml version="1.0" encoding="utf-8"?>
<p:tagLst xmlns:p="http://schemas.openxmlformats.org/presentationml/2006/main">
  <p:tag name="KSO_WM_DIAGRAM_VIRTUALLY_FRAME" val="{&quot;height&quot;:340.4881102362205,&quot;left&quot;:35.82385826771654,&quot;top&quot;:124.0812598425197,&quot;width&quot;:459}"/>
</p:tagLst>
</file>

<file path=ppt/tags/tag161.xml><?xml version="1.0" encoding="utf-8"?>
<p:tagLst xmlns:p="http://schemas.openxmlformats.org/presentationml/2006/main">
  <p:tag name="KSO_WM_DIAGRAM_VIRTUALLY_FRAME" val="{&quot;height&quot;:340.4881102362205,&quot;left&quot;:35.82385826771654,&quot;top&quot;:124.0812598425197,&quot;width&quot;:459}"/>
</p:tagLst>
</file>

<file path=ppt/tags/tag162.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63.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64.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65.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66.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67.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68.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69.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7.xml><?xml version="1.0" encoding="utf-8"?>
<p:tagLst xmlns:p="http://schemas.openxmlformats.org/presentationml/2006/main">
  <p:tag name="KSO_WM_DIAGRAM_VIRTUALLY_FRAME" val="{&quot;height&quot;:384.17,&quot;left&quot;:323.89566929133855,&quot;top&quot;:129.37653543307084,&quot;width&quot;:600.1922047244095}"/>
</p:tagLst>
</file>

<file path=ppt/tags/tag170.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71.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72.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73.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74.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75.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76.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77.xml><?xml version="1.0" encoding="utf-8"?>
<p:tagLst xmlns:p="http://schemas.openxmlformats.org/presentationml/2006/main">
  <p:tag name="KSO_WM_DIAGRAM_VIRTUALLY_FRAME" val="{&quot;height&quot;:365.19149606299214,&quot;left&quot;:351.98716535433067,&quot;top&quot;:120.60771653543307,&quot;width&quot;:569.8620472440946}"/>
</p:tagLst>
</file>

<file path=ppt/tags/tag178.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79.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8.xml><?xml version="1.0" encoding="utf-8"?>
<p:tagLst xmlns:p="http://schemas.openxmlformats.org/presentationml/2006/main">
  <p:tag name="KSO_WM_DIAGRAM_VIRTUALLY_FRAME" val="{&quot;height&quot;:384.17,&quot;left&quot;:323.89566929133855,&quot;top&quot;:129.37653543307084,&quot;width&quot;:600.1922047244095}"/>
</p:tagLst>
</file>

<file path=ppt/tags/tag180.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81.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82.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83.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84.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85.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86.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87.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88.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89.xml><?xml version="1.0" encoding="utf-8"?>
<p:tagLst xmlns:p="http://schemas.openxmlformats.org/presentationml/2006/main">
  <p:tag name="KSO_WM_DIAGRAM_VIRTUALLY_FRAME" val="{&quot;height&quot;:338.48818897637796,&quot;left&quot;:92.03929133858267,&quot;top&quot;:141.89354330708662,&quot;width&quot;:775.0582677165356}"/>
</p:tagLst>
</file>

<file path=ppt/tags/tag19.xml><?xml version="1.0" encoding="utf-8"?>
<p:tagLst xmlns:p="http://schemas.openxmlformats.org/presentationml/2006/main">
  <p:tag name="KSO_WM_DIAGRAM_VIRTUALLY_FRAME" val="{&quot;height&quot;:384.17,&quot;left&quot;:323.89566929133855,&quot;top&quot;:129.37653543307084,&quot;width&quot;:600.1922047244095}"/>
</p:tagLst>
</file>

<file path=ppt/tags/tag190.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191.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192.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193.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194.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195.xml><?xml version="1.0" encoding="utf-8"?>
<p:tagLst xmlns:p="http://schemas.openxmlformats.org/presentationml/2006/main">
  <p:tag name="KSO_WM_DIAGRAM_VIRTUALLY_FRAME" val="{&quot;height&quot;:308.123937007874,&quot;left&quot;:59.1844094488189,&quot;top&quot;:151.22362204724408,&quot;width&quot;:615.2594488188977}"/>
</p:tagLst>
</file>

<file path=ppt/tags/tag196.xml><?xml version="1.0" encoding="utf-8"?>
<p:tagLst xmlns:p="http://schemas.openxmlformats.org/presentationml/2006/main">
  <p:tag name="KSO_WM_DIAGRAM_VIRTUALLY_FRAME" val="{&quot;height&quot;:342.464094488189,&quot;left&quot;:43.823070866141734,&quot;top&quot;:138.95787401574802,&quot;width&quot;:686.8686614173229}"/>
</p:tagLst>
</file>

<file path=ppt/tags/tag197.xml><?xml version="1.0" encoding="utf-8"?>
<p:tagLst xmlns:p="http://schemas.openxmlformats.org/presentationml/2006/main">
  <p:tag name="KSO_WM_DIAGRAM_VIRTUALLY_FRAME" val="{&quot;height&quot;:342.464094488189,&quot;left&quot;:43.823070866141734,&quot;top&quot;:138.95787401574802,&quot;width&quot;:686.8686614173229}"/>
</p:tagLst>
</file>

<file path=ppt/tags/tag198.xml><?xml version="1.0" encoding="utf-8"?>
<p:tagLst xmlns:p="http://schemas.openxmlformats.org/presentationml/2006/main">
  <p:tag name="KSO_WM_DIAGRAM_VIRTUALLY_FRAME" val="{&quot;height&quot;:342.464094488189,&quot;left&quot;:43.823070866141734,&quot;top&quot;:138.95787401574802,&quot;width&quot;:686.8686614173229}"/>
</p:tagLst>
</file>

<file path=ppt/tags/tag199.xml><?xml version="1.0" encoding="utf-8"?>
<p:tagLst xmlns:p="http://schemas.openxmlformats.org/presentationml/2006/main">
  <p:tag name="KSO_WM_DIAGRAM_VIRTUALLY_FRAME" val="{&quot;height&quot;:342.464094488189,&quot;left&quot;:43.823070866141734,&quot;top&quot;:138.95787401574802,&quot;width&quot;:686.8686614173229}"/>
</p:tagLst>
</file>

<file path=ppt/tags/tag2.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20.xml><?xml version="1.0" encoding="utf-8"?>
<p:tagLst xmlns:p="http://schemas.openxmlformats.org/presentationml/2006/main">
  <p:tag name="KSO_WM_DIAGRAM_VIRTUALLY_FRAME" val="{&quot;height&quot;:384.17,&quot;left&quot;:323.89566929133855,&quot;top&quot;:129.37653543307084,&quot;width&quot;:600.1922047244095}"/>
</p:tagLst>
</file>

<file path=ppt/tags/tag200.xml><?xml version="1.0" encoding="utf-8"?>
<p:tagLst xmlns:p="http://schemas.openxmlformats.org/presentationml/2006/main">
  <p:tag name="KSO_WM_DIAGRAM_VIRTUALLY_FRAME" val="{&quot;height&quot;:342.464094488189,&quot;left&quot;:43.823070866141734,&quot;top&quot;:138.95787401574802,&quot;width&quot;:686.8686614173229}"/>
</p:tagLst>
</file>

<file path=ppt/tags/tag201.xml><?xml version="1.0" encoding="utf-8"?>
<p:tagLst xmlns:p="http://schemas.openxmlformats.org/presentationml/2006/main">
  <p:tag name="KSO_WM_DIAGRAM_VIRTUALLY_FRAME" val="{&quot;height&quot;:342.464094488189,&quot;left&quot;:43.823070866141734,&quot;top&quot;:138.95787401574802,&quot;width&quot;:686.8686614173229}"/>
</p:tagLst>
</file>

<file path=ppt/tags/tag202.xml><?xml version="1.0" encoding="utf-8"?>
<p:tagLst xmlns:p="http://schemas.openxmlformats.org/presentationml/2006/main">
  <p:tag name="KSO_WM_DIAGRAM_VIRTUALLY_FRAME" val="{&quot;height&quot;:392.9248031496063,&quot;left&quot;:144.53748031496062,&quot;top&quot;:114.0163779527559,&quot;width&quot;:780.2625196850394}"/>
</p:tagLst>
</file>

<file path=ppt/tags/tag203.xml><?xml version="1.0" encoding="utf-8"?>
<p:tagLst xmlns:p="http://schemas.openxmlformats.org/presentationml/2006/main">
  <p:tag name="KSO_WM_DIAGRAM_VIRTUALLY_FRAME" val="{&quot;height&quot;:392.9248031496063,&quot;left&quot;:144.53748031496062,&quot;top&quot;:114.0163779527559,&quot;width&quot;:780.2625196850394}"/>
</p:tagLst>
</file>

<file path=ppt/tags/tag204.xml><?xml version="1.0" encoding="utf-8"?>
<p:tagLst xmlns:p="http://schemas.openxmlformats.org/presentationml/2006/main">
  <p:tag name="KSO_WM_DIAGRAM_VIRTUALLY_FRAME" val="{&quot;height&quot;:392.9248031496063,&quot;left&quot;:144.53748031496062,&quot;top&quot;:114.0163779527559,&quot;width&quot;:780.2625196850394}"/>
</p:tagLst>
</file>

<file path=ppt/tags/tag205.xml><?xml version="1.0" encoding="utf-8"?>
<p:tagLst xmlns:p="http://schemas.openxmlformats.org/presentationml/2006/main">
  <p:tag name="KSO_WM_DIAGRAM_VIRTUALLY_FRAME" val="{&quot;height&quot;:392.9248031496063,&quot;left&quot;:144.53748031496062,&quot;top&quot;:114.0163779527559,&quot;width&quot;:780.2625196850394}"/>
</p:tagLst>
</file>

<file path=ppt/tags/tag206.xml><?xml version="1.0" encoding="utf-8"?>
<p:tagLst xmlns:p="http://schemas.openxmlformats.org/presentationml/2006/main">
  <p:tag name="KSO_WM_DIAGRAM_VIRTUALLY_FRAME" val="{&quot;height&quot;:392.9248031496063,&quot;left&quot;:144.53748031496062,&quot;top&quot;:114.0163779527559,&quot;width&quot;:780.2625196850394}"/>
</p:tagLst>
</file>

<file path=ppt/tags/tag207.xml><?xml version="1.0" encoding="utf-8"?>
<p:tagLst xmlns:p="http://schemas.openxmlformats.org/presentationml/2006/main">
  <p:tag name="KSO_WM_DIAGRAM_VIRTUALLY_FRAME" val="{&quot;height&quot;:392.9248031496063,&quot;left&quot;:144.53748031496062,&quot;top&quot;:114.0163779527559,&quot;width&quot;:780.2625196850394}"/>
</p:tagLst>
</file>

<file path=ppt/tags/tag208.xml><?xml version="1.0" encoding="utf-8"?>
<p:tagLst xmlns:p="http://schemas.openxmlformats.org/presentationml/2006/main">
  <p:tag name="KSO_WM_DIAGRAM_VIRTUALLY_FRAME" val="{&quot;height&quot;:392.9248031496063,&quot;left&quot;:144.53748031496062,&quot;top&quot;:114.0163779527559,&quot;width&quot;:780.2625196850394}"/>
</p:tagLst>
</file>

<file path=ppt/tags/tag209.xml><?xml version="1.0" encoding="utf-8"?>
<p:tagLst xmlns:p="http://schemas.openxmlformats.org/presentationml/2006/main">
  <p:tag name="KSO_WM_DIAGRAM_VIRTUALLY_FRAME" val="{&quot;height&quot;:392.9248031496063,&quot;left&quot;:144.53748031496062,&quot;top&quot;:114.0163779527559,&quot;width&quot;:780.2625196850394}"/>
</p:tagLst>
</file>

<file path=ppt/tags/tag21.xml><?xml version="1.0" encoding="utf-8"?>
<p:tagLst xmlns:p="http://schemas.openxmlformats.org/presentationml/2006/main">
  <p:tag name="KSO_WM_DIAGRAM_VIRTUALLY_FRAME" val="{&quot;height&quot;:384.17,&quot;left&quot;:323.89566929133855,&quot;top&quot;:129.37653543307084,&quot;width&quot;:600.1922047244095}"/>
</p:tagLst>
</file>

<file path=ppt/tags/tag210.xml><?xml version="1.0" encoding="utf-8"?>
<p:tagLst xmlns:p="http://schemas.openxmlformats.org/presentationml/2006/main">
  <p:tag name="KSO_WM_DIAGRAM_VIRTUALLY_FRAME" val="{&quot;height&quot;:392.9248031496063,&quot;left&quot;:144.53748031496062,&quot;top&quot;:114.0163779527559,&quot;width&quot;:780.2625196850394}"/>
</p:tagLst>
</file>

<file path=ppt/tags/tag211.xml><?xml version="1.0" encoding="utf-8"?>
<p:tagLst xmlns:p="http://schemas.openxmlformats.org/presentationml/2006/main">
  <p:tag name="commondata" val="eyJoZGlkIjoiZWE0MjkzYWM5MTQ3Y2EyMWI1NGQzMmVkMzg3ZGMzY2IifQ=="/>
</p:tagLst>
</file>

<file path=ppt/tags/tag22.xml><?xml version="1.0" encoding="utf-8"?>
<p:tagLst xmlns:p="http://schemas.openxmlformats.org/presentationml/2006/main">
  <p:tag name="KSO_WM_DIAGRAM_VIRTUALLY_FRAME" val="{&quot;height&quot;:384.17,&quot;left&quot;:323.89566929133855,&quot;top&quot;:129.37653543307084,&quot;width&quot;:600.1922047244095}"/>
</p:tagLst>
</file>

<file path=ppt/tags/tag23.xml><?xml version="1.0" encoding="utf-8"?>
<p:tagLst xmlns:p="http://schemas.openxmlformats.org/presentationml/2006/main">
  <p:tag name="KSO_WM_DIAGRAM_VIRTUALLY_FRAME" val="{&quot;height&quot;:384.17,&quot;left&quot;:323.89566929133855,&quot;top&quot;:129.37653543307084,&quot;width&quot;:600.1922047244095}"/>
</p:tagLst>
</file>

<file path=ppt/tags/tag24.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5.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6.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7.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8.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9.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3.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30.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31.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32.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33.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34.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35.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36.xml><?xml version="1.0" encoding="utf-8"?>
<p:tagLst xmlns:p="http://schemas.openxmlformats.org/presentationml/2006/main">
  <p:tag name="KSO_WM_DIAGRAM_VIRTUALLY_FRAME" val="{&quot;height&quot;:339.16283464566925,&quot;left&quot;:78.79826771653543,&quot;top&quot;:134.958031496063,&quot;width&quot;:807.0118897637795}"/>
</p:tagLst>
</file>

<file path=ppt/tags/tag37.xml><?xml version="1.0" encoding="utf-8"?>
<p:tagLst xmlns:p="http://schemas.openxmlformats.org/presentationml/2006/main">
  <p:tag name="KSO_WM_DIAGRAM_VIRTUALLY_FRAME" val="{&quot;height&quot;:339.16283464566925,&quot;left&quot;:78.79826771653543,&quot;top&quot;:134.958031496063,&quot;width&quot;:807.0118897637795}"/>
</p:tagLst>
</file>

<file path=ppt/tags/tag38.xml><?xml version="1.0" encoding="utf-8"?>
<p:tagLst xmlns:p="http://schemas.openxmlformats.org/presentationml/2006/main">
  <p:tag name="KSO_WM_DIAGRAM_VIRTUALLY_FRAME" val="{&quot;height&quot;:339.16283464566925,&quot;left&quot;:78.79826771653543,&quot;top&quot;:134.958031496063,&quot;width&quot;:807.0118897637795}"/>
</p:tagLst>
</file>

<file path=ppt/tags/tag39.xml><?xml version="1.0" encoding="utf-8"?>
<p:tagLst xmlns:p="http://schemas.openxmlformats.org/presentationml/2006/main">
  <p:tag name="KSO_WM_DIAGRAM_VIRTUALLY_FRAME" val="{&quot;height&quot;:339.16283464566925,&quot;left&quot;:78.79826771653543,&quot;top&quot;:134.958031496063,&quot;width&quot;:807.0118897637795}"/>
</p:tagLst>
</file>

<file path=ppt/tags/tag4.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40.xml><?xml version="1.0" encoding="utf-8"?>
<p:tagLst xmlns:p="http://schemas.openxmlformats.org/presentationml/2006/main">
  <p:tag name="KSO_WM_DIAGRAM_VIRTUALLY_FRAME" val="{&quot;height&quot;:339.16283464566925,&quot;left&quot;:78.79826771653543,&quot;top&quot;:134.958031496063,&quot;width&quot;:807.0118897637795}"/>
</p:tagLst>
</file>

<file path=ppt/tags/tag41.xml><?xml version="1.0" encoding="utf-8"?>
<p:tagLst xmlns:p="http://schemas.openxmlformats.org/presentationml/2006/main">
  <p:tag name="KSO_WM_DIAGRAM_VIRTUALLY_FRAME" val="{&quot;height&quot;:339.16283464566925,&quot;left&quot;:78.79826771653543,&quot;top&quot;:134.958031496063,&quot;width&quot;:807.0118897637795}"/>
</p:tagLst>
</file>

<file path=ppt/tags/tag42.xml><?xml version="1.0" encoding="utf-8"?>
<p:tagLst xmlns:p="http://schemas.openxmlformats.org/presentationml/2006/main">
  <p:tag name="KSO_WM_DIAGRAM_VIRTUALLY_FRAME" val="{&quot;height&quot;:339.16283464566925,&quot;left&quot;:78.79826771653543,&quot;top&quot;:134.958031496063,&quot;width&quot;:807.0118897637795}"/>
</p:tagLst>
</file>

<file path=ppt/tags/tag43.xml><?xml version="1.0" encoding="utf-8"?>
<p:tagLst xmlns:p="http://schemas.openxmlformats.org/presentationml/2006/main">
  <p:tag name="KSO_WM_DIAGRAM_VIRTUALLY_FRAME" val="{&quot;height&quot;:339.16283464566925,&quot;left&quot;:78.79826771653543,&quot;top&quot;:134.958031496063,&quot;width&quot;:807.0118897637795}"/>
</p:tagLst>
</file>

<file path=ppt/tags/tag44.xml><?xml version="1.0" encoding="utf-8"?>
<p:tagLst xmlns:p="http://schemas.openxmlformats.org/presentationml/2006/main">
  <p:tag name="KSO_WM_DIAGRAM_VIRTUALLY_FRAME" val="{&quot;height&quot;:339.16283464566925,&quot;left&quot;:78.79826771653543,&quot;top&quot;:134.958031496063,&quot;width&quot;:807.0118897637795}"/>
</p:tagLst>
</file>

<file path=ppt/tags/tag45.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46.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47.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48.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49.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5.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50.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51.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52.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53.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54.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55.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56.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57.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58.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59.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6.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60.xml><?xml version="1.0" encoding="utf-8"?>
<p:tagLst xmlns:p="http://schemas.openxmlformats.org/presentationml/2006/main">
  <p:tag name="KSO_WM_DIAGRAM_VIRTUALLY_FRAME" val="{&quot;height&quot;:420.27700787401574,&quot;left&quot;:84.39031496062992,&quot;top&quot;:110.70188976377953,&quot;width&quot;:790.103779527559}"/>
</p:tagLst>
</file>

<file path=ppt/tags/tag61.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2.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3.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4.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5.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6.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7.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8.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9.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xml><?xml version="1.0" encoding="utf-8"?>
<p:tagLst xmlns:p="http://schemas.openxmlformats.org/presentationml/2006/main">
  <p:tag name="KSO_WM_DIAGRAM_VIRTUALLY_FRAME" val="{&quot;height&quot;:348.37322834645664,&quot;left&quot;:64.75,&quot;top&quot;:129.86787401574801,&quot;width&quot;:819.0161417322836}"/>
</p:tagLst>
</file>

<file path=ppt/tags/tag70.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1.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2.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3.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4.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5.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6.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7.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8.xml><?xml version="1.0" encoding="utf-8"?>
<p:tagLst xmlns:p="http://schemas.openxmlformats.org/presentationml/2006/main">
  <p:tag name="KSO_WM_DIAGRAM_VIRTUALLY_FRAME" val="{&quot;height&quot;:366.56299212598435,&quot;left&quot;:473.05291338582674,&quot;top&quot;:114.72212598425196,&quot;width&quot;:398.77212598425183}"/>
</p:tagLst>
</file>

<file path=ppt/tags/tag79.xml><?xml version="1.0" encoding="utf-8"?>
<p:tagLst xmlns:p="http://schemas.openxmlformats.org/presentationml/2006/main">
  <p:tag name="KSO_WM_DIAGRAM_VIRTUALLY_FRAME" val="{&quot;height&quot;:366.56299212598435,&quot;left&quot;:473.05291338582674,&quot;top&quot;:114.72212598425196,&quot;width&quot;:398.77212598425183}"/>
</p:tagLst>
</file>

<file path=ppt/tags/tag8.xml><?xml version="1.0" encoding="utf-8"?>
<p:tagLst xmlns:p="http://schemas.openxmlformats.org/presentationml/2006/main">
  <p:tag name="KSO_WM_DIAGRAM_VIRTUALLY_FRAME" val="{&quot;height&quot;:348.37322834645664,&quot;left&quot;:64.75,&quot;top&quot;:129.86787401574801,&quot;width&quot;:819.0161417322836}"/>
</p:tagLst>
</file>

<file path=ppt/tags/tag80.xml><?xml version="1.0" encoding="utf-8"?>
<p:tagLst xmlns:p="http://schemas.openxmlformats.org/presentationml/2006/main">
  <p:tag name="KSO_WM_DIAGRAM_VIRTUALLY_FRAME" val="{&quot;height&quot;:366.56299212598435,&quot;left&quot;:473.05291338582674,&quot;top&quot;:114.72212598425196,&quot;width&quot;:398.77212598425183}"/>
</p:tagLst>
</file>

<file path=ppt/tags/tag81.xml><?xml version="1.0" encoding="utf-8"?>
<p:tagLst xmlns:p="http://schemas.openxmlformats.org/presentationml/2006/main">
  <p:tag name="KSO_WM_DIAGRAM_VIRTUALLY_FRAME" val="{&quot;height&quot;:366.56299212598435,&quot;left&quot;:473.05291338582674,&quot;top&quot;:114.72212598425196,&quot;width&quot;:398.77212598425183}"/>
</p:tagLst>
</file>

<file path=ppt/tags/tag82.xml><?xml version="1.0" encoding="utf-8"?>
<p:tagLst xmlns:p="http://schemas.openxmlformats.org/presentationml/2006/main">
  <p:tag name="KSO_WM_DIAGRAM_VIRTUALLY_FRAME" val="{&quot;height&quot;:366.56299212598435,&quot;left&quot;:473.05291338582674,&quot;top&quot;:114.72212598425196,&quot;width&quot;:398.77212598425183}"/>
</p:tagLst>
</file>

<file path=ppt/tags/tag83.xml><?xml version="1.0" encoding="utf-8"?>
<p:tagLst xmlns:p="http://schemas.openxmlformats.org/presentationml/2006/main">
  <p:tag name="KSO_WM_DIAGRAM_VIRTUALLY_FRAME" val="{&quot;height&quot;:366.56299212598435,&quot;left&quot;:473.05291338582674,&quot;top&quot;:114.72212598425196,&quot;width&quot;:398.77212598425183}"/>
</p:tagLst>
</file>

<file path=ppt/tags/tag84.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85.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86.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87.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88.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89.xml><?xml version="1.0" encoding="utf-8"?>
<p:tagLst xmlns:p="http://schemas.openxmlformats.org/presentationml/2006/main">
  <p:tag name="KSO_WM_DIAGRAM_VIRTUALLY_FRAME" val="{&quot;height&quot;:365.2854330708662,&quot;left&quot;:418.62503937007875,&quot;top&quot;:123.46023622047244,&quot;width&quot;:484.34039370078733}"/>
</p:tagLst>
</file>

<file path=ppt/tags/tag9.xml><?xml version="1.0" encoding="utf-8"?>
<p:tagLst xmlns:p="http://schemas.openxmlformats.org/presentationml/2006/main">
  <p:tag name="KSO_WM_DIAGRAM_VIRTUALLY_FRAME" val="{&quot;height&quot;:348.37322834645664,&quot;left&quot;:64.75,&quot;top&quot;:129.86787401574801,&quot;width&quot;:819.0161417322836}"/>
</p:tagLst>
</file>

<file path=ppt/tags/tag90.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91.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92.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93.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94.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95.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96.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97.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98.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ags/tag99.xml><?xml version="1.0" encoding="utf-8"?>
<p:tagLst xmlns:p="http://schemas.openxmlformats.org/presentationml/2006/main">
  <p:tag name="KSO_WM_DIAGRAM_VIRTUALLY_FRAME" val="{&quot;height&quot;:327.34700787401573,&quot;left&quot;:57.60874015748031,&quot;top&quot;:108.95299212598425,&quot;width&quot;:844.7825196850393}"/>
</p:tagLst>
</file>

<file path=ppt/theme/theme1.xml><?xml version="1.0" encoding="utf-8"?>
<a:theme xmlns:a="http://schemas.openxmlformats.org/drawingml/2006/main" name="Office Theme">
  <a:themeElements>
    <a:clrScheme name="Office">
      <a:dk1>
        <a:srgbClr val="161313"/>
      </a:dk1>
      <a:lt1>
        <a:srgbClr val="FFF4EC"/>
      </a:lt1>
      <a:dk2>
        <a:srgbClr val="161313"/>
      </a:dk2>
      <a:lt2>
        <a:srgbClr val="F0D8CD"/>
      </a:lt2>
      <a:accent1>
        <a:srgbClr val="DD0401"/>
      </a:accent1>
      <a:accent2>
        <a:srgbClr val="DD0401"/>
      </a:accent2>
      <a:accent3>
        <a:srgbClr val="E73734"/>
      </a:accent3>
      <a:accent4>
        <a:srgbClr val="F65957"/>
      </a:accent4>
      <a:accent5>
        <a:srgbClr val="F87C7A"/>
      </a:accent5>
      <a:accent6>
        <a:srgbClr val="F5B43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161313"/>
      </a:dk1>
      <a:lt1>
        <a:srgbClr val="FFF4EC"/>
      </a:lt1>
      <a:dk2>
        <a:srgbClr val="161313"/>
      </a:dk2>
      <a:lt2>
        <a:srgbClr val="F0D8CD"/>
      </a:lt2>
      <a:accent1>
        <a:srgbClr val="DD0401"/>
      </a:accent1>
      <a:accent2>
        <a:srgbClr val="DD0401"/>
      </a:accent2>
      <a:accent3>
        <a:srgbClr val="E73734"/>
      </a:accent3>
      <a:accent4>
        <a:srgbClr val="F65957"/>
      </a:accent4>
      <a:accent5>
        <a:srgbClr val="F87C7A"/>
      </a:accent5>
      <a:accent6>
        <a:srgbClr val="F5B43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161313"/>
      </a:dk1>
      <a:lt1>
        <a:srgbClr val="FFF4EC"/>
      </a:lt1>
      <a:dk2>
        <a:srgbClr val="161313"/>
      </a:dk2>
      <a:lt2>
        <a:srgbClr val="F0D8CD"/>
      </a:lt2>
      <a:accent1>
        <a:srgbClr val="DD0401"/>
      </a:accent1>
      <a:accent2>
        <a:srgbClr val="DD0401"/>
      </a:accent2>
      <a:accent3>
        <a:srgbClr val="E73734"/>
      </a:accent3>
      <a:accent4>
        <a:srgbClr val="F65957"/>
      </a:accent4>
      <a:accent5>
        <a:srgbClr val="F87C7A"/>
      </a:accent5>
      <a:accent6>
        <a:srgbClr val="F5B43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7218</Words>
  <Application>WPS 演示</Application>
  <PresentationFormat>On-screen Show (4:3)</PresentationFormat>
  <Paragraphs>988</Paragraphs>
  <Slides>83</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83</vt:i4>
      </vt:variant>
    </vt:vector>
  </HeadingPairs>
  <TitlesOfParts>
    <vt:vector size="92" baseType="lpstr">
      <vt:lpstr>Arial</vt:lpstr>
      <vt:lpstr>宋体</vt:lpstr>
      <vt:lpstr>Wingdings</vt:lpstr>
      <vt:lpstr>微软雅黑</vt:lpstr>
      <vt:lpstr>Arial</vt:lpstr>
      <vt:lpstr>Calibri</vt:lpstr>
      <vt:lpstr>Arial Unicode MS</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熊伟</cp:lastModifiedBy>
  <cp:revision>18</cp:revision>
  <dcterms:created xsi:type="dcterms:W3CDTF">2006-08-16T00:00:00Z</dcterms:created>
  <dcterms:modified xsi:type="dcterms:W3CDTF">2024-11-04T07:57:34Z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C3F1F777D42C4491ADEAAC11F0376944_12</vt:lpwstr>
  </property>
  <property fmtid="{D5CDD505-2E9C-101B-9397-08002B2CF9AE}" pid="3" name="KSOProductBuildVer">
    <vt:lpwstr>2052-12.1.0.18276</vt:lpwstr>
  </property>
</Properties>
</file>