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25.svg" ContentType="image/svg+xml"/>
  <Override PartName="/ppt/media/image2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17"/>
  </p:handoutMasterIdLst>
  <p:sldIdLst>
    <p:sldId id="2925" r:id="rId3"/>
    <p:sldId id="2926" r:id="rId5"/>
    <p:sldId id="2927" r:id="rId6"/>
    <p:sldId id="523" r:id="rId7"/>
    <p:sldId id="2928" r:id="rId8"/>
    <p:sldId id="525" r:id="rId9"/>
    <p:sldId id="2216" r:id="rId10"/>
    <p:sldId id="2929" r:id="rId11"/>
    <p:sldId id="2744" r:id="rId12"/>
    <p:sldId id="1633" r:id="rId13"/>
    <p:sldId id="2325" r:id="rId14"/>
    <p:sldId id="706" r:id="rId15"/>
    <p:sldId id="2836" r:id="rId16"/>
    <p:sldId id="929" r:id="rId17"/>
    <p:sldId id="453" r:id="rId18"/>
    <p:sldId id="1630" r:id="rId19"/>
    <p:sldId id="2837" r:id="rId20"/>
    <p:sldId id="2838" r:id="rId21"/>
    <p:sldId id="1732" r:id="rId22"/>
    <p:sldId id="2327" r:id="rId23"/>
    <p:sldId id="455" r:id="rId24"/>
    <p:sldId id="2743" r:id="rId25"/>
    <p:sldId id="457" r:id="rId26"/>
    <p:sldId id="1906" r:id="rId27"/>
    <p:sldId id="452" r:id="rId28"/>
    <p:sldId id="2328" r:id="rId29"/>
    <p:sldId id="450" r:id="rId30"/>
    <p:sldId id="458" r:id="rId31"/>
    <p:sldId id="717" r:id="rId32"/>
    <p:sldId id="1735" r:id="rId33"/>
    <p:sldId id="1733" r:id="rId34"/>
    <p:sldId id="1734" r:id="rId35"/>
    <p:sldId id="3019" r:id="rId36"/>
    <p:sldId id="1736" r:id="rId37"/>
    <p:sldId id="2040" r:id="rId38"/>
    <p:sldId id="3020" r:id="rId39"/>
    <p:sldId id="3021" r:id="rId40"/>
    <p:sldId id="1256" r:id="rId41"/>
    <p:sldId id="1257" r:id="rId42"/>
    <p:sldId id="1258" r:id="rId43"/>
    <p:sldId id="1260" r:id="rId44"/>
    <p:sldId id="1737" r:id="rId45"/>
    <p:sldId id="1431" r:id="rId46"/>
    <p:sldId id="1994" r:id="rId47"/>
    <p:sldId id="1995" r:id="rId48"/>
    <p:sldId id="618" r:id="rId49"/>
    <p:sldId id="2148" r:id="rId50"/>
    <p:sldId id="1738" r:id="rId51"/>
    <p:sldId id="1329" r:id="rId52"/>
    <p:sldId id="1330" r:id="rId53"/>
    <p:sldId id="1332" r:id="rId54"/>
    <p:sldId id="1333" r:id="rId55"/>
    <p:sldId id="3091" r:id="rId56"/>
    <p:sldId id="2580" r:id="rId57"/>
    <p:sldId id="3100" r:id="rId58"/>
    <p:sldId id="3101" r:id="rId59"/>
    <p:sldId id="620" r:id="rId60"/>
    <p:sldId id="1433" r:id="rId61"/>
    <p:sldId id="3092" r:id="rId62"/>
    <p:sldId id="3093" r:id="rId63"/>
    <p:sldId id="3094" r:id="rId64"/>
    <p:sldId id="3095" r:id="rId65"/>
    <p:sldId id="2439" r:id="rId66"/>
    <p:sldId id="3096" r:id="rId67"/>
    <p:sldId id="1907" r:id="rId68"/>
    <p:sldId id="1435" r:id="rId69"/>
    <p:sldId id="1436" r:id="rId70"/>
    <p:sldId id="1428" r:id="rId71"/>
    <p:sldId id="714" r:id="rId72"/>
    <p:sldId id="716" r:id="rId73"/>
    <p:sldId id="622" r:id="rId74"/>
    <p:sldId id="1145" r:id="rId75"/>
    <p:sldId id="1991" r:id="rId76"/>
    <p:sldId id="1993" r:id="rId77"/>
    <p:sldId id="2547" r:id="rId78"/>
    <p:sldId id="930" r:id="rId79"/>
    <p:sldId id="1820" r:id="rId80"/>
    <p:sldId id="1821" r:id="rId81"/>
    <p:sldId id="3024" r:id="rId82"/>
    <p:sldId id="3022" r:id="rId83"/>
    <p:sldId id="3023" r:id="rId84"/>
    <p:sldId id="3025" r:id="rId85"/>
    <p:sldId id="1739" r:id="rId86"/>
    <p:sldId id="1585" r:id="rId87"/>
    <p:sldId id="627" r:id="rId88"/>
    <p:sldId id="636" r:id="rId89"/>
    <p:sldId id="2930" r:id="rId90"/>
    <p:sldId id="3098" r:id="rId91"/>
    <p:sldId id="3099" r:id="rId92"/>
    <p:sldId id="2581" r:id="rId93"/>
    <p:sldId id="486" r:id="rId94"/>
    <p:sldId id="2582" r:id="rId95"/>
    <p:sldId id="492" r:id="rId96"/>
    <p:sldId id="493" r:id="rId97"/>
    <p:sldId id="494" r:id="rId98"/>
    <p:sldId id="500" r:id="rId99"/>
    <p:sldId id="495" r:id="rId100"/>
    <p:sldId id="496" r:id="rId101"/>
    <p:sldId id="506" r:id="rId102"/>
    <p:sldId id="507" r:id="rId103"/>
    <p:sldId id="508" r:id="rId104"/>
    <p:sldId id="509" r:id="rId105"/>
    <p:sldId id="510" r:id="rId106"/>
    <p:sldId id="3026" r:id="rId107"/>
    <p:sldId id="3027" r:id="rId108"/>
    <p:sldId id="519" r:id="rId109"/>
    <p:sldId id="3028" r:id="rId110"/>
    <p:sldId id="520" r:id="rId111"/>
    <p:sldId id="521" r:id="rId112"/>
    <p:sldId id="3029" r:id="rId113"/>
    <p:sldId id="3031" r:id="rId114"/>
    <p:sldId id="3030" r:id="rId115"/>
    <p:sldId id="445" r:id="rId116"/>
  </p:sldIdLst>
  <p:sldSz cx="12192000" cy="6858000"/>
  <p:notesSz cx="6858000" cy="9144000"/>
  <p:embeddedFontLst>
    <p:embeddedFont>
      <p:font typeface="方正小标宋_GBK" panose="03000509000000000000" charset="-122"/>
      <p:regular r:id="rId122"/>
    </p:embeddedFont>
    <p:embeddedFont>
      <p:font typeface="Arial Unicode MS" panose="020B0604020202020204" charset="-122"/>
      <p:regular r:id="rId123"/>
    </p:embeddedFont>
    <p:embeddedFont>
      <p:font typeface="汉仪中黑简" panose="02010600000101010101" charset="-122"/>
      <p:regular r:id="rId124"/>
    </p:embeddedFont>
    <p:embeddedFont>
      <p:font typeface="Calibri" panose="020F0502020204030204" charset="0"/>
      <p:regular r:id="rId125"/>
    </p:embeddedFont>
    <p:embeddedFont>
      <p:font typeface="幼圆" panose="02010509060101010101" charset="-122"/>
      <p:regular r:id="rId126"/>
    </p:embeddedFont>
    <p:embeddedFont>
      <p:font typeface="方正小标宋简体" panose="03000509000000000000" charset="-122"/>
      <p:regular r:id="rId127"/>
    </p:embeddedFont>
    <p:embeddedFont>
      <p:font typeface="仿宋_GB2312" panose="02010609030101010101" charset="-122"/>
      <p:regular r:id="rId128"/>
    </p:embeddedFont>
    <p:embeddedFont>
      <p:font typeface="华文中宋" panose="02010600040101010101" charset="-122"/>
      <p:regular r:id="rId129"/>
    </p:embeddedFont>
  </p:embeddedFontLst>
  <p:custDataLst>
    <p:tags r:id="rId1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1" userDrawn="1">
          <p15:clr>
            <a:srgbClr val="A4A3A4"/>
          </p15:clr>
        </p15:guide>
        <p15:guide id="2" pos="38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强" initials="陈龙" lastIdx="1" clrIdx="0"/>
  <p:cmAuthor id="2" name="黄晓红" initials="u"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A4C827"/>
    <a:srgbClr val="FFFFFF"/>
    <a:srgbClr val="FF0000"/>
    <a:srgbClr val="E61817"/>
    <a:srgbClr val="E9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6314" autoAdjust="0"/>
  </p:normalViewPr>
  <p:slideViewPr>
    <p:cSldViewPr snapToGrid="0" showGuides="1">
      <p:cViewPr varScale="1">
        <p:scale>
          <a:sx n="110" d="100"/>
          <a:sy n="110" d="100"/>
        </p:scale>
        <p:origin x="-654" y="-84"/>
      </p:cViewPr>
      <p:guideLst>
        <p:guide orient="horz" pos="2181"/>
        <p:guide pos="38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0" Type="http://schemas.openxmlformats.org/officeDocument/2006/relationships/tags" Target="tags/tag289.xml"/><Relationship Id="rId13" Type="http://schemas.openxmlformats.org/officeDocument/2006/relationships/slide" Target="slides/slide10.xml"/><Relationship Id="rId129" Type="http://schemas.openxmlformats.org/officeDocument/2006/relationships/font" Target="fonts/font8.fntdata"/><Relationship Id="rId128" Type="http://schemas.openxmlformats.org/officeDocument/2006/relationships/font" Target="fonts/font7.fntdata"/><Relationship Id="rId127" Type="http://schemas.openxmlformats.org/officeDocument/2006/relationships/font" Target="fonts/font6.fntdata"/><Relationship Id="rId126" Type="http://schemas.openxmlformats.org/officeDocument/2006/relationships/font" Target="fonts/font5.fntdata"/><Relationship Id="rId125" Type="http://schemas.openxmlformats.org/officeDocument/2006/relationships/font" Target="fonts/font4.fntdata"/><Relationship Id="rId124" Type="http://schemas.openxmlformats.org/officeDocument/2006/relationships/font" Target="fonts/font3.fntdata"/><Relationship Id="rId123" Type="http://schemas.openxmlformats.org/officeDocument/2006/relationships/font" Target="fonts/font2.fntdata"/><Relationship Id="rId122" Type="http://schemas.openxmlformats.org/officeDocument/2006/relationships/font" Target="fonts/font1.fntdata"/><Relationship Id="rId121" Type="http://schemas.openxmlformats.org/officeDocument/2006/relationships/commentAuthors" Target="commentAuthors.xml"/><Relationship Id="rId120" Type="http://schemas.openxmlformats.org/officeDocument/2006/relationships/tableStyles" Target="tableStyles.xml"/><Relationship Id="rId12" Type="http://schemas.openxmlformats.org/officeDocument/2006/relationships/slide" Target="slides/slide9.xml"/><Relationship Id="rId119" Type="http://schemas.openxmlformats.org/officeDocument/2006/relationships/viewProps" Target="viewProps.xml"/><Relationship Id="rId118" Type="http://schemas.openxmlformats.org/officeDocument/2006/relationships/presProps" Target="presProps.xml"/><Relationship Id="rId117" Type="http://schemas.openxmlformats.org/officeDocument/2006/relationships/handoutMaster" Target="handoutMasters/handoutMaster1.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589F-4245-4480-AB78-806FFDA253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95414-B03D-402D-B9E5-9BF4B552C5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2014年5月党中央印发实施《中国共产党发展党员工作细则》、2017年1月陕西省开始实施《陕西省发展党员工作规程（试行）》后，各单位在党员发展工作上依旧存在或多或少的各类问题，记录规范性问题、审核把关不严问题、材料缺失问题、逻辑混乱问题层出不穷，这或多或少，反映出来，各级党务工作人员对《工作规程（试行）》学习不够深刻，对党员发展重视程度不够，对党员发展工作的五大阶段二十五个步骤的认识还不到位，各环节该需要支部书记、培养联系人、上级党组织审核确认的还存在缺失。</a:t>
            </a:r>
            <a:endParaRPr lang="zh-CN" altLang="en-US"/>
          </a:p>
          <a:p>
            <a:r>
              <a:rPr lang="zh-CN" altLang="en-US"/>
              <a:t>我们很多党支部其实并没有认识到自己肩负起的党员发展职责是多么重要，会对一名同志造成多么严重的影响，现在申请入党的同志大部分都是年轻同志，80后、90后，他们是企业发展的未来，很多人都会在不远的将来走上领导干部岗位，当他踏上那一步时，因为党员发展资料有问题而错失机会，这名同志会不会对我们组织失望？会不会对企业心生怨气？这样来看，我们对待这项工作就不应该如此草率了。</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2014年5月党中央印发实施《中国共产党发展党员工作细则》、2017年1月陕西省开始实施《陕西省发展党员工作规程（试行）》后，各单位在党员发展工作上依旧存在或多或少的各类问题，记录规范性问题、审核把关不严问题、材料缺失问题、逻辑混乱问题层出不穷，这或多或少，反映出来，各级党务工作人员对《工作规程（试行）》学习不够深刻，对党员发展重视程度不够，对党员发展工作的五大阶段二十五个步骤的认识还不到位，各环节该需要支部书记、培养联系人、上级党组织审核确认的还存在缺失。</a:t>
            </a:r>
            <a:endParaRPr lang="zh-CN" altLang="en-US"/>
          </a:p>
          <a:p>
            <a:r>
              <a:rPr lang="zh-CN" altLang="en-US"/>
              <a:t>我们很多党支部其实并没有认识到自己肩负起的党员发展职责是多么重要，会对一名同志造成多么严重的影响，现在申请入党的同志大部分都是年轻同志，80后、90后，他们是企业发展的未来，很多人都会在不远的将来走上领导干部岗位，当他踏上那一步时，因为党员发展资料有问题而错失机会，这名同志会不会对我们组织失望？会不会对企业心生怨气？这样来看，我们对待这项工作就不应该如此草率了。</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2014年5月党中央印发实施《中国共产党发展党员工作细则》、2017年1月陕西省开始实施《陕西省发展党员工作规程（试行）》后，各单位在党员发展工作上依旧存在或多或少的各类问题，记录规范性问题、审核把关不严问题、材料缺失问题、逻辑混乱问题层出不穷，这或多或少，反映出来，各级党务工作人员对《工作规程（试行）》学习不够深刻，对党员发展重视程度不够，对党员发展工作的五大阶段二十五个步骤的认识还不到位，各环节该需要支部书记、培养联系人、上级党组织审核确认的还存在缺失。</a:t>
            </a:r>
            <a:endParaRPr lang="zh-CN" altLang="en-US"/>
          </a:p>
          <a:p>
            <a:r>
              <a:rPr lang="zh-CN" altLang="en-US"/>
              <a:t>我们很多党支部其实并没有认识到自己肩负起的党员发展职责是多么重要，会对一名同志造成多么严重的影响，现在申请入党的同志大部分都是年轻同志，80后、90后，他们是企业发展的未来，很多人都会在不远的将来走上领导干部岗位，当他踏上那一步时，因为党员发展资料有问题而错失机会，这名同志会不会对我们组织失望？会不会对企业心生怨气？这样来看，我们对待这项工作就不应该如此草率了。</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337" name=""/>
        <p:cNvGrpSpPr/>
        <p:nvPr/>
      </p:nvGrpSpPr>
      <p:grpSpPr>
        <a:xfrm>
          <a:off x="0" y="0"/>
          <a:ext cx="0" cy="0"/>
          <a:chOff x="0" y="0"/>
          <a:chExt cx="0" cy="0"/>
        </a:xfrm>
      </p:grpSpPr>
      <p:sp>
        <p:nvSpPr>
          <p:cNvPr id="1049596" name="幻灯片图像占位符 1"/>
          <p:cNvSpPr>
            <a:spLocks noGrp="1" noRot="1" noChangeAspect="1"/>
          </p:cNvSpPr>
          <p:nvPr>
            <p:ph type="sldImg"/>
          </p:nvPr>
        </p:nvSpPr>
        <p:spPr/>
      </p:sp>
      <p:sp>
        <p:nvSpPr>
          <p:cNvPr id="1049597" name="备注占位符 2"/>
          <p:cNvSpPr>
            <a:spLocks noGrp="1"/>
          </p:cNvSpPr>
          <p:nvPr>
            <p:ph type="body" idx="1"/>
          </p:nvPr>
        </p:nvSpPr>
        <p:spPr/>
        <p:txBody>
          <a:bodyPr/>
          <a:p>
            <a:endParaRPr lang="zh-CN" altLang="en-US"/>
          </a:p>
        </p:txBody>
      </p:sp>
      <p:sp>
        <p:nvSpPr>
          <p:cNvPr id="1049598" name="灯片编号占位符 3"/>
          <p:cNvSpPr>
            <a:spLocks noGrp="1"/>
          </p:cNvSpPr>
          <p:nvPr>
            <p:ph type="sldNum" sz="quarter" idx="10"/>
          </p:nvPr>
        </p:nvSpPr>
        <p:spPr/>
        <p:txBody>
          <a:bodyPr/>
          <a:p>
            <a:fld id="{E238B3B3-0E61-492A-B099-6AF9D7258D9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tags" Target="../tags/tag2.xml"/><Relationship Id="rId4" Type="http://schemas.openxmlformats.org/officeDocument/2006/relationships/image" Target="../media/image2.jpeg"/><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image" Target="../media/image2.jpeg"/><Relationship Id="rId4" Type="http://schemas.openxmlformats.org/officeDocument/2006/relationships/tags" Target="../tags/tag3.xml"/><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2.jpeg"/><Relationship Id="rId7"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E17B8F5-A5FF-4A0B-A2E1-4F5596A69A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B1A2E2-57F0-4F84-9536-BEA2EEC7D752}" type="slidenum">
              <a:rPr lang="zh-CN" altLang="en-US" smtClean="0"/>
            </a:fld>
            <a:endParaRPr lang="zh-CN" altLang="en-US"/>
          </a:p>
        </p:txBody>
      </p:sp>
      <p:pic>
        <p:nvPicPr>
          <p:cNvPr id="20" name="图片 19"/>
          <p:cNvPicPr>
            <a:picLocks noChangeAspect="1"/>
          </p:cNvPicPr>
          <p:nvPr userDrawn="1"/>
        </p:nvPicPr>
        <p:blipFill rotWithShape="1">
          <a:blip r:embed="rId2" cstate="print">
            <a:extLst>
              <a:ext uri="{28A0092B-C50C-407E-A947-70E740481C1C}">
                <a14:useLocalDpi xmlns:a14="http://schemas.microsoft.com/office/drawing/2010/main" val="0"/>
              </a:ext>
            </a:extLst>
          </a:blip>
          <a:srcRect b="6816"/>
          <a:stretch>
            <a:fillRect/>
          </a:stretch>
        </p:blipFill>
        <p:spPr>
          <a:xfrm>
            <a:off x="0" y="0"/>
            <a:ext cx="12192000" cy="6858000"/>
          </a:xfrm>
          <a:prstGeom prst="rect">
            <a:avLst/>
          </a:prstGeom>
        </p:spPr>
      </p:pic>
      <p:sp>
        <p:nvSpPr>
          <p:cNvPr id="21" name="矩形 20"/>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10" name="矩形 9"/>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12" name="矩形 11"/>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pic>
        <p:nvPicPr>
          <p:cNvPr id="7" name="图片 6"/>
          <p:cNvPicPr>
            <a:picLocks noChangeAspect="1"/>
          </p:cNvPicPr>
          <p:nvPr userDrawn="1">
            <p:custDataLst>
              <p:tags r:id="rId3"/>
            </p:custDataLst>
          </p:nvPr>
        </p:nvPicPr>
        <p:blipFill rotWithShape="1">
          <a:blip r:embed="rId4">
            <a:alphaModFix amt="80000"/>
          </a:blip>
          <a:srcRect l="12338" r="12338"/>
          <a:stretch>
            <a:fillRect/>
          </a:stretch>
        </p:blipFill>
        <p:spPr>
          <a:xfrm>
            <a:off x="0" y="0"/>
            <a:ext cx="12192000" cy="6858353"/>
          </a:xfrm>
          <a:prstGeom prst="rect">
            <a:avLst/>
          </a:prstGeom>
        </p:spPr>
      </p:pic>
      <p:sp>
        <p:nvSpPr>
          <p:cNvPr id="8" name="矩形 7"/>
          <p:cNvSpPr/>
          <p:nvPr userDrawn="1">
            <p:custDataLst>
              <p:tags r:id="rId5"/>
            </p:custDataLst>
          </p:nvPr>
        </p:nvSpPr>
        <p:spPr>
          <a:xfrm>
            <a:off x="262890" y="213360"/>
            <a:ext cx="1161288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2" name="标题 2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23" name="副标题 2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24" name="日期占位符 23"/>
          <p:cNvSpPr>
            <a:spLocks noGrp="1"/>
          </p:cNvSpPr>
          <p:nvPr>
            <p:ph type="dt" sz="half" idx="10"/>
          </p:nvPr>
        </p:nvSpPr>
        <p:spPr/>
        <p:txBody>
          <a:bodyPr/>
          <a:lstStyle/>
          <a:p>
            <a:fld id="{8E17B8F5-A5FF-4A0B-A2E1-4F5596A69A0D}" type="datetimeFigureOut">
              <a:rPr lang="zh-CN" altLang="en-US" smtClean="0"/>
            </a:fld>
            <a:endParaRPr lang="zh-CN" altLang="en-US"/>
          </a:p>
        </p:txBody>
      </p:sp>
      <p:sp>
        <p:nvSpPr>
          <p:cNvPr id="25" name="页脚占位符 24"/>
          <p:cNvSpPr>
            <a:spLocks noGrp="1"/>
          </p:cNvSpPr>
          <p:nvPr>
            <p:ph type="ftr" sz="quarter" idx="11"/>
          </p:nvPr>
        </p:nvSpPr>
        <p:spPr/>
        <p:txBody>
          <a:bodyPr/>
          <a:lstStyle/>
          <a:p>
            <a:endParaRPr lang="zh-CN" altLang="en-US"/>
          </a:p>
        </p:txBody>
      </p:sp>
      <p:sp>
        <p:nvSpPr>
          <p:cNvPr id="26" name="灯片编号占位符 25"/>
          <p:cNvSpPr>
            <a:spLocks noGrp="1"/>
          </p:cNvSpPr>
          <p:nvPr>
            <p:ph type="sldNum" sz="quarter" idx="12"/>
          </p:nvPr>
        </p:nvSpPr>
        <p:spPr/>
        <p:txBody>
          <a:bodyPr/>
          <a:lstStyle/>
          <a:p>
            <a:fld id="{56B1A2E2-57F0-4F84-9536-BEA2EEC7D752}" type="slidenum">
              <a:rPr lang="zh-CN" altLang="en-US" smtClean="0"/>
            </a:fld>
            <a:endParaRPr lang="zh-CN" altLang="en-US"/>
          </a:p>
        </p:txBody>
      </p:sp>
      <p:pic>
        <p:nvPicPr>
          <p:cNvPr id="27" name="图片 26"/>
          <p:cNvPicPr>
            <a:picLocks noChangeAspect="1"/>
          </p:cNvPicPr>
          <p:nvPr userDrawn="1"/>
        </p:nvPicPr>
        <p:blipFill rotWithShape="1">
          <a:blip r:embed="rId2" cstate="print">
            <a:extLst>
              <a:ext uri="{28A0092B-C50C-407E-A947-70E740481C1C}">
                <a14:useLocalDpi xmlns:a14="http://schemas.microsoft.com/office/drawing/2010/main" val="0"/>
              </a:ext>
            </a:extLst>
          </a:blip>
          <a:srcRect b="6816"/>
          <a:stretch>
            <a:fillRect/>
          </a:stretch>
        </p:blipFill>
        <p:spPr>
          <a:xfrm>
            <a:off x="0" y="0"/>
            <a:ext cx="12192000" cy="6858000"/>
          </a:xfrm>
          <a:prstGeom prst="rect">
            <a:avLst/>
          </a:prstGeom>
        </p:spPr>
      </p:pic>
      <p:sp>
        <p:nvSpPr>
          <p:cNvPr id="28" name="矩形 27"/>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30" name="矩形 29"/>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31" name="矩形 30"/>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pic>
        <p:nvPicPr>
          <p:cNvPr id="33" name="图片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41315" r="39157" b="1874"/>
          <a:stretch>
            <a:fillRect/>
          </a:stretch>
        </p:blipFill>
        <p:spPr>
          <a:xfrm rot="5400000">
            <a:off x="-218769" y="372374"/>
            <a:ext cx="1544627" cy="1145223"/>
          </a:xfrm>
          <a:prstGeom prst="rect">
            <a:avLst/>
          </a:prstGeom>
        </p:spPr>
      </p:pic>
      <p:pic>
        <p:nvPicPr>
          <p:cNvPr id="7" name="图片 6"/>
          <p:cNvPicPr>
            <a:picLocks noChangeAspect="1"/>
          </p:cNvPicPr>
          <p:nvPr userDrawn="1">
            <p:custDataLst>
              <p:tags r:id="rId4"/>
            </p:custDataLst>
          </p:nvPr>
        </p:nvPicPr>
        <p:blipFill rotWithShape="1">
          <a:blip r:embed="rId5">
            <a:alphaModFix amt="80000"/>
          </a:blip>
          <a:srcRect l="12338" r="12338"/>
          <a:stretch>
            <a:fillRect/>
          </a:stretch>
        </p:blipFill>
        <p:spPr>
          <a:xfrm>
            <a:off x="-19050" y="0"/>
            <a:ext cx="12211050" cy="6858635"/>
          </a:xfrm>
          <a:prstGeom prst="rect">
            <a:avLst/>
          </a:prstGeom>
        </p:spPr>
      </p:pic>
      <p:sp>
        <p:nvSpPr>
          <p:cNvPr id="8" name="矩形 7"/>
          <p:cNvSpPr/>
          <p:nvPr userDrawn="1">
            <p:custDataLst>
              <p:tags r:id="rId6"/>
            </p:custDataLst>
          </p:nvPr>
        </p:nvSpPr>
        <p:spPr>
          <a:xfrm>
            <a:off x="245110" y="213360"/>
            <a:ext cx="1163066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8440" y="175260"/>
            <a:ext cx="11755967" cy="6507480"/>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200" y="175260"/>
            <a:ext cx="922867" cy="798407"/>
          </a:xfrm>
          <a:prstGeom prst="rect">
            <a:avLst/>
          </a:prstGeom>
        </p:spPr>
      </p:pic>
      <p:sp>
        <p:nvSpPr>
          <p:cNvPr id="4" name="标题 3"/>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5" name="副标题 4"/>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6" name="日期占位符 5"/>
          <p:cNvSpPr>
            <a:spLocks noGrp="1"/>
          </p:cNvSpPr>
          <p:nvPr>
            <p:ph type="dt" sz="half" idx="10"/>
          </p:nvPr>
        </p:nvSpPr>
        <p:spPr/>
        <p:txBody>
          <a:bodyPr/>
          <a:lstStyle/>
          <a:p>
            <a:fld id="{8E17B8F5-A5FF-4A0B-A2E1-4F5596A69A0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B1A2E2-57F0-4F84-9536-BEA2EEC7D752}" type="slidenum">
              <a:rPr lang="zh-CN" altLang="en-US" smtClean="0"/>
            </a:fld>
            <a:endParaRPr lang="zh-CN" altLang="en-US"/>
          </a:p>
        </p:txBody>
      </p:sp>
      <p:sp>
        <p:nvSpPr>
          <p:cNvPr id="22" name="标题 21"/>
          <p:cNvSpPr>
            <a:spLocks noGrp="1"/>
          </p:cNvSpPr>
          <p:nvPr userDrawn="1"/>
        </p:nvSpPr>
        <p:spPr>
          <a:xfrm>
            <a:off x="1651000" y="1249363"/>
            <a:ext cx="9144000" cy="2387600"/>
          </a:xfrm>
          <a:prstGeom prst="rect">
            <a:avLst/>
          </a:prstGeom>
        </p:spPr>
        <p:txBody>
          <a:bodyPr vert="horz" lIns="91440" tIns="45720" rIns="91440" bIns="45720" rtlCol="0" anchor="b">
            <a:normAutofit/>
          </a:bodyPr>
          <a:lstStyle>
            <a:lvl1pPr algn="ctr">
              <a:defRPr sz="6000"/>
            </a:lvl1pPr>
          </a:lstStyle>
          <a:p>
            <a:r>
              <a:rPr lang="zh-CN" altLang="en-US"/>
              <a:t>单击此处编辑母版标题样式</a:t>
            </a:r>
            <a:endParaRPr lang="zh-CN" altLang="en-US"/>
          </a:p>
        </p:txBody>
      </p:sp>
      <p:sp>
        <p:nvSpPr>
          <p:cNvPr id="23" name="副标题 22"/>
          <p:cNvSpPr>
            <a:spLocks noGrp="1"/>
          </p:cNvSpPr>
          <p:nvPr userDrawn="1"/>
        </p:nvSpPr>
        <p:spPr>
          <a:xfrm>
            <a:off x="1651000" y="3729038"/>
            <a:ext cx="9144000" cy="1655762"/>
          </a:xfrm>
          <a:prstGeom prst="rect">
            <a:avLst/>
          </a:prstGeom>
        </p:spPr>
        <p:txBody>
          <a:bodyPr vert="horz" lIns="91440" tIns="45720" rIns="91440" bIns="45720" rtlCol="0">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24" name="日期占位符 23"/>
          <p:cNvSpPr>
            <a:spLocks noGrp="1"/>
          </p:cNvSpPr>
          <p:nvPr userDrawn="1"/>
        </p:nvSpPr>
        <p:spPr>
          <a:xfrm>
            <a:off x="965200" y="6483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7B8F5-A5FF-4A0B-A2E1-4F5596A69A0D}" type="datetimeFigureOut">
              <a:rPr lang="zh-CN" altLang="en-US" smtClean="0"/>
            </a:fld>
            <a:endParaRPr lang="zh-CN" altLang="en-US"/>
          </a:p>
        </p:txBody>
      </p:sp>
      <p:sp>
        <p:nvSpPr>
          <p:cNvPr id="26" name="灯片编号占位符 25"/>
          <p:cNvSpPr>
            <a:spLocks noGrp="1"/>
          </p:cNvSpPr>
          <p:nvPr userDrawn="1"/>
        </p:nvSpPr>
        <p:spPr>
          <a:xfrm>
            <a:off x="8737600" y="6483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1A2E2-57F0-4F84-9536-BEA2EEC7D752}" type="slidenum">
              <a:rPr lang="zh-CN" altLang="en-US" smtClean="0"/>
            </a:fld>
            <a:endParaRPr lang="zh-CN" altLang="en-US"/>
          </a:p>
        </p:txBody>
      </p:sp>
      <p:pic>
        <p:nvPicPr>
          <p:cNvPr id="27" name="图片 26"/>
          <p:cNvPicPr>
            <a:picLocks noChangeAspect="1"/>
          </p:cNvPicPr>
          <p:nvPr userDrawn="1"/>
        </p:nvPicPr>
        <p:blipFill rotWithShape="1">
          <a:blip r:embed="rId5" cstate="print">
            <a:extLst>
              <a:ext uri="{28A0092B-C50C-407E-A947-70E740481C1C}">
                <a14:useLocalDpi xmlns:a14="http://schemas.microsoft.com/office/drawing/2010/main" val="0"/>
              </a:ext>
            </a:extLst>
          </a:blip>
          <a:srcRect b="6816"/>
          <a:stretch>
            <a:fillRect/>
          </a:stretch>
        </p:blipFill>
        <p:spPr>
          <a:xfrm>
            <a:off x="0" y="0"/>
            <a:ext cx="12192000" cy="6858000"/>
          </a:xfrm>
          <a:prstGeom prst="rect">
            <a:avLst/>
          </a:prstGeom>
        </p:spPr>
      </p:pic>
      <p:sp>
        <p:nvSpPr>
          <p:cNvPr id="28" name="矩形 27"/>
          <p:cNvSpPr/>
          <p:nvPr userDrawn="1"/>
        </p:nvSpPr>
        <p:spPr>
          <a:xfrm>
            <a:off x="0" y="0"/>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21" name="矩形 20"/>
          <p:cNvSpPr/>
          <p:nvPr userDrawn="1"/>
        </p:nvSpPr>
        <p:spPr>
          <a:xfrm>
            <a:off x="-19050" y="-9525"/>
            <a:ext cx="1221105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14" name="矩形 13"/>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pic>
        <p:nvPicPr>
          <p:cNvPr id="33" name="图片 32"/>
          <p:cNvPicPr>
            <a:picLocks noChangeAspect="1"/>
          </p:cNvPicPr>
          <p:nvPr userDrawn="1"/>
        </p:nvPicPr>
        <p:blipFill rotWithShape="1">
          <a:blip r:embed="rId6" cstate="print">
            <a:extLst>
              <a:ext uri="{28A0092B-C50C-407E-A947-70E740481C1C}">
                <a14:useLocalDpi xmlns:a14="http://schemas.microsoft.com/office/drawing/2010/main" val="0"/>
              </a:ext>
            </a:extLst>
          </a:blip>
          <a:srcRect t="41315" r="39157" b="1874"/>
          <a:stretch>
            <a:fillRect/>
          </a:stretch>
        </p:blipFill>
        <p:spPr>
          <a:xfrm rot="5400000">
            <a:off x="-218769" y="372374"/>
            <a:ext cx="1544627" cy="1145223"/>
          </a:xfrm>
          <a:prstGeom prst="rect">
            <a:avLst/>
          </a:prstGeom>
        </p:spPr>
      </p:pic>
      <p:pic>
        <p:nvPicPr>
          <p:cNvPr id="10" name="图片 9"/>
          <p:cNvPicPr>
            <a:picLocks noChangeAspect="1"/>
          </p:cNvPicPr>
          <p:nvPr userDrawn="1">
            <p:custDataLst>
              <p:tags r:id="rId7"/>
            </p:custDataLst>
          </p:nvPr>
        </p:nvPicPr>
        <p:blipFill rotWithShape="1">
          <a:blip r:embed="rId8">
            <a:alphaModFix amt="80000"/>
          </a:blip>
          <a:srcRect l="12338" r="12338"/>
          <a:stretch>
            <a:fillRect/>
          </a:stretch>
        </p:blipFill>
        <p:spPr>
          <a:xfrm>
            <a:off x="-19050" y="0"/>
            <a:ext cx="12211050" cy="6858635"/>
          </a:xfrm>
          <a:prstGeom prst="rect">
            <a:avLst/>
          </a:prstGeom>
        </p:spPr>
      </p:pic>
      <p:sp>
        <p:nvSpPr>
          <p:cNvPr id="11" name="矩形 10"/>
          <p:cNvSpPr/>
          <p:nvPr userDrawn="1">
            <p:custDataLst>
              <p:tags r:id="rId9"/>
            </p:custDataLst>
          </p:nvPr>
        </p:nvSpPr>
        <p:spPr>
          <a:xfrm>
            <a:off x="244475" y="213360"/>
            <a:ext cx="11631295"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alphaModFix amt="80000"/>
          </a:blip>
          <a:srcRect l="12338" r="12338"/>
          <a:stretch>
            <a:fillRect/>
          </a:stretch>
        </p:blipFill>
        <p:spPr>
          <a:xfrm>
            <a:off x="0" y="0"/>
            <a:ext cx="12192000" cy="6858353"/>
          </a:xfrm>
          <a:prstGeom prst="rect">
            <a:avLst/>
          </a:prstGeom>
        </p:spPr>
      </p:pic>
      <p:sp>
        <p:nvSpPr>
          <p:cNvPr id="8" name="矩形 7"/>
          <p:cNvSpPr/>
          <p:nvPr userDrawn="1">
            <p:custDataLst>
              <p:tags r:id="rId3"/>
            </p:custDataLst>
          </p:nvPr>
        </p:nvSpPr>
        <p:spPr>
          <a:xfrm>
            <a:off x="262890" y="213360"/>
            <a:ext cx="1161288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263122" y="213359"/>
            <a:ext cx="11566205" cy="6431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custDataLst>
              <p:tags r:id="rId4"/>
            </p:custDataLst>
          </p:nvPr>
        </p:nvPicPr>
        <p:blipFill rotWithShape="1">
          <a:blip r:embed="rId5">
            <a:alphaModFix amt="80000"/>
          </a:blip>
          <a:srcRect l="12338" r="12338"/>
          <a:stretch>
            <a:fillRect/>
          </a:stretch>
        </p:blipFill>
        <p:spPr>
          <a:xfrm>
            <a:off x="1270" y="-10160"/>
            <a:ext cx="12192000" cy="6858353"/>
          </a:xfrm>
          <a:prstGeom prst="rect">
            <a:avLst/>
          </a:prstGeom>
        </p:spPr>
      </p:pic>
      <p:sp>
        <p:nvSpPr>
          <p:cNvPr id="3" name="矩形 2"/>
          <p:cNvSpPr/>
          <p:nvPr userDrawn="1">
            <p:custDataLst>
              <p:tags r:id="rId6"/>
            </p:custDataLst>
          </p:nvPr>
        </p:nvSpPr>
        <p:spPr>
          <a:xfrm>
            <a:off x="262890" y="213360"/>
            <a:ext cx="1161288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12.xml"/><Relationship Id="rId10" Type="http://schemas.openxmlformats.org/officeDocument/2006/relationships/image" Target="../media/image2.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263122" y="213359"/>
            <a:ext cx="11566205" cy="6431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7B8F5-A5FF-4A0B-A2E1-4F5596A69A0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2E2-57F0-4F84-9536-BEA2EEC7D752}" type="slidenum">
              <a:rPr lang="zh-CN" altLang="en-US" smtClean="0"/>
            </a:fld>
            <a:endParaRPr lang="zh-CN" altLang="en-US"/>
          </a:p>
        </p:txBody>
      </p:sp>
      <p:sp>
        <p:nvSpPr>
          <p:cNvPr id="9" name="标题 1"/>
          <p:cNvSpPr>
            <a:spLocks noGrp="1"/>
          </p:cNvSpPr>
          <p:nvPr userDrawn="1"/>
        </p:nvSpPr>
        <p:spPr>
          <a:xfrm>
            <a:off x="1524000" y="1122363"/>
            <a:ext cx="9144000" cy="2387600"/>
          </a:xfrm>
          <a:prstGeom prst="rect">
            <a:avLst/>
          </a:prstGeom>
        </p:spPr>
        <p:txBody>
          <a:bodyPr vert="horz" lIns="91440" tIns="45720" rIns="91440" bIns="45720" rtlCol="0" anchor="b">
            <a:normAutofit/>
          </a:bodyPr>
          <a:lstStyle>
            <a:lvl1pPr algn="ctr">
              <a:defRPr sz="6000"/>
            </a:lvl1pPr>
          </a:lstStyle>
          <a:p>
            <a:r>
              <a:rPr lang="zh-CN" altLang="en-US"/>
              <a:t>单击此处编辑母版标题样式</a:t>
            </a:r>
            <a:endParaRPr lang="zh-CN" altLang="en-US"/>
          </a:p>
        </p:txBody>
      </p:sp>
      <p:sp>
        <p:nvSpPr>
          <p:cNvPr id="10" name="副标题 2"/>
          <p:cNvSpPr>
            <a:spLocks noGrp="1"/>
          </p:cNvSpPr>
          <p:nvPr userDrawn="1"/>
        </p:nvSpPr>
        <p:spPr>
          <a:xfrm>
            <a:off x="1524000" y="3602038"/>
            <a:ext cx="9144000" cy="1655762"/>
          </a:xfrm>
          <a:prstGeom prst="rect">
            <a:avLst/>
          </a:prstGeom>
        </p:spPr>
        <p:txBody>
          <a:bodyPr vert="horz" lIns="91440" tIns="45720" rIns="91440" bIns="45720" rtlCol="0">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1" name="日期占位符 3"/>
          <p:cNvSpPr>
            <a:spLocks noGrp="1"/>
          </p:cNvSpPr>
          <p:nvPr userDrawn="1"/>
        </p:nvSpPr>
        <p:spPr>
          <a:xfrm>
            <a:off x="965200" y="6483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7B8F5-A5FF-4A0B-A2E1-4F5596A69A0D}" type="datetimeFigureOut">
              <a:rPr lang="zh-CN" altLang="en-US" smtClean="0"/>
            </a:fld>
            <a:endParaRPr lang="zh-CN" altLang="en-US"/>
          </a:p>
        </p:txBody>
      </p:sp>
      <p:sp>
        <p:nvSpPr>
          <p:cNvPr id="13" name="灯片编号占位符 5"/>
          <p:cNvSpPr>
            <a:spLocks noGrp="1"/>
          </p:cNvSpPr>
          <p:nvPr userDrawn="1"/>
        </p:nvSpPr>
        <p:spPr>
          <a:xfrm>
            <a:off x="8737600" y="6483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1A2E2-57F0-4F84-9536-BEA2EEC7D752}" type="slidenum">
              <a:rPr lang="zh-CN" altLang="en-US" smtClean="0"/>
            </a:fld>
            <a:endParaRPr lang="zh-CN" altLang="en-US"/>
          </a:p>
        </p:txBody>
      </p:sp>
      <p:pic>
        <p:nvPicPr>
          <p:cNvPr id="14" name="图片 13"/>
          <p:cNvPicPr>
            <a:picLocks noChangeAspect="1"/>
          </p:cNvPicPr>
          <p:nvPr userDrawn="1"/>
        </p:nvPicPr>
        <p:blipFill rotWithShape="1">
          <a:blip r:embed="rId7">
            <a:lum bright="6000"/>
          </a:blip>
          <a:srcRect l="2103" r="2103"/>
          <a:stretch>
            <a:fillRect/>
          </a:stretch>
        </p:blipFill>
        <p:spPr>
          <a:xfrm>
            <a:off x="0" y="0"/>
            <a:ext cx="12192635" cy="6858635"/>
          </a:xfrm>
          <a:prstGeom prst="rect">
            <a:avLst/>
          </a:prstGeom>
        </p:spPr>
      </p:pic>
      <p:pic>
        <p:nvPicPr>
          <p:cNvPr id="15" name="图片 14"/>
          <p:cNvPicPr>
            <a:picLocks noChangeAspect="1"/>
          </p:cNvPicPr>
          <p:nvPr userDrawn="1"/>
        </p:nvPicPr>
        <p:blipFill>
          <a:blip r:embed="rId8"/>
          <a:stretch>
            <a:fillRect/>
          </a:stretch>
        </p:blipFill>
        <p:spPr>
          <a:xfrm>
            <a:off x="9004935" y="4297045"/>
            <a:ext cx="3187700" cy="2560955"/>
          </a:xfrm>
          <a:prstGeom prst="rect">
            <a:avLst/>
          </a:prstGeom>
        </p:spPr>
      </p:pic>
      <p:pic>
        <p:nvPicPr>
          <p:cNvPr id="16" name="图片 15"/>
          <p:cNvPicPr>
            <a:picLocks noChangeAspect="1"/>
          </p:cNvPicPr>
          <p:nvPr userDrawn="1"/>
        </p:nvPicPr>
        <p:blipFill>
          <a:blip r:embed="rId8"/>
          <a:stretch>
            <a:fillRect/>
          </a:stretch>
        </p:blipFill>
        <p:spPr>
          <a:xfrm rot="10800000">
            <a:off x="0" y="0"/>
            <a:ext cx="1769110" cy="1421130"/>
          </a:xfrm>
          <a:prstGeom prst="rect">
            <a:avLst/>
          </a:prstGeom>
        </p:spPr>
      </p:pic>
      <p:pic>
        <p:nvPicPr>
          <p:cNvPr id="12" name="图片 11"/>
          <p:cNvPicPr>
            <a:picLocks noChangeAspect="1"/>
          </p:cNvPicPr>
          <p:nvPr userDrawn="1">
            <p:custDataLst>
              <p:tags r:id="rId9"/>
            </p:custDataLst>
          </p:nvPr>
        </p:nvPicPr>
        <p:blipFill rotWithShape="1">
          <a:blip r:embed="rId10">
            <a:alphaModFix amt="80000"/>
          </a:blip>
          <a:srcRect l="12338" r="12338"/>
          <a:stretch>
            <a:fillRect/>
          </a:stretch>
        </p:blipFill>
        <p:spPr>
          <a:xfrm>
            <a:off x="0" y="0"/>
            <a:ext cx="12192000" cy="6858353"/>
          </a:xfrm>
          <a:prstGeom prst="rect">
            <a:avLst/>
          </a:prstGeom>
        </p:spPr>
      </p:pic>
      <p:sp>
        <p:nvSpPr>
          <p:cNvPr id="18" name="矩形 17"/>
          <p:cNvSpPr/>
          <p:nvPr userDrawn="1">
            <p:custDataLst>
              <p:tags r:id="rId11"/>
            </p:custDataLst>
          </p:nvPr>
        </p:nvSpPr>
        <p:spPr>
          <a:xfrm>
            <a:off x="262890" y="213360"/>
            <a:ext cx="1161288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8.xml"/><Relationship Id="rId7" Type="http://schemas.openxmlformats.org/officeDocument/2006/relationships/image" Target="../media/image12.png"/><Relationship Id="rId6" Type="http://schemas.openxmlformats.org/officeDocument/2006/relationships/tags" Target="../tags/tag17.xml"/><Relationship Id="rId5" Type="http://schemas.openxmlformats.org/officeDocument/2006/relationships/image" Target="../media/image11.jpe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5" Type="http://schemas.openxmlformats.org/officeDocument/2006/relationships/notesSlide" Target="../notesSlides/notesSlide1.xml"/><Relationship Id="rId14" Type="http://schemas.openxmlformats.org/officeDocument/2006/relationships/slideLayout" Target="../slideLayouts/slideLayout4.xml"/><Relationship Id="rId13" Type="http://schemas.openxmlformats.org/officeDocument/2006/relationships/image" Target="../media/image15.png"/><Relationship Id="rId12" Type="http://schemas.openxmlformats.org/officeDocument/2006/relationships/tags" Target="../tags/tag20.xml"/><Relationship Id="rId11" Type="http://schemas.openxmlformats.org/officeDocument/2006/relationships/image" Target="../media/image14.png"/><Relationship Id="rId10" Type="http://schemas.openxmlformats.org/officeDocument/2006/relationships/tags" Target="../tags/tag19.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image" Target="../media/image19.png"/></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image" Target="../media/image91.jpe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3.png"/><Relationship Id="rId1" Type="http://schemas.openxmlformats.org/officeDocument/2006/relationships/image" Target="../media/image19.png"/></Relationships>
</file>

<file path=ppt/slides/_rels/slide10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81.xml"/><Relationship Id="rId2" Type="http://schemas.openxmlformats.org/officeDocument/2006/relationships/image" Target="../media/image93.png"/><Relationship Id="rId1" Type="http://schemas.openxmlformats.org/officeDocument/2006/relationships/image" Target="../media/image19.png"/></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82.xml"/><Relationship Id="rId2" Type="http://schemas.openxmlformats.org/officeDocument/2006/relationships/image" Target="../media/image19.png"/><Relationship Id="rId1" Type="http://schemas.openxmlformats.org/officeDocument/2006/relationships/image" Target="../media/image94.GIF"/></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5.jpeg"/><Relationship Id="rId1" Type="http://schemas.openxmlformats.org/officeDocument/2006/relationships/tags" Target="../tags/tag283.xml"/></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image" Target="../media/image19.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6.jpeg"/><Relationship Id="rId1" Type="http://schemas.openxmlformats.org/officeDocument/2006/relationships/tags" Target="../tags/tag287.xml"/></Relationships>
</file>

<file path=ppt/slides/_rels/slide1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97.png"/><Relationship Id="rId4" Type="http://schemas.openxmlformats.org/officeDocument/2006/relationships/image" Target="../media/image15.pn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tags" Target="../tags/tag28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3.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0" Type="http://schemas.openxmlformats.org/officeDocument/2006/relationships/notesSlide" Target="../notesSlides/notesSlide6.xml"/><Relationship Id="rId2" Type="http://schemas.openxmlformats.org/officeDocument/2006/relationships/tags" Target="../tags/tag61.xml"/><Relationship Id="rId19" Type="http://schemas.openxmlformats.org/officeDocument/2006/relationships/slideLayout" Target="../slideLayouts/slideLayout2.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9" Type="http://schemas.openxmlformats.org/officeDocument/2006/relationships/notesSlide" Target="../notesSlides/notesSlide10.xml"/><Relationship Id="rId28" Type="http://schemas.openxmlformats.org/officeDocument/2006/relationships/slideLayout" Target="../slideLayouts/slideLayout2.xml"/><Relationship Id="rId27" Type="http://schemas.openxmlformats.org/officeDocument/2006/relationships/tags" Target="../tags/tag105.xml"/><Relationship Id="rId26" Type="http://schemas.openxmlformats.org/officeDocument/2006/relationships/image" Target="../media/image19.png"/><Relationship Id="rId25" Type="http://schemas.openxmlformats.org/officeDocument/2006/relationships/tags" Target="../tags/tag104.xml"/><Relationship Id="rId24" Type="http://schemas.openxmlformats.org/officeDocument/2006/relationships/tags" Target="../tags/tag103.xml"/><Relationship Id="rId23" Type="http://schemas.openxmlformats.org/officeDocument/2006/relationships/tags" Target="../tags/tag102.xml"/><Relationship Id="rId22" Type="http://schemas.openxmlformats.org/officeDocument/2006/relationships/tags" Target="../tags/tag101.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tags" Target="../tags/tag81.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0.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tags" Target="../tags/tag107.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7" Type="http://schemas.openxmlformats.org/officeDocument/2006/relationships/slideLayout" Target="../slideLayouts/slideLayout5.xml"/><Relationship Id="rId26" Type="http://schemas.openxmlformats.org/officeDocument/2006/relationships/image" Target="../media/image17.png"/><Relationship Id="rId25" Type="http://schemas.openxmlformats.org/officeDocument/2006/relationships/tags" Target="../tags/tag44.xml"/><Relationship Id="rId24" Type="http://schemas.openxmlformats.org/officeDocument/2006/relationships/image" Target="../media/image16.png"/><Relationship Id="rId23" Type="http://schemas.openxmlformats.org/officeDocument/2006/relationships/tags" Target="../tags/tag43.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openxmlformats.org/officeDocument/2006/relationships/tags" Target="../tags/tag22.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2.xml"/><Relationship Id="rId7" Type="http://schemas.openxmlformats.org/officeDocument/2006/relationships/image" Target="../media/image27.svg"/><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tags" Target="../tags/tag111.xml"/><Relationship Id="rId2" Type="http://schemas.openxmlformats.org/officeDocument/2006/relationships/tags" Target="../tags/tag110.xml"/><Relationship Id="rId10" Type="http://schemas.openxmlformats.org/officeDocument/2006/relationships/notesSlide" Target="../notesSlides/notesSlide15.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13.xml"/><Relationship Id="rId2" Type="http://schemas.openxmlformats.org/officeDocument/2006/relationships/image" Target="../media/image28.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image" Target="../media/image29.png"/><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jpeg"/><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image" Target="../media/image18.png"/><Relationship Id="rId1" Type="http://schemas.openxmlformats.org/officeDocument/2006/relationships/tags" Target="../tags/tag4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image" Target="../media/image19.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9.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29.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xml"/><Relationship Id="rId1" Type="http://schemas.openxmlformats.org/officeDocument/2006/relationships/image" Target="../media/image19.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130.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19.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image" Target="../media/image19.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9.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19.png"/></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tags" Target="../tags/tag133.xml"/><Relationship Id="rId1" Type="http://schemas.openxmlformats.org/officeDocument/2006/relationships/image" Target="../media/image19.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19.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image" Target="../media/image19.png"/></Relationships>
</file>

<file path=ppt/slides/_rels/slide47.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notesSlide" Target="../notesSlides/notesSlide37.xml"/><Relationship Id="rId11" Type="http://schemas.openxmlformats.org/officeDocument/2006/relationships/slideLayout" Target="../slideLayouts/slideLayout2.xml"/><Relationship Id="rId10" Type="http://schemas.openxmlformats.org/officeDocument/2006/relationships/tags" Target="../tags/tag145.xml"/><Relationship Id="rId1" Type="http://schemas.openxmlformats.org/officeDocument/2006/relationships/image" Target="../media/image19.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19.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tags" Target="../tags/tag147.xml"/><Relationship Id="rId2" Type="http://schemas.openxmlformats.org/officeDocument/2006/relationships/image" Target="../media/image46.pn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tags" Target="../tags/tag148.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19.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image" Target="../media/image19.png"/></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9.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image" Target="../media/image53.png"/><Relationship Id="rId1" Type="http://schemas.openxmlformats.org/officeDocument/2006/relationships/tags" Target="../tags/tag15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15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15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155.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image" Target="../media/image19.png"/></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tags" Target="../tags/tag157.xml"/><Relationship Id="rId1" Type="http://schemas.openxmlformats.org/officeDocument/2006/relationships/image" Target="../media/image19.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19.pn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tags" Target="../tags/tag159.xml"/><Relationship Id="rId3" Type="http://schemas.openxmlformats.org/officeDocument/2006/relationships/image" Target="../media/image62.jpeg"/><Relationship Id="rId2" Type="http://schemas.openxmlformats.org/officeDocument/2006/relationships/tags" Target="../tags/tag158.xml"/><Relationship Id="rId1" Type="http://schemas.openxmlformats.org/officeDocument/2006/relationships/image" Target="../media/image19.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2.xml"/><Relationship Id="rId3" Type="http://schemas.openxmlformats.org/officeDocument/2006/relationships/tags" Target="../tags/tag160.xml"/><Relationship Id="rId2" Type="http://schemas.openxmlformats.org/officeDocument/2006/relationships/image" Target="../media/image63.png"/><Relationship Id="rId1" Type="http://schemas.openxmlformats.org/officeDocument/2006/relationships/image" Target="../media/image19.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image" Target="../media/image19.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2.xml"/><Relationship Id="rId3" Type="http://schemas.openxmlformats.org/officeDocument/2006/relationships/tags" Target="../tags/tag162.xml"/><Relationship Id="rId2" Type="http://schemas.openxmlformats.org/officeDocument/2006/relationships/image" Target="../media/image64.png"/><Relationship Id="rId1" Type="http://schemas.openxmlformats.org/officeDocument/2006/relationships/image" Target="../media/image19.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image" Target="../media/image19.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2.xml"/><Relationship Id="rId3" Type="http://schemas.openxmlformats.org/officeDocument/2006/relationships/tags" Target="../tags/tag164.xml"/><Relationship Id="rId2" Type="http://schemas.openxmlformats.org/officeDocument/2006/relationships/image" Target="../media/image65.png"/><Relationship Id="rId1" Type="http://schemas.openxmlformats.org/officeDocument/2006/relationships/image" Target="../media/image19.png"/></Relationships>
</file>

<file path=ppt/slides/_rels/slide67.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2.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19.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2.xml"/><Relationship Id="rId4" Type="http://schemas.openxmlformats.org/officeDocument/2006/relationships/tags" Target="../tags/tag165.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19.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image" Target="../media/image19.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image" Target="../media/image19.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image" Target="../media/image1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75.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6" Type="http://schemas.openxmlformats.org/officeDocument/2006/relationships/notesSlide" Target="../notesSlides/notesSlide62.xml"/><Relationship Id="rId25" Type="http://schemas.openxmlformats.org/officeDocument/2006/relationships/slideLayout" Target="../slideLayouts/slideLayout2.xml"/><Relationship Id="rId24" Type="http://schemas.openxmlformats.org/officeDocument/2006/relationships/tags" Target="../tags/tag192.xml"/><Relationship Id="rId23" Type="http://schemas.openxmlformats.org/officeDocument/2006/relationships/tags" Target="../tags/tag191.xml"/><Relationship Id="rId22" Type="http://schemas.openxmlformats.org/officeDocument/2006/relationships/tags" Target="../tags/tag190.xml"/><Relationship Id="rId21" Type="http://schemas.openxmlformats.org/officeDocument/2006/relationships/tags" Target="../tags/tag189.xml"/><Relationship Id="rId20" Type="http://schemas.openxmlformats.org/officeDocument/2006/relationships/tags" Target="../tags/tag188.xml"/><Relationship Id="rId2" Type="http://schemas.openxmlformats.org/officeDocument/2006/relationships/tags" Target="../tags/tag170.xml"/><Relationship Id="rId19" Type="http://schemas.openxmlformats.org/officeDocument/2006/relationships/tags" Target="../tags/tag187.xml"/><Relationship Id="rId18" Type="http://schemas.openxmlformats.org/officeDocument/2006/relationships/tags" Target="../tags/tag186.xml"/><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image" Target="../media/image19.png"/></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2.xml"/><Relationship Id="rId4" Type="http://schemas.openxmlformats.org/officeDocument/2006/relationships/tags" Target="../tags/tag193.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19.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image" Target="../media/image19.png"/></Relationships>
</file>

<file path=ppt/slides/_rels/slide78.xml.rels><?xml version="1.0" encoding="UTF-8" standalone="yes"?>
<Relationships xmlns="http://schemas.openxmlformats.org/package/2006/relationships"><Relationship Id="rId9" Type="http://schemas.openxmlformats.org/officeDocument/2006/relationships/image" Target="../media/image80.png"/><Relationship Id="rId8" Type="http://schemas.openxmlformats.org/officeDocument/2006/relationships/image" Target="../media/image79.png"/><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2" Type="http://schemas.openxmlformats.org/officeDocument/2006/relationships/notesSlide" Target="../notesSlides/notesSlide65.xml"/><Relationship Id="rId11" Type="http://schemas.openxmlformats.org/officeDocument/2006/relationships/slideLayout" Target="../slideLayouts/slideLayout2.xml"/><Relationship Id="rId10" Type="http://schemas.openxmlformats.org/officeDocument/2006/relationships/tags" Target="../tags/tag195.xml"/><Relationship Id="rId1" Type="http://schemas.openxmlformats.org/officeDocument/2006/relationships/image" Target="../media/image19.png"/></Relationships>
</file>

<file path=ppt/slides/_rels/slide7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2.png"/><Relationship Id="rId6" Type="http://schemas.openxmlformats.org/officeDocument/2006/relationships/tags" Target="../tags/tag199.xml"/><Relationship Id="rId5" Type="http://schemas.openxmlformats.org/officeDocument/2006/relationships/image" Target="../media/image81.png"/><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5.xml"/><Relationship Id="rId6" Type="http://schemas.openxmlformats.org/officeDocument/2006/relationships/image" Target="../media/image11.jpeg"/><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18.png"/><Relationship Id="rId1" Type="http://schemas.openxmlformats.org/officeDocument/2006/relationships/tags" Target="../tags/tag51.xml"/></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03.xml"/><Relationship Id="rId5" Type="http://schemas.openxmlformats.org/officeDocument/2006/relationships/image" Target="../media/image82.png"/><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image" Target="../media/image19.pn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image" Target="../media/image19.png"/></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image" Target="../media/image19.png"/></Relationships>
</file>

<file path=ppt/slides/_rels/slide83.xml.rels><?xml version="1.0" encoding="UTF-8" standalone="yes"?>
<Relationships xmlns="http://schemas.openxmlformats.org/package/2006/relationships"><Relationship Id="rId6" Type="http://schemas.openxmlformats.org/officeDocument/2006/relationships/notesSlide" Target="../notesSlides/notesSlide66.xml"/><Relationship Id="rId5" Type="http://schemas.openxmlformats.org/officeDocument/2006/relationships/slideLayout" Target="../slideLayouts/slideLayout2.xml"/><Relationship Id="rId4" Type="http://schemas.openxmlformats.org/officeDocument/2006/relationships/tags" Target="../tags/tag211.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19.png"/></Relationships>
</file>

<file path=ppt/slides/_rels/slide8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0" Type="http://schemas.openxmlformats.org/officeDocument/2006/relationships/notesSlide" Target="../notesSlides/notesSlide67.xml"/><Relationship Id="rId1"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2.xml"/><Relationship Id="rId2" Type="http://schemas.openxmlformats.org/officeDocument/2006/relationships/tags" Target="../tags/tag219.xml"/><Relationship Id="rId1" Type="http://schemas.openxmlformats.org/officeDocument/2006/relationships/image" Target="../media/image19.png"/></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4.xml"/><Relationship Id="rId6" Type="http://schemas.openxmlformats.org/officeDocument/2006/relationships/image" Target="../media/image11.jpeg"/><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image" Target="../media/image18.png"/><Relationship Id="rId1" Type="http://schemas.openxmlformats.org/officeDocument/2006/relationships/tags" Target="../tags/tag220.xml"/></Relationships>
</file>

<file path=ppt/slides/_rels/slide88.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2" Type="http://schemas.openxmlformats.org/officeDocument/2006/relationships/slideLayout" Target="../slideLayouts/slideLayout1.xml"/><Relationship Id="rId21" Type="http://schemas.openxmlformats.org/officeDocument/2006/relationships/tags" Target="../tags/tag244.xml"/><Relationship Id="rId20" Type="http://schemas.openxmlformats.org/officeDocument/2006/relationships/tags" Target="../tags/tag243.xml"/><Relationship Id="rId2" Type="http://schemas.openxmlformats.org/officeDocument/2006/relationships/tags" Target="../tags/tag225.xml"/><Relationship Id="rId19" Type="http://schemas.openxmlformats.org/officeDocument/2006/relationships/tags" Target="../tags/tag242.xml"/><Relationship Id="rId18" Type="http://schemas.openxmlformats.org/officeDocument/2006/relationships/tags" Target="../tags/tag241.xml"/><Relationship Id="rId17" Type="http://schemas.openxmlformats.org/officeDocument/2006/relationships/tags" Target="../tags/tag240.xml"/><Relationship Id="rId16" Type="http://schemas.openxmlformats.org/officeDocument/2006/relationships/tags" Target="../tags/tag239.xml"/><Relationship Id="rId15" Type="http://schemas.openxmlformats.org/officeDocument/2006/relationships/tags" Target="../tags/tag238.xml"/><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image" Target="../media/image19.png"/></Relationships>
</file>

<file path=ppt/slides/_rels/slide89.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36" Type="http://schemas.openxmlformats.org/officeDocument/2006/relationships/slideLayout" Target="../slideLayouts/slideLayout1.xml"/><Relationship Id="rId35" Type="http://schemas.openxmlformats.org/officeDocument/2006/relationships/tags" Target="../tags/tag278.xml"/><Relationship Id="rId34" Type="http://schemas.openxmlformats.org/officeDocument/2006/relationships/tags" Target="../tags/tag277.xml"/><Relationship Id="rId33" Type="http://schemas.openxmlformats.org/officeDocument/2006/relationships/tags" Target="../tags/tag276.xml"/><Relationship Id="rId32" Type="http://schemas.openxmlformats.org/officeDocument/2006/relationships/tags" Target="../tags/tag275.xml"/><Relationship Id="rId31" Type="http://schemas.openxmlformats.org/officeDocument/2006/relationships/tags" Target="../tags/tag274.xml"/><Relationship Id="rId30" Type="http://schemas.openxmlformats.org/officeDocument/2006/relationships/tags" Target="../tags/tag273.xml"/><Relationship Id="rId3" Type="http://schemas.openxmlformats.org/officeDocument/2006/relationships/tags" Target="../tags/tag246.xml"/><Relationship Id="rId29" Type="http://schemas.openxmlformats.org/officeDocument/2006/relationships/tags" Target="../tags/tag272.xml"/><Relationship Id="rId28" Type="http://schemas.openxmlformats.org/officeDocument/2006/relationships/tags" Target="../tags/tag271.xml"/><Relationship Id="rId27" Type="http://schemas.openxmlformats.org/officeDocument/2006/relationships/tags" Target="../tags/tag270.xml"/><Relationship Id="rId26" Type="http://schemas.openxmlformats.org/officeDocument/2006/relationships/tags" Target="../tags/tag269.xml"/><Relationship Id="rId25" Type="http://schemas.openxmlformats.org/officeDocument/2006/relationships/tags" Target="../tags/tag268.xml"/><Relationship Id="rId24" Type="http://schemas.openxmlformats.org/officeDocument/2006/relationships/tags" Target="../tags/tag267.xml"/><Relationship Id="rId23" Type="http://schemas.openxmlformats.org/officeDocument/2006/relationships/tags" Target="../tags/tag266.xml"/><Relationship Id="rId22" Type="http://schemas.openxmlformats.org/officeDocument/2006/relationships/tags" Target="../tags/tag265.xml"/><Relationship Id="rId21" Type="http://schemas.openxmlformats.org/officeDocument/2006/relationships/tags" Target="../tags/tag264.xml"/><Relationship Id="rId20" Type="http://schemas.openxmlformats.org/officeDocument/2006/relationships/tags" Target="../tags/tag263.xml"/><Relationship Id="rId2" Type="http://schemas.openxmlformats.org/officeDocument/2006/relationships/tags" Target="../tags/tag245.xml"/><Relationship Id="rId19" Type="http://schemas.openxmlformats.org/officeDocument/2006/relationships/tags" Target="../tags/tag262.xml"/><Relationship Id="rId18" Type="http://schemas.openxmlformats.org/officeDocument/2006/relationships/tags" Target="../tags/tag261.xml"/><Relationship Id="rId17" Type="http://schemas.openxmlformats.org/officeDocument/2006/relationships/tags" Target="../tags/tag260.xml"/><Relationship Id="rId16" Type="http://schemas.openxmlformats.org/officeDocument/2006/relationships/tags" Target="../tags/tag259.xml"/><Relationship Id="rId15" Type="http://schemas.openxmlformats.org/officeDocument/2006/relationships/tags" Target="../tags/tag258.xml"/><Relationship Id="rId14" Type="http://schemas.openxmlformats.org/officeDocument/2006/relationships/tags" Target="../tags/tag257.xml"/><Relationship Id="rId13" Type="http://schemas.openxmlformats.org/officeDocument/2006/relationships/tags" Target="../tags/tag256.xml"/><Relationship Id="rId12" Type="http://schemas.openxmlformats.org/officeDocument/2006/relationships/tags" Target="../tags/tag255.xml"/><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9.xml"/><Relationship Id="rId1"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0.xml"/><Relationship Id="rId1" Type="http://schemas.openxmlformats.org/officeDocument/2006/relationships/image" Target="../media/image19.png"/></Relationships>
</file>

<file path=ppt/slides/_rels/slide9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image" Target="../media/image19.png"/></Relationships>
</file>

<file path=ppt/slides/_rels/slide9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19.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bwMode="auto">
          <a:xfrm>
            <a:off x="294086" y="2681875"/>
            <a:ext cx="11592399" cy="1309370"/>
          </a:xfrm>
          <a:prstGeom prst="rect">
            <a:avLst/>
          </a:prstGeom>
          <a:noFill/>
          <a:effectLst/>
        </p:spPr>
        <p:txBody>
          <a:bodyPr wrap="square" rtlCol="0">
            <a:spAutoFit/>
          </a:bodyPr>
          <a:p>
            <a:pPr lvl="0" indent="0" algn="ctr" fontAlgn="auto">
              <a:lnSpc>
                <a:spcPct val="110000"/>
              </a:lnSpc>
            </a:pPr>
            <a:r>
              <a:rPr lang="zh-CN" sz="3600" spc="600" dirty="0">
                <a:solidFill>
                  <a:srgbClr val="E61817"/>
                </a:solidFill>
                <a:latin typeface="方正小标宋_GBK" panose="03000509000000000000" charset="-122"/>
                <a:ea typeface="方正小标宋_GBK" panose="03000509000000000000" charset="-122"/>
                <a:sym typeface="+mn-lt"/>
              </a:rPr>
              <a:t>新形势下推进党支部标准化规范化建设</a:t>
            </a:r>
            <a:endParaRPr lang="zh-CN" sz="3600" spc="600" dirty="0">
              <a:solidFill>
                <a:srgbClr val="E61817"/>
              </a:solidFill>
              <a:latin typeface="方正小标宋_GBK" panose="03000509000000000000" charset="-122"/>
              <a:ea typeface="方正小标宋_GBK" panose="03000509000000000000" charset="-122"/>
              <a:sym typeface="+mn-lt"/>
            </a:endParaRPr>
          </a:p>
          <a:p>
            <a:pPr lvl="0" indent="0" algn="ctr" fontAlgn="auto">
              <a:lnSpc>
                <a:spcPct val="110000"/>
              </a:lnSpc>
            </a:pPr>
            <a:r>
              <a:rPr lang="zh-CN" sz="3600" spc="600" dirty="0">
                <a:solidFill>
                  <a:srgbClr val="E61817"/>
                </a:solidFill>
                <a:latin typeface="方正小标宋_GBK" panose="03000509000000000000" charset="-122"/>
                <a:ea typeface="方正小标宋_GBK" panose="03000509000000000000" charset="-122"/>
                <a:sym typeface="+mn-lt"/>
              </a:rPr>
              <a:t>工</a:t>
            </a:r>
            <a:r>
              <a:rPr lang="en-US" altLang="zh-CN" sz="3600" spc="600" dirty="0">
                <a:solidFill>
                  <a:srgbClr val="E61817"/>
                </a:solidFill>
                <a:latin typeface="方正小标宋_GBK" panose="03000509000000000000" charset="-122"/>
                <a:ea typeface="方正小标宋_GBK" panose="03000509000000000000" charset="-122"/>
                <a:sym typeface="+mn-lt"/>
              </a:rPr>
              <a:t> </a:t>
            </a:r>
            <a:r>
              <a:rPr lang="zh-CN" sz="3600" spc="600" dirty="0">
                <a:solidFill>
                  <a:srgbClr val="E61817"/>
                </a:solidFill>
                <a:latin typeface="方正小标宋_GBK" panose="03000509000000000000" charset="-122"/>
                <a:ea typeface="方正小标宋_GBK" panose="03000509000000000000" charset="-122"/>
                <a:sym typeface="+mn-lt"/>
              </a:rPr>
              <a:t>作</a:t>
            </a:r>
            <a:r>
              <a:rPr lang="en-US" altLang="zh-CN" sz="3600" spc="600" dirty="0">
                <a:solidFill>
                  <a:srgbClr val="E61817"/>
                </a:solidFill>
                <a:latin typeface="方正小标宋_GBK" panose="03000509000000000000" charset="-122"/>
                <a:ea typeface="方正小标宋_GBK" panose="03000509000000000000" charset="-122"/>
                <a:sym typeface="+mn-lt"/>
              </a:rPr>
              <a:t> </a:t>
            </a:r>
            <a:r>
              <a:rPr lang="zh-CN" sz="3600" spc="600" dirty="0">
                <a:solidFill>
                  <a:srgbClr val="E61817"/>
                </a:solidFill>
                <a:latin typeface="方正小标宋_GBK" panose="03000509000000000000" charset="-122"/>
                <a:ea typeface="方正小标宋_GBK" panose="03000509000000000000" charset="-122"/>
                <a:sym typeface="+mn-lt"/>
              </a:rPr>
              <a:t>实</a:t>
            </a:r>
            <a:r>
              <a:rPr lang="en-US" altLang="zh-CN" sz="3600" spc="600" dirty="0">
                <a:solidFill>
                  <a:srgbClr val="E61817"/>
                </a:solidFill>
                <a:latin typeface="方正小标宋_GBK" panose="03000509000000000000" charset="-122"/>
                <a:ea typeface="方正小标宋_GBK" panose="03000509000000000000" charset="-122"/>
                <a:sym typeface="+mn-lt"/>
              </a:rPr>
              <a:t> </a:t>
            </a:r>
            <a:r>
              <a:rPr lang="zh-CN" sz="3600" spc="600" dirty="0">
                <a:solidFill>
                  <a:srgbClr val="E61817"/>
                </a:solidFill>
                <a:latin typeface="方正小标宋_GBK" panose="03000509000000000000" charset="-122"/>
                <a:ea typeface="方正小标宋_GBK" panose="03000509000000000000" charset="-122"/>
                <a:sym typeface="+mn-lt"/>
              </a:rPr>
              <a:t>务</a:t>
            </a:r>
            <a:endParaRPr lang="zh-CN" sz="3600" spc="600" dirty="0">
              <a:solidFill>
                <a:srgbClr val="E61817"/>
              </a:solidFill>
              <a:latin typeface="方正小标宋_GBK" panose="03000509000000000000" charset="-122"/>
              <a:ea typeface="方正小标宋_GBK" panose="03000509000000000000" charset="-122"/>
              <a:sym typeface="+mn-lt"/>
            </a:endParaRPr>
          </a:p>
        </p:txBody>
      </p:sp>
      <p:sp>
        <p:nvSpPr>
          <p:cNvPr id="21" name="1"/>
          <p:cNvSpPr/>
          <p:nvPr>
            <p:custDataLst>
              <p:tags r:id="rId2"/>
            </p:custDataLst>
          </p:nvPr>
        </p:nvSpPr>
        <p:spPr>
          <a:xfrm>
            <a:off x="2011045" y="4015740"/>
            <a:ext cx="8170545" cy="661670"/>
          </a:xfrm>
          <a:prstGeom prst="roundRect">
            <a:avLst/>
          </a:prstGeom>
          <a:solidFill>
            <a:srgbClr val="C00000"/>
          </a:solidFill>
          <a:ln w="12700" cap="flat" cmpd="sng" algn="ctr">
            <a:noFill/>
            <a:prstDash val="solid"/>
            <a:miter lim="800000"/>
          </a:ln>
          <a:effectLst/>
        </p:spPr>
        <p:txBody>
          <a:bodyPr rtlCol="0" anchor="ctr"/>
          <a:p>
            <a:pPr marL="0" marR="0" lvl="0" indent="0" algn="ctr" defTabSz="913765" eaLnBrk="1" fontAlgn="auto" latinLnBrk="0" hangingPunct="1">
              <a:lnSpc>
                <a:spcPct val="100000"/>
              </a:lnSpc>
              <a:spcBef>
                <a:spcPts val="0"/>
              </a:spcBef>
              <a:spcAft>
                <a:spcPts val="0"/>
              </a:spcAft>
              <a:buClrTx/>
              <a:buSzTx/>
              <a:buFontTx/>
              <a:buNone/>
              <a:defRPr/>
            </a:pPr>
            <a:r>
              <a:rPr lang="zh-CN" altLang="en-US" sz="2000" kern="0" dirty="0">
                <a:solidFill>
                  <a:prstClr val="white"/>
                </a:solidFill>
                <a:cs typeface="+mn-ea"/>
                <a:sym typeface="+mn-lt"/>
              </a:rPr>
              <a:t>★ 以基层党组织视角</a:t>
            </a:r>
            <a:r>
              <a:rPr kumimoji="0" lang="zh-CN" altLang="en-US" sz="2000" b="0" i="0" u="none" strike="noStrike" kern="0" cap="none" spc="0" normalizeH="0" baseline="0" noProof="0" dirty="0">
                <a:ln>
                  <a:noFill/>
                </a:ln>
                <a:solidFill>
                  <a:prstClr val="white"/>
                </a:solidFill>
                <a:effectLst/>
                <a:uLnTx/>
                <a:uFillTx/>
                <a:cs typeface="+mn-ea"/>
                <a:sym typeface="+mn-lt"/>
              </a:rPr>
              <a:t>看如何实现基层党支部建设全面达标全面过硬 ★</a:t>
            </a: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5" name="矩形 24"/>
          <p:cNvSpPr/>
          <p:nvPr>
            <p:custDataLst>
              <p:tags r:id="rId3"/>
            </p:custDataLst>
          </p:nvPr>
        </p:nvSpPr>
        <p:spPr>
          <a:xfrm>
            <a:off x="2172564" y="4702091"/>
            <a:ext cx="7794938" cy="460375"/>
          </a:xfrm>
          <a:prstGeom prst="rect">
            <a:avLst/>
          </a:prstGeom>
          <a:noFill/>
        </p:spPr>
        <p:txBody>
          <a:bodyPr wrap="square" rtlCol="0">
            <a:spAutoFit/>
          </a:bodyPr>
          <a:p>
            <a:pPr algn="ctr"/>
            <a:r>
              <a:rPr kumimoji="1" lang="zh-CN" altLang="en-US" sz="2400" dirty="0">
                <a:solidFill>
                  <a:srgbClr val="C00000"/>
                </a:solidFill>
                <a:effectLst>
                  <a:outerShdw blurRad="50800" dist="38100" dir="2700000" algn="tl" rotWithShape="0">
                    <a:prstClr val="black">
                      <a:alpha val="6000"/>
                    </a:prstClr>
                  </a:outerShdw>
                </a:effectLst>
                <a:cs typeface="+mn-ea"/>
                <a:sym typeface="+mn-lt"/>
              </a:rPr>
              <a:t>汇报人</a:t>
            </a:r>
            <a:r>
              <a:rPr kumimoji="1" lang="zh-CN" altLang="en-US" sz="2400" dirty="0" smtClean="0">
                <a:solidFill>
                  <a:srgbClr val="C00000"/>
                </a:solidFill>
                <a:effectLst>
                  <a:outerShdw blurRad="50800" dist="38100" dir="2700000" algn="tl" rotWithShape="0">
                    <a:prstClr val="black">
                      <a:alpha val="6000"/>
                    </a:prstClr>
                  </a:outerShdw>
                </a:effectLst>
                <a:cs typeface="+mn-ea"/>
                <a:sym typeface="+mn-lt"/>
              </a:rPr>
              <a:t>：陕煤集团</a:t>
            </a:r>
            <a:r>
              <a:rPr kumimoji="1" lang="en-US" altLang="zh-CN" sz="2400" dirty="0" smtClean="0">
                <a:solidFill>
                  <a:srgbClr val="C00000"/>
                </a:solidFill>
                <a:effectLst>
                  <a:outerShdw blurRad="50800" dist="38100" dir="2700000" algn="tl" rotWithShape="0">
                    <a:prstClr val="black">
                      <a:alpha val="6000"/>
                    </a:prstClr>
                  </a:outerShdw>
                </a:effectLst>
                <a:cs typeface="+mn-ea"/>
                <a:sym typeface="+mn-lt"/>
              </a:rPr>
              <a:t>  </a:t>
            </a:r>
            <a:r>
              <a:rPr kumimoji="1" lang="zh-CN" altLang="en-US" sz="2400" dirty="0">
                <a:solidFill>
                  <a:srgbClr val="C00000"/>
                </a:solidFill>
                <a:effectLst>
                  <a:outerShdw blurRad="50800" dist="38100" dir="2700000" algn="tl" rotWithShape="0">
                    <a:prstClr val="black">
                      <a:alpha val="6000"/>
                    </a:prstClr>
                  </a:outerShdw>
                </a:effectLst>
                <a:cs typeface="+mn-ea"/>
                <a:sym typeface="+mn-lt"/>
              </a:rPr>
              <a:t>刘勇</a:t>
            </a:r>
            <a:endParaRPr kumimoji="1" lang="zh-CN" altLang="en-US" sz="2400" dirty="0" smtClean="0">
              <a:solidFill>
                <a:srgbClr val="C00000"/>
              </a:solidFill>
              <a:effectLst>
                <a:outerShdw blurRad="50800" dist="38100" dir="2700000" algn="tl" rotWithShape="0">
                  <a:prstClr val="black">
                    <a:alpha val="6000"/>
                  </a:prstClr>
                </a:outerShdw>
              </a:effectLst>
              <a:cs typeface="+mn-ea"/>
              <a:sym typeface="+mn-lt"/>
            </a:endParaRPr>
          </a:p>
        </p:txBody>
      </p:sp>
      <p:pic>
        <p:nvPicPr>
          <p:cNvPr id="26" name="图片 25" descr="t019758405ee7042e8b"/>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5040125" y="730146"/>
            <a:ext cx="1988574" cy="1824765"/>
          </a:xfrm>
          <a:prstGeom prst="rect">
            <a:avLst/>
          </a:prstGeom>
        </p:spPr>
      </p:pic>
      <p:pic>
        <p:nvPicPr>
          <p:cNvPr id="27" name="图片 26"/>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a:xfrm>
            <a:off x="711322" y="600310"/>
            <a:ext cx="1460761" cy="1012063"/>
          </a:xfrm>
          <a:prstGeom prst="rect">
            <a:avLst/>
          </a:prstGeom>
        </p:spPr>
      </p:pic>
      <p:pic>
        <p:nvPicPr>
          <p:cNvPr id="31" name="图片 30"/>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3358515" y="5137150"/>
            <a:ext cx="5732145" cy="1727835"/>
          </a:xfrm>
          <a:prstGeom prst="rect">
            <a:avLst/>
          </a:prstGeom>
        </p:spPr>
      </p:pic>
      <p:pic>
        <p:nvPicPr>
          <p:cNvPr id="32" name="图片 31"/>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rcRect/>
          <a:stretch>
            <a:fillRect/>
          </a:stretch>
        </p:blipFill>
        <p:spPr>
          <a:xfrm>
            <a:off x="-16510" y="4933315"/>
            <a:ext cx="3641725" cy="1697355"/>
          </a:xfrm>
          <a:prstGeom prst="rect">
            <a:avLst/>
          </a:prstGeom>
        </p:spPr>
      </p:pic>
      <p:pic>
        <p:nvPicPr>
          <p:cNvPr id="33" name="图片 32"/>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rcRect/>
          <a:stretch>
            <a:fillRect/>
          </a:stretch>
        </p:blipFill>
        <p:spPr>
          <a:xfrm>
            <a:off x="-16515" y="5799007"/>
            <a:ext cx="12225024" cy="10710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346619" y="142564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185545" y="1313815"/>
            <a:ext cx="10050145" cy="512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现有办公室、生产部、财务部、企管部、供销部、科技部、安环部、党群部、工会办</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8</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个部门，每个部门都只有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正式党员，可否成立联合党支部？</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现有办公室、产销部、企财部、安环部、党群部</a:t>
            </a:r>
            <a:r>
              <a:rPr lang="en-US" sz="2800" b="0" spc="300" dirty="0">
                <a:solidFill>
                  <a:srgbClr val="E61817"/>
                </a:solidFill>
                <a:latin typeface="楷体" panose="02010609060101010101" charset="-122"/>
                <a:ea typeface="楷体" panose="02010609060101010101" charset="-122"/>
                <a:cs typeface="楷体" panose="02010609060101010101" charset="-122"/>
                <a:sym typeface="+mn-ea"/>
              </a:rPr>
              <a:t>5</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个部门，每个部门都只有</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正式党员，可否成立联合党支部？</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现有两个独立法人单位，但正式党员人数均不足</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人，例如</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A</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公司</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B</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公司</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正式党员，可否成立联合党支部？</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1052009222615881"/>
          <p:cNvPicPr>
            <a:picLocks noChangeAspect="1"/>
          </p:cNvPicPr>
          <p:nvPr/>
        </p:nvPicPr>
        <p:blipFill>
          <a:blip r:embed="rId1"/>
          <a:stretch>
            <a:fillRect/>
          </a:stretch>
        </p:blipFill>
        <p:spPr>
          <a:xfrm>
            <a:off x="3892550" y="271780"/>
            <a:ext cx="7942580" cy="4758055"/>
          </a:xfrm>
          <a:prstGeom prst="rect">
            <a:avLst/>
          </a:prstGeom>
        </p:spPr>
      </p:pic>
      <p:pic>
        <p:nvPicPr>
          <p:cNvPr id="5" name="图片 4" descr="QQ截图20210520111347"/>
          <p:cNvPicPr>
            <a:picLocks noChangeAspect="1"/>
          </p:cNvPicPr>
          <p:nvPr/>
        </p:nvPicPr>
        <p:blipFill>
          <a:blip r:embed="rId2"/>
          <a:srcRect t="41716"/>
          <a:stretch>
            <a:fillRect/>
          </a:stretch>
        </p:blipFill>
        <p:spPr>
          <a:xfrm>
            <a:off x="520700" y="5067300"/>
            <a:ext cx="11121390" cy="1503680"/>
          </a:xfrm>
          <a:prstGeom prst="rect">
            <a:avLst/>
          </a:prstGeom>
        </p:spPr>
      </p:pic>
      <p:sp>
        <p:nvSpPr>
          <p:cNvPr id="6" name="标题 3"/>
          <p:cNvSpPr/>
          <p:nvPr/>
        </p:nvSpPr>
        <p:spPr>
          <a:xfrm>
            <a:off x="625247" y="1143198"/>
            <a:ext cx="2730140" cy="2735218"/>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sz="2800">
                <a:solidFill>
                  <a:srgbClr val="C00000"/>
                </a:solidFill>
                <a:effectLst>
                  <a:outerShdw blurRad="38100" dist="38100" dir="2700000" algn="tl">
                    <a:srgbClr val="000000">
                      <a:alpha val="43137"/>
                    </a:srgbClr>
                  </a:outerShdw>
                </a:effectLst>
                <a:latin typeface="Arial Unicode MS" panose="020B0604020202020204" charset="-122"/>
                <a:ea typeface="Arial Unicode MS" panose="020B0604020202020204" charset="-122"/>
              </a:rPr>
              <a:t>习近平总书记心中的江山是什么？</a:t>
            </a:r>
            <a:endParaRPr lang="zh-CN" sz="2800" b="1">
              <a:solidFill>
                <a:srgbClr val="C00000"/>
              </a:solidFill>
              <a:effectLst>
                <a:outerShdw blurRad="38100" dist="38100" dir="2700000" algn="tl">
                  <a:srgbClr val="000000">
                    <a:alpha val="43137"/>
                  </a:srgbClr>
                </a:outerShdw>
              </a:effectLst>
              <a:latin typeface="Arial Unicode MS" panose="020B0604020202020204" charset="-122"/>
              <a:ea typeface="Arial Unicode MS" panose="020B0604020202020204" charset="-122"/>
            </a:endParaRPr>
          </a:p>
        </p:txBody>
      </p:sp>
      <p:pic>
        <p:nvPicPr>
          <p:cNvPr id="33" name="图片 32"/>
          <p:cNvPicPr>
            <a:picLocks noChangeAspect="1"/>
          </p:cNvPicPr>
          <p:nvPr/>
        </p:nvPicPr>
        <p:blipFill>
          <a:blip r:embed="rId3"/>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状 1"/>
          <p:cNvSpPr/>
          <p:nvPr/>
        </p:nvSpPr>
        <p:spPr>
          <a:xfrm>
            <a:off x="921684" y="817562"/>
            <a:ext cx="10357519" cy="915336"/>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sz="3600">
                <a:solidFill>
                  <a:srgbClr val="C00000"/>
                </a:solidFill>
                <a:latin typeface="方正大黑简体" panose="02010601030101010101" charset="-122"/>
                <a:ea typeface="方正大黑简体" panose="02010601030101010101" charset="-122"/>
              </a:rPr>
              <a:t>《关心群众生活，注意工作方法》</a:t>
            </a:r>
            <a:r>
              <a:rPr lang="zh-CN" sz="2400">
                <a:solidFill>
                  <a:srgbClr val="C00000"/>
                </a:solidFill>
                <a:latin typeface="方正大黑简体" panose="02010601030101010101" charset="-122"/>
                <a:ea typeface="方正大黑简体" panose="02010601030101010101" charset="-122"/>
              </a:rPr>
              <a:t>毛泽东</a:t>
            </a:r>
            <a:r>
              <a:rPr sz="2400">
                <a:solidFill>
                  <a:srgbClr val="C00000"/>
                </a:solidFill>
                <a:latin typeface="方正大黑简体" panose="02010601030101010101" charset="-122"/>
                <a:ea typeface="方正大黑简体" panose="02010601030101010101" charset="-122"/>
              </a:rPr>
              <a:t>1934年1月27日</a:t>
            </a:r>
            <a:endParaRPr lang="ko-KR" altLang="en-US" sz="2400">
              <a:solidFill>
                <a:srgbClr val="C00000"/>
              </a:solidFill>
              <a:latin typeface="方正大黑简体" panose="02010601030101010101" charset="-122"/>
              <a:ea typeface="方正大黑简体" panose="02010601030101010101" charset="-122"/>
            </a:endParaRPr>
          </a:p>
        </p:txBody>
      </p:sp>
      <p:sp>
        <p:nvSpPr>
          <p:cNvPr id="3" name="形状 2"/>
          <p:cNvSpPr/>
          <p:nvPr/>
        </p:nvSpPr>
        <p:spPr>
          <a:xfrm>
            <a:off x="1221740" y="2169795"/>
            <a:ext cx="9103995" cy="3373755"/>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sz="2800">
                <a:solidFill>
                  <a:schemeClr val="tx1"/>
                </a:solidFill>
                <a:latin typeface="幼圆" panose="02010509060101010101" charset="-122"/>
                <a:ea typeface="幼圆" panose="02010509060101010101" charset="-122"/>
              </a:rPr>
              <a:t>1.要使广大群众认识我们是代表他们的利益的，是和他们</a:t>
            </a:r>
            <a:r>
              <a:rPr sz="3600">
                <a:solidFill>
                  <a:srgbClr val="FC4700"/>
                </a:solidFill>
                <a:latin typeface="Arial Unicode MS" panose="020B0604020202020204" charset="-122"/>
                <a:ea typeface="Arial Unicode MS" panose="020B0604020202020204" charset="-122"/>
              </a:rPr>
              <a:t>呼吸相通</a:t>
            </a:r>
            <a:r>
              <a:rPr sz="2800">
                <a:solidFill>
                  <a:schemeClr val="tx1"/>
                </a:solidFill>
                <a:latin typeface="幼圆" panose="02010509060101010101" charset="-122"/>
                <a:ea typeface="幼圆" panose="02010509060101010101" charset="-122"/>
              </a:rPr>
              <a:t>的。</a:t>
            </a:r>
            <a:endParaRPr lang="ko-KR" altLang="en-US" sz="2800">
              <a:solidFill>
                <a:srgbClr val="0067AC"/>
              </a:solidFill>
              <a:latin typeface="幼圆" panose="02010509060101010101" charset="-122"/>
              <a:ea typeface="幼圆" panose="02010509060101010101" charset="-122"/>
            </a:endParaRPr>
          </a:p>
          <a:p>
            <a:pPr marL="0" indent="0" algn="l" defTabSz="508000" eaLnBrk="0" fontAlgn="base" hangingPunct="0">
              <a:lnSpc>
                <a:spcPct val="150000"/>
              </a:lnSpc>
              <a:spcBef>
                <a:spcPts val="0"/>
              </a:spcBef>
              <a:spcAft>
                <a:spcPts val="0"/>
              </a:spcAft>
              <a:buFontTx/>
              <a:buNone/>
            </a:pPr>
            <a:r>
              <a:rPr sz="2800">
                <a:solidFill>
                  <a:schemeClr val="tx1"/>
                </a:solidFill>
                <a:latin typeface="幼圆" panose="02010509060101010101" charset="-122"/>
                <a:ea typeface="幼圆" panose="02010509060101010101" charset="-122"/>
              </a:rPr>
              <a:t>2.真正的</a:t>
            </a:r>
            <a:r>
              <a:rPr sz="3600">
                <a:solidFill>
                  <a:srgbClr val="FC4700"/>
                </a:solidFill>
                <a:latin typeface="Arial Unicode MS" panose="020B0604020202020204" charset="-122"/>
                <a:ea typeface="Arial Unicode MS" panose="020B0604020202020204" charset="-122"/>
              </a:rPr>
              <a:t>铜墙铁壁</a:t>
            </a:r>
            <a:r>
              <a:rPr sz="2800">
                <a:solidFill>
                  <a:schemeClr val="tx1"/>
                </a:solidFill>
                <a:latin typeface="幼圆" panose="02010509060101010101" charset="-122"/>
                <a:ea typeface="幼圆" panose="02010509060101010101" charset="-122"/>
              </a:rPr>
              <a:t>是什么？是群众，是千百万真心实意的拥护革命的群众。</a:t>
            </a:r>
            <a:endParaRPr lang="ko-KR" altLang="en-US" sz="28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状 1"/>
          <p:cNvSpPr/>
          <p:nvPr/>
        </p:nvSpPr>
        <p:spPr>
          <a:xfrm>
            <a:off x="921684" y="817562"/>
            <a:ext cx="10357519" cy="915336"/>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sz="3600">
                <a:solidFill>
                  <a:srgbClr val="C00000"/>
                </a:solidFill>
                <a:latin typeface="方正大黑简体" panose="02010601030101010101" charset="-122"/>
                <a:ea typeface="方正大黑简体" panose="02010601030101010101" charset="-122"/>
              </a:rPr>
              <a:t>《关心群众生活，注意工作方法》</a:t>
            </a:r>
            <a:r>
              <a:rPr lang="zh-CN" sz="2400">
                <a:solidFill>
                  <a:srgbClr val="C00000"/>
                </a:solidFill>
                <a:latin typeface="方正大黑简体" panose="02010601030101010101" charset="-122"/>
                <a:ea typeface="方正大黑简体" panose="02010601030101010101" charset="-122"/>
                <a:sym typeface="+mn-ea"/>
              </a:rPr>
              <a:t>毛泽东</a:t>
            </a:r>
            <a:r>
              <a:rPr sz="2400">
                <a:solidFill>
                  <a:srgbClr val="C00000"/>
                </a:solidFill>
                <a:latin typeface="方正大黑简体" panose="02010601030101010101" charset="-122"/>
                <a:ea typeface="方正大黑简体" panose="02010601030101010101" charset="-122"/>
                <a:sym typeface="+mn-ea"/>
              </a:rPr>
              <a:t>1934年1月27日</a:t>
            </a:r>
            <a:endParaRPr lang="ko-KR" altLang="en-US" sz="2400">
              <a:solidFill>
                <a:srgbClr val="C00000"/>
              </a:solidFill>
              <a:latin typeface="方正大黑简体" panose="02010601030101010101" charset="-122"/>
              <a:ea typeface="方正大黑简体" panose="02010601030101010101" charset="-122"/>
              <a:sym typeface="+mn-ea"/>
            </a:endParaRPr>
          </a:p>
        </p:txBody>
      </p:sp>
      <p:sp>
        <p:nvSpPr>
          <p:cNvPr id="3" name="形状 2"/>
          <p:cNvSpPr/>
          <p:nvPr/>
        </p:nvSpPr>
        <p:spPr>
          <a:xfrm>
            <a:off x="922020" y="2169795"/>
            <a:ext cx="9749790" cy="2831465"/>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lang="en-US" sz="2800">
                <a:solidFill>
                  <a:schemeClr val="tx1"/>
                </a:solidFill>
                <a:latin typeface="幼圆" panose="02010509060101010101" charset="-122"/>
                <a:ea typeface="幼圆" panose="02010509060101010101" charset="-122"/>
              </a:rPr>
              <a:t>    </a:t>
            </a:r>
            <a:r>
              <a:rPr sz="2800">
                <a:solidFill>
                  <a:schemeClr val="tx1"/>
                </a:solidFill>
                <a:latin typeface="幼圆" panose="02010509060101010101" charset="-122"/>
                <a:ea typeface="幼圆" panose="02010509060101010101" charset="-122"/>
              </a:rPr>
              <a:t>解决群众的穿衣问题、吃饭问题、住房问题，柴米油盐问题，疾病卫生问题，婚姻问题。这些问题解决了，满足了群众的需要，我们就真正成了</a:t>
            </a:r>
            <a:r>
              <a:rPr sz="3600">
                <a:solidFill>
                  <a:srgbClr val="FC4700"/>
                </a:solidFill>
                <a:latin typeface="Arial Unicode MS" panose="020B0604020202020204" charset="-122"/>
                <a:ea typeface="Arial Unicode MS" panose="020B0604020202020204" charset="-122"/>
              </a:rPr>
              <a:t>群众生活的组织者</a:t>
            </a:r>
            <a:r>
              <a:rPr sz="2800">
                <a:solidFill>
                  <a:schemeClr val="tx1"/>
                </a:solidFill>
                <a:latin typeface="幼圆" panose="02010509060101010101" charset="-122"/>
                <a:ea typeface="幼圆" panose="02010509060101010101" charset="-122"/>
              </a:rPr>
              <a:t>，群众就会真正围绕在我们的周围，热烈的拥护我们。</a:t>
            </a:r>
            <a:endParaRPr lang="ko-KR" altLang="en-US" sz="28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p:cNvSpPr/>
          <p:nvPr/>
        </p:nvSpPr>
        <p:spPr>
          <a:xfrm>
            <a:off x="985161" y="262140"/>
            <a:ext cx="10355615" cy="2829798"/>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rPr>
              <a:t>尼采在《超善恶》书的序言中写到：</a:t>
            </a:r>
            <a:endPar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endParaRPr>
          </a:p>
          <a:p>
            <a:pPr algn="l">
              <a:lnSpc>
                <a:spcPct val="150000"/>
              </a:lnSpc>
            </a:pPr>
            <a:r>
              <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rPr>
              <a:t> </a:t>
            </a:r>
            <a:r>
              <a:rPr lang="en-US" altLang="zh-CN" sz="3600">
                <a:solidFill>
                  <a:srgbClr val="C00000"/>
                </a:solidFill>
                <a:latin typeface="方正大黑简体" panose="02010601030101010101" charset="-122"/>
                <a:ea typeface="方正大黑简体" panose="02010601030101010101" charset="-122"/>
                <a:cs typeface="方正大黑简体" panose="02010601030101010101" charset="-122"/>
              </a:rPr>
              <a:t>   </a:t>
            </a:r>
            <a:r>
              <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rPr>
              <a:t>视角，是所有生活的基本条件。</a:t>
            </a:r>
            <a:endPar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endParaRPr>
          </a:p>
        </p:txBody>
      </p:sp>
      <p:sp>
        <p:nvSpPr>
          <p:cNvPr id="6" name="标题 3"/>
          <p:cNvSpPr/>
          <p:nvPr/>
        </p:nvSpPr>
        <p:spPr>
          <a:xfrm>
            <a:off x="985161" y="2709172"/>
            <a:ext cx="9778610" cy="2829798"/>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en-US" altLang="zh-CN" sz="2800">
                <a:solidFill>
                  <a:schemeClr val="tx1"/>
                </a:solidFill>
                <a:latin typeface="幼圆" panose="02010509060101010101" charset="-122"/>
                <a:ea typeface="幼圆" panose="02010509060101010101" charset="-122"/>
                <a:cs typeface="方正大黑简体" panose="02010601030101010101" charset="-122"/>
              </a:rPr>
              <a:t>   </a:t>
            </a:r>
            <a:r>
              <a:rPr lang="zh-CN" altLang="en-US" sz="2800">
                <a:solidFill>
                  <a:schemeClr val="tx1"/>
                </a:solidFill>
                <a:latin typeface="幼圆" panose="02010509060101010101" charset="-122"/>
                <a:ea typeface="幼圆" panose="02010509060101010101" charset="-122"/>
                <a:cs typeface="方正大黑简体" panose="02010601030101010101" charset="-122"/>
              </a:rPr>
              <a:t>我们应该做的是，试着去改变自己的视角，超越自己的视角去理解他人，寻找让不同视角互相理解、融合出共同视角的可能性。</a:t>
            </a:r>
            <a:endParaRPr lang="zh-CN" altLang="en-US" sz="2800">
              <a:solidFill>
                <a:schemeClr val="tx1"/>
              </a:solidFill>
              <a:latin typeface="幼圆" panose="02010509060101010101" charset="-122"/>
              <a:ea typeface="幼圆" panose="02010509060101010101" charset="-122"/>
              <a:cs typeface="方正大黑简体" panose="0201060103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
          <p:cNvSpPr/>
          <p:nvPr/>
        </p:nvSpPr>
        <p:spPr>
          <a:xfrm>
            <a:off x="647700" y="1279525"/>
            <a:ext cx="10839450" cy="5004435"/>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sym typeface="+mn-ea"/>
              </a:rPr>
              <a:t>    1.“</a:t>
            </a:r>
            <a:r>
              <a:rPr lang="zh-CN" sz="2400">
                <a:solidFill>
                  <a:srgbClr val="C00000"/>
                </a:solidFill>
                <a:latin typeface="黑体" charset="0"/>
                <a:ea typeface="黑体" charset="0"/>
                <a:cs typeface="黑体" charset="0"/>
                <a:sym typeface="+mn-ea"/>
              </a:rPr>
              <a:t>三会一课</a:t>
            </a:r>
            <a:r>
              <a:rPr lang="en-US" altLang="zh-CN" sz="2400">
                <a:solidFill>
                  <a:srgbClr val="C00000"/>
                </a:solidFill>
                <a:latin typeface="黑体" charset="0"/>
                <a:ea typeface="黑体" charset="0"/>
                <a:cs typeface="黑体" charset="0"/>
                <a:sym typeface="+mn-ea"/>
              </a:rPr>
              <a:t>”</a:t>
            </a:r>
            <a:r>
              <a:rPr lang="zh-CN" sz="2400">
                <a:solidFill>
                  <a:srgbClr val="C00000"/>
                </a:solidFill>
                <a:latin typeface="黑体" charset="0"/>
                <a:ea typeface="黑体" charset="0"/>
                <a:cs typeface="黑体" charset="0"/>
                <a:sym typeface="+mn-ea"/>
              </a:rPr>
              <a:t>：</a:t>
            </a:r>
            <a:r>
              <a:rPr lang="zh-CN" sz="2400">
                <a:latin typeface="黑体" charset="0"/>
                <a:ea typeface="黑体" charset="0"/>
                <a:cs typeface="黑体" charset="0"/>
                <a:sym typeface="+mn-ea"/>
              </a:rPr>
              <a:t>尊重党员主体地位（</a:t>
            </a:r>
            <a:r>
              <a:rPr lang="zh-CN" sz="2400">
                <a:solidFill>
                  <a:srgbClr val="C00000"/>
                </a:solidFill>
                <a:latin typeface="黑体" charset="0"/>
                <a:ea typeface="黑体" charset="0"/>
                <a:cs typeface="黑体" charset="0"/>
                <a:sym typeface="+mn-ea"/>
              </a:rPr>
              <a:t>保障党员的</a:t>
            </a:r>
            <a:r>
              <a:rPr lang="en-US" altLang="zh-CN" sz="2400">
                <a:solidFill>
                  <a:srgbClr val="C00000"/>
                </a:solidFill>
                <a:latin typeface="黑体" charset="0"/>
                <a:ea typeface="黑体" charset="0"/>
                <a:cs typeface="黑体" charset="0"/>
                <a:sym typeface="+mn-ea"/>
              </a:rPr>
              <a:t>13</a:t>
            </a:r>
            <a:r>
              <a:rPr lang="zh-CN" sz="2400">
                <a:solidFill>
                  <a:srgbClr val="C00000"/>
                </a:solidFill>
                <a:latin typeface="黑体" charset="0"/>
                <a:ea typeface="黑体" charset="0"/>
                <a:cs typeface="黑体" charset="0"/>
                <a:sym typeface="+mn-ea"/>
              </a:rPr>
              <a:t>项权利，党内知情权、接受党的教育培训权、党内参加讨论权、党内建议和倡议权、党内监督权、党内提出罢免撤换要求权、党内表决权、党内选举权、党内申辩权、党内提出不同意见权、党内请求权、党内申诉权、党内控告权等</a:t>
            </a:r>
            <a:r>
              <a:rPr lang="zh-CN" sz="2400">
                <a:latin typeface="黑体" charset="0"/>
                <a:ea typeface="黑体" charset="0"/>
                <a:cs typeface="黑体" charset="0"/>
                <a:sym typeface="+mn-ea"/>
              </a:rPr>
              <a:t>），增强在党意识和主体观念，让党员讲真话、讲实话、讲心里话。</a:t>
            </a:r>
            <a:endParaRPr lang="zh-CN" sz="2400">
              <a:solidFill>
                <a:srgbClr val="C00000"/>
              </a:solidFill>
              <a:latin typeface="黑体" charset="0"/>
              <a:ea typeface="黑体" charset="0"/>
              <a:cs typeface="黑体" charset="0"/>
              <a:sym typeface="+mn-ea"/>
            </a:endParaRPr>
          </a:p>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sym typeface="+mn-ea"/>
              </a:rPr>
              <a:t>    2.</a:t>
            </a:r>
            <a:r>
              <a:rPr lang="zh-CN" sz="2400">
                <a:solidFill>
                  <a:srgbClr val="C00000"/>
                </a:solidFill>
                <a:latin typeface="黑体" charset="0"/>
                <a:ea typeface="黑体" charset="0"/>
                <a:cs typeface="黑体" charset="0"/>
                <a:sym typeface="+mn-ea"/>
              </a:rPr>
              <a:t>组织生活会：</a:t>
            </a:r>
            <a:r>
              <a:rPr lang="zh-CN" sz="2400">
                <a:latin typeface="黑体" charset="0"/>
                <a:ea typeface="黑体" charset="0"/>
                <a:cs typeface="黑体" charset="0"/>
                <a:sym typeface="+mn-ea"/>
              </a:rPr>
              <a:t>最应关注前期了解、后续整改闭环。</a:t>
            </a:r>
            <a:endParaRPr lang="zh-CN" altLang="en-US" sz="2400">
              <a:latin typeface="黑体" charset="0"/>
              <a:ea typeface="黑体" charset="0"/>
              <a:cs typeface="黑体" charset="0"/>
              <a:sym typeface="+mn-ea"/>
            </a:endParaRPr>
          </a:p>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rPr>
              <a:t>    3.</a:t>
            </a:r>
            <a:r>
              <a:rPr lang="zh-CN" sz="2400">
                <a:solidFill>
                  <a:srgbClr val="C00000"/>
                </a:solidFill>
                <a:latin typeface="黑体" charset="0"/>
                <a:ea typeface="黑体" charset="0"/>
                <a:cs typeface="黑体" charset="0"/>
                <a:sym typeface="+mn-ea"/>
              </a:rPr>
              <a:t>召开八有会议：</a:t>
            </a:r>
            <a:r>
              <a:rPr lang="zh-CN" sz="2400">
                <a:latin typeface="黑体" charset="0"/>
                <a:ea typeface="黑体" charset="0"/>
                <a:cs typeface="黑体" charset="0"/>
                <a:sym typeface="+mn-ea"/>
              </a:rPr>
              <a:t>有通知、有主题、有讨论、有表决、有决议、有签字、有记录、有实效。</a:t>
            </a:r>
            <a:endParaRPr lang="en-US" altLang="zh-CN" sz="2400">
              <a:solidFill>
                <a:srgbClr val="C00000"/>
              </a:solidFill>
              <a:latin typeface="黑体" charset="0"/>
              <a:ea typeface="黑体" charset="0"/>
              <a:cs typeface="黑体" charset="0"/>
            </a:endParaRPr>
          </a:p>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rPr>
              <a:t>    </a:t>
            </a:r>
            <a:endParaRPr lang="en-US" altLang="zh-CN" sz="2400">
              <a:solidFill>
                <a:schemeClr val="tx1"/>
              </a:solidFill>
              <a:latin typeface="黑体" charset="0"/>
              <a:ea typeface="黑体" charset="0"/>
              <a:cs typeface="黑体" charset="0"/>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 name="图片 3"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rcRect l="27614" b="6705"/>
          <a:stretch>
            <a:fillRect/>
          </a:stretch>
        </p:blipFill>
        <p:spPr>
          <a:xfrm>
            <a:off x="0" y="6026150"/>
            <a:ext cx="850265" cy="831850"/>
          </a:xfrm>
          <a:custGeom>
            <a:avLst/>
            <a:gdLst>
              <a:gd name="connsiteX0" fmla="*/ 0 w 3688956"/>
              <a:gd name="connsiteY0" fmla="*/ 0 h 3606800"/>
              <a:gd name="connsiteX1" fmla="*/ 3688956 w 3688956"/>
              <a:gd name="connsiteY1" fmla="*/ 0 h 3606800"/>
              <a:gd name="connsiteX2" fmla="*/ 3688956 w 3688956"/>
              <a:gd name="connsiteY2" fmla="*/ 3606800 h 3606800"/>
              <a:gd name="connsiteX3" fmla="*/ 0 w 3688956"/>
              <a:gd name="connsiteY3" fmla="*/ 3606800 h 3606800"/>
            </a:gdLst>
            <a:ahLst/>
            <a:cxnLst>
              <a:cxn ang="0">
                <a:pos x="connsiteX0" y="connsiteY0"/>
              </a:cxn>
              <a:cxn ang="0">
                <a:pos x="connsiteX1" y="connsiteY1"/>
              </a:cxn>
              <a:cxn ang="0">
                <a:pos x="connsiteX2" y="connsiteY2"/>
              </a:cxn>
              <a:cxn ang="0">
                <a:pos x="connsiteX3" y="connsiteY3"/>
              </a:cxn>
            </a:cxnLst>
            <a:rect l="l" t="t" r="r" b="b"/>
            <a:pathLst>
              <a:path w="3688956" h="3606800">
                <a:moveTo>
                  <a:pt x="0" y="0"/>
                </a:moveTo>
                <a:lnTo>
                  <a:pt x="3688956" y="0"/>
                </a:lnTo>
                <a:lnTo>
                  <a:pt x="3688956" y="3606800"/>
                </a:lnTo>
                <a:lnTo>
                  <a:pt x="0" y="3606800"/>
                </a:lnTo>
                <a:close/>
              </a:path>
            </a:pathLst>
          </a:custGeom>
        </p:spPr>
      </p:pic>
      <p:sp>
        <p:nvSpPr>
          <p:cNvPr id="5" name="文本框 4"/>
          <p:cNvSpPr txBox="1"/>
          <p:nvPr/>
        </p:nvSpPr>
        <p:spPr>
          <a:xfrm>
            <a:off x="747395" y="450850"/>
            <a:ext cx="7694295" cy="730885"/>
          </a:xfrm>
          <a:prstGeom prst="rect">
            <a:avLst/>
          </a:prstGeom>
          <a:noFill/>
        </p:spPr>
        <p:txBody>
          <a:bodyPr wrap="square" rtlCol="0" anchor="t">
            <a:spAutoFit/>
          </a:bodyPr>
          <a:p>
            <a:pPr marL="0" indent="0" algn="l" defTabSz="508000" eaLnBrk="0" fontAlgn="base" hangingPunct="0">
              <a:lnSpc>
                <a:spcPct val="130000"/>
              </a:lnSpc>
              <a:spcBef>
                <a:spcPts val="0"/>
              </a:spcBef>
              <a:spcAft>
                <a:spcPts val="0"/>
              </a:spcAft>
              <a:buFontTx/>
              <a:buNone/>
            </a:pPr>
            <a:r>
              <a:rPr lang="zh-CN" sz="3200">
                <a:solidFill>
                  <a:srgbClr val="C00000"/>
                </a:solidFill>
                <a:latin typeface="黑体" charset="0"/>
                <a:ea typeface="黑体" charset="0"/>
                <a:cs typeface="方正粗宋简体" panose="03000509000000000000" charset="-122"/>
                <a:sym typeface="+mn-ea"/>
              </a:rPr>
              <a:t>抓住小切口，找到共情点，发挥大作用</a:t>
            </a:r>
            <a:endParaRPr lang="zh-CN" altLang="en-US" sz="3200">
              <a:solidFill>
                <a:srgbClr val="C00000"/>
              </a:solidFill>
              <a:latin typeface="黑体" charset="0"/>
              <a:ea typeface="黑体" charset="0"/>
              <a:cs typeface="方正粗宋简体" panose="03000509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
          <p:cNvSpPr/>
          <p:nvPr/>
        </p:nvSpPr>
        <p:spPr>
          <a:xfrm>
            <a:off x="647700" y="1279525"/>
            <a:ext cx="10839450" cy="5004435"/>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rPr>
              <a:t>    4.</a:t>
            </a:r>
            <a:r>
              <a:rPr lang="zh-CN" sz="2400">
                <a:solidFill>
                  <a:srgbClr val="C00000"/>
                </a:solidFill>
                <a:latin typeface="黑体" charset="0"/>
                <a:ea typeface="黑体" charset="0"/>
                <a:cs typeface="黑体" charset="0"/>
              </a:rPr>
              <a:t>主题党日：</a:t>
            </a:r>
            <a:r>
              <a:rPr lang="zh-CN" sz="2400">
                <a:latin typeface="黑体" charset="0"/>
                <a:ea typeface="黑体" charset="0"/>
                <a:cs typeface="黑体" charset="0"/>
              </a:rPr>
              <a:t>发挥出教育党员的学校</a:t>
            </a:r>
            <a:r>
              <a:rPr lang="zh-CN" sz="2400">
                <a:solidFill>
                  <a:srgbClr val="C00000"/>
                </a:solidFill>
                <a:latin typeface="黑体" charset="0"/>
                <a:ea typeface="黑体" charset="0"/>
                <a:cs typeface="黑体" charset="0"/>
              </a:rPr>
              <a:t>（形式要多样化：参观学习、红色教育、廉政现场教育、现身说法教育、重温入党誓词、重温入党志愿书等）</a:t>
            </a:r>
            <a:r>
              <a:rPr lang="zh-CN" sz="2400">
                <a:latin typeface="黑体" charset="0"/>
                <a:ea typeface="黑体" charset="0"/>
                <a:cs typeface="黑体" charset="0"/>
              </a:rPr>
              <a:t>团结群众的核心</a:t>
            </a:r>
            <a:r>
              <a:rPr lang="zh-CN" sz="2400">
                <a:solidFill>
                  <a:srgbClr val="C00000"/>
                </a:solidFill>
                <a:latin typeface="黑体" charset="0"/>
                <a:ea typeface="黑体" charset="0"/>
                <a:cs typeface="黑体" charset="0"/>
              </a:rPr>
              <a:t>（内核要付真心：走访慰问、爱心募捐、扶贫帮困、义务劳动、志愿服务等）</a:t>
            </a:r>
            <a:r>
              <a:rPr lang="zh-CN" sz="2400">
                <a:latin typeface="黑体" charset="0"/>
                <a:ea typeface="黑体" charset="0"/>
                <a:cs typeface="黑体" charset="0"/>
              </a:rPr>
              <a:t>攻坚克难的堡垒</a:t>
            </a:r>
            <a:r>
              <a:rPr lang="zh-CN" sz="2400">
                <a:solidFill>
                  <a:srgbClr val="C00000"/>
                </a:solidFill>
                <a:latin typeface="黑体" charset="0"/>
                <a:ea typeface="黑体" charset="0"/>
                <a:cs typeface="黑体" charset="0"/>
              </a:rPr>
              <a:t>（成果要重融合：专题报告会、技术比武、知识竞赛、献计献策、一线攻坚等）</a:t>
            </a:r>
            <a:r>
              <a:rPr lang="zh-CN" sz="2400">
                <a:latin typeface="黑体" charset="0"/>
                <a:ea typeface="黑体" charset="0"/>
                <a:cs typeface="黑体" charset="0"/>
                <a:sym typeface="+mn-ea"/>
              </a:rPr>
              <a:t>作用</a:t>
            </a:r>
            <a:r>
              <a:rPr lang="zh-CN" sz="2400">
                <a:latin typeface="黑体" charset="0"/>
                <a:ea typeface="黑体" charset="0"/>
                <a:cs typeface="黑体" charset="0"/>
              </a:rPr>
              <a:t>。</a:t>
            </a:r>
            <a:endParaRPr lang="zh-CN" sz="2400">
              <a:latin typeface="黑体" charset="0"/>
              <a:ea typeface="黑体" charset="0"/>
              <a:cs typeface="黑体" charset="0"/>
            </a:endParaRPr>
          </a:p>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sym typeface="+mn-ea"/>
              </a:rPr>
              <a:t>    5.承诺践诺：</a:t>
            </a:r>
            <a:r>
              <a:rPr lang="en-US" altLang="zh-CN" sz="2400">
                <a:solidFill>
                  <a:schemeClr val="tx1"/>
                </a:solidFill>
                <a:latin typeface="黑体" charset="0"/>
                <a:ea typeface="黑体" charset="0"/>
                <a:cs typeface="黑体" charset="0"/>
                <a:sym typeface="+mn-ea"/>
              </a:rPr>
              <a:t>展现党员先锋性，培养党员契约精神，季度承诺，说到做到。</a:t>
            </a:r>
            <a:endParaRPr lang="en-US" altLang="zh-CN" sz="2400">
              <a:solidFill>
                <a:srgbClr val="C00000"/>
              </a:solidFill>
              <a:latin typeface="黑体" charset="0"/>
              <a:ea typeface="黑体" charset="0"/>
              <a:cs typeface="黑体" charset="0"/>
              <a:sym typeface="+mn-ea"/>
            </a:endParaRPr>
          </a:p>
          <a:p>
            <a:pPr marL="0" indent="0" algn="l" defTabSz="508000" eaLnBrk="0" fontAlgn="base" hangingPunct="0">
              <a:lnSpc>
                <a:spcPct val="130000"/>
              </a:lnSpc>
              <a:buFontTx/>
              <a:buNone/>
            </a:pPr>
            <a:r>
              <a:rPr lang="en-US" altLang="zh-CN" sz="2400">
                <a:solidFill>
                  <a:srgbClr val="C00000"/>
                </a:solidFill>
                <a:latin typeface="黑体" charset="0"/>
                <a:ea typeface="黑体" charset="0"/>
                <a:cs typeface="黑体" charset="0"/>
                <a:sym typeface="+mn-ea"/>
              </a:rPr>
              <a:t>    6.党员过政治生日：</a:t>
            </a:r>
            <a:r>
              <a:rPr lang="en-US" altLang="zh-CN" sz="2400">
                <a:solidFill>
                  <a:schemeClr val="tx1"/>
                </a:solidFill>
                <a:latin typeface="黑体" charset="0"/>
                <a:ea typeface="黑体" charset="0"/>
                <a:cs typeface="黑体" charset="0"/>
                <a:sym typeface="+mn-ea"/>
              </a:rPr>
              <a:t>生日快乐（</a:t>
            </a:r>
            <a:r>
              <a:rPr lang="en-US" altLang="zh-CN" sz="2400">
                <a:solidFill>
                  <a:srgbClr val="C00000"/>
                </a:solidFill>
                <a:latin typeface="黑体" charset="0"/>
                <a:ea typeface="黑体" charset="0"/>
                <a:cs typeface="黑体" charset="0"/>
                <a:sym typeface="+mn-ea"/>
              </a:rPr>
              <a:t>仪式感、身份感、记忆深刻</a:t>
            </a:r>
            <a:r>
              <a:rPr lang="en-US" altLang="zh-CN" sz="2400">
                <a:solidFill>
                  <a:schemeClr val="tx1"/>
                </a:solidFill>
                <a:latin typeface="黑体" charset="0"/>
                <a:ea typeface="黑体" charset="0"/>
                <a:cs typeface="黑体" charset="0"/>
                <a:sym typeface="+mn-ea"/>
              </a:rPr>
              <a:t>）</a:t>
            </a:r>
            <a:r>
              <a:rPr lang="zh-CN" sz="2400">
                <a:solidFill>
                  <a:schemeClr val="tx1"/>
                </a:solidFill>
                <a:latin typeface="黑体" charset="0"/>
                <a:ea typeface="黑体" charset="0"/>
                <a:cs typeface="黑体" charset="0"/>
                <a:sym typeface="+mn-ea"/>
              </a:rPr>
              <a:t>。</a:t>
            </a:r>
            <a:endParaRPr lang="en-US" altLang="zh-CN" sz="2400">
              <a:solidFill>
                <a:schemeClr val="tx1"/>
              </a:solidFill>
              <a:latin typeface="黑体" charset="0"/>
              <a:ea typeface="黑体" charset="0"/>
              <a:cs typeface="黑体" charset="0"/>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 name="图片 3"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rcRect l="27614" b="6705"/>
          <a:stretch>
            <a:fillRect/>
          </a:stretch>
        </p:blipFill>
        <p:spPr>
          <a:xfrm>
            <a:off x="0" y="6026150"/>
            <a:ext cx="850265" cy="831850"/>
          </a:xfrm>
          <a:custGeom>
            <a:avLst/>
            <a:gdLst>
              <a:gd name="connsiteX0" fmla="*/ 0 w 3688956"/>
              <a:gd name="connsiteY0" fmla="*/ 0 h 3606800"/>
              <a:gd name="connsiteX1" fmla="*/ 3688956 w 3688956"/>
              <a:gd name="connsiteY1" fmla="*/ 0 h 3606800"/>
              <a:gd name="connsiteX2" fmla="*/ 3688956 w 3688956"/>
              <a:gd name="connsiteY2" fmla="*/ 3606800 h 3606800"/>
              <a:gd name="connsiteX3" fmla="*/ 0 w 3688956"/>
              <a:gd name="connsiteY3" fmla="*/ 3606800 h 3606800"/>
            </a:gdLst>
            <a:ahLst/>
            <a:cxnLst>
              <a:cxn ang="0">
                <a:pos x="connsiteX0" y="connsiteY0"/>
              </a:cxn>
              <a:cxn ang="0">
                <a:pos x="connsiteX1" y="connsiteY1"/>
              </a:cxn>
              <a:cxn ang="0">
                <a:pos x="connsiteX2" y="connsiteY2"/>
              </a:cxn>
              <a:cxn ang="0">
                <a:pos x="connsiteX3" y="connsiteY3"/>
              </a:cxn>
            </a:cxnLst>
            <a:rect l="l" t="t" r="r" b="b"/>
            <a:pathLst>
              <a:path w="3688956" h="3606800">
                <a:moveTo>
                  <a:pt x="0" y="0"/>
                </a:moveTo>
                <a:lnTo>
                  <a:pt x="3688956" y="0"/>
                </a:lnTo>
                <a:lnTo>
                  <a:pt x="3688956" y="3606800"/>
                </a:lnTo>
                <a:lnTo>
                  <a:pt x="0" y="3606800"/>
                </a:lnTo>
                <a:close/>
              </a:path>
            </a:pathLst>
          </a:custGeom>
        </p:spPr>
      </p:pic>
      <p:sp>
        <p:nvSpPr>
          <p:cNvPr id="6" name="文本框 5"/>
          <p:cNvSpPr txBox="1"/>
          <p:nvPr>
            <p:custDataLst>
              <p:tags r:id="rId3"/>
            </p:custDataLst>
          </p:nvPr>
        </p:nvSpPr>
        <p:spPr>
          <a:xfrm>
            <a:off x="747395" y="450850"/>
            <a:ext cx="7694295" cy="730885"/>
          </a:xfrm>
          <a:prstGeom prst="rect">
            <a:avLst/>
          </a:prstGeom>
          <a:noFill/>
        </p:spPr>
        <p:txBody>
          <a:bodyPr wrap="square" rtlCol="0" anchor="t">
            <a:spAutoFit/>
          </a:bodyPr>
          <a:p>
            <a:pPr marL="0" indent="0" algn="l" defTabSz="508000" eaLnBrk="0" fontAlgn="base" hangingPunct="0">
              <a:lnSpc>
                <a:spcPct val="130000"/>
              </a:lnSpc>
              <a:spcBef>
                <a:spcPts val="0"/>
              </a:spcBef>
              <a:spcAft>
                <a:spcPts val="0"/>
              </a:spcAft>
              <a:buFontTx/>
              <a:buNone/>
            </a:pPr>
            <a:r>
              <a:rPr lang="zh-CN" sz="3200">
                <a:solidFill>
                  <a:srgbClr val="C00000"/>
                </a:solidFill>
                <a:latin typeface="黑体" charset="0"/>
                <a:ea typeface="黑体" charset="0"/>
                <a:cs typeface="方正粗宋简体" panose="03000509000000000000" charset="-122"/>
                <a:sym typeface="+mn-ea"/>
              </a:rPr>
              <a:t>抓住小切口，找到共情点，发挥大作用</a:t>
            </a:r>
            <a:endParaRPr lang="zh-CN" altLang="en-US" sz="3200">
              <a:solidFill>
                <a:srgbClr val="C00000"/>
              </a:solidFill>
              <a:latin typeface="黑体" charset="0"/>
              <a:ea typeface="黑体" charset="0"/>
              <a:cs typeface="方正粗宋简体" panose="03000509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8903899" y="3284908"/>
            <a:ext cx="2460998" cy="2442589"/>
          </a:xfrm>
          <a:prstGeom prst="rect">
            <a:avLst/>
          </a:prstGeom>
          <a:noFill/>
        </p:spPr>
      </p:pic>
      <p:sp>
        <p:nvSpPr>
          <p:cNvPr id="4" name="标题 3"/>
          <p:cNvSpPr/>
          <p:nvPr>
            <p:ph type="ctrTitle" idx="14"/>
          </p:nvPr>
        </p:nvSpPr>
        <p:spPr>
          <a:xfrm>
            <a:off x="486233" y="438605"/>
            <a:ext cx="4845823" cy="1185113"/>
          </a:xfrm>
        </p:spPr>
        <p:txBody>
          <a:bodyPr/>
          <a:p>
            <a:pPr algn="l"/>
            <a:r>
              <a:rPr lang="en-US" altLang="zh-CN" sz="5400">
                <a:solidFill>
                  <a:schemeClr val="accent2">
                    <a:lumMod val="75000"/>
                  </a:schemeClr>
                </a:solidFill>
                <a:latin typeface="方正大黑简体" panose="02010601030101010101" charset="-122"/>
                <a:ea typeface="方正大黑简体" panose="02010601030101010101" charset="-122"/>
              </a:rPr>
              <a:t>  </a:t>
            </a:r>
            <a:r>
              <a:rPr lang="zh-CN" altLang="en-US" sz="5400">
                <a:solidFill>
                  <a:schemeClr val="accent2">
                    <a:lumMod val="75000"/>
                  </a:schemeClr>
                </a:solidFill>
                <a:latin typeface="方正大黑简体" panose="02010601030101010101" charset="-122"/>
                <a:ea typeface="方正大黑简体" panose="02010601030101010101" charset="-122"/>
              </a:rPr>
              <a:t>减法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769620" y="2061210"/>
            <a:ext cx="10095865" cy="302958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zh-CN" altLang="en-US" sz="4800">
                <a:solidFill>
                  <a:srgbClr val="C00000"/>
                </a:solidFill>
                <a:latin typeface="黑体" panose="02010609060101010101" charset="-122"/>
                <a:ea typeface="黑体" panose="02010609060101010101" charset="-122"/>
                <a:cs typeface="幼圆" panose="02010509060101010101" charset="-122"/>
              </a:rPr>
              <a:t>奥卡姆剃刀原理</a:t>
            </a:r>
            <a:r>
              <a:rPr lang="zh-CN" altLang="en-US" sz="3600">
                <a:solidFill>
                  <a:schemeClr val="tx1"/>
                </a:solidFill>
                <a:latin typeface="幼圆" panose="02010509060101010101" charset="-122"/>
                <a:ea typeface="幼圆" panose="02010509060101010101" charset="-122"/>
                <a:cs typeface="幼圆" panose="02010509060101010101" charset="-122"/>
              </a:rPr>
              <a:t>，</a:t>
            </a:r>
            <a:r>
              <a:rPr lang="zh-CN" altLang="en-US" sz="3200">
                <a:solidFill>
                  <a:schemeClr val="tx1"/>
                </a:solidFill>
                <a:latin typeface="幼圆" panose="02010509060101010101" charset="-122"/>
                <a:ea typeface="幼圆" panose="02010509060101010101" charset="-122"/>
                <a:cs typeface="幼圆" panose="02010509060101010101" charset="-122"/>
              </a:rPr>
              <a:t>如无必要勿增实体</a:t>
            </a:r>
            <a:endParaRPr lang="zh-CN" altLang="en-US" sz="3200">
              <a:solidFill>
                <a:schemeClr val="tx1"/>
              </a:solidFill>
              <a:latin typeface="幼圆" panose="02010509060101010101" charset="-122"/>
              <a:ea typeface="幼圆" panose="02010509060101010101" charset="-122"/>
              <a:cs typeface="幼圆" panose="02010509060101010101" charset="-122"/>
            </a:endParaRPr>
          </a:p>
          <a:p>
            <a:pPr algn="l">
              <a:lnSpc>
                <a:spcPct val="150000"/>
              </a:lnSpc>
            </a:pPr>
            <a:r>
              <a:rPr lang="zh-CN" altLang="en-US" sz="3200">
                <a:solidFill>
                  <a:schemeClr val="tx1"/>
                </a:solidFill>
                <a:latin typeface="幼圆" panose="02010509060101010101" charset="-122"/>
                <a:ea typeface="幼圆" panose="02010509060101010101" charset="-122"/>
                <a:cs typeface="幼圆" panose="02010509060101010101" charset="-122"/>
              </a:rPr>
              <a:t>抓住核心要领</a:t>
            </a:r>
            <a:endParaRPr lang="zh-CN" altLang="en-US" sz="3200">
              <a:solidFill>
                <a:schemeClr val="tx1"/>
              </a:solidFill>
              <a:latin typeface="幼圆" panose="02010509060101010101" charset="-122"/>
              <a:ea typeface="幼圆" panose="02010509060101010101" charset="-122"/>
              <a:cs typeface="幼圆" panose="02010509060101010101" charset="-122"/>
            </a:endParaRPr>
          </a:p>
          <a:p>
            <a:pPr algn="l">
              <a:lnSpc>
                <a:spcPct val="150000"/>
              </a:lnSpc>
            </a:pPr>
            <a:r>
              <a:rPr lang="zh-CN" altLang="en-US" sz="3200">
                <a:solidFill>
                  <a:schemeClr val="tx1"/>
                </a:solidFill>
                <a:latin typeface="幼圆" panose="02010509060101010101" charset="-122"/>
                <a:ea typeface="幼圆" panose="02010509060101010101" charset="-122"/>
                <a:cs typeface="幼圆" panose="02010509060101010101" charset="-122"/>
              </a:rPr>
              <a:t>防止无意义消耗的</a:t>
            </a:r>
            <a:r>
              <a:rPr lang="zh-CN" altLang="en-US" sz="4800">
                <a:solidFill>
                  <a:srgbClr val="C00000"/>
                </a:solidFill>
                <a:latin typeface="黑体" panose="02010609060101010101" charset="-122"/>
                <a:ea typeface="黑体" panose="02010609060101010101" charset="-122"/>
                <a:cs typeface="黑体" panose="02010609060101010101" charset="-122"/>
              </a:rPr>
              <a:t>“内卷”</a:t>
            </a:r>
            <a:endParaRPr lang="zh-CN" altLang="en-US" sz="4800">
              <a:solidFill>
                <a:srgbClr val="C00000"/>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2"/>
          <a:stretch>
            <a:fillRect/>
          </a:stretch>
        </p:blipFill>
        <p:spPr>
          <a:xfrm>
            <a:off x="0" y="6026150"/>
            <a:ext cx="12192000" cy="831850"/>
          </a:xfrm>
          <a:prstGeom prst="rect">
            <a:avLst/>
          </a:prstGeom>
        </p:spPr>
      </p:pic>
      <p:sp>
        <p:nvSpPr>
          <p:cNvPr id="3" name="标题 3"/>
          <p:cNvSpPr/>
          <p:nvPr>
            <p:custDataLst>
              <p:tags r:id="rId3"/>
            </p:custDataLst>
          </p:nvPr>
        </p:nvSpPr>
        <p:spPr>
          <a:xfrm>
            <a:off x="3851910" y="2974340"/>
            <a:ext cx="3660775" cy="55181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zh-CN" altLang="en-US" sz="2000">
                <a:solidFill>
                  <a:srgbClr val="C00000"/>
                </a:solidFill>
                <a:latin typeface="黑体" charset="0"/>
                <a:ea typeface="黑体" charset="0"/>
                <a:cs typeface="幼圆" panose="02010509060101010101" charset="-122"/>
              </a:rPr>
              <a:t>（即简单有效原理）</a:t>
            </a:r>
            <a:endParaRPr lang="zh-CN" altLang="en-US" sz="2000">
              <a:solidFill>
                <a:srgbClr val="C00000"/>
              </a:solidFill>
              <a:latin typeface="黑体" charset="0"/>
              <a:ea typeface="黑体" charset="0"/>
              <a:cs typeface="幼圆" panose="020105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075055" y="984885"/>
            <a:ext cx="9498330" cy="645160"/>
          </a:xfrm>
          <a:prstGeom prst="rect">
            <a:avLst/>
          </a:prstGeom>
          <a:noFill/>
        </p:spPr>
        <p:txBody>
          <a:bodyPr wrap="square" rtlCol="0" anchor="t">
            <a:spAutoFit/>
          </a:bodyPr>
          <a:p>
            <a:r>
              <a:rPr lang="zh-CN" altLang="en-US" sz="2800" dirty="0">
                <a:solidFill>
                  <a:srgbClr val="C00000"/>
                </a:solidFill>
                <a:latin typeface="黑体" charset="0"/>
                <a:ea typeface="黑体" charset="0"/>
                <a:cs typeface="黑体" charset="0"/>
                <a:sym typeface="+mn-ea"/>
              </a:rPr>
              <a:t>减法的核心：</a:t>
            </a:r>
            <a:r>
              <a:rPr lang="zh-CN" altLang="en-US" sz="3600" dirty="0">
                <a:solidFill>
                  <a:srgbClr val="C00000"/>
                </a:solidFill>
                <a:latin typeface="黑体" charset="0"/>
                <a:ea typeface="黑体" charset="0"/>
                <a:cs typeface="黑体" charset="0"/>
                <a:sym typeface="+mn-ea"/>
              </a:rPr>
              <a:t>重视</a:t>
            </a:r>
            <a:r>
              <a:rPr lang="en-US" altLang="zh-CN" sz="3600" dirty="0">
                <a:solidFill>
                  <a:srgbClr val="C00000"/>
                </a:solidFill>
                <a:latin typeface="黑体" charset="0"/>
                <a:ea typeface="黑体" charset="0"/>
                <a:cs typeface="黑体" charset="0"/>
                <a:sym typeface="+mn-ea"/>
              </a:rPr>
              <a:t>“</a:t>
            </a:r>
            <a:r>
              <a:rPr lang="zh-CN" altLang="en-US" sz="3600" dirty="0">
                <a:solidFill>
                  <a:srgbClr val="C00000"/>
                </a:solidFill>
                <a:latin typeface="黑体" charset="0"/>
                <a:ea typeface="黑体" charset="0"/>
                <a:cs typeface="黑体" charset="0"/>
                <a:sym typeface="+mn-ea"/>
              </a:rPr>
              <a:t>痕迹管理</a:t>
            </a:r>
            <a:r>
              <a:rPr lang="en-US" altLang="zh-CN" sz="3600" dirty="0">
                <a:solidFill>
                  <a:srgbClr val="C00000"/>
                </a:solidFill>
                <a:latin typeface="黑体" charset="0"/>
                <a:ea typeface="黑体" charset="0"/>
                <a:cs typeface="黑体" charset="0"/>
                <a:sym typeface="+mn-ea"/>
              </a:rPr>
              <a:t>”</a:t>
            </a:r>
            <a:r>
              <a:rPr lang="zh-CN" altLang="en-US" sz="3600" dirty="0">
                <a:solidFill>
                  <a:srgbClr val="C00000"/>
                </a:solidFill>
                <a:latin typeface="黑体" charset="0"/>
                <a:ea typeface="黑体" charset="0"/>
                <a:cs typeface="黑体" charset="0"/>
                <a:sym typeface="+mn-ea"/>
              </a:rPr>
              <a:t>，摒弃</a:t>
            </a:r>
            <a:r>
              <a:rPr lang="en-US" altLang="zh-CN" sz="3600" dirty="0">
                <a:solidFill>
                  <a:srgbClr val="C00000"/>
                </a:solidFill>
                <a:latin typeface="黑体" charset="0"/>
                <a:ea typeface="黑体" charset="0"/>
                <a:cs typeface="黑体" charset="0"/>
                <a:sym typeface="+mn-ea"/>
              </a:rPr>
              <a:t>“</a:t>
            </a:r>
            <a:r>
              <a:rPr lang="zh-CN" altLang="en-US" sz="3600" dirty="0">
                <a:solidFill>
                  <a:srgbClr val="C00000"/>
                </a:solidFill>
                <a:latin typeface="黑体" charset="0"/>
                <a:ea typeface="黑体" charset="0"/>
                <a:cs typeface="黑体" charset="0"/>
                <a:sym typeface="+mn-ea"/>
              </a:rPr>
              <a:t>痕迹主义</a:t>
            </a:r>
            <a:r>
              <a:rPr lang="en-US" altLang="zh-CN" sz="3600" dirty="0">
                <a:solidFill>
                  <a:srgbClr val="C00000"/>
                </a:solidFill>
                <a:latin typeface="黑体" charset="0"/>
                <a:ea typeface="黑体" charset="0"/>
                <a:cs typeface="黑体" charset="0"/>
                <a:sym typeface="+mn-ea"/>
              </a:rPr>
              <a:t>”</a:t>
            </a:r>
            <a:r>
              <a:rPr lang="zh-CN" altLang="en-US" sz="3600" dirty="0">
                <a:solidFill>
                  <a:srgbClr val="C00000"/>
                </a:solidFill>
                <a:latin typeface="黑体" charset="0"/>
                <a:ea typeface="黑体" charset="0"/>
                <a:cs typeface="黑体" charset="0"/>
                <a:sym typeface="+mn-ea"/>
              </a:rPr>
              <a:t>。</a:t>
            </a:r>
            <a:endParaRPr lang="zh-CN" altLang="en-US" sz="3600" dirty="0">
              <a:solidFill>
                <a:srgbClr val="C00000"/>
              </a:solidFill>
              <a:latin typeface="黑体" charset="0"/>
              <a:ea typeface="黑体" charset="0"/>
              <a:cs typeface="黑体" charset="0"/>
              <a:sym typeface="+mn-ea"/>
            </a:endParaRPr>
          </a:p>
        </p:txBody>
      </p:sp>
      <p:sp>
        <p:nvSpPr>
          <p:cNvPr id="3" name="文本框 2"/>
          <p:cNvSpPr txBox="1"/>
          <p:nvPr/>
        </p:nvSpPr>
        <p:spPr>
          <a:xfrm>
            <a:off x="839470" y="1905635"/>
            <a:ext cx="10333355" cy="3731260"/>
          </a:xfrm>
          <a:prstGeom prst="rect">
            <a:avLst/>
          </a:prstGeom>
          <a:noFill/>
        </p:spPr>
        <p:txBody>
          <a:bodyPr wrap="square" rtlCol="0" anchor="t">
            <a:spAutoFit/>
          </a:bodyPr>
          <a:p>
            <a:pPr>
              <a:lnSpc>
                <a:spcPct val="130000"/>
              </a:lnSpc>
              <a:spcBef>
                <a:spcPts val="0"/>
              </a:spcBef>
              <a:spcAft>
                <a:spcPts val="0"/>
              </a:spcAft>
            </a:pP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怎么理解？</a:t>
            </a:r>
            <a:endPar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spcBef>
                <a:spcPts val="0"/>
              </a:spcBef>
              <a:spcAft>
                <a:spcPts val="0"/>
              </a:spcAft>
            </a:pP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①所有与支部党员、职工、中心工作有关的内容，都应该有在支委会、支部党员大会研究、讨论；</a:t>
            </a:r>
            <a:endPar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spcBef>
                <a:spcPts val="0"/>
              </a:spcBef>
              <a:spcAft>
                <a:spcPts val="0"/>
              </a:spcAft>
            </a:pP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②不是所有工作的过程资料，比如一些会议照片、学习资料等，都要打印出来装订装盒，照片、学习资料都可以存电子档；</a:t>
            </a:r>
            <a:endPar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spcBef>
                <a:spcPts val="0"/>
              </a:spcBef>
              <a:spcAft>
                <a:spcPts val="0"/>
              </a:spcAft>
            </a:pP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③融入中心工作体现在组织生活、议事决策、考核评价、载体搭建的方方面面，没有必要单独准备。</a:t>
            </a:r>
            <a:endParaRPr lang="zh-CN" altLang="en-US" sz="2600"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2331085" y="2101215"/>
            <a:ext cx="7529195" cy="3044825"/>
          </a:xfrm>
          <a:prstGeom prst="rect">
            <a:avLst/>
          </a:prstGeom>
          <a:noFill/>
        </p:spPr>
        <p:txBody>
          <a:bodyPr vert="horz" wrap="square" lIns="91406" tIns="45703" rIns="91406" bIns="45703" numCol="1" anchor="t">
            <a:spAutoFit/>
          </a:bodyPr>
          <a:lstStyle/>
          <a:p>
            <a:pPr marL="0" indent="0" algn="just" defTabSz="508000" eaLnBrk="0" fontAlgn="base" hangingPunct="0">
              <a:lnSpc>
                <a:spcPct val="150000"/>
              </a:lnSpc>
              <a:spcBef>
                <a:spcPts val="0"/>
              </a:spcBef>
              <a:spcAft>
                <a:spcPts val="0"/>
              </a:spcAft>
              <a:buFontTx/>
              <a:buNone/>
            </a:pPr>
            <a:r>
              <a:rPr sz="3200">
                <a:solidFill>
                  <a:srgbClr val="FF0000"/>
                </a:solidFill>
                <a:latin typeface="幼圆" panose="02010509060101010101" charset="-122"/>
                <a:ea typeface="幼圆" panose="02010509060101010101" charset="-122"/>
                <a:cs typeface="宋体" pitchFamily="2" charset="-122"/>
              </a:rPr>
              <a:t>40页的组织生活会记录；打印PPT图片</a:t>
            </a:r>
            <a:r>
              <a:rPr lang="zh-CN" sz="3200">
                <a:solidFill>
                  <a:srgbClr val="FF0000"/>
                </a:solidFill>
                <a:latin typeface="幼圆" panose="02010509060101010101" charset="-122"/>
                <a:ea typeface="幼圆" panose="02010509060101010101" charset="-122"/>
                <a:cs typeface="宋体" pitchFamily="2" charset="-122"/>
              </a:rPr>
              <a:t>；</a:t>
            </a:r>
            <a:endParaRPr lang="ko-KR" altLang="en-US" sz="3200">
              <a:solidFill>
                <a:srgbClr val="FF0000"/>
              </a:solidFill>
              <a:latin typeface="幼圆" panose="02010509060101010101" charset="-122"/>
              <a:ea typeface="幼圆" panose="02010509060101010101" charset="-122"/>
              <a:cs typeface="宋体" pitchFamily="2" charset="-122"/>
            </a:endParaRPr>
          </a:p>
          <a:p>
            <a:pPr marL="0" indent="0" algn="just" defTabSz="508000" eaLnBrk="0" fontAlgn="base" hangingPunct="0">
              <a:lnSpc>
                <a:spcPct val="150000"/>
              </a:lnSpc>
              <a:spcBef>
                <a:spcPts val="0"/>
              </a:spcBef>
              <a:spcAft>
                <a:spcPts val="0"/>
              </a:spcAft>
              <a:buFontTx/>
              <a:buNone/>
            </a:pPr>
            <a:r>
              <a:rPr sz="3200">
                <a:solidFill>
                  <a:srgbClr val="FF0000"/>
                </a:solidFill>
                <a:latin typeface="幼圆" panose="02010509060101010101" charset="-122"/>
                <a:ea typeface="幼圆" panose="02010509060101010101" charset="-122"/>
                <a:cs typeface="宋体" pitchFamily="2" charset="-122"/>
              </a:rPr>
              <a:t>打印</a:t>
            </a:r>
            <a:r>
              <a:rPr lang="zh-CN" sz="3200">
                <a:solidFill>
                  <a:srgbClr val="FF0000"/>
                </a:solidFill>
                <a:latin typeface="幼圆" panose="02010509060101010101" charset="-122"/>
                <a:ea typeface="幼圆" panose="02010509060101010101" charset="-122"/>
                <a:cs typeface="宋体" pitchFamily="2" charset="-122"/>
              </a:rPr>
              <a:t>党员活动</a:t>
            </a:r>
            <a:r>
              <a:rPr sz="3200">
                <a:solidFill>
                  <a:srgbClr val="FF0000"/>
                </a:solidFill>
                <a:latin typeface="幼圆" panose="02010509060101010101" charset="-122"/>
                <a:ea typeface="幼圆" panose="02010509060101010101" charset="-122"/>
                <a:cs typeface="宋体" pitchFamily="2" charset="-122"/>
              </a:rPr>
              <a:t>室的图片；打印</a:t>
            </a:r>
            <a:r>
              <a:rPr lang="zh-CN" sz="3200">
                <a:solidFill>
                  <a:srgbClr val="FF0000"/>
                </a:solidFill>
                <a:latin typeface="幼圆" panose="02010509060101010101" charset="-122"/>
                <a:ea typeface="幼圆" panose="02010509060101010101" charset="-122"/>
                <a:cs typeface="宋体" pitchFamily="2" charset="-122"/>
              </a:rPr>
              <a:t>各类</a:t>
            </a:r>
            <a:r>
              <a:rPr sz="3200">
                <a:solidFill>
                  <a:srgbClr val="FF0000"/>
                </a:solidFill>
                <a:latin typeface="幼圆" panose="02010509060101010101" charset="-122"/>
                <a:ea typeface="幼圆" panose="02010509060101010101" charset="-122"/>
                <a:cs typeface="宋体" pitchFamily="2" charset="-122"/>
              </a:rPr>
              <a:t>截图；</a:t>
            </a:r>
            <a:endParaRPr sz="3200">
              <a:solidFill>
                <a:srgbClr val="FF0000"/>
              </a:solidFill>
              <a:latin typeface="幼圆" panose="02010509060101010101" charset="-122"/>
              <a:ea typeface="幼圆" panose="02010509060101010101" charset="-122"/>
              <a:cs typeface="宋体" pitchFamily="2" charset="-122"/>
            </a:endParaRPr>
          </a:p>
          <a:p>
            <a:pPr marL="0" indent="0" algn="just" defTabSz="508000" eaLnBrk="0" fontAlgn="base" hangingPunct="0">
              <a:lnSpc>
                <a:spcPct val="150000"/>
              </a:lnSpc>
              <a:spcBef>
                <a:spcPts val="0"/>
              </a:spcBef>
              <a:spcAft>
                <a:spcPts val="0"/>
              </a:spcAft>
              <a:buFontTx/>
              <a:buNone/>
            </a:pPr>
            <a:r>
              <a:rPr lang="zh-CN" sz="3200">
                <a:solidFill>
                  <a:srgbClr val="FF0000"/>
                </a:solidFill>
                <a:latin typeface="幼圆" panose="02010509060101010101" charset="-122"/>
                <a:ea typeface="幼圆" panose="02010509060101010101" charset="-122"/>
                <a:cs typeface="宋体" pitchFamily="2" charset="-122"/>
              </a:rPr>
              <a:t>学习类组织生活大段摘抄原文、材料；</a:t>
            </a:r>
            <a:endParaRPr lang="ko-KR" altLang="en-US" sz="3200">
              <a:solidFill>
                <a:srgbClr val="FF0000"/>
              </a:solidFill>
              <a:latin typeface="幼圆" panose="02010509060101010101" charset="-122"/>
              <a:ea typeface="幼圆" panose="02010509060101010101" charset="-122"/>
              <a:cs typeface="宋体" pitchFamily="2" charset="-122"/>
            </a:endParaRPr>
          </a:p>
          <a:p>
            <a:pPr marL="0" indent="0" algn="just" defTabSz="508000" eaLnBrk="0" fontAlgn="base" hangingPunct="0">
              <a:lnSpc>
                <a:spcPct val="150000"/>
              </a:lnSpc>
              <a:spcBef>
                <a:spcPts val="0"/>
              </a:spcBef>
              <a:spcAft>
                <a:spcPts val="0"/>
              </a:spcAft>
              <a:buFontTx/>
              <a:buNone/>
            </a:pPr>
            <a:r>
              <a:rPr sz="3200">
                <a:solidFill>
                  <a:srgbClr val="FF0000"/>
                </a:solidFill>
                <a:latin typeface="幼圆" panose="02010509060101010101" charset="-122"/>
                <a:ea typeface="幼圆" panose="02010509060101010101" charset="-122"/>
                <a:cs typeface="宋体" pitchFamily="2" charset="-122"/>
              </a:rPr>
              <a:t>融入中心的系列材料单独做标签和资料。</a:t>
            </a:r>
            <a:endParaRPr lang="ko-KR" altLang="en-US" sz="3200">
              <a:solidFill>
                <a:srgbClr val="FF0000"/>
              </a:solidFill>
              <a:latin typeface="幼圆" panose="02010509060101010101" charset="-122"/>
              <a:ea typeface="幼圆" panose="02010509060101010101" charset="-122"/>
              <a:cs typeface="宋体" pitchFamily="2"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bldLst>
      <p:bldP spid="60"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ph type="ctrTitle" idx="14"/>
          </p:nvPr>
        </p:nvSpPr>
        <p:spPr>
          <a:xfrm>
            <a:off x="548440" y="438605"/>
            <a:ext cx="3969843" cy="1185748"/>
          </a:xfrm>
          <a:prstGeom prst="rect">
            <a:avLst/>
          </a:prstGeom>
        </p:spPr>
        <p:txBody>
          <a:bodyPr vert="horz" wrap="square" lIns="0" tIns="0" rIns="0" bIns="0" numCol="1" anchor="ctr">
            <a:normAutofit/>
          </a:bodyPr>
          <a:lstStyle/>
          <a:p>
            <a:pPr marL="0" indent="0" algn="l" defTabSz="914400" eaLnBrk="1" fontAlgn="auto" latinLnBrk="0" hangingPunct="1">
              <a:lnSpc>
                <a:spcPct val="100000"/>
              </a:lnSpc>
              <a:spcBef>
                <a:spcPts val="0"/>
              </a:spcBef>
              <a:spcAft>
                <a:spcPts val="0"/>
              </a:spcAft>
              <a:buFontTx/>
              <a:buNone/>
            </a:pPr>
            <a:r>
              <a:rPr lang="en-US" altLang="zh-CN" sz="5400" b="0" strike="noStrike" cap="none" spc="700">
                <a:solidFill>
                  <a:schemeClr val="accent2">
                    <a:lumMod val="75000"/>
                  </a:schemeClr>
                </a:solidFill>
                <a:latin typeface="方正大黑简体" panose="02010601030101010101" charset="-122"/>
                <a:ea typeface="方正大黑简体" panose="02010601030101010101" charset="-122"/>
              </a:rPr>
              <a:t>  </a:t>
            </a:r>
            <a:r>
              <a:rPr lang="zh-CN" altLang="en-US" sz="5400" b="0" strike="noStrike" cap="none" spc="700">
                <a:solidFill>
                  <a:schemeClr val="accent2">
                    <a:lumMod val="75000"/>
                  </a:schemeClr>
                </a:solidFill>
                <a:latin typeface="方正大黑简体" panose="02010601030101010101" charset="-122"/>
                <a:ea typeface="方正大黑简体" panose="02010601030101010101" charset="-122"/>
              </a:rPr>
              <a:t>融法</a:t>
            </a:r>
            <a:endParaRPr lang="ko-KR" altLang="en-US" sz="5400" b="0" strike="noStrike" cap="none">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642620" y="1624965"/>
            <a:ext cx="11075670" cy="4401820"/>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1.</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最后的大分值</a:t>
            </a: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融入中心工作</a:t>
            </a: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考核项怎么拿到手？</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2.对于议事决策、组织生活、考核评价、载体搭建的理解。</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3.“</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三会一课</a:t>
            </a: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记录本</a:t>
            </a:r>
            <a:r>
              <a:rPr sz="2400">
                <a:solidFill>
                  <a:schemeClr val="accent1">
                    <a:lumMod val="75000"/>
                  </a:schemeClr>
                </a:solidFill>
                <a:latin typeface="幼圆" panose="02010509060101010101" charset="-122"/>
                <a:ea typeface="幼圆" panose="02010509060101010101" charset="-122"/>
                <a:cs typeface="宋体" pitchFamily="2" charset="-122"/>
              </a:rPr>
              <a:t>是条</a:t>
            </a:r>
            <a:r>
              <a:rPr sz="2400">
                <a:solidFill>
                  <a:srgbClr val="FF0000"/>
                </a:solidFill>
                <a:effectLst>
                  <a:outerShdw blurRad="38100" dist="38100" dir="2700000" algn="tl">
                    <a:srgbClr val="000000">
                      <a:alpha val="42745"/>
                    </a:srgbClr>
                  </a:outerShdw>
                </a:effectLst>
                <a:latin typeface="Arial Unicode MS" panose="020B0604020202020204" charset="-122"/>
                <a:ea typeface="Arial Unicode MS" panose="020B0604020202020204" charset="-122"/>
                <a:cs typeface="宋体" pitchFamily="2" charset="-122"/>
              </a:rPr>
              <a:t>珍珠项链</a:t>
            </a:r>
            <a:r>
              <a:rPr sz="2400">
                <a:solidFill>
                  <a:srgbClr val="FF0000"/>
                </a:solidFill>
                <a:latin typeface="Arial Unicode MS" panose="020B0604020202020204" charset="-122"/>
                <a:ea typeface="Arial Unicode MS" panose="020B0604020202020204" charset="-122"/>
                <a:cs typeface="宋体" pitchFamily="2" charset="-122"/>
              </a:rPr>
              <a:t>。</a:t>
            </a:r>
            <a:r>
              <a:rPr sz="2400">
                <a:solidFill>
                  <a:schemeClr val="accent1">
                    <a:lumMod val="75000"/>
                  </a:schemeClr>
                </a:solidFill>
                <a:latin typeface="幼圆" panose="02010509060101010101" charset="-122"/>
                <a:ea typeface="幼圆" panose="02010509060101010101" charset="-122"/>
                <a:cs typeface="宋体" pitchFamily="2" charset="-122"/>
              </a:rPr>
              <a:t>生产经营任务安排、党员承诺践诺、党员过政治生日、党员积分考核结果通报、研究重要事项等整合到党员大会中作为一项议题来进</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行。</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4.</a:t>
            </a:r>
            <a:r>
              <a:rPr lang="zh-CN" sz="2400">
                <a:solidFill>
                  <a:schemeClr val="accent1">
                    <a:lumMod val="75000"/>
                  </a:schemeClr>
                </a:solidFill>
                <a:latin typeface="幼圆" panose="02010509060101010101" charset="-122"/>
                <a:ea typeface="幼圆" panose="02010509060101010101" charset="-122"/>
                <a:cs typeface="幼圆" panose="02010509060101010101" charset="-122"/>
              </a:rPr>
              <a:t>党员考核内容的融。</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5.</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党员思想汇报材料的融。</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6.</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跨界领域越远，融合的张力就越大。</a:t>
            </a:r>
            <a:r>
              <a:rPr sz="2400">
                <a:solidFill>
                  <a:srgbClr val="FC4700"/>
                </a:solidFill>
                <a:latin typeface="方正粗宋简体" panose="03000509000000000000" charset="-122"/>
                <a:ea typeface="方正粗宋简体" panose="03000509000000000000" charset="-122"/>
                <a:cs typeface="宋体" pitchFamily="2" charset="-122"/>
              </a:rPr>
              <a:t>（兼职党支部书记）</a:t>
            </a:r>
            <a:endParaRPr lang="ko-KR" altLang="en-US" sz="2400">
              <a:solidFill>
                <a:srgbClr val="C00000"/>
              </a:solidFill>
              <a:latin typeface="方正粗宋简体" panose="03000509000000000000" charset="-122"/>
              <a:ea typeface="方正粗宋简体" panose="03000509000000000000" charset="-122"/>
              <a:cs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895259" y="163011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95350" y="2044065"/>
            <a:ext cx="10050145" cy="40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某党支部因特殊原因正式党员不足</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人报请上级党组织同意予以保留，那它与一般党支部在权限上有何不同？</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有哪些方法可以解决“空白班组”问题？</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党总支能否不下设党支部？</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独立法人公司党支部可以表彰优秀共产党员吗？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zh-CN" altLang="en-US" sz="2800" b="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    5.</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党小组组长是党内领导职务吗？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6.</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党小组至少由几名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党员组成？至少有几名正式党员？</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custDataLst>
              <p:tags r:id="rId2"/>
            </p:custDataLst>
          </p:nvPr>
        </p:nvSpPr>
        <p:spPr>
          <a:xfrm>
            <a:off x="6689090" y="1722120"/>
            <a:ext cx="4256405" cy="429895"/>
          </a:xfrm>
          <a:prstGeom prst="rect">
            <a:avLst/>
          </a:prstGeom>
          <a:noFill/>
          <a:ln w="9525">
            <a:noFill/>
          </a:ln>
        </p:spPr>
        <p:txBody>
          <a:bodyPr wrap="square">
            <a:spAutoFit/>
          </a:bodyPr>
          <a:p>
            <a:pPr marL="0" indent="0" algn="l">
              <a:lnSpc>
                <a:spcPct val="110000"/>
              </a:lnSpc>
              <a:spcBef>
                <a:spcPts val="0"/>
              </a:spcBef>
              <a:spcAft>
                <a:spcPts val="0"/>
              </a:spcAft>
            </a:pPr>
            <a:r>
              <a:rPr lang="zh-CN" sz="2000" b="0">
                <a:solidFill>
                  <a:schemeClr val="tx1"/>
                </a:solidFill>
                <a:cs typeface="仿宋" panose="02010609060101010101" charset="-122"/>
              </a:rPr>
              <a:t>不能形成决议或</a:t>
            </a:r>
            <a:r>
              <a:rPr lang="zh-CN" sz="2000" b="0">
                <a:solidFill>
                  <a:schemeClr val="tx1"/>
                </a:solidFill>
                <a:cs typeface="仿宋" panose="02010609060101010101" charset="-122"/>
              </a:rPr>
              <a:t>决定重大问题。</a:t>
            </a:r>
            <a:endParaRPr lang="zh-CN" sz="2000" b="0">
              <a:solidFill>
                <a:schemeClr val="tx1"/>
              </a:solidFill>
              <a:cs typeface="仿宋" panose="02010609060101010101" charset="-122"/>
            </a:endParaRPr>
          </a:p>
        </p:txBody>
      </p:sp>
      <p:sp>
        <p:nvSpPr>
          <p:cNvPr id="4" name="文本框 3"/>
          <p:cNvSpPr txBox="1"/>
          <p:nvPr>
            <p:custDataLst>
              <p:tags r:id="rId3"/>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custDataLst>
              <p:tags r:id="rId1"/>
            </p:custDataLst>
          </p:nvPr>
        </p:nvSpPr>
        <p:spPr>
          <a:xfrm>
            <a:off x="3496945" y="4154170"/>
            <a:ext cx="5203825" cy="366395"/>
          </a:xfrm>
          <a:prstGeom prst="rect">
            <a:avLst/>
          </a:prstGeom>
        </p:spPr>
        <p:txBody>
          <a:bodyPr vert="horz" wrap="square" lIns="0" tIns="0" rIns="0" bIns="0" rtlCol="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704020202020204" pitchFamily="34" charset="0"/>
              <a:buNone/>
              <a:defRPr sz="2000" b="0" u="none" strike="noStrike" kern="1200" cap="none" spc="200" normalizeH="0" baseline="0">
                <a:solidFill>
                  <a:schemeClr val="tx1"/>
                </a:solidFill>
                <a:uFillTx/>
                <a:latin typeface="Arial" panose="020B0704020202020204" pitchFamily="34" charset="0"/>
                <a:ea typeface="微软雅黑" panose="020B0503020204020204" pitchFamily="34" charset="-122"/>
                <a:cs typeface="+mn-cs"/>
              </a:defRPr>
            </a:lvl1pPr>
            <a:lvl2pPr marL="457200" indent="0" algn="ctr" defTabSz="914400" rtl="0" eaLnBrk="1" fontAlgn="auto" latinLnBrk="0" hangingPunct="1">
              <a:lnSpc>
                <a:spcPct val="130000"/>
              </a:lnSpc>
              <a:spcBef>
                <a:spcPts val="0"/>
              </a:spcBef>
              <a:spcAft>
                <a:spcPts val="1000"/>
              </a:spcAft>
              <a:buFont typeface="Arial" panose="020B0704020202020204" pitchFamily="34" charset="0"/>
              <a:buNone/>
              <a:tabLst>
                <a:tab pos="1609725" algn="l"/>
              </a:tabLst>
              <a:defRPr sz="1600" u="none" strike="noStrike" kern="1200" cap="none" spc="150" normalizeH="0" baseline="0">
                <a:solidFill>
                  <a:schemeClr val="tx1"/>
                </a:solidFill>
                <a:uFillTx/>
                <a:latin typeface="Arial" panose="020B0704020202020204" pitchFamily="34" charset="0"/>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704020202020204" pitchFamily="34" charset="0"/>
              <a:buNone/>
              <a:defRPr sz="1600" u="none" strike="noStrike" kern="1200" cap="none" spc="150" normalizeH="0" baseline="0">
                <a:solidFill>
                  <a:schemeClr val="tx1"/>
                </a:solidFill>
                <a:uFillTx/>
                <a:latin typeface="Arial" panose="020B0704020202020204" pitchFamily="34" charset="0"/>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704020202020204" pitchFamily="34" charset="0"/>
              <a:buNone/>
              <a:defRPr sz="1600" u="none" strike="noStrike" kern="1200" cap="none" spc="150" normalizeH="0" baseline="0">
                <a:solidFill>
                  <a:schemeClr val="tx1"/>
                </a:solidFill>
                <a:uFillTx/>
                <a:latin typeface="Arial" panose="020B0704020202020204" pitchFamily="34" charset="0"/>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704020202020204" pitchFamily="34" charset="0"/>
              <a:buNone/>
              <a:defRPr sz="1600" u="none" strike="noStrike" kern="1200" cap="none" spc="150" normalizeH="0" baseline="0">
                <a:solidFill>
                  <a:schemeClr val="tx1"/>
                </a:solidFill>
                <a:uFillTx/>
                <a:latin typeface="Arial" panose="020B07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7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7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7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704020202020204" pitchFamily="34" charset="0"/>
              <a:buNone/>
              <a:defRPr sz="1800" kern="1200">
                <a:solidFill>
                  <a:schemeClr val="tx1"/>
                </a:solidFill>
                <a:latin typeface="+mn-lt"/>
                <a:ea typeface="+mn-ea"/>
                <a:cs typeface="+mn-cs"/>
              </a:defRPr>
            </a:lvl9pPr>
          </a:lstStyle>
          <a:p>
            <a:r>
              <a:rPr lang="zh-CN" altLang="en-US">
                <a:solidFill>
                  <a:schemeClr val="tx1">
                    <a:lumMod val="85000"/>
                    <a:lumOff val="15000"/>
                  </a:schemeClr>
                </a:solidFill>
              </a:rPr>
              <a:t>汇报人：黄杰</a:t>
            </a:r>
            <a:endParaRPr lang="zh-CN" altLang="en-US">
              <a:solidFill>
                <a:schemeClr val="tx1">
                  <a:lumMod val="85000"/>
                  <a:lumOff val="15000"/>
                </a:schemeClr>
              </a:solidFill>
            </a:endParaRPr>
          </a:p>
        </p:txBody>
      </p:sp>
      <p:pic>
        <p:nvPicPr>
          <p:cNvPr id="5" name="图片 4"/>
          <p:cNvPicPr>
            <a:picLocks noChangeAspect="1"/>
          </p:cNvPicPr>
          <p:nvPr/>
        </p:nvPicPr>
        <p:blipFill>
          <a:blip r:embed="rId2"/>
          <a:srcRect/>
          <a:stretch>
            <a:fillRect/>
          </a:stretch>
        </p:blipFill>
        <p:spPr>
          <a:xfrm>
            <a:off x="-635" y="-12065"/>
            <a:ext cx="12197080" cy="6857365"/>
          </a:xfrm>
          <a:prstGeom prst="rect">
            <a:avLst/>
          </a:prstGeom>
        </p:spPr>
      </p:pic>
      <p:sp>
        <p:nvSpPr>
          <p:cNvPr id="4" name="标题 3"/>
          <p:cNvSpPr/>
          <p:nvPr/>
        </p:nvSpPr>
        <p:spPr>
          <a:xfrm>
            <a:off x="693420" y="963295"/>
            <a:ext cx="10685780" cy="494474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en-US" altLang="zh-CN"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    </a:t>
            </a:r>
            <a:r>
              <a:rPr lang="zh-CN" altLang="en-US" sz="32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它</a:t>
            </a:r>
            <a:r>
              <a:rPr sz="32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是站在海岸遥望海中已经看得见桅杆尖头了的一只</a:t>
            </a:r>
            <a:r>
              <a:rPr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航船</a:t>
            </a:r>
            <a:r>
              <a:rPr lang="zh-CN"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a:t>
            </a:r>
            <a:endParaRPr lang="zh-CN"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endParaRPr>
          </a:p>
          <a:p>
            <a:pPr algn="l">
              <a:lnSpc>
                <a:spcPct val="150000"/>
              </a:lnSpc>
            </a:pPr>
            <a:r>
              <a:rPr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   </a:t>
            </a:r>
            <a:r>
              <a:rPr lang="en-US"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 </a:t>
            </a:r>
            <a:r>
              <a:rPr sz="32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它是立于高山之巅远看东方已见光芒四射、喷薄欲出的一轮</a:t>
            </a:r>
            <a:r>
              <a:rPr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朝日</a:t>
            </a:r>
            <a:r>
              <a:rPr lang="zh-CN"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a:t>
            </a:r>
            <a:endParaRPr lang="zh-CN"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endParaRPr>
          </a:p>
          <a:p>
            <a:pPr algn="l">
              <a:lnSpc>
                <a:spcPct val="150000"/>
              </a:lnSpc>
            </a:pPr>
            <a:r>
              <a:rPr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   </a:t>
            </a:r>
            <a:r>
              <a:rPr lang="en-US" sz="3200">
                <a:solidFill>
                  <a:schemeClr val="bg2"/>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 </a:t>
            </a:r>
            <a:r>
              <a:rPr sz="32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它是躁动于母腹中的快要成熟了的一个</a:t>
            </a:r>
            <a:r>
              <a:rPr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婴儿</a:t>
            </a:r>
            <a:r>
              <a:rPr lang="zh-CN"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rPr>
              <a:t>。</a:t>
            </a:r>
            <a:endParaRPr lang="zh-CN" sz="3200">
              <a:solidFill>
                <a:srgbClr val="C00000"/>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方正北魏楷书简体" panose="03000509000000000000" charset="-122"/>
              <a:sym typeface="+mn-ea"/>
            </a:endParaRPr>
          </a:p>
          <a:p>
            <a:pPr algn="l">
              <a:lnSpc>
                <a:spcPct val="150000"/>
              </a:lnSpc>
            </a:pPr>
            <a:r>
              <a:rPr lang="zh-CN" sz="320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幼圆" panose="02010509060101010101" charset="-122"/>
                <a:sym typeface="+mn-ea"/>
              </a:rPr>
              <a:t>              </a:t>
            </a:r>
            <a:r>
              <a:rPr lang="zh-CN" sz="320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幼圆" panose="02010509060101010101" charset="-122"/>
                <a:sym typeface="+mn-ea"/>
              </a:rPr>
              <a:t>        </a:t>
            </a:r>
            <a:r>
              <a:rPr lang="en-US" altLang="zh-CN" sz="320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幼圆" panose="02010509060101010101" charset="-122"/>
                <a:sym typeface="+mn-ea"/>
              </a:rPr>
              <a:t>    </a:t>
            </a:r>
            <a:endParaRPr lang="en-US" altLang="zh-CN" sz="320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幼圆" panose="02010509060101010101" charset="-122"/>
              <a:sym typeface="+mn-ea"/>
            </a:endParaRPr>
          </a:p>
          <a:p>
            <a:pPr algn="l">
              <a:lnSpc>
                <a:spcPct val="150000"/>
              </a:lnSpc>
            </a:pPr>
            <a:r>
              <a:rPr lang="en-US" altLang="zh-CN" sz="320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幼圆" panose="02010509060101010101" charset="-122"/>
                <a:sym typeface="+mn-ea"/>
              </a:rPr>
              <a:t>                   </a:t>
            </a:r>
            <a:r>
              <a:rPr lang="zh-CN" sz="2000">
                <a:solidFill>
                  <a:schemeClr val="bg1"/>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毛泽东《星星之火可以燎原》</a:t>
            </a:r>
            <a:endParaRPr lang="zh-CN" sz="2000">
              <a:solidFill>
                <a:schemeClr val="bg1"/>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custDataLst>
              <p:tags r:id="rId2"/>
            </p:custDataLst>
          </p:nvPr>
        </p:nvSpPr>
        <p:spPr>
          <a:xfrm>
            <a:off x="1983740" y="1376045"/>
            <a:ext cx="8627110" cy="1198880"/>
          </a:xfrm>
          <a:prstGeom prst="rect">
            <a:avLst/>
          </a:prstGeom>
          <a:noFill/>
        </p:spPr>
        <p:txBody>
          <a:bodyPr wrap="square" rtlCol="0" anchor="t">
            <a:spAutoFit/>
          </a:bodyPr>
          <a:p>
            <a:pPr algn="l">
              <a:lnSpc>
                <a:spcPct val="120000"/>
              </a:lnSpc>
              <a:spcAft>
                <a:spcPts val="1000"/>
              </a:spcAft>
            </a:pPr>
            <a:r>
              <a:rPr lang="zh-CN" altLang="en-US" sz="6000" dirty="0" err="1" smtClean="0">
                <a:solidFill>
                  <a:srgbClr val="C00000"/>
                </a:solidFill>
                <a:latin typeface="黑体" charset="0"/>
                <a:ea typeface="黑体" charset="0"/>
              </a:rPr>
              <a:t>大鹏之动，非一羽之轻；</a:t>
            </a:r>
            <a:endParaRPr lang="zh-CN" altLang="en-US" sz="6000" dirty="0" err="1" smtClean="0">
              <a:solidFill>
                <a:srgbClr val="C00000"/>
              </a:solidFill>
              <a:latin typeface="黑体" charset="0"/>
              <a:ea typeface="黑体" charset="0"/>
            </a:endParaRPr>
          </a:p>
        </p:txBody>
      </p:sp>
      <p:sp>
        <p:nvSpPr>
          <p:cNvPr id="3" name="文本框 2"/>
          <p:cNvSpPr txBox="1"/>
          <p:nvPr>
            <p:custDataLst>
              <p:tags r:id="rId3"/>
            </p:custDataLst>
          </p:nvPr>
        </p:nvSpPr>
        <p:spPr>
          <a:xfrm>
            <a:off x="1983740" y="2829560"/>
            <a:ext cx="8071485" cy="1198880"/>
          </a:xfrm>
          <a:prstGeom prst="rect">
            <a:avLst/>
          </a:prstGeom>
          <a:noFill/>
        </p:spPr>
        <p:txBody>
          <a:bodyPr wrap="square" rtlCol="0" anchor="t">
            <a:spAutoFit/>
          </a:bodyPr>
          <a:p>
            <a:pPr algn="l">
              <a:lnSpc>
                <a:spcPct val="120000"/>
              </a:lnSpc>
              <a:spcAft>
                <a:spcPts val="1000"/>
              </a:spcAft>
            </a:pPr>
            <a:r>
              <a:rPr lang="zh-CN" altLang="en-US" sz="6000" dirty="0" err="1" smtClean="0">
                <a:solidFill>
                  <a:srgbClr val="C00000"/>
                </a:solidFill>
                <a:latin typeface="黑体" charset="0"/>
                <a:ea typeface="黑体" charset="0"/>
              </a:rPr>
              <a:t>骐骥之速，非一足之力。</a:t>
            </a:r>
            <a:endParaRPr lang="zh-CN" altLang="en-US" sz="6000" dirty="0" err="1" smtClean="0">
              <a:solidFill>
                <a:srgbClr val="C00000"/>
              </a:solidFill>
              <a:latin typeface="黑体" charset="0"/>
              <a:ea typeface="黑体" charset="0"/>
            </a:endParaRPr>
          </a:p>
        </p:txBody>
      </p:sp>
      <p:sp>
        <p:nvSpPr>
          <p:cNvPr id="5" name="文本框 4"/>
          <p:cNvSpPr txBox="1"/>
          <p:nvPr>
            <p:custDataLst>
              <p:tags r:id="rId4"/>
            </p:custDataLst>
          </p:nvPr>
        </p:nvSpPr>
        <p:spPr>
          <a:xfrm>
            <a:off x="911225" y="4605020"/>
            <a:ext cx="10251440" cy="1641475"/>
          </a:xfrm>
          <a:prstGeom prst="rect">
            <a:avLst/>
          </a:prstGeom>
          <a:noFill/>
        </p:spPr>
        <p:txBody>
          <a:bodyPr wrap="square" rtlCol="0" anchor="t">
            <a:spAutoFit/>
          </a:bodyPr>
          <a:p>
            <a:pPr algn="l">
              <a:lnSpc>
                <a:spcPct val="120000"/>
              </a:lnSpc>
              <a:spcAft>
                <a:spcPts val="1000"/>
              </a:spcAft>
            </a:pPr>
            <a:r>
              <a:rPr lang="en-US" altLang="zh-CN" sz="2800" dirty="0" err="1" smtClean="0">
                <a:solidFill>
                  <a:schemeClr val="tx1"/>
                </a:solidFill>
                <a:latin typeface="黑体" charset="0"/>
                <a:ea typeface="黑体" charset="0"/>
              </a:rPr>
              <a:t>        </a:t>
            </a:r>
            <a:r>
              <a:rPr lang="zh-CN" altLang="en-US" sz="2800" dirty="0" err="1" smtClean="0">
                <a:solidFill>
                  <a:schemeClr val="tx1"/>
                </a:solidFill>
                <a:latin typeface="黑体" charset="0"/>
                <a:ea typeface="黑体" charset="0"/>
              </a:rPr>
              <a:t>“</a:t>
            </a:r>
            <a:r>
              <a:rPr lang="zh-CN" altLang="en-US" sz="2800" dirty="0" err="1" smtClean="0">
                <a:solidFill>
                  <a:schemeClr val="tx1"/>
                </a:solidFill>
                <a:latin typeface="黑体" charset="0"/>
                <a:ea typeface="黑体" charset="0"/>
              </a:rPr>
              <a:t>冰冻三尺非一日之寒，滴水石穿非一日之功。”党支部标准化规范化建设工作和党建工作都是一样的，</a:t>
            </a:r>
            <a:r>
              <a:rPr lang="zh-CN" altLang="en-US" sz="2800" dirty="0" err="1" smtClean="0">
                <a:solidFill>
                  <a:schemeClr val="tx1"/>
                </a:solidFill>
                <a:latin typeface="黑体" charset="0"/>
                <a:ea typeface="黑体" charset="0"/>
              </a:rPr>
              <a:t>都需要持久用力、久久为功。</a:t>
            </a:r>
            <a:endParaRPr lang="zh-CN" altLang="en-US" sz="2800" dirty="0" err="1" smtClean="0">
              <a:solidFill>
                <a:schemeClr val="tx1"/>
              </a:solidFill>
              <a:latin typeface="黑体" charset="0"/>
              <a:ea typeface="黑体"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3"/>
            <p:custDataLst>
              <p:tags r:id="rId1"/>
            </p:custDataLst>
          </p:nvPr>
        </p:nvSpPr>
        <p:spPr>
          <a:xfrm>
            <a:off x="3495671" y="4153906"/>
            <a:ext cx="5201928" cy="366261"/>
          </a:xfrm>
        </p:spPr>
        <p:txBody>
          <a:bodyPr wrap="square">
            <a:normAutofit fontScale="60000"/>
          </a:bodyPr>
          <a:lstStyle/>
          <a:p>
            <a:r>
              <a:rPr lang="zh-CN" altLang="en-US">
                <a:solidFill>
                  <a:schemeClr val="tx1">
                    <a:lumMod val="85000"/>
                    <a:lumOff val="15000"/>
                  </a:schemeClr>
                </a:solidFill>
              </a:rPr>
              <a:t>汇报人：黄杰</a:t>
            </a:r>
            <a:endParaRPr lang="zh-CN" altLang="en-US">
              <a:solidFill>
                <a:schemeClr val="tx1">
                  <a:lumMod val="85000"/>
                  <a:lumOff val="15000"/>
                </a:schemeClr>
              </a:solidFill>
            </a:endParaRPr>
          </a:p>
        </p:txBody>
      </p:sp>
      <p:pic>
        <p:nvPicPr>
          <p:cNvPr id="5" name="图片 4" descr="E:\18 黄杰 如何做好党支部书记\蒲城党建\IMG_8212.JPGIMG_8212"/>
          <p:cNvPicPr>
            <a:picLocks noChangeAspect="1"/>
          </p:cNvPicPr>
          <p:nvPr/>
        </p:nvPicPr>
        <p:blipFill rotWithShape="1">
          <a:blip r:embed="rId2"/>
          <a:srcRect t="9432" b="8515"/>
          <a:stretch>
            <a:fillRect/>
          </a:stretch>
        </p:blipFill>
        <p:spPr>
          <a:xfrm>
            <a:off x="635" y="0"/>
            <a:ext cx="12192000" cy="6857365"/>
          </a:xfrm>
          <a:prstGeom prst="rect">
            <a:avLst/>
          </a:prstGeom>
          <a:noFill/>
        </p:spPr>
      </p:pic>
      <p:sp>
        <p:nvSpPr>
          <p:cNvPr id="4" name="标题 3"/>
          <p:cNvSpPr/>
          <p:nvPr/>
        </p:nvSpPr>
        <p:spPr>
          <a:xfrm>
            <a:off x="1344387" y="1309103"/>
            <a:ext cx="4614133" cy="1174957"/>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ctr" defTabSz="508000" eaLnBrk="0" fontAlgn="base" hangingPunct="0">
              <a:lnSpc>
                <a:spcPct val="100000"/>
              </a:lnSpc>
              <a:spcBef>
                <a:spcPts val="0"/>
              </a:spcBef>
              <a:spcAft>
                <a:spcPts val="0"/>
              </a:spcAft>
              <a:buFontTx/>
              <a:buNone/>
            </a:pPr>
            <a:r>
              <a:rPr lang="zh-CN" sz="36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宋体" pitchFamily="2" charset="-122"/>
              </a:rPr>
              <a:t>风可以熄灭蜡烛</a:t>
            </a:r>
            <a:endParaRPr lang="zh-CN" sz="36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宋体" pitchFamily="2" charset="-122"/>
            </a:endParaRPr>
          </a:p>
          <a:p>
            <a:pPr marL="0" indent="0" algn="ctr" defTabSz="508000" eaLnBrk="0" fontAlgn="base" hangingPunct="0">
              <a:lnSpc>
                <a:spcPct val="100000"/>
              </a:lnSpc>
              <a:spcBef>
                <a:spcPts val="0"/>
              </a:spcBef>
              <a:spcAft>
                <a:spcPts val="0"/>
              </a:spcAft>
              <a:buFontTx/>
              <a:buNone/>
            </a:pPr>
            <a:r>
              <a:rPr lang="zh-CN" sz="36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宋体" pitchFamily="2" charset="-122"/>
              </a:rPr>
              <a:t>却能使火越烧越旺</a:t>
            </a:r>
            <a:endParaRPr lang="zh-CN" sz="3600">
              <a:solidFill>
                <a:schemeClr val="bg1"/>
              </a:solidFill>
              <a:effectLst>
                <a:outerShdw blurRad="38100" dist="38100" dir="2700000" algn="tl">
                  <a:srgbClr val="000000">
                    <a:alpha val="43137"/>
                  </a:srgbClr>
                </a:outerShdw>
              </a:effectLst>
              <a:latin typeface="方正北魏楷书简体" panose="03000509000000000000" charset="-122"/>
              <a:ea typeface="方正北魏楷书简体" panose="03000509000000000000" charset="-122"/>
              <a:cs typeface="宋体" pitchFamily="2"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6510" y="4933315"/>
            <a:ext cx="3641725" cy="169735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7880" y="5137150"/>
            <a:ext cx="5732145" cy="16954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510" y="6028690"/>
            <a:ext cx="12225020" cy="804545"/>
          </a:xfrm>
          <a:prstGeom prst="rect">
            <a:avLst/>
          </a:prstGeom>
        </p:spPr>
      </p:pic>
      <p:sp>
        <p:nvSpPr>
          <p:cNvPr id="17" name="矩形 16"/>
          <p:cNvSpPr/>
          <p:nvPr/>
        </p:nvSpPr>
        <p:spPr>
          <a:xfrm>
            <a:off x="556260" y="4337685"/>
            <a:ext cx="10726420" cy="398780"/>
          </a:xfrm>
          <a:prstGeom prst="rect">
            <a:avLst/>
          </a:prstGeom>
          <a:noFill/>
        </p:spPr>
        <p:txBody>
          <a:bodyPr wrap="square" rtlCol="0">
            <a:spAutoFit/>
          </a:bodyPr>
          <a:lstStyle/>
          <a:p>
            <a:pPr algn="ctr"/>
            <a:r>
              <a:rPr kumimoji="1" lang="zh-CN" altLang="en-US" sz="2000" dirty="0">
                <a:solidFill>
                  <a:srgbClr val="C00000"/>
                </a:solidFill>
                <a:effectLst>
                  <a:outerShdw blurRad="50800" dist="38100" dir="2700000" algn="tl" rotWithShape="0">
                    <a:prstClr val="black">
                      <a:alpha val="6000"/>
                    </a:prstClr>
                  </a:outerShdw>
                </a:effectLst>
                <a:cs typeface="+mn-ea"/>
                <a:sym typeface="+mn-lt"/>
              </a:rPr>
              <a:t>汇报人</a:t>
            </a:r>
            <a:r>
              <a:rPr kumimoji="1" lang="zh-CN" altLang="en-US" sz="2000" dirty="0" smtClean="0">
                <a:solidFill>
                  <a:srgbClr val="C00000"/>
                </a:solidFill>
                <a:effectLst>
                  <a:outerShdw blurRad="50800" dist="38100" dir="2700000" algn="tl" rotWithShape="0">
                    <a:prstClr val="black">
                      <a:alpha val="6000"/>
                    </a:prstClr>
                  </a:outerShdw>
                </a:effectLst>
                <a:cs typeface="+mn-ea"/>
                <a:sym typeface="+mn-lt"/>
              </a:rPr>
              <a:t>：陕煤集团</a:t>
            </a:r>
            <a:r>
              <a:rPr kumimoji="1" lang="en-US" altLang="zh-CN" sz="2000" dirty="0" smtClean="0">
                <a:solidFill>
                  <a:srgbClr val="C00000"/>
                </a:solidFill>
                <a:effectLst>
                  <a:outerShdw blurRad="50800" dist="38100" dir="2700000" algn="tl" rotWithShape="0">
                    <a:prstClr val="black">
                      <a:alpha val="6000"/>
                    </a:prstClr>
                  </a:outerShdw>
                </a:effectLst>
                <a:cs typeface="+mn-ea"/>
                <a:sym typeface="+mn-lt"/>
              </a:rPr>
              <a:t>  </a:t>
            </a:r>
            <a:r>
              <a:rPr kumimoji="1" lang="zh-CN" altLang="en-US" sz="2000" dirty="0">
                <a:solidFill>
                  <a:srgbClr val="C00000"/>
                </a:solidFill>
                <a:effectLst>
                  <a:outerShdw blurRad="50800" dist="38100" dir="2700000" algn="tl" rotWithShape="0">
                    <a:prstClr val="black">
                      <a:alpha val="6000"/>
                    </a:prstClr>
                  </a:outerShdw>
                </a:effectLst>
                <a:cs typeface="+mn-ea"/>
                <a:sym typeface="+mn-lt"/>
              </a:rPr>
              <a:t>刘</a:t>
            </a:r>
            <a:r>
              <a:rPr kumimoji="1" lang="en-US" altLang="zh-CN" sz="2000" dirty="0">
                <a:solidFill>
                  <a:srgbClr val="C00000"/>
                </a:solidFill>
                <a:effectLst>
                  <a:outerShdw blurRad="50800" dist="38100" dir="2700000" algn="tl" rotWithShape="0">
                    <a:prstClr val="black">
                      <a:alpha val="6000"/>
                    </a:prstClr>
                  </a:outerShdw>
                </a:effectLst>
                <a:cs typeface="+mn-ea"/>
                <a:sym typeface="+mn-lt"/>
              </a:rPr>
              <a:t>    </a:t>
            </a:r>
            <a:r>
              <a:rPr kumimoji="1" lang="zh-CN" altLang="en-US" sz="2000" dirty="0">
                <a:solidFill>
                  <a:srgbClr val="C00000"/>
                </a:solidFill>
                <a:effectLst>
                  <a:outerShdw blurRad="50800" dist="38100" dir="2700000" algn="tl" rotWithShape="0">
                    <a:prstClr val="black">
                      <a:alpha val="6000"/>
                    </a:prstClr>
                  </a:outerShdw>
                </a:effectLst>
                <a:cs typeface="+mn-ea"/>
                <a:sym typeface="+mn-lt"/>
              </a:rPr>
              <a:t>勇</a:t>
            </a:r>
            <a:r>
              <a:rPr kumimoji="1" lang="en-US" altLang="zh-CN" sz="2000" dirty="0">
                <a:solidFill>
                  <a:srgbClr val="C00000"/>
                </a:solidFill>
                <a:effectLst>
                  <a:outerShdw blurRad="50800" dist="38100" dir="2700000" algn="tl" rotWithShape="0">
                    <a:prstClr val="black">
                      <a:alpha val="6000"/>
                    </a:prstClr>
                  </a:outerShdw>
                </a:effectLst>
                <a:cs typeface="+mn-ea"/>
                <a:sym typeface="+mn-lt"/>
              </a:rPr>
              <a:t>     </a:t>
            </a:r>
            <a:r>
              <a:rPr kumimoji="1" lang="zh-CN" altLang="en-US" sz="2000" dirty="0">
                <a:solidFill>
                  <a:srgbClr val="C00000"/>
                </a:solidFill>
                <a:effectLst>
                  <a:outerShdw blurRad="50800" dist="38100" dir="2700000" algn="tl" rotWithShape="0">
                    <a:prstClr val="black">
                      <a:alpha val="6000"/>
                    </a:prstClr>
                  </a:outerShdw>
                </a:effectLst>
                <a:cs typeface="+mn-ea"/>
                <a:sym typeface="+mn-lt"/>
              </a:rPr>
              <a:t>联系电话：</a:t>
            </a:r>
            <a:r>
              <a:rPr kumimoji="1" lang="en-US" altLang="zh-CN" sz="2000" dirty="0">
                <a:solidFill>
                  <a:srgbClr val="C00000"/>
                </a:solidFill>
                <a:effectLst>
                  <a:outerShdw blurRad="50800" dist="38100" dir="2700000" algn="tl" rotWithShape="0">
                    <a:prstClr val="black">
                      <a:alpha val="6000"/>
                    </a:prstClr>
                  </a:outerShdw>
                </a:effectLst>
                <a:cs typeface="+mn-ea"/>
                <a:sym typeface="+mn-lt"/>
              </a:rPr>
              <a:t>18791650950</a:t>
            </a:r>
            <a:endParaRPr kumimoji="1" lang="en-US" altLang="zh-CN" sz="2000" dirty="0">
              <a:solidFill>
                <a:srgbClr val="C00000"/>
              </a:solidFill>
              <a:effectLst>
                <a:outerShdw blurRad="50800" dist="38100" dir="2700000" algn="tl" rotWithShape="0">
                  <a:prstClr val="black">
                    <a:alpha val="6000"/>
                  </a:prstClr>
                </a:outerShdw>
              </a:effectLst>
              <a:cs typeface="+mn-ea"/>
              <a:sym typeface="+mn-lt"/>
            </a:endParaRPr>
          </a:p>
        </p:txBody>
      </p:sp>
      <p:sp>
        <p:nvSpPr>
          <p:cNvPr id="2" name="矩形 1"/>
          <p:cNvSpPr/>
          <p:nvPr/>
        </p:nvSpPr>
        <p:spPr bwMode="auto">
          <a:xfrm>
            <a:off x="1350645" y="2621915"/>
            <a:ext cx="9490710" cy="1106805"/>
          </a:xfrm>
          <a:prstGeom prst="rect">
            <a:avLst/>
          </a:prstGeom>
          <a:noFill/>
          <a:effectLst/>
        </p:spPr>
        <p:txBody>
          <a:bodyPr wrap="square" rtlCol="0">
            <a:spAutoFit/>
          </a:bodyPr>
          <a:p>
            <a:pPr lvl="0" algn="ct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感</a:t>
            </a:r>
            <a:r>
              <a:rPr lang="en-US" alt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a:t>
            </a: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谢</a:t>
            </a:r>
            <a:r>
              <a:rPr lang="en-US" alt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a:t>
            </a: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聆</a:t>
            </a:r>
            <a:r>
              <a:rPr lang="en-US" alt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a:t>
            </a: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听</a:t>
            </a:r>
            <a:endPar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endParaRPr>
          </a:p>
        </p:txBody>
      </p:sp>
      <p:sp>
        <p:nvSpPr>
          <p:cNvPr id="3" name="弧形 2"/>
          <p:cNvSpPr/>
          <p:nvPr/>
        </p:nvSpPr>
        <p:spPr>
          <a:xfrm>
            <a:off x="8625840" y="1410335"/>
            <a:ext cx="2526030" cy="2549525"/>
          </a:xfrm>
          <a:prstGeom prst="arc">
            <a:avLst>
              <a:gd name="adj1" fmla="val 13405443"/>
              <a:gd name="adj2" fmla="val 2830945"/>
            </a:avLst>
          </a:prstGeom>
          <a:noFill/>
          <a:ln w="1270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cs typeface="微软雅黑" panose="020B0503020204020204" pitchFamily="34" charset="-122"/>
            </a:endParaRPr>
          </a:p>
        </p:txBody>
      </p:sp>
      <p:sp>
        <p:nvSpPr>
          <p:cNvPr id="18" name="弧形 17"/>
          <p:cNvSpPr/>
          <p:nvPr/>
        </p:nvSpPr>
        <p:spPr>
          <a:xfrm>
            <a:off x="8639175" y="1410335"/>
            <a:ext cx="2526030" cy="2549525"/>
          </a:xfrm>
          <a:prstGeom prst="arc">
            <a:avLst>
              <a:gd name="adj1" fmla="val 5390693"/>
              <a:gd name="adj2" fmla="val 6676098"/>
            </a:avLst>
          </a:prstGeom>
          <a:noFill/>
          <a:ln w="1270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cs typeface="微软雅黑" panose="020B0503020204020204" pitchFamily="34" charset="-122"/>
            </a:endParaRPr>
          </a:p>
        </p:txBody>
      </p:sp>
      <p:pic>
        <p:nvPicPr>
          <p:cNvPr id="7" name="图片 6"/>
          <p:cNvPicPr>
            <a:picLocks noChangeAspect="1"/>
          </p:cNvPicPr>
          <p:nvPr/>
        </p:nvPicPr>
        <p:blipFill>
          <a:blip r:embed="rId5"/>
          <a:stretch>
            <a:fillRect/>
          </a:stretch>
        </p:blipFill>
        <p:spPr>
          <a:xfrm>
            <a:off x="6117590" y="6136005"/>
            <a:ext cx="247015" cy="320675"/>
          </a:xfrm>
          <a:prstGeom prst="rect">
            <a:avLst/>
          </a:prstGeom>
        </p:spPr>
      </p:pic>
      <p:pic>
        <p:nvPicPr>
          <p:cNvPr id="10" name="图片 9" descr="t019758405ee7042e8b"/>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245735" y="600075"/>
            <a:ext cx="1988820" cy="18249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68564" y="148279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nvSpPr>
        <p:spPr>
          <a:xfrm>
            <a:off x="1510665" y="2340610"/>
            <a:ext cx="9714230" cy="151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a:t>
            </a:r>
            <a:r>
              <a:rPr sz="2800" b="0" spc="300" dirty="0">
                <a:solidFill>
                  <a:srgbClr val="E61817"/>
                </a:solidFill>
                <a:latin typeface="楷体" panose="02010609060101010101" charset="-122"/>
                <a:ea typeface="楷体" panose="02010609060101010101" charset="-122"/>
                <a:cs typeface="楷体" panose="02010609060101010101" charset="-122"/>
              </a:rPr>
              <a:t>仅有</a:t>
            </a:r>
            <a:r>
              <a:rPr lang="en-US" sz="2800" b="0" spc="300" dirty="0">
                <a:solidFill>
                  <a:srgbClr val="E61817"/>
                </a:solidFill>
                <a:latin typeface="楷体" panose="02010609060101010101" charset="-122"/>
                <a:ea typeface="楷体" panose="02010609060101010101" charset="-122"/>
                <a:cs typeface="楷体" panose="02010609060101010101" charset="-122"/>
              </a:rPr>
              <a:t>5</a:t>
            </a:r>
            <a:r>
              <a:rPr sz="2800" b="0" spc="300" dirty="0">
                <a:solidFill>
                  <a:srgbClr val="E61817"/>
                </a:solidFill>
                <a:latin typeface="楷体" panose="02010609060101010101" charset="-122"/>
                <a:ea typeface="楷体" panose="02010609060101010101" charset="-122"/>
                <a:cs typeface="楷体" panose="02010609060101010101" charset="-122"/>
              </a:rPr>
              <a:t>名</a:t>
            </a:r>
            <a:r>
              <a:rPr lang="zh-CN" sz="2800" b="0" spc="300" dirty="0">
                <a:solidFill>
                  <a:srgbClr val="E61817"/>
                </a:solidFill>
                <a:latin typeface="楷体" panose="02010609060101010101" charset="-122"/>
                <a:ea typeface="楷体" panose="02010609060101010101" charset="-122"/>
                <a:cs typeface="楷体" panose="02010609060101010101" charset="-122"/>
              </a:rPr>
              <a:t>正式</a:t>
            </a:r>
            <a:r>
              <a:rPr sz="2800" b="0" spc="300" dirty="0">
                <a:solidFill>
                  <a:srgbClr val="E61817"/>
                </a:solidFill>
                <a:latin typeface="楷体" panose="02010609060101010101" charset="-122"/>
                <a:ea typeface="楷体" panose="02010609060101010101" charset="-122"/>
                <a:cs typeface="楷体" panose="02010609060101010101" charset="-122"/>
              </a:rPr>
              <a:t>党员，可以成立党支部，但不具备成立支部委员会的条件，这样的党支部印章如何刻制？</a:t>
            </a:r>
            <a:endParaRPr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708025" y="3664585"/>
            <a:ext cx="10605135" cy="2968625"/>
          </a:xfrm>
          <a:prstGeom prst="rect">
            <a:avLst/>
          </a:prstGeom>
          <a:noFill/>
          <a:ln w="9525">
            <a:noFill/>
          </a:ln>
        </p:spPr>
        <p:txBody>
          <a:bodyPr wrap="square">
            <a:spAutoFit/>
          </a:bodyPr>
          <a:p>
            <a:pPr marL="0" indent="0" algn="l">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a:t>
            </a:r>
            <a:r>
              <a:rPr lang="zh-CN" sz="2400" b="0">
                <a:solidFill>
                  <a:schemeClr val="tx1"/>
                </a:solidFill>
                <a:latin typeface="黑体" panose="02010609060101010101" charset="-122"/>
                <a:ea typeface="黑体" panose="02010609060101010101" charset="-122"/>
                <a:cs typeface="黑体" panose="02010609060101010101" charset="-122"/>
              </a:rPr>
              <a:t>印章刻制保管按照《关于各级党组织印章的规定》（中办发【1983】37号）执行，非独立单位的党支部委员会，一般不刻制印章，如需要，由上一</a:t>
            </a:r>
            <a:r>
              <a:rPr lang="zh-CN" sz="2400" b="0">
                <a:solidFill>
                  <a:schemeClr val="tx1"/>
                </a:solidFill>
                <a:latin typeface="黑体" panose="02010609060101010101" charset="-122"/>
                <a:ea typeface="黑体" panose="02010609060101010101" charset="-122"/>
                <a:cs typeface="黑体" panose="02010609060101010101" charset="-122"/>
              </a:rPr>
              <a:t>级党组织制发。</a:t>
            </a:r>
            <a:endParaRPr lang="zh-CN"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30000"/>
              </a:lnSpc>
              <a:spcBef>
                <a:spcPts val="0"/>
              </a:spcBef>
              <a:spcAft>
                <a:spcPts val="0"/>
              </a:spcAft>
            </a:pPr>
            <a:r>
              <a:rPr lang="zh-CN" sz="2400" b="0">
                <a:solidFill>
                  <a:schemeClr val="tx1"/>
                </a:solidFill>
                <a:latin typeface="黑体" panose="02010609060101010101" charset="-122"/>
                <a:ea typeface="黑体" panose="02010609060101010101" charset="-122"/>
                <a:cs typeface="黑体" panose="02010609060101010101" charset="-122"/>
              </a:rPr>
              <a:t> </a:t>
            </a:r>
            <a:r>
              <a:rPr lang="en-US" altLang="zh-CN" sz="2400" b="0">
                <a:solidFill>
                  <a:schemeClr val="tx1"/>
                </a:solidFill>
                <a:latin typeface="黑体" panose="02010609060101010101" charset="-122"/>
                <a:ea typeface="黑体" panose="02010609060101010101" charset="-122"/>
                <a:cs typeface="黑体" panose="02010609060101010101" charset="-122"/>
              </a:rPr>
              <a:t>   </a:t>
            </a:r>
            <a:r>
              <a:rPr lang="zh-CN" sz="2400" b="0">
                <a:solidFill>
                  <a:schemeClr val="tx1"/>
                </a:solidFill>
                <a:latin typeface="黑体" panose="02010609060101010101" charset="-122"/>
                <a:ea typeface="黑体" panose="02010609060101010101" charset="-122"/>
                <a:cs typeface="黑体" panose="02010609060101010101" charset="-122"/>
              </a:rPr>
              <a:t>没有成立支部委员会的，印章可以和有支部委员会的党支部保持一致，即”中共</a:t>
            </a:r>
            <a:r>
              <a:rPr lang="en-US" altLang="zh-CN" sz="2400" b="0">
                <a:solidFill>
                  <a:schemeClr val="tx1"/>
                </a:solidFill>
                <a:latin typeface="黑体" panose="02010609060101010101" charset="-122"/>
                <a:ea typeface="黑体" panose="02010609060101010101" charset="-122"/>
                <a:cs typeface="黑体" panose="02010609060101010101" charset="-122"/>
              </a:rPr>
              <a:t>XXX</a:t>
            </a:r>
            <a:r>
              <a:rPr lang="zh-CN" altLang="en-US" sz="2400" b="0">
                <a:solidFill>
                  <a:schemeClr val="tx1"/>
                </a:solidFill>
                <a:latin typeface="黑体" panose="02010609060101010101" charset="-122"/>
                <a:ea typeface="黑体" panose="02010609060101010101" charset="-122"/>
                <a:cs typeface="黑体" panose="02010609060101010101" charset="-122"/>
              </a:rPr>
              <a:t>公司支部委员会“，还</a:t>
            </a:r>
            <a:r>
              <a:rPr lang="zh-CN" sz="2400" b="0">
                <a:solidFill>
                  <a:schemeClr val="tx1"/>
                </a:solidFill>
                <a:latin typeface="黑体" panose="02010609060101010101" charset="-122"/>
                <a:ea typeface="黑体" panose="02010609060101010101" charset="-122"/>
                <a:cs typeface="黑体" panose="02010609060101010101" charset="-122"/>
              </a:rPr>
              <a:t>可以刻“中国共产党XXX公司支部”。</a:t>
            </a:r>
            <a:endParaRPr lang="zh-CN"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30000"/>
              </a:lnSpc>
              <a:spcBef>
                <a:spcPts val="0"/>
              </a:spcBef>
              <a:spcAft>
                <a:spcPts val="0"/>
              </a:spcAft>
            </a:pPr>
            <a:r>
              <a:rPr lang="en-US" altLang="zh-CN" sz="2400" b="0">
                <a:solidFill>
                  <a:schemeClr val="tx1"/>
                </a:solidFill>
                <a:highlight>
                  <a:srgbClr val="FFFF00"/>
                </a:highlight>
                <a:latin typeface="黑体" panose="02010609060101010101" charset="-122"/>
                <a:ea typeface="黑体" panose="02010609060101010101" charset="-122"/>
                <a:cs typeface="黑体" panose="02010609060101010101" charset="-122"/>
              </a:rPr>
              <a:t>    </a:t>
            </a:r>
            <a:r>
              <a:rPr lang="zh-CN" altLang="en-US" sz="2400" b="0">
                <a:solidFill>
                  <a:schemeClr val="tx1"/>
                </a:solidFill>
                <a:highlight>
                  <a:srgbClr val="FFFF00"/>
                </a:highlight>
                <a:latin typeface="黑体" panose="02010609060101010101" charset="-122"/>
                <a:ea typeface="黑体" panose="02010609060101010101" charset="-122"/>
                <a:cs typeface="黑体" panose="02010609060101010101" charset="-122"/>
              </a:rPr>
              <a:t>独立的定义：经济上独立核算、行政上有独立组织的单位。</a:t>
            </a:r>
            <a:endParaRPr lang="zh-CN" altLang="en-US" sz="2400" b="0">
              <a:solidFill>
                <a:schemeClr val="tx1"/>
              </a:solidFill>
              <a:highlight>
                <a:srgbClr val="FFFF00"/>
              </a:highlight>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510665" y="1362075"/>
            <a:ext cx="971423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sz="2800" b="0" spc="300" dirty="0">
                <a:solidFill>
                  <a:srgbClr val="E61817"/>
                </a:solidFill>
                <a:latin typeface="楷体" panose="02010609060101010101" charset="-122"/>
                <a:ea typeface="楷体" panose="02010609060101010101" charset="-122"/>
                <a:cs typeface="楷体" panose="02010609060101010101" charset="-122"/>
              </a:rPr>
              <a:t>党支部要刻制印章吗</a:t>
            </a:r>
            <a:r>
              <a:rPr sz="2800" b="0" spc="300" dirty="0">
                <a:solidFill>
                  <a:srgbClr val="E61817"/>
                </a:solidFill>
                <a:latin typeface="楷体" panose="02010609060101010101" charset="-122"/>
                <a:ea typeface="楷体" panose="02010609060101010101" charset="-122"/>
                <a:cs typeface="楷体" panose="02010609060101010101" charset="-122"/>
              </a:rPr>
              <a:t>？</a:t>
            </a:r>
            <a:r>
              <a:rPr lang="zh-CN" sz="2800" b="0" spc="300" dirty="0">
                <a:solidFill>
                  <a:srgbClr val="E61817"/>
                </a:solidFill>
                <a:latin typeface="楷体" panose="02010609060101010101" charset="-122"/>
                <a:ea typeface="楷体" panose="02010609060101010101" charset="-122"/>
                <a:cs typeface="楷体" panose="02010609060101010101" charset="-122"/>
              </a:rPr>
              <a:t>如果要刻，是可刻可不刻还是必须一定要刻？</a:t>
            </a:r>
            <a:endParaRPr lang="zh-CN"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0800000">
            <a:off x="8787765" y="1059815"/>
            <a:ext cx="2647950" cy="3565525"/>
            <a:chOff x="12513" y="1688"/>
            <a:chExt cx="5286" cy="7768"/>
          </a:xfrm>
        </p:grpSpPr>
        <p:sp>
          <p:nvSpPr>
            <p:cNvPr id="5" name="Freeform 6"/>
            <p:cNvSpPr/>
            <p:nvPr/>
          </p:nvSpPr>
          <p:spPr bwMode="auto">
            <a:xfrm flipH="1">
              <a:off x="14430" y="8822"/>
              <a:ext cx="1407" cy="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E61817"/>
            </a:solidFill>
            <a:ln>
              <a:noFill/>
            </a:ln>
          </p:spPr>
          <p:txBody>
            <a:bodyPr vert="horz" wrap="square" lIns="91416" tIns="45708" rIns="91416" bIns="45708" numCol="1" anchor="t" anchorCtr="0" compatLnSpc="1"/>
            <a:lstStyle/>
            <a:p>
              <a:endParaRPr lang="id-ID" sz="1345">
                <a:solidFill>
                  <a:srgbClr val="DCB68A"/>
                </a:solidFill>
              </a:endParaRPr>
            </a:p>
          </p:txBody>
        </p:sp>
        <p:sp>
          <p:nvSpPr>
            <p:cNvPr id="6" name="Freeform 24"/>
            <p:cNvSpPr/>
            <p:nvPr/>
          </p:nvSpPr>
          <p:spPr>
            <a:xfrm flipH="1">
              <a:off x="14062" y="8197"/>
              <a:ext cx="2145" cy="625"/>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E6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CB68A"/>
                </a:solidFill>
              </a:endParaRPr>
            </a:p>
          </p:txBody>
        </p:sp>
        <p:sp>
          <p:nvSpPr>
            <p:cNvPr id="7" name="Freeform 25"/>
            <p:cNvSpPr/>
            <p:nvPr/>
          </p:nvSpPr>
          <p:spPr>
            <a:xfrm flipH="1">
              <a:off x="14656" y="9251"/>
              <a:ext cx="957" cy="204"/>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rgbClr val="E6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CB68A"/>
                </a:solidFill>
              </a:endParaRPr>
            </a:p>
          </p:txBody>
        </p:sp>
        <p:sp>
          <p:nvSpPr>
            <p:cNvPr id="8" name="Freeform 5"/>
            <p:cNvSpPr/>
            <p:nvPr/>
          </p:nvSpPr>
          <p:spPr bwMode="auto">
            <a:xfrm>
              <a:off x="14962" y="6989"/>
              <a:ext cx="280" cy="827"/>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 name="Freeform 6"/>
            <p:cNvSpPr/>
            <p:nvPr/>
          </p:nvSpPr>
          <p:spPr bwMode="auto">
            <a:xfrm>
              <a:off x="15042" y="6841"/>
              <a:ext cx="220" cy="25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 name="Freeform 7"/>
            <p:cNvSpPr/>
            <p:nvPr/>
          </p:nvSpPr>
          <p:spPr bwMode="auto">
            <a:xfrm>
              <a:off x="15017" y="6934"/>
              <a:ext cx="240" cy="232"/>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1" name="Freeform 8"/>
            <p:cNvSpPr/>
            <p:nvPr/>
          </p:nvSpPr>
          <p:spPr bwMode="auto">
            <a:xfrm>
              <a:off x="14999" y="7786"/>
              <a:ext cx="72" cy="12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2" name="Freeform 9"/>
            <p:cNvSpPr/>
            <p:nvPr/>
          </p:nvSpPr>
          <p:spPr bwMode="auto">
            <a:xfrm>
              <a:off x="15252" y="6986"/>
              <a:ext cx="277" cy="827"/>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3" name="Freeform 10"/>
            <p:cNvSpPr/>
            <p:nvPr/>
          </p:nvSpPr>
          <p:spPr bwMode="auto">
            <a:xfrm>
              <a:off x="15329" y="6834"/>
              <a:ext cx="220" cy="25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4" name="Freeform 11"/>
            <p:cNvSpPr/>
            <p:nvPr/>
          </p:nvSpPr>
          <p:spPr bwMode="auto">
            <a:xfrm>
              <a:off x="15307" y="6931"/>
              <a:ext cx="240" cy="23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5" name="Freeform 12"/>
            <p:cNvSpPr/>
            <p:nvPr/>
          </p:nvSpPr>
          <p:spPr bwMode="auto">
            <a:xfrm>
              <a:off x="15289" y="7778"/>
              <a:ext cx="72" cy="12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6" name="Freeform 13"/>
            <p:cNvSpPr/>
            <p:nvPr/>
          </p:nvSpPr>
          <p:spPr bwMode="auto">
            <a:xfrm>
              <a:off x="15504" y="6991"/>
              <a:ext cx="65" cy="42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grpSp>
          <p:nvGrpSpPr>
            <p:cNvPr id="17" name="Group 123"/>
            <p:cNvGrpSpPr/>
            <p:nvPr/>
          </p:nvGrpSpPr>
          <p:grpSpPr>
            <a:xfrm>
              <a:off x="13560" y="6798"/>
              <a:ext cx="1287" cy="977"/>
              <a:chOff x="7170738" y="4168775"/>
              <a:chExt cx="817563" cy="620713"/>
            </a:xfrm>
            <a:solidFill>
              <a:srgbClr val="E61817"/>
            </a:solidFill>
          </p:grpSpPr>
          <p:sp>
            <p:nvSpPr>
              <p:cNvPr id="18"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19"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a:solidFill>
                    <a:srgbClr val="DCB68A"/>
                  </a:solidFill>
                </a:endParaRPr>
              </a:p>
            </p:txBody>
          </p:sp>
          <p:sp>
            <p:nvSpPr>
              <p:cNvPr id="20"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21"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22"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23"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grpSp>
        <p:sp>
          <p:nvSpPr>
            <p:cNvPr id="24" name="Freeform 20"/>
            <p:cNvSpPr>
              <a:spLocks noEditPoints="1"/>
            </p:cNvSpPr>
            <p:nvPr/>
          </p:nvSpPr>
          <p:spPr bwMode="auto">
            <a:xfrm>
              <a:off x="12513" y="3738"/>
              <a:ext cx="752" cy="792"/>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5" name="Oval 21"/>
            <p:cNvSpPr>
              <a:spLocks noChangeArrowheads="1"/>
            </p:cNvSpPr>
            <p:nvPr/>
          </p:nvSpPr>
          <p:spPr bwMode="auto">
            <a:xfrm>
              <a:off x="17314" y="3277"/>
              <a:ext cx="222" cy="222"/>
            </a:xfrm>
            <a:prstGeom prst="ellipse">
              <a:avLst/>
            </a:pr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6" name="Freeform 22"/>
            <p:cNvSpPr/>
            <p:nvPr/>
          </p:nvSpPr>
          <p:spPr bwMode="auto">
            <a:xfrm>
              <a:off x="17394" y="3442"/>
              <a:ext cx="350" cy="73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7" name="Freeform 23"/>
            <p:cNvSpPr/>
            <p:nvPr/>
          </p:nvSpPr>
          <p:spPr bwMode="auto">
            <a:xfrm>
              <a:off x="17086" y="3442"/>
              <a:ext cx="375" cy="72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8" name="Freeform 24"/>
            <p:cNvSpPr/>
            <p:nvPr/>
          </p:nvSpPr>
          <p:spPr bwMode="auto">
            <a:xfrm>
              <a:off x="17414" y="3197"/>
              <a:ext cx="40" cy="12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9" name="Freeform 25"/>
            <p:cNvSpPr>
              <a:spLocks noEditPoints="1"/>
            </p:cNvSpPr>
            <p:nvPr/>
          </p:nvSpPr>
          <p:spPr bwMode="auto">
            <a:xfrm>
              <a:off x="15624" y="2660"/>
              <a:ext cx="355" cy="96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0" name="Freeform 26"/>
            <p:cNvSpPr>
              <a:spLocks noEditPoints="1"/>
            </p:cNvSpPr>
            <p:nvPr/>
          </p:nvSpPr>
          <p:spPr bwMode="auto">
            <a:xfrm>
              <a:off x="15319" y="2962"/>
              <a:ext cx="962" cy="352"/>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1" name="Freeform 27"/>
            <p:cNvSpPr>
              <a:spLocks noEditPoints="1"/>
            </p:cNvSpPr>
            <p:nvPr/>
          </p:nvSpPr>
          <p:spPr bwMode="auto">
            <a:xfrm>
              <a:off x="15392" y="2745"/>
              <a:ext cx="817" cy="78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2" name="Freeform 28"/>
            <p:cNvSpPr>
              <a:spLocks noEditPoints="1"/>
            </p:cNvSpPr>
            <p:nvPr/>
          </p:nvSpPr>
          <p:spPr bwMode="auto">
            <a:xfrm>
              <a:off x="15401" y="2759"/>
              <a:ext cx="817" cy="78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3" name="Oval 29"/>
            <p:cNvSpPr>
              <a:spLocks noChangeArrowheads="1"/>
            </p:cNvSpPr>
            <p:nvPr/>
          </p:nvSpPr>
          <p:spPr bwMode="auto">
            <a:xfrm>
              <a:off x="15729" y="3065"/>
              <a:ext cx="147" cy="147"/>
            </a:xfrm>
            <a:prstGeom prst="ellipse">
              <a:avLst/>
            </a:pr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4" name="Freeform 30"/>
            <p:cNvSpPr>
              <a:spLocks noEditPoints="1"/>
            </p:cNvSpPr>
            <p:nvPr/>
          </p:nvSpPr>
          <p:spPr bwMode="auto">
            <a:xfrm>
              <a:off x="16861" y="2387"/>
              <a:ext cx="405" cy="767"/>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002060"/>
            </a:solidFill>
            <a:ln>
              <a:noFill/>
            </a:ln>
          </p:spPr>
          <p:txBody>
            <a:bodyPr vert="horz" wrap="square" lIns="91416" tIns="45708" rIns="91416" bIns="45708" numCol="1" anchor="t" anchorCtr="0" compatLnSpc="1"/>
            <a:lstStyle/>
            <a:p>
              <a:endParaRPr lang="id-ID">
                <a:solidFill>
                  <a:srgbClr val="DCB68A"/>
                </a:solidFill>
              </a:endParaRPr>
            </a:p>
          </p:txBody>
        </p:sp>
        <p:sp>
          <p:nvSpPr>
            <p:cNvPr id="35" name="Rectangle 31"/>
            <p:cNvSpPr>
              <a:spLocks noChangeArrowheads="1"/>
            </p:cNvSpPr>
            <p:nvPr/>
          </p:nvSpPr>
          <p:spPr bwMode="auto">
            <a:xfrm>
              <a:off x="16659" y="2385"/>
              <a:ext cx="102" cy="747"/>
            </a:xfrm>
            <a:prstGeom prst="rect">
              <a:avLst/>
            </a:prstGeom>
            <a:solidFill>
              <a:srgbClr val="002060"/>
            </a:solidFill>
            <a:ln>
              <a:noFill/>
            </a:ln>
          </p:spPr>
          <p:txBody>
            <a:bodyPr vert="horz" wrap="square" lIns="91416" tIns="45708" rIns="91416" bIns="45708" numCol="1" anchor="t" anchorCtr="0" compatLnSpc="1"/>
            <a:lstStyle/>
            <a:p>
              <a:endParaRPr lang="id-ID">
                <a:solidFill>
                  <a:srgbClr val="DCB68A"/>
                </a:solidFill>
              </a:endParaRPr>
            </a:p>
          </p:txBody>
        </p:sp>
        <p:sp>
          <p:nvSpPr>
            <p:cNvPr id="36" name="Freeform 32"/>
            <p:cNvSpPr>
              <a:spLocks noEditPoints="1"/>
            </p:cNvSpPr>
            <p:nvPr/>
          </p:nvSpPr>
          <p:spPr bwMode="auto">
            <a:xfrm>
              <a:off x="13340" y="6149"/>
              <a:ext cx="885" cy="647"/>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chemeClr val="accent6">
                <a:lumMod val="60000"/>
                <a:lumOff val="40000"/>
              </a:schemeClr>
            </a:solidFill>
            <a:ln>
              <a:noFill/>
            </a:ln>
          </p:spPr>
          <p:txBody>
            <a:bodyPr vert="horz" wrap="square" lIns="91416" tIns="45708" rIns="91416" bIns="45708" numCol="1" anchor="t" anchorCtr="0" compatLnSpc="1"/>
            <a:lstStyle/>
            <a:p>
              <a:endParaRPr lang="id-ID">
                <a:solidFill>
                  <a:srgbClr val="DCB68A"/>
                </a:solidFill>
              </a:endParaRPr>
            </a:p>
          </p:txBody>
        </p:sp>
        <p:grpSp>
          <p:nvGrpSpPr>
            <p:cNvPr id="37" name="Group 127"/>
            <p:cNvGrpSpPr/>
            <p:nvPr/>
          </p:nvGrpSpPr>
          <p:grpSpPr>
            <a:xfrm>
              <a:off x="15827" y="6796"/>
              <a:ext cx="800" cy="1030"/>
              <a:chOff x="8610600" y="4127500"/>
              <a:chExt cx="508001" cy="654050"/>
            </a:xfrm>
            <a:solidFill>
              <a:srgbClr val="E61817"/>
            </a:solidFill>
          </p:grpSpPr>
          <p:sp>
            <p:nvSpPr>
              <p:cNvPr id="38"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39"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0"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1"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2"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3"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4"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5"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grpSp>
        <p:sp>
          <p:nvSpPr>
            <p:cNvPr id="46" name="Freeform 41"/>
            <p:cNvSpPr>
              <a:spLocks noEditPoints="1"/>
            </p:cNvSpPr>
            <p:nvPr/>
          </p:nvSpPr>
          <p:spPr bwMode="auto">
            <a:xfrm>
              <a:off x="16489" y="5756"/>
              <a:ext cx="675" cy="61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47" name="Freeform 42"/>
            <p:cNvSpPr/>
            <p:nvPr/>
          </p:nvSpPr>
          <p:spPr bwMode="auto">
            <a:xfrm>
              <a:off x="16664" y="6324"/>
              <a:ext cx="145" cy="312"/>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48" name="Freeform 43"/>
            <p:cNvSpPr/>
            <p:nvPr/>
          </p:nvSpPr>
          <p:spPr bwMode="auto">
            <a:xfrm>
              <a:off x="16604" y="6419"/>
              <a:ext cx="205" cy="422"/>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49" name="Freeform 44"/>
            <p:cNvSpPr/>
            <p:nvPr/>
          </p:nvSpPr>
          <p:spPr bwMode="auto">
            <a:xfrm>
              <a:off x="14732" y="1688"/>
              <a:ext cx="825" cy="75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FFC000"/>
            </a:solidFill>
            <a:ln>
              <a:noFill/>
            </a:ln>
          </p:spPr>
          <p:txBody>
            <a:bodyPr vert="horz" wrap="square" lIns="91416" tIns="45708" rIns="91416" bIns="45708" numCol="1" anchor="t" anchorCtr="0" compatLnSpc="1"/>
            <a:lstStyle/>
            <a:p>
              <a:endParaRPr lang="id-ID">
                <a:solidFill>
                  <a:srgbClr val="DCB68A"/>
                </a:solidFill>
              </a:endParaRPr>
            </a:p>
          </p:txBody>
        </p:sp>
        <p:sp>
          <p:nvSpPr>
            <p:cNvPr id="50" name="Freeform 45"/>
            <p:cNvSpPr>
              <a:spLocks noEditPoints="1"/>
            </p:cNvSpPr>
            <p:nvPr/>
          </p:nvSpPr>
          <p:spPr bwMode="auto">
            <a:xfrm>
              <a:off x="14487" y="5876"/>
              <a:ext cx="1005" cy="832"/>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00000"/>
            </a:solidFill>
            <a:ln>
              <a:noFill/>
            </a:ln>
          </p:spPr>
          <p:txBody>
            <a:bodyPr vert="horz" wrap="square" lIns="91416" tIns="45708" rIns="91416" bIns="45708" numCol="1" anchor="t" anchorCtr="0" compatLnSpc="1"/>
            <a:lstStyle/>
            <a:p>
              <a:endParaRPr lang="id-ID">
                <a:solidFill>
                  <a:srgbClr val="DCB68A"/>
                </a:solidFill>
              </a:endParaRPr>
            </a:p>
          </p:txBody>
        </p:sp>
        <p:sp>
          <p:nvSpPr>
            <p:cNvPr id="51" name="Freeform 46"/>
            <p:cNvSpPr>
              <a:spLocks noEditPoints="1"/>
            </p:cNvSpPr>
            <p:nvPr/>
          </p:nvSpPr>
          <p:spPr bwMode="auto">
            <a:xfrm>
              <a:off x="16264" y="4219"/>
              <a:ext cx="1290" cy="150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accent4">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52" name="Freeform 47"/>
            <p:cNvSpPr>
              <a:spLocks noEditPoints="1"/>
            </p:cNvSpPr>
            <p:nvPr/>
          </p:nvSpPr>
          <p:spPr bwMode="auto">
            <a:xfrm>
              <a:off x="17241" y="4659"/>
              <a:ext cx="557" cy="109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002060"/>
            </a:solidFill>
            <a:ln>
              <a:noFill/>
            </a:ln>
          </p:spPr>
          <p:txBody>
            <a:bodyPr vert="horz" wrap="square" lIns="91416" tIns="45708" rIns="91416" bIns="45708" numCol="1" anchor="t" anchorCtr="0" compatLnSpc="1"/>
            <a:lstStyle/>
            <a:p>
              <a:endParaRPr lang="id-ID">
                <a:solidFill>
                  <a:srgbClr val="DCB68A"/>
                </a:solidFill>
              </a:endParaRPr>
            </a:p>
          </p:txBody>
        </p:sp>
        <p:sp>
          <p:nvSpPr>
            <p:cNvPr id="53" name="Freeform 48"/>
            <p:cNvSpPr>
              <a:spLocks noEditPoints="1"/>
            </p:cNvSpPr>
            <p:nvPr/>
          </p:nvSpPr>
          <p:spPr bwMode="auto">
            <a:xfrm>
              <a:off x="15297" y="4799"/>
              <a:ext cx="912" cy="912"/>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chemeClr val="accent5">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54" name="Freeform 49"/>
            <p:cNvSpPr/>
            <p:nvPr/>
          </p:nvSpPr>
          <p:spPr bwMode="auto">
            <a:xfrm>
              <a:off x="15464" y="5089"/>
              <a:ext cx="455" cy="24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chemeClr val="accent5">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grpSp>
          <p:nvGrpSpPr>
            <p:cNvPr id="55" name="Group 126"/>
            <p:cNvGrpSpPr/>
            <p:nvPr/>
          </p:nvGrpSpPr>
          <p:grpSpPr>
            <a:xfrm>
              <a:off x="15662" y="5974"/>
              <a:ext cx="715" cy="680"/>
              <a:chOff x="8505825" y="3605213"/>
              <a:chExt cx="454025" cy="431800"/>
            </a:xfrm>
            <a:solidFill>
              <a:srgbClr val="E61817"/>
            </a:solidFill>
          </p:grpSpPr>
          <p:sp>
            <p:nvSpPr>
              <p:cNvPr id="56"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57"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grpSp>
        <p:sp>
          <p:nvSpPr>
            <p:cNvPr id="58" name="Freeform 52"/>
            <p:cNvSpPr/>
            <p:nvPr/>
          </p:nvSpPr>
          <p:spPr bwMode="auto">
            <a:xfrm>
              <a:off x="13457" y="1927"/>
              <a:ext cx="1070" cy="87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59" name="Freeform 53"/>
            <p:cNvSpPr/>
            <p:nvPr/>
          </p:nvSpPr>
          <p:spPr bwMode="auto">
            <a:xfrm>
              <a:off x="14270" y="1880"/>
              <a:ext cx="295" cy="40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60" name="Freeform 54"/>
            <p:cNvSpPr/>
            <p:nvPr/>
          </p:nvSpPr>
          <p:spPr bwMode="auto">
            <a:xfrm>
              <a:off x="13597" y="2157"/>
              <a:ext cx="810" cy="53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61" name="Freeform 55"/>
            <p:cNvSpPr>
              <a:spLocks noEditPoints="1"/>
            </p:cNvSpPr>
            <p:nvPr/>
          </p:nvSpPr>
          <p:spPr bwMode="auto">
            <a:xfrm>
              <a:off x="12937" y="2622"/>
              <a:ext cx="467" cy="82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7030A0"/>
            </a:solidFill>
            <a:ln>
              <a:noFill/>
            </a:ln>
          </p:spPr>
          <p:txBody>
            <a:bodyPr vert="horz" wrap="square" lIns="91416" tIns="45708" rIns="91416" bIns="45708" numCol="1" anchor="t" anchorCtr="0" compatLnSpc="1"/>
            <a:lstStyle/>
            <a:p>
              <a:endParaRPr lang="id-ID">
                <a:solidFill>
                  <a:srgbClr val="DCB68A"/>
                </a:solidFill>
              </a:endParaRPr>
            </a:p>
          </p:txBody>
        </p:sp>
        <p:sp>
          <p:nvSpPr>
            <p:cNvPr id="62" name="Freeform 56"/>
            <p:cNvSpPr>
              <a:spLocks noEditPoints="1"/>
            </p:cNvSpPr>
            <p:nvPr/>
          </p:nvSpPr>
          <p:spPr bwMode="auto">
            <a:xfrm>
              <a:off x="12513" y="4339"/>
              <a:ext cx="875" cy="952"/>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00000"/>
            </a:solidFill>
            <a:ln>
              <a:noFill/>
            </a:ln>
          </p:spPr>
          <p:txBody>
            <a:bodyPr vert="horz" wrap="square" lIns="91416" tIns="45708" rIns="91416" bIns="45708" numCol="1" anchor="t" anchorCtr="0" compatLnSpc="1"/>
            <a:lstStyle/>
            <a:p>
              <a:endParaRPr lang="id-ID">
                <a:solidFill>
                  <a:srgbClr val="DCB68A"/>
                </a:solidFill>
              </a:endParaRPr>
            </a:p>
          </p:txBody>
        </p:sp>
        <p:sp>
          <p:nvSpPr>
            <p:cNvPr id="63" name="Freeform 57"/>
            <p:cNvSpPr>
              <a:spLocks noEditPoints="1"/>
            </p:cNvSpPr>
            <p:nvPr/>
          </p:nvSpPr>
          <p:spPr bwMode="auto">
            <a:xfrm>
              <a:off x="15739" y="1878"/>
              <a:ext cx="832" cy="817"/>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64" name="Freeform 58"/>
            <p:cNvSpPr>
              <a:spLocks noEditPoints="1"/>
            </p:cNvSpPr>
            <p:nvPr/>
          </p:nvSpPr>
          <p:spPr bwMode="auto">
            <a:xfrm>
              <a:off x="12799" y="5287"/>
              <a:ext cx="810" cy="82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00B0F0"/>
            </a:solidFill>
            <a:ln>
              <a:noFill/>
            </a:ln>
          </p:spPr>
          <p:txBody>
            <a:bodyPr vert="horz" wrap="square" lIns="91416" tIns="45708" rIns="91416" bIns="45708" numCol="1" anchor="t" anchorCtr="0" compatLnSpc="1"/>
            <a:lstStyle/>
            <a:p>
              <a:endParaRPr lang="id-ID">
                <a:solidFill>
                  <a:srgbClr val="DCB68A"/>
                </a:solidFill>
              </a:endParaRPr>
            </a:p>
          </p:txBody>
        </p:sp>
        <p:sp>
          <p:nvSpPr>
            <p:cNvPr id="65" name="Rectangle 59"/>
            <p:cNvSpPr>
              <a:spLocks noChangeArrowheads="1"/>
            </p:cNvSpPr>
            <p:nvPr/>
          </p:nvSpPr>
          <p:spPr bwMode="auto">
            <a:xfrm>
              <a:off x="15942" y="4509"/>
              <a:ext cx="98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6" name="Rectangle 60"/>
            <p:cNvSpPr>
              <a:spLocks noChangeArrowheads="1"/>
            </p:cNvSpPr>
            <p:nvPr/>
          </p:nvSpPr>
          <p:spPr bwMode="auto">
            <a:xfrm>
              <a:off x="15982" y="4409"/>
              <a:ext cx="90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7" name="Rectangle 61"/>
            <p:cNvSpPr>
              <a:spLocks noChangeArrowheads="1"/>
            </p:cNvSpPr>
            <p:nvPr/>
          </p:nvSpPr>
          <p:spPr bwMode="auto">
            <a:xfrm>
              <a:off x="16339" y="4307"/>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8" name="Rectangle 62"/>
            <p:cNvSpPr>
              <a:spLocks noChangeArrowheads="1"/>
            </p:cNvSpPr>
            <p:nvPr/>
          </p:nvSpPr>
          <p:spPr bwMode="auto">
            <a:xfrm>
              <a:off x="16374" y="3939"/>
              <a:ext cx="122" cy="40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9" name="Rectangle 63"/>
            <p:cNvSpPr>
              <a:spLocks noChangeArrowheads="1"/>
            </p:cNvSpPr>
            <p:nvPr/>
          </p:nvSpPr>
          <p:spPr bwMode="auto">
            <a:xfrm>
              <a:off x="16339" y="3919"/>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0" name="Rectangle 64"/>
            <p:cNvSpPr>
              <a:spLocks noChangeArrowheads="1"/>
            </p:cNvSpPr>
            <p:nvPr/>
          </p:nvSpPr>
          <p:spPr bwMode="auto">
            <a:xfrm>
              <a:off x="16631" y="4307"/>
              <a:ext cx="18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1" name="Rectangle 65"/>
            <p:cNvSpPr>
              <a:spLocks noChangeArrowheads="1"/>
            </p:cNvSpPr>
            <p:nvPr/>
          </p:nvSpPr>
          <p:spPr bwMode="auto">
            <a:xfrm>
              <a:off x="16664" y="3939"/>
              <a:ext cx="120" cy="40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2" name="Rectangle 66"/>
            <p:cNvSpPr>
              <a:spLocks noChangeArrowheads="1"/>
            </p:cNvSpPr>
            <p:nvPr/>
          </p:nvSpPr>
          <p:spPr bwMode="auto">
            <a:xfrm>
              <a:off x="16631" y="3919"/>
              <a:ext cx="18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3" name="Rectangle 67"/>
            <p:cNvSpPr>
              <a:spLocks noChangeArrowheads="1"/>
            </p:cNvSpPr>
            <p:nvPr/>
          </p:nvSpPr>
          <p:spPr bwMode="auto">
            <a:xfrm>
              <a:off x="16052" y="4307"/>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4" name="Rectangle 68"/>
            <p:cNvSpPr>
              <a:spLocks noChangeArrowheads="1"/>
            </p:cNvSpPr>
            <p:nvPr/>
          </p:nvSpPr>
          <p:spPr bwMode="auto">
            <a:xfrm>
              <a:off x="16084" y="3939"/>
              <a:ext cx="125" cy="40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5" name="Rectangle 69"/>
            <p:cNvSpPr>
              <a:spLocks noChangeArrowheads="1"/>
            </p:cNvSpPr>
            <p:nvPr/>
          </p:nvSpPr>
          <p:spPr bwMode="auto">
            <a:xfrm>
              <a:off x="16052" y="3919"/>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6" name="Rectangle 70"/>
            <p:cNvSpPr>
              <a:spLocks noChangeArrowheads="1"/>
            </p:cNvSpPr>
            <p:nvPr/>
          </p:nvSpPr>
          <p:spPr bwMode="auto">
            <a:xfrm>
              <a:off x="15982" y="3810"/>
              <a:ext cx="90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7" name="Freeform 71"/>
            <p:cNvSpPr/>
            <p:nvPr/>
          </p:nvSpPr>
          <p:spPr bwMode="auto">
            <a:xfrm>
              <a:off x="15977" y="3529"/>
              <a:ext cx="918" cy="289"/>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8" name="Freeform 72"/>
            <p:cNvSpPr>
              <a:spLocks noEditPoints="1"/>
            </p:cNvSpPr>
            <p:nvPr/>
          </p:nvSpPr>
          <p:spPr bwMode="auto">
            <a:xfrm>
              <a:off x="13487" y="3782"/>
              <a:ext cx="1260" cy="822"/>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00B050"/>
            </a:solidFill>
            <a:ln>
              <a:noFill/>
            </a:ln>
          </p:spPr>
          <p:txBody>
            <a:bodyPr vert="horz" wrap="square" lIns="91416" tIns="45708" rIns="91416" bIns="45708" numCol="1" anchor="t" anchorCtr="0" compatLnSpc="1"/>
            <a:lstStyle/>
            <a:p>
              <a:endParaRPr lang="id-ID">
                <a:solidFill>
                  <a:srgbClr val="DCB68A"/>
                </a:solidFill>
              </a:endParaRPr>
            </a:p>
          </p:txBody>
        </p:sp>
        <p:sp>
          <p:nvSpPr>
            <p:cNvPr id="79" name="Freeform 73"/>
            <p:cNvSpPr>
              <a:spLocks noEditPoints="1"/>
            </p:cNvSpPr>
            <p:nvPr/>
          </p:nvSpPr>
          <p:spPr bwMode="auto">
            <a:xfrm>
              <a:off x="16267" y="4684"/>
              <a:ext cx="295" cy="51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0" name="Freeform 74"/>
            <p:cNvSpPr>
              <a:spLocks noEditPoints="1"/>
            </p:cNvSpPr>
            <p:nvPr/>
          </p:nvSpPr>
          <p:spPr bwMode="auto">
            <a:xfrm>
              <a:off x="13692" y="2920"/>
              <a:ext cx="592" cy="72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bg1">
                <a:lumMod val="6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81" name="Freeform 75"/>
            <p:cNvSpPr>
              <a:spLocks noEditPoints="1"/>
            </p:cNvSpPr>
            <p:nvPr/>
          </p:nvSpPr>
          <p:spPr bwMode="auto">
            <a:xfrm>
              <a:off x="14832" y="3682"/>
              <a:ext cx="897" cy="9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2" name="Freeform 76"/>
            <p:cNvSpPr>
              <a:spLocks noEditPoints="1"/>
            </p:cNvSpPr>
            <p:nvPr/>
          </p:nvSpPr>
          <p:spPr bwMode="auto">
            <a:xfrm>
              <a:off x="13937" y="4842"/>
              <a:ext cx="1012" cy="767"/>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tx1"/>
            </a:solidFill>
            <a:ln>
              <a:noFill/>
            </a:ln>
          </p:spPr>
          <p:txBody>
            <a:bodyPr vert="horz" wrap="square" lIns="91416" tIns="45708" rIns="91416" bIns="45708" numCol="1" anchor="t" anchorCtr="0" compatLnSpc="1"/>
            <a:lstStyle/>
            <a:p>
              <a:endParaRPr lang="id-ID">
                <a:solidFill>
                  <a:srgbClr val="DCB68A"/>
                </a:solidFill>
              </a:endParaRPr>
            </a:p>
          </p:txBody>
        </p:sp>
        <p:sp>
          <p:nvSpPr>
            <p:cNvPr id="83" name="Freeform 77"/>
            <p:cNvSpPr/>
            <p:nvPr/>
          </p:nvSpPr>
          <p:spPr bwMode="auto">
            <a:xfrm>
              <a:off x="14380" y="3717"/>
              <a:ext cx="337" cy="252"/>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4" name="Freeform 78"/>
            <p:cNvSpPr/>
            <p:nvPr/>
          </p:nvSpPr>
          <p:spPr bwMode="auto">
            <a:xfrm>
              <a:off x="14529" y="3652"/>
              <a:ext cx="92" cy="11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5" name="Freeform 79"/>
            <p:cNvSpPr>
              <a:spLocks noEditPoints="1"/>
            </p:cNvSpPr>
            <p:nvPr/>
          </p:nvSpPr>
          <p:spPr bwMode="auto">
            <a:xfrm>
              <a:off x="14005" y="5756"/>
              <a:ext cx="355" cy="492"/>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6" name="Freeform 80"/>
            <p:cNvSpPr>
              <a:spLocks noEditPoints="1"/>
            </p:cNvSpPr>
            <p:nvPr/>
          </p:nvSpPr>
          <p:spPr bwMode="auto">
            <a:xfrm>
              <a:off x="16731" y="3232"/>
              <a:ext cx="445" cy="487"/>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chemeClr val="accent2"/>
            </a:solidFill>
            <a:ln>
              <a:noFill/>
            </a:ln>
          </p:spPr>
          <p:txBody>
            <a:bodyPr vert="horz" wrap="square" lIns="91416" tIns="45708" rIns="91416" bIns="45708" numCol="1" anchor="t" anchorCtr="0" compatLnSpc="1"/>
            <a:lstStyle/>
            <a:p>
              <a:endParaRPr lang="id-ID">
                <a:solidFill>
                  <a:srgbClr val="DCB68A"/>
                </a:solidFill>
              </a:endParaRPr>
            </a:p>
          </p:txBody>
        </p:sp>
        <p:sp>
          <p:nvSpPr>
            <p:cNvPr id="87" name="Freeform 81"/>
            <p:cNvSpPr>
              <a:spLocks noEditPoints="1"/>
            </p:cNvSpPr>
            <p:nvPr/>
          </p:nvSpPr>
          <p:spPr bwMode="auto">
            <a:xfrm>
              <a:off x="14507" y="2577"/>
              <a:ext cx="672" cy="967"/>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8" name="Freeform 82"/>
            <p:cNvSpPr>
              <a:spLocks noEditPoints="1"/>
            </p:cNvSpPr>
            <p:nvPr/>
          </p:nvSpPr>
          <p:spPr bwMode="auto">
            <a:xfrm>
              <a:off x="14267" y="2440"/>
              <a:ext cx="387" cy="342"/>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chemeClr val="accent1">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89" name="Freeform 83"/>
            <p:cNvSpPr/>
            <p:nvPr/>
          </p:nvSpPr>
          <p:spPr bwMode="auto">
            <a:xfrm>
              <a:off x="14157" y="2645"/>
              <a:ext cx="170" cy="107"/>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chemeClr val="accent1">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90" name="Freeform 84"/>
            <p:cNvSpPr/>
            <p:nvPr/>
          </p:nvSpPr>
          <p:spPr bwMode="auto">
            <a:xfrm>
              <a:off x="13987" y="2684"/>
              <a:ext cx="230" cy="14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chemeClr val="accent1">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91" name="Freeform 85"/>
            <p:cNvSpPr>
              <a:spLocks noEditPoints="1"/>
            </p:cNvSpPr>
            <p:nvPr/>
          </p:nvSpPr>
          <p:spPr bwMode="auto">
            <a:xfrm>
              <a:off x="13917" y="4484"/>
              <a:ext cx="702" cy="2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2" name="Freeform 86"/>
            <p:cNvSpPr/>
            <p:nvPr/>
          </p:nvSpPr>
          <p:spPr bwMode="auto">
            <a:xfrm>
              <a:off x="16826" y="5129"/>
              <a:ext cx="387" cy="497"/>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3" name="Freeform 87"/>
            <p:cNvSpPr/>
            <p:nvPr/>
          </p:nvSpPr>
          <p:spPr bwMode="auto">
            <a:xfrm>
              <a:off x="17046" y="5112"/>
              <a:ext cx="187" cy="13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4" name="Freeform 88"/>
            <p:cNvSpPr/>
            <p:nvPr/>
          </p:nvSpPr>
          <p:spPr bwMode="auto">
            <a:xfrm>
              <a:off x="16901" y="5214"/>
              <a:ext cx="257" cy="357"/>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5" name="Freeform 89"/>
            <p:cNvSpPr>
              <a:spLocks noEditPoints="1"/>
            </p:cNvSpPr>
            <p:nvPr/>
          </p:nvSpPr>
          <p:spPr bwMode="auto">
            <a:xfrm>
              <a:off x="16302" y="3180"/>
              <a:ext cx="350" cy="25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6" name="Freeform 90"/>
            <p:cNvSpPr/>
            <p:nvPr/>
          </p:nvSpPr>
          <p:spPr bwMode="auto">
            <a:xfrm>
              <a:off x="13385" y="4849"/>
              <a:ext cx="325" cy="42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7" name="Freeform 91"/>
            <p:cNvSpPr/>
            <p:nvPr/>
          </p:nvSpPr>
          <p:spPr bwMode="auto">
            <a:xfrm>
              <a:off x="13365" y="4834"/>
              <a:ext cx="160" cy="11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8" name="Freeform 92"/>
            <p:cNvSpPr/>
            <p:nvPr/>
          </p:nvSpPr>
          <p:spPr bwMode="auto">
            <a:xfrm>
              <a:off x="13430" y="4924"/>
              <a:ext cx="220" cy="302"/>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9" name="Freeform 93"/>
            <p:cNvSpPr>
              <a:spLocks noEditPoints="1"/>
            </p:cNvSpPr>
            <p:nvPr/>
          </p:nvSpPr>
          <p:spPr bwMode="auto">
            <a:xfrm>
              <a:off x="15527" y="7449"/>
              <a:ext cx="345" cy="377"/>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0" name="Freeform 94"/>
            <p:cNvSpPr/>
            <p:nvPr/>
          </p:nvSpPr>
          <p:spPr bwMode="auto">
            <a:xfrm>
              <a:off x="15109" y="4962"/>
              <a:ext cx="100" cy="9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1" name="Freeform 95"/>
            <p:cNvSpPr/>
            <p:nvPr/>
          </p:nvSpPr>
          <p:spPr bwMode="auto">
            <a:xfrm>
              <a:off x="15087" y="4674"/>
              <a:ext cx="92" cy="31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2" name="Freeform 96"/>
            <p:cNvSpPr/>
            <p:nvPr/>
          </p:nvSpPr>
          <p:spPr bwMode="auto">
            <a:xfrm>
              <a:off x="15152" y="4724"/>
              <a:ext cx="200" cy="267"/>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3" name="Freeform 97"/>
            <p:cNvSpPr/>
            <p:nvPr/>
          </p:nvSpPr>
          <p:spPr bwMode="auto">
            <a:xfrm>
              <a:off x="15134" y="5034"/>
              <a:ext cx="25" cy="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4" name="Freeform 98"/>
            <p:cNvSpPr>
              <a:spLocks noEditPoints="1"/>
            </p:cNvSpPr>
            <p:nvPr/>
          </p:nvSpPr>
          <p:spPr bwMode="auto">
            <a:xfrm>
              <a:off x="15054" y="2502"/>
              <a:ext cx="347" cy="372"/>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92D050"/>
            </a:solidFill>
            <a:ln>
              <a:noFill/>
            </a:ln>
          </p:spPr>
          <p:txBody>
            <a:bodyPr vert="horz" wrap="square" lIns="91416" tIns="45708" rIns="91416" bIns="45708" numCol="1" anchor="t" anchorCtr="0" compatLnSpc="1"/>
            <a:lstStyle/>
            <a:p>
              <a:endParaRPr lang="id-ID">
                <a:solidFill>
                  <a:srgbClr val="DCB68A"/>
                </a:solidFill>
              </a:endParaRPr>
            </a:p>
          </p:txBody>
        </p:sp>
      </p:grpSp>
      <p:sp>
        <p:nvSpPr>
          <p:cNvPr id="105" name="燕尾形 104"/>
          <p:cNvSpPr/>
          <p:nvPr/>
        </p:nvSpPr>
        <p:spPr>
          <a:xfrm>
            <a:off x="1889760" y="161798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07" name="矩形 106"/>
          <p:cNvSpPr/>
          <p:nvPr>
            <p:custDataLst>
              <p:tags r:id="rId1"/>
            </p:custDataLst>
          </p:nvPr>
        </p:nvSpPr>
        <p:spPr>
          <a:xfrm>
            <a:off x="519983" y="1601996"/>
            <a:ext cx="1350010" cy="397510"/>
          </a:xfrm>
          <a:prstGeom prst="rect">
            <a:avLst/>
          </a:prstGeom>
        </p:spPr>
        <p:txBody>
          <a:bodyPr wrap="none" lIns="91407" tIns="45704" rIns="91407" bIns="45704">
            <a:spAutoFit/>
          </a:bodyPr>
          <a:lstStyle/>
          <a:p>
            <a:r>
              <a:rPr lang="zh-CN" altLang="en-US" sz="2000" spc="300" dirty="0">
                <a:solidFill>
                  <a:srgbClr val="E61817"/>
                </a:solidFill>
                <a:latin typeface="腾祥澜黑简" panose="01010104010101010101" pitchFamily="2" charset="-122"/>
                <a:ea typeface="腾祥澜黑简" panose="01010104010101010101" pitchFamily="2" charset="-122"/>
              </a:rPr>
              <a:t>关键点一</a:t>
            </a:r>
            <a:endParaRPr lang="en-US" altLang="zh-CN" sz="2000" spc="300" dirty="0">
              <a:solidFill>
                <a:srgbClr val="E61817"/>
              </a:solidFill>
              <a:latin typeface="腾祥澜黑简" panose="01010104010101010101" pitchFamily="2" charset="-122"/>
              <a:ea typeface="腾祥澜黑简" panose="01010104010101010101" pitchFamily="2" charset="-122"/>
            </a:endParaRPr>
          </a:p>
        </p:txBody>
      </p:sp>
      <p:sp>
        <p:nvSpPr>
          <p:cNvPr id="108" name="矩形 47"/>
          <p:cNvSpPr>
            <a:spLocks noChangeArrowheads="1"/>
          </p:cNvSpPr>
          <p:nvPr>
            <p:custDataLst>
              <p:tags r:id="rId2"/>
            </p:custDataLst>
          </p:nvPr>
        </p:nvSpPr>
        <p:spPr bwMode="auto">
          <a:xfrm>
            <a:off x="2261235" y="1376045"/>
            <a:ext cx="631444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正式党员</a:t>
            </a:r>
            <a:r>
              <a:rPr lang="en-US" altLang="zh-CN" sz="1800" dirty="0">
                <a:highlight>
                  <a:srgbClr val="FFFF00"/>
                </a:highlight>
                <a:latin typeface="黑体" panose="02010609060101010101" charset="-122"/>
                <a:ea typeface="黑体" panose="02010609060101010101" charset="-122"/>
                <a:cs typeface="黑体" panose="02010609060101010101" charset="-122"/>
              </a:rPr>
              <a:t>3</a:t>
            </a:r>
            <a:r>
              <a:rPr lang="zh-CN" altLang="en-US" sz="1800" dirty="0">
                <a:highlight>
                  <a:srgbClr val="FFFF00"/>
                </a:highlight>
                <a:latin typeface="黑体" panose="02010609060101010101" charset="-122"/>
                <a:ea typeface="黑体" panose="02010609060101010101" charset="-122"/>
                <a:cs typeface="黑体" panose="02010609060101010101" charset="-122"/>
              </a:rPr>
              <a:t>名至</a:t>
            </a:r>
            <a:r>
              <a:rPr lang="en-US" altLang="zh-CN" sz="1800" dirty="0">
                <a:highlight>
                  <a:srgbClr val="FFFF00"/>
                </a:highlight>
                <a:latin typeface="黑体" panose="02010609060101010101" charset="-122"/>
                <a:ea typeface="黑体" panose="02010609060101010101" charset="-122"/>
                <a:cs typeface="黑体" panose="02010609060101010101" charset="-122"/>
              </a:rPr>
              <a:t>50</a:t>
            </a:r>
            <a:r>
              <a:rPr lang="zh-CN" altLang="en-US" sz="1800" dirty="0">
                <a:highlight>
                  <a:srgbClr val="FFFF00"/>
                </a:highlight>
                <a:latin typeface="黑体" panose="02010609060101010101" charset="-122"/>
                <a:ea typeface="黑体" panose="02010609060101010101" charset="-122"/>
                <a:cs typeface="黑体" panose="02010609060101010101" charset="-122"/>
              </a:rPr>
              <a:t>名</a:t>
            </a:r>
            <a:r>
              <a:rPr lang="zh-CN" altLang="en-US" sz="1800" dirty="0">
                <a:latin typeface="黑体" panose="02010609060101010101" charset="-122"/>
                <a:ea typeface="黑体" panose="02010609060101010101" charset="-122"/>
                <a:cs typeface="黑体" panose="02010609060101010101" charset="-122"/>
              </a:rPr>
              <a:t>设立党支部，</a:t>
            </a:r>
            <a:r>
              <a:rPr lang="en-US" altLang="zh-CN" sz="1800" dirty="0">
                <a:latin typeface="黑体" panose="02010609060101010101" charset="-122"/>
                <a:ea typeface="黑体" panose="02010609060101010101" charset="-122"/>
                <a:cs typeface="黑体" panose="02010609060101010101" charset="-122"/>
              </a:rPr>
              <a:t>50</a:t>
            </a:r>
            <a:r>
              <a:rPr lang="zh-CN" altLang="en-US" sz="1800" dirty="0">
                <a:latin typeface="黑体" panose="02010609060101010101" charset="-122"/>
                <a:ea typeface="黑体" panose="02010609060101010101" charset="-122"/>
                <a:cs typeface="黑体" panose="02010609060101010101" charset="-122"/>
              </a:rPr>
              <a:t>名（不含）至</a:t>
            </a:r>
            <a:r>
              <a:rPr lang="en-US" altLang="zh-CN" sz="1800" dirty="0">
                <a:latin typeface="黑体" panose="02010609060101010101" charset="-122"/>
                <a:ea typeface="黑体" panose="02010609060101010101" charset="-122"/>
                <a:cs typeface="黑体" panose="02010609060101010101" charset="-122"/>
              </a:rPr>
              <a:t>100</a:t>
            </a:r>
            <a:r>
              <a:rPr lang="zh-CN" altLang="en-US" sz="1800" dirty="0">
                <a:latin typeface="黑体" panose="02010609060101010101" charset="-122"/>
                <a:ea typeface="黑体" panose="02010609060101010101" charset="-122"/>
                <a:cs typeface="黑体" panose="02010609060101010101" charset="-122"/>
              </a:rPr>
              <a:t>名设立党总支，</a:t>
            </a:r>
            <a:r>
              <a:rPr lang="en-US" altLang="zh-CN" sz="1800" dirty="0">
                <a:latin typeface="黑体" panose="02010609060101010101" charset="-122"/>
                <a:ea typeface="黑体" panose="02010609060101010101" charset="-122"/>
                <a:cs typeface="黑体" panose="02010609060101010101" charset="-122"/>
              </a:rPr>
              <a:t>100</a:t>
            </a:r>
            <a:r>
              <a:rPr lang="zh-CN" altLang="en-US" sz="1800" dirty="0">
                <a:latin typeface="黑体" panose="02010609060101010101" charset="-122"/>
                <a:ea typeface="黑体" panose="02010609060101010101" charset="-122"/>
                <a:cs typeface="黑体" panose="02010609060101010101" charset="-122"/>
              </a:rPr>
              <a:t>名（不含）</a:t>
            </a:r>
            <a:r>
              <a:rPr lang="zh-CN" altLang="en-US" sz="1800" dirty="0">
                <a:latin typeface="黑体" panose="02010609060101010101" charset="-122"/>
                <a:ea typeface="黑体" panose="02010609060101010101" charset="-122"/>
                <a:cs typeface="黑体" panose="02010609060101010101" charset="-122"/>
              </a:rPr>
              <a:t>以上设立党委。正式党员人数不足</a:t>
            </a:r>
            <a:r>
              <a:rPr lang="en-US" altLang="zh-CN" sz="1800" dirty="0">
                <a:latin typeface="黑体" panose="02010609060101010101" charset="-122"/>
                <a:ea typeface="黑体" panose="02010609060101010101" charset="-122"/>
                <a:cs typeface="黑体" panose="02010609060101010101" charset="-122"/>
              </a:rPr>
              <a:t>50</a:t>
            </a:r>
            <a:r>
              <a:rPr lang="zh-CN" altLang="en-US" sz="1800" dirty="0">
                <a:latin typeface="黑体" panose="02010609060101010101" charset="-122"/>
                <a:ea typeface="黑体" panose="02010609060101010101" charset="-122"/>
                <a:cs typeface="黑体" panose="02010609060101010101" charset="-122"/>
              </a:rPr>
              <a:t>、确因工作需要，经上级党组织批准，</a:t>
            </a:r>
            <a:r>
              <a:rPr lang="zh-CN" altLang="en-US" sz="1800" dirty="0">
                <a:latin typeface="黑体" panose="02010609060101010101" charset="-122"/>
                <a:ea typeface="黑体" panose="02010609060101010101" charset="-122"/>
                <a:cs typeface="黑体" panose="02010609060101010101" charset="-122"/>
              </a:rPr>
              <a:t>可以设立党总支。</a:t>
            </a:r>
            <a:endParaRPr lang="zh-CN" altLang="en-US" sz="1800" dirty="0">
              <a:latin typeface="黑体" panose="02010609060101010101" charset="-122"/>
              <a:ea typeface="黑体" panose="02010609060101010101" charset="-122"/>
              <a:cs typeface="黑体" panose="02010609060101010101" charset="-122"/>
            </a:endParaRPr>
          </a:p>
        </p:txBody>
      </p:sp>
      <p:sp>
        <p:nvSpPr>
          <p:cNvPr id="111" name="矩形 110"/>
          <p:cNvSpPr/>
          <p:nvPr>
            <p:custDataLst>
              <p:tags r:id="rId3"/>
            </p:custDataLst>
          </p:nvPr>
        </p:nvSpPr>
        <p:spPr>
          <a:xfrm>
            <a:off x="531413" y="4068977"/>
            <a:ext cx="1350010" cy="397510"/>
          </a:xfrm>
          <a:prstGeom prst="rect">
            <a:avLst/>
          </a:prstGeom>
        </p:spPr>
        <p:txBody>
          <a:bodyPr wrap="none" lIns="91407" tIns="45704" rIns="91407" bIns="45704">
            <a:spAutoFit/>
          </a:bodyPr>
          <a:lstStyle/>
          <a:p>
            <a:pPr algn="l"/>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关键点</a:t>
            </a:r>
            <a:r>
              <a:rPr lang="zh-CN" altLang="en-US" sz="2000" spc="300" dirty="0">
                <a:solidFill>
                  <a:srgbClr val="E61817"/>
                </a:solidFill>
                <a:latin typeface="腾祥澜黑简" panose="01010104010101010101" pitchFamily="2" charset="-122"/>
                <a:ea typeface="腾祥澜黑简" panose="01010104010101010101" pitchFamily="2" charset="-122"/>
                <a:sym typeface="+mn-ea"/>
              </a:rPr>
              <a:t>四</a:t>
            </a:r>
            <a:endParaRPr lang="zh-CN" altLang="en-US" sz="2000" spc="300" dirty="0">
              <a:solidFill>
                <a:srgbClr val="E61817"/>
              </a:solidFill>
              <a:latin typeface="腾祥澜黑简" panose="01010104010101010101" pitchFamily="2" charset="-122"/>
              <a:ea typeface="腾祥澜黑简" panose="01010104010101010101" pitchFamily="2" charset="-122"/>
              <a:sym typeface="+mn-ea"/>
            </a:endParaRPr>
          </a:p>
        </p:txBody>
      </p:sp>
      <p:sp>
        <p:nvSpPr>
          <p:cNvPr id="112" name="矩形 47"/>
          <p:cNvSpPr>
            <a:spLocks noChangeArrowheads="1"/>
          </p:cNvSpPr>
          <p:nvPr>
            <p:custDataLst>
              <p:tags r:id="rId4"/>
            </p:custDataLst>
          </p:nvPr>
        </p:nvSpPr>
        <p:spPr bwMode="auto">
          <a:xfrm>
            <a:off x="2280285" y="3799840"/>
            <a:ext cx="669988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正式党员不足</a:t>
            </a:r>
            <a:r>
              <a:rPr lang="en-US" altLang="zh-CN" sz="1800" dirty="0">
                <a:latin typeface="黑体" panose="02010609060101010101" charset="-122"/>
                <a:ea typeface="黑体" panose="02010609060101010101" charset="-122"/>
                <a:cs typeface="黑体" panose="02010609060101010101" charset="-122"/>
              </a:rPr>
              <a:t>3</a:t>
            </a:r>
            <a:r>
              <a:rPr lang="zh-CN" altLang="en-US" sz="1800" dirty="0">
                <a:latin typeface="黑体" panose="02010609060101010101" charset="-122"/>
                <a:ea typeface="黑体" panose="02010609060101010101" charset="-122"/>
                <a:cs typeface="黑体" panose="02010609060101010101" charset="-122"/>
              </a:rPr>
              <a:t>人的单位，成立联合党支部，联合党支部覆盖单位不超过</a:t>
            </a:r>
            <a:r>
              <a:rPr lang="en-US" altLang="zh-CN" sz="1800" dirty="0">
                <a:latin typeface="黑体" panose="02010609060101010101" charset="-122"/>
                <a:ea typeface="黑体" panose="02010609060101010101" charset="-122"/>
                <a:cs typeface="黑体" panose="02010609060101010101" charset="-122"/>
              </a:rPr>
              <a:t>5</a:t>
            </a:r>
            <a:r>
              <a:rPr lang="zh-CN" altLang="en-US" sz="1800" dirty="0">
                <a:latin typeface="黑体" panose="02010609060101010101" charset="-122"/>
                <a:ea typeface="黑体" panose="02010609060101010101" charset="-122"/>
                <a:cs typeface="黑体" panose="02010609060101010101" charset="-122"/>
              </a:rPr>
              <a:t>个。</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注：两个独立法人公司党支部，一般情况下，不联合成立党支部。</a:t>
            </a:r>
            <a:endPar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endParaRPr>
          </a:p>
        </p:txBody>
      </p:sp>
      <p:sp>
        <p:nvSpPr>
          <p:cNvPr id="115" name="矩形 114"/>
          <p:cNvSpPr/>
          <p:nvPr>
            <p:custDataLst>
              <p:tags r:id="rId5"/>
            </p:custDataLst>
          </p:nvPr>
        </p:nvSpPr>
        <p:spPr>
          <a:xfrm>
            <a:off x="519983" y="5047751"/>
            <a:ext cx="1350010" cy="397510"/>
          </a:xfrm>
          <a:prstGeom prst="rect">
            <a:avLst/>
          </a:prstGeom>
        </p:spPr>
        <p:txBody>
          <a:bodyPr wrap="none" lIns="91407" tIns="45704" rIns="91407" bIns="45704">
            <a:spAutoFit/>
          </a:bodyPr>
          <a:lstStyle/>
          <a:p>
            <a:pPr algn="l"/>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关键点</a:t>
            </a:r>
            <a:r>
              <a:rPr lang="zh-CN" altLang="en-US" sz="2000" spc="300" dirty="0">
                <a:solidFill>
                  <a:srgbClr val="E61817"/>
                </a:solidFill>
                <a:latin typeface="腾祥澜黑简" panose="01010104010101010101" pitchFamily="2" charset="-122"/>
                <a:ea typeface="腾祥澜黑简" panose="01010104010101010101" pitchFamily="2" charset="-122"/>
                <a:sym typeface="+mn-ea"/>
              </a:rPr>
              <a:t>五</a:t>
            </a:r>
            <a:endParaRPr lang="zh-CN" altLang="en-US" sz="2000" spc="300" dirty="0">
              <a:solidFill>
                <a:srgbClr val="E61817"/>
              </a:solidFill>
              <a:latin typeface="腾祥澜黑简" panose="01010104010101010101" pitchFamily="2" charset="-122"/>
              <a:ea typeface="腾祥澜黑简" panose="01010104010101010101" pitchFamily="2" charset="-122"/>
              <a:sym typeface="+mn-ea"/>
            </a:endParaRPr>
          </a:p>
        </p:txBody>
      </p:sp>
      <p:sp>
        <p:nvSpPr>
          <p:cNvPr id="116" name="矩形 47"/>
          <p:cNvSpPr>
            <a:spLocks noChangeArrowheads="1"/>
          </p:cNvSpPr>
          <p:nvPr>
            <p:custDataLst>
              <p:tags r:id="rId6"/>
            </p:custDataLst>
          </p:nvPr>
        </p:nvSpPr>
        <p:spPr bwMode="auto">
          <a:xfrm>
            <a:off x="2273300" y="4794250"/>
            <a:ext cx="788733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党支部要实现党员班组全覆盖，未覆盖有四种解决办法：一是调整班组，二是调整党员岗位班组，三是发展党员，四是进行党员包联班组（</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有包联文件、有要求、有工作记录</a:t>
            </a:r>
            <a:r>
              <a:rPr lang="zh-CN" altLang="en-US" sz="1800" dirty="0">
                <a:latin typeface="黑体" panose="02010609060101010101" charset="-122"/>
                <a:ea typeface="黑体" panose="02010609060101010101" charset="-122"/>
                <a:cs typeface="黑体" panose="02010609060101010101" charset="-122"/>
              </a:rPr>
              <a:t>）。</a:t>
            </a:r>
            <a:endParaRPr lang="en-US" altLang="zh-CN" sz="1800" dirty="0">
              <a:latin typeface="黑体" panose="02010609060101010101" charset="-122"/>
              <a:ea typeface="黑体" panose="02010609060101010101" charset="-122"/>
              <a:cs typeface="黑体" panose="02010609060101010101" charset="-122"/>
            </a:endParaRPr>
          </a:p>
        </p:txBody>
      </p:sp>
      <p:sp>
        <p:nvSpPr>
          <p:cNvPr id="123" name="矩形 122"/>
          <p:cNvSpPr/>
          <p:nvPr>
            <p:custDataLst>
              <p:tags r:id="rId7"/>
            </p:custDataLst>
          </p:nvPr>
        </p:nvSpPr>
        <p:spPr>
          <a:xfrm>
            <a:off x="519983" y="5951991"/>
            <a:ext cx="1350010" cy="397510"/>
          </a:xfrm>
          <a:prstGeom prst="rect">
            <a:avLst/>
          </a:prstGeom>
        </p:spPr>
        <p:txBody>
          <a:bodyPr wrap="none" lIns="91407" tIns="45704" rIns="91407" bIns="45704">
            <a:spAutoFit/>
          </a:bodyPr>
          <a:lstStyle/>
          <a:p>
            <a:pPr algn="l"/>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关键点</a:t>
            </a:r>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六</a:t>
            </a:r>
            <a:endParaRPr lang="zh-CN" altLang="en-US" sz="2000" spc="300" dirty="0">
              <a:solidFill>
                <a:srgbClr val="E61817"/>
              </a:solidFill>
              <a:latin typeface="腾祥澜黑简" panose="01010104010101010101" pitchFamily="2" charset="-122"/>
              <a:ea typeface="腾祥澜黑简" panose="01010104010101010101" pitchFamily="2" charset="-122"/>
              <a:sym typeface="+mn-ea"/>
            </a:endParaRPr>
          </a:p>
        </p:txBody>
      </p:sp>
      <p:sp>
        <p:nvSpPr>
          <p:cNvPr id="124" name="矩形 47"/>
          <p:cNvSpPr>
            <a:spLocks noChangeArrowheads="1"/>
          </p:cNvSpPr>
          <p:nvPr>
            <p:custDataLst>
              <p:tags r:id="rId8"/>
            </p:custDataLst>
          </p:nvPr>
        </p:nvSpPr>
        <p:spPr bwMode="auto">
          <a:xfrm>
            <a:off x="2261235" y="5828665"/>
            <a:ext cx="8498205"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根据工作需要设置党小组；党小组由至少</a:t>
            </a:r>
            <a:r>
              <a:rPr lang="en-US" altLang="zh-CN" sz="1800" dirty="0">
                <a:latin typeface="黑体" panose="02010609060101010101" charset="-122"/>
                <a:ea typeface="黑体" panose="02010609060101010101" charset="-122"/>
                <a:cs typeface="黑体" panose="02010609060101010101" charset="-122"/>
              </a:rPr>
              <a:t>3</a:t>
            </a:r>
            <a:r>
              <a:rPr lang="zh-CN" altLang="en-US" sz="1800" dirty="0">
                <a:latin typeface="黑体" panose="02010609060101010101" charset="-122"/>
                <a:ea typeface="黑体" panose="02010609060101010101" charset="-122"/>
                <a:cs typeface="黑体" panose="02010609060101010101" charset="-122"/>
              </a:rPr>
              <a:t>名党员组成；党小组组长不能由预备党员担任；</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支委委员不能同时在一个党小组内；</a:t>
            </a:r>
            <a:r>
              <a:rPr lang="zh-CN" altLang="en-US" sz="1800" dirty="0">
                <a:latin typeface="黑体" panose="02010609060101010101" charset="-122"/>
                <a:ea typeface="黑体" panose="02010609060101010101" charset="-122"/>
                <a:cs typeface="黑体" panose="02010609060101010101" charset="-122"/>
              </a:rPr>
              <a:t>设置了党小组每月要召开会议。</a:t>
            </a:r>
            <a:endParaRPr lang="en-US" altLang="zh-CN" sz="1800" dirty="0">
              <a:latin typeface="黑体" panose="02010609060101010101" charset="-122"/>
              <a:ea typeface="黑体" panose="02010609060101010101" charset="-122"/>
              <a:cs typeface="黑体" panose="02010609060101010101" charset="-122"/>
            </a:endParaRPr>
          </a:p>
        </p:txBody>
      </p:sp>
      <p:sp>
        <p:nvSpPr>
          <p:cNvPr id="4" name="燕尾形 3"/>
          <p:cNvSpPr/>
          <p:nvPr>
            <p:custDataLst>
              <p:tags r:id="rId9"/>
            </p:custDataLst>
          </p:nvPr>
        </p:nvSpPr>
        <p:spPr>
          <a:xfrm>
            <a:off x="1906270" y="596773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805"/>
          </a:p>
        </p:txBody>
      </p:sp>
      <p:sp>
        <p:nvSpPr>
          <p:cNvPr id="117" name="燕尾形 116"/>
          <p:cNvSpPr/>
          <p:nvPr>
            <p:custDataLst>
              <p:tags r:id="rId10"/>
            </p:custDataLst>
          </p:nvPr>
        </p:nvSpPr>
        <p:spPr>
          <a:xfrm>
            <a:off x="1906270" y="5047615"/>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18" name="燕尾形 117"/>
          <p:cNvSpPr/>
          <p:nvPr>
            <p:custDataLst>
              <p:tags r:id="rId11"/>
            </p:custDataLst>
          </p:nvPr>
        </p:nvSpPr>
        <p:spPr>
          <a:xfrm>
            <a:off x="1906270" y="4081145"/>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19" name="燕尾形 118"/>
          <p:cNvSpPr/>
          <p:nvPr>
            <p:custDataLst>
              <p:tags r:id="rId12"/>
            </p:custDataLst>
          </p:nvPr>
        </p:nvSpPr>
        <p:spPr>
          <a:xfrm>
            <a:off x="1917700" y="262382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20" name="矩形 119"/>
          <p:cNvSpPr/>
          <p:nvPr>
            <p:custDataLst>
              <p:tags r:id="rId13"/>
            </p:custDataLst>
          </p:nvPr>
        </p:nvSpPr>
        <p:spPr>
          <a:xfrm>
            <a:off x="531413" y="2607836"/>
            <a:ext cx="1350010" cy="397510"/>
          </a:xfrm>
          <a:prstGeom prst="rect">
            <a:avLst/>
          </a:prstGeom>
        </p:spPr>
        <p:txBody>
          <a:bodyPr wrap="none" lIns="91407" tIns="45704" rIns="91407" bIns="45704">
            <a:spAutoFit/>
          </a:bodyPr>
          <a:lstStyle/>
          <a:p>
            <a:r>
              <a:rPr lang="zh-CN" altLang="en-US" sz="2000" spc="300" dirty="0">
                <a:solidFill>
                  <a:srgbClr val="E61817"/>
                </a:solidFill>
                <a:latin typeface="腾祥澜黑简" panose="01010104010101010101" pitchFamily="2" charset="-122"/>
                <a:ea typeface="腾祥澜黑简" panose="01010104010101010101" pitchFamily="2" charset="-122"/>
              </a:rPr>
              <a:t>关键点</a:t>
            </a:r>
            <a:r>
              <a:rPr lang="zh-CN" altLang="en-US" sz="2000" spc="300" dirty="0">
                <a:solidFill>
                  <a:srgbClr val="E61817"/>
                </a:solidFill>
                <a:latin typeface="腾祥澜黑简" panose="01010104010101010101" pitchFamily="2" charset="-122"/>
                <a:ea typeface="腾祥澜黑简" panose="01010104010101010101" pitchFamily="2" charset="-122"/>
              </a:rPr>
              <a:t>二</a:t>
            </a:r>
            <a:endParaRPr lang="zh-CN" altLang="en-US" sz="2000" spc="300" dirty="0">
              <a:solidFill>
                <a:srgbClr val="E61817"/>
              </a:solidFill>
              <a:latin typeface="腾祥澜黑简" panose="01010104010101010101" pitchFamily="2" charset="-122"/>
              <a:ea typeface="腾祥澜黑简" panose="01010104010101010101" pitchFamily="2" charset="-122"/>
            </a:endParaRPr>
          </a:p>
        </p:txBody>
      </p:sp>
      <p:sp>
        <p:nvSpPr>
          <p:cNvPr id="125" name="矩形 47"/>
          <p:cNvSpPr>
            <a:spLocks noChangeArrowheads="1"/>
          </p:cNvSpPr>
          <p:nvPr>
            <p:custDataLst>
              <p:tags r:id="rId14"/>
            </p:custDataLst>
          </p:nvPr>
        </p:nvSpPr>
        <p:spPr bwMode="auto">
          <a:xfrm>
            <a:off x="2280285" y="2371725"/>
            <a:ext cx="631444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sym typeface="+mn-ea"/>
              </a:rPr>
              <a:t>党支部存在人员向外借调、休产哺假导致党支部党员人数不足</a:t>
            </a:r>
            <a:r>
              <a:rPr lang="en-US" altLang="zh-CN" sz="1800" dirty="0">
                <a:latin typeface="黑体" panose="02010609060101010101" charset="-122"/>
                <a:ea typeface="黑体" panose="02010609060101010101" charset="-122"/>
                <a:cs typeface="黑体" panose="02010609060101010101" charset="-122"/>
                <a:sym typeface="+mn-ea"/>
              </a:rPr>
              <a:t>3</a:t>
            </a:r>
            <a:r>
              <a:rPr lang="zh-CN" altLang="en-US" sz="1800" dirty="0">
                <a:latin typeface="黑体" panose="02010609060101010101" charset="-122"/>
                <a:ea typeface="黑体" panose="02010609060101010101" charset="-122"/>
                <a:cs typeface="黑体" panose="02010609060101010101" charset="-122"/>
                <a:sym typeface="+mn-ea"/>
              </a:rPr>
              <a:t>人，且短期内（</a:t>
            </a:r>
            <a:r>
              <a:rPr lang="en-US" altLang="zh-CN" sz="1800" dirty="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6</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个月</a:t>
            </a:r>
            <a:r>
              <a:rPr lang="zh-CN" altLang="en-US" sz="1800" dirty="0">
                <a:latin typeface="黑体" panose="02010609060101010101" charset="-122"/>
                <a:ea typeface="黑体" panose="02010609060101010101" charset="-122"/>
                <a:cs typeface="黑体" panose="02010609060101010101" charset="-122"/>
                <a:sym typeface="+mn-ea"/>
              </a:rPr>
              <a:t>）不能增加的，应及时予以撤销，就近编入其他党支部。</a:t>
            </a:r>
            <a:endParaRPr lang="zh-CN" altLang="en-US" sz="1800" dirty="0">
              <a:latin typeface="黑体" panose="02010609060101010101" charset="-122"/>
              <a:ea typeface="黑体" panose="02010609060101010101" charset="-122"/>
              <a:cs typeface="黑体" panose="02010609060101010101" charset="-122"/>
            </a:endParaRPr>
          </a:p>
        </p:txBody>
      </p:sp>
      <p:sp>
        <p:nvSpPr>
          <p:cNvPr id="109" name="燕尾形 108"/>
          <p:cNvSpPr/>
          <p:nvPr>
            <p:custDataLst>
              <p:tags r:id="rId15"/>
            </p:custDataLst>
          </p:nvPr>
        </p:nvSpPr>
        <p:spPr>
          <a:xfrm>
            <a:off x="1917700" y="335534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10" name="矩形 109"/>
          <p:cNvSpPr/>
          <p:nvPr>
            <p:custDataLst>
              <p:tags r:id="rId16"/>
            </p:custDataLst>
          </p:nvPr>
        </p:nvSpPr>
        <p:spPr>
          <a:xfrm>
            <a:off x="531413" y="3339356"/>
            <a:ext cx="1350010" cy="397510"/>
          </a:xfrm>
          <a:prstGeom prst="rect">
            <a:avLst/>
          </a:prstGeom>
        </p:spPr>
        <p:txBody>
          <a:bodyPr wrap="none" lIns="91407" tIns="45704" rIns="91407" bIns="45704">
            <a:spAutoFit/>
          </a:bodyPr>
          <a:lstStyle/>
          <a:p>
            <a:r>
              <a:rPr lang="zh-CN" altLang="en-US" sz="2000" spc="300" dirty="0">
                <a:solidFill>
                  <a:srgbClr val="E61817"/>
                </a:solidFill>
                <a:latin typeface="腾祥澜黑简" panose="01010104010101010101" pitchFamily="2" charset="-122"/>
                <a:ea typeface="腾祥澜黑简" panose="01010104010101010101" pitchFamily="2" charset="-122"/>
              </a:rPr>
              <a:t>关键点</a:t>
            </a:r>
            <a:r>
              <a:rPr lang="zh-CN" altLang="en-US" sz="2000" spc="300" dirty="0">
                <a:solidFill>
                  <a:srgbClr val="E61817"/>
                </a:solidFill>
                <a:latin typeface="腾祥澜黑简" panose="01010104010101010101" pitchFamily="2" charset="-122"/>
                <a:ea typeface="腾祥澜黑简" panose="01010104010101010101" pitchFamily="2" charset="-122"/>
              </a:rPr>
              <a:t>三</a:t>
            </a:r>
            <a:endParaRPr lang="zh-CN" altLang="en-US" sz="2000" spc="300" dirty="0">
              <a:solidFill>
                <a:srgbClr val="E61817"/>
              </a:solidFill>
              <a:latin typeface="腾祥澜黑简" panose="01010104010101010101" pitchFamily="2" charset="-122"/>
              <a:ea typeface="腾祥澜黑简" panose="01010104010101010101" pitchFamily="2" charset="-122"/>
            </a:endParaRPr>
          </a:p>
        </p:txBody>
      </p:sp>
      <p:sp>
        <p:nvSpPr>
          <p:cNvPr id="113" name="矩形 47"/>
          <p:cNvSpPr>
            <a:spLocks noChangeArrowheads="1"/>
          </p:cNvSpPr>
          <p:nvPr>
            <p:custDataLst>
              <p:tags r:id="rId17"/>
            </p:custDataLst>
          </p:nvPr>
        </p:nvSpPr>
        <p:spPr bwMode="auto">
          <a:xfrm>
            <a:off x="2280285" y="3341370"/>
            <a:ext cx="6296025" cy="36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党员只看的是</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党组织关系归属</a:t>
            </a:r>
            <a:r>
              <a:rPr lang="zh-CN" altLang="en-US" sz="1800" dirty="0">
                <a:latin typeface="黑体" panose="02010609060101010101" charset="-122"/>
                <a:ea typeface="黑体" panose="02010609060101010101" charset="-122"/>
                <a:cs typeface="黑体" panose="02010609060101010101" charset="-122"/>
              </a:rPr>
              <a:t>。</a:t>
            </a:r>
            <a:endParaRPr lang="zh-CN" altLang="en-US" sz="1800" dirty="0">
              <a:latin typeface="黑体" panose="02010609060101010101" charset="-122"/>
              <a:ea typeface="黑体" panose="02010609060101010101" charset="-122"/>
              <a:cs typeface="黑体" panose="02010609060101010101" charset="-122"/>
            </a:endParaRPr>
          </a:p>
        </p:txBody>
      </p:sp>
      <p:sp>
        <p:nvSpPr>
          <p:cNvPr id="114" name="文本框 113"/>
          <p:cNvSpPr txBox="1"/>
          <p:nvPr>
            <p:custDataLst>
              <p:tags r:id="rId18"/>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1000"/>
                                        <p:tgtEl>
                                          <p:spTgt spid="105"/>
                                        </p:tgtEl>
                                      </p:cBhvr>
                                    </p:animEffect>
                                    <p:anim calcmode="lin" valueType="num">
                                      <p:cBhvr>
                                        <p:cTn id="12" dur="1000" fill="hold"/>
                                        <p:tgtEl>
                                          <p:spTgt spid="105"/>
                                        </p:tgtEl>
                                        <p:attrNameLst>
                                          <p:attrName>ppt_x</p:attrName>
                                        </p:attrNameLst>
                                      </p:cBhvr>
                                      <p:tavLst>
                                        <p:tav tm="0">
                                          <p:val>
                                            <p:strVal val="#ppt_x"/>
                                          </p:val>
                                        </p:tav>
                                        <p:tav tm="100000">
                                          <p:val>
                                            <p:strVal val="#ppt_x"/>
                                          </p:val>
                                        </p:tav>
                                      </p:tavLst>
                                    </p:anim>
                                    <p:anim calcmode="lin" valueType="num">
                                      <p:cBhvr>
                                        <p:cTn id="13" dur="1000" fill="hold"/>
                                        <p:tgtEl>
                                          <p:spTgt spid="10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wipe(left)">
                                      <p:cBhvr>
                                        <p:cTn id="16" dur="500"/>
                                        <p:tgtEl>
                                          <p:spTgt spid="10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wipe(left)">
                                      <p:cBhvr>
                                        <p:cTn id="20" dur="500"/>
                                        <p:tgtEl>
                                          <p:spTgt spid="120"/>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anim calcmode="lin" valueType="num">
                                      <p:cBhvr>
                                        <p:cTn id="25" dur="1000" fill="hold"/>
                                        <p:tgtEl>
                                          <p:spTgt spid="119"/>
                                        </p:tgtEl>
                                        <p:attrNameLst>
                                          <p:attrName>ppt_x</p:attrName>
                                        </p:attrNameLst>
                                      </p:cBhvr>
                                      <p:tavLst>
                                        <p:tav tm="0">
                                          <p:val>
                                            <p:strVal val="#ppt_x"/>
                                          </p:val>
                                        </p:tav>
                                        <p:tav tm="100000">
                                          <p:val>
                                            <p:strVal val="#ppt_x"/>
                                          </p:val>
                                        </p:tav>
                                      </p:tavLst>
                                    </p:anim>
                                    <p:anim calcmode="lin" valueType="num">
                                      <p:cBhvr>
                                        <p:cTn id="26" dur="1000" fill="hold"/>
                                        <p:tgtEl>
                                          <p:spTgt spid="119"/>
                                        </p:tgtEl>
                                        <p:attrNameLst>
                                          <p:attrName>ppt_y</p:attrName>
                                        </p:attrNameLst>
                                      </p:cBhvr>
                                      <p:tavLst>
                                        <p:tav tm="0">
                                          <p:val>
                                            <p:strVal val="#ppt_y-.1"/>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animEffect transition="in" filter="wipe(left)">
                                      <p:cBhvr>
                                        <p:cTn id="29" dur="500"/>
                                        <p:tgtEl>
                                          <p:spTgt spid="12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wipe(left)">
                                      <p:cBhvr>
                                        <p:cTn id="33" dur="500"/>
                                        <p:tgtEl>
                                          <p:spTgt spid="110"/>
                                        </p:tgtEl>
                                      </p:cBhvr>
                                    </p:animEffect>
                                  </p:childTnLst>
                                </p:cTn>
                              </p:par>
                            </p:childTnLst>
                          </p:cTn>
                        </p:par>
                        <p:par>
                          <p:cTn id="34" fill="hold">
                            <p:stCondLst>
                              <p:cond delay="3500"/>
                            </p:stCondLst>
                            <p:childTnLst>
                              <p:par>
                                <p:cTn id="35" presetID="47" presetClass="entr" presetSubtype="0" fill="hold" grpId="0" nodeType="after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1000"/>
                                        <p:tgtEl>
                                          <p:spTgt spid="109"/>
                                        </p:tgtEl>
                                      </p:cBhvr>
                                    </p:animEffect>
                                    <p:anim calcmode="lin" valueType="num">
                                      <p:cBhvr>
                                        <p:cTn id="38" dur="1000" fill="hold"/>
                                        <p:tgtEl>
                                          <p:spTgt spid="109"/>
                                        </p:tgtEl>
                                        <p:attrNameLst>
                                          <p:attrName>ppt_x</p:attrName>
                                        </p:attrNameLst>
                                      </p:cBhvr>
                                      <p:tavLst>
                                        <p:tav tm="0">
                                          <p:val>
                                            <p:strVal val="#ppt_x"/>
                                          </p:val>
                                        </p:tav>
                                        <p:tav tm="100000">
                                          <p:val>
                                            <p:strVal val="#ppt_x"/>
                                          </p:val>
                                        </p:tav>
                                      </p:tavLst>
                                    </p:anim>
                                    <p:anim calcmode="lin" valueType="num">
                                      <p:cBhvr>
                                        <p:cTn id="39" dur="1000" fill="hold"/>
                                        <p:tgtEl>
                                          <p:spTgt spid="109"/>
                                        </p:tgtEl>
                                        <p:attrNameLst>
                                          <p:attrName>ppt_y</p:attrName>
                                        </p:attrNameLst>
                                      </p:cBhvr>
                                      <p:tavLst>
                                        <p:tav tm="0">
                                          <p:val>
                                            <p:strVal val="#ppt_y-.1"/>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wipe(left)">
                                      <p:cBhvr>
                                        <p:cTn id="42" dur="500"/>
                                        <p:tgtEl>
                                          <p:spTgt spid="11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wipe(left)">
                                      <p:cBhvr>
                                        <p:cTn id="46" dur="500"/>
                                        <p:tgtEl>
                                          <p:spTgt spid="111"/>
                                        </p:tgtEl>
                                      </p:cBhvr>
                                    </p:animEffect>
                                  </p:childTnLst>
                                </p:cTn>
                              </p:par>
                            </p:childTnLst>
                          </p:cTn>
                        </p:par>
                        <p:par>
                          <p:cTn id="47" fill="hold">
                            <p:stCondLst>
                              <p:cond delay="5000"/>
                            </p:stCondLst>
                            <p:childTnLst>
                              <p:par>
                                <p:cTn id="48" presetID="47" presetClass="entr" presetSubtype="0" fill="hold" grpId="0" nodeType="after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1000"/>
                                        <p:tgtEl>
                                          <p:spTgt spid="118"/>
                                        </p:tgtEl>
                                      </p:cBhvr>
                                    </p:animEffect>
                                    <p:anim calcmode="lin" valueType="num">
                                      <p:cBhvr>
                                        <p:cTn id="51" dur="1000" fill="hold"/>
                                        <p:tgtEl>
                                          <p:spTgt spid="118"/>
                                        </p:tgtEl>
                                        <p:attrNameLst>
                                          <p:attrName>ppt_x</p:attrName>
                                        </p:attrNameLst>
                                      </p:cBhvr>
                                      <p:tavLst>
                                        <p:tav tm="0">
                                          <p:val>
                                            <p:strVal val="#ppt_x"/>
                                          </p:val>
                                        </p:tav>
                                        <p:tav tm="100000">
                                          <p:val>
                                            <p:strVal val="#ppt_x"/>
                                          </p:val>
                                        </p:tav>
                                      </p:tavLst>
                                    </p:anim>
                                    <p:anim calcmode="lin" valueType="num">
                                      <p:cBhvr>
                                        <p:cTn id="52" dur="1000" fill="hold"/>
                                        <p:tgtEl>
                                          <p:spTgt spid="118"/>
                                        </p:tgtEl>
                                        <p:attrNameLst>
                                          <p:attrName>ppt_y</p:attrName>
                                        </p:attrNameLst>
                                      </p:cBhvr>
                                      <p:tavLst>
                                        <p:tav tm="0">
                                          <p:val>
                                            <p:strVal val="#ppt_y-.1"/>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wipe(left)">
                                      <p:cBhvr>
                                        <p:cTn id="55" dur="500"/>
                                        <p:tgtEl>
                                          <p:spTgt spid="112"/>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left)">
                                      <p:cBhvr>
                                        <p:cTn id="59" dur="500"/>
                                        <p:tgtEl>
                                          <p:spTgt spid="115"/>
                                        </p:tgtEl>
                                      </p:cBhvr>
                                    </p:animEffect>
                                  </p:childTnLst>
                                </p:cTn>
                              </p:par>
                            </p:childTnLst>
                          </p:cTn>
                        </p:par>
                        <p:par>
                          <p:cTn id="60" fill="hold">
                            <p:stCondLst>
                              <p:cond delay="6500"/>
                            </p:stCondLst>
                            <p:childTnLst>
                              <p:par>
                                <p:cTn id="61" presetID="47" presetClass="entr" presetSubtype="0" fill="hold" grpId="0" nodeType="after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fade">
                                      <p:cBhvr>
                                        <p:cTn id="63" dur="1000"/>
                                        <p:tgtEl>
                                          <p:spTgt spid="117"/>
                                        </p:tgtEl>
                                      </p:cBhvr>
                                    </p:animEffect>
                                    <p:anim calcmode="lin" valueType="num">
                                      <p:cBhvr>
                                        <p:cTn id="64" dur="1000" fill="hold"/>
                                        <p:tgtEl>
                                          <p:spTgt spid="117"/>
                                        </p:tgtEl>
                                        <p:attrNameLst>
                                          <p:attrName>ppt_x</p:attrName>
                                        </p:attrNameLst>
                                      </p:cBhvr>
                                      <p:tavLst>
                                        <p:tav tm="0">
                                          <p:val>
                                            <p:strVal val="#ppt_x"/>
                                          </p:val>
                                        </p:tav>
                                        <p:tav tm="100000">
                                          <p:val>
                                            <p:strVal val="#ppt_x"/>
                                          </p:val>
                                        </p:tav>
                                      </p:tavLst>
                                    </p:anim>
                                    <p:anim calcmode="lin" valueType="num">
                                      <p:cBhvr>
                                        <p:cTn id="65" dur="1000" fill="hold"/>
                                        <p:tgtEl>
                                          <p:spTgt spid="117"/>
                                        </p:tgtEl>
                                        <p:attrNameLst>
                                          <p:attrName>ppt_y</p:attrName>
                                        </p:attrNameLst>
                                      </p:cBhvr>
                                      <p:tavLst>
                                        <p:tav tm="0">
                                          <p:val>
                                            <p:strVal val="#ppt_y-.1"/>
                                          </p:val>
                                        </p:tav>
                                        <p:tav tm="100000">
                                          <p:val>
                                            <p:strVal val="#ppt_y"/>
                                          </p:val>
                                        </p:tav>
                                      </p:tavLst>
                                    </p:anim>
                                  </p:childTnLst>
                                </p:cTn>
                              </p:par>
                              <p:par>
                                <p:cTn id="66" presetID="22" presetClass="entr" presetSubtype="8"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wipe(left)">
                                      <p:cBhvr>
                                        <p:cTn id="68" dur="500"/>
                                        <p:tgtEl>
                                          <p:spTgt spid="116"/>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left)">
                                      <p:cBhvr>
                                        <p:cTn id="72" dur="500"/>
                                        <p:tgtEl>
                                          <p:spTgt spid="123"/>
                                        </p:tgtEl>
                                      </p:cBhvr>
                                    </p:animEffect>
                                  </p:childTnLst>
                                </p:cTn>
                              </p:par>
                            </p:childTnLst>
                          </p:cTn>
                        </p:par>
                        <p:par>
                          <p:cTn id="73" fill="hold">
                            <p:stCondLst>
                              <p:cond delay="8000"/>
                            </p:stCondLst>
                            <p:childTnLst>
                              <p:par>
                                <p:cTn id="74" presetID="47" presetClass="entr" presetSubtype="0"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0"/>
                                        <p:tgtEl>
                                          <p:spTgt spid="4"/>
                                        </p:tgtEl>
                                      </p:cBhvr>
                                    </p:animEffect>
                                    <p:anim calcmode="lin" valueType="num">
                                      <p:cBhvr>
                                        <p:cTn id="77" dur="1000" fill="hold"/>
                                        <p:tgtEl>
                                          <p:spTgt spid="4"/>
                                        </p:tgtEl>
                                        <p:attrNameLst>
                                          <p:attrName>ppt_x</p:attrName>
                                        </p:attrNameLst>
                                      </p:cBhvr>
                                      <p:tavLst>
                                        <p:tav tm="0">
                                          <p:val>
                                            <p:strVal val="#ppt_x"/>
                                          </p:val>
                                        </p:tav>
                                        <p:tav tm="100000">
                                          <p:val>
                                            <p:strVal val="#ppt_x"/>
                                          </p:val>
                                        </p:tav>
                                      </p:tavLst>
                                    </p:anim>
                                    <p:anim calcmode="lin" valueType="num">
                                      <p:cBhvr>
                                        <p:cTn id="78" dur="1000" fill="hold"/>
                                        <p:tgtEl>
                                          <p:spTgt spid="4"/>
                                        </p:tgtEl>
                                        <p:attrNameLst>
                                          <p:attrName>ppt_y</p:attrName>
                                        </p:attrNameLst>
                                      </p:cBhvr>
                                      <p:tavLst>
                                        <p:tav tm="0">
                                          <p:val>
                                            <p:strVal val="#ppt_y-.1"/>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124"/>
                                        </p:tgtEl>
                                        <p:attrNameLst>
                                          <p:attrName>style.visibility</p:attrName>
                                        </p:attrNameLst>
                                      </p:cBhvr>
                                      <p:to>
                                        <p:strVal val="visible"/>
                                      </p:to>
                                    </p:set>
                                    <p:animEffect transition="in" filter="wipe(left)">
                                      <p:cBhvr>
                                        <p:cTn id="81"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bldLvl="0" animBg="1"/>
      <p:bldP spid="107" grpId="0"/>
      <p:bldP spid="108" grpId="0"/>
      <p:bldP spid="111" grpId="0"/>
      <p:bldP spid="112" grpId="0"/>
      <p:bldP spid="115" grpId="0"/>
      <p:bldP spid="116" grpId="0"/>
      <p:bldP spid="123" grpId="0"/>
      <p:bldP spid="124" grpId="0"/>
      <p:bldP spid="4" grpId="0" bldLvl="0" animBg="1"/>
      <p:bldP spid="117" grpId="0" bldLvl="0" animBg="1"/>
      <p:bldP spid="118" grpId="0" bldLvl="0" animBg="1"/>
      <p:bldP spid="119" grpId="0" bldLvl="0" animBg="1"/>
      <p:bldP spid="120" grpId="0"/>
      <p:bldP spid="125" grpId="0"/>
      <p:bldP spid="109" grpId="0" bldLvl="0" animBg="1"/>
      <p:bldP spid="110"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7" name="文本框 6"/>
          <p:cNvSpPr txBox="1"/>
          <p:nvPr/>
        </p:nvSpPr>
        <p:spPr>
          <a:xfrm>
            <a:off x="1517559" y="901139"/>
            <a:ext cx="56692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zh-CN" b="0" spc="300" dirty="0">
                <a:solidFill>
                  <a:srgbClr val="E61817"/>
                </a:solidFill>
                <a:latin typeface="方正小标宋_GBK" panose="03000509000000000000" charset="-122"/>
                <a:ea typeface="方正小标宋_GBK" panose="03000509000000000000" charset="-122"/>
              </a:rPr>
              <a:t>独立法人党支部与一般党支部区别？</a:t>
            </a:r>
            <a:endParaRPr lang="zh-CN" altLang="zh-CN" b="0" spc="300" dirty="0">
              <a:solidFill>
                <a:srgbClr val="E61817"/>
              </a:solidFill>
              <a:latin typeface="方正小标宋_GBK" panose="03000509000000000000" charset="-122"/>
              <a:ea typeface="方正小标宋_GBK" panose="03000509000000000000" charset="-122"/>
            </a:endParaRPr>
          </a:p>
        </p:txBody>
      </p:sp>
      <p:sp>
        <p:nvSpPr>
          <p:cNvPr id="108" name="矩形 47"/>
          <p:cNvSpPr>
            <a:spLocks noChangeArrowheads="1"/>
          </p:cNvSpPr>
          <p:nvPr/>
        </p:nvSpPr>
        <p:spPr bwMode="auto">
          <a:xfrm>
            <a:off x="917575" y="1692910"/>
            <a:ext cx="10357485" cy="181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buNone/>
            </a:pPr>
            <a:r>
              <a:rPr lang="en-US" sz="1800" dirty="0">
                <a:latin typeface="黑体" panose="02010609060101010101" charset="-122"/>
                <a:ea typeface="黑体" panose="02010609060101010101" charset="-122"/>
                <a:cs typeface="黑体" panose="02010609060101010101" charset="-122"/>
              </a:rPr>
              <a:t>    </a:t>
            </a:r>
            <a:r>
              <a:rPr sz="1800" dirty="0">
                <a:latin typeface="黑体" panose="02010609060101010101" charset="-122"/>
                <a:ea typeface="黑体" panose="02010609060101010101" charset="-122"/>
                <a:cs typeface="黑体" panose="02010609060101010101" charset="-122"/>
              </a:rPr>
              <a:t>按照《中国共产党国有企业基层组织工作条例（试行）》，具有人财物重大事项决策权且不设党委的独立法人企业的党支部（党总支），一般由党员负责人担任书记和委员，由党支部（党总支）对企业重大事项进行集体研究把关。</a:t>
            </a:r>
            <a:endParaRPr sz="1800" dirty="0">
              <a:latin typeface="黑体" panose="02010609060101010101" charset="-122"/>
              <a:ea typeface="黑体" panose="02010609060101010101" charset="-122"/>
              <a:cs typeface="黑体" panose="02010609060101010101" charset="-122"/>
            </a:endParaRPr>
          </a:p>
          <a:p>
            <a:pPr>
              <a:lnSpc>
                <a:spcPct val="30000"/>
              </a:lnSpc>
              <a:buNone/>
            </a:pPr>
            <a:endParaRPr sz="1800" dirty="0">
              <a:latin typeface="黑体" panose="02010609060101010101" charset="-122"/>
              <a:ea typeface="黑体" panose="02010609060101010101" charset="-122"/>
              <a:cs typeface="黑体" panose="02010609060101010101" charset="-122"/>
            </a:endParaRPr>
          </a:p>
          <a:p>
            <a:pPr>
              <a:lnSpc>
                <a:spcPct val="130000"/>
              </a:lnSpc>
              <a:buNone/>
            </a:pPr>
            <a:r>
              <a:rPr sz="1800" dirty="0">
                <a:latin typeface="黑体" panose="02010609060101010101" charset="-122"/>
                <a:ea typeface="黑体" panose="02010609060101010101" charset="-122"/>
                <a:cs typeface="黑体" panose="02010609060101010101" charset="-122"/>
              </a:rPr>
              <a:t>    所以</a:t>
            </a:r>
            <a:r>
              <a:rPr sz="2200" dirty="0">
                <a:solidFill>
                  <a:srgbClr val="FF0000"/>
                </a:solidFill>
                <a:latin typeface="黑体" panose="02010609060101010101" charset="-122"/>
                <a:ea typeface="黑体" panose="02010609060101010101" charset="-122"/>
                <a:cs typeface="黑体" panose="02010609060101010101" charset="-122"/>
              </a:rPr>
              <a:t>对于独立法人的企业党支部，党组织议事规则是必须要建立的。</a:t>
            </a:r>
            <a:endParaRPr sz="2200" dirty="0">
              <a:solidFill>
                <a:srgbClr val="FF0000"/>
              </a:solidFill>
              <a:latin typeface="黑体" panose="02010609060101010101" charset="-122"/>
              <a:ea typeface="黑体" panose="02010609060101010101" charset="-122"/>
              <a:cs typeface="黑体" panose="02010609060101010101" charset="-122"/>
            </a:endParaRPr>
          </a:p>
        </p:txBody>
      </p:sp>
      <p:sp>
        <p:nvSpPr>
          <p:cNvPr id="117" name="矩形 47"/>
          <p:cNvSpPr>
            <a:spLocks noChangeArrowheads="1"/>
          </p:cNvSpPr>
          <p:nvPr/>
        </p:nvSpPr>
        <p:spPr bwMode="auto">
          <a:xfrm>
            <a:off x="738505" y="3949065"/>
            <a:ext cx="10357485" cy="18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buNone/>
            </a:pPr>
            <a:r>
              <a:rPr lang="en-US" sz="2000" dirty="0">
                <a:latin typeface="黑体" panose="02010609060101010101" charset="-122"/>
                <a:ea typeface="黑体" panose="02010609060101010101" charset="-122"/>
                <a:cs typeface="黑体" panose="02010609060101010101" charset="-122"/>
              </a:rPr>
              <a:t>    </a:t>
            </a:r>
            <a:r>
              <a:rPr sz="2000" dirty="0">
                <a:latin typeface="黑体" panose="02010609060101010101" charset="-122"/>
                <a:ea typeface="黑体" panose="02010609060101010101" charset="-122"/>
                <a:cs typeface="黑体" panose="02010609060101010101" charset="-122"/>
              </a:rPr>
              <a:t>三重一大”，即：重大问题决策、重要干部任免、重大项目投资决策、大额资金使用。</a:t>
            </a:r>
            <a:endParaRPr sz="2000" dirty="0">
              <a:latin typeface="黑体" panose="02010609060101010101" charset="-122"/>
              <a:ea typeface="黑体" panose="02010609060101010101" charset="-122"/>
              <a:cs typeface="黑体" panose="02010609060101010101" charset="-122"/>
            </a:endParaRPr>
          </a:p>
          <a:p>
            <a:pPr>
              <a:lnSpc>
                <a:spcPct val="130000"/>
              </a:lnSpc>
              <a:buNone/>
            </a:pPr>
            <a:endParaRPr sz="2000" dirty="0">
              <a:latin typeface="黑体" panose="02010609060101010101" charset="-122"/>
              <a:ea typeface="黑体" panose="02010609060101010101" charset="-122"/>
              <a:cs typeface="黑体" panose="02010609060101010101" charset="-122"/>
            </a:endParaRPr>
          </a:p>
          <a:p>
            <a:pPr>
              <a:lnSpc>
                <a:spcPct val="130000"/>
              </a:lnSpc>
              <a:buNone/>
            </a:pPr>
            <a:r>
              <a:rPr sz="2000" dirty="0">
                <a:latin typeface="黑体" panose="02010609060101010101" charset="-122"/>
                <a:ea typeface="黑体" panose="02010609060101010101" charset="-122"/>
                <a:cs typeface="黑体" panose="02010609060101010101" charset="-122"/>
              </a:rPr>
              <a:t>   </a:t>
            </a:r>
            <a:r>
              <a:rPr sz="2000" dirty="0">
                <a:latin typeface="黑体" panose="02010609060101010101" charset="-122"/>
                <a:ea typeface="黑体" panose="02010609060101010101" charset="-122"/>
                <a:cs typeface="黑体" panose="02010609060101010101" charset="-122"/>
                <a:sym typeface="+mn-ea"/>
              </a:rPr>
              <a:t>“三重一大”制度</a:t>
            </a:r>
            <a:r>
              <a:rPr lang="zh-CN" sz="2000" dirty="0">
                <a:latin typeface="黑体" panose="02010609060101010101" charset="-122"/>
                <a:ea typeface="黑体" panose="02010609060101010101" charset="-122"/>
                <a:cs typeface="黑体" panose="02010609060101010101" charset="-122"/>
                <a:sym typeface="+mn-ea"/>
              </a:rPr>
              <a:t>：</a:t>
            </a:r>
            <a:r>
              <a:rPr sz="2000" dirty="0">
                <a:latin typeface="黑体" panose="02010609060101010101" charset="-122"/>
                <a:ea typeface="黑体" panose="02010609060101010101" charset="-122"/>
                <a:cs typeface="黑体" panose="02010609060101010101" charset="-122"/>
              </a:rPr>
              <a:t>“重大事项决策、重要干部任免、重要项目安排、大额资金的使用，必须经集体讨论做出决定”的制度</a:t>
            </a:r>
            <a:r>
              <a:rPr lang="zh-CN" sz="2000" dirty="0">
                <a:latin typeface="黑体" panose="02010609060101010101" charset="-122"/>
                <a:ea typeface="黑体" panose="02010609060101010101" charset="-122"/>
                <a:cs typeface="黑体" panose="02010609060101010101" charset="-122"/>
              </a:rPr>
              <a:t>。</a:t>
            </a:r>
            <a:endParaRPr lang="zh-CN" sz="2000" dirty="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250"/>
                            </p:stCondLst>
                            <p:childTnLst>
                              <p:par>
                                <p:cTn id="11" presetID="22" presetClass="entr" presetSubtype="8" fill="hold" grpId="0" nodeType="after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ipe(left)">
                                      <p:cBhvr>
                                        <p:cTn id="13" dur="500"/>
                                        <p:tgtEl>
                                          <p:spTgt spid="108"/>
                                        </p:tgtEl>
                                      </p:cBhvr>
                                    </p:animEffect>
                                  </p:childTnLst>
                                </p:cTn>
                              </p:par>
                            </p:childTnLst>
                          </p:cTn>
                        </p:par>
                        <p:par>
                          <p:cTn id="14" fill="hold">
                            <p:stCondLst>
                              <p:cond delay="1750"/>
                            </p:stCondLst>
                            <p:childTnLst>
                              <p:par>
                                <p:cTn id="15" presetID="22" presetClass="entr" presetSubtype="8"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8" grpId="0"/>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699" y="163773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21690" y="2214880"/>
            <a:ext cx="10303510" cy="40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6</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名党员，可以设置支委会吗？为什么？</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9</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正式党员，设置</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5</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名支委，是否合适？</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设置</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名支委，是否合适？</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为什么？</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某党支部现有支部委员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人，其中书记</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人、副书记</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人，组织委员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人、纪检委员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人，这样设置可以吗？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党支部的委员一般不设置偶数，那什么情况下会为偶数？</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699" y="177108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21690" y="2365375"/>
            <a:ext cx="10303510" cy="39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sz="2800" b="0" spc="300" dirty="0">
                <a:solidFill>
                  <a:srgbClr val="E61817"/>
                </a:solidFill>
                <a:latin typeface="楷体" panose="02010609060101010101" charset="-122"/>
                <a:ea typeface="楷体" panose="02010609060101010101" charset="-122"/>
                <a:cs typeface="楷体" panose="02010609060101010101" charset="-122"/>
              </a:rPr>
              <a:t>把纪检委员写成纪律委员，把组织委员和宣传委员合并成组宣委员，把宣传委员和纪检委员合并宣传纪检委员，这样的名称可以吗？</a:t>
            </a:r>
            <a:endParaRPr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en-US" sz="2800" b="0" spc="300" dirty="0">
                <a:solidFill>
                  <a:srgbClr val="E61817"/>
                </a:solidFill>
                <a:latin typeface="楷体" panose="02010609060101010101" charset="-122"/>
                <a:ea typeface="楷体" panose="02010609060101010101" charset="-122"/>
                <a:cs typeface="楷体" panose="02010609060101010101" charset="-122"/>
              </a:rPr>
              <a:t>2</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组织委员或宣传委员可以兼任纪检委员吗？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委员职务是</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讨论分工出来的还是选出来的</a:t>
            </a:r>
            <a:r>
              <a:rPr sz="2800" b="0" spc="300" dirty="0">
                <a:solidFill>
                  <a:srgbClr val="E61817"/>
                </a:solidFill>
                <a:latin typeface="楷体" panose="02010609060101010101" charset="-122"/>
                <a:ea typeface="楷体" panose="02010609060101010101" charset="-122"/>
                <a:cs typeface="楷体" panose="02010609060101010101" charset="-122"/>
                <a:sym typeface="+mn-ea"/>
              </a:rPr>
              <a:t>？</a:t>
            </a:r>
            <a:endParaRPr lang="zh-CN" altLang="en-US" sz="1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党支部书记可以兼任党小组组长吗？</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10000"/>
              </a:lnSpc>
              <a:spcBef>
                <a:spcPts val="0"/>
              </a:spcBef>
              <a:spcAft>
                <a:spcPts val="0"/>
              </a:spcAft>
            </a:pP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2252345" y="5772150"/>
            <a:ext cx="8872855" cy="429895"/>
          </a:xfrm>
          <a:prstGeom prst="rect">
            <a:avLst/>
          </a:prstGeom>
          <a:noFill/>
          <a:ln w="9525">
            <a:noFill/>
          </a:ln>
        </p:spPr>
        <p:txBody>
          <a:bodyPr wrap="square">
            <a:spAutoFit/>
          </a:bodyPr>
          <a:p>
            <a:pPr marL="0" indent="0" algn="l">
              <a:lnSpc>
                <a:spcPct val="110000"/>
              </a:lnSpc>
              <a:spcBef>
                <a:spcPts val="0"/>
              </a:spcBef>
              <a:spcAft>
                <a:spcPts val="0"/>
              </a:spcAft>
            </a:pPr>
            <a:r>
              <a:rPr lang="zh-CN" sz="2000" b="0">
                <a:solidFill>
                  <a:schemeClr val="tx1"/>
                </a:solidFill>
                <a:cs typeface="仿宋" panose="02010609060101010101" charset="-122"/>
              </a:rPr>
              <a:t>不建议担任，党支部书记是支部工作的指挥者，党小组是执行层面。</a:t>
            </a:r>
            <a:endParaRPr lang="zh-CN" sz="2000" b="0">
              <a:solidFill>
                <a:schemeClr val="tx1"/>
              </a:solidFill>
              <a:cs typeface="仿宋" panose="02010609060101010101" charset="-122"/>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 258"/>
          <p:cNvSpPr>
            <a:spLocks noChangeShapeType="1"/>
          </p:cNvSpPr>
          <p:nvPr>
            <p:custDataLst>
              <p:tags r:id="rId1"/>
            </p:custDataLst>
          </p:nvPr>
        </p:nvSpPr>
        <p:spPr bwMode="auto">
          <a:xfrm>
            <a:off x="582295" y="3997960"/>
            <a:ext cx="11097895" cy="635"/>
          </a:xfrm>
          <a:prstGeom prst="line">
            <a:avLst/>
          </a:prstGeom>
          <a:noFill/>
          <a:ln w="28575">
            <a:solidFill>
              <a:schemeClr val="tx1">
                <a:lumMod val="75000"/>
                <a:lumOff val="25000"/>
              </a:schemeClr>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 name="Oval 3"/>
          <p:cNvSpPr>
            <a:spLocks noChangeAspect="1" noChangeArrowheads="1"/>
          </p:cNvSpPr>
          <p:nvPr>
            <p:custDataLst>
              <p:tags r:id="rId2"/>
            </p:custDataLst>
          </p:nvPr>
        </p:nvSpPr>
        <p:spPr bwMode="auto">
          <a:xfrm>
            <a:off x="1925602"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9" name="Oval 7"/>
          <p:cNvSpPr>
            <a:spLocks noChangeAspect="1" noChangeArrowheads="1"/>
          </p:cNvSpPr>
          <p:nvPr>
            <p:custDataLst>
              <p:tags r:id="rId3"/>
            </p:custDataLst>
          </p:nvPr>
        </p:nvSpPr>
        <p:spPr bwMode="auto">
          <a:xfrm>
            <a:off x="6968603"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13" name="Oval 15"/>
          <p:cNvSpPr>
            <a:spLocks noChangeAspect="1" noChangeArrowheads="1"/>
          </p:cNvSpPr>
          <p:nvPr>
            <p:custDataLst>
              <p:tags r:id="rId4"/>
            </p:custDataLst>
          </p:nvPr>
        </p:nvSpPr>
        <p:spPr bwMode="auto">
          <a:xfrm>
            <a:off x="4102933"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14" name="Oval 16"/>
          <p:cNvSpPr>
            <a:spLocks noChangeAspect="1" noChangeArrowheads="1"/>
          </p:cNvSpPr>
          <p:nvPr>
            <p:custDataLst>
              <p:tags r:id="rId5"/>
            </p:custDataLst>
          </p:nvPr>
        </p:nvSpPr>
        <p:spPr bwMode="auto">
          <a:xfrm>
            <a:off x="9399934"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18" name="文本框 17"/>
          <p:cNvSpPr txBox="1"/>
          <p:nvPr>
            <p:custDataLst>
              <p:tags r:id="rId6"/>
            </p:custDataLst>
          </p:nvPr>
        </p:nvSpPr>
        <p:spPr>
          <a:xfrm>
            <a:off x="8972859" y="3416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关键点四</a:t>
            </a:r>
            <a:endParaRPr lang="zh-CN" altLang="en-US" dirty="0">
              <a:solidFill>
                <a:srgbClr val="E61817"/>
              </a:solidFill>
              <a:latin typeface="腾祥澜黑简" panose="01010104010101010101" pitchFamily="2" charset="-122"/>
              <a:ea typeface="腾祥澜黑简" panose="01010104010101010101" pitchFamily="2" charset="-122"/>
            </a:endParaRPr>
          </a:p>
        </p:txBody>
      </p:sp>
      <p:sp>
        <p:nvSpPr>
          <p:cNvPr id="19" name="文本框 18"/>
          <p:cNvSpPr txBox="1"/>
          <p:nvPr>
            <p:custDataLst>
              <p:tags r:id="rId7"/>
            </p:custDataLst>
          </p:nvPr>
        </p:nvSpPr>
        <p:spPr>
          <a:xfrm>
            <a:off x="6535815" y="4185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关键点三</a:t>
            </a:r>
            <a:endParaRPr lang="zh-CN" altLang="en-US" dirty="0">
              <a:solidFill>
                <a:srgbClr val="E61817"/>
              </a:solidFill>
              <a:latin typeface="腾祥澜黑简" panose="01010104010101010101" pitchFamily="2" charset="-122"/>
              <a:ea typeface="腾祥澜黑简" panose="01010104010101010101" pitchFamily="2" charset="-122"/>
            </a:endParaRPr>
          </a:p>
        </p:txBody>
      </p:sp>
      <p:sp>
        <p:nvSpPr>
          <p:cNvPr id="20" name="文本框 19"/>
          <p:cNvSpPr txBox="1"/>
          <p:nvPr>
            <p:custDataLst>
              <p:tags r:id="rId8"/>
            </p:custDataLst>
          </p:nvPr>
        </p:nvSpPr>
        <p:spPr>
          <a:xfrm>
            <a:off x="3670143" y="3416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关键点二</a:t>
            </a:r>
            <a:endParaRPr lang="zh-CN" altLang="en-US" dirty="0">
              <a:solidFill>
                <a:srgbClr val="E61817"/>
              </a:solidFill>
              <a:latin typeface="腾祥澜黑简" panose="01010104010101010101" pitchFamily="2" charset="-122"/>
              <a:ea typeface="腾祥澜黑简" panose="01010104010101010101" pitchFamily="2" charset="-122"/>
            </a:endParaRPr>
          </a:p>
        </p:txBody>
      </p:sp>
      <p:sp>
        <p:nvSpPr>
          <p:cNvPr id="21" name="文本框 20"/>
          <p:cNvSpPr txBox="1"/>
          <p:nvPr>
            <p:custDataLst>
              <p:tags r:id="rId9"/>
            </p:custDataLst>
          </p:nvPr>
        </p:nvSpPr>
        <p:spPr>
          <a:xfrm>
            <a:off x="1492813" y="4185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关键点一</a:t>
            </a:r>
            <a:endParaRPr lang="zh-CN" altLang="en-US" dirty="0">
              <a:solidFill>
                <a:srgbClr val="E61817"/>
              </a:solidFill>
              <a:latin typeface="腾祥澜黑简" panose="01010104010101010101" pitchFamily="2" charset="-122"/>
              <a:ea typeface="腾祥澜黑简" panose="01010104010101010101" pitchFamily="2" charset="-122"/>
            </a:endParaRPr>
          </a:p>
        </p:txBody>
      </p:sp>
      <p:grpSp>
        <p:nvGrpSpPr>
          <p:cNvPr id="37" name="组合 36"/>
          <p:cNvGrpSpPr/>
          <p:nvPr>
            <p:custDataLst>
              <p:tags r:id="rId10"/>
            </p:custDataLst>
          </p:nvPr>
        </p:nvGrpSpPr>
        <p:grpSpPr>
          <a:xfrm>
            <a:off x="608330" y="1241425"/>
            <a:ext cx="2851785" cy="2505710"/>
            <a:chOff x="1129666" y="1851697"/>
            <a:chExt cx="2670662" cy="1827188"/>
          </a:xfrm>
          <a:solidFill>
            <a:srgbClr val="E61817"/>
          </a:solidFill>
        </p:grpSpPr>
        <p:sp>
          <p:nvSpPr>
            <p:cNvPr id="8" name="任意多边形 8"/>
            <p:cNvSpPr/>
            <p:nvPr>
              <p:custDataLst>
                <p:tags r:id="rId11"/>
              </p:custDataLst>
            </p:nvPr>
          </p:nvSpPr>
          <p:spPr bwMode="auto">
            <a:xfrm>
              <a:off x="1129666" y="1851697"/>
              <a:ext cx="2670662" cy="1827188"/>
            </a:xfrm>
            <a:custGeom>
              <a:avLst/>
              <a:gdLst>
                <a:gd name="T0" fmla="*/ 0 w 2085974"/>
                <a:gd name="T1" fmla="*/ 0 h 1427162"/>
                <a:gd name="T2" fmla="*/ 2085978 w 2085974"/>
                <a:gd name="T3" fmla="*/ 0 h 1427162"/>
                <a:gd name="T4" fmla="*/ 2085978 w 2085974"/>
                <a:gd name="T5" fmla="*/ 1242606 h 1427162"/>
                <a:gd name="T6" fmla="*/ 1356851 w 2085974"/>
                <a:gd name="T7" fmla="*/ 1242606 h 1427162"/>
                <a:gd name="T8" fmla="*/ 1042991 w 2085974"/>
                <a:gd name="T9" fmla="*/ 1427162 h 1427162"/>
                <a:gd name="T10" fmla="*/ 729127 w 2085974"/>
                <a:gd name="T11" fmla="*/ 1242606 h 1427162"/>
                <a:gd name="T12" fmla="*/ 0 w 2085974"/>
                <a:gd name="T13" fmla="*/ 1242606 h 1427162"/>
                <a:gd name="T14" fmla="*/ 0 w 2085974"/>
                <a:gd name="T15" fmla="*/ 0 h 14271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4" h="1427162">
                  <a:moveTo>
                    <a:pt x="0" y="0"/>
                  </a:moveTo>
                  <a:lnTo>
                    <a:pt x="2085974" y="0"/>
                  </a:lnTo>
                  <a:lnTo>
                    <a:pt x="2085974" y="1242606"/>
                  </a:lnTo>
                  <a:lnTo>
                    <a:pt x="1356847" y="1242606"/>
                  </a:lnTo>
                  <a:lnTo>
                    <a:pt x="1042987" y="1427162"/>
                  </a:lnTo>
                  <a:lnTo>
                    <a:pt x="729127" y="1242606"/>
                  </a:lnTo>
                  <a:lnTo>
                    <a:pt x="0" y="1242606"/>
                  </a:lnTo>
                  <a:lnTo>
                    <a:pt x="0"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22" name="组合 21"/>
            <p:cNvGrpSpPr/>
            <p:nvPr/>
          </p:nvGrpSpPr>
          <p:grpSpPr>
            <a:xfrm>
              <a:off x="1294907" y="1941328"/>
              <a:ext cx="2333044" cy="1333630"/>
              <a:chOff x="2596277" y="4307220"/>
              <a:chExt cx="1958615" cy="1119596"/>
            </a:xfrm>
            <a:grpFill/>
          </p:grpSpPr>
          <p:sp>
            <p:nvSpPr>
              <p:cNvPr id="23" name="11"/>
              <p:cNvSpPr txBox="1">
                <a:spLocks noChangeArrowheads="1"/>
              </p:cNvSpPr>
              <p:nvPr>
                <p:custDataLst>
                  <p:tags r:id="rId12"/>
                </p:custDataLst>
              </p:nvPr>
            </p:nvSpPr>
            <p:spPr bwMode="auto">
              <a:xfrm>
                <a:off x="2596277" y="4307220"/>
                <a:ext cx="1952625" cy="188147"/>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支委会设置</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24" name="9"/>
              <p:cNvSpPr txBox="1">
                <a:spLocks noChangeArrowheads="1"/>
              </p:cNvSpPr>
              <p:nvPr>
                <p:custDataLst>
                  <p:tags r:id="rId13"/>
                </p:custDataLst>
              </p:nvPr>
            </p:nvSpPr>
            <p:spPr bwMode="auto">
              <a:xfrm>
                <a:off x="2602267" y="4578988"/>
                <a:ext cx="1952625" cy="847828"/>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正式党员</a:t>
                </a:r>
                <a:r>
                  <a:rPr lang="en-US" altLang="zh-CN" dirty="0">
                    <a:solidFill>
                      <a:schemeClr val="bg1"/>
                    </a:solidFill>
                    <a:latin typeface="楷体_GB2312" charset="0"/>
                    <a:ea typeface="楷体_GB2312" charset="0"/>
                    <a:cs typeface="楷体_GB2312" charset="0"/>
                  </a:rPr>
                  <a:t>7</a:t>
                </a:r>
                <a:r>
                  <a:rPr lang="zh-CN" altLang="en-US" dirty="0">
                    <a:solidFill>
                      <a:schemeClr val="bg1"/>
                    </a:solidFill>
                    <a:latin typeface="楷体_GB2312" charset="0"/>
                    <a:ea typeface="楷体_GB2312" charset="0"/>
                    <a:cs typeface="楷体_GB2312" charset="0"/>
                  </a:rPr>
                  <a:t>人以上（含</a:t>
                </a:r>
                <a:r>
                  <a:rPr lang="en-US" altLang="zh-CN" dirty="0">
                    <a:solidFill>
                      <a:schemeClr val="bg1"/>
                    </a:solidFill>
                    <a:latin typeface="楷体_GB2312" charset="0"/>
                    <a:ea typeface="楷体_GB2312" charset="0"/>
                    <a:cs typeface="楷体_GB2312" charset="0"/>
                  </a:rPr>
                  <a:t>7</a:t>
                </a:r>
                <a:r>
                  <a:rPr lang="zh-CN" altLang="en-US" dirty="0">
                    <a:solidFill>
                      <a:schemeClr val="bg1"/>
                    </a:solidFill>
                    <a:latin typeface="楷体_GB2312" charset="0"/>
                    <a:ea typeface="楷体_GB2312" charset="0"/>
                    <a:cs typeface="楷体_GB2312" charset="0"/>
                  </a:rPr>
                  <a:t>人）才可设置支部委员会。不足</a:t>
                </a:r>
                <a:r>
                  <a:rPr lang="en-US" altLang="zh-CN" dirty="0">
                    <a:solidFill>
                      <a:schemeClr val="bg1"/>
                    </a:solidFill>
                    <a:latin typeface="楷体_GB2312" charset="0"/>
                    <a:ea typeface="楷体_GB2312" charset="0"/>
                    <a:cs typeface="楷体_GB2312" charset="0"/>
                  </a:rPr>
                  <a:t>7</a:t>
                </a:r>
                <a:r>
                  <a:rPr lang="zh-CN" altLang="en-US" dirty="0">
                    <a:solidFill>
                      <a:schemeClr val="bg1"/>
                    </a:solidFill>
                    <a:latin typeface="楷体_GB2312" charset="0"/>
                    <a:ea typeface="楷体_GB2312" charset="0"/>
                    <a:cs typeface="楷体_GB2312" charset="0"/>
                  </a:rPr>
                  <a:t>人，一般只设</a:t>
                </a:r>
                <a:r>
                  <a:rPr lang="en-US" altLang="zh-CN" dirty="0">
                    <a:solidFill>
                      <a:schemeClr val="bg1"/>
                    </a:solidFill>
                    <a:latin typeface="楷体_GB2312" charset="0"/>
                    <a:ea typeface="楷体_GB2312" charset="0"/>
                    <a:cs typeface="楷体_GB2312" charset="0"/>
                  </a:rPr>
                  <a:t>1</a:t>
                </a:r>
                <a:r>
                  <a:rPr lang="zh-CN" altLang="en-US" dirty="0">
                    <a:solidFill>
                      <a:schemeClr val="bg1"/>
                    </a:solidFill>
                    <a:latin typeface="楷体_GB2312" charset="0"/>
                    <a:ea typeface="楷体_GB2312" charset="0"/>
                    <a:cs typeface="楷体_GB2312" charset="0"/>
                  </a:rPr>
                  <a:t>名书记，必要时设置</a:t>
                </a:r>
                <a:r>
                  <a:rPr lang="en-US" altLang="zh-CN" dirty="0">
                    <a:solidFill>
                      <a:schemeClr val="bg1"/>
                    </a:solidFill>
                    <a:latin typeface="楷体_GB2312" charset="0"/>
                    <a:ea typeface="楷体_GB2312" charset="0"/>
                    <a:cs typeface="楷体_GB2312" charset="0"/>
                  </a:rPr>
                  <a:t>1</a:t>
                </a:r>
                <a:r>
                  <a:rPr lang="zh-CN" altLang="en-US" dirty="0">
                    <a:solidFill>
                      <a:schemeClr val="bg1"/>
                    </a:solidFill>
                    <a:latin typeface="楷体_GB2312" charset="0"/>
                    <a:ea typeface="楷体_GB2312" charset="0"/>
                    <a:cs typeface="楷体_GB2312" charset="0"/>
                  </a:rPr>
                  <a:t>名副书记。</a:t>
                </a:r>
                <a:endParaRPr lang="zh-CN" altLang="en-US" dirty="0">
                  <a:solidFill>
                    <a:schemeClr val="bg1"/>
                  </a:solidFill>
                  <a:latin typeface="楷体_GB2312" charset="0"/>
                  <a:ea typeface="楷体_GB2312" charset="0"/>
                  <a:cs typeface="楷体_GB2312" charset="0"/>
                </a:endParaRPr>
              </a:p>
            </p:txBody>
          </p:sp>
        </p:grpSp>
      </p:grpSp>
      <p:grpSp>
        <p:nvGrpSpPr>
          <p:cNvPr id="38" name="组合 37"/>
          <p:cNvGrpSpPr/>
          <p:nvPr>
            <p:custDataLst>
              <p:tags r:id="rId14"/>
            </p:custDataLst>
          </p:nvPr>
        </p:nvGrpSpPr>
        <p:grpSpPr>
          <a:xfrm>
            <a:off x="2849245" y="4226560"/>
            <a:ext cx="2740025" cy="2205355"/>
            <a:chOff x="2971082" y="4300820"/>
            <a:chExt cx="2670662" cy="1810929"/>
          </a:xfrm>
          <a:solidFill>
            <a:srgbClr val="E61817"/>
          </a:solidFill>
        </p:grpSpPr>
        <p:sp>
          <p:nvSpPr>
            <p:cNvPr id="15" name="任意多边形 17"/>
            <p:cNvSpPr/>
            <p:nvPr>
              <p:custDataLst>
                <p:tags r:id="rId15"/>
              </p:custDataLst>
            </p:nvPr>
          </p:nvSpPr>
          <p:spPr bwMode="auto">
            <a:xfrm>
              <a:off x="2971082" y="4300820"/>
              <a:ext cx="2670662" cy="1810929"/>
            </a:xfrm>
            <a:custGeom>
              <a:avLst/>
              <a:gdLst>
                <a:gd name="T0" fmla="*/ 1042671 w 2085975"/>
                <a:gd name="T1" fmla="*/ 0 h 1415098"/>
                <a:gd name="T2" fmla="*/ 1335076 w 2085975"/>
                <a:gd name="T3" fmla="*/ 171816 h 1415098"/>
                <a:gd name="T4" fmla="*/ 2085975 w 2085975"/>
                <a:gd name="T5" fmla="*/ 171816 h 1415098"/>
                <a:gd name="T6" fmla="*/ 2085975 w 2085975"/>
                <a:gd name="T7" fmla="*/ 1412560 h 1415098"/>
                <a:gd name="T8" fmla="*/ 0 w 2085975"/>
                <a:gd name="T9" fmla="*/ 1412560 h 1415098"/>
                <a:gd name="T10" fmla="*/ 0 w 2085975"/>
                <a:gd name="T11" fmla="*/ 171816 h 1415098"/>
                <a:gd name="T12" fmla="*/ 750266 w 2085975"/>
                <a:gd name="T13" fmla="*/ 171816 h 1415098"/>
                <a:gd name="T14" fmla="*/ 1042671 w 2085975"/>
                <a:gd name="T15" fmla="*/ 0 h 14150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5" h="1415098">
                  <a:moveTo>
                    <a:pt x="1042671" y="0"/>
                  </a:moveTo>
                  <a:lnTo>
                    <a:pt x="1335076" y="172124"/>
                  </a:lnTo>
                  <a:lnTo>
                    <a:pt x="2085975" y="172124"/>
                  </a:lnTo>
                  <a:lnTo>
                    <a:pt x="2085975" y="1415098"/>
                  </a:lnTo>
                  <a:lnTo>
                    <a:pt x="0" y="1415098"/>
                  </a:lnTo>
                  <a:lnTo>
                    <a:pt x="0" y="172124"/>
                  </a:lnTo>
                  <a:lnTo>
                    <a:pt x="750266" y="172124"/>
                  </a:lnTo>
                  <a:lnTo>
                    <a:pt x="1042671"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25" name="组合 24"/>
            <p:cNvGrpSpPr/>
            <p:nvPr/>
          </p:nvGrpSpPr>
          <p:grpSpPr>
            <a:xfrm>
              <a:off x="3143457" y="4688177"/>
              <a:ext cx="2325910" cy="1409994"/>
              <a:chOff x="2602267" y="4377591"/>
              <a:chExt cx="1952626" cy="1183706"/>
            </a:xfrm>
            <a:grpFill/>
          </p:grpSpPr>
          <p:sp>
            <p:nvSpPr>
              <p:cNvPr id="26" name="11"/>
              <p:cNvSpPr txBox="1">
                <a:spLocks noChangeArrowheads="1"/>
              </p:cNvSpPr>
              <p:nvPr>
                <p:custDataLst>
                  <p:tags r:id="rId16"/>
                </p:custDataLst>
              </p:nvPr>
            </p:nvSpPr>
            <p:spPr bwMode="auto">
              <a:xfrm>
                <a:off x="2602268" y="4377591"/>
                <a:ext cx="1952625" cy="211869"/>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支委会人数</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27" name="9"/>
              <p:cNvSpPr txBox="1">
                <a:spLocks noChangeArrowheads="1"/>
              </p:cNvSpPr>
              <p:nvPr>
                <p:custDataLst>
                  <p:tags r:id="rId17"/>
                </p:custDataLst>
              </p:nvPr>
            </p:nvSpPr>
            <p:spPr bwMode="auto">
              <a:xfrm>
                <a:off x="2602267" y="4606571"/>
                <a:ext cx="1952625" cy="954726"/>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支委会由</a:t>
                </a:r>
                <a:r>
                  <a:rPr lang="en-US" altLang="zh-CN" dirty="0">
                    <a:solidFill>
                      <a:schemeClr val="bg1"/>
                    </a:solidFill>
                    <a:latin typeface="楷体_GB2312" charset="0"/>
                    <a:ea typeface="楷体_GB2312" charset="0"/>
                    <a:cs typeface="楷体_GB2312" charset="0"/>
                  </a:rPr>
                  <a:t>3</a:t>
                </a:r>
                <a:r>
                  <a:rPr lang="zh-CN" altLang="en-US" dirty="0">
                    <a:solidFill>
                      <a:schemeClr val="bg1"/>
                    </a:solidFill>
                    <a:latin typeface="楷体_GB2312" charset="0"/>
                    <a:ea typeface="楷体_GB2312" charset="0"/>
                    <a:cs typeface="楷体_GB2312" charset="0"/>
                  </a:rPr>
                  <a:t>至</a:t>
                </a:r>
                <a:r>
                  <a:rPr lang="en-US" altLang="zh-CN" dirty="0">
                    <a:solidFill>
                      <a:schemeClr val="bg1"/>
                    </a:solidFill>
                    <a:latin typeface="楷体_GB2312" charset="0"/>
                    <a:ea typeface="楷体_GB2312" charset="0"/>
                    <a:cs typeface="楷体_GB2312" charset="0"/>
                  </a:rPr>
                  <a:t>5</a:t>
                </a:r>
                <a:r>
                  <a:rPr lang="zh-CN" altLang="en-US" dirty="0">
                    <a:solidFill>
                      <a:schemeClr val="bg1"/>
                    </a:solidFill>
                    <a:latin typeface="楷体_GB2312" charset="0"/>
                    <a:ea typeface="楷体_GB2312" charset="0"/>
                    <a:cs typeface="楷体_GB2312" charset="0"/>
                  </a:rPr>
                  <a:t>人组成，</a:t>
                </a:r>
                <a:r>
                  <a:rPr lang="zh-CN" altLang="en-US" dirty="0">
                    <a:solidFill>
                      <a:schemeClr val="bg1"/>
                    </a:solidFill>
                    <a:latin typeface="楷体_GB2312" charset="0"/>
                    <a:ea typeface="楷体_GB2312" charset="0"/>
                    <a:cs typeface="楷体_GB2312" charset="0"/>
                    <a:sym typeface="+mn-ea"/>
                  </a:rPr>
                  <a:t>不</a:t>
                </a:r>
                <a:r>
                  <a:rPr lang="zh-CN" altLang="en-US" dirty="0">
                    <a:solidFill>
                      <a:schemeClr val="bg1"/>
                    </a:solidFill>
                    <a:latin typeface="楷体_GB2312" charset="0"/>
                    <a:ea typeface="楷体_GB2312" charset="0"/>
                    <a:cs typeface="楷体_GB2312" charset="0"/>
                    <a:sym typeface="+mn-ea"/>
                  </a:rPr>
                  <a:t>超过</a:t>
                </a:r>
                <a:r>
                  <a:rPr lang="en-US" altLang="zh-CN" dirty="0">
                    <a:solidFill>
                      <a:schemeClr val="bg1"/>
                    </a:solidFill>
                    <a:latin typeface="楷体_GB2312" charset="0"/>
                    <a:ea typeface="楷体_GB2312" charset="0"/>
                    <a:cs typeface="楷体_GB2312" charset="0"/>
                    <a:sym typeface="+mn-ea"/>
                  </a:rPr>
                  <a:t>7</a:t>
                </a:r>
                <a:r>
                  <a:rPr lang="zh-CN" altLang="en-US" dirty="0">
                    <a:solidFill>
                      <a:schemeClr val="bg1"/>
                    </a:solidFill>
                    <a:latin typeface="楷体_GB2312" charset="0"/>
                    <a:ea typeface="楷体_GB2312" charset="0"/>
                    <a:cs typeface="楷体_GB2312" charset="0"/>
                    <a:sym typeface="+mn-ea"/>
                  </a:rPr>
                  <a:t>人，</a:t>
                </a:r>
                <a:r>
                  <a:rPr lang="zh-CN" altLang="en-US" dirty="0">
                    <a:solidFill>
                      <a:schemeClr val="bg1"/>
                    </a:solidFill>
                    <a:latin typeface="楷体_GB2312" charset="0"/>
                    <a:ea typeface="楷体_GB2312" charset="0"/>
                    <a:cs typeface="楷体_GB2312" charset="0"/>
                  </a:rPr>
                  <a:t>支部委员人数不能超过支部党员人数的半数，原则上为奇数。</a:t>
                </a:r>
                <a:endParaRPr lang="zh-CN" altLang="en-US" dirty="0">
                  <a:solidFill>
                    <a:schemeClr val="bg1"/>
                  </a:solidFill>
                  <a:latin typeface="楷体_GB2312" charset="0"/>
                  <a:ea typeface="楷体_GB2312" charset="0"/>
                  <a:cs typeface="楷体_GB2312" charset="0"/>
                </a:endParaRPr>
              </a:p>
            </p:txBody>
          </p:sp>
        </p:grpSp>
      </p:grpSp>
      <p:grpSp>
        <p:nvGrpSpPr>
          <p:cNvPr id="40" name="组合 39"/>
          <p:cNvGrpSpPr/>
          <p:nvPr>
            <p:custDataLst>
              <p:tags r:id="rId18"/>
            </p:custDataLst>
          </p:nvPr>
        </p:nvGrpSpPr>
        <p:grpSpPr>
          <a:xfrm>
            <a:off x="8122920" y="4225290"/>
            <a:ext cx="2797175" cy="2190115"/>
            <a:chOff x="6653913" y="4300820"/>
            <a:chExt cx="2670662" cy="1944550"/>
          </a:xfrm>
          <a:solidFill>
            <a:srgbClr val="E61817"/>
          </a:solidFill>
        </p:grpSpPr>
        <p:sp>
          <p:nvSpPr>
            <p:cNvPr id="16" name="任意多边形 18"/>
            <p:cNvSpPr/>
            <p:nvPr>
              <p:custDataLst>
                <p:tags r:id="rId19"/>
              </p:custDataLst>
            </p:nvPr>
          </p:nvSpPr>
          <p:spPr bwMode="auto">
            <a:xfrm>
              <a:off x="6653913" y="4300820"/>
              <a:ext cx="2670662" cy="1944550"/>
            </a:xfrm>
            <a:custGeom>
              <a:avLst/>
              <a:gdLst>
                <a:gd name="T0" fmla="*/ 1042671 w 2085975"/>
                <a:gd name="T1" fmla="*/ 0 h 1415098"/>
                <a:gd name="T2" fmla="*/ 1335076 w 2085975"/>
                <a:gd name="T3" fmla="*/ 171816 h 1415098"/>
                <a:gd name="T4" fmla="*/ 2085975 w 2085975"/>
                <a:gd name="T5" fmla="*/ 171816 h 1415098"/>
                <a:gd name="T6" fmla="*/ 2085975 w 2085975"/>
                <a:gd name="T7" fmla="*/ 1412560 h 1415098"/>
                <a:gd name="T8" fmla="*/ 0 w 2085975"/>
                <a:gd name="T9" fmla="*/ 1412560 h 1415098"/>
                <a:gd name="T10" fmla="*/ 0 w 2085975"/>
                <a:gd name="T11" fmla="*/ 171816 h 1415098"/>
                <a:gd name="T12" fmla="*/ 750266 w 2085975"/>
                <a:gd name="T13" fmla="*/ 171816 h 1415098"/>
                <a:gd name="T14" fmla="*/ 1042671 w 2085975"/>
                <a:gd name="T15" fmla="*/ 0 h 14150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5" h="1415098">
                  <a:moveTo>
                    <a:pt x="1042671" y="0"/>
                  </a:moveTo>
                  <a:lnTo>
                    <a:pt x="1335076" y="172124"/>
                  </a:lnTo>
                  <a:lnTo>
                    <a:pt x="2085975" y="172124"/>
                  </a:lnTo>
                  <a:lnTo>
                    <a:pt x="2085975" y="1415098"/>
                  </a:lnTo>
                  <a:lnTo>
                    <a:pt x="0" y="1415098"/>
                  </a:lnTo>
                  <a:lnTo>
                    <a:pt x="0" y="172124"/>
                  </a:lnTo>
                  <a:lnTo>
                    <a:pt x="750266" y="172124"/>
                  </a:lnTo>
                  <a:lnTo>
                    <a:pt x="1042671"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28" name="组合 27"/>
            <p:cNvGrpSpPr/>
            <p:nvPr/>
          </p:nvGrpSpPr>
          <p:grpSpPr>
            <a:xfrm>
              <a:off x="6826288" y="4709108"/>
              <a:ext cx="2325910" cy="1344091"/>
              <a:chOff x="2602267" y="4395163"/>
              <a:chExt cx="1952626" cy="1128379"/>
            </a:xfrm>
            <a:grpFill/>
          </p:grpSpPr>
          <p:sp>
            <p:nvSpPr>
              <p:cNvPr id="29" name="11"/>
              <p:cNvSpPr txBox="1">
                <a:spLocks noChangeArrowheads="1"/>
              </p:cNvSpPr>
              <p:nvPr>
                <p:custDataLst>
                  <p:tags r:id="rId20"/>
                </p:custDataLst>
              </p:nvPr>
            </p:nvSpPr>
            <p:spPr bwMode="auto">
              <a:xfrm>
                <a:off x="2602268" y="4395163"/>
                <a:ext cx="1952625" cy="229085"/>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委员职责</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30" name="9"/>
              <p:cNvSpPr txBox="1">
                <a:spLocks noChangeArrowheads="1"/>
              </p:cNvSpPr>
              <p:nvPr>
                <p:custDataLst>
                  <p:tags r:id="rId21"/>
                </p:custDataLst>
              </p:nvPr>
            </p:nvSpPr>
            <p:spPr bwMode="auto">
              <a:xfrm>
                <a:off x="2602267" y="4698077"/>
                <a:ext cx="1952625" cy="825465"/>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支部书记职责</a:t>
                </a:r>
                <a:r>
                  <a:rPr lang="en-US" altLang="zh-CN" dirty="0">
                    <a:solidFill>
                      <a:schemeClr val="bg1"/>
                    </a:solidFill>
                    <a:latin typeface="楷体_GB2312" charset="0"/>
                    <a:ea typeface="楷体_GB2312" charset="0"/>
                    <a:cs typeface="楷体_GB2312" charset="0"/>
                  </a:rPr>
                  <a:t>5</a:t>
                </a:r>
                <a:r>
                  <a:rPr lang="zh-CN" altLang="en-US" dirty="0">
                    <a:solidFill>
                      <a:schemeClr val="bg1"/>
                    </a:solidFill>
                    <a:latin typeface="楷体_GB2312" charset="0"/>
                    <a:ea typeface="楷体_GB2312" charset="0"/>
                    <a:cs typeface="楷体_GB2312" charset="0"/>
                  </a:rPr>
                  <a:t>条；组织委员职责</a:t>
                </a:r>
                <a:r>
                  <a:rPr lang="en-US" altLang="zh-CN" dirty="0">
                    <a:solidFill>
                      <a:schemeClr val="bg1"/>
                    </a:solidFill>
                    <a:latin typeface="楷体_GB2312" charset="0"/>
                    <a:ea typeface="楷体_GB2312" charset="0"/>
                    <a:cs typeface="楷体_GB2312" charset="0"/>
                  </a:rPr>
                  <a:t>4</a:t>
                </a:r>
                <a:r>
                  <a:rPr lang="zh-CN" altLang="en-US" dirty="0">
                    <a:solidFill>
                      <a:schemeClr val="bg1"/>
                    </a:solidFill>
                    <a:latin typeface="楷体_GB2312" charset="0"/>
                    <a:ea typeface="楷体_GB2312" charset="0"/>
                    <a:cs typeface="楷体_GB2312" charset="0"/>
                  </a:rPr>
                  <a:t>条；宣传委员职责</a:t>
                </a:r>
                <a:r>
                  <a:rPr lang="en-US" altLang="zh-CN" dirty="0">
                    <a:solidFill>
                      <a:schemeClr val="bg1"/>
                    </a:solidFill>
                    <a:latin typeface="楷体_GB2312" charset="0"/>
                    <a:ea typeface="楷体_GB2312" charset="0"/>
                    <a:cs typeface="楷体_GB2312" charset="0"/>
                  </a:rPr>
                  <a:t>4</a:t>
                </a:r>
                <a:r>
                  <a:rPr lang="zh-CN" altLang="en-US" dirty="0">
                    <a:solidFill>
                      <a:schemeClr val="bg1"/>
                    </a:solidFill>
                    <a:latin typeface="楷体_GB2312" charset="0"/>
                    <a:ea typeface="楷体_GB2312" charset="0"/>
                    <a:cs typeface="楷体_GB2312" charset="0"/>
                  </a:rPr>
                  <a:t>条；纪检委员职责</a:t>
                </a:r>
                <a:r>
                  <a:rPr lang="en-US" altLang="zh-CN" dirty="0">
                    <a:solidFill>
                      <a:schemeClr val="bg1"/>
                    </a:solidFill>
                    <a:latin typeface="楷体_GB2312" charset="0"/>
                    <a:ea typeface="楷体_GB2312" charset="0"/>
                    <a:cs typeface="楷体_GB2312" charset="0"/>
                  </a:rPr>
                  <a:t>4</a:t>
                </a:r>
                <a:r>
                  <a:rPr lang="zh-CN" altLang="en-US" dirty="0">
                    <a:solidFill>
                      <a:schemeClr val="bg1"/>
                    </a:solidFill>
                    <a:latin typeface="楷体_GB2312" charset="0"/>
                    <a:ea typeface="楷体_GB2312" charset="0"/>
                    <a:cs typeface="楷体_GB2312" charset="0"/>
                  </a:rPr>
                  <a:t>条；</a:t>
                </a:r>
                <a:endParaRPr lang="zh-CN" altLang="en-US" dirty="0">
                  <a:solidFill>
                    <a:schemeClr val="bg1"/>
                  </a:solidFill>
                  <a:latin typeface="楷体_GB2312" charset="0"/>
                  <a:ea typeface="楷体_GB2312" charset="0"/>
                  <a:cs typeface="楷体_GB2312" charset="0"/>
                </a:endParaRPr>
              </a:p>
            </p:txBody>
          </p:sp>
        </p:grpSp>
      </p:grpSp>
      <p:grpSp>
        <p:nvGrpSpPr>
          <p:cNvPr id="39" name="组合 38"/>
          <p:cNvGrpSpPr/>
          <p:nvPr>
            <p:custDataLst>
              <p:tags r:id="rId22"/>
            </p:custDataLst>
          </p:nvPr>
        </p:nvGrpSpPr>
        <p:grpSpPr>
          <a:xfrm>
            <a:off x="4888230" y="1241425"/>
            <a:ext cx="4401185" cy="2501900"/>
            <a:chOff x="4812498" y="1851697"/>
            <a:chExt cx="2670810" cy="2173605"/>
          </a:xfrm>
          <a:solidFill>
            <a:srgbClr val="E61817"/>
          </a:solidFill>
        </p:grpSpPr>
        <p:sp>
          <p:nvSpPr>
            <p:cNvPr id="10" name="任意多边形 12"/>
            <p:cNvSpPr/>
            <p:nvPr>
              <p:custDataLst>
                <p:tags r:id="rId23"/>
              </p:custDataLst>
            </p:nvPr>
          </p:nvSpPr>
          <p:spPr bwMode="auto">
            <a:xfrm>
              <a:off x="4812498" y="1851697"/>
              <a:ext cx="2670810" cy="2173605"/>
            </a:xfrm>
            <a:custGeom>
              <a:avLst/>
              <a:gdLst>
                <a:gd name="T0" fmla="*/ 0 w 2085975"/>
                <a:gd name="T1" fmla="*/ 0 h 1427163"/>
                <a:gd name="T2" fmla="*/ 2085975 w 2085975"/>
                <a:gd name="T3" fmla="*/ 0 h 1427163"/>
                <a:gd name="T4" fmla="*/ 2085975 w 2085975"/>
                <a:gd name="T5" fmla="*/ 1242603 h 1427163"/>
                <a:gd name="T6" fmla="*/ 1356847 w 2085975"/>
                <a:gd name="T7" fmla="*/ 1242603 h 1427163"/>
                <a:gd name="T8" fmla="*/ 1042987 w 2085975"/>
                <a:gd name="T9" fmla="*/ 1427159 h 1427163"/>
                <a:gd name="T10" fmla="*/ 729127 w 2085975"/>
                <a:gd name="T11" fmla="*/ 1242603 h 1427163"/>
                <a:gd name="T12" fmla="*/ 0 w 2085975"/>
                <a:gd name="T13" fmla="*/ 1242603 h 1427163"/>
                <a:gd name="T14" fmla="*/ 0 w 2085975"/>
                <a:gd name="T15" fmla="*/ 0 h 14271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5" h="1427163">
                  <a:moveTo>
                    <a:pt x="0" y="0"/>
                  </a:moveTo>
                  <a:lnTo>
                    <a:pt x="2085975" y="0"/>
                  </a:lnTo>
                  <a:lnTo>
                    <a:pt x="2085975" y="1242607"/>
                  </a:lnTo>
                  <a:lnTo>
                    <a:pt x="1356847" y="1242607"/>
                  </a:lnTo>
                  <a:lnTo>
                    <a:pt x="1042987" y="1427163"/>
                  </a:lnTo>
                  <a:lnTo>
                    <a:pt x="729127" y="1242607"/>
                  </a:lnTo>
                  <a:lnTo>
                    <a:pt x="0" y="1242607"/>
                  </a:lnTo>
                  <a:lnTo>
                    <a:pt x="0"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31" name="组合 30"/>
            <p:cNvGrpSpPr/>
            <p:nvPr/>
          </p:nvGrpSpPr>
          <p:grpSpPr>
            <a:xfrm>
              <a:off x="4945511" y="1957937"/>
              <a:ext cx="2459523" cy="1589379"/>
              <a:chOff x="2569222" y="4320481"/>
              <a:chExt cx="2064795" cy="1334301"/>
            </a:xfrm>
            <a:grpFill/>
          </p:grpSpPr>
          <p:sp>
            <p:nvSpPr>
              <p:cNvPr id="32" name="11"/>
              <p:cNvSpPr txBox="1">
                <a:spLocks noChangeArrowheads="1"/>
              </p:cNvSpPr>
              <p:nvPr>
                <p:custDataLst>
                  <p:tags r:id="rId24"/>
                </p:custDataLst>
              </p:nvPr>
            </p:nvSpPr>
            <p:spPr bwMode="auto">
              <a:xfrm>
                <a:off x="2604421" y="4320481"/>
                <a:ext cx="1952625" cy="224159"/>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委员分工</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33" name="9"/>
              <p:cNvSpPr txBox="1">
                <a:spLocks noChangeArrowheads="1"/>
              </p:cNvSpPr>
              <p:nvPr>
                <p:custDataLst>
                  <p:tags r:id="rId25"/>
                </p:custDataLst>
              </p:nvPr>
            </p:nvSpPr>
            <p:spPr bwMode="auto">
              <a:xfrm>
                <a:off x="2569222" y="4644677"/>
                <a:ext cx="2064795" cy="1010105"/>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支委中必须包含组织委员、宣传委员、纪律检查委员，其中纪律检查委员一般单设，其他可兼任。当设置</a:t>
                </a:r>
                <a:r>
                  <a:rPr lang="en-US" altLang="zh-CN" dirty="0">
                    <a:solidFill>
                      <a:schemeClr val="bg1"/>
                    </a:solidFill>
                    <a:latin typeface="楷体_GB2312" charset="0"/>
                    <a:ea typeface="楷体_GB2312" charset="0"/>
                    <a:cs typeface="楷体_GB2312" charset="0"/>
                  </a:rPr>
                  <a:t>5</a:t>
                </a:r>
                <a:r>
                  <a:rPr lang="zh-CN" altLang="en-US" dirty="0">
                    <a:solidFill>
                      <a:schemeClr val="bg1"/>
                    </a:solidFill>
                    <a:latin typeface="楷体_GB2312" charset="0"/>
                    <a:ea typeface="楷体_GB2312" charset="0"/>
                    <a:cs typeface="楷体_GB2312" charset="0"/>
                  </a:rPr>
                  <a:t>名委员时，其他委员可为文体委员、青工委原或根据工作性质设置（如保密委员）。</a:t>
                </a:r>
                <a:endParaRPr lang="zh-CN" altLang="en-US" dirty="0">
                  <a:solidFill>
                    <a:schemeClr val="bg1"/>
                  </a:solidFill>
                  <a:latin typeface="楷体_GB2312" charset="0"/>
                  <a:ea typeface="楷体_GB2312" charset="0"/>
                  <a:cs typeface="楷体_GB2312" charset="0"/>
                </a:endParaRPr>
              </a:p>
            </p:txBody>
          </p:sp>
        </p:grpSp>
      </p:grpSp>
      <p:pic>
        <p:nvPicPr>
          <p:cNvPr id="3" name="图片 2"/>
          <p:cNvPicPr>
            <a:picLocks noChangeAspect="1"/>
          </p:cNvPicPr>
          <p:nvPr/>
        </p:nvPicPr>
        <p:blipFill>
          <a:blip r:embed="rId26"/>
          <a:stretch>
            <a:fillRect/>
          </a:stretch>
        </p:blipFill>
        <p:spPr>
          <a:xfrm>
            <a:off x="0" y="6026150"/>
            <a:ext cx="12192000" cy="831850"/>
          </a:xfrm>
          <a:prstGeom prst="rect">
            <a:avLst/>
          </a:prstGeom>
        </p:spPr>
      </p:pic>
      <p:sp>
        <p:nvSpPr>
          <p:cNvPr id="4" name="文本框 3"/>
          <p:cNvSpPr txBox="1"/>
          <p:nvPr>
            <p:custDataLst>
              <p:tags r:id="rId27"/>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anim calcmode="lin" valueType="num">
                                      <p:cBhvr>
                                        <p:cTn id="37" dur="500" fill="hold"/>
                                        <p:tgtEl>
                                          <p:spTgt spid="37"/>
                                        </p:tgtEl>
                                        <p:attrNameLst>
                                          <p:attrName>ppt_x</p:attrName>
                                        </p:attrNameLst>
                                      </p:cBhvr>
                                      <p:tavLst>
                                        <p:tav tm="0">
                                          <p:val>
                                            <p:strVal val="#ppt_x"/>
                                          </p:val>
                                        </p:tav>
                                        <p:tav tm="100000">
                                          <p:val>
                                            <p:strVal val="#ppt_x"/>
                                          </p:val>
                                        </p:tav>
                                      </p:tavLst>
                                    </p:anim>
                                    <p:anim calcmode="lin" valueType="num">
                                      <p:cBhvr>
                                        <p:cTn id="3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anim calcmode="lin" valueType="num">
                                      <p:cBhvr>
                                        <p:cTn id="49" dur="500" fill="hold"/>
                                        <p:tgtEl>
                                          <p:spTgt spid="38"/>
                                        </p:tgtEl>
                                        <p:attrNameLst>
                                          <p:attrName>ppt_x</p:attrName>
                                        </p:attrNameLst>
                                      </p:cBhvr>
                                      <p:tavLst>
                                        <p:tav tm="0">
                                          <p:val>
                                            <p:strVal val="#ppt_x"/>
                                          </p:val>
                                        </p:tav>
                                        <p:tav tm="100000">
                                          <p:val>
                                            <p:strVal val="#ppt_x"/>
                                          </p:val>
                                        </p:tav>
                                      </p:tavLst>
                                    </p:anim>
                                    <p:anim calcmode="lin" valueType="num">
                                      <p:cBhvr>
                                        <p:cTn id="5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anim calcmode="lin" valueType="num">
                                      <p:cBhvr>
                                        <p:cTn id="56" dur="500" fill="hold"/>
                                        <p:tgtEl>
                                          <p:spTgt spid="19"/>
                                        </p:tgtEl>
                                        <p:attrNameLst>
                                          <p:attrName>ppt_x</p:attrName>
                                        </p:attrNameLst>
                                      </p:cBhvr>
                                      <p:tavLst>
                                        <p:tav tm="0">
                                          <p:val>
                                            <p:strVal val="#ppt_x"/>
                                          </p:val>
                                        </p:tav>
                                        <p:tav tm="100000">
                                          <p:val>
                                            <p:strVal val="#ppt_x"/>
                                          </p:val>
                                        </p:tav>
                                      </p:tavLst>
                                    </p:anim>
                                    <p:anim calcmode="lin" valueType="num">
                                      <p:cBhvr>
                                        <p:cTn id="57" dur="500" fill="hold"/>
                                        <p:tgtEl>
                                          <p:spTgt spid="19"/>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anim calcmode="lin" valueType="num">
                                      <p:cBhvr>
                                        <p:cTn id="68" dur="500" fill="hold"/>
                                        <p:tgtEl>
                                          <p:spTgt spid="18"/>
                                        </p:tgtEl>
                                        <p:attrNameLst>
                                          <p:attrName>ppt_x</p:attrName>
                                        </p:attrNameLst>
                                      </p:cBhvr>
                                      <p:tavLst>
                                        <p:tav tm="0">
                                          <p:val>
                                            <p:strVal val="#ppt_x"/>
                                          </p:val>
                                        </p:tav>
                                        <p:tav tm="100000">
                                          <p:val>
                                            <p:strVal val="#ppt_x"/>
                                          </p:val>
                                        </p:tav>
                                      </p:tavLst>
                                    </p:anim>
                                    <p:anim calcmode="lin" valueType="num">
                                      <p:cBhvr>
                                        <p:cTn id="69" dur="5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anim calcmode="lin" valueType="num">
                                      <p:cBhvr>
                                        <p:cTn id="73" dur="500" fill="hold"/>
                                        <p:tgtEl>
                                          <p:spTgt spid="40"/>
                                        </p:tgtEl>
                                        <p:attrNameLst>
                                          <p:attrName>ppt_x</p:attrName>
                                        </p:attrNameLst>
                                      </p:cBhvr>
                                      <p:tavLst>
                                        <p:tav tm="0">
                                          <p:val>
                                            <p:strVal val="#ppt_x"/>
                                          </p:val>
                                        </p:tav>
                                        <p:tav tm="100000">
                                          <p:val>
                                            <p:strVal val="#ppt_x"/>
                                          </p:val>
                                        </p:tav>
                                      </p:tavLst>
                                    </p:anim>
                                    <p:anim calcmode="lin" valueType="num">
                                      <p:cBhvr>
                                        <p:cTn id="7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3" grpId="0" bldLvl="0" animBg="1"/>
      <p:bldP spid="14" grpId="0" bldLvl="0" animBg="1"/>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812540" y="1160780"/>
            <a:ext cx="3582670" cy="5607050"/>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95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a:latin typeface="黑体" panose="02010609060101010101" charset="-122"/>
                <a:ea typeface="黑体" panose="02010609060101010101" charset="-122"/>
                <a:cs typeface="黑体" panose="02010609060101010101" charset="-122"/>
                <a:sym typeface="+mn-ea"/>
              </a:rPr>
              <a:t>组织委员职责</a:t>
            </a:r>
            <a:endParaRPr lang="zh-CN" altLang="en-US">
              <a:latin typeface="黑体" panose="02010609060101010101" charset="-122"/>
              <a:ea typeface="黑体" panose="02010609060101010101" charset="-122"/>
              <a:cs typeface="黑体" panose="02010609060101010101" charset="-122"/>
              <a:sym typeface="+mn-ea"/>
            </a:endParaRPr>
          </a:p>
          <a:p>
            <a:pPr algn="l">
              <a:lnSpc>
                <a:spcPct val="95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sz="1400">
                <a:latin typeface="楷体_GB2312" charset="0"/>
                <a:ea typeface="楷体_GB2312" charset="0"/>
                <a:cs typeface="楷体_GB2312" charset="0"/>
                <a:sym typeface="+mn-ea"/>
              </a:rPr>
              <a:t>党支部组织委员在支部委员会的集体领导下，负责支部的组织工作。其主要职责是：</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（1）了解和掌握支部的组织状况，根据需要提出党小组的划分和调整意见，检查和督促党小组过好组织生活。</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（2）了解和掌握党员的思想状况。协同宣传委员、纪律检查委员对党员进行思想教育和纪律教育；收集和整理党员的模范事迹材料，向支部委员会提出表扬和奖励的建议。</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（3）做好发展党员工作，了解入党积极分子情况，负责对入党积极分子进行培养、教育和考察，提出发展党员的意见，具体办理接收新党员手续；做好对预备党员的教育、考察，具体办理预备党员的转正手续。</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4）做好党员管理工作，根据本支部的实际情况，做好民主评议党员工作；认真搞好评选先进党支部、先进党小组和优秀党员活动，接转党员组织关系；收缴党费，定期向党员公布党费收缴情况；做好党员和党组织的统计工作。</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endParaRPr lang="zh-CN" altLang="en-US" sz="1400">
              <a:latin typeface="楷体_GB2312" charset="0"/>
              <a:ea typeface="楷体_GB2312" charset="0"/>
              <a:cs typeface="楷体_GB2312" charset="0"/>
              <a:sym typeface="+mn-ea"/>
            </a:endParaRPr>
          </a:p>
        </p:txBody>
      </p:sp>
      <p:sp>
        <p:nvSpPr>
          <p:cNvPr id="8" name="圆角矩形 7"/>
          <p:cNvSpPr/>
          <p:nvPr/>
        </p:nvSpPr>
        <p:spPr>
          <a:xfrm>
            <a:off x="7467600" y="1164590"/>
            <a:ext cx="2120265" cy="5599430"/>
          </a:xfrm>
          <a:prstGeom prst="roundRect">
            <a:avLst>
              <a:gd name="adj" fmla="val 14645"/>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a:latin typeface="黑体" panose="02010609060101010101" charset="-122"/>
                <a:ea typeface="黑体" panose="02010609060101010101" charset="-122"/>
                <a:cs typeface="黑体" panose="02010609060101010101" charset="-122"/>
                <a:sym typeface="+mn-ea"/>
              </a:rPr>
              <a:t>宣传委员职责</a:t>
            </a:r>
            <a:endParaRPr lang="zh-CN" altLang="en-US">
              <a:latin typeface="黑体" panose="02010609060101010101" charset="-122"/>
              <a:ea typeface="黑体" panose="02010609060101010101" charset="-122"/>
              <a:cs typeface="黑体" panose="02010609060101010101" charset="-122"/>
              <a:sym typeface="+mn-ea"/>
            </a:endParaRPr>
          </a:p>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sz="1400">
                <a:latin typeface="楷体_GB2312" charset="0"/>
                <a:ea typeface="楷体_GB2312" charset="0"/>
                <a:cs typeface="楷体_GB2312" charset="0"/>
                <a:sym typeface="+mn-ea"/>
              </a:rPr>
              <a:t>党支部宣传委员在支部委员会的集体领导下，负责支部的宣传工作。其主要职责是：</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（1）了解掌握党员和群众的思想状况，根据不同时期党的工作重心和任务以及上级党委的指示，宣传党的路线方针政策，提出宣传教育工作的计划和意见。</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（2）组织党员学习党的基本理论、基本知识和时事政策，做好思想政治工作。</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（3）围绕本单位的中心工作，开展多种形式的宣传活动，活跃党员和群众的文化体育生活。</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（4）充分利用广播、电视、黑板报等宣传工具，办好本单位的宣传阵地。</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endParaRPr lang="zh-CN" altLang="en-US" sz="1400">
              <a:latin typeface="楷体_GB2312" charset="0"/>
              <a:ea typeface="楷体_GB2312" charset="0"/>
              <a:cs typeface="楷体_GB2312" charset="0"/>
              <a:sym typeface="+mn-ea"/>
            </a:endParaRPr>
          </a:p>
        </p:txBody>
      </p:sp>
      <p:sp>
        <p:nvSpPr>
          <p:cNvPr id="10" name="圆角矩形 9"/>
          <p:cNvSpPr/>
          <p:nvPr/>
        </p:nvSpPr>
        <p:spPr>
          <a:xfrm>
            <a:off x="9660255" y="1163955"/>
            <a:ext cx="2120265" cy="5603875"/>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a:latin typeface="黑体" panose="02010609060101010101" charset="-122"/>
                <a:ea typeface="黑体" panose="02010609060101010101" charset="-122"/>
                <a:cs typeface="黑体" panose="02010609060101010101" charset="-122"/>
                <a:sym typeface="+mn-ea"/>
              </a:rPr>
              <a:t>纪检委员职责</a:t>
            </a:r>
            <a:endParaRPr lang="zh-CN" altLang="en-US">
              <a:latin typeface="黑体" panose="02010609060101010101" charset="-122"/>
              <a:ea typeface="黑体" panose="02010609060101010101" charset="-122"/>
              <a:cs typeface="黑体" panose="02010609060101010101" charset="-122"/>
              <a:sym typeface="+mn-ea"/>
            </a:endParaRPr>
          </a:p>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sz="1400">
                <a:latin typeface="楷体_GB2312" charset="0"/>
                <a:ea typeface="楷体_GB2312" charset="0"/>
                <a:cs typeface="楷体_GB2312" charset="0"/>
                <a:sym typeface="+mn-ea"/>
              </a:rPr>
              <a:t>党支部纪律检查委员在支部委员会的集体领导下，负责支部的纪律检查工作。其主要职责是：</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（1）经常了解并向支部委员会和上级纪律检查委员会反映本单位党员执行纪律的情况。</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（2）协同组织委员、宣传委员经常对党员进行党性、党纪、党风教育。</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（3）管理群众对党员的检举、控告；协助上级党委、纪律检查委员会检查处理党员违反党纪的案件，负责办理处分党员的具体手续；同各种违犯党纪和败坏党风的行为作斗争。</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（4）对受党纪处分的党员进行考察教育。</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endParaRPr lang="zh-CN" altLang="en-US" sz="1400">
              <a:latin typeface="楷体_GB2312" charset="0"/>
              <a:ea typeface="楷体_GB2312" charset="0"/>
              <a:cs typeface="楷体_GB2312" charset="0"/>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7" name="圆角矩形 46"/>
          <p:cNvSpPr/>
          <p:nvPr/>
        </p:nvSpPr>
        <p:spPr>
          <a:xfrm>
            <a:off x="337820" y="1160145"/>
            <a:ext cx="3402330" cy="5603240"/>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fontAlgn="auto">
              <a:lnSpc>
                <a:spcPct val="90000"/>
              </a:lnSpc>
              <a:spcBef>
                <a:spcPts val="0"/>
              </a:spcBef>
              <a:spcAft>
                <a:spcPts val="0"/>
              </a:spcAft>
            </a:pPr>
            <a:r>
              <a:rPr lang="zh-CN" altLang="en-US" dirty="0">
                <a:latin typeface="黑体" panose="02010609060101010101" charset="-122"/>
                <a:ea typeface="黑体" panose="02010609060101010101" charset="-122"/>
                <a:cs typeface="黑体" panose="02010609060101010101" charset="-122"/>
                <a:sym typeface="+mn-ea"/>
              </a:rPr>
              <a:t>  党支部书记职责</a:t>
            </a:r>
            <a:endParaRPr lang="zh-CN" altLang="en-US" dirty="0">
              <a:latin typeface="黑体" panose="02010609060101010101" charset="-122"/>
              <a:ea typeface="黑体" panose="02010609060101010101" charset="-122"/>
              <a:cs typeface="黑体" panose="02010609060101010101" charset="-122"/>
              <a:sym typeface="+mn-ea"/>
            </a:endParaRPr>
          </a:p>
          <a:p>
            <a:pPr algn="l" fontAlgn="auto">
              <a:lnSpc>
                <a:spcPct val="90000"/>
              </a:lnSpc>
              <a:spcBef>
                <a:spcPts val="0"/>
              </a:spcBef>
              <a:spcAft>
                <a:spcPts val="0"/>
              </a:spcAft>
            </a:pPr>
            <a:r>
              <a:rPr lang="zh-CN" altLang="en-US" dirty="0">
                <a:latin typeface="黑体" panose="02010609060101010101" charset="-122"/>
                <a:ea typeface="黑体" panose="02010609060101010101" charset="-122"/>
                <a:cs typeface="黑体" panose="02010609060101010101" charset="-122"/>
                <a:sym typeface="+mn-ea"/>
              </a:rPr>
              <a:t>  </a:t>
            </a:r>
            <a:r>
              <a:rPr lang="zh-CN" altLang="en-US" sz="1400" dirty="0">
                <a:latin typeface="楷体_GB2312" charset="0"/>
                <a:ea typeface="楷体_GB2312" charset="0"/>
                <a:cs typeface="楷体_GB2312" charset="0"/>
                <a:sym typeface="+mn-ea"/>
              </a:rPr>
              <a:t>党支部书记主持党支部全面工作，督促党支部其他委员履行职责、发挥作用抓好党支部委员会自身建设，向党支部委员会、党员大会和上级党组织报告工作。其主要职责是:</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1）负责召集党支部委员会会议和党支部党员大会；结合本单位的具体情况，认真传达贯彻执行党的路线方针政策和上级的决议、指示；研究安排党支部工作，将党支部工作中的重大问题，及时提交党支部委员会会议和党支部党员大会讨论决定。</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（2）了解掌握党员的思想、工作和学习情况，发现问题及时解决，做好经常性的思想政治工作。</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（3）检查支部的工作计划、决议的执行情况，按时向支部委员会、支部党员大会和上级党组织报告工作。</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（4）经常同行政领导以及工会和共青团等群众组织保持密切联系，交流情况，支持他们的工作，充分调动各方面的积极性。</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（5）抓好支部委员的学习，按时召开支委组织生活会，搞好党支部领导班子的自身建设，充分发挥支部委员会的集体领导作用。</a:t>
            </a:r>
            <a:endParaRPr lang="zh-CN" altLang="en-US" sz="1400" dirty="0">
              <a:latin typeface="楷体_GB2312" charset="0"/>
              <a:ea typeface="楷体_GB2312" charset="0"/>
              <a:cs typeface="楷体_GB2312" charset="0"/>
              <a:sym typeface="+mn-ea"/>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7" grpId="1" animBg="1"/>
      <p:bldP spid="5" grpId="0" bldLvl="0" animBg="1"/>
      <p:bldP spid="5" grpId="1" animBg="1"/>
      <p:bldP spid="8" grpId="0" bldLvl="0" animBg="1"/>
      <p:bldP spid="8" grpId="1" animBg="1"/>
      <p:bldP spid="10" grpId="0" bldLvl="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220345" y="2695575"/>
            <a:ext cx="1522095" cy="221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这两个请示有没有问题</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grpSp>
        <p:nvGrpSpPr>
          <p:cNvPr id="11" name="组合 10"/>
          <p:cNvGrpSpPr/>
          <p:nvPr/>
        </p:nvGrpSpPr>
        <p:grpSpPr>
          <a:xfrm>
            <a:off x="1664335" y="208280"/>
            <a:ext cx="10228580" cy="6440805"/>
            <a:chOff x="2621" y="328"/>
            <a:chExt cx="16108" cy="10143"/>
          </a:xfrm>
        </p:grpSpPr>
        <p:pic>
          <p:nvPicPr>
            <p:cNvPr id="9" name="图片 8"/>
            <p:cNvPicPr>
              <a:picLocks noChangeAspect="1"/>
            </p:cNvPicPr>
            <p:nvPr/>
          </p:nvPicPr>
          <p:blipFill>
            <a:blip r:embed="rId2"/>
            <a:stretch>
              <a:fillRect/>
            </a:stretch>
          </p:blipFill>
          <p:spPr>
            <a:xfrm>
              <a:off x="10646" y="1745"/>
              <a:ext cx="8083" cy="8694"/>
            </a:xfrm>
            <a:prstGeom prst="rect">
              <a:avLst/>
            </a:prstGeom>
          </p:spPr>
        </p:pic>
        <p:pic>
          <p:nvPicPr>
            <p:cNvPr id="10" name="图片 9"/>
            <p:cNvPicPr>
              <a:picLocks noChangeAspect="1"/>
            </p:cNvPicPr>
            <p:nvPr/>
          </p:nvPicPr>
          <p:blipFill>
            <a:blip r:embed="rId3"/>
            <a:stretch>
              <a:fillRect/>
            </a:stretch>
          </p:blipFill>
          <p:spPr>
            <a:xfrm>
              <a:off x="2621" y="328"/>
              <a:ext cx="8044" cy="10143"/>
            </a:xfrm>
            <a:prstGeom prst="rect">
              <a:avLst/>
            </a:prstGeom>
          </p:spPr>
        </p:pic>
      </p:grpSp>
      <p:grpSp>
        <p:nvGrpSpPr>
          <p:cNvPr id="12" name="组合 11"/>
          <p:cNvGrpSpPr/>
          <p:nvPr/>
        </p:nvGrpSpPr>
        <p:grpSpPr>
          <a:xfrm>
            <a:off x="1664335" y="208280"/>
            <a:ext cx="10216515" cy="6440805"/>
            <a:chOff x="2621" y="328"/>
            <a:chExt cx="16089" cy="10143"/>
          </a:xfrm>
        </p:grpSpPr>
        <p:pic>
          <p:nvPicPr>
            <p:cNvPr id="13" name="图片 12"/>
            <p:cNvPicPr>
              <a:picLocks noChangeAspect="1"/>
            </p:cNvPicPr>
            <p:nvPr/>
          </p:nvPicPr>
          <p:blipFill>
            <a:blip r:embed="rId4"/>
            <a:stretch>
              <a:fillRect/>
            </a:stretch>
          </p:blipFill>
          <p:spPr>
            <a:xfrm>
              <a:off x="10627" y="1745"/>
              <a:ext cx="8083" cy="8693"/>
            </a:xfrm>
            <a:prstGeom prst="rect">
              <a:avLst/>
            </a:prstGeom>
          </p:spPr>
        </p:pic>
        <p:pic>
          <p:nvPicPr>
            <p:cNvPr id="15" name="图片 14"/>
            <p:cNvPicPr>
              <a:picLocks noChangeAspect="1"/>
            </p:cNvPicPr>
            <p:nvPr/>
          </p:nvPicPr>
          <p:blipFill>
            <a:blip r:embed="rId5"/>
            <a:stretch>
              <a:fillRect/>
            </a:stretch>
          </p:blipFill>
          <p:spPr>
            <a:xfrm>
              <a:off x="2621" y="328"/>
              <a:ext cx="8044" cy="10143"/>
            </a:xfrm>
            <a:prstGeom prst="rect">
              <a:avLst/>
            </a:prstGeom>
          </p:spPr>
        </p:pic>
      </p:grpSp>
      <p:sp>
        <p:nvSpPr>
          <p:cNvPr id="4" name="文本框 3"/>
          <p:cNvSpPr txBox="1"/>
          <p:nvPr>
            <p:custDataLst>
              <p:tags r:id="rId6"/>
            </p:custDataLst>
          </p:nvPr>
        </p:nvSpPr>
        <p:spPr>
          <a:xfrm>
            <a:off x="7460615" y="39560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38250" y="6398260"/>
            <a:ext cx="9716135"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gradFill>
                  <a:gsLst>
                    <a:gs pos="0">
                      <a:srgbClr val="E30000"/>
                    </a:gs>
                    <a:gs pos="100000">
                      <a:srgbClr val="760303"/>
                    </a:gs>
                  </a:gsLst>
                  <a:lin scaled="0"/>
                </a:gradFill>
              </a:rPr>
              <a:t>找准关键点 </a:t>
            </a:r>
            <a:r>
              <a:rPr lang="en-US" sz="1600">
                <a:gradFill>
                  <a:gsLst>
                    <a:gs pos="0">
                      <a:srgbClr val="E30000"/>
                    </a:gs>
                    <a:gs pos="100000">
                      <a:srgbClr val="760303"/>
                    </a:gs>
                  </a:gsLst>
                  <a:lin scaled="0"/>
                </a:gradFill>
              </a:rPr>
              <a:t>/</a:t>
            </a:r>
            <a:r>
              <a:rPr sz="1600">
                <a:gradFill>
                  <a:gsLst>
                    <a:gs pos="0">
                      <a:srgbClr val="E30000"/>
                    </a:gs>
                    <a:gs pos="100000">
                      <a:srgbClr val="760303"/>
                    </a:gs>
                  </a:gsLst>
                  <a:lin scaled="0"/>
                </a:gradFill>
              </a:rPr>
              <a:t> 瞄准关键点</a:t>
            </a:r>
            <a:r>
              <a:rPr lang="en-US" sz="1600">
                <a:gradFill>
                  <a:gsLst>
                    <a:gs pos="0">
                      <a:srgbClr val="E30000"/>
                    </a:gs>
                    <a:gs pos="100000">
                      <a:srgbClr val="760303"/>
                    </a:gs>
                  </a:gsLst>
                  <a:lin scaled="0"/>
                </a:gradFill>
              </a:rPr>
              <a:t> /</a:t>
            </a:r>
            <a:r>
              <a:rPr sz="1600">
                <a:gradFill>
                  <a:gsLst>
                    <a:gs pos="0">
                      <a:srgbClr val="E30000"/>
                    </a:gs>
                    <a:gs pos="100000">
                      <a:srgbClr val="760303"/>
                    </a:gs>
                  </a:gsLst>
                  <a:lin scaled="0"/>
                </a:gradFill>
              </a:rPr>
              <a:t> 盯准突破点</a:t>
            </a:r>
            <a:r>
              <a:rPr lang="en-US" sz="1600">
                <a:gradFill>
                  <a:gsLst>
                    <a:gs pos="0">
                      <a:srgbClr val="E30000"/>
                    </a:gs>
                    <a:gs pos="100000">
                      <a:srgbClr val="760303"/>
                    </a:gs>
                  </a:gsLst>
                  <a:lin scaled="0"/>
                </a:gradFill>
              </a:rPr>
              <a:t> /</a:t>
            </a:r>
            <a:r>
              <a:rPr sz="1600">
                <a:gradFill>
                  <a:gsLst>
                    <a:gs pos="0">
                      <a:srgbClr val="E30000"/>
                    </a:gs>
                    <a:gs pos="100000">
                      <a:srgbClr val="760303"/>
                    </a:gs>
                  </a:gsLst>
                  <a:lin scaled="0"/>
                </a:gradFill>
              </a:rPr>
              <a:t> 夯实支撑点</a:t>
            </a:r>
            <a:endParaRPr sz="1600">
              <a:gradFill>
                <a:gsLst>
                  <a:gs pos="0">
                    <a:srgbClr val="E30000"/>
                  </a:gs>
                  <a:gs pos="100000">
                    <a:srgbClr val="760303"/>
                  </a:gs>
                </a:gsLst>
                <a:lin scaled="0"/>
              </a:gradFill>
            </a:endParaRPr>
          </a:p>
        </p:txBody>
      </p:sp>
      <p:grpSp>
        <p:nvGrpSpPr>
          <p:cNvPr id="125" name="组合 118"/>
          <p:cNvGrpSpPr/>
          <p:nvPr>
            <p:custDataLst>
              <p:tags r:id="rId1"/>
            </p:custDataLst>
          </p:nvPr>
        </p:nvGrpSpPr>
        <p:grpSpPr>
          <a:xfrm>
            <a:off x="2176789" y="4576005"/>
            <a:ext cx="7830820" cy="829945"/>
            <a:chOff x="6795779" y="1837250"/>
            <a:chExt cx="7830820" cy="829945"/>
          </a:xfrm>
        </p:grpSpPr>
        <p:grpSp>
          <p:nvGrpSpPr>
            <p:cNvPr id="126" name="组合 73"/>
            <p:cNvGrpSpPr/>
            <p:nvPr/>
          </p:nvGrpSpPr>
          <p:grpSpPr>
            <a:xfrm>
              <a:off x="6795779" y="1947105"/>
              <a:ext cx="933852" cy="583809"/>
              <a:chOff x="946956" y="1692359"/>
              <a:chExt cx="933852" cy="583809"/>
            </a:xfrm>
          </p:grpSpPr>
          <p:grpSp>
            <p:nvGrpSpPr>
              <p:cNvPr id="127" name="组合 74"/>
              <p:cNvGrpSpPr/>
              <p:nvPr/>
            </p:nvGrpSpPr>
            <p:grpSpPr>
              <a:xfrm>
                <a:off x="946956" y="1692359"/>
                <a:ext cx="933852" cy="583809"/>
                <a:chOff x="1051129" y="1433962"/>
                <a:chExt cx="933852" cy="583809"/>
              </a:xfrm>
            </p:grpSpPr>
            <p:sp>
              <p:nvSpPr>
                <p:cNvPr id="1048605" name="椭圆 76"/>
                <p:cNvSpPr/>
                <p:nvPr>
                  <p:custDataLst>
                    <p:tags r:id="rId2"/>
                  </p:custDataLst>
                </p:nvPr>
              </p:nvSpPr>
              <p:spPr>
                <a:xfrm>
                  <a:off x="1401172" y="1433962"/>
                  <a:ext cx="583809" cy="583809"/>
                </a:xfrm>
                <a:prstGeom prst="ellipse">
                  <a:avLst/>
                </a:prstGeom>
                <a:solidFill>
                  <a:srgbClr val="BC1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nvGrpSpPr>
                <p:cNvPr id="128" name="组合 77"/>
                <p:cNvGrpSpPr/>
                <p:nvPr/>
              </p:nvGrpSpPr>
              <p:grpSpPr>
                <a:xfrm>
                  <a:off x="1051129" y="1660509"/>
                  <a:ext cx="295008" cy="179584"/>
                  <a:chOff x="1014522" y="2087880"/>
                  <a:chExt cx="295008" cy="179584"/>
                </a:xfrm>
              </p:grpSpPr>
              <p:sp>
                <p:nvSpPr>
                  <p:cNvPr id="1048606" name="椭圆 78"/>
                  <p:cNvSpPr/>
                  <p:nvPr>
                    <p:custDataLst>
                      <p:tags r:id="rId3"/>
                    </p:custDataLst>
                  </p:nvPr>
                </p:nvSpPr>
                <p:spPr>
                  <a:xfrm>
                    <a:off x="1014522" y="2087880"/>
                    <a:ext cx="179584" cy="179584"/>
                  </a:xfrm>
                  <a:prstGeom prst="ellipse">
                    <a:avLst/>
                  </a:prstGeom>
                  <a:solidFill>
                    <a:srgbClr val="BC101A"/>
                  </a:solidFill>
                  <a:ln w="41275">
                    <a:solidFill>
                      <a:srgbClr val="FFF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3145731" name="直接连接符 79"/>
                  <p:cNvCxnSpPr/>
                  <p:nvPr>
                    <p:custDataLst>
                      <p:tags r:id="rId4"/>
                    </p:custDataLst>
                  </p:nvPr>
                </p:nvCxnSpPr>
                <p:spPr>
                  <a:xfrm>
                    <a:off x="1194106" y="2187918"/>
                    <a:ext cx="115424" cy="0"/>
                  </a:xfrm>
                  <a:prstGeom prst="line">
                    <a:avLst/>
                  </a:prstGeom>
                  <a:ln w="12700">
                    <a:solidFill>
                      <a:srgbClr val="BC101A"/>
                    </a:solidFill>
                  </a:ln>
                </p:spPr>
                <p:style>
                  <a:lnRef idx="1">
                    <a:schemeClr val="accent1"/>
                  </a:lnRef>
                  <a:fillRef idx="0">
                    <a:schemeClr val="accent1"/>
                  </a:fillRef>
                  <a:effectRef idx="0">
                    <a:schemeClr val="accent1"/>
                  </a:effectRef>
                  <a:fontRef idx="minor">
                    <a:schemeClr val="tx1"/>
                  </a:fontRef>
                </p:style>
              </p:cxnSp>
            </p:grpSp>
          </p:grpSp>
          <p:sp>
            <p:nvSpPr>
              <p:cNvPr id="1048607" name="文本框 75"/>
              <p:cNvSpPr txBox="1"/>
              <p:nvPr>
                <p:custDataLst>
                  <p:tags r:id="rId5"/>
                </p:custDataLst>
              </p:nvPr>
            </p:nvSpPr>
            <p:spPr>
              <a:xfrm>
                <a:off x="1342680" y="1763172"/>
                <a:ext cx="521970" cy="460375"/>
              </a:xfrm>
              <a:prstGeom prst="rect">
                <a:avLst/>
              </a:prstGeom>
              <a:noFill/>
            </p:spPr>
            <p:txBody>
              <a:bodyPr wrap="none" rtlCol="0">
                <a:spAutoFit/>
              </a:bodyPr>
              <a:p>
                <a:r>
                  <a:rPr lang="en-US" altLang="zh-CN" sz="2400" dirty="0">
                    <a:solidFill>
                      <a:schemeClr val="bg1"/>
                    </a:solidFill>
                    <a:effectLst>
                      <a:outerShdw blurRad="38100" dist="38100" dir="2700000" algn="tl">
                        <a:srgbClr val="000000">
                          <a:alpha val="43137"/>
                        </a:srgbClr>
                      </a:outerShdw>
                    </a:effectLst>
                    <a:cs typeface="+mn-ea"/>
                    <a:sym typeface="+mn-lt"/>
                  </a:rPr>
                  <a:t>03</a:t>
                </a:r>
                <a:endParaRPr lang="zh-CN" altLang="en-US" sz="2400" dirty="0">
                  <a:solidFill>
                    <a:schemeClr val="bg1"/>
                  </a:solidFill>
                  <a:effectLst>
                    <a:outerShdw blurRad="38100" dist="38100" dir="2700000" algn="tl">
                      <a:srgbClr val="000000">
                        <a:alpha val="43137"/>
                      </a:srgbClr>
                    </a:outerShdw>
                  </a:effectLst>
                  <a:cs typeface="+mn-ea"/>
                  <a:sym typeface="+mn-lt"/>
                </a:endParaRPr>
              </a:p>
            </p:txBody>
          </p:sp>
        </p:grpSp>
        <p:sp>
          <p:nvSpPr>
            <p:cNvPr id="1048608" name="文本框 108"/>
            <p:cNvSpPr txBox="1"/>
            <p:nvPr>
              <p:custDataLst>
                <p:tags r:id="rId6"/>
              </p:custDataLst>
            </p:nvPr>
          </p:nvSpPr>
          <p:spPr>
            <a:xfrm>
              <a:off x="7900044" y="1837250"/>
              <a:ext cx="6726555" cy="829945"/>
            </a:xfrm>
            <a:prstGeom prst="rect">
              <a:avLst/>
            </a:prstGeom>
            <a:noFill/>
          </p:spPr>
          <p:txBody>
            <a:bodyPr wrap="square">
              <a:spAutoFit/>
            </a:bodyPr>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探索</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党支部标准化规范化建设</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工作方法</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抓好</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提升工作</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实效性切入点的</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融合路径</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p:txBody>
        </p:sp>
      </p:grpSp>
      <p:grpSp>
        <p:nvGrpSpPr>
          <p:cNvPr id="129" name="组合 125"/>
          <p:cNvGrpSpPr/>
          <p:nvPr/>
        </p:nvGrpSpPr>
        <p:grpSpPr>
          <a:xfrm>
            <a:off x="4845050" y="1151890"/>
            <a:ext cx="2501265" cy="922053"/>
            <a:chOff x="5791" y="-951"/>
            <a:chExt cx="6007" cy="2135"/>
          </a:xfrm>
        </p:grpSpPr>
        <p:sp>
          <p:nvSpPr>
            <p:cNvPr id="1048609" name="文本框 126"/>
            <p:cNvSpPr txBox="1"/>
            <p:nvPr>
              <p:custDataLst>
                <p:tags r:id="rId7"/>
              </p:custDataLst>
            </p:nvPr>
          </p:nvSpPr>
          <p:spPr>
            <a:xfrm>
              <a:off x="6817" y="501"/>
              <a:ext cx="747" cy="580"/>
            </a:xfrm>
            <a:prstGeom prst="rect">
              <a:avLst/>
            </a:prstGeom>
            <a:noFill/>
          </p:spPr>
          <p:txBody>
            <a:bodyPr>
              <a:spAutoFit/>
            </a:bodyPr>
            <a:p>
              <a:pPr fontAlgn="auto">
                <a:spcBef>
                  <a:spcPts val="0"/>
                </a:spcBef>
                <a:spcAft>
                  <a:spcPts val="0"/>
                </a:spcAft>
              </a:pPr>
              <a:endParaRPr lang="zh-CN" altLang="en-US" dirty="0">
                <a:solidFill>
                  <a:srgbClr val="C00000"/>
                </a:solidFill>
                <a:cs typeface="+mn-ea"/>
                <a:sym typeface="+mn-lt"/>
              </a:endParaRPr>
            </a:p>
          </p:txBody>
        </p:sp>
        <p:sp>
          <p:nvSpPr>
            <p:cNvPr id="1048610" name="文本框 127"/>
            <p:cNvSpPr txBox="1"/>
            <p:nvPr>
              <p:custDataLst>
                <p:tags r:id="rId8"/>
              </p:custDataLst>
            </p:nvPr>
          </p:nvSpPr>
          <p:spPr>
            <a:xfrm>
              <a:off x="7619" y="501"/>
              <a:ext cx="747" cy="580"/>
            </a:xfrm>
            <a:prstGeom prst="rect">
              <a:avLst/>
            </a:prstGeom>
            <a:noFill/>
          </p:spPr>
          <p:txBody>
            <a:bodyPr>
              <a:spAutoFit/>
            </a:bodyPr>
            <a:p>
              <a:pPr fontAlgn="auto">
                <a:spcBef>
                  <a:spcPts val="0"/>
                </a:spcBef>
                <a:spcAft>
                  <a:spcPts val="0"/>
                </a:spcAft>
              </a:pPr>
              <a:endParaRPr lang="zh-CN" altLang="en-US" dirty="0">
                <a:solidFill>
                  <a:srgbClr val="C00000"/>
                </a:solidFill>
                <a:cs typeface="+mn-ea"/>
                <a:sym typeface="+mn-lt"/>
              </a:endParaRPr>
            </a:p>
          </p:txBody>
        </p:sp>
        <p:sp>
          <p:nvSpPr>
            <p:cNvPr id="1048612" name="文本框 130"/>
            <p:cNvSpPr txBox="1"/>
            <p:nvPr>
              <p:custDataLst>
                <p:tags r:id="rId9"/>
              </p:custDataLst>
            </p:nvPr>
          </p:nvSpPr>
          <p:spPr>
            <a:xfrm>
              <a:off x="10025" y="501"/>
              <a:ext cx="747" cy="580"/>
            </a:xfrm>
            <a:prstGeom prst="rect">
              <a:avLst/>
            </a:prstGeom>
            <a:noFill/>
          </p:spPr>
          <p:txBody>
            <a:bodyPr>
              <a:spAutoFit/>
            </a:bodyPr>
            <a:p>
              <a:pPr fontAlgn="auto">
                <a:spcBef>
                  <a:spcPts val="0"/>
                </a:spcBef>
                <a:spcAft>
                  <a:spcPts val="0"/>
                </a:spcAft>
              </a:pPr>
              <a:endParaRPr lang="zh-CN" altLang="en-US" dirty="0">
                <a:solidFill>
                  <a:srgbClr val="C00000"/>
                </a:solidFill>
                <a:cs typeface="+mn-ea"/>
                <a:sym typeface="+mn-lt"/>
              </a:endParaRPr>
            </a:p>
          </p:txBody>
        </p:sp>
        <p:sp>
          <p:nvSpPr>
            <p:cNvPr id="1048613" name="文本框 133"/>
            <p:cNvSpPr txBox="1"/>
            <p:nvPr>
              <p:custDataLst>
                <p:tags r:id="rId10"/>
              </p:custDataLst>
            </p:nvPr>
          </p:nvSpPr>
          <p:spPr>
            <a:xfrm>
              <a:off x="5791" y="-951"/>
              <a:ext cx="6007" cy="2135"/>
            </a:xfrm>
            <a:prstGeom prst="rect">
              <a:avLst/>
            </a:prstGeom>
            <a:noFill/>
          </p:spPr>
          <p:txBody>
            <a:bodyPr wrap="square">
              <a:spAutoFit/>
            </a:bodyPr>
            <a:lstStyle>
              <a:defPPr>
                <a:defRPr lang="zh-CN"/>
              </a:defPPr>
              <a:lvl1pPr>
                <a:defRPr sz="2800" b="1" spc="600">
                  <a:solidFill>
                    <a:schemeClr val="tx1">
                      <a:lumMod val="95000"/>
                      <a:lumOff val="5000"/>
                    </a:schemeClr>
                  </a:solidFill>
                  <a:effectLst>
                    <a:outerShdw blurRad="63500" dist="50800" dir="2700000" algn="tl" rotWithShape="0">
                      <a:prstClr val="black">
                        <a:alpha val="15000"/>
                      </a:prstClr>
                    </a:outerShdw>
                  </a:effectLst>
                  <a:latin typeface="微软雅黑" panose="020B0503020204020204" pitchFamily="34" charset="-122"/>
                  <a:ea typeface="微软雅黑" panose="020B0503020204020204" pitchFamily="34" charset="-122"/>
                </a:defRPr>
              </a:lvl1pPr>
            </a:lstStyle>
            <a:p>
              <a:pPr algn="ctr" fontAlgn="auto">
                <a:spcBef>
                  <a:spcPts val="0"/>
                </a:spcBef>
                <a:spcAft>
                  <a:spcPts val="0"/>
                </a:spcAft>
              </a:pPr>
              <a:r>
                <a:rPr lang="zh-CN" altLang="en-US"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rPr>
                <a:t>目</a:t>
              </a:r>
              <a:r>
                <a:rPr lang="en-US" altLang="zh-CN"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rPr>
                <a:t> </a:t>
              </a:r>
              <a:r>
                <a:rPr lang="zh-CN" altLang="en-US"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rPr>
                <a:t> 录</a:t>
              </a:r>
              <a:endParaRPr lang="zh-CN" altLang="en-US"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endParaRPr>
            </a:p>
          </p:txBody>
        </p:sp>
      </p:grpSp>
      <p:grpSp>
        <p:nvGrpSpPr>
          <p:cNvPr id="61" name="组合 113"/>
          <p:cNvGrpSpPr/>
          <p:nvPr>
            <p:custDataLst>
              <p:tags r:id="rId11"/>
            </p:custDataLst>
          </p:nvPr>
        </p:nvGrpSpPr>
        <p:grpSpPr>
          <a:xfrm>
            <a:off x="2172933" y="2350968"/>
            <a:ext cx="7834630" cy="829945"/>
            <a:chOff x="2057363" y="1822648"/>
            <a:chExt cx="7834630" cy="829945"/>
          </a:xfrm>
        </p:grpSpPr>
        <p:grpSp>
          <p:nvGrpSpPr>
            <p:cNvPr id="62" name="组合 62"/>
            <p:cNvGrpSpPr/>
            <p:nvPr/>
          </p:nvGrpSpPr>
          <p:grpSpPr>
            <a:xfrm>
              <a:off x="2057363" y="1929328"/>
              <a:ext cx="933852" cy="583809"/>
              <a:chOff x="946956" y="1692359"/>
              <a:chExt cx="933852" cy="583809"/>
            </a:xfrm>
          </p:grpSpPr>
          <p:grpSp>
            <p:nvGrpSpPr>
              <p:cNvPr id="63" name="组合 2"/>
              <p:cNvGrpSpPr/>
              <p:nvPr/>
            </p:nvGrpSpPr>
            <p:grpSpPr>
              <a:xfrm>
                <a:off x="946956" y="1692359"/>
                <a:ext cx="933852" cy="583809"/>
                <a:chOff x="1051129" y="1433962"/>
                <a:chExt cx="933852" cy="583809"/>
              </a:xfrm>
            </p:grpSpPr>
            <p:sp>
              <p:nvSpPr>
                <p:cNvPr id="64" name="椭圆 14"/>
                <p:cNvSpPr/>
                <p:nvPr>
                  <p:custDataLst>
                    <p:tags r:id="rId12"/>
                  </p:custDataLst>
                </p:nvPr>
              </p:nvSpPr>
              <p:spPr>
                <a:xfrm>
                  <a:off x="1401172" y="1433962"/>
                  <a:ext cx="583809" cy="5838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nvGrpSpPr>
                <p:cNvPr id="65" name="组合 19"/>
                <p:cNvGrpSpPr/>
                <p:nvPr/>
              </p:nvGrpSpPr>
              <p:grpSpPr>
                <a:xfrm>
                  <a:off x="1051129" y="1660509"/>
                  <a:ext cx="295008" cy="179584"/>
                  <a:chOff x="1014522" y="2087880"/>
                  <a:chExt cx="295008" cy="179584"/>
                </a:xfrm>
              </p:grpSpPr>
              <p:sp>
                <p:nvSpPr>
                  <p:cNvPr id="66" name="椭圆 20"/>
                  <p:cNvSpPr/>
                  <p:nvPr>
                    <p:custDataLst>
                      <p:tags r:id="rId13"/>
                    </p:custDataLst>
                  </p:nvPr>
                </p:nvSpPr>
                <p:spPr>
                  <a:xfrm>
                    <a:off x="1014522" y="2087880"/>
                    <a:ext cx="179584" cy="179584"/>
                  </a:xfrm>
                  <a:prstGeom prst="ellipse">
                    <a:avLst/>
                  </a:prstGeom>
                  <a:solidFill>
                    <a:srgbClr val="C00000"/>
                  </a:solidFill>
                  <a:ln w="41275">
                    <a:solidFill>
                      <a:srgbClr val="FFF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67" name="直接连接符 21"/>
                  <p:cNvCxnSpPr/>
                  <p:nvPr>
                    <p:custDataLst>
                      <p:tags r:id="rId14"/>
                    </p:custDataLst>
                  </p:nvPr>
                </p:nvCxnSpPr>
                <p:spPr>
                  <a:xfrm>
                    <a:off x="1194106" y="2187918"/>
                    <a:ext cx="115424" cy="0"/>
                  </a:xfrm>
                  <a:prstGeom prst="line">
                    <a:avLst/>
                  </a:prstGeom>
                  <a:ln w="12700">
                    <a:solidFill>
                      <a:srgbClr val="BC101A"/>
                    </a:solidFill>
                  </a:ln>
                </p:spPr>
                <p:style>
                  <a:lnRef idx="1">
                    <a:schemeClr val="accent1"/>
                  </a:lnRef>
                  <a:fillRef idx="0">
                    <a:schemeClr val="accent1"/>
                  </a:fillRef>
                  <a:effectRef idx="0">
                    <a:schemeClr val="accent1"/>
                  </a:effectRef>
                  <a:fontRef idx="minor">
                    <a:schemeClr val="tx1"/>
                  </a:fontRef>
                </p:style>
              </p:cxnSp>
            </p:grpSp>
          </p:grpSp>
          <p:sp>
            <p:nvSpPr>
              <p:cNvPr id="68" name="文本框 5"/>
              <p:cNvSpPr txBox="1"/>
              <p:nvPr>
                <p:custDataLst>
                  <p:tags r:id="rId15"/>
                </p:custDataLst>
              </p:nvPr>
            </p:nvSpPr>
            <p:spPr>
              <a:xfrm>
                <a:off x="1350679" y="1761664"/>
                <a:ext cx="513080" cy="447040"/>
              </a:xfrm>
              <a:prstGeom prst="rect">
                <a:avLst/>
              </a:prstGeom>
              <a:noFill/>
            </p:spPr>
            <p:txBody>
              <a:bodyPr wrap="none" rtlCol="0">
                <a:spAutoFit/>
              </a:bodyPr>
              <a:p>
                <a:r>
                  <a:rPr lang="en-US" altLang="zh-CN" sz="2400" dirty="0">
                    <a:solidFill>
                      <a:schemeClr val="bg1"/>
                    </a:solidFill>
                    <a:effectLst>
                      <a:outerShdw blurRad="38100" dist="38100" dir="2700000" algn="tl">
                        <a:srgbClr val="000000">
                          <a:alpha val="43137"/>
                        </a:srgbClr>
                      </a:outerShdw>
                    </a:effectLst>
                    <a:cs typeface="+mn-ea"/>
                    <a:sym typeface="+mn-lt"/>
                  </a:rPr>
                  <a:t>01</a:t>
                </a:r>
                <a:endParaRPr lang="zh-CN" altLang="en-US" sz="2400" dirty="0">
                  <a:solidFill>
                    <a:schemeClr val="bg1"/>
                  </a:solidFill>
                  <a:effectLst>
                    <a:outerShdw blurRad="38100" dist="38100" dir="2700000" algn="tl">
                      <a:srgbClr val="000000">
                        <a:alpha val="43137"/>
                      </a:srgbClr>
                    </a:outerShdw>
                  </a:effectLst>
                  <a:cs typeface="+mn-ea"/>
                  <a:sym typeface="+mn-lt"/>
                </a:endParaRPr>
              </a:p>
            </p:txBody>
          </p:sp>
        </p:grpSp>
        <p:sp>
          <p:nvSpPr>
            <p:cNvPr id="69" name="文本框 68"/>
            <p:cNvSpPr txBox="1"/>
            <p:nvPr>
              <p:custDataLst>
                <p:tags r:id="rId16"/>
              </p:custDataLst>
            </p:nvPr>
          </p:nvSpPr>
          <p:spPr>
            <a:xfrm>
              <a:off x="3161628" y="1822648"/>
              <a:ext cx="6730365" cy="829945"/>
            </a:xfrm>
            <a:prstGeom prst="rect">
              <a:avLst/>
            </a:prstGeom>
            <a:noFill/>
          </p:spPr>
          <p:txBody>
            <a:bodyPr wrap="square">
              <a:spAutoFit/>
            </a:bodyPr>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厘清国有企业基层党建工作</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的发展脉络</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把准基层党支部建设制度条例底层逻辑</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p:txBody>
        </p:sp>
      </p:grpSp>
      <p:grpSp>
        <p:nvGrpSpPr>
          <p:cNvPr id="70" name="组合 116"/>
          <p:cNvGrpSpPr/>
          <p:nvPr>
            <p:custDataLst>
              <p:tags r:id="rId17"/>
            </p:custDataLst>
          </p:nvPr>
        </p:nvGrpSpPr>
        <p:grpSpPr>
          <a:xfrm>
            <a:off x="2176743" y="3463389"/>
            <a:ext cx="7943850" cy="829945"/>
            <a:chOff x="2057363" y="3932019"/>
            <a:chExt cx="7943850" cy="829945"/>
          </a:xfrm>
        </p:grpSpPr>
        <p:grpSp>
          <p:nvGrpSpPr>
            <p:cNvPr id="71" name="组合 65"/>
            <p:cNvGrpSpPr/>
            <p:nvPr/>
          </p:nvGrpSpPr>
          <p:grpSpPr>
            <a:xfrm>
              <a:off x="2057363" y="4052669"/>
              <a:ext cx="933852" cy="583809"/>
              <a:chOff x="946956" y="3815700"/>
              <a:chExt cx="933852" cy="583809"/>
            </a:xfrm>
          </p:grpSpPr>
          <p:grpSp>
            <p:nvGrpSpPr>
              <p:cNvPr id="72" name="组合 48"/>
              <p:cNvGrpSpPr/>
              <p:nvPr/>
            </p:nvGrpSpPr>
            <p:grpSpPr>
              <a:xfrm>
                <a:off x="946956" y="3815700"/>
                <a:ext cx="933852" cy="583809"/>
                <a:chOff x="1051129" y="1433962"/>
                <a:chExt cx="933852" cy="583809"/>
              </a:xfrm>
            </p:grpSpPr>
            <p:sp>
              <p:nvSpPr>
                <p:cNvPr id="73" name="椭圆 49"/>
                <p:cNvSpPr/>
                <p:nvPr>
                  <p:custDataLst>
                    <p:tags r:id="rId18"/>
                  </p:custDataLst>
                </p:nvPr>
              </p:nvSpPr>
              <p:spPr>
                <a:xfrm>
                  <a:off x="1401172" y="1433962"/>
                  <a:ext cx="583809" cy="583809"/>
                </a:xfrm>
                <a:prstGeom prst="ellipse">
                  <a:avLst/>
                </a:prstGeom>
                <a:solidFill>
                  <a:srgbClr val="BC1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nvGrpSpPr>
                <p:cNvPr id="74" name="组合 50"/>
                <p:cNvGrpSpPr/>
                <p:nvPr/>
              </p:nvGrpSpPr>
              <p:grpSpPr>
                <a:xfrm>
                  <a:off x="1051129" y="1660509"/>
                  <a:ext cx="295008" cy="179584"/>
                  <a:chOff x="1014522" y="2087880"/>
                  <a:chExt cx="295008" cy="179584"/>
                </a:xfrm>
              </p:grpSpPr>
              <p:sp>
                <p:nvSpPr>
                  <p:cNvPr id="75" name="椭圆 51"/>
                  <p:cNvSpPr/>
                  <p:nvPr>
                    <p:custDataLst>
                      <p:tags r:id="rId19"/>
                    </p:custDataLst>
                  </p:nvPr>
                </p:nvSpPr>
                <p:spPr>
                  <a:xfrm>
                    <a:off x="1014522" y="2087880"/>
                    <a:ext cx="179584" cy="179584"/>
                  </a:xfrm>
                  <a:prstGeom prst="ellipse">
                    <a:avLst/>
                  </a:prstGeom>
                  <a:solidFill>
                    <a:srgbClr val="BC101A"/>
                  </a:solidFill>
                  <a:ln w="41275">
                    <a:solidFill>
                      <a:srgbClr val="FFF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76" name="直接连接符 52"/>
                  <p:cNvCxnSpPr/>
                  <p:nvPr>
                    <p:custDataLst>
                      <p:tags r:id="rId20"/>
                    </p:custDataLst>
                  </p:nvPr>
                </p:nvCxnSpPr>
                <p:spPr>
                  <a:xfrm>
                    <a:off x="1194106" y="2187918"/>
                    <a:ext cx="115424" cy="0"/>
                  </a:xfrm>
                  <a:prstGeom prst="line">
                    <a:avLst/>
                  </a:prstGeom>
                  <a:ln w="12700">
                    <a:solidFill>
                      <a:srgbClr val="BC101A"/>
                    </a:solidFill>
                  </a:ln>
                </p:spPr>
                <p:style>
                  <a:lnRef idx="1">
                    <a:schemeClr val="accent1"/>
                  </a:lnRef>
                  <a:fillRef idx="0">
                    <a:schemeClr val="accent1"/>
                  </a:fillRef>
                  <a:effectRef idx="0">
                    <a:schemeClr val="accent1"/>
                  </a:effectRef>
                  <a:fontRef idx="minor">
                    <a:schemeClr val="tx1"/>
                  </a:fontRef>
                </p:style>
              </p:cxnSp>
            </p:grpSp>
          </p:grpSp>
          <p:sp>
            <p:nvSpPr>
              <p:cNvPr id="77" name="文本框 60"/>
              <p:cNvSpPr txBox="1"/>
              <p:nvPr>
                <p:custDataLst>
                  <p:tags r:id="rId21"/>
                </p:custDataLst>
              </p:nvPr>
            </p:nvSpPr>
            <p:spPr>
              <a:xfrm>
                <a:off x="1339847" y="3889313"/>
                <a:ext cx="521970" cy="460375"/>
              </a:xfrm>
              <a:prstGeom prst="rect">
                <a:avLst/>
              </a:prstGeom>
              <a:noFill/>
            </p:spPr>
            <p:txBody>
              <a:bodyPr wrap="none" rtlCol="0">
                <a:spAutoFit/>
              </a:bodyPr>
              <a:p>
                <a:r>
                  <a:rPr lang="en-US" altLang="zh-CN" sz="2400" dirty="0">
                    <a:solidFill>
                      <a:schemeClr val="bg1"/>
                    </a:solidFill>
                    <a:effectLst>
                      <a:outerShdw blurRad="38100" dist="38100" dir="2700000" algn="tl">
                        <a:srgbClr val="000000">
                          <a:alpha val="43137"/>
                        </a:srgbClr>
                      </a:outerShdw>
                    </a:effectLst>
                    <a:cs typeface="+mn-ea"/>
                    <a:sym typeface="+mn-lt"/>
                  </a:rPr>
                  <a:t>02</a:t>
                </a:r>
                <a:endParaRPr lang="zh-CN" altLang="en-US" sz="2400" dirty="0">
                  <a:solidFill>
                    <a:schemeClr val="bg1"/>
                  </a:solidFill>
                  <a:effectLst>
                    <a:outerShdw blurRad="38100" dist="38100" dir="2700000" algn="tl">
                      <a:srgbClr val="000000">
                        <a:alpha val="43137"/>
                      </a:srgbClr>
                    </a:outerShdw>
                  </a:effectLst>
                  <a:cs typeface="+mn-ea"/>
                  <a:sym typeface="+mn-lt"/>
                </a:endParaRPr>
              </a:p>
            </p:txBody>
          </p:sp>
        </p:grpSp>
        <p:sp>
          <p:nvSpPr>
            <p:cNvPr id="78" name="文本框 71"/>
            <p:cNvSpPr txBox="1"/>
            <p:nvPr>
              <p:custDataLst>
                <p:tags r:id="rId22"/>
              </p:custDataLst>
            </p:nvPr>
          </p:nvSpPr>
          <p:spPr>
            <a:xfrm>
              <a:off x="3161628" y="3932019"/>
              <a:ext cx="6839585" cy="829945"/>
            </a:xfrm>
            <a:prstGeom prst="rect">
              <a:avLst/>
            </a:prstGeom>
            <a:noFill/>
          </p:spPr>
          <p:txBody>
            <a:bodyPr wrap="square">
              <a:spAutoFit/>
            </a:bodyPr>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明晰各级推进党支部工作</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的方法和</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路径</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紧扣党支部标准化规范化建设工作细节</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p:txBody>
        </p:sp>
      </p:grpSp>
      <p:pic>
        <p:nvPicPr>
          <p:cNvPr id="79" name="图片 78"/>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8431181" y="4126538"/>
            <a:ext cx="3769258" cy="2149346"/>
          </a:xfrm>
          <a:prstGeom prst="rect">
            <a:avLst/>
          </a:prstGeom>
        </p:spPr>
      </p:pic>
      <p:pic>
        <p:nvPicPr>
          <p:cNvPr id="80" name="图片 79"/>
          <p:cNvPicPr>
            <a:picLocks noChangeAspect="1"/>
          </p:cNvPicPr>
          <p:nvPr>
            <p:custDataLst>
              <p:tags r:id="rId25"/>
            </p:custDataLst>
          </p:nvPr>
        </p:nvPicPr>
        <p:blipFill>
          <a:blip r:embed="rId26" cstate="print">
            <a:extLst>
              <a:ext uri="{28A0092B-C50C-407E-A947-70E740481C1C}">
                <a14:useLocalDpi xmlns:a14="http://schemas.microsoft.com/office/drawing/2010/main" val="0"/>
              </a:ext>
            </a:extLst>
          </a:blip>
          <a:srcRect/>
          <a:stretch>
            <a:fillRect/>
          </a:stretch>
        </p:blipFill>
        <p:spPr>
          <a:xfrm>
            <a:off x="0" y="5727065"/>
            <a:ext cx="12192000" cy="11366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568869" y="161487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075690" y="1529715"/>
            <a:ext cx="1030351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sz="2800" b="0" spc="300" dirty="0">
                <a:solidFill>
                  <a:srgbClr val="E61817"/>
                </a:solidFill>
                <a:latin typeface="楷体" panose="02010609060101010101" charset="-122"/>
                <a:ea typeface="楷体" panose="02010609060101010101" charset="-122"/>
                <a:cs typeface="楷体" panose="02010609060101010101" charset="-122"/>
              </a:rPr>
              <a:t>上图中问题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改为：书记、副书记、委员采取无记名投票差额选举，可不可以</a:t>
            </a:r>
            <a:r>
              <a:rPr sz="2800" b="0" spc="300" dirty="0">
                <a:solidFill>
                  <a:srgbClr val="E61817"/>
                </a:solidFill>
                <a:latin typeface="楷体" panose="02010609060101010101" charset="-122"/>
                <a:ea typeface="楷体" panose="02010609060101010101" charset="-122"/>
                <a:cs typeface="楷体" panose="02010609060101010101" charset="-122"/>
              </a:rPr>
              <a:t>？</a:t>
            </a:r>
            <a:endParaRPr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en-US" sz="2800" b="0" spc="300" dirty="0">
                <a:solidFill>
                  <a:srgbClr val="E61817"/>
                </a:solidFill>
                <a:latin typeface="楷体" panose="02010609060101010101" charset="-122"/>
                <a:ea typeface="楷体" panose="02010609060101010101" charset="-122"/>
                <a:cs typeface="楷体" panose="02010609060101010101" charset="-122"/>
              </a:rPr>
              <a:t>2</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支部换届，党委需要上会研究吗</a:t>
            </a:r>
            <a:r>
              <a:rPr sz="2800" b="0" spc="300" dirty="0">
                <a:solidFill>
                  <a:srgbClr val="E61817"/>
                </a:solidFill>
                <a:latin typeface="楷体" panose="02010609060101010101" charset="-122"/>
                <a:ea typeface="楷体" panose="02010609060101010101" charset="-122"/>
                <a:cs typeface="楷体" panose="02010609060101010101" charset="-122"/>
                <a:sym typeface="+mn-ea"/>
              </a:rPr>
              <a:t>？</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三次报批都需要上会吗？</a:t>
            </a:r>
            <a:endParaRPr lang="zh-CN" sz="2800" b="0" spc="300" dirty="0">
              <a:solidFill>
                <a:srgbClr val="E61817"/>
              </a:solidFill>
              <a:latin typeface="楷体" panose="02010609060101010101" charset="-122"/>
              <a:ea typeface="楷体" panose="02010609060101010101" charset="-122"/>
              <a:cs typeface="楷体" panose="02010609060101010101" charset="-122"/>
              <a:sym typeface="+mn-ea"/>
            </a:endParaRPr>
          </a:p>
          <a:p>
            <a:pPr algn="l">
              <a:lnSpc>
                <a:spcPct val="130000"/>
              </a:lnSpc>
              <a:spcBef>
                <a:spcPts val="0"/>
              </a:spcBef>
              <a:spcAft>
                <a:spcPts val="0"/>
              </a:spcAft>
            </a:pP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支部书记、副书记是在支部党员大会还是支委会上选举产生的？</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某支部委员人员没有变动，职责分工发生变化，需不需要进行“三报三批”？</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10000"/>
              </a:lnSpc>
              <a:spcBef>
                <a:spcPts val="0"/>
              </a:spcBef>
              <a:spcAft>
                <a:spcPts val="0"/>
              </a:spcAft>
            </a:pP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808899" y="1786329"/>
            <a:ext cx="1173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2113280" y="1673225"/>
            <a:ext cx="896493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正式党员人数不足</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人，未设立支委，只有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名党支部书记，需要换届吗？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1165225" y="2712085"/>
            <a:ext cx="9912350" cy="3291840"/>
          </a:xfrm>
          <a:prstGeom prst="rect">
            <a:avLst/>
          </a:prstGeom>
          <a:noFill/>
          <a:ln w="9525">
            <a:noFill/>
          </a:ln>
        </p:spPr>
        <p:txBody>
          <a:bodyPr wrap="square">
            <a:spAutoFit/>
          </a:bodyPr>
          <a:p>
            <a:pPr marL="0" indent="0" algn="l">
              <a:lnSpc>
                <a:spcPct val="130000"/>
              </a:lnSpc>
              <a:spcBef>
                <a:spcPts val="0"/>
              </a:spcBef>
              <a:spcAft>
                <a:spcPts val="0"/>
              </a:spcAft>
            </a:pP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不需要换届，但应参照支委会换届进行选举。</a:t>
            </a:r>
            <a:endParaRPr lang="zh-CN" sz="2000" b="0">
              <a:solidFill>
                <a:schemeClr val="tx1"/>
              </a:solidFill>
              <a:cs typeface="仿宋" panose="02010609060101010101" charset="-122"/>
            </a:endParaRPr>
          </a:p>
          <a:p>
            <a:pPr marL="0" indent="0" algn="l">
              <a:lnSpc>
                <a:spcPct val="130000"/>
              </a:lnSpc>
              <a:spcBef>
                <a:spcPts val="0"/>
              </a:spcBef>
              <a:spcAft>
                <a:spcPts val="0"/>
              </a:spcAft>
            </a:pPr>
            <a:r>
              <a:rPr lang="zh-CN" sz="2000" b="0">
                <a:solidFill>
                  <a:schemeClr val="tx1"/>
                </a:solidFill>
                <a:cs typeface="仿宋" panose="02010609060101010101" charset="-122"/>
              </a:rPr>
              <a:t> </a:t>
            </a: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中国共产党基层组织选举工作条例》第二条“本条例适用于企业、农村、机关、学校、科研院所、街道社区、社会组织和其他基层单位设立的党的委员会、总支部委员会、支部委员会（含不设委员会的党支部），以及党的基层纪律检查委员会的选举工作。”《中国共产党支部工作条例（试行）》第二十一条“村、社区党支部委员会每届任期5年，其他基层单位党支部委员会一般每届任期3年。党支部委员会由党支部党员大会选举产生，党支部书记、副书记一般由党支部委员会会议选举产生，不设委员会的党支部书记、副书记由党支部党员大会选举产生。”</a:t>
            </a:r>
            <a:endParaRPr lang="zh-CN" sz="2000" b="0">
              <a:solidFill>
                <a:schemeClr val="tx1"/>
              </a:solidFill>
              <a:cs typeface="仿宋" panose="02010609060101010101" charset="-122"/>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51394" y="1603449"/>
            <a:ext cx="16687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711960" y="1603375"/>
            <a:ext cx="9511030" cy="45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党支部书记在必要时可以</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由上级党的组织调动和指派，那支部委员可以由上级党组织指派吗？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对于独立法人党支部，上级党委想要干涉支部委员可不可以？怎么做？</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支委会改选时，委员候选人人选不合适，可以留空额吗？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支部换届会议要求实到会有表决权党员人数超过应到会有表决权党员人数的多少？</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205220" y="3300730"/>
            <a:ext cx="5180965" cy="768350"/>
            <a:chOff x="9772" y="5198"/>
            <a:chExt cx="8159" cy="1210"/>
          </a:xfrm>
        </p:grpSpPr>
        <p:sp>
          <p:nvSpPr>
            <p:cNvPr id="100" name="文本框 99"/>
            <p:cNvSpPr txBox="1"/>
            <p:nvPr>
              <p:custDataLst>
                <p:tags r:id="rId3"/>
              </p:custDataLst>
            </p:nvPr>
          </p:nvSpPr>
          <p:spPr>
            <a:xfrm>
              <a:off x="10878" y="5198"/>
              <a:ext cx="7053" cy="121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成立××党支部，××为支部书记，××、××为支部委员</a:t>
              </a:r>
              <a:r>
                <a:rPr lang="zh-CN" sz="2000" b="0">
                  <a:solidFill>
                    <a:schemeClr val="tx1"/>
                  </a:solidFill>
                  <a:highlight>
                    <a:srgbClr val="FFFF00"/>
                  </a:highlight>
                  <a:cs typeface="仿宋" panose="02010609060101010101" charset="-122"/>
                </a:rPr>
                <a:t>人选</a:t>
              </a:r>
              <a:r>
                <a:rPr lang="en-US" altLang="zh-CN" sz="2000" b="0">
                  <a:solidFill>
                    <a:schemeClr val="tx1"/>
                  </a:solidFill>
                  <a:cs typeface="仿宋" panose="02010609060101010101" charset="-122"/>
                </a:rPr>
                <a:t>/</a:t>
              </a:r>
              <a:r>
                <a:rPr lang="zh-CN" sz="2000" b="0">
                  <a:solidFill>
                    <a:schemeClr val="tx1"/>
                  </a:solidFill>
                  <a:highlight>
                    <a:srgbClr val="FFFF00"/>
                  </a:highlight>
                  <a:cs typeface="仿宋" panose="02010609060101010101" charset="-122"/>
                </a:rPr>
                <a:t>建议人选</a:t>
              </a:r>
              <a:r>
                <a:rPr lang="zh-CN" sz="2000" b="0">
                  <a:solidFill>
                    <a:schemeClr val="tx1"/>
                  </a:solidFill>
                  <a:cs typeface="仿宋" panose="02010609060101010101" charset="-122"/>
                </a:rPr>
                <a:t>。</a:t>
              </a:r>
              <a:endParaRPr lang="zh-CN" sz="2000" b="0">
                <a:solidFill>
                  <a:schemeClr val="tx1"/>
                </a:solidFill>
                <a:cs typeface="仿宋" panose="02010609060101010101" charset="-122"/>
              </a:endParaRPr>
            </a:p>
          </p:txBody>
        </p:sp>
        <p:pic>
          <p:nvPicPr>
            <p:cNvPr id="6" name="图片 5" descr="364510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2" y="5198"/>
              <a:ext cx="1106" cy="1106"/>
            </a:xfrm>
            <a:prstGeom prst="rect">
              <a:avLst/>
            </a:prstGeom>
          </p:spPr>
        </p:pic>
      </p:grpSp>
      <p:grpSp>
        <p:nvGrpSpPr>
          <p:cNvPr id="10" name="组合 9"/>
          <p:cNvGrpSpPr/>
          <p:nvPr/>
        </p:nvGrpSpPr>
        <p:grpSpPr>
          <a:xfrm>
            <a:off x="6205220" y="991870"/>
            <a:ext cx="5180965" cy="768350"/>
            <a:chOff x="9772" y="1562"/>
            <a:chExt cx="8159" cy="1210"/>
          </a:xfrm>
        </p:grpSpPr>
        <p:pic>
          <p:nvPicPr>
            <p:cNvPr id="8" name="图片 7" descr="458835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72" y="1562"/>
              <a:ext cx="1107" cy="1107"/>
            </a:xfrm>
            <a:prstGeom prst="rect">
              <a:avLst/>
            </a:prstGeom>
          </p:spPr>
        </p:pic>
        <p:sp>
          <p:nvSpPr>
            <p:cNvPr id="9" name="文本框 8"/>
            <p:cNvSpPr txBox="1"/>
            <p:nvPr>
              <p:custDataLst>
                <p:tags r:id="rId8"/>
              </p:custDataLst>
            </p:nvPr>
          </p:nvSpPr>
          <p:spPr>
            <a:xfrm>
              <a:off x="10879" y="1562"/>
              <a:ext cx="7053" cy="121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成立××党支部，××为支部书记，××、××为支部委员。</a:t>
              </a:r>
              <a:endParaRPr lang="zh-CN" sz="2000" b="0">
                <a:solidFill>
                  <a:schemeClr val="tx1"/>
                </a:solidFill>
                <a:cs typeface="仿宋"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2477770" y="1391285"/>
            <a:ext cx="8851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楷体" panose="02010609060101010101" charset="-122"/>
                <a:ea typeface="楷体" panose="02010609060101010101" charset="-122"/>
                <a:cs typeface="楷体_GB2312" charset="0"/>
              </a:rPr>
              <a:t>支部党员大会选举应到会人数如何计算？</a:t>
            </a:r>
            <a:endParaRPr lang="zh-CN" altLang="en-US" sz="2800" b="0" spc="300" dirty="0">
              <a:solidFill>
                <a:srgbClr val="E61817"/>
              </a:solidFill>
              <a:latin typeface="楷体" panose="02010609060101010101" charset="-122"/>
              <a:ea typeface="楷体" panose="02010609060101010101" charset="-122"/>
              <a:cs typeface="楷体_GB2312" charset="0"/>
            </a:endParaRPr>
          </a:p>
        </p:txBody>
      </p:sp>
      <p:sp>
        <p:nvSpPr>
          <p:cNvPr id="5" name="文本框 4"/>
          <p:cNvSpPr txBox="1"/>
          <p:nvPr/>
        </p:nvSpPr>
        <p:spPr>
          <a:xfrm>
            <a:off x="1113699" y="1346274"/>
            <a:ext cx="1071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200" b="0" spc="300" dirty="0">
                <a:solidFill>
                  <a:srgbClr val="E61817"/>
                </a:solidFill>
                <a:latin typeface="方正小标宋_GBK" panose="03000509000000000000" charset="-122"/>
                <a:ea typeface="方正小标宋_GBK" panose="03000509000000000000" charset="-122"/>
              </a:rPr>
              <a:t>思考</a:t>
            </a:r>
            <a:endParaRPr lang="zh-CN" altLang="en-US" sz="3200" b="0" spc="300" dirty="0">
              <a:solidFill>
                <a:srgbClr val="E61817"/>
              </a:solidFill>
              <a:latin typeface="方正小标宋_GBK" panose="03000509000000000000" charset="-122"/>
              <a:ea typeface="方正小标宋_GBK" panose="03000509000000000000" charset="-122"/>
            </a:endParaRPr>
          </a:p>
        </p:txBody>
      </p:sp>
      <p:pic>
        <p:nvPicPr>
          <p:cNvPr id="4" name="图片 3"/>
          <p:cNvPicPr>
            <a:picLocks noChangeAspect="1"/>
          </p:cNvPicPr>
          <p:nvPr/>
        </p:nvPicPr>
        <p:blipFill>
          <a:blip r:embed="rId2"/>
          <a:stretch>
            <a:fillRect/>
          </a:stretch>
        </p:blipFill>
        <p:spPr>
          <a:xfrm>
            <a:off x="891540" y="1929765"/>
            <a:ext cx="9992360" cy="4406265"/>
          </a:xfrm>
          <a:prstGeom prst="rect">
            <a:avLst/>
          </a:prstGeom>
        </p:spPr>
      </p:pic>
      <p:sp>
        <p:nvSpPr>
          <p:cNvPr id="6" name="文本框 5"/>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2477770" y="1391285"/>
            <a:ext cx="8851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楷体" panose="02010609060101010101" charset="-122"/>
                <a:ea typeface="楷体" panose="02010609060101010101" charset="-122"/>
                <a:cs typeface="楷体_GB2312" charset="0"/>
              </a:rPr>
              <a:t>哪些党员无选举权和被选举权？</a:t>
            </a:r>
            <a:endParaRPr lang="zh-CN" altLang="en-US" sz="2800" b="0" spc="300" dirty="0">
              <a:solidFill>
                <a:srgbClr val="E61817"/>
              </a:solidFill>
              <a:latin typeface="楷体" panose="02010609060101010101" charset="-122"/>
              <a:ea typeface="楷体" panose="02010609060101010101" charset="-122"/>
              <a:cs typeface="楷体_GB2312" charset="0"/>
            </a:endParaRPr>
          </a:p>
        </p:txBody>
      </p:sp>
      <p:sp>
        <p:nvSpPr>
          <p:cNvPr id="5" name="文本框 4"/>
          <p:cNvSpPr txBox="1"/>
          <p:nvPr/>
        </p:nvSpPr>
        <p:spPr>
          <a:xfrm>
            <a:off x="1113699" y="1346274"/>
            <a:ext cx="1071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200" b="0" spc="300" dirty="0">
                <a:solidFill>
                  <a:srgbClr val="E61817"/>
                </a:solidFill>
                <a:latin typeface="方正小标宋_GBK" panose="03000509000000000000" charset="-122"/>
                <a:ea typeface="方正小标宋_GBK" panose="03000509000000000000" charset="-122"/>
              </a:rPr>
              <a:t>思考</a:t>
            </a:r>
            <a:endParaRPr lang="zh-CN" altLang="en-US" sz="3200" b="0" spc="300" dirty="0">
              <a:solidFill>
                <a:srgbClr val="E61817"/>
              </a:solidFill>
              <a:latin typeface="方正小标宋_GBK" panose="03000509000000000000" charset="-122"/>
              <a:ea typeface="方正小标宋_GBK" panose="03000509000000000000" charset="-122"/>
            </a:endParaRPr>
          </a:p>
        </p:txBody>
      </p:sp>
      <p:pic>
        <p:nvPicPr>
          <p:cNvPr id="6" name="图片 5"/>
          <p:cNvPicPr>
            <a:picLocks noChangeAspect="1"/>
          </p:cNvPicPr>
          <p:nvPr/>
        </p:nvPicPr>
        <p:blipFill>
          <a:blip r:embed="rId2"/>
          <a:stretch>
            <a:fillRect/>
          </a:stretch>
        </p:blipFill>
        <p:spPr>
          <a:xfrm>
            <a:off x="1571625" y="2043430"/>
            <a:ext cx="9048750" cy="4143375"/>
          </a:xfrm>
          <a:prstGeom prst="rect">
            <a:avLst/>
          </a:prstGeom>
        </p:spPr>
      </p:pic>
      <p:sp>
        <p:nvSpPr>
          <p:cNvPr id="4" name="文本框 3"/>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17204" y="1598369"/>
            <a:ext cx="1071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200" b="0" spc="300" dirty="0">
                <a:solidFill>
                  <a:srgbClr val="E61817"/>
                </a:solidFill>
                <a:latin typeface="方正小标宋_GBK" panose="03000509000000000000" charset="-122"/>
                <a:ea typeface="方正小标宋_GBK" panose="03000509000000000000" charset="-122"/>
              </a:rPr>
              <a:t>思考</a:t>
            </a:r>
            <a:endParaRPr lang="zh-CN" altLang="en-US" sz="32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512570" y="2322830"/>
            <a:ext cx="9271000" cy="344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党支部书记或支委调离，调整党支部书记或增补支部委员，是换届吗？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党支部选举时，候选人赞成票数正好为实到会党员人数的半数能否当选？</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党支部内有非公司编制的临时用工人员，是否可以被提名为支委候选人？</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6"/>
          <p:cNvSpPr/>
          <p:nvPr/>
        </p:nvSpPr>
        <p:spPr>
          <a:xfrm>
            <a:off x="1324973" y="391618"/>
            <a:ext cx="4270828" cy="534035"/>
          </a:xfrm>
          <a:prstGeom prst="rect">
            <a:avLst/>
          </a:prstGeom>
        </p:spPr>
        <p:txBody>
          <a:bodyPr wrap="square">
            <a:spAutoFit/>
          </a:bodyPr>
          <a:lstStyle/>
          <a:p>
            <a:pPr fontAlgn="base">
              <a:lnSpc>
                <a:spcPct val="120000"/>
              </a:lnSpc>
              <a:spcBef>
                <a:spcPts val="0"/>
              </a:spcBef>
              <a:spcAft>
                <a:spcPts val="0"/>
              </a:spcAft>
            </a:pPr>
            <a:r>
              <a:rPr lang="zh-CN" altLang="en-US" sz="2400" dirty="0">
                <a:solidFill>
                  <a:srgbClr val="FF0000"/>
                </a:solidFill>
                <a:latin typeface="方正小标宋_GBK" panose="03000509000000000000" charset="-122"/>
                <a:ea typeface="方正小标宋_GBK" panose="03000509000000000000" charset="-122"/>
                <a:cs typeface="+mn-ea"/>
                <a:sym typeface="Arial" panose="020B0704020202020204" pitchFamily="34" charset="0"/>
              </a:rPr>
              <a:t>支部委员换届选举规范</a:t>
            </a:r>
            <a:r>
              <a:rPr lang="zh-CN" altLang="en-US" sz="2400" dirty="0" smtClean="0">
                <a:solidFill>
                  <a:srgbClr val="FF0000"/>
                </a:solidFill>
                <a:latin typeface="方正小标宋_GBK" panose="03000509000000000000" charset="-122"/>
                <a:ea typeface="方正小标宋_GBK" panose="03000509000000000000" charset="-122"/>
                <a:cs typeface="+mn-ea"/>
                <a:sym typeface="Arial" panose="020B0704020202020204" pitchFamily="34" charset="0"/>
              </a:rPr>
              <a:t>流程</a:t>
            </a:r>
            <a:endParaRPr lang="zh-CN" sz="2000" dirty="0">
              <a:solidFill>
                <a:schemeClr val="tx1"/>
              </a:solidFill>
              <a:latin typeface="方正小标宋_GBK" panose="03000509000000000000" charset="-122"/>
              <a:ea typeface="方正小标宋_GBK" panose="03000509000000000000" charset="-122"/>
              <a:cs typeface="+mn-ea"/>
              <a:sym typeface="Arial" panose="020B0704020202020204" pitchFamily="34" charset="0"/>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2" name="图片 1"/>
          <p:cNvPicPr>
            <a:picLocks noChangeAspect="1"/>
          </p:cNvPicPr>
          <p:nvPr/>
        </p:nvPicPr>
        <p:blipFill>
          <a:blip r:embed="rId2"/>
          <a:stretch>
            <a:fillRect/>
          </a:stretch>
        </p:blipFill>
        <p:spPr>
          <a:xfrm>
            <a:off x="1106805" y="125095"/>
            <a:ext cx="10198100" cy="6607810"/>
          </a:xfrm>
          <a:prstGeom prst="rect">
            <a:avLst/>
          </a:prstGeom>
        </p:spPr>
      </p:pic>
      <p:pic>
        <p:nvPicPr>
          <p:cNvPr id="4" name="图片 3"/>
          <p:cNvPicPr>
            <a:picLocks noChangeAspect="1"/>
          </p:cNvPicPr>
          <p:nvPr/>
        </p:nvPicPr>
        <p:blipFill>
          <a:blip r:embed="rId3"/>
          <a:stretch>
            <a:fillRect/>
          </a:stretch>
        </p:blipFill>
        <p:spPr>
          <a:xfrm>
            <a:off x="1069975" y="154305"/>
            <a:ext cx="10338435" cy="6537325"/>
          </a:xfrm>
          <a:prstGeom prst="rect">
            <a:avLst/>
          </a:prstGeom>
        </p:spPr>
      </p:pic>
      <p:pic>
        <p:nvPicPr>
          <p:cNvPr id="5" name="图片 4"/>
          <p:cNvPicPr>
            <a:picLocks noChangeAspect="1"/>
          </p:cNvPicPr>
          <p:nvPr/>
        </p:nvPicPr>
        <p:blipFill>
          <a:blip r:embed="rId4"/>
          <a:stretch>
            <a:fillRect/>
          </a:stretch>
        </p:blipFill>
        <p:spPr>
          <a:xfrm>
            <a:off x="1069975" y="125095"/>
            <a:ext cx="10460355" cy="66338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bwMode="auto">
          <a:xfrm rot="20640000">
            <a:off x="3803296" y="3672712"/>
            <a:ext cx="1640416" cy="1640417"/>
            <a:chOff x="3341914" y="1219200"/>
            <a:chExt cx="1230086" cy="1230086"/>
          </a:xfrm>
          <a:solidFill>
            <a:schemeClr val="bg1"/>
          </a:solidFill>
        </p:grpSpPr>
        <p:sp>
          <p:nvSpPr>
            <p:cNvPr id="6" name="圆角矩形 5"/>
            <p:cNvSpPr/>
            <p:nvPr/>
          </p:nvSpPr>
          <p:spPr>
            <a:xfrm>
              <a:off x="3341914" y="1219200"/>
              <a:ext cx="1230086" cy="1230086"/>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7" name="Freeform 134"/>
            <p:cNvSpPr>
              <a:spLocks noEditPoints="1"/>
            </p:cNvSpPr>
            <p:nvPr/>
          </p:nvSpPr>
          <p:spPr bwMode="auto">
            <a:xfrm>
              <a:off x="3735703" y="1622983"/>
              <a:ext cx="439498" cy="425689"/>
            </a:xfrm>
            <a:custGeom>
              <a:avLst/>
              <a:gdLst>
                <a:gd name="T0" fmla="*/ 2147483647 w 260"/>
                <a:gd name="T1" fmla="*/ 2147483647 h 261"/>
                <a:gd name="T2" fmla="*/ 2147483647 w 260"/>
                <a:gd name="T3" fmla="*/ 2147483647 h 261"/>
                <a:gd name="T4" fmla="*/ 2147483647 w 260"/>
                <a:gd name="T5" fmla="*/ 2147483647 h 261"/>
                <a:gd name="T6" fmla="*/ 2147483647 w 260"/>
                <a:gd name="T7" fmla="*/ 2147483647 h 261"/>
                <a:gd name="T8" fmla="*/ 2147483647 w 260"/>
                <a:gd name="T9" fmla="*/ 2147483647 h 261"/>
                <a:gd name="T10" fmla="*/ 2147483647 w 260"/>
                <a:gd name="T11" fmla="*/ 2147483647 h 261"/>
                <a:gd name="T12" fmla="*/ 2147483647 w 260"/>
                <a:gd name="T13" fmla="*/ 2147483647 h 261"/>
                <a:gd name="T14" fmla="*/ 2147483647 w 260"/>
                <a:gd name="T15" fmla="*/ 2147483647 h 261"/>
                <a:gd name="T16" fmla="*/ 2147483647 w 260"/>
                <a:gd name="T17" fmla="*/ 2147483647 h 261"/>
                <a:gd name="T18" fmla="*/ 2147483647 w 260"/>
                <a:gd name="T19" fmla="*/ 2147483647 h 261"/>
                <a:gd name="T20" fmla="*/ 2147483647 w 260"/>
                <a:gd name="T21" fmla="*/ 2147483647 h 261"/>
                <a:gd name="T22" fmla="*/ 2147483647 w 260"/>
                <a:gd name="T23" fmla="*/ 2147483647 h 261"/>
                <a:gd name="T24" fmla="*/ 2147483647 w 260"/>
                <a:gd name="T25" fmla="*/ 2147483647 h 261"/>
                <a:gd name="T26" fmla="*/ 2147483647 w 260"/>
                <a:gd name="T27" fmla="*/ 2147483647 h 261"/>
                <a:gd name="T28" fmla="*/ 2147483647 w 260"/>
                <a:gd name="T29" fmla="*/ 2147483647 h 261"/>
                <a:gd name="T30" fmla="*/ 2147483647 w 260"/>
                <a:gd name="T31" fmla="*/ 2147483647 h 261"/>
                <a:gd name="T32" fmla="*/ 2147483647 w 260"/>
                <a:gd name="T33" fmla="*/ 2147483647 h 261"/>
                <a:gd name="T34" fmla="*/ 2147483647 w 260"/>
                <a:gd name="T35" fmla="*/ 2147483647 h 261"/>
                <a:gd name="T36" fmla="*/ 2147483647 w 260"/>
                <a:gd name="T37" fmla="*/ 2147483647 h 261"/>
                <a:gd name="T38" fmla="*/ 2147483647 w 260"/>
                <a:gd name="T39" fmla="*/ 2147483647 h 261"/>
                <a:gd name="T40" fmla="*/ 2147483647 w 260"/>
                <a:gd name="T41" fmla="*/ 2147483647 h 261"/>
                <a:gd name="T42" fmla="*/ 2147483647 w 260"/>
                <a:gd name="T43" fmla="*/ 2147483647 h 261"/>
                <a:gd name="T44" fmla="*/ 2147483647 w 260"/>
                <a:gd name="T45" fmla="*/ 2147483647 h 261"/>
                <a:gd name="T46" fmla="*/ 2147483647 w 260"/>
                <a:gd name="T47" fmla="*/ 2147483647 h 261"/>
                <a:gd name="T48" fmla="*/ 2147483647 w 260"/>
                <a:gd name="T49" fmla="*/ 2147483647 h 261"/>
                <a:gd name="T50" fmla="*/ 2147483647 w 260"/>
                <a:gd name="T51" fmla="*/ 2147483647 h 261"/>
                <a:gd name="T52" fmla="*/ 2147483647 w 260"/>
                <a:gd name="T53" fmla="*/ 2147483647 h 261"/>
                <a:gd name="T54" fmla="*/ 2147483647 w 260"/>
                <a:gd name="T55" fmla="*/ 2147483647 h 261"/>
                <a:gd name="T56" fmla="*/ 2147483647 w 260"/>
                <a:gd name="T57" fmla="*/ 2147483647 h 261"/>
                <a:gd name="T58" fmla="*/ 2147483647 w 260"/>
                <a:gd name="T59" fmla="*/ 2147483647 h 261"/>
                <a:gd name="T60" fmla="*/ 2147483647 w 260"/>
                <a:gd name="T61" fmla="*/ 2147483647 h 261"/>
                <a:gd name="T62" fmla="*/ 2147483647 w 260"/>
                <a:gd name="T63" fmla="*/ 2147483647 h 261"/>
                <a:gd name="T64" fmla="*/ 2147483647 w 260"/>
                <a:gd name="T65" fmla="*/ 2147483647 h 261"/>
                <a:gd name="T66" fmla="*/ 2147483647 w 260"/>
                <a:gd name="T67" fmla="*/ 2147483647 h 261"/>
                <a:gd name="T68" fmla="*/ 2147483647 w 260"/>
                <a:gd name="T69" fmla="*/ 2147483647 h 261"/>
                <a:gd name="T70" fmla="*/ 2147483647 w 260"/>
                <a:gd name="T71" fmla="*/ 2147483647 h 261"/>
                <a:gd name="T72" fmla="*/ 2147483647 w 260"/>
                <a:gd name="T73" fmla="*/ 2147483647 h 261"/>
                <a:gd name="T74" fmla="*/ 0 w 260"/>
                <a:gd name="T75" fmla="*/ 2147483647 h 261"/>
                <a:gd name="T76" fmla="*/ 0 w 260"/>
                <a:gd name="T77" fmla="*/ 2147483647 h 261"/>
                <a:gd name="T78" fmla="*/ 0 w 260"/>
                <a:gd name="T79" fmla="*/ 2147483647 h 261"/>
                <a:gd name="T80" fmla="*/ 2147483647 w 260"/>
                <a:gd name="T81" fmla="*/ 2147483647 h 261"/>
                <a:gd name="T82" fmla="*/ 2147483647 w 260"/>
                <a:gd name="T83" fmla="*/ 2147483647 h 261"/>
                <a:gd name="T84" fmla="*/ 2147483647 w 260"/>
                <a:gd name="T85" fmla="*/ 2147483647 h 261"/>
                <a:gd name="T86" fmla="*/ 2147483647 w 260"/>
                <a:gd name="T87" fmla="*/ 2147483647 h 261"/>
                <a:gd name="T88" fmla="*/ 2147483647 w 260"/>
                <a:gd name="T89" fmla="*/ 2147483647 h 2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0" h="261">
                  <a:moveTo>
                    <a:pt x="257" y="44"/>
                  </a:moveTo>
                  <a:lnTo>
                    <a:pt x="244" y="56"/>
                  </a:lnTo>
                  <a:lnTo>
                    <a:pt x="204" y="16"/>
                  </a:lnTo>
                  <a:lnTo>
                    <a:pt x="217" y="4"/>
                  </a:lnTo>
                  <a:lnTo>
                    <a:pt x="220" y="2"/>
                  </a:lnTo>
                  <a:lnTo>
                    <a:pt x="225" y="0"/>
                  </a:lnTo>
                  <a:lnTo>
                    <a:pt x="229" y="2"/>
                  </a:lnTo>
                  <a:lnTo>
                    <a:pt x="233" y="3"/>
                  </a:lnTo>
                  <a:lnTo>
                    <a:pt x="257" y="29"/>
                  </a:lnTo>
                  <a:lnTo>
                    <a:pt x="260" y="31"/>
                  </a:lnTo>
                  <a:lnTo>
                    <a:pt x="260" y="37"/>
                  </a:lnTo>
                  <a:lnTo>
                    <a:pt x="260" y="41"/>
                  </a:lnTo>
                  <a:lnTo>
                    <a:pt x="257" y="44"/>
                  </a:lnTo>
                  <a:close/>
                  <a:moveTo>
                    <a:pt x="149" y="151"/>
                  </a:moveTo>
                  <a:lnTo>
                    <a:pt x="109" y="111"/>
                  </a:lnTo>
                  <a:lnTo>
                    <a:pt x="199" y="22"/>
                  </a:lnTo>
                  <a:lnTo>
                    <a:pt x="239" y="63"/>
                  </a:lnTo>
                  <a:lnTo>
                    <a:pt x="149" y="151"/>
                  </a:lnTo>
                  <a:close/>
                  <a:moveTo>
                    <a:pt x="144" y="156"/>
                  </a:moveTo>
                  <a:lnTo>
                    <a:pt x="87" y="172"/>
                  </a:lnTo>
                  <a:lnTo>
                    <a:pt x="104" y="116"/>
                  </a:lnTo>
                  <a:lnTo>
                    <a:pt x="144" y="156"/>
                  </a:lnTo>
                  <a:close/>
                  <a:moveTo>
                    <a:pt x="51" y="33"/>
                  </a:moveTo>
                  <a:lnTo>
                    <a:pt x="51" y="33"/>
                  </a:lnTo>
                  <a:lnTo>
                    <a:pt x="45" y="33"/>
                  </a:lnTo>
                  <a:lnTo>
                    <a:pt x="41" y="34"/>
                  </a:lnTo>
                  <a:lnTo>
                    <a:pt x="36" y="37"/>
                  </a:lnTo>
                  <a:lnTo>
                    <a:pt x="32" y="39"/>
                  </a:lnTo>
                  <a:lnTo>
                    <a:pt x="30" y="43"/>
                  </a:lnTo>
                  <a:lnTo>
                    <a:pt x="27" y="47"/>
                  </a:lnTo>
                  <a:lnTo>
                    <a:pt x="26" y="52"/>
                  </a:lnTo>
                  <a:lnTo>
                    <a:pt x="26" y="57"/>
                  </a:lnTo>
                  <a:lnTo>
                    <a:pt x="26" y="209"/>
                  </a:lnTo>
                  <a:lnTo>
                    <a:pt x="26" y="215"/>
                  </a:lnTo>
                  <a:lnTo>
                    <a:pt x="27" y="220"/>
                  </a:lnTo>
                  <a:lnTo>
                    <a:pt x="30" y="224"/>
                  </a:lnTo>
                  <a:lnTo>
                    <a:pt x="32" y="228"/>
                  </a:lnTo>
                  <a:lnTo>
                    <a:pt x="36" y="230"/>
                  </a:lnTo>
                  <a:lnTo>
                    <a:pt x="41" y="233"/>
                  </a:lnTo>
                  <a:lnTo>
                    <a:pt x="45" y="234"/>
                  </a:lnTo>
                  <a:lnTo>
                    <a:pt x="51" y="235"/>
                  </a:lnTo>
                  <a:lnTo>
                    <a:pt x="203" y="235"/>
                  </a:lnTo>
                  <a:lnTo>
                    <a:pt x="208" y="234"/>
                  </a:lnTo>
                  <a:lnTo>
                    <a:pt x="213" y="233"/>
                  </a:lnTo>
                  <a:lnTo>
                    <a:pt x="217" y="230"/>
                  </a:lnTo>
                  <a:lnTo>
                    <a:pt x="221" y="228"/>
                  </a:lnTo>
                  <a:lnTo>
                    <a:pt x="225" y="224"/>
                  </a:lnTo>
                  <a:lnTo>
                    <a:pt x="226" y="220"/>
                  </a:lnTo>
                  <a:lnTo>
                    <a:pt x="227" y="215"/>
                  </a:lnTo>
                  <a:lnTo>
                    <a:pt x="229" y="209"/>
                  </a:lnTo>
                  <a:lnTo>
                    <a:pt x="229" y="109"/>
                  </a:lnTo>
                  <a:lnTo>
                    <a:pt x="255" y="85"/>
                  </a:lnTo>
                  <a:lnTo>
                    <a:pt x="255" y="219"/>
                  </a:lnTo>
                  <a:lnTo>
                    <a:pt x="253" y="228"/>
                  </a:lnTo>
                  <a:lnTo>
                    <a:pt x="251" y="235"/>
                  </a:lnTo>
                  <a:lnTo>
                    <a:pt x="247" y="243"/>
                  </a:lnTo>
                  <a:lnTo>
                    <a:pt x="242" y="248"/>
                  </a:lnTo>
                  <a:lnTo>
                    <a:pt x="235" y="254"/>
                  </a:lnTo>
                  <a:lnTo>
                    <a:pt x="229" y="258"/>
                  </a:lnTo>
                  <a:lnTo>
                    <a:pt x="220" y="260"/>
                  </a:lnTo>
                  <a:lnTo>
                    <a:pt x="212" y="261"/>
                  </a:lnTo>
                  <a:lnTo>
                    <a:pt x="41" y="261"/>
                  </a:lnTo>
                  <a:lnTo>
                    <a:pt x="34" y="260"/>
                  </a:lnTo>
                  <a:lnTo>
                    <a:pt x="25" y="258"/>
                  </a:lnTo>
                  <a:lnTo>
                    <a:pt x="18" y="254"/>
                  </a:lnTo>
                  <a:lnTo>
                    <a:pt x="12" y="248"/>
                  </a:lnTo>
                  <a:lnTo>
                    <a:pt x="6" y="243"/>
                  </a:lnTo>
                  <a:lnTo>
                    <a:pt x="2" y="235"/>
                  </a:lnTo>
                  <a:lnTo>
                    <a:pt x="0" y="228"/>
                  </a:lnTo>
                  <a:lnTo>
                    <a:pt x="0" y="219"/>
                  </a:lnTo>
                  <a:lnTo>
                    <a:pt x="0" y="51"/>
                  </a:lnTo>
                  <a:lnTo>
                    <a:pt x="0" y="42"/>
                  </a:lnTo>
                  <a:lnTo>
                    <a:pt x="2" y="34"/>
                  </a:lnTo>
                  <a:lnTo>
                    <a:pt x="6" y="26"/>
                  </a:lnTo>
                  <a:lnTo>
                    <a:pt x="12" y="20"/>
                  </a:lnTo>
                  <a:lnTo>
                    <a:pt x="18" y="15"/>
                  </a:lnTo>
                  <a:lnTo>
                    <a:pt x="25" y="9"/>
                  </a:lnTo>
                  <a:lnTo>
                    <a:pt x="34" y="7"/>
                  </a:lnTo>
                  <a:lnTo>
                    <a:pt x="41" y="7"/>
                  </a:lnTo>
                  <a:lnTo>
                    <a:pt x="177" y="7"/>
                  </a:lnTo>
                  <a:lnTo>
                    <a:pt x="151" y="33"/>
                  </a:lnTo>
                  <a:lnTo>
                    <a:pt x="5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400" eaLnBrk="0" fontAlgn="base" hangingPunct="0">
                <a:spcBef>
                  <a:spcPct val="0"/>
                </a:spcBef>
                <a:spcAft>
                  <a:spcPct val="0"/>
                </a:spcAft>
              </a:pPr>
              <a:endParaRPr lang="zh-CN" altLang="en-US" sz="1735">
                <a:solidFill>
                  <a:prstClr val="black"/>
                </a:solidFill>
              </a:endParaRPr>
            </a:p>
          </p:txBody>
        </p:sp>
      </p:grpSp>
      <p:grpSp>
        <p:nvGrpSpPr>
          <p:cNvPr id="8" name="组合 3"/>
          <p:cNvGrpSpPr/>
          <p:nvPr/>
        </p:nvGrpSpPr>
        <p:grpSpPr bwMode="auto">
          <a:xfrm rot="840000">
            <a:off x="6258629" y="3661282"/>
            <a:ext cx="1640416" cy="1640417"/>
            <a:chOff x="4659086" y="1219200"/>
            <a:chExt cx="1230086" cy="1230086"/>
          </a:xfrm>
          <a:solidFill>
            <a:schemeClr val="bg1"/>
          </a:solidFill>
        </p:grpSpPr>
        <p:sp>
          <p:nvSpPr>
            <p:cNvPr id="9" name="圆角矩形 8"/>
            <p:cNvSpPr/>
            <p:nvPr/>
          </p:nvSpPr>
          <p:spPr>
            <a:xfrm>
              <a:off x="4659086" y="1219200"/>
              <a:ext cx="1230086" cy="1230086"/>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0" name="Freeform 254"/>
            <p:cNvSpPr>
              <a:spLocks noEditPoints="1"/>
            </p:cNvSpPr>
            <p:nvPr/>
          </p:nvSpPr>
          <p:spPr bwMode="auto">
            <a:xfrm>
              <a:off x="5059540" y="1630602"/>
              <a:ext cx="398072" cy="429498"/>
            </a:xfrm>
            <a:custGeom>
              <a:avLst/>
              <a:gdLst>
                <a:gd name="T0" fmla="*/ 2147483647 w 256"/>
                <a:gd name="T1" fmla="*/ 2147483647 h 252"/>
                <a:gd name="T2" fmla="*/ 2147483647 w 256"/>
                <a:gd name="T3" fmla="*/ 2147483647 h 252"/>
                <a:gd name="T4" fmla="*/ 2147483647 w 256"/>
                <a:gd name="T5" fmla="*/ 2147483647 h 252"/>
                <a:gd name="T6" fmla="*/ 2147483647 w 256"/>
                <a:gd name="T7" fmla="*/ 2147483647 h 252"/>
                <a:gd name="T8" fmla="*/ 2147483647 w 256"/>
                <a:gd name="T9" fmla="*/ 2147483647 h 252"/>
                <a:gd name="T10" fmla="*/ 2147483647 w 256"/>
                <a:gd name="T11" fmla="*/ 2147483647 h 252"/>
                <a:gd name="T12" fmla="*/ 2147483647 w 256"/>
                <a:gd name="T13" fmla="*/ 2147483647 h 252"/>
                <a:gd name="T14" fmla="*/ 2147483647 w 256"/>
                <a:gd name="T15" fmla="*/ 2147483647 h 252"/>
                <a:gd name="T16" fmla="*/ 2147483647 w 256"/>
                <a:gd name="T17" fmla="*/ 2147483647 h 252"/>
                <a:gd name="T18" fmla="*/ 2147483647 w 256"/>
                <a:gd name="T19" fmla="*/ 2147483647 h 252"/>
                <a:gd name="T20" fmla="*/ 2147483647 w 256"/>
                <a:gd name="T21" fmla="*/ 2147483647 h 252"/>
                <a:gd name="T22" fmla="*/ 2147483647 w 256"/>
                <a:gd name="T23" fmla="*/ 2147483647 h 252"/>
                <a:gd name="T24" fmla="*/ 2147483647 w 256"/>
                <a:gd name="T25" fmla="*/ 2147483647 h 252"/>
                <a:gd name="T26" fmla="*/ 2147483647 w 256"/>
                <a:gd name="T27" fmla="*/ 2147483647 h 252"/>
                <a:gd name="T28" fmla="*/ 2147483647 w 256"/>
                <a:gd name="T29" fmla="*/ 2147483647 h 252"/>
                <a:gd name="T30" fmla="*/ 2147483647 w 256"/>
                <a:gd name="T31" fmla="*/ 2147483647 h 252"/>
                <a:gd name="T32" fmla="*/ 2147483647 w 256"/>
                <a:gd name="T33" fmla="*/ 2147483647 h 252"/>
                <a:gd name="T34" fmla="*/ 2147483647 w 256"/>
                <a:gd name="T35" fmla="*/ 2147483647 h 252"/>
                <a:gd name="T36" fmla="*/ 2147483647 w 256"/>
                <a:gd name="T37" fmla="*/ 2147483647 h 252"/>
                <a:gd name="T38" fmla="*/ 2147483647 w 256"/>
                <a:gd name="T39" fmla="*/ 2147483647 h 252"/>
                <a:gd name="T40" fmla="*/ 2147483647 w 256"/>
                <a:gd name="T41" fmla="*/ 2147483647 h 252"/>
                <a:gd name="T42" fmla="*/ 2147483647 w 256"/>
                <a:gd name="T43" fmla="*/ 2147483647 h 252"/>
                <a:gd name="T44" fmla="*/ 2147483647 w 256"/>
                <a:gd name="T45" fmla="*/ 2147483647 h 252"/>
                <a:gd name="T46" fmla="*/ 2147483647 w 256"/>
                <a:gd name="T47" fmla="*/ 2147483647 h 252"/>
                <a:gd name="T48" fmla="*/ 2147483647 w 256"/>
                <a:gd name="T49" fmla="*/ 2147483647 h 252"/>
                <a:gd name="T50" fmla="*/ 2147483647 w 256"/>
                <a:gd name="T51" fmla="*/ 2147483647 h 252"/>
                <a:gd name="T52" fmla="*/ 2147483647 w 256"/>
                <a:gd name="T53" fmla="*/ 2147483647 h 252"/>
                <a:gd name="T54" fmla="*/ 2147483647 w 256"/>
                <a:gd name="T55" fmla="*/ 2147483647 h 252"/>
                <a:gd name="T56" fmla="*/ 2147483647 w 256"/>
                <a:gd name="T57" fmla="*/ 2147483647 h 252"/>
                <a:gd name="T58" fmla="*/ 2147483647 w 256"/>
                <a:gd name="T59" fmla="*/ 2147483647 h 252"/>
                <a:gd name="T60" fmla="*/ 0 w 256"/>
                <a:gd name="T61" fmla="*/ 2147483647 h 252"/>
                <a:gd name="T62" fmla="*/ 2147483647 w 256"/>
                <a:gd name="T63" fmla="*/ 2147483647 h 252"/>
                <a:gd name="T64" fmla="*/ 2147483647 w 256"/>
                <a:gd name="T65" fmla="*/ 2147483647 h 252"/>
                <a:gd name="T66" fmla="*/ 2147483647 w 256"/>
                <a:gd name="T67" fmla="*/ 2147483647 h 252"/>
                <a:gd name="T68" fmla="*/ 2147483647 w 256"/>
                <a:gd name="T69" fmla="*/ 2147483647 h 252"/>
                <a:gd name="T70" fmla="*/ 2147483647 w 256"/>
                <a:gd name="T71" fmla="*/ 2147483647 h 252"/>
                <a:gd name="T72" fmla="*/ 2147483647 w 256"/>
                <a:gd name="T73" fmla="*/ 2147483647 h 252"/>
                <a:gd name="T74" fmla="*/ 2147483647 w 256"/>
                <a:gd name="T75" fmla="*/ 2147483647 h 252"/>
                <a:gd name="T76" fmla="*/ 2147483647 w 256"/>
                <a:gd name="T77" fmla="*/ 2147483647 h 252"/>
                <a:gd name="T78" fmla="*/ 2147483647 w 256"/>
                <a:gd name="T79" fmla="*/ 2147483647 h 252"/>
                <a:gd name="T80" fmla="*/ 2147483647 w 256"/>
                <a:gd name="T81" fmla="*/ 2147483647 h 252"/>
                <a:gd name="T82" fmla="*/ 2147483647 w 256"/>
                <a:gd name="T83" fmla="*/ 2147483647 h 252"/>
                <a:gd name="T84" fmla="*/ 2147483647 w 256"/>
                <a:gd name="T85" fmla="*/ 2147483647 h 252"/>
                <a:gd name="T86" fmla="*/ 2147483647 w 256"/>
                <a:gd name="T87" fmla="*/ 2147483647 h 252"/>
                <a:gd name="T88" fmla="*/ 2147483647 w 256"/>
                <a:gd name="T89" fmla="*/ 2147483647 h 252"/>
                <a:gd name="T90" fmla="*/ 2147483647 w 256"/>
                <a:gd name="T91" fmla="*/ 2147483647 h 252"/>
                <a:gd name="T92" fmla="*/ 2147483647 w 256"/>
                <a:gd name="T93" fmla="*/ 2147483647 h 252"/>
                <a:gd name="T94" fmla="*/ 2147483647 w 256"/>
                <a:gd name="T95" fmla="*/ 2147483647 h 252"/>
                <a:gd name="T96" fmla="*/ 2147483647 w 256"/>
                <a:gd name="T97" fmla="*/ 2147483647 h 252"/>
                <a:gd name="T98" fmla="*/ 2147483647 w 256"/>
                <a:gd name="T99" fmla="*/ 2147483647 h 252"/>
                <a:gd name="T100" fmla="*/ 2147483647 w 256"/>
                <a:gd name="T101" fmla="*/ 2147483647 h 2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6" h="252">
                  <a:moveTo>
                    <a:pt x="166" y="130"/>
                  </a:moveTo>
                  <a:lnTo>
                    <a:pt x="166" y="130"/>
                  </a:lnTo>
                  <a:lnTo>
                    <a:pt x="178" y="133"/>
                  </a:lnTo>
                  <a:lnTo>
                    <a:pt x="191" y="135"/>
                  </a:lnTo>
                  <a:lnTo>
                    <a:pt x="204" y="133"/>
                  </a:lnTo>
                  <a:lnTo>
                    <a:pt x="216" y="130"/>
                  </a:lnTo>
                  <a:lnTo>
                    <a:pt x="227" y="123"/>
                  </a:lnTo>
                  <a:lnTo>
                    <a:pt x="236" y="115"/>
                  </a:lnTo>
                  <a:lnTo>
                    <a:pt x="246" y="106"/>
                  </a:lnTo>
                  <a:lnTo>
                    <a:pt x="251" y="94"/>
                  </a:lnTo>
                  <a:lnTo>
                    <a:pt x="255" y="83"/>
                  </a:lnTo>
                  <a:lnTo>
                    <a:pt x="256" y="70"/>
                  </a:lnTo>
                  <a:lnTo>
                    <a:pt x="255" y="58"/>
                  </a:lnTo>
                  <a:lnTo>
                    <a:pt x="209" y="107"/>
                  </a:lnTo>
                  <a:lnTo>
                    <a:pt x="165" y="100"/>
                  </a:lnTo>
                  <a:lnTo>
                    <a:pt x="149" y="58"/>
                  </a:lnTo>
                  <a:lnTo>
                    <a:pt x="200" y="5"/>
                  </a:lnTo>
                  <a:lnTo>
                    <a:pt x="191" y="3"/>
                  </a:lnTo>
                  <a:lnTo>
                    <a:pt x="178" y="5"/>
                  </a:lnTo>
                  <a:lnTo>
                    <a:pt x="165" y="9"/>
                  </a:lnTo>
                  <a:lnTo>
                    <a:pt x="155" y="15"/>
                  </a:lnTo>
                  <a:lnTo>
                    <a:pt x="144" y="23"/>
                  </a:lnTo>
                  <a:lnTo>
                    <a:pt x="136" y="32"/>
                  </a:lnTo>
                  <a:lnTo>
                    <a:pt x="130" y="44"/>
                  </a:lnTo>
                  <a:lnTo>
                    <a:pt x="126" y="57"/>
                  </a:lnTo>
                  <a:lnTo>
                    <a:pt x="125" y="70"/>
                  </a:lnTo>
                  <a:lnTo>
                    <a:pt x="126" y="83"/>
                  </a:lnTo>
                  <a:lnTo>
                    <a:pt x="131" y="96"/>
                  </a:lnTo>
                  <a:lnTo>
                    <a:pt x="122" y="109"/>
                  </a:lnTo>
                  <a:lnTo>
                    <a:pt x="114" y="120"/>
                  </a:lnTo>
                  <a:lnTo>
                    <a:pt x="96" y="143"/>
                  </a:lnTo>
                  <a:lnTo>
                    <a:pt x="80" y="161"/>
                  </a:lnTo>
                  <a:lnTo>
                    <a:pt x="69" y="172"/>
                  </a:lnTo>
                  <a:lnTo>
                    <a:pt x="62" y="171"/>
                  </a:lnTo>
                  <a:lnTo>
                    <a:pt x="57" y="170"/>
                  </a:lnTo>
                  <a:lnTo>
                    <a:pt x="48" y="171"/>
                  </a:lnTo>
                  <a:lnTo>
                    <a:pt x="40" y="174"/>
                  </a:lnTo>
                  <a:lnTo>
                    <a:pt x="34" y="178"/>
                  </a:lnTo>
                  <a:lnTo>
                    <a:pt x="28" y="181"/>
                  </a:lnTo>
                  <a:lnTo>
                    <a:pt x="23" y="188"/>
                  </a:lnTo>
                  <a:lnTo>
                    <a:pt x="19" y="194"/>
                  </a:lnTo>
                  <a:lnTo>
                    <a:pt x="17" y="202"/>
                  </a:lnTo>
                  <a:lnTo>
                    <a:pt x="15" y="210"/>
                  </a:lnTo>
                  <a:lnTo>
                    <a:pt x="17" y="219"/>
                  </a:lnTo>
                  <a:lnTo>
                    <a:pt x="19" y="227"/>
                  </a:lnTo>
                  <a:lnTo>
                    <a:pt x="23" y="233"/>
                  </a:lnTo>
                  <a:lnTo>
                    <a:pt x="28" y="239"/>
                  </a:lnTo>
                  <a:lnTo>
                    <a:pt x="34" y="244"/>
                  </a:lnTo>
                  <a:lnTo>
                    <a:pt x="40" y="248"/>
                  </a:lnTo>
                  <a:lnTo>
                    <a:pt x="48" y="250"/>
                  </a:lnTo>
                  <a:lnTo>
                    <a:pt x="57" y="252"/>
                  </a:lnTo>
                  <a:lnTo>
                    <a:pt x="65" y="250"/>
                  </a:lnTo>
                  <a:lnTo>
                    <a:pt x="73" y="248"/>
                  </a:lnTo>
                  <a:lnTo>
                    <a:pt x="79" y="244"/>
                  </a:lnTo>
                  <a:lnTo>
                    <a:pt x="86" y="239"/>
                  </a:lnTo>
                  <a:lnTo>
                    <a:pt x="90" y="233"/>
                  </a:lnTo>
                  <a:lnTo>
                    <a:pt x="93" y="227"/>
                  </a:lnTo>
                  <a:lnTo>
                    <a:pt x="96" y="219"/>
                  </a:lnTo>
                  <a:lnTo>
                    <a:pt x="97" y="210"/>
                  </a:lnTo>
                  <a:lnTo>
                    <a:pt x="96" y="202"/>
                  </a:lnTo>
                  <a:lnTo>
                    <a:pt x="93" y="196"/>
                  </a:lnTo>
                  <a:lnTo>
                    <a:pt x="104" y="184"/>
                  </a:lnTo>
                  <a:lnTo>
                    <a:pt x="119" y="167"/>
                  </a:lnTo>
                  <a:lnTo>
                    <a:pt x="140" y="149"/>
                  </a:lnTo>
                  <a:lnTo>
                    <a:pt x="152" y="139"/>
                  </a:lnTo>
                  <a:lnTo>
                    <a:pt x="166" y="130"/>
                  </a:lnTo>
                  <a:close/>
                  <a:moveTo>
                    <a:pt x="57" y="232"/>
                  </a:moveTo>
                  <a:lnTo>
                    <a:pt x="57" y="232"/>
                  </a:lnTo>
                  <a:lnTo>
                    <a:pt x="52" y="232"/>
                  </a:lnTo>
                  <a:lnTo>
                    <a:pt x="48" y="231"/>
                  </a:lnTo>
                  <a:lnTo>
                    <a:pt x="44" y="228"/>
                  </a:lnTo>
                  <a:lnTo>
                    <a:pt x="41" y="226"/>
                  </a:lnTo>
                  <a:lnTo>
                    <a:pt x="39" y="223"/>
                  </a:lnTo>
                  <a:lnTo>
                    <a:pt x="36" y="219"/>
                  </a:lnTo>
                  <a:lnTo>
                    <a:pt x="35" y="215"/>
                  </a:lnTo>
                  <a:lnTo>
                    <a:pt x="35" y="210"/>
                  </a:lnTo>
                  <a:lnTo>
                    <a:pt x="35" y="206"/>
                  </a:lnTo>
                  <a:lnTo>
                    <a:pt x="36" y="202"/>
                  </a:lnTo>
                  <a:lnTo>
                    <a:pt x="39" y="198"/>
                  </a:lnTo>
                  <a:lnTo>
                    <a:pt x="41" y="196"/>
                  </a:lnTo>
                  <a:lnTo>
                    <a:pt x="44" y="193"/>
                  </a:lnTo>
                  <a:lnTo>
                    <a:pt x="48" y="191"/>
                  </a:lnTo>
                  <a:lnTo>
                    <a:pt x="52" y="189"/>
                  </a:lnTo>
                  <a:lnTo>
                    <a:pt x="57" y="189"/>
                  </a:lnTo>
                  <a:lnTo>
                    <a:pt x="61" y="189"/>
                  </a:lnTo>
                  <a:lnTo>
                    <a:pt x="65" y="191"/>
                  </a:lnTo>
                  <a:lnTo>
                    <a:pt x="69" y="193"/>
                  </a:lnTo>
                  <a:lnTo>
                    <a:pt x="71" y="196"/>
                  </a:lnTo>
                  <a:lnTo>
                    <a:pt x="74" y="198"/>
                  </a:lnTo>
                  <a:lnTo>
                    <a:pt x="77" y="202"/>
                  </a:lnTo>
                  <a:lnTo>
                    <a:pt x="78" y="206"/>
                  </a:lnTo>
                  <a:lnTo>
                    <a:pt x="78" y="210"/>
                  </a:lnTo>
                  <a:lnTo>
                    <a:pt x="78" y="215"/>
                  </a:lnTo>
                  <a:lnTo>
                    <a:pt x="77" y="219"/>
                  </a:lnTo>
                  <a:lnTo>
                    <a:pt x="74" y="223"/>
                  </a:lnTo>
                  <a:lnTo>
                    <a:pt x="71" y="226"/>
                  </a:lnTo>
                  <a:lnTo>
                    <a:pt x="69" y="228"/>
                  </a:lnTo>
                  <a:lnTo>
                    <a:pt x="65" y="231"/>
                  </a:lnTo>
                  <a:lnTo>
                    <a:pt x="61" y="232"/>
                  </a:lnTo>
                  <a:lnTo>
                    <a:pt x="57" y="232"/>
                  </a:lnTo>
                  <a:close/>
                  <a:moveTo>
                    <a:pt x="61" y="79"/>
                  </a:moveTo>
                  <a:lnTo>
                    <a:pt x="99" y="119"/>
                  </a:lnTo>
                  <a:lnTo>
                    <a:pt x="117" y="100"/>
                  </a:lnTo>
                  <a:lnTo>
                    <a:pt x="79" y="61"/>
                  </a:lnTo>
                  <a:lnTo>
                    <a:pt x="88" y="52"/>
                  </a:lnTo>
                  <a:lnTo>
                    <a:pt x="36" y="0"/>
                  </a:lnTo>
                  <a:lnTo>
                    <a:pt x="0" y="37"/>
                  </a:lnTo>
                  <a:lnTo>
                    <a:pt x="51" y="88"/>
                  </a:lnTo>
                  <a:lnTo>
                    <a:pt x="61" y="79"/>
                  </a:lnTo>
                  <a:close/>
                  <a:moveTo>
                    <a:pt x="179" y="139"/>
                  </a:moveTo>
                  <a:lnTo>
                    <a:pt x="179" y="139"/>
                  </a:lnTo>
                  <a:lnTo>
                    <a:pt x="174" y="140"/>
                  </a:lnTo>
                  <a:lnTo>
                    <a:pt x="169" y="144"/>
                  </a:lnTo>
                  <a:lnTo>
                    <a:pt x="161" y="148"/>
                  </a:lnTo>
                  <a:lnTo>
                    <a:pt x="153" y="154"/>
                  </a:lnTo>
                  <a:lnTo>
                    <a:pt x="144" y="162"/>
                  </a:lnTo>
                  <a:lnTo>
                    <a:pt x="135" y="172"/>
                  </a:lnTo>
                  <a:lnTo>
                    <a:pt x="126" y="185"/>
                  </a:lnTo>
                  <a:lnTo>
                    <a:pt x="155" y="214"/>
                  </a:lnTo>
                  <a:lnTo>
                    <a:pt x="184" y="244"/>
                  </a:lnTo>
                  <a:lnTo>
                    <a:pt x="188" y="248"/>
                  </a:lnTo>
                  <a:lnTo>
                    <a:pt x="194" y="250"/>
                  </a:lnTo>
                  <a:lnTo>
                    <a:pt x="197" y="252"/>
                  </a:lnTo>
                  <a:lnTo>
                    <a:pt x="203" y="252"/>
                  </a:lnTo>
                  <a:lnTo>
                    <a:pt x="208" y="252"/>
                  </a:lnTo>
                  <a:lnTo>
                    <a:pt x="213" y="250"/>
                  </a:lnTo>
                  <a:lnTo>
                    <a:pt x="217" y="248"/>
                  </a:lnTo>
                  <a:lnTo>
                    <a:pt x="221" y="244"/>
                  </a:lnTo>
                  <a:lnTo>
                    <a:pt x="236" y="230"/>
                  </a:lnTo>
                  <a:lnTo>
                    <a:pt x="239" y="226"/>
                  </a:lnTo>
                  <a:lnTo>
                    <a:pt x="242" y="220"/>
                  </a:lnTo>
                  <a:lnTo>
                    <a:pt x="243" y="217"/>
                  </a:lnTo>
                  <a:lnTo>
                    <a:pt x="243" y="211"/>
                  </a:lnTo>
                  <a:lnTo>
                    <a:pt x="243" y="206"/>
                  </a:lnTo>
                  <a:lnTo>
                    <a:pt x="242" y="201"/>
                  </a:lnTo>
                  <a:lnTo>
                    <a:pt x="239" y="197"/>
                  </a:lnTo>
                  <a:lnTo>
                    <a:pt x="236" y="193"/>
                  </a:lnTo>
                  <a:lnTo>
                    <a:pt x="179" y="139"/>
                  </a:lnTo>
                  <a:close/>
                  <a:moveTo>
                    <a:pt x="205" y="233"/>
                  </a:moveTo>
                  <a:lnTo>
                    <a:pt x="205" y="233"/>
                  </a:lnTo>
                  <a:lnTo>
                    <a:pt x="203" y="236"/>
                  </a:lnTo>
                  <a:lnTo>
                    <a:pt x="200" y="236"/>
                  </a:lnTo>
                  <a:lnTo>
                    <a:pt x="197" y="236"/>
                  </a:lnTo>
                  <a:lnTo>
                    <a:pt x="196" y="233"/>
                  </a:lnTo>
                  <a:lnTo>
                    <a:pt x="148" y="187"/>
                  </a:lnTo>
                  <a:lnTo>
                    <a:pt x="147" y="184"/>
                  </a:lnTo>
                  <a:lnTo>
                    <a:pt x="147" y="183"/>
                  </a:lnTo>
                  <a:lnTo>
                    <a:pt x="147" y="180"/>
                  </a:lnTo>
                  <a:lnTo>
                    <a:pt x="148" y="178"/>
                  </a:lnTo>
                  <a:lnTo>
                    <a:pt x="151" y="176"/>
                  </a:lnTo>
                  <a:lnTo>
                    <a:pt x="153" y="175"/>
                  </a:lnTo>
                  <a:lnTo>
                    <a:pt x="156" y="176"/>
                  </a:lnTo>
                  <a:lnTo>
                    <a:pt x="157" y="178"/>
                  </a:lnTo>
                  <a:lnTo>
                    <a:pt x="205" y="224"/>
                  </a:lnTo>
                  <a:lnTo>
                    <a:pt x="207" y="227"/>
                  </a:lnTo>
                  <a:lnTo>
                    <a:pt x="207" y="230"/>
                  </a:lnTo>
                  <a:lnTo>
                    <a:pt x="207" y="232"/>
                  </a:lnTo>
                  <a:lnTo>
                    <a:pt x="205" y="233"/>
                  </a:lnTo>
                  <a:close/>
                  <a:moveTo>
                    <a:pt x="226" y="213"/>
                  </a:moveTo>
                  <a:lnTo>
                    <a:pt x="226" y="213"/>
                  </a:lnTo>
                  <a:lnTo>
                    <a:pt x="223" y="215"/>
                  </a:lnTo>
                  <a:lnTo>
                    <a:pt x="221" y="215"/>
                  </a:lnTo>
                  <a:lnTo>
                    <a:pt x="218" y="215"/>
                  </a:lnTo>
                  <a:lnTo>
                    <a:pt x="217" y="213"/>
                  </a:lnTo>
                  <a:lnTo>
                    <a:pt x="169" y="166"/>
                  </a:lnTo>
                  <a:lnTo>
                    <a:pt x="168" y="163"/>
                  </a:lnTo>
                  <a:lnTo>
                    <a:pt x="168" y="162"/>
                  </a:lnTo>
                  <a:lnTo>
                    <a:pt x="168" y="159"/>
                  </a:lnTo>
                  <a:lnTo>
                    <a:pt x="169" y="157"/>
                  </a:lnTo>
                  <a:lnTo>
                    <a:pt x="171" y="155"/>
                  </a:lnTo>
                  <a:lnTo>
                    <a:pt x="174" y="154"/>
                  </a:lnTo>
                  <a:lnTo>
                    <a:pt x="177" y="155"/>
                  </a:lnTo>
                  <a:lnTo>
                    <a:pt x="178" y="157"/>
                  </a:lnTo>
                  <a:lnTo>
                    <a:pt x="226" y="204"/>
                  </a:lnTo>
                  <a:lnTo>
                    <a:pt x="227" y="206"/>
                  </a:lnTo>
                  <a:lnTo>
                    <a:pt x="227" y="209"/>
                  </a:lnTo>
                  <a:lnTo>
                    <a:pt x="227" y="211"/>
                  </a:lnTo>
                  <a:lnTo>
                    <a:pt x="226" y="2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400" eaLnBrk="0" fontAlgn="base" hangingPunct="0">
                <a:spcBef>
                  <a:spcPct val="0"/>
                </a:spcBef>
                <a:spcAft>
                  <a:spcPct val="0"/>
                </a:spcAft>
              </a:pPr>
              <a:endParaRPr lang="zh-CN" altLang="en-US" sz="1735">
                <a:solidFill>
                  <a:prstClr val="black"/>
                </a:solidFill>
              </a:endParaRPr>
            </a:p>
          </p:txBody>
        </p:sp>
      </p:grpSp>
      <p:grpSp>
        <p:nvGrpSpPr>
          <p:cNvPr id="19" name="组合 18"/>
          <p:cNvGrpSpPr/>
          <p:nvPr/>
        </p:nvGrpSpPr>
        <p:grpSpPr>
          <a:xfrm>
            <a:off x="5127272" y="2605913"/>
            <a:ext cx="1416049" cy="1416049"/>
            <a:chOff x="5248222" y="3131599"/>
            <a:chExt cx="1416049" cy="1416049"/>
          </a:xfrm>
        </p:grpSpPr>
        <p:sp>
          <p:nvSpPr>
            <p:cNvPr id="17" name="椭圆 16"/>
            <p:cNvSpPr/>
            <p:nvPr/>
          </p:nvSpPr>
          <p:spPr>
            <a:xfrm>
              <a:off x="5248222" y="3131599"/>
              <a:ext cx="1416049" cy="141604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8" name="Freeform 226"/>
            <p:cNvSpPr>
              <a:spLocks noEditPoints="1"/>
            </p:cNvSpPr>
            <p:nvPr/>
          </p:nvSpPr>
          <p:spPr bwMode="auto">
            <a:xfrm>
              <a:off x="5660971" y="3480847"/>
              <a:ext cx="590551" cy="719667"/>
            </a:xfrm>
            <a:custGeom>
              <a:avLst/>
              <a:gdLst>
                <a:gd name="T0" fmla="*/ 2147483647 w 209"/>
                <a:gd name="T1" fmla="*/ 2147483647 h 254"/>
                <a:gd name="T2" fmla="*/ 2147483647 w 209"/>
                <a:gd name="T3" fmla="*/ 2147483647 h 254"/>
                <a:gd name="T4" fmla="*/ 2147483647 w 209"/>
                <a:gd name="T5" fmla="*/ 2147483647 h 254"/>
                <a:gd name="T6" fmla="*/ 2147483647 w 209"/>
                <a:gd name="T7" fmla="*/ 2147483647 h 254"/>
                <a:gd name="T8" fmla="*/ 2147483647 w 209"/>
                <a:gd name="T9" fmla="*/ 2147483647 h 254"/>
                <a:gd name="T10" fmla="*/ 2147483647 w 209"/>
                <a:gd name="T11" fmla="*/ 2147483647 h 254"/>
                <a:gd name="T12" fmla="*/ 2147483647 w 209"/>
                <a:gd name="T13" fmla="*/ 2147483647 h 254"/>
                <a:gd name="T14" fmla="*/ 2147483647 w 209"/>
                <a:gd name="T15" fmla="*/ 2147483647 h 254"/>
                <a:gd name="T16" fmla="*/ 2147483647 w 209"/>
                <a:gd name="T17" fmla="*/ 2147483647 h 254"/>
                <a:gd name="T18" fmla="*/ 2147483647 w 209"/>
                <a:gd name="T19" fmla="*/ 2147483647 h 254"/>
                <a:gd name="T20" fmla="*/ 2147483647 w 209"/>
                <a:gd name="T21" fmla="*/ 2147483647 h 254"/>
                <a:gd name="T22" fmla="*/ 2147483647 w 209"/>
                <a:gd name="T23" fmla="*/ 2147483647 h 254"/>
                <a:gd name="T24" fmla="*/ 2147483647 w 209"/>
                <a:gd name="T25" fmla="*/ 2147483647 h 254"/>
                <a:gd name="T26" fmla="*/ 2147483647 w 209"/>
                <a:gd name="T27" fmla="*/ 2147483647 h 254"/>
                <a:gd name="T28" fmla="*/ 2147483647 w 209"/>
                <a:gd name="T29" fmla="*/ 2147483647 h 254"/>
                <a:gd name="T30" fmla="*/ 2147483647 w 209"/>
                <a:gd name="T31" fmla="*/ 2147483647 h 254"/>
                <a:gd name="T32" fmla="*/ 2147483647 w 209"/>
                <a:gd name="T33" fmla="*/ 2147483647 h 254"/>
                <a:gd name="T34" fmla="*/ 2147483647 w 209"/>
                <a:gd name="T35" fmla="*/ 2147483647 h 254"/>
                <a:gd name="T36" fmla="*/ 2147483647 w 209"/>
                <a:gd name="T37" fmla="*/ 2147483647 h 254"/>
                <a:gd name="T38" fmla="*/ 2147483647 w 209"/>
                <a:gd name="T39" fmla="*/ 2147483647 h 254"/>
                <a:gd name="T40" fmla="*/ 2147483647 w 209"/>
                <a:gd name="T41" fmla="*/ 2147483647 h 254"/>
                <a:gd name="T42" fmla="*/ 2147483647 w 209"/>
                <a:gd name="T43" fmla="*/ 2147483647 h 254"/>
                <a:gd name="T44" fmla="*/ 2147483647 w 209"/>
                <a:gd name="T45" fmla="*/ 2147483647 h 254"/>
                <a:gd name="T46" fmla="*/ 2147483647 w 209"/>
                <a:gd name="T47" fmla="*/ 2147483647 h 254"/>
                <a:gd name="T48" fmla="*/ 2147483647 w 209"/>
                <a:gd name="T49" fmla="*/ 0 h 254"/>
                <a:gd name="T50" fmla="*/ 2147483647 w 209"/>
                <a:gd name="T51" fmla="*/ 0 h 254"/>
                <a:gd name="T52" fmla="*/ 2147483647 w 209"/>
                <a:gd name="T53" fmla="*/ 2147483647 h 254"/>
                <a:gd name="T54" fmla="*/ 2147483647 w 209"/>
                <a:gd name="T55" fmla="*/ 2147483647 h 254"/>
                <a:gd name="T56" fmla="*/ 2147483647 w 209"/>
                <a:gd name="T57" fmla="*/ 2147483647 h 254"/>
                <a:gd name="T58" fmla="*/ 2147483647 w 209"/>
                <a:gd name="T59" fmla="*/ 2147483647 h 254"/>
                <a:gd name="T60" fmla="*/ 2147483647 w 209"/>
                <a:gd name="T61" fmla="*/ 2147483647 h 254"/>
                <a:gd name="T62" fmla="*/ 2147483647 w 209"/>
                <a:gd name="T63" fmla="*/ 2147483647 h 254"/>
                <a:gd name="T64" fmla="*/ 2147483647 w 209"/>
                <a:gd name="T65" fmla="*/ 2147483647 h 254"/>
                <a:gd name="T66" fmla="*/ 2147483647 w 209"/>
                <a:gd name="T67" fmla="*/ 2147483647 h 254"/>
                <a:gd name="T68" fmla="*/ 2147483647 w 209"/>
                <a:gd name="T69" fmla="*/ 2147483647 h 254"/>
                <a:gd name="T70" fmla="*/ 2147483647 w 209"/>
                <a:gd name="T71" fmla="*/ 2147483647 h 254"/>
                <a:gd name="T72" fmla="*/ 2147483647 w 209"/>
                <a:gd name="T73" fmla="*/ 2147483647 h 254"/>
                <a:gd name="T74" fmla="*/ 2147483647 w 209"/>
                <a:gd name="T75" fmla="*/ 2147483647 h 254"/>
                <a:gd name="T76" fmla="*/ 2147483647 w 209"/>
                <a:gd name="T77" fmla="*/ 2147483647 h 254"/>
                <a:gd name="T78" fmla="*/ 2147483647 w 209"/>
                <a:gd name="T79" fmla="*/ 2147483647 h 254"/>
                <a:gd name="T80" fmla="*/ 2147483647 w 209"/>
                <a:gd name="T81" fmla="*/ 2147483647 h 254"/>
                <a:gd name="T82" fmla="*/ 2147483647 w 209"/>
                <a:gd name="T83" fmla="*/ 2147483647 h 254"/>
                <a:gd name="T84" fmla="*/ 2147483647 w 209"/>
                <a:gd name="T85" fmla="*/ 2147483647 h 254"/>
                <a:gd name="T86" fmla="*/ 2147483647 w 209"/>
                <a:gd name="T87" fmla="*/ 2147483647 h 254"/>
                <a:gd name="T88" fmla="*/ 2147483647 w 209"/>
                <a:gd name="T89" fmla="*/ 2147483647 h 254"/>
                <a:gd name="T90" fmla="*/ 2147483647 w 209"/>
                <a:gd name="T91" fmla="*/ 2147483647 h 254"/>
                <a:gd name="T92" fmla="*/ 2147483647 w 209"/>
                <a:gd name="T93" fmla="*/ 2147483647 h 254"/>
                <a:gd name="T94" fmla="*/ 2147483647 w 209"/>
                <a:gd name="T95" fmla="*/ 2147483647 h 254"/>
                <a:gd name="T96" fmla="*/ 2147483647 w 209"/>
                <a:gd name="T97" fmla="*/ 2147483647 h 254"/>
                <a:gd name="T98" fmla="*/ 2147483647 w 209"/>
                <a:gd name="T99" fmla="*/ 2147483647 h 254"/>
                <a:gd name="T100" fmla="*/ 2147483647 w 209"/>
                <a:gd name="T101" fmla="*/ 2147483647 h 254"/>
                <a:gd name="T102" fmla="*/ 2147483647 w 209"/>
                <a:gd name="T103" fmla="*/ 2147483647 h 254"/>
                <a:gd name="T104" fmla="*/ 2147483647 w 209"/>
                <a:gd name="T105" fmla="*/ 2147483647 h 254"/>
                <a:gd name="T106" fmla="*/ 2147483647 w 209"/>
                <a:gd name="T107" fmla="*/ 2147483647 h 254"/>
                <a:gd name="T108" fmla="*/ 2147483647 w 209"/>
                <a:gd name="T109" fmla="*/ 2147483647 h 254"/>
                <a:gd name="T110" fmla="*/ 2147483647 w 209"/>
                <a:gd name="T111" fmla="*/ 2147483647 h 254"/>
                <a:gd name="T112" fmla="*/ 2147483647 w 209"/>
                <a:gd name="T113" fmla="*/ 2147483647 h 254"/>
                <a:gd name="T114" fmla="*/ 2147483647 w 209"/>
                <a:gd name="T115" fmla="*/ 2147483647 h 254"/>
                <a:gd name="T116" fmla="*/ 2147483647 w 209"/>
                <a:gd name="T117" fmla="*/ 2147483647 h 254"/>
                <a:gd name="T118" fmla="*/ 2147483647 w 209"/>
                <a:gd name="T119" fmla="*/ 2147483647 h 254"/>
                <a:gd name="T120" fmla="*/ 2147483647 w 209"/>
                <a:gd name="T121" fmla="*/ 2147483647 h 254"/>
                <a:gd name="T122" fmla="*/ 2147483647 w 209"/>
                <a:gd name="T123" fmla="*/ 2147483647 h 254"/>
                <a:gd name="T124" fmla="*/ 2147483647 w 209"/>
                <a:gd name="T125" fmla="*/ 2147483647 h 2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254">
                  <a:moveTo>
                    <a:pt x="0" y="254"/>
                  </a:moveTo>
                  <a:lnTo>
                    <a:pt x="26" y="192"/>
                  </a:lnTo>
                  <a:lnTo>
                    <a:pt x="27" y="189"/>
                  </a:lnTo>
                  <a:lnTo>
                    <a:pt x="31" y="182"/>
                  </a:lnTo>
                  <a:lnTo>
                    <a:pt x="35" y="178"/>
                  </a:lnTo>
                  <a:lnTo>
                    <a:pt x="40" y="175"/>
                  </a:lnTo>
                  <a:lnTo>
                    <a:pt x="45" y="173"/>
                  </a:lnTo>
                  <a:lnTo>
                    <a:pt x="53" y="171"/>
                  </a:lnTo>
                  <a:lnTo>
                    <a:pt x="161" y="171"/>
                  </a:lnTo>
                  <a:lnTo>
                    <a:pt x="167" y="173"/>
                  </a:lnTo>
                  <a:lnTo>
                    <a:pt x="172" y="175"/>
                  </a:lnTo>
                  <a:lnTo>
                    <a:pt x="178" y="178"/>
                  </a:lnTo>
                  <a:lnTo>
                    <a:pt x="181" y="182"/>
                  </a:lnTo>
                  <a:lnTo>
                    <a:pt x="185" y="189"/>
                  </a:lnTo>
                  <a:lnTo>
                    <a:pt x="187" y="192"/>
                  </a:lnTo>
                  <a:lnTo>
                    <a:pt x="209" y="254"/>
                  </a:lnTo>
                  <a:lnTo>
                    <a:pt x="0" y="254"/>
                  </a:lnTo>
                  <a:close/>
                  <a:moveTo>
                    <a:pt x="103" y="166"/>
                  </a:moveTo>
                  <a:lnTo>
                    <a:pt x="103" y="166"/>
                  </a:lnTo>
                  <a:lnTo>
                    <a:pt x="96" y="166"/>
                  </a:lnTo>
                  <a:lnTo>
                    <a:pt x="87" y="165"/>
                  </a:lnTo>
                  <a:lnTo>
                    <a:pt x="79" y="162"/>
                  </a:lnTo>
                  <a:lnTo>
                    <a:pt x="71" y="160"/>
                  </a:lnTo>
                  <a:lnTo>
                    <a:pt x="64" y="156"/>
                  </a:lnTo>
                  <a:lnTo>
                    <a:pt x="57" y="152"/>
                  </a:lnTo>
                  <a:lnTo>
                    <a:pt x="45" y="141"/>
                  </a:lnTo>
                  <a:lnTo>
                    <a:pt x="35" y="130"/>
                  </a:lnTo>
                  <a:lnTo>
                    <a:pt x="31" y="123"/>
                  </a:lnTo>
                  <a:lnTo>
                    <a:pt x="27" y="115"/>
                  </a:lnTo>
                  <a:lnTo>
                    <a:pt x="24" y="108"/>
                  </a:lnTo>
                  <a:lnTo>
                    <a:pt x="23" y="100"/>
                  </a:lnTo>
                  <a:lnTo>
                    <a:pt x="22" y="92"/>
                  </a:lnTo>
                  <a:lnTo>
                    <a:pt x="20" y="83"/>
                  </a:lnTo>
                  <a:lnTo>
                    <a:pt x="22" y="75"/>
                  </a:lnTo>
                  <a:lnTo>
                    <a:pt x="23" y="66"/>
                  </a:lnTo>
                  <a:lnTo>
                    <a:pt x="24" y="58"/>
                  </a:lnTo>
                  <a:lnTo>
                    <a:pt x="27" y="50"/>
                  </a:lnTo>
                  <a:lnTo>
                    <a:pt x="31" y="44"/>
                  </a:lnTo>
                  <a:lnTo>
                    <a:pt x="35" y="36"/>
                  </a:lnTo>
                  <a:lnTo>
                    <a:pt x="45" y="24"/>
                  </a:lnTo>
                  <a:lnTo>
                    <a:pt x="57" y="14"/>
                  </a:lnTo>
                  <a:lnTo>
                    <a:pt x="64" y="10"/>
                  </a:lnTo>
                  <a:lnTo>
                    <a:pt x="71" y="6"/>
                  </a:lnTo>
                  <a:lnTo>
                    <a:pt x="79" y="4"/>
                  </a:lnTo>
                  <a:lnTo>
                    <a:pt x="87" y="1"/>
                  </a:lnTo>
                  <a:lnTo>
                    <a:pt x="96" y="0"/>
                  </a:lnTo>
                  <a:lnTo>
                    <a:pt x="103" y="0"/>
                  </a:lnTo>
                  <a:lnTo>
                    <a:pt x="113" y="0"/>
                  </a:lnTo>
                  <a:lnTo>
                    <a:pt x="120" y="1"/>
                  </a:lnTo>
                  <a:lnTo>
                    <a:pt x="128" y="4"/>
                  </a:lnTo>
                  <a:lnTo>
                    <a:pt x="136" y="6"/>
                  </a:lnTo>
                  <a:lnTo>
                    <a:pt x="144" y="10"/>
                  </a:lnTo>
                  <a:lnTo>
                    <a:pt x="150" y="14"/>
                  </a:lnTo>
                  <a:lnTo>
                    <a:pt x="163" y="24"/>
                  </a:lnTo>
                  <a:lnTo>
                    <a:pt x="172" y="36"/>
                  </a:lnTo>
                  <a:lnTo>
                    <a:pt x="178" y="44"/>
                  </a:lnTo>
                  <a:lnTo>
                    <a:pt x="180" y="50"/>
                  </a:lnTo>
                  <a:lnTo>
                    <a:pt x="183" y="58"/>
                  </a:lnTo>
                  <a:lnTo>
                    <a:pt x="185" y="66"/>
                  </a:lnTo>
                  <a:lnTo>
                    <a:pt x="187" y="75"/>
                  </a:lnTo>
                  <a:lnTo>
                    <a:pt x="187" y="83"/>
                  </a:lnTo>
                  <a:lnTo>
                    <a:pt x="187" y="92"/>
                  </a:lnTo>
                  <a:lnTo>
                    <a:pt x="185" y="100"/>
                  </a:lnTo>
                  <a:lnTo>
                    <a:pt x="183" y="108"/>
                  </a:lnTo>
                  <a:lnTo>
                    <a:pt x="180" y="115"/>
                  </a:lnTo>
                  <a:lnTo>
                    <a:pt x="178" y="123"/>
                  </a:lnTo>
                  <a:lnTo>
                    <a:pt x="172" y="130"/>
                  </a:lnTo>
                  <a:lnTo>
                    <a:pt x="163" y="141"/>
                  </a:lnTo>
                  <a:lnTo>
                    <a:pt x="150" y="152"/>
                  </a:lnTo>
                  <a:lnTo>
                    <a:pt x="144" y="156"/>
                  </a:lnTo>
                  <a:lnTo>
                    <a:pt x="136" y="160"/>
                  </a:lnTo>
                  <a:lnTo>
                    <a:pt x="128" y="162"/>
                  </a:lnTo>
                  <a:lnTo>
                    <a:pt x="120" y="165"/>
                  </a:lnTo>
                  <a:lnTo>
                    <a:pt x="113" y="166"/>
                  </a:lnTo>
                  <a:lnTo>
                    <a:pt x="103" y="166"/>
                  </a:lnTo>
                  <a:close/>
                  <a:moveTo>
                    <a:pt x="90" y="22"/>
                  </a:moveTo>
                  <a:lnTo>
                    <a:pt x="90" y="22"/>
                  </a:lnTo>
                  <a:lnTo>
                    <a:pt x="87" y="24"/>
                  </a:lnTo>
                  <a:lnTo>
                    <a:pt x="83" y="27"/>
                  </a:lnTo>
                  <a:lnTo>
                    <a:pt x="81" y="30"/>
                  </a:lnTo>
                  <a:lnTo>
                    <a:pt x="79" y="33"/>
                  </a:lnTo>
                  <a:lnTo>
                    <a:pt x="77" y="40"/>
                  </a:lnTo>
                  <a:lnTo>
                    <a:pt x="76" y="49"/>
                  </a:lnTo>
                  <a:lnTo>
                    <a:pt x="74" y="58"/>
                  </a:lnTo>
                  <a:lnTo>
                    <a:pt x="71" y="62"/>
                  </a:lnTo>
                  <a:lnTo>
                    <a:pt x="68" y="67"/>
                  </a:lnTo>
                  <a:lnTo>
                    <a:pt x="63" y="71"/>
                  </a:lnTo>
                  <a:lnTo>
                    <a:pt x="57" y="75"/>
                  </a:lnTo>
                  <a:lnTo>
                    <a:pt x="49" y="79"/>
                  </a:lnTo>
                  <a:lnTo>
                    <a:pt x="40" y="83"/>
                  </a:lnTo>
                  <a:lnTo>
                    <a:pt x="41" y="96"/>
                  </a:lnTo>
                  <a:lnTo>
                    <a:pt x="45" y="108"/>
                  </a:lnTo>
                  <a:lnTo>
                    <a:pt x="51" y="119"/>
                  </a:lnTo>
                  <a:lnTo>
                    <a:pt x="59" y="128"/>
                  </a:lnTo>
                  <a:lnTo>
                    <a:pt x="68" y="136"/>
                  </a:lnTo>
                  <a:lnTo>
                    <a:pt x="79" y="141"/>
                  </a:lnTo>
                  <a:lnTo>
                    <a:pt x="90" y="145"/>
                  </a:lnTo>
                  <a:lnTo>
                    <a:pt x="103" y="147"/>
                  </a:lnTo>
                  <a:lnTo>
                    <a:pt x="116" y="145"/>
                  </a:lnTo>
                  <a:lnTo>
                    <a:pt x="128" y="141"/>
                  </a:lnTo>
                  <a:lnTo>
                    <a:pt x="140" y="136"/>
                  </a:lnTo>
                  <a:lnTo>
                    <a:pt x="149" y="128"/>
                  </a:lnTo>
                  <a:lnTo>
                    <a:pt x="157" y="119"/>
                  </a:lnTo>
                  <a:lnTo>
                    <a:pt x="162" y="108"/>
                  </a:lnTo>
                  <a:lnTo>
                    <a:pt x="166" y="96"/>
                  </a:lnTo>
                  <a:lnTo>
                    <a:pt x="167" y="83"/>
                  </a:lnTo>
                  <a:lnTo>
                    <a:pt x="161" y="79"/>
                  </a:lnTo>
                  <a:lnTo>
                    <a:pt x="154" y="75"/>
                  </a:lnTo>
                  <a:lnTo>
                    <a:pt x="140" y="69"/>
                  </a:lnTo>
                  <a:lnTo>
                    <a:pt x="113" y="59"/>
                  </a:lnTo>
                  <a:lnTo>
                    <a:pt x="102" y="54"/>
                  </a:lnTo>
                  <a:lnTo>
                    <a:pt x="97" y="52"/>
                  </a:lnTo>
                  <a:lnTo>
                    <a:pt x="93" y="48"/>
                  </a:lnTo>
                  <a:lnTo>
                    <a:pt x="90" y="43"/>
                  </a:lnTo>
                  <a:lnTo>
                    <a:pt x="89" y="37"/>
                  </a:lnTo>
                  <a:lnTo>
                    <a:pt x="89" y="31"/>
                  </a:lnTo>
                  <a:lnTo>
                    <a:pt x="90" y="22"/>
                  </a:lnTo>
                  <a:close/>
                </a:path>
              </a:pathLst>
            </a:custGeom>
            <a:solidFill>
              <a:schemeClr val="bg1"/>
            </a:solidFill>
            <a:ln>
              <a:noFill/>
            </a:ln>
          </p:spPr>
          <p:txBody>
            <a:bodyPr/>
            <a:lstStyle/>
            <a:p>
              <a:pPr defTabSz="914400" eaLnBrk="0" fontAlgn="base" hangingPunct="0">
                <a:spcBef>
                  <a:spcPct val="0"/>
                </a:spcBef>
                <a:spcAft>
                  <a:spcPct val="0"/>
                </a:spcAft>
              </a:pPr>
              <a:endParaRPr lang="zh-CN" altLang="en-US" sz="1735">
                <a:solidFill>
                  <a:prstClr val="black"/>
                </a:solidFill>
              </a:endParaRPr>
            </a:p>
          </p:txBody>
        </p:sp>
      </p:grpSp>
      <p:grpSp>
        <p:nvGrpSpPr>
          <p:cNvPr id="20" name="组合 19"/>
          <p:cNvGrpSpPr/>
          <p:nvPr/>
        </p:nvGrpSpPr>
        <p:grpSpPr>
          <a:xfrm>
            <a:off x="436331" y="3825333"/>
            <a:ext cx="3104121" cy="1931537"/>
            <a:chOff x="2602267" y="4477217"/>
            <a:chExt cx="3014730" cy="1621544"/>
          </a:xfrm>
        </p:grpSpPr>
        <p:sp>
          <p:nvSpPr>
            <p:cNvPr id="21" name="6"/>
            <p:cNvSpPr txBox="1">
              <a:spLocks noChangeArrowheads="1"/>
            </p:cNvSpPr>
            <p:nvPr/>
          </p:nvSpPr>
          <p:spPr bwMode="auto">
            <a:xfrm>
              <a:off x="3541522" y="4477217"/>
              <a:ext cx="1152638" cy="25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zh-CN" altLang="en-US" sz="2000" spc="300" dirty="0">
                  <a:solidFill>
                    <a:srgbClr val="E61817"/>
                  </a:solidFill>
                  <a:latin typeface="楷体" panose="02010609060101010101" charset="-122"/>
                  <a:ea typeface="楷体" panose="02010609060101010101" charset="-122"/>
                  <a:sym typeface="Arial" panose="020B0704020202020204" pitchFamily="34" charset="0"/>
                </a:rPr>
                <a:t>集中轮训</a:t>
              </a:r>
              <a:endParaRPr lang="zh-CN" altLang="en-US" sz="2000" spc="300" dirty="0">
                <a:solidFill>
                  <a:srgbClr val="E61817"/>
                </a:solidFill>
                <a:latin typeface="楷体" panose="02010609060101010101" charset="-122"/>
                <a:ea typeface="楷体" panose="02010609060101010101" charset="-122"/>
                <a:sym typeface="Arial" panose="020B0704020202020204" pitchFamily="34" charset="0"/>
              </a:endParaRPr>
            </a:p>
          </p:txBody>
        </p:sp>
        <p:sp>
          <p:nvSpPr>
            <p:cNvPr id="22" name="5"/>
            <p:cNvSpPr txBox="1">
              <a:spLocks noChangeArrowheads="1"/>
            </p:cNvSpPr>
            <p:nvPr/>
          </p:nvSpPr>
          <p:spPr bwMode="auto">
            <a:xfrm>
              <a:off x="2602267" y="4820414"/>
              <a:ext cx="3014730" cy="127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nSpc>
                  <a:spcPct val="110000"/>
                </a:lnSpc>
                <a:spcBef>
                  <a:spcPct val="20000"/>
                </a:spcBef>
              </a:pPr>
              <a:r>
                <a:rPr lang="en-US" altLang="zh-CN"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rPr>
                <a:t>每年至少参加一次公司组织的集中轮训，通知文件、参会回执、培训记录保存好。新任支部书记半年内完成任职培训。</a:t>
              </a:r>
              <a:endParaRPr lang="zh-CN" altLang="en-US" dirty="0">
                <a:latin typeface="楷体" panose="02010609060101010101" charset="-122"/>
                <a:ea typeface="楷体" panose="02010609060101010101" charset="-122"/>
                <a:cs typeface="楷体" panose="02010609060101010101" charset="-122"/>
              </a:endParaRPr>
            </a:p>
          </p:txBody>
        </p:sp>
      </p:grpSp>
      <p:pic>
        <p:nvPicPr>
          <p:cNvPr id="3" name="图片 2"/>
          <p:cNvPicPr>
            <a:picLocks noChangeAspect="1"/>
          </p:cNvPicPr>
          <p:nvPr/>
        </p:nvPicPr>
        <p:blipFill>
          <a:blip r:embed="rId1"/>
          <a:stretch>
            <a:fillRect/>
          </a:stretch>
        </p:blipFill>
        <p:spPr>
          <a:xfrm>
            <a:off x="0" y="6026150"/>
            <a:ext cx="12192000" cy="831850"/>
          </a:xfrm>
          <a:prstGeom prst="rect">
            <a:avLst/>
          </a:prstGeom>
        </p:spPr>
      </p:pic>
      <p:grpSp>
        <p:nvGrpSpPr>
          <p:cNvPr id="36" name="组合 35"/>
          <p:cNvGrpSpPr/>
          <p:nvPr/>
        </p:nvGrpSpPr>
        <p:grpSpPr>
          <a:xfrm>
            <a:off x="8298265" y="3825545"/>
            <a:ext cx="2850515" cy="1294764"/>
            <a:chOff x="2848336" y="4500140"/>
            <a:chExt cx="2768427" cy="1086968"/>
          </a:xfrm>
        </p:grpSpPr>
        <p:sp>
          <p:nvSpPr>
            <p:cNvPr id="37" name="6"/>
            <p:cNvSpPr txBox="1">
              <a:spLocks noChangeArrowheads="1"/>
            </p:cNvSpPr>
            <p:nvPr/>
          </p:nvSpPr>
          <p:spPr bwMode="auto">
            <a:xfrm>
              <a:off x="3365141" y="4500140"/>
              <a:ext cx="1735432" cy="25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000" spc="300" dirty="0">
                  <a:solidFill>
                    <a:srgbClr val="E61817"/>
                  </a:solidFill>
                  <a:latin typeface="楷体" panose="02010609060101010101" charset="-122"/>
                  <a:ea typeface="楷体" panose="02010609060101010101" charset="-122"/>
                  <a:sym typeface="Arial" panose="020B0704020202020204" pitchFamily="34" charset="0"/>
                </a:rPr>
                <a:t>熟悉具体业务</a:t>
              </a:r>
              <a:endParaRPr lang="zh-CN" altLang="en-US" sz="2000" spc="300" dirty="0">
                <a:solidFill>
                  <a:srgbClr val="E61817"/>
                </a:solidFill>
                <a:latin typeface="楷体" panose="02010609060101010101" charset="-122"/>
                <a:ea typeface="楷体" panose="02010609060101010101" charset="-122"/>
                <a:sym typeface="Arial" panose="020B0704020202020204" pitchFamily="34" charset="0"/>
              </a:endParaRPr>
            </a:p>
          </p:txBody>
        </p:sp>
        <p:sp>
          <p:nvSpPr>
            <p:cNvPr id="38" name="5"/>
            <p:cNvSpPr txBox="1">
              <a:spLocks noChangeArrowheads="1"/>
            </p:cNvSpPr>
            <p:nvPr/>
          </p:nvSpPr>
          <p:spPr bwMode="auto">
            <a:xfrm>
              <a:off x="2848336" y="4820526"/>
              <a:ext cx="2768427" cy="76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lnSpc>
                  <a:spcPct val="110000"/>
                </a:lnSpc>
                <a:spcBef>
                  <a:spcPct val="20000"/>
                </a:spcBef>
              </a:pPr>
              <a:r>
                <a:rPr lang="en-US" altLang="zh-CN"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sym typeface="+mn-ea"/>
                </a:rPr>
                <a:t>支部书记必须熟悉支部工作的方方面面，能够做到</a:t>
              </a:r>
              <a:r>
                <a:rPr lang="en-US" altLang="zh-CN" dirty="0">
                  <a:latin typeface="楷体" panose="02010609060101010101" charset="-122"/>
                  <a:ea typeface="楷体" panose="02010609060101010101" charset="-122"/>
                  <a:cs typeface="楷体" panose="02010609060101010101" charset="-122"/>
                  <a:sym typeface="+mn-ea"/>
                </a:rPr>
                <a:t>“</a:t>
              </a:r>
              <a:r>
                <a:rPr lang="zh-CN" altLang="en-US" dirty="0">
                  <a:latin typeface="楷体" panose="02010609060101010101" charset="-122"/>
                  <a:ea typeface="楷体" panose="02010609060101010101" charset="-122"/>
                  <a:cs typeface="楷体" panose="02010609060101010101" charset="-122"/>
                  <a:sym typeface="+mn-ea"/>
                </a:rPr>
                <a:t>一口清</a:t>
              </a:r>
              <a:r>
                <a:rPr lang="en-US" altLang="zh-CN" dirty="0">
                  <a:latin typeface="楷体" panose="02010609060101010101" charset="-122"/>
                  <a:ea typeface="楷体" panose="02010609060101010101" charset="-122"/>
                  <a:cs typeface="楷体" panose="02010609060101010101" charset="-122"/>
                  <a:sym typeface="+mn-ea"/>
                </a:rPr>
                <a:t>”</a:t>
              </a:r>
              <a:r>
                <a:rPr lang="zh-CN" altLang="en-US" dirty="0">
                  <a:latin typeface="楷体" panose="02010609060101010101" charset="-122"/>
                  <a:ea typeface="楷体" panose="02010609060101010101" charset="-122"/>
                  <a:cs typeface="楷体" panose="02010609060101010101" charset="-122"/>
                  <a:sym typeface="+mn-ea"/>
                </a:rPr>
                <a:t>。</a:t>
              </a:r>
              <a:endParaRPr lang="zh-CN" dirty="0">
                <a:latin typeface="楷体" panose="02010609060101010101" charset="-122"/>
                <a:ea typeface="楷体" panose="02010609060101010101" charset="-122"/>
                <a:cs typeface="楷体" panose="02010609060101010101" charset="-122"/>
              </a:endParaRPr>
            </a:p>
          </p:txBody>
        </p:sp>
      </p:grpSp>
      <p:grpSp>
        <p:nvGrpSpPr>
          <p:cNvPr id="12" name="组合 11"/>
          <p:cNvGrpSpPr/>
          <p:nvPr/>
        </p:nvGrpSpPr>
        <p:grpSpPr>
          <a:xfrm>
            <a:off x="4316730" y="1243330"/>
            <a:ext cx="3046730" cy="1630045"/>
            <a:chOff x="6798" y="2186"/>
            <a:chExt cx="4798" cy="2567"/>
          </a:xfrm>
        </p:grpSpPr>
        <p:sp>
          <p:nvSpPr>
            <p:cNvPr id="28" name="6"/>
            <p:cNvSpPr txBox="1">
              <a:spLocks noChangeArrowheads="1"/>
            </p:cNvSpPr>
            <p:nvPr/>
          </p:nvSpPr>
          <p:spPr bwMode="auto">
            <a:xfrm>
              <a:off x="6798" y="2186"/>
              <a:ext cx="4797"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000" spc="300" dirty="0">
                  <a:solidFill>
                    <a:srgbClr val="E61817"/>
                  </a:solidFill>
                  <a:latin typeface="楷体" panose="02010609060101010101" charset="-122"/>
                  <a:ea typeface="楷体" panose="02010609060101010101" charset="-122"/>
                  <a:sym typeface="Arial" panose="020B0704020202020204" pitchFamily="34" charset="0"/>
                </a:rPr>
                <a:t>向上级党组织和党支部党员大会述职</a:t>
              </a:r>
              <a:endParaRPr lang="zh-CN" altLang="en-US" sz="2000" spc="300" dirty="0">
                <a:solidFill>
                  <a:srgbClr val="E61817"/>
                </a:solidFill>
                <a:latin typeface="楷体" panose="02010609060101010101" charset="-122"/>
                <a:ea typeface="楷体" panose="02010609060101010101" charset="-122"/>
                <a:sym typeface="Arial" panose="020B0704020202020204" pitchFamily="34" charset="0"/>
              </a:endParaRPr>
            </a:p>
          </p:txBody>
        </p:sp>
        <p:sp>
          <p:nvSpPr>
            <p:cNvPr id="11" name="5"/>
            <p:cNvSpPr txBox="1">
              <a:spLocks noChangeArrowheads="1"/>
            </p:cNvSpPr>
            <p:nvPr/>
          </p:nvSpPr>
          <p:spPr bwMode="auto">
            <a:xfrm>
              <a:off x="6798" y="3315"/>
              <a:ext cx="4798"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lnSpc>
                  <a:spcPct val="110000"/>
                </a:lnSpc>
                <a:spcBef>
                  <a:spcPct val="20000"/>
                </a:spcBef>
              </a:pPr>
              <a:r>
                <a:rPr lang="en-US" altLang="zh-CN"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rPr>
                <a:t>要在党员大会上有记录，要有述职汇报、党员讨论、表决的程序</a:t>
              </a:r>
              <a:r>
                <a:rPr lang="zh-CN" altLang="en-US" dirty="0">
                  <a:latin typeface="楷体" panose="02010609060101010101" charset="-122"/>
                  <a:ea typeface="楷体" panose="02010609060101010101" charset="-122"/>
                  <a:cs typeface="楷体" panose="02010609060101010101" charset="-122"/>
                  <a:sym typeface="+mn-ea"/>
                </a:rPr>
                <a:t>。</a:t>
              </a:r>
              <a:endParaRPr lang="zh-CN" dirty="0">
                <a:latin typeface="楷体" panose="02010609060101010101" charset="-122"/>
                <a:ea typeface="楷体" panose="02010609060101010101" charset="-122"/>
                <a:cs typeface="楷体" panose="02010609060101010101" charset="-122"/>
              </a:endParaRPr>
            </a:p>
          </p:txBody>
        </p:sp>
      </p:grpSp>
      <p:sp>
        <p:nvSpPr>
          <p:cNvPr id="4" name="文本框 3"/>
          <p:cNvSpPr txBox="1"/>
          <p:nvPr>
            <p:custDataLst>
              <p:tags r:id="rId2"/>
            </p:custDataLst>
          </p:nvPr>
        </p:nvSpPr>
        <p:spPr>
          <a:xfrm>
            <a:off x="901700" y="420370"/>
            <a:ext cx="431228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队伍建设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支部书记培养</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9" fill="hold" nodeType="afterEffect" p14:presetBounceEnd="4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40000">
                                          <p:cBhvr additive="base">
                                            <p:cTn id="18" dur="10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9" dur="1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right)">
                                          <p:cBhvr>
                                            <p:cTn id="23" dur="500"/>
                                            <p:tgtEl>
                                              <p:spTgt spid="36"/>
                                            </p:tgtEl>
                                          </p:cBhvr>
                                        </p:animEffect>
                                      </p:childTnLst>
                                    </p:cTn>
                                  </p:par>
                                </p:childTnLst>
                              </p:cTn>
                            </p:par>
                            <p:par>
                              <p:cTn id="24" fill="hold">
                                <p:stCondLst>
                                  <p:cond delay="2500"/>
                                </p:stCondLst>
                                <p:childTnLst>
                                  <p:par>
                                    <p:cTn id="25" presetID="2" presetClass="entr" presetSubtype="3" fill="hold" nodeType="after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10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right)">
                                          <p:cBhvr>
                                            <p:cTn id="23" dur="500"/>
                                            <p:tgtEl>
                                              <p:spTgt spid="36"/>
                                            </p:tgtEl>
                                          </p:cBhvr>
                                        </p:animEffect>
                                      </p:childTnLst>
                                    </p:cTn>
                                  </p:par>
                                </p:childTnLst>
                              </p:cTn>
                            </p:par>
                            <p:par>
                              <p:cTn id="24" fill="hold">
                                <p:stCondLst>
                                  <p:cond delay="2500"/>
                                </p:stCondLst>
                                <p:childTnLst>
                                  <p:par>
                                    <p:cTn id="25" presetID="2" presetClass="entr" presetSubtype="3"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38084" y="2421964"/>
            <a:ext cx="1184148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15000" b="0" spc="300" dirty="0">
                <a:solidFill>
                  <a:schemeClr val="bg1">
                    <a:lumMod val="85000"/>
                  </a:schemeClr>
                </a:solidFill>
                <a:latin typeface="Arial Unicode MS" panose="020B0604020202020204" charset="-122"/>
                <a:ea typeface="Arial Unicode MS" panose="020B0604020202020204" charset="-122"/>
              </a:rPr>
              <a:t>你都知道吗？</a:t>
            </a:r>
            <a:endParaRPr lang="zh-CN" altLang="en-US" sz="15000" b="0" spc="300" dirty="0">
              <a:solidFill>
                <a:schemeClr val="bg1">
                  <a:lumMod val="85000"/>
                </a:schemeClr>
              </a:solidFill>
              <a:latin typeface="Arial Unicode MS" panose="020B0604020202020204" charset="-122"/>
              <a:ea typeface="Arial Unicode MS" panose="020B0604020202020204" charset="-122"/>
            </a:endParaRPr>
          </a:p>
        </p:txBody>
      </p:sp>
      <p:pic>
        <p:nvPicPr>
          <p:cNvPr id="3" name="图片 2"/>
          <p:cNvPicPr>
            <a:picLocks noChangeAspect="1"/>
          </p:cNvPicPr>
          <p:nvPr/>
        </p:nvPicPr>
        <p:blipFill>
          <a:blip r:embed="rId1"/>
          <a:stretch>
            <a:fillRect/>
          </a:stretch>
        </p:blipFill>
        <p:spPr>
          <a:xfrm>
            <a:off x="0" y="6026150"/>
            <a:ext cx="12192000" cy="831850"/>
          </a:xfrm>
          <a:prstGeom prst="rect">
            <a:avLst/>
          </a:prstGeom>
        </p:spPr>
      </p:pic>
      <p:sp>
        <p:nvSpPr>
          <p:cNvPr id="2" name="6"/>
          <p:cNvSpPr txBox="1">
            <a:spLocks noChangeArrowheads="1"/>
          </p:cNvSpPr>
          <p:nvPr/>
        </p:nvSpPr>
        <p:spPr bwMode="auto">
          <a:xfrm>
            <a:off x="570230" y="1223010"/>
            <a:ext cx="805561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000" spc="300" dirty="0">
                <a:solidFill>
                  <a:srgbClr val="E61817"/>
                </a:solidFill>
                <a:latin typeface="Arial Unicode MS" panose="020B0604020202020204" charset="-122"/>
                <a:ea typeface="Arial Unicode MS" panose="020B0604020202020204" charset="-122"/>
                <a:sym typeface="Arial" panose="020B0704020202020204" pitchFamily="34" charset="0"/>
              </a:rPr>
              <a:t>组织生活融入、议事决策融入、考核评价融入、载体搭建融入</a:t>
            </a:r>
            <a:endParaRPr lang="zh-CN" altLang="en-US" sz="20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26" name="6"/>
          <p:cNvSpPr txBox="1">
            <a:spLocks noChangeArrowheads="1"/>
          </p:cNvSpPr>
          <p:nvPr/>
        </p:nvSpPr>
        <p:spPr bwMode="auto">
          <a:xfrm>
            <a:off x="4087495" y="1635125"/>
            <a:ext cx="536702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宋体" pitchFamily="2" charset="-122"/>
                <a:ea typeface="宋体" pitchFamily="2" charset="-122"/>
                <a:sym typeface="Arial" panose="020B0704020202020204" pitchFamily="34" charset="0"/>
              </a:rPr>
              <a:t>基本组织、基本队伍、基本制度</a:t>
            </a:r>
            <a:endParaRPr lang="zh-CN" altLang="en-US" sz="2400" spc="300" dirty="0">
              <a:solidFill>
                <a:srgbClr val="E61817"/>
              </a:solidFill>
              <a:latin typeface="宋体" pitchFamily="2" charset="-122"/>
              <a:ea typeface="宋体" pitchFamily="2" charset="-122"/>
              <a:sym typeface="Arial" panose="020B0704020202020204" pitchFamily="34" charset="0"/>
            </a:endParaRPr>
          </a:p>
        </p:txBody>
      </p:sp>
      <p:sp>
        <p:nvSpPr>
          <p:cNvPr id="28" name="文本框 27"/>
          <p:cNvSpPr txBox="1"/>
          <p:nvPr/>
        </p:nvSpPr>
        <p:spPr>
          <a:xfrm>
            <a:off x="2583180" y="3729355"/>
            <a:ext cx="7269480" cy="368300"/>
          </a:xfrm>
          <a:prstGeom prst="rect">
            <a:avLst/>
          </a:prstGeom>
          <a:noFill/>
        </p:spPr>
        <p:txBody>
          <a:bodyPr wrap="none" rtlCol="0" anchor="t">
            <a:spAutoFit/>
          </a:bodyPr>
          <a:p>
            <a:r>
              <a:rPr lang="zh-CN" altLang="en-US">
                <a:solidFill>
                  <a:srgbClr val="E93535"/>
                </a:solidFill>
              </a:rPr>
              <a:t>职工思想引导好、工作任务引领好、党建责任落实好、以身作则带头好</a:t>
            </a:r>
            <a:endParaRPr lang="zh-CN" altLang="en-US">
              <a:solidFill>
                <a:srgbClr val="E93535"/>
              </a:solidFill>
            </a:endParaRPr>
          </a:p>
        </p:txBody>
      </p:sp>
      <p:sp>
        <p:nvSpPr>
          <p:cNvPr id="33" name="文本框 32"/>
          <p:cNvSpPr txBox="1"/>
          <p:nvPr/>
        </p:nvSpPr>
        <p:spPr>
          <a:xfrm>
            <a:off x="1851025" y="5173980"/>
            <a:ext cx="9733280" cy="337185"/>
          </a:xfrm>
          <a:prstGeom prst="rect">
            <a:avLst/>
          </a:prstGeom>
          <a:noFill/>
        </p:spPr>
        <p:txBody>
          <a:bodyPr wrap="none" rtlCol="0" anchor="t">
            <a:spAutoFit/>
          </a:bodyPr>
          <a:p>
            <a:r>
              <a:rPr lang="zh-CN" altLang="en-US" sz="1600">
                <a:solidFill>
                  <a:srgbClr val="E93535"/>
                </a:solidFill>
              </a:rPr>
              <a:t>组织建设有保障、队伍建设有活力、制度建设有落实、阵地建设有氛围、基础资料有台账、融入中心有实效</a:t>
            </a:r>
            <a:endParaRPr lang="zh-CN" altLang="en-US" sz="1600">
              <a:solidFill>
                <a:srgbClr val="E93535"/>
              </a:solidFill>
            </a:endParaRPr>
          </a:p>
        </p:txBody>
      </p:sp>
      <p:sp>
        <p:nvSpPr>
          <p:cNvPr id="34" name="6"/>
          <p:cNvSpPr txBox="1">
            <a:spLocks noChangeArrowheads="1"/>
          </p:cNvSpPr>
          <p:nvPr/>
        </p:nvSpPr>
        <p:spPr bwMode="auto">
          <a:xfrm>
            <a:off x="417830" y="3211830"/>
            <a:ext cx="53670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“四讲四有”</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36" name="文本框 35"/>
          <p:cNvSpPr txBox="1"/>
          <p:nvPr/>
        </p:nvSpPr>
        <p:spPr>
          <a:xfrm>
            <a:off x="2461260" y="2679700"/>
            <a:ext cx="6482080" cy="337185"/>
          </a:xfrm>
          <a:prstGeom prst="rect">
            <a:avLst/>
          </a:prstGeom>
          <a:noFill/>
        </p:spPr>
        <p:txBody>
          <a:bodyPr wrap="none" rtlCol="0" anchor="t">
            <a:spAutoFit/>
          </a:bodyPr>
          <a:p>
            <a:r>
              <a:rPr lang="zh-CN" altLang="en-US" sz="1600">
                <a:solidFill>
                  <a:srgbClr val="E61817"/>
                </a:solidFill>
                <a:latin typeface="微软雅黑" panose="020B0503020204020204" pitchFamily="34" charset="-122"/>
                <a:ea typeface="微软雅黑" panose="020B0503020204020204" pitchFamily="34" charset="-122"/>
              </a:rPr>
              <a:t>讲政治、有信念，讲规矩、有纪律，讲道德、有品行，讲奉献、有作为</a:t>
            </a:r>
            <a:endParaRPr lang="zh-CN" altLang="en-US" sz="1600">
              <a:solidFill>
                <a:srgbClr val="E61817"/>
              </a:solidFill>
              <a:latin typeface="微软雅黑" panose="020B0503020204020204" pitchFamily="34" charset="-122"/>
              <a:ea typeface="微软雅黑" panose="020B0503020204020204" pitchFamily="34" charset="-122"/>
            </a:endParaRPr>
          </a:p>
        </p:txBody>
      </p:sp>
      <p:sp>
        <p:nvSpPr>
          <p:cNvPr id="37" name="6"/>
          <p:cNvSpPr txBox="1">
            <a:spLocks noChangeArrowheads="1"/>
          </p:cNvSpPr>
          <p:nvPr/>
        </p:nvSpPr>
        <p:spPr bwMode="auto">
          <a:xfrm>
            <a:off x="6774815" y="423037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“四个合格”</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38" name="文本框 37"/>
          <p:cNvSpPr txBox="1"/>
          <p:nvPr/>
        </p:nvSpPr>
        <p:spPr>
          <a:xfrm>
            <a:off x="3144520" y="4737100"/>
            <a:ext cx="6024880" cy="398780"/>
          </a:xfrm>
          <a:prstGeom prst="rect">
            <a:avLst/>
          </a:prstGeom>
          <a:noFill/>
        </p:spPr>
        <p:txBody>
          <a:bodyPr wrap="none" rtlCol="0" anchor="t">
            <a:spAutoFit/>
          </a:bodyPr>
          <a:p>
            <a:r>
              <a:rPr lang="zh-CN" altLang="en-US" sz="2000">
                <a:solidFill>
                  <a:srgbClr val="E61817"/>
                </a:solidFill>
              </a:rPr>
              <a:t>政治合格、执行纪律合格、品德合格、发挥作用合格</a:t>
            </a:r>
            <a:endParaRPr lang="zh-CN" altLang="en-US" sz="2000">
              <a:solidFill>
                <a:srgbClr val="E61817"/>
              </a:solidFill>
            </a:endParaRPr>
          </a:p>
        </p:txBody>
      </p:sp>
      <p:sp>
        <p:nvSpPr>
          <p:cNvPr id="39" name="6"/>
          <p:cNvSpPr txBox="1">
            <a:spLocks noChangeArrowheads="1"/>
          </p:cNvSpPr>
          <p:nvPr/>
        </p:nvSpPr>
        <p:spPr bwMode="auto">
          <a:xfrm>
            <a:off x="6217285" y="3077845"/>
            <a:ext cx="536702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五大阶段二十五个步骤</a:t>
            </a:r>
            <a:endParaRPr lang="zh-CN" altLang="en-US" sz="3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41" name="文本框 40"/>
          <p:cNvSpPr txBox="1"/>
          <p:nvPr/>
        </p:nvSpPr>
        <p:spPr>
          <a:xfrm>
            <a:off x="755015" y="2096770"/>
            <a:ext cx="6939280" cy="521970"/>
          </a:xfrm>
          <a:prstGeom prst="rect">
            <a:avLst/>
          </a:prstGeom>
          <a:noFill/>
        </p:spPr>
        <p:txBody>
          <a:bodyPr wrap="none" rtlCol="0" anchor="t">
            <a:spAutoFit/>
          </a:bodyPr>
          <a:p>
            <a:r>
              <a:rPr lang="zh-CN" altLang="en-US" sz="2800">
                <a:solidFill>
                  <a:srgbClr val="E93535"/>
                </a:solidFill>
                <a:latin typeface="黑体" panose="02010609060101010101" charset="-122"/>
                <a:ea typeface="黑体" panose="02010609060101010101" charset="-122"/>
              </a:rPr>
              <a:t>控制总量、优化结构、提高质量、发挥作用</a:t>
            </a:r>
            <a:endParaRPr lang="zh-CN" altLang="en-US" sz="2800">
              <a:solidFill>
                <a:srgbClr val="E93535"/>
              </a:solidFill>
              <a:latin typeface="黑体" panose="02010609060101010101" charset="-122"/>
              <a:ea typeface="黑体" panose="02010609060101010101" charset="-122"/>
            </a:endParaRPr>
          </a:p>
        </p:txBody>
      </p:sp>
      <p:sp>
        <p:nvSpPr>
          <p:cNvPr id="42" name="文本框 41"/>
          <p:cNvSpPr txBox="1"/>
          <p:nvPr/>
        </p:nvSpPr>
        <p:spPr>
          <a:xfrm>
            <a:off x="638175" y="4123055"/>
            <a:ext cx="6024880" cy="398780"/>
          </a:xfrm>
          <a:prstGeom prst="rect">
            <a:avLst/>
          </a:prstGeom>
          <a:noFill/>
        </p:spPr>
        <p:txBody>
          <a:bodyPr wrap="none" rtlCol="0" anchor="t">
            <a:spAutoFit/>
          </a:bodyPr>
          <a:p>
            <a:r>
              <a:rPr lang="zh-CN" altLang="en-US" sz="2000">
                <a:solidFill>
                  <a:srgbClr val="E93535"/>
                </a:solidFill>
                <a:latin typeface="黑体" panose="02010609060101010101" charset="-122"/>
                <a:ea typeface="黑体" panose="02010609060101010101" charset="-122"/>
                <a:cs typeface="幼圆" panose="02010509060101010101" charset="-122"/>
                <a:sym typeface="+mn-ea"/>
              </a:rPr>
              <a:t>团结群众的核心、教育党员的学校、攻坚克难的堡垒</a:t>
            </a:r>
            <a:endParaRPr lang="zh-CN" altLang="en-US" sz="2000">
              <a:solidFill>
                <a:srgbClr val="E93535"/>
              </a:solidFill>
              <a:latin typeface="黑体" panose="02010609060101010101" charset="-122"/>
              <a:ea typeface="黑体" panose="02010609060101010101" charset="-122"/>
              <a:cs typeface="幼圆" panose="02010509060101010101" charset="-122"/>
              <a:sym typeface="+mn-ea"/>
            </a:endParaRPr>
          </a:p>
        </p:txBody>
      </p:sp>
      <p:sp>
        <p:nvSpPr>
          <p:cNvPr id="43" name="6"/>
          <p:cNvSpPr txBox="1">
            <a:spLocks noChangeArrowheads="1"/>
          </p:cNvSpPr>
          <p:nvPr/>
        </p:nvSpPr>
        <p:spPr bwMode="auto">
          <a:xfrm>
            <a:off x="4535805" y="624205"/>
            <a:ext cx="536702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优秀、合格、基本合格、不合格</a:t>
            </a:r>
            <a:endParaRPr lang="zh-CN" altLang="en-US" sz="24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44" name="6"/>
          <p:cNvSpPr txBox="1">
            <a:spLocks noChangeArrowheads="1"/>
          </p:cNvSpPr>
          <p:nvPr/>
        </p:nvSpPr>
        <p:spPr bwMode="auto">
          <a:xfrm>
            <a:off x="570230" y="461899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入党誓词</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45" name="6"/>
          <p:cNvSpPr txBox="1">
            <a:spLocks noChangeArrowheads="1"/>
          </p:cNvSpPr>
          <p:nvPr/>
        </p:nvSpPr>
        <p:spPr bwMode="auto">
          <a:xfrm>
            <a:off x="1296670" y="601980"/>
            <a:ext cx="141351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000" spc="300" dirty="0">
                <a:solidFill>
                  <a:srgbClr val="E61817"/>
                </a:solidFill>
                <a:latin typeface="Arial Unicode MS" panose="020B0604020202020204" charset="-122"/>
                <a:ea typeface="Arial Unicode MS" panose="020B0604020202020204" charset="-122"/>
                <a:sym typeface="Arial" panose="020B0704020202020204" pitchFamily="34" charset="0"/>
              </a:rPr>
              <a:t>党龄</a:t>
            </a:r>
            <a:endParaRPr lang="zh-CN" altLang="en-US" sz="40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46" name="6"/>
          <p:cNvSpPr txBox="1">
            <a:spLocks noChangeArrowheads="1"/>
          </p:cNvSpPr>
          <p:nvPr/>
        </p:nvSpPr>
        <p:spPr bwMode="auto">
          <a:xfrm>
            <a:off x="6280785" y="5591175"/>
            <a:ext cx="14135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Arial Unicode MS" panose="020B0604020202020204" charset="-122"/>
                <a:ea typeface="Arial Unicode MS" panose="020B0604020202020204" charset="-122"/>
                <a:sym typeface="Arial" panose="020B0704020202020204" pitchFamily="34" charset="0"/>
              </a:rPr>
              <a:t>党籍</a:t>
            </a:r>
            <a:endParaRPr lang="zh-CN" altLang="en-US" sz="36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47" name="6"/>
          <p:cNvSpPr txBox="1">
            <a:spLocks noChangeArrowheads="1"/>
          </p:cNvSpPr>
          <p:nvPr/>
        </p:nvSpPr>
        <p:spPr bwMode="auto">
          <a:xfrm>
            <a:off x="7399655" y="593661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宋体" pitchFamily="2" charset="-122"/>
                <a:ea typeface="宋体" pitchFamily="2" charset="-122"/>
                <a:sym typeface="Arial" panose="020B0704020202020204" pitchFamily="34" charset="0"/>
              </a:rPr>
              <a:t>主题党日</a:t>
            </a:r>
            <a:endParaRPr lang="zh-CN" altLang="en-US" sz="2800" spc="300" dirty="0">
              <a:solidFill>
                <a:srgbClr val="E61817"/>
              </a:solidFill>
              <a:latin typeface="宋体" pitchFamily="2" charset="-122"/>
              <a:ea typeface="宋体" pitchFamily="2" charset="-122"/>
              <a:sym typeface="Arial" panose="020B0704020202020204" pitchFamily="34" charset="0"/>
            </a:endParaRPr>
          </a:p>
        </p:txBody>
      </p:sp>
      <p:sp>
        <p:nvSpPr>
          <p:cNvPr id="48" name="6"/>
          <p:cNvSpPr txBox="1">
            <a:spLocks noChangeArrowheads="1"/>
          </p:cNvSpPr>
          <p:nvPr/>
        </p:nvSpPr>
        <p:spPr bwMode="auto">
          <a:xfrm>
            <a:off x="8987790" y="559244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楷体_GB2312" charset="0"/>
                <a:ea typeface="楷体_GB2312" charset="0"/>
                <a:sym typeface="Arial" panose="020B0704020202020204" pitchFamily="34" charset="0"/>
              </a:rPr>
              <a:t>民主评议党员</a:t>
            </a:r>
            <a:endParaRPr lang="zh-CN" altLang="en-US" sz="2800" spc="300" dirty="0">
              <a:solidFill>
                <a:srgbClr val="E61817"/>
              </a:solidFill>
              <a:latin typeface="楷体_GB2312" charset="0"/>
              <a:ea typeface="楷体_GB2312" charset="0"/>
              <a:sym typeface="Arial" panose="020B0704020202020204" pitchFamily="34" charset="0"/>
            </a:endParaRPr>
          </a:p>
        </p:txBody>
      </p:sp>
      <p:sp>
        <p:nvSpPr>
          <p:cNvPr id="49" name="6"/>
          <p:cNvSpPr txBox="1">
            <a:spLocks noChangeArrowheads="1"/>
          </p:cNvSpPr>
          <p:nvPr/>
        </p:nvSpPr>
        <p:spPr bwMode="auto">
          <a:xfrm>
            <a:off x="417830" y="557403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支委会</a:t>
            </a:r>
            <a:endParaRPr lang="zh-CN" altLang="en-US" sz="32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0" name="6"/>
          <p:cNvSpPr txBox="1">
            <a:spLocks noChangeArrowheads="1"/>
          </p:cNvSpPr>
          <p:nvPr/>
        </p:nvSpPr>
        <p:spPr bwMode="auto">
          <a:xfrm>
            <a:off x="3145790" y="5607050"/>
            <a:ext cx="351726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党员大会</a:t>
            </a:r>
            <a:endPar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1" name="6"/>
          <p:cNvSpPr txBox="1">
            <a:spLocks noChangeArrowheads="1"/>
          </p:cNvSpPr>
          <p:nvPr/>
        </p:nvSpPr>
        <p:spPr bwMode="auto">
          <a:xfrm>
            <a:off x="3653790" y="5936615"/>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黑体" panose="02010609060101010101" charset="-122"/>
                <a:ea typeface="黑体" panose="02010609060101010101" charset="-122"/>
                <a:sym typeface="Arial" panose="020B0704020202020204" pitchFamily="34" charset="0"/>
              </a:rPr>
              <a:t>党支部换届</a:t>
            </a:r>
            <a:endParaRPr lang="zh-CN" altLang="en-US" sz="3200" spc="300" dirty="0">
              <a:solidFill>
                <a:srgbClr val="E61817"/>
              </a:solidFill>
              <a:latin typeface="黑体" panose="02010609060101010101" charset="-122"/>
              <a:ea typeface="黑体" panose="02010609060101010101" charset="-122"/>
              <a:sym typeface="Arial" panose="020B0704020202020204" pitchFamily="34" charset="0"/>
            </a:endParaRPr>
          </a:p>
        </p:txBody>
      </p:sp>
      <p:sp>
        <p:nvSpPr>
          <p:cNvPr id="52" name="6"/>
          <p:cNvSpPr txBox="1">
            <a:spLocks noChangeArrowheads="1"/>
          </p:cNvSpPr>
          <p:nvPr/>
        </p:nvSpPr>
        <p:spPr bwMode="auto">
          <a:xfrm>
            <a:off x="9999345" y="2434590"/>
            <a:ext cx="141351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党课</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53" name="6"/>
          <p:cNvSpPr txBox="1">
            <a:spLocks noChangeArrowheads="1"/>
          </p:cNvSpPr>
          <p:nvPr/>
        </p:nvSpPr>
        <p:spPr bwMode="auto">
          <a:xfrm>
            <a:off x="8178800" y="2145665"/>
            <a:ext cx="221170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楷体_GB2312" charset="0"/>
                <a:ea typeface="楷体_GB2312" charset="0"/>
                <a:sym typeface="Arial" panose="020B0704020202020204" pitchFamily="34" charset="0"/>
              </a:rPr>
              <a:t>谈心谈话</a:t>
            </a:r>
            <a:endParaRPr lang="zh-CN" altLang="en-US" sz="2800" spc="300" dirty="0">
              <a:solidFill>
                <a:srgbClr val="E61817"/>
              </a:solidFill>
              <a:latin typeface="楷体_GB2312" charset="0"/>
              <a:ea typeface="楷体_GB2312" charset="0"/>
              <a:sym typeface="Arial" panose="020B0704020202020204" pitchFamily="34" charset="0"/>
            </a:endParaRPr>
          </a:p>
        </p:txBody>
      </p:sp>
      <p:sp>
        <p:nvSpPr>
          <p:cNvPr id="54" name="6"/>
          <p:cNvSpPr txBox="1">
            <a:spLocks noChangeArrowheads="1"/>
          </p:cNvSpPr>
          <p:nvPr/>
        </p:nvSpPr>
        <p:spPr bwMode="auto">
          <a:xfrm>
            <a:off x="3145790" y="315531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宋体" pitchFamily="2" charset="-122"/>
                <a:ea typeface="宋体" pitchFamily="2" charset="-122"/>
                <a:sym typeface="Arial" panose="020B0704020202020204" pitchFamily="34" charset="0"/>
              </a:rPr>
              <a:t>组织生活会</a:t>
            </a:r>
            <a:endParaRPr lang="zh-CN" altLang="en-US" sz="2800" spc="300" dirty="0">
              <a:solidFill>
                <a:srgbClr val="E61817"/>
              </a:solidFill>
              <a:latin typeface="宋体" pitchFamily="2" charset="-122"/>
              <a:ea typeface="宋体" pitchFamily="2" charset="-122"/>
              <a:sym typeface="Arial" panose="020B0704020202020204" pitchFamily="34" charset="0"/>
            </a:endParaRPr>
          </a:p>
        </p:txBody>
      </p:sp>
      <p:sp>
        <p:nvSpPr>
          <p:cNvPr id="55" name="6"/>
          <p:cNvSpPr txBox="1">
            <a:spLocks noChangeArrowheads="1"/>
          </p:cNvSpPr>
          <p:nvPr/>
        </p:nvSpPr>
        <p:spPr bwMode="auto">
          <a:xfrm>
            <a:off x="9655810" y="217805"/>
            <a:ext cx="221170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黑体" panose="02010609060101010101" charset="-122"/>
                <a:ea typeface="黑体" panose="02010609060101010101" charset="-122"/>
                <a:sym typeface="Arial" panose="020B0704020202020204" pitchFamily="34" charset="0"/>
              </a:rPr>
              <a:t>三报三批</a:t>
            </a:r>
            <a:endParaRPr lang="zh-CN" altLang="en-US" sz="3200" spc="300" dirty="0">
              <a:solidFill>
                <a:srgbClr val="E61817"/>
              </a:solidFill>
              <a:latin typeface="黑体" panose="02010609060101010101" charset="-122"/>
              <a:ea typeface="黑体" panose="02010609060101010101" charset="-122"/>
              <a:sym typeface="Arial" panose="020B0704020202020204" pitchFamily="34" charset="0"/>
            </a:endParaRPr>
          </a:p>
        </p:txBody>
      </p:sp>
      <p:sp>
        <p:nvSpPr>
          <p:cNvPr id="56" name="6"/>
          <p:cNvSpPr txBox="1">
            <a:spLocks noChangeArrowheads="1"/>
          </p:cNvSpPr>
          <p:nvPr/>
        </p:nvSpPr>
        <p:spPr bwMode="auto">
          <a:xfrm>
            <a:off x="9454515" y="4181475"/>
            <a:ext cx="250317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党员积分</a:t>
            </a:r>
            <a:endPar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7" name="6"/>
          <p:cNvSpPr txBox="1">
            <a:spLocks noChangeArrowheads="1"/>
          </p:cNvSpPr>
          <p:nvPr/>
        </p:nvSpPr>
        <p:spPr bwMode="auto">
          <a:xfrm>
            <a:off x="9584690" y="454723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创先争优</a:t>
            </a:r>
            <a:endParaRPr lang="zh-CN" altLang="en-US" sz="28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8" name="6"/>
          <p:cNvSpPr txBox="1">
            <a:spLocks noChangeArrowheads="1"/>
          </p:cNvSpPr>
          <p:nvPr/>
        </p:nvSpPr>
        <p:spPr bwMode="auto">
          <a:xfrm>
            <a:off x="2353310" y="222885"/>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现场观摩</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59" name="6"/>
          <p:cNvSpPr txBox="1">
            <a:spLocks noChangeArrowheads="1"/>
          </p:cNvSpPr>
          <p:nvPr/>
        </p:nvSpPr>
        <p:spPr bwMode="auto">
          <a:xfrm>
            <a:off x="1968500" y="6089015"/>
            <a:ext cx="351726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党员服务</a:t>
            </a:r>
            <a:endPar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61" name="6"/>
          <p:cNvSpPr txBox="1">
            <a:spLocks noChangeArrowheads="1"/>
          </p:cNvSpPr>
          <p:nvPr/>
        </p:nvSpPr>
        <p:spPr bwMode="auto">
          <a:xfrm>
            <a:off x="2710180" y="826770"/>
            <a:ext cx="351726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000" spc="300" dirty="0">
                <a:solidFill>
                  <a:srgbClr val="E61817"/>
                </a:solidFill>
                <a:latin typeface="楷体_GB2312" charset="0"/>
                <a:ea typeface="楷体_GB2312" charset="0"/>
                <a:sym typeface="Arial" panose="020B0704020202020204" pitchFamily="34" charset="0"/>
              </a:rPr>
              <a:t>思想汇报</a:t>
            </a:r>
            <a:endParaRPr lang="zh-CN" altLang="en-US" sz="2000" spc="300" dirty="0">
              <a:solidFill>
                <a:srgbClr val="E61817"/>
              </a:solidFill>
              <a:latin typeface="楷体_GB2312" charset="0"/>
              <a:ea typeface="楷体_GB2312" charset="0"/>
              <a:sym typeface="Arial" panose="020B0704020202020204" pitchFamily="34" charset="0"/>
            </a:endParaRPr>
          </a:p>
        </p:txBody>
      </p:sp>
      <p:sp>
        <p:nvSpPr>
          <p:cNvPr id="62" name="6"/>
          <p:cNvSpPr txBox="1">
            <a:spLocks noChangeArrowheads="1"/>
          </p:cNvSpPr>
          <p:nvPr/>
        </p:nvSpPr>
        <p:spPr bwMode="auto">
          <a:xfrm>
            <a:off x="1851025" y="1621155"/>
            <a:ext cx="351726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楷体_GB2312" charset="0"/>
                <a:ea typeface="楷体_GB2312" charset="0"/>
                <a:sym typeface="Arial" panose="020B0704020202020204" pitchFamily="34" charset="0"/>
              </a:rPr>
              <a:t>阵地建设</a:t>
            </a:r>
            <a:endParaRPr lang="zh-CN" altLang="en-US" sz="2800" spc="300" dirty="0">
              <a:solidFill>
                <a:srgbClr val="E61817"/>
              </a:solidFill>
              <a:latin typeface="楷体_GB2312" charset="0"/>
              <a:ea typeface="楷体_GB2312" charset="0"/>
              <a:sym typeface="Arial" panose="020B0704020202020204" pitchFamily="34" charset="0"/>
            </a:endParaRPr>
          </a:p>
        </p:txBody>
      </p:sp>
      <p:sp>
        <p:nvSpPr>
          <p:cNvPr id="63" name="6"/>
          <p:cNvSpPr txBox="1">
            <a:spLocks noChangeArrowheads="1"/>
          </p:cNvSpPr>
          <p:nvPr/>
        </p:nvSpPr>
        <p:spPr bwMode="auto">
          <a:xfrm>
            <a:off x="9149080" y="1135380"/>
            <a:ext cx="221170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Arial Unicode MS" panose="020B0604020202020204" charset="-122"/>
                <a:ea typeface="Arial Unicode MS" panose="020B0604020202020204" charset="-122"/>
                <a:sym typeface="Arial" panose="020B0704020202020204" pitchFamily="34" charset="0"/>
              </a:rPr>
              <a:t>党员承诺践诺</a:t>
            </a:r>
            <a:endParaRPr lang="zh-CN" altLang="en-US" sz="16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65" name="6"/>
          <p:cNvSpPr txBox="1">
            <a:spLocks noChangeArrowheads="1"/>
          </p:cNvSpPr>
          <p:nvPr/>
        </p:nvSpPr>
        <p:spPr bwMode="auto">
          <a:xfrm>
            <a:off x="9506585" y="1578610"/>
            <a:ext cx="190627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楷体_GB2312" charset="0"/>
                <a:ea typeface="楷体_GB2312" charset="0"/>
                <a:sym typeface="Arial" panose="020B0704020202020204" pitchFamily="34" charset="0"/>
              </a:rPr>
              <a:t>党课开讲啦</a:t>
            </a:r>
            <a:endParaRPr lang="zh-CN" altLang="en-US" sz="2400" spc="300" dirty="0">
              <a:solidFill>
                <a:srgbClr val="E61817"/>
              </a:solidFill>
              <a:latin typeface="楷体_GB2312" charset="0"/>
              <a:ea typeface="楷体_GB2312" charset="0"/>
              <a:sym typeface="Arial" panose="020B0704020202020204" pitchFamily="34" charset="0"/>
            </a:endParaRPr>
          </a:p>
        </p:txBody>
      </p:sp>
      <p:sp>
        <p:nvSpPr>
          <p:cNvPr id="66" name="6"/>
          <p:cNvSpPr txBox="1">
            <a:spLocks noChangeArrowheads="1"/>
          </p:cNvSpPr>
          <p:nvPr/>
        </p:nvSpPr>
        <p:spPr bwMode="auto">
          <a:xfrm>
            <a:off x="9169400" y="6153785"/>
            <a:ext cx="210947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黑体" panose="02010609060101010101" charset="-122"/>
                <a:ea typeface="黑体" panose="02010609060101010101" charset="-122"/>
                <a:sym typeface="Arial" panose="020B0704020202020204" pitchFamily="34" charset="0"/>
              </a:rPr>
              <a:t>学习身边榜样</a:t>
            </a:r>
            <a:endParaRPr lang="zh-CN" altLang="en-US" sz="2400" spc="300" dirty="0">
              <a:solidFill>
                <a:srgbClr val="E61817"/>
              </a:solidFill>
              <a:latin typeface="黑体" panose="02010609060101010101" charset="-122"/>
              <a:ea typeface="黑体" panose="02010609060101010101" charset="-122"/>
              <a:sym typeface="Arial" panose="020B0704020202020204" pitchFamily="34" charset="0"/>
            </a:endParaRPr>
          </a:p>
        </p:txBody>
      </p:sp>
      <p:sp>
        <p:nvSpPr>
          <p:cNvPr id="67" name="文本框 66"/>
          <p:cNvSpPr txBox="1"/>
          <p:nvPr/>
        </p:nvSpPr>
        <p:spPr>
          <a:xfrm>
            <a:off x="570230" y="2621915"/>
            <a:ext cx="1783080" cy="368300"/>
          </a:xfrm>
          <a:prstGeom prst="rect">
            <a:avLst/>
          </a:prstGeom>
          <a:noFill/>
        </p:spPr>
        <p:txBody>
          <a:bodyPr wrap="none" rtlCol="0" anchor="t">
            <a:spAutoFit/>
          </a:bodyPr>
          <a:p>
            <a:r>
              <a:rPr lang="zh-CN" altLang="en-US">
                <a:solidFill>
                  <a:srgbClr val="E93535"/>
                </a:solidFill>
                <a:sym typeface="+mn-ea"/>
              </a:rPr>
              <a:t>党员过政治生日</a:t>
            </a:r>
            <a:endParaRPr lang="zh-CN" altLang="en-US">
              <a:solidFill>
                <a:srgbClr val="E93535"/>
              </a:solidFill>
              <a:sym typeface="+mn-ea"/>
            </a:endParaRPr>
          </a:p>
        </p:txBody>
      </p:sp>
      <p:sp>
        <p:nvSpPr>
          <p:cNvPr id="100" name="文本框 99"/>
          <p:cNvSpPr txBox="1"/>
          <p:nvPr/>
        </p:nvSpPr>
        <p:spPr>
          <a:xfrm>
            <a:off x="3714115" y="4455478"/>
            <a:ext cx="5080000" cy="337185"/>
          </a:xfrm>
          <a:prstGeom prst="rect">
            <a:avLst/>
          </a:prstGeom>
          <a:noFill/>
          <a:ln w="9525">
            <a:noFill/>
          </a:ln>
        </p:spPr>
        <p:txBody>
          <a:bodyPr>
            <a:spAutoFit/>
          </a:bodyPr>
          <a:p>
            <a:pPr marL="0" indent="0" algn="l"/>
            <a:r>
              <a:rPr lang="zh-CN" altLang="en-US" sz="1600" b="0">
                <a:solidFill>
                  <a:srgbClr val="E61817"/>
                </a:solidFill>
                <a:latin typeface="楷体_GB2312" charset="0"/>
                <a:cs typeface="楷体_GB2312" charset="0"/>
              </a:rPr>
              <a:t>党员亮身份、树形象</a:t>
            </a:r>
            <a:endParaRPr lang="zh-CN" altLang="en-US" sz="1600" b="0">
              <a:solidFill>
                <a:srgbClr val="E61817"/>
              </a:solidFill>
              <a:latin typeface="楷体_GB2312" charset="0"/>
              <a:cs typeface="楷体_GB2312"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96975" y="1926590"/>
            <a:ext cx="979741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2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《中国共产党发展党员工作细则》</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2014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年</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5</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月</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28</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日印发实施，《中国共产党发展党员工作细则（试行）》（中组发〔1990〕3号）同时废止。</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中共陕西省委组织部</a:t>
            </a: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2016</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年印发、</a:t>
            </a:r>
            <a:r>
              <a:rPr lang="en-US" altLang="zh-CN" b="0" spc="300" dirty="0">
                <a:solidFill>
                  <a:srgbClr val="E61817"/>
                </a:solidFill>
                <a:latin typeface="楷体" panose="02010609060101010101" charset="-122"/>
                <a:ea typeface="楷体" panose="02010609060101010101" charset="-122"/>
                <a:cs typeface="楷体" panose="02010609060101010101" charset="-122"/>
              </a:rPr>
              <a:t>2017</a:t>
            </a:r>
            <a:r>
              <a:rPr lang="zh-CN" altLang="en-US" b="0" spc="300" dirty="0">
                <a:solidFill>
                  <a:srgbClr val="E61817"/>
                </a:solidFill>
                <a:latin typeface="楷体" panose="02010609060101010101" charset="-122"/>
                <a:ea typeface="楷体" panose="02010609060101010101" charset="-122"/>
                <a:cs typeface="楷体" panose="02010609060101010101" charset="-122"/>
              </a:rPr>
              <a:t>年</a:t>
            </a:r>
            <a:r>
              <a:rPr lang="en-US" altLang="zh-CN" b="0" spc="300" dirty="0">
                <a:solidFill>
                  <a:srgbClr val="E61817"/>
                </a:solidFill>
                <a:latin typeface="楷体" panose="02010609060101010101" charset="-122"/>
                <a:ea typeface="楷体" panose="02010609060101010101" charset="-122"/>
                <a:cs typeface="楷体" panose="02010609060101010101" charset="-122"/>
              </a:rPr>
              <a:t>1</a:t>
            </a:r>
            <a:r>
              <a:rPr lang="zh-CN" altLang="en-US" b="0" spc="300" dirty="0">
                <a:solidFill>
                  <a:srgbClr val="E61817"/>
                </a:solidFill>
                <a:latin typeface="楷体" panose="02010609060101010101" charset="-122"/>
                <a:ea typeface="楷体" panose="02010609060101010101" charset="-122"/>
                <a:cs typeface="楷体" panose="02010609060101010101" charset="-122"/>
              </a:rPr>
              <a:t>月</a:t>
            </a:r>
            <a:r>
              <a:rPr lang="en-US" altLang="zh-CN" b="0" spc="300" dirty="0">
                <a:solidFill>
                  <a:srgbClr val="E61817"/>
                </a:solidFill>
                <a:latin typeface="楷体" panose="02010609060101010101" charset="-122"/>
                <a:ea typeface="楷体" panose="02010609060101010101" charset="-122"/>
                <a:cs typeface="楷体" panose="02010609060101010101" charset="-122"/>
              </a:rPr>
              <a:t>1</a:t>
            </a:r>
            <a:r>
              <a:rPr lang="zh-CN" altLang="en-US" b="0" spc="300" dirty="0">
                <a:solidFill>
                  <a:srgbClr val="E61817"/>
                </a:solidFill>
                <a:latin typeface="楷体" panose="02010609060101010101" charset="-122"/>
                <a:ea typeface="楷体" panose="02010609060101010101" charset="-122"/>
                <a:cs typeface="楷体" panose="02010609060101010101" charset="-122"/>
              </a:rPr>
              <a:t>日起执行《陕西省发展党员工作规程（试行）》，</a:t>
            </a:r>
            <a:r>
              <a:rPr lang="en-US" altLang="zh-CN" b="0" spc="300" dirty="0">
                <a:solidFill>
                  <a:srgbClr val="E61817"/>
                </a:solidFill>
                <a:latin typeface="楷体" panose="02010609060101010101" charset="-122"/>
                <a:ea typeface="楷体" panose="02010609060101010101" charset="-122"/>
                <a:cs typeface="楷体" panose="02010609060101010101" charset="-122"/>
              </a:rPr>
              <a:t>2023</a:t>
            </a:r>
            <a:r>
              <a:rPr lang="zh-CN" altLang="en-US" b="0" spc="300" dirty="0">
                <a:solidFill>
                  <a:srgbClr val="E61817"/>
                </a:solidFill>
                <a:latin typeface="楷体" panose="02010609060101010101" charset="-122"/>
                <a:ea typeface="楷体" panose="02010609060101010101" charset="-122"/>
                <a:cs typeface="楷体" panose="02010609060101010101" charset="-122"/>
              </a:rPr>
              <a:t>年</a:t>
            </a:r>
            <a:r>
              <a:rPr lang="en-US" altLang="zh-CN" b="0" spc="300" dirty="0">
                <a:solidFill>
                  <a:srgbClr val="E61817"/>
                </a:solidFill>
                <a:latin typeface="楷体" panose="02010609060101010101" charset="-122"/>
                <a:ea typeface="楷体" panose="02010609060101010101" charset="-122"/>
                <a:cs typeface="楷体" panose="02010609060101010101" charset="-122"/>
              </a:rPr>
              <a:t>3</a:t>
            </a:r>
            <a:r>
              <a:rPr lang="zh-CN" altLang="en-US" b="0" spc="300" dirty="0">
                <a:solidFill>
                  <a:srgbClr val="E61817"/>
                </a:solidFill>
                <a:latin typeface="楷体" panose="02010609060101010101" charset="-122"/>
                <a:ea typeface="楷体" panose="02010609060101010101" charset="-122"/>
                <a:cs typeface="楷体" panose="02010609060101010101" charset="-122"/>
              </a:rPr>
              <a:t>月</a:t>
            </a:r>
            <a:r>
              <a:rPr lang="en-US" altLang="zh-CN" b="0" spc="300" dirty="0">
                <a:solidFill>
                  <a:srgbClr val="E61817"/>
                </a:solidFill>
                <a:latin typeface="楷体" panose="02010609060101010101" charset="-122"/>
                <a:ea typeface="楷体" panose="02010609060101010101" charset="-122"/>
                <a:cs typeface="楷体" panose="02010609060101010101" charset="-122"/>
              </a:rPr>
              <a:t>3</a:t>
            </a:r>
            <a:r>
              <a:rPr lang="zh-CN" altLang="en-US" b="0" spc="300" dirty="0">
                <a:solidFill>
                  <a:srgbClr val="E61817"/>
                </a:solidFill>
                <a:latin typeface="楷体" panose="02010609060101010101" charset="-122"/>
                <a:ea typeface="楷体" panose="02010609060101010101" charset="-122"/>
                <a:cs typeface="楷体" panose="02010609060101010101" charset="-122"/>
              </a:rPr>
              <a:t>日废止。执行《中共陕西省委组织部印发</a:t>
            </a:r>
            <a:r>
              <a:rPr lang="en-US" altLang="zh-CN" b="0" spc="300" dirty="0">
                <a:solidFill>
                  <a:srgbClr val="E61817"/>
                </a:solidFill>
                <a:latin typeface="楷体" panose="02010609060101010101" charset="-122"/>
                <a:ea typeface="楷体" panose="02010609060101010101" charset="-122"/>
                <a:cs typeface="楷体" panose="02010609060101010101" charset="-122"/>
              </a:rPr>
              <a:t>&lt;</a:t>
            </a:r>
            <a:r>
              <a:rPr lang="zh-CN" altLang="en-US" b="0" spc="300" dirty="0">
                <a:solidFill>
                  <a:srgbClr val="E61817"/>
                </a:solidFill>
                <a:latin typeface="楷体" panose="02010609060101010101" charset="-122"/>
                <a:ea typeface="楷体" panose="02010609060101010101" charset="-122"/>
                <a:cs typeface="楷体" panose="02010609060101010101" charset="-122"/>
              </a:rPr>
              <a:t>关于进一步规范发展党员工作的若干措施</a:t>
            </a:r>
            <a:r>
              <a:rPr lang="en-US" altLang="zh-CN" b="0" spc="300" dirty="0">
                <a:solidFill>
                  <a:srgbClr val="E61817"/>
                </a:solidFill>
                <a:latin typeface="楷体" panose="02010609060101010101" charset="-122"/>
                <a:ea typeface="楷体" panose="02010609060101010101" charset="-122"/>
                <a:cs typeface="楷体" panose="02010609060101010101" charset="-122"/>
              </a:rPr>
              <a:t>&gt;</a:t>
            </a:r>
            <a:r>
              <a:rPr lang="zh-CN" altLang="en-US" b="0" spc="300" dirty="0">
                <a:solidFill>
                  <a:srgbClr val="E61817"/>
                </a:solidFill>
                <a:latin typeface="楷体" panose="02010609060101010101" charset="-122"/>
                <a:ea typeface="楷体" panose="02010609060101010101" charset="-122"/>
                <a:cs typeface="楷体" panose="02010609060101010101" charset="-122"/>
              </a:rPr>
              <a:t>的通知》（陕组通字〔</a:t>
            </a: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2023</a:t>
            </a:r>
            <a:r>
              <a:rPr lang="zh-CN" altLang="en-US" b="0" spc="300" dirty="0">
                <a:solidFill>
                  <a:srgbClr val="E61817"/>
                </a:solidFill>
                <a:latin typeface="楷体" panose="02010609060101010101" charset="-122"/>
                <a:ea typeface="楷体" panose="02010609060101010101" charset="-122"/>
                <a:cs typeface="楷体" panose="02010609060101010101" charset="-122"/>
              </a:rPr>
              <a:t>〕</a:t>
            </a:r>
            <a:r>
              <a:rPr lang="en-US" altLang="zh-CN" b="0" spc="300" dirty="0">
                <a:solidFill>
                  <a:srgbClr val="E61817"/>
                </a:solidFill>
                <a:latin typeface="楷体" panose="02010609060101010101" charset="-122"/>
                <a:ea typeface="楷体" panose="02010609060101010101" charset="-122"/>
                <a:cs typeface="楷体" panose="02010609060101010101" charset="-122"/>
              </a:rPr>
              <a:t>12</a:t>
            </a:r>
            <a:r>
              <a:rPr lang="zh-CN" altLang="en-US" b="0" spc="300" dirty="0">
                <a:solidFill>
                  <a:srgbClr val="E61817"/>
                </a:solidFill>
                <a:latin typeface="楷体" panose="02010609060101010101" charset="-122"/>
                <a:ea typeface="楷体" panose="02010609060101010101" charset="-122"/>
                <a:cs typeface="楷体" panose="02010609060101010101" charset="-122"/>
              </a:rPr>
              <a:t>号）。</a:t>
            </a:r>
            <a:endParaRPr lang="zh-CN" altLang="en-US" b="0" spc="300" dirty="0">
              <a:solidFill>
                <a:srgbClr val="E61817"/>
              </a:solidFill>
              <a:latin typeface="楷体" panose="02010609060101010101" charset="-122"/>
              <a:ea typeface="楷体" panose="02010609060101010101" charset="-122"/>
              <a:cs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 name="文本框 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队伍建设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发展党员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0" y="5360035"/>
            <a:ext cx="12192000" cy="1511300"/>
          </a:xfrm>
          <a:prstGeom prst="rect">
            <a:avLst/>
          </a:prstGeom>
        </p:spPr>
      </p:pic>
      <p:sp>
        <p:nvSpPr>
          <p:cNvPr id="2" name="文本框 1"/>
          <p:cNvSpPr txBox="1"/>
          <p:nvPr>
            <p:custDataLst>
              <p:tags r:id="rId3"/>
            </p:custDataLst>
          </p:nvPr>
        </p:nvSpPr>
        <p:spPr>
          <a:xfrm>
            <a:off x="1438275" y="4749800"/>
            <a:ext cx="9075420"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solidFill>
                  <a:srgbClr val="FFC000"/>
                </a:solidFill>
              </a:rPr>
              <a:t>找准关键点 </a:t>
            </a:r>
            <a:r>
              <a:rPr lang="en-US" sz="1600">
                <a:solidFill>
                  <a:srgbClr val="FFC000"/>
                </a:solidFill>
              </a:rPr>
              <a:t>/</a:t>
            </a:r>
            <a:r>
              <a:rPr sz="1600">
                <a:solidFill>
                  <a:srgbClr val="FFC000"/>
                </a:solidFill>
              </a:rPr>
              <a:t> 瞄准关键点</a:t>
            </a:r>
            <a:r>
              <a:rPr lang="en-US" sz="1600">
                <a:solidFill>
                  <a:srgbClr val="FFC000"/>
                </a:solidFill>
              </a:rPr>
              <a:t> /</a:t>
            </a:r>
            <a:r>
              <a:rPr sz="1600">
                <a:solidFill>
                  <a:srgbClr val="FFC000"/>
                </a:solidFill>
              </a:rPr>
              <a:t> 盯准突破点</a:t>
            </a:r>
            <a:r>
              <a:rPr lang="en-US" sz="1600">
                <a:solidFill>
                  <a:srgbClr val="FFC000"/>
                </a:solidFill>
              </a:rPr>
              <a:t> /</a:t>
            </a:r>
            <a:r>
              <a:rPr sz="1600">
                <a:solidFill>
                  <a:srgbClr val="FFC000"/>
                </a:solidFill>
              </a:rPr>
              <a:t> 夯实支撑点</a:t>
            </a:r>
            <a:endParaRPr sz="1600">
              <a:solidFill>
                <a:srgbClr val="FFC000"/>
              </a:solidFill>
            </a:endParaRPr>
          </a:p>
        </p:txBody>
      </p:sp>
      <p:sp>
        <p:nvSpPr>
          <p:cNvPr id="1048617" name="Aitds5"/>
          <p:cNvSpPr/>
          <p:nvPr>
            <p:custDataLst>
              <p:tags r:id="rId4"/>
            </p:custDataLst>
          </p:nvPr>
        </p:nvSpPr>
        <p:spPr>
          <a:xfrm>
            <a:off x="4716812" y="2430572"/>
            <a:ext cx="2676562" cy="558426"/>
          </a:xfrm>
          <a:prstGeom prst="roundRect">
            <a:avLst>
              <a:gd name="adj" fmla="val 50000"/>
            </a:avLst>
          </a:prstGeom>
          <a:solidFill>
            <a:srgbClr val="C00000"/>
          </a:solidFill>
          <a:ln w="12700" cap="flat" cmpd="sng" algn="ctr">
            <a:noFill/>
            <a:prstDash val="solid"/>
            <a:miter lim="800000"/>
          </a:ln>
          <a:effectLst/>
        </p:spPr>
        <p:txBody>
          <a:bodyPr rtlCol="0" anchor="ctr"/>
          <a:p>
            <a:pPr lvl="0" algn="ctr"/>
            <a:r>
              <a:rPr lang="zh-CN" altLang="en-US" sz="3200" dirty="0">
                <a:solidFill>
                  <a:srgbClr val="FFFFFF"/>
                </a:solidFill>
                <a:cs typeface="+mn-ea"/>
                <a:sym typeface="+mn-lt"/>
              </a:rPr>
              <a:t>第一部分</a:t>
            </a:r>
            <a:endParaRPr lang="zh-CN" altLang="en-US" sz="3200" dirty="0">
              <a:solidFill>
                <a:srgbClr val="FFFFFF"/>
              </a:solidFill>
              <a:cs typeface="+mn-ea"/>
              <a:sym typeface="+mn-lt"/>
            </a:endParaRPr>
          </a:p>
        </p:txBody>
      </p:sp>
      <p:sp>
        <p:nvSpPr>
          <p:cNvPr id="1048618" name="Aitds6"/>
          <p:cNvSpPr txBox="1"/>
          <p:nvPr>
            <p:custDataLst>
              <p:tags r:id="rId5"/>
            </p:custDataLst>
          </p:nvPr>
        </p:nvSpPr>
        <p:spPr>
          <a:xfrm>
            <a:off x="270510" y="3382010"/>
            <a:ext cx="11569065" cy="1322070"/>
          </a:xfrm>
          <a:prstGeom prst="rect">
            <a:avLst/>
          </a:prstGeom>
          <a:noFill/>
        </p:spPr>
        <p:txBody>
          <a:bodyPr wrap="square" rtlCol="0">
            <a:spAutoFit/>
          </a:bodyPr>
          <a:lstStyle>
            <a:defPPr>
              <a:defRPr lang="zh-CN"/>
            </a:defPPr>
            <a:lvl1pPr algn="ctr">
              <a:defRPr kumimoji="1" sz="60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ctr" fontAlgn="auto">
              <a:spcBef>
                <a:spcPts val="0"/>
              </a:spcBef>
              <a:spcAft>
                <a:spcPts val="0"/>
              </a:spcAft>
            </a:pPr>
            <a:r>
              <a:rPr lang="zh-CN" altLang="en-US" sz="4000" spc="600" dirty="0">
                <a:solidFill>
                  <a:srgbClr val="C00000"/>
                </a:solidFill>
                <a:latin typeface="+mn-lt"/>
                <a:ea typeface="+mn-ea"/>
                <a:cs typeface="+mn-ea"/>
                <a:sym typeface="+mn-lt"/>
              </a:rPr>
              <a:t>厘清国有企业基层党建工作的发展脉络</a:t>
            </a:r>
            <a:endParaRPr lang="zh-CN" altLang="en-US" sz="4000" spc="600" dirty="0">
              <a:solidFill>
                <a:srgbClr val="C00000"/>
              </a:solidFill>
              <a:latin typeface="+mn-lt"/>
              <a:ea typeface="+mn-ea"/>
              <a:cs typeface="+mn-ea"/>
              <a:sym typeface="+mn-lt"/>
            </a:endParaRPr>
          </a:p>
          <a:p>
            <a:pPr algn="ctr" fontAlgn="auto">
              <a:spcBef>
                <a:spcPts val="0"/>
              </a:spcBef>
              <a:spcAft>
                <a:spcPts val="0"/>
              </a:spcAft>
            </a:pPr>
            <a:r>
              <a:rPr lang="zh-CN" altLang="en-US" sz="4000" spc="600" dirty="0">
                <a:solidFill>
                  <a:srgbClr val="C00000"/>
                </a:solidFill>
                <a:latin typeface="+mn-lt"/>
                <a:ea typeface="+mn-ea"/>
                <a:cs typeface="+mn-ea"/>
                <a:sym typeface="+mn-lt"/>
              </a:rPr>
              <a:t>把准基层党支部建设制度条例底层逻辑</a:t>
            </a:r>
            <a:endParaRPr lang="zh-CN" altLang="en-US" sz="4000" spc="600" dirty="0">
              <a:solidFill>
                <a:srgbClr val="C00000"/>
              </a:solidFill>
              <a:latin typeface="+mn-lt"/>
              <a:ea typeface="+mn-ea"/>
              <a:cs typeface="+mn-ea"/>
              <a:sym typeface="+mn-lt"/>
            </a:endParaRPr>
          </a:p>
        </p:txBody>
      </p:sp>
      <p:pic>
        <p:nvPicPr>
          <p:cNvPr id="2097168" name="图片 8" descr="t019758405ee7042e8b"/>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5231765" y="680720"/>
            <a:ext cx="1646555" cy="1511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907" y="3107267"/>
            <a:ext cx="1919393"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32" name="文本框 31"/>
          <p:cNvSpPr txBox="1"/>
          <p:nvPr/>
        </p:nvSpPr>
        <p:spPr>
          <a:xfrm>
            <a:off x="2400300" y="1917700"/>
            <a:ext cx="8876665" cy="30441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altLang="zh-CN" sz="3200" dirty="0">
                <a:solidFill>
                  <a:srgbClr val="C00000"/>
                </a:solidFill>
                <a:latin typeface="楷体" panose="02010609060101010101" charset="-122"/>
                <a:ea typeface="楷体" panose="02010609060101010101" charset="-122"/>
                <a:cs typeface="楷体" panose="02010609060101010101" charset="-122"/>
              </a:rPr>
              <a:t>      </a:t>
            </a:r>
            <a:r>
              <a:rPr lang="zh-CN" altLang="en-US" sz="3200" dirty="0">
                <a:solidFill>
                  <a:srgbClr val="C00000"/>
                </a:solidFill>
                <a:latin typeface="楷体" panose="02010609060101010101" charset="-122"/>
                <a:ea typeface="楷体" panose="02010609060101010101" charset="-122"/>
                <a:cs typeface="楷体" panose="02010609060101010101" charset="-122"/>
              </a:rPr>
              <a:t>从入党申请人最快几个月能成为入党积极分子？从入党积极分子最快几个月能成为发展对象？从发展对象最快几个月能成为预备党员？从预备党员最快几个月能成为正式党员？</a:t>
            </a:r>
            <a:r>
              <a:rPr lang="zh-CN" altLang="en-US" sz="3200" dirty="0">
                <a:solidFill>
                  <a:srgbClr val="C00000"/>
                </a:solidFill>
                <a:latin typeface="楷体" panose="02010609060101010101" charset="-122"/>
                <a:ea typeface="楷体" panose="02010609060101010101" charset="-122"/>
                <a:cs typeface="楷体" panose="02010609060101010101" charset="-122"/>
                <a:sym typeface="+mn-ea"/>
              </a:rPr>
              <a:t>从预备党员最长需要几个月能成为正式党员？</a:t>
            </a:r>
            <a:endParaRPr lang="zh-CN" altLang="en-US" sz="3200" dirty="0">
              <a:solidFill>
                <a:srgbClr val="C00000"/>
              </a:solidFill>
              <a:latin typeface="楷体" panose="02010609060101010101" charset="-122"/>
              <a:ea typeface="楷体" panose="02010609060101010101" charset="-122"/>
              <a:cs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907" y="3061547"/>
            <a:ext cx="1919393"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2336800" y="1871980"/>
            <a:ext cx="9091507" cy="30441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3200" dirty="0">
                <a:solidFill>
                  <a:srgbClr val="C00000"/>
                </a:solidFill>
                <a:latin typeface="+mn-ea"/>
              </a:rPr>
              <a:t>     </a:t>
            </a:r>
            <a:r>
              <a:rPr lang="en-US" altLang="zh-CN" sz="3200" dirty="0">
                <a:solidFill>
                  <a:srgbClr val="C00000"/>
                </a:solidFill>
                <a:latin typeface="楷体" panose="02010609060101010101" charset="-122"/>
                <a:ea typeface="楷体" panose="02010609060101010101" charset="-122"/>
                <a:sym typeface="+mn-ea"/>
              </a:rPr>
              <a:t>1.</a:t>
            </a:r>
            <a:r>
              <a:rPr lang="zh-CN" altLang="en-US" sz="3200" dirty="0">
                <a:solidFill>
                  <a:srgbClr val="C00000"/>
                </a:solidFill>
                <a:latin typeface="楷体" panose="02010609060101010101" charset="-122"/>
                <a:ea typeface="楷体" panose="02010609060101010101" charset="-122"/>
                <a:sym typeface="+mn-ea"/>
              </a:rPr>
              <a:t>直系亲属及主要社会关系人个人提供</a:t>
            </a:r>
            <a:r>
              <a:rPr lang="en-US" altLang="zh-CN" sz="3200" dirty="0">
                <a:solidFill>
                  <a:srgbClr val="C00000"/>
                </a:solidFill>
                <a:latin typeface="楷体" panose="02010609060101010101" charset="-122"/>
                <a:ea typeface="楷体" panose="02010609060101010101" charset="-122"/>
                <a:sym typeface="+mn-ea"/>
              </a:rPr>
              <a:t>10</a:t>
            </a:r>
            <a:r>
              <a:rPr lang="zh-CN" altLang="en-US" sz="3200" dirty="0">
                <a:solidFill>
                  <a:srgbClr val="C00000"/>
                </a:solidFill>
                <a:latin typeface="楷体" panose="02010609060101010101" charset="-122"/>
                <a:ea typeface="楷体" panose="02010609060101010101" charset="-122"/>
                <a:sym typeface="+mn-ea"/>
              </a:rPr>
              <a:t>人（父母、配偶、子女、岳父母、哥哥、妹妹），只函调了父母、配偶可以吗？</a:t>
            </a:r>
            <a:endParaRPr lang="zh-CN" altLang="en-US" sz="3200" dirty="0">
              <a:solidFill>
                <a:srgbClr val="C00000"/>
              </a:solidFill>
              <a:latin typeface="楷体" panose="02010609060101010101" charset="-122"/>
              <a:ea typeface="楷体" panose="02010609060101010101" charset="-122"/>
              <a:sym typeface="+mn-ea"/>
            </a:endParaRPr>
          </a:p>
          <a:p>
            <a:pPr>
              <a:lnSpc>
                <a:spcPct val="120000"/>
              </a:lnSpc>
              <a:spcBef>
                <a:spcPts val="0"/>
              </a:spcBef>
              <a:spcAft>
                <a:spcPts val="0"/>
              </a:spcAft>
            </a:pPr>
            <a:r>
              <a:rPr lang="en-US" altLang="zh-CN" sz="3200" dirty="0">
                <a:solidFill>
                  <a:srgbClr val="C00000"/>
                </a:solidFill>
                <a:latin typeface="楷体" panose="02010609060101010101" charset="-122"/>
                <a:ea typeface="楷体" panose="02010609060101010101" charset="-122"/>
              </a:rPr>
              <a:t>       2.</a:t>
            </a:r>
            <a:r>
              <a:rPr lang="zh-CN" altLang="en-US" sz="3200" dirty="0">
                <a:solidFill>
                  <a:srgbClr val="C00000"/>
                </a:solidFill>
                <a:latin typeface="楷体" panose="02010609060101010101" charset="-122"/>
                <a:ea typeface="楷体" panose="02010609060101010101" charset="-122"/>
              </a:rPr>
              <a:t>党支部直接发函进行函调可以吗？</a:t>
            </a:r>
            <a:endParaRPr lang="en-US" altLang="zh-CN" sz="3200" dirty="0">
              <a:solidFill>
                <a:srgbClr val="C00000"/>
              </a:solidFill>
              <a:latin typeface="楷体" panose="02010609060101010101" charset="-122"/>
              <a:ea typeface="楷体" panose="02010609060101010101" charset="-122"/>
            </a:endParaRPr>
          </a:p>
          <a:p>
            <a:pPr>
              <a:lnSpc>
                <a:spcPct val="120000"/>
              </a:lnSpc>
              <a:spcBef>
                <a:spcPts val="0"/>
              </a:spcBef>
              <a:spcAft>
                <a:spcPts val="0"/>
              </a:spcAft>
            </a:pPr>
            <a:r>
              <a:rPr lang="en-US" altLang="zh-CN" sz="3200" dirty="0">
                <a:solidFill>
                  <a:srgbClr val="C00000"/>
                </a:solidFill>
                <a:latin typeface="楷体" panose="02010609060101010101" charset="-122"/>
                <a:ea typeface="楷体" panose="02010609060101010101" charset="-122"/>
              </a:rPr>
              <a:t>       3.</a:t>
            </a:r>
            <a:r>
              <a:rPr lang="zh-CN" altLang="en-US" sz="3200" dirty="0">
                <a:solidFill>
                  <a:srgbClr val="C00000"/>
                </a:solidFill>
                <a:latin typeface="楷体" panose="02010609060101010101" charset="-122"/>
                <a:ea typeface="楷体" panose="02010609060101010101" charset="-122"/>
              </a:rPr>
              <a:t>函调回函是社区党支部或村党支部可以吗？</a:t>
            </a:r>
            <a:endParaRPr lang="zh-CN" altLang="en-US" sz="3200" dirty="0">
              <a:solidFill>
                <a:srgbClr val="C00000"/>
              </a:solidFill>
              <a:latin typeface="楷体" panose="02010609060101010101" charset="-122"/>
              <a:ea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907" y="3065357"/>
            <a:ext cx="1919393"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2400300" y="2171700"/>
            <a:ext cx="9091507" cy="245364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3200" dirty="0">
                <a:solidFill>
                  <a:srgbClr val="C00000"/>
                </a:solidFill>
                <a:latin typeface="+mn-ea"/>
              </a:rPr>
              <a:t>      </a:t>
            </a:r>
            <a:r>
              <a:rPr lang="zh-CN" altLang="en-US" sz="3200" dirty="0">
                <a:solidFill>
                  <a:srgbClr val="C00000"/>
                </a:solidFill>
                <a:latin typeface="楷体" panose="02010609060101010101" charset="-122"/>
                <a:ea typeface="楷体" panose="02010609060101010101" charset="-122"/>
                <a:sym typeface="+mn-ea"/>
              </a:rPr>
              <a:t>党支部</a:t>
            </a:r>
            <a:r>
              <a:rPr lang="en-US" altLang="zh-CN" sz="3200" dirty="0">
                <a:solidFill>
                  <a:srgbClr val="C00000"/>
                </a:solidFill>
                <a:latin typeface="楷体" panose="02010609060101010101" charset="-122"/>
                <a:ea typeface="楷体" panose="02010609060101010101" charset="-122"/>
                <a:sym typeface="+mn-ea"/>
              </a:rPr>
              <a:t>2023</a:t>
            </a:r>
            <a:r>
              <a:rPr lang="zh-CN" altLang="en-US" sz="3200" dirty="0">
                <a:solidFill>
                  <a:srgbClr val="C00000"/>
                </a:solidFill>
                <a:latin typeface="楷体" panose="02010609060101010101" charset="-122"/>
                <a:ea typeface="楷体" panose="02010609060101010101" charset="-122"/>
                <a:sym typeface="+mn-ea"/>
              </a:rPr>
              <a:t>年</a:t>
            </a:r>
            <a:r>
              <a:rPr lang="en-US" altLang="zh-CN" sz="3200" dirty="0">
                <a:solidFill>
                  <a:srgbClr val="C00000"/>
                </a:solidFill>
                <a:latin typeface="楷体" panose="02010609060101010101" charset="-122"/>
                <a:ea typeface="楷体" panose="02010609060101010101" charset="-122"/>
                <a:sym typeface="+mn-ea"/>
              </a:rPr>
              <a:t>11</a:t>
            </a:r>
            <a:r>
              <a:rPr lang="zh-CN" altLang="en-US" sz="3200" dirty="0">
                <a:solidFill>
                  <a:srgbClr val="C00000"/>
                </a:solidFill>
                <a:latin typeface="楷体" panose="02010609060101010101" charset="-122"/>
                <a:ea typeface="楷体" panose="02010609060101010101" charset="-122"/>
                <a:sym typeface="+mn-ea"/>
              </a:rPr>
              <a:t>月</a:t>
            </a:r>
            <a:r>
              <a:rPr lang="en-US" altLang="zh-CN" sz="3200" dirty="0">
                <a:solidFill>
                  <a:srgbClr val="C00000"/>
                </a:solidFill>
                <a:latin typeface="楷体" panose="02010609060101010101" charset="-122"/>
                <a:ea typeface="楷体" panose="02010609060101010101" charset="-122"/>
                <a:sym typeface="+mn-ea"/>
              </a:rPr>
              <a:t>3</a:t>
            </a:r>
            <a:r>
              <a:rPr lang="zh-CN" altLang="en-US" sz="3200" dirty="0">
                <a:solidFill>
                  <a:srgbClr val="C00000"/>
                </a:solidFill>
                <a:latin typeface="楷体" panose="02010609060101010101" charset="-122"/>
                <a:ea typeface="楷体" panose="02010609060101010101" charset="-122"/>
                <a:sym typeface="+mn-ea"/>
              </a:rPr>
              <a:t>日研究表决通过</a:t>
            </a:r>
            <a:r>
              <a:rPr lang="zh-CN" altLang="en-US" sz="3200" dirty="0">
                <a:solidFill>
                  <a:srgbClr val="C00000"/>
                </a:solidFill>
                <a:latin typeface="楷体" panose="02010609060101010101" charset="-122"/>
                <a:ea typeface="楷体" panose="02010609060101010101" charset="-122"/>
              </a:rPr>
              <a:t>将乙某某确定为发展对象人选，</a:t>
            </a:r>
            <a:r>
              <a:rPr lang="en-US" altLang="zh-CN" sz="3200" dirty="0">
                <a:solidFill>
                  <a:srgbClr val="C00000"/>
                </a:solidFill>
                <a:latin typeface="楷体" panose="02010609060101010101" charset="-122"/>
                <a:ea typeface="楷体" panose="02010609060101010101" charset="-122"/>
              </a:rPr>
              <a:t>11</a:t>
            </a:r>
            <a:r>
              <a:rPr lang="zh-CN" altLang="en-US" sz="3200" dirty="0">
                <a:solidFill>
                  <a:srgbClr val="C00000"/>
                </a:solidFill>
                <a:latin typeface="楷体" panose="02010609060101010101" charset="-122"/>
                <a:ea typeface="楷体" panose="02010609060101010101" charset="-122"/>
              </a:rPr>
              <a:t>月</a:t>
            </a:r>
            <a:r>
              <a:rPr lang="en-US" altLang="zh-CN" sz="3200" dirty="0">
                <a:solidFill>
                  <a:srgbClr val="C00000"/>
                </a:solidFill>
                <a:latin typeface="楷体" panose="02010609060101010101" charset="-122"/>
                <a:ea typeface="楷体" panose="02010609060101010101" charset="-122"/>
              </a:rPr>
              <a:t>3</a:t>
            </a:r>
            <a:r>
              <a:rPr lang="zh-CN" altLang="en-US" sz="3200" dirty="0">
                <a:solidFill>
                  <a:srgbClr val="C00000"/>
                </a:solidFill>
                <a:latin typeface="楷体" panose="02010609060101010101" charset="-122"/>
                <a:ea typeface="楷体" panose="02010609060101010101" charset="-122"/>
              </a:rPr>
              <a:t>日至</a:t>
            </a:r>
            <a:r>
              <a:rPr lang="en-US" altLang="zh-CN" sz="3200" dirty="0">
                <a:solidFill>
                  <a:srgbClr val="C00000"/>
                </a:solidFill>
                <a:latin typeface="楷体" panose="02010609060101010101" charset="-122"/>
                <a:ea typeface="楷体" panose="02010609060101010101" charset="-122"/>
              </a:rPr>
              <a:t>9</a:t>
            </a:r>
            <a:r>
              <a:rPr lang="zh-CN" altLang="en-US" sz="3200" dirty="0">
                <a:solidFill>
                  <a:srgbClr val="C00000"/>
                </a:solidFill>
                <a:latin typeface="楷体" panose="02010609060101010101" charset="-122"/>
                <a:ea typeface="楷体" panose="02010609060101010101" charset="-122"/>
              </a:rPr>
              <a:t>日进行了公示，</a:t>
            </a:r>
            <a:r>
              <a:rPr lang="en-US" altLang="zh-CN" sz="3200" dirty="0">
                <a:solidFill>
                  <a:srgbClr val="C00000"/>
                </a:solidFill>
                <a:latin typeface="楷体" panose="02010609060101010101" charset="-122"/>
                <a:ea typeface="楷体" panose="02010609060101010101" charset="-122"/>
              </a:rPr>
              <a:t>9</a:t>
            </a:r>
            <a:r>
              <a:rPr lang="zh-CN" altLang="en-US" sz="3200" dirty="0">
                <a:solidFill>
                  <a:srgbClr val="C00000"/>
                </a:solidFill>
                <a:latin typeface="楷体" panose="02010609060101010101" charset="-122"/>
                <a:ea typeface="楷体" panose="02010609060101010101" charset="-122"/>
              </a:rPr>
              <a:t>日出具公示结果说明，并同日向党委备案，党委</a:t>
            </a:r>
            <a:r>
              <a:rPr lang="en-US" altLang="zh-CN" sz="3200" dirty="0">
                <a:solidFill>
                  <a:srgbClr val="C00000"/>
                </a:solidFill>
                <a:latin typeface="楷体" panose="02010609060101010101" charset="-122"/>
                <a:ea typeface="楷体" panose="02010609060101010101" charset="-122"/>
              </a:rPr>
              <a:t>13</a:t>
            </a:r>
            <a:r>
              <a:rPr lang="zh-CN" altLang="en-US" sz="3200" dirty="0">
                <a:solidFill>
                  <a:srgbClr val="C00000"/>
                </a:solidFill>
                <a:latin typeface="楷体" panose="02010609060101010101" charset="-122"/>
                <a:ea typeface="楷体" panose="02010609060101010101" charset="-122"/>
              </a:rPr>
              <a:t>日给予批复。这个流程有问题吗？</a:t>
            </a:r>
            <a:endParaRPr lang="zh-CN" altLang="en-US" sz="3200" dirty="0">
              <a:solidFill>
                <a:srgbClr val="C00000"/>
              </a:solidFill>
              <a:latin typeface="楷体" panose="02010609060101010101" charset="-122"/>
              <a:ea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6" name="矩形 5"/>
          <p:cNvSpPr/>
          <p:nvPr>
            <p:custDataLst>
              <p:tags r:id="rId2"/>
            </p:custDataLst>
          </p:nvPr>
        </p:nvSpPr>
        <p:spPr>
          <a:xfrm>
            <a:off x="674582" y="2152862"/>
            <a:ext cx="1919393"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2800"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32" name="文本框 31"/>
          <p:cNvSpPr txBox="1"/>
          <p:nvPr>
            <p:custDataLst>
              <p:tags r:id="rId3"/>
            </p:custDataLst>
          </p:nvPr>
        </p:nvSpPr>
        <p:spPr>
          <a:xfrm>
            <a:off x="2254885" y="817245"/>
            <a:ext cx="8876665" cy="31921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altLang="zh-CN" sz="2800" dirty="0">
                <a:solidFill>
                  <a:srgbClr val="C00000"/>
                </a:solidFill>
                <a:latin typeface="楷体" panose="02010609060101010101" charset="-122"/>
                <a:ea typeface="楷体" panose="02010609060101010101" charset="-122"/>
                <a:cs typeface="楷体" panose="02010609060101010101" charset="-122"/>
              </a:rPr>
              <a:t>      </a:t>
            </a:r>
            <a:r>
              <a:rPr lang="zh-CN" altLang="en-US" sz="2800" dirty="0">
                <a:solidFill>
                  <a:srgbClr val="C00000"/>
                </a:solidFill>
                <a:latin typeface="楷体" panose="02010609060101010101" charset="-122"/>
                <a:ea typeface="楷体" panose="02010609060101010101" charset="-122"/>
                <a:cs typeface="楷体" panose="02010609060101010101" charset="-122"/>
              </a:rPr>
              <a:t>某党支部于</a:t>
            </a:r>
            <a:r>
              <a:rPr lang="en-US" altLang="zh-CN" sz="2800" dirty="0">
                <a:solidFill>
                  <a:srgbClr val="C00000"/>
                </a:solidFill>
                <a:latin typeface="楷体" panose="02010609060101010101" charset="-122"/>
                <a:ea typeface="楷体" panose="02010609060101010101" charset="-122"/>
                <a:cs typeface="楷体" panose="02010609060101010101" charset="-122"/>
              </a:rPr>
              <a:t>2023</a:t>
            </a:r>
            <a:r>
              <a:rPr lang="zh-CN" altLang="en-US" sz="2800" dirty="0">
                <a:solidFill>
                  <a:srgbClr val="C00000"/>
                </a:solidFill>
                <a:latin typeface="楷体" panose="02010609060101010101" charset="-122"/>
                <a:ea typeface="楷体" panose="02010609060101010101" charset="-122"/>
                <a:cs typeface="楷体" panose="02010609060101010101" charset="-122"/>
              </a:rPr>
              <a:t>年</a:t>
            </a:r>
            <a:r>
              <a:rPr lang="en-US" altLang="zh-CN" sz="2800" dirty="0">
                <a:solidFill>
                  <a:srgbClr val="C00000"/>
                </a:solidFill>
                <a:latin typeface="楷体" panose="02010609060101010101" charset="-122"/>
                <a:ea typeface="楷体" panose="02010609060101010101" charset="-122"/>
                <a:cs typeface="楷体" panose="02010609060101010101" charset="-122"/>
              </a:rPr>
              <a:t>8</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8</a:t>
            </a:r>
            <a:r>
              <a:rPr lang="zh-CN" altLang="en-US" sz="2800" dirty="0">
                <a:solidFill>
                  <a:srgbClr val="C00000"/>
                </a:solidFill>
                <a:latin typeface="楷体" panose="02010609060101010101" charset="-122"/>
                <a:ea typeface="楷体" panose="02010609060101010101" charset="-122"/>
                <a:cs typeface="楷体" panose="02010609060101010101" charset="-122"/>
              </a:rPr>
              <a:t>日召开党员大会，讨论发展对象接收预备党员事宜，表决通过，</a:t>
            </a:r>
            <a:r>
              <a:rPr lang="en-US" altLang="zh-CN" sz="2800" dirty="0">
                <a:solidFill>
                  <a:srgbClr val="C00000"/>
                </a:solidFill>
                <a:latin typeface="楷体" panose="02010609060101010101" charset="-122"/>
                <a:ea typeface="楷体" panose="02010609060101010101" charset="-122"/>
                <a:cs typeface="楷体" panose="02010609060101010101" charset="-122"/>
              </a:rPr>
              <a:t>8</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9</a:t>
            </a:r>
            <a:r>
              <a:rPr lang="zh-CN" altLang="en-US" sz="2800" dirty="0">
                <a:solidFill>
                  <a:srgbClr val="C00000"/>
                </a:solidFill>
                <a:latin typeface="楷体" panose="02010609060101010101" charset="-122"/>
                <a:ea typeface="楷体" panose="02010609060101010101" charset="-122"/>
                <a:cs typeface="楷体" panose="02010609060101010101" charset="-122"/>
              </a:rPr>
              <a:t>日向上级党委备案，党委于</a:t>
            </a:r>
            <a:r>
              <a:rPr lang="en-US" altLang="zh-CN" sz="2800" dirty="0">
                <a:solidFill>
                  <a:srgbClr val="C00000"/>
                </a:solidFill>
                <a:latin typeface="楷体" panose="02010609060101010101" charset="-122"/>
                <a:ea typeface="楷体" panose="02010609060101010101" charset="-122"/>
                <a:cs typeface="楷体" panose="02010609060101010101" charset="-122"/>
              </a:rPr>
              <a:t>8</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28</a:t>
            </a:r>
            <a:r>
              <a:rPr lang="zh-CN" altLang="en-US" sz="2800" dirty="0">
                <a:solidFill>
                  <a:srgbClr val="C00000"/>
                </a:solidFill>
                <a:latin typeface="楷体" panose="02010609060101010101" charset="-122"/>
                <a:ea typeface="楷体" panose="02010609060101010101" charset="-122"/>
                <a:cs typeface="楷体" panose="02010609060101010101" charset="-122"/>
              </a:rPr>
              <a:t>日批复同意，即该同志预备期</a:t>
            </a:r>
            <a:r>
              <a:rPr lang="en-US" altLang="zh-CN" sz="2800" dirty="0">
                <a:solidFill>
                  <a:srgbClr val="C00000"/>
                </a:solidFill>
                <a:latin typeface="楷体" panose="02010609060101010101" charset="-122"/>
                <a:ea typeface="楷体" panose="02010609060101010101" charset="-122"/>
                <a:cs typeface="楷体" panose="02010609060101010101" charset="-122"/>
              </a:rPr>
              <a:t>1</a:t>
            </a:r>
            <a:r>
              <a:rPr lang="zh-CN" altLang="en-US" sz="2800" dirty="0">
                <a:solidFill>
                  <a:srgbClr val="C00000"/>
                </a:solidFill>
                <a:latin typeface="楷体" panose="02010609060101010101" charset="-122"/>
                <a:ea typeface="楷体" panose="02010609060101010101" charset="-122"/>
                <a:cs typeface="楷体" panose="02010609060101010101" charset="-122"/>
              </a:rPr>
              <a:t>年，为</a:t>
            </a:r>
            <a:r>
              <a:rPr lang="en-US" altLang="zh-CN" sz="2800" dirty="0">
                <a:solidFill>
                  <a:srgbClr val="C00000"/>
                </a:solidFill>
                <a:latin typeface="楷体" panose="02010609060101010101" charset="-122"/>
                <a:ea typeface="楷体" panose="02010609060101010101" charset="-122"/>
                <a:cs typeface="楷体" panose="02010609060101010101" charset="-122"/>
              </a:rPr>
              <a:t> 2023</a:t>
            </a:r>
            <a:r>
              <a:rPr lang="zh-CN" altLang="en-US" sz="2800" dirty="0">
                <a:solidFill>
                  <a:srgbClr val="C00000"/>
                </a:solidFill>
                <a:latin typeface="楷体" panose="02010609060101010101" charset="-122"/>
                <a:ea typeface="楷体" panose="02010609060101010101" charset="-122"/>
                <a:cs typeface="楷体" panose="02010609060101010101" charset="-122"/>
              </a:rPr>
              <a:t>年</a:t>
            </a:r>
            <a:r>
              <a:rPr lang="en-US" altLang="zh-CN" sz="2800" dirty="0">
                <a:solidFill>
                  <a:srgbClr val="C00000"/>
                </a:solidFill>
                <a:latin typeface="楷体" panose="02010609060101010101" charset="-122"/>
                <a:ea typeface="楷体" panose="02010609060101010101" charset="-122"/>
                <a:cs typeface="楷体" panose="02010609060101010101" charset="-122"/>
              </a:rPr>
              <a:t> 8 </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 8 </a:t>
            </a:r>
            <a:r>
              <a:rPr lang="zh-CN" altLang="en-US" sz="2800" dirty="0">
                <a:solidFill>
                  <a:srgbClr val="C00000"/>
                </a:solidFill>
                <a:latin typeface="楷体" panose="02010609060101010101" charset="-122"/>
                <a:ea typeface="楷体" panose="02010609060101010101" charset="-122"/>
                <a:cs typeface="楷体" panose="02010609060101010101" charset="-122"/>
              </a:rPr>
              <a:t>日</a:t>
            </a:r>
            <a:r>
              <a:rPr lang="en-US" altLang="zh-CN" sz="2800" dirty="0">
                <a:solidFill>
                  <a:srgbClr val="C00000"/>
                </a:solidFill>
                <a:latin typeface="楷体" panose="02010609060101010101" charset="-122"/>
                <a:ea typeface="楷体" panose="02010609060101010101" charset="-122"/>
                <a:cs typeface="楷体" panose="02010609060101010101" charset="-122"/>
              </a:rPr>
              <a:t> </a:t>
            </a:r>
            <a:r>
              <a:rPr lang="zh-CN" altLang="en-US" sz="2800" dirty="0">
                <a:solidFill>
                  <a:srgbClr val="C00000"/>
                </a:solidFill>
                <a:latin typeface="楷体" panose="02010609060101010101" charset="-122"/>
                <a:ea typeface="楷体" panose="02010609060101010101" charset="-122"/>
                <a:cs typeface="楷体" panose="02010609060101010101" charset="-122"/>
              </a:rPr>
              <a:t>—</a:t>
            </a:r>
            <a:r>
              <a:rPr lang="en-US" altLang="zh-CN" sz="2800" dirty="0">
                <a:solidFill>
                  <a:srgbClr val="C00000"/>
                </a:solidFill>
                <a:latin typeface="楷体" panose="02010609060101010101" charset="-122"/>
                <a:ea typeface="楷体" panose="02010609060101010101" charset="-122"/>
                <a:cs typeface="楷体" panose="02010609060101010101" charset="-122"/>
              </a:rPr>
              <a:t> 2024</a:t>
            </a:r>
            <a:r>
              <a:rPr lang="zh-CN" altLang="en-US" sz="2800" dirty="0">
                <a:solidFill>
                  <a:srgbClr val="C00000"/>
                </a:solidFill>
                <a:latin typeface="楷体" panose="02010609060101010101" charset="-122"/>
                <a:ea typeface="楷体" panose="02010609060101010101" charset="-122"/>
                <a:cs typeface="楷体" panose="02010609060101010101" charset="-122"/>
              </a:rPr>
              <a:t>年</a:t>
            </a:r>
            <a:r>
              <a:rPr lang="en-US" altLang="zh-CN" sz="2800" dirty="0">
                <a:solidFill>
                  <a:srgbClr val="C00000"/>
                </a:solidFill>
                <a:latin typeface="楷体" panose="02010609060101010101" charset="-122"/>
                <a:ea typeface="楷体" panose="02010609060101010101" charset="-122"/>
                <a:cs typeface="楷体" panose="02010609060101010101" charset="-122"/>
              </a:rPr>
              <a:t> 8 </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 7 </a:t>
            </a:r>
            <a:r>
              <a:rPr lang="zh-CN" altLang="en-US" sz="2800" dirty="0">
                <a:solidFill>
                  <a:srgbClr val="C00000"/>
                </a:solidFill>
                <a:latin typeface="楷体" panose="02010609060101010101" charset="-122"/>
                <a:ea typeface="楷体" panose="02010609060101010101" charset="-122"/>
                <a:cs typeface="楷体" panose="02010609060101010101" charset="-122"/>
              </a:rPr>
              <a:t>日。</a:t>
            </a:r>
            <a:r>
              <a:rPr lang="en-US" altLang="zh-CN" sz="2800" dirty="0">
                <a:solidFill>
                  <a:srgbClr val="C00000"/>
                </a:solidFill>
                <a:latin typeface="楷体" panose="02010609060101010101" charset="-122"/>
                <a:ea typeface="楷体" panose="02010609060101010101" charset="-122"/>
                <a:cs typeface="楷体" panose="02010609060101010101" charset="-122"/>
              </a:rPr>
              <a:t>2024</a:t>
            </a:r>
            <a:r>
              <a:rPr lang="zh-CN" altLang="en-US" sz="2800" dirty="0">
                <a:solidFill>
                  <a:srgbClr val="C00000"/>
                </a:solidFill>
                <a:latin typeface="楷体" panose="02010609060101010101" charset="-122"/>
                <a:ea typeface="楷体" panose="02010609060101010101" charset="-122"/>
                <a:cs typeface="楷体" panose="02010609060101010101" charset="-122"/>
              </a:rPr>
              <a:t>年</a:t>
            </a:r>
            <a:r>
              <a:rPr lang="en-US" altLang="zh-CN" sz="2800" dirty="0">
                <a:solidFill>
                  <a:srgbClr val="C00000"/>
                </a:solidFill>
                <a:latin typeface="楷体" panose="02010609060101010101" charset="-122"/>
                <a:ea typeface="楷体" panose="02010609060101010101" charset="-122"/>
                <a:cs typeface="楷体" panose="02010609060101010101" charset="-122"/>
              </a:rPr>
              <a:t>8</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15</a:t>
            </a:r>
            <a:r>
              <a:rPr lang="zh-CN" altLang="en-US" sz="2800" dirty="0">
                <a:solidFill>
                  <a:srgbClr val="C00000"/>
                </a:solidFill>
                <a:latin typeface="楷体" panose="02010609060101010101" charset="-122"/>
                <a:ea typeface="楷体" panose="02010609060101010101" charset="-122"/>
                <a:cs typeface="楷体" panose="02010609060101010101" charset="-122"/>
              </a:rPr>
              <a:t>日召开党员大会，表决通过按期转正。</a:t>
            </a:r>
            <a:r>
              <a:rPr lang="en-US" altLang="zh-CN" sz="2800" dirty="0">
                <a:solidFill>
                  <a:srgbClr val="C00000"/>
                </a:solidFill>
                <a:latin typeface="楷体" panose="02010609060101010101" charset="-122"/>
                <a:ea typeface="楷体" panose="02010609060101010101" charset="-122"/>
                <a:cs typeface="楷体" panose="02010609060101010101" charset="-122"/>
              </a:rPr>
              <a:t>8</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16</a:t>
            </a:r>
            <a:r>
              <a:rPr lang="zh-CN" altLang="en-US" sz="2800" dirty="0">
                <a:solidFill>
                  <a:srgbClr val="C00000"/>
                </a:solidFill>
                <a:latin typeface="楷体" panose="02010609060101010101" charset="-122"/>
                <a:ea typeface="楷体" panose="02010609060101010101" charset="-122"/>
                <a:cs typeface="楷体" panose="02010609060101010101" charset="-122"/>
              </a:rPr>
              <a:t>日向上级党委备案，党委于</a:t>
            </a:r>
            <a:r>
              <a:rPr lang="en-US" altLang="zh-CN" sz="2800" dirty="0">
                <a:solidFill>
                  <a:srgbClr val="C00000"/>
                </a:solidFill>
                <a:latin typeface="楷体" panose="02010609060101010101" charset="-122"/>
                <a:ea typeface="楷体" panose="02010609060101010101" charset="-122"/>
                <a:cs typeface="楷体" panose="02010609060101010101" charset="-122"/>
              </a:rPr>
              <a:t>9</a:t>
            </a:r>
            <a:r>
              <a:rPr lang="zh-CN" altLang="en-US" sz="2800" dirty="0">
                <a:solidFill>
                  <a:srgbClr val="C00000"/>
                </a:solidFill>
                <a:latin typeface="楷体" panose="02010609060101010101" charset="-122"/>
                <a:ea typeface="楷体" panose="02010609060101010101" charset="-122"/>
                <a:cs typeface="楷体" panose="02010609060101010101" charset="-122"/>
              </a:rPr>
              <a:t>月</a:t>
            </a:r>
            <a:r>
              <a:rPr lang="en-US" altLang="zh-CN" sz="2800" dirty="0">
                <a:solidFill>
                  <a:srgbClr val="C00000"/>
                </a:solidFill>
                <a:latin typeface="楷体" panose="02010609060101010101" charset="-122"/>
                <a:ea typeface="楷体" panose="02010609060101010101" charset="-122"/>
                <a:cs typeface="楷体" panose="02010609060101010101" charset="-122"/>
              </a:rPr>
              <a:t>25</a:t>
            </a:r>
            <a:r>
              <a:rPr lang="zh-CN" altLang="en-US" sz="2800" dirty="0">
                <a:solidFill>
                  <a:srgbClr val="C00000"/>
                </a:solidFill>
                <a:latin typeface="楷体" panose="02010609060101010101" charset="-122"/>
                <a:ea typeface="楷体" panose="02010609060101010101" charset="-122"/>
                <a:cs typeface="楷体" panose="02010609060101010101" charset="-122"/>
              </a:rPr>
              <a:t>日批复同意。那么</a:t>
            </a:r>
            <a:r>
              <a:rPr lang="zh-CN" altLang="en-US" sz="2800" dirty="0">
                <a:solidFill>
                  <a:srgbClr val="C00000"/>
                </a:solidFill>
                <a:latin typeface="楷体" panose="02010609060101010101" charset="-122"/>
                <a:ea typeface="楷体" panose="02010609060101010101" charset="-122"/>
                <a:cs typeface="楷体" panose="02010609060101010101" charset="-122"/>
              </a:rPr>
              <a:t>该同志：</a:t>
            </a:r>
            <a:endParaRPr lang="zh-CN" altLang="en-US" sz="2800" dirty="0">
              <a:solidFill>
                <a:srgbClr val="C00000"/>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4"/>
            </p:custDataLst>
          </p:nvPr>
        </p:nvSpPr>
        <p:spPr>
          <a:xfrm>
            <a:off x="2081530" y="4009390"/>
            <a:ext cx="8876665" cy="164147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altLang="zh-CN" sz="2800" dirty="0">
                <a:solidFill>
                  <a:srgbClr val="C00000"/>
                </a:solidFill>
                <a:latin typeface="楷体" panose="02010609060101010101" charset="-122"/>
                <a:ea typeface="楷体" panose="02010609060101010101" charset="-122"/>
                <a:cs typeface="楷体" panose="02010609060101010101" charset="-122"/>
              </a:rPr>
              <a:t>       </a:t>
            </a: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入党时间：</a:t>
            </a:r>
            <a:r>
              <a:rPr lang="en-US" altLang="zh-CN" sz="2800" dirty="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成为预备党员时间：</a:t>
            </a:r>
            <a:endParaRPr lang="zh-CN" altLang="en-US" sz="2800" dirty="0">
              <a:solidFill>
                <a:schemeClr val="tx1"/>
              </a:solidFill>
              <a:latin typeface="楷体" panose="02010609060101010101" charset="-122"/>
              <a:ea typeface="楷体" panose="02010609060101010101" charset="-122"/>
              <a:cs typeface="楷体" panose="02010609060101010101" charset="-122"/>
              <a:sym typeface="+mn-ea"/>
            </a:endParaRPr>
          </a:p>
          <a:p>
            <a:pPr>
              <a:lnSpc>
                <a:spcPct val="120000"/>
              </a:lnSpc>
              <a:spcBef>
                <a:spcPts val="0"/>
              </a:spcBef>
              <a:spcAft>
                <a:spcPts val="0"/>
              </a:spcAft>
            </a:pPr>
            <a:r>
              <a:rPr lang="en-US" altLang="zh-CN" sz="2800" dirty="0">
                <a:solidFill>
                  <a:schemeClr val="tx1"/>
                </a:solidFill>
                <a:latin typeface="楷体" panose="02010609060101010101" charset="-122"/>
                <a:ea typeface="楷体" panose="02010609060101010101" charset="-122"/>
                <a:cs typeface="楷体" panose="02010609060101010101" charset="-122"/>
              </a:rPr>
              <a:t>      </a:t>
            </a:r>
            <a:r>
              <a:rPr lang="zh-CN" altLang="en-US" sz="2800" dirty="0">
                <a:solidFill>
                  <a:schemeClr val="tx1"/>
                </a:solidFill>
                <a:latin typeface="楷体" panose="02010609060101010101" charset="-122"/>
                <a:ea typeface="楷体" panose="02010609060101010101" charset="-122"/>
                <a:cs typeface="楷体" panose="02010609060101010101" charset="-122"/>
              </a:rPr>
              <a:t>获得党籍时间：</a:t>
            </a:r>
            <a:r>
              <a:rPr lang="en-US" altLang="zh-CN" sz="2800" dirty="0">
                <a:solidFill>
                  <a:schemeClr val="tx1"/>
                </a:solidFill>
                <a:latin typeface="楷体" panose="02010609060101010101" charset="-122"/>
                <a:ea typeface="楷体" panose="02010609060101010101" charset="-122"/>
                <a:cs typeface="楷体" panose="02010609060101010101" charset="-122"/>
              </a:rPr>
              <a:t>              </a:t>
            </a:r>
            <a:r>
              <a:rPr lang="zh-CN" altLang="en-US" sz="2800" dirty="0">
                <a:solidFill>
                  <a:schemeClr val="tx1"/>
                </a:solidFill>
                <a:latin typeface="楷体" panose="02010609060101010101" charset="-122"/>
                <a:ea typeface="楷体" panose="02010609060101010101" charset="-122"/>
                <a:cs typeface="楷体" panose="02010609060101010101" charset="-122"/>
              </a:rPr>
              <a:t>党龄起算时间：</a:t>
            </a:r>
            <a:endParaRPr lang="zh-CN" altLang="en-US" sz="2800" dirty="0">
              <a:solidFill>
                <a:schemeClr val="tx1"/>
              </a:solidFill>
              <a:latin typeface="楷体" panose="02010609060101010101" charset="-122"/>
              <a:ea typeface="楷体" panose="02010609060101010101" charset="-122"/>
              <a:cs typeface="楷体" panose="02010609060101010101" charset="-122"/>
            </a:endParaRPr>
          </a:p>
          <a:p>
            <a:pPr>
              <a:lnSpc>
                <a:spcPct val="120000"/>
              </a:lnSpc>
              <a:spcBef>
                <a:spcPts val="0"/>
              </a:spcBef>
              <a:spcAft>
                <a:spcPts val="0"/>
              </a:spcAft>
            </a:pPr>
            <a:r>
              <a:rPr lang="en-US" altLang="zh-CN" sz="2800" dirty="0">
                <a:solidFill>
                  <a:schemeClr val="tx1"/>
                </a:solidFill>
                <a:latin typeface="楷体" panose="02010609060101010101" charset="-122"/>
                <a:ea typeface="楷体" panose="02010609060101010101" charset="-122"/>
                <a:cs typeface="楷体" panose="02010609060101010101" charset="-122"/>
              </a:rPr>
              <a:t>      </a:t>
            </a:r>
            <a:r>
              <a:rPr lang="zh-CN" altLang="en-US" sz="2800" dirty="0">
                <a:solidFill>
                  <a:schemeClr val="tx1"/>
                </a:solidFill>
                <a:latin typeface="楷体" panose="02010609060101010101" charset="-122"/>
                <a:ea typeface="楷体" panose="02010609060101010101" charset="-122"/>
                <a:cs typeface="楷体" panose="02010609060101010101" charset="-122"/>
              </a:rPr>
              <a:t>转正时间：</a:t>
            </a:r>
            <a:r>
              <a:rPr lang="en-US" altLang="zh-CN" sz="2800" dirty="0">
                <a:solidFill>
                  <a:schemeClr val="tx1"/>
                </a:solidFill>
                <a:latin typeface="楷体" panose="02010609060101010101" charset="-122"/>
                <a:ea typeface="楷体" panose="02010609060101010101" charset="-122"/>
                <a:cs typeface="楷体" panose="02010609060101010101" charset="-122"/>
              </a:rPr>
              <a:t>                </a:t>
            </a:r>
            <a:endParaRPr lang="en-US" altLang="zh-CN" sz="2800" dirty="0">
              <a:solidFill>
                <a:schemeClr val="tx1"/>
              </a:solidFill>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578610" y="5734050"/>
            <a:ext cx="9746615" cy="521970"/>
          </a:xfrm>
          <a:prstGeom prst="rect">
            <a:avLst/>
          </a:prstGeom>
          <a:noFill/>
        </p:spPr>
        <p:txBody>
          <a:bodyPr wrap="square" rtlCol="0" anchor="t">
            <a:spAutoFit/>
          </a:bodyPr>
          <a:p>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预备期时间</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2023</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年</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8 </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月</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8 </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日</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2024</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年</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8 </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月</a:t>
            </a:r>
            <a:r>
              <a:rPr lang="en-US" altLang="zh-CN" sz="2800" dirty="0">
                <a:solidFill>
                  <a:srgbClr val="C00000"/>
                </a:solidFill>
                <a:latin typeface="楷体" panose="02010609060101010101" charset="-122"/>
                <a:ea typeface="楷体" panose="02010609060101010101" charset="-122"/>
                <a:cs typeface="楷体" panose="02010609060101010101" charset="-122"/>
                <a:sym typeface="+mn-ea"/>
              </a:rPr>
              <a:t> 7 </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日，对不对？</a:t>
            </a:r>
            <a:endParaRPr lang="zh-CN" altLang="en-US" sz="2800" dirty="0">
              <a:solidFill>
                <a:srgbClr val="C0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982889" y="1120849"/>
            <a:ext cx="1173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nvSpPr>
        <p:spPr>
          <a:xfrm>
            <a:off x="1148080" y="1905000"/>
            <a:ext cx="9991090" cy="19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企业在发展党员方面，有个别新入职大学生员工存在显示情况：</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月初为毕业时间，</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月底</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8</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月初为中共预备党员期满应转正时间，而</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8</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月中下旬</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9</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月初才到用人单位报到。入职时期满转正时间已过，应如何解决？</a:t>
            </a:r>
            <a:endParaRPr sz="2800" b="0" spc="300" dirty="0">
              <a:solidFill>
                <a:srgbClr val="E61817"/>
              </a:solidFill>
              <a:latin typeface="楷体_GB2312" charset="0"/>
              <a:ea typeface="楷体_GB2312" charset="0"/>
              <a:cs typeface="楷体_GB2312" charset="0"/>
            </a:endParaRPr>
          </a:p>
        </p:txBody>
      </p:sp>
      <p:sp>
        <p:nvSpPr>
          <p:cNvPr id="100" name="文本框 99"/>
          <p:cNvSpPr txBox="1"/>
          <p:nvPr/>
        </p:nvSpPr>
        <p:spPr>
          <a:xfrm>
            <a:off x="1541780" y="4030345"/>
            <a:ext cx="9107805" cy="171450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a:t>
            </a:r>
            <a:r>
              <a:rPr lang="zh-CN" sz="2400" b="0">
                <a:solidFill>
                  <a:schemeClr val="tx1"/>
                </a:solidFill>
                <a:latin typeface="黑体" panose="02010609060101010101" charset="-122"/>
                <a:ea typeface="黑体" panose="02010609060101010101" charset="-122"/>
                <a:cs typeface="黑体" panose="02010609060101010101" charset="-122"/>
              </a:rPr>
              <a:t>预备党员期满转正时转入新单位时，党支部如对其前期入党情况不了解，则应召开支部大会研究其延迟转正事宜。经过六个月以内的考察了解，党支部认为其符合转正条件后，召开党员大会研究其按期转正事宜。</a:t>
            </a:r>
            <a:endParaRPr lang="zh-CN" sz="2400" b="0">
              <a:solidFill>
                <a:schemeClr val="tx1"/>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982889" y="1120849"/>
            <a:ext cx="1173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nvSpPr>
        <p:spPr>
          <a:xfrm>
            <a:off x="1148080" y="1905000"/>
            <a:ext cx="999109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发展党员工作完成后，有五类档案要进入个人人事档案，是哪些</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a:t>
            </a:r>
            <a:endParaRPr sz="2800" b="0" spc="300" dirty="0">
              <a:solidFill>
                <a:srgbClr val="E61817"/>
              </a:solidFill>
              <a:latin typeface="楷体_GB2312" charset="0"/>
              <a:ea typeface="楷体_GB2312" charset="0"/>
              <a:cs typeface="楷体_GB2312" charset="0"/>
            </a:endParaRPr>
          </a:p>
        </p:txBody>
      </p:sp>
      <p:sp>
        <p:nvSpPr>
          <p:cNvPr id="100" name="文本框 99"/>
          <p:cNvSpPr txBox="1"/>
          <p:nvPr/>
        </p:nvSpPr>
        <p:spPr>
          <a:xfrm>
            <a:off x="3143250" y="3200400"/>
            <a:ext cx="4687570" cy="212090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1.</a:t>
            </a:r>
            <a:r>
              <a:rPr lang="zh-CN" altLang="en-US" sz="2400" b="0">
                <a:solidFill>
                  <a:schemeClr val="tx1"/>
                </a:solidFill>
                <a:latin typeface="黑体" panose="02010609060101010101" charset="-122"/>
                <a:ea typeface="黑体" panose="02010609060101010101" charset="-122"/>
                <a:cs typeface="黑体" panose="02010609060101010101" charset="-122"/>
              </a:rPr>
              <a:t>入党申请书</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2.</a:t>
            </a:r>
            <a:r>
              <a:rPr lang="zh-CN" altLang="en-US" sz="2400" b="0">
                <a:solidFill>
                  <a:schemeClr val="tx1"/>
                </a:solidFill>
                <a:latin typeface="黑体" panose="02010609060101010101" charset="-122"/>
                <a:ea typeface="黑体" panose="02010609060101010101" charset="-122"/>
                <a:cs typeface="黑体" panose="02010609060101010101" charset="-122"/>
              </a:rPr>
              <a:t>培养教育考察登记表</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3.</a:t>
            </a:r>
            <a:r>
              <a:rPr lang="zh-CN" altLang="en-US" sz="2400" b="0">
                <a:solidFill>
                  <a:schemeClr val="tx1"/>
                </a:solidFill>
                <a:latin typeface="黑体" panose="02010609060101010101" charset="-122"/>
                <a:ea typeface="黑体" panose="02010609060101010101" charset="-122"/>
                <a:cs typeface="黑体" panose="02010609060101010101" charset="-122"/>
              </a:rPr>
              <a:t>政审材料</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4.</a:t>
            </a:r>
            <a:r>
              <a:rPr lang="zh-CN" altLang="en-US" sz="2400" b="0">
                <a:solidFill>
                  <a:schemeClr val="tx1"/>
                </a:solidFill>
                <a:latin typeface="黑体" panose="02010609060101010101" charset="-122"/>
                <a:ea typeface="黑体" panose="02010609060101010101" charset="-122"/>
                <a:cs typeface="黑体" panose="02010609060101010101" charset="-122"/>
              </a:rPr>
              <a:t>入党志愿书</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5.</a:t>
            </a:r>
            <a:r>
              <a:rPr lang="zh-CN" altLang="en-US" sz="2400" b="0">
                <a:solidFill>
                  <a:schemeClr val="tx1"/>
                </a:solidFill>
                <a:latin typeface="黑体" panose="02010609060101010101" charset="-122"/>
                <a:ea typeface="黑体" panose="02010609060101010101" charset="-122"/>
                <a:cs typeface="黑体" panose="02010609060101010101" charset="-122"/>
              </a:rPr>
              <a:t>转正申请</a:t>
            </a:r>
            <a:endParaRPr lang="zh-CN" altLang="en-US" sz="2400" b="0">
              <a:solidFill>
                <a:schemeClr val="tx1"/>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custDataLst>
              <p:tags r:id="rId2"/>
            </p:custDataLst>
          </p:nvPr>
        </p:nvSpPr>
        <p:spPr>
          <a:xfrm>
            <a:off x="958759" y="1252929"/>
            <a:ext cx="970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sp>
        <p:nvSpPr>
          <p:cNvPr id="8" name="文本框 7"/>
          <p:cNvSpPr txBox="1"/>
          <p:nvPr>
            <p:custDataLst>
              <p:tags r:id="rId3"/>
            </p:custDataLst>
          </p:nvPr>
        </p:nvSpPr>
        <p:spPr>
          <a:xfrm>
            <a:off x="1054947" y="1864783"/>
            <a:ext cx="1007533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2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上级巡察、检查时，查处一些党组织以前发展党员程序不规范，有些会议顺序错误、志愿书上日期有涂改等问题，应该怎么整改呢？</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custDataLst>
              <p:tags r:id="rId4"/>
            </p:custDataLst>
          </p:nvPr>
        </p:nvSpPr>
        <p:spPr>
          <a:xfrm>
            <a:off x="1310217" y="3655907"/>
            <a:ext cx="9614535" cy="1529715"/>
          </a:xfrm>
          <a:prstGeom prst="rect">
            <a:avLst/>
          </a:prstGeom>
          <a:noFill/>
          <a:ln w="9525">
            <a:noFill/>
          </a:ln>
        </p:spPr>
        <p:txBody>
          <a:bodyPr wrap="square">
            <a:spAutoFit/>
          </a:bodyPr>
          <a:p>
            <a:pPr marL="0" indent="0" algn="l">
              <a:lnSpc>
                <a:spcPct val="130000"/>
              </a:lnSpc>
              <a:spcBef>
                <a:spcPts val="0"/>
              </a:spcBef>
              <a:spcAft>
                <a:spcPts val="0"/>
              </a:spcAft>
            </a:pPr>
            <a:r>
              <a:rPr lang="en-US" altLang="zh-CN" sz="2400" b="0">
                <a:solidFill>
                  <a:schemeClr val="tx1"/>
                </a:solidFill>
                <a:latin typeface="仿宋_GB2312" panose="02010609030101010101" charset="-122"/>
                <a:ea typeface="仿宋_GB2312" panose="02010609030101010101" charset="-122"/>
                <a:cs typeface="仿宋_GB2312" panose="02010609030101010101" charset="-122"/>
              </a:rPr>
              <a:t>    </a:t>
            </a:r>
            <a:r>
              <a:rPr lang="zh-CN" sz="2400" b="0">
                <a:solidFill>
                  <a:schemeClr val="tx1"/>
                </a:solidFill>
                <a:latin typeface="仿宋_GB2312" panose="02010609030101010101" charset="-122"/>
                <a:ea typeface="仿宋_GB2312" panose="02010609030101010101" charset="-122"/>
                <a:cs typeface="仿宋_GB2312" panose="02010609030101010101" charset="-122"/>
              </a:rPr>
              <a:t>如果能够证明发展程序是规范的，材料中的错误可以解释的清楚的，就把这份情况说明归入党员本人档案。说明不清楚的、有造假嫌疑的、情节比较严重的，可报上级党委讨论决定是否承认其党员身份。</a:t>
            </a:r>
            <a:endParaRPr lang="zh-CN" sz="2400"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p:bldP spid="9" grpId="0"/>
      <p:bldP spid="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custDataLst>
              <p:tags r:id="rId2"/>
            </p:custDataLst>
          </p:nvPr>
        </p:nvSpPr>
        <p:spPr>
          <a:xfrm>
            <a:off x="561672" y="1118098"/>
            <a:ext cx="970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sp>
        <p:nvSpPr>
          <p:cNvPr id="2" name="文本框 1"/>
          <p:cNvSpPr txBox="1"/>
          <p:nvPr>
            <p:custDataLst>
              <p:tags r:id="rId3"/>
            </p:custDataLst>
          </p:nvPr>
        </p:nvSpPr>
        <p:spPr>
          <a:xfrm>
            <a:off x="1647402" y="900853"/>
            <a:ext cx="9615171"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0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已超过预备期未转正的预备党员转入新单位，现单位党组织对其转正问题，应该如何处理？</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custDataLst>
              <p:tags r:id="rId4"/>
            </p:custDataLst>
          </p:nvPr>
        </p:nvSpPr>
        <p:spPr>
          <a:xfrm>
            <a:off x="464820" y="2044065"/>
            <a:ext cx="11407140" cy="4367530"/>
          </a:xfrm>
          <a:prstGeom prst="rect">
            <a:avLst/>
          </a:prstGeom>
          <a:noFill/>
          <a:ln w="9525">
            <a:noFill/>
          </a:ln>
        </p:spPr>
        <p:txBody>
          <a:bodyPr wrap="square">
            <a:spAutoFit/>
          </a:bodyPr>
          <a:p>
            <a:pPr marL="0" indent="0" algn="l">
              <a:lnSpc>
                <a:spcPct val="100000"/>
              </a:lnSpc>
              <a:spcBef>
                <a:spcPts val="0"/>
              </a:spcBef>
              <a:spcAft>
                <a:spcPts val="0"/>
              </a:spcAft>
            </a:pPr>
            <a:r>
              <a:rPr lang="en-US" altLang="zh-CN" sz="2135" b="0">
                <a:solidFill>
                  <a:schemeClr val="tx1"/>
                </a:solidFill>
                <a:cs typeface="仿宋" panose="02010609060101010101" charset="-122"/>
              </a:rPr>
              <a:t>       </a:t>
            </a:r>
            <a:r>
              <a:rPr lang="zh-CN" altLang="en-US" sz="2135" b="0">
                <a:solidFill>
                  <a:schemeClr val="tx1"/>
                </a:solidFill>
                <a:latin typeface="方正小标宋简体" panose="03000509000000000000" charset="-122"/>
                <a:ea typeface="方正小标宋简体" panose="03000509000000000000" charset="-122"/>
                <a:cs typeface="仿宋" panose="02010609060101010101" charset="-122"/>
              </a:rPr>
              <a:t>现单位组织应当向预备党员本人和原单位党组织了解有关情况后，</a:t>
            </a:r>
            <a:r>
              <a:rPr lang="zh-CN" altLang="en-US" sz="2135">
                <a:latin typeface="方正小标宋简体" panose="03000509000000000000" charset="-122"/>
                <a:ea typeface="方正小标宋简体" panose="03000509000000000000" charset="-122"/>
                <a:cs typeface="仿宋" panose="02010609060101010101" charset="-122"/>
                <a:sym typeface="+mn-ea"/>
              </a:rPr>
              <a:t>二种办法处理：</a:t>
            </a:r>
            <a:endParaRPr lang="en-US" altLang="zh-CN" sz="2135" b="0">
              <a:solidFill>
                <a:schemeClr val="tx1"/>
              </a:solidFill>
              <a:latin typeface="方正小标宋简体" panose="03000509000000000000" charset="-122"/>
              <a:ea typeface="方正小标宋简体" panose="03000509000000000000" charset="-122"/>
              <a:cs typeface="仿宋" panose="02010609060101010101" charset="-122"/>
            </a:endParaRPr>
          </a:p>
          <a:p>
            <a:pPr marL="0" indent="0" algn="l">
              <a:lnSpc>
                <a:spcPct val="100000"/>
              </a:lnSpc>
              <a:spcBef>
                <a:spcPts val="0"/>
              </a:spcBef>
              <a:spcAft>
                <a:spcPts val="0"/>
              </a:spcAft>
            </a:pPr>
            <a:r>
              <a:rPr lang="en-US" altLang="zh-CN" sz="2135" b="0">
                <a:solidFill>
                  <a:schemeClr val="tx1"/>
                </a:solidFill>
                <a:cs typeface="仿宋" panose="02010609060101010101" charset="-122"/>
              </a:rPr>
              <a:t>       </a:t>
            </a:r>
            <a:r>
              <a:rPr lang="zh-CN" altLang="en-US" sz="2135" b="0">
                <a:solidFill>
                  <a:schemeClr val="tx1"/>
                </a:solidFill>
                <a:latin typeface="仿宋_GB2312" panose="02010609030101010101" charset="-122"/>
                <a:ea typeface="仿宋_GB2312" panose="02010609030101010101" charset="-122"/>
                <a:cs typeface="仿宋_GB2312" panose="02010609030101010101" charset="-122"/>
              </a:rPr>
              <a:t>（一）</a:t>
            </a:r>
            <a:r>
              <a:rPr lang="zh-CN" sz="2135" b="0">
                <a:solidFill>
                  <a:schemeClr val="tx1"/>
                </a:solidFill>
                <a:latin typeface="仿宋_GB2312" panose="02010609030101010101" charset="-122"/>
                <a:ea typeface="仿宋_GB2312" panose="02010609030101010101" charset="-122"/>
                <a:cs typeface="仿宋_GB2312" panose="02010609030101010101" charset="-122"/>
              </a:rPr>
              <a:t>接收党员组织关系的时候要进行档案审核，档案材料不齐或者不规范，经过联系是因相关原因没及时填写材料的，应由其原所在党组织将党员档案补齐后再接收。</a:t>
            </a:r>
            <a:endParaRPr lang="zh-CN" sz="2135"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00000"/>
              </a:lnSpc>
              <a:spcBef>
                <a:spcPts val="0"/>
              </a:spcBef>
              <a:spcAft>
                <a:spcPts val="0"/>
              </a:spcAft>
            </a:pPr>
            <a:r>
              <a:rPr lang="en-US" altLang="zh-CN" sz="2135" b="0">
                <a:solidFill>
                  <a:schemeClr val="tx1"/>
                </a:solidFill>
                <a:latin typeface="仿宋_GB2312" panose="02010609030101010101" charset="-122"/>
                <a:ea typeface="仿宋_GB2312" panose="02010609030101010101" charset="-122"/>
                <a:cs typeface="仿宋_GB2312" panose="02010609030101010101" charset="-122"/>
              </a:rPr>
              <a:t>    </a:t>
            </a:r>
            <a:r>
              <a:rPr lang="zh-CN" sz="2135">
                <a:latin typeface="仿宋_GB2312" panose="02010609030101010101" charset="-122"/>
                <a:ea typeface="仿宋_GB2312" panose="02010609030101010101" charset="-122"/>
                <a:cs typeface="仿宋_GB2312" panose="02010609030101010101" charset="-122"/>
                <a:sym typeface="+mn-ea"/>
              </a:rPr>
              <a:t>（二）经过联系，原单位党组织确实未对其进行转正，已造成事实，原单位党组织已无法再研究其转正问题。</a:t>
            </a:r>
            <a:endParaRPr lang="zh-CN" sz="2135"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00000"/>
              </a:lnSpc>
              <a:spcBef>
                <a:spcPts val="0"/>
              </a:spcBef>
              <a:spcAft>
                <a:spcPts val="0"/>
              </a:spcAft>
            </a:pPr>
            <a:r>
              <a:rPr lang="en-US" altLang="zh-CN" sz="2135">
                <a:latin typeface="仿宋_GB2312" panose="02010609030101010101" charset="-122"/>
                <a:ea typeface="仿宋_GB2312" panose="02010609030101010101" charset="-122"/>
                <a:cs typeface="仿宋_GB2312" panose="02010609030101010101" charset="-122"/>
                <a:sym typeface="+mn-ea"/>
              </a:rPr>
              <a:t>    1.</a:t>
            </a:r>
            <a:r>
              <a:rPr lang="zh-CN" sz="2135">
                <a:latin typeface="仿宋_GB2312" panose="02010609030101010101" charset="-122"/>
                <a:ea typeface="仿宋_GB2312" panose="02010609030101010101" charset="-122"/>
                <a:cs typeface="仿宋_GB2312" panose="02010609030101010101" charset="-122"/>
                <a:sym typeface="+mn-ea"/>
              </a:rPr>
              <a:t>对预备党员因不具备党员条件、原单位党组织未对齐办理转正手续的，现单位党组织应延长预备期或取消其预备党员资格，并报上级党组织批准。（</a:t>
            </a:r>
            <a:r>
              <a:rPr lang="en-US" altLang="zh-CN" sz="2135">
                <a:latin typeface="仿宋_GB2312" panose="02010609030101010101" charset="-122"/>
                <a:ea typeface="仿宋_GB2312" panose="02010609030101010101" charset="-122"/>
                <a:cs typeface="仿宋_GB2312" panose="02010609030101010101" charset="-122"/>
                <a:sym typeface="+mn-ea"/>
              </a:rPr>
              <a:t>1</a:t>
            </a:r>
            <a:r>
              <a:rPr lang="zh-CN" altLang="en-US" sz="2135">
                <a:latin typeface="仿宋_GB2312" panose="02010609030101010101" charset="-122"/>
                <a:ea typeface="仿宋_GB2312" panose="02010609030101010101" charset="-122"/>
                <a:cs typeface="仿宋_GB2312" panose="02010609030101010101" charset="-122"/>
                <a:sym typeface="+mn-ea"/>
              </a:rPr>
              <a:t>年内）</a:t>
            </a:r>
            <a:endParaRPr lang="zh-CN" sz="2135"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00000"/>
              </a:lnSpc>
              <a:spcBef>
                <a:spcPts val="0"/>
              </a:spcBef>
              <a:spcAft>
                <a:spcPts val="0"/>
              </a:spcAft>
            </a:pPr>
            <a:r>
              <a:rPr lang="en-US" altLang="zh-CN" sz="2135">
                <a:latin typeface="仿宋_GB2312" panose="02010609030101010101" charset="-122"/>
                <a:ea typeface="仿宋_GB2312" panose="02010609030101010101" charset="-122"/>
                <a:cs typeface="仿宋_GB2312" panose="02010609030101010101" charset="-122"/>
                <a:sym typeface="+mn-ea"/>
              </a:rPr>
              <a:t>    2.</a:t>
            </a:r>
            <a:r>
              <a:rPr lang="zh-CN" altLang="en-US" sz="2135">
                <a:latin typeface="仿宋_GB2312" panose="02010609030101010101" charset="-122"/>
                <a:ea typeface="仿宋_GB2312" panose="02010609030101010101" charset="-122"/>
                <a:cs typeface="仿宋_GB2312" panose="02010609030101010101" charset="-122"/>
                <a:sym typeface="+mn-ea"/>
              </a:rPr>
              <a:t>对因预备党员工作、学习所在单位发生变动，原单位党组织未能及时为期办理转正手续的，现单位党组织应做好转入预备党员的接续教育和考察工作，对具备党员条件的，及时为其办理转正手续，其转正时间自预备期满之日算起。现单位党组织必须在预备党员转入六个月内讨论其转正问题。（</a:t>
            </a:r>
            <a:r>
              <a:rPr lang="en-US" altLang="zh-CN" sz="2135">
                <a:latin typeface="仿宋_GB2312" panose="02010609030101010101" charset="-122"/>
                <a:ea typeface="仿宋_GB2312" panose="02010609030101010101" charset="-122"/>
                <a:cs typeface="仿宋_GB2312" panose="02010609030101010101" charset="-122"/>
                <a:sym typeface="+mn-ea"/>
              </a:rPr>
              <a:t>6</a:t>
            </a:r>
            <a:r>
              <a:rPr lang="zh-CN" altLang="en-US" sz="2135">
                <a:latin typeface="仿宋_GB2312" panose="02010609030101010101" charset="-122"/>
                <a:ea typeface="仿宋_GB2312" panose="02010609030101010101" charset="-122"/>
                <a:cs typeface="仿宋_GB2312" panose="02010609030101010101" charset="-122"/>
                <a:sym typeface="+mn-ea"/>
              </a:rPr>
              <a:t>个月内）</a:t>
            </a:r>
            <a:endParaRPr lang="zh-CN" altLang="en-US" sz="2135"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00000"/>
              </a:lnSpc>
              <a:spcBef>
                <a:spcPts val="0"/>
              </a:spcBef>
              <a:spcAft>
                <a:spcPts val="0"/>
              </a:spcAft>
            </a:pPr>
            <a:r>
              <a:rPr lang="en-US" altLang="zh-CN" sz="2135">
                <a:latin typeface="仿宋_GB2312" panose="02010609030101010101" charset="-122"/>
                <a:ea typeface="仿宋_GB2312" panose="02010609030101010101" charset="-122"/>
                <a:cs typeface="仿宋_GB2312" panose="02010609030101010101" charset="-122"/>
                <a:sym typeface="+mn-ea"/>
              </a:rPr>
              <a:t>    3.</a:t>
            </a:r>
            <a:r>
              <a:rPr lang="zh-CN" altLang="en-US" sz="2135">
                <a:latin typeface="仿宋_GB2312" panose="02010609030101010101" charset="-122"/>
                <a:ea typeface="仿宋_GB2312" panose="02010609030101010101" charset="-122"/>
                <a:cs typeface="仿宋_GB2312" panose="02010609030101010101" charset="-122"/>
                <a:sym typeface="+mn-ea"/>
              </a:rPr>
              <a:t>对因其他</a:t>
            </a:r>
            <a:r>
              <a:rPr lang="zh-CN" altLang="en-US" sz="2135" b="1">
                <a:solidFill>
                  <a:srgbClr val="FF0000"/>
                </a:solidFill>
                <a:latin typeface="仿宋_GB2312" panose="02010609030101010101" charset="-122"/>
                <a:ea typeface="仿宋_GB2312" panose="02010609030101010101" charset="-122"/>
                <a:cs typeface="仿宋_GB2312" panose="02010609030101010101" charset="-122"/>
                <a:sym typeface="+mn-ea"/>
              </a:rPr>
              <a:t>组织原因</a:t>
            </a:r>
            <a:r>
              <a:rPr lang="zh-CN" altLang="en-US" sz="2135">
                <a:latin typeface="仿宋_GB2312" panose="02010609030101010101" charset="-122"/>
                <a:ea typeface="仿宋_GB2312" panose="02010609030101010101" charset="-122"/>
                <a:cs typeface="仿宋_GB2312" panose="02010609030101010101" charset="-122"/>
                <a:sym typeface="+mn-ea"/>
              </a:rPr>
              <a:t>造成预备党员超过预备期未转正的，现单位党组织经过考察，对确已具备党员条件的，应及时为期办理转正手续，其转正时间自预备期满之日算起。</a:t>
            </a:r>
            <a:endParaRPr lang="en-US" altLang="zh-CN" sz="2135"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713740" y="1635125"/>
            <a:ext cx="403669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思考有什么问题吗？</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24" name="图片 23"/>
          <p:cNvPicPr>
            <a:picLocks noChangeAspect="1"/>
          </p:cNvPicPr>
          <p:nvPr/>
        </p:nvPicPr>
        <p:blipFill>
          <a:blip r:embed="rId2"/>
          <a:stretch>
            <a:fillRect/>
          </a:stretch>
        </p:blipFill>
        <p:spPr>
          <a:xfrm>
            <a:off x="5039995" y="208280"/>
            <a:ext cx="6618605" cy="6586855"/>
          </a:xfrm>
          <a:prstGeom prst="rect">
            <a:avLst/>
          </a:prstGeom>
        </p:spPr>
      </p:pic>
      <p:pic>
        <p:nvPicPr>
          <p:cNvPr id="25" name="图片 24"/>
          <p:cNvPicPr>
            <a:picLocks noChangeAspect="1"/>
          </p:cNvPicPr>
          <p:nvPr/>
        </p:nvPicPr>
        <p:blipFill>
          <a:blip r:embed="rId3"/>
          <a:stretch>
            <a:fillRect/>
          </a:stretch>
        </p:blipFill>
        <p:spPr>
          <a:xfrm>
            <a:off x="4991735" y="208280"/>
            <a:ext cx="6618605" cy="6586855"/>
          </a:xfrm>
          <a:prstGeom prst="rect">
            <a:avLst/>
          </a:prstGeom>
        </p:spPr>
      </p:pic>
      <p:sp>
        <p:nvSpPr>
          <p:cNvPr id="3" name="右箭头 2"/>
          <p:cNvSpPr/>
          <p:nvPr/>
        </p:nvSpPr>
        <p:spPr>
          <a:xfrm>
            <a:off x="4260215" y="1800225"/>
            <a:ext cx="351155" cy="157480"/>
          </a:xfrm>
          <a:prstGeom prst="righ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custDataLst>
              <p:tags r:id="rId4"/>
            </p:custDataLst>
          </p:nvPr>
        </p:nvSpPr>
        <p:spPr>
          <a:xfrm>
            <a:off x="737235" y="2703830"/>
            <a:ext cx="3811905" cy="3063875"/>
          </a:xfrm>
          <a:prstGeom prst="rect">
            <a:avLst/>
          </a:prstGeom>
          <a:noFill/>
          <a:ln w="9525">
            <a:noFill/>
          </a:ln>
        </p:spPr>
        <p:txBody>
          <a:bodyPr wrap="square">
            <a:noAutofit/>
          </a:bodyPr>
          <a:p>
            <a:pPr indent="0" algn="l" fontAlgn="auto">
              <a:lnSpc>
                <a:spcPct val="130000"/>
              </a:lnSpc>
              <a:spcBef>
                <a:spcPts val="0"/>
              </a:spcBef>
              <a:spcAft>
                <a:spcPts val="0"/>
              </a:spcAft>
            </a:pPr>
            <a:r>
              <a:rPr lang="zh-CN" altLang="en-US" sz="2400" b="0">
                <a:solidFill>
                  <a:schemeClr val="tx1"/>
                </a:solidFill>
                <a:latin typeface="黑体" panose="02010609060101010101" charset="-122"/>
                <a:ea typeface="黑体" panose="02010609060101010101" charset="-122"/>
                <a:cs typeface="黑体" panose="02010609060101010101" charset="-122"/>
              </a:rPr>
              <a:t>可参考点：</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1.</a:t>
            </a:r>
            <a:r>
              <a:rPr lang="zh-CN" altLang="en-US" sz="2400" b="0">
                <a:solidFill>
                  <a:schemeClr val="tx1"/>
                </a:solidFill>
                <a:latin typeface="黑体" panose="02010609060101010101" charset="-122"/>
                <a:ea typeface="黑体" panose="02010609060101010101" charset="-122"/>
                <a:cs typeface="黑体" panose="02010609060101010101" charset="-122"/>
              </a:rPr>
              <a:t>按月或</a:t>
            </a:r>
            <a:r>
              <a:rPr lang="zh-CN" altLang="en-US" sz="2400" b="0">
                <a:solidFill>
                  <a:schemeClr val="tx1"/>
                </a:solidFill>
                <a:latin typeface="黑体" panose="02010609060101010101" charset="-122"/>
                <a:ea typeface="黑体" panose="02010609060101010101" charset="-122"/>
                <a:cs typeface="黑体" panose="02010609060101010101" charset="-122"/>
              </a:rPr>
              <a:t>按季度</a:t>
            </a:r>
            <a:r>
              <a:rPr lang="zh-CN" altLang="en-US" sz="2400" b="0">
                <a:solidFill>
                  <a:schemeClr val="tx1"/>
                </a:solidFill>
                <a:latin typeface="黑体" panose="02010609060101010101" charset="-122"/>
                <a:ea typeface="黑体" panose="02010609060101010101" charset="-122"/>
                <a:cs typeface="黑体" panose="02010609060101010101" charset="-122"/>
              </a:rPr>
              <a:t>都可以。</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2.</a:t>
            </a:r>
            <a:r>
              <a:rPr lang="zh-CN" altLang="en-US" sz="2400" b="0">
                <a:solidFill>
                  <a:schemeClr val="tx1"/>
                </a:solidFill>
                <a:latin typeface="黑体" panose="02010609060101010101" charset="-122"/>
                <a:ea typeface="黑体" panose="02010609060101010101" charset="-122"/>
                <a:cs typeface="黑体" panose="02010609060101010101" charset="-122"/>
              </a:rPr>
              <a:t>学习内容</a:t>
            </a:r>
            <a:r>
              <a:rPr lang="zh-CN" altLang="en-US" sz="2400" b="0">
                <a:solidFill>
                  <a:schemeClr val="tx1"/>
                </a:solidFill>
                <a:latin typeface="黑体" panose="02010609060101010101" charset="-122"/>
                <a:ea typeface="黑体" panose="02010609060101010101" charset="-122"/>
                <a:cs typeface="黑体" panose="02010609060101010101" charset="-122"/>
              </a:rPr>
              <a:t>不用太具体。</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3.</a:t>
            </a:r>
            <a:r>
              <a:rPr lang="zh-CN" altLang="en-US" sz="2400" b="0">
                <a:solidFill>
                  <a:schemeClr val="tx1"/>
                </a:solidFill>
                <a:latin typeface="黑体" panose="02010609060101010101" charset="-122"/>
                <a:ea typeface="黑体" panose="02010609060101010101" charset="-122"/>
                <a:cs typeface="黑体" panose="02010609060101010101" charset="-122"/>
              </a:rPr>
              <a:t>要加入</a:t>
            </a:r>
            <a:r>
              <a:rPr lang="zh-CN" altLang="en-US" sz="2400" b="0">
                <a:solidFill>
                  <a:schemeClr val="tx1"/>
                </a:solidFill>
                <a:latin typeface="黑体" panose="02010609060101010101" charset="-122"/>
                <a:ea typeface="黑体" panose="02010609060101010101" charset="-122"/>
                <a:cs typeface="黑体" panose="02010609060101010101" charset="-122"/>
              </a:rPr>
              <a:t>业务理论学习。</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4.</a:t>
            </a:r>
            <a:r>
              <a:rPr lang="zh-CN" altLang="en-US" sz="2400" b="0">
                <a:solidFill>
                  <a:schemeClr val="tx1"/>
                </a:solidFill>
                <a:latin typeface="黑体" panose="02010609060101010101" charset="-122"/>
                <a:ea typeface="黑体" panose="02010609060101010101" charset="-122"/>
                <a:cs typeface="黑体" panose="02010609060101010101" charset="-122"/>
              </a:rPr>
              <a:t>用讨论发言的形式做好理论实践</a:t>
            </a:r>
            <a:r>
              <a:rPr lang="zh-CN" altLang="en-US" sz="2400" b="0">
                <a:solidFill>
                  <a:schemeClr val="tx1"/>
                </a:solidFill>
                <a:latin typeface="黑体" panose="02010609060101010101" charset="-122"/>
                <a:ea typeface="黑体" panose="02010609060101010101" charset="-122"/>
                <a:cs typeface="黑体" panose="02010609060101010101" charset="-122"/>
              </a:rPr>
              <a:t>转化。</a:t>
            </a:r>
            <a:endParaRPr lang="zh-CN" altLang="en-US" sz="2400" b="0">
              <a:solidFill>
                <a:schemeClr val="tx1"/>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5"/>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教育培训</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additive="base">
                                        <p:cTn id="14" dur="500" fill="hold"/>
                                        <p:tgtEl>
                                          <p:spTgt spid="100"/>
                                        </p:tgtEl>
                                        <p:attrNameLst>
                                          <p:attrName>ppt_x</p:attrName>
                                        </p:attrNameLst>
                                      </p:cBhvr>
                                      <p:tavLst>
                                        <p:tav tm="0">
                                          <p:val>
                                            <p:strVal val="#ppt_x"/>
                                          </p:val>
                                        </p:tav>
                                        <p:tav tm="100000">
                                          <p:val>
                                            <p:strVal val="#ppt_x"/>
                                          </p:val>
                                        </p:tav>
                                      </p:tavLst>
                                    </p:anim>
                                    <p:anim calcmode="lin" valueType="num">
                                      <p:cBhvr additive="base">
                                        <p:cTn id="1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0" grpId="0"/>
      <p:bldP spid="10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11" name="图片 10"/>
          <p:cNvPicPr>
            <a:picLocks noChangeAspect="1"/>
          </p:cNvPicPr>
          <p:nvPr/>
        </p:nvPicPr>
        <p:blipFill>
          <a:blip r:embed="rId2"/>
          <a:stretch>
            <a:fillRect/>
          </a:stretch>
        </p:blipFill>
        <p:spPr>
          <a:xfrm>
            <a:off x="1209040" y="970280"/>
            <a:ext cx="10123170" cy="5810250"/>
          </a:xfrm>
          <a:prstGeom prst="rect">
            <a:avLst/>
          </a:prstGeom>
        </p:spPr>
      </p:pic>
      <p:sp>
        <p:nvSpPr>
          <p:cNvPr id="14" name="文本框 13"/>
          <p:cNvSpPr txBox="1"/>
          <p:nvPr/>
        </p:nvSpPr>
        <p:spPr>
          <a:xfrm>
            <a:off x="461010" y="1678940"/>
            <a:ext cx="525145" cy="40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思考有什么问题吗</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15" name="图片 14"/>
          <p:cNvPicPr>
            <a:picLocks noChangeAspect="1"/>
          </p:cNvPicPr>
          <p:nvPr/>
        </p:nvPicPr>
        <p:blipFill>
          <a:blip r:embed="rId3"/>
          <a:stretch>
            <a:fillRect/>
          </a:stretch>
        </p:blipFill>
        <p:spPr>
          <a:xfrm>
            <a:off x="1202690" y="975360"/>
            <a:ext cx="10127615" cy="5804535"/>
          </a:xfrm>
          <a:prstGeom prst="rect">
            <a:avLst/>
          </a:prstGeom>
        </p:spPr>
      </p:pic>
      <p:sp>
        <p:nvSpPr>
          <p:cNvPr id="4" name="文本框 3"/>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教育培训</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20" name="标题 3"/>
          <p:cNvSpPr/>
          <p:nvPr>
            <p:custDataLst>
              <p:tags r:id="rId2"/>
            </p:custDataLst>
          </p:nvPr>
        </p:nvSpPr>
        <p:spPr>
          <a:xfrm>
            <a:off x="803275" y="297180"/>
            <a:ext cx="10395585" cy="96139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ctr"/>
            <a:r>
              <a:rPr lang="zh-CN" altLang="en-US" sz="4400" b="1">
                <a:solidFill>
                  <a:srgbClr val="C00000"/>
                </a:solidFill>
                <a:latin typeface="黑体" charset="0"/>
                <a:ea typeface="黑体" charset="0"/>
                <a:cs typeface="黑体" charset="0"/>
              </a:rPr>
              <a:t>大背景</a:t>
            </a:r>
            <a:r>
              <a:rPr lang="en-US" altLang="zh-CN" sz="4400" b="1">
                <a:solidFill>
                  <a:srgbClr val="C00000"/>
                </a:solidFill>
                <a:latin typeface="黑体" charset="0"/>
                <a:ea typeface="黑体" charset="0"/>
                <a:cs typeface="黑体" charset="0"/>
              </a:rPr>
              <a:t> </a:t>
            </a:r>
            <a:r>
              <a:rPr lang="zh-CN" altLang="en-US" sz="4400" b="1">
                <a:solidFill>
                  <a:srgbClr val="C00000"/>
                </a:solidFill>
                <a:latin typeface="黑体" charset="0"/>
                <a:ea typeface="黑体" charset="0"/>
                <a:cs typeface="黑体" charset="0"/>
              </a:rPr>
              <a:t>时间线</a:t>
            </a:r>
            <a:r>
              <a:rPr lang="en-US" altLang="zh-CN" sz="4400" b="1">
                <a:solidFill>
                  <a:srgbClr val="C00000"/>
                </a:solidFill>
                <a:latin typeface="黑体" charset="0"/>
                <a:ea typeface="黑体" charset="0"/>
                <a:cs typeface="黑体" charset="0"/>
              </a:rPr>
              <a:t> </a:t>
            </a:r>
            <a:r>
              <a:rPr lang="zh-CN" altLang="en-US" sz="4400" b="1">
                <a:solidFill>
                  <a:srgbClr val="C00000"/>
                </a:solidFill>
                <a:latin typeface="黑体" charset="0"/>
                <a:ea typeface="黑体" charset="0"/>
                <a:cs typeface="黑体" charset="0"/>
              </a:rPr>
              <a:t>持续发力</a:t>
            </a:r>
            <a:endParaRPr lang="zh-CN" altLang="en-US" sz="4400" b="1">
              <a:solidFill>
                <a:srgbClr val="C00000"/>
              </a:solidFill>
              <a:latin typeface="黑体" charset="0"/>
              <a:ea typeface="黑体" charset="0"/>
              <a:cs typeface="黑体" charset="0"/>
            </a:endParaRPr>
          </a:p>
        </p:txBody>
      </p:sp>
      <p:sp>
        <p:nvSpPr>
          <p:cNvPr id="122" name="文本框 121"/>
          <p:cNvSpPr txBox="1"/>
          <p:nvPr/>
        </p:nvSpPr>
        <p:spPr>
          <a:xfrm>
            <a:off x="384175" y="1191895"/>
            <a:ext cx="11386820" cy="4961890"/>
          </a:xfrm>
          <a:prstGeom prst="rect">
            <a:avLst/>
          </a:prstGeom>
          <a:noFill/>
        </p:spPr>
        <p:txBody>
          <a:bodyPr wrap="square" rtlCol="0" anchor="t">
            <a:spAutoFit/>
          </a:bodyPr>
          <a:p>
            <a:pPr marL="0" indent="0" algn="l" defTabSz="508000" eaLnBrk="0" fontAlgn="base" hangingPunct="0">
              <a:lnSpc>
                <a:spcPct val="110000"/>
              </a:lnSpc>
              <a:spcBef>
                <a:spcPts val="0"/>
              </a:spcBef>
              <a:spcAft>
                <a:spcPts val="0"/>
              </a:spcAft>
              <a:buFontTx/>
              <a:buNone/>
            </a:pPr>
            <a:r>
              <a:rPr lang="en-US" sz="2400">
                <a:solidFill>
                  <a:srgbClr val="C00000"/>
                </a:solidFill>
                <a:latin typeface="黑体" panose="02010609060101010101" charset="-122"/>
                <a:ea typeface="黑体" panose="02010609060101010101" charset="-122"/>
                <a:cs typeface="黑体" panose="02010609060101010101" charset="-122"/>
                <a:sym typeface="+mn-ea"/>
              </a:rPr>
              <a:t>    1.</a:t>
            </a:r>
            <a:r>
              <a:rPr lang="en-US"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2012</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年</a:t>
            </a:r>
            <a:r>
              <a:rPr lang="en-US" altLang="zh-CN"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11</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月</a:t>
            </a:r>
            <a:r>
              <a:rPr lang="en-US" altLang="zh-CN"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8</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日</a:t>
            </a:r>
            <a:r>
              <a:rPr lang="en-US" altLang="zh-CN"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-14</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日，党的十八大胜利召开</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，习近平总书记全票当选国家主席、中央军委主席。</a:t>
            </a:r>
            <a:endParaRPr lang="zh-CN" altLang="en-US" sz="2400">
              <a:solidFill>
                <a:srgbClr val="C00000"/>
              </a:solidFill>
              <a:latin typeface="黑体" panose="02010609060101010101" charset="-122"/>
              <a:ea typeface="黑体" panose="02010609060101010101" charset="-122"/>
              <a:cs typeface="黑体" panose="02010609060101010101" charset="-122"/>
              <a:sym typeface="+mn-ea"/>
            </a:endParaRPr>
          </a:p>
          <a:p>
            <a:pPr marL="0" indent="0" algn="l" defTabSz="508000" eaLnBrk="0" fontAlgn="base" hangingPunct="0">
              <a:lnSpc>
                <a:spcPct val="110000"/>
              </a:lnSpc>
              <a:spcBef>
                <a:spcPts val="0"/>
              </a:spcBef>
              <a:spcAft>
                <a:spcPts val="0"/>
              </a:spcAft>
              <a:buFontTx/>
              <a:buNone/>
            </a:pPr>
            <a:r>
              <a:rPr lang="en-US" altLang="ko-KR" sz="2400">
                <a:solidFill>
                  <a:srgbClr val="C00000"/>
                </a:solidFill>
                <a:latin typeface="黑体" panose="02010609060101010101" charset="-122"/>
                <a:ea typeface="黑体" panose="02010609060101010101" charset="-122"/>
                <a:cs typeface="黑体" panose="02010609060101010101" charset="-122"/>
              </a:rPr>
              <a:t>    2</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2013年1月中央政治局会议研究部署加强新形势下发展党员和党员管理工作。</a:t>
            </a:r>
            <a:endParaRPr lang="zh-CN" altLang="en-US" sz="2400">
              <a:solidFill>
                <a:srgbClr val="C00000"/>
              </a:solidFill>
              <a:latin typeface="黑体" panose="02010609060101010101" charset="-122"/>
              <a:ea typeface="黑体" panose="02010609060101010101" charset="-122"/>
              <a:cs typeface="黑体" panose="02010609060101010101" charset="-122"/>
              <a:sym typeface="+mn-ea"/>
            </a:endParaRPr>
          </a:p>
          <a:p>
            <a:pPr marL="0" indent="0" algn="l" defTabSz="508000" eaLnBrk="0" fontAlgn="base" hangingPunct="0">
              <a:lnSpc>
                <a:spcPct val="110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sym typeface="+mn-ea"/>
              </a:rPr>
              <a:t>    3.2014</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2400">
                <a:solidFill>
                  <a:srgbClr val="C00000"/>
                </a:solidFill>
                <a:latin typeface="黑体" panose="02010609060101010101" charset="-122"/>
                <a:ea typeface="黑体" panose="02010609060101010101" charset="-122"/>
                <a:cs typeface="黑体" panose="02010609060101010101" charset="-122"/>
                <a:sym typeface="+mn-ea"/>
              </a:rPr>
              <a:t>5</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2400">
                <a:solidFill>
                  <a:srgbClr val="C00000"/>
                </a:solidFill>
                <a:latin typeface="黑体" panose="02010609060101010101" charset="-122"/>
                <a:ea typeface="黑体" panose="02010609060101010101" charset="-122"/>
                <a:cs typeface="黑体" panose="02010609060101010101" charset="-122"/>
                <a:sym typeface="+mn-ea"/>
              </a:rPr>
              <a:t>28</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日，中央办公厅印发《中国共产党发展党员工作细则》。</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0000"/>
              </a:lnSpc>
              <a:spcBef>
                <a:spcPts val="0"/>
              </a:spcBef>
              <a:spcAft>
                <a:spcPts val="0"/>
              </a:spcAft>
              <a:buFontTx/>
              <a:buNone/>
            </a:pPr>
            <a:r>
              <a:rPr lang="en-US" altLang="ko-KR" sz="2400">
                <a:solidFill>
                  <a:srgbClr val="C00000"/>
                </a:solidFill>
                <a:latin typeface="黑体" panose="02010609060101010101" charset="-122"/>
                <a:ea typeface="黑体" panose="02010609060101010101" charset="-122"/>
                <a:cs typeface="黑体" panose="02010609060101010101" charset="-122"/>
              </a:rPr>
              <a:t>   </a:t>
            </a:r>
            <a:r>
              <a:rPr lang="en-US" altLang="ko-KR" sz="2400">
                <a:solidFill>
                  <a:srgbClr val="C00000"/>
                </a:solidFill>
                <a:highlight>
                  <a:srgbClr val="FFFF00"/>
                </a:highlight>
                <a:latin typeface="黑体" panose="02010609060101010101" charset="-122"/>
                <a:ea typeface="黑体" panose="02010609060101010101" charset="-122"/>
                <a:cs typeface="黑体" panose="02010609060101010101" charset="-122"/>
              </a:rPr>
              <a:t> 4.2016</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年</a:t>
            </a:r>
            <a:r>
              <a:rPr lang="en-US" altLang="zh-CN" sz="2400">
                <a:solidFill>
                  <a:srgbClr val="C00000"/>
                </a:solidFill>
                <a:highlight>
                  <a:srgbClr val="FFFF00"/>
                </a:highlight>
                <a:latin typeface="黑体" panose="02010609060101010101" charset="-122"/>
                <a:ea typeface="黑体" panose="02010609060101010101" charset="-122"/>
                <a:cs typeface="黑体" panose="02010609060101010101" charset="-122"/>
              </a:rPr>
              <a:t>10</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月</a:t>
            </a:r>
            <a:r>
              <a:rPr lang="en-US" altLang="zh-CN" sz="2400">
                <a:solidFill>
                  <a:srgbClr val="C00000"/>
                </a:solidFill>
                <a:highlight>
                  <a:srgbClr val="FFFF00"/>
                </a:highlight>
                <a:latin typeface="黑体" panose="02010609060101010101" charset="-122"/>
                <a:ea typeface="黑体" panose="02010609060101010101" charset="-122"/>
                <a:cs typeface="黑体" panose="02010609060101010101" charset="-122"/>
              </a:rPr>
              <a:t>10</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日</a:t>
            </a:r>
            <a:r>
              <a:rPr lang="en-US" altLang="zh-CN" sz="2400">
                <a:solidFill>
                  <a:srgbClr val="C00000"/>
                </a:solidFill>
                <a:highlight>
                  <a:srgbClr val="FFFF00"/>
                </a:highlight>
                <a:latin typeface="黑体" panose="02010609060101010101" charset="-122"/>
                <a:ea typeface="黑体" panose="02010609060101010101" charset="-122"/>
                <a:cs typeface="黑体" panose="02010609060101010101" charset="-122"/>
              </a:rPr>
              <a:t>-11</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日，习近平总书记主持召开国有企业党的建设工作会。</a:t>
            </a:r>
            <a:endParaRPr lang="en-US" altLang="ko-KR"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0000"/>
              </a:lnSpc>
              <a:spcBef>
                <a:spcPts val="0"/>
              </a:spcBef>
              <a:spcAft>
                <a:spcPts val="0"/>
              </a:spcAft>
              <a:buFontTx/>
              <a:buNone/>
            </a:pPr>
            <a:r>
              <a:rPr lang="en-US" altLang="ko-KR" sz="2400">
                <a:solidFill>
                  <a:srgbClr val="C00000"/>
                </a:solidFill>
                <a:latin typeface="黑体" panose="02010609060101010101" charset="-122"/>
                <a:ea typeface="黑体" panose="02010609060101010101" charset="-122"/>
                <a:cs typeface="黑体" panose="02010609060101010101" charset="-122"/>
              </a:rPr>
              <a:t>    5.2017</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18</a:t>
            </a:r>
            <a:r>
              <a:rPr lang="zh-CN" altLang="en-US" sz="2400">
                <a:solidFill>
                  <a:srgbClr val="C00000"/>
                </a:solidFill>
                <a:latin typeface="黑体" panose="02010609060101010101" charset="-122"/>
                <a:ea typeface="黑体" panose="02010609060101010101" charset="-122"/>
                <a:cs typeface="黑体" panose="02010609060101010101" charset="-122"/>
              </a:rPr>
              <a:t>日</a:t>
            </a:r>
            <a:r>
              <a:rPr lang="en-US" altLang="zh-CN" sz="2400">
                <a:solidFill>
                  <a:srgbClr val="C00000"/>
                </a:solidFill>
                <a:latin typeface="黑体" panose="02010609060101010101" charset="-122"/>
                <a:ea typeface="黑体" panose="02010609060101010101" charset="-122"/>
                <a:cs typeface="黑体" panose="02010609060101010101" charset="-122"/>
              </a:rPr>
              <a:t>-24</a:t>
            </a:r>
            <a:r>
              <a:rPr lang="zh-CN" altLang="en-US" sz="2400">
                <a:solidFill>
                  <a:srgbClr val="C00000"/>
                </a:solidFill>
                <a:latin typeface="黑体" panose="02010609060101010101" charset="-122"/>
                <a:ea typeface="黑体" panose="02010609060101010101" charset="-122"/>
                <a:cs typeface="黑体" panose="02010609060101010101" charset="-122"/>
              </a:rPr>
              <a:t>日，党的十九大胜利召开，习近平新时代中国特色社会主义思想写入党章，国有企业党组织围绕企业生产经营工作开展工作。</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0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6.2018</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28</a:t>
            </a:r>
            <a:r>
              <a:rPr lang="zh-CN" altLang="en-US" sz="2400">
                <a:solidFill>
                  <a:srgbClr val="C00000"/>
                </a:solidFill>
                <a:latin typeface="黑体" panose="02010609060101010101" charset="-122"/>
                <a:ea typeface="黑体" panose="02010609060101010101" charset="-122"/>
                <a:cs typeface="黑体" panose="02010609060101010101" charset="-122"/>
              </a:rPr>
              <a:t>日，中共中央正式实施《中国共产党支部工作条例</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rPr>
              <a:t>试行</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rPr>
              <a:t>》。</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0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7.2019</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5</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6</a:t>
            </a:r>
            <a:r>
              <a:rPr lang="zh-CN" altLang="en-US" sz="2400">
                <a:solidFill>
                  <a:srgbClr val="C00000"/>
                </a:solidFill>
                <a:latin typeface="黑体" panose="02010609060101010101" charset="-122"/>
                <a:ea typeface="黑体" panose="02010609060101010101" charset="-122"/>
                <a:cs typeface="黑体" panose="02010609060101010101" charset="-122"/>
              </a:rPr>
              <a:t>日，中共中央正式实施《中国共产党党员教育管理工作条例》。</a:t>
            </a:r>
            <a:endParaRPr lang="en-US" altLang="zh-CN"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0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8.2019</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11</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30</a:t>
            </a:r>
            <a:r>
              <a:rPr lang="zh-CN" altLang="en-US" sz="2400">
                <a:solidFill>
                  <a:srgbClr val="C00000"/>
                </a:solidFill>
                <a:latin typeface="黑体" panose="02010609060101010101" charset="-122"/>
                <a:ea typeface="黑体" panose="02010609060101010101" charset="-122"/>
                <a:cs typeface="黑体" panose="02010609060101010101" charset="-122"/>
              </a:rPr>
              <a:t>日，中共中央</a:t>
            </a:r>
            <a:r>
              <a:rPr lang="zh-CN" altLang="en-US" sz="2400">
                <a:solidFill>
                  <a:srgbClr val="C00000"/>
                </a:solidFill>
                <a:latin typeface="黑体" panose="02010609060101010101" charset="-122"/>
                <a:ea typeface="黑体" panose="02010609060101010101" charset="-122"/>
                <a:cs typeface="黑体" panose="02010609060101010101" charset="-122"/>
              </a:rPr>
              <a:t>正式实施《中国共产党国有企业基层组织工作条例</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rPr>
              <a:t>试行</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rPr>
              <a:t>》。</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0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9.2022</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16</a:t>
            </a:r>
            <a:r>
              <a:rPr lang="zh-CN" altLang="en-US" sz="2400">
                <a:solidFill>
                  <a:srgbClr val="C00000"/>
                </a:solidFill>
                <a:latin typeface="黑体" panose="02010609060101010101" charset="-122"/>
                <a:ea typeface="黑体" panose="02010609060101010101" charset="-122"/>
                <a:cs typeface="黑体" panose="02010609060101010101" charset="-122"/>
              </a:rPr>
              <a:t>日</a:t>
            </a:r>
            <a:r>
              <a:rPr lang="en-US" altLang="zh-CN" sz="2400">
                <a:solidFill>
                  <a:srgbClr val="C00000"/>
                </a:solidFill>
                <a:latin typeface="黑体" panose="02010609060101010101" charset="-122"/>
                <a:ea typeface="黑体" panose="02010609060101010101" charset="-122"/>
                <a:cs typeface="黑体" panose="02010609060101010101" charset="-122"/>
              </a:rPr>
              <a:t>-22</a:t>
            </a:r>
            <a:r>
              <a:rPr lang="zh-CN" altLang="en-US" sz="2400">
                <a:solidFill>
                  <a:srgbClr val="C00000"/>
                </a:solidFill>
                <a:latin typeface="黑体" panose="02010609060101010101" charset="-122"/>
                <a:ea typeface="黑体" panose="02010609060101010101" charset="-122"/>
                <a:cs typeface="黑体" panose="02010609060101010101" charset="-122"/>
              </a:rPr>
              <a:t>日，党的二十大胜利召开。</a:t>
            </a:r>
            <a:r>
              <a:rPr lang="en-US" altLang="zh-CN" sz="2400">
                <a:solidFill>
                  <a:srgbClr val="C00000"/>
                </a:solidFill>
                <a:latin typeface="黑体" panose="02010609060101010101" charset="-122"/>
                <a:ea typeface="黑体" panose="02010609060101010101" charset="-122"/>
                <a:cs typeface="黑体" panose="02010609060101010101" charset="-122"/>
              </a:rPr>
              <a:t>           </a:t>
            </a:r>
            <a:endParaRPr lang="en-US" altLang="zh-CN" sz="2400">
              <a:solidFill>
                <a:srgbClr val="C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629920" y="2914650"/>
            <a:ext cx="455549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直接用这个表行不行？</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pic>
        <p:nvPicPr>
          <p:cNvPr id="3" name="图片 2"/>
          <p:cNvPicPr>
            <a:picLocks noChangeAspect="1"/>
          </p:cNvPicPr>
          <p:nvPr/>
        </p:nvPicPr>
        <p:blipFill>
          <a:blip r:embed="rId2"/>
          <a:stretch>
            <a:fillRect/>
          </a:stretch>
        </p:blipFill>
        <p:spPr>
          <a:xfrm>
            <a:off x="5055235" y="212090"/>
            <a:ext cx="4860925" cy="6529705"/>
          </a:xfrm>
          <a:prstGeom prst="rect">
            <a:avLst/>
          </a:prstGeom>
        </p:spPr>
      </p:pic>
      <p:pic>
        <p:nvPicPr>
          <p:cNvPr id="4" name="图片 3"/>
          <p:cNvPicPr>
            <a:picLocks noChangeAspect="1"/>
          </p:cNvPicPr>
          <p:nvPr/>
        </p:nvPicPr>
        <p:blipFill>
          <a:blip r:embed="rId3"/>
          <a:stretch>
            <a:fillRect/>
          </a:stretch>
        </p:blipFill>
        <p:spPr>
          <a:xfrm>
            <a:off x="4878705" y="212090"/>
            <a:ext cx="6485255" cy="6578600"/>
          </a:xfrm>
          <a:prstGeom prst="rect">
            <a:avLst/>
          </a:prstGeom>
        </p:spPr>
      </p:pic>
      <p:sp>
        <p:nvSpPr>
          <p:cNvPr id="5" name="文本框 4"/>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693420" y="1450340"/>
            <a:ext cx="10651490" cy="468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党员管理考核细则中的加减分条款有以下内容，都合适吗？</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endPar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1.</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受到上级党组织表彰加</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3-5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2.</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降本增效工作成效突出被行政通报表扬，加</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1-3</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3.</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违反法律法规、党纪党规的，扣</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次；</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4.</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连续</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6</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个月不缴纳党费，扣</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年度获得积分排名第</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1</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的党员，优先推荐为上级评选</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优秀共产党员</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人选和民主评议党员</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优秀</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格次。</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421005" y="2521585"/>
            <a:ext cx="1569720" cy="292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这个党员积分汇总表有没有问题</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pic>
        <p:nvPicPr>
          <p:cNvPr id="5" name="图片 4"/>
          <p:cNvPicPr>
            <a:picLocks noChangeAspect="1"/>
          </p:cNvPicPr>
          <p:nvPr/>
        </p:nvPicPr>
        <p:blipFill>
          <a:blip r:embed="rId2"/>
          <a:stretch>
            <a:fillRect/>
          </a:stretch>
        </p:blipFill>
        <p:spPr>
          <a:xfrm>
            <a:off x="1990090" y="1112520"/>
            <a:ext cx="9767570" cy="5131435"/>
          </a:xfrm>
          <a:prstGeom prst="rect">
            <a:avLst/>
          </a:prstGeom>
        </p:spPr>
      </p:pic>
      <p:pic>
        <p:nvPicPr>
          <p:cNvPr id="6" name="图片 5"/>
          <p:cNvPicPr>
            <a:picLocks noChangeAspect="1"/>
          </p:cNvPicPr>
          <p:nvPr/>
        </p:nvPicPr>
        <p:blipFill>
          <a:blip r:embed="rId3"/>
          <a:stretch>
            <a:fillRect/>
          </a:stretch>
        </p:blipFill>
        <p:spPr>
          <a:xfrm>
            <a:off x="1990725" y="1113155"/>
            <a:ext cx="9767570" cy="5130800"/>
          </a:xfrm>
          <a:prstGeom prst="rect">
            <a:avLst/>
          </a:prstGeom>
        </p:spPr>
      </p:pic>
      <p:sp>
        <p:nvSpPr>
          <p:cNvPr id="3" name="文本框 2"/>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 name="Rectangle 96"/>
          <p:cNvSpPr/>
          <p:nvPr/>
        </p:nvSpPr>
        <p:spPr>
          <a:xfrm>
            <a:off x="1557655" y="638175"/>
            <a:ext cx="2177415" cy="534035"/>
          </a:xfrm>
          <a:prstGeom prst="rect">
            <a:avLst/>
          </a:prstGeom>
        </p:spPr>
        <p:txBody>
          <a:bodyPr wrap="square">
            <a:spAutoFit/>
          </a:bodyPr>
          <a:p>
            <a:pPr fontAlgn="base">
              <a:lnSpc>
                <a:spcPct val="120000"/>
              </a:lnSpc>
              <a:spcBef>
                <a:spcPts val="0"/>
              </a:spcBef>
              <a:spcAft>
                <a:spcPts val="0"/>
              </a:spcAft>
            </a:pPr>
            <a:r>
              <a:rPr lang="zh-CN" altLang="en-US" sz="2400" dirty="0">
                <a:solidFill>
                  <a:srgbClr val="FF0000"/>
                </a:solidFill>
                <a:latin typeface="方正小标宋_GBK" panose="03000509000000000000" charset="-122"/>
                <a:ea typeface="方正小标宋_GBK" panose="03000509000000000000" charset="-122"/>
                <a:cs typeface="+mn-ea"/>
                <a:sym typeface="Arial" panose="020B0704020202020204" pitchFamily="34" charset="0"/>
              </a:rPr>
              <a:t>思想汇报</a:t>
            </a:r>
            <a:endParaRPr lang="zh-CN" sz="2000" dirty="0">
              <a:solidFill>
                <a:schemeClr val="tx1"/>
              </a:solidFill>
              <a:latin typeface="方正小标宋_GBK" panose="03000509000000000000" charset="-122"/>
              <a:ea typeface="方正小标宋_GBK" panose="03000509000000000000" charset="-122"/>
              <a:cs typeface="+mn-ea"/>
              <a:sym typeface="Arial" panose="020B0704020202020204" pitchFamily="34" charset="0"/>
            </a:endParaRPr>
          </a:p>
        </p:txBody>
      </p:sp>
      <p:pic>
        <p:nvPicPr>
          <p:cNvPr id="4" name="图片 3"/>
          <p:cNvPicPr>
            <a:picLocks noChangeAspect="1"/>
          </p:cNvPicPr>
          <p:nvPr/>
        </p:nvPicPr>
        <p:blipFill>
          <a:blip r:embed="rId2"/>
          <a:stretch>
            <a:fillRect/>
          </a:stretch>
        </p:blipFill>
        <p:spPr>
          <a:xfrm>
            <a:off x="3983355" y="353060"/>
            <a:ext cx="5699125" cy="6151880"/>
          </a:xfrm>
          <a:prstGeom prst="rect">
            <a:avLst/>
          </a:prstGeom>
        </p:spPr>
      </p:pic>
      <p:sp>
        <p:nvSpPr>
          <p:cNvPr id="5" name="文本框 4"/>
          <p:cNvSpPr txBox="1"/>
          <p:nvPr/>
        </p:nvSpPr>
        <p:spPr>
          <a:xfrm>
            <a:off x="629920" y="2914650"/>
            <a:ext cx="455549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这样的思想汇报</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合不合格</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pic>
        <p:nvPicPr>
          <p:cNvPr id="6" name="图片 5"/>
          <p:cNvPicPr>
            <a:picLocks noChangeAspect="1"/>
          </p:cNvPicPr>
          <p:nvPr/>
        </p:nvPicPr>
        <p:blipFill>
          <a:blip r:embed="rId3"/>
          <a:stretch>
            <a:fillRect/>
          </a:stretch>
        </p:blipFill>
        <p:spPr>
          <a:xfrm>
            <a:off x="306070" y="353060"/>
            <a:ext cx="6082030" cy="6082030"/>
          </a:xfrm>
          <a:prstGeom prst="rect">
            <a:avLst/>
          </a:prstGeom>
        </p:spPr>
      </p:pic>
      <p:pic>
        <p:nvPicPr>
          <p:cNvPr id="7" name="图片 6"/>
          <p:cNvPicPr>
            <a:picLocks noChangeAspect="1"/>
          </p:cNvPicPr>
          <p:nvPr/>
        </p:nvPicPr>
        <p:blipFill>
          <a:blip r:embed="rId4"/>
          <a:stretch>
            <a:fillRect/>
          </a:stretch>
        </p:blipFill>
        <p:spPr>
          <a:xfrm>
            <a:off x="6230620" y="1662430"/>
            <a:ext cx="5696585" cy="4309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594360" y="2532380"/>
            <a:ext cx="3771900" cy="186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思考：这份谈心谈话记录有没有什么问题？</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2" name="图片 1"/>
          <p:cNvPicPr>
            <a:picLocks noChangeAspect="1"/>
          </p:cNvPicPr>
          <p:nvPr>
            <p:custDataLst>
              <p:tags r:id="rId2"/>
            </p:custDataLst>
          </p:nvPr>
        </p:nvPicPr>
        <p:blipFill>
          <a:blip r:embed="rId3"/>
          <a:stretch>
            <a:fillRect/>
          </a:stretch>
        </p:blipFill>
        <p:spPr>
          <a:xfrm>
            <a:off x="4878705" y="161925"/>
            <a:ext cx="6144260" cy="6477000"/>
          </a:xfrm>
          <a:prstGeom prst="rect">
            <a:avLst/>
          </a:prstGeom>
        </p:spPr>
      </p:pic>
      <p:pic>
        <p:nvPicPr>
          <p:cNvPr id="6" name="图片 5" descr="/Users/lyrical/Library/Containers/com.kingsoft.wpsoffice.mac/Data/tmp/photoeditapp/20240702110044/temp.pngtemp"/>
          <p:cNvPicPr>
            <a:picLocks noChangeAspect="1"/>
          </p:cNvPicPr>
          <p:nvPr/>
        </p:nvPicPr>
        <p:blipFill>
          <a:blip r:embed="rId4"/>
          <a:stretch>
            <a:fillRect/>
          </a:stretch>
        </p:blipFill>
        <p:spPr>
          <a:xfrm>
            <a:off x="4878705" y="174308"/>
            <a:ext cx="6144260" cy="6476365"/>
          </a:xfrm>
          <a:prstGeom prst="rect">
            <a:avLst/>
          </a:prstGeom>
        </p:spPr>
      </p:pic>
      <p:sp>
        <p:nvSpPr>
          <p:cNvPr id="5" name="文本框 4"/>
          <p:cNvSpPr txBox="1"/>
          <p:nvPr>
            <p:custDataLst>
              <p:tags r:id="rId5"/>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谈心谈话</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301625" y="1216660"/>
            <a:ext cx="11395075" cy="3046095"/>
          </a:xfrm>
          <a:prstGeom prst="rect">
            <a:avLst/>
          </a:prstGeom>
        </p:spPr>
        <p:txBody>
          <a:bodyPr wrap="square">
            <a:spAutoFit/>
          </a:bodyPr>
          <a:p>
            <a:pPr marL="406400" algn="just">
              <a:lnSpc>
                <a:spcPct val="120000"/>
              </a:lnSpc>
              <a:spcBef>
                <a:spcPts val="0"/>
              </a:spcBef>
              <a:spcAft>
                <a:spcPts val="0"/>
              </a:spcAft>
            </a:pPr>
            <a:r>
              <a:rPr lang="en-US" sz="2000" b="1"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b="1" kern="100" dirty="0" smtClean="0">
                <a:solidFill>
                  <a:srgbClr val="C00000"/>
                </a:solidFill>
                <a:latin typeface="黑体" panose="02010609060101010101" charset="-122"/>
                <a:ea typeface="黑体" panose="02010609060101010101" charset="-122"/>
                <a:cs typeface="黑体" panose="02010609060101010101" charset="-122"/>
              </a:rPr>
              <a:t>六必谈：</a:t>
            </a:r>
            <a:endParaRPr lang="zh-CN" altLang="en-US"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党支部应当注重分析党员思想状况和心理状态，对家庭发生重大变故和出现重大困难、身心健康存在突出问题等情况的党员，党支部书记应该帮助做好心理疏导。</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对受到处分处置以及有不良反映的党员，党支部书记应当有针对性地做好思想政治工作。</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3.</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发现党员有较突出的思想作风问题和违纪违法苗头。</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4.</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党员之间出现不团结。</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5.</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党员受到上级组织表彰奖励和提拔重用。</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6.</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被党组织批准为预备党员、预备期满转正或延期转正。</a:t>
            </a:r>
            <a:endPar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2" name="矩形 1"/>
          <p:cNvSpPr/>
          <p:nvPr/>
        </p:nvSpPr>
        <p:spPr>
          <a:xfrm>
            <a:off x="593090" y="4529455"/>
            <a:ext cx="3232150" cy="1938020"/>
          </a:xfrm>
          <a:prstGeom prst="rect">
            <a:avLst/>
          </a:prstGeom>
          <a:solidFill>
            <a:schemeClr val="accent5">
              <a:lumMod val="40000"/>
              <a:lumOff val="60000"/>
            </a:schemeClr>
          </a:solidFill>
        </p:spPr>
        <p:txBody>
          <a:bodyPr wrap="square">
            <a:spAutoFit/>
          </a:bodyPr>
          <a:p>
            <a:pPr marL="406400" algn="just">
              <a:lnSpc>
                <a:spcPct val="120000"/>
              </a:lnSpc>
              <a:spcBef>
                <a:spcPts val="0"/>
              </a:spcBef>
              <a:spcAft>
                <a:spcPts val="0"/>
              </a:spcAft>
            </a:pPr>
            <a:r>
              <a:rPr lang="zh-CN" sz="2000" b="1" kern="100" dirty="0" smtClean="0">
                <a:solidFill>
                  <a:srgbClr val="C00000"/>
                </a:solidFill>
                <a:latin typeface="黑体" panose="02010609060101010101" charset="-122"/>
                <a:ea typeface="黑体" panose="02010609060101010101" charset="-122"/>
                <a:cs typeface="黑体" panose="02010609060101010101" charset="-122"/>
              </a:rPr>
              <a:t>谈心谈话原则</a:t>
            </a:r>
            <a:endParaRPr lang="zh-CN" altLang="en-US"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宽松的心理环境。</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胸怀真诚和善意。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3.</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取得信任和好感。</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4.</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善于倾听心声。</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6" name="矩形 5"/>
          <p:cNvSpPr/>
          <p:nvPr/>
        </p:nvSpPr>
        <p:spPr>
          <a:xfrm>
            <a:off x="0" y="4300855"/>
            <a:ext cx="12207875" cy="158750"/>
          </a:xfrm>
          <a:prstGeom prst="rect">
            <a:avLst/>
          </a:prstGeom>
          <a:solidFill>
            <a:schemeClr val="accent2">
              <a:lumMod val="40000"/>
              <a:lumOff val="60000"/>
            </a:schemeClr>
          </a:solidFill>
          <a:ln>
            <a:solidFill>
              <a:schemeClr val="accent2">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ysClr val="windowText" lastClr="000000"/>
                </a:solidFill>
              </a:ln>
              <a:solidFill>
                <a:schemeClr val="accent2">
                  <a:lumMod val="40000"/>
                  <a:lumOff val="60000"/>
                </a:schemeClr>
              </a:solidFill>
            </a:endParaRPr>
          </a:p>
        </p:txBody>
      </p:sp>
      <p:sp>
        <p:nvSpPr>
          <p:cNvPr id="7" name="矩形 6"/>
          <p:cNvSpPr/>
          <p:nvPr/>
        </p:nvSpPr>
        <p:spPr>
          <a:xfrm>
            <a:off x="3987800" y="4532630"/>
            <a:ext cx="3585210" cy="1938020"/>
          </a:xfrm>
          <a:prstGeom prst="rect">
            <a:avLst/>
          </a:prstGeom>
          <a:solidFill>
            <a:schemeClr val="accent4">
              <a:lumMod val="40000"/>
              <a:lumOff val="60000"/>
            </a:schemeClr>
          </a:solidFill>
        </p:spPr>
        <p:txBody>
          <a:bodyPr wrap="square">
            <a:spAutoFit/>
          </a:bodyPr>
          <a:p>
            <a:pPr marL="406400" algn="just">
              <a:lnSpc>
                <a:spcPct val="120000"/>
              </a:lnSpc>
              <a:spcBef>
                <a:spcPts val="0"/>
              </a:spcBef>
              <a:spcAft>
                <a:spcPts val="0"/>
              </a:spcAft>
            </a:pPr>
            <a:r>
              <a:rPr lang="zh-CN" sz="2000" b="1" kern="100" dirty="0" smtClean="0">
                <a:solidFill>
                  <a:srgbClr val="C00000"/>
                </a:solidFill>
                <a:latin typeface="黑体" panose="02010609060101010101" charset="-122"/>
                <a:ea typeface="黑体" panose="02010609060101010101" charset="-122"/>
                <a:cs typeface="黑体" panose="02010609060101010101" charset="-122"/>
              </a:rPr>
              <a:t>谈心谈话形式</a:t>
            </a:r>
            <a:endParaRPr lang="zh-CN"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一般</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一对一</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，共性话题</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一对多</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外出或流动党员打电话</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3.</a:t>
            </a:r>
            <a:r>
              <a:rPr 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困难党员上门谈</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8" name="矩形 7"/>
          <p:cNvSpPr/>
          <p:nvPr/>
        </p:nvSpPr>
        <p:spPr>
          <a:xfrm>
            <a:off x="7735570" y="4714240"/>
            <a:ext cx="3904615" cy="1568450"/>
          </a:xfrm>
          <a:prstGeom prst="rect">
            <a:avLst/>
          </a:prstGeom>
          <a:solidFill>
            <a:schemeClr val="accent6">
              <a:lumMod val="40000"/>
              <a:lumOff val="60000"/>
            </a:schemeClr>
          </a:solidFill>
        </p:spPr>
        <p:txBody>
          <a:bodyPr wrap="square">
            <a:spAutoFit/>
          </a:bodyPr>
          <a:p>
            <a:pPr marL="406400" algn="just">
              <a:lnSpc>
                <a:spcPct val="120000"/>
              </a:lnSpc>
              <a:spcBef>
                <a:spcPts val="0"/>
              </a:spcBef>
              <a:spcAft>
                <a:spcPts val="0"/>
              </a:spcAft>
            </a:pPr>
            <a:r>
              <a:rPr lang="zh-CN" sz="2000" b="1" kern="100" dirty="0" smtClean="0">
                <a:solidFill>
                  <a:srgbClr val="C00000"/>
                </a:solidFill>
                <a:latin typeface="黑体" panose="02010609060101010101" charset="-122"/>
                <a:ea typeface="黑体" panose="02010609060101010101" charset="-122"/>
                <a:cs typeface="黑体" panose="02010609060101010101" charset="-122"/>
              </a:rPr>
              <a:t>谈心谈话方法</a:t>
            </a:r>
            <a:endParaRPr lang="zh-CN" altLang="en-US"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鼓励式。</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批评式。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3.</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讨论式。</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    4.</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说理式。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5.</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迂回式。</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    6.</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聊天式。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谈心谈话</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6" name="Rectangle 96"/>
          <p:cNvSpPr/>
          <p:nvPr/>
        </p:nvSpPr>
        <p:spPr>
          <a:xfrm>
            <a:off x="1633855" y="1950085"/>
            <a:ext cx="3770630" cy="645160"/>
          </a:xfrm>
          <a:prstGeom prst="rect">
            <a:avLst/>
          </a:prstGeom>
        </p:spPr>
        <p:txBody>
          <a:bodyPr wrap="square">
            <a:spAutoFit/>
          </a:bodyPr>
          <a:lstStyle/>
          <a:p>
            <a:pPr fontAlgn="base">
              <a:lnSpc>
                <a:spcPct val="150000"/>
              </a:lnSpc>
            </a:pPr>
            <a:r>
              <a:rPr lang="zh-CN" sz="2400" b="1"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对困难党员的关注点：</a:t>
            </a:r>
            <a:endParaRPr lang="zh-CN" sz="2400" b="1"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1" name="Rectangle 96"/>
          <p:cNvSpPr/>
          <p:nvPr/>
        </p:nvSpPr>
        <p:spPr>
          <a:xfrm>
            <a:off x="657860" y="2811780"/>
            <a:ext cx="10864215" cy="2491740"/>
          </a:xfrm>
          <a:prstGeom prst="rect">
            <a:avLst/>
          </a:prstGeom>
        </p:spPr>
        <p:txBody>
          <a:bodyPr wrap="square">
            <a:spAutoFit/>
          </a:bodyPr>
          <a:lstStyle/>
          <a:p>
            <a:pPr fontAlgn="base">
              <a:lnSpc>
                <a:spcPct val="150000"/>
              </a:lnSpc>
              <a:spcBef>
                <a:spcPts val="0"/>
              </a:spcBef>
              <a:spcAft>
                <a:spcPts val="0"/>
              </a:spcAft>
            </a:pPr>
            <a:r>
              <a:rPr lang="en-US" altLang="zh-CN" sz="26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Arial" panose="020B0704020202020204" pitchFamily="34" charset="0"/>
              </a:rPr>
              <a:t>   </a:t>
            </a:r>
            <a:r>
              <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 1.</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如果有困难党员，</a:t>
            </a:r>
            <a:r>
              <a:rPr lang="zh-CN" altLang="en-US"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党支部</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是否通过谈心谈话了解党员需求和建议；</a:t>
            </a:r>
            <a:endPar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pPr fontAlgn="base">
              <a:lnSpc>
                <a:spcPct val="150000"/>
              </a:lnSpc>
              <a:spcBef>
                <a:spcPts val="0"/>
              </a:spcBef>
              <a:spcAft>
                <a:spcPts val="0"/>
              </a:spcAft>
            </a:pP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    </a:t>
            </a:r>
            <a:r>
              <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2.</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是否有</a:t>
            </a:r>
            <a:r>
              <a:rPr lang="zh-CN" altLang="en-US"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党支部</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走访慰问生活困难党员记录；</a:t>
            </a:r>
            <a:endPar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pPr fontAlgn="base">
              <a:lnSpc>
                <a:spcPct val="150000"/>
              </a:lnSpc>
              <a:spcBef>
                <a:spcPts val="0"/>
              </a:spcBef>
              <a:spcAft>
                <a:spcPts val="0"/>
              </a:spcAft>
            </a:pPr>
            <a:r>
              <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    3.</a:t>
            </a:r>
            <a:r>
              <a:rPr lang="zh-CN" altLang="en-US"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党</a:t>
            </a:r>
            <a:r>
              <a:rPr lang="zh-CN"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支部</a:t>
            </a:r>
            <a:r>
              <a:rPr 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是否采取有效措施，解决困难党员问题，让困难党员感受组织的温暖。</a:t>
            </a:r>
            <a:endParaRPr 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p:txBody>
      </p:sp>
      <p:sp>
        <p:nvSpPr>
          <p:cNvPr id="34" name="KSO_Shape"/>
          <p:cNvSpPr/>
          <p:nvPr/>
        </p:nvSpPr>
        <p:spPr bwMode="auto">
          <a:xfrm>
            <a:off x="657860" y="1908175"/>
            <a:ext cx="732155" cy="635635"/>
          </a:xfrm>
          <a:custGeom>
            <a:avLst/>
            <a:gdLst>
              <a:gd name="T0" fmla="*/ 1412782 w 3753"/>
              <a:gd name="T1" fmla="*/ 1345396 h 3506"/>
              <a:gd name="T2" fmla="*/ 1240082 w 3753"/>
              <a:gd name="T3" fmla="*/ 1199053 h 3506"/>
              <a:gd name="T4" fmla="*/ 984869 w 3753"/>
              <a:gd name="T5" fmla="*/ 1199053 h 3506"/>
              <a:gd name="T6" fmla="*/ 1010295 w 3753"/>
              <a:gd name="T7" fmla="*/ 1111727 h 3506"/>
              <a:gd name="T8" fmla="*/ 1289013 w 3753"/>
              <a:gd name="T9" fmla="*/ 974021 h 3506"/>
              <a:gd name="T10" fmla="*/ 1597475 w 3753"/>
              <a:gd name="T11" fmla="*/ 974021 h 3506"/>
              <a:gd name="T12" fmla="*/ 1708770 w 3753"/>
              <a:gd name="T13" fmla="*/ 1059427 h 3506"/>
              <a:gd name="T14" fmla="*/ 1800397 w 3753"/>
              <a:gd name="T15" fmla="*/ 1345396 h 3506"/>
              <a:gd name="T16" fmla="*/ 1412782 w 3753"/>
              <a:gd name="T17" fmla="*/ 1345396 h 3506"/>
              <a:gd name="T18" fmla="*/ 1366249 w 3753"/>
              <a:gd name="T19" fmla="*/ 895811 h 3506"/>
              <a:gd name="T20" fmla="*/ 1322114 w 3753"/>
              <a:gd name="T21" fmla="*/ 892453 h 3506"/>
              <a:gd name="T22" fmla="*/ 1413741 w 3753"/>
              <a:gd name="T23" fmla="*/ 594009 h 3506"/>
              <a:gd name="T24" fmla="*/ 1209859 w 3753"/>
              <a:gd name="T25" fmla="*/ 225032 h 3506"/>
              <a:gd name="T26" fmla="*/ 1708770 w 3753"/>
              <a:gd name="T27" fmla="*/ 552745 h 3506"/>
              <a:gd name="T28" fmla="*/ 1366249 w 3753"/>
              <a:gd name="T29" fmla="*/ 895811 h 3506"/>
              <a:gd name="T30" fmla="*/ 1309162 w 3753"/>
              <a:gd name="T31" fmla="*/ 622318 h 3506"/>
              <a:gd name="T32" fmla="*/ 879810 w 3753"/>
              <a:gd name="T33" fmla="*/ 1051750 h 3506"/>
              <a:gd name="T34" fmla="*/ 450459 w 3753"/>
              <a:gd name="T35" fmla="*/ 622318 h 3506"/>
              <a:gd name="T36" fmla="*/ 879810 w 3753"/>
              <a:gd name="T37" fmla="*/ 192885 h 3506"/>
              <a:gd name="T38" fmla="*/ 1309162 w 3753"/>
              <a:gd name="T39" fmla="*/ 622318 h 3506"/>
              <a:gd name="T40" fmla="*/ 809291 w 3753"/>
              <a:gd name="T41" fmla="*/ 309479 h 3506"/>
              <a:gd name="T42" fmla="*/ 550241 w 3753"/>
              <a:gd name="T43" fmla="*/ 622318 h 3506"/>
              <a:gd name="T44" fmla="*/ 879810 w 3753"/>
              <a:gd name="T45" fmla="*/ 951949 h 3506"/>
              <a:gd name="T46" fmla="*/ 1208900 w 3753"/>
              <a:gd name="T47" fmla="*/ 622318 h 3506"/>
              <a:gd name="T48" fmla="*/ 809291 w 3753"/>
              <a:gd name="T49" fmla="*/ 309479 h 3506"/>
              <a:gd name="T50" fmla="*/ 565113 w 3753"/>
              <a:gd name="T51" fmla="*/ 217355 h 3506"/>
              <a:gd name="T52" fmla="*/ 344440 w 3753"/>
              <a:gd name="T53" fmla="*/ 594009 h 3506"/>
              <a:gd name="T54" fmla="*/ 437986 w 3753"/>
              <a:gd name="T55" fmla="*/ 932757 h 3506"/>
              <a:gd name="T56" fmla="*/ 431270 w 3753"/>
              <a:gd name="T57" fmla="*/ 933237 h 3506"/>
              <a:gd name="T58" fmla="*/ 88749 w 3753"/>
              <a:gd name="T59" fmla="*/ 552745 h 3506"/>
              <a:gd name="T60" fmla="*/ 565113 w 3753"/>
              <a:gd name="T61" fmla="*/ 217355 h 3506"/>
              <a:gd name="T62" fmla="*/ 218753 w 3753"/>
              <a:gd name="T63" fmla="*/ 974021 h 3506"/>
              <a:gd name="T64" fmla="*/ 468688 w 3753"/>
              <a:gd name="T65" fmla="*/ 974021 h 3506"/>
              <a:gd name="T66" fmla="*/ 752684 w 3753"/>
              <a:gd name="T67" fmla="*/ 1123243 h 3506"/>
              <a:gd name="T68" fmla="*/ 770434 w 3753"/>
              <a:gd name="T69" fmla="*/ 1199053 h 3506"/>
              <a:gd name="T70" fmla="*/ 546883 w 3753"/>
              <a:gd name="T71" fmla="*/ 1199053 h 3506"/>
              <a:gd name="T72" fmla="*/ 378980 w 3753"/>
              <a:gd name="T73" fmla="*/ 1345396 h 3506"/>
              <a:gd name="T74" fmla="*/ 0 w 3753"/>
              <a:gd name="T75" fmla="*/ 1345396 h 3506"/>
              <a:gd name="T76" fmla="*/ 110336 w 3753"/>
              <a:gd name="T77" fmla="*/ 1059427 h 3506"/>
              <a:gd name="T78" fmla="*/ 218753 w 3753"/>
              <a:gd name="T79" fmla="*/ 974021 h 3506"/>
              <a:gd name="T80" fmla="*/ 613085 w 3753"/>
              <a:gd name="T81" fmla="*/ 1234079 h 3506"/>
              <a:gd name="T82" fmla="*/ 1169562 w 3753"/>
              <a:gd name="T83" fmla="*/ 1234079 h 3506"/>
              <a:gd name="T84" fmla="*/ 1309162 w 3753"/>
              <a:gd name="T85" fmla="*/ 1341558 h 3506"/>
              <a:gd name="T86" fmla="*/ 1423815 w 3753"/>
              <a:gd name="T87" fmla="*/ 1682225 h 3506"/>
              <a:gd name="T88" fmla="*/ 339164 w 3753"/>
              <a:gd name="T89" fmla="*/ 1682225 h 3506"/>
              <a:gd name="T90" fmla="*/ 477323 w 3753"/>
              <a:gd name="T91" fmla="*/ 1341558 h 3506"/>
              <a:gd name="T92" fmla="*/ 613085 w 3753"/>
              <a:gd name="T93" fmla="*/ 1234079 h 35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53" h="3506">
                <a:moveTo>
                  <a:pt x="2945" y="2804"/>
                </a:moveTo>
                <a:cubicBezTo>
                  <a:pt x="2931" y="2765"/>
                  <a:pt x="2838" y="2499"/>
                  <a:pt x="2585" y="2499"/>
                </a:cubicBezTo>
                <a:cubicBezTo>
                  <a:pt x="2053" y="2499"/>
                  <a:pt x="2053" y="2499"/>
                  <a:pt x="2053" y="2499"/>
                </a:cubicBezTo>
                <a:cubicBezTo>
                  <a:pt x="2106" y="2317"/>
                  <a:pt x="2106" y="2317"/>
                  <a:pt x="2106" y="2317"/>
                </a:cubicBezTo>
                <a:cubicBezTo>
                  <a:pt x="2337" y="2258"/>
                  <a:pt x="2539" y="2207"/>
                  <a:pt x="2687" y="2030"/>
                </a:cubicBezTo>
                <a:cubicBezTo>
                  <a:pt x="3330" y="2030"/>
                  <a:pt x="3330" y="2030"/>
                  <a:pt x="3330" y="2030"/>
                </a:cubicBezTo>
                <a:cubicBezTo>
                  <a:pt x="3507" y="2030"/>
                  <a:pt x="3562" y="2208"/>
                  <a:pt x="3562" y="2208"/>
                </a:cubicBezTo>
                <a:cubicBezTo>
                  <a:pt x="3753" y="2804"/>
                  <a:pt x="3753" y="2804"/>
                  <a:pt x="3753" y="2804"/>
                </a:cubicBezTo>
                <a:lnTo>
                  <a:pt x="2945" y="2804"/>
                </a:lnTo>
                <a:close/>
                <a:moveTo>
                  <a:pt x="2848" y="1867"/>
                </a:moveTo>
                <a:cubicBezTo>
                  <a:pt x="2816" y="1867"/>
                  <a:pt x="2786" y="1864"/>
                  <a:pt x="2756" y="1860"/>
                </a:cubicBezTo>
                <a:cubicBezTo>
                  <a:pt x="2876" y="1683"/>
                  <a:pt x="2947" y="1468"/>
                  <a:pt x="2947" y="1238"/>
                </a:cubicBezTo>
                <a:cubicBezTo>
                  <a:pt x="2947" y="751"/>
                  <a:pt x="2712" y="670"/>
                  <a:pt x="2522" y="469"/>
                </a:cubicBezTo>
                <a:cubicBezTo>
                  <a:pt x="2004" y="628"/>
                  <a:pt x="3562" y="0"/>
                  <a:pt x="3562" y="1152"/>
                </a:cubicBezTo>
                <a:cubicBezTo>
                  <a:pt x="3562" y="1547"/>
                  <a:pt x="3242" y="1867"/>
                  <a:pt x="2848" y="1867"/>
                </a:cubicBezTo>
                <a:close/>
                <a:moveTo>
                  <a:pt x="2729" y="1297"/>
                </a:moveTo>
                <a:cubicBezTo>
                  <a:pt x="2729" y="1791"/>
                  <a:pt x="2328" y="2192"/>
                  <a:pt x="1834" y="2192"/>
                </a:cubicBezTo>
                <a:cubicBezTo>
                  <a:pt x="1339" y="2192"/>
                  <a:pt x="939" y="1791"/>
                  <a:pt x="939" y="1297"/>
                </a:cubicBezTo>
                <a:cubicBezTo>
                  <a:pt x="939" y="803"/>
                  <a:pt x="1339" y="402"/>
                  <a:pt x="1834" y="402"/>
                </a:cubicBezTo>
                <a:cubicBezTo>
                  <a:pt x="2328" y="402"/>
                  <a:pt x="2729" y="803"/>
                  <a:pt x="2729" y="1297"/>
                </a:cubicBezTo>
                <a:close/>
                <a:moveTo>
                  <a:pt x="1687" y="645"/>
                </a:moveTo>
                <a:cubicBezTo>
                  <a:pt x="1412" y="743"/>
                  <a:pt x="1748" y="1092"/>
                  <a:pt x="1147" y="1297"/>
                </a:cubicBezTo>
                <a:cubicBezTo>
                  <a:pt x="1147" y="1676"/>
                  <a:pt x="1454" y="1984"/>
                  <a:pt x="1834" y="1984"/>
                </a:cubicBezTo>
                <a:cubicBezTo>
                  <a:pt x="2213" y="1984"/>
                  <a:pt x="2520" y="1676"/>
                  <a:pt x="2520" y="1297"/>
                </a:cubicBezTo>
                <a:cubicBezTo>
                  <a:pt x="2170" y="1009"/>
                  <a:pt x="1583" y="1142"/>
                  <a:pt x="1687" y="645"/>
                </a:cubicBezTo>
                <a:close/>
                <a:moveTo>
                  <a:pt x="1178" y="453"/>
                </a:moveTo>
                <a:cubicBezTo>
                  <a:pt x="978" y="654"/>
                  <a:pt x="718" y="802"/>
                  <a:pt x="718" y="1238"/>
                </a:cubicBezTo>
                <a:cubicBezTo>
                  <a:pt x="718" y="1471"/>
                  <a:pt x="790" y="1765"/>
                  <a:pt x="913" y="1944"/>
                </a:cubicBezTo>
                <a:cubicBezTo>
                  <a:pt x="908" y="1944"/>
                  <a:pt x="904" y="1945"/>
                  <a:pt x="899" y="1945"/>
                </a:cubicBezTo>
                <a:cubicBezTo>
                  <a:pt x="505" y="1945"/>
                  <a:pt x="185" y="1547"/>
                  <a:pt x="185" y="1152"/>
                </a:cubicBezTo>
                <a:cubicBezTo>
                  <a:pt x="185" y="63"/>
                  <a:pt x="1759" y="570"/>
                  <a:pt x="1178" y="453"/>
                </a:cubicBezTo>
                <a:close/>
                <a:moveTo>
                  <a:pt x="456" y="2030"/>
                </a:moveTo>
                <a:cubicBezTo>
                  <a:pt x="977" y="2030"/>
                  <a:pt x="977" y="2030"/>
                  <a:pt x="977" y="2030"/>
                </a:cubicBezTo>
                <a:cubicBezTo>
                  <a:pt x="1151" y="2238"/>
                  <a:pt x="1288" y="2302"/>
                  <a:pt x="1569" y="2341"/>
                </a:cubicBezTo>
                <a:cubicBezTo>
                  <a:pt x="1606" y="2499"/>
                  <a:pt x="1606" y="2499"/>
                  <a:pt x="1606" y="2499"/>
                </a:cubicBezTo>
                <a:cubicBezTo>
                  <a:pt x="1140" y="2499"/>
                  <a:pt x="1140" y="2499"/>
                  <a:pt x="1140" y="2499"/>
                </a:cubicBezTo>
                <a:cubicBezTo>
                  <a:pt x="888" y="2499"/>
                  <a:pt x="802" y="2765"/>
                  <a:pt x="790" y="2804"/>
                </a:cubicBezTo>
                <a:cubicBezTo>
                  <a:pt x="0" y="2804"/>
                  <a:pt x="0" y="2804"/>
                  <a:pt x="0" y="2804"/>
                </a:cubicBezTo>
                <a:cubicBezTo>
                  <a:pt x="230" y="2208"/>
                  <a:pt x="230" y="2208"/>
                  <a:pt x="230" y="2208"/>
                </a:cubicBezTo>
                <a:cubicBezTo>
                  <a:pt x="230" y="2208"/>
                  <a:pt x="279" y="2030"/>
                  <a:pt x="456" y="2030"/>
                </a:cubicBezTo>
                <a:close/>
                <a:moveTo>
                  <a:pt x="1278" y="2572"/>
                </a:moveTo>
                <a:cubicBezTo>
                  <a:pt x="2438" y="2572"/>
                  <a:pt x="2438" y="2572"/>
                  <a:pt x="2438" y="2572"/>
                </a:cubicBezTo>
                <a:cubicBezTo>
                  <a:pt x="2660" y="2572"/>
                  <a:pt x="2729" y="2796"/>
                  <a:pt x="2729" y="2796"/>
                </a:cubicBezTo>
                <a:cubicBezTo>
                  <a:pt x="2968" y="3506"/>
                  <a:pt x="2968" y="3506"/>
                  <a:pt x="2968" y="3506"/>
                </a:cubicBezTo>
                <a:cubicBezTo>
                  <a:pt x="707" y="3506"/>
                  <a:pt x="707" y="3506"/>
                  <a:pt x="707" y="3506"/>
                </a:cubicBezTo>
                <a:cubicBezTo>
                  <a:pt x="995" y="2796"/>
                  <a:pt x="995" y="2796"/>
                  <a:pt x="995" y="2796"/>
                </a:cubicBezTo>
                <a:cubicBezTo>
                  <a:pt x="995" y="2796"/>
                  <a:pt x="1056" y="2572"/>
                  <a:pt x="1278" y="2572"/>
                </a:cubicBezTo>
                <a:close/>
              </a:path>
            </a:pathLst>
          </a:custGeom>
          <a:solidFill>
            <a:srgbClr val="E61817"/>
          </a:solidFill>
          <a:ln>
            <a:noFill/>
          </a:ln>
        </p:spPr>
        <p:txBody>
          <a:bodyPr anchor="ctr" anchorCtr="1"/>
          <a:lstStyle/>
          <a:p>
            <a:endParaRPr lang="zh-CN" altLang="en-US">
              <a:latin typeface="汉仪细等线繁" panose="02010600000101010101" charset="-122"/>
              <a:ea typeface="汉仪细等线繁" panose="02010600000101010101" charset="-122"/>
              <a:sym typeface="汉仪细等线繁" panose="02010600000101010101" charset="-122"/>
            </a:endParaRPr>
          </a:p>
        </p:txBody>
      </p:sp>
      <p:grpSp>
        <p:nvGrpSpPr>
          <p:cNvPr id="5" name="组合 4"/>
          <p:cNvGrpSpPr/>
          <p:nvPr/>
        </p:nvGrpSpPr>
        <p:grpSpPr>
          <a:xfrm>
            <a:off x="3498850" y="4812030"/>
            <a:ext cx="6300470" cy="1198880"/>
            <a:chOff x="5510" y="7578"/>
            <a:chExt cx="9922" cy="1888"/>
          </a:xfrm>
        </p:grpSpPr>
        <p:sp>
          <p:nvSpPr>
            <p:cNvPr id="3" name="文本框 2"/>
            <p:cNvSpPr txBox="1"/>
            <p:nvPr/>
          </p:nvSpPr>
          <p:spPr>
            <a:xfrm>
              <a:off x="5832" y="7578"/>
              <a:ext cx="9600" cy="1888"/>
            </a:xfrm>
            <a:prstGeom prst="rect">
              <a:avLst/>
            </a:prstGeom>
            <a:noFill/>
          </p:spPr>
          <p:txBody>
            <a:bodyPr wrap="square" rtlCol="0" anchor="t">
              <a:spAutoFit/>
            </a:bodyPr>
            <a:p>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1.</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阶段性减免党费；</a:t>
              </a:r>
              <a:endPar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2.</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帮扶解决家庭劳动力问题；</a:t>
              </a:r>
              <a:endPar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3.</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找措施解决收入来源问题。</a:t>
              </a:r>
              <a:endPar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p:txBody>
        </p:sp>
        <p:sp>
          <p:nvSpPr>
            <p:cNvPr id="4" name="左大括号 3"/>
            <p:cNvSpPr/>
            <p:nvPr/>
          </p:nvSpPr>
          <p:spPr>
            <a:xfrm>
              <a:off x="5510" y="7842"/>
              <a:ext cx="119" cy="1376"/>
            </a:xfrm>
            <a:prstGeom prst="leftBrace">
              <a:avLst/>
            </a:prstGeom>
            <a:solidFill>
              <a:srgbClr val="C00000"/>
            </a:solidFill>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grpSp>
      <p:sp>
        <p:nvSpPr>
          <p:cNvPr id="6" name="圆角矩形标注 5"/>
          <p:cNvSpPr/>
          <p:nvPr/>
        </p:nvSpPr>
        <p:spPr>
          <a:xfrm>
            <a:off x="4986655" y="1475740"/>
            <a:ext cx="5447030" cy="1196340"/>
          </a:xfrm>
          <a:prstGeom prst="wedgeRoundRectCallout">
            <a:avLst>
              <a:gd name="adj1" fmla="val -39942"/>
              <a:gd name="adj2" fmla="val 66082"/>
              <a:gd name="adj3" fmla="val 16667"/>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t>关键点：党支部是否有所作为</a:t>
            </a:r>
            <a:endParaRPr lang="zh-CN" altLang="en-US" sz="2800"/>
          </a:p>
        </p:txBody>
      </p:sp>
      <p:sp>
        <p:nvSpPr>
          <p:cNvPr id="7" name="文本框 6"/>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党员服务</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1" grpId="0"/>
      <p:bldP spid="21" grpId="1"/>
      <p:bldP spid="34" grpId="0" bldLvl="0" animBg="1"/>
      <p:bldP spid="34" grpId="1" animBg="1"/>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1" name="Rectangle 96"/>
          <p:cNvSpPr/>
          <p:nvPr/>
        </p:nvSpPr>
        <p:spPr>
          <a:xfrm>
            <a:off x="1727200" y="2122170"/>
            <a:ext cx="9712325" cy="570865"/>
          </a:xfrm>
          <a:prstGeom prst="rect">
            <a:avLst/>
          </a:prstGeom>
        </p:spPr>
        <p:txBody>
          <a:bodyPr wrap="square">
            <a:spAutoFit/>
          </a:bodyPr>
          <a:lstStyle/>
          <a:p>
            <a:pPr fontAlgn="base">
              <a:lnSpc>
                <a:spcPct val="130000"/>
              </a:lnSpc>
              <a:spcBef>
                <a:spcPts val="0"/>
              </a:spcBef>
              <a:spcAft>
                <a:spcPts val="0"/>
              </a:spcAft>
            </a:pPr>
            <a:r>
              <a:rPr lang="en-US" altLang="zh-CN" sz="2400" dirty="0">
                <a:solidFill>
                  <a:schemeClr val="tx1">
                    <a:lumMod val="85000"/>
                    <a:lumOff val="15000"/>
                  </a:schemeClr>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4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zh-CN" altLang="en-US" sz="24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责任区、示范岗、先锋岗、突击队、服务队、党员攻关项目</a:t>
            </a:r>
            <a:endParaRPr lang="zh-CN" altLang="en-US" sz="24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26" name="Freeform 55"/>
          <p:cNvSpPr>
            <a:spLocks noEditPoints="1"/>
          </p:cNvSpPr>
          <p:nvPr/>
        </p:nvSpPr>
        <p:spPr bwMode="auto">
          <a:xfrm>
            <a:off x="1264920" y="2051685"/>
            <a:ext cx="723265" cy="641350"/>
          </a:xfrm>
          <a:custGeom>
            <a:avLst/>
            <a:gdLst>
              <a:gd name="T0" fmla="*/ 2147483647 w 129"/>
              <a:gd name="T1" fmla="*/ 2147483647 h 135"/>
              <a:gd name="T2" fmla="*/ 2147483647 w 129"/>
              <a:gd name="T3" fmla="*/ 2147483647 h 135"/>
              <a:gd name="T4" fmla="*/ 2147483647 w 129"/>
              <a:gd name="T5" fmla="*/ 2147483647 h 135"/>
              <a:gd name="T6" fmla="*/ 2147483647 w 129"/>
              <a:gd name="T7" fmla="*/ 2147483647 h 135"/>
              <a:gd name="T8" fmla="*/ 2147483647 w 129"/>
              <a:gd name="T9" fmla="*/ 2147483647 h 135"/>
              <a:gd name="T10" fmla="*/ 2147483647 w 129"/>
              <a:gd name="T11" fmla="*/ 2147483647 h 135"/>
              <a:gd name="T12" fmla="*/ 2147483647 w 129"/>
              <a:gd name="T13" fmla="*/ 2147483647 h 135"/>
              <a:gd name="T14" fmla="*/ 2147483647 w 129"/>
              <a:gd name="T15" fmla="*/ 0 h 135"/>
              <a:gd name="T16" fmla="*/ 2147483647 w 129"/>
              <a:gd name="T17" fmla="*/ 0 h 135"/>
              <a:gd name="T18" fmla="*/ 2147483647 w 129"/>
              <a:gd name="T19" fmla="*/ 2147483647 h 135"/>
              <a:gd name="T20" fmla="*/ 2147483647 w 129"/>
              <a:gd name="T21" fmla="*/ 2147483647 h 135"/>
              <a:gd name="T22" fmla="*/ 2147483647 w 129"/>
              <a:gd name="T23" fmla="*/ 2147483647 h 135"/>
              <a:gd name="T24" fmla="*/ 2147483647 w 129"/>
              <a:gd name="T25" fmla="*/ 2147483647 h 135"/>
              <a:gd name="T26" fmla="*/ 2147483647 w 129"/>
              <a:gd name="T27" fmla="*/ 2147483647 h 135"/>
              <a:gd name="T28" fmla="*/ 2147483647 w 129"/>
              <a:gd name="T29" fmla="*/ 2147483647 h 135"/>
              <a:gd name="T30" fmla="*/ 2147483647 w 129"/>
              <a:gd name="T31" fmla="*/ 2147483647 h 135"/>
              <a:gd name="T32" fmla="*/ 2147483647 w 129"/>
              <a:gd name="T33" fmla="*/ 2147483647 h 135"/>
              <a:gd name="T34" fmla="*/ 2147483647 w 129"/>
              <a:gd name="T35" fmla="*/ 2147483647 h 135"/>
              <a:gd name="T36" fmla="*/ 2147483647 w 129"/>
              <a:gd name="T37" fmla="*/ 2147483647 h 135"/>
              <a:gd name="T38" fmla="*/ 2147483647 w 129"/>
              <a:gd name="T39" fmla="*/ 2147483647 h 135"/>
              <a:gd name="T40" fmla="*/ 2147483647 w 129"/>
              <a:gd name="T41" fmla="*/ 2147483647 h 135"/>
              <a:gd name="T42" fmla="*/ 2147483647 w 129"/>
              <a:gd name="T43" fmla="*/ 2147483647 h 135"/>
              <a:gd name="T44" fmla="*/ 2147483647 w 129"/>
              <a:gd name="T45" fmla="*/ 2147483647 h 135"/>
              <a:gd name="T46" fmla="*/ 2147483647 w 129"/>
              <a:gd name="T47" fmla="*/ 2147483647 h 135"/>
              <a:gd name="T48" fmla="*/ 2147483647 w 129"/>
              <a:gd name="T49" fmla="*/ 2147483647 h 135"/>
              <a:gd name="T50" fmla="*/ 2147483647 w 129"/>
              <a:gd name="T51" fmla="*/ 2147483647 h 135"/>
              <a:gd name="T52" fmla="*/ 2147483647 w 129"/>
              <a:gd name="T53" fmla="*/ 2147483647 h 135"/>
              <a:gd name="T54" fmla="*/ 2147483647 w 129"/>
              <a:gd name="T55" fmla="*/ 2147483647 h 135"/>
              <a:gd name="T56" fmla="*/ 2147483647 w 129"/>
              <a:gd name="T57" fmla="*/ 2147483647 h 135"/>
              <a:gd name="T58" fmla="*/ 2147483647 w 129"/>
              <a:gd name="T59" fmla="*/ 2147483647 h 135"/>
              <a:gd name="T60" fmla="*/ 2147483647 w 129"/>
              <a:gd name="T61" fmla="*/ 2147483647 h 135"/>
              <a:gd name="T62" fmla="*/ 2147483647 w 129"/>
              <a:gd name="T63" fmla="*/ 2147483647 h 135"/>
              <a:gd name="T64" fmla="*/ 2147483647 w 129"/>
              <a:gd name="T65" fmla="*/ 2147483647 h 135"/>
              <a:gd name="T66" fmla="*/ 2147483647 w 129"/>
              <a:gd name="T67" fmla="*/ 2147483647 h 135"/>
              <a:gd name="T68" fmla="*/ 2147483647 w 129"/>
              <a:gd name="T69" fmla="*/ 2147483647 h 135"/>
              <a:gd name="T70" fmla="*/ 2147483647 w 129"/>
              <a:gd name="T71" fmla="*/ 2147483647 h 135"/>
              <a:gd name="T72" fmla="*/ 2147483647 w 129"/>
              <a:gd name="T73" fmla="*/ 2147483647 h 135"/>
              <a:gd name="T74" fmla="*/ 2147483647 w 129"/>
              <a:gd name="T75" fmla="*/ 2147483647 h 135"/>
              <a:gd name="T76" fmla="*/ 2147483647 w 129"/>
              <a:gd name="T77" fmla="*/ 2147483647 h 135"/>
              <a:gd name="T78" fmla="*/ 2147483647 w 129"/>
              <a:gd name="T79" fmla="*/ 2147483647 h 135"/>
              <a:gd name="T80" fmla="*/ 2147483647 w 129"/>
              <a:gd name="T81" fmla="*/ 2147483647 h 135"/>
              <a:gd name="T82" fmla="*/ 2147483647 w 129"/>
              <a:gd name="T83" fmla="*/ 2147483647 h 135"/>
              <a:gd name="T84" fmla="*/ 2147483647 w 129"/>
              <a:gd name="T85" fmla="*/ 2147483647 h 135"/>
              <a:gd name="T86" fmla="*/ 2147483647 w 129"/>
              <a:gd name="T87" fmla="*/ 2147483647 h 135"/>
              <a:gd name="T88" fmla="*/ 2147483647 w 129"/>
              <a:gd name="T89" fmla="*/ 2147483647 h 135"/>
              <a:gd name="T90" fmla="*/ 2147483647 w 129"/>
              <a:gd name="T91" fmla="*/ 2147483647 h 135"/>
              <a:gd name="T92" fmla="*/ 2147483647 w 129"/>
              <a:gd name="T93" fmla="*/ 2147483647 h 135"/>
              <a:gd name="T94" fmla="*/ 2147483647 w 129"/>
              <a:gd name="T95" fmla="*/ 2147483647 h 135"/>
              <a:gd name="T96" fmla="*/ 2147483647 w 129"/>
              <a:gd name="T97" fmla="*/ 2147483647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E61817"/>
          </a:solidFill>
          <a:ln>
            <a:noFill/>
          </a:ln>
        </p:spPr>
        <p:txBody>
          <a:bodyPr anchor="ctr"/>
          <a:lstStyle/>
          <a:p>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 name="圆角矩形 1"/>
          <p:cNvSpPr/>
          <p:nvPr/>
        </p:nvSpPr>
        <p:spPr>
          <a:xfrm>
            <a:off x="1642745" y="3133090"/>
            <a:ext cx="2005965"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安全责任区</a:t>
            </a:r>
            <a:endParaRPr lang="zh-CN" altLang="en-US"/>
          </a:p>
          <a:p>
            <a:pPr algn="ctr"/>
            <a:r>
              <a:rPr lang="zh-CN" altLang="en-US"/>
              <a:t>环保责任区</a:t>
            </a:r>
            <a:endParaRPr lang="zh-CN" altLang="en-US"/>
          </a:p>
          <a:p>
            <a:pPr algn="ctr"/>
            <a:r>
              <a:rPr lang="zh-CN" altLang="en-US"/>
              <a:t>生产责任区</a:t>
            </a:r>
            <a:endParaRPr lang="zh-CN" altLang="en-US"/>
          </a:p>
          <a:p>
            <a:pPr algn="ctr"/>
            <a:r>
              <a:rPr lang="zh-CN" altLang="en-US"/>
              <a:t>群众联系</a:t>
            </a:r>
            <a:r>
              <a:rPr lang="zh-CN" altLang="en-US"/>
              <a:t>责任区</a:t>
            </a:r>
            <a:endParaRPr lang="zh-CN" altLang="en-US"/>
          </a:p>
        </p:txBody>
      </p:sp>
      <p:sp>
        <p:nvSpPr>
          <p:cNvPr id="3" name="圆角矩形 2"/>
          <p:cNvSpPr/>
          <p:nvPr>
            <p:custDataLst>
              <p:tags r:id="rId2"/>
            </p:custDataLst>
          </p:nvPr>
        </p:nvSpPr>
        <p:spPr>
          <a:xfrm>
            <a:off x="3810000" y="3145155"/>
            <a:ext cx="1511935"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作风</a:t>
            </a:r>
            <a:endParaRPr lang="zh-CN" altLang="en-US"/>
          </a:p>
          <a:p>
            <a:pPr algn="ctr"/>
            <a:r>
              <a:rPr lang="zh-CN" altLang="en-US"/>
              <a:t>形象</a:t>
            </a:r>
            <a:endParaRPr lang="zh-CN" altLang="en-US"/>
          </a:p>
          <a:p>
            <a:pPr algn="ctr"/>
            <a:r>
              <a:rPr lang="zh-CN" altLang="en-US"/>
              <a:t>业务能力</a:t>
            </a:r>
            <a:endParaRPr lang="zh-CN" altLang="en-US"/>
          </a:p>
          <a:p>
            <a:pPr algn="ctr"/>
            <a:r>
              <a:rPr lang="zh-CN" altLang="en-US"/>
              <a:t>服务态度</a:t>
            </a:r>
            <a:endParaRPr lang="zh-CN" altLang="en-US"/>
          </a:p>
        </p:txBody>
      </p:sp>
      <p:sp>
        <p:nvSpPr>
          <p:cNvPr id="4" name="下箭头 3"/>
          <p:cNvSpPr/>
          <p:nvPr/>
        </p:nvSpPr>
        <p:spPr>
          <a:xfrm>
            <a:off x="2559685" y="2640330"/>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下箭头 5"/>
          <p:cNvSpPr/>
          <p:nvPr>
            <p:custDataLst>
              <p:tags r:id="rId3"/>
            </p:custDataLst>
          </p:nvPr>
        </p:nvSpPr>
        <p:spPr>
          <a:xfrm>
            <a:off x="6026785" y="2674620"/>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右弧形箭头 7"/>
          <p:cNvSpPr/>
          <p:nvPr/>
        </p:nvSpPr>
        <p:spPr>
          <a:xfrm>
            <a:off x="4141470" y="2674620"/>
            <a:ext cx="240665" cy="400685"/>
          </a:xfrm>
          <a:prstGeom prst="curvedLef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9" name="右弧形箭头 8"/>
          <p:cNvSpPr/>
          <p:nvPr>
            <p:custDataLst>
              <p:tags r:id="rId4"/>
            </p:custDataLst>
          </p:nvPr>
        </p:nvSpPr>
        <p:spPr>
          <a:xfrm flipH="1">
            <a:off x="4669790" y="2674620"/>
            <a:ext cx="240665" cy="400685"/>
          </a:xfrm>
          <a:prstGeom prst="curvedLef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10" name="圆角矩形 9"/>
          <p:cNvSpPr/>
          <p:nvPr>
            <p:custDataLst>
              <p:tags r:id="rId5"/>
            </p:custDataLst>
          </p:nvPr>
        </p:nvSpPr>
        <p:spPr>
          <a:xfrm>
            <a:off x="5483225" y="3160395"/>
            <a:ext cx="1293495"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生产任务</a:t>
            </a:r>
            <a:endParaRPr lang="zh-CN" altLang="en-US"/>
          </a:p>
          <a:p>
            <a:pPr algn="ctr"/>
            <a:r>
              <a:rPr lang="zh-CN" altLang="en-US"/>
              <a:t>抢修</a:t>
            </a:r>
            <a:endParaRPr lang="zh-CN" altLang="en-US"/>
          </a:p>
          <a:p>
            <a:pPr algn="ctr"/>
            <a:r>
              <a:rPr lang="zh-CN" altLang="en-US"/>
              <a:t>防汛</a:t>
            </a:r>
            <a:endParaRPr lang="zh-CN" altLang="en-US"/>
          </a:p>
          <a:p>
            <a:pPr algn="ctr"/>
            <a:r>
              <a:rPr lang="zh-CN" altLang="en-US"/>
              <a:t>灾害</a:t>
            </a:r>
            <a:endParaRPr lang="zh-CN" altLang="en-US"/>
          </a:p>
        </p:txBody>
      </p:sp>
      <p:sp>
        <p:nvSpPr>
          <p:cNvPr id="12" name="圆角矩形 11"/>
          <p:cNvSpPr/>
          <p:nvPr>
            <p:custDataLst>
              <p:tags r:id="rId6"/>
            </p:custDataLst>
          </p:nvPr>
        </p:nvSpPr>
        <p:spPr>
          <a:xfrm>
            <a:off x="6938010" y="3160395"/>
            <a:ext cx="1374140"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义务劳动</a:t>
            </a:r>
            <a:endParaRPr lang="zh-CN" altLang="en-US"/>
          </a:p>
          <a:p>
            <a:pPr algn="ctr"/>
            <a:r>
              <a:rPr lang="zh-CN" altLang="en-US"/>
              <a:t>帮扶</a:t>
            </a:r>
            <a:endParaRPr lang="zh-CN" altLang="en-US"/>
          </a:p>
          <a:p>
            <a:pPr algn="ctr"/>
            <a:r>
              <a:rPr lang="zh-CN" altLang="en-US"/>
              <a:t>工作分担</a:t>
            </a:r>
            <a:endParaRPr lang="zh-CN" altLang="en-US"/>
          </a:p>
          <a:p>
            <a:pPr algn="ctr"/>
            <a:r>
              <a:rPr lang="zh-CN" altLang="en-US"/>
              <a:t>定向帮助</a:t>
            </a:r>
            <a:endParaRPr lang="zh-CN" altLang="en-US"/>
          </a:p>
        </p:txBody>
      </p:sp>
      <p:sp>
        <p:nvSpPr>
          <p:cNvPr id="13" name="下箭头 12"/>
          <p:cNvSpPr/>
          <p:nvPr>
            <p:custDataLst>
              <p:tags r:id="rId7"/>
            </p:custDataLst>
          </p:nvPr>
        </p:nvSpPr>
        <p:spPr>
          <a:xfrm>
            <a:off x="7504430" y="2677795"/>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8"/>
            </p:custDataLst>
          </p:nvPr>
        </p:nvSpPr>
        <p:spPr>
          <a:xfrm>
            <a:off x="8473440" y="3160395"/>
            <a:ext cx="1374140"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技改</a:t>
            </a:r>
            <a:endParaRPr lang="zh-CN" altLang="en-US"/>
          </a:p>
          <a:p>
            <a:pPr algn="ctr"/>
            <a:r>
              <a:rPr lang="zh-CN" altLang="en-US"/>
              <a:t>创新</a:t>
            </a:r>
            <a:endParaRPr lang="zh-CN" altLang="en-US"/>
          </a:p>
          <a:p>
            <a:pPr algn="ctr"/>
            <a:r>
              <a:rPr lang="zh-CN" altLang="en-US"/>
              <a:t>科研</a:t>
            </a:r>
            <a:endParaRPr lang="zh-CN" altLang="en-US"/>
          </a:p>
          <a:p>
            <a:pPr algn="ctr"/>
            <a:r>
              <a:rPr lang="zh-CN" altLang="en-US"/>
              <a:t>降本增效</a:t>
            </a:r>
            <a:endParaRPr lang="zh-CN" altLang="en-US"/>
          </a:p>
        </p:txBody>
      </p:sp>
      <p:sp>
        <p:nvSpPr>
          <p:cNvPr id="15" name="下箭头 14"/>
          <p:cNvSpPr/>
          <p:nvPr>
            <p:custDataLst>
              <p:tags r:id="rId9"/>
            </p:custDataLst>
          </p:nvPr>
        </p:nvSpPr>
        <p:spPr>
          <a:xfrm>
            <a:off x="9039860" y="2642870"/>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10"/>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bldLst>
      <p:bldP spid="11" grpId="1"/>
      <p:bldP spid="2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857885" y="1499235"/>
            <a:ext cx="9894570" cy="292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开展党员先锋岗或示范岗活动，以下</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工作程序对不对</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sp>
        <p:nvSpPr>
          <p:cNvPr id="11" name="Rectangle 96"/>
          <p:cNvSpPr/>
          <p:nvPr/>
        </p:nvSpPr>
        <p:spPr>
          <a:xfrm>
            <a:off x="1168400" y="2802890"/>
            <a:ext cx="9712325" cy="2399665"/>
          </a:xfrm>
          <a:prstGeom prst="rect">
            <a:avLst/>
          </a:prstGeom>
        </p:spPr>
        <p:txBody>
          <a:bodyPr wrap="square">
            <a:spAutoFit/>
          </a:bodyPr>
          <a:p>
            <a:pPr indent="0" fontAlgn="base">
              <a:lnSpc>
                <a:spcPct val="150000"/>
              </a:lnSpc>
              <a:spcBef>
                <a:spcPts val="0"/>
              </a:spcBef>
              <a:spcAft>
                <a:spcPts val="0"/>
              </a:spcAft>
            </a:pPr>
            <a:r>
              <a:rPr lang="en-US" altLang="zh-CN" sz="2000" dirty="0">
                <a:solidFill>
                  <a:schemeClr val="tx1">
                    <a:lumMod val="85000"/>
                    <a:lumOff val="15000"/>
                  </a:schemeClr>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1.</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酝酿活动：支委会讨论确定开展党员先锋岗或党员示范岗活动</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党员大会表决通过</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印发《关于评选党员先锋岗或党员示范岗的通知》。</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indent="0" fontAlgn="base">
              <a:lnSpc>
                <a:spcPct val="150000"/>
              </a:lnSpc>
              <a:spcBef>
                <a:spcPts val="0"/>
              </a:spcBef>
              <a:spcAft>
                <a:spcPts val="0"/>
              </a:spcAft>
            </a:pP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2.</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开展具体评选活动：报名</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对照条件确定先锋岗或示范岗</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公示。</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indent="0" fontAlgn="base">
              <a:lnSpc>
                <a:spcPct val="150000"/>
              </a:lnSpc>
              <a:spcBef>
                <a:spcPts val="0"/>
              </a:spcBef>
              <a:spcAft>
                <a:spcPts val="0"/>
              </a:spcAft>
            </a:pP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3.</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评选活动结束：制作先锋岗或示范岗铭牌</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党员大会授牌</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先锋岗或示范岗岗位挂牌。</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3" name="矩形 2"/>
          <p:cNvSpPr/>
          <p:nvPr/>
        </p:nvSpPr>
        <p:spPr>
          <a:xfrm>
            <a:off x="1137285" y="5188585"/>
            <a:ext cx="9810750" cy="934720"/>
          </a:xfrm>
          <a:prstGeom prst="rect">
            <a:avLst/>
          </a:prstGeom>
        </p:spPr>
        <p:style>
          <a:lnRef idx="0">
            <a:srgbClr val="FFFFFF"/>
          </a:lnRef>
          <a:fillRef idx="2">
            <a:schemeClr val="accent1"/>
          </a:fillRef>
          <a:effectRef idx="0">
            <a:srgbClr val="FFFFFF"/>
          </a:effectRef>
          <a:fontRef idx="minor">
            <a:schemeClr val="lt1"/>
          </a:fontRef>
        </p:style>
        <p:txBody>
          <a:bodyPr rtlCol="0" anchor="ctr"/>
          <a:p>
            <a:pPr algn="l"/>
            <a:r>
              <a:rPr lang="en-US" altLang="zh-CN"/>
              <a:t>       </a:t>
            </a:r>
            <a:r>
              <a:rPr lang="zh-CN" altLang="en-US"/>
              <a:t>后续的工作才是核心：每月或每季度的检查，持续动态管理，没授牌的考评优秀给予授牌，授了牌的后续连续表现不好，给予撤牌。</a:t>
            </a:r>
            <a:endParaRPr lang="zh-CN" altLang="en-US"/>
          </a:p>
        </p:txBody>
      </p:sp>
      <p:sp>
        <p:nvSpPr>
          <p:cNvPr id="4" name="圆角矩形 3"/>
          <p:cNvSpPr/>
          <p:nvPr/>
        </p:nvSpPr>
        <p:spPr>
          <a:xfrm>
            <a:off x="830580" y="1106170"/>
            <a:ext cx="10387965" cy="395351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l"/>
            <a:r>
              <a:rPr lang="en-US" altLang="zh-CN" sz="2800">
                <a:sym typeface="+mn-ea"/>
              </a:rPr>
              <a:t>             </a:t>
            </a:r>
            <a:r>
              <a:rPr lang="zh-CN" altLang="en-US" sz="2800">
                <a:sym typeface="+mn-ea"/>
              </a:rPr>
              <a:t>（chuànɡ）</a:t>
            </a:r>
            <a:r>
              <a:rPr lang="en-US" altLang="zh-CN" sz="2800">
                <a:sym typeface="+mn-ea"/>
              </a:rPr>
              <a:t>                </a:t>
            </a:r>
            <a:r>
              <a:rPr lang="zh-CN" altLang="en-US" sz="2800">
                <a:sym typeface="+mn-ea"/>
              </a:rPr>
              <a:t>（zhēnɡ）</a:t>
            </a:r>
            <a:r>
              <a:rPr lang="en-US" altLang="zh-CN" sz="2800">
                <a:sym typeface="+mn-ea"/>
              </a:rPr>
              <a:t>        </a:t>
            </a:r>
            <a:endParaRPr lang="zh-CN" altLang="en-US" sz="6600"/>
          </a:p>
          <a:p>
            <a:pPr algn="ctr"/>
            <a:r>
              <a:rPr lang="zh-CN" altLang="en-US" sz="6600">
                <a:solidFill>
                  <a:srgbClr val="FF0000"/>
                </a:solidFill>
              </a:rPr>
              <a:t>创</a:t>
            </a:r>
            <a:r>
              <a:rPr lang="en-US" altLang="zh-CN" sz="6600"/>
              <a:t>    </a:t>
            </a:r>
            <a:r>
              <a:rPr lang="zh-CN" altLang="en-US" sz="6600"/>
              <a:t>先</a:t>
            </a:r>
            <a:r>
              <a:rPr lang="en-US" altLang="zh-CN" sz="6600"/>
              <a:t>    </a:t>
            </a:r>
            <a:r>
              <a:rPr lang="zh-CN" altLang="en-US" sz="6600">
                <a:solidFill>
                  <a:srgbClr val="FF0000"/>
                </a:solidFill>
              </a:rPr>
              <a:t>争</a:t>
            </a:r>
            <a:r>
              <a:rPr lang="en-US" altLang="zh-CN" sz="6600"/>
              <a:t>    </a:t>
            </a:r>
            <a:r>
              <a:rPr lang="zh-CN" altLang="en-US" sz="6600"/>
              <a:t>优</a:t>
            </a:r>
            <a:endParaRPr lang="zh-CN" altLang="en-US" sz="6600"/>
          </a:p>
          <a:p>
            <a:pPr algn="ctr"/>
            <a:r>
              <a:rPr lang="en-US" altLang="zh-CN" sz="6600"/>
              <a:t>       </a:t>
            </a:r>
            <a:r>
              <a:rPr lang="en-US" altLang="zh-CN" sz="6600">
                <a:solidFill>
                  <a:schemeClr val="tx1"/>
                </a:solidFill>
              </a:rPr>
              <a:t>·</a:t>
            </a:r>
            <a:endParaRPr lang="en-US" altLang="zh-CN" sz="6600">
              <a:solidFill>
                <a:schemeClr val="tx1"/>
              </a:solidFill>
            </a:endParaRPr>
          </a:p>
          <a:p>
            <a:pPr algn="l"/>
            <a:r>
              <a:rPr lang="en-US" altLang="zh-CN" sz="3600">
                <a:solidFill>
                  <a:schemeClr val="tx1"/>
                </a:solidFill>
              </a:rPr>
              <a:t>           </a:t>
            </a:r>
            <a:r>
              <a:rPr lang="zh-CN" altLang="en-US" sz="3600">
                <a:solidFill>
                  <a:schemeClr val="tx1"/>
                </a:solidFill>
              </a:rPr>
              <a:t>重点</a:t>
            </a:r>
            <a:r>
              <a:rPr lang="en-US" altLang="zh-CN" sz="3600">
                <a:solidFill>
                  <a:schemeClr val="tx1"/>
                </a:solidFill>
              </a:rPr>
              <a:t>                </a:t>
            </a:r>
            <a:r>
              <a:rPr lang="zh-CN" altLang="en-US" sz="3600">
                <a:solidFill>
                  <a:schemeClr val="tx1"/>
                </a:solidFill>
              </a:rPr>
              <a:t>重中之重</a:t>
            </a:r>
            <a:endParaRPr lang="zh-CN" altLang="en-US" sz="3600">
              <a:solidFill>
                <a:schemeClr val="tx1"/>
              </a:solidFill>
            </a:endParaRPr>
          </a:p>
        </p:txBody>
      </p:sp>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205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1" grpId="1"/>
      <p:bldP spid="3" grpId="0" animBg="1"/>
      <p:bldP spid="3" grpId="1" animBg="1"/>
      <p:bldP spid="4" grpId="0" bldLvl="0" animBg="1"/>
      <p:bldP spid="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730" y="300990"/>
            <a:ext cx="4932680" cy="625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2322739" y="2878529"/>
            <a:ext cx="21513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党员突击队</a:t>
            </a:r>
            <a:endParaRPr lang="zh-CN" altLang="en-US" sz="2800" b="0" spc="300" dirty="0">
              <a:solidFill>
                <a:srgbClr val="E61817"/>
              </a:solidFill>
              <a:latin typeface="方正小标宋_GBK" panose="03000509000000000000" charset="-122"/>
              <a:ea typeface="方正小标宋_GBK" panose="03000509000000000000" charset="-122"/>
            </a:endParaRPr>
          </a:p>
          <a:p>
            <a:pPr algn="ctr"/>
            <a:r>
              <a:rPr lang="zh-CN" altLang="en-US" sz="2800" b="0" spc="300" dirty="0">
                <a:solidFill>
                  <a:srgbClr val="E61817"/>
                </a:solidFill>
                <a:latin typeface="方正小标宋_GBK" panose="03000509000000000000" charset="-122"/>
                <a:ea typeface="方正小标宋_GBK" panose="03000509000000000000" charset="-122"/>
              </a:rPr>
              <a:t>范例</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14" name="文本框 13"/>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769620" y="939165"/>
            <a:ext cx="10705465" cy="525018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第十二条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党支部委员会是党支部日常工作的领导机构。</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党支部委员会会议</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一般每月召开1次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，根据需要可以随时召开，对党支部重要工作进行讨论、作出决定等。党支部委员会会议须有半数以上委员到会方可进行。</a:t>
            </a:r>
            <a:r>
              <a:rPr lang="zh-CN" altLang="en-US" sz="2000" u="sng">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重要事项提交党员大会决定前，一般应当经党支部委员会会议讨论</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latin typeface="黑体" panose="02010609060101010101" charset="-122"/>
              <a:ea typeface="黑体" panose="02010609060101010101" charset="-122"/>
              <a:cs typeface="黑体" panose="02010609060101010101" charset="-122"/>
              <a:sym typeface="+mn-ea"/>
            </a:endParaRPr>
          </a:p>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第十六条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党支部应当组织党员按期参加党员大会、党小组会和上党课，定期召开党支部委员会会议。</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党课应当针对</a:t>
            </a:r>
            <a:r>
              <a:rPr lang="zh-CN" altLang="en-US" sz="2000">
                <a:solidFill>
                  <a:schemeClr val="accent1">
                    <a:lumMod val="50000"/>
                  </a:schemeClr>
                </a:solidFill>
                <a:highlight>
                  <a:srgbClr val="FFFF00"/>
                </a:highlight>
                <a:latin typeface="黑体" panose="02010609060101010101" charset="-122"/>
                <a:ea typeface="黑体" panose="02010609060101010101" charset="-122"/>
                <a:cs typeface="黑体" panose="02010609060101010101" charset="-122"/>
                <a:sym typeface="+mn-ea"/>
              </a:rPr>
              <a:t>党员思想和工作实际，回应普遍关心的问题，注重身边人讲身边事</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，增强吸引力感染力。党员领导干部应当定期为基层党员讲党课，</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党委（党组）书记每年至少讲1次党课</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   党支部每月相对固定1天开展主题党日</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，组织党员集中学习、过组织生活、进行民主议事和志愿服务等。主题党日</a:t>
            </a:r>
            <a:r>
              <a:rPr lang="zh-CN" altLang="en-US" sz="2000" u="sng">
                <a:solidFill>
                  <a:srgbClr val="00B050"/>
                </a:solidFill>
                <a:highlight>
                  <a:srgbClr val="FFFF00"/>
                </a:highlight>
                <a:latin typeface="黑体" panose="02010609060101010101" charset="-122"/>
                <a:ea typeface="黑体" panose="02010609060101010101" charset="-122"/>
                <a:cs typeface="黑体" panose="02010609060101010101" charset="-122"/>
                <a:sym typeface="+mn-ea"/>
              </a:rPr>
              <a:t>开展前，党支部应当认真研究确定主题和内容</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；开展后，应当抓好议定事项的组织落实。</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413385" y="370840"/>
            <a:ext cx="7691755" cy="460375"/>
          </a:xfrm>
          <a:prstGeom prst="rect">
            <a:avLst/>
          </a:prstGeom>
          <a:noFill/>
        </p:spPr>
        <p:txBody>
          <a:bodyPr wrap="square" rtlCol="0" anchor="t">
            <a:spAutoFit/>
          </a:bodyPr>
          <a:p>
            <a:pPr algn="l"/>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《中国共产党支部工作条例（试行）》</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2018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10</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日）</a:t>
            </a:r>
            <a:endParaRPr lang="zh-CN" altLang="en-US" sz="1600" b="1">
              <a:solidFill>
                <a:srgbClr val="C00000"/>
              </a:solidFill>
              <a:latin typeface="黑体" panose="02010609060101010101" charset="-122"/>
              <a:ea typeface="黑体" panose="02010609060101010101" charset="-122"/>
              <a:cs typeface="黑体" panose="02010609060101010101" charset="-122"/>
              <a:sym typeface="+mn-ea"/>
            </a:endParaRPr>
          </a:p>
        </p:txBody>
      </p:sp>
      <p:grpSp>
        <p:nvGrpSpPr>
          <p:cNvPr id="3" name="组合 2" descr="7b0a202020202274657874626f78223a2022220a7d0a"/>
          <p:cNvGrpSpPr/>
          <p:nvPr/>
        </p:nvGrpSpPr>
        <p:grpSpPr>
          <a:xfrm>
            <a:off x="6979920" y="2313305"/>
            <a:ext cx="3692525" cy="635635"/>
            <a:chOff x="5727" y="3677"/>
            <a:chExt cx="8166" cy="3759"/>
          </a:xfrm>
        </p:grpSpPr>
        <p:sp>
          <p:nvSpPr>
            <p:cNvPr id="7" name="文本框 6"/>
            <p:cNvSpPr txBox="1"/>
            <p:nvPr/>
          </p:nvSpPr>
          <p:spPr>
            <a:xfrm>
              <a:off x="6204" y="4481"/>
              <a:ext cx="6477"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支委会该怎么讨论？</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4" name="组合 3"/>
            <p:cNvGrpSpPr/>
            <p:nvPr/>
          </p:nvGrpSpPr>
          <p:grpSpPr>
            <a:xfrm>
              <a:off x="5727" y="3677"/>
              <a:ext cx="8166" cy="3759"/>
              <a:chOff x="5727" y="3600"/>
              <a:chExt cx="8334" cy="3836"/>
            </a:xfrm>
          </p:grpSpPr>
          <p:sp>
            <p:nvSpPr>
              <p:cNvPr id="151"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775" name="组合 2774"/>
              <p:cNvGrpSpPr/>
              <p:nvPr/>
            </p:nvGrpSpPr>
            <p:grpSpPr>
              <a:xfrm>
                <a:off x="5727" y="3600"/>
                <a:ext cx="8335" cy="3837"/>
                <a:chOff x="3638550" y="2287588"/>
                <a:chExt cx="4911725" cy="2260601"/>
              </a:xfrm>
            </p:grpSpPr>
            <p:sp>
              <p:nvSpPr>
                <p:cNvPr id="2720"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1"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2"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3"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4"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5"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6"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7"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8"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9"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0"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1"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2"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3"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4"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5"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6"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7"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8"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9"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0"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1"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2"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3"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4"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5"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6"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7"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8"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9"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0"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1"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2"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3"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4"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5"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6"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7"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8"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9"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0"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1"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2"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3"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4"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5"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6"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7"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8"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9"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4"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6" name="组合 5" descr="7b0a202020202274657874626f78223a2022220a7d0a"/>
          <p:cNvGrpSpPr/>
          <p:nvPr/>
        </p:nvGrpSpPr>
        <p:grpSpPr>
          <a:xfrm>
            <a:off x="8068310" y="4457700"/>
            <a:ext cx="3498215" cy="609600"/>
            <a:chOff x="5727" y="3677"/>
            <a:chExt cx="8166" cy="3759"/>
          </a:xfrm>
        </p:grpSpPr>
        <p:sp>
          <p:nvSpPr>
            <p:cNvPr id="8" name="文本框 7"/>
            <p:cNvSpPr txBox="1"/>
            <p:nvPr/>
          </p:nvSpPr>
          <p:spPr>
            <a:xfrm>
              <a:off x="6205" y="4481"/>
              <a:ext cx="6804"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党课应该讲什么？</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9" name="组合 8"/>
            <p:cNvGrpSpPr/>
            <p:nvPr/>
          </p:nvGrpSpPr>
          <p:grpSpPr>
            <a:xfrm>
              <a:off x="5727" y="3677"/>
              <a:ext cx="8166" cy="3759"/>
              <a:chOff x="5727" y="3600"/>
              <a:chExt cx="8334" cy="3836"/>
            </a:xfrm>
          </p:grpSpPr>
          <p:sp>
            <p:nvSpPr>
              <p:cNvPr id="10"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1" name="组合 10"/>
              <p:cNvGrpSpPr/>
              <p:nvPr/>
            </p:nvGrpSpPr>
            <p:grpSpPr>
              <a:xfrm>
                <a:off x="5727" y="3600"/>
                <a:ext cx="8335" cy="3837"/>
                <a:chOff x="3638550" y="2287588"/>
                <a:chExt cx="4911725" cy="2260601"/>
              </a:xfrm>
            </p:grpSpPr>
            <p:sp>
              <p:nvSpPr>
                <p:cNvPr id="12"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64" name="组合 63" descr="7b0a202020202274657874626f78223a2022220a7d0a"/>
          <p:cNvGrpSpPr/>
          <p:nvPr/>
        </p:nvGrpSpPr>
        <p:grpSpPr>
          <a:xfrm>
            <a:off x="2855595" y="6000750"/>
            <a:ext cx="3498215" cy="523240"/>
            <a:chOff x="5727" y="3677"/>
            <a:chExt cx="8166" cy="3759"/>
          </a:xfrm>
        </p:grpSpPr>
        <p:sp>
          <p:nvSpPr>
            <p:cNvPr id="65" name="文本框 64"/>
            <p:cNvSpPr txBox="1"/>
            <p:nvPr/>
          </p:nvSpPr>
          <p:spPr>
            <a:xfrm>
              <a:off x="6205" y="4481"/>
              <a:ext cx="6804"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党支部该怎么研究？</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66" name="组合 65"/>
            <p:cNvGrpSpPr/>
            <p:nvPr/>
          </p:nvGrpSpPr>
          <p:grpSpPr>
            <a:xfrm>
              <a:off x="5727" y="3677"/>
              <a:ext cx="8166" cy="3759"/>
              <a:chOff x="5727" y="3600"/>
              <a:chExt cx="8334" cy="3836"/>
            </a:xfrm>
          </p:grpSpPr>
          <p:sp>
            <p:nvSpPr>
              <p:cNvPr id="67"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68" name="组合 67"/>
              <p:cNvGrpSpPr/>
              <p:nvPr/>
            </p:nvGrpSpPr>
            <p:grpSpPr>
              <a:xfrm>
                <a:off x="5727" y="3600"/>
                <a:ext cx="8335" cy="3837"/>
                <a:chOff x="3638550" y="2287588"/>
                <a:chExt cx="4911725" cy="2260601"/>
              </a:xfrm>
            </p:grpSpPr>
            <p:sp>
              <p:nvSpPr>
                <p:cNvPr id="69"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4455" r="58301"/>
          <a:stretch>
            <a:fillRect/>
          </a:stretch>
        </p:blipFill>
        <p:spPr bwMode="auto">
          <a:xfrm>
            <a:off x="4391025" y="161925"/>
            <a:ext cx="3640455" cy="403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989" t="4350" b="34021"/>
          <a:stretch>
            <a:fillRect/>
          </a:stretch>
        </p:blipFill>
        <p:spPr bwMode="auto">
          <a:xfrm>
            <a:off x="4282440" y="4126865"/>
            <a:ext cx="3837940" cy="266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10" y="1195070"/>
            <a:ext cx="3795395" cy="43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9415" y="1183640"/>
            <a:ext cx="3970020" cy="458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1737269" y="5648399"/>
            <a:ext cx="25450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党员攻关项目</a:t>
            </a:r>
            <a:endParaRPr lang="zh-CN" altLang="en-US" sz="2800" b="0" spc="300" dirty="0">
              <a:solidFill>
                <a:srgbClr val="E61817"/>
              </a:solidFill>
              <a:latin typeface="方正小标宋_GBK" panose="03000509000000000000" charset="-122"/>
              <a:ea typeface="方正小标宋_GBK" panose="03000509000000000000" charset="-122"/>
            </a:endParaRPr>
          </a:p>
          <a:p>
            <a:pPr algn="ctr"/>
            <a:r>
              <a:rPr lang="zh-CN" altLang="en-US" sz="2800" b="0" spc="300" dirty="0">
                <a:solidFill>
                  <a:srgbClr val="E61817"/>
                </a:solidFill>
                <a:latin typeface="方正小标宋_GBK" panose="03000509000000000000" charset="-122"/>
                <a:ea typeface="方正小标宋_GBK" panose="03000509000000000000" charset="-122"/>
              </a:rPr>
              <a:t>范例</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14" name="文本框 13"/>
          <p:cNvSpPr txBox="1"/>
          <p:nvPr>
            <p:custDataLst>
              <p:tags r:id="rId5"/>
            </p:custDataLst>
          </p:nvPr>
        </p:nvSpPr>
        <p:spPr>
          <a:xfrm>
            <a:off x="751205" y="420370"/>
            <a:ext cx="364109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矩形 1"/>
          <p:cNvSpPr/>
          <p:nvPr/>
        </p:nvSpPr>
        <p:spPr>
          <a:xfrm>
            <a:off x="4092146" y="2271002"/>
            <a:ext cx="6096000" cy="369332"/>
          </a:xfrm>
          <a:prstGeom prst="rect">
            <a:avLst/>
          </a:prstGeom>
        </p:spPr>
        <p:txBody>
          <a:bodyPr>
            <a:spAutoFit/>
          </a:bodyPr>
          <a:p>
            <a:endParaRPr lang="zh-CN" altLang="en-US" dirty="0"/>
          </a:p>
        </p:txBody>
      </p:sp>
      <p:sp>
        <p:nvSpPr>
          <p:cNvPr id="28" name="矩形 27"/>
          <p:cNvSpPr/>
          <p:nvPr/>
        </p:nvSpPr>
        <p:spPr>
          <a:xfrm>
            <a:off x="2301875" y="1992630"/>
            <a:ext cx="5636895" cy="521970"/>
          </a:xfrm>
          <a:prstGeom prst="rect">
            <a:avLst/>
          </a:prstGeom>
        </p:spPr>
        <p:txBody>
          <a:bodyPr wrap="square">
            <a:spAutoFit/>
          </a:bodyPr>
          <a:p>
            <a:pPr algn="just" eaLnBrk="1" latinLnBrk="0" hangingPunct="1">
              <a:lnSpc>
                <a:spcPct val="100000"/>
              </a:lnSpc>
              <a:buFont typeface="Arial" panose="020B0704020202020204" pitchFamily="34" charset="0"/>
              <a:buNone/>
            </a:pP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三型</a:t>
            </a: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机关：创建</a:t>
            </a:r>
            <a:r>
              <a:rPr 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常见问题</a:t>
            </a:r>
            <a:endParaRPr 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29" name="矩形: 圆角 4"/>
          <p:cNvSpPr/>
          <p:nvPr/>
        </p:nvSpPr>
        <p:spPr bwMode="auto">
          <a:xfrm>
            <a:off x="997670" y="1603622"/>
            <a:ext cx="1173446" cy="1185976"/>
          </a:xfrm>
          <a:prstGeom prst="roundRect">
            <a:avLst>
              <a:gd name="adj" fmla="val 7384"/>
            </a:avLst>
          </a:prstGeom>
          <a:solidFill>
            <a:srgbClr val="C00000"/>
          </a:solidFill>
          <a:ln w="5715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
            <a:pPr eaLnBrk="1" hangingPunct="1">
              <a:buFont typeface="Arial" panose="020B0704020202020204" pitchFamily="34" charset="0"/>
              <a:buNone/>
            </a:pPr>
            <a:endParaRPr lang="zh-CN" altLang="en-US"/>
          </a:p>
        </p:txBody>
      </p:sp>
      <p:sp>
        <p:nvSpPr>
          <p:cNvPr id="30" name="矩形 29"/>
          <p:cNvSpPr/>
          <p:nvPr/>
        </p:nvSpPr>
        <p:spPr>
          <a:xfrm>
            <a:off x="1332651" y="2871117"/>
            <a:ext cx="9610982" cy="3415030"/>
          </a:xfrm>
          <a:prstGeom prst="rect">
            <a:avLst/>
          </a:prstGeom>
        </p:spPr>
        <p:txBody>
          <a:bodyPr wrap="square">
            <a:spAutoFit/>
          </a:bodyPr>
          <a:p>
            <a:pPr algn="just" eaLnBrk="1" hangingPunct="1">
              <a:lnSpc>
                <a:spcPct val="150000"/>
              </a:lnSpc>
              <a:buClrTx/>
              <a:buSzTx/>
              <a:buFont typeface="Arial" panose="020B0704020202020204" pitchFamily="34" charset="0"/>
              <a:buNone/>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1</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有</a:t>
            </a:r>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的党支部仅拿出几张政治理论学习或者几篇学习记录就证明自己开展了学习型党支部建设；</a:t>
            </a:r>
            <a:endParaRPr lang="zh-CN" altLang="en-US" sz="2400" dirty="0">
              <a:solidFill>
                <a:schemeClr val="tx1"/>
              </a:solidFill>
              <a:latin typeface="黑体" panose="02010609060101010101" charset="-122"/>
              <a:ea typeface="黑体" panose="02010609060101010101" charset="-122"/>
              <a:cs typeface="黑体" panose="02010609060101010101" charset="-122"/>
            </a:endParaRPr>
          </a:p>
          <a:p>
            <a:pPr algn="just" eaLnBrk="1" hangingPunct="1">
              <a:lnSpc>
                <a:spcPct val="150000"/>
              </a:lnSpc>
              <a:buClrTx/>
              <a:buSzTx/>
              <a:buFont typeface="Arial" panose="020B0704020202020204" pitchFamily="34" charset="0"/>
              <a:buNone/>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2</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有</a:t>
            </a:r>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的拿出几张慰问困难党员或者一次送温暖活动记录、发放过节的慰问品宣传报道就证明自己是服务型党支部了。</a:t>
            </a:r>
            <a:endParaRPr lang="zh-CN" altLang="en-US" sz="2400" dirty="0">
              <a:solidFill>
                <a:schemeClr val="tx1"/>
              </a:solidFill>
              <a:latin typeface="黑体" panose="02010609060101010101" charset="-122"/>
              <a:ea typeface="黑体" panose="02010609060101010101" charset="-122"/>
              <a:cs typeface="黑体" panose="02010609060101010101" charset="-122"/>
            </a:endParaRPr>
          </a:p>
          <a:p>
            <a:pPr algn="just" eaLnBrk="1" hangingPunct="1">
              <a:lnSpc>
                <a:spcPct val="150000"/>
              </a:lnSpc>
              <a:buClrTx/>
              <a:buSzTx/>
              <a:buFont typeface="Arial" panose="020B0704020202020204" pitchFamily="34" charset="0"/>
              <a:buNone/>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3</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有人</a:t>
            </a:r>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整理出几篇论文或者科研小成果等，或者拿出个别职工的五小创新项目就证明自己是创新型党支部。</a:t>
            </a:r>
            <a:endParaRPr lang="zh-CN" altLang="en-US" sz="2400"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3" name="Freeform 5"/>
          <p:cNvSpPr>
            <a:spLocks noEditPoints="1"/>
          </p:cNvSpPr>
          <p:nvPr/>
        </p:nvSpPr>
        <p:spPr bwMode="auto">
          <a:xfrm>
            <a:off x="1201386" y="1802290"/>
            <a:ext cx="766014" cy="788639"/>
          </a:xfrm>
          <a:custGeom>
            <a:avLst/>
            <a:gdLst>
              <a:gd name="T0" fmla="*/ 391 w 782"/>
              <a:gd name="T1" fmla="*/ 281 h 782"/>
              <a:gd name="T2" fmla="*/ 281 w 782"/>
              <a:gd name="T3" fmla="*/ 391 h 782"/>
              <a:gd name="T4" fmla="*/ 391 w 782"/>
              <a:gd name="T5" fmla="*/ 501 h 782"/>
              <a:gd name="T6" fmla="*/ 501 w 782"/>
              <a:gd name="T7" fmla="*/ 391 h 782"/>
              <a:gd name="T8" fmla="*/ 391 w 782"/>
              <a:gd name="T9" fmla="*/ 281 h 782"/>
              <a:gd name="T10" fmla="*/ 682 w 782"/>
              <a:gd name="T11" fmla="*/ 100 h 782"/>
              <a:gd name="T12" fmla="*/ 679 w 782"/>
              <a:gd name="T13" fmla="*/ 0 h 782"/>
              <a:gd name="T14" fmla="*/ 575 w 782"/>
              <a:gd name="T15" fmla="*/ 104 h 782"/>
              <a:gd name="T16" fmla="*/ 575 w 782"/>
              <a:gd name="T17" fmla="*/ 173 h 782"/>
              <a:gd name="T18" fmla="*/ 367 w 782"/>
              <a:gd name="T19" fmla="*/ 380 h 782"/>
              <a:gd name="T20" fmla="*/ 402 w 782"/>
              <a:gd name="T21" fmla="*/ 415 h 782"/>
              <a:gd name="T22" fmla="*/ 609 w 782"/>
              <a:gd name="T23" fmla="*/ 208 h 782"/>
              <a:gd name="T24" fmla="*/ 679 w 782"/>
              <a:gd name="T25" fmla="*/ 208 h 782"/>
              <a:gd name="T26" fmla="*/ 782 w 782"/>
              <a:gd name="T27" fmla="*/ 104 h 782"/>
              <a:gd name="T28" fmla="*/ 682 w 782"/>
              <a:gd name="T29" fmla="*/ 100 h 782"/>
              <a:gd name="T30" fmla="*/ 679 w 782"/>
              <a:gd name="T31" fmla="*/ 256 h 782"/>
              <a:gd name="T32" fmla="*/ 709 w 782"/>
              <a:gd name="T33" fmla="*/ 391 h 782"/>
              <a:gd name="T34" fmla="*/ 391 w 782"/>
              <a:gd name="T35" fmla="*/ 709 h 782"/>
              <a:gd name="T36" fmla="*/ 74 w 782"/>
              <a:gd name="T37" fmla="*/ 391 h 782"/>
              <a:gd name="T38" fmla="*/ 391 w 782"/>
              <a:gd name="T39" fmla="*/ 73 h 782"/>
              <a:gd name="T40" fmla="*/ 526 w 782"/>
              <a:gd name="T41" fmla="*/ 103 h 782"/>
              <a:gd name="T42" fmla="*/ 540 w 782"/>
              <a:gd name="T43" fmla="*/ 69 h 782"/>
              <a:gd name="T44" fmla="*/ 567 w 782"/>
              <a:gd name="T45" fmla="*/ 42 h 782"/>
              <a:gd name="T46" fmla="*/ 391 w 782"/>
              <a:gd name="T47" fmla="*/ 0 h 782"/>
              <a:gd name="T48" fmla="*/ 0 w 782"/>
              <a:gd name="T49" fmla="*/ 391 h 782"/>
              <a:gd name="T50" fmla="*/ 391 w 782"/>
              <a:gd name="T51" fmla="*/ 782 h 782"/>
              <a:gd name="T52" fmla="*/ 782 w 782"/>
              <a:gd name="T53" fmla="*/ 391 h 782"/>
              <a:gd name="T54" fmla="*/ 740 w 782"/>
              <a:gd name="T55" fmla="*/ 215 h 782"/>
              <a:gd name="T56" fmla="*/ 713 w 782"/>
              <a:gd name="T57" fmla="*/ 242 h 782"/>
              <a:gd name="T58" fmla="*/ 679 w 782"/>
              <a:gd name="T59" fmla="*/ 256 h 782"/>
              <a:gd name="T60" fmla="*/ 568 w 782"/>
              <a:gd name="T61" fmla="*/ 391 h 782"/>
              <a:gd name="T62" fmla="*/ 391 w 782"/>
              <a:gd name="T63" fmla="*/ 568 h 782"/>
              <a:gd name="T64" fmla="*/ 214 w 782"/>
              <a:gd name="T65" fmla="*/ 391 h 782"/>
              <a:gd name="T66" fmla="*/ 391 w 782"/>
              <a:gd name="T67" fmla="*/ 214 h 782"/>
              <a:gd name="T68" fmla="*/ 453 w 782"/>
              <a:gd name="T69" fmla="*/ 225 h 782"/>
              <a:gd name="T70" fmla="*/ 504 w 782"/>
              <a:gd name="T71" fmla="*/ 175 h 782"/>
              <a:gd name="T72" fmla="*/ 391 w 782"/>
              <a:gd name="T73" fmla="*/ 147 h 782"/>
              <a:gd name="T74" fmla="*/ 147 w 782"/>
              <a:gd name="T75" fmla="*/ 391 h 782"/>
              <a:gd name="T76" fmla="*/ 391 w 782"/>
              <a:gd name="T77" fmla="*/ 636 h 782"/>
              <a:gd name="T78" fmla="*/ 636 w 782"/>
              <a:gd name="T79" fmla="*/ 391 h 782"/>
              <a:gd name="T80" fmla="*/ 608 w 782"/>
              <a:gd name="T81" fmla="*/ 278 h 782"/>
              <a:gd name="T82" fmla="*/ 557 w 782"/>
              <a:gd name="T83" fmla="*/ 329 h 782"/>
              <a:gd name="T84" fmla="*/ 568 w 782"/>
              <a:gd name="T85" fmla="*/ 39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2" h="782">
                <a:moveTo>
                  <a:pt x="391" y="281"/>
                </a:moveTo>
                <a:cubicBezTo>
                  <a:pt x="331" y="281"/>
                  <a:pt x="281" y="330"/>
                  <a:pt x="281" y="391"/>
                </a:cubicBezTo>
                <a:cubicBezTo>
                  <a:pt x="281" y="452"/>
                  <a:pt x="331" y="501"/>
                  <a:pt x="391" y="501"/>
                </a:cubicBezTo>
                <a:cubicBezTo>
                  <a:pt x="452" y="501"/>
                  <a:pt x="501" y="452"/>
                  <a:pt x="501" y="391"/>
                </a:cubicBezTo>
                <a:cubicBezTo>
                  <a:pt x="501" y="330"/>
                  <a:pt x="452" y="281"/>
                  <a:pt x="391" y="281"/>
                </a:cubicBezTo>
                <a:close/>
                <a:moveTo>
                  <a:pt x="682" y="100"/>
                </a:moveTo>
                <a:lnTo>
                  <a:pt x="679" y="0"/>
                </a:lnTo>
                <a:lnTo>
                  <a:pt x="575" y="104"/>
                </a:lnTo>
                <a:lnTo>
                  <a:pt x="575" y="173"/>
                </a:lnTo>
                <a:lnTo>
                  <a:pt x="367" y="380"/>
                </a:lnTo>
                <a:lnTo>
                  <a:pt x="402" y="415"/>
                </a:lnTo>
                <a:lnTo>
                  <a:pt x="609" y="208"/>
                </a:lnTo>
                <a:lnTo>
                  <a:pt x="679" y="208"/>
                </a:lnTo>
                <a:lnTo>
                  <a:pt x="782" y="104"/>
                </a:lnTo>
                <a:lnTo>
                  <a:pt x="682" y="100"/>
                </a:lnTo>
                <a:close/>
                <a:moveTo>
                  <a:pt x="679" y="256"/>
                </a:moveTo>
                <a:cubicBezTo>
                  <a:pt x="698" y="297"/>
                  <a:pt x="709" y="343"/>
                  <a:pt x="709" y="391"/>
                </a:cubicBezTo>
                <a:cubicBezTo>
                  <a:pt x="709" y="566"/>
                  <a:pt x="566" y="709"/>
                  <a:pt x="391" y="709"/>
                </a:cubicBezTo>
                <a:cubicBezTo>
                  <a:pt x="216" y="709"/>
                  <a:pt x="74" y="566"/>
                  <a:pt x="74" y="391"/>
                </a:cubicBezTo>
                <a:cubicBezTo>
                  <a:pt x="74" y="216"/>
                  <a:pt x="216" y="73"/>
                  <a:pt x="391" y="73"/>
                </a:cubicBezTo>
                <a:cubicBezTo>
                  <a:pt x="439" y="73"/>
                  <a:pt x="485" y="84"/>
                  <a:pt x="526" y="103"/>
                </a:cubicBezTo>
                <a:cubicBezTo>
                  <a:pt x="526" y="91"/>
                  <a:pt x="531" y="78"/>
                  <a:pt x="540" y="69"/>
                </a:cubicBezTo>
                <a:lnTo>
                  <a:pt x="567" y="42"/>
                </a:lnTo>
                <a:cubicBezTo>
                  <a:pt x="514" y="15"/>
                  <a:pt x="455" y="0"/>
                  <a:pt x="391" y="0"/>
                </a:cubicBezTo>
                <a:cubicBezTo>
                  <a:pt x="175" y="0"/>
                  <a:pt x="0" y="175"/>
                  <a:pt x="0" y="391"/>
                </a:cubicBezTo>
                <a:cubicBezTo>
                  <a:pt x="0" y="607"/>
                  <a:pt x="175" y="782"/>
                  <a:pt x="391" y="782"/>
                </a:cubicBezTo>
                <a:cubicBezTo>
                  <a:pt x="607" y="782"/>
                  <a:pt x="782" y="607"/>
                  <a:pt x="782" y="391"/>
                </a:cubicBezTo>
                <a:cubicBezTo>
                  <a:pt x="782" y="328"/>
                  <a:pt x="767" y="268"/>
                  <a:pt x="740" y="215"/>
                </a:cubicBezTo>
                <a:lnTo>
                  <a:pt x="713" y="242"/>
                </a:lnTo>
                <a:cubicBezTo>
                  <a:pt x="704" y="251"/>
                  <a:pt x="692" y="256"/>
                  <a:pt x="679" y="256"/>
                </a:cubicBezTo>
                <a:close/>
                <a:moveTo>
                  <a:pt x="568" y="391"/>
                </a:moveTo>
                <a:cubicBezTo>
                  <a:pt x="568" y="489"/>
                  <a:pt x="489" y="568"/>
                  <a:pt x="391" y="568"/>
                </a:cubicBezTo>
                <a:cubicBezTo>
                  <a:pt x="294" y="568"/>
                  <a:pt x="214" y="489"/>
                  <a:pt x="214" y="391"/>
                </a:cubicBezTo>
                <a:cubicBezTo>
                  <a:pt x="214" y="293"/>
                  <a:pt x="294" y="214"/>
                  <a:pt x="391" y="214"/>
                </a:cubicBezTo>
                <a:cubicBezTo>
                  <a:pt x="413" y="214"/>
                  <a:pt x="434" y="218"/>
                  <a:pt x="453" y="225"/>
                </a:cubicBezTo>
                <a:lnTo>
                  <a:pt x="504" y="175"/>
                </a:lnTo>
                <a:cubicBezTo>
                  <a:pt x="470" y="157"/>
                  <a:pt x="432" y="147"/>
                  <a:pt x="391" y="147"/>
                </a:cubicBezTo>
                <a:cubicBezTo>
                  <a:pt x="256" y="147"/>
                  <a:pt x="147" y="256"/>
                  <a:pt x="147" y="391"/>
                </a:cubicBezTo>
                <a:cubicBezTo>
                  <a:pt x="147" y="526"/>
                  <a:pt x="256" y="636"/>
                  <a:pt x="391" y="636"/>
                </a:cubicBezTo>
                <a:cubicBezTo>
                  <a:pt x="526" y="636"/>
                  <a:pt x="636" y="526"/>
                  <a:pt x="636" y="391"/>
                </a:cubicBezTo>
                <a:cubicBezTo>
                  <a:pt x="636" y="350"/>
                  <a:pt x="626" y="312"/>
                  <a:pt x="608" y="278"/>
                </a:cubicBezTo>
                <a:lnTo>
                  <a:pt x="557" y="329"/>
                </a:lnTo>
                <a:cubicBezTo>
                  <a:pt x="564" y="348"/>
                  <a:pt x="568" y="369"/>
                  <a:pt x="568" y="391"/>
                </a:cubicBezTo>
                <a:close/>
              </a:path>
            </a:pathLst>
          </a:custGeom>
          <a:solidFill>
            <a:schemeClr val="bg2"/>
          </a:solidFill>
          <a:ln>
            <a:noFill/>
          </a:ln>
        </p:spPr>
        <p:txBody>
          <a:bodyPr vert="horz" wrap="square" lIns="91440" tIns="45720" rIns="91440" bIns="45720" numCol="1" anchor="t" anchorCtr="0" compatLnSpc="1"/>
          <a:p>
            <a:endParaRPr lang="zh-CN" altLang="en-US"/>
          </a:p>
        </p:txBody>
      </p:sp>
      <p:sp>
        <p:nvSpPr>
          <p:cNvPr id="14" name="文本框 1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0" b="45540"/>
          <a:stretch>
            <a:fillRect/>
          </a:stretch>
        </p:blipFill>
        <p:spPr bwMode="auto">
          <a:xfrm>
            <a:off x="310515" y="1271270"/>
            <a:ext cx="572389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765" y="1971040"/>
            <a:ext cx="6364605" cy="355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415" y="3202940"/>
            <a:ext cx="7081520" cy="28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7180580" y="1014095"/>
            <a:ext cx="3982720" cy="521970"/>
          </a:xfrm>
          <a:prstGeom prst="rect">
            <a:avLst/>
          </a:prstGeom>
          <a:noFill/>
        </p:spPr>
        <p:txBody>
          <a:bodyPr wrap="square" rtlCol="0" anchor="t">
            <a:spAutoFit/>
          </a:bodyPr>
          <a:p>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三型</a:t>
            </a: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机关怎么创建？</a:t>
            </a:r>
            <a:endPar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14" name="文本框 13"/>
          <p:cNvSpPr txBox="1"/>
          <p:nvPr>
            <p:custDataLst>
              <p:tags r:id="rId5"/>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2014220" y="213360"/>
            <a:ext cx="9832340" cy="6390005"/>
          </a:xfrm>
          <a:prstGeom prst="rect">
            <a:avLst/>
          </a:prstGeom>
        </p:spPr>
      </p:pic>
      <p:sp>
        <p:nvSpPr>
          <p:cNvPr id="6" name="文本框 5"/>
          <p:cNvSpPr txBox="1"/>
          <p:nvPr>
            <p:custDataLst>
              <p:tags r:id="rId3"/>
            </p:custDataLst>
          </p:nvPr>
        </p:nvSpPr>
        <p:spPr>
          <a:xfrm>
            <a:off x="448310" y="2684145"/>
            <a:ext cx="1336675" cy="1490345"/>
          </a:xfrm>
          <a:prstGeom prst="rect">
            <a:avLst/>
          </a:prstGeom>
          <a:noFill/>
        </p:spPr>
        <p:txBody>
          <a:bodyPr wrap="square" rtlCol="0" anchor="t">
            <a:noAutofit/>
          </a:bodyPr>
          <a:p>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三型</a:t>
            </a: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机关怎么创建？</a:t>
            </a:r>
            <a:endPar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2565" y="3369310"/>
            <a:ext cx="1666240"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1781810" y="1761490"/>
            <a:ext cx="9890125" cy="388175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10000"/>
              </a:lnSpc>
              <a:spcBef>
                <a:spcPts val="0"/>
              </a:spcBef>
              <a:spcAft>
                <a:spcPts val="0"/>
              </a:spcAft>
            </a:pPr>
            <a:r>
              <a:rPr lang="en-US" sz="2800" dirty="0">
                <a:solidFill>
                  <a:srgbClr val="C00000"/>
                </a:solidFill>
                <a:latin typeface="+mn-ea"/>
              </a:rPr>
              <a:t>    </a:t>
            </a:r>
            <a:r>
              <a:rPr lang="zh-CN" altLang="en-US" sz="280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spc="300" dirty="0">
                <a:solidFill>
                  <a:srgbClr val="E61817"/>
                </a:solidFill>
                <a:latin typeface="楷体" panose="02010609060101010101" charset="-122"/>
                <a:ea typeface="楷体" panose="02010609060101010101" charset="-122"/>
                <a:cs typeface="楷体" panose="02010609060101010101" charset="-122"/>
              </a:rPr>
              <a:t>1.兑现年薪的党员，当年</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兑现年薪</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4</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万元，年薪部分的大额党费是交</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800</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元，还是交</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1000</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元？</a:t>
            </a:r>
            <a:endPar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endParaRPr>
          </a:p>
          <a:p>
            <a:pPr>
              <a:lnSpc>
                <a:spcPct val="110000"/>
              </a:lnSpc>
              <a:spcBef>
                <a:spcPts val="0"/>
              </a:spcBef>
              <a:spcAft>
                <a:spcPts val="0"/>
              </a:spcAft>
            </a:pP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 </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兑现年薪的党员，</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月兑现上年度年薪</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15</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万元，</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月还发了基本工资与绩效工资合计</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2.2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万元，那么</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月是缴纳一笔党费共</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1000</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元，还是缴纳两笔党费（一笔大额党费</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1000</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元，一笔</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440</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元）共</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1440</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元？</a:t>
            </a:r>
            <a:endPar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      3.党支部困难党员申请少交或免交党费时，支部研究通过后是否就可以执行？</a:t>
            </a:r>
            <a:endPar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4" name="文本框 13"/>
          <p:cNvSpPr txBox="1"/>
          <p:nvPr>
            <p:custDataLst>
              <p:tags r:id="rId1"/>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党费管理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2565" y="3369310"/>
            <a:ext cx="1666240"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1781810" y="1524000"/>
            <a:ext cx="9890125" cy="435610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10000"/>
              </a:lnSpc>
              <a:spcBef>
                <a:spcPts val="0"/>
              </a:spcBef>
              <a:spcAft>
                <a:spcPts val="0"/>
              </a:spcAft>
            </a:pPr>
            <a:r>
              <a:rPr lang="en-US" sz="2800" dirty="0">
                <a:solidFill>
                  <a:srgbClr val="C00000"/>
                </a:solidFill>
                <a:latin typeface="+mn-ea"/>
              </a:rPr>
              <a:t>    </a:t>
            </a:r>
            <a:r>
              <a:rPr lang="zh-CN" altLang="en-US" sz="280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spc="300" dirty="0">
                <a:solidFill>
                  <a:srgbClr val="E61817"/>
                </a:solidFill>
                <a:latin typeface="楷体" panose="02010609060101010101" charset="-122"/>
                <a:ea typeface="楷体" panose="02010609060101010101" charset="-122"/>
                <a:cs typeface="楷体" panose="02010609060101010101" charset="-122"/>
              </a:rPr>
              <a:t>1.独立法人党支部设立了党费专户，党费每半年从专户中向上级党委上缴</a:t>
            </a:r>
            <a:r>
              <a:rPr lang="en-US" altLang="zh-CN" sz="2800" spc="300" dirty="0">
                <a:solidFill>
                  <a:srgbClr val="E61817"/>
                </a:solidFill>
                <a:latin typeface="楷体" panose="02010609060101010101" charset="-122"/>
                <a:ea typeface="楷体" panose="02010609060101010101" charset="-122"/>
                <a:cs typeface="楷体" panose="02010609060101010101" charset="-122"/>
              </a:rPr>
              <a:t>60%</a:t>
            </a:r>
            <a:r>
              <a:rPr lang="zh-CN" altLang="en-US" sz="2800" spc="300" dirty="0">
                <a:solidFill>
                  <a:srgbClr val="E61817"/>
                </a:solidFill>
                <a:latin typeface="楷体" panose="02010609060101010101" charset="-122"/>
                <a:ea typeface="楷体" panose="02010609060101010101" charset="-122"/>
                <a:cs typeface="楷体" panose="02010609060101010101" charset="-122"/>
              </a:rPr>
              <a:t>，其余党费留作自用，可以吗？</a:t>
            </a:r>
            <a:endPar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endParaRPr>
          </a:p>
          <a:p>
            <a:pPr>
              <a:lnSpc>
                <a:spcPct val="110000"/>
              </a:lnSpc>
              <a:spcBef>
                <a:spcPts val="0"/>
              </a:spcBef>
              <a:spcAft>
                <a:spcPts val="0"/>
              </a:spcAft>
            </a:pP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 </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某党委规定，下属党支部每半年向上缴纳一次党费，某党支部因无独立账户，遂由组织委员每月收齐党费后暂存，半年后从个人银行账户中向上级党组织账户转账，可以吗？</a:t>
            </a:r>
            <a:endPar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      3.</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党费可以用于因病致贫、因病返贫的困难群众帮扶吗</a:t>
            </a: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a:t>
            </a:r>
            <a:endPar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4" name="文本框 13"/>
          <p:cNvSpPr txBox="1"/>
          <p:nvPr>
            <p:custDataLst>
              <p:tags r:id="rId1"/>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党费管理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1825" y="1221740"/>
            <a:ext cx="11040110" cy="530352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10000"/>
              </a:lnSpc>
              <a:spcBef>
                <a:spcPts val="0"/>
              </a:spcBef>
              <a:spcAft>
                <a:spcPts val="0"/>
              </a:spcAft>
            </a:pPr>
            <a:r>
              <a:rPr lang="en-US" sz="2800" dirty="0">
                <a:solidFill>
                  <a:srgbClr val="C00000"/>
                </a:solidFill>
                <a:latin typeface="+mn-ea"/>
              </a:rPr>
              <a:t>    </a:t>
            </a:r>
            <a:r>
              <a:rPr lang="zh-CN" altLang="en-US" sz="280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spc="300" dirty="0">
                <a:solidFill>
                  <a:srgbClr val="E61817"/>
                </a:solidFill>
                <a:latin typeface="楷体" panose="02010609060101010101" charset="-122"/>
                <a:ea typeface="楷体" panose="02010609060101010101" charset="-122"/>
                <a:cs typeface="楷体" panose="02010609060101010101" charset="-122"/>
              </a:rPr>
              <a:t>不列入党费计算基数的项目（</a:t>
            </a:r>
            <a:r>
              <a:rPr lang="en-US" altLang="zh-CN" sz="2800" spc="300" dirty="0">
                <a:solidFill>
                  <a:srgbClr val="E61817"/>
                </a:solidFill>
                <a:latin typeface="楷体" panose="02010609060101010101" charset="-122"/>
                <a:ea typeface="楷体" panose="02010609060101010101" charset="-122"/>
                <a:cs typeface="楷体" panose="02010609060101010101" charset="-122"/>
              </a:rPr>
              <a:t>6</a:t>
            </a:r>
            <a:r>
              <a:rPr lang="zh-CN" altLang="en-US" sz="2800" spc="300" dirty="0">
                <a:solidFill>
                  <a:srgbClr val="E61817"/>
                </a:solidFill>
                <a:latin typeface="楷体" panose="02010609060101010101" charset="-122"/>
                <a:ea typeface="楷体" panose="02010609060101010101" charset="-122"/>
                <a:cs typeface="楷体" panose="02010609060101010101" charset="-122"/>
              </a:rPr>
              <a:t>类</a:t>
            </a:r>
            <a:r>
              <a:rPr lang="en-US" altLang="zh-CN" sz="2800" spc="300" dirty="0">
                <a:solidFill>
                  <a:srgbClr val="E61817"/>
                </a:solidFill>
                <a:latin typeface="楷体" panose="02010609060101010101" charset="-122"/>
                <a:ea typeface="楷体" panose="02010609060101010101" charset="-122"/>
                <a:cs typeface="楷体" panose="02010609060101010101" charset="-122"/>
              </a:rPr>
              <a:t>18</a:t>
            </a:r>
            <a:r>
              <a:rPr lang="zh-CN" altLang="en-US" sz="2800" spc="300" dirty="0">
                <a:solidFill>
                  <a:srgbClr val="E61817"/>
                </a:solidFill>
                <a:latin typeface="楷体" panose="02010609060101010101" charset="-122"/>
                <a:ea typeface="楷体" panose="02010609060101010101" charset="-122"/>
                <a:cs typeface="楷体" panose="02010609060101010101" charset="-122"/>
              </a:rPr>
              <a:t>项）：</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spc="300" dirty="0">
                <a:solidFill>
                  <a:srgbClr val="E61817"/>
                </a:solidFill>
                <a:latin typeface="楷体" panose="02010609060101010101" charset="-122"/>
                <a:ea typeface="楷体" panose="02010609060101010101" charset="-122"/>
                <a:cs typeface="楷体" panose="02010609060101010101" charset="-122"/>
              </a:rPr>
              <a:t>税：个人所得税；</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spc="300" dirty="0">
                <a:solidFill>
                  <a:srgbClr val="E61817"/>
                </a:solidFill>
                <a:latin typeface="楷体" panose="02010609060101010101" charset="-122"/>
                <a:ea typeface="楷体" panose="02010609060101010101" charset="-122"/>
                <a:cs typeface="楷体" panose="02010609060101010101" charset="-122"/>
              </a:rPr>
              <a:t>险：养老保险、医疗保险、失业保险、工伤保险、生育保险等</a:t>
            </a:r>
            <a:r>
              <a:rPr lang="en-US" altLang="zh-CN" sz="2800" spc="300" dirty="0">
                <a:solidFill>
                  <a:srgbClr val="E61817"/>
                </a:solidFill>
                <a:latin typeface="楷体" panose="02010609060101010101" charset="-122"/>
                <a:ea typeface="楷体" panose="02010609060101010101" charset="-122"/>
                <a:cs typeface="楷体" panose="02010609060101010101" charset="-122"/>
              </a:rPr>
              <a:t>5</a:t>
            </a:r>
            <a:r>
              <a:rPr lang="zh-CN" altLang="en-US" sz="2800" spc="300" dirty="0">
                <a:solidFill>
                  <a:srgbClr val="E61817"/>
                </a:solidFill>
                <a:latin typeface="楷体" panose="02010609060101010101" charset="-122"/>
                <a:ea typeface="楷体" panose="02010609060101010101" charset="-122"/>
                <a:cs typeface="楷体" panose="02010609060101010101" charset="-122"/>
              </a:rPr>
              <a:t>险；</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spc="300" dirty="0">
                <a:solidFill>
                  <a:srgbClr val="E61817"/>
                </a:solidFill>
                <a:latin typeface="楷体" panose="02010609060101010101" charset="-122"/>
                <a:ea typeface="楷体" panose="02010609060101010101" charset="-122"/>
                <a:cs typeface="楷体" panose="02010609060101010101" charset="-122"/>
              </a:rPr>
              <a:t>金：住房公积金（含个人和单位缴纳部分），职业年金、企业年金等</a:t>
            </a:r>
            <a:r>
              <a:rPr lang="en-US" altLang="zh-CN" sz="280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spc="300" dirty="0">
                <a:solidFill>
                  <a:srgbClr val="E61817"/>
                </a:solidFill>
                <a:latin typeface="楷体" panose="02010609060101010101" charset="-122"/>
                <a:ea typeface="楷体" panose="02010609060101010101" charset="-122"/>
                <a:cs typeface="楷体" panose="02010609060101010101" charset="-122"/>
              </a:rPr>
              <a:t>金；</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spc="300" dirty="0">
                <a:solidFill>
                  <a:srgbClr val="E61817"/>
                </a:solidFill>
                <a:latin typeface="楷体" panose="02010609060101010101" charset="-122"/>
                <a:ea typeface="楷体" panose="02010609060101010101" charset="-122"/>
                <a:cs typeface="楷体" panose="02010609060101010101" charset="-122"/>
              </a:rPr>
              <a:t>补贴：住房补贴、交通补贴、公务用车补贴、通讯补贴、加班补贴、误餐补贴等</a:t>
            </a:r>
            <a:r>
              <a:rPr lang="en-US" altLang="zh-CN" sz="2800" spc="300" dirty="0">
                <a:solidFill>
                  <a:srgbClr val="E61817"/>
                </a:solidFill>
                <a:latin typeface="楷体" panose="02010609060101010101" charset="-122"/>
                <a:ea typeface="楷体" panose="02010609060101010101" charset="-122"/>
                <a:cs typeface="楷体" panose="02010609060101010101" charset="-122"/>
              </a:rPr>
              <a:t>6</a:t>
            </a:r>
            <a:r>
              <a:rPr lang="zh-CN" altLang="en-US" sz="2800" spc="300" dirty="0">
                <a:solidFill>
                  <a:srgbClr val="E61817"/>
                </a:solidFill>
                <a:latin typeface="楷体" panose="02010609060101010101" charset="-122"/>
                <a:ea typeface="楷体" panose="02010609060101010101" charset="-122"/>
                <a:cs typeface="楷体" panose="02010609060101010101" charset="-122"/>
              </a:rPr>
              <a:t>中改革性补贴；</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rPr>
              <a:t>      5.</a:t>
            </a:r>
            <a:r>
              <a:rPr lang="zh-CN" altLang="en-US" sz="2800" spc="300" dirty="0">
                <a:solidFill>
                  <a:srgbClr val="E61817"/>
                </a:solidFill>
                <a:latin typeface="楷体" panose="02010609060101010101" charset="-122"/>
                <a:ea typeface="楷体" panose="02010609060101010101" charset="-122"/>
                <a:cs typeface="楷体" panose="02010609060101010101" charset="-122"/>
              </a:rPr>
              <a:t>费：取暖费、防暑降温费、物业费</a:t>
            </a:r>
            <a:r>
              <a:rPr lang="zh-CN" altLang="en-US" sz="2800" spc="300" dirty="0">
                <a:solidFill>
                  <a:srgbClr val="E61817"/>
                </a:solidFill>
                <a:latin typeface="楷体" panose="02010609060101010101" charset="-122"/>
                <a:ea typeface="楷体" panose="02010609060101010101" charset="-122"/>
                <a:cs typeface="楷体" panose="02010609060101010101" charset="-122"/>
              </a:rPr>
              <a:t>等；</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rPr>
              <a:t>6.</a:t>
            </a:r>
            <a:r>
              <a:rPr lang="zh-CN" altLang="en-US" sz="2800" spc="300" dirty="0">
                <a:solidFill>
                  <a:srgbClr val="E61817"/>
                </a:solidFill>
                <a:latin typeface="楷体" panose="02010609060101010101" charset="-122"/>
                <a:ea typeface="楷体" panose="02010609060101010101" charset="-122"/>
                <a:cs typeface="楷体" panose="02010609060101010101" charset="-122"/>
              </a:rPr>
              <a:t>其他津贴：针对少数地区、部分单位、特殊岗位、部分人员发放的</a:t>
            </a:r>
            <a:r>
              <a:rPr lang="zh-CN" altLang="en-US" sz="2800" spc="300" dirty="0">
                <a:solidFill>
                  <a:srgbClr val="E61817"/>
                </a:solidFill>
                <a:latin typeface="楷体" panose="02010609060101010101" charset="-122"/>
                <a:ea typeface="楷体" panose="02010609060101010101" charset="-122"/>
                <a:cs typeface="楷体" panose="02010609060101010101" charset="-122"/>
              </a:rPr>
              <a:t>津贴补贴。</a:t>
            </a:r>
            <a:endParaRPr lang="zh-CN" altLang="en-US" sz="280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4" name="文本框 13"/>
          <p:cNvSpPr txBox="1"/>
          <p:nvPr>
            <p:custDataLst>
              <p:tags r:id="rId1"/>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党费管理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293505" y="1573095"/>
            <a:ext cx="11201809" cy="4759325"/>
          </a:xfrm>
          <a:prstGeom prst="rect">
            <a:avLst/>
          </a:prstGeom>
        </p:spPr>
        <p:txBody>
          <a:bodyPr wrap="square">
            <a:spAutoFit/>
          </a:bodyPr>
          <a:lstStyle/>
          <a:p>
            <a:pPr marL="406400" algn="just">
              <a:lnSpc>
                <a:spcPts val="2800"/>
              </a:lnSpc>
              <a:spcAft>
                <a:spcPts val="0"/>
              </a:spcAft>
            </a:pPr>
            <a:r>
              <a:rPr lang="zh-CN" altLang="en-US" sz="2000" kern="100" dirty="0" smtClean="0">
                <a:latin typeface="黑体" panose="02010609060101010101" charset="-122"/>
                <a:ea typeface="黑体" panose="02010609060101010101" charset="-122"/>
                <a:cs typeface="黑体" panose="02010609060101010101" charset="-122"/>
                <a:sym typeface="汉仪细等线繁" panose="02010600000101010101" charset="-122"/>
              </a:rPr>
              <a:t>   </a:t>
            </a:r>
            <a:r>
              <a:rPr lang="zh-CN" altLang="en-US"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kern="100" dirty="0">
                <a:solidFill>
                  <a:srgbClr val="C00000"/>
                </a:solidFill>
                <a:latin typeface="黑体" panose="02010609060101010101" charset="-122"/>
                <a:ea typeface="黑体" panose="02010609060101010101" charset="-122"/>
                <a:cs typeface="黑体" panose="02010609060101010101" charset="-122"/>
              </a:rPr>
              <a:t>一）会议准备</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a:solidFill>
                  <a:srgbClr val="C00000"/>
                </a:solidFill>
                <a:latin typeface="黑体" panose="02010609060101010101" charset="-122"/>
                <a:ea typeface="黑体" panose="02010609060101010101" charset="-122"/>
                <a:cs typeface="黑体" panose="02010609060101010101" charset="-122"/>
              </a:rPr>
              <a:t>　</a:t>
            </a:r>
            <a:r>
              <a:rPr lang="en-US" altLang="zh-CN" kern="100" dirty="0">
                <a:solidFill>
                  <a:srgbClr val="C00000"/>
                </a:solidFill>
                <a:latin typeface="黑体" panose="02010609060101010101" charset="-122"/>
                <a:ea typeface="黑体" panose="02010609060101010101" charset="-122"/>
                <a:cs typeface="黑体" panose="02010609060101010101" charset="-122"/>
              </a:rPr>
              <a:t>  1.</a:t>
            </a:r>
            <a:r>
              <a:rPr lang="zh-CN" altLang="en-US" kern="100" dirty="0">
                <a:solidFill>
                  <a:srgbClr val="C00000"/>
                </a:solidFill>
                <a:latin typeface="黑体" panose="02010609060101010101" charset="-122"/>
                <a:ea typeface="黑体" panose="02010609060101010101" charset="-122"/>
                <a:cs typeface="黑体" panose="02010609060101010101" charset="-122"/>
              </a:rPr>
              <a:t>党支部书记主持</a:t>
            </a:r>
            <a:r>
              <a:rPr lang="zh-CN" altLang="en-US" kern="100" dirty="0">
                <a:solidFill>
                  <a:srgbClr val="C00000"/>
                </a:solidFill>
                <a:highlight>
                  <a:srgbClr val="FFFF00"/>
                </a:highlight>
                <a:latin typeface="黑体" panose="02010609060101010101" charset="-122"/>
                <a:ea typeface="黑体" panose="02010609060101010101" charset="-122"/>
                <a:cs typeface="黑体" panose="02010609060101010101" charset="-122"/>
              </a:rPr>
              <a:t>召开支部委员会</a:t>
            </a:r>
            <a:r>
              <a:rPr lang="zh-CN" altLang="en-US" kern="100" dirty="0">
                <a:solidFill>
                  <a:srgbClr val="C00000"/>
                </a:solidFill>
                <a:latin typeface="黑体" panose="02010609060101010101" charset="-122"/>
                <a:ea typeface="黑体" panose="02010609060101010101" charset="-122"/>
                <a:cs typeface="黑体" panose="02010609060101010101" charset="-122"/>
              </a:rPr>
              <a:t>，讨论党员大会的议题、日程和时间安排；</a:t>
            </a:r>
            <a:r>
              <a:rPr lang="en-US" altLang="zh-CN" kern="100" dirty="0">
                <a:solidFill>
                  <a:srgbClr val="C00000"/>
                </a:solidFill>
                <a:latin typeface="黑体" panose="02010609060101010101" charset="-122"/>
                <a:ea typeface="黑体" panose="02010609060101010101" charset="-122"/>
                <a:cs typeface="黑体" panose="02010609060101010101" charset="-122"/>
              </a:rPr>
              <a:t>2.</a:t>
            </a:r>
            <a:r>
              <a:rPr lang="zh-CN" altLang="en-US" kern="100" dirty="0">
                <a:solidFill>
                  <a:srgbClr val="C00000"/>
                </a:solidFill>
                <a:latin typeface="黑体" panose="02010609060101010101" charset="-122"/>
                <a:ea typeface="黑体" panose="02010609060101010101" charset="-122"/>
                <a:cs typeface="黑体" panose="02010609060101010101" charset="-122"/>
              </a:rPr>
              <a:t>拟召开党员大会的时间、地点和议题于会前</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天向全体党员通知；</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根据大会议题准备会议所需资料、材料等（不能就党建而论党建，要融入中心工作）。</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smtClean="0">
                <a:solidFill>
                  <a:srgbClr val="C00000"/>
                </a:solidFill>
                <a:latin typeface="黑体" panose="02010609060101010101" charset="-122"/>
                <a:ea typeface="黑体" panose="02010609060101010101" charset="-122"/>
                <a:cs typeface="黑体" panose="02010609060101010101" charset="-122"/>
              </a:rPr>
              <a:t>    （</a:t>
            </a:r>
            <a:r>
              <a:rPr lang="zh-CN" altLang="en-US" kern="100" dirty="0">
                <a:solidFill>
                  <a:srgbClr val="C00000"/>
                </a:solidFill>
                <a:latin typeface="黑体" panose="02010609060101010101" charset="-122"/>
                <a:ea typeface="黑体" panose="02010609060101010101" charset="-122"/>
                <a:cs typeface="黑体" panose="02010609060101010101" charset="-122"/>
              </a:rPr>
              <a:t>二）召开会议</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a:solidFill>
                  <a:srgbClr val="C00000"/>
                </a:solidFill>
                <a:latin typeface="黑体" panose="02010609060101010101" charset="-122"/>
                <a:ea typeface="黑体" panose="02010609060101010101" charset="-122"/>
                <a:cs typeface="黑体" panose="02010609060101010101" charset="-122"/>
              </a:rPr>
              <a:t>　</a:t>
            </a:r>
            <a:r>
              <a:rPr lang="en-US" altLang="zh-CN" kern="100" dirty="0">
                <a:solidFill>
                  <a:srgbClr val="C00000"/>
                </a:solidFill>
                <a:latin typeface="黑体" panose="02010609060101010101" charset="-122"/>
                <a:ea typeface="黑体" panose="02010609060101010101" charset="-122"/>
                <a:cs typeface="黑体" panose="02010609060101010101" charset="-122"/>
              </a:rPr>
              <a:t>  1.</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支部书记宣布开会；</a:t>
            </a:r>
            <a:r>
              <a:rPr lang="en-US" altLang="zh-CN" kern="100" dirty="0">
                <a:solidFill>
                  <a:srgbClr val="C00000"/>
                </a:solidFill>
                <a:latin typeface="黑体" panose="02010609060101010101" charset="-122"/>
                <a:ea typeface="黑体" panose="02010609060101010101" charset="-122"/>
                <a:cs typeface="黑体" panose="02010609060101010101" charset="-122"/>
              </a:rPr>
              <a:t>2.</a:t>
            </a:r>
            <a:r>
              <a:rPr lang="zh-CN" altLang="en-US" kern="100" dirty="0">
                <a:solidFill>
                  <a:srgbClr val="C00000"/>
                </a:solidFill>
                <a:latin typeface="黑体" panose="02010609060101010101" charset="-122"/>
                <a:ea typeface="黑体" panose="02010609060101010101" charset="-122"/>
                <a:cs typeface="黑体" panose="02010609060101010101" charset="-122"/>
              </a:rPr>
              <a:t>清点到会人数，宣布会议是否有效；</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指定会议记录人员；</a:t>
            </a:r>
            <a:r>
              <a:rPr lang="en-US" altLang="zh-CN" kern="100" dirty="0">
                <a:solidFill>
                  <a:srgbClr val="C00000"/>
                </a:solidFill>
                <a:latin typeface="黑体" panose="02010609060101010101" charset="-122"/>
                <a:ea typeface="黑体" panose="02010609060101010101" charset="-122"/>
                <a:cs typeface="黑体" panose="02010609060101010101" charset="-122"/>
              </a:rPr>
              <a:t>4.</a:t>
            </a:r>
            <a:r>
              <a:rPr lang="zh-CN" altLang="en-US" kern="100" dirty="0">
                <a:solidFill>
                  <a:srgbClr val="C00000"/>
                </a:solidFill>
                <a:latin typeface="黑体" panose="02010609060101010101" charset="-122"/>
                <a:ea typeface="黑体" panose="02010609060101010101" charset="-122"/>
                <a:cs typeface="黑体" panose="02010609060101010101" charset="-122"/>
              </a:rPr>
              <a:t>向大会报告主要议题；</a:t>
            </a:r>
            <a:r>
              <a:rPr lang="en-US" altLang="zh-CN" kern="100" dirty="0">
                <a:solidFill>
                  <a:srgbClr val="C00000"/>
                </a:solidFill>
                <a:latin typeface="黑体" panose="02010609060101010101" charset="-122"/>
                <a:ea typeface="黑体" panose="02010609060101010101" charset="-122"/>
                <a:cs typeface="黑体" panose="02010609060101010101" charset="-122"/>
              </a:rPr>
              <a:t>5.</a:t>
            </a:r>
            <a:r>
              <a:rPr lang="zh-CN" altLang="en-US" kern="100" dirty="0">
                <a:solidFill>
                  <a:srgbClr val="C00000"/>
                </a:solidFill>
                <a:latin typeface="黑体" panose="02010609060101010101" charset="-122"/>
                <a:ea typeface="黑体" panose="02010609060101010101" charset="-122"/>
                <a:cs typeface="黑体" panose="02010609060101010101" charset="-122"/>
              </a:rPr>
              <a:t>第一议题为学习习近平总书记系列讲话精神和重要论述，全体党员围绕学习内容谈认识；</a:t>
            </a:r>
            <a:r>
              <a:rPr lang="en-US" altLang="zh-CN" kern="100" dirty="0">
                <a:solidFill>
                  <a:srgbClr val="C00000"/>
                </a:solidFill>
                <a:latin typeface="黑体" panose="02010609060101010101" charset="-122"/>
                <a:ea typeface="黑体" panose="02010609060101010101" charset="-122"/>
                <a:cs typeface="黑体" panose="02010609060101010101" charset="-122"/>
              </a:rPr>
              <a:t>6.</a:t>
            </a:r>
            <a:r>
              <a:rPr lang="zh-CN" altLang="en-US" kern="100" dirty="0">
                <a:solidFill>
                  <a:srgbClr val="C00000"/>
                </a:solidFill>
                <a:latin typeface="黑体" panose="02010609060101010101" charset="-122"/>
                <a:ea typeface="黑体" panose="02010609060101010101" charset="-122"/>
                <a:cs typeface="黑体" panose="02010609060101010101" charset="-122"/>
              </a:rPr>
              <a:t>学习类议题需全体党员参与交流；</a:t>
            </a:r>
            <a:r>
              <a:rPr lang="en-US" altLang="zh-CN" kern="100" dirty="0">
                <a:solidFill>
                  <a:srgbClr val="C00000"/>
                </a:solidFill>
                <a:latin typeface="黑体" panose="02010609060101010101" charset="-122"/>
                <a:ea typeface="黑体" panose="02010609060101010101" charset="-122"/>
                <a:cs typeface="黑体" panose="02010609060101010101" charset="-122"/>
              </a:rPr>
              <a:t>7.</a:t>
            </a:r>
            <a:r>
              <a:rPr lang="zh-CN" altLang="en-US" kern="100" dirty="0">
                <a:solidFill>
                  <a:srgbClr val="C00000"/>
                </a:solidFill>
                <a:latin typeface="黑体" panose="02010609060101010101" charset="-122"/>
                <a:ea typeface="黑体" panose="02010609060101010101" charset="-122"/>
                <a:cs typeface="黑体" panose="02010609060101010101" charset="-122"/>
              </a:rPr>
              <a:t>研究讨论类议题需全体党员</a:t>
            </a:r>
            <a:r>
              <a:rPr lang="zh-CN" altLang="en-US" kern="100" dirty="0">
                <a:solidFill>
                  <a:srgbClr val="C00000"/>
                </a:solidFill>
                <a:highlight>
                  <a:srgbClr val="FFFF00"/>
                </a:highlight>
                <a:latin typeface="黑体" panose="02010609060101010101" charset="-122"/>
                <a:ea typeface="黑体" panose="02010609060101010101" charset="-122"/>
                <a:cs typeface="黑体" panose="02010609060101010101" charset="-122"/>
              </a:rPr>
              <a:t>逐项开展讨论</a:t>
            </a:r>
            <a:r>
              <a:rPr lang="zh-CN" altLang="en-US" kern="100" dirty="0">
                <a:solidFill>
                  <a:srgbClr val="C00000"/>
                </a:solidFill>
                <a:latin typeface="黑体" panose="02010609060101010101" charset="-122"/>
                <a:ea typeface="黑体" panose="02010609060101010101" charset="-122"/>
                <a:cs typeface="黑体" panose="02010609060101010101" charset="-122"/>
              </a:rPr>
              <a:t>，发表个人意见，并</a:t>
            </a:r>
            <a:r>
              <a:rPr lang="zh-CN" altLang="en-US" kern="100" dirty="0">
                <a:solidFill>
                  <a:srgbClr val="C00000"/>
                </a:solidFill>
                <a:highlight>
                  <a:srgbClr val="FFFF00"/>
                </a:highlight>
                <a:latin typeface="黑体" panose="02010609060101010101" charset="-122"/>
                <a:ea typeface="黑体" panose="02010609060101010101" charset="-122"/>
                <a:cs typeface="黑体" panose="02010609060101010101" charset="-122"/>
              </a:rPr>
              <a:t>逐项进行表决</a:t>
            </a:r>
            <a:r>
              <a:rPr lang="zh-CN" altLang="en-US" kern="100" dirty="0">
                <a:solidFill>
                  <a:srgbClr val="C00000"/>
                </a:solidFill>
                <a:latin typeface="黑体" panose="02010609060101010101" charset="-122"/>
                <a:ea typeface="黑体" panose="02010609060101010101" charset="-122"/>
                <a:cs typeface="黑体" panose="02010609060101010101" charset="-122"/>
              </a:rPr>
              <a:t>，以少数服从多数的原则形成决议，做到一人一事一决议；</a:t>
            </a:r>
            <a:r>
              <a:rPr lang="en-US" altLang="zh-CN" kern="100" dirty="0">
                <a:solidFill>
                  <a:srgbClr val="C00000"/>
                </a:solidFill>
                <a:latin typeface="黑体" panose="02010609060101010101" charset="-122"/>
                <a:ea typeface="黑体" panose="02010609060101010101" charset="-122"/>
                <a:cs typeface="黑体" panose="02010609060101010101" charset="-122"/>
              </a:rPr>
              <a:t>8.</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支部书记做会议总结；</a:t>
            </a:r>
            <a:r>
              <a:rPr lang="en-US" altLang="zh-CN" kern="100" dirty="0">
                <a:solidFill>
                  <a:srgbClr val="C00000"/>
                </a:solidFill>
                <a:latin typeface="黑体" panose="02010609060101010101" charset="-122"/>
                <a:ea typeface="黑体" panose="02010609060101010101" charset="-122"/>
                <a:cs typeface="黑体" panose="02010609060101010101" charset="-122"/>
              </a:rPr>
              <a:t>9.</a:t>
            </a:r>
            <a:r>
              <a:rPr lang="zh-CN" altLang="en-US" kern="100" dirty="0">
                <a:solidFill>
                  <a:srgbClr val="C00000"/>
                </a:solidFill>
                <a:latin typeface="黑体" panose="02010609060101010101" charset="-122"/>
                <a:ea typeface="黑体" panose="02010609060101010101" charset="-122"/>
                <a:cs typeface="黑体" panose="02010609060101010101" charset="-122"/>
              </a:rPr>
              <a:t>宣布会议结束；</a:t>
            </a:r>
            <a:r>
              <a:rPr lang="en-US" altLang="zh-CN" kern="100" dirty="0">
                <a:solidFill>
                  <a:srgbClr val="C00000"/>
                </a:solidFill>
                <a:latin typeface="黑体" panose="02010609060101010101" charset="-122"/>
                <a:ea typeface="黑体" panose="02010609060101010101" charset="-122"/>
                <a:cs typeface="黑体" panose="02010609060101010101" charset="-122"/>
              </a:rPr>
              <a:t>10.</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支部书记审签会议记录。</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smtClean="0">
                <a:solidFill>
                  <a:srgbClr val="C00000"/>
                </a:solidFill>
                <a:latin typeface="黑体" panose="02010609060101010101" charset="-122"/>
                <a:ea typeface="黑体" panose="02010609060101010101" charset="-122"/>
                <a:cs typeface="黑体" panose="02010609060101010101" charset="-122"/>
              </a:rPr>
              <a:t>    （</a:t>
            </a:r>
            <a:r>
              <a:rPr lang="zh-CN" altLang="en-US" kern="100" dirty="0">
                <a:solidFill>
                  <a:srgbClr val="C00000"/>
                </a:solidFill>
                <a:latin typeface="黑体" panose="02010609060101010101" charset="-122"/>
                <a:ea typeface="黑体" panose="02010609060101010101" charset="-122"/>
                <a:cs typeface="黑体" panose="02010609060101010101" charset="-122"/>
              </a:rPr>
              <a:t>三）会后工作</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en-US" altLang="zh-CN" kern="100" dirty="0">
                <a:solidFill>
                  <a:srgbClr val="C00000"/>
                </a:solidFill>
                <a:latin typeface="黑体" panose="02010609060101010101" charset="-122"/>
                <a:ea typeface="黑体" panose="02010609060101010101" charset="-122"/>
                <a:cs typeface="黑体" panose="02010609060101010101" charset="-122"/>
              </a:rPr>
              <a:t>    1.</a:t>
            </a:r>
            <a:r>
              <a:rPr lang="zh-CN" altLang="en-US" kern="100" dirty="0">
                <a:solidFill>
                  <a:srgbClr val="C00000"/>
                </a:solidFill>
                <a:latin typeface="黑体" panose="02010609060101010101" charset="-122"/>
                <a:ea typeface="黑体" panose="02010609060101010101" charset="-122"/>
                <a:cs typeface="黑体" panose="02010609060101010101" charset="-122"/>
              </a:rPr>
              <a:t>会后</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天内，重要事项向上级党组织报告；</a:t>
            </a:r>
            <a:r>
              <a:rPr lang="en-US" altLang="zh-CN" kern="100" dirty="0">
                <a:solidFill>
                  <a:srgbClr val="C00000"/>
                </a:solidFill>
                <a:latin typeface="黑体" panose="02010609060101010101" charset="-122"/>
                <a:ea typeface="黑体" panose="02010609060101010101" charset="-122"/>
                <a:cs typeface="黑体" panose="02010609060101010101" charset="-122"/>
              </a:rPr>
              <a:t>2.</a:t>
            </a:r>
            <a:r>
              <a:rPr lang="zh-CN" altLang="en-US" kern="100" dirty="0">
                <a:solidFill>
                  <a:srgbClr val="C00000"/>
                </a:solidFill>
                <a:latin typeface="黑体" panose="02010609060101010101" charset="-122"/>
                <a:ea typeface="黑体" panose="02010609060101010101" charset="-122"/>
                <a:cs typeface="黑体" panose="02010609060101010101" charset="-122"/>
              </a:rPr>
              <a:t>做好会议决议落实工作；３</a:t>
            </a:r>
            <a:r>
              <a:rPr lang="en-US" altLang="zh-CN" kern="100" dirty="0">
                <a:solidFill>
                  <a:srgbClr val="C00000"/>
                </a:solidFill>
                <a:latin typeface="黑体" panose="02010609060101010101" charset="-122"/>
                <a:ea typeface="黑体" panose="02010609060101010101" charset="-122"/>
                <a:cs typeface="黑体" panose="02010609060101010101" charset="-122"/>
              </a:rPr>
              <a:t>.</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支部书记或纪检委员及时做好工作跟踪验证；</a:t>
            </a:r>
            <a:r>
              <a:rPr lang="en-US" altLang="zh-CN" kern="100" dirty="0">
                <a:solidFill>
                  <a:srgbClr val="C00000"/>
                </a:solidFill>
                <a:latin typeface="黑体" panose="02010609060101010101" charset="-122"/>
                <a:ea typeface="黑体" panose="02010609060101010101" charset="-122"/>
                <a:cs typeface="黑体" panose="02010609060101010101" charset="-122"/>
              </a:rPr>
              <a:t>4.</a:t>
            </a:r>
            <a:r>
              <a:rPr lang="zh-CN" altLang="en-US" kern="100" dirty="0">
                <a:solidFill>
                  <a:srgbClr val="C00000"/>
                </a:solidFill>
                <a:latin typeface="黑体" panose="02010609060101010101" charset="-122"/>
                <a:ea typeface="黑体" panose="02010609060101010101" charset="-122"/>
                <a:cs typeface="黑体" panose="02010609060101010101" charset="-122"/>
              </a:rPr>
              <a:t>做好会议材料的立卷归档工作。</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901700" y="1222375"/>
            <a:ext cx="3183890" cy="398780"/>
          </a:xfrm>
          <a:prstGeom prst="rect">
            <a:avLst/>
          </a:prstGeom>
          <a:noFill/>
          <a:ln>
            <a:noFill/>
          </a:ln>
          <a:extLst>
            <a:ext uri="{909E8E84-426E-40DD-AFC4-6F175D3DCCD1}">
              <a14:hiddenFill xmlns:a14="http://schemas.microsoft.com/office/drawing/2010/main">
                <a:solidFill>
                  <a:srgbClr val="C000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b="0" dirty="0">
                <a:solidFill>
                  <a:srgbClr val="C00000"/>
                </a:solidFill>
                <a:latin typeface="黑体" charset="0"/>
                <a:ea typeface="黑体" charset="0"/>
                <a:cs typeface="汉仪细等线繁" panose="02010600000101010101" charset="-122"/>
                <a:sym typeface="Arial" panose="020B0704020202020204" pitchFamily="34" charset="0"/>
              </a:rPr>
              <a:t>党员大会规范</a:t>
            </a:r>
            <a:r>
              <a:rPr lang="zh-CN" altLang="en-US" sz="2000" b="0" dirty="0" smtClean="0">
                <a:solidFill>
                  <a:srgbClr val="C00000"/>
                </a:solidFill>
                <a:latin typeface="黑体" charset="0"/>
                <a:ea typeface="黑体" charset="0"/>
                <a:cs typeface="汉仪细等线繁" panose="02010600000101010101" charset="-122"/>
                <a:sym typeface="Arial" panose="020B0704020202020204" pitchFamily="34" charset="0"/>
              </a:rPr>
              <a:t>流程</a:t>
            </a:r>
            <a:endParaRPr lang="zh-CN" altLang="en-US" sz="2000" b="0" spc="300" dirty="0" smtClean="0">
              <a:solidFill>
                <a:srgbClr val="C00000"/>
              </a:solidFill>
              <a:latin typeface="黑体" charset="0"/>
              <a:ea typeface="黑体" charset="0"/>
              <a:cs typeface="汉仪细等线繁" panose="02010600000101010101" charset="-122"/>
              <a:sym typeface="Arial" panose="020B0704020202020204" pitchFamily="34" charset="0"/>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328295" y="1582420"/>
            <a:ext cx="525145" cy="40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思考这样写对吗</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 name="图片 2" descr="/Users/lyrical/Library/Containers/com.kingsoft.wpsoffice.mac/Data/tmp/photoeditapp/20240702130909/temp.pngtemp"/>
          <p:cNvPicPr>
            <a:picLocks noChangeAspect="1"/>
          </p:cNvPicPr>
          <p:nvPr>
            <p:custDataLst>
              <p:tags r:id="rId2"/>
            </p:custDataLst>
          </p:nvPr>
        </p:nvPicPr>
        <p:blipFill>
          <a:blip r:embed="rId3"/>
          <a:stretch>
            <a:fillRect/>
          </a:stretch>
        </p:blipFill>
        <p:spPr>
          <a:xfrm>
            <a:off x="853440" y="505143"/>
            <a:ext cx="11106150" cy="5913755"/>
          </a:xfrm>
          <a:prstGeom prst="rect">
            <a:avLst/>
          </a:prstGeom>
        </p:spPr>
      </p:pic>
      <p:pic>
        <p:nvPicPr>
          <p:cNvPr id="7" name="图片 6" descr="/Users/lyrical/Library/Containers/com.kingsoft.wpsoffice.mac/Data/tmp/photoeditapp/20240702130955/temp.pngtemp"/>
          <p:cNvPicPr>
            <a:picLocks noChangeAspect="1"/>
          </p:cNvPicPr>
          <p:nvPr/>
        </p:nvPicPr>
        <p:blipFill>
          <a:blip r:embed="rId4"/>
          <a:stretch>
            <a:fillRect/>
          </a:stretch>
        </p:blipFill>
        <p:spPr>
          <a:xfrm>
            <a:off x="853758" y="505143"/>
            <a:ext cx="11105515" cy="5913755"/>
          </a:xfrm>
          <a:prstGeom prst="rect">
            <a:avLst/>
          </a:prstGeom>
        </p:spPr>
      </p:pic>
      <p:pic>
        <p:nvPicPr>
          <p:cNvPr id="2" name="图片 1"/>
          <p:cNvPicPr>
            <a:picLocks noChangeAspect="1"/>
          </p:cNvPicPr>
          <p:nvPr/>
        </p:nvPicPr>
        <p:blipFill>
          <a:blip r:embed="rId5"/>
          <a:stretch>
            <a:fillRect/>
          </a:stretch>
        </p:blipFill>
        <p:spPr>
          <a:xfrm>
            <a:off x="885190" y="505460"/>
            <a:ext cx="11074400" cy="5912485"/>
          </a:xfrm>
          <a:prstGeom prst="rect">
            <a:avLst/>
          </a:prstGeom>
        </p:spPr>
      </p:pic>
      <p:pic>
        <p:nvPicPr>
          <p:cNvPr id="10" name="图片 9"/>
          <p:cNvPicPr>
            <a:picLocks noChangeAspect="1"/>
          </p:cNvPicPr>
          <p:nvPr/>
        </p:nvPicPr>
        <p:blipFill>
          <a:blip r:embed="rId6"/>
          <a:stretch>
            <a:fillRect/>
          </a:stretch>
        </p:blipFill>
        <p:spPr>
          <a:xfrm>
            <a:off x="885190" y="505460"/>
            <a:ext cx="11074400" cy="59594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323" name=""/>
        <p:cNvGrpSpPr/>
        <p:nvPr/>
      </p:nvGrpSpPr>
      <p:grpSpPr>
        <a:xfrm>
          <a:off x="0" y="0"/>
          <a:ext cx="0" cy="0"/>
          <a:chOff x="0" y="0"/>
          <a:chExt cx="0" cy="0"/>
        </a:xfrm>
      </p:grpSpPr>
      <p:pic>
        <p:nvPicPr>
          <p:cNvPr id="2097249" name="图片 32"/>
          <p:cNvPicPr>
            <a:picLocks noChangeAspect="1"/>
          </p:cNvPicPr>
          <p:nvPr/>
        </p:nvPicPr>
        <p:blipFill>
          <a:blip r:embed="rId1"/>
          <a:stretch>
            <a:fillRect/>
          </a:stretch>
        </p:blipFill>
        <p:spPr>
          <a:xfrm>
            <a:off x="0" y="6026150"/>
            <a:ext cx="12192000" cy="831850"/>
          </a:xfrm>
          <a:prstGeom prst="rect">
            <a:avLst/>
          </a:prstGeom>
        </p:spPr>
      </p:pic>
      <p:pic>
        <p:nvPicPr>
          <p:cNvPr id="2097250" name="图片 1" descr="党员大会 (1)"/>
          <p:cNvPicPr>
            <a:picLocks noChangeAspect="1"/>
          </p:cNvPicPr>
          <p:nvPr/>
        </p:nvPicPr>
        <p:blipFill>
          <a:blip r:embed="rId2"/>
          <a:stretch>
            <a:fillRect/>
          </a:stretch>
        </p:blipFill>
        <p:spPr>
          <a:xfrm rot="5400000">
            <a:off x="57150" y="878205"/>
            <a:ext cx="6812280" cy="5109845"/>
          </a:xfrm>
          <a:prstGeom prst="rect">
            <a:avLst/>
          </a:prstGeom>
        </p:spPr>
      </p:pic>
      <p:pic>
        <p:nvPicPr>
          <p:cNvPr id="2097251" name="图片 3" descr="E:\18 黄杰 如何做好党支部书记\党支部标准化资料合集\示范会议记录\党员大会 (2).JPG党员大会 (2)"/>
          <p:cNvPicPr>
            <a:picLocks noChangeAspect="1"/>
          </p:cNvPicPr>
          <p:nvPr/>
        </p:nvPicPr>
        <p:blipFill>
          <a:blip r:embed="rId3"/>
          <a:srcRect/>
          <a:stretch>
            <a:fillRect/>
          </a:stretch>
        </p:blipFill>
        <p:spPr>
          <a:xfrm rot="5400000">
            <a:off x="5287645" y="878840"/>
            <a:ext cx="6812280" cy="51092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743585" y="1182370"/>
            <a:ext cx="10705465" cy="466153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第十八条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党支部一般每年开展1次民主评议党员</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，组织党员对照合格党员标准、对照入党誓词，联系个人实际进行党性分析。</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党支部召开党员大会，按照个人自评、党员互评、民主测评的程序，组织党员进行评议。党员人数较多的党支部，个人自评和党员互评可以在党小组范围内进行。</a:t>
            </a:r>
            <a:r>
              <a:rPr lang="zh-CN" altLang="en-US" sz="2000">
                <a:solidFill>
                  <a:schemeClr val="accent1">
                    <a:lumMod val="50000"/>
                  </a:schemeClr>
                </a:solidFill>
                <a:highlight>
                  <a:srgbClr val="FFFF00"/>
                </a:highlight>
                <a:latin typeface="黑体" panose="02010609060101010101" charset="-122"/>
                <a:ea typeface="黑体" panose="02010609060101010101" charset="-122"/>
                <a:cs typeface="黑体" panose="02010609060101010101" charset="-122"/>
                <a:sym typeface="+mn-ea"/>
              </a:rPr>
              <a:t>党支部委员会会议或者党员大会根据评议情况和党员日常表现情况，提出评定意见</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民主评议党员可以结合组织生活会一并进行。</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第二十条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有正式党员7人以上的党支部，应当设立党支部委员会。党支部委员会由3至5人组成，一般不超过7人</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党支部委员会设</a:t>
            </a:r>
            <a:r>
              <a:rPr lang="zh-CN" altLang="en-US" sz="2000">
                <a:solidFill>
                  <a:schemeClr val="accent1">
                    <a:lumMod val="50000"/>
                  </a:schemeClr>
                </a:solidFill>
                <a:highlight>
                  <a:srgbClr val="FFFF00"/>
                </a:highlight>
                <a:latin typeface="黑体" panose="02010609060101010101" charset="-122"/>
                <a:ea typeface="黑体" panose="02010609060101010101" charset="-122"/>
                <a:cs typeface="黑体" panose="02010609060101010101" charset="-122"/>
                <a:sym typeface="+mn-ea"/>
              </a:rPr>
              <a:t>书记和组织委员、宣传委员、纪检委员</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等，必要时可以设1名副书记。</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en-US" altLang="zh-CN"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第二十一条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村、社区党支部委员会每届任期5年，</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其他基层单位党支部委员会一般每届任期3年</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413385" y="370840"/>
            <a:ext cx="7691755" cy="460375"/>
          </a:xfrm>
          <a:prstGeom prst="rect">
            <a:avLst/>
          </a:prstGeom>
          <a:noFill/>
        </p:spPr>
        <p:txBody>
          <a:bodyPr wrap="square" rtlCol="0" anchor="t">
            <a:spAutoFit/>
          </a:bodyPr>
          <a:p>
            <a:pPr algn="l"/>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《中国共产党支部工作条例（试行）》</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2018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10</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日）</a:t>
            </a:r>
            <a:endParaRPr lang="zh-CN" altLang="en-US" sz="1600" b="1">
              <a:solidFill>
                <a:srgbClr val="C00000"/>
              </a:solidFill>
              <a:latin typeface="黑体" panose="02010609060101010101" charset="-122"/>
              <a:ea typeface="黑体" panose="02010609060101010101" charset="-122"/>
              <a:cs typeface="黑体" panose="02010609060101010101" charset="-122"/>
              <a:sym typeface="+mn-ea"/>
            </a:endParaRPr>
          </a:p>
        </p:txBody>
      </p:sp>
      <p:grpSp>
        <p:nvGrpSpPr>
          <p:cNvPr id="3" name="组合 2" descr="7b0a202020202274657874626f78223a2022220a7d0a"/>
          <p:cNvGrpSpPr/>
          <p:nvPr/>
        </p:nvGrpSpPr>
        <p:grpSpPr>
          <a:xfrm>
            <a:off x="8076565" y="2793365"/>
            <a:ext cx="3692525" cy="635635"/>
            <a:chOff x="5727" y="3677"/>
            <a:chExt cx="8166" cy="3759"/>
          </a:xfrm>
        </p:grpSpPr>
        <p:sp>
          <p:nvSpPr>
            <p:cNvPr id="7" name="文本框 6"/>
            <p:cNvSpPr txBox="1"/>
            <p:nvPr/>
          </p:nvSpPr>
          <p:spPr>
            <a:xfrm>
              <a:off x="6204" y="4481"/>
              <a:ext cx="7027"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这句话其实在表达什么？</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4" name="组合 3"/>
            <p:cNvGrpSpPr/>
            <p:nvPr/>
          </p:nvGrpSpPr>
          <p:grpSpPr>
            <a:xfrm>
              <a:off x="5727" y="3677"/>
              <a:ext cx="8166" cy="3759"/>
              <a:chOff x="5727" y="3600"/>
              <a:chExt cx="8334" cy="3836"/>
            </a:xfrm>
          </p:grpSpPr>
          <p:sp>
            <p:nvSpPr>
              <p:cNvPr id="151"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775" name="组合 2774"/>
              <p:cNvGrpSpPr/>
              <p:nvPr/>
            </p:nvGrpSpPr>
            <p:grpSpPr>
              <a:xfrm>
                <a:off x="5727" y="3600"/>
                <a:ext cx="8335" cy="3837"/>
                <a:chOff x="3638550" y="2287588"/>
                <a:chExt cx="4911725" cy="2260601"/>
              </a:xfrm>
            </p:grpSpPr>
            <p:sp>
              <p:nvSpPr>
                <p:cNvPr id="2720"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1"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2"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3"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4"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5"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6"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7"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8"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9"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0"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1"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2"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3"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4"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5"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6"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7"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8"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9"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0"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1"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2"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3"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4"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5"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6"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7"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8"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9"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0"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1"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2"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3"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4"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5"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6"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7"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8"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9"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0"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1"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2"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3"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4"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5"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6"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7"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8"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9"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4"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324" name=""/>
        <p:cNvGrpSpPr/>
        <p:nvPr/>
      </p:nvGrpSpPr>
      <p:grpSpPr>
        <a:xfrm>
          <a:off x="0" y="0"/>
          <a:ext cx="0" cy="0"/>
          <a:chOff x="0" y="0"/>
          <a:chExt cx="0" cy="0"/>
        </a:xfrm>
      </p:grpSpPr>
      <p:pic>
        <p:nvPicPr>
          <p:cNvPr id="2097252" name="图片 32"/>
          <p:cNvPicPr>
            <a:picLocks noChangeAspect="1"/>
          </p:cNvPicPr>
          <p:nvPr/>
        </p:nvPicPr>
        <p:blipFill>
          <a:blip r:embed="rId1"/>
          <a:stretch>
            <a:fillRect/>
          </a:stretch>
        </p:blipFill>
        <p:spPr>
          <a:xfrm>
            <a:off x="0" y="6026150"/>
            <a:ext cx="12192000" cy="831850"/>
          </a:xfrm>
          <a:prstGeom prst="rect">
            <a:avLst/>
          </a:prstGeom>
        </p:spPr>
      </p:pic>
      <p:pic>
        <p:nvPicPr>
          <p:cNvPr id="2097253" name="图片 1" descr="E:\18 黄杰 如何做好党支部书记\党支部标准化资料合集\示范会议记录\党员大会 (3).JPG党员大会 (3)"/>
          <p:cNvPicPr>
            <a:picLocks noChangeAspect="1"/>
          </p:cNvPicPr>
          <p:nvPr/>
        </p:nvPicPr>
        <p:blipFill>
          <a:blip r:embed="rId2"/>
          <a:srcRect/>
          <a:stretch>
            <a:fillRect/>
          </a:stretch>
        </p:blipFill>
        <p:spPr>
          <a:xfrm rot="5400000">
            <a:off x="57785" y="878840"/>
            <a:ext cx="6811645" cy="5108575"/>
          </a:xfrm>
          <a:prstGeom prst="rect">
            <a:avLst/>
          </a:prstGeom>
        </p:spPr>
      </p:pic>
      <p:pic>
        <p:nvPicPr>
          <p:cNvPr id="2097254" name="图片 3" descr="E:\18 黄杰 如何做好党支部书记\党支部标准化资料合集\示范会议记录\党员大会 (4).JPG党员大会 (4)"/>
          <p:cNvPicPr>
            <a:picLocks noChangeAspect="1"/>
          </p:cNvPicPr>
          <p:nvPr/>
        </p:nvPicPr>
        <p:blipFill>
          <a:blip r:embed="rId3"/>
          <a:srcRect/>
          <a:stretch>
            <a:fillRect/>
          </a:stretch>
        </p:blipFill>
        <p:spPr>
          <a:xfrm rot="5400000">
            <a:off x="5287645" y="878840"/>
            <a:ext cx="6812280" cy="51092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grpSp>
        <p:nvGrpSpPr>
          <p:cNvPr id="27" name="组合 26"/>
          <p:cNvGrpSpPr/>
          <p:nvPr/>
        </p:nvGrpSpPr>
        <p:grpSpPr>
          <a:xfrm>
            <a:off x="6276975" y="906793"/>
            <a:ext cx="5367020" cy="5288867"/>
            <a:chOff x="10679" y="1585"/>
            <a:chExt cx="7658" cy="7546"/>
          </a:xfrm>
        </p:grpSpPr>
        <p:sp>
          <p:nvSpPr>
            <p:cNvPr id="25" name="圆角矩形 24"/>
            <p:cNvSpPr/>
            <p:nvPr/>
          </p:nvSpPr>
          <p:spPr>
            <a:xfrm>
              <a:off x="10679" y="1585"/>
              <a:ext cx="7658" cy="7546"/>
            </a:xfrm>
            <a:prstGeom prst="roundRect">
              <a:avLst>
                <a:gd name="adj" fmla="val 1425"/>
              </a:avLst>
            </a:prstGeom>
            <a:solidFill>
              <a:schemeClr val="accent6">
                <a:lumMod val="20000"/>
                <a:lumOff val="80000"/>
                <a:alpha val="50000"/>
              </a:schemeClr>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10847" y="4006"/>
              <a:ext cx="7303" cy="4920"/>
              <a:chOff x="5125" y="5948"/>
              <a:chExt cx="7303" cy="4920"/>
            </a:xfrm>
          </p:grpSpPr>
          <p:sp>
            <p:nvSpPr>
              <p:cNvPr id="2" name="圆角矩形 1"/>
              <p:cNvSpPr/>
              <p:nvPr/>
            </p:nvSpPr>
            <p:spPr>
              <a:xfrm>
                <a:off x="5808" y="6611"/>
                <a:ext cx="6620" cy="566"/>
              </a:xfrm>
              <a:prstGeom prst="roundRect">
                <a:avLst/>
              </a:prstGeom>
              <a:solidFill>
                <a:schemeClr val="accent6">
                  <a:lumMod val="40000"/>
                  <a:lumOff val="6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当前形势任务教育</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5130" y="6615"/>
                <a:ext cx="576" cy="566"/>
              </a:xfrm>
              <a:prstGeom prst="roundRect">
                <a:avLst/>
              </a:prstGeom>
              <a:solidFill>
                <a:schemeClr val="accent6">
                  <a:lumMod val="75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2</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5802" y="9593"/>
                <a:ext cx="6620" cy="566"/>
              </a:xfrm>
              <a:prstGeom prst="roundRect">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党员围绕主题，就如何发挥作用开展讨论</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5125" y="9594"/>
                <a:ext cx="576" cy="566"/>
              </a:xfrm>
              <a:prstGeom prst="roundRect">
                <a:avLst/>
              </a:prstGeom>
              <a:solidFill>
                <a:schemeClr val="accent3">
                  <a:lumMod val="75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6</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5802" y="10301"/>
                <a:ext cx="6620" cy="566"/>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支部书记总结</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5" name="圆角矩形 14"/>
              <p:cNvSpPr/>
              <p:nvPr/>
            </p:nvSpPr>
            <p:spPr>
              <a:xfrm>
                <a:off x="5133" y="10302"/>
                <a:ext cx="576" cy="566"/>
              </a:xfrm>
              <a:prstGeom prst="round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7</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5803" y="5948"/>
                <a:ext cx="6620" cy="566"/>
              </a:xfrm>
              <a:prstGeom prst="roundRect">
                <a:avLst/>
              </a:prstGeom>
              <a:solidFill>
                <a:schemeClr val="accent2">
                  <a:lumMod val="20000"/>
                  <a:lumOff val="8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400" dirty="0">
                    <a:solidFill>
                      <a:schemeClr val="tx1"/>
                    </a:solidFill>
                    <a:latin typeface="微软雅黑" panose="020B0503020204020204" pitchFamily="34" charset="-122"/>
                    <a:ea typeface="微软雅黑" panose="020B0503020204020204" pitchFamily="34" charset="-122"/>
                    <a:sym typeface="+mn-ea"/>
                  </a:rPr>
                  <a:t>学习习近平总书记在陕西考察工作结束时的讲话</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5126" y="5948"/>
                <a:ext cx="576" cy="566"/>
              </a:xfrm>
              <a:prstGeom prst="roundRect">
                <a:avLst/>
              </a:prstGeom>
              <a:solidFill>
                <a:schemeClr val="accent2">
                  <a:lumMod val="75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1</a:t>
                </a:r>
                <a:endParaRPr lang="en-US" altLang="zh-CN" sz="1500" b="1">
                  <a:solidFill>
                    <a:schemeClr val="bg1"/>
                  </a:solidFill>
                  <a:latin typeface="微软雅黑" panose="020B0503020204020204" pitchFamily="34" charset="-122"/>
                  <a:ea typeface="微软雅黑" panose="020B0503020204020204" pitchFamily="34" charset="-122"/>
                </a:endParaRPr>
              </a:p>
            </p:txBody>
          </p:sp>
        </p:grpSp>
        <p:sp>
          <p:nvSpPr>
            <p:cNvPr id="20" name="圆角矩形 19"/>
            <p:cNvSpPr/>
            <p:nvPr/>
          </p:nvSpPr>
          <p:spPr>
            <a:xfrm rot="10800000" flipV="1">
              <a:off x="10852" y="3334"/>
              <a:ext cx="7297" cy="589"/>
            </a:xfrm>
            <a:prstGeom prst="round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1"/>
                  </a:solidFill>
                  <a:latin typeface="微软雅黑" panose="020B0503020204020204" pitchFamily="34" charset="-122"/>
                  <a:ea typeface="微软雅黑" panose="020B0503020204020204" pitchFamily="34" charset="-122"/>
                </a:rPr>
                <a:t>议    程</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1" name="圆角矩形 20"/>
            <p:cNvSpPr/>
            <p:nvPr/>
          </p:nvSpPr>
          <p:spPr>
            <a:xfrm rot="10800000" flipV="1">
              <a:off x="10849" y="2586"/>
              <a:ext cx="7297" cy="665"/>
            </a:xfrm>
            <a:prstGeom prst="roundRect">
              <a:avLst/>
            </a:prstGeom>
            <a:solidFill>
              <a:srgbClr val="C0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bg1"/>
                  </a:solidFill>
                  <a:latin typeface="微软雅黑" panose="020B0503020204020204" pitchFamily="34" charset="-122"/>
                  <a:ea typeface="微软雅黑" panose="020B0503020204020204" pitchFamily="34" charset="-122"/>
                </a:rPr>
                <a:t>主题：牢记嘱托 奋力拼搏 确保生产任务双过半</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2950" y="1839"/>
              <a:ext cx="3768" cy="745"/>
            </a:xfrm>
            <a:prstGeom prst="rect">
              <a:avLst/>
            </a:prstGeom>
            <a:noFill/>
          </p:spPr>
          <p:txBody>
            <a:bodyPr wrap="square" rtlCol="0" anchor="t">
              <a:spAutoFit/>
            </a:bodyPr>
            <a:p>
              <a:pPr algn="ctr"/>
              <a:r>
                <a:rPr lang="zh-CN" altLang="en-US" sz="2800" b="1" dirty="0">
                  <a:solidFill>
                    <a:srgbClr val="C00000"/>
                  </a:solidFill>
                  <a:effectLst/>
                  <a:latin typeface="微软雅黑" panose="020B0503020204020204" pitchFamily="34" charset="-122"/>
                  <a:ea typeface="微软雅黑" panose="020B0503020204020204" pitchFamily="34" charset="-122"/>
                  <a:sym typeface="+mn-ea"/>
                </a:rPr>
                <a:t>达标案例</a:t>
              </a:r>
              <a:endParaRPr lang="zh-CN" altLang="en-US" sz="2800" b="1" dirty="0">
                <a:solidFill>
                  <a:srgbClr val="C00000"/>
                </a:solidFill>
                <a:effectLst/>
                <a:latin typeface="微软雅黑" panose="020B0503020204020204" pitchFamily="34" charset="-122"/>
                <a:ea typeface="微软雅黑" panose="020B0503020204020204" pitchFamily="34" charset="-122"/>
                <a:sym typeface="+mn-ea"/>
              </a:endParaRPr>
            </a:p>
          </p:txBody>
        </p:sp>
      </p:grpSp>
      <p:pic>
        <p:nvPicPr>
          <p:cNvPr id="26" name="图片 25" descr="党员大会"/>
          <p:cNvPicPr>
            <a:picLocks noChangeAspect="1"/>
          </p:cNvPicPr>
          <p:nvPr>
            <p:custDataLst>
              <p:tags r:id="rId2"/>
            </p:custDataLst>
          </p:nvPr>
        </p:nvPicPr>
        <p:blipFill>
          <a:blip r:embed="rId3"/>
          <a:srcRect/>
          <a:stretch>
            <a:fillRect/>
          </a:stretch>
        </p:blipFill>
        <p:spPr>
          <a:xfrm>
            <a:off x="549910" y="1662430"/>
            <a:ext cx="5558790" cy="3959860"/>
          </a:xfrm>
          <a:prstGeom prst="rect">
            <a:avLst/>
          </a:prstGeom>
          <a:ln w="12700">
            <a:solidFill>
              <a:srgbClr val="FFA100"/>
            </a:solidFill>
          </a:ln>
        </p:spPr>
      </p:pic>
      <p:sp>
        <p:nvSpPr>
          <p:cNvPr id="5" name="文本框 4"/>
          <p:cNvSpPr txBox="1"/>
          <p:nvPr/>
        </p:nvSpPr>
        <p:spPr>
          <a:xfrm>
            <a:off x="2526665" y="1071880"/>
            <a:ext cx="1605280" cy="521970"/>
          </a:xfrm>
          <a:prstGeom prst="rect">
            <a:avLst/>
          </a:prstGeom>
          <a:noFill/>
        </p:spPr>
        <p:txBody>
          <a:bodyPr wrap="none" rtlCol="0" anchor="t">
            <a:spAutoFit/>
          </a:bodyPr>
          <a:p>
            <a:r>
              <a:rPr lang="zh-CN" altLang="en-US" sz="2800">
                <a:solidFill>
                  <a:srgbClr val="C00000"/>
                </a:solidFill>
                <a:latin typeface="黑体" panose="02010609060101010101" charset="-122"/>
                <a:ea typeface="黑体" panose="02010609060101010101" charset="-122"/>
                <a:cs typeface="黑体" panose="02010609060101010101" charset="-122"/>
                <a:sym typeface="+mn-ea"/>
              </a:rPr>
              <a:t>党员大会</a:t>
            </a:r>
            <a:endParaRPr lang="zh-CN" altLang="en-US" sz="280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7" name="圆角矩形 6"/>
          <p:cNvSpPr/>
          <p:nvPr/>
        </p:nvSpPr>
        <p:spPr>
          <a:xfrm>
            <a:off x="6869447" y="3542924"/>
            <a:ext cx="4639550" cy="396700"/>
          </a:xfrm>
          <a:prstGeom prst="roundRect">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通报党员</a:t>
            </a:r>
            <a:r>
              <a:rPr lang="zh-CN" altLang="en-US" sz="1500" dirty="0">
                <a:solidFill>
                  <a:schemeClr val="tx1"/>
                </a:solidFill>
                <a:latin typeface="微软雅黑" panose="020B0503020204020204" pitchFamily="34" charset="-122"/>
                <a:ea typeface="微软雅黑" panose="020B0503020204020204" pitchFamily="34" charset="-122"/>
                <a:sym typeface="+mn-ea"/>
              </a:rPr>
              <a:t>季度积分</a:t>
            </a:r>
            <a:r>
              <a:rPr lang="zh-CN" altLang="en-US" sz="1500" dirty="0">
                <a:solidFill>
                  <a:schemeClr val="tx1"/>
                </a:solidFill>
                <a:latin typeface="微软雅黑" panose="020B0503020204020204" pitchFamily="34" charset="-122"/>
                <a:ea typeface="微软雅黑" panose="020B0503020204020204" pitchFamily="34" charset="-122"/>
                <a:sym typeface="+mn-ea"/>
              </a:rPr>
              <a:t>情况</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6395680" y="3542924"/>
            <a:ext cx="403683" cy="396700"/>
          </a:xfrm>
          <a:prstGeom prst="roundRect">
            <a:avLst/>
          </a:prstGeom>
          <a:solidFill>
            <a:schemeClr val="accent3">
              <a:lumMod val="75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3</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6873875" y="4039870"/>
            <a:ext cx="4639310" cy="521970"/>
          </a:xfrm>
          <a:prstGeom prst="roundRect">
            <a:avLst/>
          </a:prstGeom>
          <a:solidFill>
            <a:schemeClr val="accent4">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对本季度创先争优表现良好党员进行通报</a:t>
            </a:r>
            <a:r>
              <a:rPr lang="zh-CN" altLang="en-US" sz="1500" dirty="0">
                <a:solidFill>
                  <a:schemeClr val="tx1"/>
                </a:solidFill>
                <a:latin typeface="微软雅黑" panose="020B0503020204020204" pitchFamily="34" charset="-122"/>
                <a:ea typeface="微软雅黑" panose="020B0503020204020204" pitchFamily="34" charset="-122"/>
                <a:sym typeface="+mn-ea"/>
              </a:rPr>
              <a:t>表扬，安排下季度创先</a:t>
            </a:r>
            <a:r>
              <a:rPr lang="zh-CN" altLang="en-US" sz="1500" dirty="0">
                <a:solidFill>
                  <a:schemeClr val="tx1"/>
                </a:solidFill>
                <a:latin typeface="微软雅黑" panose="020B0503020204020204" pitchFamily="34" charset="-122"/>
                <a:ea typeface="微软雅黑" panose="020B0503020204020204" pitchFamily="34" charset="-122"/>
                <a:sym typeface="+mn-ea"/>
              </a:rPr>
              <a:t>争优工作</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6400165" y="4039870"/>
            <a:ext cx="403860" cy="521970"/>
          </a:xfrm>
          <a:prstGeom prst="roundRect">
            <a:avLst/>
          </a:prstGeom>
          <a:solidFill>
            <a:schemeClr val="accent4">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4</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6400431" y="4662084"/>
            <a:ext cx="403683" cy="396700"/>
          </a:xfrm>
          <a:prstGeom prst="roundRect">
            <a:avLst/>
          </a:prstGeom>
          <a:solidFill>
            <a:schemeClr val="tx2">
              <a:lumMod val="60000"/>
              <a:lumOff val="4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5</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6873628" y="4661910"/>
            <a:ext cx="4639550" cy="396700"/>
          </a:xfrm>
          <a:prstGeom prst="roundRect">
            <a:avLst/>
          </a:prstGeom>
          <a:solidFill>
            <a:schemeClr val="tx2">
              <a:lumMod val="60000"/>
              <a:lumOff val="4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党员践诺情况通报，作下季度</a:t>
            </a:r>
            <a:r>
              <a:rPr lang="zh-CN" altLang="en-US" sz="1500" dirty="0">
                <a:solidFill>
                  <a:schemeClr val="tx1"/>
                </a:solidFill>
                <a:latin typeface="微软雅黑" panose="020B0503020204020204" pitchFamily="34" charset="-122"/>
                <a:ea typeface="微软雅黑" panose="020B0503020204020204" pitchFamily="34" charset="-122"/>
                <a:sym typeface="+mn-ea"/>
              </a:rPr>
              <a:t>承诺</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2" name="图片 1"/>
          <p:cNvPicPr>
            <a:picLocks noChangeAspect="1"/>
          </p:cNvPicPr>
          <p:nvPr/>
        </p:nvPicPr>
        <p:blipFill>
          <a:blip r:embed="rId2"/>
          <a:stretch>
            <a:fillRect/>
          </a:stretch>
        </p:blipFill>
        <p:spPr>
          <a:xfrm>
            <a:off x="404495" y="1673860"/>
            <a:ext cx="6413500" cy="3600450"/>
          </a:xfrm>
          <a:prstGeom prst="rect">
            <a:avLst/>
          </a:prstGeom>
          <a:ln w="12700">
            <a:solidFill>
              <a:srgbClr val="FFA100"/>
            </a:solidFill>
          </a:ln>
        </p:spPr>
      </p:pic>
      <p:sp>
        <p:nvSpPr>
          <p:cNvPr id="5" name="圆角矩形 4"/>
          <p:cNvSpPr/>
          <p:nvPr/>
        </p:nvSpPr>
        <p:spPr>
          <a:xfrm>
            <a:off x="6948170" y="1076960"/>
            <a:ext cx="4862830" cy="5231765"/>
          </a:xfrm>
          <a:prstGeom prst="roundRect">
            <a:avLst>
              <a:gd name="adj" fmla="val 1425"/>
            </a:avLst>
          </a:prstGeom>
          <a:solidFill>
            <a:schemeClr val="accent6">
              <a:lumMod val="20000"/>
              <a:lumOff val="80000"/>
              <a:alpha val="50000"/>
            </a:schemeClr>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 name="组合 7"/>
          <p:cNvGrpSpPr/>
          <p:nvPr/>
        </p:nvGrpSpPr>
        <p:grpSpPr>
          <a:xfrm>
            <a:off x="7057390" y="4281805"/>
            <a:ext cx="4632960" cy="815975"/>
            <a:chOff x="5129" y="7132"/>
            <a:chExt cx="7296" cy="1285"/>
          </a:xfrm>
          <a:solidFill>
            <a:schemeClr val="accent4">
              <a:lumMod val="40000"/>
              <a:lumOff val="60000"/>
            </a:schemeClr>
          </a:solidFill>
        </p:grpSpPr>
        <p:sp>
          <p:nvSpPr>
            <p:cNvPr id="9" name="圆角矩形 8"/>
            <p:cNvSpPr/>
            <p:nvPr/>
          </p:nvSpPr>
          <p:spPr>
            <a:xfrm>
              <a:off x="5805" y="7851"/>
              <a:ext cx="6620" cy="566"/>
            </a:xfrm>
            <a:prstGeom prst="roundRect">
              <a:avLst/>
            </a:prstGeom>
            <a:solidFill>
              <a:schemeClr val="accent5">
                <a:lumMod val="60000"/>
                <a:lumOff val="4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讨论</a:t>
              </a:r>
              <a:r>
                <a:rPr lang="zh-CN" altLang="en-US" sz="1500" dirty="0">
                  <a:solidFill>
                    <a:schemeClr val="tx1"/>
                  </a:solidFill>
                  <a:latin typeface="微软雅黑" panose="020B0503020204020204" pitchFamily="34" charset="-122"/>
                  <a:ea typeface="微软雅黑" panose="020B0503020204020204" pitchFamily="34" charset="-122"/>
                  <a:sym typeface="+mn-ea"/>
                </a:rPr>
                <a:t>本月主题党日活动方案</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2" name="圆角矩形 11"/>
            <p:cNvSpPr/>
            <p:nvPr/>
          </p:nvSpPr>
          <p:spPr>
            <a:xfrm>
              <a:off x="5129" y="7851"/>
              <a:ext cx="576" cy="566"/>
            </a:xfrm>
            <a:prstGeom prst="roundRect">
              <a:avLst/>
            </a:prstGeom>
            <a:solidFill>
              <a:schemeClr val="accent5">
                <a:lumMod val="60000"/>
                <a:lumOff val="4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3</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5805" y="7152"/>
              <a:ext cx="6620" cy="566"/>
            </a:xfrm>
            <a:prstGeom prst="roundRect">
              <a:avLst/>
            </a:prstGeom>
            <a:grp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400" dirty="0">
                  <a:solidFill>
                    <a:schemeClr val="tx1"/>
                  </a:solidFill>
                  <a:latin typeface="微软雅黑" panose="020B0503020204020204" pitchFamily="34" charset="-122"/>
                  <a:ea typeface="微软雅黑" panose="020B0503020204020204" pitchFamily="34" charset="-122"/>
                  <a:sym typeface="+mn-ea"/>
                </a:rPr>
                <a:t>讨论确定入党积极分子事宜</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27" name="圆角矩形 26"/>
            <p:cNvSpPr/>
            <p:nvPr/>
          </p:nvSpPr>
          <p:spPr>
            <a:xfrm>
              <a:off x="5130" y="7132"/>
              <a:ext cx="576" cy="566"/>
            </a:xfrm>
            <a:prstGeom prst="roundRect">
              <a:avLst/>
            </a:prstGeom>
            <a:grp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2</a:t>
              </a:r>
              <a:endParaRPr lang="en-US" altLang="zh-CN" sz="1500" b="1">
                <a:solidFill>
                  <a:schemeClr val="bg1"/>
                </a:solidFill>
                <a:latin typeface="微软雅黑" panose="020B0503020204020204" pitchFamily="34" charset="-122"/>
                <a:ea typeface="微软雅黑" panose="020B0503020204020204" pitchFamily="34" charset="-122"/>
              </a:endParaRPr>
            </a:p>
          </p:txBody>
        </p:sp>
      </p:grpSp>
      <p:sp>
        <p:nvSpPr>
          <p:cNvPr id="28" name="圆角矩形 27"/>
          <p:cNvSpPr/>
          <p:nvPr/>
        </p:nvSpPr>
        <p:spPr>
          <a:xfrm rot="10800000" flipV="1">
            <a:off x="7058025" y="3207385"/>
            <a:ext cx="4633595" cy="374015"/>
          </a:xfrm>
          <a:prstGeom prst="round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1"/>
                </a:solidFill>
                <a:latin typeface="微软雅黑" panose="020B0503020204020204" pitchFamily="34" charset="-122"/>
                <a:ea typeface="微软雅黑" panose="020B0503020204020204" pitchFamily="34" charset="-122"/>
              </a:rPr>
              <a:t>支委会议程</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9" name="圆角矩形 28"/>
          <p:cNvSpPr/>
          <p:nvPr/>
        </p:nvSpPr>
        <p:spPr>
          <a:xfrm rot="10800000" flipV="1">
            <a:off x="7058025" y="1739900"/>
            <a:ext cx="4633595" cy="1360805"/>
          </a:xfrm>
          <a:prstGeom prst="roundRect">
            <a:avLst>
              <a:gd name="adj" fmla="val 5786"/>
            </a:avLst>
          </a:prstGeom>
          <a:solidFill>
            <a:schemeClr val="accent2">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50000"/>
              </a:lnSpc>
            </a:pPr>
            <a:r>
              <a:rPr lang="zh-CN" altLang="en-US" sz="1600" b="1">
                <a:solidFill>
                  <a:srgbClr val="FFFF00"/>
                </a:solidFill>
                <a:latin typeface="微软雅黑" panose="020B0503020204020204" pitchFamily="34" charset="-122"/>
                <a:ea typeface="微软雅黑" panose="020B0503020204020204" pitchFamily="34" charset="-122"/>
              </a:rPr>
              <a:t>支部委员会</a:t>
            </a:r>
            <a:r>
              <a:rPr lang="zh-CN" altLang="en-US" sz="1600" b="1">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党支部委员会是党支部日常工作的领导机构。按照民主集中制原则，实行集体领导与个人分工负责相结合的工作制度。</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8059661" y="1217899"/>
            <a:ext cx="2640759" cy="521970"/>
          </a:xfrm>
          <a:prstGeom prst="rect">
            <a:avLst/>
          </a:prstGeom>
          <a:noFill/>
        </p:spPr>
        <p:txBody>
          <a:bodyPr wrap="square" rtlCol="0" anchor="t">
            <a:spAutoFit/>
          </a:bodyPr>
          <a:p>
            <a:pPr algn="ctr"/>
            <a:r>
              <a:rPr lang="zh-CN" altLang="en-US" sz="2800" b="1" dirty="0">
                <a:solidFill>
                  <a:srgbClr val="C00000"/>
                </a:solidFill>
                <a:effectLst/>
                <a:latin typeface="微软雅黑" panose="020B0503020204020204" pitchFamily="34" charset="-122"/>
                <a:ea typeface="微软雅黑" panose="020B0503020204020204" pitchFamily="34" charset="-122"/>
                <a:sym typeface="+mn-ea"/>
              </a:rPr>
              <a:t>达标案例</a:t>
            </a:r>
            <a:endParaRPr lang="zh-CN" altLang="en-US" sz="2800" b="1" dirty="0">
              <a:solidFill>
                <a:srgbClr val="C00000"/>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2986405" y="1043940"/>
            <a:ext cx="1249680" cy="521970"/>
          </a:xfrm>
          <a:prstGeom prst="rect">
            <a:avLst/>
          </a:prstGeom>
          <a:noFill/>
        </p:spPr>
        <p:txBody>
          <a:bodyPr wrap="none" rtlCol="0" anchor="t">
            <a:spAutoFit/>
          </a:bodyPr>
          <a:p>
            <a:r>
              <a:rPr lang="zh-CN" altLang="en-US" sz="2800">
                <a:solidFill>
                  <a:srgbClr val="C00000"/>
                </a:solidFill>
                <a:latin typeface="黑体" panose="02010609060101010101" charset="-122"/>
                <a:ea typeface="黑体" panose="02010609060101010101" charset="-122"/>
                <a:cs typeface="黑体" panose="02010609060101010101" charset="-122"/>
                <a:sym typeface="+mn-ea"/>
              </a:rPr>
              <a:t>支委会</a:t>
            </a:r>
            <a:endParaRPr lang="zh-CN" altLang="en-US" sz="280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10" name="圆角矩形 9"/>
          <p:cNvSpPr/>
          <p:nvPr/>
        </p:nvSpPr>
        <p:spPr>
          <a:xfrm>
            <a:off x="7486650" y="3688080"/>
            <a:ext cx="4203700" cy="521970"/>
          </a:xfrm>
          <a:prstGeom prst="roundRect">
            <a:avLst/>
          </a:prstGeom>
          <a:solidFill>
            <a:schemeClr val="accent2">
              <a:lumMod val="20000"/>
              <a:lumOff val="8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400" dirty="0">
                <a:solidFill>
                  <a:schemeClr val="tx1"/>
                </a:solidFill>
                <a:latin typeface="微软雅黑" panose="020B0503020204020204" pitchFamily="34" charset="-122"/>
                <a:ea typeface="微软雅黑" panose="020B0503020204020204" pitchFamily="34" charset="-122"/>
                <a:sym typeface="+mn-ea"/>
              </a:rPr>
              <a:t>学习习近平总书记在听取陕西省委省政府工作汇报时的</a:t>
            </a:r>
            <a:r>
              <a:rPr lang="zh-CN" altLang="en-US" sz="1400" dirty="0">
                <a:solidFill>
                  <a:schemeClr val="tx1"/>
                </a:solidFill>
                <a:latin typeface="微软雅黑" panose="020B0503020204020204" pitchFamily="34" charset="-122"/>
                <a:ea typeface="微软雅黑" panose="020B0503020204020204" pitchFamily="34" charset="-122"/>
                <a:sym typeface="+mn-ea"/>
              </a:rPr>
              <a:t>重要讲话</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7057390" y="3688080"/>
            <a:ext cx="365760" cy="521970"/>
          </a:xfrm>
          <a:prstGeom prst="roundRect">
            <a:avLst/>
          </a:prstGeom>
          <a:solidFill>
            <a:schemeClr val="accent2">
              <a:lumMod val="75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1</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7487920" y="5182235"/>
            <a:ext cx="4203700" cy="359410"/>
          </a:xfrm>
          <a:prstGeom prst="roundRect">
            <a:avLst/>
          </a:prstGeom>
          <a:solidFill>
            <a:schemeClr val="accent6">
              <a:lumMod val="40000"/>
              <a:lumOff val="6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讨论本月党员积分考核过程中</a:t>
            </a:r>
            <a:r>
              <a:rPr lang="zh-CN" altLang="en-US" sz="1500" dirty="0">
                <a:solidFill>
                  <a:schemeClr val="tx1"/>
                </a:solidFill>
                <a:latin typeface="微软雅黑" panose="020B0503020204020204" pitchFamily="34" charset="-122"/>
                <a:ea typeface="微软雅黑" panose="020B0503020204020204" pitchFamily="34" charset="-122"/>
                <a:sym typeface="+mn-ea"/>
              </a:rPr>
              <a:t>存在问题</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4" name="圆角矩形 13"/>
          <p:cNvSpPr/>
          <p:nvPr/>
        </p:nvSpPr>
        <p:spPr>
          <a:xfrm>
            <a:off x="7058660" y="5182235"/>
            <a:ext cx="365760" cy="359410"/>
          </a:xfrm>
          <a:prstGeom prst="roundRect">
            <a:avLst/>
          </a:prstGeom>
          <a:solidFill>
            <a:schemeClr val="accent6">
              <a:lumMod val="75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4</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7486650" y="5626100"/>
            <a:ext cx="4203700" cy="359410"/>
          </a:xfrm>
          <a:prstGeom prst="roundRect">
            <a:avLst/>
          </a:prstGeom>
          <a:solidFill>
            <a:schemeClr val="tx2">
              <a:lumMod val="60000"/>
              <a:lumOff val="4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讨论党员突击队进行</a:t>
            </a:r>
            <a:r>
              <a:rPr lang="zh-CN" altLang="en-US" sz="1500" dirty="0">
                <a:solidFill>
                  <a:schemeClr val="tx1"/>
                </a:solidFill>
                <a:latin typeface="微软雅黑" panose="020B0503020204020204" pitchFamily="34" charset="-122"/>
                <a:ea typeface="微软雅黑" panose="020B0503020204020204" pitchFamily="34" charset="-122"/>
                <a:sym typeface="+mn-ea"/>
              </a:rPr>
              <a:t>工作计划</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7057390" y="5626100"/>
            <a:ext cx="365760" cy="359410"/>
          </a:xfrm>
          <a:prstGeom prst="roundRect">
            <a:avLst/>
          </a:prstGeom>
          <a:solidFill>
            <a:schemeClr val="tx2">
              <a:lumMod val="60000"/>
              <a:lumOff val="4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5</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335" name=""/>
        <p:cNvGrpSpPr/>
        <p:nvPr/>
      </p:nvGrpSpPr>
      <p:grpSpPr>
        <a:xfrm>
          <a:off x="0" y="0"/>
          <a:ext cx="0" cy="0"/>
          <a:chOff x="0" y="0"/>
          <a:chExt cx="0" cy="0"/>
        </a:xfrm>
      </p:grpSpPr>
      <p:pic>
        <p:nvPicPr>
          <p:cNvPr id="2097260" name="图片 32"/>
          <p:cNvPicPr>
            <a:picLocks noChangeAspect="1"/>
          </p:cNvPicPr>
          <p:nvPr/>
        </p:nvPicPr>
        <p:blipFill>
          <a:blip r:embed="rId1"/>
          <a:stretch>
            <a:fillRect/>
          </a:stretch>
        </p:blipFill>
        <p:spPr>
          <a:xfrm>
            <a:off x="0" y="6026150"/>
            <a:ext cx="12192000" cy="831850"/>
          </a:xfrm>
          <a:prstGeom prst="rect">
            <a:avLst/>
          </a:prstGeom>
        </p:spPr>
      </p:pic>
      <p:sp>
        <p:nvSpPr>
          <p:cNvPr id="1049594" name="文本框 1"/>
          <p:cNvSpPr txBox="1"/>
          <p:nvPr/>
        </p:nvSpPr>
        <p:spPr>
          <a:xfrm>
            <a:off x="1325245" y="1311910"/>
            <a:ext cx="7202805" cy="521970"/>
          </a:xfrm>
          <a:prstGeom prst="rect">
            <a:avLst/>
          </a:prstGeom>
          <a:noFill/>
          <a:ln>
            <a:noFill/>
          </a:ln>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zh-CN" sz="2800" spc="300" dirty="0">
                <a:solidFill>
                  <a:srgbClr val="C00000"/>
                </a:solidFill>
                <a:latin typeface="方正小标宋_GBK" panose="03000509000000000000" charset="-122"/>
                <a:ea typeface="方正小标宋_GBK" panose="03000509000000000000" charset="-122"/>
                <a:sym typeface="汉仪细等线繁" panose="02010600000101010101" charset="-122"/>
              </a:rPr>
              <a:t>哪些工作可以整合优化到一起呢？</a:t>
            </a:r>
            <a:endParaRPr lang="zh-CN" altLang="zh-CN" sz="2800" spc="300" dirty="0">
              <a:solidFill>
                <a:srgbClr val="C00000"/>
              </a:solidFill>
              <a:latin typeface="方正小标宋_GBK" panose="03000509000000000000" charset="-122"/>
              <a:ea typeface="方正小标宋_GBK" panose="03000509000000000000" charset="-122"/>
              <a:sym typeface="汉仪细等线繁" panose="02010600000101010101" charset="-122"/>
            </a:endParaRPr>
          </a:p>
        </p:txBody>
      </p:sp>
      <p:sp>
        <p:nvSpPr>
          <p:cNvPr id="1049595" name="文本框 59"/>
          <p:cNvSpPr txBox="1"/>
          <p:nvPr/>
        </p:nvSpPr>
        <p:spPr>
          <a:xfrm>
            <a:off x="681990" y="1833880"/>
            <a:ext cx="10603865" cy="4444365"/>
          </a:xfrm>
          <a:prstGeom prst="rect">
            <a:avLst/>
          </a:prstGeom>
          <a:noFill/>
        </p:spPr>
        <p:txBody>
          <a:bodyPr wrap="square" rtlCol="0">
            <a:spAutoFit/>
          </a:bodyPr>
          <a:p>
            <a:pPr algn="just">
              <a:lnSpc>
                <a:spcPct val="130000"/>
              </a:lnSpc>
              <a:spcBef>
                <a:spcPts val="0"/>
              </a:spcBef>
              <a:spcAft>
                <a:spcPts val="0"/>
              </a:spcAft>
            </a:pPr>
            <a:r>
              <a:rPr lang="en-US" altLang="zh-CN" sz="2000" dirty="0">
                <a:solidFill>
                  <a:srgbClr val="C00000"/>
                </a:solidFill>
                <a:latin typeface="汉仪细等线繁" panose="02010600000101010101" charset="-122"/>
                <a:ea typeface="汉仪细等线繁" panose="02010600000101010101" charset="-122"/>
                <a:sym typeface="汉仪细等线繁" panose="02010600000101010101" charset="-122"/>
              </a:rPr>
              <a:t>      </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1.</a:t>
            </a:r>
            <a:r>
              <a:rPr lang="en-US" altLang="zh-CN"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本月</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汉仪细等线繁" panose="02010600000101010101" charset="-122"/>
              </a:rPr>
              <a:t>支委会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汉仪细等线繁" panose="02010600000101010101" charset="-122"/>
              </a:rPr>
              <a:t>上要研究当月</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党员积分情况、党员承诺践诺情况、创先争优</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工作推进</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情况</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及安排</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、发展党员</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阶段工作</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月度</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主题党日活动</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安排、当前生产经营难点重点工作融入</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等工作</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年初的第一次支委会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还要研究年度党员发展计划、年度学习教育清单、年度党员积分管理办法修订、年度创先争优、年度主题党日计划，</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每季度末的支委会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还要研究党员积分考核情况、本季度承诺践诺完成情况、党员突击队、先锋岗开展等情况。</a:t>
            </a:r>
            <a:endPar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spcBef>
                <a:spcPts val="0"/>
              </a:spcBef>
              <a:spcAft>
                <a:spcPts val="0"/>
              </a:spcAft>
            </a:pP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2.</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党员承诺践诺、党员过政治生日、党员积分考核结果通报、近期生产经营难点热点研讨等可以</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整合到党员大会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中作为一项议题来进行。</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上年年末或下年初的党员大会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还要表决通过各类年度计划、年度清单，听取支部书记</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述职。</a:t>
            </a:r>
            <a:endPar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
              </a:lnSpc>
            </a:pPr>
            <a:endPar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9594"/>
                                        </p:tgtEl>
                                        <p:attrNameLst>
                                          <p:attrName>style.visibility</p:attrName>
                                        </p:attrNameLst>
                                      </p:cBhvr>
                                      <p:to>
                                        <p:strVal val="visible"/>
                                      </p:to>
                                    </p:set>
                                    <p:animEffect transition="in" filter="fade">
                                      <p:cBhvr>
                                        <p:cTn id="7" dur="1000"/>
                                        <p:tgtEl>
                                          <p:spTgt spid="1049594"/>
                                        </p:tgtEl>
                                      </p:cBhvr>
                                    </p:animEffect>
                                    <p:anim calcmode="lin" valueType="num">
                                      <p:cBhvr>
                                        <p:cTn id="8" dur="1000" fill="hold"/>
                                        <p:tgtEl>
                                          <p:spTgt spid="1049594"/>
                                        </p:tgtEl>
                                        <p:attrNameLst>
                                          <p:attrName>ppt_x</p:attrName>
                                        </p:attrNameLst>
                                      </p:cBhvr>
                                      <p:tavLst>
                                        <p:tav tm="0">
                                          <p:val>
                                            <p:strVal val="#ppt_x"/>
                                          </p:val>
                                        </p:tav>
                                        <p:tav tm="100000">
                                          <p:val>
                                            <p:strVal val="#ppt_x"/>
                                          </p:val>
                                        </p:tav>
                                      </p:tavLst>
                                    </p:anim>
                                    <p:anim calcmode="lin" valueType="num">
                                      <p:cBhvr>
                                        <p:cTn id="9" dur="1000" fill="hold"/>
                                        <p:tgtEl>
                                          <p:spTgt spid="10495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000" fill="hold">
                                          <p:stCondLst>
                                            <p:cond delay="0"/>
                                          </p:stCondLst>
                                        </p:cTn>
                                        <p:tgtEl>
                                          <p:spTgt spid="1049595"/>
                                        </p:tgtEl>
                                        <p:attrNameLst>
                                          <p:attrName>style.visibility</p:attrName>
                                        </p:attrNameLst>
                                      </p:cBhvr>
                                      <p:to>
                                        <p:strVal val="visible"/>
                                      </p:to>
                                    </p:set>
                                    <p:animEffect transition="in" filter="wipe(up)">
                                      <p:cBhvr>
                                        <p:cTn id="14" dur="1000"/>
                                        <p:tgtEl>
                                          <p:spTgt spid="1049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594" grpId="0"/>
      <p:bldP spid="1049594" grpId="1"/>
      <p:bldP spid="1049595" grpId="0"/>
      <p:bldP spid="1049595"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圆角矩形 4"/>
          <p:cNvSpPr/>
          <p:nvPr/>
        </p:nvSpPr>
        <p:spPr>
          <a:xfrm>
            <a:off x="6831330" y="1080770"/>
            <a:ext cx="4862830" cy="5231765"/>
          </a:xfrm>
          <a:prstGeom prst="roundRect">
            <a:avLst>
              <a:gd name="adj" fmla="val 1425"/>
            </a:avLst>
          </a:prstGeom>
          <a:solidFill>
            <a:schemeClr val="accent6">
              <a:lumMod val="20000"/>
              <a:lumOff val="80000"/>
              <a:alpha val="50000"/>
            </a:schemeClr>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7369810" y="4772025"/>
            <a:ext cx="4203700" cy="359410"/>
          </a:xfrm>
          <a:prstGeom prst="roundRect">
            <a:avLst/>
          </a:prstGeom>
          <a:solidFill>
            <a:schemeClr val="accent6">
              <a:lumMod val="40000"/>
              <a:lumOff val="6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500" dirty="0">
                <a:solidFill>
                  <a:schemeClr val="tx1"/>
                </a:solidFill>
                <a:latin typeface="微软雅黑" panose="020B0503020204020204" pitchFamily="34" charset="-122"/>
                <a:ea typeface="微软雅黑" panose="020B0503020204020204" pitchFamily="34" charset="-122"/>
                <a:sym typeface="+mn-ea"/>
              </a:rPr>
              <a:t>党员半年思想汇报</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7" name="圆角矩形 6"/>
          <p:cNvSpPr/>
          <p:nvPr/>
        </p:nvSpPr>
        <p:spPr>
          <a:xfrm>
            <a:off x="6940550" y="4772025"/>
            <a:ext cx="365760" cy="359410"/>
          </a:xfrm>
          <a:prstGeom prst="roundRect">
            <a:avLst/>
          </a:prstGeom>
          <a:solidFill>
            <a:schemeClr val="accent6">
              <a:lumMod val="75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2</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7370445" y="5248275"/>
            <a:ext cx="4203700" cy="831215"/>
          </a:xfrm>
          <a:prstGeom prst="roundRect">
            <a:avLst>
              <a:gd name="adj" fmla="val 8174"/>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500" dirty="0">
                <a:solidFill>
                  <a:schemeClr val="tx1"/>
                </a:solidFill>
                <a:latin typeface="微软雅黑" panose="020B0503020204020204" pitchFamily="34" charset="-122"/>
                <a:ea typeface="微软雅黑" panose="020B0503020204020204" pitchFamily="34" charset="-122"/>
                <a:sym typeface="+mn-ea"/>
              </a:rPr>
              <a:t>讨论党小组关于“保安全、保目标，稳质量、补欠量”劳动竞赛活动方案具体措施的执行办法。</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6941185" y="5248275"/>
            <a:ext cx="365760" cy="831215"/>
          </a:xfrm>
          <a:prstGeom prst="roundRect">
            <a:avLst/>
          </a:prstGeom>
          <a:solidFill>
            <a:schemeClr val="accent3">
              <a:lumMod val="75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3</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7369810" y="4140835"/>
            <a:ext cx="4203700" cy="520700"/>
          </a:xfrm>
          <a:prstGeom prst="roundRect">
            <a:avLst>
              <a:gd name="adj" fmla="val 11341"/>
            </a:avLst>
          </a:prstGeom>
          <a:solidFill>
            <a:schemeClr val="accent2">
              <a:lumMod val="20000"/>
              <a:lumOff val="80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400" dirty="0">
                <a:solidFill>
                  <a:schemeClr val="tx1"/>
                </a:solidFill>
                <a:latin typeface="微软雅黑" panose="020B0503020204020204" pitchFamily="34" charset="-122"/>
                <a:ea typeface="微软雅黑" panose="020B0503020204020204" pitchFamily="34" charset="-122"/>
                <a:sym typeface="+mn-ea"/>
              </a:rPr>
              <a:t>学习《习近平总书记在全国抗击新冠肺炎疫情表彰大会上的讲话》</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6940550" y="4140835"/>
            <a:ext cx="365760" cy="520700"/>
          </a:xfrm>
          <a:prstGeom prst="roundRect">
            <a:avLst/>
          </a:prstGeom>
          <a:solidFill>
            <a:schemeClr val="accent2">
              <a:lumMod val="75000"/>
            </a:schemeClr>
          </a:solidFill>
          <a:ln w="12700">
            <a:solidFill>
              <a:srgbClr val="C93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solidFill>
                  <a:schemeClr val="bg1"/>
                </a:solidFill>
                <a:latin typeface="微软雅黑" panose="020B0503020204020204" pitchFamily="34" charset="-122"/>
                <a:ea typeface="微软雅黑" panose="020B0503020204020204" pitchFamily="34" charset="-122"/>
              </a:rPr>
              <a:t>1</a:t>
            </a:r>
            <a:endParaRPr lang="en-US" altLang="zh-CN" sz="1500" b="1">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rot="10800000" flipV="1">
            <a:off x="6940550" y="3662045"/>
            <a:ext cx="4633595" cy="374015"/>
          </a:xfrm>
          <a:prstGeom prst="round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1"/>
                </a:solidFill>
                <a:latin typeface="微软雅黑" panose="020B0503020204020204" pitchFamily="34" charset="-122"/>
                <a:ea typeface="微软雅黑" panose="020B0503020204020204" pitchFamily="34" charset="-122"/>
              </a:rPr>
              <a:t>议    程</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3" name="圆角矩形 12"/>
          <p:cNvSpPr/>
          <p:nvPr/>
        </p:nvSpPr>
        <p:spPr>
          <a:xfrm rot="10800000" flipV="1">
            <a:off x="6939915" y="2012315"/>
            <a:ext cx="4633595" cy="1538605"/>
          </a:xfrm>
          <a:prstGeom prst="roundRect">
            <a:avLst>
              <a:gd name="adj" fmla="val 5786"/>
            </a:avLst>
          </a:prstGeom>
          <a:solidFill>
            <a:schemeClr val="accent2">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50000"/>
              </a:lnSpc>
            </a:pPr>
            <a:r>
              <a:rPr lang="zh-CN" altLang="en-US" sz="1600" b="1">
                <a:solidFill>
                  <a:srgbClr val="FFFF00"/>
                </a:solidFill>
                <a:latin typeface="微软雅黑" panose="020B0503020204020204" pitchFamily="34" charset="-122"/>
                <a:ea typeface="微软雅黑" panose="020B0503020204020204" pitchFamily="34" charset="-122"/>
              </a:rPr>
              <a:t>党小组会</a:t>
            </a:r>
            <a:r>
              <a:rPr lang="zh-CN" altLang="en-US" sz="1600" b="1">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组织党员参加政治理论学习；听取党员思想汇报；组织谈心谈话；开展批评与自我批评；检查党员执行支部决议和完成党小组分配工作情况；讨论党员奖罚初步意见等。</a:t>
            </a:r>
            <a:endParaRPr lang="zh-CN" altLang="en-US" sz="1600">
              <a:solidFill>
                <a:schemeClr val="bg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lum bright="12000" contrast="6000"/>
          </a:blip>
          <a:stretch>
            <a:fillRect/>
          </a:stretch>
        </p:blipFill>
        <p:spPr>
          <a:xfrm>
            <a:off x="514350" y="1937385"/>
            <a:ext cx="6089650" cy="3517900"/>
          </a:xfrm>
          <a:prstGeom prst="rect">
            <a:avLst/>
          </a:prstGeom>
          <a:ln w="12700">
            <a:solidFill>
              <a:srgbClr val="FFA100"/>
            </a:solidFill>
          </a:ln>
        </p:spPr>
      </p:pic>
      <p:sp>
        <p:nvSpPr>
          <p:cNvPr id="15" name="文本框 14"/>
          <p:cNvSpPr txBox="1"/>
          <p:nvPr/>
        </p:nvSpPr>
        <p:spPr>
          <a:xfrm>
            <a:off x="7936471" y="1415384"/>
            <a:ext cx="2640759" cy="521970"/>
          </a:xfrm>
          <a:prstGeom prst="rect">
            <a:avLst/>
          </a:prstGeom>
          <a:noFill/>
        </p:spPr>
        <p:txBody>
          <a:bodyPr wrap="square" rtlCol="0" anchor="t">
            <a:spAutoFit/>
          </a:bodyPr>
          <a:p>
            <a:pPr algn="ctr"/>
            <a:r>
              <a:rPr lang="zh-CN" altLang="en-US" sz="2800" b="1" dirty="0">
                <a:solidFill>
                  <a:srgbClr val="C00000"/>
                </a:solidFill>
                <a:effectLst/>
                <a:latin typeface="微软雅黑" panose="020B0503020204020204" pitchFamily="34" charset="-122"/>
                <a:ea typeface="微软雅黑" panose="020B0503020204020204" pitchFamily="34" charset="-122"/>
                <a:sym typeface="+mn-ea"/>
              </a:rPr>
              <a:t>达标案例</a:t>
            </a:r>
            <a:endParaRPr lang="zh-CN" altLang="en-US" sz="2800" b="1" dirty="0">
              <a:solidFill>
                <a:srgbClr val="C00000"/>
              </a:solidFill>
              <a:effectLst/>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2756535" y="1209675"/>
            <a:ext cx="1605280" cy="521970"/>
          </a:xfrm>
          <a:prstGeom prst="rect">
            <a:avLst/>
          </a:prstGeom>
          <a:noFill/>
        </p:spPr>
        <p:txBody>
          <a:bodyPr wrap="none" rtlCol="0" anchor="t">
            <a:spAutoFit/>
          </a:bodyPr>
          <a:p>
            <a:r>
              <a:rPr lang="zh-CN" altLang="en-US" sz="2800">
                <a:solidFill>
                  <a:srgbClr val="C00000"/>
                </a:solidFill>
                <a:latin typeface="黑体" panose="02010609060101010101" charset="-122"/>
                <a:ea typeface="黑体" panose="02010609060101010101" charset="-122"/>
                <a:cs typeface="黑体" panose="02010609060101010101" charset="-122"/>
                <a:sym typeface="+mn-ea"/>
              </a:rPr>
              <a:t>党小组会</a:t>
            </a:r>
            <a:endParaRPr lang="zh-CN" altLang="en-US" sz="280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537210" y="2051050"/>
            <a:ext cx="10986135" cy="3609975"/>
          </a:xfrm>
          <a:prstGeom prst="rect">
            <a:avLst/>
          </a:prstGeom>
        </p:spPr>
        <p:txBody>
          <a:bodyPr wrap="square">
            <a:spAutoFit/>
          </a:bodyPr>
          <a:lstStyle/>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（一）提前准备</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１.制定计划；２.确定内容；３.调查研究；４.制作课件；５.备课试讲。</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（二）授课要求</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１.坚持党性；２.突出重点；３.找准问题；４.联系实际；５．情理交融；６.讲究艺术；７.做好记录（党课讲授内容与生产经营中心工作结合点需要着重记录，党员参与讨论发言需要着重记录）。</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（三）课后工作</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１.组织讨论；２.个别辅导；３.课外相关；４.考核验收；５.适时讲评。</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1443990" y="1590675"/>
            <a:ext cx="2324100" cy="460375"/>
          </a:xfrm>
          <a:prstGeom prst="rect">
            <a:avLst/>
          </a:prstGeom>
          <a:noFill/>
          <a:ln>
            <a:noFill/>
          </a:ln>
          <a:extLst>
            <a:ext uri="{909E8E84-426E-40DD-AFC4-6F175D3DCCD1}">
              <a14:hiddenFill xmlns:a14="http://schemas.microsoft.com/office/drawing/2010/main">
                <a:solidFill>
                  <a:srgbClr val="C000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b="0" dirty="0">
                <a:solidFill>
                  <a:srgbClr val="C00000"/>
                </a:solidFill>
                <a:latin typeface="黑体" charset="0"/>
                <a:ea typeface="黑体" charset="0"/>
                <a:cs typeface="汉仪细等线繁" panose="02010600000101010101" charset="-122"/>
                <a:sym typeface="Arial" panose="020B0704020202020204" pitchFamily="34" charset="0"/>
              </a:rPr>
              <a:t>党课规范</a:t>
            </a:r>
            <a:r>
              <a:rPr lang="zh-CN" altLang="en-US" b="0" dirty="0" smtClean="0">
                <a:solidFill>
                  <a:srgbClr val="C00000"/>
                </a:solidFill>
                <a:latin typeface="黑体" charset="0"/>
                <a:ea typeface="黑体" charset="0"/>
                <a:cs typeface="汉仪细等线繁" panose="02010600000101010101" charset="-122"/>
                <a:sym typeface="Arial" panose="020B0704020202020204" pitchFamily="34" charset="0"/>
              </a:rPr>
              <a:t>流程</a:t>
            </a:r>
            <a:endParaRPr lang="zh-CN" altLang="en-US" b="0" spc="300" dirty="0" smtClean="0">
              <a:solidFill>
                <a:srgbClr val="C00000"/>
              </a:solidFill>
              <a:latin typeface="黑体" charset="0"/>
              <a:ea typeface="黑体" charset="0"/>
              <a:cs typeface="汉仪细等线繁" panose="02010600000101010101" charset="-122"/>
              <a:sym typeface="Arial" panose="020B0704020202020204" pitchFamily="34" charset="0"/>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 name="图片 3"/>
          <p:cNvPicPr>
            <a:picLocks noChangeAspect="1"/>
          </p:cNvPicPr>
          <p:nvPr/>
        </p:nvPicPr>
        <p:blipFill>
          <a:blip r:embed="rId2"/>
          <a:stretch>
            <a:fillRect/>
          </a:stretch>
        </p:blipFill>
        <p:spPr>
          <a:xfrm>
            <a:off x="1744345" y="1141095"/>
            <a:ext cx="9389110" cy="5247640"/>
          </a:xfrm>
          <a:prstGeom prst="rect">
            <a:avLst/>
          </a:prstGeom>
        </p:spPr>
      </p:pic>
      <p:sp>
        <p:nvSpPr>
          <p:cNvPr id="14" name="文本框 13"/>
          <p:cNvSpPr txBox="1"/>
          <p:nvPr/>
        </p:nvSpPr>
        <p:spPr>
          <a:xfrm>
            <a:off x="290830" y="2287270"/>
            <a:ext cx="1386205" cy="318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思考：哪种批评与自我批评的方式是对的</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custDataLst>
              <p:tags r:id="rId3"/>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组织生活会</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 name="文本框 2"/>
          <p:cNvSpPr txBox="1"/>
          <p:nvPr/>
        </p:nvSpPr>
        <p:spPr>
          <a:xfrm>
            <a:off x="1487805" y="619125"/>
            <a:ext cx="2418715" cy="4603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组织生活会</a:t>
            </a:r>
            <a:endParaRPr lang="zh-CN" altLang="en-US"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4" name="文本框 13"/>
          <p:cNvSpPr txBox="1"/>
          <p:nvPr/>
        </p:nvSpPr>
        <p:spPr>
          <a:xfrm>
            <a:off x="382905" y="1722120"/>
            <a:ext cx="1292860" cy="430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思考：这张问题整改清单符合要求吗</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2" name="图片 1"/>
          <p:cNvPicPr>
            <a:picLocks noChangeAspect="1"/>
          </p:cNvPicPr>
          <p:nvPr/>
        </p:nvPicPr>
        <p:blipFill>
          <a:blip r:embed="rId2"/>
          <a:stretch>
            <a:fillRect/>
          </a:stretch>
        </p:blipFill>
        <p:spPr>
          <a:xfrm>
            <a:off x="1675765" y="1091565"/>
            <a:ext cx="9477375" cy="5417185"/>
          </a:xfrm>
          <a:prstGeom prst="rect">
            <a:avLst/>
          </a:prstGeom>
        </p:spPr>
      </p:pic>
      <p:pic>
        <p:nvPicPr>
          <p:cNvPr id="5" name="图片 4"/>
          <p:cNvPicPr>
            <a:picLocks noChangeAspect="1"/>
          </p:cNvPicPr>
          <p:nvPr/>
        </p:nvPicPr>
        <p:blipFill>
          <a:blip r:embed="rId3"/>
          <a:stretch>
            <a:fillRect/>
          </a:stretch>
        </p:blipFill>
        <p:spPr>
          <a:xfrm>
            <a:off x="1675765" y="1091565"/>
            <a:ext cx="9477375" cy="5416550"/>
          </a:xfrm>
          <a:prstGeom prst="rect">
            <a:avLst/>
          </a:prstGeom>
        </p:spPr>
      </p:pic>
      <p:pic>
        <p:nvPicPr>
          <p:cNvPr id="6" name="图片 5"/>
          <p:cNvPicPr>
            <a:picLocks noChangeAspect="1"/>
          </p:cNvPicPr>
          <p:nvPr/>
        </p:nvPicPr>
        <p:blipFill>
          <a:blip r:embed="rId4"/>
          <a:stretch>
            <a:fillRect/>
          </a:stretch>
        </p:blipFill>
        <p:spPr>
          <a:xfrm>
            <a:off x="1028065" y="619125"/>
            <a:ext cx="10125075" cy="5829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71525" y="2855595"/>
            <a:ext cx="225298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思考：这个民主测评表对不对？</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5" name="图片 4"/>
          <p:cNvPicPr>
            <a:picLocks noChangeAspect="1"/>
          </p:cNvPicPr>
          <p:nvPr/>
        </p:nvPicPr>
        <p:blipFill>
          <a:blip r:embed="rId2"/>
          <a:srcRect l="299" r="507" b="549"/>
          <a:stretch>
            <a:fillRect/>
          </a:stretch>
        </p:blipFill>
        <p:spPr>
          <a:xfrm>
            <a:off x="3609975" y="748665"/>
            <a:ext cx="7617460" cy="5855335"/>
          </a:xfrm>
          <a:prstGeom prst="rect">
            <a:avLst/>
          </a:prstGeom>
        </p:spPr>
      </p:pic>
      <p:pic>
        <p:nvPicPr>
          <p:cNvPr id="6" name="图片 5"/>
          <p:cNvPicPr>
            <a:picLocks noChangeAspect="1"/>
          </p:cNvPicPr>
          <p:nvPr/>
        </p:nvPicPr>
        <p:blipFill>
          <a:blip r:embed="rId3"/>
          <a:srcRect l="299" r="507" b="549"/>
          <a:stretch>
            <a:fillRect/>
          </a:stretch>
        </p:blipFill>
        <p:spPr>
          <a:xfrm>
            <a:off x="3609975" y="748665"/>
            <a:ext cx="7617460" cy="5855335"/>
          </a:xfrm>
          <a:prstGeom prst="rect">
            <a:avLst/>
          </a:prstGeom>
        </p:spPr>
      </p:pic>
      <p:sp>
        <p:nvSpPr>
          <p:cNvPr id="2" name="文本框 1"/>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民主评议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301625" y="1461770"/>
            <a:ext cx="11395075" cy="4961890"/>
          </a:xfrm>
          <a:prstGeom prst="rect">
            <a:avLst/>
          </a:prstGeom>
        </p:spPr>
        <p:txBody>
          <a:bodyPr wrap="square">
            <a:spAutoFit/>
          </a:bodyPr>
          <a:lstStyle/>
          <a:p>
            <a:pPr marL="406400" algn="just">
              <a:lnSpc>
                <a:spcPct val="120000"/>
              </a:lnSpc>
              <a:spcBef>
                <a:spcPts val="0"/>
              </a:spcBef>
              <a:spcAft>
                <a:spcPts val="0"/>
              </a:spcAft>
            </a:pPr>
            <a:r>
              <a:rPr lang="zh-CN" altLang="zh-CN" sz="2200" kern="100" dirty="0" smtClean="0">
                <a:solidFill>
                  <a:srgbClr val="C00000"/>
                </a:solidFill>
                <a:latin typeface="黑体" panose="02010609060101010101" charset="-122"/>
                <a:ea typeface="黑体" panose="02010609060101010101" charset="-122"/>
                <a:cs typeface="黑体" panose="02010609060101010101" charset="-122"/>
              </a:rPr>
              <a:t>民主评议党员一般每年进行</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次，民主评议党员可以结合组织生活会一并进行。</a:t>
            </a:r>
            <a:endParaRPr lang="zh-CN" altLang="en-US"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endParaRPr lang="zh-CN" altLang="en-US"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zh-CN" sz="2200" kern="100" dirty="0" smtClean="0">
                <a:solidFill>
                  <a:srgbClr val="C00000"/>
                </a:solidFill>
                <a:latin typeface="黑体" panose="02010609060101010101" charset="-122"/>
                <a:ea typeface="黑体" panose="02010609060101010101" charset="-122"/>
                <a:cs typeface="黑体" panose="02010609060101010101" charset="-122"/>
              </a:rPr>
              <a:t>易错点：</a:t>
            </a:r>
            <a:endParaRPr lang="zh-CN"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1.“优秀、合格、基本合格、不合格”四个等次</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2.评为“优秀”的党员比例一般</a:t>
            </a:r>
            <a:r>
              <a:rPr lang="en-US" altLang="zh-CN"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不超过参评党员总数的三分之一</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，受到党纪处分但仍可以参加民主评议的党员，当年不能评定为“优秀”档次。</a:t>
            </a:r>
            <a:r>
              <a:rPr lang="zh-CN" altLang="en-US"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测评票不能有涂改</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3.党员对照合格党员标准、入党誓词，联系个人实际进行党性分析，因特殊原因不能参会的党员，应写出书面分析材料，委托或由党支部指定其他党员代其作党性分析发言,会后党支部要及时向党员本人反馈评议意见</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4.预备党员参加民主评议，但</a:t>
            </a:r>
            <a:r>
              <a:rPr lang="en-US" altLang="zh-CN"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不评定等次</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5.</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民主评议结束后，要</a:t>
            </a:r>
            <a:r>
              <a:rPr lang="zh-CN" altLang="en-US"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召开支委会进行讨论研究</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sym typeface="+mn-ea"/>
              </a:rPr>
              <a:t>不设支部委员会的党支部由支部党员大会按照党员互评情况确定等次。</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民主评议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834390" y="1046480"/>
            <a:ext cx="10436225" cy="5458460"/>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15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a:t>
            </a:r>
            <a:r>
              <a:rPr lang="zh-CN" altLang="en-US" sz="2400">
                <a:solidFill>
                  <a:srgbClr val="C00000"/>
                </a:solidFill>
                <a:latin typeface="黑体" panose="02010609060101010101" charset="-122"/>
                <a:ea typeface="黑体" panose="02010609060101010101" charset="-122"/>
                <a:cs typeface="黑体" panose="02010609060101010101" charset="-122"/>
              </a:rPr>
              <a:t>中国共产党跳出治乱兴衰历史周期率的第二个答</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sz="2400">
                <a:solidFill>
                  <a:srgbClr val="C00000"/>
                </a:solidFill>
                <a:latin typeface="黑体" panose="02010609060101010101" charset="-122"/>
                <a:ea typeface="黑体" panose="02010609060101010101" charset="-122"/>
                <a:cs typeface="黑体" panose="02010609060101010101" charset="-122"/>
              </a:rPr>
              <a:t>党的自我革命。</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zh-CN" altLang="en-US" sz="2400">
                <a:solidFill>
                  <a:srgbClr val="C00000"/>
                </a:solidFill>
                <a:latin typeface="黑体" panose="02010609060101010101" charset="-122"/>
                <a:ea typeface="黑体" panose="02010609060101010101" charset="-122"/>
                <a:cs typeface="黑体" panose="02010609060101010101" charset="-122"/>
              </a:rPr>
              <a:t>   在一个孤立封闭的系统中，如果没有</a:t>
            </a:r>
            <a:r>
              <a:rPr lang="zh-CN" sz="2400">
                <a:solidFill>
                  <a:srgbClr val="C00000"/>
                </a:solidFill>
                <a:latin typeface="黑体" panose="02010609060101010101" charset="-122"/>
                <a:ea typeface="黑体" panose="02010609060101010101" charset="-122"/>
                <a:cs typeface="黑体" panose="02010609060101010101" charset="-122"/>
              </a:rPr>
              <a:t>持续的外力能量输入，</a:t>
            </a:r>
            <a:r>
              <a:rPr lang="zh-CN" altLang="en-US" sz="2400">
                <a:solidFill>
                  <a:srgbClr val="C00000"/>
                </a:solidFill>
                <a:latin typeface="黑体" panose="02010609060101010101" charset="-122"/>
                <a:ea typeface="黑体" panose="02010609060101010101" charset="-122"/>
                <a:cs typeface="黑体" panose="02010609060101010101" charset="-122"/>
              </a:rPr>
              <a:t>体系会自发的向混乱无序（即熵）的程度持续变化，动能是递减的，当熵增到一定程度，就会熵死。</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zh-CN" altLang="en-US" sz="900">
                <a:solidFill>
                  <a:schemeClr val="accent2">
                    <a:lumMod val="75000"/>
                  </a:schemeClr>
                </a:solidFill>
                <a:latin typeface="黑体" panose="02010609060101010101" charset="-122"/>
                <a:ea typeface="黑体" panose="02010609060101010101" charset="-122"/>
                <a:cs typeface="黑体" panose="02010609060101010101" charset="-122"/>
              </a:rPr>
              <a:t> </a:t>
            </a:r>
            <a:r>
              <a:rPr lang="en-US" altLang="zh-CN" sz="900">
                <a:solidFill>
                  <a:schemeClr val="accent2">
                    <a:lumMod val="75000"/>
                  </a:schemeClr>
                </a:solidFill>
                <a:latin typeface="黑体" panose="02010609060101010101" charset="-122"/>
                <a:ea typeface="黑体" panose="02010609060101010101" charset="-122"/>
                <a:cs typeface="黑体" panose="02010609060101010101" charset="-122"/>
              </a:rPr>
              <a:t>  </a:t>
            </a:r>
            <a:endParaRPr lang="en-US" altLang="zh-CN" sz="900">
              <a:solidFill>
                <a:schemeClr val="accent2">
                  <a:lumMod val="75000"/>
                </a:schemeClr>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   </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万事万物、组织、个人莫过于此，我们党的刀刃向内从严治党，国家的国内大循环、国际国内双循环，</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sz="2000">
                <a:solidFill>
                  <a:schemeClr val="accent2">
                    <a:lumMod val="75000"/>
                  </a:schemeClr>
                </a:solidFill>
                <a:latin typeface="黑体" panose="02010609060101010101" charset="-122"/>
                <a:ea typeface="黑体" panose="02010609060101010101" charset="-122"/>
                <a:cs typeface="黑体" panose="02010609060101010101" charset="-122"/>
              </a:rPr>
              <a:t>一带一路</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战略等。开展党支部标准化规范化建设，打开了原来各自为战的党建模式，实际上都是在尝试打开这个孤立的封闭系统，来对抗持续的熵增，实现组织不断的迸发生机活力，实现有序的发展。</a:t>
            </a:r>
            <a:endParaRPr lang="ko-KR" altLang="en-US" sz="2000">
              <a:solidFill>
                <a:schemeClr val="accent2">
                  <a:lumMod val="75000"/>
                </a:schemeClr>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 </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  </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通过党支部标准化建设的实践，将其</a:t>
            </a:r>
            <a:r>
              <a:rPr lang="zh-CN" altLang="en-US" sz="2000" b="1">
                <a:solidFill>
                  <a:srgbClr val="C00000"/>
                </a:solidFill>
                <a:latin typeface="黑体" panose="02010609060101010101" charset="-122"/>
                <a:ea typeface="黑体" panose="02010609060101010101" charset="-122"/>
                <a:cs typeface="黑体" panose="02010609060101010101" charset="-122"/>
              </a:rPr>
              <a:t>作为一种强大的外力</a:t>
            </a:r>
            <a:r>
              <a:rPr lang="zh-CN" altLang="en-US" sz="2000" b="1">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激活基层党组织的</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三基建设</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a:t>
            </a:r>
            <a:endPar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 name="文本框 2"/>
          <p:cNvSpPr txBox="1"/>
          <p:nvPr/>
        </p:nvSpPr>
        <p:spPr>
          <a:xfrm>
            <a:off x="919480" y="647700"/>
            <a:ext cx="10419080" cy="645160"/>
          </a:xfrm>
          <a:prstGeom prst="rect">
            <a:avLst/>
          </a:prstGeom>
          <a:noFill/>
        </p:spPr>
        <p:txBody>
          <a:bodyPr wrap="none" rtlCol="0" anchor="t">
            <a:spAutoFit/>
          </a:bodyPr>
          <a:p>
            <a:r>
              <a:rPr lang="zh-CN" sz="2800">
                <a:solidFill>
                  <a:srgbClr val="C00000"/>
                </a:solidFill>
                <a:latin typeface="黑体" panose="02010609060101010101" charset="-122"/>
                <a:ea typeface="黑体" panose="02010609060101010101" charset="-122"/>
                <a:cs typeface="黑体" panose="02010609060101010101" charset="-122"/>
                <a:sym typeface="+mn-ea"/>
              </a:rPr>
              <a:t>背后的底层逻辑</a:t>
            </a:r>
            <a:r>
              <a:rPr lang="en-US" altLang="zh-CN" sz="2800">
                <a:solidFill>
                  <a:srgbClr val="C00000"/>
                </a:solidFill>
                <a:latin typeface="黑体" panose="02010609060101010101" charset="-122"/>
                <a:ea typeface="黑体" panose="02010609060101010101" charset="-122"/>
                <a:cs typeface="黑体" panose="02010609060101010101" charset="-122"/>
                <a:sym typeface="+mn-ea"/>
              </a:rPr>
              <a:t>——                   </a:t>
            </a:r>
            <a:r>
              <a:rPr lang="zh-CN" sz="3600">
                <a:solidFill>
                  <a:srgbClr val="C00000"/>
                </a:solidFill>
                <a:latin typeface="黑体" panose="02010609060101010101" charset="-122"/>
                <a:ea typeface="黑体" panose="02010609060101010101" charset="-122"/>
                <a:cs typeface="黑体" panose="02010609060101010101" charset="-122"/>
                <a:sym typeface="+mn-ea"/>
              </a:rPr>
              <a:t>打破</a:t>
            </a:r>
            <a:r>
              <a:rPr lang="en-US" altLang="zh-CN" sz="3600">
                <a:solidFill>
                  <a:srgbClr val="C00000"/>
                </a:solidFill>
                <a:latin typeface="黑体" panose="02010609060101010101" charset="-122"/>
                <a:ea typeface="黑体" panose="02010609060101010101" charset="-122"/>
                <a:cs typeface="黑体" panose="02010609060101010101" charset="-122"/>
                <a:sym typeface="+mn-ea"/>
              </a:rPr>
              <a:t>“</a:t>
            </a:r>
            <a:r>
              <a:rPr lang="zh-CN" sz="3600">
                <a:solidFill>
                  <a:srgbClr val="C00000"/>
                </a:solidFill>
                <a:latin typeface="黑体" panose="02010609060101010101" charset="-122"/>
                <a:ea typeface="黑体" panose="02010609060101010101" charset="-122"/>
                <a:cs typeface="黑体" panose="02010609060101010101" charset="-122"/>
                <a:sym typeface="+mn-ea"/>
              </a:rPr>
              <a:t>熵增定律</a:t>
            </a:r>
            <a:r>
              <a:rPr lang="en-US" altLang="zh-CN" sz="3600">
                <a:solidFill>
                  <a:srgbClr val="C00000"/>
                </a:solidFill>
                <a:latin typeface="黑体" panose="02010609060101010101" charset="-122"/>
                <a:ea typeface="黑体" panose="02010609060101010101" charset="-122"/>
                <a:cs typeface="黑体" panose="02010609060101010101" charset="-122"/>
                <a:sym typeface="+mn-ea"/>
              </a:rPr>
              <a:t>”</a:t>
            </a:r>
            <a:endParaRPr lang="en-US" altLang="zh-CN" sz="360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333240" y="664210"/>
            <a:ext cx="2926080" cy="645160"/>
          </a:xfrm>
          <a:prstGeom prst="rect">
            <a:avLst/>
          </a:prstGeom>
          <a:noFill/>
        </p:spPr>
        <p:txBody>
          <a:bodyPr wrap="none" rtlCol="0" anchor="t">
            <a:spAutoFit/>
          </a:bodyPr>
          <a:p>
            <a:r>
              <a:rPr lang="zh-CN" sz="3600">
                <a:solidFill>
                  <a:srgbClr val="C00000"/>
                </a:solidFill>
                <a:latin typeface="黑体" panose="02010609060101010101" charset="-122"/>
                <a:ea typeface="黑体" panose="02010609060101010101" charset="-122"/>
                <a:cs typeface="黑体" panose="02010609060101010101" charset="-122"/>
                <a:sym typeface="+mn-ea"/>
              </a:rPr>
              <a:t>自我革命</a:t>
            </a:r>
            <a:r>
              <a:rPr lang="en-US" altLang="zh-CN" sz="3600">
                <a:solidFill>
                  <a:srgbClr val="C00000"/>
                </a:solidFill>
                <a:latin typeface="黑体" panose="02010609060101010101" charset="-122"/>
                <a:ea typeface="黑体" panose="02010609060101010101" charset="-122"/>
                <a:cs typeface="黑体" panose="02010609060101010101" charset="-122"/>
                <a:sym typeface="+mn-ea"/>
              </a:rPr>
              <a:t>  or</a:t>
            </a:r>
            <a:endParaRPr lang="en-US" altLang="zh-CN" sz="3600">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16824" y="137611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843405" y="1376045"/>
            <a:ext cx="961517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对受到警告、严重警告、撤销党内职务、留党察看处分的党员，参加年度民主评议应如何评定</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等次？</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16915" y="2498090"/>
            <a:ext cx="10327640" cy="3815080"/>
          </a:xfrm>
          <a:prstGeom prst="rect">
            <a:avLst/>
          </a:prstGeom>
          <a:noFill/>
          <a:ln w="9525">
            <a:noFill/>
          </a:ln>
        </p:spPr>
        <p:txBody>
          <a:bodyPr wrap="square">
            <a:spAutoFit/>
          </a:bodyPr>
          <a:p>
            <a:pPr marL="0" indent="0" algn="l">
              <a:lnSpc>
                <a:spcPct val="110000"/>
              </a:lnSpc>
              <a:spcBef>
                <a:spcPts val="0"/>
              </a:spcBef>
              <a:spcAft>
                <a:spcPts val="0"/>
              </a:spcAft>
            </a:pPr>
            <a:r>
              <a:rPr lang="zh-CN" sz="2000" b="0">
                <a:solidFill>
                  <a:schemeClr val="tx1"/>
                </a:solidFill>
                <a:latin typeface="楷体" panose="02010609060101010101" charset="-122"/>
                <a:ea typeface="楷体" panose="02010609060101010101" charset="-122"/>
                <a:cs typeface="楷体" panose="02010609060101010101" charset="-122"/>
              </a:rPr>
              <a:t>可参考以下规定评定等次：</a:t>
            </a:r>
            <a:endParaRPr lang="zh-CN"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1</a:t>
            </a:r>
            <a:r>
              <a:rPr lang="zh-CN" altLang="en-US" sz="2000" b="0">
                <a:solidFill>
                  <a:schemeClr val="tx1"/>
                </a:solidFill>
                <a:latin typeface="楷体" panose="02010609060101010101" charset="-122"/>
                <a:ea typeface="楷体" panose="02010609060101010101" charset="-122"/>
                <a:cs typeface="楷体" panose="02010609060101010101" charset="-122"/>
              </a:rPr>
              <a:t>）党员</a:t>
            </a:r>
            <a:r>
              <a:rPr lang="zh-CN" altLang="en-US" sz="2000" b="0">
                <a:solidFill>
                  <a:schemeClr val="tx1"/>
                </a:solidFill>
                <a:highlight>
                  <a:srgbClr val="FFFF00"/>
                </a:highlight>
                <a:latin typeface="楷体" panose="02010609060101010101" charset="-122"/>
                <a:ea typeface="楷体" panose="02010609060101010101" charset="-122"/>
                <a:cs typeface="楷体" panose="02010609060101010101" charset="-122"/>
              </a:rPr>
              <a:t>受警告处分的当年，不得评定为优秀等次</a:t>
            </a:r>
            <a:r>
              <a:rPr lang="zh-CN" altLang="en-US" sz="2000" b="0">
                <a:solidFill>
                  <a:schemeClr val="tx1"/>
                </a:solidFill>
                <a:latin typeface="楷体" panose="02010609060101010101" charset="-122"/>
                <a:ea typeface="楷体" panose="02010609060101010101" charset="-122"/>
                <a:cs typeface="楷体" panose="02010609060101010101" charset="-122"/>
              </a:rPr>
              <a:t>。</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2</a:t>
            </a:r>
            <a:r>
              <a:rPr lang="zh-CN" altLang="en-US" sz="2000" b="0">
                <a:solidFill>
                  <a:schemeClr val="tx1"/>
                </a:solidFill>
                <a:latin typeface="楷体" panose="02010609060101010101" charset="-122"/>
                <a:ea typeface="楷体" panose="02010609060101010101" charset="-122"/>
                <a:cs typeface="楷体" panose="02010609060101010101" charset="-122"/>
              </a:rPr>
              <a:t>）党员</a:t>
            </a:r>
            <a:r>
              <a:rPr lang="zh-CN" altLang="en-US" sz="2000" b="0">
                <a:solidFill>
                  <a:schemeClr val="tx1"/>
                </a:solidFill>
                <a:highlight>
                  <a:srgbClr val="FFFF00"/>
                </a:highlight>
                <a:latin typeface="楷体" panose="02010609060101010101" charset="-122"/>
                <a:ea typeface="楷体" panose="02010609060101010101" charset="-122"/>
                <a:cs typeface="楷体" panose="02010609060101010101" charset="-122"/>
              </a:rPr>
              <a:t>受严重警告处分的当年，不得评定为合格及以上等次</a:t>
            </a:r>
            <a:r>
              <a:rPr lang="zh-CN" altLang="en-US" sz="2000" b="0">
                <a:solidFill>
                  <a:schemeClr val="tx1"/>
                </a:solidFill>
                <a:latin typeface="楷体" panose="02010609060101010101" charset="-122"/>
                <a:ea typeface="楷体" panose="02010609060101010101" charset="-122"/>
                <a:cs typeface="楷体" panose="02010609060101010101" charset="-122"/>
              </a:rPr>
              <a:t>。</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3</a:t>
            </a:r>
            <a:r>
              <a:rPr lang="zh-CN" altLang="en-US" sz="2000" b="0">
                <a:solidFill>
                  <a:schemeClr val="tx1"/>
                </a:solidFill>
                <a:latin typeface="楷体" panose="02010609060101010101" charset="-122"/>
                <a:ea typeface="楷体" panose="02010609060101010101" charset="-122"/>
                <a:cs typeface="楷体" panose="02010609060101010101" charset="-122"/>
              </a:rPr>
              <a:t>）党员受撤销党员职务、留党察看处分的当年，评定不合格等次。</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4</a:t>
            </a:r>
            <a:r>
              <a:rPr lang="zh-CN" altLang="en-US" sz="2000" b="0">
                <a:solidFill>
                  <a:schemeClr val="tx1"/>
                </a:solidFill>
                <a:latin typeface="楷体" panose="02010609060101010101" charset="-122"/>
                <a:ea typeface="楷体" panose="02010609060101010101" charset="-122"/>
                <a:cs typeface="楷体" panose="02010609060101010101" charset="-122"/>
              </a:rPr>
              <a:t>）党员受到留党察看</a:t>
            </a:r>
            <a:r>
              <a:rPr lang="en-US" altLang="zh-CN" sz="2000" b="0">
                <a:solidFill>
                  <a:schemeClr val="tx1"/>
                </a:solidFill>
                <a:latin typeface="楷体" panose="02010609060101010101" charset="-122"/>
                <a:ea typeface="楷体" panose="02010609060101010101" charset="-122"/>
                <a:cs typeface="楷体" panose="02010609060101010101" charset="-122"/>
              </a:rPr>
              <a:t>1</a:t>
            </a:r>
            <a:r>
              <a:rPr lang="zh-CN" altLang="en-US" sz="2000" b="0">
                <a:solidFill>
                  <a:schemeClr val="tx1"/>
                </a:solidFill>
                <a:latin typeface="楷体" panose="02010609060101010101" charset="-122"/>
                <a:ea typeface="楷体" panose="02010609060101010101" charset="-122"/>
                <a:cs typeface="楷体" panose="02010609060101010101" charset="-122"/>
              </a:rPr>
              <a:t>年处分的第二年，受留党察看</a:t>
            </a:r>
            <a:r>
              <a:rPr lang="en-US" altLang="zh-CN" sz="2000" b="0">
                <a:solidFill>
                  <a:schemeClr val="tx1"/>
                </a:solidFill>
                <a:latin typeface="楷体" panose="02010609060101010101" charset="-122"/>
                <a:ea typeface="楷体" panose="02010609060101010101" charset="-122"/>
                <a:cs typeface="楷体" panose="02010609060101010101" charset="-122"/>
              </a:rPr>
              <a:t>2</a:t>
            </a:r>
            <a:r>
              <a:rPr lang="zh-CN" altLang="en-US" sz="2000" b="0">
                <a:solidFill>
                  <a:schemeClr val="tx1"/>
                </a:solidFill>
                <a:latin typeface="楷体" panose="02010609060101010101" charset="-122"/>
                <a:ea typeface="楷体" panose="02010609060101010101" charset="-122"/>
                <a:cs typeface="楷体" panose="02010609060101010101" charset="-122"/>
              </a:rPr>
              <a:t>年处分的第二年、第三年，不评定等次。</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5</a:t>
            </a:r>
            <a:r>
              <a:rPr lang="zh-CN" altLang="en-US" sz="2000" b="0">
                <a:solidFill>
                  <a:schemeClr val="tx1"/>
                </a:solidFill>
                <a:latin typeface="楷体" panose="02010609060101010101" charset="-122"/>
                <a:ea typeface="楷体" panose="02010609060101010101" charset="-122"/>
                <a:cs typeface="楷体" panose="02010609060101010101" charset="-122"/>
              </a:rPr>
              <a:t>）党员涉嫌违犯党纪被立案审查尚未结案的，参加民主评议，不评定等次。结案后，免予党纪处分或者不予党纪处分的，按规定补定等次；给予党纪处分的，视其所受处分种类按前款规定办理。</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6</a:t>
            </a:r>
            <a:r>
              <a:rPr lang="zh-CN" altLang="en-US" sz="2000" b="0">
                <a:solidFill>
                  <a:schemeClr val="tx1"/>
                </a:solidFill>
                <a:latin typeface="楷体" panose="02010609060101010101" charset="-122"/>
                <a:ea typeface="楷体" panose="02010609060101010101" charset="-122"/>
                <a:cs typeface="楷体" panose="02010609060101010101" charset="-122"/>
              </a:rPr>
              <a:t>）对受警告、严重警告、撤销党内职务、留党察看处分的党员，一般不因同一问题在进行组织处置。</a:t>
            </a:r>
            <a:endParaRPr lang="zh-CN" altLang="en-US" sz="2000" b="0">
              <a:solidFill>
                <a:schemeClr val="tx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民主评议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328521" y="1740587"/>
            <a:ext cx="11473543" cy="4556125"/>
          </a:xfrm>
          <a:prstGeom prst="rect">
            <a:avLst/>
          </a:prstGeom>
        </p:spPr>
        <p:txBody>
          <a:bodyPr wrap="square">
            <a:spAutoFit/>
          </a:bodyPr>
          <a:lstStyle/>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党支部</a:t>
            </a:r>
            <a:r>
              <a:rPr lang="zh-CN" altLang="zh-CN" sz="2200" dirty="0">
                <a:solidFill>
                  <a:srgbClr val="C00000"/>
                </a:solidFill>
                <a:latin typeface="黑体" panose="02010609060101010101" charset="-122"/>
                <a:ea typeface="黑体" panose="02010609060101010101" charset="-122"/>
                <a:cs typeface="黑体" panose="02010609060101010101" charset="-122"/>
              </a:rPr>
              <a:t>每月相对固定一天开展主题党日，组织党员集中学习、过组织生活、进行民主议事和志愿服务等。制定党支部主题党日活动实施方案和年度计划并在上一年年底支委会和党员大会上讨论通过，并向上级党组织报备。</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一）预先准备</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1</a:t>
            </a:r>
            <a:r>
              <a:rPr lang="en-US" altLang="zh-CN" sz="2200" dirty="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highlight>
                  <a:srgbClr val="FFFF00"/>
                </a:highlight>
                <a:latin typeface="黑体" panose="02010609060101010101" charset="-122"/>
                <a:ea typeface="黑体" panose="02010609060101010101" charset="-122"/>
                <a:cs typeface="黑体" panose="02010609060101010101" charset="-122"/>
              </a:rPr>
              <a:t>支委会讨论确定</a:t>
            </a:r>
            <a:r>
              <a:rPr lang="zh-CN" altLang="zh-CN" sz="2200" dirty="0">
                <a:solidFill>
                  <a:srgbClr val="C00000"/>
                </a:solidFill>
                <a:latin typeface="黑体" panose="02010609060101010101" charset="-122"/>
                <a:ea typeface="黑体" panose="02010609060101010101" charset="-122"/>
                <a:cs typeface="黑体" panose="02010609060101010101" charset="-122"/>
              </a:rPr>
              <a:t>每月主题党日活动计划和流程及注意事项；</a:t>
            </a:r>
            <a:r>
              <a:rPr lang="en-US" altLang="zh-CN" sz="2200" dirty="0">
                <a:solidFill>
                  <a:srgbClr val="C00000"/>
                </a:solidFill>
                <a:latin typeface="黑体" panose="02010609060101010101" charset="-122"/>
                <a:ea typeface="黑体" panose="02010609060101010101" charset="-122"/>
                <a:cs typeface="黑体" panose="02010609060101010101" charset="-122"/>
              </a:rPr>
              <a:t>2.</a:t>
            </a:r>
            <a:r>
              <a:rPr lang="zh-CN" altLang="zh-CN" sz="2200" dirty="0">
                <a:solidFill>
                  <a:srgbClr val="C00000"/>
                </a:solidFill>
                <a:latin typeface="黑体" panose="02010609060101010101" charset="-122"/>
                <a:ea typeface="黑体" panose="02010609060101010101" charset="-122"/>
                <a:cs typeface="黑体" panose="02010609060101010101" charset="-122"/>
              </a:rPr>
              <a:t>将活动时间地点通知党员；</a:t>
            </a:r>
            <a:r>
              <a:rPr lang="en-US" altLang="zh-CN" sz="2200" dirty="0">
                <a:solidFill>
                  <a:srgbClr val="C00000"/>
                </a:solidFill>
                <a:latin typeface="黑体" panose="02010609060101010101" charset="-122"/>
                <a:ea typeface="黑体" panose="02010609060101010101" charset="-122"/>
                <a:cs typeface="黑体" panose="02010609060101010101" charset="-122"/>
              </a:rPr>
              <a:t>3.</a:t>
            </a:r>
            <a:r>
              <a:rPr lang="zh-CN" altLang="zh-CN" sz="2200" dirty="0">
                <a:solidFill>
                  <a:srgbClr val="C00000"/>
                </a:solidFill>
                <a:latin typeface="黑体" panose="02010609060101010101" charset="-122"/>
                <a:ea typeface="黑体" panose="02010609060101010101" charset="-122"/>
                <a:cs typeface="黑体" panose="02010609060101010101" charset="-122"/>
              </a:rPr>
              <a:t>事先准备好预案；</a:t>
            </a:r>
            <a:r>
              <a:rPr lang="en-US" altLang="zh-CN" sz="2200" dirty="0">
                <a:solidFill>
                  <a:srgbClr val="C00000"/>
                </a:solidFill>
                <a:latin typeface="黑体" panose="02010609060101010101" charset="-122"/>
                <a:ea typeface="黑体" panose="02010609060101010101" charset="-122"/>
                <a:cs typeface="黑体" panose="02010609060101010101" charset="-122"/>
              </a:rPr>
              <a:t>4.</a:t>
            </a:r>
            <a:r>
              <a:rPr lang="zh-CN" altLang="zh-CN" sz="2200" dirty="0">
                <a:solidFill>
                  <a:srgbClr val="C00000"/>
                </a:solidFill>
                <a:latin typeface="黑体" panose="02010609060101010101" charset="-122"/>
                <a:ea typeface="黑体" panose="02010609060101010101" charset="-122"/>
                <a:cs typeface="黑体" panose="02010609060101010101" charset="-122"/>
              </a:rPr>
              <a:t>根据情况确定是否向上级党组织</a:t>
            </a:r>
            <a:r>
              <a:rPr lang="zh-CN" altLang="zh-CN" sz="2200" dirty="0">
                <a:solidFill>
                  <a:srgbClr val="C00000"/>
                </a:solidFill>
                <a:highlight>
                  <a:srgbClr val="FFFF00"/>
                </a:highlight>
                <a:latin typeface="黑体" panose="02010609060101010101" charset="-122"/>
                <a:ea typeface="黑体" panose="02010609060101010101" charset="-122"/>
                <a:cs typeface="黑体" panose="02010609060101010101" charset="-122"/>
              </a:rPr>
              <a:t>报备</a:t>
            </a:r>
            <a:r>
              <a:rPr lang="zh-CN" altLang="zh-CN" sz="2200" dirty="0">
                <a:solidFill>
                  <a:srgbClr val="C00000"/>
                </a:solidFill>
                <a:latin typeface="黑体" panose="02010609060101010101" charset="-122"/>
                <a:ea typeface="黑体" panose="02010609060101010101" charset="-122"/>
                <a:cs typeface="黑体" panose="02010609060101010101" charset="-122"/>
              </a:rPr>
              <a:t>（更换主题、外出、需要活动经费）。</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en-US" sz="2200" dirty="0" smtClean="0">
                <a:solidFill>
                  <a:srgbClr val="C00000"/>
                </a:solidFill>
                <a:latin typeface="黑体" panose="02010609060101010101" charset="-122"/>
                <a:ea typeface="黑体" panose="02010609060101010101" charset="-122"/>
                <a:cs typeface="黑体" panose="02010609060101010101" charset="-122"/>
              </a:rPr>
              <a:t>（二）开展活动，</a:t>
            </a:r>
            <a:r>
              <a:rPr lang="zh-CN" altLang="en-US" sz="22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学习类活动做好会议记录</a:t>
            </a:r>
            <a:r>
              <a:rPr lang="zh-CN" altLang="en-US" sz="2200" dirty="0" smtClean="0">
                <a:solidFill>
                  <a:srgbClr val="C00000"/>
                </a:solidFill>
                <a:latin typeface="黑体" panose="02010609060101010101" charset="-122"/>
                <a:ea typeface="黑体" panose="02010609060101010101" charset="-122"/>
                <a:cs typeface="黑体" panose="02010609060101010101" charset="-122"/>
              </a:rPr>
              <a:t>及签到。</a:t>
            </a:r>
            <a:endParaRPr lang="en-US" altLang="zh-CN" sz="2200" dirty="0" smtClean="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三）总结记录</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1</a:t>
            </a:r>
            <a:r>
              <a:rPr lang="en-US" altLang="zh-CN" sz="2200" dirty="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对活动情况进行梳理总结；</a:t>
            </a:r>
            <a:r>
              <a:rPr lang="en-US" altLang="zh-CN" sz="2200" dirty="0">
                <a:solidFill>
                  <a:srgbClr val="C00000"/>
                </a:solidFill>
                <a:latin typeface="黑体" panose="02010609060101010101" charset="-122"/>
                <a:ea typeface="黑体" panose="02010609060101010101" charset="-122"/>
                <a:cs typeface="黑体" panose="02010609060101010101" charset="-122"/>
              </a:rPr>
              <a:t>2.</a:t>
            </a:r>
            <a:r>
              <a:rPr lang="zh-CN" altLang="zh-CN" sz="2200" dirty="0">
                <a:solidFill>
                  <a:srgbClr val="C00000"/>
                </a:solidFill>
                <a:latin typeface="黑体" panose="02010609060101010101" charset="-122"/>
                <a:ea typeface="黑体" panose="02010609060101010101" charset="-122"/>
                <a:cs typeface="黑体" panose="02010609060101010101" charset="-122"/>
              </a:rPr>
              <a:t>形成活动纪实材料归类存档；</a:t>
            </a:r>
            <a:r>
              <a:rPr lang="en-US" altLang="zh-CN" sz="2200" dirty="0">
                <a:solidFill>
                  <a:srgbClr val="C00000"/>
                </a:solidFill>
                <a:latin typeface="黑体" panose="02010609060101010101" charset="-122"/>
                <a:ea typeface="黑体" panose="02010609060101010101" charset="-122"/>
                <a:cs typeface="黑体" panose="02010609060101010101" charset="-122"/>
              </a:rPr>
              <a:t>3.</a:t>
            </a:r>
            <a:r>
              <a:rPr lang="zh-CN" altLang="zh-CN" sz="2200" dirty="0">
                <a:solidFill>
                  <a:srgbClr val="C00000"/>
                </a:solidFill>
                <a:latin typeface="黑体" panose="02010609060101010101" charset="-122"/>
                <a:ea typeface="黑体" panose="02010609060101010101" charset="-122"/>
                <a:cs typeface="黑体" panose="02010609060101010101" charset="-122"/>
              </a:rPr>
              <a:t>按照要求上报上级</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党组织</a:t>
            </a:r>
            <a:r>
              <a:rPr lang="zh-CN" altLang="en-US" sz="2200" dirty="0" smtClean="0">
                <a:solidFill>
                  <a:srgbClr val="C00000"/>
                </a:solidFill>
                <a:latin typeface="黑体" panose="02010609060101010101" charset="-122"/>
                <a:ea typeface="黑体" panose="02010609060101010101" charset="-122"/>
                <a:cs typeface="黑体" panose="02010609060101010101" charset="-122"/>
              </a:rPr>
              <a:t>；</a:t>
            </a:r>
            <a:r>
              <a:rPr lang="en-US" altLang="zh-CN" sz="2200" dirty="0" smtClean="0">
                <a:solidFill>
                  <a:srgbClr val="C00000"/>
                </a:solidFill>
                <a:latin typeface="黑体" panose="02010609060101010101" charset="-122"/>
                <a:ea typeface="黑体" panose="02010609060101010101" charset="-122"/>
                <a:cs typeface="黑体" panose="02010609060101010101" charset="-122"/>
              </a:rPr>
              <a:t>4</a:t>
            </a:r>
            <a:r>
              <a:rPr lang="en-US" altLang="zh-CN" sz="2200" dirty="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可以发表通讯报道。</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826135" y="1340485"/>
            <a:ext cx="3060065" cy="460375"/>
          </a:xfrm>
          <a:prstGeom prst="rect">
            <a:avLst/>
          </a:prstGeom>
          <a:noFill/>
          <a:ln>
            <a:noFill/>
          </a:ln>
          <a:extLst>
            <a:ext uri="{909E8E84-426E-40DD-AFC4-6F175D3DCCD1}">
              <a14:hiddenFill xmlns:a14="http://schemas.microsoft.com/office/drawing/2010/main">
                <a:solidFill>
                  <a:srgbClr val="C000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b="0" dirty="0">
                <a:solidFill>
                  <a:srgbClr val="C00000"/>
                </a:solidFill>
                <a:latin typeface="黑体" charset="0"/>
                <a:ea typeface="黑体" charset="0"/>
                <a:cs typeface="汉仪细等线繁" panose="02010600000101010101" charset="-122"/>
                <a:sym typeface="Arial" panose="020B0704020202020204" pitchFamily="34" charset="0"/>
              </a:rPr>
              <a:t>主题党日规范</a:t>
            </a:r>
            <a:r>
              <a:rPr lang="zh-CN" altLang="en-US" b="0" dirty="0" smtClean="0">
                <a:solidFill>
                  <a:srgbClr val="C00000"/>
                </a:solidFill>
                <a:latin typeface="黑体" charset="0"/>
                <a:ea typeface="黑体" charset="0"/>
                <a:cs typeface="汉仪细等线繁" panose="02010600000101010101" charset="-122"/>
                <a:sym typeface="Arial" panose="020B0704020202020204" pitchFamily="34" charset="0"/>
              </a:rPr>
              <a:t>流程</a:t>
            </a:r>
            <a:endParaRPr lang="zh-CN" altLang="en-US" b="0" spc="300" dirty="0" smtClean="0">
              <a:solidFill>
                <a:srgbClr val="C00000"/>
              </a:solidFill>
              <a:latin typeface="黑体" charset="0"/>
              <a:ea typeface="黑体" charset="0"/>
              <a:cs typeface="汉仪细等线繁" panose="02010600000101010101" charset="-122"/>
              <a:sym typeface="Arial" panose="020B0704020202020204" pitchFamily="34" charset="0"/>
            </a:endParaRPr>
          </a:p>
        </p:txBody>
      </p:sp>
      <p:sp>
        <p:nvSpPr>
          <p:cNvPr id="2" name="文本框 1"/>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主题党日</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nvSpPr>
        <p:spPr>
          <a:xfrm>
            <a:off x="3440430" y="3437255"/>
            <a:ext cx="5311140" cy="119824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1600" dirty="0">
                <a:solidFill>
                  <a:schemeClr val="bg1"/>
                </a:solidFill>
                <a:latin typeface="Arial Unicode MS" panose="020B0604020202020204" charset="-122"/>
                <a:ea typeface="Arial Unicode MS" panose="020B0604020202020204" charset="-122"/>
                <a:cs typeface="汉仪细等线繁" panose="02010600000101010101" charset="-122"/>
                <a:sym typeface="Arial" panose="020B0704020202020204" pitchFamily="34" charset="0"/>
              </a:rPr>
              <a:t> </a:t>
            </a:r>
            <a:r>
              <a:rPr lang="zh-CN" altLang="en-US" sz="88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戴帽</a:t>
            </a:r>
            <a:r>
              <a:rPr lang="zh-CN" altLang="en-US" sz="88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穿靴</a:t>
            </a:r>
            <a:endParaRPr lang="zh-CN" altLang="en-US" sz="88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2119630" y="1351915"/>
            <a:ext cx="6096000" cy="583565"/>
          </a:xfrm>
          <a:prstGeom prst="rect">
            <a:avLst/>
          </a:prstGeom>
          <a:noFill/>
        </p:spPr>
        <p:txBody>
          <a:bodyPr wrap="square" rtlCol="0" anchor="t">
            <a:spAutoFit/>
          </a:bodyPr>
          <a:p>
            <a:r>
              <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主题党日实务的核心是什么？</a:t>
            </a:r>
            <a:endPar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32" name="文本框 31"/>
          <p:cNvSpPr txBox="1"/>
          <p:nvPr/>
        </p:nvSpPr>
        <p:spPr>
          <a:xfrm>
            <a:off x="755559" y="135579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3" name="文本框 2"/>
          <p:cNvSpPr txBox="1"/>
          <p:nvPr/>
        </p:nvSpPr>
        <p:spPr>
          <a:xfrm>
            <a:off x="1187450" y="2120900"/>
            <a:ext cx="4509135" cy="129159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1.</a:t>
            </a:r>
            <a:r>
              <a:rPr lang="zh-CN" altLang="en-US" sz="2000">
                <a:latin typeface="Arial" panose="020B0704020202020204" pitchFamily="34" charset="0"/>
                <a:ea typeface="微软雅黑" panose="020B0503020204020204" pitchFamily="34" charset="-122"/>
              </a:rPr>
              <a:t>加入</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第一议题</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和党员讨论；</a:t>
            </a:r>
            <a:endParaRPr lang="zh-CN" altLang="en-US"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2.</a:t>
            </a:r>
            <a:r>
              <a:rPr lang="zh-CN" altLang="en-US" sz="2000">
                <a:latin typeface="Arial" panose="020B0704020202020204" pitchFamily="34" charset="0"/>
                <a:ea typeface="微软雅黑" panose="020B0503020204020204" pitchFamily="34" charset="-122"/>
              </a:rPr>
              <a:t>加入服务职工群众的环节内容；</a:t>
            </a:r>
            <a:endParaRPr lang="zh-CN" altLang="en-US"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3.</a:t>
            </a:r>
            <a:r>
              <a:rPr lang="zh-CN" altLang="en-US" sz="2000">
                <a:latin typeface="Arial" panose="020B0704020202020204" pitchFamily="34" charset="0"/>
                <a:ea typeface="微软雅黑" panose="020B0503020204020204" pitchFamily="34" charset="-122"/>
              </a:rPr>
              <a:t>加入组织生活和党务工作相关内容；</a:t>
            </a:r>
            <a:endParaRPr lang="zh-CN" altLang="en-US" sz="2000">
              <a:latin typeface="Arial" panose="020B0704020202020204" pitchFamily="34" charset="0"/>
              <a:ea typeface="微软雅黑" panose="020B0503020204020204" pitchFamily="34" charset="-122"/>
            </a:endParaRPr>
          </a:p>
        </p:txBody>
      </p:sp>
      <p:sp>
        <p:nvSpPr>
          <p:cNvPr id="4" name="文本框 3"/>
          <p:cNvSpPr txBox="1"/>
          <p:nvPr/>
        </p:nvSpPr>
        <p:spPr>
          <a:xfrm>
            <a:off x="6464300" y="4685030"/>
            <a:ext cx="4604385" cy="129159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1.</a:t>
            </a:r>
            <a:r>
              <a:rPr lang="zh-CN" sz="2000">
                <a:latin typeface="Arial" panose="020B0704020202020204" pitchFamily="34" charset="0"/>
                <a:ea typeface="微软雅黑" panose="020B0503020204020204" pitchFamily="34" charset="-122"/>
              </a:rPr>
              <a:t>加入党员</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亮身份树形象</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的环节内容；</a:t>
            </a:r>
            <a:endParaRPr lang="zh-CN" altLang="en-US"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2.</a:t>
            </a:r>
            <a:r>
              <a:rPr lang="zh-CN" altLang="en-US" sz="2000">
                <a:latin typeface="Arial" panose="020B0704020202020204" pitchFamily="34" charset="0"/>
                <a:ea typeface="微软雅黑" panose="020B0503020204020204" pitchFamily="34" charset="-122"/>
              </a:rPr>
              <a:t>加入党员分享和表态环节内容。</a:t>
            </a:r>
            <a:endParaRPr lang="en-US" altLang="zh-CN"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3.</a:t>
            </a:r>
            <a:r>
              <a:rPr lang="zh-CN" altLang="en-US" sz="2000">
                <a:latin typeface="Arial" panose="020B0704020202020204" pitchFamily="34" charset="0"/>
                <a:ea typeface="微软雅黑" panose="020B0503020204020204" pitchFamily="34" charset="-122"/>
              </a:rPr>
              <a:t>加入党支部书记总结强调。</a:t>
            </a:r>
            <a:endParaRPr lang="zh-CN" altLang="en-US" sz="2000">
              <a:latin typeface="Arial" panose="020B0704020202020204" pitchFamily="34" charset="0"/>
              <a:ea typeface="微软雅黑" panose="020B0503020204020204" pitchFamily="34" charset="-122"/>
            </a:endParaRPr>
          </a:p>
        </p:txBody>
      </p:sp>
      <p:sp>
        <p:nvSpPr>
          <p:cNvPr id="6" name="文本框 5"/>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主题党日</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3" grpId="0"/>
      <p:bldP spid="3" grpId="1"/>
      <p:bldP spid="4" grpId="0"/>
      <p:bldP spid="4"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nvSpPr>
        <p:spPr>
          <a:xfrm>
            <a:off x="1989455" y="1766570"/>
            <a:ext cx="5749290" cy="70548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44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环西安城墙健步走</a:t>
            </a:r>
            <a:endParaRPr lang="zh-CN" altLang="en-US" sz="44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791210" y="1071880"/>
            <a:ext cx="6096000" cy="583565"/>
          </a:xfrm>
          <a:prstGeom prst="rect">
            <a:avLst/>
          </a:prstGeom>
          <a:noFill/>
        </p:spPr>
        <p:txBody>
          <a:bodyPr wrap="square" rtlCol="0" anchor="t">
            <a:spAutoFit/>
          </a:bodyPr>
          <a:p>
            <a:r>
              <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主题党日实务案例</a:t>
            </a:r>
            <a:r>
              <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1</a:t>
            </a:r>
            <a:endPar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3" name="文本框 2"/>
          <p:cNvSpPr txBox="1"/>
          <p:nvPr/>
        </p:nvSpPr>
        <p:spPr>
          <a:xfrm>
            <a:off x="191135" y="3478530"/>
            <a:ext cx="3723005" cy="296862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tLang="en-US">
                <a:latin typeface="Arial" panose="020B0704020202020204" pitchFamily="34" charset="0"/>
                <a:ea typeface="微软雅黑" panose="020B0503020204020204" pitchFamily="34" charset="-122"/>
              </a:rPr>
              <a:t>党员同志</a:t>
            </a:r>
            <a:r>
              <a:rPr lang="en-US" altLang="zh-CN">
                <a:latin typeface="Arial" panose="020B0704020202020204" pitchFamily="34" charset="0"/>
                <a:ea typeface="微软雅黑" panose="020B0503020204020204" pitchFamily="34" charset="-122"/>
              </a:rPr>
              <a:t>14:00</a:t>
            </a:r>
            <a:r>
              <a:rPr lang="zh-CN" altLang="en-US">
                <a:latin typeface="Arial" panose="020B0704020202020204" pitchFamily="34" charset="0"/>
                <a:ea typeface="微软雅黑" panose="020B0503020204020204" pitchFamily="34" charset="-122"/>
              </a:rPr>
              <a:t>在朝阳门集合</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rPr>
              <a:t>现场进行</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第一议题</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学习习近平总书记关于健康中国重要论述；</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党员讨论发言；</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党员分工保障本次活动安全顺利进行，同时佩戴党徽开展</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亮身份树形象</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活动；</a:t>
            </a:r>
            <a:endParaRPr lang="zh-CN" altLang="en-US">
              <a:latin typeface="Arial" panose="020B0704020202020204" pitchFamily="34" charset="0"/>
              <a:ea typeface="微软雅黑" panose="020B0503020204020204" pitchFamily="34" charset="-122"/>
            </a:endParaRPr>
          </a:p>
        </p:txBody>
      </p:sp>
      <p:sp>
        <p:nvSpPr>
          <p:cNvPr id="4" name="文本框 3"/>
          <p:cNvSpPr txBox="1"/>
          <p:nvPr/>
        </p:nvSpPr>
        <p:spPr>
          <a:xfrm>
            <a:off x="8290560" y="3478530"/>
            <a:ext cx="3608070" cy="296862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tLang="en-US">
                <a:latin typeface="Arial" panose="020B0704020202020204" pitchFamily="34" charset="0"/>
                <a:ea typeface="微软雅黑" panose="020B0503020204020204" pitchFamily="34" charset="-122"/>
              </a:rPr>
              <a:t>活动结束后党员留下</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rPr>
              <a:t>组织党员就地开展捡拾垃圾快闪活动；</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sym typeface="+mn-ea"/>
              </a:rPr>
              <a:t>党员分享参加活动感受；</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atin typeface="Arial" panose="020B0704020202020204" pitchFamily="34" charset="0"/>
                <a:ea typeface="微软雅黑" panose="020B0503020204020204" pitchFamily="34" charset="-122"/>
                <a:sym typeface="+mn-ea"/>
              </a:rPr>
              <a:t>支部书记点评各党员的表现，表扬批评</a:t>
            </a:r>
            <a:r>
              <a:rPr lang="zh-CN" altLang="en-US">
                <a:latin typeface="Arial" panose="020B0704020202020204" pitchFamily="34" charset="0"/>
                <a:ea typeface="微软雅黑" panose="020B0503020204020204" pitchFamily="34" charset="-122"/>
                <a:sym typeface="+mn-ea"/>
              </a:rPr>
              <a:t>；</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4.</a:t>
            </a:r>
            <a:r>
              <a:rPr lang="zh-CN" altLang="en-US">
                <a:latin typeface="Arial" panose="020B0704020202020204" pitchFamily="34" charset="0"/>
                <a:ea typeface="微软雅黑" panose="020B0503020204020204" pitchFamily="34" charset="-122"/>
              </a:rPr>
              <a:t>党支部书记总结讲话。</a:t>
            </a:r>
            <a:endParaRPr lang="zh-CN" altLang="en-US">
              <a:latin typeface="Arial" panose="020B0704020202020204" pitchFamily="34" charset="0"/>
              <a:ea typeface="微软雅黑" panose="020B0503020204020204" pitchFamily="34" charset="-122"/>
            </a:endParaRPr>
          </a:p>
        </p:txBody>
      </p:sp>
      <p:sp>
        <p:nvSpPr>
          <p:cNvPr id="6" name="文本框 5"/>
          <p:cNvSpPr txBox="1"/>
          <p:nvPr/>
        </p:nvSpPr>
        <p:spPr>
          <a:xfrm>
            <a:off x="8205470" y="1657985"/>
            <a:ext cx="3119755" cy="92202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latin typeface="Arial" panose="020B0704020202020204" pitchFamily="34" charset="0"/>
                <a:ea typeface="微软雅黑" panose="020B0503020204020204" pitchFamily="34" charset="-122"/>
              </a:rPr>
              <a:t>对象：全体职工</a:t>
            </a:r>
            <a:endParaRPr lang="zh-CN" altLang="en-US" sz="1800">
              <a:latin typeface="Arial" panose="020B0704020202020204" pitchFamily="34" charset="0"/>
              <a:ea typeface="微软雅黑" panose="020B0503020204020204" pitchFamily="34" charset="-122"/>
            </a:endParaRPr>
          </a:p>
          <a:p>
            <a:pPr algn="l"/>
            <a:r>
              <a:rPr lang="zh-CN" altLang="en-US" sz="1800">
                <a:latin typeface="Arial" panose="020B0704020202020204" pitchFamily="34" charset="0"/>
                <a:ea typeface="微软雅黑" panose="020B0503020204020204" pitchFamily="34" charset="-122"/>
              </a:rPr>
              <a:t>时间：</a:t>
            </a:r>
            <a:r>
              <a:rPr lang="en-US" altLang="zh-CN" sz="1800">
                <a:latin typeface="Arial" panose="020B0704020202020204" pitchFamily="34" charset="0"/>
                <a:ea typeface="微软雅黑" panose="020B0503020204020204" pitchFamily="34" charset="-122"/>
              </a:rPr>
              <a:t>2024</a:t>
            </a:r>
            <a:r>
              <a:rPr lang="zh-CN" altLang="en-US" sz="1800">
                <a:latin typeface="Arial" panose="020B0704020202020204" pitchFamily="34" charset="0"/>
                <a:ea typeface="微软雅黑" panose="020B0503020204020204" pitchFamily="34" charset="-122"/>
              </a:rPr>
              <a:t>年</a:t>
            </a:r>
            <a:r>
              <a:rPr lang="en-US" altLang="zh-CN" sz="1800">
                <a:latin typeface="Arial" panose="020B0704020202020204" pitchFamily="34" charset="0"/>
                <a:ea typeface="微软雅黑" panose="020B0503020204020204" pitchFamily="34" charset="-122"/>
              </a:rPr>
              <a:t>3</a:t>
            </a:r>
            <a:r>
              <a:rPr lang="zh-CN" altLang="en-US" sz="1800">
                <a:latin typeface="Arial" panose="020B0704020202020204" pitchFamily="34" charset="0"/>
                <a:ea typeface="微软雅黑" panose="020B0503020204020204" pitchFamily="34" charset="-122"/>
              </a:rPr>
              <a:t>月</a:t>
            </a:r>
            <a:r>
              <a:rPr lang="en-US" altLang="zh-CN" sz="1800">
                <a:latin typeface="Arial" panose="020B0704020202020204" pitchFamily="34" charset="0"/>
                <a:ea typeface="微软雅黑" panose="020B0503020204020204" pitchFamily="34" charset="-122"/>
              </a:rPr>
              <a:t>12</a:t>
            </a:r>
            <a:r>
              <a:rPr lang="zh-CN" altLang="en-US" sz="1800">
                <a:latin typeface="Arial" panose="020B0704020202020204" pitchFamily="34" charset="0"/>
                <a:ea typeface="微软雅黑" panose="020B0503020204020204" pitchFamily="34" charset="-122"/>
              </a:rPr>
              <a:t>日</a:t>
            </a:r>
            <a:r>
              <a:rPr lang="en-US" altLang="zh-CN" sz="1800">
                <a:latin typeface="Arial" panose="020B0704020202020204" pitchFamily="34" charset="0"/>
                <a:ea typeface="微软雅黑" panose="020B0503020204020204" pitchFamily="34" charset="-122"/>
              </a:rPr>
              <a:t> 14:30</a:t>
            </a:r>
            <a:endParaRPr lang="zh-CN" altLang="en-US" sz="1800">
              <a:latin typeface="Arial" panose="020B0704020202020204" pitchFamily="34" charset="0"/>
              <a:ea typeface="微软雅黑" panose="020B0503020204020204" pitchFamily="34" charset="-122"/>
            </a:endParaRPr>
          </a:p>
          <a:p>
            <a:pPr algn="l"/>
            <a:r>
              <a:rPr lang="zh-CN" altLang="en-US" sz="1800">
                <a:latin typeface="Arial" panose="020B0704020202020204" pitchFamily="34" charset="0"/>
                <a:ea typeface="微软雅黑" panose="020B0503020204020204" pitchFamily="34" charset="-122"/>
              </a:rPr>
              <a:t>地点：西安城墙</a:t>
            </a:r>
            <a:r>
              <a:rPr lang="en-US" altLang="zh-CN" sz="1800">
                <a:latin typeface="Arial" panose="020B0704020202020204" pitchFamily="34" charset="0"/>
                <a:ea typeface="微软雅黑" panose="020B0503020204020204" pitchFamily="34" charset="-122"/>
              </a:rPr>
              <a:t> </a:t>
            </a:r>
            <a:r>
              <a:rPr lang="zh-CN" altLang="en-US" sz="1800">
                <a:latin typeface="Arial" panose="020B0704020202020204" pitchFamily="34" charset="0"/>
                <a:ea typeface="微软雅黑" panose="020B0503020204020204" pitchFamily="34" charset="-122"/>
              </a:rPr>
              <a:t>朝阳门</a:t>
            </a:r>
            <a:endParaRPr lang="zh-CN" altLang="en-US" sz="1800">
              <a:latin typeface="Arial" panose="020B0704020202020204" pitchFamily="34" charset="0"/>
              <a:ea typeface="微软雅黑" panose="020B0503020204020204" pitchFamily="34" charset="-122"/>
            </a:endParaRPr>
          </a:p>
        </p:txBody>
      </p:sp>
      <p:sp>
        <p:nvSpPr>
          <p:cNvPr id="7" name="矩形 6"/>
          <p:cNvSpPr/>
          <p:nvPr/>
        </p:nvSpPr>
        <p:spPr>
          <a:xfrm>
            <a:off x="-6985" y="2655570"/>
            <a:ext cx="12186285" cy="156845"/>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240530" y="3478530"/>
            <a:ext cx="3723005" cy="224917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atin typeface="Arial" panose="020B0704020202020204" pitchFamily="34" charset="0"/>
                <a:ea typeface="微软雅黑" panose="020B0503020204020204" pitchFamily="34" charset="-122"/>
              </a:rPr>
              <a:t>活动过程中</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atin typeface="Arial" panose="020B0704020202020204" pitchFamily="34" charset="0"/>
                <a:ea typeface="微软雅黑" panose="020B0503020204020204" pitchFamily="34" charset="-122"/>
              </a:rPr>
              <a:t>党员为大家讲述西安城墙的由来，和平解放西安小故事</a:t>
            </a:r>
            <a:r>
              <a:rPr lang="zh-CN" altLang="en-US">
                <a:latin typeface="Arial" panose="020B0704020202020204" pitchFamily="34" charset="0"/>
                <a:ea typeface="微软雅黑" panose="020B0503020204020204" pitchFamily="34" charset="-122"/>
              </a:rPr>
              <a:t>；</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组织开展党纪学习教育小知识快问快答</a:t>
            </a:r>
            <a:r>
              <a:rPr lang="zh-CN" altLang="en-US">
                <a:latin typeface="Arial" panose="020B0704020202020204" pitchFamily="34" charset="0"/>
                <a:ea typeface="微软雅黑" panose="020B0503020204020204" pitchFamily="34" charset="-122"/>
              </a:rPr>
              <a:t>；</a:t>
            </a:r>
            <a:endParaRPr lang="zh-CN" altLang="en-US">
              <a:latin typeface="Arial" panose="020B0704020202020204" pitchFamily="34" charset="0"/>
              <a:ea typeface="微软雅黑" panose="020B0503020204020204" pitchFamily="34" charset="-122"/>
            </a:endParaRPr>
          </a:p>
        </p:txBody>
      </p:sp>
      <p:sp>
        <p:nvSpPr>
          <p:cNvPr id="9" name="文本框 8"/>
          <p:cNvSpPr txBox="1"/>
          <p:nvPr/>
        </p:nvSpPr>
        <p:spPr>
          <a:xfrm>
            <a:off x="1273810" y="3495675"/>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帽子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0" name="文本框 9"/>
          <p:cNvSpPr txBox="1"/>
          <p:nvPr/>
        </p:nvSpPr>
        <p:spPr>
          <a:xfrm>
            <a:off x="9582785" y="3478530"/>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靴子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1" name="文本框 10"/>
          <p:cNvSpPr txBox="1"/>
          <p:nvPr/>
        </p:nvSpPr>
        <p:spPr>
          <a:xfrm>
            <a:off x="5173345" y="3500120"/>
            <a:ext cx="1360170"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中间环节</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2" name="文本框 11"/>
          <p:cNvSpPr txBox="1"/>
          <p:nvPr/>
        </p:nvSpPr>
        <p:spPr>
          <a:xfrm>
            <a:off x="1510030" y="2898140"/>
            <a:ext cx="8686800" cy="49530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凝心聚力跟党走</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健康快乐伴我行</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主题党日活动</a:t>
            </a:r>
            <a:endParaRPr lang="zh-CN" altLang="en-US" sz="28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3" grpId="0"/>
      <p:bldP spid="3" grpId="1"/>
      <p:bldP spid="8" grpId="0"/>
      <p:bldP spid="8" grpId="1"/>
      <p:bldP spid="7" grpId="0" bldLvl="0" animBg="1"/>
      <p:bldP spid="7" grpId="1" animBg="1"/>
      <p:bldP spid="9" grpId="0" bldLvl="0" animBg="1"/>
      <p:bldP spid="9" grpId="1" animBg="1"/>
      <p:bldP spid="11" grpId="0" bldLvl="0" animBg="1"/>
      <p:bldP spid="11" grpId="1" animBg="1"/>
      <p:bldP spid="4" grpId="0"/>
      <p:bldP spid="4" grpId="1"/>
      <p:bldP spid="10" grpId="0" bldLvl="0" animBg="1"/>
      <p:bldP spid="10" grpId="1" animBg="1"/>
      <p:bldP spid="12" grpId="0" animBg="1"/>
      <p:bldP spid="12"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nvSpPr>
        <p:spPr>
          <a:xfrm>
            <a:off x="1989455" y="1766570"/>
            <a:ext cx="5749290" cy="70548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44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生产系统停机检修</a:t>
            </a:r>
            <a:endParaRPr lang="zh-CN" altLang="en-US" sz="44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791210" y="1071880"/>
            <a:ext cx="6096000" cy="583565"/>
          </a:xfrm>
          <a:prstGeom prst="rect">
            <a:avLst/>
          </a:prstGeom>
          <a:noFill/>
        </p:spPr>
        <p:txBody>
          <a:bodyPr wrap="square" rtlCol="0" anchor="t">
            <a:spAutoFit/>
          </a:bodyPr>
          <a:p>
            <a:r>
              <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主题党日实务案例</a:t>
            </a:r>
            <a:r>
              <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2</a:t>
            </a:r>
            <a:endPar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3" name="文本框 2"/>
          <p:cNvSpPr txBox="1"/>
          <p:nvPr/>
        </p:nvSpPr>
        <p:spPr>
          <a:xfrm>
            <a:off x="191135" y="3478530"/>
            <a:ext cx="3723005" cy="296862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atin typeface="Arial" panose="020B0704020202020204" pitchFamily="34" charset="0"/>
                <a:ea typeface="微软雅黑" panose="020B0503020204020204" pitchFamily="34" charset="-122"/>
              </a:rPr>
              <a:t>4</a:t>
            </a:r>
            <a:r>
              <a:rPr lang="zh-CN" altLang="en-US">
                <a:latin typeface="Arial" panose="020B0704020202020204" pitchFamily="34" charset="0"/>
                <a:ea typeface="微软雅黑" panose="020B0503020204020204" pitchFamily="34" charset="-122"/>
              </a:rPr>
              <a:t>月</a:t>
            </a:r>
            <a:r>
              <a:rPr lang="en-US" altLang="zh-CN">
                <a:latin typeface="Arial" panose="020B0704020202020204" pitchFamily="34" charset="0"/>
                <a:ea typeface="微软雅黑" panose="020B0503020204020204" pitchFamily="34" charset="-122"/>
              </a:rPr>
              <a:t>12</a:t>
            </a:r>
            <a:r>
              <a:rPr lang="zh-CN" altLang="en-US">
                <a:latin typeface="Arial" panose="020B0704020202020204" pitchFamily="34" charset="0"/>
                <a:ea typeface="微软雅黑" panose="020B0503020204020204" pitchFamily="34" charset="-122"/>
              </a:rPr>
              <a:t>日</a:t>
            </a:r>
            <a:r>
              <a:rPr lang="en-US" altLang="zh-CN">
                <a:latin typeface="Arial" panose="020B0704020202020204" pitchFamily="34" charset="0"/>
                <a:ea typeface="微软雅黑" panose="020B0503020204020204" pitchFamily="34" charset="-122"/>
              </a:rPr>
              <a:t> </a:t>
            </a:r>
            <a:r>
              <a:rPr lang="zh-CN" altLang="en-US">
                <a:latin typeface="Arial" panose="020B0704020202020204" pitchFamily="34" charset="0"/>
                <a:ea typeface="微软雅黑" panose="020B0503020204020204" pitchFamily="34" charset="-122"/>
              </a:rPr>
              <a:t>召集党员</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rPr>
              <a:t>现场进行</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第一议题</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学习习近平总书记关于安全生产重要论述；</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党员讨论发言；</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党员分工安排任务（除了检修任务之外的任务，比如安全隐患排查、互保联保确认、疲劳作业等；</a:t>
            </a:r>
            <a:endParaRPr lang="zh-CN" altLang="en-US">
              <a:latin typeface="Arial" panose="020B0704020202020204" pitchFamily="34" charset="0"/>
              <a:ea typeface="微软雅黑" panose="020B0503020204020204" pitchFamily="34" charset="-122"/>
            </a:endParaRPr>
          </a:p>
        </p:txBody>
      </p:sp>
      <p:sp>
        <p:nvSpPr>
          <p:cNvPr id="4" name="文本框 3"/>
          <p:cNvSpPr txBox="1"/>
          <p:nvPr/>
        </p:nvSpPr>
        <p:spPr>
          <a:xfrm>
            <a:off x="8290560" y="3478530"/>
            <a:ext cx="3608070" cy="260921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tLang="en-US">
                <a:latin typeface="Arial" panose="020B0704020202020204" pitchFamily="34" charset="0"/>
                <a:ea typeface="微软雅黑" panose="020B0503020204020204" pitchFamily="34" charset="-122"/>
              </a:rPr>
              <a:t>活动结束后召集党员</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sym typeface="+mn-ea"/>
              </a:rPr>
              <a:t>党员分享参加活动感受；</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atin typeface="Arial" panose="020B0704020202020204" pitchFamily="34" charset="0"/>
                <a:ea typeface="微软雅黑" panose="020B0503020204020204" pitchFamily="34" charset="-122"/>
                <a:sym typeface="+mn-ea"/>
              </a:rPr>
              <a:t>支部书记点评各党员的表现，表扬批评</a:t>
            </a:r>
            <a:r>
              <a:rPr lang="zh-CN" altLang="en-US">
                <a:latin typeface="Arial" panose="020B0704020202020204" pitchFamily="34" charset="0"/>
                <a:ea typeface="微软雅黑" panose="020B0503020204020204" pitchFamily="34" charset="-122"/>
                <a:sym typeface="+mn-ea"/>
              </a:rPr>
              <a:t>；</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党支部书记安排后续检修期间党员发挥作用工作安排。</a:t>
            </a:r>
            <a:endParaRPr lang="zh-CN" altLang="en-US">
              <a:latin typeface="Arial" panose="020B0704020202020204" pitchFamily="34" charset="0"/>
              <a:ea typeface="微软雅黑" panose="020B0503020204020204" pitchFamily="34" charset="-122"/>
            </a:endParaRPr>
          </a:p>
        </p:txBody>
      </p:sp>
      <p:sp>
        <p:nvSpPr>
          <p:cNvPr id="7" name="矩形 6"/>
          <p:cNvSpPr/>
          <p:nvPr/>
        </p:nvSpPr>
        <p:spPr>
          <a:xfrm>
            <a:off x="-6985" y="2655570"/>
            <a:ext cx="12186285" cy="156845"/>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240530" y="3478530"/>
            <a:ext cx="3723005" cy="224917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atin typeface="Arial" panose="020B0704020202020204" pitchFamily="34" charset="0"/>
                <a:ea typeface="微软雅黑" panose="020B0503020204020204" pitchFamily="34" charset="-122"/>
              </a:rPr>
              <a:t>开展活动</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atin typeface="Arial" panose="020B0704020202020204" pitchFamily="34" charset="0"/>
                <a:ea typeface="微软雅黑" panose="020B0503020204020204" pitchFamily="34" charset="-122"/>
              </a:rPr>
              <a:t>现场检查安全隐患</a:t>
            </a:r>
            <a:r>
              <a:rPr lang="zh-CN" altLang="en-US">
                <a:latin typeface="Arial" panose="020B0704020202020204" pitchFamily="34" charset="0"/>
                <a:ea typeface="微软雅黑" panose="020B0503020204020204" pitchFamily="34" charset="-122"/>
              </a:rPr>
              <a:t>；</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检查互保联保情况；</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组织党员参与检修现场清理、重物搬运等；</a:t>
            </a:r>
            <a:endParaRPr lang="zh-CN" altLang="en-US">
              <a:latin typeface="Arial" panose="020B0704020202020204" pitchFamily="34" charset="0"/>
              <a:ea typeface="微软雅黑" panose="020B0503020204020204" pitchFamily="34" charset="-122"/>
            </a:endParaRPr>
          </a:p>
        </p:txBody>
      </p:sp>
      <p:sp>
        <p:nvSpPr>
          <p:cNvPr id="9" name="文本框 8"/>
          <p:cNvSpPr txBox="1"/>
          <p:nvPr/>
        </p:nvSpPr>
        <p:spPr>
          <a:xfrm>
            <a:off x="1273810" y="3495675"/>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帽子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0" name="文本框 9"/>
          <p:cNvSpPr txBox="1"/>
          <p:nvPr/>
        </p:nvSpPr>
        <p:spPr>
          <a:xfrm>
            <a:off x="9582785" y="3478530"/>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靴子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1" name="文本框 10"/>
          <p:cNvSpPr txBox="1"/>
          <p:nvPr/>
        </p:nvSpPr>
        <p:spPr>
          <a:xfrm>
            <a:off x="5173345" y="3500120"/>
            <a:ext cx="1360170"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中间环节</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2" name="文本框 11"/>
          <p:cNvSpPr txBox="1"/>
          <p:nvPr/>
        </p:nvSpPr>
        <p:spPr>
          <a:xfrm>
            <a:off x="1510030" y="2898140"/>
            <a:ext cx="8686800" cy="49530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保安全</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促检修</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我是党员我先上</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主题党日活动</a:t>
            </a:r>
            <a:endParaRPr lang="zh-CN" altLang="en-US" sz="28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3" name="文本框 12"/>
          <p:cNvSpPr txBox="1"/>
          <p:nvPr/>
        </p:nvSpPr>
        <p:spPr>
          <a:xfrm>
            <a:off x="8205470" y="1935480"/>
            <a:ext cx="344868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latin typeface="Arial" panose="020B0704020202020204" pitchFamily="34" charset="0"/>
                <a:ea typeface="微软雅黑" panose="020B0503020204020204" pitchFamily="34" charset="-122"/>
              </a:rPr>
              <a:t>时间：</a:t>
            </a:r>
            <a:r>
              <a:rPr lang="en-US" altLang="zh-CN" sz="1800">
                <a:latin typeface="Arial" panose="020B0704020202020204" pitchFamily="34" charset="0"/>
                <a:ea typeface="微软雅黑" panose="020B0503020204020204" pitchFamily="34" charset="-122"/>
              </a:rPr>
              <a:t>2024</a:t>
            </a:r>
            <a:r>
              <a:rPr lang="zh-CN" altLang="en-US" sz="1800">
                <a:latin typeface="Arial" panose="020B0704020202020204" pitchFamily="34" charset="0"/>
                <a:ea typeface="微软雅黑" panose="020B0503020204020204" pitchFamily="34" charset="-122"/>
              </a:rPr>
              <a:t>年</a:t>
            </a:r>
            <a:r>
              <a:rPr lang="en-US" altLang="zh-CN" sz="1800">
                <a:latin typeface="Arial" panose="020B0704020202020204" pitchFamily="34" charset="0"/>
                <a:ea typeface="微软雅黑" panose="020B0503020204020204" pitchFamily="34" charset="-122"/>
              </a:rPr>
              <a:t>4</a:t>
            </a:r>
            <a:r>
              <a:rPr lang="zh-CN" altLang="en-US" sz="1800">
                <a:latin typeface="Arial" panose="020B0704020202020204" pitchFamily="34" charset="0"/>
                <a:ea typeface="微软雅黑" panose="020B0503020204020204" pitchFamily="34" charset="-122"/>
              </a:rPr>
              <a:t>月</a:t>
            </a:r>
            <a:r>
              <a:rPr lang="en-US" altLang="zh-CN" sz="1800">
                <a:latin typeface="Arial" panose="020B0704020202020204" pitchFamily="34" charset="0"/>
                <a:ea typeface="微软雅黑" panose="020B0503020204020204" pitchFamily="34" charset="-122"/>
              </a:rPr>
              <a:t>12</a:t>
            </a:r>
            <a:r>
              <a:rPr lang="zh-CN" altLang="en-US" sz="1800">
                <a:latin typeface="Arial" panose="020B0704020202020204" pitchFamily="34" charset="0"/>
                <a:ea typeface="微软雅黑" panose="020B0503020204020204" pitchFamily="34" charset="-122"/>
              </a:rPr>
              <a:t>日</a:t>
            </a:r>
            <a:r>
              <a:rPr lang="en-US" altLang="zh-CN" sz="1800">
                <a:latin typeface="Arial" panose="020B0704020202020204" pitchFamily="34" charset="0"/>
                <a:ea typeface="微软雅黑" panose="020B0503020204020204" pitchFamily="34" charset="-122"/>
              </a:rPr>
              <a:t>-4</a:t>
            </a:r>
            <a:r>
              <a:rPr lang="zh-CN" altLang="en-US" sz="1800">
                <a:latin typeface="Arial" panose="020B0704020202020204" pitchFamily="34" charset="0"/>
                <a:ea typeface="微软雅黑" panose="020B0503020204020204" pitchFamily="34" charset="-122"/>
              </a:rPr>
              <a:t>月</a:t>
            </a:r>
            <a:r>
              <a:rPr lang="en-US" altLang="zh-CN" sz="1800">
                <a:latin typeface="Arial" panose="020B0704020202020204" pitchFamily="34" charset="0"/>
                <a:ea typeface="微软雅黑" panose="020B0503020204020204" pitchFamily="34" charset="-122"/>
              </a:rPr>
              <a:t>20</a:t>
            </a:r>
            <a:r>
              <a:rPr lang="zh-CN" altLang="en-US" sz="1800">
                <a:latin typeface="Arial" panose="020B0704020202020204" pitchFamily="34" charset="0"/>
                <a:ea typeface="微软雅黑" panose="020B0503020204020204" pitchFamily="34" charset="-122"/>
              </a:rPr>
              <a:t>日</a:t>
            </a:r>
            <a:endParaRPr lang="zh-CN" altLang="en-US" sz="1800">
              <a:latin typeface="Arial" panose="020B07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3" grpId="0"/>
      <p:bldP spid="3" grpId="1"/>
      <p:bldP spid="8" grpId="0"/>
      <p:bldP spid="8" grpId="1"/>
      <p:bldP spid="7" grpId="0" bldLvl="0" animBg="1"/>
      <p:bldP spid="7" grpId="1" animBg="1"/>
      <p:bldP spid="9" grpId="0" bldLvl="0" animBg="1"/>
      <p:bldP spid="9" grpId="1" animBg="1"/>
      <p:bldP spid="11" grpId="0" bldLvl="0" animBg="1"/>
      <p:bldP spid="11" grpId="1" animBg="1"/>
      <p:bldP spid="4" grpId="0"/>
      <p:bldP spid="4" grpId="1"/>
      <p:bldP spid="10" grpId="0" bldLvl="0" animBg="1"/>
      <p:bldP spid="10" grpId="1" animBg="1"/>
      <p:bldP spid="12" grpId="0" bldLvl="0" animBg="1"/>
      <p:bldP spid="1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grpSp>
        <p:nvGrpSpPr>
          <p:cNvPr id="13" name="组合 12"/>
          <p:cNvGrpSpPr/>
          <p:nvPr/>
        </p:nvGrpSpPr>
        <p:grpSpPr>
          <a:xfrm>
            <a:off x="3440430" y="2534285"/>
            <a:ext cx="5311140" cy="1886585"/>
            <a:chOff x="4804" y="4047"/>
            <a:chExt cx="8364" cy="2971"/>
          </a:xfrm>
        </p:grpSpPr>
        <p:sp>
          <p:nvSpPr>
            <p:cNvPr id="5" name="文本框 4"/>
            <p:cNvSpPr txBox="1"/>
            <p:nvPr/>
          </p:nvSpPr>
          <p:spPr>
            <a:xfrm>
              <a:off x="4804" y="5131"/>
              <a:ext cx="8364" cy="18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1600" dirty="0">
                  <a:solidFill>
                    <a:schemeClr val="bg1"/>
                  </a:solidFill>
                  <a:latin typeface="Arial Unicode MS" panose="020B0604020202020204" charset="-122"/>
                  <a:ea typeface="Arial Unicode MS" panose="020B0604020202020204" charset="-122"/>
                  <a:cs typeface="汉仪细等线繁" panose="02010600000101010101" charset="-122"/>
                  <a:sym typeface="Arial" panose="020B0704020202020204" pitchFamily="34" charset="0"/>
                </a:rPr>
                <a:t> </a:t>
              </a:r>
              <a:r>
                <a:rPr lang="zh-CN" altLang="en-US" sz="80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戴帽穿靴</a:t>
              </a:r>
              <a:endParaRPr lang="zh-CN" altLang="en-US" sz="80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7112" y="4047"/>
              <a:ext cx="3748" cy="1113"/>
            </a:xfrm>
            <a:prstGeom prst="rect">
              <a:avLst/>
            </a:prstGeom>
            <a:solidFill>
              <a:srgbClr val="C00000"/>
            </a:solidFill>
          </p:spPr>
          <p:txBody>
            <a:bodyPr wrap="square" rtlCol="0" anchor="t">
              <a:spAutoFit/>
            </a:bodyPr>
            <a:p>
              <a:pPr algn="ctr"/>
              <a:r>
                <a:rPr lang="zh-CN" altLang="en-US" sz="4000" b="1"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a:t>
              </a:r>
              <a:endParaRPr lang="zh-CN" altLang="en-US" sz="4000" b="1"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grpSp>
      <p:sp>
        <p:nvSpPr>
          <p:cNvPr id="58" name="6"/>
          <p:cNvSpPr txBox="1">
            <a:spLocks noChangeArrowheads="1"/>
          </p:cNvSpPr>
          <p:nvPr>
            <p:custDataLst>
              <p:tags r:id="rId2"/>
            </p:custDataLst>
          </p:nvPr>
        </p:nvSpPr>
        <p:spPr bwMode="auto">
          <a:xfrm>
            <a:off x="1388745" y="554990"/>
            <a:ext cx="3517265"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400" spc="300" dirty="0">
                <a:solidFill>
                  <a:srgbClr val="E61817"/>
                </a:solidFill>
                <a:latin typeface="黑体" charset="0"/>
                <a:ea typeface="黑体" charset="0"/>
                <a:sym typeface="Arial" panose="020B0704020202020204" pitchFamily="34" charset="0"/>
              </a:rPr>
              <a:t>元宵节</a:t>
            </a:r>
            <a:endParaRPr lang="zh-CN" altLang="en-US" sz="4400" spc="300" dirty="0">
              <a:solidFill>
                <a:srgbClr val="E61817"/>
              </a:solidFill>
              <a:latin typeface="黑体" charset="0"/>
              <a:ea typeface="黑体" charset="0"/>
              <a:sym typeface="Arial" panose="020B0704020202020204" pitchFamily="34" charset="0"/>
            </a:endParaRPr>
          </a:p>
        </p:txBody>
      </p:sp>
      <p:sp>
        <p:nvSpPr>
          <p:cNvPr id="6" name="6"/>
          <p:cNvSpPr txBox="1">
            <a:spLocks noChangeArrowheads="1"/>
          </p:cNvSpPr>
          <p:nvPr>
            <p:custDataLst>
              <p:tags r:id="rId3"/>
            </p:custDataLst>
          </p:nvPr>
        </p:nvSpPr>
        <p:spPr bwMode="auto">
          <a:xfrm>
            <a:off x="327025" y="1524635"/>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植树节</a:t>
            </a:r>
            <a:endParaRPr lang="zh-CN" altLang="en-US" sz="3600" spc="300" dirty="0">
              <a:solidFill>
                <a:srgbClr val="E61817"/>
              </a:solidFill>
              <a:latin typeface="黑体" charset="0"/>
              <a:ea typeface="黑体" charset="0"/>
              <a:sym typeface="Arial" panose="020B0704020202020204" pitchFamily="34" charset="0"/>
            </a:endParaRPr>
          </a:p>
        </p:txBody>
      </p:sp>
      <p:sp>
        <p:nvSpPr>
          <p:cNvPr id="7" name="6"/>
          <p:cNvSpPr txBox="1">
            <a:spLocks noChangeArrowheads="1"/>
          </p:cNvSpPr>
          <p:nvPr>
            <p:custDataLst>
              <p:tags r:id="rId4"/>
            </p:custDataLst>
          </p:nvPr>
        </p:nvSpPr>
        <p:spPr bwMode="auto">
          <a:xfrm>
            <a:off x="7771765" y="1917065"/>
            <a:ext cx="2263775"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400" spc="300" dirty="0">
                <a:solidFill>
                  <a:srgbClr val="E61817"/>
                </a:solidFill>
                <a:latin typeface="黑体" charset="0"/>
                <a:ea typeface="黑体" charset="0"/>
                <a:sym typeface="Arial" panose="020B0704020202020204" pitchFamily="34" charset="0"/>
              </a:rPr>
              <a:t>雷锋月</a:t>
            </a:r>
            <a:endParaRPr lang="zh-CN" altLang="en-US" sz="4400" spc="300" dirty="0">
              <a:solidFill>
                <a:srgbClr val="E61817"/>
              </a:solidFill>
              <a:latin typeface="黑体" charset="0"/>
              <a:ea typeface="黑体" charset="0"/>
              <a:sym typeface="Arial" panose="020B0704020202020204" pitchFamily="34" charset="0"/>
            </a:endParaRPr>
          </a:p>
        </p:txBody>
      </p:sp>
      <p:sp>
        <p:nvSpPr>
          <p:cNvPr id="8" name="6"/>
          <p:cNvSpPr txBox="1">
            <a:spLocks noChangeArrowheads="1"/>
          </p:cNvSpPr>
          <p:nvPr>
            <p:custDataLst>
              <p:tags r:id="rId5"/>
            </p:custDataLst>
          </p:nvPr>
        </p:nvSpPr>
        <p:spPr bwMode="auto">
          <a:xfrm>
            <a:off x="927100" y="494919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altLang="zh-CN" sz="3600" spc="300" dirty="0">
                <a:solidFill>
                  <a:srgbClr val="E61817"/>
                </a:solidFill>
                <a:latin typeface="黑体" charset="0"/>
                <a:ea typeface="黑体" charset="0"/>
                <a:sym typeface="Arial" panose="020B0704020202020204" pitchFamily="34" charset="0"/>
              </a:rPr>
              <a:t>6·5</a:t>
            </a:r>
            <a:r>
              <a:rPr lang="zh-CN" altLang="en-US" sz="3600" spc="300" dirty="0">
                <a:solidFill>
                  <a:srgbClr val="E61817"/>
                </a:solidFill>
                <a:latin typeface="黑体" charset="0"/>
                <a:ea typeface="黑体" charset="0"/>
                <a:sym typeface="Arial" panose="020B0704020202020204" pitchFamily="34" charset="0"/>
              </a:rPr>
              <a:t>环境日</a:t>
            </a:r>
            <a:endParaRPr lang="zh-CN" altLang="en-US" sz="3600" spc="300" dirty="0">
              <a:solidFill>
                <a:srgbClr val="E61817"/>
              </a:solidFill>
              <a:latin typeface="黑体" charset="0"/>
              <a:ea typeface="黑体" charset="0"/>
              <a:sym typeface="Arial" panose="020B0704020202020204" pitchFamily="34" charset="0"/>
            </a:endParaRPr>
          </a:p>
        </p:txBody>
      </p:sp>
      <p:sp>
        <p:nvSpPr>
          <p:cNvPr id="9" name="6"/>
          <p:cNvSpPr txBox="1">
            <a:spLocks noChangeArrowheads="1"/>
          </p:cNvSpPr>
          <p:nvPr>
            <p:custDataLst>
              <p:tags r:id="rId6"/>
            </p:custDataLst>
          </p:nvPr>
        </p:nvSpPr>
        <p:spPr bwMode="auto">
          <a:xfrm>
            <a:off x="5723255" y="96901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sz="3200" spc="300" dirty="0">
                <a:solidFill>
                  <a:srgbClr val="E61817"/>
                </a:solidFill>
                <a:latin typeface="黑体" charset="0"/>
                <a:ea typeface="黑体" charset="0"/>
                <a:sym typeface="Arial" panose="020B0704020202020204" pitchFamily="34" charset="0"/>
              </a:rPr>
              <a:t>3·8</a:t>
            </a:r>
            <a:r>
              <a:rPr lang="zh-CN" altLang="en-US" sz="3200" spc="300" dirty="0">
                <a:solidFill>
                  <a:srgbClr val="E61817"/>
                </a:solidFill>
                <a:latin typeface="黑体" charset="0"/>
                <a:ea typeface="黑体" charset="0"/>
                <a:sym typeface="Arial" panose="020B0704020202020204" pitchFamily="34" charset="0"/>
              </a:rPr>
              <a:t>妇女节</a:t>
            </a:r>
            <a:endParaRPr lang="zh-CN" altLang="en-US" sz="3200" spc="300" dirty="0">
              <a:solidFill>
                <a:srgbClr val="E61817"/>
              </a:solidFill>
              <a:latin typeface="黑体" charset="0"/>
              <a:ea typeface="黑体" charset="0"/>
              <a:sym typeface="Arial" panose="020B0704020202020204" pitchFamily="34" charset="0"/>
            </a:endParaRPr>
          </a:p>
        </p:txBody>
      </p:sp>
      <p:sp>
        <p:nvSpPr>
          <p:cNvPr id="10" name="6"/>
          <p:cNvSpPr txBox="1">
            <a:spLocks noChangeArrowheads="1"/>
          </p:cNvSpPr>
          <p:nvPr>
            <p:custDataLst>
              <p:tags r:id="rId7"/>
            </p:custDataLst>
          </p:nvPr>
        </p:nvSpPr>
        <p:spPr bwMode="auto">
          <a:xfrm>
            <a:off x="5031740" y="5396865"/>
            <a:ext cx="459613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sz="2800" spc="300" dirty="0">
                <a:solidFill>
                  <a:srgbClr val="E61817"/>
                </a:solidFill>
                <a:latin typeface="黑体" charset="0"/>
                <a:ea typeface="黑体" charset="0"/>
                <a:sym typeface="Arial" panose="020B0704020202020204" pitchFamily="34" charset="0"/>
              </a:rPr>
              <a:t>12·12</a:t>
            </a:r>
            <a:r>
              <a:rPr lang="zh-CN" altLang="en-US" sz="2800" spc="300" dirty="0">
                <a:solidFill>
                  <a:srgbClr val="E61817"/>
                </a:solidFill>
                <a:latin typeface="黑体" charset="0"/>
                <a:ea typeface="黑体" charset="0"/>
                <a:sym typeface="Arial" panose="020B0704020202020204" pitchFamily="34" charset="0"/>
              </a:rPr>
              <a:t>国际志愿者日</a:t>
            </a:r>
            <a:endParaRPr lang="zh-CN" altLang="en-US" sz="2800" spc="300" dirty="0">
              <a:solidFill>
                <a:srgbClr val="E61817"/>
              </a:solidFill>
              <a:latin typeface="黑体" charset="0"/>
              <a:ea typeface="黑体" charset="0"/>
              <a:sym typeface="Arial" panose="020B0704020202020204" pitchFamily="34" charset="0"/>
            </a:endParaRPr>
          </a:p>
        </p:txBody>
      </p:sp>
      <p:sp>
        <p:nvSpPr>
          <p:cNvPr id="11" name="6"/>
          <p:cNvSpPr txBox="1">
            <a:spLocks noChangeArrowheads="1"/>
          </p:cNvSpPr>
          <p:nvPr>
            <p:custDataLst>
              <p:tags r:id="rId8"/>
            </p:custDataLst>
          </p:nvPr>
        </p:nvSpPr>
        <p:spPr bwMode="auto">
          <a:xfrm>
            <a:off x="2974975" y="2505075"/>
            <a:ext cx="193103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黑体" charset="0"/>
                <a:ea typeface="黑体" charset="0"/>
                <a:sym typeface="Arial" panose="020B0704020202020204" pitchFamily="34" charset="0"/>
              </a:rPr>
              <a:t>七一建党</a:t>
            </a:r>
            <a:endParaRPr lang="zh-CN" altLang="en-US" sz="2800" spc="300" dirty="0">
              <a:solidFill>
                <a:srgbClr val="E61817"/>
              </a:solidFill>
              <a:latin typeface="黑体" charset="0"/>
              <a:ea typeface="黑体" charset="0"/>
              <a:sym typeface="Arial" panose="020B0704020202020204" pitchFamily="34" charset="0"/>
            </a:endParaRPr>
          </a:p>
        </p:txBody>
      </p:sp>
      <p:sp>
        <p:nvSpPr>
          <p:cNvPr id="12" name="6"/>
          <p:cNvSpPr txBox="1">
            <a:spLocks noChangeArrowheads="1"/>
          </p:cNvSpPr>
          <p:nvPr>
            <p:custDataLst>
              <p:tags r:id="rId9"/>
            </p:custDataLst>
          </p:nvPr>
        </p:nvSpPr>
        <p:spPr bwMode="auto">
          <a:xfrm>
            <a:off x="9843770" y="3511550"/>
            <a:ext cx="242062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八一建军</a:t>
            </a:r>
            <a:endParaRPr lang="zh-CN" altLang="en-US" sz="3600" spc="300" dirty="0">
              <a:solidFill>
                <a:srgbClr val="E61817"/>
              </a:solidFill>
              <a:latin typeface="黑体" charset="0"/>
              <a:ea typeface="黑体" charset="0"/>
              <a:sym typeface="Arial" panose="020B0704020202020204" pitchFamily="34" charset="0"/>
            </a:endParaRPr>
          </a:p>
        </p:txBody>
      </p:sp>
      <p:sp>
        <p:nvSpPr>
          <p:cNvPr id="14" name="6"/>
          <p:cNvSpPr txBox="1">
            <a:spLocks noChangeArrowheads="1"/>
          </p:cNvSpPr>
          <p:nvPr>
            <p:custDataLst>
              <p:tags r:id="rId10"/>
            </p:custDataLst>
          </p:nvPr>
        </p:nvSpPr>
        <p:spPr bwMode="auto">
          <a:xfrm>
            <a:off x="327025" y="312928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毛泽东诞辰</a:t>
            </a:r>
            <a:endParaRPr lang="zh-CN" altLang="en-US" sz="3600" spc="300" dirty="0">
              <a:solidFill>
                <a:srgbClr val="E61817"/>
              </a:solidFill>
              <a:latin typeface="黑体" charset="0"/>
              <a:ea typeface="黑体" charset="0"/>
              <a:sym typeface="Arial" panose="020B0704020202020204" pitchFamily="34" charset="0"/>
            </a:endParaRPr>
          </a:p>
        </p:txBody>
      </p:sp>
      <p:sp>
        <p:nvSpPr>
          <p:cNvPr id="15" name="6"/>
          <p:cNvSpPr txBox="1">
            <a:spLocks noChangeArrowheads="1"/>
          </p:cNvSpPr>
          <p:nvPr>
            <p:custDataLst>
              <p:tags r:id="rId11"/>
            </p:custDataLst>
          </p:nvPr>
        </p:nvSpPr>
        <p:spPr bwMode="auto">
          <a:xfrm>
            <a:off x="10035540" y="231140"/>
            <a:ext cx="193103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3200" spc="300" dirty="0">
                <a:solidFill>
                  <a:srgbClr val="E61817"/>
                </a:solidFill>
                <a:latin typeface="黑体" charset="0"/>
                <a:ea typeface="黑体" charset="0"/>
                <a:sym typeface="Arial" panose="020B0704020202020204" pitchFamily="34" charset="0"/>
              </a:rPr>
              <a:t>世界水日</a:t>
            </a:r>
            <a:endParaRPr lang="zh-CN" altLang="en-US" sz="3200" spc="300" dirty="0">
              <a:solidFill>
                <a:srgbClr val="E61817"/>
              </a:solidFill>
              <a:latin typeface="黑体" charset="0"/>
              <a:ea typeface="黑体" charset="0"/>
              <a:sym typeface="Arial" panose="020B0704020202020204" pitchFamily="34" charset="0"/>
            </a:endParaRPr>
          </a:p>
        </p:txBody>
      </p:sp>
      <p:sp>
        <p:nvSpPr>
          <p:cNvPr id="16" name="6"/>
          <p:cNvSpPr txBox="1">
            <a:spLocks noChangeArrowheads="1"/>
          </p:cNvSpPr>
          <p:nvPr>
            <p:custDataLst>
              <p:tags r:id="rId12"/>
            </p:custDataLst>
          </p:nvPr>
        </p:nvSpPr>
        <p:spPr bwMode="auto">
          <a:xfrm>
            <a:off x="9037320" y="123190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altLang="zh-CN" sz="3600" spc="300" dirty="0">
                <a:solidFill>
                  <a:srgbClr val="E61817"/>
                </a:solidFill>
                <a:latin typeface="黑体" charset="0"/>
                <a:ea typeface="黑体" charset="0"/>
                <a:sym typeface="Arial" panose="020B0704020202020204" pitchFamily="34" charset="0"/>
              </a:rPr>
              <a:t>5·4</a:t>
            </a:r>
            <a:r>
              <a:rPr lang="zh-CN" altLang="en-US" sz="3600" spc="300" dirty="0">
                <a:solidFill>
                  <a:srgbClr val="E61817"/>
                </a:solidFill>
                <a:latin typeface="黑体" charset="0"/>
                <a:ea typeface="黑体" charset="0"/>
                <a:sym typeface="Arial" panose="020B0704020202020204" pitchFamily="34" charset="0"/>
              </a:rPr>
              <a:t>青年节</a:t>
            </a:r>
            <a:endParaRPr lang="zh-CN" altLang="en-US" sz="3600" spc="300" dirty="0">
              <a:solidFill>
                <a:srgbClr val="E61817"/>
              </a:solidFill>
              <a:latin typeface="黑体" charset="0"/>
              <a:ea typeface="黑体" charset="0"/>
              <a:sym typeface="Arial" panose="020B0704020202020204" pitchFamily="34" charset="0"/>
            </a:endParaRPr>
          </a:p>
        </p:txBody>
      </p:sp>
      <p:sp>
        <p:nvSpPr>
          <p:cNvPr id="17" name="6"/>
          <p:cNvSpPr txBox="1">
            <a:spLocks noChangeArrowheads="1"/>
          </p:cNvSpPr>
          <p:nvPr>
            <p:custDataLst>
              <p:tags r:id="rId13"/>
            </p:custDataLst>
          </p:nvPr>
        </p:nvSpPr>
        <p:spPr bwMode="auto">
          <a:xfrm>
            <a:off x="3224530" y="123190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踏青活动</a:t>
            </a:r>
            <a:endParaRPr lang="zh-CN" altLang="en-US" sz="3600" spc="300" dirty="0">
              <a:solidFill>
                <a:srgbClr val="E61817"/>
              </a:solidFill>
              <a:latin typeface="黑体" charset="0"/>
              <a:ea typeface="黑体" charset="0"/>
              <a:sym typeface="Arial" panose="020B0704020202020204" pitchFamily="34" charset="0"/>
            </a:endParaRPr>
          </a:p>
        </p:txBody>
      </p:sp>
      <p:sp>
        <p:nvSpPr>
          <p:cNvPr id="18" name="6"/>
          <p:cNvSpPr txBox="1">
            <a:spLocks noChangeArrowheads="1"/>
          </p:cNvSpPr>
          <p:nvPr>
            <p:custDataLst>
              <p:tags r:id="rId14"/>
            </p:custDataLst>
          </p:nvPr>
        </p:nvSpPr>
        <p:spPr bwMode="auto">
          <a:xfrm>
            <a:off x="3844290" y="198755"/>
            <a:ext cx="226377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七夕节</a:t>
            </a:r>
            <a:endParaRPr lang="zh-CN" altLang="en-US" sz="3600" spc="300" dirty="0">
              <a:solidFill>
                <a:srgbClr val="E61817"/>
              </a:solidFill>
              <a:latin typeface="黑体" charset="0"/>
              <a:ea typeface="黑体" charset="0"/>
              <a:sym typeface="Arial" panose="020B0704020202020204" pitchFamily="34" charset="0"/>
            </a:endParaRPr>
          </a:p>
        </p:txBody>
      </p:sp>
      <p:sp>
        <p:nvSpPr>
          <p:cNvPr id="19" name="6"/>
          <p:cNvSpPr txBox="1">
            <a:spLocks noChangeArrowheads="1"/>
          </p:cNvSpPr>
          <p:nvPr>
            <p:custDataLst>
              <p:tags r:id="rId15"/>
            </p:custDataLst>
          </p:nvPr>
        </p:nvSpPr>
        <p:spPr bwMode="auto">
          <a:xfrm>
            <a:off x="3997325" y="4688205"/>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联谊活动</a:t>
            </a:r>
            <a:endParaRPr lang="zh-CN" altLang="en-US" sz="3600" spc="300" dirty="0">
              <a:solidFill>
                <a:srgbClr val="E61817"/>
              </a:solidFill>
              <a:latin typeface="黑体" charset="0"/>
              <a:ea typeface="黑体" charset="0"/>
              <a:sym typeface="Arial" panose="020B0704020202020204" pitchFamily="34" charset="0"/>
            </a:endParaRPr>
          </a:p>
        </p:txBody>
      </p:sp>
      <p:sp>
        <p:nvSpPr>
          <p:cNvPr id="20" name="6"/>
          <p:cNvSpPr txBox="1">
            <a:spLocks noChangeArrowheads="1"/>
          </p:cNvSpPr>
          <p:nvPr>
            <p:custDataLst>
              <p:tags r:id="rId16"/>
            </p:custDataLst>
          </p:nvPr>
        </p:nvSpPr>
        <p:spPr bwMode="auto">
          <a:xfrm>
            <a:off x="1341120" y="5872480"/>
            <a:ext cx="429577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生产系统</a:t>
            </a:r>
            <a:r>
              <a:rPr lang="zh-CN" altLang="en-US" sz="3600" spc="300" dirty="0">
                <a:solidFill>
                  <a:srgbClr val="E61817"/>
                </a:solidFill>
                <a:latin typeface="黑体" charset="0"/>
                <a:ea typeface="黑体" charset="0"/>
                <a:sym typeface="Arial" panose="020B0704020202020204" pitchFamily="34" charset="0"/>
              </a:rPr>
              <a:t>停机检修</a:t>
            </a:r>
            <a:endParaRPr lang="zh-CN" altLang="en-US" sz="3600" spc="300" dirty="0">
              <a:solidFill>
                <a:srgbClr val="E61817"/>
              </a:solidFill>
              <a:latin typeface="黑体" charset="0"/>
              <a:ea typeface="黑体" charset="0"/>
              <a:sym typeface="Arial" panose="020B0704020202020204" pitchFamily="34" charset="0"/>
            </a:endParaRPr>
          </a:p>
        </p:txBody>
      </p:sp>
      <p:sp>
        <p:nvSpPr>
          <p:cNvPr id="21" name="6"/>
          <p:cNvSpPr txBox="1">
            <a:spLocks noChangeArrowheads="1"/>
          </p:cNvSpPr>
          <p:nvPr>
            <p:custDataLst>
              <p:tags r:id="rId17"/>
            </p:custDataLst>
          </p:nvPr>
        </p:nvSpPr>
        <p:spPr bwMode="auto">
          <a:xfrm>
            <a:off x="7618095" y="5982335"/>
            <a:ext cx="24853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800" spc="300" dirty="0">
                <a:solidFill>
                  <a:srgbClr val="E61817"/>
                </a:solidFill>
                <a:latin typeface="黑体" charset="0"/>
                <a:ea typeface="黑体" charset="0"/>
                <a:sym typeface="Arial" panose="020B0704020202020204" pitchFamily="34" charset="0"/>
              </a:rPr>
              <a:t>技术比武</a:t>
            </a:r>
            <a:endParaRPr lang="zh-CN" altLang="en-US" sz="2800" spc="300" dirty="0">
              <a:solidFill>
                <a:srgbClr val="E61817"/>
              </a:solidFill>
              <a:latin typeface="黑体" charset="0"/>
              <a:ea typeface="黑体" charset="0"/>
              <a:sym typeface="Arial" panose="020B0704020202020204" pitchFamily="34" charset="0"/>
            </a:endParaRPr>
          </a:p>
        </p:txBody>
      </p:sp>
      <p:sp>
        <p:nvSpPr>
          <p:cNvPr id="22" name="6"/>
          <p:cNvSpPr txBox="1">
            <a:spLocks noChangeArrowheads="1"/>
          </p:cNvSpPr>
          <p:nvPr>
            <p:custDataLst>
              <p:tags r:id="rId18"/>
            </p:custDataLst>
          </p:nvPr>
        </p:nvSpPr>
        <p:spPr bwMode="auto">
          <a:xfrm>
            <a:off x="8905875" y="2809240"/>
            <a:ext cx="24853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黑体" charset="0"/>
                <a:ea typeface="黑体" charset="0"/>
                <a:sym typeface="Arial" panose="020B0704020202020204" pitchFamily="34" charset="0"/>
              </a:rPr>
              <a:t>六一儿童节</a:t>
            </a:r>
            <a:endParaRPr lang="zh-CN" altLang="en-US" sz="2800" spc="300" dirty="0">
              <a:solidFill>
                <a:srgbClr val="E61817"/>
              </a:solidFill>
              <a:latin typeface="黑体" charset="0"/>
              <a:ea typeface="黑体" charset="0"/>
              <a:sym typeface="Arial" panose="020B0704020202020204" pitchFamily="34" charset="0"/>
            </a:endParaRPr>
          </a:p>
        </p:txBody>
      </p:sp>
      <p:sp>
        <p:nvSpPr>
          <p:cNvPr id="23" name="6"/>
          <p:cNvSpPr txBox="1">
            <a:spLocks noChangeArrowheads="1"/>
          </p:cNvSpPr>
          <p:nvPr>
            <p:custDataLst>
              <p:tags r:id="rId19"/>
            </p:custDataLst>
          </p:nvPr>
        </p:nvSpPr>
        <p:spPr bwMode="auto">
          <a:xfrm>
            <a:off x="1099820" y="3990975"/>
            <a:ext cx="24853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800" spc="300" dirty="0">
                <a:solidFill>
                  <a:srgbClr val="E61817"/>
                </a:solidFill>
                <a:latin typeface="黑体" charset="0"/>
                <a:ea typeface="黑体" charset="0"/>
                <a:sym typeface="Arial" panose="020B0704020202020204" pitchFamily="34" charset="0"/>
              </a:rPr>
              <a:t>消防演练</a:t>
            </a:r>
            <a:endParaRPr lang="zh-CN" altLang="en-US" sz="2800" spc="300" dirty="0">
              <a:solidFill>
                <a:srgbClr val="E61817"/>
              </a:solidFill>
              <a:latin typeface="黑体" charset="0"/>
              <a:ea typeface="黑体" charset="0"/>
              <a:sym typeface="Arial" panose="020B0704020202020204" pitchFamily="34" charset="0"/>
            </a:endParaRPr>
          </a:p>
        </p:txBody>
      </p:sp>
      <p:sp>
        <p:nvSpPr>
          <p:cNvPr id="24" name="6"/>
          <p:cNvSpPr txBox="1">
            <a:spLocks noChangeArrowheads="1"/>
          </p:cNvSpPr>
          <p:nvPr>
            <p:custDataLst>
              <p:tags r:id="rId20"/>
            </p:custDataLst>
          </p:nvPr>
        </p:nvSpPr>
        <p:spPr bwMode="auto">
          <a:xfrm>
            <a:off x="4787900" y="1946275"/>
            <a:ext cx="272605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黑体" charset="0"/>
                <a:ea typeface="黑体" charset="0"/>
                <a:sym typeface="Arial" panose="020B0704020202020204" pitchFamily="34" charset="0"/>
              </a:rPr>
              <a:t>防汛</a:t>
            </a:r>
            <a:r>
              <a:rPr lang="zh-CN" altLang="en-US" sz="3200" spc="300" dirty="0">
                <a:solidFill>
                  <a:srgbClr val="E61817"/>
                </a:solidFill>
                <a:latin typeface="黑体" charset="0"/>
                <a:ea typeface="黑体" charset="0"/>
                <a:sym typeface="Arial" panose="020B0704020202020204" pitchFamily="34" charset="0"/>
              </a:rPr>
              <a:t>抢险</a:t>
            </a:r>
            <a:endParaRPr lang="zh-CN" altLang="en-US" sz="3200" spc="300" dirty="0">
              <a:solidFill>
                <a:srgbClr val="E61817"/>
              </a:solidFill>
              <a:latin typeface="黑体" charset="0"/>
              <a:ea typeface="黑体" charset="0"/>
              <a:sym typeface="Arial" panose="020B0704020202020204" pitchFamily="34" charset="0"/>
            </a:endParaRPr>
          </a:p>
        </p:txBody>
      </p:sp>
      <p:sp>
        <p:nvSpPr>
          <p:cNvPr id="25" name="6"/>
          <p:cNvSpPr txBox="1">
            <a:spLocks noChangeArrowheads="1"/>
          </p:cNvSpPr>
          <p:nvPr>
            <p:custDataLst>
              <p:tags r:id="rId21"/>
            </p:custDataLst>
          </p:nvPr>
        </p:nvSpPr>
        <p:spPr bwMode="auto">
          <a:xfrm>
            <a:off x="7618095" y="4521835"/>
            <a:ext cx="331470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黑体" charset="0"/>
                <a:ea typeface="黑体" charset="0"/>
                <a:sym typeface="Arial" panose="020B0704020202020204" pitchFamily="34" charset="0"/>
              </a:rPr>
              <a:t>改革创新</a:t>
            </a:r>
            <a:r>
              <a:rPr lang="zh-CN" altLang="en-US" sz="2800" spc="300" dirty="0">
                <a:solidFill>
                  <a:srgbClr val="E61817"/>
                </a:solidFill>
                <a:latin typeface="黑体" charset="0"/>
                <a:ea typeface="黑体" charset="0"/>
                <a:sym typeface="Arial" panose="020B0704020202020204" pitchFamily="34" charset="0"/>
              </a:rPr>
              <a:t>成果展</a:t>
            </a:r>
            <a:endParaRPr lang="zh-CN" altLang="en-US" sz="2800" spc="300" dirty="0">
              <a:solidFill>
                <a:srgbClr val="E61817"/>
              </a:solidFill>
              <a:latin typeface="黑体" charset="0"/>
              <a:ea typeface="黑体" charset="0"/>
              <a:sym typeface="Arial" panose="020B0704020202020204" pitchFamily="34" charset="0"/>
            </a:endParaRPr>
          </a:p>
        </p:txBody>
      </p:sp>
      <p:sp>
        <p:nvSpPr>
          <p:cNvPr id="26" name="6"/>
          <p:cNvSpPr txBox="1">
            <a:spLocks noChangeArrowheads="1"/>
          </p:cNvSpPr>
          <p:nvPr>
            <p:custDataLst>
              <p:tags r:id="rId22"/>
            </p:custDataLst>
          </p:nvPr>
        </p:nvSpPr>
        <p:spPr bwMode="auto">
          <a:xfrm>
            <a:off x="6108065" y="219710"/>
            <a:ext cx="3718560"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400" spc="300" dirty="0">
                <a:solidFill>
                  <a:srgbClr val="E61817"/>
                </a:solidFill>
                <a:latin typeface="黑体" charset="0"/>
                <a:ea typeface="黑体" charset="0"/>
                <a:sym typeface="Arial" panose="020B0704020202020204" pitchFamily="34" charset="0"/>
              </a:rPr>
              <a:t>青年歌手大赛</a:t>
            </a:r>
            <a:endParaRPr lang="zh-CN" altLang="en-US" sz="4400" spc="300" dirty="0">
              <a:solidFill>
                <a:srgbClr val="E61817"/>
              </a:solidFill>
              <a:latin typeface="黑体" charset="0"/>
              <a:ea typeface="黑体" charset="0"/>
              <a:sym typeface="Arial" panose="020B0704020202020204" pitchFamily="34" charset="0"/>
            </a:endParaRPr>
          </a:p>
        </p:txBody>
      </p:sp>
      <p:sp>
        <p:nvSpPr>
          <p:cNvPr id="27" name="6"/>
          <p:cNvSpPr txBox="1">
            <a:spLocks noChangeArrowheads="1"/>
          </p:cNvSpPr>
          <p:nvPr>
            <p:custDataLst>
              <p:tags r:id="rId23"/>
            </p:custDataLst>
          </p:nvPr>
        </p:nvSpPr>
        <p:spPr bwMode="auto">
          <a:xfrm>
            <a:off x="1320800" y="2225675"/>
            <a:ext cx="190373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演讲赛</a:t>
            </a:r>
            <a:endParaRPr lang="zh-CN" altLang="en-US" sz="3600" spc="300" dirty="0">
              <a:solidFill>
                <a:srgbClr val="E61817"/>
              </a:solidFill>
              <a:latin typeface="黑体" charset="0"/>
              <a:ea typeface="黑体" charset="0"/>
              <a:sym typeface="Arial" panose="020B0704020202020204" pitchFamily="34" charset="0"/>
            </a:endParaRPr>
          </a:p>
        </p:txBody>
      </p:sp>
      <p:sp>
        <p:nvSpPr>
          <p:cNvPr id="28" name="6"/>
          <p:cNvSpPr txBox="1">
            <a:spLocks noChangeArrowheads="1"/>
          </p:cNvSpPr>
          <p:nvPr>
            <p:custDataLst>
              <p:tags r:id="rId24"/>
            </p:custDataLst>
          </p:nvPr>
        </p:nvSpPr>
        <p:spPr bwMode="auto">
          <a:xfrm>
            <a:off x="9240520" y="5152390"/>
            <a:ext cx="242062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知识竞赛</a:t>
            </a:r>
            <a:endParaRPr lang="zh-CN" altLang="en-US" sz="3600" spc="300" dirty="0">
              <a:solidFill>
                <a:srgbClr val="E61817"/>
              </a:solidFill>
              <a:latin typeface="黑体" charset="0"/>
              <a:ea typeface="黑体" charset="0"/>
              <a:sym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31429" y="163138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571500" y="2153285"/>
            <a:ext cx="6014720" cy="293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党员活动室要进行最基本的布置，主要包括党旗、党员权利义务、入党誓词、党务公开栏、宣传栏等，那么在布置党旗和党员权利义务时，有布置位置和次序的要求吗？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pic>
        <p:nvPicPr>
          <p:cNvPr id="3" name="图片 2"/>
          <p:cNvPicPr>
            <a:picLocks noChangeAspect="1"/>
          </p:cNvPicPr>
          <p:nvPr/>
        </p:nvPicPr>
        <p:blipFill>
          <a:blip r:embed="rId2"/>
          <a:stretch>
            <a:fillRect/>
          </a:stretch>
        </p:blipFill>
        <p:spPr>
          <a:xfrm>
            <a:off x="7919720" y="2141220"/>
            <a:ext cx="2729230" cy="1822450"/>
          </a:xfrm>
          <a:prstGeom prst="rect">
            <a:avLst/>
          </a:prstGeom>
        </p:spPr>
      </p:pic>
      <p:pic>
        <p:nvPicPr>
          <p:cNvPr id="5" name="图片 4"/>
          <p:cNvPicPr>
            <a:picLocks noChangeAspect="1"/>
          </p:cNvPicPr>
          <p:nvPr/>
        </p:nvPicPr>
        <p:blipFill>
          <a:blip r:embed="rId3"/>
          <a:stretch>
            <a:fillRect/>
          </a:stretch>
        </p:blipFill>
        <p:spPr>
          <a:xfrm>
            <a:off x="7919720" y="3963670"/>
            <a:ext cx="2724150" cy="1114425"/>
          </a:xfrm>
          <a:prstGeom prst="rect">
            <a:avLst/>
          </a:prstGeom>
        </p:spPr>
      </p:pic>
      <p:sp>
        <p:nvSpPr>
          <p:cNvPr id="6" name="矩形 5"/>
          <p:cNvSpPr/>
          <p:nvPr/>
        </p:nvSpPr>
        <p:spPr>
          <a:xfrm>
            <a:off x="6610350" y="2164080"/>
            <a:ext cx="1240155" cy="28479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ym typeface="+mn-ea"/>
              </a:rPr>
              <a:t>党员</a:t>
            </a:r>
            <a:endParaRPr lang="zh-CN" altLang="en-US"/>
          </a:p>
          <a:p>
            <a:pPr algn="ctr"/>
            <a:r>
              <a:rPr lang="zh-CN" altLang="en-US">
                <a:sym typeface="+mn-ea"/>
              </a:rPr>
              <a:t>权利</a:t>
            </a:r>
            <a:endParaRPr lang="zh-CN" altLang="en-US"/>
          </a:p>
          <a:p>
            <a:pPr algn="ctr"/>
            <a:r>
              <a:rPr lang="zh-CN" altLang="en-US">
                <a:sym typeface="+mn-ea"/>
              </a:rPr>
              <a:t>还是</a:t>
            </a:r>
            <a:endParaRPr lang="zh-CN" altLang="en-US"/>
          </a:p>
          <a:p>
            <a:pPr algn="ctr"/>
            <a:r>
              <a:rPr lang="zh-CN" altLang="en-US">
                <a:sym typeface="+mn-ea"/>
              </a:rPr>
              <a:t>义务</a:t>
            </a:r>
            <a:endParaRPr lang="zh-CN" altLang="en-US"/>
          </a:p>
          <a:p>
            <a:pPr algn="ctr"/>
            <a:r>
              <a:rPr lang="zh-CN" altLang="en-US">
                <a:sym typeface="+mn-ea"/>
              </a:rPr>
              <a:t>？</a:t>
            </a:r>
            <a:endParaRPr lang="zh-CN" altLang="en-US"/>
          </a:p>
        </p:txBody>
      </p:sp>
      <p:sp>
        <p:nvSpPr>
          <p:cNvPr id="7" name="矩形 6"/>
          <p:cNvSpPr/>
          <p:nvPr/>
        </p:nvSpPr>
        <p:spPr>
          <a:xfrm>
            <a:off x="10713085" y="2164080"/>
            <a:ext cx="1240155" cy="28479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ym typeface="+mn-ea"/>
              </a:rPr>
              <a:t>党员</a:t>
            </a:r>
            <a:endParaRPr lang="zh-CN" altLang="en-US"/>
          </a:p>
          <a:p>
            <a:pPr algn="ctr"/>
            <a:r>
              <a:rPr lang="zh-CN" altLang="en-US">
                <a:sym typeface="+mn-ea"/>
              </a:rPr>
              <a:t>权利</a:t>
            </a:r>
            <a:endParaRPr lang="zh-CN" altLang="en-US"/>
          </a:p>
          <a:p>
            <a:pPr algn="ctr"/>
            <a:r>
              <a:rPr lang="zh-CN" altLang="en-US">
                <a:sym typeface="+mn-ea"/>
              </a:rPr>
              <a:t>还是</a:t>
            </a:r>
            <a:endParaRPr lang="zh-CN" altLang="en-US"/>
          </a:p>
          <a:p>
            <a:pPr algn="ctr"/>
            <a:r>
              <a:rPr lang="zh-CN" altLang="en-US">
                <a:sym typeface="+mn-ea"/>
              </a:rPr>
              <a:t>义务</a:t>
            </a:r>
            <a:endParaRPr lang="zh-CN" altLang="en-US"/>
          </a:p>
          <a:p>
            <a:pPr algn="ctr"/>
            <a:r>
              <a:rPr lang="zh-CN" altLang="en-US">
                <a:sym typeface="+mn-ea"/>
              </a:rPr>
              <a:t>？</a:t>
            </a:r>
            <a:endParaRPr lang="zh-CN" altLang="en-US"/>
          </a:p>
        </p:txBody>
      </p:sp>
      <p:sp>
        <p:nvSpPr>
          <p:cNvPr id="8" name="文本框 7"/>
          <p:cNvSpPr txBox="1"/>
          <p:nvPr/>
        </p:nvSpPr>
        <p:spPr>
          <a:xfrm>
            <a:off x="1230630" y="5216525"/>
            <a:ext cx="6096000" cy="565150"/>
          </a:xfrm>
          <a:prstGeom prst="rect">
            <a:avLst/>
          </a:prstGeom>
          <a:noFill/>
        </p:spPr>
        <p:txBody>
          <a:bodyPr wrap="square" rtlCol="0" anchor="t">
            <a:spAutoFit/>
          </a:bodyPr>
          <a:p>
            <a:pPr algn="l">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党支部</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党员活动室能够共用吗？</a:t>
            </a:r>
            <a:endPar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活动阵地</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bldLst>
      <p:bldP spid="8" grpId="1"/>
      <p:bldP spid="2"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00" name="文本框 99"/>
          <p:cNvSpPr txBox="1"/>
          <p:nvPr/>
        </p:nvSpPr>
        <p:spPr>
          <a:xfrm>
            <a:off x="633730" y="1226820"/>
            <a:ext cx="10991215" cy="4741545"/>
          </a:xfrm>
          <a:prstGeom prst="rect">
            <a:avLst/>
          </a:prstGeom>
          <a:noFill/>
          <a:ln w="9525">
            <a:noFill/>
          </a:ln>
        </p:spPr>
        <p:txBody>
          <a:bodyPr wrap="square">
            <a:spAutoFit/>
          </a:bodyPr>
          <a:p>
            <a:pPr indent="266700">
              <a:lnSpc>
                <a:spcPct val="120000"/>
              </a:lnSpc>
              <a:spcBef>
                <a:spcPts val="0"/>
              </a:spcBef>
              <a:spcAft>
                <a:spcPts val="0"/>
              </a:spcAft>
            </a:pPr>
            <a:r>
              <a:rPr lang="en-US" altLang="zh-CN" b="1">
                <a:solidFill>
                  <a:srgbClr val="C00000"/>
                </a:solidFill>
                <a:latin typeface="Calibri" panose="020F0502020204030204" charset="0"/>
                <a:cs typeface="楷体_GB2312" charset="0"/>
              </a:rPr>
              <a:t>  </a:t>
            </a:r>
            <a:r>
              <a:rPr lang="zh-CN" b="1">
                <a:solidFill>
                  <a:srgbClr val="C00000"/>
                </a:solidFill>
                <a:latin typeface="Calibri" panose="020F0502020204030204" charset="0"/>
                <a:cs typeface="楷体_GB2312" charset="0"/>
              </a:rPr>
              <a:t>（一）“七有”标准</a:t>
            </a:r>
            <a:endParaRPr lang="en-US" b="0">
              <a:solidFill>
                <a:srgbClr val="C00000"/>
              </a:solidFill>
              <a:latin typeface="仿宋_GB2312" panose="02010609030101010101" charset="-122"/>
              <a:ea typeface="宋体" pitchFamily="2" charset="-122"/>
            </a:endParaRPr>
          </a:p>
          <a:p>
            <a:pPr indent="266700">
              <a:lnSpc>
                <a:spcPct val="120000"/>
              </a:lnSpc>
              <a:spcBef>
                <a:spcPts val="0"/>
              </a:spcBef>
              <a:spcAft>
                <a:spcPts val="0"/>
              </a:spcAft>
            </a:pPr>
            <a:r>
              <a:rPr lang="en-US" b="0">
                <a:solidFill>
                  <a:srgbClr val="C00000"/>
                </a:solidFill>
                <a:latin typeface="仿宋_GB2312" panose="02010609030101010101" charset="-122"/>
                <a:ea typeface="仿宋_GB2312" panose="02010609030101010101" charset="-122"/>
                <a:cs typeface="仿宋_GB2312" panose="02010609030101010101" charset="-122"/>
              </a:rPr>
              <a:t>  1.</a:t>
            </a:r>
            <a:r>
              <a:rPr lang="zh-CN" b="0">
                <a:solidFill>
                  <a:srgbClr val="C00000"/>
                </a:solidFill>
                <a:latin typeface="仿宋_GB2312" panose="02010609030101010101" charset="-122"/>
                <a:ea typeface="仿宋_GB2312" panose="02010609030101010101" charset="-122"/>
                <a:cs typeface="仿宋_GB2312" panose="02010609030101010101" charset="-122"/>
              </a:rPr>
              <a:t>结合党支部实际情况，一般应有30平方米以上的党员活动固定场所（包括桌椅）；</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2.有党旗、入党誓词、党员义务、党员权利和相关制度等；</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3.有一定的活动设备。如投影仪、笔记本电脑、照相机、电视机、录像机等；</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4.有一定数量的学习资料。主要包括：马克思恩格斯全集、毛泽东选集、邓小平选集、江泽民文选、胡锦涛科学发展观和习近平谈治国理政、党的</a:t>
            </a:r>
            <a:r>
              <a:rPr lang="en-US" b="0">
                <a:solidFill>
                  <a:srgbClr val="C00000"/>
                </a:solidFill>
                <a:latin typeface="仿宋_GB2312" panose="02010609030101010101" charset="-122"/>
                <a:ea typeface="仿宋_GB2312" panose="02010609030101010101" charset="-122"/>
                <a:cs typeface="仿宋_GB2312" panose="02010609030101010101" charset="-122"/>
              </a:rPr>
              <a:t>“</a:t>
            </a:r>
            <a:r>
              <a:rPr lang="zh-CN" b="0">
                <a:solidFill>
                  <a:srgbClr val="C00000"/>
                </a:solidFill>
                <a:latin typeface="仿宋_GB2312" panose="02010609030101010101" charset="-122"/>
                <a:ea typeface="仿宋_GB2312" panose="02010609030101010101" charset="-122"/>
                <a:cs typeface="仿宋_GB2312" panose="02010609030101010101" charset="-122"/>
              </a:rPr>
              <a:t>二十大</a:t>
            </a:r>
            <a:r>
              <a:rPr lang="en-US" b="0">
                <a:solidFill>
                  <a:srgbClr val="C00000"/>
                </a:solidFill>
                <a:latin typeface="仿宋_GB2312" panose="02010609030101010101" charset="-122"/>
                <a:ea typeface="仿宋_GB2312" panose="02010609030101010101" charset="-122"/>
                <a:cs typeface="仿宋_GB2312" panose="02010609030101010101" charset="-122"/>
              </a:rPr>
              <a:t>”</a:t>
            </a:r>
            <a:r>
              <a:rPr lang="zh-CN" b="0">
                <a:solidFill>
                  <a:srgbClr val="C00000"/>
                </a:solidFill>
                <a:latin typeface="仿宋_GB2312" panose="02010609030101010101" charset="-122"/>
                <a:ea typeface="仿宋_GB2312" panose="02010609030101010101" charset="-122"/>
                <a:cs typeface="仿宋_GB2312" panose="02010609030101010101" charset="-122"/>
              </a:rPr>
              <a:t>学习材料、《党章》、中共党史、党的建设、主题教育等书籍，人民日报、陕西日报及《共产党员》、《求是》等报刊；</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5.有记录资料及开展活动的计划。包括：党员花名册、党费收缴情况记录、党组织会议记录簿、党组织活动记录簿、基层组织建设情况簿以及有关党建工作的文件资料等；</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6.有荣誉栏，用于摆放党组织获得的表彰、奖励等荣誉奖牌证书；</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7.有明确的管理人员和相应的管理制度。</a:t>
            </a:r>
            <a:endParaRPr lang="zh-CN" b="1">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1">
                <a:solidFill>
                  <a:srgbClr val="C00000"/>
                </a:solidFill>
                <a:latin typeface="Calibri" panose="020F0502020204030204" charset="0"/>
                <a:cs typeface="楷体_GB2312" charset="0"/>
              </a:rPr>
              <a:t>  </a:t>
            </a:r>
            <a:r>
              <a:rPr lang="zh-CN" b="1">
                <a:solidFill>
                  <a:srgbClr val="C00000"/>
                </a:solidFill>
                <a:latin typeface="Calibri" panose="020F0502020204030204" charset="0"/>
                <a:cs typeface="楷体_GB2312" charset="0"/>
              </a:rPr>
              <a:t>（二）布置要求</a:t>
            </a:r>
            <a:endParaRPr lang="zh-CN" b="0">
              <a:solidFill>
                <a:srgbClr val="C00000"/>
              </a:solidFill>
              <a:ea typeface="宋体" pitchFamily="2"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1.</a:t>
            </a:r>
            <a:r>
              <a:rPr lang="zh-CN" b="0">
                <a:solidFill>
                  <a:srgbClr val="C00000"/>
                </a:solidFill>
                <a:latin typeface="仿宋_GB2312" panose="02010609030101010101" charset="-122"/>
                <a:ea typeface="仿宋_GB2312" panose="02010609030101010101" charset="-122"/>
                <a:cs typeface="仿宋_GB2312" panose="02010609030101010101" charset="-122"/>
              </a:rPr>
              <a:t>党旗（一般规格144cm×96cm或旗面长宽之比为3：2；</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 2.</a:t>
            </a:r>
            <a:r>
              <a:rPr lang="zh-CN" b="0">
                <a:solidFill>
                  <a:srgbClr val="C00000"/>
                </a:solidFill>
                <a:latin typeface="仿宋_GB2312" panose="02010609030101010101" charset="-122"/>
                <a:ea typeface="仿宋_GB2312" panose="02010609030101010101" charset="-122"/>
                <a:cs typeface="仿宋_GB2312" panose="02010609030101010101" charset="-122"/>
              </a:rPr>
              <a:t>入党誓词；</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3.</a:t>
            </a:r>
            <a:r>
              <a:rPr lang="zh-CN" b="0">
                <a:solidFill>
                  <a:srgbClr val="C00000"/>
                </a:solidFill>
                <a:latin typeface="仿宋_GB2312" panose="02010609030101010101" charset="-122"/>
                <a:ea typeface="仿宋_GB2312" panose="02010609030101010101" charset="-122"/>
                <a:cs typeface="仿宋_GB2312" panose="02010609030101010101" charset="-122"/>
              </a:rPr>
              <a:t>党员的义务和权利；</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4.</a:t>
            </a:r>
            <a:r>
              <a:rPr lang="zh-CN" b="0">
                <a:solidFill>
                  <a:srgbClr val="C00000"/>
                </a:solidFill>
                <a:latin typeface="仿宋_GB2312" panose="02010609030101010101" charset="-122"/>
                <a:ea typeface="仿宋_GB2312" panose="02010609030101010101" charset="-122"/>
                <a:cs typeface="仿宋_GB2312" panose="02010609030101010101" charset="-122"/>
              </a:rPr>
              <a:t>党内有关制度；</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5.</a:t>
            </a:r>
            <a:r>
              <a:rPr lang="zh-CN" b="0">
                <a:solidFill>
                  <a:srgbClr val="C00000"/>
                </a:solidFill>
                <a:latin typeface="仿宋_GB2312" panose="02010609030101010101" charset="-122"/>
                <a:ea typeface="仿宋_GB2312" panose="02010609030101010101" charset="-122"/>
                <a:cs typeface="仿宋_GB2312" panose="02010609030101010101" charset="-122"/>
              </a:rPr>
              <a:t>党员组织活动情况照片；</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6.</a:t>
            </a:r>
            <a:r>
              <a:rPr lang="zh-CN" b="0">
                <a:solidFill>
                  <a:srgbClr val="C00000"/>
                </a:solidFill>
                <a:latin typeface="仿宋_GB2312" panose="02010609030101010101" charset="-122"/>
                <a:ea typeface="仿宋_GB2312" panose="02010609030101010101" charset="-122"/>
                <a:cs typeface="仿宋_GB2312" panose="02010609030101010101" charset="-122"/>
              </a:rPr>
              <a:t>党务公开；</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7.</a:t>
            </a:r>
            <a:r>
              <a:rPr lang="zh-CN" b="0">
                <a:solidFill>
                  <a:srgbClr val="C00000"/>
                </a:solidFill>
                <a:latin typeface="仿宋_GB2312" panose="02010609030101010101" charset="-122"/>
                <a:ea typeface="仿宋_GB2312" panose="02010609030101010101" charset="-122"/>
                <a:cs typeface="仿宋_GB2312" panose="02010609030101010101" charset="-122"/>
              </a:rPr>
              <a:t>特色内容。</a:t>
            </a:r>
            <a:endParaRPr lang="zh-CN" altLang="en-US" b="0">
              <a:solidFill>
                <a:srgbClr val="C00000"/>
              </a:solidFill>
              <a:latin typeface="仿宋_GB2312" panose="02010609030101010101" charset="-122"/>
              <a:ea typeface="仿宋_GB2312" panose="02010609030101010101" charset="-122"/>
              <a:cs typeface="仿宋_GB2312" panose="02010609030101010101" charset="-122"/>
            </a:endParaRPr>
          </a:p>
        </p:txBody>
      </p:sp>
      <p:sp>
        <p:nvSpPr>
          <p:cNvPr id="9" name="文本框 8"/>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活动阵地</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571409" y="127642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223645" y="1233170"/>
            <a:ext cx="1005014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以下几种使用党旗元素的形式可不可以？</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pic>
        <p:nvPicPr>
          <p:cNvPr id="9" name="图片 8"/>
          <p:cNvPicPr>
            <a:picLocks noChangeAspect="1"/>
          </p:cNvPicPr>
          <p:nvPr/>
        </p:nvPicPr>
        <p:blipFill>
          <a:blip r:embed="rId2"/>
          <a:stretch>
            <a:fillRect/>
          </a:stretch>
        </p:blipFill>
        <p:spPr>
          <a:xfrm>
            <a:off x="448310" y="2296160"/>
            <a:ext cx="2092960" cy="1394460"/>
          </a:xfrm>
          <a:prstGeom prst="rect">
            <a:avLst/>
          </a:prstGeom>
        </p:spPr>
      </p:pic>
      <p:pic>
        <p:nvPicPr>
          <p:cNvPr id="10" name="图片 9"/>
          <p:cNvPicPr>
            <a:picLocks noChangeAspect="1"/>
          </p:cNvPicPr>
          <p:nvPr/>
        </p:nvPicPr>
        <p:blipFill>
          <a:blip r:embed="rId3"/>
          <a:stretch>
            <a:fillRect/>
          </a:stretch>
        </p:blipFill>
        <p:spPr>
          <a:xfrm>
            <a:off x="2696845" y="2059305"/>
            <a:ext cx="959485" cy="1906905"/>
          </a:xfrm>
          <a:prstGeom prst="rect">
            <a:avLst/>
          </a:prstGeom>
        </p:spPr>
      </p:pic>
      <p:pic>
        <p:nvPicPr>
          <p:cNvPr id="11" name="图片 10"/>
          <p:cNvPicPr>
            <a:picLocks noChangeAspect="1"/>
          </p:cNvPicPr>
          <p:nvPr/>
        </p:nvPicPr>
        <p:blipFill>
          <a:blip r:embed="rId4"/>
          <a:stretch>
            <a:fillRect/>
          </a:stretch>
        </p:blipFill>
        <p:spPr>
          <a:xfrm>
            <a:off x="3811905" y="1972945"/>
            <a:ext cx="3420745" cy="1993265"/>
          </a:xfrm>
          <a:prstGeom prst="rect">
            <a:avLst/>
          </a:prstGeom>
        </p:spPr>
      </p:pic>
      <p:pic>
        <p:nvPicPr>
          <p:cNvPr id="12" name="图片 11"/>
          <p:cNvPicPr>
            <a:picLocks noChangeAspect="1"/>
          </p:cNvPicPr>
          <p:nvPr/>
        </p:nvPicPr>
        <p:blipFill>
          <a:blip r:embed="rId5"/>
          <a:stretch>
            <a:fillRect/>
          </a:stretch>
        </p:blipFill>
        <p:spPr>
          <a:xfrm>
            <a:off x="7388225" y="1828165"/>
            <a:ext cx="2000885" cy="2259330"/>
          </a:xfrm>
          <a:prstGeom prst="rect">
            <a:avLst/>
          </a:prstGeom>
        </p:spPr>
      </p:pic>
      <p:pic>
        <p:nvPicPr>
          <p:cNvPr id="13" name="图片 12"/>
          <p:cNvPicPr>
            <a:picLocks noChangeAspect="1"/>
          </p:cNvPicPr>
          <p:nvPr/>
        </p:nvPicPr>
        <p:blipFill>
          <a:blip r:embed="rId6"/>
          <a:stretch>
            <a:fillRect/>
          </a:stretch>
        </p:blipFill>
        <p:spPr>
          <a:xfrm>
            <a:off x="9544685" y="2059305"/>
            <a:ext cx="2248535" cy="1797685"/>
          </a:xfrm>
          <a:prstGeom prst="rect">
            <a:avLst/>
          </a:prstGeom>
        </p:spPr>
      </p:pic>
      <p:pic>
        <p:nvPicPr>
          <p:cNvPr id="14" name="图片 13"/>
          <p:cNvPicPr>
            <a:picLocks noChangeAspect="1"/>
          </p:cNvPicPr>
          <p:nvPr/>
        </p:nvPicPr>
        <p:blipFill>
          <a:blip r:embed="rId7"/>
          <a:stretch>
            <a:fillRect/>
          </a:stretch>
        </p:blipFill>
        <p:spPr>
          <a:xfrm>
            <a:off x="1696085" y="4359910"/>
            <a:ext cx="2597150" cy="1735455"/>
          </a:xfrm>
          <a:prstGeom prst="rect">
            <a:avLst/>
          </a:prstGeom>
        </p:spPr>
      </p:pic>
      <p:pic>
        <p:nvPicPr>
          <p:cNvPr id="15" name="图片 14"/>
          <p:cNvPicPr>
            <a:picLocks noChangeAspect="1"/>
          </p:cNvPicPr>
          <p:nvPr/>
        </p:nvPicPr>
        <p:blipFill>
          <a:blip r:embed="rId8"/>
          <a:stretch>
            <a:fillRect/>
          </a:stretch>
        </p:blipFill>
        <p:spPr>
          <a:xfrm>
            <a:off x="6927850" y="4201160"/>
            <a:ext cx="3761105" cy="2210435"/>
          </a:xfrm>
          <a:prstGeom prst="rect">
            <a:avLst/>
          </a:prstGeom>
        </p:spPr>
      </p:pic>
      <p:pic>
        <p:nvPicPr>
          <p:cNvPr id="40" name="图片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6742" y="4959349"/>
            <a:ext cx="850878" cy="69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custDataLst>
              <p:tags r:id="rId10"/>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宣教载体</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custDataLst>
              <p:tags r:id="rId2"/>
            </p:custDataLst>
          </p:nvPr>
        </p:nvSpPr>
        <p:spPr>
          <a:xfrm>
            <a:off x="571409" y="127642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sp>
        <p:nvSpPr>
          <p:cNvPr id="2" name="文本框 1"/>
          <p:cNvSpPr txBox="1"/>
          <p:nvPr>
            <p:custDataLst>
              <p:tags r:id="rId3"/>
            </p:custDataLst>
          </p:nvPr>
        </p:nvSpPr>
        <p:spPr>
          <a:xfrm>
            <a:off x="1223645" y="1233170"/>
            <a:ext cx="1005014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以下党旗正确</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宣教载体</a:t>
            </a:r>
            <a:endParaRPr lang="zh-CN" altLang="en-US" spc="300" dirty="0">
              <a:solidFill>
                <a:schemeClr val="bg1"/>
              </a:solidFill>
              <a:latin typeface="微软雅黑" panose="020B0503020204020204" pitchFamily="34" charset="-122"/>
              <a:ea typeface="微软雅黑" panose="020B0503020204020204" pitchFamily="34" charset="-122"/>
            </a:endParaRPr>
          </a:p>
        </p:txBody>
      </p:sp>
      <p:pic>
        <p:nvPicPr>
          <p:cNvPr id="5" name="图片 4" descr="/Users/lyrical/Library/Containers/com.kingsoft.wpsoffice.mac/Data/tmp/photoeditapp/20240814120106/temp.pngtemp"/>
          <p:cNvPicPr>
            <a:picLocks noChangeAspect="1"/>
          </p:cNvPicPr>
          <p:nvPr/>
        </p:nvPicPr>
        <p:blipFill>
          <a:blip r:embed="rId5"/>
          <a:stretch>
            <a:fillRect/>
          </a:stretch>
        </p:blipFill>
        <p:spPr>
          <a:xfrm>
            <a:off x="401955" y="2071370"/>
            <a:ext cx="5521960" cy="368236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6212205" y="2071370"/>
            <a:ext cx="5523230" cy="36823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0" y="5360035"/>
            <a:ext cx="12192000" cy="1511300"/>
          </a:xfrm>
          <a:prstGeom prst="rect">
            <a:avLst/>
          </a:prstGeom>
        </p:spPr>
      </p:pic>
      <p:sp>
        <p:nvSpPr>
          <p:cNvPr id="2" name="文本框 1"/>
          <p:cNvSpPr txBox="1"/>
          <p:nvPr>
            <p:custDataLst>
              <p:tags r:id="rId3"/>
            </p:custDataLst>
          </p:nvPr>
        </p:nvSpPr>
        <p:spPr>
          <a:xfrm>
            <a:off x="1438275" y="4749800"/>
            <a:ext cx="9075420"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solidFill>
                  <a:srgbClr val="FFC000"/>
                </a:solidFill>
              </a:rPr>
              <a:t>找准关键点 </a:t>
            </a:r>
            <a:r>
              <a:rPr lang="en-US" sz="1600">
                <a:solidFill>
                  <a:srgbClr val="FFC000"/>
                </a:solidFill>
              </a:rPr>
              <a:t>/</a:t>
            </a:r>
            <a:r>
              <a:rPr sz="1600">
                <a:solidFill>
                  <a:srgbClr val="FFC000"/>
                </a:solidFill>
              </a:rPr>
              <a:t> 瞄准关键点</a:t>
            </a:r>
            <a:r>
              <a:rPr lang="en-US" sz="1600">
                <a:solidFill>
                  <a:srgbClr val="FFC000"/>
                </a:solidFill>
              </a:rPr>
              <a:t> /</a:t>
            </a:r>
            <a:r>
              <a:rPr sz="1600">
                <a:solidFill>
                  <a:srgbClr val="FFC000"/>
                </a:solidFill>
              </a:rPr>
              <a:t> 盯准突破点</a:t>
            </a:r>
            <a:r>
              <a:rPr lang="en-US" sz="1600">
                <a:solidFill>
                  <a:srgbClr val="FFC000"/>
                </a:solidFill>
              </a:rPr>
              <a:t> /</a:t>
            </a:r>
            <a:r>
              <a:rPr sz="1600">
                <a:solidFill>
                  <a:srgbClr val="FFC000"/>
                </a:solidFill>
              </a:rPr>
              <a:t> 夯实支撑点</a:t>
            </a:r>
            <a:endParaRPr sz="1600">
              <a:solidFill>
                <a:srgbClr val="FFC000"/>
              </a:solidFill>
            </a:endParaRPr>
          </a:p>
        </p:txBody>
      </p:sp>
      <p:sp>
        <p:nvSpPr>
          <p:cNvPr id="1048617" name="Aitds5"/>
          <p:cNvSpPr/>
          <p:nvPr>
            <p:custDataLst>
              <p:tags r:id="rId4"/>
            </p:custDataLst>
          </p:nvPr>
        </p:nvSpPr>
        <p:spPr>
          <a:xfrm>
            <a:off x="4716812" y="2430572"/>
            <a:ext cx="2676562" cy="558426"/>
          </a:xfrm>
          <a:prstGeom prst="roundRect">
            <a:avLst>
              <a:gd name="adj" fmla="val 50000"/>
            </a:avLst>
          </a:prstGeom>
          <a:solidFill>
            <a:srgbClr val="C00000"/>
          </a:solidFill>
          <a:ln w="12700" cap="flat" cmpd="sng" algn="ctr">
            <a:noFill/>
            <a:prstDash val="solid"/>
            <a:miter lim="800000"/>
          </a:ln>
          <a:effectLst/>
        </p:spPr>
        <p:txBody>
          <a:bodyPr rtlCol="0" anchor="ctr"/>
          <a:p>
            <a:pPr lvl="0" algn="ctr"/>
            <a:r>
              <a:rPr lang="zh-CN" altLang="en-US" sz="3200" dirty="0">
                <a:solidFill>
                  <a:srgbClr val="FFFFFF"/>
                </a:solidFill>
                <a:cs typeface="+mn-ea"/>
                <a:sym typeface="+mn-lt"/>
              </a:rPr>
              <a:t>第</a:t>
            </a:r>
            <a:r>
              <a:rPr lang="zh-CN" altLang="en-US" sz="3200" dirty="0">
                <a:solidFill>
                  <a:srgbClr val="FFFFFF"/>
                </a:solidFill>
                <a:cs typeface="+mn-ea"/>
                <a:sym typeface="+mn-lt"/>
              </a:rPr>
              <a:t>二部分</a:t>
            </a:r>
            <a:endParaRPr lang="zh-CN" altLang="en-US" sz="3200" dirty="0">
              <a:solidFill>
                <a:srgbClr val="FFFFFF"/>
              </a:solidFill>
              <a:cs typeface="+mn-ea"/>
              <a:sym typeface="+mn-lt"/>
            </a:endParaRPr>
          </a:p>
        </p:txBody>
      </p:sp>
      <p:pic>
        <p:nvPicPr>
          <p:cNvPr id="2097168" name="图片 8" descr="t019758405ee7042e8b"/>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5231765" y="680720"/>
            <a:ext cx="1646555" cy="1511300"/>
          </a:xfrm>
          <a:prstGeom prst="rect">
            <a:avLst/>
          </a:prstGeom>
        </p:spPr>
      </p:pic>
      <p:sp>
        <p:nvSpPr>
          <p:cNvPr id="3" name="Aitds6"/>
          <p:cNvSpPr txBox="1"/>
          <p:nvPr>
            <p:custDataLst>
              <p:tags r:id="rId7"/>
            </p:custDataLst>
          </p:nvPr>
        </p:nvSpPr>
        <p:spPr>
          <a:xfrm>
            <a:off x="270510" y="3382010"/>
            <a:ext cx="11569065" cy="1322070"/>
          </a:xfrm>
          <a:prstGeom prst="rect">
            <a:avLst/>
          </a:prstGeom>
          <a:noFill/>
        </p:spPr>
        <p:txBody>
          <a:bodyPr wrap="square" rtlCol="0">
            <a:spAutoFit/>
          </a:bodyPr>
          <a:lstStyle>
            <a:defPPr>
              <a:defRPr lang="zh-CN"/>
            </a:defPPr>
            <a:lvl1pPr algn="ctr">
              <a:defRPr kumimoji="1" sz="60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ctr" fontAlgn="auto">
              <a:spcBef>
                <a:spcPts val="0"/>
              </a:spcBef>
              <a:spcAft>
                <a:spcPts val="0"/>
              </a:spcAft>
            </a:pPr>
            <a:r>
              <a:rPr lang="zh-CN" altLang="en-US" sz="4000" spc="600" dirty="0">
                <a:solidFill>
                  <a:srgbClr val="C00000"/>
                </a:solidFill>
                <a:latin typeface="+mn-lt"/>
                <a:ea typeface="+mn-ea"/>
                <a:cs typeface="+mn-ea"/>
                <a:sym typeface="+mn-lt"/>
              </a:rPr>
              <a:t>明确各级推进党支部工作的方法和路径</a:t>
            </a:r>
            <a:endParaRPr lang="zh-CN" altLang="en-US" sz="4000" spc="600" dirty="0">
              <a:solidFill>
                <a:srgbClr val="C00000"/>
              </a:solidFill>
              <a:latin typeface="+mn-lt"/>
              <a:ea typeface="+mn-ea"/>
              <a:cs typeface="+mn-ea"/>
              <a:sym typeface="+mn-lt"/>
            </a:endParaRPr>
          </a:p>
          <a:p>
            <a:pPr algn="ctr" fontAlgn="auto">
              <a:spcBef>
                <a:spcPts val="0"/>
              </a:spcBef>
              <a:spcAft>
                <a:spcPts val="0"/>
              </a:spcAft>
            </a:pPr>
            <a:r>
              <a:rPr lang="zh-CN" altLang="en-US" sz="4000" spc="600" dirty="0">
                <a:solidFill>
                  <a:srgbClr val="C00000"/>
                </a:solidFill>
                <a:latin typeface="+mn-lt"/>
                <a:ea typeface="+mn-ea"/>
                <a:cs typeface="+mn-ea"/>
                <a:sym typeface="+mn-lt"/>
              </a:rPr>
              <a:t>紧扣党支部标准化规范化建设工作细节</a:t>
            </a:r>
            <a:endParaRPr lang="zh-CN" altLang="en-US" sz="4000" spc="60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custDataLst>
              <p:tags r:id="rId2"/>
            </p:custDataLst>
          </p:nvPr>
        </p:nvSpPr>
        <p:spPr>
          <a:xfrm>
            <a:off x="571409" y="127642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sp>
        <p:nvSpPr>
          <p:cNvPr id="2" name="文本框 1"/>
          <p:cNvSpPr txBox="1"/>
          <p:nvPr>
            <p:custDataLst>
              <p:tags r:id="rId3"/>
            </p:custDataLst>
          </p:nvPr>
        </p:nvSpPr>
        <p:spPr>
          <a:xfrm>
            <a:off x="1223645" y="1233170"/>
            <a:ext cx="1005014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以下党旗正确</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宣教载体</a:t>
            </a:r>
            <a:endParaRPr lang="zh-CN" altLang="en-US" spc="3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376170" y="1912620"/>
            <a:ext cx="7051675" cy="3999230"/>
          </a:xfrm>
          <a:prstGeom prst="rect">
            <a:avLst/>
          </a:prstGeom>
        </p:spPr>
      </p:pic>
      <p:pic>
        <p:nvPicPr>
          <p:cNvPr id="5" name="图片 4"/>
          <p:cNvPicPr>
            <a:picLocks noChangeAspect="1"/>
          </p:cNvPicPr>
          <p:nvPr>
            <p:custDataLst>
              <p:tags r:id="rId6"/>
            </p:custDataLst>
          </p:nvPr>
        </p:nvPicPr>
        <p:blipFill>
          <a:blip r:embed="rId5"/>
          <a:srcRect l="7203" t="7511" r="37429" b="17854"/>
          <a:stretch>
            <a:fillRect/>
          </a:stretch>
        </p:blipFill>
        <p:spPr>
          <a:xfrm>
            <a:off x="2976245" y="2211705"/>
            <a:ext cx="3470275" cy="31184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custDataLst>
              <p:tags r:id="rId2"/>
            </p:custDataLst>
          </p:nvPr>
        </p:nvSpPr>
        <p:spPr>
          <a:xfrm>
            <a:off x="571409" y="127642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sp>
        <p:nvSpPr>
          <p:cNvPr id="2" name="文本框 1"/>
          <p:cNvSpPr txBox="1"/>
          <p:nvPr>
            <p:custDataLst>
              <p:tags r:id="rId3"/>
            </p:custDataLst>
          </p:nvPr>
        </p:nvSpPr>
        <p:spPr>
          <a:xfrm>
            <a:off x="1223645" y="1233170"/>
            <a:ext cx="1005014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以下党旗正确</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宣教载体</a:t>
            </a:r>
            <a:endParaRPr lang="zh-CN" altLang="en-US" spc="3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2454275" y="1798320"/>
            <a:ext cx="6811645" cy="4540885"/>
          </a:xfrm>
          <a:prstGeom prst="rect">
            <a:avLst/>
          </a:prstGeom>
        </p:spPr>
      </p:pic>
      <p:pic>
        <p:nvPicPr>
          <p:cNvPr id="6" name="图片 5"/>
          <p:cNvPicPr>
            <a:picLocks noChangeAspect="1"/>
          </p:cNvPicPr>
          <p:nvPr/>
        </p:nvPicPr>
        <p:blipFill>
          <a:blip r:embed="rId5"/>
          <a:srcRect r="55784" b="38484"/>
          <a:stretch>
            <a:fillRect/>
          </a:stretch>
        </p:blipFill>
        <p:spPr>
          <a:xfrm>
            <a:off x="2799715" y="2027555"/>
            <a:ext cx="2228215" cy="20681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custDataLst>
              <p:tags r:id="rId2"/>
            </p:custDataLst>
          </p:nvPr>
        </p:nvSpPr>
        <p:spPr>
          <a:xfrm>
            <a:off x="5171984" y="59062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sp>
        <p:nvSpPr>
          <p:cNvPr id="2" name="文本框 1"/>
          <p:cNvSpPr txBox="1"/>
          <p:nvPr>
            <p:custDataLst>
              <p:tags r:id="rId3"/>
            </p:custDataLst>
          </p:nvPr>
        </p:nvSpPr>
        <p:spPr>
          <a:xfrm>
            <a:off x="5944870" y="547370"/>
            <a:ext cx="727329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以下的党员权利和义务正确</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宣教载体</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714375" y="1177290"/>
            <a:ext cx="5448300" cy="5594985"/>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500"/>
              <a:t>党员义务：</a:t>
            </a:r>
            <a:endParaRPr lang="zh-CN" altLang="en-US" sz="1500"/>
          </a:p>
          <a:p>
            <a:pPr algn="l"/>
            <a:r>
              <a:rPr lang="zh-CN" altLang="en-US" sz="1500"/>
              <a:t>    （一）认真学习马克思列宁主义、毛泽东思想、邓小平理论、“三个代表”重要思想和科学发展观，学习党的路线、方针、政策和决议，学习党的基本知识，学习科学、文化、法律和业务知识，努力提高为人民服务的本领。</a:t>
            </a:r>
            <a:endParaRPr lang="zh-CN" altLang="en-US" sz="1500"/>
          </a:p>
          <a:p>
            <a:pPr algn="l"/>
            <a:r>
              <a:rPr lang="zh-CN" altLang="en-US" sz="1500"/>
              <a:t>    （二）贯彻执行党的基本路线和各项方针、政策，带头参加改革开放和社会主义现代化建设，带动群众为经济发展和社会进步艰苦奋斗，在生产、工作、学习和社会生活中起先锋模范作用。</a:t>
            </a:r>
            <a:endParaRPr lang="zh-CN" altLang="en-US" sz="1500"/>
          </a:p>
          <a:p>
            <a:pPr algn="l"/>
            <a:r>
              <a:rPr lang="zh-CN" altLang="en-US" sz="1500"/>
              <a:t>    （三）坚持党和人民的利益高于一切，个人利益服从党和人民的利益，吃苦在前，享受在后，克己奉公，多做贡献。</a:t>
            </a:r>
            <a:endParaRPr lang="zh-CN" altLang="en-US" sz="1500"/>
          </a:p>
          <a:p>
            <a:pPr algn="l"/>
            <a:r>
              <a:rPr lang="zh-CN" altLang="en-US" sz="1500"/>
              <a:t>    （四）自觉遵守党的纪律，模范遵守国家的法律法规，严格保守党和国家的秘密，执行党的决定，服从组织分配，积极完成党的任务。</a:t>
            </a:r>
            <a:endParaRPr lang="zh-CN" altLang="en-US" sz="1500"/>
          </a:p>
          <a:p>
            <a:pPr algn="l"/>
            <a:r>
              <a:rPr lang="zh-CN" altLang="en-US" sz="1500"/>
              <a:t>    （五）维护党的团结和统一，对党忠诚老实，言行一致，坚决反对一切派别组织和小集团活动，反对阳奉阴违的两面派行为和一切阴谋诡计。</a:t>
            </a:r>
            <a:endParaRPr lang="zh-CN" altLang="en-US" sz="1500"/>
          </a:p>
          <a:p>
            <a:pPr algn="l"/>
            <a:r>
              <a:rPr lang="zh-CN" altLang="en-US" sz="1500"/>
              <a:t>    （六）切实开展批评和自我批评，勇于揭露和纠正工作中的缺点、错误，坚决同消极腐败现象作斗争。</a:t>
            </a:r>
            <a:endParaRPr lang="zh-CN" altLang="en-US" sz="1500"/>
          </a:p>
          <a:p>
            <a:pPr algn="l"/>
            <a:r>
              <a:rPr lang="zh-CN" altLang="en-US" sz="1500"/>
              <a:t>    （七）密切联系群众，向群众宣传党的主张，遇事同群众商量，及时向党反映群众的意见和要求，维护群众的正当利益。</a:t>
            </a:r>
            <a:endParaRPr lang="zh-CN" altLang="en-US" sz="1500"/>
          </a:p>
          <a:p>
            <a:pPr algn="l"/>
            <a:r>
              <a:rPr lang="zh-CN" altLang="en-US" sz="1500"/>
              <a:t>    （八）发扬社会主义新风尚，带头实践社会主义荣辱观，提倡共产主义道德，为了保护国家和人民的利益，在一切困难和危险的时刻挺身而出，英勇斗争，不怕牺牲。    </a:t>
            </a:r>
            <a:endParaRPr lang="zh-CN" altLang="en-US" sz="1500"/>
          </a:p>
        </p:txBody>
      </p:sp>
      <p:sp>
        <p:nvSpPr>
          <p:cNvPr id="5" name="矩形 4"/>
          <p:cNvSpPr/>
          <p:nvPr>
            <p:custDataLst>
              <p:tags r:id="rId5"/>
            </p:custDataLst>
          </p:nvPr>
        </p:nvSpPr>
        <p:spPr>
          <a:xfrm>
            <a:off x="6385560" y="1181100"/>
            <a:ext cx="4976495" cy="5591175"/>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500"/>
              <a:t>党员权利：</a:t>
            </a:r>
            <a:endParaRPr lang="zh-CN" altLang="en-US" sz="1500"/>
          </a:p>
          <a:p>
            <a:pPr algn="l"/>
            <a:r>
              <a:rPr lang="zh-CN" altLang="en-US" sz="1500"/>
              <a:t>    （一）参加党的有关会议，阅读党的有关文件，接受党的教育和培训。</a:t>
            </a:r>
            <a:endParaRPr lang="zh-CN" altLang="en-US" sz="1500"/>
          </a:p>
          <a:p>
            <a:pPr algn="l"/>
            <a:endParaRPr lang="zh-CN" altLang="en-US" sz="1500"/>
          </a:p>
          <a:p>
            <a:pPr algn="l"/>
            <a:r>
              <a:rPr lang="zh-CN" altLang="en-US" sz="1500"/>
              <a:t>    （二）在党的会议上和党报党刊上，参加关于党的政策问题的讨论。</a:t>
            </a:r>
            <a:endParaRPr lang="zh-CN" altLang="en-US" sz="1500"/>
          </a:p>
          <a:p>
            <a:pPr algn="l"/>
            <a:r>
              <a:rPr lang="zh-CN" altLang="en-US" sz="1500"/>
              <a:t>    （三）对党的工作提出建议和倡议。</a:t>
            </a:r>
            <a:endParaRPr lang="zh-CN" altLang="en-US" sz="1500"/>
          </a:p>
          <a:p>
            <a:pPr algn="l"/>
            <a:r>
              <a:rPr lang="zh-CN" altLang="en-US" sz="1500"/>
              <a:t>    （四）在党的会议上有根据地批评党的任何组织和任何党员，向党负责地揭发、检举党的任何组织和任何党员违法乱纪的事实，要求处分违法乱纪的党员，要求罢免或撤换不称职的干部。</a:t>
            </a:r>
            <a:endParaRPr lang="zh-CN" altLang="en-US" sz="1500"/>
          </a:p>
          <a:p>
            <a:pPr algn="l"/>
            <a:r>
              <a:rPr lang="zh-CN" altLang="en-US" sz="1500"/>
              <a:t>    （五）行使表决权、选举权，有被选举权。</a:t>
            </a:r>
            <a:endParaRPr lang="zh-CN" altLang="en-US" sz="1500"/>
          </a:p>
          <a:p>
            <a:pPr algn="l"/>
            <a:r>
              <a:rPr lang="zh-CN" altLang="en-US" sz="1500"/>
              <a:t>    （六）在党组织讨论决定对党员的党纪处分或作出鉴定时，本人有权参加和进行申辩，其他党员可以为他作证和辩护。</a:t>
            </a:r>
            <a:endParaRPr lang="zh-CN" altLang="en-US" sz="1500"/>
          </a:p>
          <a:p>
            <a:pPr algn="l"/>
            <a:r>
              <a:rPr lang="zh-CN" altLang="en-US" sz="1500"/>
              <a:t>    （七）对党的决议和政策如有不同意见，在坚决执行的前提下，可以声明保留，并且可以把自己的意见向党的上级组织直至中央提出。</a:t>
            </a:r>
            <a:endParaRPr lang="zh-CN" altLang="en-US" sz="1500"/>
          </a:p>
          <a:p>
            <a:pPr algn="l"/>
            <a:r>
              <a:rPr lang="zh-CN" altLang="en-US" sz="1500"/>
              <a:t>    （八）向党的上级组织直至中央提出请求、申诉和控告，并要求有关组织给以负责的答复。</a:t>
            </a:r>
            <a:endParaRPr lang="zh-CN" altLang="en-US" sz="1500"/>
          </a:p>
          <a:p>
            <a:pPr algn="l"/>
            <a:r>
              <a:rPr lang="zh-CN" altLang="en-US" sz="1500"/>
              <a:t>    党的任何一级组织直至中央都无权剥夺党员的上述权利。</a:t>
            </a:r>
            <a:endParaRPr lang="zh-CN" altLang="en-US" sz="1500"/>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155" y="2506345"/>
            <a:ext cx="3034665"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a:p>
            <a:pPr algn="l"/>
            <a:r>
              <a:rPr lang="zh-CN" altLang="en-US" sz="2800" b="0" spc="300" dirty="0">
                <a:solidFill>
                  <a:srgbClr val="E61817"/>
                </a:solidFill>
                <a:latin typeface="方正小标宋简体" panose="03000509000000000000" charset="-122"/>
                <a:ea typeface="方正小标宋简体" panose="03000509000000000000" charset="-122"/>
              </a:rPr>
              <a:t>这样做党员承诺践诺可不可以？</a:t>
            </a:r>
            <a:endParaRPr lang="zh-CN" altLang="en-US" sz="2800" b="0" spc="300" dirty="0">
              <a:solidFill>
                <a:srgbClr val="E61817"/>
              </a:solidFill>
              <a:latin typeface="方正小标宋简体" panose="03000509000000000000" charset="-122"/>
              <a:ea typeface="方正小标宋简体"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3" name="图片 2"/>
          <p:cNvPicPr>
            <a:picLocks noChangeAspect="1"/>
          </p:cNvPicPr>
          <p:nvPr/>
        </p:nvPicPr>
        <p:blipFill>
          <a:blip r:embed="rId2"/>
          <a:stretch>
            <a:fillRect/>
          </a:stretch>
        </p:blipFill>
        <p:spPr>
          <a:xfrm>
            <a:off x="5157470" y="144780"/>
            <a:ext cx="5060950" cy="6538595"/>
          </a:xfrm>
          <a:prstGeom prst="rect">
            <a:avLst/>
          </a:prstGeom>
        </p:spPr>
      </p:pic>
      <p:pic>
        <p:nvPicPr>
          <p:cNvPr id="2" name="图片 1"/>
          <p:cNvPicPr>
            <a:picLocks noChangeAspect="1"/>
          </p:cNvPicPr>
          <p:nvPr/>
        </p:nvPicPr>
        <p:blipFill>
          <a:blip r:embed="rId3"/>
          <a:stretch>
            <a:fillRect/>
          </a:stretch>
        </p:blipFill>
        <p:spPr>
          <a:xfrm>
            <a:off x="5157470" y="144780"/>
            <a:ext cx="5060950" cy="6537325"/>
          </a:xfrm>
          <a:prstGeom prst="rect">
            <a:avLst/>
          </a:prstGeom>
        </p:spPr>
      </p:pic>
      <p:sp>
        <p:nvSpPr>
          <p:cNvPr id="9" name="文本框 8"/>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活动开展</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grpSp>
        <p:nvGrpSpPr>
          <p:cNvPr id="38" name="组合 37"/>
          <p:cNvGrpSpPr/>
          <p:nvPr/>
        </p:nvGrpSpPr>
        <p:grpSpPr>
          <a:xfrm>
            <a:off x="1638935" y="2404759"/>
            <a:ext cx="892175" cy="2197085"/>
            <a:chOff x="4830270" y="3017387"/>
            <a:chExt cx="1069514" cy="2197173"/>
          </a:xfrm>
        </p:grpSpPr>
        <p:cxnSp>
          <p:nvCxnSpPr>
            <p:cNvPr id="39" name="7"/>
            <p:cNvCxnSpPr/>
            <p:nvPr/>
          </p:nvCxnSpPr>
          <p:spPr>
            <a:xfrm>
              <a:off x="4830270" y="4154706"/>
              <a:ext cx="643992" cy="635"/>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 name="6"/>
            <p:cNvCxnSpPr/>
            <p:nvPr/>
          </p:nvCxnSpPr>
          <p:spPr>
            <a:xfrm flipV="1">
              <a:off x="5474262" y="3031978"/>
              <a:ext cx="0" cy="2182582"/>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5"/>
            <p:cNvCxnSpPr/>
            <p:nvPr/>
          </p:nvCxnSpPr>
          <p:spPr bwMode="auto">
            <a:xfrm>
              <a:off x="5474334" y="3017387"/>
              <a:ext cx="425450" cy="0"/>
            </a:xfrm>
            <a:prstGeom prst="straightConnector1">
              <a:avLst/>
            </a:prstGeom>
            <a:ln w="952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custDataLst>
              <p:tags r:id="rId2"/>
            </p:custDataLst>
          </p:nvPr>
        </p:nvGrpSpPr>
        <p:grpSpPr>
          <a:xfrm>
            <a:off x="2817495" y="1985645"/>
            <a:ext cx="8834120" cy="1291590"/>
            <a:chOff x="6176388" y="1890700"/>
            <a:chExt cx="7871309" cy="1291590"/>
          </a:xfrm>
        </p:grpSpPr>
        <p:sp>
          <p:nvSpPr>
            <p:cNvPr id="47" name="椭圆 46"/>
            <p:cNvSpPr/>
            <p:nvPr>
              <p:custDataLst>
                <p:tags r:id="rId3"/>
              </p:custDataLst>
            </p:nvPr>
          </p:nvSpPr>
          <p:spPr>
            <a:xfrm>
              <a:off x="6176388" y="1998775"/>
              <a:ext cx="595086" cy="595086"/>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a:latin typeface="Impact" panose="020B0806030902050204" pitchFamily="34" charset="0"/>
                  <a:ea typeface="汉仪细等线繁" panose="02010600000101010101" charset="-122"/>
                </a:rPr>
                <a:t>1</a:t>
              </a:r>
              <a:endParaRPr lang="en-US" altLang="zh-CN" sz="3200" dirty="0">
                <a:latin typeface="Impact" panose="020B0806030902050204" pitchFamily="34" charset="0"/>
                <a:ea typeface="汉仪细等线繁" panose="02010600000101010101" charset="-122"/>
              </a:endParaRPr>
            </a:p>
          </p:txBody>
        </p:sp>
        <p:sp>
          <p:nvSpPr>
            <p:cNvPr id="48" name="文本框 47"/>
            <p:cNvSpPr txBox="1"/>
            <p:nvPr>
              <p:custDataLst>
                <p:tags r:id="rId4"/>
              </p:custDataLst>
            </p:nvPr>
          </p:nvSpPr>
          <p:spPr>
            <a:xfrm>
              <a:off x="6829879" y="1890700"/>
              <a:ext cx="7217818" cy="1291590"/>
            </a:xfrm>
            <a:prstGeom prst="rect">
              <a:avLst/>
            </a:prstGeom>
            <a:noFill/>
          </p:spPr>
          <p:txBody>
            <a:bodyPr wrap="square" rtlCol="0">
              <a:spAutoFit/>
            </a:bodyPr>
            <a:lstStyle/>
            <a:p>
              <a:pPr>
                <a:lnSpc>
                  <a:spcPct val="130000"/>
                </a:lnSpc>
              </a:pPr>
              <a:r>
                <a:rPr lang="en-US" altLang="zh-CN" sz="2000" dirty="0">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党员承诺践诺，每季度承诺</a:t>
              </a:r>
              <a:r>
                <a:rPr lang="en-US" altLang="zh-CN" sz="2000" dirty="0">
                  <a:solidFill>
                    <a:srgbClr val="C00000"/>
                  </a:solidFill>
                  <a:latin typeface="微软雅黑" panose="020B0503020204020204" pitchFamily="34" charset="-122"/>
                  <a:ea typeface="微软雅黑" panose="020B0503020204020204" pitchFamily="34" charset="-122"/>
                </a:rPr>
                <a:t>3</a:t>
              </a:r>
              <a:r>
                <a:rPr lang="zh-CN" altLang="en-US" sz="2000" dirty="0">
                  <a:solidFill>
                    <a:srgbClr val="C00000"/>
                  </a:solidFill>
                  <a:latin typeface="微软雅黑" panose="020B0503020204020204" pitchFamily="34" charset="-122"/>
                  <a:ea typeface="微软雅黑" panose="020B0503020204020204" pitchFamily="34" charset="-122"/>
                </a:rPr>
                <a:t>条（比如其中</a:t>
              </a:r>
              <a:r>
                <a:rPr lang="en-US" altLang="zh-CN" sz="2000" dirty="0">
                  <a:solidFill>
                    <a:srgbClr val="C00000"/>
                  </a:solidFill>
                  <a:latin typeface="微软雅黑" panose="020B0503020204020204" pitchFamily="34" charset="-122"/>
                  <a:ea typeface="微软雅黑" panose="020B0503020204020204" pitchFamily="34" charset="-122"/>
                </a:rPr>
                <a:t>1</a:t>
              </a:r>
              <a:r>
                <a:rPr lang="zh-CN" altLang="en-US" sz="2000" dirty="0">
                  <a:solidFill>
                    <a:srgbClr val="C00000"/>
                  </a:solidFill>
                  <a:latin typeface="微软雅黑" panose="020B0503020204020204" pitchFamily="34" charset="-122"/>
                  <a:ea typeface="微软雅黑" panose="020B0503020204020204" pitchFamily="34" charset="-122"/>
                </a:rPr>
                <a:t>条学习，</a:t>
              </a:r>
              <a:r>
                <a:rPr lang="en-US" altLang="zh-CN" sz="2000" dirty="0">
                  <a:solidFill>
                    <a:srgbClr val="C00000"/>
                  </a:solidFill>
                  <a:latin typeface="微软雅黑" panose="020B0503020204020204" pitchFamily="34" charset="-122"/>
                  <a:ea typeface="微软雅黑" panose="020B0503020204020204" pitchFamily="34" charset="-122"/>
                </a:rPr>
                <a:t>1</a:t>
              </a:r>
              <a:r>
                <a:rPr lang="zh-CN" altLang="en-US" sz="2000" dirty="0">
                  <a:solidFill>
                    <a:srgbClr val="C00000"/>
                  </a:solidFill>
                  <a:latin typeface="微软雅黑" panose="020B0503020204020204" pitchFamily="34" charset="-122"/>
                  <a:ea typeface="微软雅黑" panose="020B0503020204020204" pitchFamily="34" charset="-122"/>
                </a:rPr>
                <a:t>条纪律，</a:t>
              </a:r>
              <a:r>
                <a:rPr lang="en-US" altLang="zh-CN" sz="2000" dirty="0">
                  <a:solidFill>
                    <a:srgbClr val="C00000"/>
                  </a:solidFill>
                  <a:latin typeface="微软雅黑" panose="020B0503020204020204" pitchFamily="34" charset="-122"/>
                  <a:ea typeface="微软雅黑" panose="020B0503020204020204" pitchFamily="34" charset="-122"/>
                </a:rPr>
                <a:t>1</a:t>
              </a:r>
              <a:r>
                <a:rPr lang="zh-CN" altLang="en-US" sz="2000" dirty="0">
                  <a:solidFill>
                    <a:srgbClr val="C00000"/>
                  </a:solidFill>
                  <a:latin typeface="微软雅黑" panose="020B0503020204020204" pitchFamily="34" charset="-122"/>
                  <a:ea typeface="微软雅黑" panose="020B0503020204020204" pitchFamily="34" charset="-122"/>
                </a:rPr>
                <a:t>条工作具体业务即可），每季度末验证落实情况，</a:t>
              </a:r>
              <a:r>
                <a:rPr lang="zh-CN" altLang="en-US" sz="2000" dirty="0">
                  <a:solidFill>
                    <a:srgbClr val="C00000"/>
                  </a:solidFill>
                  <a:latin typeface="微软雅黑" panose="020B0503020204020204" pitchFamily="34" charset="-122"/>
                  <a:ea typeface="微软雅黑" panose="020B0503020204020204" pitchFamily="34" charset="-122"/>
                  <a:sym typeface="+mn-ea"/>
                </a:rPr>
                <a:t>需有方案</a:t>
              </a:r>
              <a:r>
                <a:rPr lang="zh-CN" altLang="en-US" sz="2000" dirty="0">
                  <a:solidFill>
                    <a:srgbClr val="C00000"/>
                  </a:solidFill>
                  <a:latin typeface="微软雅黑" panose="020B0503020204020204" pitchFamily="34" charset="-122"/>
                  <a:ea typeface="微软雅黑" panose="020B0503020204020204" pitchFamily="34" charset="-122"/>
                </a:rPr>
                <a:t>。（范例见后页）</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nvGrpSpPr>
          <p:cNvPr id="58" name="组合 57"/>
          <p:cNvGrpSpPr/>
          <p:nvPr>
            <p:custDataLst>
              <p:tags r:id="rId5"/>
            </p:custDataLst>
          </p:nvPr>
        </p:nvGrpSpPr>
        <p:grpSpPr>
          <a:xfrm>
            <a:off x="2817495" y="3964305"/>
            <a:ext cx="8778875" cy="1291590"/>
            <a:chOff x="6176388" y="5007290"/>
            <a:chExt cx="7820185" cy="1291590"/>
          </a:xfrm>
        </p:grpSpPr>
        <p:sp>
          <p:nvSpPr>
            <p:cNvPr id="59" name="椭圆 58"/>
            <p:cNvSpPr/>
            <p:nvPr>
              <p:custDataLst>
                <p:tags r:id="rId6"/>
              </p:custDataLst>
            </p:nvPr>
          </p:nvSpPr>
          <p:spPr>
            <a:xfrm>
              <a:off x="6176388" y="5361870"/>
              <a:ext cx="595086" cy="595086"/>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a:latin typeface="Impact" panose="020B0806030902050204" pitchFamily="34" charset="0"/>
                  <a:ea typeface="汉仪细等线繁" panose="02010600000101010101" charset="-122"/>
                </a:rPr>
                <a:t>2</a:t>
              </a:r>
              <a:endParaRPr lang="en-US" altLang="zh-CN" sz="3200" dirty="0">
                <a:latin typeface="Impact" panose="020B0806030902050204" pitchFamily="34" charset="0"/>
                <a:ea typeface="汉仪细等线繁" panose="02010600000101010101" charset="-122"/>
              </a:endParaRPr>
            </a:p>
          </p:txBody>
        </p:sp>
        <p:sp>
          <p:nvSpPr>
            <p:cNvPr id="60" name="文本框 59"/>
            <p:cNvSpPr txBox="1"/>
            <p:nvPr>
              <p:custDataLst>
                <p:tags r:id="rId7"/>
              </p:custDataLst>
            </p:nvPr>
          </p:nvSpPr>
          <p:spPr>
            <a:xfrm>
              <a:off x="6838770" y="5007290"/>
              <a:ext cx="7157803" cy="1291590"/>
            </a:xfrm>
            <a:prstGeom prst="rect">
              <a:avLst/>
            </a:prstGeom>
            <a:noFill/>
          </p:spPr>
          <p:txBody>
            <a:bodyPr wrap="square" rtlCol="0">
              <a:spAutoFit/>
            </a:bodyPr>
            <a:lstStyle/>
            <a:p>
              <a:pPr>
                <a:lnSpc>
                  <a:spcPct val="130000"/>
                </a:lnSpc>
              </a:pPr>
              <a:r>
                <a:rPr lang="en-US" altLang="zh-CN" sz="2000" dirty="0">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党员过政治生日，可集中开展，注意活动符合党中央规定的程序，要有重温入党誓词、回忆或分享故事、送礼物环节，可在党员大会组织，</a:t>
              </a:r>
              <a:r>
                <a:rPr lang="zh-CN" altLang="en-US" sz="2000" dirty="0">
                  <a:solidFill>
                    <a:srgbClr val="C00000"/>
                  </a:solidFill>
                  <a:latin typeface="微软雅黑" panose="020B0503020204020204" pitchFamily="34" charset="-122"/>
                  <a:ea typeface="微软雅黑" panose="020B0503020204020204" pitchFamily="34" charset="-122"/>
                  <a:sym typeface="+mn-ea"/>
                </a:rPr>
                <a:t>需有方案</a:t>
              </a:r>
              <a:r>
                <a:rPr lang="zh-CN" altLang="en-US" sz="2000" dirty="0">
                  <a:solidFill>
                    <a:srgbClr val="C00000"/>
                  </a:solidFill>
                  <a:latin typeface="微软雅黑" panose="020B0503020204020204" pitchFamily="34" charset="-122"/>
                  <a:ea typeface="微软雅黑" panose="020B0503020204020204" pitchFamily="34" charset="-122"/>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530860" y="2793365"/>
            <a:ext cx="1243330" cy="1304925"/>
            <a:chOff x="493940" y="1854851"/>
            <a:chExt cx="3511550" cy="3806825"/>
          </a:xfrm>
        </p:grpSpPr>
        <p:sp>
          <p:nvSpPr>
            <p:cNvPr id="6" name="5"/>
            <p:cNvSpPr>
              <a:spLocks noChangeArrowheads="1"/>
            </p:cNvSpPr>
            <p:nvPr/>
          </p:nvSpPr>
          <p:spPr bwMode="auto">
            <a:xfrm>
              <a:off x="1687740" y="3908017"/>
              <a:ext cx="560917" cy="55985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grpSp>
          <p:nvGrpSpPr>
            <p:cNvPr id="7" name="1"/>
            <p:cNvGrpSpPr/>
            <p:nvPr/>
          </p:nvGrpSpPr>
          <p:grpSpPr bwMode="auto">
            <a:xfrm>
              <a:off x="1969257" y="1854851"/>
              <a:ext cx="2036233" cy="2334683"/>
              <a:chOff x="3879850" y="2675943"/>
              <a:chExt cx="3054350" cy="3502025"/>
            </a:xfrm>
            <a:solidFill>
              <a:srgbClr val="3D7351"/>
            </a:solidFill>
          </p:grpSpPr>
          <p:sp>
            <p:nvSpPr>
              <p:cNvPr id="11" name="4"/>
              <p:cNvSpPr/>
              <p:nvPr/>
            </p:nvSpPr>
            <p:spPr bwMode="auto">
              <a:xfrm>
                <a:off x="5710238" y="3528431"/>
                <a:ext cx="1223962" cy="644525"/>
              </a:xfrm>
              <a:custGeom>
                <a:avLst/>
                <a:gdLst>
                  <a:gd name="T0" fmla="*/ 344 w 771"/>
                  <a:gd name="T1" fmla="*/ 0 h 406"/>
                  <a:gd name="T2" fmla="*/ 771 w 771"/>
                  <a:gd name="T3" fmla="*/ 40 h 406"/>
                  <a:gd name="T4" fmla="*/ 274 w 771"/>
                  <a:gd name="T5" fmla="*/ 379 h 406"/>
                  <a:gd name="T6" fmla="*/ 0 w 771"/>
                  <a:gd name="T7" fmla="*/ 406 h 406"/>
                  <a:gd name="T8" fmla="*/ 344 w 771"/>
                  <a:gd name="T9" fmla="*/ 0 h 406"/>
                </a:gdLst>
                <a:ahLst/>
                <a:cxnLst>
                  <a:cxn ang="0">
                    <a:pos x="T0" y="T1"/>
                  </a:cxn>
                  <a:cxn ang="0">
                    <a:pos x="T2" y="T3"/>
                  </a:cxn>
                  <a:cxn ang="0">
                    <a:pos x="T4" y="T5"/>
                  </a:cxn>
                  <a:cxn ang="0">
                    <a:pos x="T6" y="T7"/>
                  </a:cxn>
                  <a:cxn ang="0">
                    <a:pos x="T8" y="T9"/>
                  </a:cxn>
                </a:cxnLst>
                <a:rect l="0" t="0" r="r" b="b"/>
                <a:pathLst>
                  <a:path w="771" h="406">
                    <a:moveTo>
                      <a:pt x="344" y="0"/>
                    </a:moveTo>
                    <a:lnTo>
                      <a:pt x="771" y="40"/>
                    </a:lnTo>
                    <a:lnTo>
                      <a:pt x="274" y="379"/>
                    </a:lnTo>
                    <a:lnTo>
                      <a:pt x="0" y="406"/>
                    </a:lnTo>
                    <a:lnTo>
                      <a:pt x="344" y="0"/>
                    </a:ln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12" name="1"/>
              <p:cNvSpPr/>
              <p:nvPr/>
            </p:nvSpPr>
            <p:spPr bwMode="auto">
              <a:xfrm>
                <a:off x="5414963" y="2675943"/>
                <a:ext cx="568325" cy="1322388"/>
              </a:xfrm>
              <a:custGeom>
                <a:avLst/>
                <a:gdLst>
                  <a:gd name="T0" fmla="*/ 358 w 358"/>
                  <a:gd name="T1" fmla="*/ 400 h 833"/>
                  <a:gd name="T2" fmla="*/ 226 w 358"/>
                  <a:gd name="T3" fmla="*/ 0 h 833"/>
                  <a:gd name="T4" fmla="*/ 0 w 358"/>
                  <a:gd name="T5" fmla="*/ 556 h 833"/>
                  <a:gd name="T6" fmla="*/ 35 w 358"/>
                  <a:gd name="T7" fmla="*/ 833 h 833"/>
                  <a:gd name="T8" fmla="*/ 358 w 358"/>
                  <a:gd name="T9" fmla="*/ 400 h 833"/>
                </a:gdLst>
                <a:ahLst/>
                <a:cxnLst>
                  <a:cxn ang="0">
                    <a:pos x="T0" y="T1"/>
                  </a:cxn>
                  <a:cxn ang="0">
                    <a:pos x="T2" y="T3"/>
                  </a:cxn>
                  <a:cxn ang="0">
                    <a:pos x="T4" y="T5"/>
                  </a:cxn>
                  <a:cxn ang="0">
                    <a:pos x="T6" y="T7"/>
                  </a:cxn>
                  <a:cxn ang="0">
                    <a:pos x="T8" y="T9"/>
                  </a:cxn>
                </a:cxnLst>
                <a:rect l="0" t="0" r="r" b="b"/>
                <a:pathLst>
                  <a:path w="358" h="833">
                    <a:moveTo>
                      <a:pt x="358" y="400"/>
                    </a:moveTo>
                    <a:lnTo>
                      <a:pt x="226" y="0"/>
                    </a:lnTo>
                    <a:lnTo>
                      <a:pt x="0" y="556"/>
                    </a:lnTo>
                    <a:lnTo>
                      <a:pt x="35" y="833"/>
                    </a:lnTo>
                    <a:lnTo>
                      <a:pt x="358" y="400"/>
                    </a:ln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13" name="3"/>
              <p:cNvSpPr/>
              <p:nvPr/>
            </p:nvSpPr>
            <p:spPr bwMode="auto">
              <a:xfrm>
                <a:off x="3879850" y="3149018"/>
                <a:ext cx="2503488" cy="3028950"/>
              </a:xfrm>
              <a:custGeom>
                <a:avLst/>
                <a:gdLst>
                  <a:gd name="T0" fmla="*/ 0 w 1577"/>
                  <a:gd name="T1" fmla="*/ 1908 h 1908"/>
                  <a:gd name="T2" fmla="*/ 239 w 1577"/>
                  <a:gd name="T3" fmla="*/ 1443 h 1908"/>
                  <a:gd name="T4" fmla="*/ 264 w 1577"/>
                  <a:gd name="T5" fmla="*/ 1523 h 1908"/>
                  <a:gd name="T6" fmla="*/ 1387 w 1577"/>
                  <a:gd name="T7" fmla="*/ 0 h 1908"/>
                  <a:gd name="T8" fmla="*/ 1577 w 1577"/>
                  <a:gd name="T9" fmla="*/ 161 h 1908"/>
                  <a:gd name="T10" fmla="*/ 341 w 1577"/>
                  <a:gd name="T11" fmla="*/ 1588 h 1908"/>
                  <a:gd name="T12" fmla="*/ 422 w 1577"/>
                  <a:gd name="T13" fmla="*/ 1601 h 1908"/>
                  <a:gd name="T14" fmla="*/ 0 w 1577"/>
                  <a:gd name="T15" fmla="*/ 1908 h 19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908">
                    <a:moveTo>
                      <a:pt x="0" y="1908"/>
                    </a:moveTo>
                    <a:lnTo>
                      <a:pt x="239" y="1443"/>
                    </a:lnTo>
                    <a:lnTo>
                      <a:pt x="264" y="1523"/>
                    </a:lnTo>
                    <a:lnTo>
                      <a:pt x="1387" y="0"/>
                    </a:lnTo>
                    <a:lnTo>
                      <a:pt x="1577" y="161"/>
                    </a:lnTo>
                    <a:lnTo>
                      <a:pt x="341" y="1588"/>
                    </a:lnTo>
                    <a:lnTo>
                      <a:pt x="422" y="1601"/>
                    </a:lnTo>
                    <a:lnTo>
                      <a:pt x="0" y="1908"/>
                    </a:ln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grpSp>
        <p:sp>
          <p:nvSpPr>
            <p:cNvPr id="8" name="12"/>
            <p:cNvSpPr/>
            <p:nvPr/>
          </p:nvSpPr>
          <p:spPr bwMode="auto">
            <a:xfrm>
              <a:off x="1258057" y="3478334"/>
              <a:ext cx="1422400" cy="1421342"/>
            </a:xfrm>
            <a:custGeom>
              <a:avLst/>
              <a:gdLst>
                <a:gd name="T0" fmla="*/ 250 w 500"/>
                <a:gd name="T1" fmla="*/ 500 h 500"/>
                <a:gd name="T2" fmla="*/ 0 w 500"/>
                <a:gd name="T3" fmla="*/ 250 h 500"/>
                <a:gd name="T4" fmla="*/ 250 w 500"/>
                <a:gd name="T5" fmla="*/ 0 h 500"/>
                <a:gd name="T6" fmla="*/ 348 w 500"/>
                <a:gd name="T7" fmla="*/ 20 h 500"/>
                <a:gd name="T8" fmla="*/ 311 w 500"/>
                <a:gd name="T9" fmla="*/ 75 h 500"/>
                <a:gd name="T10" fmla="*/ 250 w 500"/>
                <a:gd name="T11" fmla="*/ 64 h 500"/>
                <a:gd name="T12" fmla="*/ 64 w 500"/>
                <a:gd name="T13" fmla="*/ 250 h 500"/>
                <a:gd name="T14" fmla="*/ 250 w 500"/>
                <a:gd name="T15" fmla="*/ 435 h 500"/>
                <a:gd name="T16" fmla="*/ 435 w 500"/>
                <a:gd name="T17" fmla="*/ 250 h 500"/>
                <a:gd name="T18" fmla="*/ 414 w 500"/>
                <a:gd name="T19" fmla="*/ 164 h 500"/>
                <a:gd name="T20" fmla="*/ 460 w 500"/>
                <a:gd name="T21" fmla="*/ 114 h 500"/>
                <a:gd name="T22" fmla="*/ 500 w 500"/>
                <a:gd name="T23" fmla="*/ 250 h 500"/>
                <a:gd name="T24" fmla="*/ 250 w 500"/>
                <a:gd name="T25" fmla="*/ 5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500">
                  <a:moveTo>
                    <a:pt x="250" y="500"/>
                  </a:moveTo>
                  <a:cubicBezTo>
                    <a:pt x="112" y="500"/>
                    <a:pt x="0" y="388"/>
                    <a:pt x="0" y="250"/>
                  </a:cubicBezTo>
                  <a:cubicBezTo>
                    <a:pt x="0" y="112"/>
                    <a:pt x="112" y="0"/>
                    <a:pt x="250" y="0"/>
                  </a:cubicBezTo>
                  <a:cubicBezTo>
                    <a:pt x="285" y="0"/>
                    <a:pt x="318" y="7"/>
                    <a:pt x="348" y="20"/>
                  </a:cubicBezTo>
                  <a:cubicBezTo>
                    <a:pt x="311" y="75"/>
                    <a:pt x="311" y="75"/>
                    <a:pt x="311" y="75"/>
                  </a:cubicBezTo>
                  <a:cubicBezTo>
                    <a:pt x="291" y="68"/>
                    <a:pt x="271" y="64"/>
                    <a:pt x="250" y="64"/>
                  </a:cubicBezTo>
                  <a:cubicBezTo>
                    <a:pt x="147" y="64"/>
                    <a:pt x="64" y="147"/>
                    <a:pt x="64" y="250"/>
                  </a:cubicBezTo>
                  <a:cubicBezTo>
                    <a:pt x="64" y="352"/>
                    <a:pt x="147" y="435"/>
                    <a:pt x="250" y="435"/>
                  </a:cubicBezTo>
                  <a:cubicBezTo>
                    <a:pt x="352" y="435"/>
                    <a:pt x="435" y="352"/>
                    <a:pt x="435" y="250"/>
                  </a:cubicBezTo>
                  <a:cubicBezTo>
                    <a:pt x="435" y="219"/>
                    <a:pt x="427" y="189"/>
                    <a:pt x="414" y="164"/>
                  </a:cubicBezTo>
                  <a:cubicBezTo>
                    <a:pt x="460" y="114"/>
                    <a:pt x="460" y="114"/>
                    <a:pt x="460" y="114"/>
                  </a:cubicBezTo>
                  <a:cubicBezTo>
                    <a:pt x="485" y="153"/>
                    <a:pt x="500" y="200"/>
                    <a:pt x="500" y="250"/>
                  </a:cubicBezTo>
                  <a:cubicBezTo>
                    <a:pt x="500" y="388"/>
                    <a:pt x="388" y="500"/>
                    <a:pt x="250" y="500"/>
                  </a:cubicBez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9" name="9"/>
            <p:cNvSpPr/>
            <p:nvPr/>
          </p:nvSpPr>
          <p:spPr bwMode="auto">
            <a:xfrm>
              <a:off x="880232" y="3100509"/>
              <a:ext cx="2175933" cy="2174875"/>
            </a:xfrm>
            <a:custGeom>
              <a:avLst/>
              <a:gdLst>
                <a:gd name="T0" fmla="*/ 383 w 765"/>
                <a:gd name="T1" fmla="*/ 765 h 765"/>
                <a:gd name="T2" fmla="*/ 0 w 765"/>
                <a:gd name="T3" fmla="*/ 383 h 765"/>
                <a:gd name="T4" fmla="*/ 383 w 765"/>
                <a:gd name="T5" fmla="*/ 0 h 765"/>
                <a:gd name="T6" fmla="*/ 562 w 765"/>
                <a:gd name="T7" fmla="*/ 45 h 765"/>
                <a:gd name="T8" fmla="*/ 529 w 765"/>
                <a:gd name="T9" fmla="*/ 93 h 765"/>
                <a:gd name="T10" fmla="*/ 383 w 765"/>
                <a:gd name="T11" fmla="*/ 58 h 765"/>
                <a:gd name="T12" fmla="*/ 153 w 765"/>
                <a:gd name="T13" fmla="*/ 153 h 765"/>
                <a:gd name="T14" fmla="*/ 58 w 765"/>
                <a:gd name="T15" fmla="*/ 383 h 765"/>
                <a:gd name="T16" fmla="*/ 153 w 765"/>
                <a:gd name="T17" fmla="*/ 612 h 765"/>
                <a:gd name="T18" fmla="*/ 383 w 765"/>
                <a:gd name="T19" fmla="*/ 707 h 765"/>
                <a:gd name="T20" fmla="*/ 612 w 765"/>
                <a:gd name="T21" fmla="*/ 612 h 765"/>
                <a:gd name="T22" fmla="*/ 707 w 765"/>
                <a:gd name="T23" fmla="*/ 383 h 765"/>
                <a:gd name="T24" fmla="*/ 640 w 765"/>
                <a:gd name="T25" fmla="*/ 186 h 765"/>
                <a:gd name="T26" fmla="*/ 680 w 765"/>
                <a:gd name="T27" fmla="*/ 143 h 765"/>
                <a:gd name="T28" fmla="*/ 765 w 765"/>
                <a:gd name="T29" fmla="*/ 383 h 765"/>
                <a:gd name="T30" fmla="*/ 383 w 765"/>
                <a:gd name="T3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765">
                  <a:moveTo>
                    <a:pt x="383" y="765"/>
                  </a:moveTo>
                  <a:cubicBezTo>
                    <a:pt x="171" y="765"/>
                    <a:pt x="0" y="594"/>
                    <a:pt x="0" y="383"/>
                  </a:cubicBezTo>
                  <a:cubicBezTo>
                    <a:pt x="0" y="171"/>
                    <a:pt x="171" y="0"/>
                    <a:pt x="383" y="0"/>
                  </a:cubicBezTo>
                  <a:cubicBezTo>
                    <a:pt x="447" y="0"/>
                    <a:pt x="508" y="16"/>
                    <a:pt x="562" y="45"/>
                  </a:cubicBezTo>
                  <a:cubicBezTo>
                    <a:pt x="529" y="93"/>
                    <a:pt x="529" y="93"/>
                    <a:pt x="529" y="93"/>
                  </a:cubicBezTo>
                  <a:cubicBezTo>
                    <a:pt x="485" y="71"/>
                    <a:pt x="435" y="58"/>
                    <a:pt x="383" y="58"/>
                  </a:cubicBezTo>
                  <a:cubicBezTo>
                    <a:pt x="293" y="59"/>
                    <a:pt x="212" y="95"/>
                    <a:pt x="153" y="153"/>
                  </a:cubicBezTo>
                  <a:cubicBezTo>
                    <a:pt x="95" y="212"/>
                    <a:pt x="59" y="293"/>
                    <a:pt x="58" y="383"/>
                  </a:cubicBezTo>
                  <a:cubicBezTo>
                    <a:pt x="59" y="472"/>
                    <a:pt x="95" y="553"/>
                    <a:pt x="153" y="612"/>
                  </a:cubicBezTo>
                  <a:cubicBezTo>
                    <a:pt x="212" y="671"/>
                    <a:pt x="293" y="707"/>
                    <a:pt x="383" y="707"/>
                  </a:cubicBezTo>
                  <a:cubicBezTo>
                    <a:pt x="472" y="707"/>
                    <a:pt x="553" y="671"/>
                    <a:pt x="612" y="612"/>
                  </a:cubicBezTo>
                  <a:cubicBezTo>
                    <a:pt x="671" y="553"/>
                    <a:pt x="707" y="472"/>
                    <a:pt x="707" y="383"/>
                  </a:cubicBezTo>
                  <a:cubicBezTo>
                    <a:pt x="707" y="309"/>
                    <a:pt x="682" y="240"/>
                    <a:pt x="640" y="186"/>
                  </a:cubicBezTo>
                  <a:cubicBezTo>
                    <a:pt x="680" y="143"/>
                    <a:pt x="680" y="143"/>
                    <a:pt x="680" y="143"/>
                  </a:cubicBezTo>
                  <a:cubicBezTo>
                    <a:pt x="733" y="208"/>
                    <a:pt x="765" y="292"/>
                    <a:pt x="765" y="383"/>
                  </a:cubicBezTo>
                  <a:cubicBezTo>
                    <a:pt x="765" y="594"/>
                    <a:pt x="594" y="765"/>
                    <a:pt x="383" y="765"/>
                  </a:cubicBez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10" name="8"/>
            <p:cNvSpPr/>
            <p:nvPr/>
          </p:nvSpPr>
          <p:spPr bwMode="auto">
            <a:xfrm>
              <a:off x="493940" y="2713159"/>
              <a:ext cx="2951692" cy="2948517"/>
            </a:xfrm>
            <a:custGeom>
              <a:avLst/>
              <a:gdLst>
                <a:gd name="T0" fmla="*/ 519 w 1038"/>
                <a:gd name="T1" fmla="*/ 0 h 1037"/>
                <a:gd name="T2" fmla="*/ 775 w 1038"/>
                <a:gd name="T3" fmla="*/ 68 h 1037"/>
                <a:gd name="T4" fmla="*/ 740 w 1038"/>
                <a:gd name="T5" fmla="*/ 119 h 1037"/>
                <a:gd name="T6" fmla="*/ 519 w 1038"/>
                <a:gd name="T7" fmla="*/ 62 h 1037"/>
                <a:gd name="T8" fmla="*/ 196 w 1038"/>
                <a:gd name="T9" fmla="*/ 196 h 1037"/>
                <a:gd name="T10" fmla="*/ 62 w 1038"/>
                <a:gd name="T11" fmla="*/ 519 h 1037"/>
                <a:gd name="T12" fmla="*/ 196 w 1038"/>
                <a:gd name="T13" fmla="*/ 842 h 1037"/>
                <a:gd name="T14" fmla="*/ 519 w 1038"/>
                <a:gd name="T15" fmla="*/ 976 h 1037"/>
                <a:gd name="T16" fmla="*/ 842 w 1038"/>
                <a:gd name="T17" fmla="*/ 842 h 1037"/>
                <a:gd name="T18" fmla="*/ 976 w 1038"/>
                <a:gd name="T19" fmla="*/ 519 h 1037"/>
                <a:gd name="T20" fmla="*/ 867 w 1038"/>
                <a:gd name="T21" fmla="*/ 224 h 1037"/>
                <a:gd name="T22" fmla="*/ 910 w 1038"/>
                <a:gd name="T23" fmla="*/ 178 h 1037"/>
                <a:gd name="T24" fmla="*/ 1038 w 1038"/>
                <a:gd name="T25" fmla="*/ 519 h 1037"/>
                <a:gd name="T26" fmla="*/ 519 w 1038"/>
                <a:gd name="T27" fmla="*/ 1037 h 1037"/>
                <a:gd name="T28" fmla="*/ 0 w 1038"/>
                <a:gd name="T29" fmla="*/ 519 h 1037"/>
                <a:gd name="T30" fmla="*/ 519 w 1038"/>
                <a:gd name="T31"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8" h="1037">
                  <a:moveTo>
                    <a:pt x="519" y="0"/>
                  </a:moveTo>
                  <a:cubicBezTo>
                    <a:pt x="612" y="0"/>
                    <a:pt x="700" y="25"/>
                    <a:pt x="775" y="68"/>
                  </a:cubicBezTo>
                  <a:cubicBezTo>
                    <a:pt x="740" y="119"/>
                    <a:pt x="740" y="119"/>
                    <a:pt x="740" y="119"/>
                  </a:cubicBezTo>
                  <a:cubicBezTo>
                    <a:pt x="675" y="83"/>
                    <a:pt x="599" y="62"/>
                    <a:pt x="519" y="62"/>
                  </a:cubicBezTo>
                  <a:cubicBezTo>
                    <a:pt x="392" y="62"/>
                    <a:pt x="278" y="113"/>
                    <a:pt x="196" y="196"/>
                  </a:cubicBezTo>
                  <a:cubicBezTo>
                    <a:pt x="113" y="278"/>
                    <a:pt x="62" y="392"/>
                    <a:pt x="62" y="519"/>
                  </a:cubicBezTo>
                  <a:cubicBezTo>
                    <a:pt x="62" y="645"/>
                    <a:pt x="113" y="759"/>
                    <a:pt x="196" y="842"/>
                  </a:cubicBezTo>
                  <a:cubicBezTo>
                    <a:pt x="278" y="925"/>
                    <a:pt x="392" y="976"/>
                    <a:pt x="519" y="976"/>
                  </a:cubicBezTo>
                  <a:cubicBezTo>
                    <a:pt x="645" y="976"/>
                    <a:pt x="759" y="925"/>
                    <a:pt x="842" y="842"/>
                  </a:cubicBezTo>
                  <a:cubicBezTo>
                    <a:pt x="925" y="759"/>
                    <a:pt x="976" y="645"/>
                    <a:pt x="976" y="519"/>
                  </a:cubicBezTo>
                  <a:cubicBezTo>
                    <a:pt x="976" y="406"/>
                    <a:pt x="935" y="303"/>
                    <a:pt x="867" y="224"/>
                  </a:cubicBezTo>
                  <a:cubicBezTo>
                    <a:pt x="910" y="178"/>
                    <a:pt x="910" y="178"/>
                    <a:pt x="910" y="178"/>
                  </a:cubicBezTo>
                  <a:cubicBezTo>
                    <a:pt x="989" y="269"/>
                    <a:pt x="1037" y="388"/>
                    <a:pt x="1038" y="519"/>
                  </a:cubicBezTo>
                  <a:cubicBezTo>
                    <a:pt x="1037" y="805"/>
                    <a:pt x="805" y="1037"/>
                    <a:pt x="519" y="1037"/>
                  </a:cubicBezTo>
                  <a:cubicBezTo>
                    <a:pt x="232" y="1037"/>
                    <a:pt x="0" y="805"/>
                    <a:pt x="0" y="519"/>
                  </a:cubicBezTo>
                  <a:cubicBezTo>
                    <a:pt x="0" y="232"/>
                    <a:pt x="232" y="0"/>
                    <a:pt x="519" y="0"/>
                  </a:cubicBez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grpSp>
      <p:sp>
        <p:nvSpPr>
          <p:cNvPr id="5" name="文本框 4"/>
          <p:cNvSpPr txBox="1"/>
          <p:nvPr/>
        </p:nvSpPr>
        <p:spPr>
          <a:xfrm>
            <a:off x="1151890" y="5719445"/>
            <a:ext cx="10592435" cy="583565"/>
          </a:xfrm>
          <a:prstGeom prst="rect">
            <a:avLst/>
          </a:prstGeom>
          <a:noFill/>
          <a:ln w="9525" cap="flat" cmpd="sng">
            <a:solidFill>
              <a:schemeClr val="tx1"/>
            </a:solidFill>
            <a:prstDash val="dashDot"/>
            <a:round/>
            <a:headEnd type="none" w="med" len="med"/>
            <a:tailEnd type="none" w="med" len="med"/>
          </a:ln>
        </p:spPr>
        <p:txBody>
          <a:bodyPr wrap="square" anchor="t">
            <a:spAutoFit/>
          </a:bodyPr>
          <a:lstStyle/>
          <a:p>
            <a:r>
              <a:rPr lang="zh-CN" altLang="zh-CN" sz="1600">
                <a:solidFill>
                  <a:srgbClr val="C00000"/>
                </a:solidFill>
                <a:latin typeface="黑体" panose="02010609060101010101" charset="-122"/>
                <a:ea typeface="黑体" panose="02010609060101010101" charset="-122"/>
              </a:rPr>
              <a:t>知识点：</a:t>
            </a:r>
            <a:r>
              <a:rPr lang="en-US" altLang="zh-CN" sz="1600">
                <a:solidFill>
                  <a:srgbClr val="C00000"/>
                </a:solidFill>
                <a:latin typeface="黑体" panose="02010609060101010101" charset="-122"/>
                <a:ea typeface="黑体" panose="02010609060101010101" charset="-122"/>
              </a:rPr>
              <a:t>1.</a:t>
            </a:r>
            <a:r>
              <a:rPr lang="zh-CN" altLang="zh-CN" sz="1600">
                <a:solidFill>
                  <a:srgbClr val="C00000"/>
                </a:solidFill>
                <a:latin typeface="黑体" panose="02010609060101010101" charset="-122"/>
                <a:ea typeface="黑体" panose="02010609060101010101" charset="-122"/>
              </a:rPr>
              <a:t>政治生日即党员入党时间，也就是成为预备党员时间。</a:t>
            </a:r>
            <a:endParaRPr lang="zh-CN" altLang="zh-CN" sz="1600">
              <a:solidFill>
                <a:srgbClr val="C00000"/>
              </a:solidFill>
              <a:latin typeface="黑体" panose="02010609060101010101" charset="-122"/>
              <a:ea typeface="黑体" panose="02010609060101010101" charset="-122"/>
            </a:endParaRPr>
          </a:p>
          <a:p>
            <a:r>
              <a:rPr lang="en-US" altLang="zh-CN" sz="1600">
                <a:solidFill>
                  <a:srgbClr val="C00000"/>
                </a:solidFill>
                <a:latin typeface="黑体" panose="02010609060101010101" charset="-122"/>
                <a:ea typeface="黑体" panose="02010609060101010101" charset="-122"/>
              </a:rPr>
              <a:t>        2.</a:t>
            </a:r>
            <a:r>
              <a:rPr lang="zh-CN" altLang="en-US" sz="1600">
                <a:solidFill>
                  <a:srgbClr val="C00000"/>
                </a:solidFill>
                <a:latin typeface="黑体" panose="02010609060101010101" charset="-122"/>
                <a:ea typeface="黑体" panose="02010609060101010101" charset="-122"/>
              </a:rPr>
              <a:t>区分党龄和党籍：党龄从正式党员算起，党籍从成为预备党员之日取得。</a:t>
            </a:r>
            <a:endParaRPr lang="zh-CN" altLang="en-US" sz="1600">
              <a:solidFill>
                <a:srgbClr val="C00000"/>
              </a:solidFill>
              <a:latin typeface="黑体" panose="02010609060101010101" charset="-122"/>
              <a:ea typeface="黑体" panose="02010609060101010101" charset="-122"/>
            </a:endParaRPr>
          </a:p>
        </p:txBody>
      </p:sp>
      <p:cxnSp>
        <p:nvCxnSpPr>
          <p:cNvPr id="18" name="1"/>
          <p:cNvCxnSpPr/>
          <p:nvPr/>
        </p:nvCxnSpPr>
        <p:spPr bwMode="auto">
          <a:xfrm>
            <a:off x="2180650" y="4592314"/>
            <a:ext cx="354905" cy="0"/>
          </a:xfrm>
          <a:prstGeom prst="straightConnector1">
            <a:avLst/>
          </a:prstGeom>
          <a:ln w="952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8"/>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a:t>
            </a:r>
            <a:r>
              <a:rPr lang="zh-CN" altLang="en-US" spc="300" dirty="0">
                <a:solidFill>
                  <a:schemeClr val="bg1"/>
                </a:solidFill>
                <a:latin typeface="微软雅黑" panose="020B0503020204020204" pitchFamily="34" charset="-122"/>
                <a:ea typeface="微软雅黑" panose="020B0503020204020204" pitchFamily="34" charset="-122"/>
              </a:rPr>
              <a:t>开展</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nvSpPr>
        <p:spPr>
          <a:xfrm>
            <a:off x="1124585" y="638175"/>
            <a:ext cx="56629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b="0" spc="300" dirty="0">
                <a:solidFill>
                  <a:srgbClr val="E61817"/>
                </a:solidFill>
                <a:latin typeface="方正小标宋_GBK" panose="03000509000000000000" charset="-122"/>
                <a:ea typeface="方正小标宋_GBK" panose="03000509000000000000" charset="-122"/>
                <a:sym typeface="+mn-ea"/>
              </a:rPr>
              <a:t>党员过政治生日可参考的形式内容</a:t>
            </a:r>
            <a:endParaRPr lang="zh-CN" altLang="en-US" b="0" spc="300" dirty="0">
              <a:solidFill>
                <a:srgbClr val="E61817"/>
              </a:solidFill>
              <a:latin typeface="方正小标宋_GBK" panose="03000509000000000000" charset="-122"/>
              <a:ea typeface="方正小标宋_GBK" panose="03000509000000000000" charset="-122"/>
              <a:sym typeface="+mn-ea"/>
            </a:endParaRPr>
          </a:p>
        </p:txBody>
      </p:sp>
      <p:sp>
        <p:nvSpPr>
          <p:cNvPr id="60" name="文本框 59"/>
          <p:cNvSpPr txBox="1"/>
          <p:nvPr/>
        </p:nvSpPr>
        <p:spPr>
          <a:xfrm>
            <a:off x="593725" y="1160780"/>
            <a:ext cx="11097895" cy="3688080"/>
          </a:xfrm>
          <a:prstGeom prst="rect">
            <a:avLst/>
          </a:prstGeom>
          <a:noFill/>
        </p:spPr>
        <p:txBody>
          <a:bodyPr wrap="square" rtlCol="0">
            <a:spAutoFit/>
          </a:bodyPr>
          <a:p>
            <a:pPr algn="just">
              <a:lnSpc>
                <a:spcPct val="130000"/>
              </a:lnSpc>
            </a:pPr>
            <a:r>
              <a:rPr lang="en-US" altLang="zh-CN" dirty="0">
                <a:latin typeface="微软雅黑" panose="020B0503020204020204" pitchFamily="34" charset="-122"/>
                <a:ea typeface="微软雅黑" panose="020B0503020204020204" pitchFamily="34" charset="-122"/>
              </a:rPr>
              <a:t>      1.</a:t>
            </a:r>
            <a:r>
              <a:rPr lang="zh-CN" altLang="en-US" dirty="0">
                <a:latin typeface="微软雅黑" panose="020B0503020204020204" pitchFamily="34" charset="-122"/>
                <a:ea typeface="微软雅黑" panose="020B0503020204020204" pitchFamily="34" charset="-122"/>
              </a:rPr>
              <a:t>发送祝福信息。如：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今天是您的政治生日，××××年××月××日，您光荣加入了中国共产党。在这神圣的日子里，希望您时刻牢记自己是一名共产党员，践行入党誓词，不负党的重任，永葆共产党员的先进本色！</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2.</a:t>
            </a:r>
            <a:r>
              <a:rPr lang="zh-CN" altLang="en-US" dirty="0">
                <a:latin typeface="微软雅黑" panose="020B0503020204020204" pitchFamily="34" charset="-122"/>
                <a:ea typeface="微软雅黑" panose="020B0503020204020204" pitchFamily="34" charset="-122"/>
              </a:rPr>
              <a:t>赠送贺卡和礼物。以党支部的名义向过政治生日的党员赠送生日贺卡和生日礼物（一般以党建理论书籍、学习笔记本为主）。贺卡建议寄语由支部书记亲笔书写。</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3.</a:t>
            </a:r>
            <a:r>
              <a:rPr lang="zh-CN" altLang="en-US" dirty="0">
                <a:latin typeface="微软雅黑" panose="020B0503020204020204" pitchFamily="34" charset="-122"/>
                <a:ea typeface="微软雅黑" panose="020B0503020204020204" pitchFamily="34" charset="-122"/>
              </a:rPr>
              <a:t>重温入党誓词。只一人过生日时，由过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政治生日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的同志领誓。集体过生日时，可有支部书记领誓。</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4.</a:t>
            </a:r>
            <a:r>
              <a:rPr lang="zh-CN" altLang="en-US" dirty="0">
                <a:latin typeface="微软雅黑" panose="020B0503020204020204" pitchFamily="34" charset="-122"/>
                <a:ea typeface="微软雅黑" panose="020B0503020204020204" pitchFamily="34" charset="-122"/>
              </a:rPr>
              <a:t>重温党章或入党志愿书。由本人在活动当天宣读。</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5.</a:t>
            </a:r>
            <a:r>
              <a:rPr lang="zh-CN" altLang="en-US" dirty="0">
                <a:latin typeface="微软雅黑" panose="020B0503020204020204" pitchFamily="34" charset="-122"/>
                <a:ea typeface="微软雅黑" panose="020B0503020204020204" pitchFamily="34" charset="-122"/>
              </a:rPr>
              <a:t>写生日感言或寄语。感言不要求篇幅，不拘泥形式，发自内心真情流露。</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6.</a:t>
            </a:r>
            <a:r>
              <a:rPr lang="zh-CN" altLang="en-US" dirty="0">
                <a:latin typeface="微软雅黑" panose="020B0503020204020204" pitchFamily="34" charset="-122"/>
                <a:ea typeface="微软雅黑" panose="020B0503020204020204" pitchFamily="34" charset="-122"/>
              </a:rPr>
              <a:t>组织志愿服务活动或开展党员示范岗活动。</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7.</a:t>
            </a:r>
            <a:r>
              <a:rPr lang="zh-CN" altLang="en-US" dirty="0">
                <a:latin typeface="微软雅黑" panose="020B0503020204020204" pitchFamily="34" charset="-122"/>
                <a:ea typeface="微软雅黑" panose="020B0503020204020204" pitchFamily="34" charset="-122"/>
              </a:rPr>
              <a:t>开展谈心谈话。由支部书记或委员与党员进行一次谈心谈话。</a:t>
            </a:r>
            <a:endParaRPr lang="en-US" altLang="zh-CN"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530350" y="4922520"/>
            <a:ext cx="10161270" cy="1630045"/>
          </a:xfrm>
          <a:prstGeom prst="rect">
            <a:avLst/>
          </a:prstGeom>
          <a:noFill/>
          <a:ln w="9525" cap="flat" cmpd="sng">
            <a:solidFill>
              <a:schemeClr val="tx1"/>
            </a:solidFill>
            <a:prstDash val="dashDot"/>
            <a:round/>
            <a:headEnd type="none" w="med" len="med"/>
            <a:tailEnd type="none" w="med" len="med"/>
          </a:ln>
        </p:spPr>
        <p:txBody>
          <a:bodyPr wrap="square" anchor="t">
            <a:spAutoFit/>
          </a:bodyPr>
          <a:p>
            <a:r>
              <a:rPr lang="zh-CN" altLang="zh-CN" sz="2000">
                <a:latin typeface="黑体" panose="02010609060101010101" charset="-122"/>
                <a:ea typeface="黑体" panose="02010609060101010101" charset="-122"/>
              </a:rPr>
              <a:t>关键点：</a:t>
            </a:r>
            <a:r>
              <a:rPr lang="en-US" altLang="zh-CN" sz="2000">
                <a:latin typeface="黑体" panose="02010609060101010101" charset="-122"/>
                <a:ea typeface="黑体" panose="02010609060101010101" charset="-122"/>
              </a:rPr>
              <a:t>1.</a:t>
            </a:r>
            <a:r>
              <a:rPr lang="zh-CN" altLang="en-US" sz="2000">
                <a:latin typeface="黑体" panose="02010609060101010101" charset="-122"/>
                <a:ea typeface="黑体" panose="02010609060101010101" charset="-122"/>
              </a:rPr>
              <a:t>过政治生日要体现仪式感，即要组织正式会议或活动进行。</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        </a:t>
            </a:r>
            <a:r>
              <a:rPr lang="en-US" altLang="zh-CN" sz="2000">
                <a:latin typeface="黑体" panose="02010609060101010101" charset="-122"/>
                <a:ea typeface="黑体" panose="02010609060101010101" charset="-122"/>
              </a:rPr>
              <a:t>2.</a:t>
            </a:r>
            <a:r>
              <a:rPr lang="zh-CN" altLang="en-US" sz="2000">
                <a:latin typeface="黑体" panose="02010609060101010101" charset="-122"/>
                <a:ea typeface="黑体" panose="02010609060101010101" charset="-122"/>
              </a:rPr>
              <a:t>重温入党誓词环节必不可少。</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        </a:t>
            </a:r>
            <a:r>
              <a:rPr lang="en-US" altLang="zh-CN" sz="2000">
                <a:latin typeface="黑体" panose="02010609060101010101" charset="-122"/>
                <a:ea typeface="黑体" panose="02010609060101010101" charset="-122"/>
              </a:rPr>
              <a:t>3.</a:t>
            </a:r>
            <a:r>
              <a:rPr lang="zh-CN" altLang="en-US" sz="2000">
                <a:latin typeface="黑体" panose="02010609060101010101" charset="-122"/>
                <a:ea typeface="黑体" panose="02010609060101010101" charset="-122"/>
              </a:rPr>
              <a:t>每年开展应变化组织形式或内容。</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        </a:t>
            </a:r>
            <a:r>
              <a:rPr lang="en-US" altLang="zh-CN" sz="2000">
                <a:latin typeface="黑体" panose="02010609060101010101" charset="-122"/>
                <a:ea typeface="黑体" panose="02010609060101010101" charset="-122"/>
              </a:rPr>
              <a:t>4.</a:t>
            </a:r>
            <a:r>
              <a:rPr lang="zh-CN" altLang="en-US" sz="2000">
                <a:latin typeface="黑体" panose="02010609060101010101" charset="-122"/>
                <a:ea typeface="黑体" panose="02010609060101010101" charset="-122"/>
              </a:rPr>
              <a:t>一般情况下，过政治生日活动都是以集体形式举办，那么党支部就可以在党员过生日的当天把发送祝福信息或谈心谈话开展起来，让支部工作更加立体。</a:t>
            </a:r>
            <a:endParaRPr lang="zh-CN" altLang="en-US" sz="20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p:bldP spid="2" grpId="0" bldLvl="0" animBg="1"/>
      <p:bldP spid="2" grpId="1" animBg="1"/>
      <p:bldP spid="60" grpId="0"/>
      <p:bldP spid="60"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cxnSp>
        <p:nvCxnSpPr>
          <p:cNvPr id="8" name="Elbow Connector 47"/>
          <p:cNvCxnSpPr>
            <a:cxnSpLocks noChangeShapeType="1"/>
          </p:cNvCxnSpPr>
          <p:nvPr/>
        </p:nvCxnSpPr>
        <p:spPr bwMode="auto">
          <a:xfrm rot="10800000" flipV="1">
            <a:off x="3814763" y="3904240"/>
            <a:ext cx="1792287" cy="1395412"/>
          </a:xfrm>
          <a:prstGeom prst="bentConnector3">
            <a:avLst>
              <a:gd name="adj1" fmla="val 26111"/>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2" name="Elbow Connector 50"/>
          <p:cNvCxnSpPr>
            <a:cxnSpLocks noChangeShapeType="1"/>
          </p:cNvCxnSpPr>
          <p:nvPr/>
        </p:nvCxnSpPr>
        <p:spPr bwMode="auto">
          <a:xfrm rot="10800000">
            <a:off x="3108960" y="3766820"/>
            <a:ext cx="2670810" cy="460375"/>
          </a:xfrm>
          <a:prstGeom prst="bentConnector3">
            <a:avLst>
              <a:gd name="adj1" fmla="val 49976"/>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3" name="Elbow Connector 60"/>
          <p:cNvCxnSpPr>
            <a:cxnSpLocks noChangeShapeType="1"/>
          </p:cNvCxnSpPr>
          <p:nvPr/>
        </p:nvCxnSpPr>
        <p:spPr bwMode="auto">
          <a:xfrm rot="10800000">
            <a:off x="4032568" y="2519622"/>
            <a:ext cx="1655762" cy="1100138"/>
          </a:xfrm>
          <a:prstGeom prst="bentConnector3">
            <a:avLst>
              <a:gd name="adj1" fmla="val 50000"/>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4" name="Elbow Connector 61"/>
          <p:cNvCxnSpPr>
            <a:cxnSpLocks noChangeShapeType="1"/>
          </p:cNvCxnSpPr>
          <p:nvPr/>
        </p:nvCxnSpPr>
        <p:spPr bwMode="auto">
          <a:xfrm>
            <a:off x="6513195" y="3597910"/>
            <a:ext cx="2209800" cy="168910"/>
          </a:xfrm>
          <a:prstGeom prst="bentConnector3">
            <a:avLst>
              <a:gd name="adj1" fmla="val 50029"/>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5" name="Elbow Connector 62"/>
          <p:cNvCxnSpPr>
            <a:cxnSpLocks noChangeShapeType="1"/>
          </p:cNvCxnSpPr>
          <p:nvPr/>
        </p:nvCxnSpPr>
        <p:spPr bwMode="auto">
          <a:xfrm>
            <a:off x="6560185" y="3889375"/>
            <a:ext cx="1734820" cy="1421130"/>
          </a:xfrm>
          <a:prstGeom prst="bentConnector3">
            <a:avLst>
              <a:gd name="adj1" fmla="val 50000"/>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6" name="Elbow Connector 63"/>
          <p:cNvCxnSpPr>
            <a:cxnSpLocks noChangeShapeType="1"/>
          </p:cNvCxnSpPr>
          <p:nvPr/>
        </p:nvCxnSpPr>
        <p:spPr bwMode="auto">
          <a:xfrm flipV="1">
            <a:off x="6406515" y="2366010"/>
            <a:ext cx="1880870" cy="1861820"/>
          </a:xfrm>
          <a:prstGeom prst="bentConnector3">
            <a:avLst>
              <a:gd name="adj1" fmla="val 25151"/>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grpSp>
        <p:nvGrpSpPr>
          <p:cNvPr id="25" name="组合 24"/>
          <p:cNvGrpSpPr/>
          <p:nvPr/>
        </p:nvGrpSpPr>
        <p:grpSpPr>
          <a:xfrm>
            <a:off x="5593080" y="3356610"/>
            <a:ext cx="1005840" cy="1027015"/>
            <a:chOff x="5167313" y="2747587"/>
            <a:chExt cx="1857375" cy="1851025"/>
          </a:xfrm>
        </p:grpSpPr>
        <p:sp>
          <p:nvSpPr>
            <p:cNvPr id="17" name="Oval 19"/>
            <p:cNvSpPr>
              <a:spLocks noChangeArrowheads="1"/>
            </p:cNvSpPr>
            <p:nvPr/>
          </p:nvSpPr>
          <p:spPr bwMode="auto">
            <a:xfrm>
              <a:off x="5167313" y="2747587"/>
              <a:ext cx="1857375" cy="1851025"/>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18" name="文本框 17"/>
            <p:cNvSpPr txBox="1"/>
            <p:nvPr/>
          </p:nvSpPr>
          <p:spPr>
            <a:xfrm>
              <a:off x="5343208" y="2958973"/>
              <a:ext cx="1609725" cy="1495839"/>
            </a:xfrm>
            <a:prstGeom prst="rect">
              <a:avLst/>
            </a:prstGeom>
            <a:noFill/>
          </p:spPr>
          <p:txBody>
            <a:bodyPr wrap="square">
              <a:spAutoFit/>
            </a:bodyPr>
            <a:lstStyle/>
            <a:p>
              <a:pPr algn="ctr" eaLnBrk="1" fontAlgn="auto" hangingPunct="1">
                <a:spcBef>
                  <a:spcPts val="0"/>
                </a:spcBef>
                <a:spcAft>
                  <a:spcPts val="0"/>
                </a:spcAft>
                <a:defRPr/>
              </a:pPr>
              <a:r>
                <a:rPr lang="zh-CN" altLang="en-US" sz="2400" spc="300" dirty="0">
                  <a:solidFill>
                    <a:prstClr val="white"/>
                  </a:solidFill>
                  <a:latin typeface="方正小标宋_GBK" panose="03000509000000000000" charset="-122"/>
                  <a:ea typeface="方正小标宋_GBK" panose="03000509000000000000" charset="-122"/>
                  <a:cs typeface="+mn-ea"/>
                  <a:sym typeface="Arial" panose="020B0704020202020204" pitchFamily="34" charset="0"/>
                </a:rPr>
                <a:t>融入中心</a:t>
              </a:r>
              <a:endParaRPr lang="zh-CN" altLang="en-US" sz="2400" spc="300" dirty="0">
                <a:solidFill>
                  <a:prstClr val="white"/>
                </a:solidFill>
                <a:latin typeface="方正小标宋_GBK" panose="03000509000000000000" charset="-122"/>
                <a:ea typeface="方正小标宋_GBK" panose="03000509000000000000" charset="-122"/>
                <a:cs typeface="+mn-ea"/>
                <a:sym typeface="Arial" panose="020B0704020202020204" pitchFamily="34" charset="0"/>
              </a:endParaRPr>
            </a:p>
          </p:txBody>
        </p:sp>
      </p:grpSp>
      <p:grpSp>
        <p:nvGrpSpPr>
          <p:cNvPr id="5" name="组合 4"/>
          <p:cNvGrpSpPr/>
          <p:nvPr/>
        </p:nvGrpSpPr>
        <p:grpSpPr>
          <a:xfrm>
            <a:off x="2592705" y="2077085"/>
            <a:ext cx="2010410" cy="965200"/>
            <a:chOff x="4083" y="2777"/>
            <a:chExt cx="3166" cy="1520"/>
          </a:xfrm>
        </p:grpSpPr>
        <p:grpSp>
          <p:nvGrpSpPr>
            <p:cNvPr id="29" name="组合 28"/>
            <p:cNvGrpSpPr/>
            <p:nvPr/>
          </p:nvGrpSpPr>
          <p:grpSpPr>
            <a:xfrm>
              <a:off x="5210" y="2777"/>
              <a:ext cx="870" cy="870"/>
              <a:chOff x="3079750" y="1763337"/>
              <a:chExt cx="552450" cy="552450"/>
            </a:xfrm>
          </p:grpSpPr>
          <p:sp>
            <p:nvSpPr>
              <p:cNvPr id="7" name="Oval 35"/>
              <p:cNvSpPr>
                <a:spLocks noChangeAspect="1"/>
              </p:cNvSpPr>
              <p:nvPr/>
            </p:nvSpPr>
            <p:spPr>
              <a:xfrm>
                <a:off x="3079750" y="1763337"/>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19" name="Freeform 91"/>
              <p:cNvSpPr/>
              <p:nvPr/>
            </p:nvSpPr>
            <p:spPr bwMode="auto">
              <a:xfrm>
                <a:off x="3290888" y="1888750"/>
                <a:ext cx="130175" cy="258762"/>
              </a:xfrm>
              <a:custGeom>
                <a:avLst/>
                <a:gdLst>
                  <a:gd name="T0" fmla="*/ 144 w 144"/>
                  <a:gd name="T1" fmla="*/ 72 h 288"/>
                  <a:gd name="T2" fmla="*/ 72 w 144"/>
                  <a:gd name="T3" fmla="*/ 0 h 288"/>
                  <a:gd name="T4" fmla="*/ 0 w 144"/>
                  <a:gd name="T5" fmla="*/ 72 h 288"/>
                  <a:gd name="T6" fmla="*/ 36 w 144"/>
                  <a:gd name="T7" fmla="*/ 134 h 288"/>
                  <a:gd name="T8" fmla="*/ 0 w 144"/>
                  <a:gd name="T9" fmla="*/ 288 h 288"/>
                  <a:gd name="T10" fmla="*/ 144 w 144"/>
                  <a:gd name="T11" fmla="*/ 288 h 288"/>
                  <a:gd name="T12" fmla="*/ 109 w 144"/>
                  <a:gd name="T13" fmla="*/ 134 h 288"/>
                  <a:gd name="T14" fmla="*/ 144 w 144"/>
                  <a:gd name="T15" fmla="*/ 72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88">
                    <a:moveTo>
                      <a:pt x="144" y="72"/>
                    </a:moveTo>
                    <a:cubicBezTo>
                      <a:pt x="144" y="32"/>
                      <a:pt x="112" y="0"/>
                      <a:pt x="72" y="0"/>
                    </a:cubicBezTo>
                    <a:cubicBezTo>
                      <a:pt x="33" y="0"/>
                      <a:pt x="0" y="32"/>
                      <a:pt x="0" y="72"/>
                    </a:cubicBezTo>
                    <a:cubicBezTo>
                      <a:pt x="0" y="98"/>
                      <a:pt x="14" y="121"/>
                      <a:pt x="36" y="134"/>
                    </a:cubicBezTo>
                    <a:cubicBezTo>
                      <a:pt x="0" y="288"/>
                      <a:pt x="0" y="288"/>
                      <a:pt x="0" y="288"/>
                    </a:cubicBezTo>
                    <a:cubicBezTo>
                      <a:pt x="144" y="288"/>
                      <a:pt x="144" y="288"/>
                      <a:pt x="144" y="288"/>
                    </a:cubicBezTo>
                    <a:cubicBezTo>
                      <a:pt x="109" y="134"/>
                      <a:pt x="109" y="134"/>
                      <a:pt x="109" y="134"/>
                    </a:cubicBezTo>
                    <a:cubicBezTo>
                      <a:pt x="130" y="121"/>
                      <a:pt x="144" y="98"/>
                      <a:pt x="144" y="72"/>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10" name="6"/>
            <p:cNvSpPr txBox="1">
              <a:spLocks noChangeArrowheads="1"/>
            </p:cNvSpPr>
            <p:nvPr/>
          </p:nvSpPr>
          <p:spPr bwMode="auto">
            <a:xfrm>
              <a:off x="4083" y="3861"/>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支委会</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7" name="组合 36"/>
          <p:cNvGrpSpPr/>
          <p:nvPr/>
        </p:nvGrpSpPr>
        <p:grpSpPr>
          <a:xfrm>
            <a:off x="1562100" y="3406140"/>
            <a:ext cx="2010410" cy="932815"/>
            <a:chOff x="2460" y="4870"/>
            <a:chExt cx="3166" cy="1469"/>
          </a:xfrm>
        </p:grpSpPr>
        <p:grpSp>
          <p:nvGrpSpPr>
            <p:cNvPr id="30" name="组合 29"/>
            <p:cNvGrpSpPr/>
            <p:nvPr/>
          </p:nvGrpSpPr>
          <p:grpSpPr>
            <a:xfrm>
              <a:off x="3702" y="4870"/>
              <a:ext cx="868" cy="870"/>
              <a:chOff x="1812925" y="3307975"/>
              <a:chExt cx="550863" cy="552450"/>
            </a:xfrm>
          </p:grpSpPr>
          <p:sp>
            <p:nvSpPr>
              <p:cNvPr id="11" name="Oval 39"/>
              <p:cNvSpPr>
                <a:spLocks noChangeAspect="1"/>
              </p:cNvSpPr>
              <p:nvPr/>
            </p:nvSpPr>
            <p:spPr>
              <a:xfrm>
                <a:off x="1812925" y="3307975"/>
                <a:ext cx="550863"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805" dirty="0">
                  <a:solidFill>
                    <a:schemeClr val="lt1"/>
                  </a:solidFill>
                  <a:sym typeface="Arial" panose="020B0704020202020204" pitchFamily="34" charset="0"/>
                </a:endParaRPr>
              </a:p>
            </p:txBody>
          </p:sp>
          <p:sp>
            <p:nvSpPr>
              <p:cNvPr id="22" name="Freeform 94"/>
              <p:cNvSpPr>
                <a:spLocks noEditPoints="1"/>
              </p:cNvSpPr>
              <p:nvPr/>
            </p:nvSpPr>
            <p:spPr bwMode="auto">
              <a:xfrm>
                <a:off x="1958975" y="3446087"/>
                <a:ext cx="258763" cy="241300"/>
              </a:xfrm>
              <a:custGeom>
                <a:avLst/>
                <a:gdLst>
                  <a:gd name="T0" fmla="*/ 215 w 288"/>
                  <a:gd name="T1" fmla="*/ 0 h 269"/>
                  <a:gd name="T2" fmla="*/ 213 w 288"/>
                  <a:gd name="T3" fmla="*/ 0 h 269"/>
                  <a:gd name="T4" fmla="*/ 212 w 288"/>
                  <a:gd name="T5" fmla="*/ 0 h 269"/>
                  <a:gd name="T6" fmla="*/ 139 w 288"/>
                  <a:gd name="T7" fmla="*/ 73 h 269"/>
                  <a:gd name="T8" fmla="*/ 139 w 288"/>
                  <a:gd name="T9" fmla="*/ 117 h 269"/>
                  <a:gd name="T10" fmla="*/ 0 w 288"/>
                  <a:gd name="T11" fmla="*/ 117 h 269"/>
                  <a:gd name="T12" fmla="*/ 0 w 288"/>
                  <a:gd name="T13" fmla="*/ 269 h 269"/>
                  <a:gd name="T14" fmla="*/ 202 w 288"/>
                  <a:gd name="T15" fmla="*/ 269 h 269"/>
                  <a:gd name="T16" fmla="*/ 202 w 288"/>
                  <a:gd name="T17" fmla="*/ 117 h 269"/>
                  <a:gd name="T18" fmla="*/ 175 w 288"/>
                  <a:gd name="T19" fmla="*/ 117 h 269"/>
                  <a:gd name="T20" fmla="*/ 175 w 288"/>
                  <a:gd name="T21" fmla="*/ 73 h 269"/>
                  <a:gd name="T22" fmla="*/ 212 w 288"/>
                  <a:gd name="T23" fmla="*/ 36 h 269"/>
                  <a:gd name="T24" fmla="*/ 214 w 288"/>
                  <a:gd name="T25" fmla="*/ 36 h 269"/>
                  <a:gd name="T26" fmla="*/ 215 w 288"/>
                  <a:gd name="T27" fmla="*/ 36 h 269"/>
                  <a:gd name="T28" fmla="*/ 251 w 288"/>
                  <a:gd name="T29" fmla="*/ 73 h 269"/>
                  <a:gd name="T30" fmla="*/ 251 w 288"/>
                  <a:gd name="T31" fmla="*/ 91 h 269"/>
                  <a:gd name="T32" fmla="*/ 264 w 288"/>
                  <a:gd name="T33" fmla="*/ 91 h 269"/>
                  <a:gd name="T34" fmla="*/ 264 w 288"/>
                  <a:gd name="T35" fmla="*/ 95 h 269"/>
                  <a:gd name="T36" fmla="*/ 251 w 288"/>
                  <a:gd name="T37" fmla="*/ 107 h 269"/>
                  <a:gd name="T38" fmla="*/ 251 w 288"/>
                  <a:gd name="T39" fmla="*/ 117 h 269"/>
                  <a:gd name="T40" fmla="*/ 288 w 288"/>
                  <a:gd name="T41" fmla="*/ 117 h 269"/>
                  <a:gd name="T42" fmla="*/ 288 w 288"/>
                  <a:gd name="T43" fmla="*/ 73 h 269"/>
                  <a:gd name="T44" fmla="*/ 215 w 288"/>
                  <a:gd name="T45" fmla="*/ 0 h 269"/>
                  <a:gd name="T46" fmla="*/ 124 w 288"/>
                  <a:gd name="T47" fmla="*/ 241 h 269"/>
                  <a:gd name="T48" fmla="*/ 78 w 288"/>
                  <a:gd name="T49" fmla="*/ 241 h 269"/>
                  <a:gd name="T50" fmla="*/ 89 w 288"/>
                  <a:gd name="T51" fmla="*/ 192 h 269"/>
                  <a:gd name="T52" fmla="*/ 78 w 288"/>
                  <a:gd name="T53" fmla="*/ 172 h 269"/>
                  <a:gd name="T54" fmla="*/ 101 w 288"/>
                  <a:gd name="T55" fmla="*/ 149 h 269"/>
                  <a:gd name="T56" fmla="*/ 124 w 288"/>
                  <a:gd name="T57" fmla="*/ 172 h 269"/>
                  <a:gd name="T58" fmla="*/ 112 w 288"/>
                  <a:gd name="T59" fmla="*/ 192 h 269"/>
                  <a:gd name="T60" fmla="*/ 124 w 288"/>
                  <a:gd name="T61"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36" name="6"/>
            <p:cNvSpPr txBox="1">
              <a:spLocks noChangeArrowheads="1"/>
            </p:cNvSpPr>
            <p:nvPr/>
          </p:nvSpPr>
          <p:spPr bwMode="auto">
            <a:xfrm>
              <a:off x="2460" y="5903"/>
              <a:ext cx="3166"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党员大会</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5" name="组合 34"/>
          <p:cNvGrpSpPr/>
          <p:nvPr/>
        </p:nvGrpSpPr>
        <p:grpSpPr>
          <a:xfrm>
            <a:off x="2350770" y="4906010"/>
            <a:ext cx="2010410" cy="948055"/>
            <a:chOff x="3702" y="7232"/>
            <a:chExt cx="3166" cy="1493"/>
          </a:xfrm>
        </p:grpSpPr>
        <p:grpSp>
          <p:nvGrpSpPr>
            <p:cNvPr id="31" name="组合 30"/>
            <p:cNvGrpSpPr/>
            <p:nvPr/>
          </p:nvGrpSpPr>
          <p:grpSpPr>
            <a:xfrm>
              <a:off x="4850" y="7232"/>
              <a:ext cx="870" cy="870"/>
              <a:chOff x="3079750" y="4711325"/>
              <a:chExt cx="552450" cy="552450"/>
            </a:xfrm>
          </p:grpSpPr>
          <p:sp>
            <p:nvSpPr>
              <p:cNvPr id="12" name="Oval 45"/>
              <p:cNvSpPr>
                <a:spLocks noChangeAspect="1"/>
              </p:cNvSpPr>
              <p:nvPr/>
            </p:nvSpPr>
            <p:spPr>
              <a:xfrm>
                <a:off x="3079750" y="4711325"/>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21" name="Freeform 93"/>
              <p:cNvSpPr>
                <a:spLocks noEditPoints="1"/>
              </p:cNvSpPr>
              <p:nvPr/>
            </p:nvSpPr>
            <p:spPr bwMode="auto">
              <a:xfrm>
                <a:off x="3259138" y="4836737"/>
                <a:ext cx="193675" cy="260350"/>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39" name="6"/>
            <p:cNvSpPr txBox="1">
              <a:spLocks noChangeArrowheads="1"/>
            </p:cNvSpPr>
            <p:nvPr/>
          </p:nvSpPr>
          <p:spPr bwMode="auto">
            <a:xfrm>
              <a:off x="3702" y="8289"/>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创先争优</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4" name="组合 33"/>
          <p:cNvGrpSpPr/>
          <p:nvPr/>
        </p:nvGrpSpPr>
        <p:grpSpPr>
          <a:xfrm>
            <a:off x="7630795" y="5024755"/>
            <a:ext cx="2010410" cy="988060"/>
            <a:chOff x="12017" y="7419"/>
            <a:chExt cx="3166" cy="1556"/>
          </a:xfrm>
        </p:grpSpPr>
        <p:grpSp>
          <p:nvGrpSpPr>
            <p:cNvPr id="26" name="组合 25"/>
            <p:cNvGrpSpPr/>
            <p:nvPr/>
          </p:nvGrpSpPr>
          <p:grpSpPr>
            <a:xfrm>
              <a:off x="13165" y="7419"/>
              <a:ext cx="870" cy="870"/>
              <a:chOff x="8578850" y="4820862"/>
              <a:chExt cx="552450" cy="552450"/>
            </a:xfrm>
          </p:grpSpPr>
          <p:sp>
            <p:nvSpPr>
              <p:cNvPr id="20" name="Oval 59"/>
              <p:cNvSpPr>
                <a:spLocks noChangeAspect="1"/>
              </p:cNvSpPr>
              <p:nvPr/>
            </p:nvSpPr>
            <p:spPr>
              <a:xfrm flipH="1">
                <a:off x="8578850" y="4820862"/>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805" dirty="0">
                  <a:solidFill>
                    <a:schemeClr val="lt1"/>
                  </a:solidFill>
                  <a:sym typeface="Arial" panose="020B0704020202020204" pitchFamily="34" charset="0"/>
                </a:endParaRPr>
              </a:p>
            </p:txBody>
          </p:sp>
          <p:sp>
            <p:nvSpPr>
              <p:cNvPr id="23" name="Freeform 92"/>
              <p:cNvSpPr>
                <a:spLocks noEditPoints="1"/>
              </p:cNvSpPr>
              <p:nvPr/>
            </p:nvSpPr>
            <p:spPr bwMode="auto">
              <a:xfrm>
                <a:off x="8737600" y="4979612"/>
                <a:ext cx="258763" cy="260350"/>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85 w 288"/>
                  <a:gd name="T11" fmla="*/ 226 h 288"/>
                  <a:gd name="T12" fmla="*/ 104 w 288"/>
                  <a:gd name="T13" fmla="*/ 226 h 288"/>
                  <a:gd name="T14" fmla="*/ 124 w 288"/>
                  <a:gd name="T15" fmla="*/ 139 h 288"/>
                  <a:gd name="T16" fmla="*/ 104 w 288"/>
                  <a:gd name="T17" fmla="*/ 104 h 288"/>
                  <a:gd name="T18" fmla="*/ 145 w 288"/>
                  <a:gd name="T19" fmla="*/ 63 h 288"/>
                  <a:gd name="T20" fmla="*/ 185 w 288"/>
                  <a:gd name="T21" fmla="*/ 104 h 288"/>
                  <a:gd name="T22" fmla="*/ 165 w 288"/>
                  <a:gd name="T23" fmla="*/ 139 h 288"/>
                  <a:gd name="T24" fmla="*/ 185 w 288"/>
                  <a:gd name="T25" fmla="*/ 2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85" y="226"/>
                    </a:moveTo>
                    <a:cubicBezTo>
                      <a:pt x="104" y="226"/>
                      <a:pt x="104" y="226"/>
                      <a:pt x="104" y="226"/>
                    </a:cubicBezTo>
                    <a:cubicBezTo>
                      <a:pt x="124" y="139"/>
                      <a:pt x="124" y="139"/>
                      <a:pt x="124" y="139"/>
                    </a:cubicBezTo>
                    <a:cubicBezTo>
                      <a:pt x="112" y="132"/>
                      <a:pt x="104" y="119"/>
                      <a:pt x="104" y="104"/>
                    </a:cubicBezTo>
                    <a:cubicBezTo>
                      <a:pt x="104" y="81"/>
                      <a:pt x="122" y="63"/>
                      <a:pt x="145" y="63"/>
                    </a:cubicBezTo>
                    <a:cubicBezTo>
                      <a:pt x="167" y="63"/>
                      <a:pt x="185" y="81"/>
                      <a:pt x="185" y="104"/>
                    </a:cubicBezTo>
                    <a:cubicBezTo>
                      <a:pt x="185" y="119"/>
                      <a:pt x="177" y="132"/>
                      <a:pt x="165" y="139"/>
                    </a:cubicBezTo>
                    <a:lnTo>
                      <a:pt x="185" y="226"/>
                    </a:ln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42" name="6"/>
            <p:cNvSpPr txBox="1">
              <a:spLocks noChangeArrowheads="1"/>
            </p:cNvSpPr>
            <p:nvPr/>
          </p:nvSpPr>
          <p:spPr bwMode="auto">
            <a:xfrm>
              <a:off x="12017" y="8539"/>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党员管理</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2" name="组合 31"/>
          <p:cNvGrpSpPr/>
          <p:nvPr/>
        </p:nvGrpSpPr>
        <p:grpSpPr>
          <a:xfrm>
            <a:off x="8241665" y="3448685"/>
            <a:ext cx="2010410" cy="955040"/>
            <a:chOff x="12979" y="4937"/>
            <a:chExt cx="3166" cy="1504"/>
          </a:xfrm>
        </p:grpSpPr>
        <p:grpSp>
          <p:nvGrpSpPr>
            <p:cNvPr id="27" name="组合 26"/>
            <p:cNvGrpSpPr/>
            <p:nvPr/>
          </p:nvGrpSpPr>
          <p:grpSpPr>
            <a:xfrm>
              <a:off x="14133" y="4937"/>
              <a:ext cx="867" cy="870"/>
              <a:chOff x="10009188" y="3152400"/>
              <a:chExt cx="550862" cy="552450"/>
            </a:xfrm>
          </p:grpSpPr>
          <p:sp>
            <p:nvSpPr>
              <p:cNvPr id="24" name="Oval 56"/>
              <p:cNvSpPr>
                <a:spLocks noChangeAspect="1"/>
              </p:cNvSpPr>
              <p:nvPr/>
            </p:nvSpPr>
            <p:spPr>
              <a:xfrm flipH="1">
                <a:off x="10009188" y="3152400"/>
                <a:ext cx="550862"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28" name="Freeform 112"/>
              <p:cNvSpPr>
                <a:spLocks noEditPoints="1"/>
              </p:cNvSpPr>
              <p:nvPr/>
            </p:nvSpPr>
            <p:spPr bwMode="auto">
              <a:xfrm>
                <a:off x="10155238" y="3306387"/>
                <a:ext cx="258762" cy="260350"/>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45" name="6"/>
            <p:cNvSpPr txBox="1">
              <a:spLocks noChangeArrowheads="1"/>
            </p:cNvSpPr>
            <p:nvPr/>
          </p:nvSpPr>
          <p:spPr bwMode="auto">
            <a:xfrm>
              <a:off x="12979" y="6005"/>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重要</a:t>
              </a: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事项研究</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8" name="组合 37"/>
          <p:cNvGrpSpPr/>
          <p:nvPr/>
        </p:nvGrpSpPr>
        <p:grpSpPr>
          <a:xfrm>
            <a:off x="7754620" y="2009775"/>
            <a:ext cx="2010410" cy="896620"/>
            <a:chOff x="12212" y="2671"/>
            <a:chExt cx="3166" cy="1412"/>
          </a:xfrm>
        </p:grpSpPr>
        <p:grpSp>
          <p:nvGrpSpPr>
            <p:cNvPr id="41" name="组合 40"/>
            <p:cNvGrpSpPr/>
            <p:nvPr/>
          </p:nvGrpSpPr>
          <p:grpSpPr>
            <a:xfrm>
              <a:off x="13261" y="2671"/>
              <a:ext cx="870" cy="870"/>
              <a:chOff x="8550275" y="1753812"/>
              <a:chExt cx="552450" cy="552450"/>
            </a:xfrm>
          </p:grpSpPr>
          <p:sp>
            <p:nvSpPr>
              <p:cNvPr id="43" name="Oval 53"/>
              <p:cNvSpPr>
                <a:spLocks noChangeAspect="1"/>
              </p:cNvSpPr>
              <p:nvPr/>
            </p:nvSpPr>
            <p:spPr>
              <a:xfrm flipH="1">
                <a:off x="8550275" y="1753812"/>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44" name="Freeform 113"/>
              <p:cNvSpPr>
                <a:spLocks noEditPoints="1"/>
              </p:cNvSpPr>
              <p:nvPr/>
            </p:nvSpPr>
            <p:spPr bwMode="auto">
              <a:xfrm>
                <a:off x="8739188" y="1898275"/>
                <a:ext cx="173037" cy="260350"/>
              </a:xfrm>
              <a:custGeom>
                <a:avLst/>
                <a:gdLst>
                  <a:gd name="T0" fmla="*/ 174 w 192"/>
                  <a:gd name="T1" fmla="*/ 107 h 289"/>
                  <a:gd name="T2" fmla="*/ 187 w 192"/>
                  <a:gd name="T3" fmla="*/ 75 h 289"/>
                  <a:gd name="T4" fmla="*/ 165 w 192"/>
                  <a:gd name="T5" fmla="*/ 23 h 289"/>
                  <a:gd name="T6" fmla="*/ 104 w 192"/>
                  <a:gd name="T7" fmla="*/ 0 h 289"/>
                  <a:gd name="T8" fmla="*/ 25 w 192"/>
                  <a:gd name="T9" fmla="*/ 61 h 289"/>
                  <a:gd name="T10" fmla="*/ 36 w 192"/>
                  <a:gd name="T11" fmla="*/ 100 h 289"/>
                  <a:gd name="T12" fmla="*/ 34 w 192"/>
                  <a:gd name="T13" fmla="*/ 164 h 289"/>
                  <a:gd name="T14" fmla="*/ 36 w 192"/>
                  <a:gd name="T15" fmla="*/ 201 h 289"/>
                  <a:gd name="T16" fmla="*/ 14 w 192"/>
                  <a:gd name="T17" fmla="*/ 210 h 289"/>
                  <a:gd name="T18" fmla="*/ 0 w 192"/>
                  <a:gd name="T19" fmla="*/ 241 h 289"/>
                  <a:gd name="T20" fmla="*/ 11 w 192"/>
                  <a:gd name="T21" fmla="*/ 270 h 289"/>
                  <a:gd name="T22" fmla="*/ 11 w 192"/>
                  <a:gd name="T23" fmla="*/ 270 h 289"/>
                  <a:gd name="T24" fmla="*/ 66 w 192"/>
                  <a:gd name="T25" fmla="*/ 203 h 289"/>
                  <a:gd name="T26" fmla="*/ 64 w 192"/>
                  <a:gd name="T27" fmla="*/ 196 h 289"/>
                  <a:gd name="T28" fmla="*/ 55 w 192"/>
                  <a:gd name="T29" fmla="*/ 180 h 289"/>
                  <a:gd name="T30" fmla="*/ 55 w 192"/>
                  <a:gd name="T31" fmla="*/ 91 h 289"/>
                  <a:gd name="T32" fmla="*/ 55 w 192"/>
                  <a:gd name="T33" fmla="*/ 86 h 289"/>
                  <a:gd name="T34" fmla="*/ 45 w 192"/>
                  <a:gd name="T35" fmla="*/ 66 h 289"/>
                  <a:gd name="T36" fmla="*/ 63 w 192"/>
                  <a:gd name="T37" fmla="*/ 33 h 289"/>
                  <a:gd name="T38" fmla="*/ 104 w 192"/>
                  <a:gd name="T39" fmla="*/ 20 h 289"/>
                  <a:gd name="T40" fmla="*/ 152 w 192"/>
                  <a:gd name="T41" fmla="*/ 37 h 289"/>
                  <a:gd name="T42" fmla="*/ 168 w 192"/>
                  <a:gd name="T43" fmla="*/ 73 h 289"/>
                  <a:gd name="T44" fmla="*/ 158 w 192"/>
                  <a:gd name="T45" fmla="*/ 95 h 289"/>
                  <a:gd name="T46" fmla="*/ 143 w 192"/>
                  <a:gd name="T47" fmla="*/ 91 h 289"/>
                  <a:gd name="T48" fmla="*/ 150 w 192"/>
                  <a:gd name="T49" fmla="*/ 103 h 289"/>
                  <a:gd name="T50" fmla="*/ 134 w 192"/>
                  <a:gd name="T51" fmla="*/ 101 h 289"/>
                  <a:gd name="T52" fmla="*/ 64 w 192"/>
                  <a:gd name="T53" fmla="*/ 101 h 289"/>
                  <a:gd name="T54" fmla="*/ 77 w 192"/>
                  <a:gd name="T55" fmla="*/ 180 h 289"/>
                  <a:gd name="T56" fmla="*/ 94 w 192"/>
                  <a:gd name="T57" fmla="*/ 213 h 289"/>
                  <a:gd name="T58" fmla="*/ 77 w 192"/>
                  <a:gd name="T59" fmla="*/ 230 h 289"/>
                  <a:gd name="T60" fmla="*/ 77 w 192"/>
                  <a:gd name="T61" fmla="*/ 264 h 289"/>
                  <a:gd name="T62" fmla="*/ 99 w 192"/>
                  <a:gd name="T63" fmla="*/ 287 h 289"/>
                  <a:gd name="T64" fmla="*/ 99 w 192"/>
                  <a:gd name="T65" fmla="*/ 287 h 289"/>
                  <a:gd name="T66" fmla="*/ 121 w 192"/>
                  <a:gd name="T67" fmla="*/ 180 h 289"/>
                  <a:gd name="T68" fmla="*/ 148 w 192"/>
                  <a:gd name="T69" fmla="*/ 127 h 289"/>
                  <a:gd name="T70" fmla="*/ 162 w 192"/>
                  <a:gd name="T71" fmla="*/ 136 h 289"/>
                  <a:gd name="T72" fmla="*/ 134 w 192"/>
                  <a:gd name="T73" fmla="*/ 188 h 289"/>
                  <a:gd name="T74" fmla="*/ 141 w 192"/>
                  <a:gd name="T75" fmla="*/ 271 h 289"/>
                  <a:gd name="T76" fmla="*/ 167 w 192"/>
                  <a:gd name="T77" fmla="*/ 289 h 289"/>
                  <a:gd name="T78" fmla="*/ 184 w 192"/>
                  <a:gd name="T79" fmla="*/ 263 h 289"/>
                  <a:gd name="T80" fmla="*/ 164 w 192"/>
                  <a:gd name="T81" fmla="*/ 249 h 289"/>
                  <a:gd name="T82" fmla="*/ 178 w 192"/>
                  <a:gd name="T83" fmla="*/ 229 h 289"/>
                  <a:gd name="T84" fmla="*/ 171 w 192"/>
                  <a:gd name="T85" fmla="*/ 196 h 289"/>
                  <a:gd name="T86" fmla="*/ 179 w 192"/>
                  <a:gd name="T87" fmla="*/ 169 h 289"/>
                  <a:gd name="T88" fmla="*/ 99 w 192"/>
                  <a:gd name="T89" fmla="*/ 138 h 289"/>
                  <a:gd name="T90" fmla="*/ 87 w 192"/>
                  <a:gd name="T91" fmla="*/ 109 h 289"/>
                  <a:gd name="T92" fmla="*/ 111 w 192"/>
                  <a:gd name="T93" fmla="*/ 10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289">
                    <a:moveTo>
                      <a:pt x="179" y="169"/>
                    </a:moveTo>
                    <a:cubicBezTo>
                      <a:pt x="192" y="149"/>
                      <a:pt x="190" y="123"/>
                      <a:pt x="174" y="107"/>
                    </a:cubicBezTo>
                    <a:cubicBezTo>
                      <a:pt x="181" y="98"/>
                      <a:pt x="186" y="87"/>
                      <a:pt x="187" y="75"/>
                    </a:cubicBezTo>
                    <a:cubicBezTo>
                      <a:pt x="187" y="75"/>
                      <a:pt x="187" y="75"/>
                      <a:pt x="187" y="75"/>
                    </a:cubicBezTo>
                    <a:cubicBezTo>
                      <a:pt x="187" y="73"/>
                      <a:pt x="187" y="72"/>
                      <a:pt x="187" y="70"/>
                    </a:cubicBezTo>
                    <a:cubicBezTo>
                      <a:pt x="187" y="52"/>
                      <a:pt x="179" y="35"/>
                      <a:pt x="165" y="23"/>
                    </a:cubicBezTo>
                    <a:cubicBezTo>
                      <a:pt x="151" y="10"/>
                      <a:pt x="133" y="2"/>
                      <a:pt x="112" y="1"/>
                    </a:cubicBezTo>
                    <a:cubicBezTo>
                      <a:pt x="109" y="0"/>
                      <a:pt x="106" y="0"/>
                      <a:pt x="104" y="0"/>
                    </a:cubicBezTo>
                    <a:cubicBezTo>
                      <a:pt x="84" y="0"/>
                      <a:pt x="65" y="6"/>
                      <a:pt x="51" y="17"/>
                    </a:cubicBezTo>
                    <a:cubicBezTo>
                      <a:pt x="37" y="28"/>
                      <a:pt x="27" y="43"/>
                      <a:pt x="25" y="61"/>
                    </a:cubicBezTo>
                    <a:cubicBezTo>
                      <a:pt x="25" y="63"/>
                      <a:pt x="25" y="65"/>
                      <a:pt x="25" y="66"/>
                    </a:cubicBezTo>
                    <a:cubicBezTo>
                      <a:pt x="25" y="78"/>
                      <a:pt x="29" y="90"/>
                      <a:pt x="36" y="100"/>
                    </a:cubicBezTo>
                    <a:cubicBezTo>
                      <a:pt x="24" y="113"/>
                      <a:pt x="19" y="132"/>
                      <a:pt x="26" y="150"/>
                    </a:cubicBezTo>
                    <a:cubicBezTo>
                      <a:pt x="28" y="155"/>
                      <a:pt x="31" y="160"/>
                      <a:pt x="34" y="164"/>
                    </a:cubicBezTo>
                    <a:cubicBezTo>
                      <a:pt x="28" y="179"/>
                      <a:pt x="28" y="179"/>
                      <a:pt x="28" y="179"/>
                    </a:cubicBezTo>
                    <a:cubicBezTo>
                      <a:pt x="36" y="201"/>
                      <a:pt x="36" y="201"/>
                      <a:pt x="36" y="201"/>
                    </a:cubicBezTo>
                    <a:cubicBezTo>
                      <a:pt x="14" y="210"/>
                      <a:pt x="14" y="210"/>
                      <a:pt x="14" y="210"/>
                    </a:cubicBezTo>
                    <a:cubicBezTo>
                      <a:pt x="14" y="210"/>
                      <a:pt x="14" y="210"/>
                      <a:pt x="14" y="210"/>
                    </a:cubicBezTo>
                    <a:cubicBezTo>
                      <a:pt x="23" y="232"/>
                      <a:pt x="23" y="232"/>
                      <a:pt x="23" y="232"/>
                    </a:cubicBezTo>
                    <a:cubicBezTo>
                      <a:pt x="0" y="241"/>
                      <a:pt x="0" y="241"/>
                      <a:pt x="0" y="241"/>
                    </a:cubicBezTo>
                    <a:cubicBezTo>
                      <a:pt x="0" y="241"/>
                      <a:pt x="0" y="241"/>
                      <a:pt x="0" y="241"/>
                    </a:cubicBezTo>
                    <a:cubicBezTo>
                      <a:pt x="11" y="270"/>
                      <a:pt x="11" y="270"/>
                      <a:pt x="11" y="270"/>
                    </a:cubicBezTo>
                    <a:cubicBezTo>
                      <a:pt x="11" y="270"/>
                      <a:pt x="11" y="270"/>
                      <a:pt x="11" y="270"/>
                    </a:cubicBezTo>
                    <a:cubicBezTo>
                      <a:pt x="11" y="270"/>
                      <a:pt x="11" y="270"/>
                      <a:pt x="11" y="270"/>
                    </a:cubicBezTo>
                    <a:cubicBezTo>
                      <a:pt x="41" y="259"/>
                      <a:pt x="41" y="259"/>
                      <a:pt x="41" y="259"/>
                    </a:cubicBezTo>
                    <a:cubicBezTo>
                      <a:pt x="66" y="203"/>
                      <a:pt x="66" y="203"/>
                      <a:pt x="66" y="203"/>
                    </a:cubicBezTo>
                    <a:cubicBezTo>
                      <a:pt x="64" y="202"/>
                      <a:pt x="64" y="202"/>
                      <a:pt x="64" y="202"/>
                    </a:cubicBezTo>
                    <a:cubicBezTo>
                      <a:pt x="64" y="196"/>
                      <a:pt x="64" y="196"/>
                      <a:pt x="64" y="196"/>
                    </a:cubicBezTo>
                    <a:cubicBezTo>
                      <a:pt x="64" y="188"/>
                      <a:pt x="64" y="188"/>
                      <a:pt x="64" y="188"/>
                    </a:cubicBezTo>
                    <a:cubicBezTo>
                      <a:pt x="61" y="185"/>
                      <a:pt x="57" y="183"/>
                      <a:pt x="55" y="180"/>
                    </a:cubicBezTo>
                    <a:cubicBezTo>
                      <a:pt x="43" y="168"/>
                      <a:pt x="36" y="153"/>
                      <a:pt x="36" y="136"/>
                    </a:cubicBezTo>
                    <a:cubicBezTo>
                      <a:pt x="36" y="119"/>
                      <a:pt x="43" y="103"/>
                      <a:pt x="55" y="91"/>
                    </a:cubicBezTo>
                    <a:cubicBezTo>
                      <a:pt x="58" y="88"/>
                      <a:pt x="61" y="86"/>
                      <a:pt x="65" y="83"/>
                    </a:cubicBezTo>
                    <a:cubicBezTo>
                      <a:pt x="61" y="84"/>
                      <a:pt x="58" y="85"/>
                      <a:pt x="55" y="86"/>
                    </a:cubicBezTo>
                    <a:cubicBezTo>
                      <a:pt x="54" y="87"/>
                      <a:pt x="52" y="87"/>
                      <a:pt x="51" y="88"/>
                    </a:cubicBezTo>
                    <a:cubicBezTo>
                      <a:pt x="47" y="81"/>
                      <a:pt x="45" y="74"/>
                      <a:pt x="45" y="66"/>
                    </a:cubicBezTo>
                    <a:cubicBezTo>
                      <a:pt x="45" y="65"/>
                      <a:pt x="45" y="64"/>
                      <a:pt x="45" y="63"/>
                    </a:cubicBezTo>
                    <a:cubicBezTo>
                      <a:pt x="46" y="51"/>
                      <a:pt x="52" y="41"/>
                      <a:pt x="63" y="33"/>
                    </a:cubicBezTo>
                    <a:cubicBezTo>
                      <a:pt x="73" y="25"/>
                      <a:pt x="88" y="20"/>
                      <a:pt x="104" y="20"/>
                    </a:cubicBezTo>
                    <a:cubicBezTo>
                      <a:pt x="104" y="20"/>
                      <a:pt x="104" y="20"/>
                      <a:pt x="104" y="20"/>
                    </a:cubicBezTo>
                    <a:cubicBezTo>
                      <a:pt x="106" y="20"/>
                      <a:pt x="108" y="20"/>
                      <a:pt x="110" y="20"/>
                    </a:cubicBezTo>
                    <a:cubicBezTo>
                      <a:pt x="127" y="22"/>
                      <a:pt x="142" y="28"/>
                      <a:pt x="152" y="37"/>
                    </a:cubicBezTo>
                    <a:cubicBezTo>
                      <a:pt x="162" y="47"/>
                      <a:pt x="168" y="58"/>
                      <a:pt x="168" y="70"/>
                    </a:cubicBezTo>
                    <a:cubicBezTo>
                      <a:pt x="168" y="71"/>
                      <a:pt x="168" y="72"/>
                      <a:pt x="168" y="73"/>
                    </a:cubicBezTo>
                    <a:cubicBezTo>
                      <a:pt x="168" y="73"/>
                      <a:pt x="168" y="73"/>
                      <a:pt x="168" y="73"/>
                    </a:cubicBezTo>
                    <a:cubicBezTo>
                      <a:pt x="167" y="81"/>
                      <a:pt x="164" y="89"/>
                      <a:pt x="158" y="95"/>
                    </a:cubicBezTo>
                    <a:cubicBezTo>
                      <a:pt x="153" y="93"/>
                      <a:pt x="148" y="92"/>
                      <a:pt x="143" y="91"/>
                    </a:cubicBezTo>
                    <a:cubicBezTo>
                      <a:pt x="143" y="91"/>
                      <a:pt x="143" y="91"/>
                      <a:pt x="143" y="91"/>
                    </a:cubicBezTo>
                    <a:cubicBezTo>
                      <a:pt x="147" y="95"/>
                      <a:pt x="149" y="98"/>
                      <a:pt x="152" y="102"/>
                    </a:cubicBezTo>
                    <a:cubicBezTo>
                      <a:pt x="151" y="102"/>
                      <a:pt x="151" y="103"/>
                      <a:pt x="150" y="103"/>
                    </a:cubicBezTo>
                    <a:cubicBezTo>
                      <a:pt x="147" y="105"/>
                      <a:pt x="144" y="107"/>
                      <a:pt x="141" y="109"/>
                    </a:cubicBezTo>
                    <a:cubicBezTo>
                      <a:pt x="139" y="106"/>
                      <a:pt x="137" y="103"/>
                      <a:pt x="134" y="101"/>
                    </a:cubicBezTo>
                    <a:cubicBezTo>
                      <a:pt x="125" y="91"/>
                      <a:pt x="112" y="86"/>
                      <a:pt x="99" y="86"/>
                    </a:cubicBezTo>
                    <a:cubicBezTo>
                      <a:pt x="86" y="86"/>
                      <a:pt x="74" y="91"/>
                      <a:pt x="64" y="101"/>
                    </a:cubicBezTo>
                    <a:cubicBezTo>
                      <a:pt x="45" y="120"/>
                      <a:pt x="45" y="152"/>
                      <a:pt x="64" y="171"/>
                    </a:cubicBezTo>
                    <a:cubicBezTo>
                      <a:pt x="68" y="175"/>
                      <a:pt x="72" y="178"/>
                      <a:pt x="77" y="180"/>
                    </a:cubicBezTo>
                    <a:cubicBezTo>
                      <a:pt x="77" y="196"/>
                      <a:pt x="77" y="196"/>
                      <a:pt x="77" y="196"/>
                    </a:cubicBezTo>
                    <a:cubicBezTo>
                      <a:pt x="94" y="213"/>
                      <a:pt x="94" y="213"/>
                      <a:pt x="94" y="213"/>
                    </a:cubicBezTo>
                    <a:cubicBezTo>
                      <a:pt x="77" y="230"/>
                      <a:pt x="77" y="230"/>
                      <a:pt x="77" y="230"/>
                    </a:cubicBezTo>
                    <a:cubicBezTo>
                      <a:pt x="77" y="230"/>
                      <a:pt x="77" y="230"/>
                      <a:pt x="77" y="230"/>
                    </a:cubicBezTo>
                    <a:cubicBezTo>
                      <a:pt x="94" y="247"/>
                      <a:pt x="94" y="247"/>
                      <a:pt x="94" y="247"/>
                    </a:cubicBezTo>
                    <a:cubicBezTo>
                      <a:pt x="77" y="264"/>
                      <a:pt x="77" y="264"/>
                      <a:pt x="77" y="264"/>
                    </a:cubicBezTo>
                    <a:cubicBezTo>
                      <a:pt x="77" y="264"/>
                      <a:pt x="77" y="264"/>
                      <a:pt x="77" y="264"/>
                    </a:cubicBezTo>
                    <a:cubicBezTo>
                      <a:pt x="99" y="287"/>
                      <a:pt x="99" y="287"/>
                      <a:pt x="99" y="287"/>
                    </a:cubicBezTo>
                    <a:cubicBezTo>
                      <a:pt x="99" y="287"/>
                      <a:pt x="99" y="287"/>
                      <a:pt x="99" y="287"/>
                    </a:cubicBezTo>
                    <a:cubicBezTo>
                      <a:pt x="99" y="287"/>
                      <a:pt x="99" y="287"/>
                      <a:pt x="99" y="287"/>
                    </a:cubicBezTo>
                    <a:cubicBezTo>
                      <a:pt x="121" y="264"/>
                      <a:pt x="121" y="264"/>
                      <a:pt x="121" y="264"/>
                    </a:cubicBezTo>
                    <a:cubicBezTo>
                      <a:pt x="121" y="180"/>
                      <a:pt x="121" y="180"/>
                      <a:pt x="121" y="180"/>
                    </a:cubicBezTo>
                    <a:cubicBezTo>
                      <a:pt x="126" y="178"/>
                      <a:pt x="130" y="175"/>
                      <a:pt x="134" y="171"/>
                    </a:cubicBezTo>
                    <a:cubicBezTo>
                      <a:pt x="146" y="159"/>
                      <a:pt x="151" y="143"/>
                      <a:pt x="148" y="127"/>
                    </a:cubicBezTo>
                    <a:cubicBezTo>
                      <a:pt x="152" y="125"/>
                      <a:pt x="156" y="123"/>
                      <a:pt x="160" y="120"/>
                    </a:cubicBezTo>
                    <a:cubicBezTo>
                      <a:pt x="161" y="125"/>
                      <a:pt x="162" y="131"/>
                      <a:pt x="162" y="136"/>
                    </a:cubicBezTo>
                    <a:cubicBezTo>
                      <a:pt x="162" y="153"/>
                      <a:pt x="155" y="168"/>
                      <a:pt x="143" y="180"/>
                    </a:cubicBezTo>
                    <a:cubicBezTo>
                      <a:pt x="141" y="183"/>
                      <a:pt x="138" y="185"/>
                      <a:pt x="134" y="188"/>
                    </a:cubicBezTo>
                    <a:cubicBezTo>
                      <a:pt x="134" y="239"/>
                      <a:pt x="134" y="239"/>
                      <a:pt x="134" y="239"/>
                    </a:cubicBezTo>
                    <a:cubicBezTo>
                      <a:pt x="141" y="271"/>
                      <a:pt x="141" y="271"/>
                      <a:pt x="141" y="271"/>
                    </a:cubicBezTo>
                    <a:cubicBezTo>
                      <a:pt x="167" y="289"/>
                      <a:pt x="167" y="289"/>
                      <a:pt x="167" y="289"/>
                    </a:cubicBezTo>
                    <a:cubicBezTo>
                      <a:pt x="167" y="289"/>
                      <a:pt x="167" y="289"/>
                      <a:pt x="167" y="289"/>
                    </a:cubicBezTo>
                    <a:cubicBezTo>
                      <a:pt x="167" y="289"/>
                      <a:pt x="167" y="289"/>
                      <a:pt x="167" y="289"/>
                    </a:cubicBezTo>
                    <a:cubicBezTo>
                      <a:pt x="184" y="263"/>
                      <a:pt x="184" y="263"/>
                      <a:pt x="184" y="263"/>
                    </a:cubicBezTo>
                    <a:cubicBezTo>
                      <a:pt x="184" y="263"/>
                      <a:pt x="184" y="263"/>
                      <a:pt x="184" y="263"/>
                    </a:cubicBezTo>
                    <a:cubicBezTo>
                      <a:pt x="164" y="249"/>
                      <a:pt x="164" y="249"/>
                      <a:pt x="164" y="249"/>
                    </a:cubicBezTo>
                    <a:cubicBezTo>
                      <a:pt x="178" y="229"/>
                      <a:pt x="178" y="229"/>
                      <a:pt x="178" y="229"/>
                    </a:cubicBezTo>
                    <a:cubicBezTo>
                      <a:pt x="178" y="229"/>
                      <a:pt x="178" y="229"/>
                      <a:pt x="178" y="229"/>
                    </a:cubicBezTo>
                    <a:cubicBezTo>
                      <a:pt x="158" y="216"/>
                      <a:pt x="158" y="216"/>
                      <a:pt x="158" y="216"/>
                    </a:cubicBezTo>
                    <a:cubicBezTo>
                      <a:pt x="171" y="196"/>
                      <a:pt x="171" y="196"/>
                      <a:pt x="171" y="196"/>
                    </a:cubicBezTo>
                    <a:cubicBezTo>
                      <a:pt x="168" y="180"/>
                      <a:pt x="168" y="180"/>
                      <a:pt x="168" y="180"/>
                    </a:cubicBezTo>
                    <a:cubicBezTo>
                      <a:pt x="172" y="177"/>
                      <a:pt x="176" y="173"/>
                      <a:pt x="179" y="169"/>
                    </a:cubicBezTo>
                    <a:close/>
                    <a:moveTo>
                      <a:pt x="111" y="133"/>
                    </a:moveTo>
                    <a:cubicBezTo>
                      <a:pt x="108" y="136"/>
                      <a:pt x="104" y="138"/>
                      <a:pt x="99" y="138"/>
                    </a:cubicBezTo>
                    <a:cubicBezTo>
                      <a:pt x="95" y="138"/>
                      <a:pt x="91" y="136"/>
                      <a:pt x="87" y="133"/>
                    </a:cubicBezTo>
                    <a:cubicBezTo>
                      <a:pt x="81" y="126"/>
                      <a:pt x="81" y="116"/>
                      <a:pt x="87" y="109"/>
                    </a:cubicBezTo>
                    <a:cubicBezTo>
                      <a:pt x="91" y="106"/>
                      <a:pt x="95" y="104"/>
                      <a:pt x="99" y="104"/>
                    </a:cubicBezTo>
                    <a:cubicBezTo>
                      <a:pt x="104" y="104"/>
                      <a:pt x="108" y="106"/>
                      <a:pt x="111" y="109"/>
                    </a:cubicBezTo>
                    <a:cubicBezTo>
                      <a:pt x="118" y="116"/>
                      <a:pt x="118" y="126"/>
                      <a:pt x="111" y="133"/>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48" name="6"/>
            <p:cNvSpPr txBox="1">
              <a:spLocks noChangeArrowheads="1"/>
            </p:cNvSpPr>
            <p:nvPr/>
          </p:nvSpPr>
          <p:spPr bwMode="auto">
            <a:xfrm>
              <a:off x="12212" y="3647"/>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学习教育</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sp>
        <p:nvSpPr>
          <p:cNvPr id="51" name="文本框 50"/>
          <p:cNvSpPr txBox="1"/>
          <p:nvPr/>
        </p:nvSpPr>
        <p:spPr>
          <a:xfrm>
            <a:off x="1165225" y="1375410"/>
            <a:ext cx="9530080" cy="398780"/>
          </a:xfrm>
          <a:prstGeom prst="rect">
            <a:avLst/>
          </a:prstGeom>
          <a:noFill/>
        </p:spPr>
        <p:txBody>
          <a:bodyPr wrap="none" rtlCol="0" anchor="t">
            <a:spAutoFit/>
          </a:bodyPr>
          <a:p>
            <a:r>
              <a:rPr lang="zh-CN" altLang="en-US" sz="2000" spc="300" dirty="0">
                <a:solidFill>
                  <a:srgbClr val="E61817"/>
                </a:solidFill>
                <a:latin typeface="方正小标宋_GBK" panose="03000509000000000000" charset="-122"/>
                <a:ea typeface="方正小标宋_GBK" panose="03000509000000000000" charset="-122"/>
                <a:sym typeface="+mn-ea"/>
              </a:rPr>
              <a:t>四融机制：组织生活融入、议事决策融入、考核评价融入，载体搭建融入</a:t>
            </a:r>
            <a:endParaRPr lang="zh-CN" altLang="en-US" sz="2000" spc="300" dirty="0">
              <a:solidFill>
                <a:srgbClr val="E61817"/>
              </a:solidFill>
              <a:latin typeface="方正小标宋_GBK" panose="03000509000000000000" charset="-122"/>
              <a:ea typeface="方正小标宋_GBK" panose="03000509000000000000" charset="-122"/>
              <a:sym typeface="+mn-ea"/>
            </a:endParaRPr>
          </a:p>
        </p:txBody>
      </p:sp>
      <p:sp>
        <p:nvSpPr>
          <p:cNvPr id="9" name="文本框 8"/>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融入中心</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任务目标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500"/>
                                        <p:tgtEl>
                                          <p:spTgt spid="2"/>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up)">
                                      <p:cBhvr>
                                        <p:cTn id="29" dur="500"/>
                                        <p:tgtEl>
                                          <p:spTgt spid="37"/>
                                        </p:tgtEl>
                                      </p:cBhvr>
                                    </p:animEffect>
                                  </p:childTnLst>
                                </p:cTn>
                              </p:par>
                            </p:childTnLst>
                          </p:cTn>
                        </p:par>
                        <p:par>
                          <p:cTn id="30" fill="hold">
                            <p:stCondLst>
                              <p:cond delay="3000"/>
                            </p:stCondLst>
                            <p:childTnLst>
                              <p:par>
                                <p:cTn id="31" presetID="2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4500"/>
                            </p:stCondLst>
                            <p:childTnLst>
                              <p:par>
                                <p:cTn id="43" presetID="22" presetClass="entr" presetSubtype="1"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up)">
                                      <p:cBhvr>
                                        <p:cTn id="45" dur="500"/>
                                        <p:tgtEl>
                                          <p:spTgt spid="38"/>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5500"/>
                            </p:stCondLst>
                            <p:childTnLst>
                              <p:par>
                                <p:cTn id="51" presetID="22" presetClass="entr" presetSubtype="1"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up)">
                                      <p:cBhvr>
                                        <p:cTn id="53" dur="500"/>
                                        <p:tgtEl>
                                          <p:spTgt spid="32"/>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6500"/>
                            </p:stCondLst>
                            <p:childTnLst>
                              <p:par>
                                <p:cTn id="59" presetID="22" presetClass="entr" presetSubtype="1"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up)">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0" y="5360035"/>
            <a:ext cx="12192000" cy="1511300"/>
          </a:xfrm>
          <a:prstGeom prst="rect">
            <a:avLst/>
          </a:prstGeom>
        </p:spPr>
      </p:pic>
      <p:sp>
        <p:nvSpPr>
          <p:cNvPr id="2" name="文本框 1"/>
          <p:cNvSpPr txBox="1"/>
          <p:nvPr>
            <p:custDataLst>
              <p:tags r:id="rId3"/>
            </p:custDataLst>
          </p:nvPr>
        </p:nvSpPr>
        <p:spPr>
          <a:xfrm>
            <a:off x="1438275" y="4749800"/>
            <a:ext cx="9075420"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solidFill>
                  <a:srgbClr val="FFC000"/>
                </a:solidFill>
              </a:rPr>
              <a:t>找准关键点 </a:t>
            </a:r>
            <a:r>
              <a:rPr lang="en-US" sz="1600">
                <a:solidFill>
                  <a:srgbClr val="FFC000"/>
                </a:solidFill>
              </a:rPr>
              <a:t>/</a:t>
            </a:r>
            <a:r>
              <a:rPr sz="1600">
                <a:solidFill>
                  <a:srgbClr val="FFC000"/>
                </a:solidFill>
              </a:rPr>
              <a:t> 瞄准关键点</a:t>
            </a:r>
            <a:r>
              <a:rPr lang="en-US" sz="1600">
                <a:solidFill>
                  <a:srgbClr val="FFC000"/>
                </a:solidFill>
              </a:rPr>
              <a:t> /</a:t>
            </a:r>
            <a:r>
              <a:rPr sz="1600">
                <a:solidFill>
                  <a:srgbClr val="FFC000"/>
                </a:solidFill>
              </a:rPr>
              <a:t> 盯准突破点</a:t>
            </a:r>
            <a:r>
              <a:rPr lang="en-US" sz="1600">
                <a:solidFill>
                  <a:srgbClr val="FFC000"/>
                </a:solidFill>
              </a:rPr>
              <a:t> /</a:t>
            </a:r>
            <a:r>
              <a:rPr sz="1600">
                <a:solidFill>
                  <a:srgbClr val="FFC000"/>
                </a:solidFill>
              </a:rPr>
              <a:t> 夯实支撑点</a:t>
            </a:r>
            <a:endParaRPr sz="1600">
              <a:solidFill>
                <a:srgbClr val="FFC000"/>
              </a:solidFill>
            </a:endParaRPr>
          </a:p>
        </p:txBody>
      </p:sp>
      <p:sp>
        <p:nvSpPr>
          <p:cNvPr id="1048617" name="Aitds5"/>
          <p:cNvSpPr/>
          <p:nvPr>
            <p:custDataLst>
              <p:tags r:id="rId4"/>
            </p:custDataLst>
          </p:nvPr>
        </p:nvSpPr>
        <p:spPr>
          <a:xfrm>
            <a:off x="4716812" y="2430572"/>
            <a:ext cx="2676562" cy="558426"/>
          </a:xfrm>
          <a:prstGeom prst="roundRect">
            <a:avLst>
              <a:gd name="adj" fmla="val 50000"/>
            </a:avLst>
          </a:prstGeom>
          <a:solidFill>
            <a:srgbClr val="C00000"/>
          </a:solidFill>
          <a:ln w="12700" cap="flat" cmpd="sng" algn="ctr">
            <a:noFill/>
            <a:prstDash val="solid"/>
            <a:miter lim="800000"/>
          </a:ln>
          <a:effectLst/>
        </p:spPr>
        <p:txBody>
          <a:bodyPr rtlCol="0" anchor="ctr"/>
          <a:p>
            <a:pPr lvl="0" algn="ctr"/>
            <a:r>
              <a:rPr lang="zh-CN" altLang="en-US" sz="3200" dirty="0">
                <a:solidFill>
                  <a:srgbClr val="FFFFFF"/>
                </a:solidFill>
                <a:cs typeface="+mn-ea"/>
                <a:sym typeface="+mn-lt"/>
              </a:rPr>
              <a:t>第</a:t>
            </a:r>
            <a:r>
              <a:rPr lang="zh-CN" altLang="en-US" sz="3200" dirty="0">
                <a:solidFill>
                  <a:srgbClr val="FFFFFF"/>
                </a:solidFill>
                <a:cs typeface="+mn-ea"/>
                <a:sym typeface="+mn-lt"/>
              </a:rPr>
              <a:t>三部分</a:t>
            </a:r>
            <a:endParaRPr lang="zh-CN" altLang="en-US" sz="3200" dirty="0">
              <a:solidFill>
                <a:srgbClr val="FFFFFF"/>
              </a:solidFill>
              <a:cs typeface="+mn-ea"/>
              <a:sym typeface="+mn-lt"/>
            </a:endParaRPr>
          </a:p>
        </p:txBody>
      </p:sp>
      <p:pic>
        <p:nvPicPr>
          <p:cNvPr id="2097168" name="图片 8" descr="t019758405ee7042e8b"/>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5231765" y="680720"/>
            <a:ext cx="1646555" cy="1511300"/>
          </a:xfrm>
          <a:prstGeom prst="rect">
            <a:avLst/>
          </a:prstGeom>
        </p:spPr>
      </p:pic>
      <p:sp>
        <p:nvSpPr>
          <p:cNvPr id="3" name="Aitds6"/>
          <p:cNvSpPr txBox="1"/>
          <p:nvPr>
            <p:custDataLst>
              <p:tags r:id="rId7"/>
            </p:custDataLst>
          </p:nvPr>
        </p:nvSpPr>
        <p:spPr>
          <a:xfrm>
            <a:off x="270510" y="3382010"/>
            <a:ext cx="11569065" cy="1322070"/>
          </a:xfrm>
          <a:prstGeom prst="rect">
            <a:avLst/>
          </a:prstGeom>
          <a:noFill/>
        </p:spPr>
        <p:txBody>
          <a:bodyPr wrap="square" rtlCol="0">
            <a:spAutoFit/>
          </a:bodyPr>
          <a:lstStyle>
            <a:defPPr>
              <a:defRPr lang="zh-CN"/>
            </a:defPPr>
            <a:lvl1pPr algn="ctr">
              <a:defRPr kumimoji="1" sz="60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ctr" fontAlgn="auto">
              <a:spcBef>
                <a:spcPts val="0"/>
              </a:spcBef>
              <a:spcAft>
                <a:spcPts val="0"/>
              </a:spcAft>
            </a:pPr>
            <a:r>
              <a:rPr lang="zh-CN" altLang="en-US" sz="4000" spc="600" dirty="0">
                <a:solidFill>
                  <a:srgbClr val="C00000"/>
                </a:solidFill>
                <a:latin typeface="+mn-lt"/>
                <a:ea typeface="+mn-ea"/>
                <a:cs typeface="+mn-ea"/>
                <a:sym typeface="+mn-lt"/>
              </a:rPr>
              <a:t>明确各级推进党支部工作的方法和路径</a:t>
            </a:r>
            <a:endParaRPr lang="zh-CN" altLang="en-US" sz="4000" spc="600" dirty="0">
              <a:solidFill>
                <a:srgbClr val="C00000"/>
              </a:solidFill>
              <a:latin typeface="+mn-lt"/>
              <a:ea typeface="+mn-ea"/>
              <a:cs typeface="+mn-ea"/>
              <a:sym typeface="+mn-lt"/>
            </a:endParaRPr>
          </a:p>
          <a:p>
            <a:pPr algn="ctr" fontAlgn="auto">
              <a:spcBef>
                <a:spcPts val="0"/>
              </a:spcBef>
              <a:spcAft>
                <a:spcPts val="0"/>
              </a:spcAft>
            </a:pPr>
            <a:r>
              <a:rPr lang="zh-CN" altLang="en-US" sz="4000" spc="600" dirty="0">
                <a:solidFill>
                  <a:srgbClr val="C00000"/>
                </a:solidFill>
                <a:latin typeface="+mn-lt"/>
                <a:ea typeface="+mn-ea"/>
                <a:cs typeface="+mn-ea"/>
                <a:sym typeface="+mn-lt"/>
              </a:rPr>
              <a:t>紧扣党支部标准化规范化建设工作细节</a:t>
            </a:r>
            <a:endParaRPr lang="zh-CN" altLang="en-US" sz="4000" spc="60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custDataLst>
              <p:tags r:id="rId2"/>
            </p:custDataLst>
          </p:nvPr>
        </p:nvSpPr>
        <p:spPr>
          <a:xfrm>
            <a:off x="1328420" y="4631055"/>
            <a:ext cx="1523365" cy="681990"/>
          </a:xfrm>
          <a:prstGeom prst="rect">
            <a:avLst/>
          </a:prstGeom>
          <a:noFill/>
        </p:spPr>
        <p:txBody>
          <a:bodyPr wrap="square" rtlCol="0" anchor="t">
            <a:spAutoFit/>
          </a:bodyPr>
          <a:p>
            <a:pPr algn="l">
              <a:lnSpc>
                <a:spcPct val="120000"/>
              </a:lnSpc>
              <a:spcAft>
                <a:spcPts val="1000"/>
              </a:spcAft>
            </a:pPr>
            <a:r>
              <a:rPr lang="zh-CN" altLang="en-US" sz="3200" dirty="0" err="1" smtClean="0">
                <a:solidFill>
                  <a:srgbClr val="C00000"/>
                </a:solidFill>
                <a:latin typeface="黑体" charset="0"/>
                <a:ea typeface="黑体" charset="0"/>
                <a:cs typeface="黑体" charset="0"/>
              </a:rPr>
              <a:t>学标准   </a:t>
            </a:r>
            <a:endParaRPr lang="zh-CN" altLang="en-US" sz="3200" dirty="0" err="1" smtClean="0">
              <a:solidFill>
                <a:srgbClr val="C00000"/>
              </a:solidFill>
              <a:latin typeface="黑体" charset="0"/>
              <a:ea typeface="黑体" charset="0"/>
              <a:cs typeface="黑体" charset="0"/>
            </a:endParaRPr>
          </a:p>
        </p:txBody>
      </p:sp>
      <p:grpSp>
        <p:nvGrpSpPr>
          <p:cNvPr id="13" name="组合 12"/>
          <p:cNvGrpSpPr/>
          <p:nvPr/>
        </p:nvGrpSpPr>
        <p:grpSpPr>
          <a:xfrm>
            <a:off x="1615440" y="3562985"/>
            <a:ext cx="948690" cy="875030"/>
            <a:chOff x="2113" y="3926"/>
            <a:chExt cx="1494" cy="1378"/>
          </a:xfrm>
        </p:grpSpPr>
        <p:grpSp>
          <p:nvGrpSpPr>
            <p:cNvPr id="11" name="组合 10"/>
            <p:cNvGrpSpPr/>
            <p:nvPr/>
          </p:nvGrpSpPr>
          <p:grpSpPr>
            <a:xfrm>
              <a:off x="2113" y="3926"/>
              <a:ext cx="1495" cy="1379"/>
              <a:chOff x="1426" y="2335"/>
              <a:chExt cx="1278" cy="1221"/>
            </a:xfrm>
            <a:solidFill>
              <a:srgbClr val="C00000"/>
            </a:solidFill>
          </p:grpSpPr>
          <p:sp>
            <p:nvSpPr>
              <p:cNvPr id="7" name="矩形 6"/>
              <p:cNvSpPr/>
              <p:nvPr>
                <p:custDataLst>
                  <p:tags r:id="rId3"/>
                </p:custDataLst>
              </p:nvPr>
            </p:nvSpPr>
            <p:spPr>
              <a:xfrm>
                <a:off x="1426" y="2335"/>
                <a:ext cx="905" cy="1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custDataLst>
                  <p:tags r:id="rId4"/>
                </p:custDataLst>
              </p:nvPr>
            </p:nvSpPr>
            <p:spPr>
              <a:xfrm rot="5400000">
                <a:off x="1909" y="2761"/>
                <a:ext cx="1218" cy="372"/>
              </a:xfrm>
              <a:prstGeom prst="triangle">
                <a:avLst>
                  <a:gd name="adj" fmla="val 516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custDataLst>
                <p:tags r:id="rId5"/>
              </p:custDataLst>
            </p:nvPr>
          </p:nvSpPr>
          <p:spPr>
            <a:xfrm>
              <a:off x="2246" y="4206"/>
              <a:ext cx="1338" cy="919"/>
            </a:xfrm>
            <a:prstGeom prst="rect">
              <a:avLst/>
            </a:prstGeom>
            <a:noFill/>
          </p:spPr>
          <p:txBody>
            <a:bodyPr wrap="square" rtlCol="0">
              <a:spAutoFit/>
            </a:bodyPr>
            <a:p>
              <a:r>
                <a:rPr lang="en-US" altLang="zh-CN" sz="3200">
                  <a:solidFill>
                    <a:schemeClr val="bg1"/>
                  </a:solidFill>
                </a:rPr>
                <a:t>01</a:t>
              </a:r>
              <a:endParaRPr lang="en-US" altLang="zh-CN" sz="3200">
                <a:solidFill>
                  <a:schemeClr val="bg1"/>
                </a:solidFill>
              </a:endParaRPr>
            </a:p>
          </p:txBody>
        </p:sp>
      </p:grpSp>
      <p:grpSp>
        <p:nvGrpSpPr>
          <p:cNvPr id="14" name="组合 13"/>
          <p:cNvGrpSpPr/>
          <p:nvPr/>
        </p:nvGrpSpPr>
        <p:grpSpPr>
          <a:xfrm>
            <a:off x="3106420" y="3309620"/>
            <a:ext cx="949325" cy="875665"/>
            <a:chOff x="2113" y="3926"/>
            <a:chExt cx="1495" cy="1379"/>
          </a:xfrm>
        </p:grpSpPr>
        <p:grpSp>
          <p:nvGrpSpPr>
            <p:cNvPr id="15" name="组合 14"/>
            <p:cNvGrpSpPr/>
            <p:nvPr/>
          </p:nvGrpSpPr>
          <p:grpSpPr>
            <a:xfrm>
              <a:off x="2113" y="3926"/>
              <a:ext cx="1495" cy="1379"/>
              <a:chOff x="1426" y="2335"/>
              <a:chExt cx="1278" cy="1221"/>
            </a:xfrm>
            <a:solidFill>
              <a:srgbClr val="C00000"/>
            </a:solidFill>
          </p:grpSpPr>
          <p:sp>
            <p:nvSpPr>
              <p:cNvPr id="16" name="矩形 15"/>
              <p:cNvSpPr/>
              <p:nvPr>
                <p:custDataLst>
                  <p:tags r:id="rId6"/>
                </p:custDataLst>
              </p:nvPr>
            </p:nvSpPr>
            <p:spPr>
              <a:xfrm>
                <a:off x="1426" y="2335"/>
                <a:ext cx="905" cy="1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custDataLst>
                  <p:tags r:id="rId7"/>
                </p:custDataLst>
              </p:nvPr>
            </p:nvSpPr>
            <p:spPr>
              <a:xfrm rot="5400000">
                <a:off x="1909" y="2761"/>
                <a:ext cx="1218" cy="372"/>
              </a:xfrm>
              <a:prstGeom prst="triangle">
                <a:avLst>
                  <a:gd name="adj" fmla="val 516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9" name="文本框 18"/>
            <p:cNvSpPr txBox="1"/>
            <p:nvPr>
              <p:custDataLst>
                <p:tags r:id="rId8"/>
              </p:custDataLst>
            </p:nvPr>
          </p:nvSpPr>
          <p:spPr>
            <a:xfrm>
              <a:off x="2246" y="4206"/>
              <a:ext cx="1338" cy="919"/>
            </a:xfrm>
            <a:prstGeom prst="rect">
              <a:avLst/>
            </a:prstGeom>
            <a:noFill/>
          </p:spPr>
          <p:txBody>
            <a:bodyPr wrap="square" rtlCol="0">
              <a:spAutoFit/>
            </a:bodyPr>
            <a:p>
              <a:r>
                <a:rPr lang="en-US" altLang="zh-CN" sz="3200">
                  <a:solidFill>
                    <a:schemeClr val="bg1"/>
                  </a:solidFill>
                </a:rPr>
                <a:t>02</a:t>
              </a:r>
              <a:endParaRPr lang="en-US" altLang="zh-CN" sz="3200">
                <a:solidFill>
                  <a:schemeClr val="bg1"/>
                </a:solidFill>
              </a:endParaRPr>
            </a:p>
          </p:txBody>
        </p:sp>
      </p:grpSp>
      <p:grpSp>
        <p:nvGrpSpPr>
          <p:cNvPr id="20" name="组合 19"/>
          <p:cNvGrpSpPr/>
          <p:nvPr/>
        </p:nvGrpSpPr>
        <p:grpSpPr>
          <a:xfrm>
            <a:off x="4621530" y="3034030"/>
            <a:ext cx="937440" cy="875665"/>
            <a:chOff x="2113" y="3926"/>
            <a:chExt cx="1476" cy="1379"/>
          </a:xfrm>
        </p:grpSpPr>
        <p:grpSp>
          <p:nvGrpSpPr>
            <p:cNvPr id="21" name="组合 20"/>
            <p:cNvGrpSpPr/>
            <p:nvPr/>
          </p:nvGrpSpPr>
          <p:grpSpPr>
            <a:xfrm>
              <a:off x="2113" y="3926"/>
              <a:ext cx="1476" cy="1379"/>
              <a:chOff x="1426" y="2335"/>
              <a:chExt cx="1262" cy="1221"/>
            </a:xfrm>
            <a:solidFill>
              <a:srgbClr val="C00000"/>
            </a:solidFill>
          </p:grpSpPr>
          <p:sp>
            <p:nvSpPr>
              <p:cNvPr id="22" name="矩形 21"/>
              <p:cNvSpPr/>
              <p:nvPr>
                <p:custDataLst>
                  <p:tags r:id="rId9"/>
                </p:custDataLst>
              </p:nvPr>
            </p:nvSpPr>
            <p:spPr>
              <a:xfrm>
                <a:off x="1426" y="2335"/>
                <a:ext cx="905" cy="1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等腰三角形 22"/>
              <p:cNvSpPr/>
              <p:nvPr>
                <p:custDataLst>
                  <p:tags r:id="rId10"/>
                </p:custDataLst>
              </p:nvPr>
            </p:nvSpPr>
            <p:spPr>
              <a:xfrm rot="5400000">
                <a:off x="1893" y="2761"/>
                <a:ext cx="1218" cy="372"/>
              </a:xfrm>
              <a:prstGeom prst="triangle">
                <a:avLst>
                  <a:gd name="adj" fmla="val 516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custDataLst>
                <p:tags r:id="rId11"/>
              </p:custDataLst>
            </p:nvPr>
          </p:nvSpPr>
          <p:spPr>
            <a:xfrm>
              <a:off x="2246" y="4206"/>
              <a:ext cx="1338" cy="919"/>
            </a:xfrm>
            <a:prstGeom prst="rect">
              <a:avLst/>
            </a:prstGeom>
            <a:noFill/>
          </p:spPr>
          <p:txBody>
            <a:bodyPr wrap="square" rtlCol="0">
              <a:spAutoFit/>
            </a:bodyPr>
            <a:p>
              <a:r>
                <a:rPr lang="en-US" altLang="zh-CN" sz="3200">
                  <a:solidFill>
                    <a:schemeClr val="bg1"/>
                  </a:solidFill>
                </a:rPr>
                <a:t>03</a:t>
              </a:r>
              <a:endParaRPr lang="en-US" altLang="zh-CN" sz="3200">
                <a:solidFill>
                  <a:schemeClr val="bg1"/>
                </a:solidFill>
              </a:endParaRPr>
            </a:p>
          </p:txBody>
        </p:sp>
      </p:grpSp>
      <p:grpSp>
        <p:nvGrpSpPr>
          <p:cNvPr id="25" name="组合 24"/>
          <p:cNvGrpSpPr/>
          <p:nvPr/>
        </p:nvGrpSpPr>
        <p:grpSpPr>
          <a:xfrm>
            <a:off x="6151880" y="2708275"/>
            <a:ext cx="940411" cy="875665"/>
            <a:chOff x="2113" y="3926"/>
            <a:chExt cx="1480" cy="1379"/>
          </a:xfrm>
        </p:grpSpPr>
        <p:grpSp>
          <p:nvGrpSpPr>
            <p:cNvPr id="26" name="组合 25"/>
            <p:cNvGrpSpPr/>
            <p:nvPr/>
          </p:nvGrpSpPr>
          <p:grpSpPr>
            <a:xfrm>
              <a:off x="2113" y="3926"/>
              <a:ext cx="1480" cy="1379"/>
              <a:chOff x="1426" y="2335"/>
              <a:chExt cx="1266" cy="1221"/>
            </a:xfrm>
            <a:solidFill>
              <a:srgbClr val="C00000"/>
            </a:solidFill>
          </p:grpSpPr>
          <p:sp>
            <p:nvSpPr>
              <p:cNvPr id="27" name="矩形 26"/>
              <p:cNvSpPr/>
              <p:nvPr>
                <p:custDataLst>
                  <p:tags r:id="rId12"/>
                </p:custDataLst>
              </p:nvPr>
            </p:nvSpPr>
            <p:spPr>
              <a:xfrm>
                <a:off x="1426" y="2335"/>
                <a:ext cx="905" cy="1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等腰三角形 27"/>
              <p:cNvSpPr/>
              <p:nvPr>
                <p:custDataLst>
                  <p:tags r:id="rId13"/>
                </p:custDataLst>
              </p:nvPr>
            </p:nvSpPr>
            <p:spPr>
              <a:xfrm rot="5400000">
                <a:off x="1897" y="2761"/>
                <a:ext cx="1218" cy="372"/>
              </a:xfrm>
              <a:prstGeom prst="triangle">
                <a:avLst>
                  <a:gd name="adj" fmla="val 516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9" name="文本框 28"/>
            <p:cNvSpPr txBox="1"/>
            <p:nvPr>
              <p:custDataLst>
                <p:tags r:id="rId14"/>
              </p:custDataLst>
            </p:nvPr>
          </p:nvSpPr>
          <p:spPr>
            <a:xfrm>
              <a:off x="2246" y="4206"/>
              <a:ext cx="1338" cy="919"/>
            </a:xfrm>
            <a:prstGeom prst="rect">
              <a:avLst/>
            </a:prstGeom>
            <a:noFill/>
          </p:spPr>
          <p:txBody>
            <a:bodyPr wrap="square" rtlCol="0">
              <a:spAutoFit/>
            </a:bodyPr>
            <a:p>
              <a:r>
                <a:rPr lang="en-US" altLang="zh-CN" sz="3200">
                  <a:solidFill>
                    <a:schemeClr val="bg1"/>
                  </a:solidFill>
                </a:rPr>
                <a:t>04</a:t>
              </a:r>
              <a:endParaRPr lang="en-US" altLang="zh-CN" sz="3200">
                <a:solidFill>
                  <a:schemeClr val="bg1"/>
                </a:solidFill>
              </a:endParaRPr>
            </a:p>
          </p:txBody>
        </p:sp>
      </p:grpSp>
      <p:grpSp>
        <p:nvGrpSpPr>
          <p:cNvPr id="30" name="组合 29"/>
          <p:cNvGrpSpPr/>
          <p:nvPr/>
        </p:nvGrpSpPr>
        <p:grpSpPr>
          <a:xfrm>
            <a:off x="7686675" y="2413120"/>
            <a:ext cx="938183" cy="886423"/>
            <a:chOff x="2113" y="3910"/>
            <a:chExt cx="1477" cy="1396"/>
          </a:xfrm>
        </p:grpSpPr>
        <p:grpSp>
          <p:nvGrpSpPr>
            <p:cNvPr id="31" name="组合 30"/>
            <p:cNvGrpSpPr/>
            <p:nvPr/>
          </p:nvGrpSpPr>
          <p:grpSpPr>
            <a:xfrm>
              <a:off x="2113" y="3910"/>
              <a:ext cx="1477" cy="1396"/>
              <a:chOff x="1426" y="2321"/>
              <a:chExt cx="1263" cy="1236"/>
            </a:xfrm>
            <a:solidFill>
              <a:srgbClr val="C00000"/>
            </a:solidFill>
          </p:grpSpPr>
          <p:sp>
            <p:nvSpPr>
              <p:cNvPr id="32" name="矩形 31"/>
              <p:cNvSpPr/>
              <p:nvPr>
                <p:custDataLst>
                  <p:tags r:id="rId15"/>
                </p:custDataLst>
              </p:nvPr>
            </p:nvSpPr>
            <p:spPr>
              <a:xfrm>
                <a:off x="1426" y="2335"/>
                <a:ext cx="905" cy="1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等腰三角形 33"/>
              <p:cNvSpPr/>
              <p:nvPr>
                <p:custDataLst>
                  <p:tags r:id="rId16"/>
                </p:custDataLst>
              </p:nvPr>
            </p:nvSpPr>
            <p:spPr>
              <a:xfrm rot="5400000">
                <a:off x="1892" y="2760"/>
                <a:ext cx="1236" cy="357"/>
              </a:xfrm>
              <a:prstGeom prst="triangle">
                <a:avLst>
                  <a:gd name="adj" fmla="val 516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6" name="文本框 35"/>
            <p:cNvSpPr txBox="1"/>
            <p:nvPr>
              <p:custDataLst>
                <p:tags r:id="rId17"/>
              </p:custDataLst>
            </p:nvPr>
          </p:nvSpPr>
          <p:spPr>
            <a:xfrm>
              <a:off x="2246" y="4206"/>
              <a:ext cx="1338" cy="919"/>
            </a:xfrm>
            <a:prstGeom prst="rect">
              <a:avLst/>
            </a:prstGeom>
            <a:noFill/>
          </p:spPr>
          <p:txBody>
            <a:bodyPr wrap="square" rtlCol="0">
              <a:spAutoFit/>
            </a:bodyPr>
            <a:p>
              <a:r>
                <a:rPr lang="en-US" altLang="zh-CN" sz="3200">
                  <a:solidFill>
                    <a:schemeClr val="bg1"/>
                  </a:solidFill>
                </a:rPr>
                <a:t>05</a:t>
              </a:r>
              <a:endParaRPr lang="en-US" altLang="zh-CN" sz="3200">
                <a:solidFill>
                  <a:schemeClr val="bg1"/>
                </a:solidFill>
              </a:endParaRPr>
            </a:p>
          </p:txBody>
        </p:sp>
      </p:grpSp>
      <p:grpSp>
        <p:nvGrpSpPr>
          <p:cNvPr id="38" name="组合 37"/>
          <p:cNvGrpSpPr/>
          <p:nvPr/>
        </p:nvGrpSpPr>
        <p:grpSpPr>
          <a:xfrm>
            <a:off x="9161780" y="2158365"/>
            <a:ext cx="949325" cy="875665"/>
            <a:chOff x="2113" y="3926"/>
            <a:chExt cx="1495" cy="1379"/>
          </a:xfrm>
        </p:grpSpPr>
        <p:grpSp>
          <p:nvGrpSpPr>
            <p:cNvPr id="39" name="组合 38"/>
            <p:cNvGrpSpPr/>
            <p:nvPr/>
          </p:nvGrpSpPr>
          <p:grpSpPr>
            <a:xfrm>
              <a:off x="2113" y="3926"/>
              <a:ext cx="1495" cy="1379"/>
              <a:chOff x="1426" y="2335"/>
              <a:chExt cx="1278" cy="1221"/>
            </a:xfrm>
            <a:solidFill>
              <a:srgbClr val="C00000"/>
            </a:solidFill>
          </p:grpSpPr>
          <p:sp>
            <p:nvSpPr>
              <p:cNvPr id="41" name="矩形 40"/>
              <p:cNvSpPr/>
              <p:nvPr>
                <p:custDataLst>
                  <p:tags r:id="rId18"/>
                </p:custDataLst>
              </p:nvPr>
            </p:nvSpPr>
            <p:spPr>
              <a:xfrm>
                <a:off x="1426" y="2335"/>
                <a:ext cx="905" cy="1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等腰三角形 42"/>
              <p:cNvSpPr/>
              <p:nvPr>
                <p:custDataLst>
                  <p:tags r:id="rId19"/>
                </p:custDataLst>
              </p:nvPr>
            </p:nvSpPr>
            <p:spPr>
              <a:xfrm rot="5400000">
                <a:off x="1909" y="2761"/>
                <a:ext cx="1218" cy="372"/>
              </a:xfrm>
              <a:prstGeom prst="triangle">
                <a:avLst>
                  <a:gd name="adj" fmla="val 516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4" name="文本框 43"/>
            <p:cNvSpPr txBox="1"/>
            <p:nvPr>
              <p:custDataLst>
                <p:tags r:id="rId20"/>
              </p:custDataLst>
            </p:nvPr>
          </p:nvSpPr>
          <p:spPr>
            <a:xfrm>
              <a:off x="2246" y="4206"/>
              <a:ext cx="1338" cy="919"/>
            </a:xfrm>
            <a:prstGeom prst="rect">
              <a:avLst/>
            </a:prstGeom>
            <a:noFill/>
          </p:spPr>
          <p:txBody>
            <a:bodyPr wrap="square" rtlCol="0">
              <a:spAutoFit/>
            </a:bodyPr>
            <a:p>
              <a:r>
                <a:rPr lang="en-US" altLang="zh-CN" sz="3200">
                  <a:solidFill>
                    <a:schemeClr val="bg1"/>
                  </a:solidFill>
                </a:rPr>
                <a:t>06</a:t>
              </a:r>
              <a:endParaRPr lang="en-US" altLang="zh-CN" sz="3200">
                <a:solidFill>
                  <a:schemeClr val="bg1"/>
                </a:solidFill>
              </a:endParaRPr>
            </a:p>
          </p:txBody>
        </p:sp>
      </p:grpSp>
      <p:sp>
        <p:nvSpPr>
          <p:cNvPr id="3" name="文本框 2"/>
          <p:cNvSpPr txBox="1"/>
          <p:nvPr/>
        </p:nvSpPr>
        <p:spPr>
          <a:xfrm>
            <a:off x="2815590" y="4299585"/>
            <a:ext cx="1522095" cy="681990"/>
          </a:xfrm>
          <a:prstGeom prst="rect">
            <a:avLst/>
          </a:prstGeom>
          <a:noFill/>
        </p:spPr>
        <p:txBody>
          <a:bodyPr wrap="square" rtlCol="0" anchor="t">
            <a:spAutoFit/>
          </a:bodyPr>
          <a:p>
            <a:pPr algn="l">
              <a:lnSpc>
                <a:spcPct val="120000"/>
              </a:lnSpc>
              <a:spcAft>
                <a:spcPts val="1000"/>
              </a:spcAft>
            </a:pPr>
            <a:r>
              <a:rPr lang="zh-CN" altLang="en-US" sz="3200" dirty="0" err="1" smtClean="0">
                <a:solidFill>
                  <a:srgbClr val="C00000"/>
                </a:solidFill>
                <a:latin typeface="黑体" charset="0"/>
                <a:ea typeface="黑体" charset="0"/>
                <a:cs typeface="黑体" charset="0"/>
                <a:sym typeface="+mn-ea"/>
              </a:rPr>
              <a:t>做加法</a:t>
            </a:r>
            <a:endParaRPr lang="zh-CN" altLang="en-US" sz="3200" dirty="0" err="1" smtClean="0">
              <a:solidFill>
                <a:srgbClr val="C00000"/>
              </a:solidFill>
              <a:latin typeface="黑体" charset="0"/>
              <a:ea typeface="黑体" charset="0"/>
              <a:cs typeface="黑体" charset="0"/>
              <a:sym typeface="+mn-ea"/>
            </a:endParaRPr>
          </a:p>
        </p:txBody>
      </p:sp>
      <p:sp>
        <p:nvSpPr>
          <p:cNvPr id="4" name="文本框 3"/>
          <p:cNvSpPr txBox="1"/>
          <p:nvPr/>
        </p:nvSpPr>
        <p:spPr>
          <a:xfrm>
            <a:off x="8904605" y="3136265"/>
            <a:ext cx="1652905" cy="681990"/>
          </a:xfrm>
          <a:prstGeom prst="rect">
            <a:avLst/>
          </a:prstGeom>
          <a:noFill/>
        </p:spPr>
        <p:txBody>
          <a:bodyPr wrap="square" rtlCol="0" anchor="t">
            <a:spAutoFit/>
          </a:bodyPr>
          <a:p>
            <a:pPr algn="l">
              <a:lnSpc>
                <a:spcPct val="120000"/>
              </a:lnSpc>
              <a:spcAft>
                <a:spcPts val="1000"/>
              </a:spcAft>
            </a:pPr>
            <a:r>
              <a:rPr lang="zh-CN" altLang="en-US" sz="3200" dirty="0" err="1" smtClean="0">
                <a:solidFill>
                  <a:srgbClr val="C00000"/>
                </a:solidFill>
                <a:latin typeface="黑体" charset="0"/>
                <a:ea typeface="黑体" charset="0"/>
                <a:cs typeface="黑体" charset="0"/>
                <a:sym typeface="+mn-ea"/>
              </a:rPr>
              <a:t>展实效</a:t>
            </a:r>
            <a:endParaRPr lang="zh-CN" altLang="en-US" sz="3200" dirty="0" err="1" smtClean="0">
              <a:solidFill>
                <a:srgbClr val="C00000"/>
              </a:solidFill>
              <a:latin typeface="黑体" charset="0"/>
              <a:ea typeface="黑体" charset="0"/>
              <a:cs typeface="黑体" charset="0"/>
              <a:sym typeface="+mn-ea"/>
            </a:endParaRPr>
          </a:p>
        </p:txBody>
      </p:sp>
      <p:sp>
        <p:nvSpPr>
          <p:cNvPr id="5" name="文本框 4"/>
          <p:cNvSpPr txBox="1"/>
          <p:nvPr/>
        </p:nvSpPr>
        <p:spPr>
          <a:xfrm>
            <a:off x="4341495" y="4156710"/>
            <a:ext cx="1513205" cy="583565"/>
          </a:xfrm>
          <a:prstGeom prst="rect">
            <a:avLst/>
          </a:prstGeom>
          <a:noFill/>
        </p:spPr>
        <p:txBody>
          <a:bodyPr wrap="square" rtlCol="0" anchor="t">
            <a:spAutoFit/>
          </a:bodyPr>
          <a:p>
            <a:r>
              <a:rPr lang="zh-CN" altLang="en-US" sz="3200" dirty="0" err="1" smtClean="0">
                <a:solidFill>
                  <a:srgbClr val="C00000"/>
                </a:solidFill>
                <a:latin typeface="黑体" charset="0"/>
                <a:ea typeface="黑体" charset="0"/>
                <a:cs typeface="黑体" charset="0"/>
                <a:sym typeface="+mn-ea"/>
              </a:rPr>
              <a:t>深理解</a:t>
            </a:r>
            <a:endParaRPr lang="zh-CN" altLang="en-US" sz="3200" dirty="0" err="1" smtClean="0">
              <a:solidFill>
                <a:srgbClr val="C00000"/>
              </a:solidFill>
              <a:latin typeface="黑体" charset="0"/>
              <a:ea typeface="黑体" charset="0"/>
              <a:cs typeface="黑体" charset="0"/>
              <a:sym typeface="+mn-ea"/>
            </a:endParaRPr>
          </a:p>
        </p:txBody>
      </p:sp>
      <p:sp>
        <p:nvSpPr>
          <p:cNvPr id="6" name="文本框 5"/>
          <p:cNvSpPr txBox="1"/>
          <p:nvPr/>
        </p:nvSpPr>
        <p:spPr>
          <a:xfrm>
            <a:off x="5883910" y="3795395"/>
            <a:ext cx="1652905" cy="583565"/>
          </a:xfrm>
          <a:prstGeom prst="rect">
            <a:avLst/>
          </a:prstGeom>
          <a:noFill/>
        </p:spPr>
        <p:txBody>
          <a:bodyPr wrap="square" rtlCol="0" anchor="t">
            <a:spAutoFit/>
          </a:bodyPr>
          <a:p>
            <a:r>
              <a:rPr lang="zh-CN" altLang="en-US" sz="3200" dirty="0" err="1" smtClean="0">
                <a:solidFill>
                  <a:srgbClr val="C00000"/>
                </a:solidFill>
                <a:latin typeface="黑体" charset="0"/>
                <a:ea typeface="黑体" charset="0"/>
                <a:cs typeface="黑体" charset="0"/>
                <a:sym typeface="+mn-ea"/>
              </a:rPr>
              <a:t>做减法</a:t>
            </a:r>
            <a:endParaRPr lang="zh-CN" altLang="en-US" sz="3200" dirty="0" err="1" smtClean="0">
              <a:solidFill>
                <a:srgbClr val="C00000"/>
              </a:solidFill>
              <a:latin typeface="黑体" charset="0"/>
              <a:ea typeface="黑体" charset="0"/>
              <a:cs typeface="黑体" charset="0"/>
              <a:sym typeface="+mn-ea"/>
            </a:endParaRPr>
          </a:p>
        </p:txBody>
      </p:sp>
      <p:sp>
        <p:nvSpPr>
          <p:cNvPr id="8" name="文本框 7"/>
          <p:cNvSpPr txBox="1"/>
          <p:nvPr/>
        </p:nvSpPr>
        <p:spPr>
          <a:xfrm>
            <a:off x="7424420" y="3469640"/>
            <a:ext cx="1652905" cy="583565"/>
          </a:xfrm>
          <a:prstGeom prst="rect">
            <a:avLst/>
          </a:prstGeom>
          <a:noFill/>
        </p:spPr>
        <p:txBody>
          <a:bodyPr wrap="square" rtlCol="0" anchor="t">
            <a:spAutoFit/>
          </a:bodyPr>
          <a:p>
            <a:r>
              <a:rPr lang="zh-CN" altLang="en-US" sz="3200" dirty="0" err="1" smtClean="0">
                <a:solidFill>
                  <a:srgbClr val="C00000"/>
                </a:solidFill>
                <a:latin typeface="黑体" charset="0"/>
                <a:ea typeface="黑体" charset="0"/>
                <a:cs typeface="黑体" charset="0"/>
                <a:sym typeface="+mn-ea"/>
              </a:rPr>
              <a:t>抓融合</a:t>
            </a:r>
            <a:endParaRPr lang="zh-CN" altLang="en-US" sz="3200" dirty="0" err="1" smtClean="0">
              <a:solidFill>
                <a:srgbClr val="C00000"/>
              </a:solidFill>
              <a:latin typeface="黑体" charset="0"/>
              <a:ea typeface="黑体" charset="0"/>
              <a:cs typeface="黑体" charset="0"/>
              <a:sym typeface="+mn-ea"/>
            </a:endParaRPr>
          </a:p>
        </p:txBody>
      </p:sp>
      <p:sp>
        <p:nvSpPr>
          <p:cNvPr id="9" name="文本框 8"/>
          <p:cNvSpPr txBox="1"/>
          <p:nvPr/>
        </p:nvSpPr>
        <p:spPr>
          <a:xfrm>
            <a:off x="847090" y="826135"/>
            <a:ext cx="6689725" cy="583565"/>
          </a:xfrm>
          <a:prstGeom prst="rect">
            <a:avLst/>
          </a:prstGeom>
          <a:noFill/>
        </p:spPr>
        <p:txBody>
          <a:bodyPr wrap="square" rtlCol="0" anchor="t">
            <a:spAutoFit/>
          </a:bodyPr>
          <a:p>
            <a:r>
              <a:rPr lang="zh-CN" altLang="en-US" sz="3200" dirty="0" err="1" smtClean="0">
                <a:solidFill>
                  <a:srgbClr val="C00000"/>
                </a:solidFill>
                <a:latin typeface="黑体" charset="0"/>
                <a:ea typeface="黑体" charset="0"/>
                <a:cs typeface="黑体" charset="0"/>
                <a:sym typeface="+mn-ea"/>
              </a:rPr>
              <a:t>党支部标准化规范化</a:t>
            </a:r>
            <a:r>
              <a:rPr lang="zh-CN" altLang="en-US" sz="3200" dirty="0" err="1" smtClean="0">
                <a:solidFill>
                  <a:srgbClr val="C00000"/>
                </a:solidFill>
                <a:latin typeface="黑体" charset="0"/>
                <a:ea typeface="黑体" charset="0"/>
                <a:cs typeface="黑体" charset="0"/>
                <a:sym typeface="+mn-ea"/>
              </a:rPr>
              <a:t>建设的思维模型</a:t>
            </a:r>
            <a:endParaRPr lang="zh-CN" altLang="en-US" sz="3200" dirty="0" err="1" smtClean="0">
              <a:solidFill>
                <a:srgbClr val="C00000"/>
              </a:solidFill>
              <a:latin typeface="黑体" charset="0"/>
              <a:ea typeface="黑体" charset="0"/>
              <a:cs typeface="黑体" charset="0"/>
              <a:sym typeface="+mn-ea"/>
            </a:endParaRPr>
          </a:p>
        </p:txBody>
      </p:sp>
      <p:sp>
        <p:nvSpPr>
          <p:cNvPr id="17" name="右箭头 16"/>
          <p:cNvSpPr/>
          <p:nvPr/>
        </p:nvSpPr>
        <p:spPr>
          <a:xfrm rot="20940000">
            <a:off x="1894205" y="4949825"/>
            <a:ext cx="8402320" cy="145415"/>
          </a:xfrm>
          <a:prstGeom prst="righ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custDataLst>
              <p:tags r:id="rId21"/>
            </p:custDataLst>
          </p:nvPr>
        </p:nvSpPr>
        <p:spPr>
          <a:xfrm>
            <a:off x="3779520" y="5434965"/>
            <a:ext cx="4916170" cy="460375"/>
          </a:xfrm>
          <a:prstGeom prst="rect">
            <a:avLst/>
          </a:prstGeom>
          <a:noFill/>
        </p:spPr>
        <p:txBody>
          <a:bodyPr wrap="square" rtlCol="0" anchor="t">
            <a:spAutoFit/>
          </a:bodyPr>
          <a:p>
            <a:pPr algn="ctr"/>
            <a:r>
              <a:rPr lang="zh-CN" altLang="en-US" sz="2400" dirty="0" err="1" smtClean="0">
                <a:solidFill>
                  <a:srgbClr val="C00000"/>
                </a:solidFill>
                <a:latin typeface="黑体" charset="0"/>
                <a:ea typeface="黑体" charset="0"/>
                <a:cs typeface="黑体" charset="0"/>
                <a:sym typeface="+mn-ea"/>
              </a:rPr>
              <a:t>“量</a:t>
            </a:r>
            <a:r>
              <a:rPr lang="en-US" altLang="zh-CN" sz="2400" dirty="0" err="1" smtClean="0">
                <a:solidFill>
                  <a:srgbClr val="C00000"/>
                </a:solidFill>
                <a:latin typeface="黑体" charset="0"/>
                <a:ea typeface="黑体" charset="0"/>
                <a:cs typeface="黑体" charset="0"/>
                <a:sym typeface="+mn-ea"/>
              </a:rPr>
              <a:t>  </a:t>
            </a:r>
            <a:r>
              <a:rPr lang="zh-CN" altLang="en-US" sz="2400" dirty="0" err="1" smtClean="0">
                <a:solidFill>
                  <a:srgbClr val="C00000"/>
                </a:solidFill>
                <a:latin typeface="黑体" charset="0"/>
                <a:ea typeface="黑体" charset="0"/>
                <a:cs typeface="黑体" charset="0"/>
                <a:sym typeface="+mn-ea"/>
              </a:rPr>
              <a:t>变”</a:t>
            </a:r>
            <a:r>
              <a:rPr lang="en-US" altLang="zh-CN" sz="2400" dirty="0" err="1" smtClean="0">
                <a:solidFill>
                  <a:srgbClr val="C00000"/>
                </a:solidFill>
                <a:latin typeface="黑体" charset="0"/>
                <a:ea typeface="黑体" charset="0"/>
                <a:cs typeface="黑体" charset="0"/>
                <a:sym typeface="+mn-ea"/>
              </a:rPr>
              <a:t>  </a:t>
            </a:r>
            <a:r>
              <a:rPr lang="zh-CN" altLang="en-US" sz="2400" dirty="0" err="1" smtClean="0">
                <a:solidFill>
                  <a:srgbClr val="C00000"/>
                </a:solidFill>
                <a:latin typeface="黑体" charset="0"/>
                <a:ea typeface="黑体" charset="0"/>
                <a:cs typeface="黑体" charset="0"/>
                <a:sym typeface="+mn-ea"/>
              </a:rPr>
              <a:t>到</a:t>
            </a:r>
            <a:r>
              <a:rPr lang="en-US" altLang="zh-CN" sz="2400" dirty="0" err="1" smtClean="0">
                <a:solidFill>
                  <a:srgbClr val="C00000"/>
                </a:solidFill>
                <a:latin typeface="黑体" charset="0"/>
                <a:ea typeface="黑体" charset="0"/>
                <a:cs typeface="黑体" charset="0"/>
                <a:sym typeface="+mn-ea"/>
              </a:rPr>
              <a:t>  </a:t>
            </a:r>
            <a:r>
              <a:rPr lang="zh-CN" altLang="en-US" sz="2400" dirty="0" err="1" smtClean="0">
                <a:solidFill>
                  <a:srgbClr val="C00000"/>
                </a:solidFill>
                <a:latin typeface="黑体" charset="0"/>
                <a:ea typeface="宋体" charset="0"/>
                <a:cs typeface="黑体" charset="0"/>
                <a:sym typeface="+mn-ea"/>
              </a:rPr>
              <a:t>“</a:t>
            </a:r>
            <a:r>
              <a:rPr lang="zh-CN" altLang="en-US" sz="2400" dirty="0" err="1" smtClean="0">
                <a:solidFill>
                  <a:srgbClr val="C00000"/>
                </a:solidFill>
                <a:latin typeface="黑体" charset="0"/>
                <a:ea typeface="黑体" charset="0"/>
                <a:cs typeface="黑体" charset="0"/>
                <a:sym typeface="+mn-ea"/>
              </a:rPr>
              <a:t>质</a:t>
            </a:r>
            <a:r>
              <a:rPr lang="en-US" altLang="zh-CN" sz="2400" dirty="0" err="1" smtClean="0">
                <a:solidFill>
                  <a:srgbClr val="C00000"/>
                </a:solidFill>
                <a:latin typeface="黑体" charset="0"/>
                <a:ea typeface="黑体" charset="0"/>
                <a:cs typeface="黑体" charset="0"/>
                <a:sym typeface="+mn-ea"/>
              </a:rPr>
              <a:t>  </a:t>
            </a:r>
            <a:r>
              <a:rPr lang="zh-CN" altLang="en-US" sz="2400" dirty="0" err="1" smtClean="0">
                <a:solidFill>
                  <a:srgbClr val="C00000"/>
                </a:solidFill>
                <a:latin typeface="黑体" charset="0"/>
                <a:ea typeface="黑体" charset="0"/>
                <a:cs typeface="黑体" charset="0"/>
                <a:sym typeface="+mn-ea"/>
              </a:rPr>
              <a:t>变”</a:t>
            </a:r>
            <a:r>
              <a:rPr lang="en-US" altLang="zh-CN" sz="2400" dirty="0" err="1" smtClean="0">
                <a:solidFill>
                  <a:srgbClr val="C00000"/>
                </a:solidFill>
                <a:latin typeface="黑体" charset="0"/>
                <a:ea typeface="黑体" charset="0"/>
                <a:cs typeface="黑体" charset="0"/>
                <a:sym typeface="+mn-ea"/>
              </a:rPr>
              <a:t>  </a:t>
            </a:r>
            <a:r>
              <a:rPr lang="zh-CN" altLang="en-US" sz="2400" dirty="0" err="1" smtClean="0">
                <a:solidFill>
                  <a:srgbClr val="C00000"/>
                </a:solidFill>
                <a:latin typeface="黑体" charset="0"/>
                <a:ea typeface="黑体" charset="0"/>
                <a:cs typeface="黑体" charset="0"/>
                <a:sym typeface="+mn-ea"/>
              </a:rPr>
              <a:t>的</a:t>
            </a:r>
            <a:r>
              <a:rPr lang="zh-CN" altLang="en-US" sz="2400" dirty="0" err="1" smtClean="0">
                <a:solidFill>
                  <a:srgbClr val="C00000"/>
                </a:solidFill>
                <a:latin typeface="黑体" charset="0"/>
                <a:ea typeface="黑体" charset="0"/>
                <a:cs typeface="黑体" charset="0"/>
                <a:sym typeface="+mn-ea"/>
              </a:rPr>
              <a:t>过程</a:t>
            </a:r>
            <a:endParaRPr lang="zh-CN" altLang="en-US" sz="2400" dirty="0" err="1" smtClean="0">
              <a:solidFill>
                <a:srgbClr val="C00000"/>
              </a:solidFill>
              <a:latin typeface="黑体" charset="0"/>
              <a:ea typeface="黑体" charset="0"/>
              <a:cs typeface="黑体"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77" name="Rectangle 6"/>
          <p:cNvSpPr/>
          <p:nvPr>
            <p:custDataLst>
              <p:tags r:id="rId2"/>
            </p:custDataLst>
          </p:nvPr>
        </p:nvSpPr>
        <p:spPr>
          <a:xfrm>
            <a:off x="5448469" y="4456562"/>
            <a:ext cx="1658505" cy="1260475"/>
          </a:xfrm>
          <a:prstGeom prst="rect">
            <a:avLst/>
          </a:prstGeom>
          <a:noFill/>
          <a:ln w="9525">
            <a:noFill/>
          </a:ln>
        </p:spPr>
        <p:txBody>
          <a:bodyPr wrap="square" anchor="t" anchorCtr="0">
            <a:spAutoFit/>
          </a:bodyPr>
          <a:p>
            <a:pPr defTabSz="914400">
              <a:buFont typeface="Wingdings" panose="05000000000000000000" pitchFamily="2" charset="2"/>
            </a:pPr>
            <a:r>
              <a:rPr lang="zh-CN" altLang="en-US" sz="2800" b="1" dirty="0">
                <a:solidFill>
                  <a:srgbClr val="004EC5"/>
                </a:solidFill>
                <a:latin typeface="微软雅黑" panose="020B0503020204020204" pitchFamily="34" charset="-122"/>
                <a:ea typeface="微软雅黑" panose="020B0503020204020204" pitchFamily="34" charset="-122"/>
                <a:sym typeface="Calibri" panose="020F0502020204030204" charset="0"/>
              </a:rPr>
              <a:t>推进度</a:t>
            </a:r>
            <a:endParaRPr lang="zh-CN" altLang="en-US" sz="2800" b="1" dirty="0">
              <a:solidFill>
                <a:srgbClr val="004EC5"/>
              </a:solidFill>
              <a:latin typeface="微软雅黑" panose="020B0503020204020204" pitchFamily="34" charset="-122"/>
              <a:ea typeface="微软雅黑" panose="020B0503020204020204" pitchFamily="34" charset="-122"/>
              <a:sym typeface="Calibri" panose="020F0502020204030204" charset="0"/>
            </a:endParaRPr>
          </a:p>
          <a:p>
            <a:pPr defTabSz="914400">
              <a:buFont typeface="Wingdings" panose="05000000000000000000" pitchFamily="2" charset="2"/>
            </a:pPr>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要点：后职能部门，复制督导模式</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p:txBody>
      </p:sp>
      <p:sp>
        <p:nvSpPr>
          <p:cNvPr id="478" name="Rectangle 8"/>
          <p:cNvSpPr/>
          <p:nvPr>
            <p:custDataLst>
              <p:tags r:id="rId3"/>
            </p:custDataLst>
          </p:nvPr>
        </p:nvSpPr>
        <p:spPr>
          <a:xfrm>
            <a:off x="2999593" y="4898893"/>
            <a:ext cx="1606132" cy="1014730"/>
          </a:xfrm>
          <a:prstGeom prst="rect">
            <a:avLst/>
          </a:prstGeom>
          <a:noFill/>
          <a:ln w="9525">
            <a:noFill/>
          </a:ln>
        </p:spPr>
        <p:txBody>
          <a:bodyPr wrap="square" anchor="t" anchorCtr="0">
            <a:spAutoFit/>
          </a:bodyPr>
          <a:p>
            <a:pPr defTabSz="914400">
              <a:buFont typeface="Wingdings" panose="05000000000000000000" pitchFamily="2" charset="2"/>
            </a:pPr>
            <a:r>
              <a:rPr lang="zh-CN" altLang="en-US" sz="2800" b="1">
                <a:solidFill>
                  <a:srgbClr val="004EC5"/>
                </a:solidFill>
                <a:latin typeface="微软雅黑" panose="020B0503020204020204" pitchFamily="34" charset="-122"/>
                <a:ea typeface="微软雅黑" panose="020B0503020204020204" pitchFamily="34" charset="-122"/>
                <a:sym typeface="Calibri" panose="020F0502020204030204" charset="0"/>
              </a:rPr>
              <a:t>立标杆</a:t>
            </a:r>
            <a:endParaRPr lang="zh-CN" altLang="en-US" sz="2800" b="1">
              <a:solidFill>
                <a:srgbClr val="004EC5"/>
              </a:solidFill>
              <a:latin typeface="微软雅黑" panose="020B0503020204020204" pitchFamily="34" charset="-122"/>
              <a:ea typeface="微软雅黑" panose="020B0503020204020204" pitchFamily="34" charset="-122"/>
              <a:sym typeface="Calibri" panose="020F0502020204030204" charset="0"/>
            </a:endParaRPr>
          </a:p>
          <a:p>
            <a:pPr defTabSz="914400">
              <a:buFont typeface="Wingdings" panose="05000000000000000000" pitchFamily="2" charset="2"/>
            </a:pPr>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要点：再党委</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en-US" altLang="zh-CN" sz="1600" b="1">
                <a:solidFill>
                  <a:srgbClr val="004EC5"/>
                </a:solidFill>
                <a:latin typeface="微软雅黑" panose="020B0503020204020204" pitchFamily="34" charset="-122"/>
                <a:ea typeface="微软雅黑" panose="020B0503020204020204" pitchFamily="34" charset="-122"/>
                <a:sym typeface="宋体" pitchFamily="2" charset="-122"/>
              </a:rPr>
              <a:t>         </a:t>
            </a:r>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人财物</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p:txBody>
      </p:sp>
      <p:sp>
        <p:nvSpPr>
          <p:cNvPr id="480" name="Rectangle 10"/>
          <p:cNvSpPr/>
          <p:nvPr>
            <p:custDataLst>
              <p:tags r:id="rId4"/>
            </p:custDataLst>
          </p:nvPr>
        </p:nvSpPr>
        <p:spPr>
          <a:xfrm>
            <a:off x="841156" y="5242503"/>
            <a:ext cx="1747383" cy="1014730"/>
          </a:xfrm>
          <a:prstGeom prst="rect">
            <a:avLst/>
          </a:prstGeom>
          <a:noFill/>
          <a:ln w="9525">
            <a:noFill/>
          </a:ln>
        </p:spPr>
        <p:txBody>
          <a:bodyPr wrap="square" anchor="t" anchorCtr="0">
            <a:spAutoFit/>
          </a:bodyPr>
          <a:p>
            <a:pPr defTabSz="914400"/>
            <a:r>
              <a:rPr lang="zh-CN" altLang="en-US" sz="2800" b="1">
                <a:solidFill>
                  <a:srgbClr val="004EC5"/>
                </a:solidFill>
                <a:latin typeface="微软雅黑" panose="020B0503020204020204" pitchFamily="34" charset="-122"/>
                <a:ea typeface="微软雅黑" panose="020B0503020204020204" pitchFamily="34" charset="-122"/>
                <a:sym typeface="Calibri" panose="020F0502020204030204" charset="0"/>
              </a:rPr>
              <a:t>教方法</a:t>
            </a:r>
            <a:endParaRPr lang="zh-CN" altLang="en-US" sz="2800" b="1">
              <a:solidFill>
                <a:srgbClr val="004EC5"/>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要点：先支部</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a:p>
            <a:pPr defTabSz="914400"/>
            <a:r>
              <a:rPr lang="en-US" altLang="zh-CN" sz="1600" b="1">
                <a:solidFill>
                  <a:srgbClr val="004EC5"/>
                </a:solidFill>
                <a:latin typeface="微软雅黑" panose="020B0503020204020204" pitchFamily="34" charset="-122"/>
                <a:ea typeface="微软雅黑" panose="020B0503020204020204" pitchFamily="34" charset="-122"/>
                <a:sym typeface="宋体" pitchFamily="2" charset="-122"/>
              </a:rPr>
              <a:t>       </a:t>
            </a:r>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温水煮青蛙</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p:txBody>
      </p:sp>
      <p:sp>
        <p:nvSpPr>
          <p:cNvPr id="482" name="矩形 481"/>
          <p:cNvSpPr/>
          <p:nvPr>
            <p:custDataLst>
              <p:tags r:id="rId5"/>
            </p:custDataLst>
          </p:nvPr>
        </p:nvSpPr>
        <p:spPr>
          <a:xfrm>
            <a:off x="708025" y="5242560"/>
            <a:ext cx="1677670" cy="108331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grpSp>
        <p:nvGrpSpPr>
          <p:cNvPr id="488" name="组合 487"/>
          <p:cNvGrpSpPr/>
          <p:nvPr/>
        </p:nvGrpSpPr>
        <p:grpSpPr>
          <a:xfrm>
            <a:off x="2496169" y="4868805"/>
            <a:ext cx="434228" cy="540879"/>
            <a:chOff x="2272183" y="2320733"/>
            <a:chExt cx="493752" cy="475752"/>
          </a:xfrm>
          <a:solidFill>
            <a:srgbClr val="C00000"/>
          </a:solidFill>
        </p:grpSpPr>
        <p:sp>
          <p:nvSpPr>
            <p:cNvPr id="489" name="箭头: V 形 1"/>
            <p:cNvSpPr/>
            <p:nvPr>
              <p:custDataLst>
                <p:tags r:id="rId6"/>
              </p:custDataLst>
            </p:nvPr>
          </p:nvSpPr>
          <p:spPr>
            <a:xfrm>
              <a:off x="2487042"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sp>
          <p:nvSpPr>
            <p:cNvPr id="491" name="箭头: V 形 1"/>
            <p:cNvSpPr/>
            <p:nvPr>
              <p:custDataLst>
                <p:tags r:id="rId7"/>
              </p:custDataLst>
            </p:nvPr>
          </p:nvSpPr>
          <p:spPr>
            <a:xfrm>
              <a:off x="2272183"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grpSp>
      <p:sp>
        <p:nvSpPr>
          <p:cNvPr id="2" name="Rectangle 6"/>
          <p:cNvSpPr/>
          <p:nvPr>
            <p:custDataLst>
              <p:tags r:id="rId8"/>
            </p:custDataLst>
          </p:nvPr>
        </p:nvSpPr>
        <p:spPr>
          <a:xfrm>
            <a:off x="7679913" y="4053598"/>
            <a:ext cx="1701357" cy="1014730"/>
          </a:xfrm>
          <a:prstGeom prst="rect">
            <a:avLst/>
          </a:prstGeom>
          <a:noFill/>
          <a:ln w="9525">
            <a:noFill/>
          </a:ln>
        </p:spPr>
        <p:txBody>
          <a:bodyPr wrap="square" anchor="t" anchorCtr="0">
            <a:spAutoFit/>
          </a:bodyPr>
          <a:p>
            <a:pPr defTabSz="914400"/>
            <a:r>
              <a:rPr lang="zh-CN" altLang="en-US" sz="2800" b="1" dirty="0">
                <a:solidFill>
                  <a:srgbClr val="004EC5"/>
                </a:solidFill>
                <a:latin typeface="微软雅黑" panose="020B0503020204020204" pitchFamily="34" charset="-122"/>
                <a:ea typeface="微软雅黑" panose="020B0503020204020204" pitchFamily="34" charset="-122"/>
                <a:sym typeface="Calibri" panose="020F0502020204030204" charset="0"/>
              </a:rPr>
              <a:t>解难题</a:t>
            </a:r>
            <a:endParaRPr lang="zh-CN" altLang="en-US" sz="2800" b="1" dirty="0">
              <a:solidFill>
                <a:srgbClr val="004EC5"/>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要点：集团再来</a:t>
            </a:r>
            <a:r>
              <a:rPr lang="en-US" altLang="zh-CN" sz="1600" b="1">
                <a:solidFill>
                  <a:srgbClr val="004EC5"/>
                </a:solidFill>
                <a:latin typeface="微软雅黑" panose="020B0503020204020204" pitchFamily="34" charset="-122"/>
                <a:ea typeface="微软雅黑" panose="020B0503020204020204" pitchFamily="34" charset="-122"/>
                <a:sym typeface="宋体" pitchFamily="2" charset="-122"/>
              </a:rPr>
              <a:t>     </a:t>
            </a:r>
            <a:endParaRPr lang="en-US" altLang="zh-CN" sz="1600" b="1">
              <a:solidFill>
                <a:srgbClr val="004EC5"/>
              </a:solidFill>
              <a:latin typeface="微软雅黑" panose="020B0503020204020204" pitchFamily="34" charset="-122"/>
              <a:ea typeface="微软雅黑" panose="020B0503020204020204" pitchFamily="34" charset="-122"/>
              <a:sym typeface="宋体" pitchFamily="2" charset="-122"/>
            </a:endParaRPr>
          </a:p>
          <a:p>
            <a:pPr defTabSz="914400"/>
            <a:r>
              <a:rPr lang="en-US" altLang="zh-CN" sz="1600" b="1">
                <a:solidFill>
                  <a:srgbClr val="004EC5"/>
                </a:solidFill>
                <a:latin typeface="微软雅黑" panose="020B0503020204020204" pitchFamily="34" charset="-122"/>
                <a:ea typeface="微软雅黑" panose="020B0503020204020204" pitchFamily="34" charset="-122"/>
                <a:sym typeface="宋体" pitchFamily="2" charset="-122"/>
              </a:rPr>
              <a:t>           </a:t>
            </a:r>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解难题</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p:txBody>
      </p:sp>
      <p:sp>
        <p:nvSpPr>
          <p:cNvPr id="5" name="Rectangle 6"/>
          <p:cNvSpPr/>
          <p:nvPr>
            <p:custDataLst>
              <p:tags r:id="rId9"/>
            </p:custDataLst>
          </p:nvPr>
        </p:nvSpPr>
        <p:spPr>
          <a:xfrm>
            <a:off x="10007877" y="3649367"/>
            <a:ext cx="1671201" cy="768350"/>
          </a:xfrm>
          <a:prstGeom prst="rect">
            <a:avLst/>
          </a:prstGeom>
          <a:noFill/>
          <a:ln w="9525">
            <a:noFill/>
          </a:ln>
        </p:spPr>
        <p:txBody>
          <a:bodyPr wrap="square" anchor="t" anchorCtr="0">
            <a:spAutoFit/>
          </a:bodyPr>
          <a:p>
            <a:pPr defTabSz="914400"/>
            <a:r>
              <a:rPr lang="zh-CN" altLang="en-US" sz="2800" b="1" dirty="0">
                <a:solidFill>
                  <a:srgbClr val="004EC5"/>
                </a:solidFill>
                <a:latin typeface="微软雅黑" panose="020B0503020204020204" pitchFamily="34" charset="-122"/>
                <a:ea typeface="微软雅黑" panose="020B0503020204020204" pitchFamily="34" charset="-122"/>
                <a:sym typeface="Calibri" panose="020F0502020204030204" charset="0"/>
              </a:rPr>
              <a:t>求实效</a:t>
            </a:r>
            <a:endParaRPr lang="zh-CN" altLang="en-US" sz="2800" b="1" dirty="0">
              <a:solidFill>
                <a:srgbClr val="004EC5"/>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004EC5"/>
                </a:solidFill>
                <a:latin typeface="微软雅黑" panose="020B0503020204020204" pitchFamily="34" charset="-122"/>
                <a:ea typeface="微软雅黑" panose="020B0503020204020204" pitchFamily="34" charset="-122"/>
                <a:sym typeface="宋体" pitchFamily="2" charset="-122"/>
              </a:rPr>
              <a:t>要点：验收达标</a:t>
            </a:r>
            <a:endParaRPr lang="zh-CN" altLang="en-US" sz="1600" b="1">
              <a:solidFill>
                <a:srgbClr val="004EC5"/>
              </a:solidFill>
              <a:latin typeface="微软雅黑" panose="020B0503020204020204" pitchFamily="34" charset="-122"/>
              <a:ea typeface="微软雅黑" panose="020B0503020204020204" pitchFamily="34" charset="-122"/>
              <a:sym typeface="宋体" pitchFamily="2" charset="-122"/>
            </a:endParaRPr>
          </a:p>
        </p:txBody>
      </p:sp>
      <p:grpSp>
        <p:nvGrpSpPr>
          <p:cNvPr id="23" name="组合 22"/>
          <p:cNvGrpSpPr/>
          <p:nvPr/>
        </p:nvGrpSpPr>
        <p:grpSpPr>
          <a:xfrm>
            <a:off x="4826647" y="4476638"/>
            <a:ext cx="434227" cy="540877"/>
            <a:chOff x="2272183" y="2320733"/>
            <a:chExt cx="493752" cy="475752"/>
          </a:xfrm>
          <a:solidFill>
            <a:srgbClr val="C00000"/>
          </a:solidFill>
        </p:grpSpPr>
        <p:sp>
          <p:nvSpPr>
            <p:cNvPr id="24" name="箭头: V 形 1"/>
            <p:cNvSpPr/>
            <p:nvPr>
              <p:custDataLst>
                <p:tags r:id="rId10"/>
              </p:custDataLst>
            </p:nvPr>
          </p:nvSpPr>
          <p:spPr>
            <a:xfrm>
              <a:off x="2487042"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sp>
          <p:nvSpPr>
            <p:cNvPr id="25" name="箭头: V 形 1"/>
            <p:cNvSpPr/>
            <p:nvPr>
              <p:custDataLst>
                <p:tags r:id="rId11"/>
              </p:custDataLst>
            </p:nvPr>
          </p:nvSpPr>
          <p:spPr>
            <a:xfrm>
              <a:off x="2272183"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grpSp>
      <p:grpSp>
        <p:nvGrpSpPr>
          <p:cNvPr id="31" name="组合 30"/>
          <p:cNvGrpSpPr/>
          <p:nvPr/>
        </p:nvGrpSpPr>
        <p:grpSpPr>
          <a:xfrm>
            <a:off x="7175535" y="4071770"/>
            <a:ext cx="434227" cy="540879"/>
            <a:chOff x="2272183" y="2320733"/>
            <a:chExt cx="493752" cy="475752"/>
          </a:xfrm>
          <a:solidFill>
            <a:srgbClr val="C00000"/>
          </a:solidFill>
        </p:grpSpPr>
        <p:sp>
          <p:nvSpPr>
            <p:cNvPr id="3" name="箭头: V 形 1"/>
            <p:cNvSpPr/>
            <p:nvPr>
              <p:custDataLst>
                <p:tags r:id="rId12"/>
              </p:custDataLst>
            </p:nvPr>
          </p:nvSpPr>
          <p:spPr>
            <a:xfrm>
              <a:off x="2487042"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sp>
          <p:nvSpPr>
            <p:cNvPr id="36" name="箭头: V 形 1"/>
            <p:cNvSpPr/>
            <p:nvPr>
              <p:custDataLst>
                <p:tags r:id="rId13"/>
              </p:custDataLst>
            </p:nvPr>
          </p:nvSpPr>
          <p:spPr>
            <a:xfrm>
              <a:off x="2272183"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grpSp>
      <p:sp>
        <p:nvSpPr>
          <p:cNvPr id="38" name="矩形 37"/>
          <p:cNvSpPr/>
          <p:nvPr>
            <p:custDataLst>
              <p:tags r:id="rId14"/>
            </p:custDataLst>
          </p:nvPr>
        </p:nvSpPr>
        <p:spPr>
          <a:xfrm>
            <a:off x="2999740" y="4826000"/>
            <a:ext cx="1677670" cy="116014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39" name="矩形 38"/>
          <p:cNvSpPr/>
          <p:nvPr>
            <p:custDataLst>
              <p:tags r:id="rId15"/>
            </p:custDataLst>
          </p:nvPr>
        </p:nvSpPr>
        <p:spPr>
          <a:xfrm>
            <a:off x="5375275" y="4385310"/>
            <a:ext cx="1677670" cy="133159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40" name="矩形 39"/>
          <p:cNvSpPr/>
          <p:nvPr>
            <p:custDataLst>
              <p:tags r:id="rId16"/>
            </p:custDataLst>
          </p:nvPr>
        </p:nvSpPr>
        <p:spPr>
          <a:xfrm>
            <a:off x="7679690" y="3980815"/>
            <a:ext cx="1675765" cy="116014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grpSp>
        <p:nvGrpSpPr>
          <p:cNvPr id="41" name="组合 40"/>
          <p:cNvGrpSpPr/>
          <p:nvPr/>
        </p:nvGrpSpPr>
        <p:grpSpPr>
          <a:xfrm>
            <a:off x="9467934" y="3578638"/>
            <a:ext cx="434227" cy="540877"/>
            <a:chOff x="2272183" y="2320733"/>
            <a:chExt cx="493752" cy="475752"/>
          </a:xfrm>
          <a:solidFill>
            <a:srgbClr val="C00000"/>
          </a:solidFill>
        </p:grpSpPr>
        <p:sp>
          <p:nvSpPr>
            <p:cNvPr id="42" name="箭头: V 形 1"/>
            <p:cNvSpPr/>
            <p:nvPr>
              <p:custDataLst>
                <p:tags r:id="rId17"/>
              </p:custDataLst>
            </p:nvPr>
          </p:nvSpPr>
          <p:spPr>
            <a:xfrm>
              <a:off x="2487042"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sp>
          <p:nvSpPr>
            <p:cNvPr id="43" name="箭头: V 形 1"/>
            <p:cNvSpPr/>
            <p:nvPr>
              <p:custDataLst>
                <p:tags r:id="rId18"/>
              </p:custDataLst>
            </p:nvPr>
          </p:nvSpPr>
          <p:spPr>
            <a:xfrm>
              <a:off x="2272183" y="2320733"/>
              <a:ext cx="278893" cy="4757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prstClr val="black"/>
                </a:solidFill>
                <a:latin typeface="微软雅黑" panose="020B0503020204020204" pitchFamily="34" charset="-122"/>
                <a:ea typeface="微软雅黑" panose="020B0503020204020204" pitchFamily="34" charset="-122"/>
                <a:cs typeface="+mn-ea"/>
              </a:endParaRPr>
            </a:p>
          </p:txBody>
        </p:sp>
      </p:grpSp>
      <p:sp>
        <p:nvSpPr>
          <p:cNvPr id="47" name="矩形 46"/>
          <p:cNvSpPr/>
          <p:nvPr>
            <p:custDataLst>
              <p:tags r:id="rId19"/>
            </p:custDataLst>
          </p:nvPr>
        </p:nvSpPr>
        <p:spPr>
          <a:xfrm>
            <a:off x="9983470" y="3578860"/>
            <a:ext cx="1675765" cy="93662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57" name="椭圆 56"/>
          <p:cNvSpPr/>
          <p:nvPr>
            <p:custDataLst>
              <p:tags r:id="rId20"/>
            </p:custDataLst>
          </p:nvPr>
        </p:nvSpPr>
        <p:spPr>
          <a:xfrm>
            <a:off x="1068094" y="4090894"/>
            <a:ext cx="987168" cy="987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r>
              <a:rPr lang="en-US" altLang="zh-CN" sz="5335" b="1" strike="noStrike" noProof="1" dirty="0">
                <a:solidFill>
                  <a:prstClr val="white"/>
                </a:solidFill>
                <a:latin typeface="微软雅黑" panose="020B0503020204020204" pitchFamily="34" charset="-122"/>
                <a:ea typeface="微软雅黑" panose="020B0503020204020204" pitchFamily="34" charset="-122"/>
                <a:cs typeface="+mn-ea"/>
              </a:rPr>
              <a:t>1</a:t>
            </a:r>
            <a:endParaRPr lang="zh-CN" altLang="en-US" sz="5335" b="1" strike="noStrike" noProof="1" dirty="0">
              <a:solidFill>
                <a:prstClr val="white"/>
              </a:solidFill>
              <a:latin typeface="微软雅黑" panose="020B0503020204020204" pitchFamily="34" charset="-122"/>
              <a:ea typeface="微软雅黑" panose="020B0503020204020204" pitchFamily="34" charset="-122"/>
              <a:cs typeface="+mn-ea"/>
            </a:endParaRPr>
          </a:p>
        </p:txBody>
      </p:sp>
      <p:sp>
        <p:nvSpPr>
          <p:cNvPr id="58" name="椭圆 57"/>
          <p:cNvSpPr/>
          <p:nvPr>
            <p:custDataLst>
              <p:tags r:id="rId21"/>
            </p:custDataLst>
          </p:nvPr>
        </p:nvSpPr>
        <p:spPr>
          <a:xfrm>
            <a:off x="3359863" y="3673663"/>
            <a:ext cx="987168" cy="987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r>
              <a:rPr lang="en-US" altLang="zh-CN" sz="5335" b="1" strike="noStrike" noProof="1" dirty="0">
                <a:solidFill>
                  <a:prstClr val="white"/>
                </a:solidFill>
                <a:latin typeface="微软雅黑" panose="020B0503020204020204" pitchFamily="34" charset="-122"/>
                <a:ea typeface="微软雅黑" panose="020B0503020204020204" pitchFamily="34" charset="-122"/>
                <a:cs typeface="+mn-ea"/>
              </a:rPr>
              <a:t>2</a:t>
            </a:r>
            <a:endParaRPr lang="zh-CN" altLang="en-US" sz="5335" b="1" strike="noStrike" noProof="1" dirty="0">
              <a:solidFill>
                <a:prstClr val="white"/>
              </a:solidFill>
              <a:latin typeface="微软雅黑" panose="020B0503020204020204" pitchFamily="34" charset="-122"/>
              <a:ea typeface="微软雅黑" panose="020B0503020204020204" pitchFamily="34" charset="-122"/>
              <a:cs typeface="+mn-ea"/>
            </a:endParaRPr>
          </a:p>
        </p:txBody>
      </p:sp>
      <p:sp>
        <p:nvSpPr>
          <p:cNvPr id="61" name="椭圆 60"/>
          <p:cNvSpPr/>
          <p:nvPr>
            <p:custDataLst>
              <p:tags r:id="rId22"/>
            </p:custDataLst>
          </p:nvPr>
        </p:nvSpPr>
        <p:spPr>
          <a:xfrm>
            <a:off x="5735731" y="3233534"/>
            <a:ext cx="987168" cy="987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r>
              <a:rPr lang="en-US" altLang="zh-CN" sz="5335" b="1" strike="noStrike" noProof="1" dirty="0">
                <a:solidFill>
                  <a:prstClr val="white"/>
                </a:solidFill>
                <a:latin typeface="微软雅黑" panose="020B0503020204020204" pitchFamily="34" charset="-122"/>
                <a:ea typeface="微软雅黑" panose="020B0503020204020204" pitchFamily="34" charset="-122"/>
                <a:cs typeface="+mn-ea"/>
              </a:rPr>
              <a:t>3</a:t>
            </a:r>
            <a:endParaRPr lang="zh-CN" altLang="en-US" sz="5335" b="1" strike="noStrike" noProof="1" dirty="0">
              <a:solidFill>
                <a:prstClr val="white"/>
              </a:solidFill>
              <a:latin typeface="微软雅黑" panose="020B0503020204020204" pitchFamily="34" charset="-122"/>
              <a:ea typeface="微软雅黑" panose="020B0503020204020204" pitchFamily="34" charset="-122"/>
              <a:cs typeface="+mn-ea"/>
            </a:endParaRPr>
          </a:p>
        </p:txBody>
      </p:sp>
      <p:sp>
        <p:nvSpPr>
          <p:cNvPr id="62" name="椭圆 61"/>
          <p:cNvSpPr/>
          <p:nvPr>
            <p:custDataLst>
              <p:tags r:id="rId23"/>
            </p:custDataLst>
          </p:nvPr>
        </p:nvSpPr>
        <p:spPr>
          <a:xfrm>
            <a:off x="8040181" y="2828368"/>
            <a:ext cx="987168" cy="987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r>
              <a:rPr lang="en-US" altLang="zh-CN" sz="5335" b="1" strike="noStrike" noProof="1" dirty="0">
                <a:solidFill>
                  <a:prstClr val="white"/>
                </a:solidFill>
                <a:latin typeface="微软雅黑" panose="020B0503020204020204" pitchFamily="34" charset="-122"/>
                <a:ea typeface="微软雅黑" panose="020B0503020204020204" pitchFamily="34" charset="-122"/>
                <a:cs typeface="+mn-ea"/>
              </a:rPr>
              <a:t>4</a:t>
            </a:r>
            <a:endParaRPr lang="zh-CN" altLang="en-US" sz="5335" b="1" strike="noStrike" noProof="1" dirty="0">
              <a:solidFill>
                <a:prstClr val="white"/>
              </a:solidFill>
              <a:latin typeface="微软雅黑" panose="020B0503020204020204" pitchFamily="34" charset="-122"/>
              <a:ea typeface="微软雅黑" panose="020B0503020204020204" pitchFamily="34" charset="-122"/>
              <a:cs typeface="+mn-ea"/>
            </a:endParaRPr>
          </a:p>
        </p:txBody>
      </p:sp>
      <p:sp>
        <p:nvSpPr>
          <p:cNvPr id="63" name="椭圆 62"/>
          <p:cNvSpPr/>
          <p:nvPr>
            <p:custDataLst>
              <p:tags r:id="rId24"/>
            </p:custDataLst>
          </p:nvPr>
        </p:nvSpPr>
        <p:spPr>
          <a:xfrm>
            <a:off x="10343044" y="2407809"/>
            <a:ext cx="987168" cy="987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r>
              <a:rPr lang="en-US" sz="5335" b="1" strike="noStrike" noProof="1" dirty="0">
                <a:solidFill>
                  <a:prstClr val="white"/>
                </a:solidFill>
                <a:latin typeface="微软雅黑" panose="020B0503020204020204" pitchFamily="34" charset="-122"/>
                <a:ea typeface="微软雅黑" panose="020B0503020204020204" pitchFamily="34" charset="-122"/>
                <a:cs typeface="+mn-ea"/>
              </a:rPr>
              <a:t>5</a:t>
            </a:r>
            <a:endParaRPr lang="en-US" sz="5335" b="1" strike="noStrike" noProof="1" dirty="0">
              <a:solidFill>
                <a:prstClr val="white"/>
              </a:solidFill>
              <a:latin typeface="微软雅黑" panose="020B0503020204020204" pitchFamily="34" charset="-122"/>
              <a:ea typeface="微软雅黑" panose="020B0503020204020204" pitchFamily="34" charset="-122"/>
              <a:cs typeface="+mn-ea"/>
            </a:endParaRPr>
          </a:p>
        </p:txBody>
      </p:sp>
      <p:sp>
        <p:nvSpPr>
          <p:cNvPr id="6" name="Rectangle 10"/>
          <p:cNvSpPr/>
          <p:nvPr>
            <p:custDataLst>
              <p:tags r:id="rId25"/>
            </p:custDataLst>
          </p:nvPr>
        </p:nvSpPr>
        <p:spPr>
          <a:xfrm>
            <a:off x="768766" y="2419293"/>
            <a:ext cx="1747383" cy="1506855"/>
          </a:xfrm>
          <a:prstGeom prst="rect">
            <a:avLst/>
          </a:prstGeom>
          <a:noFill/>
          <a:ln w="9525">
            <a:noFill/>
          </a:ln>
        </p:spPr>
        <p:txBody>
          <a:bodyPr wrap="square" anchor="t" anchorCtr="0">
            <a:spAutoFit/>
          </a:bodyPr>
          <a:p>
            <a:pPr defTabSz="914400"/>
            <a:r>
              <a:rPr lang="zh-CN" altLang="en-US" sz="2800" b="1">
                <a:solidFill>
                  <a:srgbClr val="FF0000"/>
                </a:solidFill>
                <a:latin typeface="微软雅黑" panose="020B0503020204020204" pitchFamily="34" charset="-122"/>
                <a:ea typeface="微软雅黑" panose="020B0503020204020204" pitchFamily="34" charset="-122"/>
                <a:sym typeface="Calibri" panose="020F0502020204030204" charset="0"/>
              </a:rPr>
              <a:t>走访调研</a:t>
            </a:r>
            <a:endParaRPr lang="zh-CN" altLang="en-US" sz="2800" b="1">
              <a:solidFill>
                <a:srgbClr val="FF0000"/>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要点：走访调研</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r>
              <a:rPr lang="en-US" altLang="en-US" sz="1600" b="1">
                <a:solidFill>
                  <a:srgbClr val="FF0000"/>
                </a:solidFill>
                <a:latin typeface="微软雅黑" panose="020B0503020204020204" pitchFamily="34" charset="-122"/>
                <a:ea typeface="微软雅黑" panose="020B0503020204020204" pitchFamily="34" charset="-122"/>
                <a:sym typeface="宋体" pitchFamily="2" charset="-122"/>
              </a:rPr>
              <a:t>          </a:t>
            </a: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初步研判</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应看尽看</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全面掌握</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p:txBody>
      </p:sp>
      <p:sp>
        <p:nvSpPr>
          <p:cNvPr id="7" name="矩形 6"/>
          <p:cNvSpPr/>
          <p:nvPr>
            <p:custDataLst>
              <p:tags r:id="rId26"/>
            </p:custDataLst>
          </p:nvPr>
        </p:nvSpPr>
        <p:spPr>
          <a:xfrm>
            <a:off x="744654" y="2407228"/>
            <a:ext cx="1677551" cy="15712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8" name="Rectangle 10"/>
          <p:cNvSpPr/>
          <p:nvPr>
            <p:custDataLst>
              <p:tags r:id="rId27"/>
            </p:custDataLst>
          </p:nvPr>
        </p:nvSpPr>
        <p:spPr>
          <a:xfrm>
            <a:off x="3078896" y="1928438"/>
            <a:ext cx="1747383" cy="1506855"/>
          </a:xfrm>
          <a:prstGeom prst="rect">
            <a:avLst/>
          </a:prstGeom>
          <a:noFill/>
          <a:ln w="9525">
            <a:noFill/>
          </a:ln>
        </p:spPr>
        <p:txBody>
          <a:bodyPr wrap="square" anchor="t" anchorCtr="0">
            <a:spAutoFit/>
          </a:bodyPr>
          <a:p>
            <a:pPr defTabSz="914400"/>
            <a:r>
              <a:rPr lang="zh-CN" altLang="en-US" sz="2800" b="1">
                <a:solidFill>
                  <a:srgbClr val="FF0000"/>
                </a:solidFill>
                <a:latin typeface="微软雅黑" panose="020B0503020204020204" pitchFamily="34" charset="-122"/>
                <a:ea typeface="微软雅黑" panose="020B0503020204020204" pitchFamily="34" charset="-122"/>
                <a:sym typeface="Calibri" panose="020F0502020204030204" charset="0"/>
              </a:rPr>
              <a:t>走访调研</a:t>
            </a:r>
            <a:endParaRPr lang="zh-CN" altLang="en-US" sz="2800" b="1">
              <a:solidFill>
                <a:srgbClr val="FF0000"/>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要点：走访调研</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r>
              <a:rPr lang="en-US" altLang="en-US" sz="1600" b="1">
                <a:solidFill>
                  <a:srgbClr val="FF0000"/>
                </a:solidFill>
                <a:latin typeface="微软雅黑" panose="020B0503020204020204" pitchFamily="34" charset="-122"/>
                <a:ea typeface="微软雅黑" panose="020B0503020204020204" pitchFamily="34" charset="-122"/>
                <a:sym typeface="宋体" pitchFamily="2" charset="-122"/>
              </a:rPr>
              <a:t>          </a:t>
            </a: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初步研判</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应看尽看</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全面掌握</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p:txBody>
      </p:sp>
      <p:sp>
        <p:nvSpPr>
          <p:cNvPr id="9" name="矩形 8"/>
          <p:cNvSpPr/>
          <p:nvPr>
            <p:custDataLst>
              <p:tags r:id="rId28"/>
            </p:custDataLst>
          </p:nvPr>
        </p:nvSpPr>
        <p:spPr>
          <a:xfrm>
            <a:off x="3005889" y="1928438"/>
            <a:ext cx="1677551" cy="15712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12" name="Rectangle 6"/>
          <p:cNvSpPr/>
          <p:nvPr>
            <p:custDataLst>
              <p:tags r:id="rId29"/>
            </p:custDataLst>
          </p:nvPr>
        </p:nvSpPr>
        <p:spPr>
          <a:xfrm>
            <a:off x="5448300" y="1477645"/>
            <a:ext cx="1800225" cy="1591310"/>
          </a:xfrm>
          <a:prstGeom prst="rect">
            <a:avLst/>
          </a:prstGeom>
          <a:noFill/>
          <a:ln w="9525">
            <a:noFill/>
          </a:ln>
        </p:spPr>
        <p:txBody>
          <a:bodyPr wrap="square" anchor="t" anchorCtr="0">
            <a:noAutofit/>
          </a:bodyPr>
          <a:p>
            <a:pPr defTabSz="914400"/>
            <a:r>
              <a:rPr lang="zh-CN" altLang="en-US" sz="2800" b="1" dirty="0">
                <a:solidFill>
                  <a:srgbClr val="FF0000"/>
                </a:solidFill>
                <a:latin typeface="微软雅黑" panose="020B0503020204020204" pitchFamily="34" charset="-122"/>
                <a:ea typeface="微软雅黑" panose="020B0503020204020204" pitchFamily="34" charset="-122"/>
                <a:sym typeface="Calibri" panose="020F0502020204030204" charset="0"/>
              </a:rPr>
              <a:t>交流验证</a:t>
            </a:r>
            <a:endParaRPr lang="zh-CN" altLang="en-US" sz="2800" b="1" dirty="0">
              <a:solidFill>
                <a:srgbClr val="FF0000"/>
              </a:solidFill>
              <a:latin typeface="微软雅黑" panose="020B0503020204020204" pitchFamily="34" charset="-122"/>
              <a:ea typeface="微软雅黑" panose="020B0503020204020204" pitchFamily="34" charset="-122"/>
              <a:sym typeface="Calibri" panose="020F0502020204030204" charset="0"/>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要点：谈话交流</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dirty="0">
                <a:solidFill>
                  <a:srgbClr val="FF0000"/>
                </a:solidFill>
                <a:latin typeface="微软雅黑" panose="020B0503020204020204" pitchFamily="34" charset="-122"/>
                <a:ea typeface="微软雅黑" panose="020B0503020204020204" pitchFamily="34" charset="-122"/>
                <a:sym typeface="宋体" pitchFamily="2" charset="-122"/>
              </a:rPr>
              <a:t>          问答验证</a:t>
            </a:r>
            <a:endParaRPr lang="zh-CN" altLang="en-US" sz="1600" b="1" dirty="0">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检验成效</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充分了解</a:t>
            </a:r>
            <a:endParaRPr lang="zh-CN" altLang="en-US" sz="1600" b="1" dirty="0">
              <a:solidFill>
                <a:srgbClr val="FF0000"/>
              </a:solidFill>
              <a:latin typeface="微软雅黑" panose="020B0503020204020204" pitchFamily="34" charset="-122"/>
              <a:ea typeface="微软雅黑" panose="020B0503020204020204" pitchFamily="34" charset="-122"/>
              <a:sym typeface="宋体" pitchFamily="2" charset="-122"/>
            </a:endParaRPr>
          </a:p>
        </p:txBody>
      </p:sp>
      <p:sp>
        <p:nvSpPr>
          <p:cNvPr id="13" name="矩形 12"/>
          <p:cNvSpPr/>
          <p:nvPr>
            <p:custDataLst>
              <p:tags r:id="rId30"/>
            </p:custDataLst>
          </p:nvPr>
        </p:nvSpPr>
        <p:spPr>
          <a:xfrm>
            <a:off x="5375463" y="1497798"/>
            <a:ext cx="1677551" cy="15712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14" name="Rectangle 6"/>
          <p:cNvSpPr/>
          <p:nvPr>
            <p:custDataLst>
              <p:tags r:id="rId31"/>
            </p:custDataLst>
          </p:nvPr>
        </p:nvSpPr>
        <p:spPr>
          <a:xfrm>
            <a:off x="7691978" y="1156093"/>
            <a:ext cx="1701357" cy="1506855"/>
          </a:xfrm>
          <a:prstGeom prst="rect">
            <a:avLst/>
          </a:prstGeom>
          <a:noFill/>
          <a:ln w="9525">
            <a:noFill/>
          </a:ln>
        </p:spPr>
        <p:txBody>
          <a:bodyPr wrap="square" anchor="t" anchorCtr="0">
            <a:spAutoFit/>
          </a:bodyPr>
          <a:p>
            <a:pPr defTabSz="914400"/>
            <a:r>
              <a:rPr lang="zh-CN" altLang="en-US" sz="2800" b="1" dirty="0">
                <a:solidFill>
                  <a:srgbClr val="FF0000"/>
                </a:solidFill>
                <a:latin typeface="微软雅黑" panose="020B0503020204020204" pitchFamily="34" charset="-122"/>
                <a:ea typeface="微软雅黑" panose="020B0503020204020204" pitchFamily="34" charset="-122"/>
                <a:sym typeface="Calibri" panose="020F0502020204030204" charset="0"/>
              </a:rPr>
              <a:t>综合研判</a:t>
            </a:r>
            <a:endParaRPr lang="zh-CN" altLang="en-US" sz="2800" b="1" dirty="0">
              <a:solidFill>
                <a:srgbClr val="FF0000"/>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要点：总体把握</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认真分析</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全面客观</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统一意见</a:t>
            </a:r>
            <a:endParaRPr lang="zh-CN" altLang="en-US" sz="1600" b="1" dirty="0">
              <a:solidFill>
                <a:srgbClr val="FF0000"/>
              </a:solidFill>
              <a:latin typeface="微软雅黑" panose="020B0503020204020204" pitchFamily="34" charset="-122"/>
              <a:ea typeface="微软雅黑" panose="020B0503020204020204" pitchFamily="34" charset="-122"/>
              <a:sym typeface="宋体" pitchFamily="2" charset="-122"/>
            </a:endParaRPr>
          </a:p>
        </p:txBody>
      </p:sp>
      <p:sp>
        <p:nvSpPr>
          <p:cNvPr id="15" name="矩形 14"/>
          <p:cNvSpPr/>
          <p:nvPr>
            <p:custDataLst>
              <p:tags r:id="rId32"/>
            </p:custDataLst>
          </p:nvPr>
        </p:nvSpPr>
        <p:spPr>
          <a:xfrm>
            <a:off x="7691978" y="1083088"/>
            <a:ext cx="1675964" cy="15712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16" name="Rectangle 6"/>
          <p:cNvSpPr/>
          <p:nvPr>
            <p:custDataLst>
              <p:tags r:id="rId33"/>
            </p:custDataLst>
          </p:nvPr>
        </p:nvSpPr>
        <p:spPr>
          <a:xfrm>
            <a:off x="9983747" y="723922"/>
            <a:ext cx="1671201" cy="1506855"/>
          </a:xfrm>
          <a:prstGeom prst="rect">
            <a:avLst/>
          </a:prstGeom>
          <a:noFill/>
          <a:ln w="9525">
            <a:noFill/>
          </a:ln>
        </p:spPr>
        <p:txBody>
          <a:bodyPr wrap="square" anchor="t" anchorCtr="0">
            <a:spAutoFit/>
          </a:bodyPr>
          <a:p>
            <a:pPr defTabSz="914400"/>
            <a:r>
              <a:rPr lang="zh-CN" altLang="en-US" sz="2800" b="1" dirty="0">
                <a:solidFill>
                  <a:srgbClr val="FF0000"/>
                </a:solidFill>
                <a:latin typeface="微软雅黑" panose="020B0503020204020204" pitchFamily="34" charset="-122"/>
                <a:ea typeface="微软雅黑" panose="020B0503020204020204" pitchFamily="34" charset="-122"/>
                <a:sym typeface="Calibri" panose="020F0502020204030204" charset="0"/>
              </a:rPr>
              <a:t>反馈跟进</a:t>
            </a:r>
            <a:endParaRPr lang="zh-CN" altLang="en-US" sz="2800" b="1" dirty="0">
              <a:solidFill>
                <a:srgbClr val="FF0000"/>
              </a:solidFill>
              <a:latin typeface="微软雅黑" panose="020B0503020204020204" pitchFamily="34" charset="-122"/>
              <a:ea typeface="微软雅黑" panose="020B0503020204020204" pitchFamily="34" charset="-122"/>
              <a:sym typeface="Calibri" panose="020F0502020204030204" charset="0"/>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要点：现场反馈</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逐项讲解</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跟进整改</a:t>
            </a:r>
            <a:endParaRPr lang="zh-CN" altLang="en-US" sz="1600" b="1">
              <a:solidFill>
                <a:srgbClr val="FF0000"/>
              </a:solidFill>
              <a:latin typeface="微软雅黑" panose="020B0503020204020204" pitchFamily="34" charset="-122"/>
              <a:ea typeface="微软雅黑" panose="020B0503020204020204" pitchFamily="34" charset="-122"/>
              <a:sym typeface="宋体" pitchFamily="2" charset="-122"/>
            </a:endParaRPr>
          </a:p>
          <a:p>
            <a:pPr defTabSz="914400">
              <a:buFont typeface="Wingdings" panose="05000000000000000000" pitchFamily="2" charset="2"/>
            </a:pPr>
            <a:r>
              <a:rPr lang="zh-CN" altLang="en-US" sz="1600" b="1">
                <a:solidFill>
                  <a:srgbClr val="FF0000"/>
                </a:solidFill>
                <a:latin typeface="微软雅黑" panose="020B0503020204020204" pitchFamily="34" charset="-122"/>
                <a:ea typeface="微软雅黑" panose="020B0503020204020204" pitchFamily="34" charset="-122"/>
                <a:sym typeface="宋体" pitchFamily="2" charset="-122"/>
              </a:rPr>
              <a:t>          后续复查</a:t>
            </a:r>
            <a:endParaRPr lang="zh-CN" altLang="en-US" sz="1600" b="1" dirty="0">
              <a:solidFill>
                <a:srgbClr val="FF0000"/>
              </a:solidFill>
              <a:latin typeface="微软雅黑" panose="020B0503020204020204" pitchFamily="34" charset="-122"/>
              <a:ea typeface="微软雅黑" panose="020B0503020204020204" pitchFamily="34" charset="-122"/>
              <a:sym typeface="宋体" pitchFamily="2" charset="-122"/>
            </a:endParaRPr>
          </a:p>
        </p:txBody>
      </p:sp>
      <p:sp>
        <p:nvSpPr>
          <p:cNvPr id="17" name="矩形 16"/>
          <p:cNvSpPr/>
          <p:nvPr>
            <p:custDataLst>
              <p:tags r:id="rId34"/>
            </p:custDataLst>
          </p:nvPr>
        </p:nvSpPr>
        <p:spPr>
          <a:xfrm>
            <a:off x="9983747" y="652503"/>
            <a:ext cx="1675964" cy="15712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fontAlgn="auto"/>
            <a:endParaRPr lang="zh-CN" altLang="en-US" strike="noStrike" noProof="1">
              <a:solidFill>
                <a:srgbClr val="FFC000"/>
              </a:solidFill>
              <a:latin typeface="微软雅黑" panose="020B0503020204020204" pitchFamily="34" charset="-122"/>
              <a:ea typeface="微软雅黑" panose="020B0503020204020204" pitchFamily="34" charset="-122"/>
              <a:cs typeface="+mn-ea"/>
            </a:endParaRPr>
          </a:p>
        </p:txBody>
      </p:sp>
      <p:sp>
        <p:nvSpPr>
          <p:cNvPr id="18" name="文本框 17"/>
          <p:cNvSpPr txBox="1"/>
          <p:nvPr>
            <p:custDataLst>
              <p:tags r:id="rId35"/>
            </p:custDataLst>
          </p:nvPr>
        </p:nvSpPr>
        <p:spPr>
          <a:xfrm>
            <a:off x="545465" y="471170"/>
            <a:ext cx="8481695" cy="583565"/>
          </a:xfrm>
          <a:prstGeom prst="rect">
            <a:avLst/>
          </a:prstGeom>
          <a:noFill/>
        </p:spPr>
        <p:txBody>
          <a:bodyPr wrap="square" rtlCol="0" anchor="t">
            <a:spAutoFit/>
          </a:bodyPr>
          <a:p>
            <a:r>
              <a:rPr lang="zh-CN" altLang="en-US" sz="3200" b="1" dirty="0" err="1" smtClean="0">
                <a:solidFill>
                  <a:srgbClr val="C00000"/>
                </a:solidFill>
                <a:latin typeface="黑体" charset="0"/>
                <a:ea typeface="黑体" charset="0"/>
                <a:cs typeface="黑体" charset="0"/>
                <a:sym typeface="+mn-ea"/>
              </a:rPr>
              <a:t>党委层面推进</a:t>
            </a:r>
            <a:r>
              <a:rPr lang="zh-CN" altLang="en-US" sz="3200" dirty="0" err="1" smtClean="0">
                <a:solidFill>
                  <a:srgbClr val="C00000"/>
                </a:solidFill>
                <a:latin typeface="黑体" charset="0"/>
                <a:ea typeface="黑体" charset="0"/>
                <a:cs typeface="黑体" charset="0"/>
                <a:sym typeface="+mn-ea"/>
              </a:rPr>
              <a:t>党支部建设思维模型</a:t>
            </a:r>
            <a:endParaRPr lang="zh-CN" altLang="en-US" sz="3200" dirty="0" err="1" smtClean="0">
              <a:solidFill>
                <a:srgbClr val="C00000"/>
              </a:solidFill>
              <a:latin typeface="黑体" charset="0"/>
              <a:ea typeface="黑体" charset="0"/>
              <a:cs typeface="黑体"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wheel(1)">
                                      <p:cBhvr>
                                        <p:cTn id="7" dur="500"/>
                                        <p:tgtEl>
                                          <p:spTgt spid="48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80"/>
                                        </p:tgtEl>
                                        <p:attrNameLst>
                                          <p:attrName>style.visibility</p:attrName>
                                        </p:attrNameLst>
                                      </p:cBhvr>
                                      <p:to>
                                        <p:strVal val="visible"/>
                                      </p:to>
                                    </p:set>
                                    <p:animEffect transition="in" filter="fade">
                                      <p:cBhvr>
                                        <p:cTn id="10" dur="1000"/>
                                        <p:tgtEl>
                                          <p:spTgt spid="480"/>
                                        </p:tgtEl>
                                      </p:cBhvr>
                                    </p:animEffect>
                                    <p:anim calcmode="lin" valueType="num">
                                      <p:cBhvr>
                                        <p:cTn id="11" dur="1000" fill="hold"/>
                                        <p:tgtEl>
                                          <p:spTgt spid="480"/>
                                        </p:tgtEl>
                                        <p:attrNameLst>
                                          <p:attrName>ppt_x</p:attrName>
                                        </p:attrNameLst>
                                      </p:cBhvr>
                                      <p:tavLst>
                                        <p:tav tm="0">
                                          <p:val>
                                            <p:strVal val="#ppt_x"/>
                                          </p:val>
                                        </p:tav>
                                        <p:tav tm="100000">
                                          <p:val>
                                            <p:strVal val="#ppt_x"/>
                                          </p:val>
                                        </p:tav>
                                      </p:tavLst>
                                    </p:anim>
                                    <p:anim calcmode="lin" valueType="num">
                                      <p:cBhvr>
                                        <p:cTn id="12" dur="1000" fill="hold"/>
                                        <p:tgtEl>
                                          <p:spTgt spid="480"/>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88"/>
                                        </p:tgtEl>
                                        <p:attrNameLst>
                                          <p:attrName>style.visibility</p:attrName>
                                        </p:attrNameLst>
                                      </p:cBhvr>
                                      <p:to>
                                        <p:strVal val="visible"/>
                                      </p:to>
                                    </p:set>
                                    <p:animEffect transition="in" filter="wipe(down)">
                                      <p:cBhvr>
                                        <p:cTn id="15" dur="500"/>
                                        <p:tgtEl>
                                          <p:spTgt spid="48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78"/>
                                        </p:tgtEl>
                                        <p:attrNameLst>
                                          <p:attrName>style.visibility</p:attrName>
                                        </p:attrNameLst>
                                      </p:cBhvr>
                                      <p:to>
                                        <p:strVal val="visible"/>
                                      </p:to>
                                    </p:set>
                                    <p:animEffect transition="in" filter="fade">
                                      <p:cBhvr>
                                        <p:cTn id="18" dur="1000"/>
                                        <p:tgtEl>
                                          <p:spTgt spid="478"/>
                                        </p:tgtEl>
                                      </p:cBhvr>
                                    </p:animEffect>
                                    <p:anim calcmode="lin" valueType="num">
                                      <p:cBhvr>
                                        <p:cTn id="19" dur="1000" fill="hold"/>
                                        <p:tgtEl>
                                          <p:spTgt spid="478"/>
                                        </p:tgtEl>
                                        <p:attrNameLst>
                                          <p:attrName>ppt_x</p:attrName>
                                        </p:attrNameLst>
                                      </p:cBhvr>
                                      <p:tavLst>
                                        <p:tav tm="0">
                                          <p:val>
                                            <p:strVal val="#ppt_x"/>
                                          </p:val>
                                        </p:tav>
                                        <p:tav tm="100000">
                                          <p:val>
                                            <p:strVal val="#ppt_x"/>
                                          </p:val>
                                        </p:tav>
                                      </p:tavLst>
                                    </p:anim>
                                    <p:anim calcmode="lin" valueType="num">
                                      <p:cBhvr>
                                        <p:cTn id="20" dur="1000" fill="hold"/>
                                        <p:tgtEl>
                                          <p:spTgt spid="47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7"/>
                                        </p:tgtEl>
                                        <p:attrNameLst>
                                          <p:attrName>style.visibility</p:attrName>
                                        </p:attrNameLst>
                                      </p:cBhvr>
                                      <p:to>
                                        <p:strVal val="visible"/>
                                      </p:to>
                                    </p:set>
                                    <p:animEffect transition="in" filter="fade">
                                      <p:cBhvr>
                                        <p:cTn id="23" dur="1000"/>
                                        <p:tgtEl>
                                          <p:spTgt spid="477"/>
                                        </p:tgtEl>
                                      </p:cBhvr>
                                    </p:animEffect>
                                    <p:anim calcmode="lin" valueType="num">
                                      <p:cBhvr>
                                        <p:cTn id="24" dur="1000" fill="hold"/>
                                        <p:tgtEl>
                                          <p:spTgt spid="477"/>
                                        </p:tgtEl>
                                        <p:attrNameLst>
                                          <p:attrName>ppt_x</p:attrName>
                                        </p:attrNameLst>
                                      </p:cBhvr>
                                      <p:tavLst>
                                        <p:tav tm="0">
                                          <p:val>
                                            <p:strVal val="#ppt_x"/>
                                          </p:val>
                                        </p:tav>
                                        <p:tav tm="100000">
                                          <p:val>
                                            <p:strVal val="#ppt_x"/>
                                          </p:val>
                                        </p:tav>
                                      </p:tavLst>
                                    </p:anim>
                                    <p:anim calcmode="lin" valueType="num">
                                      <p:cBhvr>
                                        <p:cTn id="25" dur="1000" fill="hold"/>
                                        <p:tgtEl>
                                          <p:spTgt spid="47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heel(1)">
                                      <p:cBhvr>
                                        <p:cTn id="44" dur="500"/>
                                        <p:tgtEl>
                                          <p:spTgt spid="38"/>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heel(1)">
                                      <p:cBhvr>
                                        <p:cTn id="47" dur="500"/>
                                        <p:tgtEl>
                                          <p:spTgt spid="39"/>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heel(1)">
                                      <p:cBhvr>
                                        <p:cTn id="50" dur="500"/>
                                        <p:tgtEl>
                                          <p:spTgt spid="40"/>
                                        </p:tgtEl>
                                      </p:cBhvr>
                                    </p:animEffect>
                                  </p:childTnLst>
                                </p:cTn>
                              </p:par>
                              <p:par>
                                <p:cTn id="51" presetID="22" presetClass="entr" presetSubtype="4"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heel(1)">
                                      <p:cBhvr>
                                        <p:cTn id="56" dur="500"/>
                                        <p:tgtEl>
                                          <p:spTgt spid="47"/>
                                        </p:tgtEl>
                                      </p:cBhvr>
                                    </p:animEffect>
                                  </p:childTnLst>
                                </p:cTn>
                              </p:par>
                              <p:par>
                                <p:cTn id="57" presetID="2" presetClass="entr" presetSubtype="1"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p:cTn id="59" dur="500" fill="hold"/>
                                        <p:tgtEl>
                                          <p:spTgt spid="57"/>
                                        </p:tgtEl>
                                        <p:attrNameLst>
                                          <p:attrName>ppt_x</p:attrName>
                                        </p:attrNameLst>
                                      </p:cBhvr>
                                      <p:tavLst>
                                        <p:tav tm="0">
                                          <p:val>
                                            <p:strVal val="#ppt_x"/>
                                          </p:val>
                                        </p:tav>
                                        <p:tav tm="100000">
                                          <p:val>
                                            <p:strVal val="#ppt_x"/>
                                          </p:val>
                                        </p:tav>
                                      </p:tavLst>
                                    </p:anim>
                                    <p:anim calcmode="lin" valueType="num">
                                      <p:cBhvr>
                                        <p:cTn id="60" dur="500" fill="hold"/>
                                        <p:tgtEl>
                                          <p:spTgt spid="5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p:cTn id="63" dur="500" fill="hold"/>
                                        <p:tgtEl>
                                          <p:spTgt spid="58"/>
                                        </p:tgtEl>
                                        <p:attrNameLst>
                                          <p:attrName>ppt_x</p:attrName>
                                        </p:attrNameLst>
                                      </p:cBhvr>
                                      <p:tavLst>
                                        <p:tav tm="0">
                                          <p:val>
                                            <p:strVal val="#ppt_x"/>
                                          </p:val>
                                        </p:tav>
                                        <p:tav tm="100000">
                                          <p:val>
                                            <p:strVal val="#ppt_x"/>
                                          </p:val>
                                        </p:tav>
                                      </p:tavLst>
                                    </p:anim>
                                    <p:anim calcmode="lin" valueType="num">
                                      <p:cBhvr>
                                        <p:cTn id="64" dur="500" fill="hold"/>
                                        <p:tgtEl>
                                          <p:spTgt spid="5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ppt_x</p:attrName>
                                        </p:attrNameLst>
                                      </p:cBhvr>
                                      <p:tavLst>
                                        <p:tav tm="0">
                                          <p:val>
                                            <p:strVal val="#ppt_x"/>
                                          </p:val>
                                        </p:tav>
                                        <p:tav tm="100000">
                                          <p:val>
                                            <p:strVal val="#ppt_x"/>
                                          </p:val>
                                        </p:tav>
                                      </p:tavLst>
                                    </p:anim>
                                    <p:anim calcmode="lin" valueType="num">
                                      <p:cBhvr>
                                        <p:cTn id="68" dur="500" fill="hold"/>
                                        <p:tgtEl>
                                          <p:spTgt spid="61"/>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p:cTn id="71" dur="500" fill="hold"/>
                                        <p:tgtEl>
                                          <p:spTgt spid="62"/>
                                        </p:tgtEl>
                                        <p:attrNameLst>
                                          <p:attrName>ppt_x</p:attrName>
                                        </p:attrNameLst>
                                      </p:cBhvr>
                                      <p:tavLst>
                                        <p:tav tm="0">
                                          <p:val>
                                            <p:strVal val="#ppt_x"/>
                                          </p:val>
                                        </p:tav>
                                        <p:tav tm="100000">
                                          <p:val>
                                            <p:strVal val="#ppt_x"/>
                                          </p:val>
                                        </p:tav>
                                      </p:tavLst>
                                    </p:anim>
                                    <p:anim calcmode="lin" valueType="num">
                                      <p:cBhvr>
                                        <p:cTn id="72" dur="500" fill="hold"/>
                                        <p:tgtEl>
                                          <p:spTgt spid="62"/>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p:cTn id="75" dur="500" fill="hold"/>
                                        <p:tgtEl>
                                          <p:spTgt spid="63"/>
                                        </p:tgtEl>
                                        <p:attrNameLst>
                                          <p:attrName>ppt_x</p:attrName>
                                        </p:attrNameLst>
                                      </p:cBhvr>
                                      <p:tavLst>
                                        <p:tav tm="0">
                                          <p:val>
                                            <p:strVal val="#ppt_x"/>
                                          </p:val>
                                        </p:tav>
                                        <p:tav tm="100000">
                                          <p:val>
                                            <p:strVal val="#ppt_x"/>
                                          </p:val>
                                        </p:tav>
                                      </p:tavLst>
                                    </p:anim>
                                    <p:anim calcmode="lin" valueType="num">
                                      <p:cBhvr>
                                        <p:cTn id="76" dur="500" fill="hold"/>
                                        <p:tgtEl>
                                          <p:spTgt spid="63"/>
                                        </p:tgtEl>
                                        <p:attrNameLst>
                                          <p:attrName>ppt_y</p:attrName>
                                        </p:attrNameLst>
                                      </p:cBhvr>
                                      <p:tavLst>
                                        <p:tav tm="0">
                                          <p:val>
                                            <p:strVal val="0-#ppt_h/2"/>
                                          </p:val>
                                        </p:tav>
                                        <p:tav tm="100000">
                                          <p:val>
                                            <p:strVal val="#ppt_y"/>
                                          </p:val>
                                        </p:tav>
                                      </p:tavLst>
                                    </p:anim>
                                  </p:childTnLst>
                                </p:cTn>
                              </p:par>
                              <p:par>
                                <p:cTn id="77" presetID="21" presetClass="entr" presetSubtype="1"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heel(1)">
                                      <p:cBhvr>
                                        <p:cTn id="79" dur="500"/>
                                        <p:tgtEl>
                                          <p:spTgt spid="7"/>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1000"/>
                                        <p:tgtEl>
                                          <p:spTgt spid="6"/>
                                        </p:tgtEl>
                                      </p:cBhvr>
                                    </p:animEffect>
                                    <p:anim calcmode="lin" valueType="num">
                                      <p:cBhvr>
                                        <p:cTn id="83" dur="1000" fill="hold"/>
                                        <p:tgtEl>
                                          <p:spTgt spid="6"/>
                                        </p:tgtEl>
                                        <p:attrNameLst>
                                          <p:attrName>ppt_x</p:attrName>
                                        </p:attrNameLst>
                                      </p:cBhvr>
                                      <p:tavLst>
                                        <p:tav tm="0">
                                          <p:val>
                                            <p:strVal val="#ppt_x"/>
                                          </p:val>
                                        </p:tav>
                                        <p:tav tm="100000">
                                          <p:val>
                                            <p:strVal val="#ppt_x"/>
                                          </p:val>
                                        </p:tav>
                                      </p:tavLst>
                                    </p:anim>
                                    <p:anim calcmode="lin" valueType="num">
                                      <p:cBhvr>
                                        <p:cTn id="84" dur="1000" fill="hold"/>
                                        <p:tgtEl>
                                          <p:spTgt spid="6"/>
                                        </p:tgtEl>
                                        <p:attrNameLst>
                                          <p:attrName>ppt_y</p:attrName>
                                        </p:attrNameLst>
                                      </p:cBhvr>
                                      <p:tavLst>
                                        <p:tav tm="0">
                                          <p:val>
                                            <p:strVal val="#ppt_y+.1"/>
                                          </p:val>
                                        </p:tav>
                                        <p:tav tm="100000">
                                          <p:val>
                                            <p:strVal val="#ppt_y"/>
                                          </p:val>
                                        </p:tav>
                                      </p:tavLst>
                                    </p:anim>
                                  </p:childTnLst>
                                </p:cTn>
                              </p:par>
                              <p:par>
                                <p:cTn id="85" presetID="21" presetClass="entr" presetSubtype="1"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heel(1)">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1000"/>
                                        <p:tgtEl>
                                          <p:spTgt spid="8"/>
                                        </p:tgtEl>
                                      </p:cBhvr>
                                    </p:animEffect>
                                    <p:anim calcmode="lin" valueType="num">
                                      <p:cBhvr>
                                        <p:cTn id="91" dur="1000" fill="hold"/>
                                        <p:tgtEl>
                                          <p:spTgt spid="8"/>
                                        </p:tgtEl>
                                        <p:attrNameLst>
                                          <p:attrName>ppt_x</p:attrName>
                                        </p:attrNameLst>
                                      </p:cBhvr>
                                      <p:tavLst>
                                        <p:tav tm="0">
                                          <p:val>
                                            <p:strVal val="#ppt_x"/>
                                          </p:val>
                                        </p:tav>
                                        <p:tav tm="100000">
                                          <p:val>
                                            <p:strVal val="#ppt_x"/>
                                          </p:val>
                                        </p:tav>
                                      </p:tavLst>
                                    </p:anim>
                                    <p:anim calcmode="lin" valueType="num">
                                      <p:cBhvr>
                                        <p:cTn id="92" dur="1000" fill="hold"/>
                                        <p:tgtEl>
                                          <p:spTgt spid="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1000"/>
                                        <p:tgtEl>
                                          <p:spTgt spid="12"/>
                                        </p:tgtEl>
                                      </p:cBhvr>
                                    </p:animEffect>
                                    <p:anim calcmode="lin" valueType="num">
                                      <p:cBhvr>
                                        <p:cTn id="96" dur="1000" fill="hold"/>
                                        <p:tgtEl>
                                          <p:spTgt spid="12"/>
                                        </p:tgtEl>
                                        <p:attrNameLst>
                                          <p:attrName>ppt_x</p:attrName>
                                        </p:attrNameLst>
                                      </p:cBhvr>
                                      <p:tavLst>
                                        <p:tav tm="0">
                                          <p:val>
                                            <p:strVal val="#ppt_x"/>
                                          </p:val>
                                        </p:tav>
                                        <p:tav tm="100000">
                                          <p:val>
                                            <p:strVal val="#ppt_x"/>
                                          </p:val>
                                        </p:tav>
                                      </p:tavLst>
                                    </p:anim>
                                    <p:anim calcmode="lin" valueType="num">
                                      <p:cBhvr>
                                        <p:cTn id="97" dur="1000" fill="hold"/>
                                        <p:tgtEl>
                                          <p:spTgt spid="12"/>
                                        </p:tgtEl>
                                        <p:attrNameLst>
                                          <p:attrName>ppt_y</p:attrName>
                                        </p:attrNameLst>
                                      </p:cBhvr>
                                      <p:tavLst>
                                        <p:tav tm="0">
                                          <p:val>
                                            <p:strVal val="#ppt_y+.1"/>
                                          </p:val>
                                        </p:tav>
                                        <p:tav tm="100000">
                                          <p:val>
                                            <p:strVal val="#ppt_y"/>
                                          </p:val>
                                        </p:tav>
                                      </p:tavLst>
                                    </p:anim>
                                  </p:childTnLst>
                                </p:cTn>
                              </p:par>
                              <p:par>
                                <p:cTn id="98" presetID="21" presetClass="entr" presetSubtype="1" fill="hold" grpId="0"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par>
                                <p:cTn id="101" presetID="42" presetClass="entr" presetSubtype="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1000"/>
                                        <p:tgtEl>
                                          <p:spTgt spid="14"/>
                                        </p:tgtEl>
                                      </p:cBhvr>
                                    </p:animEffect>
                                    <p:anim calcmode="lin" valueType="num">
                                      <p:cBhvr>
                                        <p:cTn id="104" dur="1000" fill="hold"/>
                                        <p:tgtEl>
                                          <p:spTgt spid="14"/>
                                        </p:tgtEl>
                                        <p:attrNameLst>
                                          <p:attrName>ppt_x</p:attrName>
                                        </p:attrNameLst>
                                      </p:cBhvr>
                                      <p:tavLst>
                                        <p:tav tm="0">
                                          <p:val>
                                            <p:strVal val="#ppt_x"/>
                                          </p:val>
                                        </p:tav>
                                        <p:tav tm="100000">
                                          <p:val>
                                            <p:strVal val="#ppt_x"/>
                                          </p:val>
                                        </p:tav>
                                      </p:tavLst>
                                    </p:anim>
                                    <p:anim calcmode="lin" valueType="num">
                                      <p:cBhvr>
                                        <p:cTn id="105" dur="1000" fill="hold"/>
                                        <p:tgtEl>
                                          <p:spTgt spid="14"/>
                                        </p:tgtEl>
                                        <p:attrNameLst>
                                          <p:attrName>ppt_y</p:attrName>
                                        </p:attrNameLst>
                                      </p:cBhvr>
                                      <p:tavLst>
                                        <p:tav tm="0">
                                          <p:val>
                                            <p:strVal val="#ppt_y+.1"/>
                                          </p:val>
                                        </p:tav>
                                        <p:tav tm="100000">
                                          <p:val>
                                            <p:strVal val="#ppt_y"/>
                                          </p:val>
                                        </p:tav>
                                      </p:tavLst>
                                    </p:anim>
                                  </p:childTnLst>
                                </p:cTn>
                              </p:par>
                              <p:par>
                                <p:cTn id="106" presetID="21" presetClass="entr" presetSubtype="1"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wheel(1)">
                                      <p:cBhvr>
                                        <p:cTn id="108" dur="500"/>
                                        <p:tgtEl>
                                          <p:spTgt spid="15"/>
                                        </p:tgtEl>
                                      </p:cBhvr>
                                    </p:animEffect>
                                  </p:childTnLst>
                                </p:cTn>
                              </p:par>
                              <p:par>
                                <p:cTn id="109" presetID="42"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1000"/>
                                        <p:tgtEl>
                                          <p:spTgt spid="16"/>
                                        </p:tgtEl>
                                      </p:cBhvr>
                                    </p:animEffect>
                                    <p:anim calcmode="lin" valueType="num">
                                      <p:cBhvr>
                                        <p:cTn id="112" dur="1000" fill="hold"/>
                                        <p:tgtEl>
                                          <p:spTgt spid="16"/>
                                        </p:tgtEl>
                                        <p:attrNameLst>
                                          <p:attrName>ppt_x</p:attrName>
                                        </p:attrNameLst>
                                      </p:cBhvr>
                                      <p:tavLst>
                                        <p:tav tm="0">
                                          <p:val>
                                            <p:strVal val="#ppt_x"/>
                                          </p:val>
                                        </p:tav>
                                        <p:tav tm="100000">
                                          <p:val>
                                            <p:strVal val="#ppt_x"/>
                                          </p:val>
                                        </p:tav>
                                      </p:tavLst>
                                    </p:anim>
                                    <p:anim calcmode="lin" valueType="num">
                                      <p:cBhvr>
                                        <p:cTn id="113" dur="1000" fill="hold"/>
                                        <p:tgtEl>
                                          <p:spTgt spid="16"/>
                                        </p:tgtEl>
                                        <p:attrNameLst>
                                          <p:attrName>ppt_y</p:attrName>
                                        </p:attrNameLst>
                                      </p:cBhvr>
                                      <p:tavLst>
                                        <p:tav tm="0">
                                          <p:val>
                                            <p:strVal val="#ppt_y+.1"/>
                                          </p:val>
                                        </p:tav>
                                        <p:tav tm="100000">
                                          <p:val>
                                            <p:strVal val="#ppt_y"/>
                                          </p:val>
                                        </p:tav>
                                      </p:tavLst>
                                    </p:anim>
                                  </p:childTnLst>
                                </p:cTn>
                              </p:par>
                              <p:par>
                                <p:cTn id="114" presetID="21" presetClass="entr" presetSubtype="1"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wheel(1)">
                                      <p:cBhvr>
                                        <p:cTn id="1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bldLvl="0" animBg="1"/>
      <p:bldP spid="478" grpId="0" bldLvl="0" animBg="1"/>
      <p:bldP spid="480" grpId="0" bldLvl="0" animBg="1"/>
      <p:bldP spid="482" grpId="0" bldLvl="0" animBg="1"/>
      <p:bldP spid="2" grpId="0" bldLvl="0" animBg="1"/>
      <p:bldP spid="5" grpId="0" bldLvl="0" animBg="1"/>
      <p:bldP spid="38" grpId="0" bldLvl="0" animBg="1"/>
      <p:bldP spid="39" grpId="0" bldLvl="0" animBg="1"/>
      <p:bldP spid="40" grpId="0" bldLvl="0" animBg="1"/>
      <p:bldP spid="47" grpId="0" bldLvl="0" animBg="1"/>
      <p:bldP spid="57" grpId="0" bldLvl="0" animBg="1"/>
      <p:bldP spid="58" grpId="0" bldLvl="0" animBg="1"/>
      <p:bldP spid="61" grpId="0" bldLvl="0" animBg="1"/>
      <p:bldP spid="62" grpId="0" bldLvl="0" animBg="1"/>
      <p:bldP spid="63" grpId="0" bldLvl="0" animBg="1"/>
      <p:bldP spid="6" grpId="0" bldLvl="0" animBg="1"/>
      <p:bldP spid="7" grpId="0" bldLvl="0" animBg="1"/>
      <p:bldP spid="8" grpId="0" bldLvl="0" animBg="1"/>
      <p:bldP spid="9" grpId="0" bldLvl="0" animBg="1"/>
      <p:bldP spid="12" grpId="0" bldLvl="0" animBg="1"/>
      <p:bldP spid="13" grpId="0" bldLvl="0" animBg="1"/>
      <p:bldP spid="14" grpId="0" bldLvl="0" animBg="1"/>
      <p:bldP spid="15" grpId="0" bldLvl="0" animBg="1"/>
      <p:bldP spid="16" grpId="0" bldLvl="0" animBg="1"/>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536484" y="143644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283335" y="1276985"/>
            <a:ext cx="10050145" cy="512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名党员</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可成立党支部，这句话正确吗？</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zh-CN" altLang="en-US" sz="2800" b="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62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名正式党员，可以吗？有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50</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可以吗？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某党总支有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40</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名正式党员，可以吗？</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名党员调离，党支部需要调整吗？某党支部有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人长期因病请假，党支部需要做调整吗？</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名党员借调外单位一年，党支部需要怎么调整？</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名党员休产哺假一年半年，党支部需要怎么调整？以上的描述</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有特殊情况吗？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ctrTitle" idx="14"/>
          </p:nvPr>
        </p:nvSpPr>
        <p:spPr>
          <a:xfrm>
            <a:off x="1060064" y="940707"/>
            <a:ext cx="7600719" cy="1185113"/>
          </a:xfrm>
        </p:spPr>
        <p:txBody>
          <a:bodyPr/>
          <a:p>
            <a:pPr algn="l"/>
            <a:r>
              <a:rPr lang="zh-CN" altLang="en-US" sz="5400">
                <a:solidFill>
                  <a:schemeClr val="accent2">
                    <a:lumMod val="75000"/>
                  </a:schemeClr>
                </a:solidFill>
                <a:latin typeface="方正大黑简体" panose="02010601030101010101" charset="-122"/>
                <a:ea typeface="方正大黑简体" panose="02010601030101010101" charset="-122"/>
              </a:rPr>
              <a:t>心法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4980486" y="2438978"/>
            <a:ext cx="2229942" cy="706755"/>
          </a:xfrm>
          <a:prstGeom prst="rect">
            <a:avLst/>
          </a:prstGeom>
          <a:noFill/>
        </p:spPr>
        <p:txBody>
          <a:bodyPr wrap="square" rtlCol="0" anchor="t">
            <a:spAutoFit/>
          </a:bodyPr>
          <a:p>
            <a:pPr algn="l"/>
            <a:r>
              <a:rPr lang="zh-CN" altLang="en-US" sz="4000">
                <a:solidFill>
                  <a:srgbClr val="C00000"/>
                </a:solidFill>
                <a:latin typeface="方正粗宋简体" panose="03000509000000000000" charset="-122"/>
                <a:ea typeface="方正粗宋简体" panose="03000509000000000000" charset="-122"/>
                <a:cs typeface="方正粗宋简体" panose="03000509000000000000" charset="-122"/>
                <a:sym typeface="+mn-ea"/>
              </a:rPr>
              <a:t>底层逻辑</a:t>
            </a:r>
            <a:endParaRPr lang="zh-CN" altLang="en-US" sz="4000">
              <a:solidFill>
                <a:srgbClr val="C00000"/>
              </a:solidFill>
              <a:latin typeface="方正粗宋简体" panose="03000509000000000000" charset="-122"/>
              <a:ea typeface="方正粗宋简体" panose="03000509000000000000" charset="-122"/>
              <a:cs typeface="方正粗宋简体" panose="03000509000000000000" charset="-122"/>
              <a:sym typeface="+mn-ea"/>
            </a:endParaRPr>
          </a:p>
        </p:txBody>
      </p:sp>
      <p:sp>
        <p:nvSpPr>
          <p:cNvPr id="3" name="文本框 2"/>
          <p:cNvSpPr txBox="1"/>
          <p:nvPr/>
        </p:nvSpPr>
        <p:spPr>
          <a:xfrm>
            <a:off x="2317750" y="3503295"/>
            <a:ext cx="7555865" cy="768350"/>
          </a:xfrm>
          <a:prstGeom prst="rect">
            <a:avLst/>
          </a:prstGeom>
          <a:noFill/>
        </p:spPr>
        <p:txBody>
          <a:bodyPr wrap="square" rtlCol="0" anchor="t">
            <a:spAutoFit/>
          </a:bodyPr>
          <a:p>
            <a:pPr algn="l"/>
            <a:r>
              <a:rPr lang="zh-CN" altLang="en-US" sz="4400">
                <a:solidFill>
                  <a:srgbClr val="C00000"/>
                </a:solidFill>
                <a:latin typeface="幼圆" panose="02010509060101010101" charset="-122"/>
                <a:ea typeface="幼圆" panose="02010509060101010101" charset="-122"/>
                <a:cs typeface="幼圆" panose="02010509060101010101" charset="-122"/>
                <a:sym typeface="+mn-ea"/>
              </a:rPr>
              <a:t>党</a:t>
            </a:r>
            <a:r>
              <a:rPr lang="zh-CN" altLang="en-US" sz="4400">
                <a:solidFill>
                  <a:srgbClr val="C00000"/>
                </a:solidFill>
                <a:latin typeface="幼圆" panose="02010509060101010101" charset="-122"/>
                <a:ea typeface="幼圆" panose="02010509060101010101" charset="-122"/>
                <a:cs typeface="幼圆" panose="02010509060101010101" charset="-122"/>
                <a:sym typeface="+mn-ea"/>
              </a:rPr>
              <a:t>的工作就是做</a:t>
            </a:r>
            <a:r>
              <a:rPr lang="en-US" altLang="zh-CN" sz="4400">
                <a:solidFill>
                  <a:srgbClr val="C00000"/>
                </a:solidFill>
                <a:latin typeface="幼圆" panose="02010509060101010101" charset="-122"/>
                <a:ea typeface="幼圆" panose="02010509060101010101" charset="-122"/>
                <a:cs typeface="幼圆" panose="02010509060101010101" charset="-122"/>
                <a:sym typeface="+mn-ea"/>
              </a:rPr>
              <a:t>“</a:t>
            </a:r>
            <a:r>
              <a:rPr lang="zh-CN" altLang="en-US" sz="4400">
                <a:solidFill>
                  <a:srgbClr val="C00000"/>
                </a:solidFill>
                <a:latin typeface="幼圆" panose="02010509060101010101" charset="-122"/>
                <a:ea typeface="幼圆" panose="02010509060101010101" charset="-122"/>
                <a:cs typeface="幼圆" panose="02010509060101010101" charset="-122"/>
                <a:sym typeface="+mn-ea"/>
              </a:rPr>
              <a:t>人的工作</a:t>
            </a:r>
            <a:r>
              <a:rPr lang="en-US" altLang="zh-CN" sz="4400">
                <a:solidFill>
                  <a:srgbClr val="C00000"/>
                </a:solidFill>
                <a:latin typeface="幼圆" panose="02010509060101010101" charset="-122"/>
                <a:ea typeface="幼圆" panose="02010509060101010101" charset="-122"/>
                <a:cs typeface="幼圆" panose="02010509060101010101" charset="-122"/>
                <a:sym typeface="+mn-ea"/>
              </a:rPr>
              <a:t>”</a:t>
            </a:r>
            <a:endParaRPr lang="zh-CN" altLang="en-US" sz="4400">
              <a:solidFill>
                <a:srgbClr val="C00000"/>
              </a:solidFill>
              <a:latin typeface="幼圆" panose="02010509060101010101" charset="-122"/>
              <a:ea typeface="幼圆" panose="02010509060101010101" charset="-122"/>
              <a:cs typeface="幼圆" panose="02010509060101010101" charset="-122"/>
              <a:sym typeface="+mn-ea"/>
            </a:endParaRPr>
          </a:p>
        </p:txBody>
      </p:sp>
      <p:sp>
        <p:nvSpPr>
          <p:cNvPr id="5" name="文本框 4"/>
          <p:cNvSpPr txBox="1"/>
          <p:nvPr/>
        </p:nvSpPr>
        <p:spPr>
          <a:xfrm>
            <a:off x="1744980" y="4711700"/>
            <a:ext cx="8702040" cy="706755"/>
          </a:xfrm>
          <a:prstGeom prst="rect">
            <a:avLst/>
          </a:prstGeom>
          <a:noFill/>
        </p:spPr>
        <p:txBody>
          <a:bodyPr wrap="square" rtlCol="0" anchor="t">
            <a:spAutoFit/>
          </a:bodyPr>
          <a:p>
            <a:pPr algn="l"/>
            <a:r>
              <a:rPr lang="zh-CN" altLang="en-US" sz="4000">
                <a:solidFill>
                  <a:srgbClr val="C00000"/>
                </a:solidFill>
                <a:latin typeface="幼圆" panose="02010509060101010101" charset="-122"/>
                <a:ea typeface="幼圆" panose="02010509060101010101" charset="-122"/>
                <a:cs typeface="幼圆" panose="02010509060101010101" charset="-122"/>
                <a:sym typeface="+mn-ea"/>
              </a:rPr>
              <a:t>“人的工作”就是在做“思想工作”</a:t>
            </a:r>
            <a:endParaRPr lang="zh-CN" altLang="en-US" sz="4000">
              <a:solidFill>
                <a:srgbClr val="C00000"/>
              </a:solidFill>
              <a:latin typeface="幼圆" panose="02010509060101010101" charset="-122"/>
              <a:ea typeface="幼圆" panose="02010509060101010101" charset="-122"/>
              <a:cs typeface="幼圆"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912797" y="4487794"/>
            <a:ext cx="9037200" cy="926127"/>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00000"/>
              </a:lnSpc>
              <a:spcBef>
                <a:spcPts val="0"/>
              </a:spcBef>
              <a:spcAft>
                <a:spcPts val="0"/>
              </a:spcAft>
              <a:buFontTx/>
              <a:buNone/>
            </a:pPr>
            <a:r>
              <a:rPr lang="zh-CN" altLang="en-US" sz="2400">
                <a:solidFill>
                  <a:srgbClr val="C00000"/>
                </a:solidFill>
                <a:latin typeface="方正粗宋简体" panose="03000509000000000000" charset="-122"/>
                <a:ea typeface="方正粗宋简体" panose="03000509000000000000" charset="-122"/>
                <a:cs typeface="方正粗宋简体" panose="03000509000000000000" charset="-122"/>
              </a:rPr>
              <a:t>与以往相比，支部工作再也不能</a:t>
            </a:r>
            <a:r>
              <a:rPr lang="en-US" altLang="zh-CN" sz="3200">
                <a:solidFill>
                  <a:schemeClr val="bg2"/>
                </a:solidFill>
                <a:effectLst>
                  <a:outerShdw blurRad="38100" dist="38100" dir="2700000" algn="tl">
                    <a:srgbClr val="000000">
                      <a:alpha val="42745"/>
                    </a:srgbClr>
                  </a:outerShdw>
                </a:effectLst>
                <a:latin typeface="方正粗宋简体" panose="03000509000000000000" charset="-122"/>
                <a:ea typeface="方正粗宋简体" panose="03000509000000000000" charset="-122"/>
                <a:cs typeface="方正粗宋简体" panose="03000509000000000000" charset="-122"/>
              </a:rPr>
              <a:t>“</a:t>
            </a:r>
            <a:r>
              <a:rPr lang="zh-CN" altLang="en-US" sz="3200">
                <a:solidFill>
                  <a:schemeClr val="bg2"/>
                </a:solidFill>
                <a:effectLst>
                  <a:outerShdw blurRad="38100" dist="38100" dir="2700000" algn="tl">
                    <a:srgbClr val="000000">
                      <a:alpha val="42745"/>
                    </a:srgbClr>
                  </a:outerShdw>
                </a:effectLst>
                <a:latin typeface="方正粗宋简体" panose="03000509000000000000" charset="-122"/>
                <a:ea typeface="方正粗宋简体" panose="03000509000000000000" charset="-122"/>
                <a:cs typeface="方正粗宋简体" panose="03000509000000000000" charset="-122"/>
              </a:rPr>
              <a:t>冷冰冰</a:t>
            </a:r>
            <a:r>
              <a:rPr lang="en-US" altLang="zh-CN" sz="3200">
                <a:solidFill>
                  <a:schemeClr val="bg2"/>
                </a:solidFill>
                <a:effectLst>
                  <a:outerShdw blurRad="38100" dist="38100" dir="2700000" algn="tl">
                    <a:srgbClr val="000000">
                      <a:alpha val="42745"/>
                    </a:srgbClr>
                  </a:outerShdw>
                </a:effectLst>
                <a:latin typeface="方正粗宋简体" panose="03000509000000000000" charset="-122"/>
                <a:ea typeface="方正粗宋简体" panose="03000509000000000000" charset="-122"/>
                <a:cs typeface="方正粗宋简体" panose="03000509000000000000" charset="-122"/>
              </a:rPr>
              <a:t>”</a:t>
            </a:r>
            <a:r>
              <a:rPr lang="zh-CN" altLang="en-US" sz="2400">
                <a:solidFill>
                  <a:srgbClr val="C00000"/>
                </a:solidFill>
                <a:latin typeface="方正粗宋简体" panose="03000509000000000000" charset="-122"/>
                <a:ea typeface="方正粗宋简体" panose="03000509000000000000" charset="-122"/>
                <a:cs typeface="方正粗宋简体" panose="03000509000000000000" charset="-122"/>
              </a:rPr>
              <a:t>了。</a:t>
            </a:r>
            <a:endParaRPr lang="ko-KR" altLang="en-US" sz="2400">
              <a:solidFill>
                <a:srgbClr val="C00000"/>
              </a:solidFill>
              <a:latin typeface="方正粗宋简体" panose="03000509000000000000" charset="-122"/>
              <a:ea typeface="方正粗宋简体" panose="03000509000000000000" charset="-122"/>
              <a:cs typeface="方正粗宋简体" panose="03000509000000000000" charset="-122"/>
            </a:endParaRPr>
          </a:p>
        </p:txBody>
      </p:sp>
      <p:sp>
        <p:nvSpPr>
          <p:cNvPr id="8" name="标题 3"/>
          <p:cNvSpPr/>
          <p:nvPr/>
        </p:nvSpPr>
        <p:spPr>
          <a:xfrm>
            <a:off x="958501" y="1063218"/>
            <a:ext cx="10095994" cy="1057524"/>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2800">
                <a:solidFill>
                  <a:srgbClr val="C00000"/>
                </a:solidFill>
                <a:latin typeface="黑体" panose="02010609060101010101" charset="-122"/>
                <a:ea typeface="黑体" panose="02010609060101010101" charset="-122"/>
              </a:rPr>
              <a:t>党支部的功能定位：</a:t>
            </a:r>
            <a:endParaRPr lang="zh-CN" altLang="en-US" sz="2800">
              <a:solidFill>
                <a:srgbClr val="C00000"/>
              </a:solidFill>
              <a:latin typeface="黑体" panose="02010609060101010101" charset="-122"/>
              <a:ea typeface="黑体" panose="02010609060101010101" charset="-122"/>
            </a:endParaRPr>
          </a:p>
          <a:p>
            <a:pPr algn="l"/>
            <a:r>
              <a:rPr lang="zh-CN" altLang="en-US" sz="2800">
                <a:solidFill>
                  <a:schemeClr val="tx1"/>
                </a:solidFill>
                <a:latin typeface="幼圆" panose="02010509060101010101" charset="-122"/>
                <a:ea typeface="幼圆" panose="02010509060101010101" charset="-122"/>
              </a:rPr>
              <a:t>团结群众的核心 教育党员的学校 攻坚克难的堡垒</a:t>
            </a:r>
            <a:endParaRPr lang="zh-CN" altLang="en-US" sz="2800">
              <a:solidFill>
                <a:schemeClr val="tx1"/>
              </a:solidFill>
              <a:latin typeface="幼圆" panose="02010509060101010101" charset="-122"/>
              <a:ea typeface="幼圆" panose="02010509060101010101" charset="-122"/>
            </a:endParaRPr>
          </a:p>
        </p:txBody>
      </p:sp>
      <p:sp>
        <p:nvSpPr>
          <p:cNvPr id="3" name="标题 3"/>
          <p:cNvSpPr/>
          <p:nvPr/>
        </p:nvSpPr>
        <p:spPr>
          <a:xfrm>
            <a:off x="958501" y="1981682"/>
            <a:ext cx="10095994" cy="1057524"/>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2800">
                <a:solidFill>
                  <a:schemeClr val="tx1"/>
                </a:solidFill>
                <a:latin typeface="幼圆" panose="02010509060101010101" charset="-122"/>
                <a:ea typeface="幼圆" panose="02010509060101010101" charset="-122"/>
              </a:rPr>
              <a:t>教育党员 管理党员 监督党员</a:t>
            </a:r>
            <a:endParaRPr lang="zh-CN" altLang="en-US" sz="2800">
              <a:solidFill>
                <a:schemeClr val="tx1"/>
              </a:solidFill>
              <a:latin typeface="幼圆" panose="02010509060101010101" charset="-122"/>
              <a:ea typeface="幼圆" panose="02010509060101010101" charset="-122"/>
            </a:endParaRPr>
          </a:p>
          <a:p>
            <a:pPr algn="l"/>
            <a:r>
              <a:rPr lang="zh-CN" altLang="en-US" sz="2800">
                <a:solidFill>
                  <a:schemeClr val="tx1"/>
                </a:solidFill>
                <a:latin typeface="幼圆" panose="02010509060101010101" charset="-122"/>
                <a:ea typeface="幼圆" panose="02010509060101010101" charset="-122"/>
              </a:rPr>
              <a:t>组织群众 宣传群众 凝聚群众 服务群众</a:t>
            </a:r>
            <a:endParaRPr lang="zh-CN" altLang="en-US" sz="2800">
              <a:solidFill>
                <a:schemeClr val="tx1"/>
              </a:solidFill>
              <a:latin typeface="幼圆" panose="02010509060101010101" charset="-122"/>
              <a:ea typeface="幼圆" panose="02010509060101010101" charset="-122"/>
            </a:endParaRPr>
          </a:p>
        </p:txBody>
      </p:sp>
      <p:sp>
        <p:nvSpPr>
          <p:cNvPr id="2" name="标题 3"/>
          <p:cNvSpPr/>
          <p:nvPr/>
        </p:nvSpPr>
        <p:spPr>
          <a:xfrm>
            <a:off x="958501" y="3545163"/>
            <a:ext cx="4323409" cy="926127"/>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00000"/>
              </a:lnSpc>
              <a:spcBef>
                <a:spcPts val="0"/>
              </a:spcBef>
              <a:spcAft>
                <a:spcPts val="0"/>
              </a:spcAft>
              <a:buFontTx/>
              <a:buNone/>
            </a:pPr>
            <a:r>
              <a:rPr lang="zh-CN" altLang="en-US" sz="2400">
                <a:solidFill>
                  <a:schemeClr val="accent1">
                    <a:lumMod val="50000"/>
                  </a:schemeClr>
                </a:solidFill>
                <a:latin typeface="黑体" panose="02010609060101010101" charset="-122"/>
                <a:ea typeface="黑体" panose="02010609060101010101" charset="-122"/>
                <a:cs typeface="幼圆" panose="02010509060101010101" charset="-122"/>
              </a:rPr>
              <a:t>对应思考，人的工作</a:t>
            </a:r>
            <a:endParaRPr lang="ko-KR" altLang="en-US" sz="2400">
              <a:solidFill>
                <a:schemeClr val="accent1">
                  <a:lumMod val="50000"/>
                </a:schemeClr>
              </a:solidFill>
              <a:latin typeface="黑体" panose="02010609060101010101" charset="-122"/>
              <a:ea typeface="黑体" panose="02010609060101010101" charset="-122"/>
              <a:cs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p:cNvSpPr/>
          <p:nvPr/>
        </p:nvSpPr>
        <p:spPr>
          <a:xfrm>
            <a:off x="1076960" y="1269365"/>
            <a:ext cx="10220960" cy="4540250"/>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algn="l" defTabSz="508000" eaLnBrk="0" fontAlgn="base" hangingPunct="0">
              <a:lnSpc>
                <a:spcPct val="130000"/>
              </a:lnSpc>
              <a:spcBef>
                <a:spcPts val="0"/>
              </a:spcBef>
              <a:spcAft>
                <a:spcPts val="0"/>
              </a:spcAft>
              <a:buFontTx/>
              <a:buNone/>
            </a:pPr>
            <a:r>
              <a:rPr sz="28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 </a:t>
            </a:r>
            <a:r>
              <a:rPr lang="en-US" altLang="en-GB" sz="24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1.充分认识到每名党员之间巨大的差异性，对于做好人的思想工作，这件事不容易</a:t>
            </a:r>
            <a:r>
              <a:rPr lang="zh-CN" altLang="en-GB" sz="2400">
                <a:solidFill>
                  <a:schemeClr val="tx1"/>
                </a:solidFill>
                <a:latin typeface="幼圆" panose="02010509060101010101" charset="-122"/>
                <a:ea typeface="幼圆" panose="02010509060101010101" charset="-122"/>
              </a:rPr>
              <a:t>，工作要有区分，不同的方式应对不同的人、处理不同的事</a:t>
            </a:r>
            <a:r>
              <a:rPr sz="2400">
                <a:solidFill>
                  <a:schemeClr val="tx1"/>
                </a:solidFill>
                <a:latin typeface="幼圆" panose="02010509060101010101" charset="-122"/>
                <a:ea typeface="幼圆" panose="02010509060101010101" charset="-122"/>
              </a:rPr>
              <a:t>。</a:t>
            </a:r>
            <a:endParaRPr lang="ko-KR" altLang="en-US" sz="2400">
              <a:solidFill>
                <a:schemeClr val="tx1"/>
              </a:solidFill>
              <a:latin typeface="幼圆" panose="02010509060101010101" charset="-122"/>
              <a:ea typeface="幼圆" panose="02010509060101010101" charset="-122"/>
            </a:endParaRPr>
          </a:p>
          <a:p>
            <a:pPr algn="l" defTabSz="508000" eaLnBrk="0" fontAlgn="base" hangingPunct="0">
              <a:lnSpc>
                <a:spcPct val="130000"/>
              </a:lnSpc>
              <a:spcBef>
                <a:spcPts val="0"/>
              </a:spcBef>
              <a:spcAft>
                <a:spcPts val="0"/>
              </a:spcAft>
              <a:buFontTx/>
              <a:buNone/>
            </a:pPr>
            <a:r>
              <a:rPr sz="2400">
                <a:solidFill>
                  <a:schemeClr val="tx1"/>
                </a:solidFill>
                <a:latin typeface="幼圆" panose="02010509060101010101" charset="-122"/>
                <a:ea typeface="幼圆" panose="02010509060101010101" charset="-122"/>
              </a:rPr>
              <a:t>  </a:t>
            </a:r>
            <a:r>
              <a:rPr lang="en-US" altLang="en-GB" sz="24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2.沟通的极端重要性，支部书记需要具备迅速打开他人心扉的能力，把站在自己身边的人搞的多多的，有助于提高工作效率、质量。</a:t>
            </a:r>
            <a:endParaRPr lang="ko-KR" altLang="en-US" sz="2400">
              <a:solidFill>
                <a:schemeClr val="tx1"/>
              </a:solidFill>
              <a:latin typeface="幼圆" panose="02010509060101010101" charset="-122"/>
              <a:ea typeface="幼圆" panose="02010509060101010101" charset="-122"/>
            </a:endParaRPr>
          </a:p>
          <a:p>
            <a:pPr algn="l" defTabSz="508000" eaLnBrk="0" fontAlgn="base" hangingPunct="0">
              <a:lnSpc>
                <a:spcPct val="130000"/>
              </a:lnSpc>
              <a:spcBef>
                <a:spcPts val="0"/>
              </a:spcBef>
              <a:spcAft>
                <a:spcPts val="0"/>
              </a:spcAft>
              <a:buFontTx/>
              <a:buNone/>
            </a:pPr>
            <a:r>
              <a:rPr sz="2400">
                <a:solidFill>
                  <a:schemeClr val="tx1"/>
                </a:solidFill>
                <a:latin typeface="幼圆" panose="02010509060101010101" charset="-122"/>
                <a:ea typeface="幼圆" panose="02010509060101010101" charset="-122"/>
              </a:rPr>
              <a:t>  </a:t>
            </a:r>
            <a:r>
              <a:rPr lang="en-US" altLang="en-GB" sz="24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3.</a:t>
            </a:r>
            <a:r>
              <a:rPr lang="zh-CN" altLang="en-GB" sz="2400">
                <a:solidFill>
                  <a:schemeClr val="tx1"/>
                </a:solidFill>
                <a:latin typeface="幼圆" panose="02010509060101010101" charset="-122"/>
                <a:ea typeface="幼圆" panose="02010509060101010101" charset="-122"/>
              </a:rPr>
              <a:t>开展工作成效不明显，要思考是不是没有触动他的利益，要去抓前后</a:t>
            </a:r>
            <a:r>
              <a:rPr lang="en-US" altLang="zh-CN" sz="2400">
                <a:solidFill>
                  <a:schemeClr val="tx1"/>
                </a:solidFill>
                <a:latin typeface="幼圆" panose="02010509060101010101" charset="-122"/>
                <a:ea typeface="幼圆" panose="02010509060101010101" charset="-122"/>
              </a:rPr>
              <a:t>20%</a:t>
            </a:r>
            <a:r>
              <a:rPr lang="zh-CN" sz="2400">
                <a:solidFill>
                  <a:schemeClr val="tx1"/>
                </a:solidFill>
                <a:latin typeface="幼圆" panose="02010509060101010101" charset="-122"/>
                <a:ea typeface="幼圆" panose="02010509060101010101" charset="-122"/>
              </a:rPr>
              <a:t>带动中间，而不是只是一句这些党员带不动而放弃</a:t>
            </a:r>
            <a:r>
              <a:rPr sz="2400">
                <a:solidFill>
                  <a:schemeClr val="tx1"/>
                </a:solidFill>
                <a:latin typeface="幼圆" panose="02010509060101010101" charset="-122"/>
                <a:ea typeface="幼圆" panose="02010509060101010101" charset="-122"/>
              </a:rPr>
              <a:t>。</a:t>
            </a:r>
            <a:endParaRPr lang="ko-KR" altLang="en-US" sz="24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 name="标题 3"/>
          <p:cNvSpPr/>
          <p:nvPr>
            <p:ph type="ctrTitle" idx="14"/>
            <p:custDataLst>
              <p:tags r:id="rId2"/>
            </p:custDataLst>
          </p:nvPr>
        </p:nvSpPr>
        <p:spPr>
          <a:xfrm>
            <a:off x="593725" y="570865"/>
            <a:ext cx="7600950" cy="698500"/>
          </a:xfrm>
        </p:spPr>
        <p:txBody>
          <a:bodyPr/>
          <a:p>
            <a:pPr algn="l"/>
            <a:r>
              <a:rPr lang="zh-CN" altLang="en-US" sz="3200">
                <a:solidFill>
                  <a:schemeClr val="accent2">
                    <a:lumMod val="75000"/>
                  </a:schemeClr>
                </a:solidFill>
                <a:latin typeface="黑体" charset="0"/>
                <a:ea typeface="黑体" charset="0"/>
              </a:rPr>
              <a:t>做人的思想工作应该认识到：</a:t>
            </a:r>
            <a:endParaRPr lang="zh-CN" altLang="en-US" sz="3200">
              <a:solidFill>
                <a:schemeClr val="accent2">
                  <a:lumMod val="75000"/>
                </a:schemeClr>
              </a:solidFill>
              <a:latin typeface="黑体" charset="0"/>
              <a:ea typeface="黑体"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p:nvPr/>
        </p:nvSpPr>
        <p:spPr>
          <a:xfrm>
            <a:off x="1336097" y="327361"/>
            <a:ext cx="10056639" cy="1336823"/>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altLang="en-US" sz="2800">
                <a:solidFill>
                  <a:schemeClr val="accent6"/>
                </a:solidFill>
                <a:latin typeface="方正粗活意简体" panose="03000509000000000000" charset="-122"/>
                <a:ea typeface="方正粗活意简体" panose="03000509000000000000" charset="-122"/>
              </a:rPr>
              <a:t>种草，拔草</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mn-ea"/>
                <a:ea typeface="+mn-ea"/>
              </a:rPr>
              <a:t>柠檬精</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方正少儿简体" panose="03000509000000000000" charset="-122"/>
                <a:ea typeface="方正少儿简体" panose="03000509000000000000" charset="-122"/>
                <a:cs typeface="方正少儿简体" panose="03000509000000000000" charset="-122"/>
              </a:rPr>
              <a:t>真香定律</a:t>
            </a:r>
            <a:r>
              <a:rPr lang="en-US" altLang="zh-CN" sz="2800">
                <a:solidFill>
                  <a:schemeClr val="accent6"/>
                </a:solidFill>
                <a:latin typeface="方正少儿简体" panose="03000509000000000000" charset="-122"/>
                <a:ea typeface="方正少儿简体" panose="03000509000000000000" charset="-122"/>
                <a:cs typeface="方正少儿简体" panose="03000509000000000000" charset="-122"/>
              </a:rPr>
              <a:t> </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幼圆" panose="02010509060101010101" charset="-122"/>
                <a:ea typeface="幼圆" panose="02010509060101010101" charset="-122"/>
              </a:rPr>
              <a:t>干饭人</a:t>
            </a:r>
            <a:r>
              <a:rPr lang="en-US" altLang="zh-CN" sz="2800">
                <a:solidFill>
                  <a:schemeClr val="accent6"/>
                </a:solidFill>
                <a:latin typeface="幼圆" panose="02010509060101010101" charset="-122"/>
                <a:ea typeface="幼圆" panose="02010509060101010101" charset="-122"/>
              </a:rPr>
              <a:t>  </a:t>
            </a:r>
            <a:r>
              <a:rPr lang="en-US" altLang="zh-CN" sz="2800">
                <a:solidFill>
                  <a:srgbClr val="0067AC"/>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sp>
        <p:nvSpPr>
          <p:cNvPr id="3" name="标题 3"/>
          <p:cNvSpPr/>
          <p:nvPr/>
        </p:nvSpPr>
        <p:spPr>
          <a:xfrm>
            <a:off x="1364681" y="1584110"/>
            <a:ext cx="9974753" cy="813773"/>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sz="2800">
                <a:solidFill>
                  <a:schemeClr val="accent6"/>
                </a:solidFill>
                <a:latin typeface="迷你简新魏碑" panose="02010609000101010101" charset="0"/>
                <a:ea typeface="迷你简新魏碑" panose="02010609000101010101" charset="0"/>
                <a:cs typeface="迷你简新魏碑" panose="02010609000101010101" charset="0"/>
              </a:rPr>
              <a:t>凡尔赛</a:t>
            </a:r>
            <a:r>
              <a:rPr lang="en-US" altLang="zh-CN" sz="2800">
                <a:solidFill>
                  <a:schemeClr val="accent6"/>
                </a:solidFill>
                <a:latin typeface="迷你简新魏碑" panose="02010609000101010101" charset="0"/>
                <a:ea typeface="迷你简新魏碑" panose="02010609000101010101" charset="0"/>
                <a:cs typeface="迷你简新魏碑" panose="02010609000101010101" charset="0"/>
              </a:rPr>
              <a:t>  </a:t>
            </a:r>
            <a:r>
              <a:rPr lang="zh-CN" altLang="en-US" sz="2800">
                <a:solidFill>
                  <a:schemeClr val="accent6"/>
                </a:solidFill>
                <a:latin typeface="迷你简新魏碑" panose="02010609000101010101" charset="0"/>
                <a:ea typeface="迷你简新魏碑" panose="02010609000101010101" charset="0"/>
                <a:cs typeface="迷你简新魏碑" panose="02010609000101010101" charset="0"/>
              </a:rPr>
              <a:t>打工人</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幼圆" panose="02010509060101010101" charset="-122"/>
                <a:ea typeface="幼圆" panose="02010509060101010101" charset="-122"/>
              </a:rPr>
              <a:t>内卷</a:t>
            </a:r>
            <a:r>
              <a:rPr lang="en-US" altLang="zh-CN" sz="2800">
                <a:solidFill>
                  <a:schemeClr val="accent6"/>
                </a:solidFill>
                <a:latin typeface="幼圆" panose="02010509060101010101" charset="-122"/>
                <a:ea typeface="幼圆" panose="02010509060101010101" charset="-122"/>
              </a:rPr>
              <a:t>   </a:t>
            </a:r>
            <a:r>
              <a:rPr lang="en-US" altLang="zh-CN" sz="2800">
                <a:solidFill>
                  <a:schemeClr val="accent6"/>
                </a:solidFill>
                <a:latin typeface="迷你简书魂" panose="02010609000101010101" charset="-122"/>
                <a:ea typeface="迷你简书魂" panose="02010609000101010101" charset="-122"/>
              </a:rPr>
              <a:t>爷青回</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华文中宋" panose="02010600040101010101" charset="-122"/>
                <a:ea typeface="华文中宋" panose="02010600040101010101" charset="-122"/>
              </a:rPr>
              <a:t>弹幕</a:t>
            </a:r>
            <a:r>
              <a:rPr lang="en-US" altLang="zh-CN" sz="2800">
                <a:solidFill>
                  <a:srgbClr val="0067AC"/>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sp>
        <p:nvSpPr>
          <p:cNvPr id="5" name="标题 3"/>
          <p:cNvSpPr/>
          <p:nvPr/>
        </p:nvSpPr>
        <p:spPr>
          <a:xfrm>
            <a:off x="1359601" y="2648549"/>
            <a:ext cx="9353315" cy="813773"/>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sz="2800">
                <a:solidFill>
                  <a:schemeClr val="accent6"/>
                </a:solidFill>
                <a:latin typeface="迷你简秀英" panose="02010609000101010101" charset="-122"/>
                <a:ea typeface="迷你简秀英" panose="02010609000101010101" charset="-122"/>
              </a:rPr>
              <a:t>一起苗苗苗苗苗</a:t>
            </a:r>
            <a:r>
              <a:rPr lang="en-US" altLang="zh-CN" sz="2800">
                <a:solidFill>
                  <a:schemeClr val="accent6"/>
                </a:solidFill>
                <a:latin typeface="幼圆" panose="02010509060101010101" charset="-122"/>
                <a:ea typeface="幼圆" panose="02010509060101010101" charset="-122"/>
              </a:rPr>
              <a:t>    </a:t>
            </a:r>
            <a:r>
              <a:rPr lang="en-US" altLang="zh-CN" sz="2800">
                <a:solidFill>
                  <a:schemeClr val="accent6"/>
                </a:solidFill>
                <a:latin typeface="中國龍新藝體" panose="02010609000101010101" charset="0"/>
                <a:ea typeface="中國龍新藝體" panose="02010609000101010101" charset="0"/>
              </a:rPr>
              <a:t>××哪有什么坏心思呢</a:t>
            </a:r>
            <a:endParaRPr lang="en-US" altLang="zh-CN" sz="2800">
              <a:solidFill>
                <a:schemeClr val="accent6"/>
              </a:solidFill>
              <a:latin typeface="中國龍新藝體" panose="02010609000101010101" charset="0"/>
              <a:ea typeface="中國龍新藝體" panose="02010609000101010101" charset="0"/>
            </a:endParaRPr>
          </a:p>
        </p:txBody>
      </p:sp>
      <p:sp>
        <p:nvSpPr>
          <p:cNvPr id="4" name="标题 3"/>
          <p:cNvSpPr/>
          <p:nvPr/>
        </p:nvSpPr>
        <p:spPr>
          <a:xfrm>
            <a:off x="1336097" y="3677447"/>
            <a:ext cx="8942620" cy="814408"/>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altLang="en-US" sz="2800">
                <a:solidFill>
                  <a:schemeClr val="accent6"/>
                </a:solidFill>
                <a:latin typeface="方正琥珀简体" panose="02010601030101010101" charset="-122"/>
                <a:ea typeface="方正琥珀简体" panose="02010601030101010101" charset="-122"/>
                <a:cs typeface="方正琥珀简体" panose="02010601030101010101" charset="-122"/>
              </a:rPr>
              <a:t>摸鱼</a:t>
            </a:r>
            <a:r>
              <a:rPr lang="en-US" altLang="zh-CN" sz="2800">
                <a:solidFill>
                  <a:schemeClr val="accent6"/>
                </a:solidFill>
                <a:latin typeface="方正琥珀简体" panose="02010601030101010101" charset="-122"/>
                <a:ea typeface="方正琥珀简体" panose="02010601030101010101" charset="-122"/>
                <a:cs typeface="方正琥珀简体" panose="02010601030101010101" charset="-122"/>
              </a:rPr>
              <a:t>   </a:t>
            </a:r>
            <a:r>
              <a:rPr lang="zh-CN" altLang="en-US" sz="2800">
                <a:solidFill>
                  <a:schemeClr val="accent6"/>
                </a:solidFill>
                <a:latin typeface="华文中宋" panose="02010600040101010101" charset="-122"/>
                <a:ea typeface="华文中宋" panose="02010600040101010101" charset="-122"/>
                <a:cs typeface="方正琥珀简体" panose="02010601030101010101" charset="-122"/>
              </a:rPr>
              <a:t>塌房</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rPr>
              <a:t> </a:t>
            </a:r>
            <a:r>
              <a:rPr lang="en-US" altLang="zh-CN" sz="2800">
                <a:solidFill>
                  <a:schemeClr val="accent6"/>
                </a:solidFill>
                <a:latin typeface="方正琥珀简体" panose="02010601030101010101" charset="-122"/>
                <a:ea typeface="方正琥珀简体" panose="02010601030101010101" charset="-122"/>
                <a:cs typeface="方正琥珀简体" panose="02010601030101010101" charset="-122"/>
              </a:rPr>
              <a:t> </a:t>
            </a:r>
            <a:r>
              <a:rPr lang="zh-CN" sz="2800">
                <a:solidFill>
                  <a:schemeClr val="accent6"/>
                </a:solidFill>
                <a:latin typeface="方正琥珀简体" panose="02010601030101010101" charset="-122"/>
                <a:ea typeface="方正琥珀简体" panose="02010601030101010101" charset="-122"/>
                <a:cs typeface="方正琥珀简体" panose="02010601030101010101" charset="-122"/>
                <a:sym typeface="+mn-ea"/>
              </a:rPr>
              <a:t>盲盒</a:t>
            </a:r>
            <a:r>
              <a:rPr lang="en-US" altLang="zh-CN" sz="2800">
                <a:solidFill>
                  <a:schemeClr val="accent6"/>
                </a:solidFill>
                <a:latin typeface="幼圆" panose="02010509060101010101" charset="-122"/>
                <a:ea typeface="幼圆" panose="02010509060101010101" charset="-122"/>
                <a:sym typeface="+mn-ea"/>
              </a:rPr>
              <a:t>   </a:t>
            </a:r>
            <a:r>
              <a:rPr lang="en-US" altLang="zh-CN" sz="2800">
                <a:solidFill>
                  <a:schemeClr val="accent6"/>
                </a:solidFill>
                <a:latin typeface="Arial Black" panose="020B0A04020102020204" charset="0"/>
                <a:ea typeface="幼圆" panose="02010509060101010101" charset="-122"/>
                <a:cs typeface="Arial Black" panose="020B0A04020102020204" charset="0"/>
                <a:sym typeface="+mn-ea"/>
              </a:rPr>
              <a:t>yyds  PUA  996</a:t>
            </a:r>
            <a:r>
              <a:rPr lang="en-US" altLang="zh-CN" sz="2800">
                <a:solidFill>
                  <a:schemeClr val="accent6"/>
                </a:solidFill>
                <a:latin typeface="幼圆" panose="02010509060101010101" charset="-122"/>
                <a:ea typeface="幼圆" panose="02010509060101010101" charset="-122"/>
                <a:sym typeface="+mn-ea"/>
              </a:rPr>
              <a:t>   </a:t>
            </a:r>
            <a:r>
              <a:rPr lang="en-US" altLang="zh-CN" sz="2800">
                <a:solidFill>
                  <a:srgbClr val="0067AC"/>
                </a:solidFill>
                <a:latin typeface="幼圆" panose="02010509060101010101" charset="-122"/>
                <a:ea typeface="幼圆" panose="02010509060101010101" charset="-122"/>
                <a:sym typeface="+mn-ea"/>
              </a:rPr>
              <a:t> </a:t>
            </a:r>
            <a:r>
              <a:rPr lang="en-US" altLang="zh-CN" sz="2800">
                <a:solidFill>
                  <a:schemeClr val="accent6"/>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6" name="标题 3"/>
          <p:cNvSpPr/>
          <p:nvPr>
            <p:custDataLst>
              <p:tags r:id="rId2"/>
            </p:custDataLst>
          </p:nvPr>
        </p:nvSpPr>
        <p:spPr>
          <a:xfrm>
            <a:off x="1336040" y="4760595"/>
            <a:ext cx="10246360" cy="1163955"/>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sz="2800">
                <a:solidFill>
                  <a:schemeClr val="accent6"/>
                </a:solidFill>
                <a:latin typeface="方正琥珀简体" panose="02010601030101010101" charset="-122"/>
                <a:ea typeface="方正琥珀简体" panose="02010601030101010101" charset="-122"/>
                <a:cs typeface="方正琥珀简体" panose="02010601030101010101" charset="-122"/>
                <a:sym typeface="+mn-ea"/>
              </a:rPr>
              <a:t>显眼包</a:t>
            </a:r>
            <a:r>
              <a:rPr lang="en-US" altLang="zh-CN" sz="2800">
                <a:solidFill>
                  <a:schemeClr val="accent6"/>
                </a:solidFill>
                <a:latin typeface="方正琥珀简体" panose="02010601030101010101" charset="-122"/>
                <a:ea typeface="方正琥珀简体" panose="02010601030101010101" charset="-122"/>
                <a:cs typeface="方正琥珀简体" panose="02010601030101010101" charset="-122"/>
                <a:sym typeface="+mn-ea"/>
              </a:rPr>
              <a:t>   </a:t>
            </a:r>
            <a:r>
              <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新职人</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  </a:t>
            </a:r>
            <a:r>
              <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特种兵旅游</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  </a:t>
            </a:r>
            <a:r>
              <a:rPr lang="en-US" altLang="zh-CN" sz="2800">
                <a:solidFill>
                  <a:schemeClr val="accent6"/>
                </a:solidFill>
                <a:latin typeface="幼圆" panose="02010509060101010101" charset="-122"/>
                <a:ea typeface="幼圆" panose="02010509060101010101" charset="-122"/>
                <a:sym typeface="+mn-ea"/>
              </a:rPr>
              <a:t>X</a:t>
            </a:r>
            <a:r>
              <a:rPr lang="zh-CN" sz="2800">
                <a:solidFill>
                  <a:schemeClr val="accent6"/>
                </a:solidFill>
                <a:latin typeface="幼圆" panose="02010509060101010101" charset="-122"/>
                <a:ea typeface="幼圆" panose="02010509060101010101" charset="-122"/>
                <a:sym typeface="+mn-ea"/>
              </a:rPr>
              <a:t>门</a:t>
            </a:r>
            <a:r>
              <a:rPr lang="en-US" altLang="zh-CN" sz="2800">
                <a:solidFill>
                  <a:schemeClr val="accent6"/>
                </a:solidFill>
                <a:latin typeface="幼圆" panose="02010509060101010101" charset="-122"/>
                <a:ea typeface="幼圆" panose="02010509060101010101" charset="-122"/>
                <a:sym typeface="+mn-ea"/>
              </a:rPr>
              <a:t> </a:t>
            </a:r>
            <a:r>
              <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遥遥领先</a:t>
            </a:r>
            <a:endPar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endParaRPr>
          </a:p>
          <a:p>
            <a:pPr marL="0" indent="0" algn="l" defTabSz="508000" eaLnBrk="0" fontAlgn="base" hangingPunct="0">
              <a:lnSpc>
                <a:spcPct val="150000"/>
              </a:lnSpc>
              <a:spcBef>
                <a:spcPts val="0"/>
              </a:spcBef>
              <a:spcAft>
                <a:spcPts val="0"/>
              </a:spcAft>
              <a:buFontTx/>
              <a:buNone/>
            </a:pPr>
            <a:r>
              <a:rPr lang="en-US" altLang="zh-CN" sz="2800">
                <a:solidFill>
                  <a:schemeClr val="accent6"/>
                </a:solidFill>
                <a:latin typeface="幼圆" panose="02010509060101010101" charset="-122"/>
                <a:ea typeface="幼圆" panose="02010509060101010101" charset="-122"/>
                <a:sym typeface="+mn-ea"/>
              </a:rPr>
              <a:t> </a:t>
            </a:r>
            <a:r>
              <a:rPr lang="en-US" altLang="zh-CN" sz="2800">
                <a:solidFill>
                  <a:srgbClr val="0067AC"/>
                </a:solidFill>
                <a:latin typeface="幼圆" panose="02010509060101010101" charset="-122"/>
                <a:ea typeface="幼圆" panose="02010509060101010101" charset="-122"/>
                <a:sym typeface="+mn-ea"/>
              </a:rPr>
              <a:t> </a:t>
            </a:r>
            <a:r>
              <a:rPr lang="en-US" altLang="zh-CN" sz="2800">
                <a:solidFill>
                  <a:schemeClr val="accent6"/>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sp>
        <p:nvSpPr>
          <p:cNvPr id="7" name="文本框 6"/>
          <p:cNvSpPr txBox="1"/>
          <p:nvPr/>
        </p:nvSpPr>
        <p:spPr>
          <a:xfrm>
            <a:off x="1336040" y="5771515"/>
            <a:ext cx="6096000" cy="521970"/>
          </a:xfrm>
          <a:prstGeom prst="rect">
            <a:avLst/>
          </a:prstGeom>
          <a:noFill/>
        </p:spPr>
        <p:txBody>
          <a:bodyPr wrap="square" rtlCol="0" anchor="t">
            <a:spAutoFit/>
          </a:bodyPr>
          <a:p>
            <a:r>
              <a:rPr lang="zh-CN" sz="2800">
                <a:solidFill>
                  <a:schemeClr val="accent6"/>
                </a:solidFill>
                <a:latin typeface="幼圆" panose="02010509060101010101" charset="-122"/>
                <a:ea typeface="幼圆" panose="02010509060101010101" charset="-122"/>
                <a:sym typeface="+mn-ea"/>
              </a:rPr>
              <a:t>挖呀挖呀挖</a:t>
            </a:r>
            <a:r>
              <a:rPr lang="en-US" altLang="zh-CN" sz="2800">
                <a:solidFill>
                  <a:schemeClr val="accent6"/>
                </a:solidFill>
                <a:latin typeface="幼圆" panose="02010509060101010101" charset="-122"/>
                <a:ea typeface="幼圆" panose="02010509060101010101" charset="-122"/>
                <a:sym typeface="+mn-ea"/>
              </a:rPr>
              <a:t>  </a:t>
            </a:r>
            <a:r>
              <a:rPr lang="zh-CN" sz="2800">
                <a:solidFill>
                  <a:schemeClr val="accent6"/>
                </a:solidFill>
                <a:latin typeface="幼圆" panose="02010509060101010101" charset="-122"/>
                <a:ea typeface="幼圆" panose="02010509060101010101" charset="-122"/>
                <a:sym typeface="+mn-ea"/>
              </a:rPr>
              <a:t>你人还怪好的嘞</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 </a:t>
            </a:r>
            <a:r>
              <a:rPr lang="en-US" altLang="zh-CN" sz="2800">
                <a:solidFill>
                  <a:schemeClr val="accent6"/>
                </a:solidFill>
                <a:latin typeface="幼圆" panose="02010509060101010101" charset="-122"/>
                <a:ea typeface="幼圆" panose="02010509060101010101" charset="-122"/>
                <a:sym typeface="+mn-ea"/>
              </a:rPr>
              <a:t> </a:t>
            </a:r>
            <a:endParaRPr lang="en-US" altLang="zh-CN" sz="2800">
              <a:solidFill>
                <a:schemeClr val="accent6"/>
              </a:solidFill>
              <a:latin typeface="幼圆" panose="02010509060101010101" charset="-122"/>
              <a:ea typeface="幼圆"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0"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22" y="213359"/>
            <a:ext cx="850878" cy="69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srcRect/>
          <a:stretch>
            <a:fillRect/>
          </a:stretch>
        </p:blipFill>
        <p:spPr>
          <a:xfrm>
            <a:off x="336550" y="217170"/>
            <a:ext cx="3713480" cy="6428105"/>
          </a:xfrm>
          <a:prstGeom prst="rect">
            <a:avLst/>
          </a:prstGeom>
        </p:spPr>
      </p:pic>
      <p:pic>
        <p:nvPicPr>
          <p:cNvPr id="2" name="图片 1"/>
          <p:cNvPicPr>
            <a:picLocks noChangeAspect="1"/>
          </p:cNvPicPr>
          <p:nvPr/>
        </p:nvPicPr>
        <p:blipFill>
          <a:blip r:embed="rId4"/>
          <a:srcRect/>
          <a:stretch>
            <a:fillRect/>
          </a:stretch>
        </p:blipFill>
        <p:spPr>
          <a:xfrm>
            <a:off x="4224020" y="213360"/>
            <a:ext cx="3712845" cy="6431915"/>
          </a:xfrm>
          <a:prstGeom prst="rect">
            <a:avLst/>
          </a:prstGeom>
        </p:spPr>
      </p:pic>
      <p:pic>
        <p:nvPicPr>
          <p:cNvPr id="3" name="图片 2"/>
          <p:cNvPicPr>
            <a:picLocks noChangeAspect="1"/>
          </p:cNvPicPr>
          <p:nvPr/>
        </p:nvPicPr>
        <p:blipFill>
          <a:blip r:embed="rId5"/>
          <a:srcRect/>
          <a:stretch>
            <a:fillRect/>
          </a:stretch>
        </p:blipFill>
        <p:spPr>
          <a:xfrm>
            <a:off x="8077835" y="213360"/>
            <a:ext cx="3713480" cy="64319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 name="图片 3"/>
          <p:cNvPicPr>
            <a:picLocks noChangeAspect="1"/>
          </p:cNvPicPr>
          <p:nvPr/>
        </p:nvPicPr>
        <p:blipFill>
          <a:blip r:embed="rId2"/>
          <a:stretch>
            <a:fillRect/>
          </a:stretch>
        </p:blipFill>
        <p:spPr>
          <a:xfrm>
            <a:off x="251460" y="303530"/>
            <a:ext cx="3858895" cy="6009005"/>
          </a:xfrm>
          <a:prstGeom prst="rect">
            <a:avLst/>
          </a:prstGeom>
        </p:spPr>
      </p:pic>
      <p:pic>
        <p:nvPicPr>
          <p:cNvPr id="6" name="图片 5"/>
          <p:cNvPicPr>
            <a:picLocks noChangeAspect="1"/>
          </p:cNvPicPr>
          <p:nvPr/>
        </p:nvPicPr>
        <p:blipFill>
          <a:blip r:embed="rId3"/>
          <a:stretch>
            <a:fillRect/>
          </a:stretch>
        </p:blipFill>
        <p:spPr>
          <a:xfrm>
            <a:off x="4129405" y="284480"/>
            <a:ext cx="3839210" cy="6028055"/>
          </a:xfrm>
          <a:prstGeom prst="rect">
            <a:avLst/>
          </a:prstGeom>
        </p:spPr>
      </p:pic>
      <p:pic>
        <p:nvPicPr>
          <p:cNvPr id="7" name="图片 6"/>
          <p:cNvPicPr>
            <a:picLocks noChangeAspect="1"/>
          </p:cNvPicPr>
          <p:nvPr/>
        </p:nvPicPr>
        <p:blipFill>
          <a:blip r:embed="rId4"/>
          <a:stretch>
            <a:fillRect/>
          </a:stretch>
        </p:blipFill>
        <p:spPr>
          <a:xfrm>
            <a:off x="8006715" y="284480"/>
            <a:ext cx="3826510" cy="60280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p:nvPr/>
        </p:nvSpPr>
        <p:spPr>
          <a:xfrm>
            <a:off x="770609" y="777005"/>
            <a:ext cx="9224457" cy="1465046"/>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3600" b="1">
                <a:solidFill>
                  <a:srgbClr val="C00000"/>
                </a:solidFill>
                <a:latin typeface="黑体" panose="02010609060101010101" charset="-122"/>
                <a:ea typeface="黑体" panose="02010609060101010101" charset="-122"/>
              </a:rPr>
              <a:t>没有调查就没有发言权，通过谈心谈话，练好</a:t>
            </a:r>
            <a:r>
              <a:rPr lang="en-US" altLang="zh-CN" sz="3600" b="1">
                <a:solidFill>
                  <a:srgbClr val="C00000"/>
                </a:solidFill>
                <a:latin typeface="黑体" panose="02010609060101010101" charset="-122"/>
                <a:ea typeface="黑体" panose="02010609060101010101" charset="-122"/>
              </a:rPr>
              <a:t>“</a:t>
            </a:r>
            <a:r>
              <a:rPr lang="zh-CN" altLang="en-US" sz="3600" b="1">
                <a:solidFill>
                  <a:srgbClr val="C00000"/>
                </a:solidFill>
                <a:latin typeface="黑体" panose="02010609060101010101" charset="-122"/>
                <a:ea typeface="黑体" panose="02010609060101010101" charset="-122"/>
              </a:rPr>
              <a:t>人的工作</a:t>
            </a:r>
            <a:r>
              <a:rPr lang="en-US" altLang="zh-CN" sz="3600" b="1">
                <a:solidFill>
                  <a:srgbClr val="C00000"/>
                </a:solidFill>
                <a:latin typeface="黑体" panose="02010609060101010101" charset="-122"/>
                <a:ea typeface="黑体" panose="02010609060101010101" charset="-122"/>
              </a:rPr>
              <a:t>”</a:t>
            </a:r>
            <a:r>
              <a:rPr lang="zh-CN" altLang="en-US" sz="3600" b="1">
                <a:solidFill>
                  <a:srgbClr val="C00000"/>
                </a:solidFill>
                <a:latin typeface="黑体" panose="02010609060101010101" charset="-122"/>
                <a:ea typeface="黑体" panose="02010609060101010101" charset="-122"/>
              </a:rPr>
              <a:t>基本功</a:t>
            </a:r>
            <a:endParaRPr lang="zh-CN" altLang="en-US" sz="3600" b="1">
              <a:solidFill>
                <a:srgbClr val="C00000"/>
              </a:solidFill>
              <a:latin typeface="黑体" panose="02010609060101010101" charset="-122"/>
              <a:ea typeface="黑体" panose="02010609060101010101" charset="-122"/>
            </a:endParaRPr>
          </a:p>
        </p:txBody>
      </p:sp>
      <p:sp>
        <p:nvSpPr>
          <p:cNvPr id="5" name="标题 3"/>
          <p:cNvSpPr/>
          <p:nvPr/>
        </p:nvSpPr>
        <p:spPr>
          <a:xfrm>
            <a:off x="770609" y="1965224"/>
            <a:ext cx="10566992" cy="4162812"/>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en-US" altLang="zh-CN" sz="2800">
                <a:solidFill>
                  <a:schemeClr val="tx1"/>
                </a:solidFill>
                <a:latin typeface="幼圆" panose="02010509060101010101" charset="-122"/>
                <a:ea typeface="幼圆" panose="02010509060101010101" charset="-122"/>
              </a:rPr>
              <a:t>   </a:t>
            </a:r>
            <a:r>
              <a:rPr lang="zh-CN" altLang="en-US" sz="2800">
                <a:solidFill>
                  <a:schemeClr val="tx1"/>
                </a:solidFill>
                <a:latin typeface="幼圆" panose="02010509060101010101" charset="-122"/>
                <a:ea typeface="幼圆" panose="02010509060101010101" charset="-122"/>
              </a:rPr>
              <a:t>在说起某名党员的时候，脑海中浮现出的应是一个立体的、鲜活的、</a:t>
            </a:r>
            <a:r>
              <a:rPr lang="en-US" altLang="zh-CN" sz="2800">
                <a:solidFill>
                  <a:srgbClr val="C00000"/>
                </a:solidFill>
                <a:latin typeface="方正粗宋简体" panose="03000509000000000000" charset="-122"/>
                <a:ea typeface="方正粗宋简体" panose="03000509000000000000" charset="-122"/>
                <a:cs typeface="方正粗宋简体" panose="03000509000000000000" charset="-122"/>
              </a:rPr>
              <a:t>“</a:t>
            </a:r>
            <a:r>
              <a:rPr lang="zh-CN" altLang="en-US" sz="2800">
                <a:solidFill>
                  <a:srgbClr val="C00000"/>
                </a:solidFill>
                <a:latin typeface="方正粗宋简体" panose="03000509000000000000" charset="-122"/>
                <a:ea typeface="方正粗宋简体" panose="03000509000000000000" charset="-122"/>
                <a:cs typeface="方正粗宋简体" panose="03000509000000000000" charset="-122"/>
              </a:rPr>
              <a:t>全息投影</a:t>
            </a:r>
            <a:r>
              <a:rPr lang="en-US" altLang="zh-CN" sz="2800">
                <a:solidFill>
                  <a:srgbClr val="C00000"/>
                </a:solidFill>
                <a:latin typeface="方正粗宋简体" panose="03000509000000000000" charset="-122"/>
                <a:ea typeface="方正粗宋简体" panose="03000509000000000000" charset="-122"/>
                <a:cs typeface="方正粗宋简体" panose="03000509000000000000" charset="-122"/>
              </a:rPr>
              <a:t>”</a:t>
            </a:r>
            <a:r>
              <a:rPr lang="zh-CN" altLang="en-US" sz="2800">
                <a:solidFill>
                  <a:schemeClr val="tx1"/>
                </a:solidFill>
                <a:latin typeface="幼圆" panose="02010509060101010101" charset="-122"/>
                <a:ea typeface="幼圆" panose="02010509060101010101" charset="-122"/>
              </a:rPr>
              <a:t>式的人像。</a:t>
            </a:r>
            <a:endParaRPr lang="zh-CN" altLang="en-US" sz="2800">
              <a:solidFill>
                <a:srgbClr val="0070C0"/>
              </a:solidFill>
              <a:latin typeface="幼圆" panose="02010509060101010101" charset="-122"/>
              <a:ea typeface="幼圆" panose="02010509060101010101" charset="-122"/>
            </a:endParaRPr>
          </a:p>
          <a:p>
            <a:pPr algn="l"/>
            <a:endParaRPr lang="zh-CN" altLang="en-US" sz="2800">
              <a:solidFill>
                <a:srgbClr val="0070C0"/>
              </a:solidFill>
              <a:latin typeface="幼圆" panose="02010509060101010101" charset="-122"/>
              <a:ea typeface="幼圆" panose="02010509060101010101" charset="-122"/>
            </a:endParaRPr>
          </a:p>
          <a:p>
            <a:pPr algn="l"/>
            <a:r>
              <a:rPr lang="en-US" altLang="zh-CN" sz="2800">
                <a:solidFill>
                  <a:schemeClr val="tx1"/>
                </a:solidFill>
                <a:latin typeface="幼圆" panose="02010509060101010101" charset="-122"/>
                <a:ea typeface="幼圆" panose="02010509060101010101" charset="-122"/>
              </a:rPr>
              <a:t>   </a:t>
            </a:r>
            <a:r>
              <a:rPr lang="zh-CN" altLang="en-US" sz="2800">
                <a:solidFill>
                  <a:schemeClr val="tx1"/>
                </a:solidFill>
                <a:latin typeface="幼圆" panose="02010509060101010101" charset="-122"/>
                <a:ea typeface="幼圆" panose="02010509060101010101" charset="-122"/>
              </a:rPr>
              <a:t>他（她）的岗位、样貌、身高、声音、性格、家庭情况、兴趣爱好、职业生涯规划、人生理想等等，了然于心。</a:t>
            </a:r>
            <a:endParaRPr lang="zh-CN" altLang="en-US" sz="28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ctrTitle" idx="14"/>
          </p:nvPr>
        </p:nvSpPr>
        <p:spPr>
          <a:xfrm>
            <a:off x="486410" y="330200"/>
            <a:ext cx="4845685" cy="948055"/>
          </a:xfrm>
        </p:spPr>
        <p:txBody>
          <a:bodyPr/>
          <a:p>
            <a:pPr algn="l"/>
            <a:r>
              <a:rPr lang="en-US" altLang="zh-CN" sz="5400">
                <a:solidFill>
                  <a:schemeClr val="accent2">
                    <a:lumMod val="75000"/>
                  </a:schemeClr>
                </a:solidFill>
                <a:latin typeface="方正大黑简体" panose="02010601030101010101" charset="-122"/>
                <a:ea typeface="方正大黑简体" panose="02010601030101010101" charset="-122"/>
              </a:rPr>
              <a:t>  </a:t>
            </a:r>
            <a:r>
              <a:rPr lang="zh-CN" altLang="en-US" sz="5400">
                <a:solidFill>
                  <a:schemeClr val="accent2">
                    <a:lumMod val="75000"/>
                  </a:schemeClr>
                </a:solidFill>
                <a:latin typeface="方正大黑简体" panose="02010601030101010101" charset="-122"/>
                <a:ea typeface="方正大黑简体" panose="02010601030101010101" charset="-122"/>
              </a:rPr>
              <a:t>效法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351155" y="1229995"/>
            <a:ext cx="11527790" cy="492950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sz="2200">
                <a:solidFill>
                  <a:schemeClr val="accent1">
                    <a:lumMod val="75000"/>
                  </a:schemeClr>
                </a:solidFill>
                <a:latin typeface="幼圆" panose="02010509060101010101" charset="-122"/>
                <a:ea typeface="幼圆" panose="02010509060101010101" charset="-122"/>
              </a:rPr>
              <a:t>《中国共产党章程》</a:t>
            </a:r>
            <a:r>
              <a:rPr lang="zh-CN" sz="1400">
                <a:solidFill>
                  <a:schemeClr val="accent1">
                    <a:lumMod val="75000"/>
                  </a:schemeClr>
                </a:solidFill>
                <a:latin typeface="幼圆" panose="02010509060101010101" charset="-122"/>
                <a:ea typeface="幼圆" panose="02010509060101010101" charset="-122"/>
              </a:rPr>
              <a:t>（</a:t>
            </a:r>
            <a:r>
              <a:rPr lang="en-US" altLang="zh-CN" sz="1400">
                <a:solidFill>
                  <a:schemeClr val="accent1">
                    <a:lumMod val="75000"/>
                  </a:schemeClr>
                </a:solidFill>
                <a:latin typeface="幼圆" panose="02010509060101010101" charset="-122"/>
                <a:ea typeface="幼圆" panose="02010509060101010101" charset="-122"/>
              </a:rPr>
              <a:t>2022.10.22</a:t>
            </a:r>
            <a:r>
              <a:rPr lang="zh-CN" altLang="en-US" sz="1400">
                <a:solidFill>
                  <a:schemeClr val="accent1">
                    <a:lumMod val="75000"/>
                  </a:schemeClr>
                </a:solidFill>
                <a:latin typeface="幼圆" panose="02010509060101010101" charset="-122"/>
                <a:ea typeface="幼圆" panose="02010509060101010101" charset="-122"/>
              </a:rPr>
              <a:t>通过</a:t>
            </a:r>
            <a:r>
              <a:rPr lang="zh-CN" altLang="en-US" sz="1400">
                <a:solidFill>
                  <a:schemeClr val="accent1">
                    <a:lumMod val="75000"/>
                  </a:schemeClr>
                </a:solidFill>
                <a:latin typeface="幼圆" panose="02010509060101010101" charset="-122"/>
                <a:ea typeface="幼圆" panose="02010509060101010101" charset="-122"/>
                <a:sym typeface="+mn-ea"/>
              </a:rPr>
              <a:t>修订）</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《中国共产党支部工作条例（试行）》</a:t>
            </a:r>
            <a:r>
              <a:rPr lang="zh-CN" sz="1400">
                <a:solidFill>
                  <a:schemeClr val="accent1">
                    <a:lumMod val="75000"/>
                  </a:schemeClr>
                </a:solidFill>
                <a:latin typeface="幼圆" panose="02010509060101010101" charset="-122"/>
                <a:ea typeface="幼圆" panose="02010509060101010101" charset="-122"/>
              </a:rPr>
              <a:t>（2018.10.28发布）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《中国共产党国有企业基层组织工作条例</a:t>
            </a:r>
            <a:r>
              <a:rPr lang="zh-CN" sz="2200">
                <a:solidFill>
                  <a:schemeClr val="accent1">
                    <a:lumMod val="75000"/>
                  </a:schemeClr>
                </a:solidFill>
                <a:latin typeface="幼圆" panose="02010509060101010101" charset="-122"/>
                <a:ea typeface="幼圆" panose="02010509060101010101" charset="-122"/>
                <a:sym typeface="+mn-ea"/>
              </a:rPr>
              <a:t>（试行）</a:t>
            </a:r>
            <a:r>
              <a:rPr lang="zh-CN" sz="2200">
                <a:solidFill>
                  <a:schemeClr val="accent1">
                    <a:lumMod val="75000"/>
                  </a:schemeClr>
                </a:solidFill>
                <a:latin typeface="幼圆" panose="02010509060101010101" charset="-122"/>
                <a:ea typeface="幼圆" panose="02010509060101010101" charset="-122"/>
              </a:rPr>
              <a:t>》</a:t>
            </a:r>
            <a:r>
              <a:rPr lang="zh-CN" sz="1400">
                <a:solidFill>
                  <a:schemeClr val="accent1">
                    <a:lumMod val="75000"/>
                  </a:schemeClr>
                </a:solidFill>
                <a:latin typeface="幼圆" panose="02010509060101010101" charset="-122"/>
                <a:ea typeface="幼圆" panose="02010509060101010101" charset="-122"/>
              </a:rPr>
              <a:t>（2019.12.30发布）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《中国共产党发展党员工作细则》</a:t>
            </a:r>
            <a:r>
              <a:rPr lang="zh-CN" sz="1400">
                <a:solidFill>
                  <a:schemeClr val="accent1">
                    <a:lumMod val="75000"/>
                  </a:schemeClr>
                </a:solidFill>
                <a:latin typeface="幼圆" panose="02010509060101010101" charset="-122"/>
                <a:ea typeface="幼圆" panose="02010509060101010101" charset="-122"/>
              </a:rPr>
              <a:t>（2014.5.28发布）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《中国共产党基层组织选举工作条例》</a:t>
            </a:r>
            <a:r>
              <a:rPr lang="zh-CN" sz="1400">
                <a:solidFill>
                  <a:schemeClr val="accent1">
                    <a:lumMod val="75000"/>
                  </a:schemeClr>
                </a:solidFill>
                <a:latin typeface="幼圆" panose="02010509060101010101" charset="-122"/>
                <a:ea typeface="幼圆" panose="02010509060101010101" charset="-122"/>
              </a:rPr>
              <a:t>（2020.7.13发布）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《中国共产党党员教育管理工作条例》</a:t>
            </a:r>
            <a:r>
              <a:rPr lang="zh-CN" sz="1400">
                <a:solidFill>
                  <a:schemeClr val="accent1">
                    <a:lumMod val="75000"/>
                  </a:schemeClr>
                </a:solidFill>
                <a:latin typeface="幼圆" panose="02010509060101010101" charset="-122"/>
                <a:ea typeface="幼圆" panose="02010509060101010101" charset="-122"/>
              </a:rPr>
              <a:t>（2019.5.6起实施）</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《中国共产党党务公开条例（试行）》</a:t>
            </a:r>
            <a:r>
              <a:rPr lang="zh-CN" sz="1400">
                <a:solidFill>
                  <a:schemeClr val="accent1">
                    <a:lumMod val="75000"/>
                  </a:schemeClr>
                </a:solidFill>
                <a:latin typeface="幼圆" panose="02010509060101010101" charset="-122"/>
                <a:ea typeface="幼圆" panose="02010509060101010101" charset="-122"/>
              </a:rPr>
              <a:t>（2017.12.20起实施）</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《中国共产党党员权利保障条例》</a:t>
            </a:r>
            <a:r>
              <a:rPr lang="zh-CN" sz="1400">
                <a:solidFill>
                  <a:schemeClr val="accent1">
                    <a:lumMod val="75000"/>
                  </a:schemeClr>
                </a:solidFill>
                <a:latin typeface="幼圆" panose="02010509060101010101" charset="-122"/>
                <a:ea typeface="幼圆" panose="02010509060101010101" charset="-122"/>
              </a:rPr>
              <a:t>（2020.12.25修订发布）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sym typeface="+mn-ea"/>
              </a:rPr>
              <a:t>《中国共产党党徽党旗条例》</a:t>
            </a:r>
            <a:r>
              <a:rPr lang="zh-CN" sz="1400">
                <a:solidFill>
                  <a:schemeClr val="accent1">
                    <a:lumMod val="75000"/>
                  </a:schemeClr>
                </a:solidFill>
                <a:latin typeface="幼圆" panose="02010509060101010101" charset="-122"/>
                <a:ea typeface="幼圆" panose="02010509060101010101" charset="-122"/>
                <a:sym typeface="+mn-ea"/>
              </a:rPr>
              <a:t>（202</a:t>
            </a:r>
            <a:r>
              <a:rPr lang="en-US" altLang="zh-CN" sz="1400">
                <a:solidFill>
                  <a:schemeClr val="accent1">
                    <a:lumMod val="75000"/>
                  </a:schemeClr>
                </a:solidFill>
                <a:latin typeface="幼圆" panose="02010509060101010101" charset="-122"/>
                <a:ea typeface="幼圆" panose="02010509060101010101" charset="-122"/>
                <a:sym typeface="+mn-ea"/>
              </a:rPr>
              <a:t>1</a:t>
            </a:r>
            <a:r>
              <a:rPr lang="zh-CN" sz="1400">
                <a:solidFill>
                  <a:schemeClr val="accent1">
                    <a:lumMod val="75000"/>
                  </a:schemeClr>
                </a:solidFill>
                <a:latin typeface="幼圆" panose="02010509060101010101" charset="-122"/>
                <a:ea typeface="幼圆" panose="02010509060101010101" charset="-122"/>
                <a:sym typeface="+mn-ea"/>
              </a:rPr>
              <a:t>.</a:t>
            </a:r>
            <a:r>
              <a:rPr lang="en-US" altLang="zh-CN" sz="1400">
                <a:solidFill>
                  <a:schemeClr val="accent1">
                    <a:lumMod val="75000"/>
                  </a:schemeClr>
                </a:solidFill>
                <a:latin typeface="幼圆" panose="02010509060101010101" charset="-122"/>
                <a:ea typeface="幼圆" panose="02010509060101010101" charset="-122"/>
                <a:sym typeface="+mn-ea"/>
              </a:rPr>
              <a:t>6</a:t>
            </a:r>
            <a:r>
              <a:rPr lang="zh-CN" sz="1400">
                <a:solidFill>
                  <a:schemeClr val="accent1">
                    <a:lumMod val="75000"/>
                  </a:schemeClr>
                </a:solidFill>
                <a:latin typeface="幼圆" panose="02010509060101010101" charset="-122"/>
                <a:ea typeface="幼圆" panose="02010509060101010101" charset="-122"/>
                <a:sym typeface="+mn-ea"/>
              </a:rPr>
              <a:t>.</a:t>
            </a:r>
            <a:r>
              <a:rPr lang="en-US" altLang="zh-CN" sz="1400">
                <a:solidFill>
                  <a:schemeClr val="accent1">
                    <a:lumMod val="75000"/>
                  </a:schemeClr>
                </a:solidFill>
                <a:latin typeface="幼圆" panose="02010509060101010101" charset="-122"/>
                <a:ea typeface="幼圆" panose="02010509060101010101" charset="-122"/>
                <a:sym typeface="+mn-ea"/>
              </a:rPr>
              <a:t>26</a:t>
            </a:r>
            <a:r>
              <a:rPr lang="zh-CN" sz="1400">
                <a:solidFill>
                  <a:schemeClr val="accent1">
                    <a:lumMod val="75000"/>
                  </a:schemeClr>
                </a:solidFill>
                <a:latin typeface="幼圆" panose="02010509060101010101" charset="-122"/>
                <a:ea typeface="幼圆" panose="02010509060101010101" charset="-122"/>
                <a:sym typeface="+mn-ea"/>
              </a:rPr>
              <a:t>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sym typeface="+mn-ea"/>
              </a:rPr>
              <a:t>陕西省委组织部印发</a:t>
            </a:r>
            <a:r>
              <a:rPr lang="zh-CN" sz="2200">
                <a:solidFill>
                  <a:schemeClr val="accent1">
                    <a:lumMod val="75000"/>
                  </a:schemeClr>
                </a:solidFill>
                <a:latin typeface="幼圆" panose="02010509060101010101" charset="-122"/>
                <a:ea typeface="幼圆" panose="02010509060101010101" charset="-122"/>
              </a:rPr>
              <a:t>《关于进一步规范发展党员工作的若干措施》的通知</a:t>
            </a:r>
            <a:r>
              <a:rPr lang="zh-CN" sz="1400">
                <a:solidFill>
                  <a:schemeClr val="accent1">
                    <a:lumMod val="75000"/>
                  </a:schemeClr>
                </a:solidFill>
                <a:latin typeface="幼圆" panose="02010509060101010101" charset="-122"/>
                <a:ea typeface="幼圆" panose="02010509060101010101" charset="-122"/>
              </a:rPr>
              <a:t>（2023.3.3印发）</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《中国共产党纪律处分条例》</a:t>
            </a:r>
            <a:r>
              <a:rPr lang="zh-CN" sz="1400">
                <a:solidFill>
                  <a:schemeClr val="accent1">
                    <a:lumMod val="75000"/>
                  </a:schemeClr>
                </a:solidFill>
                <a:latin typeface="幼圆" panose="02010509060101010101" charset="-122"/>
                <a:ea typeface="幼圆" panose="02010509060101010101" charset="-122"/>
              </a:rPr>
              <a:t>（2024.1.1起实施）</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《全国干部教育培训规划（2023—2027年）》</a:t>
            </a:r>
            <a:r>
              <a:rPr lang="zh-CN" sz="1400">
                <a:solidFill>
                  <a:schemeClr val="accent1">
                    <a:lumMod val="75000"/>
                  </a:schemeClr>
                </a:solidFill>
                <a:latin typeface="幼圆" panose="02010509060101010101" charset="-122"/>
                <a:ea typeface="幼圆" panose="02010509060101010101" charset="-122"/>
              </a:rPr>
              <a:t>（2023.10.16印发）</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《国有企业管理人员处分条例》</a:t>
            </a:r>
            <a:r>
              <a:rPr lang="zh-CN" sz="1400">
                <a:solidFill>
                  <a:schemeClr val="accent1">
                    <a:lumMod val="75000"/>
                  </a:schemeClr>
                </a:solidFill>
                <a:latin typeface="幼圆" panose="02010509060101010101" charset="-122"/>
                <a:ea typeface="幼圆" panose="02010509060101010101" charset="-122"/>
              </a:rPr>
              <a:t>（</a:t>
            </a:r>
            <a:r>
              <a:rPr lang="en-US" altLang="zh-CN" sz="1400">
                <a:solidFill>
                  <a:schemeClr val="accent1">
                    <a:lumMod val="75000"/>
                  </a:schemeClr>
                </a:solidFill>
                <a:latin typeface="幼圆" panose="02010509060101010101" charset="-122"/>
                <a:ea typeface="幼圆" panose="02010509060101010101" charset="-122"/>
              </a:rPr>
              <a:t>2024.9.1</a:t>
            </a:r>
            <a:r>
              <a:rPr lang="zh-CN" altLang="en-US" sz="1400">
                <a:solidFill>
                  <a:schemeClr val="accent1">
                    <a:lumMod val="75000"/>
                  </a:schemeClr>
                </a:solidFill>
                <a:latin typeface="幼圆" panose="02010509060101010101" charset="-122"/>
                <a:ea typeface="幼圆" panose="02010509060101010101" charset="-122"/>
              </a:rPr>
              <a:t>起实施</a:t>
            </a:r>
            <a:r>
              <a:rPr lang="zh-CN" sz="1400">
                <a:solidFill>
                  <a:schemeClr val="accent1">
                    <a:lumMod val="75000"/>
                  </a:schemeClr>
                </a:solidFill>
                <a:latin typeface="幼圆" panose="02010509060101010101" charset="-122"/>
                <a:ea typeface="幼圆" panose="02010509060101010101" charset="-122"/>
              </a:rPr>
              <a:t>）</a:t>
            </a:r>
            <a:r>
              <a:rPr lang="zh-CN" sz="1400">
                <a:solidFill>
                  <a:schemeClr val="accent1">
                    <a:lumMod val="75000"/>
                  </a:schemeClr>
                </a:solidFill>
                <a:latin typeface="幼圆" panose="02010509060101010101" charset="-122"/>
                <a:ea typeface="幼圆" panose="02010509060101010101" charset="-122"/>
                <a:sym typeface="+mn-ea"/>
              </a:rPr>
              <a:t>等。</a:t>
            </a:r>
            <a:endParaRPr lang="zh-CN" sz="1400">
              <a:solidFill>
                <a:schemeClr val="accent1">
                  <a:lumMod val="75000"/>
                </a:schemeClr>
              </a:solidFill>
              <a:latin typeface="幼圆" panose="02010509060101010101" charset="-122"/>
              <a:ea typeface="幼圆" panose="02010509060101010101" charset="-122"/>
              <a:sym typeface="+mn-ea"/>
            </a:endParaRPr>
          </a:p>
        </p:txBody>
      </p:sp>
      <p:sp>
        <p:nvSpPr>
          <p:cNvPr id="2" name="文本框 1"/>
          <p:cNvSpPr txBox="1"/>
          <p:nvPr/>
        </p:nvSpPr>
        <p:spPr>
          <a:xfrm>
            <a:off x="4520187" y="661947"/>
            <a:ext cx="5364480" cy="460375"/>
          </a:xfrm>
          <a:prstGeom prst="rect">
            <a:avLst/>
          </a:prstGeom>
          <a:noFill/>
        </p:spPr>
        <p:txBody>
          <a:bodyPr wrap="none" rtlCol="0" anchor="t">
            <a:spAutoFit/>
          </a:bodyPr>
          <a:p>
            <a:r>
              <a:rPr sz="2400">
                <a:solidFill>
                  <a:srgbClr val="0070C0"/>
                </a:solidFill>
                <a:latin typeface="幼圆" panose="02010509060101010101" charset="-122"/>
                <a:ea typeface="幼圆" panose="02010509060101010101" charset="-122"/>
                <a:sym typeface="+mn-ea"/>
              </a:rPr>
              <a:t>中央</a:t>
            </a:r>
            <a:r>
              <a:rPr lang="zh-CN" sz="2400">
                <a:solidFill>
                  <a:srgbClr val="0070C0"/>
                </a:solidFill>
                <a:latin typeface="幼圆" panose="02010509060101010101" charset="-122"/>
                <a:ea typeface="幼圆" panose="02010509060101010101" charset="-122"/>
                <a:sym typeface="+mn-ea"/>
              </a:rPr>
              <a:t>、地方</a:t>
            </a:r>
            <a:r>
              <a:rPr sz="2400">
                <a:solidFill>
                  <a:srgbClr val="0070C0"/>
                </a:solidFill>
                <a:latin typeface="幼圆" panose="02010509060101010101" charset="-122"/>
                <a:ea typeface="幼圆" panose="02010509060101010101" charset="-122"/>
                <a:sym typeface="+mn-ea"/>
              </a:rPr>
              <a:t>各类党内法规是根本遵循。</a:t>
            </a:r>
            <a:endParaRPr lang="zh-CN" altLang="en-US" sz="2400">
              <a:solidFill>
                <a:srgbClr val="0070C0"/>
              </a:solidFill>
              <a:latin typeface="幼圆" panose="02010509060101010101" charset="-122"/>
              <a:ea typeface="幼圆" panose="02010509060101010101" charset="-122"/>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ctrTitle" idx="14"/>
          </p:nvPr>
        </p:nvSpPr>
        <p:spPr>
          <a:xfrm>
            <a:off x="486233" y="438605"/>
            <a:ext cx="4845823" cy="1185113"/>
          </a:xfrm>
        </p:spPr>
        <p:txBody>
          <a:bodyPr>
            <a:normAutofit/>
          </a:bodyPr>
          <a:p>
            <a:pPr algn="l"/>
            <a:r>
              <a:rPr lang="en-US" altLang="zh-CN" sz="5400">
                <a:solidFill>
                  <a:schemeClr val="accent2">
                    <a:lumMod val="75000"/>
                  </a:schemeClr>
                </a:solidFill>
                <a:latin typeface="方正大黑简体" panose="02010601030101010101" charset="-122"/>
                <a:ea typeface="方正大黑简体" panose="02010601030101010101" charset="-122"/>
              </a:rPr>
              <a:t>  </a:t>
            </a:r>
            <a:r>
              <a:rPr lang="zh-CN" altLang="en-US" sz="5400">
                <a:solidFill>
                  <a:schemeClr val="accent2">
                    <a:lumMod val="75000"/>
                  </a:schemeClr>
                </a:solidFill>
                <a:latin typeface="方正大黑简体" panose="02010601030101010101" charset="-122"/>
                <a:ea typeface="方正大黑简体" panose="02010601030101010101" charset="-122"/>
              </a:rPr>
              <a:t>办法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3" name="标题 3"/>
          <p:cNvSpPr/>
          <p:nvPr/>
        </p:nvSpPr>
        <p:spPr>
          <a:xfrm>
            <a:off x="853440" y="1623695"/>
            <a:ext cx="10484485" cy="113220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sz="3200">
                <a:solidFill>
                  <a:schemeClr val="accent1">
                    <a:lumMod val="75000"/>
                  </a:schemeClr>
                </a:solidFill>
                <a:latin typeface="幼圆" panose="02010509060101010101" charset="-122"/>
                <a:ea typeface="幼圆" panose="02010509060101010101" charset="-122"/>
              </a:rPr>
              <a:t>监管企业</a:t>
            </a:r>
            <a:r>
              <a:rPr sz="3200">
                <a:solidFill>
                  <a:schemeClr val="accent1">
                    <a:lumMod val="75000"/>
                  </a:schemeClr>
                </a:solidFill>
                <a:latin typeface="幼圆" panose="02010509060101010101" charset="-122"/>
                <a:ea typeface="幼圆" panose="02010509060101010101" charset="-122"/>
              </a:rPr>
              <a:t>党支部标准化</a:t>
            </a:r>
            <a:r>
              <a:rPr lang="zh-CN" sz="3200">
                <a:solidFill>
                  <a:schemeClr val="accent1">
                    <a:lumMod val="75000"/>
                  </a:schemeClr>
                </a:solidFill>
                <a:latin typeface="幼圆" panose="02010509060101010101" charset="-122"/>
                <a:ea typeface="幼圆" panose="02010509060101010101" charset="-122"/>
              </a:rPr>
              <a:t>规范化</a:t>
            </a:r>
            <a:r>
              <a:rPr sz="3200">
                <a:solidFill>
                  <a:schemeClr val="accent1">
                    <a:lumMod val="75000"/>
                  </a:schemeClr>
                </a:solidFill>
                <a:latin typeface="幼圆" panose="02010509060101010101" charset="-122"/>
                <a:ea typeface="幼圆" panose="02010509060101010101" charset="-122"/>
              </a:rPr>
              <a:t>建设</a:t>
            </a:r>
            <a:r>
              <a:rPr lang="zh-CN" sz="3200">
                <a:solidFill>
                  <a:schemeClr val="accent1">
                    <a:lumMod val="75000"/>
                  </a:schemeClr>
                </a:solidFill>
                <a:latin typeface="幼圆" panose="02010509060101010101" charset="-122"/>
                <a:ea typeface="幼圆" panose="02010509060101010101" charset="-122"/>
              </a:rPr>
              <a:t>专项行动</a:t>
            </a:r>
            <a:r>
              <a:rPr lang="zh-CN" sz="3200">
                <a:solidFill>
                  <a:schemeClr val="accent1">
                    <a:lumMod val="75000"/>
                  </a:schemeClr>
                </a:solidFill>
                <a:latin typeface="幼圆" panose="02010509060101010101" charset="-122"/>
                <a:ea typeface="幼圆" panose="02010509060101010101" charset="-122"/>
              </a:rPr>
              <a:t>方案</a:t>
            </a:r>
            <a:endParaRPr lang="zh-CN" sz="3200">
              <a:solidFill>
                <a:schemeClr val="accent1">
                  <a:lumMod val="75000"/>
                </a:schemeClr>
              </a:solidFill>
              <a:latin typeface="幼圆" panose="02010509060101010101" charset="-122"/>
              <a:ea typeface="幼圆" panose="02010509060101010101" charset="-122"/>
            </a:endParaRPr>
          </a:p>
          <a:p>
            <a:pPr algn="ctr"/>
            <a:r>
              <a:rPr lang="zh-CN" sz="1800">
                <a:solidFill>
                  <a:schemeClr val="accent1">
                    <a:lumMod val="75000"/>
                  </a:schemeClr>
                </a:solidFill>
                <a:latin typeface="幼圆" panose="02010509060101010101" charset="-122"/>
                <a:ea typeface="幼圆" panose="02010509060101010101" charset="-122"/>
              </a:rPr>
              <a:t>（考核细则</a:t>
            </a:r>
            <a:r>
              <a:rPr lang="en-US" altLang="zh-CN" sz="1800">
                <a:solidFill>
                  <a:schemeClr val="accent1">
                    <a:lumMod val="75000"/>
                  </a:schemeClr>
                </a:solidFill>
                <a:latin typeface="幼圆" panose="02010509060101010101" charset="-122"/>
                <a:ea typeface="幼圆" panose="02010509060101010101" charset="-122"/>
              </a:rPr>
              <a:t>9</a:t>
            </a:r>
            <a:r>
              <a:rPr lang="zh-CN" altLang="en-US" sz="1800">
                <a:solidFill>
                  <a:schemeClr val="accent1">
                    <a:lumMod val="75000"/>
                  </a:schemeClr>
                </a:solidFill>
                <a:latin typeface="幼圆" panose="02010509060101010101" charset="-122"/>
                <a:ea typeface="幼圆" panose="02010509060101010101" charset="-122"/>
              </a:rPr>
              <a:t>部分</a:t>
            </a:r>
            <a:r>
              <a:rPr lang="en-US" altLang="zh-CN" sz="1800">
                <a:solidFill>
                  <a:schemeClr val="accent1">
                    <a:lumMod val="75000"/>
                  </a:schemeClr>
                </a:solidFill>
                <a:latin typeface="幼圆" panose="02010509060101010101" charset="-122"/>
                <a:ea typeface="幼圆" panose="02010509060101010101" charset="-122"/>
              </a:rPr>
              <a:t>23</a:t>
            </a:r>
            <a:r>
              <a:rPr lang="zh-CN" altLang="en-US" sz="1800">
                <a:solidFill>
                  <a:schemeClr val="accent1">
                    <a:lumMod val="75000"/>
                  </a:schemeClr>
                </a:solidFill>
                <a:latin typeface="幼圆" panose="02010509060101010101" charset="-122"/>
                <a:ea typeface="幼圆" panose="02010509060101010101" charset="-122"/>
              </a:rPr>
              <a:t>项）</a:t>
            </a:r>
            <a:endParaRPr lang="zh-CN" altLang="en-US" sz="1800">
              <a:solidFill>
                <a:schemeClr val="accent1">
                  <a:lumMod val="75000"/>
                </a:schemeClr>
              </a:solidFill>
              <a:latin typeface="幼圆" panose="02010509060101010101" charset="-122"/>
              <a:ea typeface="幼圆" panose="02010509060101010101" charset="-122"/>
            </a:endParaRPr>
          </a:p>
        </p:txBody>
      </p:sp>
      <p:sp>
        <p:nvSpPr>
          <p:cNvPr id="2" name="标题 3"/>
          <p:cNvSpPr/>
          <p:nvPr/>
        </p:nvSpPr>
        <p:spPr>
          <a:xfrm>
            <a:off x="2269814" y="2657100"/>
            <a:ext cx="7650231" cy="1108941"/>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3600">
                <a:solidFill>
                  <a:schemeClr val="accent1">
                    <a:lumMod val="75000"/>
                  </a:schemeClr>
                </a:solidFill>
                <a:latin typeface="幼圆" panose="02010509060101010101" charset="-122"/>
                <a:ea typeface="幼圆" panose="02010509060101010101" charset="-122"/>
              </a:rPr>
              <a:t>抓</a:t>
            </a:r>
            <a:r>
              <a:rPr lang="zh-CN" altLang="en-US" sz="4400">
                <a:solidFill>
                  <a:schemeClr val="accent1">
                    <a:lumMod val="75000"/>
                  </a:schemeClr>
                </a:solidFill>
                <a:latin typeface="方正大黑简体" panose="02010601030101010101" charset="-122"/>
                <a:ea typeface="方正大黑简体" panose="02010601030101010101" charset="-122"/>
              </a:rPr>
              <a:t>班子</a:t>
            </a:r>
            <a:r>
              <a:rPr lang="zh-CN" altLang="en-US" sz="3600">
                <a:solidFill>
                  <a:schemeClr val="accent1">
                    <a:lumMod val="75000"/>
                  </a:schemeClr>
                </a:solidFill>
                <a:latin typeface="方正大黑简体" panose="02010601030101010101" charset="-122"/>
                <a:ea typeface="方正大黑简体" panose="02010601030101010101" charset="-122"/>
              </a:rPr>
              <a:t>  </a:t>
            </a:r>
            <a:r>
              <a:rPr lang="zh-CN" altLang="en-US" sz="3600">
                <a:solidFill>
                  <a:schemeClr val="accent1">
                    <a:lumMod val="75000"/>
                  </a:schemeClr>
                </a:solidFill>
                <a:latin typeface="幼圆" panose="02010509060101010101" charset="-122"/>
                <a:ea typeface="幼圆" panose="02010509060101010101" charset="-122"/>
              </a:rPr>
              <a:t>带</a:t>
            </a:r>
            <a:r>
              <a:rPr lang="zh-CN" altLang="en-US" sz="4400">
                <a:solidFill>
                  <a:schemeClr val="accent1">
                    <a:lumMod val="75000"/>
                  </a:schemeClr>
                </a:solidFill>
                <a:latin typeface="方正大黑简体" panose="02010601030101010101" charset="-122"/>
                <a:ea typeface="方正大黑简体" panose="02010601030101010101" charset="-122"/>
              </a:rPr>
              <a:t>队伍</a:t>
            </a:r>
            <a:r>
              <a:rPr lang="zh-CN" altLang="en-US" sz="5400">
                <a:solidFill>
                  <a:schemeClr val="accent1">
                    <a:lumMod val="75000"/>
                  </a:schemeClr>
                </a:solidFill>
                <a:latin typeface="方正大黑简体" panose="02010601030101010101" charset="-122"/>
                <a:ea typeface="方正大黑简体" panose="02010601030101010101" charset="-122"/>
              </a:rPr>
              <a:t>  </a:t>
            </a:r>
            <a:r>
              <a:rPr lang="zh-CN" altLang="en-US" sz="3600">
                <a:solidFill>
                  <a:schemeClr val="accent1">
                    <a:lumMod val="75000"/>
                  </a:schemeClr>
                </a:solidFill>
                <a:latin typeface="幼圆" panose="02010509060101010101" charset="-122"/>
                <a:ea typeface="幼圆" panose="02010509060101010101" charset="-122"/>
              </a:rPr>
              <a:t>促</a:t>
            </a:r>
            <a:r>
              <a:rPr lang="zh-CN" altLang="en-US" sz="4400">
                <a:solidFill>
                  <a:schemeClr val="accent1">
                    <a:lumMod val="75000"/>
                  </a:schemeClr>
                </a:solidFill>
                <a:latin typeface="方正大黑简体" panose="02010601030101010101" charset="-122"/>
                <a:ea typeface="方正大黑简体" panose="02010601030101010101" charset="-122"/>
              </a:rPr>
              <a:t>发展</a:t>
            </a:r>
            <a:endParaRPr lang="zh-CN" altLang="en-US" sz="4400">
              <a:solidFill>
                <a:schemeClr val="accent1">
                  <a:lumMod val="75000"/>
                </a:schemeClr>
              </a:solidFill>
              <a:latin typeface="方正大黑简体" panose="02010601030101010101" charset="-122"/>
              <a:ea typeface="方正大黑简体" panose="02010601030101010101" charset="-122"/>
            </a:endParaRPr>
          </a:p>
        </p:txBody>
      </p:sp>
      <p:sp>
        <p:nvSpPr>
          <p:cNvPr id="7" name="标题 3"/>
          <p:cNvSpPr/>
          <p:nvPr/>
        </p:nvSpPr>
        <p:spPr>
          <a:xfrm>
            <a:off x="937895" y="3797300"/>
            <a:ext cx="10315575" cy="153987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30000"/>
              </a:lnSpc>
              <a:spcBef>
                <a:spcPts val="0"/>
              </a:spcBef>
            </a:pPr>
            <a:r>
              <a:rPr lang="zh-CN" altLang="en-US" sz="3200">
                <a:solidFill>
                  <a:schemeClr val="accent1">
                    <a:lumMod val="75000"/>
                  </a:schemeClr>
                </a:solidFill>
                <a:effectLst/>
                <a:latin typeface="方正大黑简体" panose="02010601030101010101" charset="-122"/>
                <a:ea typeface="方正大黑简体" panose="02010601030101010101" charset="-122"/>
              </a:rPr>
              <a:t>六有标准：</a:t>
            </a:r>
            <a:endParaRPr lang="zh-CN" altLang="en-US" sz="3200">
              <a:solidFill>
                <a:schemeClr val="accent1">
                  <a:lumMod val="75000"/>
                </a:schemeClr>
              </a:solidFill>
              <a:effectLst/>
              <a:latin typeface="方正大黑简体" panose="02010601030101010101" charset="-122"/>
              <a:ea typeface="方正大黑简体" panose="02010601030101010101" charset="-122"/>
            </a:endParaRPr>
          </a:p>
          <a:p>
            <a:pPr algn="l">
              <a:lnSpc>
                <a:spcPct val="130000"/>
              </a:lnSpc>
              <a:spcBef>
                <a:spcPts val="0"/>
              </a:spcBef>
            </a:pPr>
            <a:r>
              <a:rPr lang="en-US" altLang="zh-CN" sz="2400">
                <a:solidFill>
                  <a:schemeClr val="accent1">
                    <a:lumMod val="75000"/>
                  </a:schemeClr>
                </a:solidFill>
                <a:effectLst/>
                <a:latin typeface="幼圆" panose="02010509060101010101" charset="-122"/>
                <a:ea typeface="幼圆" panose="02010509060101010101" charset="-122"/>
              </a:rPr>
              <a:t>   </a:t>
            </a:r>
            <a:r>
              <a:rPr lang="zh-CN" altLang="en-US" sz="2400">
                <a:solidFill>
                  <a:schemeClr val="accent1">
                    <a:lumMod val="75000"/>
                  </a:schemeClr>
                </a:solidFill>
                <a:effectLst/>
                <a:latin typeface="幼圆" panose="02010509060101010101" charset="-122"/>
                <a:ea typeface="幼圆" panose="02010509060101010101" charset="-122"/>
              </a:rPr>
              <a:t>组织建设有保障 队伍建设有活力 制度落实有力度</a:t>
            </a:r>
            <a:endParaRPr lang="zh-CN" altLang="en-US" sz="2400">
              <a:solidFill>
                <a:schemeClr val="accent1">
                  <a:lumMod val="75000"/>
                </a:schemeClr>
              </a:solidFill>
              <a:effectLst/>
              <a:latin typeface="幼圆" panose="02010509060101010101" charset="-122"/>
              <a:ea typeface="幼圆" panose="02010509060101010101" charset="-122"/>
            </a:endParaRPr>
          </a:p>
          <a:p>
            <a:pPr algn="l">
              <a:lnSpc>
                <a:spcPct val="130000"/>
              </a:lnSpc>
              <a:spcBef>
                <a:spcPts val="0"/>
              </a:spcBef>
            </a:pPr>
            <a:r>
              <a:rPr lang="en-US" altLang="zh-CN" sz="2400">
                <a:solidFill>
                  <a:schemeClr val="accent1">
                    <a:lumMod val="75000"/>
                  </a:schemeClr>
                </a:solidFill>
                <a:effectLst/>
                <a:latin typeface="幼圆" panose="02010509060101010101" charset="-122"/>
                <a:ea typeface="幼圆" panose="02010509060101010101" charset="-122"/>
              </a:rPr>
              <a:t>   </a:t>
            </a:r>
            <a:r>
              <a:rPr lang="zh-CN" altLang="en-US" sz="2400">
                <a:solidFill>
                  <a:schemeClr val="accent1">
                    <a:lumMod val="75000"/>
                  </a:schemeClr>
                </a:solidFill>
                <a:effectLst/>
                <a:latin typeface="幼圆" panose="02010509060101010101" charset="-122"/>
                <a:ea typeface="幼圆" panose="02010509060101010101" charset="-122"/>
              </a:rPr>
              <a:t>阵地建设有氛围 基础资料有台账 融入中心有实效</a:t>
            </a:r>
            <a:endParaRPr lang="zh-CN" altLang="en-US" sz="2400">
              <a:solidFill>
                <a:schemeClr val="accent1">
                  <a:lumMod val="75000"/>
                </a:schemeClr>
              </a:solidFill>
              <a:effectLst/>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p:nvPr/>
        </p:nvSpPr>
        <p:spPr>
          <a:xfrm>
            <a:off x="2386000" y="1882704"/>
            <a:ext cx="6063309" cy="780131"/>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3200">
                <a:solidFill>
                  <a:schemeClr val="tx1"/>
                </a:solidFill>
                <a:latin typeface="幼圆" panose="02010509060101010101" charset="-122"/>
                <a:ea typeface="幼圆" panose="02010509060101010101" charset="-122"/>
              </a:rPr>
              <a:t>赋平凡事，以</a:t>
            </a:r>
            <a:r>
              <a:rPr lang="en-US" altLang="zh-CN" sz="3200">
                <a:solidFill>
                  <a:srgbClr val="0070C0"/>
                </a:solidFill>
                <a:latin typeface="幼圆" panose="02010509060101010101" charset="-122"/>
                <a:ea typeface="幼圆" panose="02010509060101010101" charset="-122"/>
              </a:rPr>
              <a:t> </a:t>
            </a:r>
            <a:r>
              <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rPr>
              <a:t>真诚心</a:t>
            </a:r>
            <a:endParaRPr lang="zh-CN" altLang="en-US" sz="3200" b="1">
              <a:gradFill>
                <a:gsLst>
                  <a:gs pos="0">
                    <a:srgbClr val="FE4444"/>
                  </a:gs>
                  <a:gs pos="100000">
                    <a:srgbClr val="832B2B"/>
                  </a:gs>
                </a:gsLst>
                <a:lin scaled="0"/>
              </a:gradFill>
              <a:latin typeface="方正粗宋简体" panose="03000509000000000000" charset="-122"/>
              <a:ea typeface="方正粗宋简体" panose="03000509000000000000" charset="-122"/>
            </a:endParaRPr>
          </a:p>
        </p:txBody>
      </p:sp>
      <p:sp>
        <p:nvSpPr>
          <p:cNvPr id="3" name="标题 3"/>
          <p:cNvSpPr/>
          <p:nvPr/>
        </p:nvSpPr>
        <p:spPr>
          <a:xfrm>
            <a:off x="2337105" y="2808850"/>
            <a:ext cx="9027679" cy="1409186"/>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30000"/>
              </a:lnSpc>
            </a:pPr>
            <a:r>
              <a:rPr lang="zh-CN" altLang="en-US" sz="3200">
                <a:solidFill>
                  <a:schemeClr val="tx1"/>
                </a:solidFill>
                <a:latin typeface="幼圆" panose="02010509060101010101" charset="-122"/>
                <a:ea typeface="幼圆" panose="02010509060101010101" charset="-122"/>
              </a:rPr>
              <a:t>注入党支部工作</a:t>
            </a:r>
            <a:endParaRPr lang="zh-CN" altLang="en-US" sz="3200">
              <a:solidFill>
                <a:schemeClr val="tx1"/>
              </a:solidFill>
              <a:latin typeface="幼圆" panose="02010509060101010101" charset="-122"/>
              <a:ea typeface="幼圆" panose="02010509060101010101" charset="-122"/>
            </a:endParaRPr>
          </a:p>
          <a:p>
            <a:pPr algn="l">
              <a:lnSpc>
                <a:spcPct val="130000"/>
              </a:lnSpc>
            </a:pPr>
            <a:r>
              <a:rPr lang="en-US" altLang="zh-CN" sz="3200">
                <a:solidFill>
                  <a:schemeClr val="tx1"/>
                </a:solidFill>
                <a:latin typeface="幼圆" panose="02010509060101010101" charset="-122"/>
                <a:ea typeface="幼圆" panose="02010509060101010101" charset="-122"/>
              </a:rPr>
              <a:t>   </a:t>
            </a:r>
            <a:r>
              <a:rPr lang="zh-CN" altLang="en-US" sz="3200">
                <a:solidFill>
                  <a:schemeClr val="tx1"/>
                </a:solidFill>
                <a:latin typeface="幼圆" panose="02010509060101010101" charset="-122"/>
                <a:ea typeface="幼圆" panose="02010509060101010101" charset="-122"/>
              </a:rPr>
              <a:t>有趣的灵魂</a:t>
            </a:r>
            <a:r>
              <a:rPr lang="zh-CN" altLang="en-US" sz="3200">
                <a:solidFill>
                  <a:schemeClr val="tx1"/>
                </a:solidFill>
                <a:latin typeface="方正大黑简体" panose="02010601030101010101" charset="-122"/>
                <a:ea typeface="方正大黑简体" panose="02010601030101010101" charset="-122"/>
              </a:rPr>
              <a:t>，</a:t>
            </a:r>
            <a:r>
              <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rPr>
              <a:t>温度</a:t>
            </a:r>
            <a:r>
              <a:rPr lang="zh-CN" altLang="en-US" sz="3200">
                <a:solidFill>
                  <a:schemeClr val="tx1"/>
                </a:solidFill>
                <a:latin typeface="幼圆" panose="02010509060101010101" charset="-122"/>
                <a:ea typeface="幼圆" panose="02010509060101010101" charset="-122"/>
              </a:rPr>
              <a:t>与</a:t>
            </a:r>
            <a:r>
              <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rPr>
              <a:t>呼吸</a:t>
            </a:r>
            <a:endPar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endParaRPr>
          </a:p>
        </p:txBody>
      </p:sp>
      <p:sp>
        <p:nvSpPr>
          <p:cNvPr id="4" name="标题 3"/>
          <p:cNvSpPr/>
          <p:nvPr>
            <p:ph type="ctrTitle" idx="14"/>
          </p:nvPr>
        </p:nvSpPr>
        <p:spPr>
          <a:xfrm>
            <a:off x="486233" y="438605"/>
            <a:ext cx="4845823" cy="1185113"/>
          </a:xfrm>
        </p:spPr>
        <p:txBody>
          <a:bodyPr>
            <a:normAutofit/>
          </a:bodyPr>
          <a:p>
            <a:pPr algn="l"/>
            <a:r>
              <a:rPr lang="en-US" altLang="zh-CN" sz="5400">
                <a:solidFill>
                  <a:schemeClr val="accent2">
                    <a:lumMod val="75000"/>
                  </a:schemeClr>
                </a:solidFill>
                <a:latin typeface="方正大黑简体" panose="02010601030101010101" charset="-122"/>
                <a:ea typeface="方正大黑简体" panose="02010601030101010101" charset="-122"/>
              </a:rPr>
              <a:t>  </a:t>
            </a:r>
            <a:r>
              <a:rPr lang="zh-CN" altLang="en-US" sz="5400">
                <a:solidFill>
                  <a:schemeClr val="accent2">
                    <a:lumMod val="75000"/>
                  </a:schemeClr>
                </a:solidFill>
                <a:latin typeface="方正大黑简体" panose="02010601030101010101" charset="-122"/>
                <a:ea typeface="方正大黑简体" panose="02010601030101010101" charset="-122"/>
              </a:rPr>
              <a:t>加法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2386330" y="4364355"/>
            <a:ext cx="7553960" cy="117348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30000"/>
              </a:lnSpc>
            </a:pPr>
            <a:r>
              <a:rPr lang="zh-CN" altLang="en-US" sz="3200">
                <a:solidFill>
                  <a:schemeClr val="tx1"/>
                </a:solidFill>
                <a:latin typeface="幼圆" panose="02010509060101010101" charset="-122"/>
                <a:ea typeface="幼圆" panose="02010509060101010101" charset="-122"/>
              </a:rPr>
              <a:t>换个视角，精彩纷呈</a:t>
            </a:r>
            <a:endParaRPr lang="zh-CN" altLang="en-US" sz="32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DIAGRAM_VIRTUALLY_FRAME" val="{&quot;height&quot;:412.19803798558115,&quot;left&quot;:45.85,&quot;top&quot;:97.75,&quot;width&quot;:873.85}"/>
</p:tagLst>
</file>

<file path=ppt/tags/tag101.xml><?xml version="1.0" encoding="utf-8"?>
<p:tagLst xmlns:p="http://schemas.openxmlformats.org/presentationml/2006/main">
  <p:tag name="KSO_WM_DIAGRAM_VIRTUALLY_FRAME" val="{&quot;height&quot;:412.19803798558115,&quot;left&quot;:45.85,&quot;top&quot;:97.75,&quot;width&quot;:873.85}"/>
</p:tagLst>
</file>

<file path=ppt/tags/tag102.xml><?xml version="1.0" encoding="utf-8"?>
<p:tagLst xmlns:p="http://schemas.openxmlformats.org/presentationml/2006/main">
  <p:tag name="KSO_WM_DIAGRAM_VIRTUALLY_FRAME" val="{&quot;height&quot;:412.19803798558115,&quot;left&quot;:45.85,&quot;top&quot;:97.75,&quot;width&quot;:873.85}"/>
</p:tagLst>
</file>

<file path=ppt/tags/tag103.xml><?xml version="1.0" encoding="utf-8"?>
<p:tagLst xmlns:p="http://schemas.openxmlformats.org/presentationml/2006/main">
  <p:tag name="KSO_WM_DIAGRAM_VIRTUALLY_FRAME" val="{&quot;height&quot;:412.19803798558115,&quot;left&quot;:45.85,&quot;top&quot;:97.75,&quot;width&quot;:873.85}"/>
</p:tagLst>
</file>

<file path=ppt/tags/tag104.xml><?xml version="1.0" encoding="utf-8"?>
<p:tagLst xmlns:p="http://schemas.openxmlformats.org/presentationml/2006/main">
  <p:tag name="KSO_WM_DIAGRAM_VIRTUALLY_FRAME" val="{&quot;height&quot;:412.19803798558115,&quot;left&quot;:45.85,&quot;top&quot;:97.75,&quot;width&quot;:873.85}"/>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UNIT_PLACING_PICTURE_USER_VIEWPORT" val="{&quot;height&quot;:6236,&quot;width&quot;:8754}"/>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DIAGRAM_VIRTUALLY_FRAME" val="{&quot;height&quot;:199.74976377952757,&quot;left&quot;:203.49708661417324,&quot;top&quot;:197.41559055118108,&quot;width&quot;:586.153622047244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DIAGRAM_VIRTUALLY_FRAME" val="{&quot;height&quot;:257.5,&quot;left&quot;:221.85,&quot;top&quot;:156.35,&quot;width&quot;:695.6}"/>
</p:tagLst>
</file>

<file path=ppt/tags/tag213.xml><?xml version="1.0" encoding="utf-8"?>
<p:tagLst xmlns:p="http://schemas.openxmlformats.org/presentationml/2006/main">
  <p:tag name="KSO_WM_DIAGRAM_VIRTUALLY_FRAME" val="{&quot;height&quot;:257.5,&quot;left&quot;:221.85,&quot;top&quot;:156.35,&quot;width&quot;:695.6}"/>
</p:tagLst>
</file>

<file path=ppt/tags/tag214.xml><?xml version="1.0" encoding="utf-8"?>
<p:tagLst xmlns:p="http://schemas.openxmlformats.org/presentationml/2006/main">
  <p:tag name="KSO_WM_DIAGRAM_VIRTUALLY_FRAME" val="{&quot;height&quot;:257.5,&quot;left&quot;:221.85,&quot;top&quot;:156.35,&quot;width&quot;:695.6}"/>
</p:tagLst>
</file>

<file path=ppt/tags/tag215.xml><?xml version="1.0" encoding="utf-8"?>
<p:tagLst xmlns:p="http://schemas.openxmlformats.org/presentationml/2006/main">
  <p:tag name="KSO_WM_DIAGRAM_VIRTUALLY_FRAME" val="{&quot;height&quot;:257.5,&quot;left&quot;:221.85,&quot;top&quot;:156.35,&quot;width&quot;:695.6}"/>
</p:tagLst>
</file>

<file path=ppt/tags/tag216.xml><?xml version="1.0" encoding="utf-8"?>
<p:tagLst xmlns:p="http://schemas.openxmlformats.org/presentationml/2006/main">
  <p:tag name="KSO_WM_DIAGRAM_VIRTUALLY_FRAME" val="{&quot;height&quot;:257.5,&quot;left&quot;:221.85,&quot;top&quot;:156.35,&quot;width&quot;:695.6}"/>
</p:tagLst>
</file>

<file path=ppt/tags/tag217.xml><?xml version="1.0" encoding="utf-8"?>
<p:tagLst xmlns:p="http://schemas.openxmlformats.org/presentationml/2006/main">
  <p:tag name="KSO_WM_DIAGRAM_VIRTUALLY_FRAME" val="{&quot;height&quot;:257.5,&quot;left&quot;:221.85,&quot;top&quot;:156.35,&quot;width&quot;:695.6}"/>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LAYERLEVEL" val="1"/>
  <p:tag name="KSO_WM_TAG_VERSION" val="1.0"/>
  <p:tag name="KSO_WM_BEAUTIFY_FLAG" val="#wm#"/>
  <p:tag name="KSO_WM_UNIT_PRESET_TEXT" val="单击此处添加副标题内容"/>
  <p:tag name="KSO_WM_TEMPLATE_CATEGORY" val="custom"/>
  <p:tag name="KSO_WM_TEMPLATE_INDEX" val="20204602"/>
  <p:tag name="KSO_WM_UNIT_ID" val="custom20204602_1*b*1"/>
  <p:tag name="KSO_WM_UNIT_ISNUMDGMTITLE" val="0"/>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LAYERLEVEL" val="1"/>
  <p:tag name="KSO_WM_TAG_VERSION" val="1.0"/>
  <p:tag name="KSO_WM_BEAUTIFY_FLAG" val="#wm#"/>
  <p:tag name="KSO_WM_UNIT_PRESET_TEXT" val="单击此处添加副标题内容"/>
  <p:tag name="KSO_WM_TEMPLATE_CATEGORY" val="custom"/>
  <p:tag name="KSO_WM_TEMPLATE_INDEX" val="20204602"/>
  <p:tag name="KSO_WM_UNIT_ID" val="custom20204602_1*b*1"/>
  <p:tag name="KSO_WM_UNIT_ISNUMDGMTITLE" val="0"/>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commondata" val="eyJoZGlkIjoiMWY2NWUyZWVkOWE0MWI3NzQ1NGMwZjZmYTk3Zjk3NDIifQ=="/>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DIAGRAM_VIRTUALLY_FRAME" val="{&quot;height&quot;:199.74976377952757,&quot;left&quot;:203.49708661417324,&quot;top&quot;:197.41559055118108,&quot;width&quot;:586.1536220472441}"/>
</p:tagLst>
</file>

<file path=ppt/tags/tag32.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3.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4.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5.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6.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7.xml><?xml version="1.0" encoding="utf-8"?>
<p:tagLst xmlns:p="http://schemas.openxmlformats.org/presentationml/2006/main">
  <p:tag name="KSO_WM_DIAGRAM_VIRTUALLY_FRAME" val="{&quot;height&quot;:199.74976377952757,&quot;left&quot;:203.49708661417324,&quot;top&quot;:197.41559055118108,&quot;width&quot;:586.1536220472441}"/>
</p:tagLst>
</file>

<file path=ppt/tags/tag38.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9.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41.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42.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1.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2.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3.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4.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5.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6.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7.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73.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76.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412.19803798558115,&quot;left&quot;:45.85,&quot;top&quot;:97.75,&quot;width&quot;:873.85}"/>
</p:tagLst>
</file>

<file path=ppt/tags/tag81.xml><?xml version="1.0" encoding="utf-8"?>
<p:tagLst xmlns:p="http://schemas.openxmlformats.org/presentationml/2006/main">
  <p:tag name="KSO_WM_DIAGRAM_VIRTUALLY_FRAME" val="{&quot;height&quot;:412.19803798558115,&quot;left&quot;:45.85,&quot;top&quot;:97.75,&quot;width&quot;:873.85}"/>
</p:tagLst>
</file>

<file path=ppt/tags/tag82.xml><?xml version="1.0" encoding="utf-8"?>
<p:tagLst xmlns:p="http://schemas.openxmlformats.org/presentationml/2006/main">
  <p:tag name="KSO_WM_DIAGRAM_VIRTUALLY_FRAME" val="{&quot;height&quot;:412.19803798558115,&quot;left&quot;:45.85,&quot;top&quot;:97.75,&quot;width&quot;:873.85}"/>
</p:tagLst>
</file>

<file path=ppt/tags/tag83.xml><?xml version="1.0" encoding="utf-8"?>
<p:tagLst xmlns:p="http://schemas.openxmlformats.org/presentationml/2006/main">
  <p:tag name="KSO_WM_DIAGRAM_VIRTUALLY_FRAME" val="{&quot;height&quot;:412.19803798558115,&quot;left&quot;:45.85,&quot;top&quot;:97.75,&quot;width&quot;:873.85}"/>
</p:tagLst>
</file>

<file path=ppt/tags/tag84.xml><?xml version="1.0" encoding="utf-8"?>
<p:tagLst xmlns:p="http://schemas.openxmlformats.org/presentationml/2006/main">
  <p:tag name="KSO_WM_DIAGRAM_VIRTUALLY_FRAME" val="{&quot;height&quot;:412.19803798558115,&quot;left&quot;:45.85,&quot;top&quot;:97.75,&quot;width&quot;:873.85}"/>
</p:tagLst>
</file>

<file path=ppt/tags/tag85.xml><?xml version="1.0" encoding="utf-8"?>
<p:tagLst xmlns:p="http://schemas.openxmlformats.org/presentationml/2006/main">
  <p:tag name="KSO_WM_DIAGRAM_VIRTUALLY_FRAME" val="{&quot;height&quot;:412.19803798558115,&quot;left&quot;:45.85,&quot;top&quot;:97.75,&quot;width&quot;:873.85}"/>
</p:tagLst>
</file>

<file path=ppt/tags/tag86.xml><?xml version="1.0" encoding="utf-8"?>
<p:tagLst xmlns:p="http://schemas.openxmlformats.org/presentationml/2006/main">
  <p:tag name="KSO_WM_DIAGRAM_VIRTUALLY_FRAME" val="{&quot;height&quot;:412.19803798558115,&quot;left&quot;:45.85,&quot;top&quot;:97.75,&quot;width&quot;:873.85}"/>
</p:tagLst>
</file>

<file path=ppt/tags/tag87.xml><?xml version="1.0" encoding="utf-8"?>
<p:tagLst xmlns:p="http://schemas.openxmlformats.org/presentationml/2006/main">
  <p:tag name="KSO_WM_DIAGRAM_VIRTUALLY_FRAME" val="{&quot;height&quot;:412.19803798558115,&quot;left&quot;:45.85,&quot;top&quot;:97.75,&quot;width&quot;:873.85}"/>
</p:tagLst>
</file>

<file path=ppt/tags/tag88.xml><?xml version="1.0" encoding="utf-8"?>
<p:tagLst xmlns:p="http://schemas.openxmlformats.org/presentationml/2006/main">
  <p:tag name="KSO_WM_DIAGRAM_VIRTUALLY_FRAME" val="{&quot;height&quot;:412.19803798558115,&quot;left&quot;:45.85,&quot;top&quot;:97.75,&quot;width&quot;:873.85}"/>
</p:tagLst>
</file>

<file path=ppt/tags/tag89.xml><?xml version="1.0" encoding="utf-8"?>
<p:tagLst xmlns:p="http://schemas.openxmlformats.org/presentationml/2006/main">
  <p:tag name="KSO_WM_DIAGRAM_VIRTUALLY_FRAME" val="{&quot;height&quot;:412.19803798558115,&quot;left&quot;:45.85,&quot;top&quot;:97.75,&quot;width&quot;:873.8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412.19803798558115,&quot;left&quot;:45.85,&quot;top&quot;:97.75,&quot;width&quot;:873.85}"/>
</p:tagLst>
</file>

<file path=ppt/tags/tag91.xml><?xml version="1.0" encoding="utf-8"?>
<p:tagLst xmlns:p="http://schemas.openxmlformats.org/presentationml/2006/main">
  <p:tag name="KSO_WM_DIAGRAM_VIRTUALLY_FRAME" val="{&quot;height&quot;:412.19803798558115,&quot;left&quot;:45.85,&quot;top&quot;:97.75,&quot;width&quot;:873.85}"/>
</p:tagLst>
</file>

<file path=ppt/tags/tag92.xml><?xml version="1.0" encoding="utf-8"?>
<p:tagLst xmlns:p="http://schemas.openxmlformats.org/presentationml/2006/main">
  <p:tag name="KSO_WM_DIAGRAM_VIRTUALLY_FRAME" val="{&quot;height&quot;:412.19803798558115,&quot;left&quot;:45.85,&quot;top&quot;:97.75,&quot;width&quot;:873.85}"/>
</p:tagLst>
</file>

<file path=ppt/tags/tag93.xml><?xml version="1.0" encoding="utf-8"?>
<p:tagLst xmlns:p="http://schemas.openxmlformats.org/presentationml/2006/main">
  <p:tag name="KSO_WM_DIAGRAM_VIRTUALLY_FRAME" val="{&quot;height&quot;:412.19803798558115,&quot;left&quot;:45.85,&quot;top&quot;:97.75,&quot;width&quot;:873.85}"/>
</p:tagLst>
</file>

<file path=ppt/tags/tag94.xml><?xml version="1.0" encoding="utf-8"?>
<p:tagLst xmlns:p="http://schemas.openxmlformats.org/presentationml/2006/main">
  <p:tag name="KSO_WM_DIAGRAM_VIRTUALLY_FRAME" val="{&quot;height&quot;:412.19803798558115,&quot;left&quot;:45.85,&quot;top&quot;:97.75,&quot;width&quot;:873.85}"/>
</p:tagLst>
</file>

<file path=ppt/tags/tag95.xml><?xml version="1.0" encoding="utf-8"?>
<p:tagLst xmlns:p="http://schemas.openxmlformats.org/presentationml/2006/main">
  <p:tag name="KSO_WM_DIAGRAM_VIRTUALLY_FRAME" val="{&quot;height&quot;:412.19803798558115,&quot;left&quot;:45.85,&quot;top&quot;:97.75,&quot;width&quot;:873.85}"/>
</p:tagLst>
</file>

<file path=ppt/tags/tag96.xml><?xml version="1.0" encoding="utf-8"?>
<p:tagLst xmlns:p="http://schemas.openxmlformats.org/presentationml/2006/main">
  <p:tag name="KSO_WM_DIAGRAM_VIRTUALLY_FRAME" val="{&quot;height&quot;:412.19803798558115,&quot;left&quot;:45.85,&quot;top&quot;:97.75,&quot;width&quot;:873.85}"/>
</p:tagLst>
</file>

<file path=ppt/tags/tag97.xml><?xml version="1.0" encoding="utf-8"?>
<p:tagLst xmlns:p="http://schemas.openxmlformats.org/presentationml/2006/main">
  <p:tag name="KSO_WM_DIAGRAM_VIRTUALLY_FRAME" val="{&quot;height&quot;:412.19803798558115,&quot;left&quot;:45.85,&quot;top&quot;:97.75,&quot;width&quot;:873.85}"/>
</p:tagLst>
</file>

<file path=ppt/tags/tag98.xml><?xml version="1.0" encoding="utf-8"?>
<p:tagLst xmlns:p="http://schemas.openxmlformats.org/presentationml/2006/main">
  <p:tag name="KSO_WM_DIAGRAM_VIRTUALLY_FRAME" val="{&quot;height&quot;:412.19803798558115,&quot;left&quot;:45.85,&quot;top&quot;:97.75,&quot;width&quot;:873.85}"/>
</p:tagLst>
</file>

<file path=ppt/tags/tag99.xml><?xml version="1.0" encoding="utf-8"?>
<p:tagLst xmlns:p="http://schemas.openxmlformats.org/presentationml/2006/main">
  <p:tag name="KSO_WM_DIAGRAM_VIRTUALLY_FRAME" val="{&quot;height&quot;:412.19803798558115,&quot;left&quot;:45.85,&quot;top&quot;:97.75,&quot;width&quot;:873.85}"/>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z32uvvj">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20309</Words>
  <Application>WPS 表格</Application>
  <PresentationFormat>自定义</PresentationFormat>
  <Paragraphs>1334</Paragraphs>
  <Slides>113</Slides>
  <Notes>1</Notes>
  <HiddenSlides>0</HiddenSlides>
  <MMClips>0</MMClips>
  <ScaleCrop>false</ScaleCrop>
  <HeadingPairs>
    <vt:vector size="6" baseType="variant">
      <vt:variant>
        <vt:lpstr>已用的字体</vt:lpstr>
      </vt:variant>
      <vt:variant>
        <vt:i4>49</vt:i4>
      </vt:variant>
      <vt:variant>
        <vt:lpstr>主题</vt:lpstr>
      </vt:variant>
      <vt:variant>
        <vt:i4>1</vt:i4>
      </vt:variant>
      <vt:variant>
        <vt:lpstr>幻灯片标题</vt:lpstr>
      </vt:variant>
      <vt:variant>
        <vt:i4>113</vt:i4>
      </vt:variant>
    </vt:vector>
  </HeadingPairs>
  <TitlesOfParts>
    <vt:vector size="163" baseType="lpstr">
      <vt:lpstr>Arial</vt:lpstr>
      <vt:lpstr>宋体</vt:lpstr>
      <vt:lpstr>Wingdings</vt:lpstr>
      <vt:lpstr>方正小标宋_GBK</vt:lpstr>
      <vt:lpstr>思源宋体 CN Heavy</vt:lpstr>
      <vt:lpstr>汉仪书宋二KW</vt:lpstr>
      <vt:lpstr>黑体</vt:lpstr>
      <vt:lpstr>汉仪中黑KW</vt:lpstr>
      <vt:lpstr>微软雅黑</vt:lpstr>
      <vt:lpstr>Arial Unicode MS</vt:lpstr>
      <vt:lpstr>字魂35号-经典雅黑</vt:lpstr>
      <vt:lpstr>汉仪旗黑</vt:lpstr>
      <vt:lpstr>汉仪旗黑-85S</vt:lpstr>
      <vt:lpstr>黑体</vt:lpstr>
      <vt:lpstr>汉仪中黑简</vt:lpstr>
      <vt:lpstr>汉仪旗黑-85S</vt:lpstr>
      <vt:lpstr>华文细黑</vt:lpstr>
      <vt:lpstr>黑体-简</vt:lpstr>
      <vt:lpstr>Calibri</vt:lpstr>
      <vt:lpstr>楷体</vt:lpstr>
      <vt:lpstr>汉仪楷体KW</vt:lpstr>
      <vt:lpstr>宋体</vt:lpstr>
      <vt:lpstr>等线</vt:lpstr>
      <vt:lpstr>汉仪中等线KW</vt:lpstr>
      <vt:lpstr>仿宋</vt:lpstr>
      <vt:lpstr>腾祥澜黑简</vt:lpstr>
      <vt:lpstr>楷体_GB2312</vt:lpstr>
      <vt:lpstr>幼圆</vt:lpstr>
      <vt:lpstr>方正小标宋简体</vt:lpstr>
      <vt:lpstr>仿宋_GB2312</vt:lpstr>
      <vt:lpstr>汉仪细等线繁</vt:lpstr>
      <vt:lpstr>华文宋体</vt:lpstr>
      <vt:lpstr>汉仪楷体简</vt:lpstr>
      <vt:lpstr>Impact</vt:lpstr>
      <vt:lpstr>方正大黑简体</vt:lpstr>
      <vt:lpstr>方正粗宋简体</vt:lpstr>
      <vt:lpstr>方正粗活意简体</vt:lpstr>
      <vt:lpstr>苹方-简</vt:lpstr>
      <vt:lpstr>方正少儿简体</vt:lpstr>
      <vt:lpstr>迷你简新魏碑</vt:lpstr>
      <vt:lpstr>迷你简书魂</vt:lpstr>
      <vt:lpstr>华文中宋</vt:lpstr>
      <vt:lpstr>迷你简秀英</vt:lpstr>
      <vt:lpstr>中國龍新藝體</vt:lpstr>
      <vt:lpstr>方正琥珀简体</vt:lpstr>
      <vt:lpstr>Arial Black</vt:lpstr>
      <vt:lpstr>方正北魏楷书简体</vt:lpstr>
      <vt:lpstr>方正仿宋_GBK</vt:lpstr>
      <vt:lpstr>微软雅黑</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（一）心法</vt:lpstr>
      <vt:lpstr>PowerPoint 演示文稿</vt:lpstr>
      <vt:lpstr>做人的思想工作应该认识到：</vt:lpstr>
      <vt:lpstr>PowerPoint 演示文稿</vt:lpstr>
      <vt:lpstr>PowerPoint 演示文稿</vt:lpstr>
      <vt:lpstr>PowerPoint 演示文稿</vt:lpstr>
      <vt:lpstr>PowerPoint 演示文稿</vt:lpstr>
      <vt:lpstr>（二）效法</vt:lpstr>
      <vt:lpstr>（三）办法</vt:lpstr>
      <vt:lpstr>（四）加法</vt:lpstr>
      <vt:lpstr>PowerPoint 演示文稿</vt:lpstr>
      <vt:lpstr>PowerPoint 演示文稿</vt:lpstr>
      <vt:lpstr>PowerPoint 演示文稿</vt:lpstr>
      <vt:lpstr>PowerPoint 演示文稿</vt:lpstr>
      <vt:lpstr>PowerPoint 演示文稿</vt:lpstr>
      <vt:lpstr>PowerPoint 演示文稿</vt:lpstr>
      <vt:lpstr>（五）减法</vt:lpstr>
      <vt:lpstr>PowerPoint 演示文稿</vt:lpstr>
      <vt:lpstr>PowerPoint 演示文稿</vt:lpstr>
      <vt:lpstr>（六）融法</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c:creator>
  <cp:keywords>ly</cp:keywords>
  <cp:lastModifiedBy>鎏鍠一諵</cp:lastModifiedBy>
  <cp:revision>150</cp:revision>
  <dcterms:created xsi:type="dcterms:W3CDTF">2024-09-03T10:01:07Z</dcterms:created>
  <dcterms:modified xsi:type="dcterms:W3CDTF">2024-09-03T10:01:07Z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2052-6.7.1.8828</vt:lpwstr>
  </property>
  <property fmtid="{D5CDD505-2E9C-101B-9397-08002B2CF9AE}" pid="3" name="ICV">
    <vt:lpwstr>507DB1BD40BA7B1938C0D666C1078E25_43</vt:lpwstr>
  </property>
</Properties>
</file>