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media/image26.svg" ContentType="image/svg+xml"/>
  <Override PartName="/ppt/media/image2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98"/>
  </p:handoutMasterIdLst>
  <p:sldIdLst>
    <p:sldId id="2925" r:id="rId3"/>
    <p:sldId id="2926" r:id="rId5"/>
    <p:sldId id="2927" r:id="rId6"/>
    <p:sldId id="523" r:id="rId7"/>
    <p:sldId id="2928" r:id="rId8"/>
    <p:sldId id="525" r:id="rId9"/>
    <p:sldId id="2216" r:id="rId10"/>
    <p:sldId id="2929" r:id="rId11"/>
    <p:sldId id="2744" r:id="rId12"/>
    <p:sldId id="1633" r:id="rId13"/>
    <p:sldId id="2325" r:id="rId14"/>
    <p:sldId id="706" r:id="rId15"/>
    <p:sldId id="2836" r:id="rId16"/>
    <p:sldId id="929" r:id="rId17"/>
    <p:sldId id="453" r:id="rId18"/>
    <p:sldId id="1630" r:id="rId19"/>
    <p:sldId id="2837" r:id="rId20"/>
    <p:sldId id="2838" r:id="rId21"/>
    <p:sldId id="1732" r:id="rId22"/>
    <p:sldId id="2327" r:id="rId23"/>
    <p:sldId id="455" r:id="rId24"/>
    <p:sldId id="2743" r:id="rId25"/>
    <p:sldId id="457" r:id="rId26"/>
    <p:sldId id="1906" r:id="rId27"/>
    <p:sldId id="452" r:id="rId28"/>
    <p:sldId id="2328" r:id="rId29"/>
    <p:sldId id="450" r:id="rId30"/>
    <p:sldId id="458" r:id="rId31"/>
    <p:sldId id="717" r:id="rId32"/>
    <p:sldId id="1735" r:id="rId33"/>
    <p:sldId id="1733" r:id="rId34"/>
    <p:sldId id="1734" r:id="rId35"/>
    <p:sldId id="1736" r:id="rId36"/>
    <p:sldId id="2040" r:id="rId37"/>
    <p:sldId id="1256" r:id="rId38"/>
    <p:sldId id="1257" r:id="rId39"/>
    <p:sldId id="1258" r:id="rId40"/>
    <p:sldId id="1737" r:id="rId41"/>
    <p:sldId id="1260" r:id="rId42"/>
    <p:sldId id="1431" r:id="rId43"/>
    <p:sldId id="1432" r:id="rId44"/>
    <p:sldId id="1994" r:id="rId45"/>
    <p:sldId id="1995" r:id="rId46"/>
    <p:sldId id="618" r:id="rId47"/>
    <p:sldId id="2148" r:id="rId48"/>
    <p:sldId id="1738" r:id="rId49"/>
    <p:sldId id="1329" r:id="rId50"/>
    <p:sldId id="1330" r:id="rId51"/>
    <p:sldId id="1332" r:id="rId52"/>
    <p:sldId id="1333" r:id="rId53"/>
    <p:sldId id="1328" r:id="rId54"/>
    <p:sldId id="2580" r:id="rId55"/>
    <p:sldId id="2636" r:id="rId56"/>
    <p:sldId id="2637" r:id="rId57"/>
    <p:sldId id="620" r:id="rId58"/>
    <p:sldId id="1433" r:id="rId59"/>
    <p:sldId id="2439" r:id="rId60"/>
    <p:sldId id="1907" r:id="rId61"/>
    <p:sldId id="1435" r:id="rId62"/>
    <p:sldId id="1436" r:id="rId63"/>
    <p:sldId id="1428" r:id="rId64"/>
    <p:sldId id="714" r:id="rId65"/>
    <p:sldId id="716" r:id="rId66"/>
    <p:sldId id="622" r:id="rId67"/>
    <p:sldId id="1145" r:id="rId68"/>
    <p:sldId id="1991" r:id="rId69"/>
    <p:sldId id="1993" r:id="rId70"/>
    <p:sldId id="2547" r:id="rId71"/>
    <p:sldId id="930" r:id="rId72"/>
    <p:sldId id="1820" r:id="rId73"/>
    <p:sldId id="1821" r:id="rId74"/>
    <p:sldId id="1739" r:id="rId75"/>
    <p:sldId id="1585" r:id="rId76"/>
    <p:sldId id="627" r:id="rId77"/>
    <p:sldId id="636" r:id="rId78"/>
    <p:sldId id="2930" r:id="rId79"/>
    <p:sldId id="2581" r:id="rId80"/>
    <p:sldId id="486" r:id="rId81"/>
    <p:sldId id="2582" r:id="rId82"/>
    <p:sldId id="492" r:id="rId83"/>
    <p:sldId id="493" r:id="rId84"/>
    <p:sldId id="494" r:id="rId85"/>
    <p:sldId id="500" r:id="rId86"/>
    <p:sldId id="495" r:id="rId87"/>
    <p:sldId id="496" r:id="rId88"/>
    <p:sldId id="506" r:id="rId89"/>
    <p:sldId id="507" r:id="rId90"/>
    <p:sldId id="508" r:id="rId91"/>
    <p:sldId id="509" r:id="rId92"/>
    <p:sldId id="510" r:id="rId93"/>
    <p:sldId id="519" r:id="rId94"/>
    <p:sldId id="520" r:id="rId95"/>
    <p:sldId id="521" r:id="rId96"/>
    <p:sldId id="445" r:id="rId97"/>
  </p:sldIdLst>
  <p:sldSz cx="12192000" cy="6858000"/>
  <p:notesSz cx="6858000" cy="9144000"/>
  <p:embeddedFontLst>
    <p:embeddedFont>
      <p:font typeface="方正小标宋_GBK" panose="03000509000000000000" charset="-122"/>
      <p:regular r:id="rId103"/>
    </p:embeddedFont>
    <p:embeddedFont>
      <p:font typeface="Arial Unicode MS" panose="020B0604020202020204" charset="-122"/>
      <p:regular r:id="rId104"/>
    </p:embeddedFont>
    <p:embeddedFont>
      <p:font typeface="汉仪中黑简" panose="02010600000101010101" charset="-122"/>
      <p:regular r:id="rId105"/>
    </p:embeddedFont>
    <p:embeddedFont>
      <p:font typeface="Calibri" panose="020F0502020204030204" charset="0"/>
      <p:regular r:id="rId106"/>
    </p:embeddedFont>
    <p:embeddedFont>
      <p:font typeface="幼圆" panose="02010509060101010101" charset="-122"/>
      <p:regular r:id="rId107"/>
    </p:embeddedFont>
    <p:embeddedFont>
      <p:font typeface="方正小标宋简体" panose="03000509000000000000" charset="-122"/>
      <p:regular r:id="rId108"/>
    </p:embeddedFont>
    <p:embeddedFont>
      <p:font typeface="仿宋_GB2312" panose="02010609030101010101" charset="-122"/>
      <p:regular r:id="rId109"/>
    </p:embeddedFont>
    <p:embeddedFont>
      <p:font typeface="华文中宋" panose="02010600040101010101" charset="-122"/>
      <p:regular r:id="rId110"/>
    </p:embeddedFont>
  </p:embeddedFontLst>
  <p:custDataLst>
    <p:tags r:id="rId11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1"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王强" initials="陈龙" lastIdx="1" clrIdx="0"/>
  <p:cmAuthor id="2" name="黄晓红" initials="u"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A4C827"/>
    <a:srgbClr val="FFFFFF"/>
    <a:srgbClr val="FF0000"/>
    <a:srgbClr val="E61817"/>
    <a:srgbClr val="E935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50" autoAdjust="0"/>
    <p:restoredTop sz="96314" autoAdjust="0"/>
  </p:normalViewPr>
  <p:slideViewPr>
    <p:cSldViewPr snapToGrid="0" showGuides="1">
      <p:cViewPr varScale="1">
        <p:scale>
          <a:sx n="110" d="100"/>
          <a:sy n="110" d="100"/>
        </p:scale>
        <p:origin x="-654" y="-84"/>
      </p:cViewPr>
      <p:guideLst>
        <p:guide orient="horz" pos="2181"/>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presProps" Target="presProps.xml"/><Relationship Id="rId98" Type="http://schemas.openxmlformats.org/officeDocument/2006/relationships/handoutMaster" Target="handoutMasters/handoutMaster1.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1" Type="http://schemas.openxmlformats.org/officeDocument/2006/relationships/tags" Target="tags/tag192.xml"/><Relationship Id="rId110" Type="http://schemas.openxmlformats.org/officeDocument/2006/relationships/font" Target="fonts/font8.fntdata"/><Relationship Id="rId11" Type="http://schemas.openxmlformats.org/officeDocument/2006/relationships/slide" Target="slides/slide8.xml"/><Relationship Id="rId109" Type="http://schemas.openxmlformats.org/officeDocument/2006/relationships/font" Target="fonts/font7.fntdata"/><Relationship Id="rId108" Type="http://schemas.openxmlformats.org/officeDocument/2006/relationships/font" Target="fonts/font6.fntdata"/><Relationship Id="rId107" Type="http://schemas.openxmlformats.org/officeDocument/2006/relationships/font" Target="fonts/font5.fntdata"/><Relationship Id="rId106" Type="http://schemas.openxmlformats.org/officeDocument/2006/relationships/font" Target="fonts/font4.fntdata"/><Relationship Id="rId105" Type="http://schemas.openxmlformats.org/officeDocument/2006/relationships/font" Target="fonts/font3.fntdata"/><Relationship Id="rId104" Type="http://schemas.openxmlformats.org/officeDocument/2006/relationships/font" Target="fonts/font2.fntdata"/><Relationship Id="rId103" Type="http://schemas.openxmlformats.org/officeDocument/2006/relationships/font" Target="fonts/font1.fntdata"/><Relationship Id="rId102" Type="http://schemas.openxmlformats.org/officeDocument/2006/relationships/commentAuthors" Target="commentAuthors.xml"/><Relationship Id="rId101" Type="http://schemas.openxmlformats.org/officeDocument/2006/relationships/tableStyles" Target="tableStyles.xml"/><Relationship Id="rId100" Type="http://schemas.openxmlformats.org/officeDocument/2006/relationships/viewProps" Target="viewProps.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0589F-4245-4480-AB78-806FFDA2531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395414-B03D-402D-B9E5-9BF4B552C58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B4E7E2A-DF9E-406F-A4E7-EEF8C4FA6EF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在2014年5月党中央印发实施《中国共产党发展党员工作细则》、2017年1月陕西省开始实施《陕西省发展党员工作规程（试行）》后，各单位在党员发展工作上依旧存在或多或少的各类问题，记录规范性问题、审核把关不严问题、材料缺失问题、逻辑混乱问题层出不穷，这或多或少，反映出来，各级党务工作人员对《工作规程（试行）》学习不够深刻，对党员发展重视程度不够，对党员发展工作的五大阶段二十五个步骤的认识还不到位，各环节该需要支部书记、培养联系人、上级党组织审核确认的还存在缺失。</a:t>
            </a:r>
            <a:endParaRPr lang="zh-CN" altLang="en-US"/>
          </a:p>
          <a:p>
            <a:r>
              <a:rPr lang="zh-CN" altLang="en-US"/>
              <a:t>我们很多党支部其实并没有认识到自己肩负起的党员发展职责是多么重要，会对一名同志造成多么严重的影响，现在申请入党的同志大部分都是年轻同志，80后、90后，他们是企业发展的未来，很多人都会在不远的将来走上领导干部岗位，当他踏上那一步时，因为党员发展资料有问题而错失机会，这名同志会不会对我们组织失望？会不会对企业心生怨气？这样来看，我们对待这项工作就不应该如此草率了。</a:t>
            </a:r>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在2014年5月党中央印发实施《中国共产党发展党员工作细则》、2017年1月陕西省开始实施《陕西省发展党员工作规程（试行）》后，各单位在党员发展工作上依旧存在或多或少的各类问题，记录规范性问题、审核把关不严问题、材料缺失问题、逻辑混乱问题层出不穷，这或多或少，反映出来，各级党务工作人员对《工作规程（试行）》学习不够深刻，对党员发展重视程度不够，对党员发展工作的五大阶段二十五个步骤的认识还不到位，各环节该需要支部书记、培养联系人、上级党组织审核确认的还存在缺失。</a:t>
            </a:r>
            <a:endParaRPr lang="zh-CN" altLang="en-US"/>
          </a:p>
          <a:p>
            <a:r>
              <a:rPr lang="zh-CN" altLang="en-US"/>
              <a:t>我们很多党支部其实并没有认识到自己肩负起的党员发展职责是多么重要，会对一名同志造成多么严重的影响，现在申请入党的同志大部分都是年轻同志，80后、90后，他们是企业发展的未来，很多人都会在不远的将来走上领导干部岗位，当他踏上那一步时，因为党员发展资料有问题而错失机会，这名同志会不会对我们组织失望？会不会对企业心生怨气？这样来看，我们对待这项工作就不应该如此草率了。</a:t>
            </a:r>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在2014年5月党中央印发实施《中国共产党发展党员工作细则》、2017年1月陕西省开始实施《陕西省发展党员工作规程（试行）》后，各单位在党员发展工作上依旧存在或多或少的各类问题，记录规范性问题、审核把关不严问题、材料缺失问题、逻辑混乱问题层出不穷，这或多或少，反映出来，各级党务工作人员对《工作规程（试行）》学习不够深刻，对党员发展重视程度不够，对党员发展工作的五大阶段二十五个步骤的认识还不到位，各环节该需要支部书记、培养联系人、上级党组织审核确认的还存在缺失。</a:t>
            </a:r>
            <a:endParaRPr lang="zh-CN" altLang="en-US"/>
          </a:p>
          <a:p>
            <a:r>
              <a:rPr lang="zh-CN" altLang="en-US"/>
              <a:t>我们很多党支部其实并没有认识到自己肩负起的党员发展职责是多么重要，会对一名同志造成多么严重的影响，现在申请入党的同志大部分都是年轻同志，80后、90后，他们是企业发展的未来，很多人都会在不远的将来走上领导干部岗位，当他踏上那一步时，因为党员发展资料有问题而错失机会，这名同志会不会对我们组织失望？会不会对企业心生怨气？这样来看，我们对待这项工作就不应该如此草率了。</a:t>
            </a:r>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20670D-5329-4257-AA8A-506A5092646F}"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337" name=""/>
        <p:cNvGrpSpPr/>
        <p:nvPr/>
      </p:nvGrpSpPr>
      <p:grpSpPr>
        <a:xfrm>
          <a:off x="0" y="0"/>
          <a:ext cx="0" cy="0"/>
          <a:chOff x="0" y="0"/>
          <a:chExt cx="0" cy="0"/>
        </a:xfrm>
      </p:grpSpPr>
      <p:sp>
        <p:nvSpPr>
          <p:cNvPr id="1049596" name="幻灯片图像占位符 1"/>
          <p:cNvSpPr>
            <a:spLocks noGrp="1" noRot="1" noChangeAspect="1"/>
          </p:cNvSpPr>
          <p:nvPr>
            <p:ph type="sldImg"/>
          </p:nvPr>
        </p:nvSpPr>
        <p:spPr/>
      </p:sp>
      <p:sp>
        <p:nvSpPr>
          <p:cNvPr id="1049597" name="备注占位符 2"/>
          <p:cNvSpPr>
            <a:spLocks noGrp="1"/>
          </p:cNvSpPr>
          <p:nvPr>
            <p:ph type="body" idx="1"/>
          </p:nvPr>
        </p:nvSpPr>
        <p:spPr/>
        <p:txBody>
          <a:bodyPr/>
          <a:p>
            <a:endParaRPr lang="zh-CN" altLang="en-US"/>
          </a:p>
        </p:txBody>
      </p:sp>
      <p:sp>
        <p:nvSpPr>
          <p:cNvPr id="1049598" name="灯片编号占位符 3"/>
          <p:cNvSpPr>
            <a:spLocks noGrp="1"/>
          </p:cNvSpPr>
          <p:nvPr>
            <p:ph type="sldNum" sz="quarter" idx="10"/>
          </p:nvPr>
        </p:nvSpPr>
        <p:spPr/>
        <p:txBody>
          <a:bodyPr/>
          <a:p>
            <a:fld id="{E238B3B3-0E61-492A-B099-6AF9D7258D94}"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38B3B3-0E61-492A-B099-6AF9D7258D9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3.GIF"/><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7" Type="http://schemas.openxmlformats.org/officeDocument/2006/relationships/image" Target="../media/image3.GIF"/><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6.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4.xml"/><Relationship Id="rId5" Type="http://schemas.openxmlformats.org/officeDocument/2006/relationships/image" Target="../media/image7.jpe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E17B8F5-A5FF-4A0B-A2E1-4F5596A69A0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B1A2E2-57F0-4F84-9536-BEA2EEC7D752}" type="slidenum">
              <a:rPr lang="zh-CN" altLang="en-US" smtClean="0"/>
            </a:fld>
            <a:endParaRPr lang="zh-CN" altLang="en-US"/>
          </a:p>
        </p:txBody>
      </p:sp>
      <p:pic>
        <p:nvPicPr>
          <p:cNvPr id="20" name="图片 19"/>
          <p:cNvPicPr>
            <a:picLocks noChangeAspect="1"/>
          </p:cNvPicPr>
          <p:nvPr userDrawn="1"/>
        </p:nvPicPr>
        <p:blipFill rotWithShape="1">
          <a:blip r:embed="rId2" cstate="print">
            <a:extLst>
              <a:ext uri="{28A0092B-C50C-407E-A947-70E740481C1C}">
                <a14:useLocalDpi xmlns:a14="http://schemas.microsoft.com/office/drawing/2010/main" val="0"/>
              </a:ext>
            </a:extLst>
          </a:blip>
          <a:srcRect b="6816"/>
          <a:stretch>
            <a:fillRect/>
          </a:stretch>
        </p:blipFill>
        <p:spPr>
          <a:xfrm>
            <a:off x="0" y="0"/>
            <a:ext cx="12192000" cy="6858000"/>
          </a:xfrm>
          <a:prstGeom prst="rect">
            <a:avLst/>
          </a:prstGeom>
        </p:spPr>
      </p:pic>
      <p:sp>
        <p:nvSpPr>
          <p:cNvPr id="21" name="矩形 20"/>
          <p:cNvSpPr/>
          <p:nvPr userDrawn="1"/>
        </p:nvSpPr>
        <p:spPr>
          <a:xfrm>
            <a:off x="0" y="-1"/>
            <a:ext cx="12192000" cy="6858000"/>
          </a:xfrm>
          <a:prstGeom prst="rect">
            <a:avLst/>
          </a:prstGeom>
          <a:gradFill>
            <a:gsLst>
              <a:gs pos="0">
                <a:schemeClr val="bg1">
                  <a:alpha val="50000"/>
                </a:schemeClr>
              </a:gs>
              <a:gs pos="92000">
                <a:schemeClr val="bg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lumMod val="75000"/>
                </a:schemeClr>
              </a:solidFill>
            </a:endParaRPr>
          </a:p>
        </p:txBody>
      </p:sp>
      <p:sp>
        <p:nvSpPr>
          <p:cNvPr id="10" name="矩形 9"/>
          <p:cNvSpPr/>
          <p:nvPr userDrawn="1"/>
        </p:nvSpPr>
        <p:spPr>
          <a:xfrm>
            <a:off x="0" y="-1"/>
            <a:ext cx="12192000" cy="6858000"/>
          </a:xfrm>
          <a:prstGeom prst="rect">
            <a:avLst/>
          </a:prstGeom>
          <a:gradFill>
            <a:gsLst>
              <a:gs pos="0">
                <a:schemeClr val="bg1">
                  <a:alpha val="50000"/>
                </a:schemeClr>
              </a:gs>
              <a:gs pos="92000">
                <a:schemeClr val="bg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lumMod val="75000"/>
                </a:schemeClr>
              </a:solidFill>
            </a:endParaRPr>
          </a:p>
        </p:txBody>
      </p:sp>
      <p:sp>
        <p:nvSpPr>
          <p:cNvPr id="12" name="矩形 11"/>
          <p:cNvSpPr/>
          <p:nvPr userDrawn="1"/>
        </p:nvSpPr>
        <p:spPr>
          <a:xfrm>
            <a:off x="0" y="-1"/>
            <a:ext cx="12192000" cy="6858000"/>
          </a:xfrm>
          <a:prstGeom prst="rect">
            <a:avLst/>
          </a:prstGeom>
          <a:gradFill>
            <a:gsLst>
              <a:gs pos="0">
                <a:schemeClr val="bg1">
                  <a:alpha val="50000"/>
                </a:schemeClr>
              </a:gs>
              <a:gs pos="92000">
                <a:schemeClr val="bg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lumMod val="7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p:random/>
      </p:transition>
    </mc:Choice>
    <mc:Fallback>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2" name="标题 2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23" name="副标题 2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24" name="日期占位符 23"/>
          <p:cNvSpPr>
            <a:spLocks noGrp="1"/>
          </p:cNvSpPr>
          <p:nvPr>
            <p:ph type="dt" sz="half" idx="10"/>
          </p:nvPr>
        </p:nvSpPr>
        <p:spPr/>
        <p:txBody>
          <a:bodyPr/>
          <a:lstStyle/>
          <a:p>
            <a:fld id="{8E17B8F5-A5FF-4A0B-A2E1-4F5596A69A0D}" type="datetimeFigureOut">
              <a:rPr lang="zh-CN" altLang="en-US" smtClean="0"/>
            </a:fld>
            <a:endParaRPr lang="zh-CN" altLang="en-US"/>
          </a:p>
        </p:txBody>
      </p:sp>
      <p:sp>
        <p:nvSpPr>
          <p:cNvPr id="25" name="页脚占位符 24"/>
          <p:cNvSpPr>
            <a:spLocks noGrp="1"/>
          </p:cNvSpPr>
          <p:nvPr>
            <p:ph type="ftr" sz="quarter" idx="11"/>
          </p:nvPr>
        </p:nvSpPr>
        <p:spPr/>
        <p:txBody>
          <a:bodyPr/>
          <a:lstStyle/>
          <a:p>
            <a:endParaRPr lang="zh-CN" altLang="en-US"/>
          </a:p>
        </p:txBody>
      </p:sp>
      <p:sp>
        <p:nvSpPr>
          <p:cNvPr id="26" name="灯片编号占位符 25"/>
          <p:cNvSpPr>
            <a:spLocks noGrp="1"/>
          </p:cNvSpPr>
          <p:nvPr>
            <p:ph type="sldNum" sz="quarter" idx="12"/>
          </p:nvPr>
        </p:nvSpPr>
        <p:spPr/>
        <p:txBody>
          <a:bodyPr/>
          <a:lstStyle/>
          <a:p>
            <a:fld id="{56B1A2E2-57F0-4F84-9536-BEA2EEC7D752}" type="slidenum">
              <a:rPr lang="zh-CN" altLang="en-US" smtClean="0"/>
            </a:fld>
            <a:endParaRPr lang="zh-CN" altLang="en-US"/>
          </a:p>
        </p:txBody>
      </p:sp>
      <p:pic>
        <p:nvPicPr>
          <p:cNvPr id="27" name="图片 26"/>
          <p:cNvPicPr>
            <a:picLocks noChangeAspect="1"/>
          </p:cNvPicPr>
          <p:nvPr userDrawn="1"/>
        </p:nvPicPr>
        <p:blipFill rotWithShape="1">
          <a:blip r:embed="rId2" cstate="print">
            <a:extLst>
              <a:ext uri="{28A0092B-C50C-407E-A947-70E740481C1C}">
                <a14:useLocalDpi xmlns:a14="http://schemas.microsoft.com/office/drawing/2010/main" val="0"/>
              </a:ext>
            </a:extLst>
          </a:blip>
          <a:srcRect b="6816"/>
          <a:stretch>
            <a:fillRect/>
          </a:stretch>
        </p:blipFill>
        <p:spPr>
          <a:xfrm>
            <a:off x="0" y="0"/>
            <a:ext cx="12192000" cy="6858000"/>
          </a:xfrm>
          <a:prstGeom prst="rect">
            <a:avLst/>
          </a:prstGeom>
        </p:spPr>
      </p:pic>
      <p:sp>
        <p:nvSpPr>
          <p:cNvPr id="28" name="矩形 27"/>
          <p:cNvSpPr/>
          <p:nvPr userDrawn="1"/>
        </p:nvSpPr>
        <p:spPr>
          <a:xfrm>
            <a:off x="0" y="-1"/>
            <a:ext cx="12192000" cy="6858000"/>
          </a:xfrm>
          <a:prstGeom prst="rect">
            <a:avLst/>
          </a:prstGeom>
          <a:gradFill>
            <a:gsLst>
              <a:gs pos="0">
                <a:schemeClr val="bg1">
                  <a:alpha val="50000"/>
                </a:schemeClr>
              </a:gs>
              <a:gs pos="92000">
                <a:schemeClr val="bg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lumMod val="75000"/>
                </a:schemeClr>
              </a:solidFill>
            </a:endParaRPr>
          </a:p>
        </p:txBody>
      </p:sp>
      <p:sp>
        <p:nvSpPr>
          <p:cNvPr id="30" name="矩形 29"/>
          <p:cNvSpPr/>
          <p:nvPr userDrawn="1"/>
        </p:nvSpPr>
        <p:spPr>
          <a:xfrm>
            <a:off x="0" y="-1"/>
            <a:ext cx="12192000" cy="6858000"/>
          </a:xfrm>
          <a:prstGeom prst="rect">
            <a:avLst/>
          </a:prstGeom>
          <a:gradFill>
            <a:gsLst>
              <a:gs pos="0">
                <a:schemeClr val="bg1">
                  <a:alpha val="50000"/>
                </a:schemeClr>
              </a:gs>
              <a:gs pos="92000">
                <a:schemeClr val="bg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lumMod val="75000"/>
                </a:schemeClr>
              </a:solidFill>
            </a:endParaRPr>
          </a:p>
        </p:txBody>
      </p:sp>
      <p:sp>
        <p:nvSpPr>
          <p:cNvPr id="31" name="矩形 30"/>
          <p:cNvSpPr/>
          <p:nvPr userDrawn="1"/>
        </p:nvSpPr>
        <p:spPr>
          <a:xfrm>
            <a:off x="0" y="-1"/>
            <a:ext cx="12192000" cy="6858000"/>
          </a:xfrm>
          <a:prstGeom prst="rect">
            <a:avLst/>
          </a:prstGeom>
          <a:gradFill>
            <a:gsLst>
              <a:gs pos="0">
                <a:schemeClr val="bg1">
                  <a:alpha val="50000"/>
                </a:schemeClr>
              </a:gs>
              <a:gs pos="92000">
                <a:schemeClr val="bg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lumMod val="75000"/>
                </a:schemeClr>
              </a:solidFill>
            </a:endParaRPr>
          </a:p>
        </p:txBody>
      </p:sp>
      <p:pic>
        <p:nvPicPr>
          <p:cNvPr id="33" name="图片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41315" r="39157" b="1874"/>
          <a:stretch>
            <a:fillRect/>
          </a:stretch>
        </p:blipFill>
        <p:spPr>
          <a:xfrm rot="5400000">
            <a:off x="-218769" y="372374"/>
            <a:ext cx="1544627" cy="1145223"/>
          </a:xfrm>
          <a:prstGeom prst="rect">
            <a:avLst/>
          </a:prstGeom>
        </p:spPr>
      </p:pic>
      <p:pic>
        <p:nvPicPr>
          <p:cNvPr id="32" name="图片 31" descr="集团logo"/>
          <p:cNvPicPr>
            <a:picLocks noChangeAspect="1"/>
          </p:cNvPicPr>
          <p:nvPr userDrawn="1"/>
        </p:nvPicPr>
        <p:blipFill>
          <a:blip r:embed="rId4"/>
          <a:stretch>
            <a:fillRect/>
          </a:stretch>
        </p:blipFill>
        <p:spPr>
          <a:xfrm>
            <a:off x="11241405" y="5690235"/>
            <a:ext cx="654473" cy="8661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p:random/>
      </p:transition>
    </mc:Choice>
    <mc:Fallback>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节标题">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18440" y="175260"/>
            <a:ext cx="11755967" cy="6507480"/>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200" y="175260"/>
            <a:ext cx="922867" cy="798407"/>
          </a:xfrm>
          <a:prstGeom prst="rect">
            <a:avLst/>
          </a:prstGeom>
        </p:spPr>
      </p:pic>
      <p:sp>
        <p:nvSpPr>
          <p:cNvPr id="4" name="标题 3"/>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5" name="副标题 4"/>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6" name="日期占位符 5"/>
          <p:cNvSpPr>
            <a:spLocks noGrp="1"/>
          </p:cNvSpPr>
          <p:nvPr>
            <p:ph type="dt" sz="half" idx="10"/>
          </p:nvPr>
        </p:nvSpPr>
        <p:spPr/>
        <p:txBody>
          <a:bodyPr/>
          <a:lstStyle/>
          <a:p>
            <a:fld id="{8E17B8F5-A5FF-4A0B-A2E1-4F5596A69A0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B1A2E2-57F0-4F84-9536-BEA2EEC7D752}" type="slidenum">
              <a:rPr lang="zh-CN" altLang="en-US" smtClean="0"/>
            </a:fld>
            <a:endParaRPr lang="zh-CN" altLang="en-US"/>
          </a:p>
        </p:txBody>
      </p:sp>
      <p:sp>
        <p:nvSpPr>
          <p:cNvPr id="22" name="标题 21"/>
          <p:cNvSpPr>
            <a:spLocks noGrp="1"/>
          </p:cNvSpPr>
          <p:nvPr userDrawn="1"/>
        </p:nvSpPr>
        <p:spPr>
          <a:xfrm>
            <a:off x="1651000" y="1249363"/>
            <a:ext cx="9144000" cy="2387600"/>
          </a:xfrm>
          <a:prstGeom prst="rect">
            <a:avLst/>
          </a:prstGeom>
        </p:spPr>
        <p:txBody>
          <a:bodyPr vert="horz" lIns="91440" tIns="45720" rIns="91440" bIns="45720" rtlCol="0" anchor="b">
            <a:normAutofit/>
          </a:bodyPr>
          <a:lstStyle>
            <a:lvl1pPr algn="ctr">
              <a:defRPr sz="6000"/>
            </a:lvl1pPr>
          </a:lstStyle>
          <a:p>
            <a:r>
              <a:rPr lang="zh-CN" altLang="en-US"/>
              <a:t>单击此处编辑母版标题样式</a:t>
            </a:r>
            <a:endParaRPr lang="zh-CN" altLang="en-US"/>
          </a:p>
        </p:txBody>
      </p:sp>
      <p:sp>
        <p:nvSpPr>
          <p:cNvPr id="23" name="副标题 22"/>
          <p:cNvSpPr>
            <a:spLocks noGrp="1"/>
          </p:cNvSpPr>
          <p:nvPr userDrawn="1"/>
        </p:nvSpPr>
        <p:spPr>
          <a:xfrm>
            <a:off x="1651000" y="3729038"/>
            <a:ext cx="9144000" cy="1655762"/>
          </a:xfrm>
          <a:prstGeom prst="rect">
            <a:avLst/>
          </a:prstGeom>
        </p:spPr>
        <p:txBody>
          <a:bodyPr vert="horz" lIns="91440" tIns="45720" rIns="91440" bIns="45720" rtlCol="0">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24" name="日期占位符 23"/>
          <p:cNvSpPr>
            <a:spLocks noGrp="1"/>
          </p:cNvSpPr>
          <p:nvPr userDrawn="1"/>
        </p:nvSpPr>
        <p:spPr>
          <a:xfrm>
            <a:off x="965200" y="6483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17B8F5-A5FF-4A0B-A2E1-4F5596A69A0D}" type="datetimeFigureOut">
              <a:rPr lang="zh-CN" altLang="en-US" smtClean="0"/>
            </a:fld>
            <a:endParaRPr lang="zh-CN" altLang="en-US"/>
          </a:p>
        </p:txBody>
      </p:sp>
      <p:sp>
        <p:nvSpPr>
          <p:cNvPr id="26" name="灯片编号占位符 25"/>
          <p:cNvSpPr>
            <a:spLocks noGrp="1"/>
          </p:cNvSpPr>
          <p:nvPr userDrawn="1"/>
        </p:nvSpPr>
        <p:spPr>
          <a:xfrm>
            <a:off x="8737600" y="6483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1A2E2-57F0-4F84-9536-BEA2EEC7D752}" type="slidenum">
              <a:rPr lang="zh-CN" altLang="en-US" smtClean="0"/>
            </a:fld>
            <a:endParaRPr lang="zh-CN" altLang="en-US"/>
          </a:p>
        </p:txBody>
      </p:sp>
      <p:pic>
        <p:nvPicPr>
          <p:cNvPr id="27" name="图片 26"/>
          <p:cNvPicPr>
            <a:picLocks noChangeAspect="1"/>
          </p:cNvPicPr>
          <p:nvPr userDrawn="1"/>
        </p:nvPicPr>
        <p:blipFill rotWithShape="1">
          <a:blip r:embed="rId5" cstate="print">
            <a:extLst>
              <a:ext uri="{28A0092B-C50C-407E-A947-70E740481C1C}">
                <a14:useLocalDpi xmlns:a14="http://schemas.microsoft.com/office/drawing/2010/main" val="0"/>
              </a:ext>
            </a:extLst>
          </a:blip>
          <a:srcRect b="6816"/>
          <a:stretch>
            <a:fillRect/>
          </a:stretch>
        </p:blipFill>
        <p:spPr>
          <a:xfrm>
            <a:off x="0" y="0"/>
            <a:ext cx="12192000" cy="6858000"/>
          </a:xfrm>
          <a:prstGeom prst="rect">
            <a:avLst/>
          </a:prstGeom>
        </p:spPr>
      </p:pic>
      <p:sp>
        <p:nvSpPr>
          <p:cNvPr id="28" name="矩形 27"/>
          <p:cNvSpPr/>
          <p:nvPr userDrawn="1"/>
        </p:nvSpPr>
        <p:spPr>
          <a:xfrm>
            <a:off x="0" y="0"/>
            <a:ext cx="12192000" cy="6858000"/>
          </a:xfrm>
          <a:prstGeom prst="rect">
            <a:avLst/>
          </a:prstGeom>
          <a:gradFill>
            <a:gsLst>
              <a:gs pos="0">
                <a:schemeClr val="bg1">
                  <a:alpha val="50000"/>
                </a:schemeClr>
              </a:gs>
              <a:gs pos="92000">
                <a:schemeClr val="bg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lumMod val="75000"/>
                </a:schemeClr>
              </a:solidFill>
            </a:endParaRPr>
          </a:p>
        </p:txBody>
      </p:sp>
      <p:sp>
        <p:nvSpPr>
          <p:cNvPr id="21" name="矩形 20"/>
          <p:cNvSpPr/>
          <p:nvPr userDrawn="1"/>
        </p:nvSpPr>
        <p:spPr>
          <a:xfrm>
            <a:off x="-19050" y="-9525"/>
            <a:ext cx="12211050" cy="6858000"/>
          </a:xfrm>
          <a:prstGeom prst="rect">
            <a:avLst/>
          </a:prstGeom>
          <a:gradFill>
            <a:gsLst>
              <a:gs pos="0">
                <a:schemeClr val="bg1">
                  <a:alpha val="50000"/>
                </a:schemeClr>
              </a:gs>
              <a:gs pos="92000">
                <a:schemeClr val="bg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lumMod val="75000"/>
                </a:schemeClr>
              </a:solidFill>
            </a:endParaRPr>
          </a:p>
        </p:txBody>
      </p:sp>
      <p:sp>
        <p:nvSpPr>
          <p:cNvPr id="14" name="矩形 13"/>
          <p:cNvSpPr/>
          <p:nvPr userDrawn="1"/>
        </p:nvSpPr>
        <p:spPr>
          <a:xfrm>
            <a:off x="0" y="-1"/>
            <a:ext cx="12192000" cy="6858000"/>
          </a:xfrm>
          <a:prstGeom prst="rect">
            <a:avLst/>
          </a:prstGeom>
          <a:gradFill>
            <a:gsLst>
              <a:gs pos="0">
                <a:schemeClr val="bg1">
                  <a:alpha val="50000"/>
                </a:schemeClr>
              </a:gs>
              <a:gs pos="92000">
                <a:schemeClr val="bg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lumMod val="75000"/>
                </a:schemeClr>
              </a:solidFill>
            </a:endParaRPr>
          </a:p>
        </p:txBody>
      </p:sp>
      <p:pic>
        <p:nvPicPr>
          <p:cNvPr id="33" name="图片 32"/>
          <p:cNvPicPr>
            <a:picLocks noChangeAspect="1"/>
          </p:cNvPicPr>
          <p:nvPr userDrawn="1"/>
        </p:nvPicPr>
        <p:blipFill rotWithShape="1">
          <a:blip r:embed="rId6" cstate="print">
            <a:extLst>
              <a:ext uri="{28A0092B-C50C-407E-A947-70E740481C1C}">
                <a14:useLocalDpi xmlns:a14="http://schemas.microsoft.com/office/drawing/2010/main" val="0"/>
              </a:ext>
            </a:extLst>
          </a:blip>
          <a:srcRect t="41315" r="39157" b="1874"/>
          <a:stretch>
            <a:fillRect/>
          </a:stretch>
        </p:blipFill>
        <p:spPr>
          <a:xfrm rot="5400000">
            <a:off x="-218769" y="372374"/>
            <a:ext cx="1544627" cy="1145223"/>
          </a:xfrm>
          <a:prstGeom prst="rect">
            <a:avLst/>
          </a:prstGeom>
        </p:spPr>
      </p:pic>
      <p:pic>
        <p:nvPicPr>
          <p:cNvPr id="2" name="图片 1" descr="集团logo"/>
          <p:cNvPicPr>
            <a:picLocks noChangeAspect="1"/>
          </p:cNvPicPr>
          <p:nvPr userDrawn="1"/>
        </p:nvPicPr>
        <p:blipFill>
          <a:blip r:embed="rId7"/>
          <a:stretch>
            <a:fillRect/>
          </a:stretch>
        </p:blipFill>
        <p:spPr>
          <a:xfrm>
            <a:off x="11241405" y="5690235"/>
            <a:ext cx="654473" cy="8661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4000">
        <p14:switch dir="r"/>
      </p:transition>
    </mc:Choice>
    <mc:Fallback>
      <p:transition spd="slow" advTm="400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alphaModFix amt="80000"/>
          </a:blip>
          <a:srcRect l="12338" r="12338"/>
          <a:stretch>
            <a:fillRect/>
          </a:stretch>
        </p:blipFill>
        <p:spPr>
          <a:xfrm>
            <a:off x="0" y="0"/>
            <a:ext cx="12192000" cy="6858353"/>
          </a:xfrm>
          <a:prstGeom prst="rect">
            <a:avLst/>
          </a:prstGeom>
        </p:spPr>
      </p:pic>
      <p:sp>
        <p:nvSpPr>
          <p:cNvPr id="8" name="矩形 7"/>
          <p:cNvSpPr/>
          <p:nvPr userDrawn="1">
            <p:custDataLst>
              <p:tags r:id="rId3"/>
            </p:custDataLst>
          </p:nvPr>
        </p:nvSpPr>
        <p:spPr>
          <a:xfrm>
            <a:off x="262890" y="213360"/>
            <a:ext cx="11612880" cy="6372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2000">
        <p:random/>
      </p:transition>
    </mc:Choice>
    <mc:Fallback>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标题幻灯片">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3"/>
            </p:custDataLst>
          </p:nvPr>
        </p:nvSpPr>
        <p:spPr>
          <a:xfrm>
            <a:off x="263122" y="213359"/>
            <a:ext cx="11566205" cy="6431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custDataLst>
              <p:tags r:id="rId4"/>
            </p:custDataLst>
          </p:nvPr>
        </p:nvPicPr>
        <p:blipFill rotWithShape="1">
          <a:blip r:embed="rId5">
            <a:alphaModFix amt="80000"/>
          </a:blip>
          <a:srcRect l="12338" r="12338"/>
          <a:stretch>
            <a:fillRect/>
          </a:stretch>
        </p:blipFill>
        <p:spPr>
          <a:xfrm>
            <a:off x="1270" y="-10160"/>
            <a:ext cx="12192000" cy="6858353"/>
          </a:xfrm>
          <a:prstGeom prst="rect">
            <a:avLst/>
          </a:prstGeom>
        </p:spPr>
      </p:pic>
      <p:sp>
        <p:nvSpPr>
          <p:cNvPr id="3" name="矩形 2"/>
          <p:cNvSpPr/>
          <p:nvPr userDrawn="1">
            <p:custDataLst>
              <p:tags r:id="rId6"/>
            </p:custDataLst>
          </p:nvPr>
        </p:nvSpPr>
        <p:spPr>
          <a:xfrm>
            <a:off x="262890" y="213360"/>
            <a:ext cx="11612880" cy="6372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2000">
        <p:random/>
      </p:transition>
    </mc:Choice>
    <mc:Fallback>
      <p:transition>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3.GIF"/><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jpe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7"/>
          <p:cNvSpPr/>
          <p:nvPr userDrawn="1"/>
        </p:nvSpPr>
        <p:spPr>
          <a:xfrm>
            <a:off x="263122" y="213359"/>
            <a:ext cx="11566205" cy="6431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17B8F5-A5FF-4A0B-A2E1-4F5596A69A0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B1A2E2-57F0-4F84-9536-BEA2EEC7D752}" type="slidenum">
              <a:rPr lang="zh-CN" altLang="en-US" smtClean="0"/>
            </a:fld>
            <a:endParaRPr lang="zh-CN" altLang="en-US"/>
          </a:p>
        </p:txBody>
      </p:sp>
      <p:sp>
        <p:nvSpPr>
          <p:cNvPr id="9" name="标题 1"/>
          <p:cNvSpPr>
            <a:spLocks noGrp="1"/>
          </p:cNvSpPr>
          <p:nvPr userDrawn="1"/>
        </p:nvSpPr>
        <p:spPr>
          <a:xfrm>
            <a:off x="1524000" y="1122363"/>
            <a:ext cx="9144000" cy="2387600"/>
          </a:xfrm>
          <a:prstGeom prst="rect">
            <a:avLst/>
          </a:prstGeom>
        </p:spPr>
        <p:txBody>
          <a:bodyPr vert="horz" lIns="91440" tIns="45720" rIns="91440" bIns="45720" rtlCol="0" anchor="b">
            <a:normAutofit/>
          </a:bodyPr>
          <a:lstStyle>
            <a:lvl1pPr algn="ctr">
              <a:defRPr sz="6000"/>
            </a:lvl1pPr>
          </a:lstStyle>
          <a:p>
            <a:r>
              <a:rPr lang="zh-CN" altLang="en-US"/>
              <a:t>单击此处编辑母版标题样式</a:t>
            </a:r>
            <a:endParaRPr lang="zh-CN" altLang="en-US"/>
          </a:p>
        </p:txBody>
      </p:sp>
      <p:sp>
        <p:nvSpPr>
          <p:cNvPr id="10" name="副标题 2"/>
          <p:cNvSpPr>
            <a:spLocks noGrp="1"/>
          </p:cNvSpPr>
          <p:nvPr userDrawn="1"/>
        </p:nvSpPr>
        <p:spPr>
          <a:xfrm>
            <a:off x="1524000" y="3602038"/>
            <a:ext cx="9144000" cy="1655762"/>
          </a:xfrm>
          <a:prstGeom prst="rect">
            <a:avLst/>
          </a:prstGeom>
        </p:spPr>
        <p:txBody>
          <a:bodyPr vert="horz" lIns="91440" tIns="45720" rIns="91440" bIns="45720" rtlCol="0">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1" name="日期占位符 3"/>
          <p:cNvSpPr>
            <a:spLocks noGrp="1"/>
          </p:cNvSpPr>
          <p:nvPr userDrawn="1"/>
        </p:nvSpPr>
        <p:spPr>
          <a:xfrm>
            <a:off x="965200" y="6483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17B8F5-A5FF-4A0B-A2E1-4F5596A69A0D}" type="datetimeFigureOut">
              <a:rPr lang="zh-CN" altLang="en-US" smtClean="0"/>
            </a:fld>
            <a:endParaRPr lang="zh-CN" altLang="en-US"/>
          </a:p>
        </p:txBody>
      </p:sp>
      <p:sp>
        <p:nvSpPr>
          <p:cNvPr id="13" name="灯片编号占位符 5"/>
          <p:cNvSpPr>
            <a:spLocks noGrp="1"/>
          </p:cNvSpPr>
          <p:nvPr userDrawn="1"/>
        </p:nvSpPr>
        <p:spPr>
          <a:xfrm>
            <a:off x="8737600" y="6483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1A2E2-57F0-4F84-9536-BEA2EEC7D752}" type="slidenum">
              <a:rPr lang="zh-CN" altLang="en-US" smtClean="0"/>
            </a:fld>
            <a:endParaRPr lang="zh-CN" altLang="en-US"/>
          </a:p>
        </p:txBody>
      </p:sp>
      <p:pic>
        <p:nvPicPr>
          <p:cNvPr id="14" name="图片 13"/>
          <p:cNvPicPr>
            <a:picLocks noChangeAspect="1"/>
          </p:cNvPicPr>
          <p:nvPr userDrawn="1"/>
        </p:nvPicPr>
        <p:blipFill rotWithShape="1">
          <a:blip r:embed="rId7">
            <a:lum bright="6000"/>
          </a:blip>
          <a:srcRect l="2103" r="2103"/>
          <a:stretch>
            <a:fillRect/>
          </a:stretch>
        </p:blipFill>
        <p:spPr>
          <a:xfrm>
            <a:off x="0" y="0"/>
            <a:ext cx="12192635" cy="6858635"/>
          </a:xfrm>
          <a:prstGeom prst="rect">
            <a:avLst/>
          </a:prstGeom>
        </p:spPr>
      </p:pic>
      <p:pic>
        <p:nvPicPr>
          <p:cNvPr id="15" name="图片 14"/>
          <p:cNvPicPr>
            <a:picLocks noChangeAspect="1"/>
          </p:cNvPicPr>
          <p:nvPr userDrawn="1"/>
        </p:nvPicPr>
        <p:blipFill>
          <a:blip r:embed="rId8"/>
          <a:stretch>
            <a:fillRect/>
          </a:stretch>
        </p:blipFill>
        <p:spPr>
          <a:xfrm>
            <a:off x="9004935" y="4297045"/>
            <a:ext cx="3187700" cy="2560955"/>
          </a:xfrm>
          <a:prstGeom prst="rect">
            <a:avLst/>
          </a:prstGeom>
        </p:spPr>
      </p:pic>
      <p:pic>
        <p:nvPicPr>
          <p:cNvPr id="16" name="图片 15"/>
          <p:cNvPicPr>
            <a:picLocks noChangeAspect="1"/>
          </p:cNvPicPr>
          <p:nvPr userDrawn="1"/>
        </p:nvPicPr>
        <p:blipFill>
          <a:blip r:embed="rId8"/>
          <a:stretch>
            <a:fillRect/>
          </a:stretch>
        </p:blipFill>
        <p:spPr>
          <a:xfrm rot="10800000">
            <a:off x="0" y="0"/>
            <a:ext cx="1769110" cy="1421130"/>
          </a:xfrm>
          <a:prstGeom prst="rect">
            <a:avLst/>
          </a:prstGeom>
        </p:spPr>
      </p:pic>
      <p:pic>
        <p:nvPicPr>
          <p:cNvPr id="17" name="图片 16" descr="集团logo"/>
          <p:cNvPicPr>
            <a:picLocks noChangeAspect="1"/>
          </p:cNvPicPr>
          <p:nvPr userDrawn="1"/>
        </p:nvPicPr>
        <p:blipFill>
          <a:blip r:embed="rId9"/>
          <a:stretch>
            <a:fillRect/>
          </a:stretch>
        </p:blipFill>
        <p:spPr>
          <a:xfrm>
            <a:off x="272415" y="5765800"/>
            <a:ext cx="654473" cy="8661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mc:Choice xmlns:p14="http://schemas.microsoft.com/office/powerpoint/2010/main" Requires="p14">
      <p:transition p14:dur="2000">
        <p:random/>
      </p:transition>
    </mc:Choice>
    <mc:Fallback>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7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tags" Target="../tags/tag10.xml"/><Relationship Id="rId7" Type="http://schemas.openxmlformats.org/officeDocument/2006/relationships/image" Target="../media/image13.png"/><Relationship Id="rId6" Type="http://schemas.openxmlformats.org/officeDocument/2006/relationships/tags" Target="../tags/tag9.xml"/><Relationship Id="rId5" Type="http://schemas.openxmlformats.org/officeDocument/2006/relationships/image" Target="../media/image12.jpeg"/><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5" Type="http://schemas.openxmlformats.org/officeDocument/2006/relationships/notesSlide" Target="../notesSlides/notesSlide1.xml"/><Relationship Id="rId14" Type="http://schemas.openxmlformats.org/officeDocument/2006/relationships/slideLayout" Target="../slideLayouts/slideLayout4.xml"/><Relationship Id="rId13" Type="http://schemas.openxmlformats.org/officeDocument/2006/relationships/image" Target="../media/image16.png"/><Relationship Id="rId12" Type="http://schemas.openxmlformats.org/officeDocument/2006/relationships/tags" Target="../tags/tag12.xml"/><Relationship Id="rId11" Type="http://schemas.openxmlformats.org/officeDocument/2006/relationships/image" Target="../media/image15.png"/><Relationship Id="rId10" Type="http://schemas.openxmlformats.org/officeDocument/2006/relationships/tags" Target="../tags/tag11.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13.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0" Type="http://schemas.openxmlformats.org/officeDocument/2006/relationships/notesSlide" Target="../notesSlides/notesSlide6.xml"/><Relationship Id="rId2" Type="http://schemas.openxmlformats.org/officeDocument/2006/relationships/tags" Target="../tags/tag53.xml"/><Relationship Id="rId19" Type="http://schemas.openxmlformats.org/officeDocument/2006/relationships/slideLayout" Target="../slideLayouts/slideLayout2.xml"/><Relationship Id="rId18" Type="http://schemas.openxmlformats.org/officeDocument/2006/relationships/tags" Target="../tags/tag69.xml"/><Relationship Id="rId17" Type="http://schemas.openxmlformats.org/officeDocument/2006/relationships/tags" Target="../tags/tag68.xml"/><Relationship Id="rId16" Type="http://schemas.openxmlformats.org/officeDocument/2006/relationships/tags" Target="../tags/tag67.xml"/><Relationship Id="rId15" Type="http://schemas.openxmlformats.org/officeDocument/2006/relationships/tags" Target="../tags/tag66.xml"/><Relationship Id="rId14" Type="http://schemas.openxmlformats.org/officeDocument/2006/relationships/tags" Target="../tags/tag65.xml"/><Relationship Id="rId13" Type="http://schemas.openxmlformats.org/officeDocument/2006/relationships/tags" Target="../tags/tag64.xml"/><Relationship Id="rId12" Type="http://schemas.openxmlformats.org/officeDocument/2006/relationships/tags" Target="../tags/tag63.xml"/><Relationship Id="rId11" Type="http://schemas.openxmlformats.org/officeDocument/2006/relationships/tags" Target="../tags/tag62.xml"/><Relationship Id="rId10" Type="http://schemas.openxmlformats.org/officeDocument/2006/relationships/tags" Target="../tags/tag61.xml"/><Relationship Id="rId1" Type="http://schemas.openxmlformats.org/officeDocument/2006/relationships/tags" Target="../tags/tag5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image" Target="../media/image20.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9" Type="http://schemas.openxmlformats.org/officeDocument/2006/relationships/notesSlide" Target="../notesSlides/notesSlide10.xml"/><Relationship Id="rId28" Type="http://schemas.openxmlformats.org/officeDocument/2006/relationships/slideLayout" Target="../slideLayouts/slideLayout2.xml"/><Relationship Id="rId27" Type="http://schemas.openxmlformats.org/officeDocument/2006/relationships/tags" Target="../tags/tag97.xml"/><Relationship Id="rId26" Type="http://schemas.openxmlformats.org/officeDocument/2006/relationships/image" Target="../media/image20.png"/><Relationship Id="rId25" Type="http://schemas.openxmlformats.org/officeDocument/2006/relationships/tags" Target="../tags/tag96.xml"/><Relationship Id="rId24" Type="http://schemas.openxmlformats.org/officeDocument/2006/relationships/tags" Target="../tags/tag95.xml"/><Relationship Id="rId23" Type="http://schemas.openxmlformats.org/officeDocument/2006/relationships/tags" Target="../tags/tag94.xml"/><Relationship Id="rId22" Type="http://schemas.openxmlformats.org/officeDocument/2006/relationships/tags" Target="../tags/tag93.xml"/><Relationship Id="rId21" Type="http://schemas.openxmlformats.org/officeDocument/2006/relationships/tags" Target="../tags/tag92.xml"/><Relationship Id="rId20" Type="http://schemas.openxmlformats.org/officeDocument/2006/relationships/tags" Target="../tags/tag91.xml"/><Relationship Id="rId2" Type="http://schemas.openxmlformats.org/officeDocument/2006/relationships/tags" Target="../tags/tag73.xml"/><Relationship Id="rId19" Type="http://schemas.openxmlformats.org/officeDocument/2006/relationships/tags" Target="../tags/tag90.xml"/><Relationship Id="rId18" Type="http://schemas.openxmlformats.org/officeDocument/2006/relationships/tags" Target="../tags/tag89.xml"/><Relationship Id="rId17" Type="http://schemas.openxmlformats.org/officeDocument/2006/relationships/tags" Target="../tags/tag88.xml"/><Relationship Id="rId16" Type="http://schemas.openxmlformats.org/officeDocument/2006/relationships/tags" Target="../tags/tag87.xml"/><Relationship Id="rId15" Type="http://schemas.openxmlformats.org/officeDocument/2006/relationships/tags" Target="../tags/tag86.xml"/><Relationship Id="rId14" Type="http://schemas.openxmlformats.org/officeDocument/2006/relationships/tags" Target="../tags/tag85.xml"/><Relationship Id="rId13" Type="http://schemas.openxmlformats.org/officeDocument/2006/relationships/tags" Target="../tags/tag84.xml"/><Relationship Id="rId12" Type="http://schemas.openxmlformats.org/officeDocument/2006/relationships/tags" Target="../tags/tag83.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tags" Target="../tags/tag72.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tags" Target="../tags/tag98.xml"/><Relationship Id="rId1"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2.xml"/><Relationship Id="rId6" Type="http://schemas.openxmlformats.org/officeDocument/2006/relationships/tags" Target="../tags/tag99.xml"/><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7" Type="http://schemas.openxmlformats.org/officeDocument/2006/relationships/slideLayout" Target="../slideLayouts/slideLayout5.xml"/><Relationship Id="rId26" Type="http://schemas.openxmlformats.org/officeDocument/2006/relationships/image" Target="../media/image18.png"/><Relationship Id="rId25" Type="http://schemas.openxmlformats.org/officeDocument/2006/relationships/tags" Target="../tags/tag36.xml"/><Relationship Id="rId24" Type="http://schemas.openxmlformats.org/officeDocument/2006/relationships/image" Target="../media/image17.png"/><Relationship Id="rId23" Type="http://schemas.openxmlformats.org/officeDocument/2006/relationships/tags" Target="../tags/tag35.xml"/><Relationship Id="rId22" Type="http://schemas.openxmlformats.org/officeDocument/2006/relationships/tags" Target="../tags/tag34.xml"/><Relationship Id="rId21" Type="http://schemas.openxmlformats.org/officeDocument/2006/relationships/tags" Target="../tags/tag33.xml"/><Relationship Id="rId20" Type="http://schemas.openxmlformats.org/officeDocument/2006/relationships/tags" Target="../tags/tag32.xml"/><Relationship Id="rId2" Type="http://schemas.openxmlformats.org/officeDocument/2006/relationships/tags" Target="../tags/tag14.xml"/><Relationship Id="rId19" Type="http://schemas.openxmlformats.org/officeDocument/2006/relationships/tags" Target="../tags/tag31.xml"/><Relationship Id="rId18" Type="http://schemas.openxmlformats.org/officeDocument/2006/relationships/tags" Target="../tags/tag30.xml"/><Relationship Id="rId17" Type="http://schemas.openxmlformats.org/officeDocument/2006/relationships/tags" Target="../tags/tag29.xml"/><Relationship Id="rId16" Type="http://schemas.openxmlformats.org/officeDocument/2006/relationships/tags" Target="../tags/tag28.xml"/><Relationship Id="rId15" Type="http://schemas.openxmlformats.org/officeDocument/2006/relationships/tags" Target="../tags/tag27.xml"/><Relationship Id="rId14" Type="http://schemas.openxmlformats.org/officeDocument/2006/relationships/tags" Target="../tags/tag26.xml"/><Relationship Id="rId13" Type="http://schemas.openxmlformats.org/officeDocument/2006/relationships/tags" Target="../tags/tag25.xml"/><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tags" Target="../tags/tag13.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image" Target="../media/image20.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tags" Target="../tags/tag101.xml"/><Relationship Id="rId1" Type="http://schemas.openxmlformats.org/officeDocument/2006/relationships/image" Target="../media/image20.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04.xml"/><Relationship Id="rId7" Type="http://schemas.openxmlformats.org/officeDocument/2006/relationships/image" Target="../media/image28.svg"/><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3" Type="http://schemas.openxmlformats.org/officeDocument/2006/relationships/tags" Target="../tags/tag103.xml"/><Relationship Id="rId2" Type="http://schemas.openxmlformats.org/officeDocument/2006/relationships/tags" Target="../tags/tag102.xml"/><Relationship Id="rId10" Type="http://schemas.openxmlformats.org/officeDocument/2006/relationships/notesSlide" Target="../notesSlides/notesSlide15.xml"/><Relationship Id="rId1" Type="http://schemas.openxmlformats.org/officeDocument/2006/relationships/image" Target="../media/image20.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xml"/><Relationship Id="rId3" Type="http://schemas.openxmlformats.org/officeDocument/2006/relationships/tags" Target="../tags/tag105.xml"/><Relationship Id="rId2" Type="http://schemas.openxmlformats.org/officeDocument/2006/relationships/image" Target="../media/image29.png"/><Relationship Id="rId1" Type="http://schemas.openxmlformats.org/officeDocument/2006/relationships/image" Target="../media/image20.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tags" Target="../tags/tag106.xml"/><Relationship Id="rId2" Type="http://schemas.openxmlformats.org/officeDocument/2006/relationships/image" Target="../media/image30.png"/><Relationship Id="rId1" Type="http://schemas.openxmlformats.org/officeDocument/2006/relationships/image" Target="../media/image20.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openxmlformats.org/officeDocument/2006/relationships/tags" Target="../tags/tag107.xml"/><Relationship Id="rId1" Type="http://schemas.openxmlformats.org/officeDocument/2006/relationships/image" Target="../media/image20.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20.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tags" Target="../tags/tag108.xml"/><Relationship Id="rId1"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tags" Target="../tags/tag109.xml"/><Relationship Id="rId1"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2.jpeg"/><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image" Target="../media/image19.png"/><Relationship Id="rId1" Type="http://schemas.openxmlformats.org/officeDocument/2006/relationships/tags" Target="../tags/tag3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20.png"/></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tags" Target="../tags/tag112.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20.png"/></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2.xml"/><Relationship Id="rId4" Type="http://schemas.openxmlformats.org/officeDocument/2006/relationships/tags" Target="../tags/tag113.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20.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2.xml"/><Relationship Id="rId4" Type="http://schemas.openxmlformats.org/officeDocument/2006/relationships/tags" Target="../tags/tag114.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20.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2.xml"/><Relationship Id="rId2" Type="http://schemas.openxmlformats.org/officeDocument/2006/relationships/tags" Target="../tags/tag115.xml"/><Relationship Id="rId1"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2.xml"/><Relationship Id="rId1" Type="http://schemas.openxmlformats.org/officeDocument/2006/relationships/image" Target="../media/image20.png"/></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2.xml"/><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20.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2.xml"/><Relationship Id="rId2" Type="http://schemas.openxmlformats.org/officeDocument/2006/relationships/tags" Target="../tags/tag116.xml"/><Relationship Id="rId1" Type="http://schemas.openxmlformats.org/officeDocument/2006/relationships/image" Target="../media/image20.png"/></Relationships>
</file>

<file path=ppt/slides/_rels/slide42.xml.rels><?xml version="1.0" encoding="UTF-8" standalone="yes"?>
<Relationships xmlns="http://schemas.openxmlformats.org/package/2006/relationships"><Relationship Id="rId7" Type="http://schemas.openxmlformats.org/officeDocument/2006/relationships/notesSlide" Target="../notesSlides/notesSlide35.xml"/><Relationship Id="rId6" Type="http://schemas.openxmlformats.org/officeDocument/2006/relationships/slideLayout" Target="../slideLayouts/slideLayout2.xml"/><Relationship Id="rId5" Type="http://schemas.openxmlformats.org/officeDocument/2006/relationships/tags" Target="../tags/tag118.xml"/><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tags" Target="../tags/tag117.xml"/><Relationship Id="rId1" Type="http://schemas.openxmlformats.org/officeDocument/2006/relationships/image" Target="../media/image20.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2.xml"/><Relationship Id="rId2" Type="http://schemas.openxmlformats.org/officeDocument/2006/relationships/tags" Target="../tags/tag119.xml"/><Relationship Id="rId1" Type="http://schemas.openxmlformats.org/officeDocument/2006/relationships/image" Target="../media/image20.pn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2.xml"/><Relationship Id="rId2" Type="http://schemas.openxmlformats.org/officeDocument/2006/relationships/tags" Target="../tags/tag120.xml"/><Relationship Id="rId1" Type="http://schemas.openxmlformats.org/officeDocument/2006/relationships/image" Target="../media/image20.png"/></Relationships>
</file>

<file path=ppt/slides/_rels/slide45.xml.rels><?xml version="1.0" encoding="UTF-8" standalone="yes"?>
<Relationships xmlns="http://schemas.openxmlformats.org/package/2006/relationships"><Relationship Id="rId9" Type="http://schemas.openxmlformats.org/officeDocument/2006/relationships/tags" Target="../tags/tag128.xml"/><Relationship Id="rId8" Type="http://schemas.openxmlformats.org/officeDocument/2006/relationships/tags" Target="../tags/tag127.xml"/><Relationship Id="rId7" Type="http://schemas.openxmlformats.org/officeDocument/2006/relationships/tags" Target="../tags/tag126.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2" Type="http://schemas.openxmlformats.org/officeDocument/2006/relationships/notesSlide" Target="../notesSlides/notesSlide38.xml"/><Relationship Id="rId11" Type="http://schemas.openxmlformats.org/officeDocument/2006/relationships/slideLayout" Target="../slideLayouts/slideLayout2.xml"/><Relationship Id="rId10" Type="http://schemas.openxmlformats.org/officeDocument/2006/relationships/tags" Target="../tags/tag129.xml"/><Relationship Id="rId1" Type="http://schemas.openxmlformats.org/officeDocument/2006/relationships/image" Target="../media/image20.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2.xml"/><Relationship Id="rId2" Type="http://schemas.openxmlformats.org/officeDocument/2006/relationships/tags" Target="../tags/tag130.xml"/><Relationship Id="rId1" Type="http://schemas.openxmlformats.org/officeDocument/2006/relationships/image" Target="../media/image20.png"/></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2.xml"/><Relationship Id="rId3" Type="http://schemas.openxmlformats.org/officeDocument/2006/relationships/tags" Target="../tags/tag131.xml"/><Relationship Id="rId2" Type="http://schemas.openxmlformats.org/officeDocument/2006/relationships/image" Target="../media/image47.png"/><Relationship Id="rId1" Type="http://schemas.openxmlformats.org/officeDocument/2006/relationships/image" Target="../media/image20.png"/></Relationships>
</file>

<file path=ppt/slides/_rels/slide48.xml.rels><?xml version="1.0" encoding="UTF-8" standalone="yes"?>
<Relationships xmlns="http://schemas.openxmlformats.org/package/2006/relationships"><Relationship Id="rId7" Type="http://schemas.openxmlformats.org/officeDocument/2006/relationships/notesSlide" Target="../notesSlides/notesSlide41.xml"/><Relationship Id="rId6" Type="http://schemas.openxmlformats.org/officeDocument/2006/relationships/slideLayout" Target="../slideLayouts/slideLayout2.xml"/><Relationship Id="rId5" Type="http://schemas.openxmlformats.org/officeDocument/2006/relationships/tags" Target="../tags/tag132.xml"/><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20.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2.xml"/><Relationship Id="rId2" Type="http://schemas.openxmlformats.org/officeDocument/2006/relationships/tags" Target="../tags/tag133.xml"/><Relationship Id="rId1"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50.xml.rels><?xml version="1.0" encoding="UTF-8" standalone="yes"?>
<Relationships xmlns="http://schemas.openxmlformats.org/package/2006/relationships"><Relationship Id="rId7" Type="http://schemas.openxmlformats.org/officeDocument/2006/relationships/notesSlide" Target="../notesSlides/notesSlide43.xml"/><Relationship Id="rId6" Type="http://schemas.openxmlformats.org/officeDocument/2006/relationships/slideLayout" Target="../slideLayouts/slideLayout2.xml"/><Relationship Id="rId5" Type="http://schemas.openxmlformats.org/officeDocument/2006/relationships/tags" Target="../tags/tag134.xml"/><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20.png"/></Relationships>
</file>

<file path=ppt/slides/_rels/slide51.xml.rels><?xml version="1.0" encoding="UTF-8" standalone="yes"?>
<Relationships xmlns="http://schemas.openxmlformats.org/package/2006/relationships"><Relationship Id="rId5" Type="http://schemas.openxmlformats.org/officeDocument/2006/relationships/notesSlide" Target="../notesSlides/notesSlide44.xml"/><Relationship Id="rId4" Type="http://schemas.openxmlformats.org/officeDocument/2006/relationships/slideLayout" Target="../slideLayouts/slideLayout2.xml"/><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image" Target="../media/image2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tags" Target="../tags/tag13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13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139.xml"/></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2.xml"/><Relationship Id="rId2" Type="http://schemas.openxmlformats.org/officeDocument/2006/relationships/tags" Target="../tags/tag140.xml"/><Relationship Id="rId1" Type="http://schemas.openxmlformats.org/officeDocument/2006/relationships/image" Target="../media/image20.png"/></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49.xml"/><Relationship Id="rId7"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tags" Target="../tags/tag141.xml"/><Relationship Id="rId1" Type="http://schemas.openxmlformats.org/officeDocument/2006/relationships/image" Target="../media/image20.png"/></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20.png"/></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image" Target="../media/image20.png"/></Relationships>
</file>

<file path=ppt/slides/_rels/slide59.xml.rels><?xml version="1.0" encoding="UTF-8" standalone="yes"?>
<Relationships xmlns="http://schemas.openxmlformats.org/package/2006/relationships"><Relationship Id="rId5" Type="http://schemas.openxmlformats.org/officeDocument/2006/relationships/notesSlide" Target="../notesSlides/notesSlide52.xml"/><Relationship Id="rId4" Type="http://schemas.openxmlformats.org/officeDocument/2006/relationships/slideLayout" Target="../slideLayouts/slideLayout2.xml"/><Relationship Id="rId3" Type="http://schemas.openxmlformats.org/officeDocument/2006/relationships/tags" Target="../tags/tag144.xml"/><Relationship Id="rId2" Type="http://schemas.openxmlformats.org/officeDocument/2006/relationships/image" Target="../media/image58.png"/><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60.xml.rels><?xml version="1.0" encoding="UTF-8" standalone="yes"?>
<Relationships xmlns="http://schemas.openxmlformats.org/package/2006/relationships"><Relationship Id="rId6" Type="http://schemas.openxmlformats.org/officeDocument/2006/relationships/notesSlide" Target="../notesSlides/notesSlide53.xml"/><Relationship Id="rId5" Type="http://schemas.openxmlformats.org/officeDocument/2006/relationships/slideLayout" Target="../slideLayouts/slideLayout2.xml"/><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20.png"/></Relationships>
</file>

<file path=ppt/slides/_rels/slide61.xml.rels><?xml version="1.0" encoding="UTF-8" standalone="yes"?>
<Relationships xmlns="http://schemas.openxmlformats.org/package/2006/relationships"><Relationship Id="rId6" Type="http://schemas.openxmlformats.org/officeDocument/2006/relationships/notesSlide" Target="../notesSlides/notesSlide54.xml"/><Relationship Id="rId5" Type="http://schemas.openxmlformats.org/officeDocument/2006/relationships/slideLayout" Target="../slideLayouts/slideLayout2.xml"/><Relationship Id="rId4" Type="http://schemas.openxmlformats.org/officeDocument/2006/relationships/tags" Target="../tags/tag145.xml"/><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20.png"/></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55.xml"/><Relationship Id="rId3" Type="http://schemas.openxmlformats.org/officeDocument/2006/relationships/slideLayout" Target="../slideLayouts/slideLayout2.xml"/><Relationship Id="rId2" Type="http://schemas.openxmlformats.org/officeDocument/2006/relationships/tags" Target="../tags/tag146.xml"/><Relationship Id="rId1" Type="http://schemas.openxmlformats.org/officeDocument/2006/relationships/image" Target="../media/image20.png"/></Relationships>
</file>

<file path=ppt/slides/_rels/slide63.xml.rels><?xml version="1.0" encoding="UTF-8" standalone="yes"?>
<Relationships xmlns="http://schemas.openxmlformats.org/package/2006/relationships"><Relationship Id="rId4" Type="http://schemas.openxmlformats.org/officeDocument/2006/relationships/notesSlide" Target="../notesSlides/notesSlide56.xml"/><Relationship Id="rId3" Type="http://schemas.openxmlformats.org/officeDocument/2006/relationships/slideLayout" Target="../slideLayouts/slideLayout2.xml"/><Relationship Id="rId2" Type="http://schemas.openxmlformats.org/officeDocument/2006/relationships/tags" Target="../tags/tag147.xml"/><Relationship Id="rId1" Type="http://schemas.openxmlformats.org/officeDocument/2006/relationships/image" Target="../media/image20.png"/></Relationships>
</file>

<file path=ppt/slides/_rels/slide64.xml.rels><?xml version="1.0" encoding="UTF-8" standalone="yes"?>
<Relationships xmlns="http://schemas.openxmlformats.org/package/2006/relationships"><Relationship Id="rId4" Type="http://schemas.openxmlformats.org/officeDocument/2006/relationships/notesSlide" Target="../notesSlides/notesSlide57.xml"/><Relationship Id="rId3" Type="http://schemas.openxmlformats.org/officeDocument/2006/relationships/slideLayout" Target="../slideLayouts/slideLayout2.xml"/><Relationship Id="rId2" Type="http://schemas.openxmlformats.org/officeDocument/2006/relationships/tags" Target="../tags/tag148.xml"/><Relationship Id="rId1" Type="http://schemas.openxmlformats.org/officeDocument/2006/relationships/image" Target="../media/image20.png"/></Relationships>
</file>

<file path=ppt/slides/_rels/slide65.xml.rels><?xml version="1.0" encoding="UTF-8" standalone="yes"?>
<Relationships xmlns="http://schemas.openxmlformats.org/package/2006/relationships"><Relationship Id="rId4" Type="http://schemas.openxmlformats.org/officeDocument/2006/relationships/notesSlide" Target="../notesSlides/notesSlide58.xml"/><Relationship Id="rId3" Type="http://schemas.openxmlformats.org/officeDocument/2006/relationships/slideLayout" Target="../slideLayouts/slideLayout2.xml"/><Relationship Id="rId2" Type="http://schemas.openxmlformats.org/officeDocument/2006/relationships/tags" Target="../tags/tag149.xml"/><Relationship Id="rId1" Type="http://schemas.openxmlformats.org/officeDocument/2006/relationships/image" Target="../media/image20.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68.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tags" Target="../tags/tag156.xml"/><Relationship Id="rId7" Type="http://schemas.openxmlformats.org/officeDocument/2006/relationships/tags" Target="../tags/tag155.xml"/><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tags" Target="../tags/tag151.xml"/><Relationship Id="rId26" Type="http://schemas.openxmlformats.org/officeDocument/2006/relationships/notesSlide" Target="../notesSlides/notesSlide61.xml"/><Relationship Id="rId25" Type="http://schemas.openxmlformats.org/officeDocument/2006/relationships/slideLayout" Target="../slideLayouts/slideLayout2.xml"/><Relationship Id="rId24" Type="http://schemas.openxmlformats.org/officeDocument/2006/relationships/tags" Target="../tags/tag172.xml"/><Relationship Id="rId23" Type="http://schemas.openxmlformats.org/officeDocument/2006/relationships/tags" Target="../tags/tag171.xml"/><Relationship Id="rId22" Type="http://schemas.openxmlformats.org/officeDocument/2006/relationships/tags" Target="../tags/tag170.xml"/><Relationship Id="rId21" Type="http://schemas.openxmlformats.org/officeDocument/2006/relationships/tags" Target="../tags/tag169.xml"/><Relationship Id="rId20" Type="http://schemas.openxmlformats.org/officeDocument/2006/relationships/tags" Target="../tags/tag168.xml"/><Relationship Id="rId2" Type="http://schemas.openxmlformats.org/officeDocument/2006/relationships/tags" Target="../tags/tag150.xml"/><Relationship Id="rId19" Type="http://schemas.openxmlformats.org/officeDocument/2006/relationships/tags" Target="../tags/tag167.xml"/><Relationship Id="rId18" Type="http://schemas.openxmlformats.org/officeDocument/2006/relationships/tags" Target="../tags/tag166.xml"/><Relationship Id="rId17" Type="http://schemas.openxmlformats.org/officeDocument/2006/relationships/tags" Target="../tags/tag165.xml"/><Relationship Id="rId16" Type="http://schemas.openxmlformats.org/officeDocument/2006/relationships/tags" Target="../tags/tag164.xml"/><Relationship Id="rId15" Type="http://schemas.openxmlformats.org/officeDocument/2006/relationships/tags" Target="../tags/tag163.xml"/><Relationship Id="rId14" Type="http://schemas.openxmlformats.org/officeDocument/2006/relationships/tags" Target="../tags/tag162.xml"/><Relationship Id="rId13" Type="http://schemas.openxmlformats.org/officeDocument/2006/relationships/tags" Target="../tags/tag161.xml"/><Relationship Id="rId12" Type="http://schemas.openxmlformats.org/officeDocument/2006/relationships/tags" Target="../tags/tag160.xml"/><Relationship Id="rId11" Type="http://schemas.openxmlformats.org/officeDocument/2006/relationships/tags" Target="../tags/tag159.xml"/><Relationship Id="rId10" Type="http://schemas.openxmlformats.org/officeDocument/2006/relationships/tags" Target="../tags/tag158.xml"/><Relationship Id="rId1" Type="http://schemas.openxmlformats.org/officeDocument/2006/relationships/image" Target="../media/image20.png"/></Relationships>
</file>

<file path=ppt/slides/_rels/slide69.xml.rels><?xml version="1.0" encoding="UTF-8" standalone="yes"?>
<Relationships xmlns="http://schemas.openxmlformats.org/package/2006/relationships"><Relationship Id="rId6" Type="http://schemas.openxmlformats.org/officeDocument/2006/relationships/notesSlide" Target="../notesSlides/notesSlide62.xml"/><Relationship Id="rId5" Type="http://schemas.openxmlformats.org/officeDocument/2006/relationships/slideLayout" Target="../slideLayouts/slideLayout2.xml"/><Relationship Id="rId4" Type="http://schemas.openxmlformats.org/officeDocument/2006/relationships/tags" Target="../tags/tag173.xml"/><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70.xml.rels><?xml version="1.0" encoding="UTF-8" standalone="yes"?>
<Relationships xmlns="http://schemas.openxmlformats.org/package/2006/relationships"><Relationship Id="rId4" Type="http://schemas.openxmlformats.org/officeDocument/2006/relationships/notesSlide" Target="../notesSlides/notesSlide63.xml"/><Relationship Id="rId3" Type="http://schemas.openxmlformats.org/officeDocument/2006/relationships/slideLayout" Target="../slideLayouts/slideLayout2.xml"/><Relationship Id="rId2" Type="http://schemas.openxmlformats.org/officeDocument/2006/relationships/tags" Target="../tags/tag174.xml"/><Relationship Id="rId1" Type="http://schemas.openxmlformats.org/officeDocument/2006/relationships/image" Target="../media/image20.png"/></Relationships>
</file>

<file path=ppt/slides/_rels/slide71.xml.rels><?xml version="1.0" encoding="UTF-8" standalone="yes"?>
<Relationships xmlns="http://schemas.openxmlformats.org/package/2006/relationships"><Relationship Id="rId9" Type="http://schemas.openxmlformats.org/officeDocument/2006/relationships/image" Target="../media/image73.png"/><Relationship Id="rId8" Type="http://schemas.openxmlformats.org/officeDocument/2006/relationships/image" Target="../media/image72.png"/><Relationship Id="rId7" Type="http://schemas.openxmlformats.org/officeDocument/2006/relationships/image" Target="../media/image71.png"/><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2" Type="http://schemas.openxmlformats.org/officeDocument/2006/relationships/notesSlide" Target="../notesSlides/notesSlide64.xml"/><Relationship Id="rId11" Type="http://schemas.openxmlformats.org/officeDocument/2006/relationships/slideLayout" Target="../slideLayouts/slideLayout2.xml"/><Relationship Id="rId10" Type="http://schemas.openxmlformats.org/officeDocument/2006/relationships/tags" Target="../tags/tag175.xml"/><Relationship Id="rId1" Type="http://schemas.openxmlformats.org/officeDocument/2006/relationships/image" Target="../media/image20.png"/></Relationships>
</file>

<file path=ppt/slides/_rels/slide72.xml.rels><?xml version="1.0" encoding="UTF-8" standalone="yes"?>
<Relationships xmlns="http://schemas.openxmlformats.org/package/2006/relationships"><Relationship Id="rId6" Type="http://schemas.openxmlformats.org/officeDocument/2006/relationships/notesSlide" Target="../notesSlides/notesSlide65.xml"/><Relationship Id="rId5" Type="http://schemas.openxmlformats.org/officeDocument/2006/relationships/slideLayout" Target="../slideLayouts/slideLayout2.xml"/><Relationship Id="rId4" Type="http://schemas.openxmlformats.org/officeDocument/2006/relationships/tags" Target="../tags/tag176.xml"/><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20.png"/></Relationships>
</file>

<file path=ppt/slides/_rels/slide7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83.xml"/><Relationship Id="rId7" Type="http://schemas.openxmlformats.org/officeDocument/2006/relationships/tags" Target="../tags/tag182.xml"/><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tags" Target="../tags/tag177.xml"/><Relationship Id="rId10" Type="http://schemas.openxmlformats.org/officeDocument/2006/relationships/notesSlide" Target="../notesSlides/notesSlide66.xml"/><Relationship Id="rId1" Type="http://schemas.openxmlformats.org/officeDocument/2006/relationships/image" Target="../media/image20.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75.xml.rels><?xml version="1.0" encoding="UTF-8" standalone="yes"?>
<Relationships xmlns="http://schemas.openxmlformats.org/package/2006/relationships"><Relationship Id="rId4" Type="http://schemas.openxmlformats.org/officeDocument/2006/relationships/notesSlide" Target="../notesSlides/notesSlide68.xml"/><Relationship Id="rId3" Type="http://schemas.openxmlformats.org/officeDocument/2006/relationships/slideLayout" Target="../slideLayouts/slideLayout2.xml"/><Relationship Id="rId2" Type="http://schemas.openxmlformats.org/officeDocument/2006/relationships/tags" Target="../tags/tag184.xml"/><Relationship Id="rId1" Type="http://schemas.openxmlformats.org/officeDocument/2006/relationships/image" Target="../media/image20.png"/></Relationships>
</file>

<file path=ppt/slides/_rels/slide7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89.xml"/><Relationship Id="rId6" Type="http://schemas.openxmlformats.org/officeDocument/2006/relationships/image" Target="../media/image12.jpeg"/><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image" Target="../media/image19.png"/><Relationship Id="rId1" Type="http://schemas.openxmlformats.org/officeDocument/2006/relationships/tags" Target="../tags/tag185.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90.xml"/><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47.xml"/><Relationship Id="rId6" Type="http://schemas.openxmlformats.org/officeDocument/2006/relationships/image" Target="../media/image12.jpeg"/><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image" Target="../media/image19.png"/><Relationship Id="rId1" Type="http://schemas.openxmlformats.org/officeDocument/2006/relationships/tags" Target="../tags/tag43.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91.xml"/><Relationship Id="rId1" Type="http://schemas.openxmlformats.org/officeDocument/2006/relationships/image" Target="../media/image20.png"/></Relationships>
</file>

<file path=ppt/slides/_rels/slide8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 Id="rId3"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image" Target="../media/image20.png"/></Relationships>
</file>

<file path=ppt/slides/_rels/slide8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1.png"/><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20.pn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8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0.png"/><Relationship Id="rId2" Type="http://schemas.openxmlformats.org/officeDocument/2006/relationships/image" Target="../media/image83.png"/><Relationship Id="rId1" Type="http://schemas.openxmlformats.org/officeDocument/2006/relationships/image" Target="../media/image82.jpe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0.png"/><Relationship Id="rId1" Type="http://schemas.openxmlformats.org/officeDocument/2006/relationships/image" Target="../media/image84.GIF"/></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9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2.jpeg"/><Relationship Id="rId3" Type="http://schemas.openxmlformats.org/officeDocument/2006/relationships/image" Target="../media/image85.png"/><Relationship Id="rId2" Type="http://schemas.openxmlformats.org/officeDocument/2006/relationships/image" Target="../media/image16.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bwMode="auto">
          <a:xfrm>
            <a:off x="294086" y="2681875"/>
            <a:ext cx="11592399" cy="1309370"/>
          </a:xfrm>
          <a:prstGeom prst="rect">
            <a:avLst/>
          </a:prstGeom>
          <a:noFill/>
          <a:effectLst/>
        </p:spPr>
        <p:txBody>
          <a:bodyPr wrap="square" rtlCol="0">
            <a:spAutoFit/>
          </a:bodyPr>
          <a:p>
            <a:pPr lvl="0" indent="0" algn="ctr" fontAlgn="auto">
              <a:lnSpc>
                <a:spcPct val="110000"/>
              </a:lnSpc>
            </a:pPr>
            <a:r>
              <a:rPr lang="zh-CN" sz="3600" spc="600" dirty="0">
                <a:solidFill>
                  <a:srgbClr val="E61817"/>
                </a:solidFill>
                <a:latin typeface="方正小标宋_GBK" panose="03000509000000000000" charset="-122"/>
                <a:ea typeface="方正小标宋_GBK" panose="03000509000000000000" charset="-122"/>
                <a:sym typeface="+mn-lt"/>
              </a:rPr>
              <a:t>新形势下推进党支部标准化规范化建设</a:t>
            </a:r>
            <a:endParaRPr lang="zh-CN" sz="3600" spc="600" dirty="0">
              <a:solidFill>
                <a:srgbClr val="E61817"/>
              </a:solidFill>
              <a:latin typeface="方正小标宋_GBK" panose="03000509000000000000" charset="-122"/>
              <a:ea typeface="方正小标宋_GBK" panose="03000509000000000000" charset="-122"/>
              <a:sym typeface="+mn-lt"/>
            </a:endParaRPr>
          </a:p>
          <a:p>
            <a:pPr lvl="0" indent="0" algn="ctr" fontAlgn="auto">
              <a:lnSpc>
                <a:spcPct val="110000"/>
              </a:lnSpc>
            </a:pPr>
            <a:r>
              <a:rPr lang="zh-CN" sz="3600" spc="600" dirty="0">
                <a:solidFill>
                  <a:srgbClr val="E61817"/>
                </a:solidFill>
                <a:latin typeface="方正小标宋_GBK" panose="03000509000000000000" charset="-122"/>
                <a:ea typeface="方正小标宋_GBK" panose="03000509000000000000" charset="-122"/>
                <a:sym typeface="+mn-lt"/>
              </a:rPr>
              <a:t>工</a:t>
            </a:r>
            <a:r>
              <a:rPr lang="en-US" altLang="zh-CN" sz="3600" spc="600" dirty="0">
                <a:solidFill>
                  <a:srgbClr val="E61817"/>
                </a:solidFill>
                <a:latin typeface="方正小标宋_GBK" panose="03000509000000000000" charset="-122"/>
                <a:ea typeface="方正小标宋_GBK" panose="03000509000000000000" charset="-122"/>
                <a:sym typeface="+mn-lt"/>
              </a:rPr>
              <a:t> </a:t>
            </a:r>
            <a:r>
              <a:rPr lang="zh-CN" sz="3600" spc="600" dirty="0">
                <a:solidFill>
                  <a:srgbClr val="E61817"/>
                </a:solidFill>
                <a:latin typeface="方正小标宋_GBK" panose="03000509000000000000" charset="-122"/>
                <a:ea typeface="方正小标宋_GBK" panose="03000509000000000000" charset="-122"/>
                <a:sym typeface="+mn-lt"/>
              </a:rPr>
              <a:t>作</a:t>
            </a:r>
            <a:r>
              <a:rPr lang="en-US" altLang="zh-CN" sz="3600" spc="600" dirty="0">
                <a:solidFill>
                  <a:srgbClr val="E61817"/>
                </a:solidFill>
                <a:latin typeface="方正小标宋_GBK" panose="03000509000000000000" charset="-122"/>
                <a:ea typeface="方正小标宋_GBK" panose="03000509000000000000" charset="-122"/>
                <a:sym typeface="+mn-lt"/>
              </a:rPr>
              <a:t> </a:t>
            </a:r>
            <a:r>
              <a:rPr lang="zh-CN" sz="3600" spc="600" dirty="0">
                <a:solidFill>
                  <a:srgbClr val="E61817"/>
                </a:solidFill>
                <a:latin typeface="方正小标宋_GBK" panose="03000509000000000000" charset="-122"/>
                <a:ea typeface="方正小标宋_GBK" panose="03000509000000000000" charset="-122"/>
                <a:sym typeface="+mn-lt"/>
              </a:rPr>
              <a:t>实</a:t>
            </a:r>
            <a:r>
              <a:rPr lang="en-US" altLang="zh-CN" sz="3600" spc="600" dirty="0">
                <a:solidFill>
                  <a:srgbClr val="E61817"/>
                </a:solidFill>
                <a:latin typeface="方正小标宋_GBK" panose="03000509000000000000" charset="-122"/>
                <a:ea typeface="方正小标宋_GBK" panose="03000509000000000000" charset="-122"/>
                <a:sym typeface="+mn-lt"/>
              </a:rPr>
              <a:t> </a:t>
            </a:r>
            <a:r>
              <a:rPr lang="zh-CN" sz="3600" spc="600" dirty="0">
                <a:solidFill>
                  <a:srgbClr val="E61817"/>
                </a:solidFill>
                <a:latin typeface="方正小标宋_GBK" panose="03000509000000000000" charset="-122"/>
                <a:ea typeface="方正小标宋_GBK" panose="03000509000000000000" charset="-122"/>
                <a:sym typeface="+mn-lt"/>
              </a:rPr>
              <a:t>务</a:t>
            </a:r>
            <a:endParaRPr lang="zh-CN" sz="3600" spc="600" dirty="0">
              <a:solidFill>
                <a:srgbClr val="E61817"/>
              </a:solidFill>
              <a:latin typeface="方正小标宋_GBK" panose="03000509000000000000" charset="-122"/>
              <a:ea typeface="方正小标宋_GBK" panose="03000509000000000000" charset="-122"/>
              <a:sym typeface="+mn-lt"/>
            </a:endParaRPr>
          </a:p>
        </p:txBody>
      </p:sp>
      <p:sp>
        <p:nvSpPr>
          <p:cNvPr id="21" name="1"/>
          <p:cNvSpPr/>
          <p:nvPr>
            <p:custDataLst>
              <p:tags r:id="rId2"/>
            </p:custDataLst>
          </p:nvPr>
        </p:nvSpPr>
        <p:spPr>
          <a:xfrm>
            <a:off x="2011045" y="4015740"/>
            <a:ext cx="8170545" cy="661670"/>
          </a:xfrm>
          <a:prstGeom prst="roundRect">
            <a:avLst/>
          </a:prstGeom>
          <a:solidFill>
            <a:srgbClr val="C00000"/>
          </a:solidFill>
          <a:ln w="12700" cap="flat" cmpd="sng" algn="ctr">
            <a:noFill/>
            <a:prstDash val="solid"/>
            <a:miter lim="800000"/>
          </a:ln>
          <a:effectLst/>
        </p:spPr>
        <p:txBody>
          <a:bodyPr rtlCol="0" anchor="ctr"/>
          <a:p>
            <a:pPr marL="0" marR="0" lvl="0" indent="0" algn="ctr" defTabSz="913765" eaLnBrk="1" fontAlgn="auto" latinLnBrk="0" hangingPunct="1">
              <a:lnSpc>
                <a:spcPct val="100000"/>
              </a:lnSpc>
              <a:spcBef>
                <a:spcPts val="0"/>
              </a:spcBef>
              <a:spcAft>
                <a:spcPts val="0"/>
              </a:spcAft>
              <a:buClrTx/>
              <a:buSzTx/>
              <a:buFontTx/>
              <a:buNone/>
              <a:defRPr/>
            </a:pPr>
            <a:r>
              <a:rPr lang="zh-CN" altLang="en-US" sz="2000" kern="0" dirty="0">
                <a:solidFill>
                  <a:prstClr val="white"/>
                </a:solidFill>
                <a:cs typeface="+mn-ea"/>
                <a:sym typeface="+mn-lt"/>
              </a:rPr>
              <a:t>★ 以基层党组织视角</a:t>
            </a:r>
            <a:r>
              <a:rPr kumimoji="0" lang="zh-CN" altLang="en-US" sz="2000" b="0" i="0" u="none" strike="noStrike" kern="0" cap="none" spc="0" normalizeH="0" baseline="0" noProof="0" dirty="0">
                <a:ln>
                  <a:noFill/>
                </a:ln>
                <a:solidFill>
                  <a:prstClr val="white"/>
                </a:solidFill>
                <a:effectLst/>
                <a:uLnTx/>
                <a:uFillTx/>
                <a:cs typeface="+mn-ea"/>
                <a:sym typeface="+mn-lt"/>
              </a:rPr>
              <a:t>看如何实现基层党支部建设全面达标全面过硬 ★</a:t>
            </a:r>
            <a:endParaRPr kumimoji="0" lang="zh-CN" altLang="en-US" sz="2000" b="0" i="0" u="none" strike="noStrike" kern="0" cap="none" spc="0" normalizeH="0" baseline="0" noProof="0" dirty="0">
              <a:ln>
                <a:noFill/>
              </a:ln>
              <a:solidFill>
                <a:prstClr val="white"/>
              </a:solidFill>
              <a:effectLst/>
              <a:uLnTx/>
              <a:uFillTx/>
              <a:cs typeface="+mn-ea"/>
              <a:sym typeface="+mn-lt"/>
            </a:endParaRPr>
          </a:p>
        </p:txBody>
      </p:sp>
      <p:sp>
        <p:nvSpPr>
          <p:cNvPr id="25" name="矩形 24"/>
          <p:cNvSpPr/>
          <p:nvPr>
            <p:custDataLst>
              <p:tags r:id="rId3"/>
            </p:custDataLst>
          </p:nvPr>
        </p:nvSpPr>
        <p:spPr>
          <a:xfrm>
            <a:off x="2172564" y="4702091"/>
            <a:ext cx="7794938" cy="460375"/>
          </a:xfrm>
          <a:prstGeom prst="rect">
            <a:avLst/>
          </a:prstGeom>
          <a:noFill/>
        </p:spPr>
        <p:txBody>
          <a:bodyPr wrap="square" rtlCol="0">
            <a:spAutoFit/>
          </a:bodyPr>
          <a:p>
            <a:pPr algn="ctr"/>
            <a:r>
              <a:rPr kumimoji="1" lang="zh-CN" altLang="en-US" sz="2400" dirty="0">
                <a:solidFill>
                  <a:srgbClr val="C00000"/>
                </a:solidFill>
                <a:effectLst>
                  <a:outerShdw blurRad="50800" dist="38100" dir="2700000" algn="tl" rotWithShape="0">
                    <a:prstClr val="black">
                      <a:alpha val="6000"/>
                    </a:prstClr>
                  </a:outerShdw>
                </a:effectLst>
                <a:cs typeface="+mn-ea"/>
                <a:sym typeface="+mn-lt"/>
              </a:rPr>
              <a:t>汇报人</a:t>
            </a:r>
            <a:r>
              <a:rPr kumimoji="1" lang="zh-CN" altLang="en-US" sz="2400" dirty="0" smtClean="0">
                <a:solidFill>
                  <a:srgbClr val="C00000"/>
                </a:solidFill>
                <a:effectLst>
                  <a:outerShdw blurRad="50800" dist="38100" dir="2700000" algn="tl" rotWithShape="0">
                    <a:prstClr val="black">
                      <a:alpha val="6000"/>
                    </a:prstClr>
                  </a:outerShdw>
                </a:effectLst>
                <a:cs typeface="+mn-ea"/>
                <a:sym typeface="+mn-lt"/>
              </a:rPr>
              <a:t>：陕煤集团</a:t>
            </a:r>
            <a:r>
              <a:rPr kumimoji="1" lang="en-US" altLang="zh-CN" sz="2400" dirty="0" smtClean="0">
                <a:solidFill>
                  <a:srgbClr val="C00000"/>
                </a:solidFill>
                <a:effectLst>
                  <a:outerShdw blurRad="50800" dist="38100" dir="2700000" algn="tl" rotWithShape="0">
                    <a:prstClr val="black">
                      <a:alpha val="6000"/>
                    </a:prstClr>
                  </a:outerShdw>
                </a:effectLst>
                <a:cs typeface="+mn-ea"/>
                <a:sym typeface="+mn-lt"/>
              </a:rPr>
              <a:t>  </a:t>
            </a:r>
            <a:r>
              <a:rPr kumimoji="1" lang="zh-CN" altLang="en-US" sz="2400" dirty="0">
                <a:solidFill>
                  <a:srgbClr val="C00000"/>
                </a:solidFill>
                <a:effectLst>
                  <a:outerShdw blurRad="50800" dist="38100" dir="2700000" algn="tl" rotWithShape="0">
                    <a:prstClr val="black">
                      <a:alpha val="6000"/>
                    </a:prstClr>
                  </a:outerShdw>
                </a:effectLst>
                <a:cs typeface="+mn-ea"/>
                <a:sym typeface="+mn-lt"/>
              </a:rPr>
              <a:t>刘勇</a:t>
            </a:r>
            <a:endParaRPr kumimoji="1" lang="zh-CN" altLang="en-US" sz="2400" dirty="0" smtClean="0">
              <a:solidFill>
                <a:srgbClr val="C00000"/>
              </a:solidFill>
              <a:effectLst>
                <a:outerShdw blurRad="50800" dist="38100" dir="2700000" algn="tl" rotWithShape="0">
                  <a:prstClr val="black">
                    <a:alpha val="6000"/>
                  </a:prstClr>
                </a:outerShdw>
              </a:effectLst>
              <a:cs typeface="+mn-ea"/>
              <a:sym typeface="+mn-lt"/>
            </a:endParaRPr>
          </a:p>
        </p:txBody>
      </p:sp>
      <p:pic>
        <p:nvPicPr>
          <p:cNvPr id="26" name="图片 25" descr="t019758405ee7042e8b"/>
          <p:cNvPicPr>
            <a:picLocks noChangeAspect="1"/>
          </p:cNvPicPr>
          <p:nvPr>
            <p:custDataLst>
              <p:tags r:id="rId4"/>
            </p:custDataLst>
          </p:nvPr>
        </p:nvPicPr>
        <p:blipFill>
          <a:blip r:embed="rId5">
            <a:clrChange>
              <a:clrFrom>
                <a:srgbClr val="FFFFFF">
                  <a:alpha val="100000"/>
                </a:srgbClr>
              </a:clrFrom>
              <a:clrTo>
                <a:srgbClr val="FFFFFF">
                  <a:alpha val="100000"/>
                  <a:alpha val="0"/>
                </a:srgbClr>
              </a:clrTo>
            </a:clrChange>
          </a:blip>
          <a:stretch>
            <a:fillRect/>
          </a:stretch>
        </p:blipFill>
        <p:spPr>
          <a:xfrm>
            <a:off x="5040125" y="730146"/>
            <a:ext cx="1988574" cy="1824765"/>
          </a:xfrm>
          <a:prstGeom prst="rect">
            <a:avLst/>
          </a:prstGeom>
        </p:spPr>
      </p:pic>
      <p:pic>
        <p:nvPicPr>
          <p:cNvPr id="27" name="图片 26"/>
          <p:cNvPicPr>
            <a:picLocks noChangeAspect="1"/>
          </p:cNvPicPr>
          <p:nvPr>
            <p:custDataLst>
              <p:tags r:id="rId6"/>
            </p:custDataLst>
          </p:nvPr>
        </p:nvPicPr>
        <p:blipFill>
          <a:blip r:embed="rId7">
            <a:extLst>
              <a:ext uri="{28A0092B-C50C-407E-A947-70E740481C1C}">
                <a14:useLocalDpi xmlns:a14="http://schemas.microsoft.com/office/drawing/2010/main" val="0"/>
              </a:ext>
            </a:extLst>
          </a:blip>
          <a:srcRect/>
          <a:stretch>
            <a:fillRect/>
          </a:stretch>
        </p:blipFill>
        <p:spPr>
          <a:xfrm>
            <a:off x="711322" y="600310"/>
            <a:ext cx="1460761" cy="1012063"/>
          </a:xfrm>
          <a:prstGeom prst="rect">
            <a:avLst/>
          </a:prstGeom>
        </p:spPr>
      </p:pic>
      <p:pic>
        <p:nvPicPr>
          <p:cNvPr id="31" name="图片 30"/>
          <p:cNvPicPr>
            <a:picLocks noChangeAspect="1"/>
          </p:cNvPicPr>
          <p:nvPr>
            <p:custDataLst>
              <p:tags r:id="rId8"/>
            </p:custDataLst>
          </p:nvPr>
        </p:nvPicPr>
        <p:blipFill>
          <a:blip r:embed="rId9" cstate="print">
            <a:extLst>
              <a:ext uri="{28A0092B-C50C-407E-A947-70E740481C1C}">
                <a14:useLocalDpi xmlns:a14="http://schemas.microsoft.com/office/drawing/2010/main" val="0"/>
              </a:ext>
            </a:extLst>
          </a:blip>
          <a:stretch>
            <a:fillRect/>
          </a:stretch>
        </p:blipFill>
        <p:spPr>
          <a:xfrm>
            <a:off x="3358515" y="5137150"/>
            <a:ext cx="5732145" cy="1727835"/>
          </a:xfrm>
          <a:prstGeom prst="rect">
            <a:avLst/>
          </a:prstGeom>
        </p:spPr>
      </p:pic>
      <p:pic>
        <p:nvPicPr>
          <p:cNvPr id="32" name="图片 31"/>
          <p:cNvPicPr>
            <a:picLocks noChangeAspect="1"/>
          </p:cNvPicPr>
          <p:nvPr>
            <p:custDataLst>
              <p:tags r:id="rId10"/>
            </p:custDataLst>
          </p:nvPr>
        </p:nvPicPr>
        <p:blipFill>
          <a:blip r:embed="rId11" cstate="print">
            <a:extLst>
              <a:ext uri="{28A0092B-C50C-407E-A947-70E740481C1C}">
                <a14:useLocalDpi xmlns:a14="http://schemas.microsoft.com/office/drawing/2010/main" val="0"/>
              </a:ext>
            </a:extLst>
          </a:blip>
          <a:srcRect/>
          <a:stretch>
            <a:fillRect/>
          </a:stretch>
        </p:blipFill>
        <p:spPr>
          <a:xfrm>
            <a:off x="-16510" y="4933315"/>
            <a:ext cx="3641725" cy="1697355"/>
          </a:xfrm>
          <a:prstGeom prst="rect">
            <a:avLst/>
          </a:prstGeom>
        </p:spPr>
      </p:pic>
      <p:pic>
        <p:nvPicPr>
          <p:cNvPr id="33" name="图片 32"/>
          <p:cNvPicPr>
            <a:picLocks noChangeAspect="1"/>
          </p:cNvPicPr>
          <p:nvPr>
            <p:custDataLst>
              <p:tags r:id="rId12"/>
            </p:custDataLst>
          </p:nvPr>
        </p:nvPicPr>
        <p:blipFill>
          <a:blip r:embed="rId13" cstate="print">
            <a:extLst>
              <a:ext uri="{28A0092B-C50C-407E-A947-70E740481C1C}">
                <a14:useLocalDpi xmlns:a14="http://schemas.microsoft.com/office/drawing/2010/main" val="0"/>
              </a:ext>
            </a:extLst>
          </a:blip>
          <a:srcRect/>
          <a:stretch>
            <a:fillRect/>
          </a:stretch>
        </p:blipFill>
        <p:spPr>
          <a:xfrm>
            <a:off x="-16515" y="5799007"/>
            <a:ext cx="12225024" cy="107105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down)">
                                      <p:cBhvr>
                                        <p:cTn id="18" dur="500"/>
                                        <p:tgtEl>
                                          <p:spTgt spid="31"/>
                                        </p:tgtEl>
                                      </p:cBhvr>
                                    </p:animEffect>
                                  </p:child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346619" y="1425649"/>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1185545" y="1313815"/>
            <a:ext cx="10050145" cy="512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现有办公室、生产部、财务部、企管部、供销部、科技部、安环部、党群部、工会办</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8</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个部门，每个部门都只有</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2</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正式党员，可否成立联合党支部？</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2.</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现有办公室、产销部、企财部、安环部、党群部</a:t>
            </a:r>
            <a:r>
              <a:rPr lang="en-US" sz="2800" b="0" spc="300" dirty="0">
                <a:solidFill>
                  <a:srgbClr val="E61817"/>
                </a:solidFill>
                <a:latin typeface="楷体" panose="02010609060101010101" charset="-122"/>
                <a:ea typeface="楷体" panose="02010609060101010101" charset="-122"/>
                <a:cs typeface="楷体" panose="02010609060101010101" charset="-122"/>
                <a:sym typeface="+mn-ea"/>
              </a:rPr>
              <a:t>5</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个部门，每个部门都只有</a:t>
            </a: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3</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名</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正式党员，可否成立联合党支部？</a:t>
            </a:r>
            <a:endParaRPr lang="en-US" altLang="zh-CN"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3.</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现有两个独立法人单位，但正式党员人数均不足</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3</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人，例如</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A</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公司</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2</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名正式党员，</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B</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公司</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正式党员，可否成立联合党支部？</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2"/>
            </p:custDataLst>
          </p:nvPr>
        </p:nvSpPr>
        <p:spPr>
          <a:xfrm>
            <a:off x="864235" y="561975"/>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组织建设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党支部设置</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1113699" y="1727274"/>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895350" y="2249170"/>
            <a:ext cx="10050145" cy="40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1.</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某党支部因特殊原因正式党员不足</a:t>
            </a: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3</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人报请上级党组织同意予以保留，那它与一般党支部在权限上有何不同？</a:t>
            </a:r>
            <a:endPar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     2.</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有哪些方法可以解决“空白班组”问题？</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3.</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党总支能否不下设党支部？</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4.</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独立法人公司党支部可以表彰优秀共产党员吗？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zh-CN" altLang="en-US" sz="2800" b="0" spc="300" dirty="0">
                <a:solidFill>
                  <a:srgbClr val="E61817"/>
                </a:solidFill>
                <a:latin typeface="楷体" panose="02010609060101010101" charset="-122"/>
                <a:ea typeface="楷体" panose="02010609060101010101" charset="-122"/>
                <a:cs typeface="楷体" panose="02010609060101010101" charset="-122"/>
              </a:rPr>
              <a:t> </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    5.</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党小组组长是党内领导职务吗？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6.</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党小组至少由几名</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党员组成？至少有几名正式党员？</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p:txBody>
      </p:sp>
      <p:sp>
        <p:nvSpPr>
          <p:cNvPr id="100" name="文本框 99"/>
          <p:cNvSpPr txBox="1"/>
          <p:nvPr>
            <p:custDataLst>
              <p:tags r:id="rId2"/>
            </p:custDataLst>
          </p:nvPr>
        </p:nvSpPr>
        <p:spPr>
          <a:xfrm>
            <a:off x="6689090" y="1929130"/>
            <a:ext cx="4256405" cy="429895"/>
          </a:xfrm>
          <a:prstGeom prst="rect">
            <a:avLst/>
          </a:prstGeom>
          <a:noFill/>
          <a:ln w="9525">
            <a:noFill/>
          </a:ln>
        </p:spPr>
        <p:txBody>
          <a:bodyPr wrap="square">
            <a:spAutoFit/>
          </a:bodyPr>
          <a:p>
            <a:pPr marL="0" indent="0" algn="l">
              <a:lnSpc>
                <a:spcPct val="110000"/>
              </a:lnSpc>
              <a:spcBef>
                <a:spcPts val="0"/>
              </a:spcBef>
              <a:spcAft>
                <a:spcPts val="0"/>
              </a:spcAft>
            </a:pPr>
            <a:r>
              <a:rPr lang="zh-CN" sz="2000" b="0">
                <a:solidFill>
                  <a:schemeClr val="tx1"/>
                </a:solidFill>
                <a:cs typeface="仿宋" panose="02010609060101010101" charset="-122"/>
              </a:rPr>
              <a:t>不能形成决议或</a:t>
            </a:r>
            <a:r>
              <a:rPr lang="zh-CN" sz="2000" b="0">
                <a:solidFill>
                  <a:schemeClr val="tx1"/>
                </a:solidFill>
                <a:cs typeface="仿宋" panose="02010609060101010101" charset="-122"/>
              </a:rPr>
              <a:t>决定重大问题。</a:t>
            </a:r>
            <a:endParaRPr lang="zh-CN" sz="2000" b="0">
              <a:solidFill>
                <a:schemeClr val="tx1"/>
              </a:solidFill>
              <a:cs typeface="仿宋" panose="02010609060101010101" charset="-122"/>
            </a:endParaRPr>
          </a:p>
        </p:txBody>
      </p:sp>
      <p:sp>
        <p:nvSpPr>
          <p:cNvPr id="4" name="文本框 3"/>
          <p:cNvSpPr txBox="1"/>
          <p:nvPr>
            <p:custDataLst>
              <p:tags r:id="rId3"/>
            </p:custDataLst>
          </p:nvPr>
        </p:nvSpPr>
        <p:spPr>
          <a:xfrm>
            <a:off x="864235" y="561975"/>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组织建设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党支部设置</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668564" y="1482799"/>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endParaRPr>
          </a:p>
        </p:txBody>
      </p:sp>
      <p:sp>
        <p:nvSpPr>
          <p:cNvPr id="2" name="文本框 1"/>
          <p:cNvSpPr txBox="1"/>
          <p:nvPr/>
        </p:nvSpPr>
        <p:spPr>
          <a:xfrm>
            <a:off x="1510665" y="2461260"/>
            <a:ext cx="9714230" cy="151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1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2.</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党支部</a:t>
            </a:r>
            <a:r>
              <a:rPr sz="2800" b="0" spc="300" dirty="0">
                <a:solidFill>
                  <a:srgbClr val="E61817"/>
                </a:solidFill>
                <a:latin typeface="楷体" panose="02010609060101010101" charset="-122"/>
                <a:ea typeface="楷体" panose="02010609060101010101" charset="-122"/>
                <a:cs typeface="楷体" panose="02010609060101010101" charset="-122"/>
              </a:rPr>
              <a:t>仅有</a:t>
            </a:r>
            <a:r>
              <a:rPr lang="en-US" sz="2800" b="0" spc="300" dirty="0">
                <a:solidFill>
                  <a:srgbClr val="E61817"/>
                </a:solidFill>
                <a:latin typeface="楷体" panose="02010609060101010101" charset="-122"/>
                <a:ea typeface="楷体" panose="02010609060101010101" charset="-122"/>
                <a:cs typeface="楷体" panose="02010609060101010101" charset="-122"/>
              </a:rPr>
              <a:t>5</a:t>
            </a:r>
            <a:r>
              <a:rPr sz="2800" b="0" spc="300" dirty="0">
                <a:solidFill>
                  <a:srgbClr val="E61817"/>
                </a:solidFill>
                <a:latin typeface="楷体" panose="02010609060101010101" charset="-122"/>
                <a:ea typeface="楷体" panose="02010609060101010101" charset="-122"/>
                <a:cs typeface="楷体" panose="02010609060101010101" charset="-122"/>
              </a:rPr>
              <a:t>名</a:t>
            </a:r>
            <a:r>
              <a:rPr lang="zh-CN" sz="2800" b="0" spc="300" dirty="0">
                <a:solidFill>
                  <a:srgbClr val="E61817"/>
                </a:solidFill>
                <a:latin typeface="楷体" panose="02010609060101010101" charset="-122"/>
                <a:ea typeface="楷体" panose="02010609060101010101" charset="-122"/>
                <a:cs typeface="楷体" panose="02010609060101010101" charset="-122"/>
              </a:rPr>
              <a:t>正式</a:t>
            </a:r>
            <a:r>
              <a:rPr sz="2800" b="0" spc="300" dirty="0">
                <a:solidFill>
                  <a:srgbClr val="E61817"/>
                </a:solidFill>
                <a:latin typeface="楷体" panose="02010609060101010101" charset="-122"/>
                <a:ea typeface="楷体" panose="02010609060101010101" charset="-122"/>
                <a:cs typeface="楷体" panose="02010609060101010101" charset="-122"/>
              </a:rPr>
              <a:t>党员，可以成立党支部，但不具备成立支部委员会的条件，这样的党支部印章如何刻制？</a:t>
            </a:r>
            <a:endParaRPr sz="2800" b="0" spc="300" dirty="0">
              <a:solidFill>
                <a:srgbClr val="E61817"/>
              </a:solidFill>
              <a:latin typeface="楷体" panose="02010609060101010101" charset="-122"/>
              <a:ea typeface="楷体" panose="02010609060101010101" charset="-122"/>
              <a:cs typeface="楷体" panose="02010609060101010101" charset="-122"/>
            </a:endParaRPr>
          </a:p>
        </p:txBody>
      </p:sp>
      <p:sp>
        <p:nvSpPr>
          <p:cNvPr id="100" name="文本框 99"/>
          <p:cNvSpPr txBox="1"/>
          <p:nvPr/>
        </p:nvSpPr>
        <p:spPr>
          <a:xfrm>
            <a:off x="708025" y="3724910"/>
            <a:ext cx="10605135" cy="2968625"/>
          </a:xfrm>
          <a:prstGeom prst="rect">
            <a:avLst/>
          </a:prstGeom>
          <a:noFill/>
          <a:ln w="9525">
            <a:noFill/>
          </a:ln>
        </p:spPr>
        <p:txBody>
          <a:bodyPr wrap="square">
            <a:spAutoFit/>
          </a:bodyPr>
          <a:p>
            <a:pPr marL="0" indent="0" algn="l">
              <a:lnSpc>
                <a:spcPct val="130000"/>
              </a:lnSpc>
              <a:spcBef>
                <a:spcPts val="0"/>
              </a:spcBef>
              <a:spcAft>
                <a:spcPts val="0"/>
              </a:spcAft>
            </a:pPr>
            <a:r>
              <a:rPr lang="en-US" altLang="zh-CN" sz="2400" b="0">
                <a:solidFill>
                  <a:schemeClr val="tx1"/>
                </a:solidFill>
                <a:latin typeface="黑体" panose="02010609060101010101" charset="-122"/>
                <a:ea typeface="黑体" panose="02010609060101010101" charset="-122"/>
                <a:cs typeface="黑体" panose="02010609060101010101" charset="-122"/>
              </a:rPr>
              <a:t>    </a:t>
            </a:r>
            <a:r>
              <a:rPr lang="zh-CN" sz="2400" b="0">
                <a:solidFill>
                  <a:schemeClr val="tx1"/>
                </a:solidFill>
                <a:latin typeface="黑体" panose="02010609060101010101" charset="-122"/>
                <a:ea typeface="黑体" panose="02010609060101010101" charset="-122"/>
                <a:cs typeface="黑体" panose="02010609060101010101" charset="-122"/>
              </a:rPr>
              <a:t>印章刻制保管按照《关于各级党组织印章的规定》（中办发【1983】37号）执行，非独立单位的党支部委员会，一般不刻制印章，如需要，由上一</a:t>
            </a:r>
            <a:r>
              <a:rPr lang="zh-CN" sz="2400" b="0">
                <a:solidFill>
                  <a:schemeClr val="tx1"/>
                </a:solidFill>
                <a:latin typeface="黑体" panose="02010609060101010101" charset="-122"/>
                <a:ea typeface="黑体" panose="02010609060101010101" charset="-122"/>
                <a:cs typeface="黑体" panose="02010609060101010101" charset="-122"/>
              </a:rPr>
              <a:t>级党组织制发。</a:t>
            </a:r>
            <a:endParaRPr lang="zh-CN" sz="2400" b="0">
              <a:solidFill>
                <a:schemeClr val="tx1"/>
              </a:solidFill>
              <a:latin typeface="黑体" panose="02010609060101010101" charset="-122"/>
              <a:ea typeface="黑体" panose="02010609060101010101" charset="-122"/>
              <a:cs typeface="黑体" panose="02010609060101010101" charset="-122"/>
            </a:endParaRPr>
          </a:p>
          <a:p>
            <a:pPr marL="0" indent="0" algn="l">
              <a:lnSpc>
                <a:spcPct val="130000"/>
              </a:lnSpc>
              <a:spcBef>
                <a:spcPts val="0"/>
              </a:spcBef>
              <a:spcAft>
                <a:spcPts val="0"/>
              </a:spcAft>
            </a:pPr>
            <a:r>
              <a:rPr lang="zh-CN" sz="2400" b="0">
                <a:solidFill>
                  <a:schemeClr val="tx1"/>
                </a:solidFill>
                <a:latin typeface="黑体" panose="02010609060101010101" charset="-122"/>
                <a:ea typeface="黑体" panose="02010609060101010101" charset="-122"/>
                <a:cs typeface="黑体" panose="02010609060101010101" charset="-122"/>
              </a:rPr>
              <a:t> </a:t>
            </a:r>
            <a:r>
              <a:rPr lang="en-US" altLang="zh-CN" sz="2400" b="0">
                <a:solidFill>
                  <a:schemeClr val="tx1"/>
                </a:solidFill>
                <a:latin typeface="黑体" panose="02010609060101010101" charset="-122"/>
                <a:ea typeface="黑体" panose="02010609060101010101" charset="-122"/>
                <a:cs typeface="黑体" panose="02010609060101010101" charset="-122"/>
              </a:rPr>
              <a:t>   </a:t>
            </a:r>
            <a:r>
              <a:rPr lang="zh-CN" sz="2400" b="0">
                <a:solidFill>
                  <a:schemeClr val="tx1"/>
                </a:solidFill>
                <a:latin typeface="黑体" panose="02010609060101010101" charset="-122"/>
                <a:ea typeface="黑体" panose="02010609060101010101" charset="-122"/>
                <a:cs typeface="黑体" panose="02010609060101010101" charset="-122"/>
              </a:rPr>
              <a:t>没有成立支部委员会的，印章可以和有支部委员会的党支部保持一致，即”中共</a:t>
            </a:r>
            <a:r>
              <a:rPr lang="en-US" altLang="zh-CN" sz="2400" b="0">
                <a:solidFill>
                  <a:schemeClr val="tx1"/>
                </a:solidFill>
                <a:latin typeface="黑体" panose="02010609060101010101" charset="-122"/>
                <a:ea typeface="黑体" panose="02010609060101010101" charset="-122"/>
                <a:cs typeface="黑体" panose="02010609060101010101" charset="-122"/>
              </a:rPr>
              <a:t>XXX</a:t>
            </a:r>
            <a:r>
              <a:rPr lang="zh-CN" altLang="en-US" sz="2400" b="0">
                <a:solidFill>
                  <a:schemeClr val="tx1"/>
                </a:solidFill>
                <a:latin typeface="黑体" panose="02010609060101010101" charset="-122"/>
                <a:ea typeface="黑体" panose="02010609060101010101" charset="-122"/>
                <a:cs typeface="黑体" panose="02010609060101010101" charset="-122"/>
              </a:rPr>
              <a:t>公司支部委员会“，还</a:t>
            </a:r>
            <a:r>
              <a:rPr lang="zh-CN" sz="2400" b="0">
                <a:solidFill>
                  <a:schemeClr val="tx1"/>
                </a:solidFill>
                <a:latin typeface="黑体" panose="02010609060101010101" charset="-122"/>
                <a:ea typeface="黑体" panose="02010609060101010101" charset="-122"/>
                <a:cs typeface="黑体" panose="02010609060101010101" charset="-122"/>
              </a:rPr>
              <a:t>可以刻“中国共产党XXX公司支部”。</a:t>
            </a:r>
            <a:endParaRPr lang="zh-CN" sz="2400" b="0">
              <a:solidFill>
                <a:schemeClr val="tx1"/>
              </a:solidFill>
              <a:latin typeface="黑体" panose="02010609060101010101" charset="-122"/>
              <a:ea typeface="黑体" panose="02010609060101010101" charset="-122"/>
              <a:cs typeface="黑体" panose="02010609060101010101" charset="-122"/>
            </a:endParaRPr>
          </a:p>
          <a:p>
            <a:pPr marL="0" indent="0" algn="l">
              <a:lnSpc>
                <a:spcPct val="130000"/>
              </a:lnSpc>
              <a:spcBef>
                <a:spcPts val="0"/>
              </a:spcBef>
              <a:spcAft>
                <a:spcPts val="0"/>
              </a:spcAft>
            </a:pPr>
            <a:r>
              <a:rPr lang="en-US" altLang="zh-CN" sz="2400" b="0">
                <a:solidFill>
                  <a:schemeClr val="tx1"/>
                </a:solidFill>
                <a:highlight>
                  <a:srgbClr val="FFFF00"/>
                </a:highlight>
                <a:latin typeface="黑体" panose="02010609060101010101" charset="-122"/>
                <a:ea typeface="黑体" panose="02010609060101010101" charset="-122"/>
                <a:cs typeface="黑体" panose="02010609060101010101" charset="-122"/>
              </a:rPr>
              <a:t>    </a:t>
            </a:r>
            <a:r>
              <a:rPr lang="zh-CN" altLang="en-US" sz="2400" b="0">
                <a:solidFill>
                  <a:schemeClr val="tx1"/>
                </a:solidFill>
                <a:highlight>
                  <a:srgbClr val="FFFF00"/>
                </a:highlight>
                <a:latin typeface="黑体" panose="02010609060101010101" charset="-122"/>
                <a:ea typeface="黑体" panose="02010609060101010101" charset="-122"/>
                <a:cs typeface="黑体" panose="02010609060101010101" charset="-122"/>
              </a:rPr>
              <a:t>独立的定义：经济上独立核算、行政上有独立组织的单位。</a:t>
            </a:r>
            <a:endParaRPr lang="zh-CN" altLang="en-US" sz="2400" b="0">
              <a:solidFill>
                <a:schemeClr val="tx1"/>
              </a:solidFill>
              <a:highlight>
                <a:srgbClr val="FFFF00"/>
              </a:highlight>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1510665" y="1434465"/>
            <a:ext cx="9714230" cy="103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1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1.</a:t>
            </a:r>
            <a:r>
              <a:rPr lang="zh-CN" sz="2800" b="0" spc="300" dirty="0">
                <a:solidFill>
                  <a:srgbClr val="E61817"/>
                </a:solidFill>
                <a:latin typeface="楷体" panose="02010609060101010101" charset="-122"/>
                <a:ea typeface="楷体" panose="02010609060101010101" charset="-122"/>
                <a:cs typeface="楷体" panose="02010609060101010101" charset="-122"/>
              </a:rPr>
              <a:t>党支部要刻制印章吗</a:t>
            </a:r>
            <a:r>
              <a:rPr sz="2800" b="0" spc="300" dirty="0">
                <a:solidFill>
                  <a:srgbClr val="E61817"/>
                </a:solidFill>
                <a:latin typeface="楷体" panose="02010609060101010101" charset="-122"/>
                <a:ea typeface="楷体" panose="02010609060101010101" charset="-122"/>
                <a:cs typeface="楷体" panose="02010609060101010101" charset="-122"/>
              </a:rPr>
              <a:t>？</a:t>
            </a:r>
            <a:r>
              <a:rPr lang="zh-CN" sz="2800" b="0" spc="300" dirty="0">
                <a:solidFill>
                  <a:srgbClr val="E61817"/>
                </a:solidFill>
                <a:latin typeface="楷体" panose="02010609060101010101" charset="-122"/>
                <a:ea typeface="楷体" panose="02010609060101010101" charset="-122"/>
                <a:cs typeface="楷体" panose="02010609060101010101" charset="-122"/>
              </a:rPr>
              <a:t>如果要刻，是可刻可不刻还是必须一定要刻？</a:t>
            </a:r>
            <a:endParaRPr lang="zh-CN" sz="2800" b="0" spc="300" dirty="0">
              <a:solidFill>
                <a:srgbClr val="E61817"/>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864235" y="561975"/>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组织建设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党支部设置</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iterate type="lt">
                                    <p:tmPct val="10000"/>
                                  </p:iterate>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0"/>
                                        </p:tgtEl>
                                        <p:attrNameLst>
                                          <p:attrName>style.visibility</p:attrName>
                                        </p:attrNameLst>
                                      </p:cBhvr>
                                      <p:to>
                                        <p:strVal val="visible"/>
                                      </p:to>
                                    </p:set>
                                    <p:anim calcmode="lin" valueType="num">
                                      <p:cBhvr additive="base">
                                        <p:cTn id="27" dur="500" fill="hold"/>
                                        <p:tgtEl>
                                          <p:spTgt spid="100"/>
                                        </p:tgtEl>
                                        <p:attrNameLst>
                                          <p:attrName>ppt_x</p:attrName>
                                        </p:attrNameLst>
                                      </p:cBhvr>
                                      <p:tavLst>
                                        <p:tav tm="0">
                                          <p:val>
                                            <p:strVal val="#ppt_x"/>
                                          </p:val>
                                        </p:tav>
                                        <p:tav tm="100000">
                                          <p:val>
                                            <p:strVal val="#ppt_x"/>
                                          </p:val>
                                        </p:tav>
                                      </p:tavLst>
                                    </p:anim>
                                    <p:anim calcmode="lin" valueType="num">
                                      <p:cBhvr additive="base">
                                        <p:cTn id="2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10800000">
            <a:off x="8787765" y="1059815"/>
            <a:ext cx="2647950" cy="3565525"/>
            <a:chOff x="12513" y="1688"/>
            <a:chExt cx="5286" cy="7768"/>
          </a:xfrm>
        </p:grpSpPr>
        <p:sp>
          <p:nvSpPr>
            <p:cNvPr id="5" name="Freeform 6"/>
            <p:cNvSpPr/>
            <p:nvPr/>
          </p:nvSpPr>
          <p:spPr bwMode="auto">
            <a:xfrm flipH="1">
              <a:off x="14430" y="8822"/>
              <a:ext cx="1407" cy="303"/>
            </a:xfrm>
            <a:custGeom>
              <a:avLst/>
              <a:gdLst>
                <a:gd name="T0" fmla="*/ 20 w 23"/>
                <a:gd name="T1" fmla="*/ 0 h 5"/>
                <a:gd name="T2" fmla="*/ 3 w 23"/>
                <a:gd name="T3" fmla="*/ 0 h 5"/>
                <a:gd name="T4" fmla="*/ 0 w 23"/>
                <a:gd name="T5" fmla="*/ 2 h 5"/>
                <a:gd name="T6" fmla="*/ 3 w 23"/>
                <a:gd name="T7" fmla="*/ 5 h 5"/>
                <a:gd name="T8" fmla="*/ 20 w 23"/>
                <a:gd name="T9" fmla="*/ 5 h 5"/>
                <a:gd name="T10" fmla="*/ 23 w 23"/>
                <a:gd name="T11" fmla="*/ 2 h 5"/>
                <a:gd name="T12" fmla="*/ 20 w 2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20" y="0"/>
                  </a:moveTo>
                  <a:cubicBezTo>
                    <a:pt x="3" y="0"/>
                    <a:pt x="3" y="0"/>
                    <a:pt x="3" y="0"/>
                  </a:cubicBezTo>
                  <a:cubicBezTo>
                    <a:pt x="1" y="0"/>
                    <a:pt x="0" y="1"/>
                    <a:pt x="0" y="2"/>
                  </a:cubicBezTo>
                  <a:cubicBezTo>
                    <a:pt x="0" y="4"/>
                    <a:pt x="1" y="5"/>
                    <a:pt x="3" y="5"/>
                  </a:cubicBezTo>
                  <a:cubicBezTo>
                    <a:pt x="20" y="5"/>
                    <a:pt x="20" y="5"/>
                    <a:pt x="20" y="5"/>
                  </a:cubicBezTo>
                  <a:cubicBezTo>
                    <a:pt x="22" y="5"/>
                    <a:pt x="23" y="4"/>
                    <a:pt x="23" y="2"/>
                  </a:cubicBezTo>
                  <a:cubicBezTo>
                    <a:pt x="23" y="1"/>
                    <a:pt x="22" y="0"/>
                    <a:pt x="20" y="0"/>
                  </a:cubicBezTo>
                  <a:close/>
                </a:path>
              </a:pathLst>
            </a:custGeom>
            <a:solidFill>
              <a:srgbClr val="E61817"/>
            </a:solidFill>
            <a:ln>
              <a:noFill/>
            </a:ln>
          </p:spPr>
          <p:txBody>
            <a:bodyPr vert="horz" wrap="square" lIns="91416" tIns="45708" rIns="91416" bIns="45708" numCol="1" anchor="t" anchorCtr="0" compatLnSpc="1"/>
            <a:lstStyle/>
            <a:p>
              <a:endParaRPr lang="id-ID" sz="1345">
                <a:solidFill>
                  <a:srgbClr val="DCB68A"/>
                </a:solidFill>
              </a:endParaRPr>
            </a:p>
          </p:txBody>
        </p:sp>
        <p:sp>
          <p:nvSpPr>
            <p:cNvPr id="6" name="Freeform 24"/>
            <p:cNvSpPr/>
            <p:nvPr/>
          </p:nvSpPr>
          <p:spPr>
            <a:xfrm flipH="1">
              <a:off x="14062" y="8197"/>
              <a:ext cx="2145" cy="625"/>
            </a:xfrm>
            <a:custGeom>
              <a:avLst/>
              <a:gdLst>
                <a:gd name="connsiteX0" fmla="*/ 0 w 2645228"/>
                <a:gd name="connsiteY0" fmla="*/ 0 h 496975"/>
                <a:gd name="connsiteX1" fmla="*/ 2645228 w 2645228"/>
                <a:gd name="connsiteY1" fmla="*/ 0 h 496975"/>
                <a:gd name="connsiteX2" fmla="*/ 2645228 w 2645228"/>
                <a:gd name="connsiteY2" fmla="*/ 56095 h 496975"/>
                <a:gd name="connsiteX3" fmla="*/ 2204348 w 2645228"/>
                <a:gd name="connsiteY3" fmla="*/ 496975 h 496975"/>
                <a:gd name="connsiteX4" fmla="*/ 440880 w 2645228"/>
                <a:gd name="connsiteY4" fmla="*/ 496975 h 496975"/>
                <a:gd name="connsiteX5" fmla="*/ 0 w 2645228"/>
                <a:gd name="connsiteY5" fmla="*/ 56095 h 496975"/>
                <a:gd name="connsiteX6" fmla="*/ 0 w 2645228"/>
                <a:gd name="connsiteY6" fmla="*/ 0 h 4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228" h="496975">
                  <a:moveTo>
                    <a:pt x="0" y="0"/>
                  </a:moveTo>
                  <a:lnTo>
                    <a:pt x="2645228" y="0"/>
                  </a:lnTo>
                  <a:lnTo>
                    <a:pt x="2645228" y="56095"/>
                  </a:lnTo>
                  <a:cubicBezTo>
                    <a:pt x="2645228" y="299586"/>
                    <a:pt x="2447839" y="496975"/>
                    <a:pt x="2204348" y="496975"/>
                  </a:cubicBezTo>
                  <a:lnTo>
                    <a:pt x="440880" y="496975"/>
                  </a:lnTo>
                  <a:cubicBezTo>
                    <a:pt x="197389" y="496975"/>
                    <a:pt x="0" y="299586"/>
                    <a:pt x="0" y="56095"/>
                  </a:cubicBezTo>
                  <a:lnTo>
                    <a:pt x="0" y="0"/>
                  </a:lnTo>
                  <a:close/>
                </a:path>
              </a:pathLst>
            </a:custGeom>
            <a:solidFill>
              <a:srgbClr val="E61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DCB68A"/>
                </a:solidFill>
              </a:endParaRPr>
            </a:p>
          </p:txBody>
        </p:sp>
        <p:sp>
          <p:nvSpPr>
            <p:cNvPr id="7" name="Freeform 25"/>
            <p:cNvSpPr/>
            <p:nvPr/>
          </p:nvSpPr>
          <p:spPr>
            <a:xfrm flipH="1">
              <a:off x="14656" y="9251"/>
              <a:ext cx="957" cy="204"/>
            </a:xfrm>
            <a:custGeom>
              <a:avLst/>
              <a:gdLst>
                <a:gd name="connsiteX0" fmla="*/ 0 w 694404"/>
                <a:gd name="connsiteY0" fmla="*/ 0 h 288475"/>
                <a:gd name="connsiteX1" fmla="*/ 694404 w 694404"/>
                <a:gd name="connsiteY1" fmla="*/ 0 h 288475"/>
                <a:gd name="connsiteX2" fmla="*/ 693800 w 694404"/>
                <a:gd name="connsiteY2" fmla="*/ 5989 h 288475"/>
                <a:gd name="connsiteX3" fmla="*/ 347202 w 694404"/>
                <a:gd name="connsiteY3" fmla="*/ 288475 h 288475"/>
                <a:gd name="connsiteX4" fmla="*/ 604 w 694404"/>
                <a:gd name="connsiteY4" fmla="*/ 5989 h 288475"/>
                <a:gd name="connsiteX5" fmla="*/ 0 w 694404"/>
                <a:gd name="connsiteY5" fmla="*/ 0 h 2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404" h="288475">
                  <a:moveTo>
                    <a:pt x="0" y="0"/>
                  </a:moveTo>
                  <a:lnTo>
                    <a:pt x="694404" y="0"/>
                  </a:lnTo>
                  <a:lnTo>
                    <a:pt x="693800" y="5989"/>
                  </a:lnTo>
                  <a:cubicBezTo>
                    <a:pt x="660811" y="167204"/>
                    <a:pt x="518169" y="288475"/>
                    <a:pt x="347202" y="288475"/>
                  </a:cubicBezTo>
                  <a:cubicBezTo>
                    <a:pt x="176235" y="288475"/>
                    <a:pt x="33593" y="167204"/>
                    <a:pt x="604" y="5989"/>
                  </a:cubicBezTo>
                  <a:lnTo>
                    <a:pt x="0" y="0"/>
                  </a:lnTo>
                  <a:close/>
                </a:path>
              </a:pathLst>
            </a:custGeom>
            <a:solidFill>
              <a:srgbClr val="E61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DCB68A"/>
                </a:solidFill>
              </a:endParaRPr>
            </a:p>
          </p:txBody>
        </p:sp>
        <p:sp>
          <p:nvSpPr>
            <p:cNvPr id="8" name="Freeform 5"/>
            <p:cNvSpPr/>
            <p:nvPr/>
          </p:nvSpPr>
          <p:spPr bwMode="auto">
            <a:xfrm>
              <a:off x="14962" y="6989"/>
              <a:ext cx="280" cy="827"/>
            </a:xfrm>
            <a:custGeom>
              <a:avLst/>
              <a:gdLst>
                <a:gd name="T0" fmla="*/ 77 w 112"/>
                <a:gd name="T1" fmla="*/ 270 h 331"/>
                <a:gd name="T2" fmla="*/ 44 w 112"/>
                <a:gd name="T3" fmla="*/ 331 h 331"/>
                <a:gd name="T4" fmla="*/ 15 w 112"/>
                <a:gd name="T5" fmla="*/ 328 h 331"/>
                <a:gd name="T6" fmla="*/ 0 w 112"/>
                <a:gd name="T7" fmla="*/ 261 h 331"/>
                <a:gd name="T8" fmla="*/ 35 w 112"/>
                <a:gd name="T9" fmla="*/ 0 h 331"/>
                <a:gd name="T10" fmla="*/ 112 w 112"/>
                <a:gd name="T11" fmla="*/ 11 h 331"/>
                <a:gd name="T12" fmla="*/ 77 w 112"/>
                <a:gd name="T13" fmla="*/ 270 h 331"/>
              </a:gdLst>
              <a:ahLst/>
              <a:cxnLst>
                <a:cxn ang="0">
                  <a:pos x="T0" y="T1"/>
                </a:cxn>
                <a:cxn ang="0">
                  <a:pos x="T2" y="T3"/>
                </a:cxn>
                <a:cxn ang="0">
                  <a:pos x="T4" y="T5"/>
                </a:cxn>
                <a:cxn ang="0">
                  <a:pos x="T6" y="T7"/>
                </a:cxn>
                <a:cxn ang="0">
                  <a:pos x="T8" y="T9"/>
                </a:cxn>
                <a:cxn ang="0">
                  <a:pos x="T10" y="T11"/>
                </a:cxn>
                <a:cxn ang="0">
                  <a:pos x="T12" y="T13"/>
                </a:cxn>
              </a:cxnLst>
              <a:rect l="0" t="0" r="r" b="b"/>
              <a:pathLst>
                <a:path w="112" h="331">
                  <a:moveTo>
                    <a:pt x="77" y="270"/>
                  </a:moveTo>
                  <a:lnTo>
                    <a:pt x="44" y="331"/>
                  </a:lnTo>
                  <a:lnTo>
                    <a:pt x="15" y="328"/>
                  </a:lnTo>
                  <a:lnTo>
                    <a:pt x="0" y="261"/>
                  </a:lnTo>
                  <a:lnTo>
                    <a:pt x="35" y="0"/>
                  </a:lnTo>
                  <a:lnTo>
                    <a:pt x="112" y="11"/>
                  </a:lnTo>
                  <a:lnTo>
                    <a:pt x="77" y="270"/>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9" name="Freeform 6"/>
            <p:cNvSpPr/>
            <p:nvPr/>
          </p:nvSpPr>
          <p:spPr bwMode="auto">
            <a:xfrm>
              <a:off x="15042" y="6841"/>
              <a:ext cx="220" cy="255"/>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2 w 64"/>
                <a:gd name="T15" fmla="*/ 22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3"/>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2" y="22"/>
                  </a:cubicBezTo>
                  <a:lnTo>
                    <a:pt x="58" y="48"/>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10" name="Freeform 7"/>
            <p:cNvSpPr/>
            <p:nvPr/>
          </p:nvSpPr>
          <p:spPr bwMode="auto">
            <a:xfrm>
              <a:off x="15017" y="6934"/>
              <a:ext cx="240" cy="232"/>
            </a:xfrm>
            <a:custGeom>
              <a:avLst/>
              <a:gdLst>
                <a:gd name="T0" fmla="*/ 85 w 96"/>
                <a:gd name="T1" fmla="*/ 93 h 93"/>
                <a:gd name="T2" fmla="*/ 0 w 96"/>
                <a:gd name="T3" fmla="*/ 81 h 93"/>
                <a:gd name="T4" fmla="*/ 11 w 96"/>
                <a:gd name="T5" fmla="*/ 0 h 93"/>
                <a:gd name="T6" fmla="*/ 96 w 96"/>
                <a:gd name="T7" fmla="*/ 12 h 93"/>
                <a:gd name="T8" fmla="*/ 85 w 96"/>
                <a:gd name="T9" fmla="*/ 93 h 93"/>
              </a:gdLst>
              <a:ahLst/>
              <a:cxnLst>
                <a:cxn ang="0">
                  <a:pos x="T0" y="T1"/>
                </a:cxn>
                <a:cxn ang="0">
                  <a:pos x="T2" y="T3"/>
                </a:cxn>
                <a:cxn ang="0">
                  <a:pos x="T4" y="T5"/>
                </a:cxn>
                <a:cxn ang="0">
                  <a:pos x="T6" y="T7"/>
                </a:cxn>
                <a:cxn ang="0">
                  <a:pos x="T8" y="T9"/>
                </a:cxn>
              </a:cxnLst>
              <a:rect l="0" t="0" r="r" b="b"/>
              <a:pathLst>
                <a:path w="96" h="93">
                  <a:moveTo>
                    <a:pt x="85" y="93"/>
                  </a:moveTo>
                  <a:lnTo>
                    <a:pt x="0" y="81"/>
                  </a:lnTo>
                  <a:lnTo>
                    <a:pt x="11" y="0"/>
                  </a:lnTo>
                  <a:lnTo>
                    <a:pt x="96" y="12"/>
                  </a:lnTo>
                  <a:lnTo>
                    <a:pt x="85" y="93"/>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11" name="Freeform 8"/>
            <p:cNvSpPr/>
            <p:nvPr/>
          </p:nvSpPr>
          <p:spPr bwMode="auto">
            <a:xfrm>
              <a:off x="14999" y="7786"/>
              <a:ext cx="72" cy="120"/>
            </a:xfrm>
            <a:custGeom>
              <a:avLst/>
              <a:gdLst>
                <a:gd name="T0" fmla="*/ 0 w 21"/>
                <a:gd name="T1" fmla="*/ 5 h 35"/>
                <a:gd name="T2" fmla="*/ 5 w 21"/>
                <a:gd name="T3" fmla="*/ 26 h 35"/>
                <a:gd name="T4" fmla="*/ 21 w 21"/>
                <a:gd name="T5" fmla="*/ 9 h 35"/>
                <a:gd name="T6" fmla="*/ 0 w 21"/>
                <a:gd name="T7" fmla="*/ 5 h 35"/>
              </a:gdLst>
              <a:ahLst/>
              <a:cxnLst>
                <a:cxn ang="0">
                  <a:pos x="T0" y="T1"/>
                </a:cxn>
                <a:cxn ang="0">
                  <a:pos x="T2" y="T3"/>
                </a:cxn>
                <a:cxn ang="0">
                  <a:pos x="T4" y="T5"/>
                </a:cxn>
                <a:cxn ang="0">
                  <a:pos x="T6" y="T7"/>
                </a:cxn>
              </a:cxnLst>
              <a:rect l="0" t="0" r="r" b="b"/>
              <a:pathLst>
                <a:path w="21" h="35">
                  <a:moveTo>
                    <a:pt x="0" y="5"/>
                  </a:moveTo>
                  <a:cubicBezTo>
                    <a:pt x="0" y="5"/>
                    <a:pt x="3" y="22"/>
                    <a:pt x="5" y="26"/>
                  </a:cubicBezTo>
                  <a:cubicBezTo>
                    <a:pt x="6" y="31"/>
                    <a:pt x="9" y="35"/>
                    <a:pt x="21" y="9"/>
                  </a:cubicBezTo>
                  <a:cubicBezTo>
                    <a:pt x="21" y="9"/>
                    <a:pt x="13" y="0"/>
                    <a:pt x="0" y="5"/>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12" name="Freeform 9"/>
            <p:cNvSpPr/>
            <p:nvPr/>
          </p:nvSpPr>
          <p:spPr bwMode="auto">
            <a:xfrm>
              <a:off x="15252" y="6986"/>
              <a:ext cx="277" cy="827"/>
            </a:xfrm>
            <a:custGeom>
              <a:avLst/>
              <a:gdLst>
                <a:gd name="T0" fmla="*/ 75 w 111"/>
                <a:gd name="T1" fmla="*/ 269 h 331"/>
                <a:gd name="T2" fmla="*/ 44 w 111"/>
                <a:gd name="T3" fmla="*/ 331 h 331"/>
                <a:gd name="T4" fmla="*/ 15 w 111"/>
                <a:gd name="T5" fmla="*/ 326 h 331"/>
                <a:gd name="T6" fmla="*/ 0 w 111"/>
                <a:gd name="T7" fmla="*/ 259 h 331"/>
                <a:gd name="T8" fmla="*/ 34 w 111"/>
                <a:gd name="T9" fmla="*/ 0 h 331"/>
                <a:gd name="T10" fmla="*/ 111 w 111"/>
                <a:gd name="T11" fmla="*/ 9 h 331"/>
                <a:gd name="T12" fmla="*/ 75 w 111"/>
                <a:gd name="T13" fmla="*/ 269 h 331"/>
              </a:gdLst>
              <a:ahLst/>
              <a:cxnLst>
                <a:cxn ang="0">
                  <a:pos x="T0" y="T1"/>
                </a:cxn>
                <a:cxn ang="0">
                  <a:pos x="T2" y="T3"/>
                </a:cxn>
                <a:cxn ang="0">
                  <a:pos x="T4" y="T5"/>
                </a:cxn>
                <a:cxn ang="0">
                  <a:pos x="T6" y="T7"/>
                </a:cxn>
                <a:cxn ang="0">
                  <a:pos x="T8" y="T9"/>
                </a:cxn>
                <a:cxn ang="0">
                  <a:pos x="T10" y="T11"/>
                </a:cxn>
                <a:cxn ang="0">
                  <a:pos x="T12" y="T13"/>
                </a:cxn>
              </a:cxnLst>
              <a:rect l="0" t="0" r="r" b="b"/>
              <a:pathLst>
                <a:path w="111" h="331">
                  <a:moveTo>
                    <a:pt x="75" y="269"/>
                  </a:moveTo>
                  <a:lnTo>
                    <a:pt x="44" y="331"/>
                  </a:lnTo>
                  <a:lnTo>
                    <a:pt x="15" y="326"/>
                  </a:lnTo>
                  <a:lnTo>
                    <a:pt x="0" y="259"/>
                  </a:lnTo>
                  <a:lnTo>
                    <a:pt x="34" y="0"/>
                  </a:lnTo>
                  <a:lnTo>
                    <a:pt x="111" y="9"/>
                  </a:lnTo>
                  <a:lnTo>
                    <a:pt x="75" y="269"/>
                  </a:lnTo>
                  <a:close/>
                </a:path>
              </a:pathLst>
            </a:custGeom>
            <a:solidFill>
              <a:srgbClr val="A4C827"/>
            </a:solidFill>
            <a:ln>
              <a:noFill/>
            </a:ln>
          </p:spPr>
          <p:txBody>
            <a:bodyPr vert="horz" wrap="square" lIns="91416" tIns="45708" rIns="91416" bIns="45708" numCol="1" anchor="t" anchorCtr="0" compatLnSpc="1"/>
            <a:lstStyle/>
            <a:p>
              <a:endParaRPr lang="id-ID">
                <a:solidFill>
                  <a:srgbClr val="DCB68A"/>
                </a:solidFill>
              </a:endParaRPr>
            </a:p>
          </p:txBody>
        </p:sp>
        <p:sp>
          <p:nvSpPr>
            <p:cNvPr id="13" name="Freeform 10"/>
            <p:cNvSpPr/>
            <p:nvPr/>
          </p:nvSpPr>
          <p:spPr bwMode="auto">
            <a:xfrm>
              <a:off x="15329" y="6834"/>
              <a:ext cx="220" cy="255"/>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1 w 64"/>
                <a:gd name="T15" fmla="*/ 23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4"/>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1" y="23"/>
                  </a:cubicBezTo>
                  <a:lnTo>
                    <a:pt x="58" y="48"/>
                  </a:lnTo>
                  <a:close/>
                </a:path>
              </a:pathLst>
            </a:custGeom>
            <a:solidFill>
              <a:srgbClr val="A4C827"/>
            </a:solidFill>
            <a:ln>
              <a:noFill/>
            </a:ln>
          </p:spPr>
          <p:txBody>
            <a:bodyPr vert="horz" wrap="square" lIns="91416" tIns="45708" rIns="91416" bIns="45708" numCol="1" anchor="t" anchorCtr="0" compatLnSpc="1"/>
            <a:lstStyle/>
            <a:p>
              <a:endParaRPr lang="id-ID">
                <a:solidFill>
                  <a:srgbClr val="DCB68A"/>
                </a:solidFill>
              </a:endParaRPr>
            </a:p>
          </p:txBody>
        </p:sp>
        <p:sp>
          <p:nvSpPr>
            <p:cNvPr id="14" name="Freeform 11"/>
            <p:cNvSpPr/>
            <p:nvPr/>
          </p:nvSpPr>
          <p:spPr bwMode="auto">
            <a:xfrm>
              <a:off x="15307" y="6931"/>
              <a:ext cx="240" cy="230"/>
            </a:xfrm>
            <a:custGeom>
              <a:avLst/>
              <a:gdLst>
                <a:gd name="T0" fmla="*/ 85 w 96"/>
                <a:gd name="T1" fmla="*/ 92 h 92"/>
                <a:gd name="T2" fmla="*/ 0 w 96"/>
                <a:gd name="T3" fmla="*/ 81 h 92"/>
                <a:gd name="T4" fmla="*/ 11 w 96"/>
                <a:gd name="T5" fmla="*/ 0 h 92"/>
                <a:gd name="T6" fmla="*/ 96 w 96"/>
                <a:gd name="T7" fmla="*/ 11 h 92"/>
                <a:gd name="T8" fmla="*/ 85 w 96"/>
                <a:gd name="T9" fmla="*/ 92 h 92"/>
              </a:gdLst>
              <a:ahLst/>
              <a:cxnLst>
                <a:cxn ang="0">
                  <a:pos x="T0" y="T1"/>
                </a:cxn>
                <a:cxn ang="0">
                  <a:pos x="T2" y="T3"/>
                </a:cxn>
                <a:cxn ang="0">
                  <a:pos x="T4" y="T5"/>
                </a:cxn>
                <a:cxn ang="0">
                  <a:pos x="T6" y="T7"/>
                </a:cxn>
                <a:cxn ang="0">
                  <a:pos x="T8" y="T9"/>
                </a:cxn>
              </a:cxnLst>
              <a:rect l="0" t="0" r="r" b="b"/>
              <a:pathLst>
                <a:path w="96" h="92">
                  <a:moveTo>
                    <a:pt x="85" y="92"/>
                  </a:moveTo>
                  <a:lnTo>
                    <a:pt x="0" y="81"/>
                  </a:lnTo>
                  <a:lnTo>
                    <a:pt x="11" y="0"/>
                  </a:lnTo>
                  <a:lnTo>
                    <a:pt x="96" y="11"/>
                  </a:lnTo>
                  <a:lnTo>
                    <a:pt x="85" y="92"/>
                  </a:lnTo>
                  <a:close/>
                </a:path>
              </a:pathLst>
            </a:custGeom>
            <a:solidFill>
              <a:srgbClr val="A4C827"/>
            </a:solidFill>
            <a:ln>
              <a:noFill/>
            </a:ln>
          </p:spPr>
          <p:txBody>
            <a:bodyPr vert="horz" wrap="square" lIns="91416" tIns="45708" rIns="91416" bIns="45708" numCol="1" anchor="t" anchorCtr="0" compatLnSpc="1"/>
            <a:lstStyle/>
            <a:p>
              <a:endParaRPr lang="id-ID">
                <a:solidFill>
                  <a:srgbClr val="DCB68A"/>
                </a:solidFill>
              </a:endParaRPr>
            </a:p>
          </p:txBody>
        </p:sp>
        <p:sp>
          <p:nvSpPr>
            <p:cNvPr id="15" name="Freeform 12"/>
            <p:cNvSpPr/>
            <p:nvPr/>
          </p:nvSpPr>
          <p:spPr bwMode="auto">
            <a:xfrm>
              <a:off x="15289" y="7778"/>
              <a:ext cx="72" cy="120"/>
            </a:xfrm>
            <a:custGeom>
              <a:avLst/>
              <a:gdLst>
                <a:gd name="T0" fmla="*/ 0 w 21"/>
                <a:gd name="T1" fmla="*/ 6 h 35"/>
                <a:gd name="T2" fmla="*/ 5 w 21"/>
                <a:gd name="T3" fmla="*/ 27 h 35"/>
                <a:gd name="T4" fmla="*/ 21 w 21"/>
                <a:gd name="T5" fmla="*/ 10 h 35"/>
                <a:gd name="T6" fmla="*/ 0 w 21"/>
                <a:gd name="T7" fmla="*/ 6 h 35"/>
              </a:gdLst>
              <a:ahLst/>
              <a:cxnLst>
                <a:cxn ang="0">
                  <a:pos x="T0" y="T1"/>
                </a:cxn>
                <a:cxn ang="0">
                  <a:pos x="T2" y="T3"/>
                </a:cxn>
                <a:cxn ang="0">
                  <a:pos x="T4" y="T5"/>
                </a:cxn>
                <a:cxn ang="0">
                  <a:pos x="T6" y="T7"/>
                </a:cxn>
              </a:cxnLst>
              <a:rect l="0" t="0" r="r" b="b"/>
              <a:pathLst>
                <a:path w="21" h="35">
                  <a:moveTo>
                    <a:pt x="0" y="6"/>
                  </a:moveTo>
                  <a:cubicBezTo>
                    <a:pt x="0" y="6"/>
                    <a:pt x="3" y="22"/>
                    <a:pt x="5" y="27"/>
                  </a:cubicBezTo>
                  <a:cubicBezTo>
                    <a:pt x="6" y="31"/>
                    <a:pt x="9" y="35"/>
                    <a:pt x="21" y="10"/>
                  </a:cubicBezTo>
                  <a:cubicBezTo>
                    <a:pt x="21" y="10"/>
                    <a:pt x="13" y="0"/>
                    <a:pt x="0" y="6"/>
                  </a:cubicBezTo>
                  <a:close/>
                </a:path>
              </a:pathLst>
            </a:custGeom>
            <a:solidFill>
              <a:srgbClr val="A4C827"/>
            </a:solidFill>
            <a:ln>
              <a:noFill/>
            </a:ln>
          </p:spPr>
          <p:txBody>
            <a:bodyPr vert="horz" wrap="square" lIns="91416" tIns="45708" rIns="91416" bIns="45708" numCol="1" anchor="t" anchorCtr="0" compatLnSpc="1"/>
            <a:lstStyle/>
            <a:p>
              <a:endParaRPr lang="id-ID">
                <a:solidFill>
                  <a:srgbClr val="DCB68A"/>
                </a:solidFill>
              </a:endParaRPr>
            </a:p>
          </p:txBody>
        </p:sp>
        <p:sp>
          <p:nvSpPr>
            <p:cNvPr id="16" name="Freeform 13"/>
            <p:cNvSpPr/>
            <p:nvPr/>
          </p:nvSpPr>
          <p:spPr bwMode="auto">
            <a:xfrm>
              <a:off x="15504" y="6991"/>
              <a:ext cx="65" cy="420"/>
            </a:xfrm>
            <a:custGeom>
              <a:avLst/>
              <a:gdLst>
                <a:gd name="T0" fmla="*/ 4 w 19"/>
                <a:gd name="T1" fmla="*/ 0 h 122"/>
                <a:gd name="T2" fmla="*/ 19 w 19"/>
                <a:gd name="T3" fmla="*/ 16 h 122"/>
                <a:gd name="T4" fmla="*/ 7 w 19"/>
                <a:gd name="T5" fmla="*/ 115 h 122"/>
                <a:gd name="T6" fmla="*/ 0 w 19"/>
                <a:gd name="T7" fmla="*/ 121 h 122"/>
                <a:gd name="T8" fmla="*/ 10 w 19"/>
                <a:gd name="T9" fmla="*/ 43 h 122"/>
                <a:gd name="T10" fmla="*/ 5 w 19"/>
                <a:gd name="T11" fmla="*/ 34 h 122"/>
                <a:gd name="T12" fmla="*/ 4 w 19"/>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19" h="122">
                  <a:moveTo>
                    <a:pt x="4" y="0"/>
                  </a:moveTo>
                  <a:cubicBezTo>
                    <a:pt x="4" y="0"/>
                    <a:pt x="18" y="10"/>
                    <a:pt x="19" y="16"/>
                  </a:cubicBezTo>
                  <a:cubicBezTo>
                    <a:pt x="19" y="21"/>
                    <a:pt x="7" y="115"/>
                    <a:pt x="7" y="115"/>
                  </a:cubicBezTo>
                  <a:cubicBezTo>
                    <a:pt x="7" y="115"/>
                    <a:pt x="8" y="122"/>
                    <a:pt x="0" y="121"/>
                  </a:cubicBezTo>
                  <a:cubicBezTo>
                    <a:pt x="10" y="43"/>
                    <a:pt x="10" y="43"/>
                    <a:pt x="10" y="43"/>
                  </a:cubicBezTo>
                  <a:cubicBezTo>
                    <a:pt x="5" y="34"/>
                    <a:pt x="5" y="34"/>
                    <a:pt x="5" y="34"/>
                  </a:cubicBezTo>
                  <a:cubicBezTo>
                    <a:pt x="4" y="0"/>
                    <a:pt x="4" y="0"/>
                    <a:pt x="4" y="0"/>
                  </a:cubicBezTo>
                  <a:close/>
                </a:path>
              </a:pathLst>
            </a:custGeom>
            <a:solidFill>
              <a:srgbClr val="A4C827"/>
            </a:solidFill>
            <a:ln>
              <a:noFill/>
            </a:ln>
          </p:spPr>
          <p:txBody>
            <a:bodyPr vert="horz" wrap="square" lIns="91416" tIns="45708" rIns="91416" bIns="45708" numCol="1" anchor="t" anchorCtr="0" compatLnSpc="1"/>
            <a:lstStyle/>
            <a:p>
              <a:endParaRPr lang="id-ID">
                <a:solidFill>
                  <a:srgbClr val="DCB68A"/>
                </a:solidFill>
              </a:endParaRPr>
            </a:p>
          </p:txBody>
        </p:sp>
        <p:grpSp>
          <p:nvGrpSpPr>
            <p:cNvPr id="17" name="Group 123"/>
            <p:cNvGrpSpPr/>
            <p:nvPr/>
          </p:nvGrpSpPr>
          <p:grpSpPr>
            <a:xfrm>
              <a:off x="13560" y="6798"/>
              <a:ext cx="1287" cy="977"/>
              <a:chOff x="7170738" y="4168775"/>
              <a:chExt cx="817563" cy="620713"/>
            </a:xfrm>
            <a:solidFill>
              <a:srgbClr val="E61817"/>
            </a:solidFill>
          </p:grpSpPr>
          <p:sp>
            <p:nvSpPr>
              <p:cNvPr id="18" name="Freeform 14"/>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sp>
            <p:nvSpPr>
              <p:cNvPr id="19" name="Rectangle 15"/>
              <p:cNvSpPr>
                <a:spLocks noChangeArrowheads="1"/>
              </p:cNvSpPr>
              <p:nvPr/>
            </p:nvSpPr>
            <p:spPr bwMode="auto">
              <a:xfrm>
                <a:off x="7924800" y="4335463"/>
                <a:ext cx="23813" cy="257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endParaRPr lang="id-ID">
                  <a:solidFill>
                    <a:srgbClr val="DCB68A"/>
                  </a:solidFill>
                </a:endParaRPr>
              </a:p>
            </p:txBody>
          </p:sp>
          <p:sp>
            <p:nvSpPr>
              <p:cNvPr id="20" name="Oval 16"/>
              <p:cNvSpPr>
                <a:spLocks noChangeArrowheads="1"/>
              </p:cNvSpPr>
              <p:nvPr/>
            </p:nvSpPr>
            <p:spPr bwMode="auto">
              <a:xfrm>
                <a:off x="7897813" y="4564063"/>
                <a:ext cx="76200"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sp>
            <p:nvSpPr>
              <p:cNvPr id="21" name="Freeform 17"/>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sp>
            <p:nvSpPr>
              <p:cNvPr id="22" name="Freeform 18"/>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sp>
            <p:nvSpPr>
              <p:cNvPr id="23" name="Freeform 19"/>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grpSp>
        <p:sp>
          <p:nvSpPr>
            <p:cNvPr id="24" name="Freeform 20"/>
            <p:cNvSpPr>
              <a:spLocks noEditPoints="1"/>
            </p:cNvSpPr>
            <p:nvPr/>
          </p:nvSpPr>
          <p:spPr bwMode="auto">
            <a:xfrm>
              <a:off x="12513" y="3738"/>
              <a:ext cx="752" cy="792"/>
            </a:xfrm>
            <a:custGeom>
              <a:avLst/>
              <a:gdLst>
                <a:gd name="T0" fmla="*/ 168 w 219"/>
                <a:gd name="T1" fmla="*/ 224 h 231"/>
                <a:gd name="T2" fmla="*/ 197 w 219"/>
                <a:gd name="T3" fmla="*/ 212 h 231"/>
                <a:gd name="T4" fmla="*/ 168 w 219"/>
                <a:gd name="T5" fmla="*/ 132 h 231"/>
                <a:gd name="T6" fmla="*/ 168 w 219"/>
                <a:gd name="T7" fmla="*/ 150 h 231"/>
                <a:gd name="T8" fmla="*/ 192 w 219"/>
                <a:gd name="T9" fmla="*/ 190 h 231"/>
                <a:gd name="T10" fmla="*/ 168 w 219"/>
                <a:gd name="T11" fmla="*/ 209 h 231"/>
                <a:gd name="T12" fmla="*/ 168 w 219"/>
                <a:gd name="T13" fmla="*/ 224 h 231"/>
                <a:gd name="T14" fmla="*/ 168 w 219"/>
                <a:gd name="T15" fmla="*/ 203 h 231"/>
                <a:gd name="T16" fmla="*/ 168 w 219"/>
                <a:gd name="T17" fmla="*/ 157 h 231"/>
                <a:gd name="T18" fmla="*/ 181 w 219"/>
                <a:gd name="T19" fmla="*/ 187 h 231"/>
                <a:gd name="T20" fmla="*/ 168 w 219"/>
                <a:gd name="T21" fmla="*/ 203 h 231"/>
                <a:gd name="T22" fmla="*/ 146 w 219"/>
                <a:gd name="T23" fmla="*/ 112 h 231"/>
                <a:gd name="T24" fmla="*/ 141 w 219"/>
                <a:gd name="T25" fmla="*/ 98 h 231"/>
                <a:gd name="T26" fmla="*/ 141 w 219"/>
                <a:gd name="T27" fmla="*/ 44 h 231"/>
                <a:gd name="T28" fmla="*/ 146 w 219"/>
                <a:gd name="T29" fmla="*/ 37 h 231"/>
                <a:gd name="T30" fmla="*/ 148 w 219"/>
                <a:gd name="T31" fmla="*/ 37 h 231"/>
                <a:gd name="T32" fmla="*/ 148 w 219"/>
                <a:gd name="T33" fmla="*/ 14 h 231"/>
                <a:gd name="T34" fmla="*/ 146 w 219"/>
                <a:gd name="T35" fmla="*/ 14 h 231"/>
                <a:gd name="T36" fmla="*/ 146 w 219"/>
                <a:gd name="T37" fmla="*/ 13 h 231"/>
                <a:gd name="T38" fmla="*/ 114 w 219"/>
                <a:gd name="T39" fmla="*/ 0 h 231"/>
                <a:gd name="T40" fmla="*/ 81 w 219"/>
                <a:gd name="T41" fmla="*/ 13 h 231"/>
                <a:gd name="T42" fmla="*/ 81 w 219"/>
                <a:gd name="T43" fmla="*/ 14 h 231"/>
                <a:gd name="T44" fmla="*/ 80 w 219"/>
                <a:gd name="T45" fmla="*/ 14 h 231"/>
                <a:gd name="T46" fmla="*/ 80 w 219"/>
                <a:gd name="T47" fmla="*/ 37 h 231"/>
                <a:gd name="T48" fmla="*/ 81 w 219"/>
                <a:gd name="T49" fmla="*/ 37 h 231"/>
                <a:gd name="T50" fmla="*/ 90 w 219"/>
                <a:gd name="T51" fmla="*/ 45 h 231"/>
                <a:gd name="T52" fmla="*/ 90 w 219"/>
                <a:gd name="T53" fmla="*/ 98 h 231"/>
                <a:gd name="T54" fmla="*/ 83 w 219"/>
                <a:gd name="T55" fmla="*/ 112 h 231"/>
                <a:gd name="T56" fmla="*/ 31 w 219"/>
                <a:gd name="T57" fmla="*/ 212 h 231"/>
                <a:gd name="T58" fmla="*/ 114 w 219"/>
                <a:gd name="T59" fmla="*/ 230 h 231"/>
                <a:gd name="T60" fmla="*/ 168 w 219"/>
                <a:gd name="T61" fmla="*/ 224 h 231"/>
                <a:gd name="T62" fmla="*/ 168 w 219"/>
                <a:gd name="T63" fmla="*/ 209 h 231"/>
                <a:gd name="T64" fmla="*/ 144 w 219"/>
                <a:gd name="T65" fmla="*/ 212 h 231"/>
                <a:gd name="T66" fmla="*/ 144 w 219"/>
                <a:gd name="T67" fmla="*/ 212 h 231"/>
                <a:gd name="T68" fmla="*/ 168 w 219"/>
                <a:gd name="T69" fmla="*/ 203 h 231"/>
                <a:gd name="T70" fmla="*/ 168 w 219"/>
                <a:gd name="T71" fmla="*/ 157 h 231"/>
                <a:gd name="T72" fmla="*/ 149 w 219"/>
                <a:gd name="T73" fmla="*/ 134 h 231"/>
                <a:gd name="T74" fmla="*/ 168 w 219"/>
                <a:gd name="T75" fmla="*/ 150 h 231"/>
                <a:gd name="T76" fmla="*/ 168 w 219"/>
                <a:gd name="T77" fmla="*/ 132 h 231"/>
                <a:gd name="T78" fmla="*/ 146 w 219"/>
                <a:gd name="T7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1">
                  <a:moveTo>
                    <a:pt x="168" y="224"/>
                  </a:moveTo>
                  <a:cubicBezTo>
                    <a:pt x="179" y="221"/>
                    <a:pt x="189" y="217"/>
                    <a:pt x="197" y="212"/>
                  </a:cubicBezTo>
                  <a:cubicBezTo>
                    <a:pt x="219" y="196"/>
                    <a:pt x="191" y="157"/>
                    <a:pt x="168" y="132"/>
                  </a:cubicBezTo>
                  <a:cubicBezTo>
                    <a:pt x="168" y="150"/>
                    <a:pt x="168" y="150"/>
                    <a:pt x="168" y="150"/>
                  </a:cubicBezTo>
                  <a:cubicBezTo>
                    <a:pt x="180" y="162"/>
                    <a:pt x="193" y="177"/>
                    <a:pt x="192" y="190"/>
                  </a:cubicBezTo>
                  <a:cubicBezTo>
                    <a:pt x="192" y="201"/>
                    <a:pt x="180" y="207"/>
                    <a:pt x="168" y="209"/>
                  </a:cubicBezTo>
                  <a:cubicBezTo>
                    <a:pt x="168" y="224"/>
                    <a:pt x="168" y="224"/>
                    <a:pt x="168" y="224"/>
                  </a:cubicBezTo>
                  <a:close/>
                  <a:moveTo>
                    <a:pt x="168" y="203"/>
                  </a:moveTo>
                  <a:cubicBezTo>
                    <a:pt x="168" y="157"/>
                    <a:pt x="168" y="157"/>
                    <a:pt x="168" y="157"/>
                  </a:cubicBezTo>
                  <a:cubicBezTo>
                    <a:pt x="175" y="167"/>
                    <a:pt x="182" y="179"/>
                    <a:pt x="181" y="187"/>
                  </a:cubicBezTo>
                  <a:cubicBezTo>
                    <a:pt x="180" y="194"/>
                    <a:pt x="175" y="199"/>
                    <a:pt x="168" y="203"/>
                  </a:cubicBezTo>
                  <a:close/>
                  <a:moveTo>
                    <a:pt x="146" y="112"/>
                  </a:moveTo>
                  <a:cubicBezTo>
                    <a:pt x="146" y="112"/>
                    <a:pt x="141" y="109"/>
                    <a:pt x="141" y="98"/>
                  </a:cubicBezTo>
                  <a:cubicBezTo>
                    <a:pt x="141" y="90"/>
                    <a:pt x="141" y="56"/>
                    <a:pt x="141" y="44"/>
                  </a:cubicBezTo>
                  <a:cubicBezTo>
                    <a:pt x="144" y="43"/>
                    <a:pt x="146" y="40"/>
                    <a:pt x="146" y="37"/>
                  </a:cubicBezTo>
                  <a:cubicBezTo>
                    <a:pt x="148" y="37"/>
                    <a:pt x="148" y="37"/>
                    <a:pt x="148" y="37"/>
                  </a:cubicBezTo>
                  <a:cubicBezTo>
                    <a:pt x="148" y="14"/>
                    <a:pt x="148" y="14"/>
                    <a:pt x="148" y="14"/>
                  </a:cubicBezTo>
                  <a:cubicBezTo>
                    <a:pt x="146" y="14"/>
                    <a:pt x="146" y="14"/>
                    <a:pt x="146" y="14"/>
                  </a:cubicBezTo>
                  <a:cubicBezTo>
                    <a:pt x="146" y="14"/>
                    <a:pt x="146" y="13"/>
                    <a:pt x="146" y="13"/>
                  </a:cubicBezTo>
                  <a:cubicBezTo>
                    <a:pt x="146" y="6"/>
                    <a:pt x="132" y="0"/>
                    <a:pt x="114" y="0"/>
                  </a:cubicBezTo>
                  <a:cubicBezTo>
                    <a:pt x="95" y="0"/>
                    <a:pt x="81" y="6"/>
                    <a:pt x="81" y="13"/>
                  </a:cubicBezTo>
                  <a:cubicBezTo>
                    <a:pt x="81" y="13"/>
                    <a:pt x="81" y="14"/>
                    <a:pt x="81" y="14"/>
                  </a:cubicBezTo>
                  <a:cubicBezTo>
                    <a:pt x="80" y="14"/>
                    <a:pt x="80" y="14"/>
                    <a:pt x="80" y="14"/>
                  </a:cubicBezTo>
                  <a:cubicBezTo>
                    <a:pt x="80" y="37"/>
                    <a:pt x="80" y="37"/>
                    <a:pt x="80" y="37"/>
                  </a:cubicBezTo>
                  <a:cubicBezTo>
                    <a:pt x="81" y="37"/>
                    <a:pt x="81" y="37"/>
                    <a:pt x="81" y="37"/>
                  </a:cubicBezTo>
                  <a:cubicBezTo>
                    <a:pt x="81" y="40"/>
                    <a:pt x="84" y="43"/>
                    <a:pt x="90" y="45"/>
                  </a:cubicBezTo>
                  <a:cubicBezTo>
                    <a:pt x="90" y="56"/>
                    <a:pt x="90" y="90"/>
                    <a:pt x="90" y="98"/>
                  </a:cubicBezTo>
                  <a:cubicBezTo>
                    <a:pt x="90" y="109"/>
                    <a:pt x="83" y="112"/>
                    <a:pt x="83" y="112"/>
                  </a:cubicBezTo>
                  <a:cubicBezTo>
                    <a:pt x="71" y="119"/>
                    <a:pt x="0" y="190"/>
                    <a:pt x="31" y="212"/>
                  </a:cubicBezTo>
                  <a:cubicBezTo>
                    <a:pt x="58" y="231"/>
                    <a:pt x="105" y="230"/>
                    <a:pt x="114" y="230"/>
                  </a:cubicBezTo>
                  <a:cubicBezTo>
                    <a:pt x="121" y="230"/>
                    <a:pt x="145" y="230"/>
                    <a:pt x="168" y="224"/>
                  </a:cubicBezTo>
                  <a:cubicBezTo>
                    <a:pt x="168" y="209"/>
                    <a:pt x="168" y="209"/>
                    <a:pt x="168" y="209"/>
                  </a:cubicBezTo>
                  <a:cubicBezTo>
                    <a:pt x="156" y="212"/>
                    <a:pt x="144" y="212"/>
                    <a:pt x="144" y="212"/>
                  </a:cubicBezTo>
                  <a:cubicBezTo>
                    <a:pt x="144" y="212"/>
                    <a:pt x="144" y="212"/>
                    <a:pt x="144" y="212"/>
                  </a:cubicBezTo>
                  <a:cubicBezTo>
                    <a:pt x="144" y="212"/>
                    <a:pt x="158" y="210"/>
                    <a:pt x="168" y="203"/>
                  </a:cubicBezTo>
                  <a:cubicBezTo>
                    <a:pt x="168" y="157"/>
                    <a:pt x="168" y="157"/>
                    <a:pt x="168" y="157"/>
                  </a:cubicBezTo>
                  <a:cubicBezTo>
                    <a:pt x="159" y="144"/>
                    <a:pt x="149" y="134"/>
                    <a:pt x="149" y="134"/>
                  </a:cubicBezTo>
                  <a:cubicBezTo>
                    <a:pt x="149" y="134"/>
                    <a:pt x="158" y="141"/>
                    <a:pt x="168" y="150"/>
                  </a:cubicBezTo>
                  <a:cubicBezTo>
                    <a:pt x="168" y="132"/>
                    <a:pt x="168" y="132"/>
                    <a:pt x="168" y="132"/>
                  </a:cubicBezTo>
                  <a:cubicBezTo>
                    <a:pt x="159" y="122"/>
                    <a:pt x="150" y="114"/>
                    <a:pt x="146" y="112"/>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25" name="Oval 21"/>
            <p:cNvSpPr>
              <a:spLocks noChangeArrowheads="1"/>
            </p:cNvSpPr>
            <p:nvPr/>
          </p:nvSpPr>
          <p:spPr bwMode="auto">
            <a:xfrm>
              <a:off x="17314" y="3277"/>
              <a:ext cx="222" cy="222"/>
            </a:xfrm>
            <a:prstGeom prst="ellipse">
              <a:avLst/>
            </a:pr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26" name="Freeform 22"/>
            <p:cNvSpPr/>
            <p:nvPr/>
          </p:nvSpPr>
          <p:spPr bwMode="auto">
            <a:xfrm>
              <a:off x="17394" y="3442"/>
              <a:ext cx="350" cy="730"/>
            </a:xfrm>
            <a:custGeom>
              <a:avLst/>
              <a:gdLst>
                <a:gd name="T0" fmla="*/ 0 w 102"/>
                <a:gd name="T1" fmla="*/ 6 h 213"/>
                <a:gd name="T2" fmla="*/ 68 w 102"/>
                <a:gd name="T3" fmla="*/ 184 h 213"/>
                <a:gd name="T4" fmla="*/ 99 w 102"/>
                <a:gd name="T5" fmla="*/ 213 h 213"/>
                <a:gd name="T6" fmla="*/ 23 w 102"/>
                <a:gd name="T7" fmla="*/ 0 h 213"/>
                <a:gd name="T8" fmla="*/ 0 w 102"/>
                <a:gd name="T9" fmla="*/ 6 h 213"/>
              </a:gdLst>
              <a:ahLst/>
              <a:cxnLst>
                <a:cxn ang="0">
                  <a:pos x="T0" y="T1"/>
                </a:cxn>
                <a:cxn ang="0">
                  <a:pos x="T2" y="T3"/>
                </a:cxn>
                <a:cxn ang="0">
                  <a:pos x="T4" y="T5"/>
                </a:cxn>
                <a:cxn ang="0">
                  <a:pos x="T6" y="T7"/>
                </a:cxn>
                <a:cxn ang="0">
                  <a:pos x="T8" y="T9"/>
                </a:cxn>
              </a:cxnLst>
              <a:rect l="0" t="0" r="r" b="b"/>
              <a:pathLst>
                <a:path w="102" h="213">
                  <a:moveTo>
                    <a:pt x="0" y="6"/>
                  </a:moveTo>
                  <a:cubicBezTo>
                    <a:pt x="0" y="7"/>
                    <a:pt x="68" y="184"/>
                    <a:pt x="68" y="184"/>
                  </a:cubicBezTo>
                  <a:cubicBezTo>
                    <a:pt x="68" y="184"/>
                    <a:pt x="96" y="213"/>
                    <a:pt x="99" y="213"/>
                  </a:cubicBezTo>
                  <a:cubicBezTo>
                    <a:pt x="102" y="213"/>
                    <a:pt x="23" y="0"/>
                    <a:pt x="23" y="0"/>
                  </a:cubicBezTo>
                  <a:lnTo>
                    <a:pt x="0" y="6"/>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27" name="Freeform 23"/>
            <p:cNvSpPr/>
            <p:nvPr/>
          </p:nvSpPr>
          <p:spPr bwMode="auto">
            <a:xfrm>
              <a:off x="17086" y="3442"/>
              <a:ext cx="375" cy="720"/>
            </a:xfrm>
            <a:custGeom>
              <a:avLst/>
              <a:gdLst>
                <a:gd name="T0" fmla="*/ 149 w 150"/>
                <a:gd name="T1" fmla="*/ 14 h 288"/>
                <a:gd name="T2" fmla="*/ 40 w 150"/>
                <a:gd name="T3" fmla="*/ 248 h 288"/>
                <a:gd name="T4" fmla="*/ 0 w 150"/>
                <a:gd name="T5" fmla="*/ 288 h 288"/>
                <a:gd name="T6" fmla="*/ 11 w 150"/>
                <a:gd name="T7" fmla="*/ 233 h 288"/>
                <a:gd name="T8" fmla="*/ 117 w 150"/>
                <a:gd name="T9" fmla="*/ 0 h 288"/>
                <a:gd name="T10" fmla="*/ 150 w 150"/>
                <a:gd name="T11" fmla="*/ 11 h 288"/>
                <a:gd name="T12" fmla="*/ 149 w 150"/>
                <a:gd name="T13" fmla="*/ 14 h 288"/>
              </a:gdLst>
              <a:ahLst/>
              <a:cxnLst>
                <a:cxn ang="0">
                  <a:pos x="T0" y="T1"/>
                </a:cxn>
                <a:cxn ang="0">
                  <a:pos x="T2" y="T3"/>
                </a:cxn>
                <a:cxn ang="0">
                  <a:pos x="T4" y="T5"/>
                </a:cxn>
                <a:cxn ang="0">
                  <a:pos x="T6" y="T7"/>
                </a:cxn>
                <a:cxn ang="0">
                  <a:pos x="T8" y="T9"/>
                </a:cxn>
                <a:cxn ang="0">
                  <a:pos x="T10" y="T11"/>
                </a:cxn>
                <a:cxn ang="0">
                  <a:pos x="T12" y="T13"/>
                </a:cxn>
              </a:cxnLst>
              <a:rect l="0" t="0" r="r" b="b"/>
              <a:pathLst>
                <a:path w="150" h="288">
                  <a:moveTo>
                    <a:pt x="149" y="14"/>
                  </a:moveTo>
                  <a:lnTo>
                    <a:pt x="40" y="248"/>
                  </a:lnTo>
                  <a:lnTo>
                    <a:pt x="0" y="288"/>
                  </a:lnTo>
                  <a:lnTo>
                    <a:pt x="11" y="233"/>
                  </a:lnTo>
                  <a:lnTo>
                    <a:pt x="117" y="0"/>
                  </a:lnTo>
                  <a:lnTo>
                    <a:pt x="150" y="11"/>
                  </a:lnTo>
                  <a:lnTo>
                    <a:pt x="149" y="14"/>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28" name="Freeform 24"/>
            <p:cNvSpPr/>
            <p:nvPr/>
          </p:nvSpPr>
          <p:spPr bwMode="auto">
            <a:xfrm>
              <a:off x="17414" y="3197"/>
              <a:ext cx="40" cy="125"/>
            </a:xfrm>
            <a:custGeom>
              <a:avLst/>
              <a:gdLst>
                <a:gd name="T0" fmla="*/ 12 w 12"/>
                <a:gd name="T1" fmla="*/ 30 h 36"/>
                <a:gd name="T2" fmla="*/ 6 w 12"/>
                <a:gd name="T3" fmla="*/ 36 h 36"/>
                <a:gd name="T4" fmla="*/ 0 w 12"/>
                <a:gd name="T5" fmla="*/ 30 h 36"/>
                <a:gd name="T6" fmla="*/ 0 w 12"/>
                <a:gd name="T7" fmla="*/ 6 h 36"/>
                <a:gd name="T8" fmla="*/ 6 w 12"/>
                <a:gd name="T9" fmla="*/ 0 h 36"/>
                <a:gd name="T10" fmla="*/ 12 w 12"/>
                <a:gd name="T11" fmla="*/ 6 h 36"/>
                <a:gd name="T12" fmla="*/ 12 w 12"/>
                <a:gd name="T13" fmla="*/ 30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12" y="30"/>
                  </a:moveTo>
                  <a:cubicBezTo>
                    <a:pt x="12" y="33"/>
                    <a:pt x="10" y="36"/>
                    <a:pt x="6" y="36"/>
                  </a:cubicBezTo>
                  <a:cubicBezTo>
                    <a:pt x="3" y="36"/>
                    <a:pt x="0" y="33"/>
                    <a:pt x="0" y="30"/>
                  </a:cubicBezTo>
                  <a:cubicBezTo>
                    <a:pt x="0" y="6"/>
                    <a:pt x="0" y="6"/>
                    <a:pt x="0" y="6"/>
                  </a:cubicBezTo>
                  <a:cubicBezTo>
                    <a:pt x="0" y="3"/>
                    <a:pt x="3" y="0"/>
                    <a:pt x="6" y="0"/>
                  </a:cubicBezTo>
                  <a:cubicBezTo>
                    <a:pt x="10" y="0"/>
                    <a:pt x="12" y="3"/>
                    <a:pt x="12" y="6"/>
                  </a:cubicBezTo>
                  <a:lnTo>
                    <a:pt x="12" y="30"/>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29" name="Freeform 25"/>
            <p:cNvSpPr>
              <a:spLocks noEditPoints="1"/>
            </p:cNvSpPr>
            <p:nvPr/>
          </p:nvSpPr>
          <p:spPr bwMode="auto">
            <a:xfrm>
              <a:off x="15624" y="2660"/>
              <a:ext cx="355" cy="960"/>
            </a:xfrm>
            <a:custGeom>
              <a:avLst/>
              <a:gdLst>
                <a:gd name="T0" fmla="*/ 51 w 103"/>
                <a:gd name="T1" fmla="*/ 280 h 280"/>
                <a:gd name="T2" fmla="*/ 103 w 103"/>
                <a:gd name="T3" fmla="*/ 140 h 280"/>
                <a:gd name="T4" fmla="*/ 51 w 103"/>
                <a:gd name="T5" fmla="*/ 0 h 280"/>
                <a:gd name="T6" fmla="*/ 51 w 103"/>
                <a:gd name="T7" fmla="*/ 22 h 280"/>
                <a:gd name="T8" fmla="*/ 94 w 103"/>
                <a:gd name="T9" fmla="*/ 140 h 280"/>
                <a:gd name="T10" fmla="*/ 51 w 103"/>
                <a:gd name="T11" fmla="*/ 257 h 280"/>
                <a:gd name="T12" fmla="*/ 51 w 103"/>
                <a:gd name="T13" fmla="*/ 280 h 280"/>
                <a:gd name="T14" fmla="*/ 51 w 103"/>
                <a:gd name="T15" fmla="*/ 0 h 280"/>
                <a:gd name="T16" fmla="*/ 0 w 103"/>
                <a:gd name="T17" fmla="*/ 140 h 280"/>
                <a:gd name="T18" fmla="*/ 51 w 103"/>
                <a:gd name="T19" fmla="*/ 280 h 280"/>
                <a:gd name="T20" fmla="*/ 51 w 103"/>
                <a:gd name="T21" fmla="*/ 280 h 280"/>
                <a:gd name="T22" fmla="*/ 51 w 103"/>
                <a:gd name="T23" fmla="*/ 257 h 280"/>
                <a:gd name="T24" fmla="*/ 51 w 103"/>
                <a:gd name="T25" fmla="*/ 257 h 280"/>
                <a:gd name="T26" fmla="*/ 51 w 103"/>
                <a:gd name="T27" fmla="*/ 257 h 280"/>
                <a:gd name="T28" fmla="*/ 8 w 103"/>
                <a:gd name="T29" fmla="*/ 140 h 280"/>
                <a:gd name="T30" fmla="*/ 51 w 103"/>
                <a:gd name="T31" fmla="*/ 22 h 280"/>
                <a:gd name="T32" fmla="*/ 51 w 103"/>
                <a:gd name="T33" fmla="*/ 22 h 280"/>
                <a:gd name="T34" fmla="*/ 51 w 103"/>
                <a:gd name="T3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80">
                  <a:moveTo>
                    <a:pt x="51" y="280"/>
                  </a:moveTo>
                  <a:cubicBezTo>
                    <a:pt x="80" y="280"/>
                    <a:pt x="103" y="217"/>
                    <a:pt x="103" y="140"/>
                  </a:cubicBezTo>
                  <a:cubicBezTo>
                    <a:pt x="103" y="62"/>
                    <a:pt x="80" y="0"/>
                    <a:pt x="51" y="0"/>
                  </a:cubicBezTo>
                  <a:cubicBezTo>
                    <a:pt x="51" y="22"/>
                    <a:pt x="51" y="22"/>
                    <a:pt x="51" y="22"/>
                  </a:cubicBezTo>
                  <a:cubicBezTo>
                    <a:pt x="75" y="22"/>
                    <a:pt x="94" y="75"/>
                    <a:pt x="94" y="140"/>
                  </a:cubicBezTo>
                  <a:cubicBezTo>
                    <a:pt x="94" y="204"/>
                    <a:pt x="75" y="257"/>
                    <a:pt x="51" y="257"/>
                  </a:cubicBezTo>
                  <a:lnTo>
                    <a:pt x="51" y="280"/>
                  </a:lnTo>
                  <a:close/>
                  <a:moveTo>
                    <a:pt x="51" y="0"/>
                  </a:moveTo>
                  <a:cubicBezTo>
                    <a:pt x="23" y="0"/>
                    <a:pt x="0" y="62"/>
                    <a:pt x="0" y="140"/>
                  </a:cubicBezTo>
                  <a:cubicBezTo>
                    <a:pt x="0" y="217"/>
                    <a:pt x="23" y="280"/>
                    <a:pt x="51" y="280"/>
                  </a:cubicBezTo>
                  <a:cubicBezTo>
                    <a:pt x="51" y="280"/>
                    <a:pt x="51" y="280"/>
                    <a:pt x="51" y="280"/>
                  </a:cubicBezTo>
                  <a:cubicBezTo>
                    <a:pt x="51" y="257"/>
                    <a:pt x="51" y="257"/>
                    <a:pt x="51" y="257"/>
                  </a:cubicBezTo>
                  <a:cubicBezTo>
                    <a:pt x="51" y="257"/>
                    <a:pt x="51" y="257"/>
                    <a:pt x="51" y="257"/>
                  </a:cubicBezTo>
                  <a:cubicBezTo>
                    <a:pt x="51" y="257"/>
                    <a:pt x="51" y="257"/>
                    <a:pt x="51" y="257"/>
                  </a:cubicBezTo>
                  <a:cubicBezTo>
                    <a:pt x="27" y="257"/>
                    <a:pt x="8" y="204"/>
                    <a:pt x="8" y="140"/>
                  </a:cubicBezTo>
                  <a:cubicBezTo>
                    <a:pt x="8" y="75"/>
                    <a:pt x="27" y="22"/>
                    <a:pt x="51" y="22"/>
                  </a:cubicBezTo>
                  <a:cubicBezTo>
                    <a:pt x="51" y="22"/>
                    <a:pt x="51" y="22"/>
                    <a:pt x="51" y="22"/>
                  </a:cubicBezTo>
                  <a:cubicBezTo>
                    <a:pt x="51" y="0"/>
                    <a:pt x="51" y="0"/>
                    <a:pt x="51" y="0"/>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30" name="Freeform 26"/>
            <p:cNvSpPr>
              <a:spLocks noEditPoints="1"/>
            </p:cNvSpPr>
            <p:nvPr/>
          </p:nvSpPr>
          <p:spPr bwMode="auto">
            <a:xfrm>
              <a:off x="15319" y="2962"/>
              <a:ext cx="962" cy="352"/>
            </a:xfrm>
            <a:custGeom>
              <a:avLst/>
              <a:gdLst>
                <a:gd name="T0" fmla="*/ 280 w 280"/>
                <a:gd name="T1" fmla="*/ 52 h 103"/>
                <a:gd name="T2" fmla="*/ 140 w 280"/>
                <a:gd name="T3" fmla="*/ 0 h 103"/>
                <a:gd name="T4" fmla="*/ 140 w 280"/>
                <a:gd name="T5" fmla="*/ 8 h 103"/>
                <a:gd name="T6" fmla="*/ 257 w 280"/>
                <a:gd name="T7" fmla="*/ 52 h 103"/>
                <a:gd name="T8" fmla="*/ 140 w 280"/>
                <a:gd name="T9" fmla="*/ 95 h 103"/>
                <a:gd name="T10" fmla="*/ 140 w 280"/>
                <a:gd name="T11" fmla="*/ 103 h 103"/>
                <a:gd name="T12" fmla="*/ 280 w 280"/>
                <a:gd name="T13" fmla="*/ 52 h 103"/>
                <a:gd name="T14" fmla="*/ 140 w 280"/>
                <a:gd name="T15" fmla="*/ 0 h 103"/>
                <a:gd name="T16" fmla="*/ 140 w 280"/>
                <a:gd name="T17" fmla="*/ 0 h 103"/>
                <a:gd name="T18" fmla="*/ 0 w 280"/>
                <a:gd name="T19" fmla="*/ 52 h 103"/>
                <a:gd name="T20" fmla="*/ 140 w 280"/>
                <a:gd name="T21" fmla="*/ 103 h 103"/>
                <a:gd name="T22" fmla="*/ 140 w 280"/>
                <a:gd name="T23" fmla="*/ 103 h 103"/>
                <a:gd name="T24" fmla="*/ 140 w 280"/>
                <a:gd name="T25" fmla="*/ 95 h 103"/>
                <a:gd name="T26" fmla="*/ 140 w 280"/>
                <a:gd name="T27" fmla="*/ 95 h 103"/>
                <a:gd name="T28" fmla="*/ 23 w 280"/>
                <a:gd name="T29" fmla="*/ 52 h 103"/>
                <a:gd name="T30" fmla="*/ 23 w 280"/>
                <a:gd name="T31" fmla="*/ 52 h 103"/>
                <a:gd name="T32" fmla="*/ 140 w 280"/>
                <a:gd name="T33" fmla="*/ 8 h 103"/>
                <a:gd name="T34" fmla="*/ 140 w 280"/>
                <a:gd name="T35" fmla="*/ 8 h 103"/>
                <a:gd name="T36" fmla="*/ 140 w 280"/>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280" y="52"/>
                  </a:moveTo>
                  <a:cubicBezTo>
                    <a:pt x="280" y="23"/>
                    <a:pt x="217" y="0"/>
                    <a:pt x="140" y="0"/>
                  </a:cubicBezTo>
                  <a:cubicBezTo>
                    <a:pt x="140" y="8"/>
                    <a:pt x="140" y="8"/>
                    <a:pt x="140" y="8"/>
                  </a:cubicBezTo>
                  <a:cubicBezTo>
                    <a:pt x="205" y="8"/>
                    <a:pt x="257" y="28"/>
                    <a:pt x="257" y="52"/>
                  </a:cubicBezTo>
                  <a:cubicBezTo>
                    <a:pt x="257" y="75"/>
                    <a:pt x="205" y="95"/>
                    <a:pt x="140" y="95"/>
                  </a:cubicBezTo>
                  <a:cubicBezTo>
                    <a:pt x="140" y="103"/>
                    <a:pt x="140" y="103"/>
                    <a:pt x="140" y="103"/>
                  </a:cubicBezTo>
                  <a:cubicBezTo>
                    <a:pt x="217" y="103"/>
                    <a:pt x="280" y="80"/>
                    <a:pt x="280" y="52"/>
                  </a:cubicBezTo>
                  <a:close/>
                  <a:moveTo>
                    <a:pt x="140" y="0"/>
                  </a:moveTo>
                  <a:cubicBezTo>
                    <a:pt x="140" y="0"/>
                    <a:pt x="140" y="0"/>
                    <a:pt x="140" y="0"/>
                  </a:cubicBezTo>
                  <a:cubicBezTo>
                    <a:pt x="63" y="0"/>
                    <a:pt x="0" y="23"/>
                    <a:pt x="0" y="52"/>
                  </a:cubicBezTo>
                  <a:cubicBezTo>
                    <a:pt x="0" y="80"/>
                    <a:pt x="63" y="103"/>
                    <a:pt x="140" y="103"/>
                  </a:cubicBezTo>
                  <a:cubicBezTo>
                    <a:pt x="140" y="103"/>
                    <a:pt x="140" y="103"/>
                    <a:pt x="140" y="103"/>
                  </a:cubicBezTo>
                  <a:cubicBezTo>
                    <a:pt x="140" y="95"/>
                    <a:pt x="140" y="95"/>
                    <a:pt x="140" y="95"/>
                  </a:cubicBezTo>
                  <a:cubicBezTo>
                    <a:pt x="140" y="95"/>
                    <a:pt x="140" y="95"/>
                    <a:pt x="140" y="95"/>
                  </a:cubicBezTo>
                  <a:cubicBezTo>
                    <a:pt x="75" y="95"/>
                    <a:pt x="23" y="75"/>
                    <a:pt x="23" y="52"/>
                  </a:cubicBezTo>
                  <a:cubicBezTo>
                    <a:pt x="23" y="52"/>
                    <a:pt x="23" y="52"/>
                    <a:pt x="23" y="52"/>
                  </a:cubicBezTo>
                  <a:cubicBezTo>
                    <a:pt x="23" y="28"/>
                    <a:pt x="75" y="8"/>
                    <a:pt x="140" y="8"/>
                  </a:cubicBezTo>
                  <a:cubicBezTo>
                    <a:pt x="140" y="8"/>
                    <a:pt x="140" y="8"/>
                    <a:pt x="140" y="8"/>
                  </a:cubicBezTo>
                  <a:lnTo>
                    <a:pt x="140" y="0"/>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31" name="Freeform 27"/>
            <p:cNvSpPr>
              <a:spLocks noEditPoints="1"/>
            </p:cNvSpPr>
            <p:nvPr/>
          </p:nvSpPr>
          <p:spPr bwMode="auto">
            <a:xfrm>
              <a:off x="15392" y="2745"/>
              <a:ext cx="817" cy="785"/>
            </a:xfrm>
            <a:custGeom>
              <a:avLst/>
              <a:gdLst>
                <a:gd name="T0" fmla="*/ 218 w 238"/>
                <a:gd name="T1" fmla="*/ 16 h 229"/>
                <a:gd name="T2" fmla="*/ 119 w 238"/>
                <a:gd name="T3" fmla="*/ 46 h 229"/>
                <a:gd name="T4" fmla="*/ 119 w 238"/>
                <a:gd name="T5" fmla="*/ 57 h 229"/>
                <a:gd name="T6" fmla="*/ 202 w 238"/>
                <a:gd name="T7" fmla="*/ 32 h 229"/>
                <a:gd name="T8" fmla="*/ 150 w 238"/>
                <a:gd name="T9" fmla="*/ 145 h 229"/>
                <a:gd name="T10" fmla="*/ 119 w 238"/>
                <a:gd name="T11" fmla="*/ 172 h 229"/>
                <a:gd name="T12" fmla="*/ 119 w 238"/>
                <a:gd name="T13" fmla="*/ 183 h 229"/>
                <a:gd name="T14" fmla="*/ 156 w 238"/>
                <a:gd name="T15" fmla="*/ 151 h 229"/>
                <a:gd name="T16" fmla="*/ 218 w 238"/>
                <a:gd name="T17" fmla="*/ 16 h 229"/>
                <a:gd name="T18" fmla="*/ 119 w 238"/>
                <a:gd name="T19" fmla="*/ 46 h 229"/>
                <a:gd name="T20" fmla="*/ 83 w 238"/>
                <a:gd name="T21" fmla="*/ 78 h 229"/>
                <a:gd name="T22" fmla="*/ 20 w 238"/>
                <a:gd name="T23" fmla="*/ 214 h 229"/>
                <a:gd name="T24" fmla="*/ 119 w 238"/>
                <a:gd name="T25" fmla="*/ 183 h 229"/>
                <a:gd name="T26" fmla="*/ 119 w 238"/>
                <a:gd name="T27" fmla="*/ 172 h 229"/>
                <a:gd name="T28" fmla="*/ 36 w 238"/>
                <a:gd name="T29" fmla="*/ 197 h 229"/>
                <a:gd name="T30" fmla="*/ 36 w 238"/>
                <a:gd name="T31" fmla="*/ 197 h 229"/>
                <a:gd name="T32" fmla="*/ 89 w 238"/>
                <a:gd name="T33" fmla="*/ 84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16"/>
                  </a:moveTo>
                  <a:cubicBezTo>
                    <a:pt x="202" y="0"/>
                    <a:pt x="162" y="13"/>
                    <a:pt x="119" y="46"/>
                  </a:cubicBezTo>
                  <a:cubicBezTo>
                    <a:pt x="119" y="57"/>
                    <a:pt x="119" y="57"/>
                    <a:pt x="119" y="57"/>
                  </a:cubicBezTo>
                  <a:cubicBezTo>
                    <a:pt x="155" y="30"/>
                    <a:pt x="189" y="19"/>
                    <a:pt x="202" y="32"/>
                  </a:cubicBezTo>
                  <a:cubicBezTo>
                    <a:pt x="219" y="49"/>
                    <a:pt x="195" y="99"/>
                    <a:pt x="150" y="145"/>
                  </a:cubicBezTo>
                  <a:cubicBezTo>
                    <a:pt x="140" y="155"/>
                    <a:pt x="129" y="164"/>
                    <a:pt x="119" y="172"/>
                  </a:cubicBezTo>
                  <a:cubicBezTo>
                    <a:pt x="119" y="183"/>
                    <a:pt x="119" y="183"/>
                    <a:pt x="119" y="183"/>
                  </a:cubicBezTo>
                  <a:cubicBezTo>
                    <a:pt x="131" y="174"/>
                    <a:pt x="144" y="163"/>
                    <a:pt x="156" y="151"/>
                  </a:cubicBezTo>
                  <a:cubicBezTo>
                    <a:pt x="210" y="96"/>
                    <a:pt x="238" y="36"/>
                    <a:pt x="218" y="16"/>
                  </a:cubicBezTo>
                  <a:close/>
                  <a:moveTo>
                    <a:pt x="119" y="46"/>
                  </a:moveTo>
                  <a:cubicBezTo>
                    <a:pt x="107" y="55"/>
                    <a:pt x="95" y="66"/>
                    <a:pt x="83" y="78"/>
                  </a:cubicBezTo>
                  <a:cubicBezTo>
                    <a:pt x="28" y="133"/>
                    <a:pt x="0" y="193"/>
                    <a:pt x="20" y="214"/>
                  </a:cubicBezTo>
                  <a:cubicBezTo>
                    <a:pt x="36" y="229"/>
                    <a:pt x="76" y="216"/>
                    <a:pt x="119" y="183"/>
                  </a:cubicBezTo>
                  <a:cubicBezTo>
                    <a:pt x="119" y="172"/>
                    <a:pt x="119" y="172"/>
                    <a:pt x="119" y="172"/>
                  </a:cubicBezTo>
                  <a:cubicBezTo>
                    <a:pt x="83" y="199"/>
                    <a:pt x="49" y="211"/>
                    <a:pt x="36" y="197"/>
                  </a:cubicBezTo>
                  <a:cubicBezTo>
                    <a:pt x="36" y="197"/>
                    <a:pt x="36" y="197"/>
                    <a:pt x="36" y="197"/>
                  </a:cubicBezTo>
                  <a:cubicBezTo>
                    <a:pt x="19" y="181"/>
                    <a:pt x="43" y="130"/>
                    <a:pt x="89" y="84"/>
                  </a:cubicBezTo>
                  <a:cubicBezTo>
                    <a:pt x="99" y="74"/>
                    <a:pt x="109" y="65"/>
                    <a:pt x="119" y="57"/>
                  </a:cubicBezTo>
                  <a:lnTo>
                    <a:pt x="119" y="46"/>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32" name="Freeform 28"/>
            <p:cNvSpPr>
              <a:spLocks noEditPoints="1"/>
            </p:cNvSpPr>
            <p:nvPr/>
          </p:nvSpPr>
          <p:spPr bwMode="auto">
            <a:xfrm>
              <a:off x="15401" y="2759"/>
              <a:ext cx="817" cy="785"/>
            </a:xfrm>
            <a:custGeom>
              <a:avLst/>
              <a:gdLst>
                <a:gd name="T0" fmla="*/ 218 w 238"/>
                <a:gd name="T1" fmla="*/ 214 h 229"/>
                <a:gd name="T2" fmla="*/ 156 w 238"/>
                <a:gd name="T3" fmla="*/ 78 h 229"/>
                <a:gd name="T4" fmla="*/ 119 w 238"/>
                <a:gd name="T5" fmla="*/ 46 h 229"/>
                <a:gd name="T6" fmla="*/ 119 w 238"/>
                <a:gd name="T7" fmla="*/ 57 h 229"/>
                <a:gd name="T8" fmla="*/ 150 w 238"/>
                <a:gd name="T9" fmla="*/ 84 h 229"/>
                <a:gd name="T10" fmla="*/ 202 w 238"/>
                <a:gd name="T11" fmla="*/ 197 h 229"/>
                <a:gd name="T12" fmla="*/ 119 w 238"/>
                <a:gd name="T13" fmla="*/ 172 h 229"/>
                <a:gd name="T14" fmla="*/ 119 w 238"/>
                <a:gd name="T15" fmla="*/ 183 h 229"/>
                <a:gd name="T16" fmla="*/ 218 w 238"/>
                <a:gd name="T17" fmla="*/ 214 h 229"/>
                <a:gd name="T18" fmla="*/ 119 w 238"/>
                <a:gd name="T19" fmla="*/ 46 h 229"/>
                <a:gd name="T20" fmla="*/ 20 w 238"/>
                <a:gd name="T21" fmla="*/ 16 h 229"/>
                <a:gd name="T22" fmla="*/ 83 w 238"/>
                <a:gd name="T23" fmla="*/ 151 h 229"/>
                <a:gd name="T24" fmla="*/ 119 w 238"/>
                <a:gd name="T25" fmla="*/ 183 h 229"/>
                <a:gd name="T26" fmla="*/ 119 w 238"/>
                <a:gd name="T27" fmla="*/ 172 h 229"/>
                <a:gd name="T28" fmla="*/ 89 w 238"/>
                <a:gd name="T29" fmla="*/ 145 h 229"/>
                <a:gd name="T30" fmla="*/ 36 w 238"/>
                <a:gd name="T31" fmla="*/ 32 h 229"/>
                <a:gd name="T32" fmla="*/ 36 w 238"/>
                <a:gd name="T33" fmla="*/ 32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214"/>
                  </a:moveTo>
                  <a:cubicBezTo>
                    <a:pt x="238" y="193"/>
                    <a:pt x="210" y="133"/>
                    <a:pt x="156" y="78"/>
                  </a:cubicBezTo>
                  <a:cubicBezTo>
                    <a:pt x="144" y="66"/>
                    <a:pt x="131" y="55"/>
                    <a:pt x="119" y="46"/>
                  </a:cubicBezTo>
                  <a:cubicBezTo>
                    <a:pt x="119" y="57"/>
                    <a:pt x="119" y="57"/>
                    <a:pt x="119" y="57"/>
                  </a:cubicBezTo>
                  <a:cubicBezTo>
                    <a:pt x="129" y="65"/>
                    <a:pt x="140" y="74"/>
                    <a:pt x="150" y="84"/>
                  </a:cubicBezTo>
                  <a:cubicBezTo>
                    <a:pt x="195" y="130"/>
                    <a:pt x="219" y="181"/>
                    <a:pt x="202" y="197"/>
                  </a:cubicBezTo>
                  <a:cubicBezTo>
                    <a:pt x="189" y="211"/>
                    <a:pt x="155" y="199"/>
                    <a:pt x="119" y="172"/>
                  </a:cubicBezTo>
                  <a:cubicBezTo>
                    <a:pt x="119" y="183"/>
                    <a:pt x="119" y="183"/>
                    <a:pt x="119" y="183"/>
                  </a:cubicBezTo>
                  <a:cubicBezTo>
                    <a:pt x="162" y="216"/>
                    <a:pt x="202" y="229"/>
                    <a:pt x="218" y="214"/>
                  </a:cubicBezTo>
                  <a:close/>
                  <a:moveTo>
                    <a:pt x="119" y="46"/>
                  </a:moveTo>
                  <a:cubicBezTo>
                    <a:pt x="76" y="13"/>
                    <a:pt x="36" y="0"/>
                    <a:pt x="20" y="16"/>
                  </a:cubicBezTo>
                  <a:cubicBezTo>
                    <a:pt x="0" y="36"/>
                    <a:pt x="28" y="96"/>
                    <a:pt x="83" y="151"/>
                  </a:cubicBezTo>
                  <a:cubicBezTo>
                    <a:pt x="95" y="163"/>
                    <a:pt x="107" y="174"/>
                    <a:pt x="119" y="183"/>
                  </a:cubicBezTo>
                  <a:cubicBezTo>
                    <a:pt x="119" y="172"/>
                    <a:pt x="119" y="172"/>
                    <a:pt x="119" y="172"/>
                  </a:cubicBezTo>
                  <a:cubicBezTo>
                    <a:pt x="109" y="164"/>
                    <a:pt x="99" y="155"/>
                    <a:pt x="89" y="145"/>
                  </a:cubicBezTo>
                  <a:cubicBezTo>
                    <a:pt x="43" y="99"/>
                    <a:pt x="19" y="49"/>
                    <a:pt x="36" y="32"/>
                  </a:cubicBezTo>
                  <a:cubicBezTo>
                    <a:pt x="36" y="32"/>
                    <a:pt x="36" y="32"/>
                    <a:pt x="36" y="32"/>
                  </a:cubicBezTo>
                  <a:cubicBezTo>
                    <a:pt x="49" y="19"/>
                    <a:pt x="83" y="30"/>
                    <a:pt x="119" y="57"/>
                  </a:cubicBezTo>
                  <a:lnTo>
                    <a:pt x="119" y="46"/>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33" name="Oval 29"/>
            <p:cNvSpPr>
              <a:spLocks noChangeArrowheads="1"/>
            </p:cNvSpPr>
            <p:nvPr/>
          </p:nvSpPr>
          <p:spPr bwMode="auto">
            <a:xfrm>
              <a:off x="15729" y="3065"/>
              <a:ext cx="147" cy="147"/>
            </a:xfrm>
            <a:prstGeom prst="ellipse">
              <a:avLst/>
            </a:pr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34" name="Freeform 30"/>
            <p:cNvSpPr>
              <a:spLocks noEditPoints="1"/>
            </p:cNvSpPr>
            <p:nvPr/>
          </p:nvSpPr>
          <p:spPr bwMode="auto">
            <a:xfrm>
              <a:off x="16861" y="2387"/>
              <a:ext cx="405" cy="767"/>
            </a:xfrm>
            <a:custGeom>
              <a:avLst/>
              <a:gdLst>
                <a:gd name="T0" fmla="*/ 67 w 162"/>
                <a:gd name="T1" fmla="*/ 307 h 307"/>
                <a:gd name="T2" fmla="*/ 162 w 162"/>
                <a:gd name="T3" fmla="*/ 307 h 307"/>
                <a:gd name="T4" fmla="*/ 67 w 162"/>
                <a:gd name="T5" fmla="*/ 127 h 307"/>
                <a:gd name="T6" fmla="*/ 67 w 162"/>
                <a:gd name="T7" fmla="*/ 193 h 307"/>
                <a:gd name="T8" fmla="*/ 110 w 162"/>
                <a:gd name="T9" fmla="*/ 267 h 307"/>
                <a:gd name="T10" fmla="*/ 67 w 162"/>
                <a:gd name="T11" fmla="*/ 267 h 307"/>
                <a:gd name="T12" fmla="*/ 67 w 162"/>
                <a:gd name="T13" fmla="*/ 307 h 307"/>
                <a:gd name="T14" fmla="*/ 0 w 162"/>
                <a:gd name="T15" fmla="*/ 0 h 307"/>
                <a:gd name="T16" fmla="*/ 0 w 162"/>
                <a:gd name="T17" fmla="*/ 307 h 307"/>
                <a:gd name="T18" fmla="*/ 67 w 162"/>
                <a:gd name="T19" fmla="*/ 307 h 307"/>
                <a:gd name="T20" fmla="*/ 67 w 162"/>
                <a:gd name="T21" fmla="*/ 267 h 307"/>
                <a:gd name="T22" fmla="*/ 24 w 162"/>
                <a:gd name="T23" fmla="*/ 267 h 307"/>
                <a:gd name="T24" fmla="*/ 24 w 162"/>
                <a:gd name="T25" fmla="*/ 120 h 307"/>
                <a:gd name="T26" fmla="*/ 24 w 162"/>
                <a:gd name="T27" fmla="*/ 120 h 307"/>
                <a:gd name="T28" fmla="*/ 67 w 162"/>
                <a:gd name="T29" fmla="*/ 193 h 307"/>
                <a:gd name="T30" fmla="*/ 67 w 162"/>
                <a:gd name="T31" fmla="*/ 127 h 307"/>
                <a:gd name="T32" fmla="*/ 0 w 16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307">
                  <a:moveTo>
                    <a:pt x="67" y="307"/>
                  </a:moveTo>
                  <a:lnTo>
                    <a:pt x="162" y="307"/>
                  </a:lnTo>
                  <a:lnTo>
                    <a:pt x="67" y="127"/>
                  </a:lnTo>
                  <a:lnTo>
                    <a:pt x="67" y="193"/>
                  </a:lnTo>
                  <a:lnTo>
                    <a:pt x="110" y="267"/>
                  </a:lnTo>
                  <a:lnTo>
                    <a:pt x="67" y="267"/>
                  </a:lnTo>
                  <a:lnTo>
                    <a:pt x="67" y="307"/>
                  </a:lnTo>
                  <a:close/>
                  <a:moveTo>
                    <a:pt x="0" y="0"/>
                  </a:moveTo>
                  <a:lnTo>
                    <a:pt x="0" y="307"/>
                  </a:lnTo>
                  <a:lnTo>
                    <a:pt x="67" y="307"/>
                  </a:lnTo>
                  <a:lnTo>
                    <a:pt x="67" y="267"/>
                  </a:lnTo>
                  <a:lnTo>
                    <a:pt x="24" y="267"/>
                  </a:lnTo>
                  <a:lnTo>
                    <a:pt x="24" y="120"/>
                  </a:lnTo>
                  <a:lnTo>
                    <a:pt x="24" y="120"/>
                  </a:lnTo>
                  <a:lnTo>
                    <a:pt x="67" y="193"/>
                  </a:lnTo>
                  <a:lnTo>
                    <a:pt x="67" y="127"/>
                  </a:lnTo>
                  <a:lnTo>
                    <a:pt x="0" y="0"/>
                  </a:lnTo>
                  <a:close/>
                </a:path>
              </a:pathLst>
            </a:custGeom>
            <a:solidFill>
              <a:srgbClr val="002060"/>
            </a:solidFill>
            <a:ln>
              <a:noFill/>
            </a:ln>
          </p:spPr>
          <p:txBody>
            <a:bodyPr vert="horz" wrap="square" lIns="91416" tIns="45708" rIns="91416" bIns="45708" numCol="1" anchor="t" anchorCtr="0" compatLnSpc="1"/>
            <a:lstStyle/>
            <a:p>
              <a:endParaRPr lang="id-ID">
                <a:solidFill>
                  <a:srgbClr val="DCB68A"/>
                </a:solidFill>
              </a:endParaRPr>
            </a:p>
          </p:txBody>
        </p:sp>
        <p:sp>
          <p:nvSpPr>
            <p:cNvPr id="35" name="Rectangle 31"/>
            <p:cNvSpPr>
              <a:spLocks noChangeArrowheads="1"/>
            </p:cNvSpPr>
            <p:nvPr/>
          </p:nvSpPr>
          <p:spPr bwMode="auto">
            <a:xfrm>
              <a:off x="16659" y="2385"/>
              <a:ext cx="102" cy="747"/>
            </a:xfrm>
            <a:prstGeom prst="rect">
              <a:avLst/>
            </a:prstGeom>
            <a:solidFill>
              <a:srgbClr val="002060"/>
            </a:solidFill>
            <a:ln>
              <a:noFill/>
            </a:ln>
          </p:spPr>
          <p:txBody>
            <a:bodyPr vert="horz" wrap="square" lIns="91416" tIns="45708" rIns="91416" bIns="45708" numCol="1" anchor="t" anchorCtr="0" compatLnSpc="1"/>
            <a:lstStyle/>
            <a:p>
              <a:endParaRPr lang="id-ID">
                <a:solidFill>
                  <a:srgbClr val="DCB68A"/>
                </a:solidFill>
              </a:endParaRPr>
            </a:p>
          </p:txBody>
        </p:sp>
        <p:sp>
          <p:nvSpPr>
            <p:cNvPr id="36" name="Freeform 32"/>
            <p:cNvSpPr>
              <a:spLocks noEditPoints="1"/>
            </p:cNvSpPr>
            <p:nvPr/>
          </p:nvSpPr>
          <p:spPr bwMode="auto">
            <a:xfrm>
              <a:off x="13340" y="6149"/>
              <a:ext cx="885" cy="647"/>
            </a:xfrm>
            <a:custGeom>
              <a:avLst/>
              <a:gdLst>
                <a:gd name="T0" fmla="*/ 213 w 258"/>
                <a:gd name="T1" fmla="*/ 31 h 189"/>
                <a:gd name="T2" fmla="*/ 204 w 258"/>
                <a:gd name="T3" fmla="*/ 69 h 189"/>
                <a:gd name="T4" fmla="*/ 228 w 258"/>
                <a:gd name="T5" fmla="*/ 109 h 189"/>
                <a:gd name="T6" fmla="*/ 204 w 258"/>
                <a:gd name="T7" fmla="*/ 146 h 189"/>
                <a:gd name="T8" fmla="*/ 204 w 258"/>
                <a:gd name="T9" fmla="*/ 27 h 189"/>
                <a:gd name="T10" fmla="*/ 91 w 258"/>
                <a:gd name="T11" fmla="*/ 14 h 189"/>
                <a:gd name="T12" fmla="*/ 97 w 258"/>
                <a:gd name="T13" fmla="*/ 15 h 189"/>
                <a:gd name="T14" fmla="*/ 91 w 258"/>
                <a:gd name="T15" fmla="*/ 42 h 189"/>
                <a:gd name="T16" fmla="*/ 91 w 258"/>
                <a:gd name="T17" fmla="*/ 162 h 189"/>
                <a:gd name="T18" fmla="*/ 166 w 258"/>
                <a:gd name="T19" fmla="*/ 145 h 189"/>
                <a:gd name="T20" fmla="*/ 204 w 258"/>
                <a:gd name="T21" fmla="*/ 125 h 189"/>
                <a:gd name="T22" fmla="*/ 191 w 258"/>
                <a:gd name="T23" fmla="*/ 122 h 189"/>
                <a:gd name="T24" fmla="*/ 204 w 258"/>
                <a:gd name="T25" fmla="*/ 69 h 189"/>
                <a:gd name="T26" fmla="*/ 91 w 258"/>
                <a:gd name="T27" fmla="*/ 6 h 189"/>
                <a:gd name="T28" fmla="*/ 78 w 258"/>
                <a:gd name="T29" fmla="*/ 24 h 189"/>
                <a:gd name="T30" fmla="*/ 91 w 258"/>
                <a:gd name="T31" fmla="*/ 14 h 189"/>
                <a:gd name="T32" fmla="*/ 78 w 258"/>
                <a:gd name="T33" fmla="*/ 188 h 189"/>
                <a:gd name="T34" fmla="*/ 91 w 258"/>
                <a:gd name="T35" fmla="*/ 162 h 189"/>
                <a:gd name="T36" fmla="*/ 78 w 258"/>
                <a:gd name="T37" fmla="*/ 176 h 189"/>
                <a:gd name="T38" fmla="*/ 91 w 258"/>
                <a:gd name="T39" fmla="*/ 42 h 189"/>
                <a:gd name="T40" fmla="*/ 80 w 258"/>
                <a:gd name="T41" fmla="*/ 134 h 189"/>
                <a:gd name="T42" fmla="*/ 78 w 258"/>
                <a:gd name="T43" fmla="*/ 64 h 189"/>
                <a:gd name="T44" fmla="*/ 78 w 258"/>
                <a:gd name="T45" fmla="*/ 33 h 189"/>
                <a:gd name="T46" fmla="*/ 91 w 258"/>
                <a:gd name="T47" fmla="*/ 42 h 189"/>
                <a:gd name="T48" fmla="*/ 60 w 258"/>
                <a:gd name="T49" fmla="*/ 18 h 189"/>
                <a:gd name="T50" fmla="*/ 68 w 258"/>
                <a:gd name="T51" fmla="*/ 42 h 189"/>
                <a:gd name="T52" fmla="*/ 78 w 258"/>
                <a:gd name="T53" fmla="*/ 33 h 189"/>
                <a:gd name="T54" fmla="*/ 78 w 258"/>
                <a:gd name="T55" fmla="*/ 9 h 189"/>
                <a:gd name="T56" fmla="*/ 78 w 258"/>
                <a:gd name="T57" fmla="*/ 188 h 189"/>
                <a:gd name="T58" fmla="*/ 60 w 258"/>
                <a:gd name="T59" fmla="*/ 176 h 189"/>
                <a:gd name="T60" fmla="*/ 78 w 258"/>
                <a:gd name="T61" fmla="*/ 64 h 189"/>
                <a:gd name="T62" fmla="*/ 60 w 258"/>
                <a:gd name="T63" fmla="*/ 134 h 189"/>
                <a:gd name="T64" fmla="*/ 70 w 258"/>
                <a:gd name="T65" fmla="*/ 116 h 189"/>
                <a:gd name="T66" fmla="*/ 60 w 258"/>
                <a:gd name="T67" fmla="*/ 87 h 189"/>
                <a:gd name="T68" fmla="*/ 76 w 258"/>
                <a:gd name="T69" fmla="*/ 68 h 189"/>
                <a:gd name="T70" fmla="*/ 60 w 258"/>
                <a:gd name="T71" fmla="*/ 18 h 189"/>
                <a:gd name="T72" fmla="*/ 60 w 258"/>
                <a:gd name="T73" fmla="*/ 187 h 189"/>
                <a:gd name="T74" fmla="*/ 59 w 258"/>
                <a:gd name="T75" fmla="*/ 175 h 189"/>
                <a:gd name="T76" fmla="*/ 49 w 258"/>
                <a:gd name="T77" fmla="*/ 144 h 189"/>
                <a:gd name="T78" fmla="*/ 60 w 258"/>
                <a:gd name="T79" fmla="*/ 125 h 189"/>
                <a:gd name="T80" fmla="*/ 41 w 258"/>
                <a:gd name="T81" fmla="*/ 125 h 189"/>
                <a:gd name="T82" fmla="*/ 60 w 258"/>
                <a:gd name="T83" fmla="*/ 87 h 189"/>
                <a:gd name="T84" fmla="*/ 51 w 258"/>
                <a:gd name="T85" fmla="*/ 76 h 189"/>
                <a:gd name="T86" fmla="*/ 43 w 258"/>
                <a:gd name="T87" fmla="*/ 51 h 189"/>
                <a:gd name="T88" fmla="*/ 60 w 258"/>
                <a:gd name="T89" fmla="*/ 1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9">
                  <a:moveTo>
                    <a:pt x="253" y="104"/>
                  </a:moveTo>
                  <a:cubicBezTo>
                    <a:pt x="258" y="60"/>
                    <a:pt x="213" y="31"/>
                    <a:pt x="213" y="31"/>
                  </a:cubicBezTo>
                  <a:cubicBezTo>
                    <a:pt x="210" y="30"/>
                    <a:pt x="207" y="28"/>
                    <a:pt x="204" y="27"/>
                  </a:cubicBezTo>
                  <a:cubicBezTo>
                    <a:pt x="204" y="69"/>
                    <a:pt x="204" y="69"/>
                    <a:pt x="204" y="69"/>
                  </a:cubicBezTo>
                  <a:cubicBezTo>
                    <a:pt x="208" y="69"/>
                    <a:pt x="212" y="70"/>
                    <a:pt x="216" y="72"/>
                  </a:cubicBezTo>
                  <a:cubicBezTo>
                    <a:pt x="230" y="79"/>
                    <a:pt x="235" y="95"/>
                    <a:pt x="228" y="109"/>
                  </a:cubicBezTo>
                  <a:cubicBezTo>
                    <a:pt x="224" y="119"/>
                    <a:pt x="214" y="125"/>
                    <a:pt x="204" y="125"/>
                  </a:cubicBezTo>
                  <a:cubicBezTo>
                    <a:pt x="204" y="146"/>
                    <a:pt x="204" y="146"/>
                    <a:pt x="204" y="146"/>
                  </a:cubicBezTo>
                  <a:cubicBezTo>
                    <a:pt x="230" y="144"/>
                    <a:pt x="249" y="134"/>
                    <a:pt x="253" y="104"/>
                  </a:cubicBezTo>
                  <a:close/>
                  <a:moveTo>
                    <a:pt x="204" y="27"/>
                  </a:moveTo>
                  <a:cubicBezTo>
                    <a:pt x="156" y="5"/>
                    <a:pt x="119" y="0"/>
                    <a:pt x="91" y="6"/>
                  </a:cubicBezTo>
                  <a:cubicBezTo>
                    <a:pt x="91" y="14"/>
                    <a:pt x="91" y="14"/>
                    <a:pt x="91" y="14"/>
                  </a:cubicBezTo>
                  <a:cubicBezTo>
                    <a:pt x="93" y="14"/>
                    <a:pt x="95" y="14"/>
                    <a:pt x="97" y="15"/>
                  </a:cubicBezTo>
                  <a:cubicBezTo>
                    <a:pt x="97" y="15"/>
                    <a:pt x="97" y="15"/>
                    <a:pt x="97" y="15"/>
                  </a:cubicBezTo>
                  <a:cubicBezTo>
                    <a:pt x="104" y="19"/>
                    <a:pt x="107" y="27"/>
                    <a:pt x="103" y="34"/>
                  </a:cubicBezTo>
                  <a:cubicBezTo>
                    <a:pt x="101" y="39"/>
                    <a:pt x="96" y="42"/>
                    <a:pt x="91" y="42"/>
                  </a:cubicBezTo>
                  <a:cubicBezTo>
                    <a:pt x="91" y="146"/>
                    <a:pt x="91" y="146"/>
                    <a:pt x="91" y="146"/>
                  </a:cubicBezTo>
                  <a:cubicBezTo>
                    <a:pt x="93" y="151"/>
                    <a:pt x="93" y="157"/>
                    <a:pt x="91" y="162"/>
                  </a:cubicBezTo>
                  <a:cubicBezTo>
                    <a:pt x="91" y="185"/>
                    <a:pt x="91" y="185"/>
                    <a:pt x="91" y="185"/>
                  </a:cubicBezTo>
                  <a:cubicBezTo>
                    <a:pt x="117" y="174"/>
                    <a:pt x="138" y="143"/>
                    <a:pt x="166" y="145"/>
                  </a:cubicBezTo>
                  <a:cubicBezTo>
                    <a:pt x="179" y="147"/>
                    <a:pt x="192" y="147"/>
                    <a:pt x="204" y="146"/>
                  </a:cubicBezTo>
                  <a:cubicBezTo>
                    <a:pt x="204" y="125"/>
                    <a:pt x="204" y="125"/>
                    <a:pt x="204" y="125"/>
                  </a:cubicBezTo>
                  <a:cubicBezTo>
                    <a:pt x="199" y="125"/>
                    <a:pt x="195" y="124"/>
                    <a:pt x="191" y="122"/>
                  </a:cubicBezTo>
                  <a:cubicBezTo>
                    <a:pt x="191" y="122"/>
                    <a:pt x="191" y="122"/>
                    <a:pt x="191" y="122"/>
                  </a:cubicBezTo>
                  <a:cubicBezTo>
                    <a:pt x="177" y="115"/>
                    <a:pt x="172" y="98"/>
                    <a:pt x="179" y="84"/>
                  </a:cubicBezTo>
                  <a:cubicBezTo>
                    <a:pt x="184" y="74"/>
                    <a:pt x="193" y="69"/>
                    <a:pt x="204" y="69"/>
                  </a:cubicBezTo>
                  <a:lnTo>
                    <a:pt x="204" y="27"/>
                  </a:lnTo>
                  <a:close/>
                  <a:moveTo>
                    <a:pt x="91" y="6"/>
                  </a:moveTo>
                  <a:cubicBezTo>
                    <a:pt x="86" y="6"/>
                    <a:pt x="82" y="8"/>
                    <a:pt x="78" y="9"/>
                  </a:cubicBezTo>
                  <a:cubicBezTo>
                    <a:pt x="78" y="24"/>
                    <a:pt x="78" y="24"/>
                    <a:pt x="78" y="24"/>
                  </a:cubicBezTo>
                  <a:cubicBezTo>
                    <a:pt x="78" y="23"/>
                    <a:pt x="78" y="22"/>
                    <a:pt x="78" y="22"/>
                  </a:cubicBezTo>
                  <a:cubicBezTo>
                    <a:pt x="81" y="17"/>
                    <a:pt x="86" y="14"/>
                    <a:pt x="91" y="14"/>
                  </a:cubicBezTo>
                  <a:cubicBezTo>
                    <a:pt x="91" y="6"/>
                    <a:pt x="91" y="6"/>
                    <a:pt x="91" y="6"/>
                  </a:cubicBezTo>
                  <a:close/>
                  <a:moveTo>
                    <a:pt x="78" y="188"/>
                  </a:moveTo>
                  <a:cubicBezTo>
                    <a:pt x="82" y="188"/>
                    <a:pt x="87" y="187"/>
                    <a:pt x="91" y="185"/>
                  </a:cubicBezTo>
                  <a:cubicBezTo>
                    <a:pt x="91" y="162"/>
                    <a:pt x="91" y="162"/>
                    <a:pt x="91" y="162"/>
                  </a:cubicBezTo>
                  <a:cubicBezTo>
                    <a:pt x="90" y="163"/>
                    <a:pt x="90" y="164"/>
                    <a:pt x="90" y="165"/>
                  </a:cubicBezTo>
                  <a:cubicBezTo>
                    <a:pt x="87" y="170"/>
                    <a:pt x="83" y="174"/>
                    <a:pt x="78" y="176"/>
                  </a:cubicBezTo>
                  <a:cubicBezTo>
                    <a:pt x="78" y="188"/>
                    <a:pt x="78" y="188"/>
                    <a:pt x="78" y="188"/>
                  </a:cubicBezTo>
                  <a:close/>
                  <a:moveTo>
                    <a:pt x="91" y="42"/>
                  </a:moveTo>
                  <a:cubicBezTo>
                    <a:pt x="91" y="146"/>
                    <a:pt x="91" y="146"/>
                    <a:pt x="91" y="146"/>
                  </a:cubicBezTo>
                  <a:cubicBezTo>
                    <a:pt x="89" y="141"/>
                    <a:pt x="85" y="136"/>
                    <a:pt x="80" y="134"/>
                  </a:cubicBezTo>
                  <a:cubicBezTo>
                    <a:pt x="79" y="133"/>
                    <a:pt x="78" y="133"/>
                    <a:pt x="78" y="133"/>
                  </a:cubicBezTo>
                  <a:cubicBezTo>
                    <a:pt x="78" y="64"/>
                    <a:pt x="78" y="64"/>
                    <a:pt x="78" y="64"/>
                  </a:cubicBezTo>
                  <a:cubicBezTo>
                    <a:pt x="79" y="61"/>
                    <a:pt x="79" y="57"/>
                    <a:pt x="78" y="54"/>
                  </a:cubicBezTo>
                  <a:cubicBezTo>
                    <a:pt x="78" y="33"/>
                    <a:pt x="78" y="33"/>
                    <a:pt x="78" y="33"/>
                  </a:cubicBezTo>
                  <a:cubicBezTo>
                    <a:pt x="79" y="36"/>
                    <a:pt x="81" y="39"/>
                    <a:pt x="84" y="41"/>
                  </a:cubicBezTo>
                  <a:cubicBezTo>
                    <a:pt x="86" y="42"/>
                    <a:pt x="89" y="42"/>
                    <a:pt x="91" y="42"/>
                  </a:cubicBezTo>
                  <a:close/>
                  <a:moveTo>
                    <a:pt x="78" y="9"/>
                  </a:moveTo>
                  <a:cubicBezTo>
                    <a:pt x="71" y="11"/>
                    <a:pt x="65" y="14"/>
                    <a:pt x="60" y="18"/>
                  </a:cubicBezTo>
                  <a:cubicBezTo>
                    <a:pt x="60" y="40"/>
                    <a:pt x="60" y="40"/>
                    <a:pt x="60" y="40"/>
                  </a:cubicBezTo>
                  <a:cubicBezTo>
                    <a:pt x="62" y="40"/>
                    <a:pt x="65" y="41"/>
                    <a:pt x="68" y="42"/>
                  </a:cubicBezTo>
                  <a:cubicBezTo>
                    <a:pt x="73" y="45"/>
                    <a:pt x="76" y="49"/>
                    <a:pt x="78" y="54"/>
                  </a:cubicBezTo>
                  <a:cubicBezTo>
                    <a:pt x="78" y="33"/>
                    <a:pt x="78" y="33"/>
                    <a:pt x="78" y="33"/>
                  </a:cubicBezTo>
                  <a:cubicBezTo>
                    <a:pt x="77" y="30"/>
                    <a:pt x="77" y="27"/>
                    <a:pt x="78" y="24"/>
                  </a:cubicBezTo>
                  <a:cubicBezTo>
                    <a:pt x="78" y="9"/>
                    <a:pt x="78" y="9"/>
                    <a:pt x="78" y="9"/>
                  </a:cubicBezTo>
                  <a:close/>
                  <a:moveTo>
                    <a:pt x="60" y="187"/>
                  </a:moveTo>
                  <a:cubicBezTo>
                    <a:pt x="66" y="188"/>
                    <a:pt x="72" y="189"/>
                    <a:pt x="78" y="188"/>
                  </a:cubicBezTo>
                  <a:cubicBezTo>
                    <a:pt x="78" y="176"/>
                    <a:pt x="78" y="176"/>
                    <a:pt x="78" y="176"/>
                  </a:cubicBezTo>
                  <a:cubicBezTo>
                    <a:pt x="72" y="178"/>
                    <a:pt x="65" y="178"/>
                    <a:pt x="60" y="176"/>
                  </a:cubicBezTo>
                  <a:cubicBezTo>
                    <a:pt x="60" y="187"/>
                    <a:pt x="60" y="187"/>
                    <a:pt x="60" y="187"/>
                  </a:cubicBezTo>
                  <a:close/>
                  <a:moveTo>
                    <a:pt x="78" y="64"/>
                  </a:moveTo>
                  <a:cubicBezTo>
                    <a:pt x="78" y="133"/>
                    <a:pt x="78" y="133"/>
                    <a:pt x="78" y="133"/>
                  </a:cubicBezTo>
                  <a:cubicBezTo>
                    <a:pt x="72" y="131"/>
                    <a:pt x="65" y="131"/>
                    <a:pt x="60" y="134"/>
                  </a:cubicBezTo>
                  <a:cubicBezTo>
                    <a:pt x="60" y="125"/>
                    <a:pt x="60" y="125"/>
                    <a:pt x="60" y="125"/>
                  </a:cubicBezTo>
                  <a:cubicBezTo>
                    <a:pt x="64" y="123"/>
                    <a:pt x="67" y="120"/>
                    <a:pt x="70" y="116"/>
                  </a:cubicBezTo>
                  <a:cubicBezTo>
                    <a:pt x="75" y="105"/>
                    <a:pt x="71" y="92"/>
                    <a:pt x="60" y="87"/>
                  </a:cubicBezTo>
                  <a:cubicBezTo>
                    <a:pt x="60" y="87"/>
                    <a:pt x="60" y="87"/>
                    <a:pt x="60" y="87"/>
                  </a:cubicBezTo>
                  <a:cubicBezTo>
                    <a:pt x="60" y="78"/>
                    <a:pt x="60" y="78"/>
                    <a:pt x="60" y="78"/>
                  </a:cubicBezTo>
                  <a:cubicBezTo>
                    <a:pt x="66" y="78"/>
                    <a:pt x="73" y="74"/>
                    <a:pt x="76" y="68"/>
                  </a:cubicBezTo>
                  <a:cubicBezTo>
                    <a:pt x="77" y="66"/>
                    <a:pt x="77" y="65"/>
                    <a:pt x="78" y="64"/>
                  </a:cubicBezTo>
                  <a:close/>
                  <a:moveTo>
                    <a:pt x="60" y="18"/>
                  </a:moveTo>
                  <a:cubicBezTo>
                    <a:pt x="0" y="56"/>
                    <a:pt x="10" y="159"/>
                    <a:pt x="46" y="180"/>
                  </a:cubicBezTo>
                  <a:cubicBezTo>
                    <a:pt x="51" y="183"/>
                    <a:pt x="55" y="185"/>
                    <a:pt x="60" y="187"/>
                  </a:cubicBezTo>
                  <a:cubicBezTo>
                    <a:pt x="60" y="176"/>
                    <a:pt x="60" y="176"/>
                    <a:pt x="60" y="176"/>
                  </a:cubicBezTo>
                  <a:cubicBezTo>
                    <a:pt x="59" y="175"/>
                    <a:pt x="59" y="175"/>
                    <a:pt x="59" y="175"/>
                  </a:cubicBezTo>
                  <a:cubicBezTo>
                    <a:pt x="59" y="175"/>
                    <a:pt x="59" y="175"/>
                    <a:pt x="59" y="175"/>
                  </a:cubicBezTo>
                  <a:cubicBezTo>
                    <a:pt x="48" y="170"/>
                    <a:pt x="43" y="156"/>
                    <a:pt x="49" y="144"/>
                  </a:cubicBezTo>
                  <a:cubicBezTo>
                    <a:pt x="51" y="139"/>
                    <a:pt x="55" y="136"/>
                    <a:pt x="60" y="134"/>
                  </a:cubicBezTo>
                  <a:cubicBezTo>
                    <a:pt x="60" y="125"/>
                    <a:pt x="60" y="125"/>
                    <a:pt x="60" y="125"/>
                  </a:cubicBezTo>
                  <a:cubicBezTo>
                    <a:pt x="54" y="128"/>
                    <a:pt x="47" y="128"/>
                    <a:pt x="41" y="125"/>
                  </a:cubicBezTo>
                  <a:cubicBezTo>
                    <a:pt x="41" y="125"/>
                    <a:pt x="41" y="125"/>
                    <a:pt x="41" y="125"/>
                  </a:cubicBezTo>
                  <a:cubicBezTo>
                    <a:pt x="31" y="120"/>
                    <a:pt x="26" y="107"/>
                    <a:pt x="32" y="97"/>
                  </a:cubicBezTo>
                  <a:cubicBezTo>
                    <a:pt x="37" y="86"/>
                    <a:pt x="49" y="82"/>
                    <a:pt x="60" y="87"/>
                  </a:cubicBezTo>
                  <a:cubicBezTo>
                    <a:pt x="60" y="78"/>
                    <a:pt x="60" y="78"/>
                    <a:pt x="60" y="78"/>
                  </a:cubicBezTo>
                  <a:cubicBezTo>
                    <a:pt x="57" y="78"/>
                    <a:pt x="54" y="77"/>
                    <a:pt x="51" y="76"/>
                  </a:cubicBezTo>
                  <a:cubicBezTo>
                    <a:pt x="42" y="71"/>
                    <a:pt x="38" y="60"/>
                    <a:pt x="43" y="51"/>
                  </a:cubicBezTo>
                  <a:cubicBezTo>
                    <a:pt x="43" y="51"/>
                    <a:pt x="43" y="51"/>
                    <a:pt x="43" y="51"/>
                  </a:cubicBezTo>
                  <a:cubicBezTo>
                    <a:pt x="46" y="44"/>
                    <a:pt x="53" y="40"/>
                    <a:pt x="60" y="40"/>
                  </a:cubicBezTo>
                  <a:lnTo>
                    <a:pt x="60" y="18"/>
                  </a:lnTo>
                  <a:close/>
                </a:path>
              </a:pathLst>
            </a:custGeom>
            <a:solidFill>
              <a:schemeClr val="accent6">
                <a:lumMod val="60000"/>
                <a:lumOff val="40000"/>
              </a:schemeClr>
            </a:solidFill>
            <a:ln>
              <a:noFill/>
            </a:ln>
          </p:spPr>
          <p:txBody>
            <a:bodyPr vert="horz" wrap="square" lIns="91416" tIns="45708" rIns="91416" bIns="45708" numCol="1" anchor="t" anchorCtr="0" compatLnSpc="1"/>
            <a:lstStyle/>
            <a:p>
              <a:endParaRPr lang="id-ID">
                <a:solidFill>
                  <a:srgbClr val="DCB68A"/>
                </a:solidFill>
              </a:endParaRPr>
            </a:p>
          </p:txBody>
        </p:sp>
        <p:grpSp>
          <p:nvGrpSpPr>
            <p:cNvPr id="37" name="Group 127"/>
            <p:cNvGrpSpPr/>
            <p:nvPr/>
          </p:nvGrpSpPr>
          <p:grpSpPr>
            <a:xfrm>
              <a:off x="15827" y="6796"/>
              <a:ext cx="800" cy="1030"/>
              <a:chOff x="8610600" y="4127500"/>
              <a:chExt cx="508001" cy="654050"/>
            </a:xfrm>
            <a:solidFill>
              <a:srgbClr val="E61817"/>
            </a:solidFill>
          </p:grpSpPr>
          <p:sp>
            <p:nvSpPr>
              <p:cNvPr id="38" name="Freeform 33"/>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sp>
            <p:nvSpPr>
              <p:cNvPr id="39" name="Freeform 34"/>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sp>
            <p:nvSpPr>
              <p:cNvPr id="40" name="Freeform 35"/>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sp>
            <p:nvSpPr>
              <p:cNvPr id="41" name="Freeform 36"/>
              <p:cNvSpPr/>
              <p:nvPr/>
            </p:nvSpPr>
            <p:spPr bwMode="auto">
              <a:xfrm>
                <a:off x="8729663" y="4613275"/>
                <a:ext cx="141288" cy="168275"/>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sp>
            <p:nvSpPr>
              <p:cNvPr id="42" name="Freeform 37"/>
              <p:cNvSpPr/>
              <p:nvPr/>
            </p:nvSpPr>
            <p:spPr bwMode="auto">
              <a:xfrm>
                <a:off x="8855075" y="4613275"/>
                <a:ext cx="134938" cy="168275"/>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sp>
            <p:nvSpPr>
              <p:cNvPr id="43" name="Freeform 38"/>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sp>
            <p:nvSpPr>
              <p:cNvPr id="44" name="Freeform 39"/>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sp>
            <p:nvSpPr>
              <p:cNvPr id="45" name="Freeform 40"/>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grpSp>
        <p:sp>
          <p:nvSpPr>
            <p:cNvPr id="46" name="Freeform 41"/>
            <p:cNvSpPr>
              <a:spLocks noEditPoints="1"/>
            </p:cNvSpPr>
            <p:nvPr/>
          </p:nvSpPr>
          <p:spPr bwMode="auto">
            <a:xfrm>
              <a:off x="16489" y="5756"/>
              <a:ext cx="675" cy="615"/>
            </a:xfrm>
            <a:custGeom>
              <a:avLst/>
              <a:gdLst>
                <a:gd name="T0" fmla="*/ 116 w 196"/>
                <a:gd name="T1" fmla="*/ 2 h 179"/>
                <a:gd name="T2" fmla="*/ 98 w 196"/>
                <a:gd name="T3" fmla="*/ 0 h 179"/>
                <a:gd name="T4" fmla="*/ 98 w 196"/>
                <a:gd name="T5" fmla="*/ 17 h 179"/>
                <a:gd name="T6" fmla="*/ 113 w 196"/>
                <a:gd name="T7" fmla="*/ 18 h 179"/>
                <a:gd name="T8" fmla="*/ 169 w 196"/>
                <a:gd name="T9" fmla="*/ 105 h 179"/>
                <a:gd name="T10" fmla="*/ 98 w 196"/>
                <a:gd name="T11" fmla="*/ 163 h 179"/>
                <a:gd name="T12" fmla="*/ 98 w 196"/>
                <a:gd name="T13" fmla="*/ 179 h 179"/>
                <a:gd name="T14" fmla="*/ 185 w 196"/>
                <a:gd name="T15" fmla="*/ 108 h 179"/>
                <a:gd name="T16" fmla="*/ 116 w 196"/>
                <a:gd name="T17" fmla="*/ 2 h 179"/>
                <a:gd name="T18" fmla="*/ 98 w 196"/>
                <a:gd name="T19" fmla="*/ 0 h 179"/>
                <a:gd name="T20" fmla="*/ 10 w 196"/>
                <a:gd name="T21" fmla="*/ 71 h 179"/>
                <a:gd name="T22" fmla="*/ 79 w 196"/>
                <a:gd name="T23" fmla="*/ 177 h 179"/>
                <a:gd name="T24" fmla="*/ 98 w 196"/>
                <a:gd name="T25" fmla="*/ 179 h 179"/>
                <a:gd name="T26" fmla="*/ 98 w 196"/>
                <a:gd name="T27" fmla="*/ 163 h 179"/>
                <a:gd name="T28" fmla="*/ 83 w 196"/>
                <a:gd name="T29" fmla="*/ 161 h 179"/>
                <a:gd name="T30" fmla="*/ 83 w 196"/>
                <a:gd name="T31" fmla="*/ 161 h 179"/>
                <a:gd name="T32" fmla="*/ 26 w 196"/>
                <a:gd name="T33" fmla="*/ 75 h 179"/>
                <a:gd name="T34" fmla="*/ 98 w 196"/>
                <a:gd name="T35" fmla="*/ 17 h 179"/>
                <a:gd name="T36" fmla="*/ 98 w 19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79">
                  <a:moveTo>
                    <a:pt x="116" y="2"/>
                  </a:moveTo>
                  <a:cubicBezTo>
                    <a:pt x="110" y="1"/>
                    <a:pt x="104" y="0"/>
                    <a:pt x="98" y="0"/>
                  </a:cubicBezTo>
                  <a:cubicBezTo>
                    <a:pt x="98" y="17"/>
                    <a:pt x="98" y="17"/>
                    <a:pt x="98" y="17"/>
                  </a:cubicBezTo>
                  <a:cubicBezTo>
                    <a:pt x="103" y="17"/>
                    <a:pt x="108" y="17"/>
                    <a:pt x="113" y="18"/>
                  </a:cubicBezTo>
                  <a:cubicBezTo>
                    <a:pt x="152" y="27"/>
                    <a:pt x="177" y="65"/>
                    <a:pt x="169" y="105"/>
                  </a:cubicBezTo>
                  <a:cubicBezTo>
                    <a:pt x="162" y="139"/>
                    <a:pt x="131" y="163"/>
                    <a:pt x="98" y="163"/>
                  </a:cubicBezTo>
                  <a:cubicBezTo>
                    <a:pt x="98" y="179"/>
                    <a:pt x="98" y="179"/>
                    <a:pt x="98" y="179"/>
                  </a:cubicBezTo>
                  <a:cubicBezTo>
                    <a:pt x="139" y="179"/>
                    <a:pt x="177" y="150"/>
                    <a:pt x="185" y="108"/>
                  </a:cubicBezTo>
                  <a:cubicBezTo>
                    <a:pt x="196" y="60"/>
                    <a:pt x="165" y="12"/>
                    <a:pt x="116" y="2"/>
                  </a:cubicBezTo>
                  <a:close/>
                  <a:moveTo>
                    <a:pt x="98" y="0"/>
                  </a:moveTo>
                  <a:cubicBezTo>
                    <a:pt x="56" y="0"/>
                    <a:pt x="19" y="29"/>
                    <a:pt x="10" y="71"/>
                  </a:cubicBezTo>
                  <a:cubicBezTo>
                    <a:pt x="0" y="120"/>
                    <a:pt x="31" y="167"/>
                    <a:pt x="79" y="177"/>
                  </a:cubicBezTo>
                  <a:cubicBezTo>
                    <a:pt x="85" y="179"/>
                    <a:pt x="92" y="179"/>
                    <a:pt x="98" y="179"/>
                  </a:cubicBezTo>
                  <a:cubicBezTo>
                    <a:pt x="98" y="163"/>
                    <a:pt x="98" y="163"/>
                    <a:pt x="98" y="163"/>
                  </a:cubicBezTo>
                  <a:cubicBezTo>
                    <a:pt x="93" y="163"/>
                    <a:pt x="88" y="162"/>
                    <a:pt x="83" y="161"/>
                  </a:cubicBezTo>
                  <a:cubicBezTo>
                    <a:pt x="83" y="161"/>
                    <a:pt x="83" y="161"/>
                    <a:pt x="83" y="161"/>
                  </a:cubicBezTo>
                  <a:cubicBezTo>
                    <a:pt x="43" y="153"/>
                    <a:pt x="18" y="114"/>
                    <a:pt x="26" y="75"/>
                  </a:cubicBezTo>
                  <a:cubicBezTo>
                    <a:pt x="33" y="40"/>
                    <a:pt x="64" y="17"/>
                    <a:pt x="98" y="17"/>
                  </a:cubicBezTo>
                  <a:lnTo>
                    <a:pt x="98" y="0"/>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47" name="Freeform 42"/>
            <p:cNvSpPr/>
            <p:nvPr/>
          </p:nvSpPr>
          <p:spPr bwMode="auto">
            <a:xfrm>
              <a:off x="16664" y="6324"/>
              <a:ext cx="145" cy="312"/>
            </a:xfrm>
            <a:custGeom>
              <a:avLst/>
              <a:gdLst>
                <a:gd name="T0" fmla="*/ 33 w 58"/>
                <a:gd name="T1" fmla="*/ 125 h 125"/>
                <a:gd name="T2" fmla="*/ 0 w 58"/>
                <a:gd name="T3" fmla="*/ 118 h 125"/>
                <a:gd name="T4" fmla="*/ 25 w 58"/>
                <a:gd name="T5" fmla="*/ 0 h 125"/>
                <a:gd name="T6" fmla="*/ 58 w 58"/>
                <a:gd name="T7" fmla="*/ 7 h 125"/>
                <a:gd name="T8" fmla="*/ 33 w 58"/>
                <a:gd name="T9" fmla="*/ 125 h 125"/>
              </a:gdLst>
              <a:ahLst/>
              <a:cxnLst>
                <a:cxn ang="0">
                  <a:pos x="T0" y="T1"/>
                </a:cxn>
                <a:cxn ang="0">
                  <a:pos x="T2" y="T3"/>
                </a:cxn>
                <a:cxn ang="0">
                  <a:pos x="T4" y="T5"/>
                </a:cxn>
                <a:cxn ang="0">
                  <a:pos x="T6" y="T7"/>
                </a:cxn>
                <a:cxn ang="0">
                  <a:pos x="T8" y="T9"/>
                </a:cxn>
              </a:cxnLst>
              <a:rect l="0" t="0" r="r" b="b"/>
              <a:pathLst>
                <a:path w="58" h="125">
                  <a:moveTo>
                    <a:pt x="33" y="125"/>
                  </a:moveTo>
                  <a:lnTo>
                    <a:pt x="0" y="118"/>
                  </a:lnTo>
                  <a:lnTo>
                    <a:pt x="25" y="0"/>
                  </a:lnTo>
                  <a:lnTo>
                    <a:pt x="58" y="7"/>
                  </a:lnTo>
                  <a:lnTo>
                    <a:pt x="33" y="125"/>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48" name="Freeform 43"/>
            <p:cNvSpPr/>
            <p:nvPr/>
          </p:nvSpPr>
          <p:spPr bwMode="auto">
            <a:xfrm>
              <a:off x="16604" y="6419"/>
              <a:ext cx="205" cy="422"/>
            </a:xfrm>
            <a:custGeom>
              <a:avLst/>
              <a:gdLst>
                <a:gd name="T0" fmla="*/ 40 w 60"/>
                <a:gd name="T1" fmla="*/ 106 h 123"/>
                <a:gd name="T2" fmla="*/ 18 w 60"/>
                <a:gd name="T3" fmla="*/ 121 h 123"/>
                <a:gd name="T4" fmla="*/ 3 w 60"/>
                <a:gd name="T5" fmla="*/ 98 h 123"/>
                <a:gd name="T6" fmla="*/ 20 w 60"/>
                <a:gd name="T7" fmla="*/ 17 h 123"/>
                <a:gd name="T8" fmla="*/ 42 w 60"/>
                <a:gd name="T9" fmla="*/ 2 h 123"/>
                <a:gd name="T10" fmla="*/ 57 w 60"/>
                <a:gd name="T11" fmla="*/ 25 h 123"/>
                <a:gd name="T12" fmla="*/ 40 w 60"/>
                <a:gd name="T13" fmla="*/ 106 h 123"/>
              </a:gdLst>
              <a:ahLst/>
              <a:cxnLst>
                <a:cxn ang="0">
                  <a:pos x="T0" y="T1"/>
                </a:cxn>
                <a:cxn ang="0">
                  <a:pos x="T2" y="T3"/>
                </a:cxn>
                <a:cxn ang="0">
                  <a:pos x="T4" y="T5"/>
                </a:cxn>
                <a:cxn ang="0">
                  <a:pos x="T6" y="T7"/>
                </a:cxn>
                <a:cxn ang="0">
                  <a:pos x="T8" y="T9"/>
                </a:cxn>
                <a:cxn ang="0">
                  <a:pos x="T10" y="T11"/>
                </a:cxn>
                <a:cxn ang="0">
                  <a:pos x="T12" y="T13"/>
                </a:cxn>
              </a:cxnLst>
              <a:rect l="0" t="0" r="r" b="b"/>
              <a:pathLst>
                <a:path w="60" h="123">
                  <a:moveTo>
                    <a:pt x="40" y="106"/>
                  </a:moveTo>
                  <a:cubicBezTo>
                    <a:pt x="38" y="116"/>
                    <a:pt x="28" y="123"/>
                    <a:pt x="18" y="121"/>
                  </a:cubicBezTo>
                  <a:cubicBezTo>
                    <a:pt x="7" y="118"/>
                    <a:pt x="0" y="108"/>
                    <a:pt x="3" y="98"/>
                  </a:cubicBezTo>
                  <a:cubicBezTo>
                    <a:pt x="20" y="17"/>
                    <a:pt x="20" y="17"/>
                    <a:pt x="20" y="17"/>
                  </a:cubicBezTo>
                  <a:cubicBezTo>
                    <a:pt x="22" y="6"/>
                    <a:pt x="32" y="0"/>
                    <a:pt x="42" y="2"/>
                  </a:cubicBezTo>
                  <a:cubicBezTo>
                    <a:pt x="53" y="4"/>
                    <a:pt x="60" y="14"/>
                    <a:pt x="57" y="25"/>
                  </a:cubicBezTo>
                  <a:lnTo>
                    <a:pt x="40" y="106"/>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49" name="Freeform 44"/>
            <p:cNvSpPr/>
            <p:nvPr/>
          </p:nvSpPr>
          <p:spPr bwMode="auto">
            <a:xfrm>
              <a:off x="14732" y="1688"/>
              <a:ext cx="825" cy="755"/>
            </a:xfrm>
            <a:custGeom>
              <a:avLst/>
              <a:gdLst>
                <a:gd name="T0" fmla="*/ 117 w 240"/>
                <a:gd name="T1" fmla="*/ 220 h 220"/>
                <a:gd name="T2" fmla="*/ 0 w 240"/>
                <a:gd name="T3" fmla="*/ 219 h 220"/>
                <a:gd name="T4" fmla="*/ 0 w 240"/>
                <a:gd name="T5" fmla="*/ 44 h 220"/>
                <a:gd name="T6" fmla="*/ 120 w 240"/>
                <a:gd name="T7" fmla="*/ 44 h 220"/>
                <a:gd name="T8" fmla="*/ 240 w 240"/>
                <a:gd name="T9" fmla="*/ 44 h 220"/>
                <a:gd name="T10" fmla="*/ 240 w 240"/>
                <a:gd name="T11" fmla="*/ 219 h 220"/>
                <a:gd name="T12" fmla="*/ 117 w 24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40" h="220">
                  <a:moveTo>
                    <a:pt x="117" y="220"/>
                  </a:moveTo>
                  <a:cubicBezTo>
                    <a:pt x="117" y="220"/>
                    <a:pt x="76" y="179"/>
                    <a:pt x="0" y="219"/>
                  </a:cubicBezTo>
                  <a:cubicBezTo>
                    <a:pt x="0" y="44"/>
                    <a:pt x="0" y="44"/>
                    <a:pt x="0" y="44"/>
                  </a:cubicBezTo>
                  <a:cubicBezTo>
                    <a:pt x="0" y="44"/>
                    <a:pt x="78" y="0"/>
                    <a:pt x="120" y="44"/>
                  </a:cubicBezTo>
                  <a:cubicBezTo>
                    <a:pt x="240" y="44"/>
                    <a:pt x="240" y="44"/>
                    <a:pt x="240" y="44"/>
                  </a:cubicBezTo>
                  <a:cubicBezTo>
                    <a:pt x="240" y="219"/>
                    <a:pt x="240" y="219"/>
                    <a:pt x="240" y="219"/>
                  </a:cubicBezTo>
                  <a:lnTo>
                    <a:pt x="117" y="220"/>
                  </a:lnTo>
                  <a:close/>
                </a:path>
              </a:pathLst>
            </a:custGeom>
            <a:solidFill>
              <a:srgbClr val="FFC000"/>
            </a:solidFill>
            <a:ln>
              <a:noFill/>
            </a:ln>
          </p:spPr>
          <p:txBody>
            <a:bodyPr vert="horz" wrap="square" lIns="91416" tIns="45708" rIns="91416" bIns="45708" numCol="1" anchor="t" anchorCtr="0" compatLnSpc="1"/>
            <a:lstStyle/>
            <a:p>
              <a:endParaRPr lang="id-ID">
                <a:solidFill>
                  <a:srgbClr val="DCB68A"/>
                </a:solidFill>
              </a:endParaRPr>
            </a:p>
          </p:txBody>
        </p:sp>
        <p:sp>
          <p:nvSpPr>
            <p:cNvPr id="50" name="Freeform 45"/>
            <p:cNvSpPr>
              <a:spLocks noEditPoints="1"/>
            </p:cNvSpPr>
            <p:nvPr/>
          </p:nvSpPr>
          <p:spPr bwMode="auto">
            <a:xfrm>
              <a:off x="14487" y="5876"/>
              <a:ext cx="1005" cy="832"/>
            </a:xfrm>
            <a:custGeom>
              <a:avLst/>
              <a:gdLst>
                <a:gd name="T0" fmla="*/ 199 w 293"/>
                <a:gd name="T1" fmla="*/ 192 h 242"/>
                <a:gd name="T2" fmla="*/ 219 w 293"/>
                <a:gd name="T3" fmla="*/ 205 h 242"/>
                <a:gd name="T4" fmla="*/ 219 w 293"/>
                <a:gd name="T5" fmla="*/ 214 h 242"/>
                <a:gd name="T6" fmla="*/ 199 w 293"/>
                <a:gd name="T7" fmla="*/ 214 h 242"/>
                <a:gd name="T8" fmla="*/ 219 w 293"/>
                <a:gd name="T9" fmla="*/ 242 h 242"/>
                <a:gd name="T10" fmla="*/ 242 w 293"/>
                <a:gd name="T11" fmla="*/ 216 h 242"/>
                <a:gd name="T12" fmla="*/ 199 w 293"/>
                <a:gd name="T13" fmla="*/ 170 h 242"/>
                <a:gd name="T14" fmla="*/ 293 w 293"/>
                <a:gd name="T15" fmla="*/ 147 h 242"/>
                <a:gd name="T16" fmla="*/ 269 w 293"/>
                <a:gd name="T17" fmla="*/ 0 h 242"/>
                <a:gd name="T18" fmla="*/ 199 w 293"/>
                <a:gd name="T19" fmla="*/ 16 h 242"/>
                <a:gd name="T20" fmla="*/ 275 w 293"/>
                <a:gd name="T21" fmla="*/ 35 h 242"/>
                <a:gd name="T22" fmla="*/ 256 w 293"/>
                <a:gd name="T23" fmla="*/ 154 h 242"/>
                <a:gd name="T24" fmla="*/ 199 w 293"/>
                <a:gd name="T25" fmla="*/ 170 h 242"/>
                <a:gd name="T26" fmla="*/ 175 w 293"/>
                <a:gd name="T27" fmla="*/ 192 h 242"/>
                <a:gd name="T28" fmla="*/ 199 w 293"/>
                <a:gd name="T29" fmla="*/ 170 h 242"/>
                <a:gd name="T30" fmla="*/ 146 w 293"/>
                <a:gd name="T31" fmla="*/ 154 h 242"/>
                <a:gd name="T32" fmla="*/ 199 w 293"/>
                <a:gd name="T33" fmla="*/ 242 h 242"/>
                <a:gd name="T34" fmla="*/ 179 w 293"/>
                <a:gd name="T35" fmla="*/ 214 h 242"/>
                <a:gd name="T36" fmla="*/ 179 w 293"/>
                <a:gd name="T37" fmla="*/ 205 h 242"/>
                <a:gd name="T38" fmla="*/ 199 w 293"/>
                <a:gd name="T39" fmla="*/ 192 h 242"/>
                <a:gd name="T40" fmla="*/ 146 w 293"/>
                <a:gd name="T41" fmla="*/ 0 h 242"/>
                <a:gd name="T42" fmla="*/ 199 w 293"/>
                <a:gd name="T43" fmla="*/ 16 h 242"/>
                <a:gd name="T44" fmla="*/ 146 w 293"/>
                <a:gd name="T45" fmla="*/ 0 h 242"/>
                <a:gd name="T46" fmla="*/ 0 w 293"/>
                <a:gd name="T47" fmla="*/ 24 h 242"/>
                <a:gd name="T48" fmla="*/ 23 w 293"/>
                <a:gd name="T49" fmla="*/ 170 h 242"/>
                <a:gd name="T50" fmla="*/ 117 w 293"/>
                <a:gd name="T51" fmla="*/ 192 h 242"/>
                <a:gd name="T52" fmla="*/ 52 w 293"/>
                <a:gd name="T53" fmla="*/ 216 h 242"/>
                <a:gd name="T54" fmla="*/ 75 w 293"/>
                <a:gd name="T55" fmla="*/ 242 h 242"/>
                <a:gd name="T56" fmla="*/ 146 w 293"/>
                <a:gd name="T57" fmla="*/ 154 h 242"/>
                <a:gd name="T58" fmla="*/ 37 w 293"/>
                <a:gd name="T59" fmla="*/ 154 h 242"/>
                <a:gd name="T60" fmla="*/ 17 w 293"/>
                <a:gd name="T61" fmla="*/ 35 h 242"/>
                <a:gd name="T62" fmla="*/ 146 w 293"/>
                <a:gd name="T63"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219" y="192"/>
                  </a:moveTo>
                  <a:cubicBezTo>
                    <a:pt x="199" y="192"/>
                    <a:pt x="199" y="192"/>
                    <a:pt x="199" y="192"/>
                  </a:cubicBezTo>
                  <a:cubicBezTo>
                    <a:pt x="199" y="205"/>
                    <a:pt x="199" y="205"/>
                    <a:pt x="199" y="205"/>
                  </a:cubicBezTo>
                  <a:cubicBezTo>
                    <a:pt x="219" y="205"/>
                    <a:pt x="219" y="205"/>
                    <a:pt x="219" y="205"/>
                  </a:cubicBezTo>
                  <a:cubicBezTo>
                    <a:pt x="221" y="205"/>
                    <a:pt x="223" y="207"/>
                    <a:pt x="223" y="209"/>
                  </a:cubicBezTo>
                  <a:cubicBezTo>
                    <a:pt x="223" y="212"/>
                    <a:pt x="221" y="214"/>
                    <a:pt x="219" y="214"/>
                  </a:cubicBezTo>
                  <a:cubicBezTo>
                    <a:pt x="219" y="214"/>
                    <a:pt x="219" y="214"/>
                    <a:pt x="219" y="214"/>
                  </a:cubicBezTo>
                  <a:cubicBezTo>
                    <a:pt x="199" y="214"/>
                    <a:pt x="199" y="214"/>
                    <a:pt x="199" y="214"/>
                  </a:cubicBezTo>
                  <a:cubicBezTo>
                    <a:pt x="199" y="242"/>
                    <a:pt x="199" y="242"/>
                    <a:pt x="199" y="242"/>
                  </a:cubicBezTo>
                  <a:cubicBezTo>
                    <a:pt x="219" y="242"/>
                    <a:pt x="219" y="242"/>
                    <a:pt x="219" y="242"/>
                  </a:cubicBezTo>
                  <a:cubicBezTo>
                    <a:pt x="232" y="242"/>
                    <a:pt x="242" y="232"/>
                    <a:pt x="242" y="219"/>
                  </a:cubicBezTo>
                  <a:cubicBezTo>
                    <a:pt x="242" y="216"/>
                    <a:pt x="242" y="216"/>
                    <a:pt x="242" y="216"/>
                  </a:cubicBezTo>
                  <a:cubicBezTo>
                    <a:pt x="242" y="203"/>
                    <a:pt x="232" y="192"/>
                    <a:pt x="219" y="192"/>
                  </a:cubicBezTo>
                  <a:close/>
                  <a:moveTo>
                    <a:pt x="199" y="170"/>
                  </a:moveTo>
                  <a:cubicBezTo>
                    <a:pt x="269" y="170"/>
                    <a:pt x="269" y="170"/>
                    <a:pt x="269" y="170"/>
                  </a:cubicBezTo>
                  <a:cubicBezTo>
                    <a:pt x="282" y="170"/>
                    <a:pt x="293" y="160"/>
                    <a:pt x="293" y="147"/>
                  </a:cubicBezTo>
                  <a:cubicBezTo>
                    <a:pt x="293" y="24"/>
                    <a:pt x="293" y="24"/>
                    <a:pt x="293" y="24"/>
                  </a:cubicBezTo>
                  <a:cubicBezTo>
                    <a:pt x="293" y="11"/>
                    <a:pt x="282" y="0"/>
                    <a:pt x="269" y="0"/>
                  </a:cubicBezTo>
                  <a:cubicBezTo>
                    <a:pt x="199" y="0"/>
                    <a:pt x="199" y="0"/>
                    <a:pt x="199" y="0"/>
                  </a:cubicBezTo>
                  <a:cubicBezTo>
                    <a:pt x="199" y="16"/>
                    <a:pt x="199" y="16"/>
                    <a:pt x="199" y="16"/>
                  </a:cubicBezTo>
                  <a:cubicBezTo>
                    <a:pt x="256" y="16"/>
                    <a:pt x="256" y="16"/>
                    <a:pt x="256" y="16"/>
                  </a:cubicBezTo>
                  <a:cubicBezTo>
                    <a:pt x="267" y="16"/>
                    <a:pt x="275" y="24"/>
                    <a:pt x="275" y="35"/>
                  </a:cubicBezTo>
                  <a:cubicBezTo>
                    <a:pt x="275" y="135"/>
                    <a:pt x="275" y="135"/>
                    <a:pt x="275" y="135"/>
                  </a:cubicBezTo>
                  <a:cubicBezTo>
                    <a:pt x="275" y="146"/>
                    <a:pt x="267" y="154"/>
                    <a:pt x="256" y="154"/>
                  </a:cubicBezTo>
                  <a:cubicBezTo>
                    <a:pt x="199" y="154"/>
                    <a:pt x="199" y="154"/>
                    <a:pt x="199" y="154"/>
                  </a:cubicBezTo>
                  <a:lnTo>
                    <a:pt x="199" y="170"/>
                  </a:lnTo>
                  <a:close/>
                  <a:moveTo>
                    <a:pt x="199" y="192"/>
                  </a:moveTo>
                  <a:cubicBezTo>
                    <a:pt x="175" y="192"/>
                    <a:pt x="175" y="192"/>
                    <a:pt x="175" y="192"/>
                  </a:cubicBezTo>
                  <a:cubicBezTo>
                    <a:pt x="175" y="170"/>
                    <a:pt x="175" y="170"/>
                    <a:pt x="175" y="170"/>
                  </a:cubicBezTo>
                  <a:cubicBezTo>
                    <a:pt x="199" y="170"/>
                    <a:pt x="199" y="170"/>
                    <a:pt x="199" y="170"/>
                  </a:cubicBezTo>
                  <a:cubicBezTo>
                    <a:pt x="199" y="154"/>
                    <a:pt x="199" y="154"/>
                    <a:pt x="199" y="154"/>
                  </a:cubicBezTo>
                  <a:cubicBezTo>
                    <a:pt x="146" y="154"/>
                    <a:pt x="146" y="154"/>
                    <a:pt x="146" y="154"/>
                  </a:cubicBezTo>
                  <a:cubicBezTo>
                    <a:pt x="146" y="242"/>
                    <a:pt x="146" y="242"/>
                    <a:pt x="146" y="242"/>
                  </a:cubicBezTo>
                  <a:cubicBezTo>
                    <a:pt x="199" y="242"/>
                    <a:pt x="199" y="242"/>
                    <a:pt x="199" y="242"/>
                  </a:cubicBezTo>
                  <a:cubicBezTo>
                    <a:pt x="199" y="214"/>
                    <a:pt x="199" y="214"/>
                    <a:pt x="199" y="214"/>
                  </a:cubicBezTo>
                  <a:cubicBezTo>
                    <a:pt x="179" y="214"/>
                    <a:pt x="179" y="214"/>
                    <a:pt x="179" y="214"/>
                  </a:cubicBezTo>
                  <a:cubicBezTo>
                    <a:pt x="177" y="214"/>
                    <a:pt x="175" y="212"/>
                    <a:pt x="175" y="209"/>
                  </a:cubicBezTo>
                  <a:cubicBezTo>
                    <a:pt x="175" y="207"/>
                    <a:pt x="177" y="205"/>
                    <a:pt x="179" y="205"/>
                  </a:cubicBezTo>
                  <a:cubicBezTo>
                    <a:pt x="199" y="205"/>
                    <a:pt x="199" y="205"/>
                    <a:pt x="199" y="205"/>
                  </a:cubicBezTo>
                  <a:cubicBezTo>
                    <a:pt x="199" y="192"/>
                    <a:pt x="199" y="192"/>
                    <a:pt x="199" y="192"/>
                  </a:cubicBezTo>
                  <a:close/>
                  <a:moveTo>
                    <a:pt x="199" y="0"/>
                  </a:moveTo>
                  <a:cubicBezTo>
                    <a:pt x="146" y="0"/>
                    <a:pt x="146" y="0"/>
                    <a:pt x="146" y="0"/>
                  </a:cubicBezTo>
                  <a:cubicBezTo>
                    <a:pt x="146" y="16"/>
                    <a:pt x="146" y="16"/>
                    <a:pt x="146" y="16"/>
                  </a:cubicBezTo>
                  <a:cubicBezTo>
                    <a:pt x="199" y="16"/>
                    <a:pt x="199" y="16"/>
                    <a:pt x="199" y="16"/>
                  </a:cubicBezTo>
                  <a:lnTo>
                    <a:pt x="199" y="0"/>
                  </a:lnTo>
                  <a:close/>
                  <a:moveTo>
                    <a:pt x="146" y="0"/>
                  </a:moveTo>
                  <a:cubicBezTo>
                    <a:pt x="23" y="0"/>
                    <a:pt x="23" y="0"/>
                    <a:pt x="23" y="0"/>
                  </a:cubicBezTo>
                  <a:cubicBezTo>
                    <a:pt x="10" y="0"/>
                    <a:pt x="0" y="11"/>
                    <a:pt x="0" y="24"/>
                  </a:cubicBezTo>
                  <a:cubicBezTo>
                    <a:pt x="0" y="147"/>
                    <a:pt x="0" y="147"/>
                    <a:pt x="0" y="147"/>
                  </a:cubicBezTo>
                  <a:cubicBezTo>
                    <a:pt x="0" y="160"/>
                    <a:pt x="10" y="170"/>
                    <a:pt x="23" y="170"/>
                  </a:cubicBezTo>
                  <a:cubicBezTo>
                    <a:pt x="117" y="170"/>
                    <a:pt x="117" y="170"/>
                    <a:pt x="117" y="170"/>
                  </a:cubicBezTo>
                  <a:cubicBezTo>
                    <a:pt x="117" y="192"/>
                    <a:pt x="117" y="192"/>
                    <a:pt x="117" y="192"/>
                  </a:cubicBezTo>
                  <a:cubicBezTo>
                    <a:pt x="75" y="192"/>
                    <a:pt x="75" y="192"/>
                    <a:pt x="75" y="192"/>
                  </a:cubicBezTo>
                  <a:cubicBezTo>
                    <a:pt x="62" y="192"/>
                    <a:pt x="52" y="203"/>
                    <a:pt x="52" y="216"/>
                  </a:cubicBezTo>
                  <a:cubicBezTo>
                    <a:pt x="52" y="219"/>
                    <a:pt x="52" y="219"/>
                    <a:pt x="52" y="219"/>
                  </a:cubicBezTo>
                  <a:cubicBezTo>
                    <a:pt x="52" y="232"/>
                    <a:pt x="62" y="242"/>
                    <a:pt x="75" y="242"/>
                  </a:cubicBezTo>
                  <a:cubicBezTo>
                    <a:pt x="146" y="242"/>
                    <a:pt x="146" y="242"/>
                    <a:pt x="146" y="242"/>
                  </a:cubicBezTo>
                  <a:cubicBezTo>
                    <a:pt x="146" y="154"/>
                    <a:pt x="146" y="154"/>
                    <a:pt x="146" y="154"/>
                  </a:cubicBezTo>
                  <a:cubicBezTo>
                    <a:pt x="37" y="154"/>
                    <a:pt x="37" y="154"/>
                    <a:pt x="37" y="154"/>
                  </a:cubicBezTo>
                  <a:cubicBezTo>
                    <a:pt x="37" y="154"/>
                    <a:pt x="37" y="154"/>
                    <a:pt x="37" y="154"/>
                  </a:cubicBezTo>
                  <a:cubicBezTo>
                    <a:pt x="26" y="154"/>
                    <a:pt x="17" y="146"/>
                    <a:pt x="17" y="135"/>
                  </a:cubicBezTo>
                  <a:cubicBezTo>
                    <a:pt x="17" y="35"/>
                    <a:pt x="17" y="35"/>
                    <a:pt x="17" y="35"/>
                  </a:cubicBezTo>
                  <a:cubicBezTo>
                    <a:pt x="17" y="24"/>
                    <a:pt x="26" y="16"/>
                    <a:pt x="37" y="16"/>
                  </a:cubicBezTo>
                  <a:cubicBezTo>
                    <a:pt x="146" y="16"/>
                    <a:pt x="146" y="16"/>
                    <a:pt x="146" y="16"/>
                  </a:cubicBezTo>
                  <a:lnTo>
                    <a:pt x="146" y="0"/>
                  </a:lnTo>
                  <a:close/>
                </a:path>
              </a:pathLst>
            </a:custGeom>
            <a:solidFill>
              <a:srgbClr val="C00000"/>
            </a:solidFill>
            <a:ln>
              <a:noFill/>
            </a:ln>
          </p:spPr>
          <p:txBody>
            <a:bodyPr vert="horz" wrap="square" lIns="91416" tIns="45708" rIns="91416" bIns="45708" numCol="1" anchor="t" anchorCtr="0" compatLnSpc="1"/>
            <a:lstStyle/>
            <a:p>
              <a:endParaRPr lang="id-ID">
                <a:solidFill>
                  <a:srgbClr val="DCB68A"/>
                </a:solidFill>
              </a:endParaRPr>
            </a:p>
          </p:txBody>
        </p:sp>
        <p:sp>
          <p:nvSpPr>
            <p:cNvPr id="51" name="Freeform 46"/>
            <p:cNvSpPr>
              <a:spLocks noEditPoints="1"/>
            </p:cNvSpPr>
            <p:nvPr/>
          </p:nvSpPr>
          <p:spPr bwMode="auto">
            <a:xfrm>
              <a:off x="16264" y="4219"/>
              <a:ext cx="1290" cy="1505"/>
            </a:xfrm>
            <a:custGeom>
              <a:avLst/>
              <a:gdLst>
                <a:gd name="T0" fmla="*/ 376 w 376"/>
                <a:gd name="T1" fmla="*/ 43 h 438"/>
                <a:gd name="T2" fmla="*/ 324 w 376"/>
                <a:gd name="T3" fmla="*/ 32 h 438"/>
                <a:gd name="T4" fmla="*/ 334 w 376"/>
                <a:gd name="T5" fmla="*/ 54 h 438"/>
                <a:gd name="T6" fmla="*/ 324 w 376"/>
                <a:gd name="T7" fmla="*/ 59 h 438"/>
                <a:gd name="T8" fmla="*/ 272 w 376"/>
                <a:gd name="T9" fmla="*/ 63 h 438"/>
                <a:gd name="T10" fmla="*/ 304 w 376"/>
                <a:gd name="T11" fmla="*/ 98 h 438"/>
                <a:gd name="T12" fmla="*/ 256 w 376"/>
                <a:gd name="T13" fmla="*/ 81 h 438"/>
                <a:gd name="T14" fmla="*/ 271 w 376"/>
                <a:gd name="T15" fmla="*/ 103 h 438"/>
                <a:gd name="T16" fmla="*/ 241 w 376"/>
                <a:gd name="T17" fmla="*/ 100 h 438"/>
                <a:gd name="T18" fmla="*/ 256 w 376"/>
                <a:gd name="T19" fmla="*/ 122 h 438"/>
                <a:gd name="T20" fmla="*/ 226 w 376"/>
                <a:gd name="T21" fmla="*/ 119 h 438"/>
                <a:gd name="T22" fmla="*/ 240 w 376"/>
                <a:gd name="T23" fmla="*/ 140 h 438"/>
                <a:gd name="T24" fmla="*/ 210 w 376"/>
                <a:gd name="T25" fmla="*/ 138 h 438"/>
                <a:gd name="T26" fmla="*/ 242 w 376"/>
                <a:gd name="T27" fmla="*/ 173 h 438"/>
                <a:gd name="T28" fmla="*/ 195 w 376"/>
                <a:gd name="T29" fmla="*/ 156 h 438"/>
                <a:gd name="T30" fmla="*/ 210 w 376"/>
                <a:gd name="T31" fmla="*/ 178 h 438"/>
                <a:gd name="T32" fmla="*/ 180 w 376"/>
                <a:gd name="T33" fmla="*/ 175 h 438"/>
                <a:gd name="T34" fmla="*/ 194 w 376"/>
                <a:gd name="T35" fmla="*/ 197 h 438"/>
                <a:gd name="T36" fmla="*/ 164 w 376"/>
                <a:gd name="T37" fmla="*/ 194 h 438"/>
                <a:gd name="T38" fmla="*/ 179 w 376"/>
                <a:gd name="T39" fmla="*/ 215 h 438"/>
                <a:gd name="T40" fmla="*/ 149 w 376"/>
                <a:gd name="T41" fmla="*/ 213 h 438"/>
                <a:gd name="T42" fmla="*/ 181 w 376"/>
                <a:gd name="T43" fmla="*/ 248 h 438"/>
                <a:gd name="T44" fmla="*/ 134 w 376"/>
                <a:gd name="T45" fmla="*/ 232 h 438"/>
                <a:gd name="T46" fmla="*/ 148 w 376"/>
                <a:gd name="T47" fmla="*/ 253 h 438"/>
                <a:gd name="T48" fmla="*/ 118 w 376"/>
                <a:gd name="T49" fmla="*/ 250 h 438"/>
                <a:gd name="T50" fmla="*/ 133 w 376"/>
                <a:gd name="T51" fmla="*/ 272 h 438"/>
                <a:gd name="T52" fmla="*/ 103 w 376"/>
                <a:gd name="T53" fmla="*/ 269 h 438"/>
                <a:gd name="T54" fmla="*/ 117 w 376"/>
                <a:gd name="T55" fmla="*/ 290 h 438"/>
                <a:gd name="T56" fmla="*/ 88 w 376"/>
                <a:gd name="T57" fmla="*/ 288 h 438"/>
                <a:gd name="T58" fmla="*/ 119 w 376"/>
                <a:gd name="T59" fmla="*/ 323 h 438"/>
                <a:gd name="T60" fmla="*/ 72 w 376"/>
                <a:gd name="T61" fmla="*/ 307 h 438"/>
                <a:gd name="T62" fmla="*/ 87 w 376"/>
                <a:gd name="T63" fmla="*/ 328 h 438"/>
                <a:gd name="T64" fmla="*/ 57 w 376"/>
                <a:gd name="T65" fmla="*/ 325 h 438"/>
                <a:gd name="T66" fmla="*/ 71 w 376"/>
                <a:gd name="T67" fmla="*/ 347 h 438"/>
                <a:gd name="T68" fmla="*/ 42 w 376"/>
                <a:gd name="T69" fmla="*/ 344 h 438"/>
                <a:gd name="T70" fmla="*/ 56 w 376"/>
                <a:gd name="T71" fmla="*/ 366 h 438"/>
                <a:gd name="T72" fmla="*/ 26 w 376"/>
                <a:gd name="T73" fmla="*/ 363 h 438"/>
                <a:gd name="T74" fmla="*/ 58 w 376"/>
                <a:gd name="T75" fmla="*/ 398 h 438"/>
                <a:gd name="T76" fmla="*/ 0 w 376"/>
                <a:gd name="T77" fmla="*/ 395 h 438"/>
                <a:gd name="T78" fmla="*/ 324 w 376"/>
                <a:gd name="T79" fmla="*/ 106 h 438"/>
                <a:gd name="T80" fmla="*/ 316 w 376"/>
                <a:gd name="T81" fmla="*/ 56 h 438"/>
                <a:gd name="T82" fmla="*/ 324 w 376"/>
                <a:gd name="T83" fmla="*/ 32 h 438"/>
                <a:gd name="T84" fmla="*/ 323 w 376"/>
                <a:gd name="T8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324" y="106"/>
                  </a:moveTo>
                  <a:cubicBezTo>
                    <a:pt x="376" y="43"/>
                    <a:pt x="376" y="43"/>
                    <a:pt x="376" y="43"/>
                  </a:cubicBezTo>
                  <a:cubicBezTo>
                    <a:pt x="324" y="1"/>
                    <a:pt x="324" y="1"/>
                    <a:pt x="324" y="1"/>
                  </a:cubicBezTo>
                  <a:cubicBezTo>
                    <a:pt x="324" y="32"/>
                    <a:pt x="324" y="32"/>
                    <a:pt x="324" y="32"/>
                  </a:cubicBezTo>
                  <a:cubicBezTo>
                    <a:pt x="327" y="32"/>
                    <a:pt x="330" y="33"/>
                    <a:pt x="332" y="35"/>
                  </a:cubicBezTo>
                  <a:cubicBezTo>
                    <a:pt x="338" y="40"/>
                    <a:pt x="339" y="49"/>
                    <a:pt x="334" y="54"/>
                  </a:cubicBezTo>
                  <a:cubicBezTo>
                    <a:pt x="334" y="54"/>
                    <a:pt x="334" y="54"/>
                    <a:pt x="334" y="54"/>
                  </a:cubicBezTo>
                  <a:cubicBezTo>
                    <a:pt x="332" y="57"/>
                    <a:pt x="328" y="59"/>
                    <a:pt x="324" y="59"/>
                  </a:cubicBezTo>
                  <a:lnTo>
                    <a:pt x="324" y="106"/>
                  </a:lnTo>
                  <a:close/>
                  <a:moveTo>
                    <a:pt x="272" y="63"/>
                  </a:moveTo>
                  <a:cubicBezTo>
                    <a:pt x="308" y="92"/>
                    <a:pt x="308" y="92"/>
                    <a:pt x="308" y="92"/>
                  </a:cubicBezTo>
                  <a:cubicBezTo>
                    <a:pt x="304" y="98"/>
                    <a:pt x="304" y="98"/>
                    <a:pt x="304" y="98"/>
                  </a:cubicBezTo>
                  <a:cubicBezTo>
                    <a:pt x="267" y="68"/>
                    <a:pt x="267" y="68"/>
                    <a:pt x="267" y="68"/>
                  </a:cubicBezTo>
                  <a:cubicBezTo>
                    <a:pt x="256" y="81"/>
                    <a:pt x="256" y="81"/>
                    <a:pt x="256" y="81"/>
                  </a:cubicBezTo>
                  <a:cubicBezTo>
                    <a:pt x="276" y="97"/>
                    <a:pt x="276" y="97"/>
                    <a:pt x="276" y="97"/>
                  </a:cubicBezTo>
                  <a:cubicBezTo>
                    <a:pt x="271" y="103"/>
                    <a:pt x="271" y="103"/>
                    <a:pt x="271" y="103"/>
                  </a:cubicBezTo>
                  <a:cubicBezTo>
                    <a:pt x="252" y="87"/>
                    <a:pt x="252" y="87"/>
                    <a:pt x="252" y="87"/>
                  </a:cubicBezTo>
                  <a:cubicBezTo>
                    <a:pt x="241" y="100"/>
                    <a:pt x="241" y="100"/>
                    <a:pt x="241" y="100"/>
                  </a:cubicBezTo>
                  <a:cubicBezTo>
                    <a:pt x="260" y="116"/>
                    <a:pt x="260" y="116"/>
                    <a:pt x="260" y="116"/>
                  </a:cubicBezTo>
                  <a:cubicBezTo>
                    <a:pt x="256" y="122"/>
                    <a:pt x="256" y="122"/>
                    <a:pt x="256" y="122"/>
                  </a:cubicBezTo>
                  <a:cubicBezTo>
                    <a:pt x="236" y="106"/>
                    <a:pt x="236" y="106"/>
                    <a:pt x="236" y="106"/>
                  </a:cubicBezTo>
                  <a:cubicBezTo>
                    <a:pt x="226" y="119"/>
                    <a:pt x="226" y="119"/>
                    <a:pt x="226" y="119"/>
                  </a:cubicBezTo>
                  <a:cubicBezTo>
                    <a:pt x="245" y="135"/>
                    <a:pt x="245" y="135"/>
                    <a:pt x="245" y="135"/>
                  </a:cubicBezTo>
                  <a:cubicBezTo>
                    <a:pt x="240" y="140"/>
                    <a:pt x="240" y="140"/>
                    <a:pt x="240" y="140"/>
                  </a:cubicBezTo>
                  <a:cubicBezTo>
                    <a:pt x="221" y="125"/>
                    <a:pt x="221" y="125"/>
                    <a:pt x="221" y="125"/>
                  </a:cubicBezTo>
                  <a:cubicBezTo>
                    <a:pt x="210" y="138"/>
                    <a:pt x="210" y="138"/>
                    <a:pt x="210" y="138"/>
                  </a:cubicBezTo>
                  <a:cubicBezTo>
                    <a:pt x="247" y="167"/>
                    <a:pt x="247" y="167"/>
                    <a:pt x="247" y="167"/>
                  </a:cubicBezTo>
                  <a:cubicBezTo>
                    <a:pt x="242" y="173"/>
                    <a:pt x="242" y="173"/>
                    <a:pt x="242" y="173"/>
                  </a:cubicBezTo>
                  <a:cubicBezTo>
                    <a:pt x="206" y="143"/>
                    <a:pt x="206" y="143"/>
                    <a:pt x="206" y="143"/>
                  </a:cubicBezTo>
                  <a:cubicBezTo>
                    <a:pt x="195" y="156"/>
                    <a:pt x="195" y="156"/>
                    <a:pt x="195" y="156"/>
                  </a:cubicBezTo>
                  <a:cubicBezTo>
                    <a:pt x="214" y="172"/>
                    <a:pt x="214" y="172"/>
                    <a:pt x="214" y="172"/>
                  </a:cubicBezTo>
                  <a:cubicBezTo>
                    <a:pt x="210" y="178"/>
                    <a:pt x="210" y="178"/>
                    <a:pt x="210" y="178"/>
                  </a:cubicBezTo>
                  <a:cubicBezTo>
                    <a:pt x="190" y="162"/>
                    <a:pt x="190" y="162"/>
                    <a:pt x="190" y="162"/>
                  </a:cubicBezTo>
                  <a:cubicBezTo>
                    <a:pt x="180" y="175"/>
                    <a:pt x="180" y="175"/>
                    <a:pt x="180" y="175"/>
                  </a:cubicBezTo>
                  <a:cubicBezTo>
                    <a:pt x="199" y="191"/>
                    <a:pt x="199" y="191"/>
                    <a:pt x="199" y="191"/>
                  </a:cubicBezTo>
                  <a:cubicBezTo>
                    <a:pt x="194" y="197"/>
                    <a:pt x="194" y="197"/>
                    <a:pt x="194" y="197"/>
                  </a:cubicBezTo>
                  <a:cubicBezTo>
                    <a:pt x="175" y="181"/>
                    <a:pt x="175" y="181"/>
                    <a:pt x="175" y="181"/>
                  </a:cubicBezTo>
                  <a:cubicBezTo>
                    <a:pt x="164" y="194"/>
                    <a:pt x="164" y="194"/>
                    <a:pt x="164" y="194"/>
                  </a:cubicBezTo>
                  <a:cubicBezTo>
                    <a:pt x="184" y="210"/>
                    <a:pt x="184" y="210"/>
                    <a:pt x="184" y="210"/>
                  </a:cubicBezTo>
                  <a:cubicBezTo>
                    <a:pt x="179" y="215"/>
                    <a:pt x="179" y="215"/>
                    <a:pt x="179" y="215"/>
                  </a:cubicBezTo>
                  <a:cubicBezTo>
                    <a:pt x="160" y="200"/>
                    <a:pt x="160" y="200"/>
                    <a:pt x="160" y="200"/>
                  </a:cubicBezTo>
                  <a:cubicBezTo>
                    <a:pt x="149" y="213"/>
                    <a:pt x="149" y="213"/>
                    <a:pt x="149" y="213"/>
                  </a:cubicBezTo>
                  <a:cubicBezTo>
                    <a:pt x="185" y="243"/>
                    <a:pt x="185" y="243"/>
                    <a:pt x="185" y="243"/>
                  </a:cubicBezTo>
                  <a:cubicBezTo>
                    <a:pt x="181" y="248"/>
                    <a:pt x="181" y="248"/>
                    <a:pt x="181" y="248"/>
                  </a:cubicBezTo>
                  <a:cubicBezTo>
                    <a:pt x="144" y="218"/>
                    <a:pt x="144" y="218"/>
                    <a:pt x="144" y="218"/>
                  </a:cubicBezTo>
                  <a:cubicBezTo>
                    <a:pt x="134" y="232"/>
                    <a:pt x="134" y="232"/>
                    <a:pt x="134" y="232"/>
                  </a:cubicBezTo>
                  <a:cubicBezTo>
                    <a:pt x="153" y="247"/>
                    <a:pt x="153" y="247"/>
                    <a:pt x="153" y="247"/>
                  </a:cubicBezTo>
                  <a:cubicBezTo>
                    <a:pt x="148" y="253"/>
                    <a:pt x="148" y="253"/>
                    <a:pt x="148" y="253"/>
                  </a:cubicBezTo>
                  <a:cubicBezTo>
                    <a:pt x="129" y="237"/>
                    <a:pt x="129" y="237"/>
                    <a:pt x="129" y="237"/>
                  </a:cubicBezTo>
                  <a:cubicBezTo>
                    <a:pt x="118" y="250"/>
                    <a:pt x="118" y="250"/>
                    <a:pt x="118" y="250"/>
                  </a:cubicBezTo>
                  <a:cubicBezTo>
                    <a:pt x="137" y="266"/>
                    <a:pt x="137" y="266"/>
                    <a:pt x="137" y="266"/>
                  </a:cubicBezTo>
                  <a:cubicBezTo>
                    <a:pt x="133" y="272"/>
                    <a:pt x="133" y="272"/>
                    <a:pt x="133" y="272"/>
                  </a:cubicBezTo>
                  <a:cubicBezTo>
                    <a:pt x="114" y="256"/>
                    <a:pt x="114" y="256"/>
                    <a:pt x="114" y="256"/>
                  </a:cubicBezTo>
                  <a:cubicBezTo>
                    <a:pt x="103" y="269"/>
                    <a:pt x="103" y="269"/>
                    <a:pt x="103" y="269"/>
                  </a:cubicBezTo>
                  <a:cubicBezTo>
                    <a:pt x="122" y="285"/>
                    <a:pt x="122" y="285"/>
                    <a:pt x="122" y="285"/>
                  </a:cubicBezTo>
                  <a:cubicBezTo>
                    <a:pt x="117" y="290"/>
                    <a:pt x="117" y="290"/>
                    <a:pt x="117" y="290"/>
                  </a:cubicBezTo>
                  <a:cubicBezTo>
                    <a:pt x="98" y="275"/>
                    <a:pt x="98" y="275"/>
                    <a:pt x="98" y="275"/>
                  </a:cubicBezTo>
                  <a:cubicBezTo>
                    <a:pt x="88" y="288"/>
                    <a:pt x="88" y="288"/>
                    <a:pt x="88" y="288"/>
                  </a:cubicBezTo>
                  <a:cubicBezTo>
                    <a:pt x="124" y="318"/>
                    <a:pt x="124" y="318"/>
                    <a:pt x="124" y="318"/>
                  </a:cubicBezTo>
                  <a:cubicBezTo>
                    <a:pt x="119" y="323"/>
                    <a:pt x="119" y="323"/>
                    <a:pt x="119" y="323"/>
                  </a:cubicBezTo>
                  <a:cubicBezTo>
                    <a:pt x="83" y="294"/>
                    <a:pt x="83" y="294"/>
                    <a:pt x="83" y="294"/>
                  </a:cubicBezTo>
                  <a:cubicBezTo>
                    <a:pt x="72" y="307"/>
                    <a:pt x="72" y="307"/>
                    <a:pt x="72" y="307"/>
                  </a:cubicBezTo>
                  <a:cubicBezTo>
                    <a:pt x="91" y="322"/>
                    <a:pt x="91" y="322"/>
                    <a:pt x="91" y="322"/>
                  </a:cubicBezTo>
                  <a:cubicBezTo>
                    <a:pt x="87" y="328"/>
                    <a:pt x="87" y="328"/>
                    <a:pt x="87" y="328"/>
                  </a:cubicBezTo>
                  <a:cubicBezTo>
                    <a:pt x="68" y="312"/>
                    <a:pt x="68" y="312"/>
                    <a:pt x="68" y="312"/>
                  </a:cubicBezTo>
                  <a:cubicBezTo>
                    <a:pt x="57" y="325"/>
                    <a:pt x="57" y="325"/>
                    <a:pt x="57" y="325"/>
                  </a:cubicBezTo>
                  <a:cubicBezTo>
                    <a:pt x="76" y="341"/>
                    <a:pt x="76" y="341"/>
                    <a:pt x="76" y="341"/>
                  </a:cubicBezTo>
                  <a:cubicBezTo>
                    <a:pt x="71" y="347"/>
                    <a:pt x="71" y="347"/>
                    <a:pt x="71" y="347"/>
                  </a:cubicBezTo>
                  <a:cubicBezTo>
                    <a:pt x="52" y="331"/>
                    <a:pt x="52" y="331"/>
                    <a:pt x="52" y="331"/>
                  </a:cubicBezTo>
                  <a:cubicBezTo>
                    <a:pt x="42" y="344"/>
                    <a:pt x="42" y="344"/>
                    <a:pt x="42" y="344"/>
                  </a:cubicBezTo>
                  <a:cubicBezTo>
                    <a:pt x="61" y="360"/>
                    <a:pt x="61" y="360"/>
                    <a:pt x="61" y="360"/>
                  </a:cubicBezTo>
                  <a:cubicBezTo>
                    <a:pt x="56" y="366"/>
                    <a:pt x="56" y="366"/>
                    <a:pt x="56" y="366"/>
                  </a:cubicBezTo>
                  <a:cubicBezTo>
                    <a:pt x="37" y="350"/>
                    <a:pt x="37" y="350"/>
                    <a:pt x="37" y="350"/>
                  </a:cubicBezTo>
                  <a:cubicBezTo>
                    <a:pt x="26" y="363"/>
                    <a:pt x="26" y="363"/>
                    <a:pt x="26" y="363"/>
                  </a:cubicBezTo>
                  <a:cubicBezTo>
                    <a:pt x="63" y="393"/>
                    <a:pt x="63" y="393"/>
                    <a:pt x="63" y="393"/>
                  </a:cubicBezTo>
                  <a:cubicBezTo>
                    <a:pt x="58" y="398"/>
                    <a:pt x="58" y="398"/>
                    <a:pt x="58" y="398"/>
                  </a:cubicBezTo>
                  <a:cubicBezTo>
                    <a:pt x="22" y="369"/>
                    <a:pt x="22" y="369"/>
                    <a:pt x="22" y="369"/>
                  </a:cubicBezTo>
                  <a:cubicBezTo>
                    <a:pt x="0" y="395"/>
                    <a:pt x="0" y="395"/>
                    <a:pt x="0" y="395"/>
                  </a:cubicBezTo>
                  <a:cubicBezTo>
                    <a:pt x="53" y="438"/>
                    <a:pt x="53" y="438"/>
                    <a:pt x="53" y="438"/>
                  </a:cubicBezTo>
                  <a:cubicBezTo>
                    <a:pt x="324" y="106"/>
                    <a:pt x="324" y="106"/>
                    <a:pt x="324" y="106"/>
                  </a:cubicBezTo>
                  <a:cubicBezTo>
                    <a:pt x="324" y="59"/>
                    <a:pt x="324" y="59"/>
                    <a:pt x="324" y="59"/>
                  </a:cubicBezTo>
                  <a:cubicBezTo>
                    <a:pt x="321" y="59"/>
                    <a:pt x="318" y="58"/>
                    <a:pt x="316" y="56"/>
                  </a:cubicBezTo>
                  <a:cubicBezTo>
                    <a:pt x="310" y="51"/>
                    <a:pt x="309" y="43"/>
                    <a:pt x="314" y="37"/>
                  </a:cubicBezTo>
                  <a:cubicBezTo>
                    <a:pt x="316" y="34"/>
                    <a:pt x="320" y="32"/>
                    <a:pt x="324" y="32"/>
                  </a:cubicBezTo>
                  <a:cubicBezTo>
                    <a:pt x="324" y="1"/>
                    <a:pt x="324" y="1"/>
                    <a:pt x="324" y="1"/>
                  </a:cubicBezTo>
                  <a:cubicBezTo>
                    <a:pt x="323" y="0"/>
                    <a:pt x="323" y="0"/>
                    <a:pt x="323" y="0"/>
                  </a:cubicBezTo>
                  <a:lnTo>
                    <a:pt x="272" y="63"/>
                  </a:lnTo>
                  <a:close/>
                </a:path>
              </a:pathLst>
            </a:custGeom>
            <a:solidFill>
              <a:schemeClr val="accent4">
                <a:lumMod val="75000"/>
              </a:schemeClr>
            </a:solidFill>
            <a:ln>
              <a:noFill/>
            </a:ln>
          </p:spPr>
          <p:txBody>
            <a:bodyPr vert="horz" wrap="square" lIns="91416" tIns="45708" rIns="91416" bIns="45708" numCol="1" anchor="t" anchorCtr="0" compatLnSpc="1"/>
            <a:lstStyle/>
            <a:p>
              <a:endParaRPr lang="id-ID">
                <a:solidFill>
                  <a:srgbClr val="DCB68A"/>
                </a:solidFill>
              </a:endParaRPr>
            </a:p>
          </p:txBody>
        </p:sp>
        <p:sp>
          <p:nvSpPr>
            <p:cNvPr id="52" name="Freeform 47"/>
            <p:cNvSpPr>
              <a:spLocks noEditPoints="1"/>
            </p:cNvSpPr>
            <p:nvPr/>
          </p:nvSpPr>
          <p:spPr bwMode="auto">
            <a:xfrm>
              <a:off x="17241" y="4659"/>
              <a:ext cx="557" cy="1095"/>
            </a:xfrm>
            <a:custGeom>
              <a:avLst/>
              <a:gdLst>
                <a:gd name="T0" fmla="*/ 121 w 162"/>
                <a:gd name="T1" fmla="*/ 144 h 319"/>
                <a:gd name="T2" fmla="*/ 128 w 162"/>
                <a:gd name="T3" fmla="*/ 138 h 319"/>
                <a:gd name="T4" fmla="*/ 150 w 162"/>
                <a:gd name="T5" fmla="*/ 80 h 319"/>
                <a:gd name="T6" fmla="*/ 147 w 162"/>
                <a:gd name="T7" fmla="*/ 69 h 319"/>
                <a:gd name="T8" fmla="*/ 156 w 162"/>
                <a:gd name="T9" fmla="*/ 46 h 319"/>
                <a:gd name="T10" fmla="*/ 137 w 162"/>
                <a:gd name="T11" fmla="*/ 3 h 319"/>
                <a:gd name="T12" fmla="*/ 121 w 162"/>
                <a:gd name="T13" fmla="*/ 1 h 319"/>
                <a:gd name="T14" fmla="*/ 121 w 162"/>
                <a:gd name="T15" fmla="*/ 58 h 319"/>
                <a:gd name="T16" fmla="*/ 126 w 162"/>
                <a:gd name="T17" fmla="*/ 61 h 319"/>
                <a:gd name="T18" fmla="*/ 121 w 162"/>
                <a:gd name="T19" fmla="*/ 59 h 319"/>
                <a:gd name="T20" fmla="*/ 121 w 162"/>
                <a:gd name="T21" fmla="*/ 85 h 319"/>
                <a:gd name="T22" fmla="*/ 125 w 162"/>
                <a:gd name="T23" fmla="*/ 75 h 319"/>
                <a:gd name="T24" fmla="*/ 123 w 162"/>
                <a:gd name="T25" fmla="*/ 66 h 319"/>
                <a:gd name="T26" fmla="*/ 139 w 162"/>
                <a:gd name="T27" fmla="*/ 72 h 319"/>
                <a:gd name="T28" fmla="*/ 144 w 162"/>
                <a:gd name="T29" fmla="*/ 83 h 319"/>
                <a:gd name="T30" fmla="*/ 125 w 162"/>
                <a:gd name="T31" fmla="*/ 132 h 319"/>
                <a:gd name="T32" fmla="*/ 121 w 162"/>
                <a:gd name="T33" fmla="*/ 136 h 319"/>
                <a:gd name="T34" fmla="*/ 121 w 162"/>
                <a:gd name="T35" fmla="*/ 144 h 319"/>
                <a:gd name="T36" fmla="*/ 66 w 162"/>
                <a:gd name="T37" fmla="*/ 284 h 319"/>
                <a:gd name="T38" fmla="*/ 121 w 162"/>
                <a:gd name="T39" fmla="*/ 144 h 319"/>
                <a:gd name="T40" fmla="*/ 121 w 162"/>
                <a:gd name="T41" fmla="*/ 144 h 319"/>
                <a:gd name="T42" fmla="*/ 121 w 162"/>
                <a:gd name="T43" fmla="*/ 136 h 319"/>
                <a:gd name="T44" fmla="*/ 114 w 162"/>
                <a:gd name="T45" fmla="*/ 137 h 319"/>
                <a:gd name="T46" fmla="*/ 98 w 162"/>
                <a:gd name="T47" fmla="*/ 130 h 319"/>
                <a:gd name="T48" fmla="*/ 98 w 162"/>
                <a:gd name="T49" fmla="*/ 130 h 319"/>
                <a:gd name="T50" fmla="*/ 106 w 162"/>
                <a:gd name="T51" fmla="*/ 125 h 319"/>
                <a:gd name="T52" fmla="*/ 121 w 162"/>
                <a:gd name="T53" fmla="*/ 85 h 319"/>
                <a:gd name="T54" fmla="*/ 121 w 162"/>
                <a:gd name="T55" fmla="*/ 59 h 319"/>
                <a:gd name="T56" fmla="*/ 85 w 162"/>
                <a:gd name="T57" fmla="*/ 45 h 319"/>
                <a:gd name="T58" fmla="*/ 74 w 162"/>
                <a:gd name="T59" fmla="*/ 51 h 319"/>
                <a:gd name="T60" fmla="*/ 52 w 162"/>
                <a:gd name="T61" fmla="*/ 108 h 319"/>
                <a:gd name="T62" fmla="*/ 54 w 162"/>
                <a:gd name="T63" fmla="*/ 118 h 319"/>
                <a:gd name="T64" fmla="*/ 35 w 162"/>
                <a:gd name="T65" fmla="*/ 168 h 319"/>
                <a:gd name="T66" fmla="*/ 35 w 162"/>
                <a:gd name="T67" fmla="*/ 256 h 319"/>
                <a:gd name="T68" fmla="*/ 39 w 162"/>
                <a:gd name="T69" fmla="*/ 257 h 319"/>
                <a:gd name="T70" fmla="*/ 45 w 162"/>
                <a:gd name="T71" fmla="*/ 268 h 319"/>
                <a:gd name="T72" fmla="*/ 58 w 162"/>
                <a:gd name="T73" fmla="*/ 264 h 319"/>
                <a:gd name="T74" fmla="*/ 64 w 162"/>
                <a:gd name="T75" fmla="*/ 278 h 319"/>
                <a:gd name="T76" fmla="*/ 63 w 162"/>
                <a:gd name="T77" fmla="*/ 281 h 319"/>
                <a:gd name="T78" fmla="*/ 35 w 162"/>
                <a:gd name="T79" fmla="*/ 300 h 319"/>
                <a:gd name="T80" fmla="*/ 35 w 162"/>
                <a:gd name="T81" fmla="*/ 306 h 319"/>
                <a:gd name="T82" fmla="*/ 66 w 162"/>
                <a:gd name="T83" fmla="*/ 284 h 319"/>
                <a:gd name="T84" fmla="*/ 121 w 162"/>
                <a:gd name="T85" fmla="*/ 1 h 319"/>
                <a:gd name="T86" fmla="*/ 121 w 162"/>
                <a:gd name="T87" fmla="*/ 58 h 319"/>
                <a:gd name="T88" fmla="*/ 88 w 162"/>
                <a:gd name="T89" fmla="*/ 36 h 319"/>
                <a:gd name="T90" fmla="*/ 94 w 162"/>
                <a:gd name="T91" fmla="*/ 22 h 319"/>
                <a:gd name="T92" fmla="*/ 121 w 162"/>
                <a:gd name="T93" fmla="*/ 1 h 319"/>
                <a:gd name="T94" fmla="*/ 35 w 162"/>
                <a:gd name="T95" fmla="*/ 168 h 319"/>
                <a:gd name="T96" fmla="*/ 0 w 162"/>
                <a:gd name="T97" fmla="*/ 258 h 319"/>
                <a:gd name="T98" fmla="*/ 15 w 162"/>
                <a:gd name="T99" fmla="*/ 319 h 319"/>
                <a:gd name="T100" fmla="*/ 35 w 162"/>
                <a:gd name="T101" fmla="*/ 306 h 319"/>
                <a:gd name="T102" fmla="*/ 35 w 162"/>
                <a:gd name="T103" fmla="*/ 300 h 319"/>
                <a:gd name="T104" fmla="*/ 33 w 162"/>
                <a:gd name="T105" fmla="*/ 301 h 319"/>
                <a:gd name="T106" fmla="*/ 13 w 162"/>
                <a:gd name="T107" fmla="*/ 294 h 319"/>
                <a:gd name="T108" fmla="*/ 5 w 162"/>
                <a:gd name="T109" fmla="*/ 259 h 319"/>
                <a:gd name="T110" fmla="*/ 5 w 162"/>
                <a:gd name="T111" fmla="*/ 259 h 319"/>
                <a:gd name="T112" fmla="*/ 6 w 162"/>
                <a:gd name="T113" fmla="*/ 256 h 319"/>
                <a:gd name="T114" fmla="*/ 19 w 162"/>
                <a:gd name="T115" fmla="*/ 250 h 319"/>
                <a:gd name="T116" fmla="*/ 26 w 162"/>
                <a:gd name="T117" fmla="*/ 261 h 319"/>
                <a:gd name="T118" fmla="*/ 35 w 162"/>
                <a:gd name="T119" fmla="*/ 256 h 319"/>
                <a:gd name="T120" fmla="*/ 35 w 162"/>
                <a:gd name="T121" fmla="*/ 1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9">
                  <a:moveTo>
                    <a:pt x="121" y="144"/>
                  </a:moveTo>
                  <a:cubicBezTo>
                    <a:pt x="124" y="143"/>
                    <a:pt x="127" y="141"/>
                    <a:pt x="128" y="138"/>
                  </a:cubicBezTo>
                  <a:cubicBezTo>
                    <a:pt x="150" y="80"/>
                    <a:pt x="150" y="80"/>
                    <a:pt x="150" y="80"/>
                  </a:cubicBezTo>
                  <a:cubicBezTo>
                    <a:pt x="152" y="76"/>
                    <a:pt x="150" y="71"/>
                    <a:pt x="147" y="69"/>
                  </a:cubicBezTo>
                  <a:cubicBezTo>
                    <a:pt x="156" y="46"/>
                    <a:pt x="156" y="46"/>
                    <a:pt x="156" y="46"/>
                  </a:cubicBezTo>
                  <a:cubicBezTo>
                    <a:pt x="162" y="29"/>
                    <a:pt x="154" y="9"/>
                    <a:pt x="137" y="3"/>
                  </a:cubicBezTo>
                  <a:cubicBezTo>
                    <a:pt x="132" y="1"/>
                    <a:pt x="126" y="0"/>
                    <a:pt x="121" y="1"/>
                  </a:cubicBezTo>
                  <a:cubicBezTo>
                    <a:pt x="121" y="58"/>
                    <a:pt x="121" y="58"/>
                    <a:pt x="121" y="58"/>
                  </a:cubicBezTo>
                  <a:cubicBezTo>
                    <a:pt x="126" y="61"/>
                    <a:pt x="126" y="61"/>
                    <a:pt x="126" y="61"/>
                  </a:cubicBezTo>
                  <a:cubicBezTo>
                    <a:pt x="121" y="59"/>
                    <a:pt x="121" y="59"/>
                    <a:pt x="121" y="59"/>
                  </a:cubicBezTo>
                  <a:cubicBezTo>
                    <a:pt x="121" y="85"/>
                    <a:pt x="121" y="85"/>
                    <a:pt x="121" y="85"/>
                  </a:cubicBezTo>
                  <a:cubicBezTo>
                    <a:pt x="125" y="75"/>
                    <a:pt x="125" y="75"/>
                    <a:pt x="125" y="75"/>
                  </a:cubicBezTo>
                  <a:cubicBezTo>
                    <a:pt x="126" y="72"/>
                    <a:pt x="126" y="68"/>
                    <a:pt x="123" y="66"/>
                  </a:cubicBezTo>
                  <a:cubicBezTo>
                    <a:pt x="139" y="72"/>
                    <a:pt x="139" y="72"/>
                    <a:pt x="139" y="72"/>
                  </a:cubicBezTo>
                  <a:cubicBezTo>
                    <a:pt x="143" y="73"/>
                    <a:pt x="146" y="78"/>
                    <a:pt x="144" y="83"/>
                  </a:cubicBezTo>
                  <a:cubicBezTo>
                    <a:pt x="125" y="132"/>
                    <a:pt x="125" y="132"/>
                    <a:pt x="125" y="132"/>
                  </a:cubicBezTo>
                  <a:cubicBezTo>
                    <a:pt x="124" y="134"/>
                    <a:pt x="123" y="135"/>
                    <a:pt x="121" y="136"/>
                  </a:cubicBezTo>
                  <a:lnTo>
                    <a:pt x="121" y="144"/>
                  </a:lnTo>
                  <a:close/>
                  <a:moveTo>
                    <a:pt x="66" y="284"/>
                  </a:moveTo>
                  <a:cubicBezTo>
                    <a:pt x="121" y="144"/>
                    <a:pt x="121" y="144"/>
                    <a:pt x="121" y="144"/>
                  </a:cubicBezTo>
                  <a:cubicBezTo>
                    <a:pt x="121" y="144"/>
                    <a:pt x="121" y="144"/>
                    <a:pt x="121" y="144"/>
                  </a:cubicBezTo>
                  <a:cubicBezTo>
                    <a:pt x="121" y="136"/>
                    <a:pt x="121" y="136"/>
                    <a:pt x="121" y="136"/>
                  </a:cubicBezTo>
                  <a:cubicBezTo>
                    <a:pt x="119" y="137"/>
                    <a:pt x="117" y="137"/>
                    <a:pt x="114" y="137"/>
                  </a:cubicBezTo>
                  <a:cubicBezTo>
                    <a:pt x="98" y="130"/>
                    <a:pt x="98" y="130"/>
                    <a:pt x="98" y="130"/>
                  </a:cubicBezTo>
                  <a:cubicBezTo>
                    <a:pt x="98" y="130"/>
                    <a:pt x="98" y="130"/>
                    <a:pt x="98" y="130"/>
                  </a:cubicBezTo>
                  <a:cubicBezTo>
                    <a:pt x="102" y="130"/>
                    <a:pt x="105" y="128"/>
                    <a:pt x="106" y="125"/>
                  </a:cubicBezTo>
                  <a:cubicBezTo>
                    <a:pt x="121" y="85"/>
                    <a:pt x="121" y="85"/>
                    <a:pt x="121" y="85"/>
                  </a:cubicBezTo>
                  <a:cubicBezTo>
                    <a:pt x="121" y="59"/>
                    <a:pt x="121" y="59"/>
                    <a:pt x="121" y="59"/>
                  </a:cubicBezTo>
                  <a:cubicBezTo>
                    <a:pt x="85" y="45"/>
                    <a:pt x="85" y="45"/>
                    <a:pt x="85" y="45"/>
                  </a:cubicBezTo>
                  <a:cubicBezTo>
                    <a:pt x="80" y="44"/>
                    <a:pt x="76" y="47"/>
                    <a:pt x="74" y="51"/>
                  </a:cubicBezTo>
                  <a:cubicBezTo>
                    <a:pt x="52" y="108"/>
                    <a:pt x="52" y="108"/>
                    <a:pt x="52" y="108"/>
                  </a:cubicBezTo>
                  <a:cubicBezTo>
                    <a:pt x="51" y="112"/>
                    <a:pt x="52" y="115"/>
                    <a:pt x="54" y="118"/>
                  </a:cubicBezTo>
                  <a:cubicBezTo>
                    <a:pt x="35" y="168"/>
                    <a:pt x="35" y="168"/>
                    <a:pt x="35" y="168"/>
                  </a:cubicBezTo>
                  <a:cubicBezTo>
                    <a:pt x="35" y="256"/>
                    <a:pt x="35" y="256"/>
                    <a:pt x="35" y="256"/>
                  </a:cubicBezTo>
                  <a:cubicBezTo>
                    <a:pt x="36" y="256"/>
                    <a:pt x="37" y="257"/>
                    <a:pt x="39" y="257"/>
                  </a:cubicBezTo>
                  <a:cubicBezTo>
                    <a:pt x="43" y="259"/>
                    <a:pt x="46" y="264"/>
                    <a:pt x="45" y="268"/>
                  </a:cubicBezTo>
                  <a:cubicBezTo>
                    <a:pt x="48" y="264"/>
                    <a:pt x="53" y="263"/>
                    <a:pt x="58" y="264"/>
                  </a:cubicBezTo>
                  <a:cubicBezTo>
                    <a:pt x="63" y="267"/>
                    <a:pt x="66" y="273"/>
                    <a:pt x="64" y="278"/>
                  </a:cubicBezTo>
                  <a:cubicBezTo>
                    <a:pt x="63" y="281"/>
                    <a:pt x="63" y="281"/>
                    <a:pt x="63" y="281"/>
                  </a:cubicBezTo>
                  <a:cubicBezTo>
                    <a:pt x="35" y="300"/>
                    <a:pt x="35" y="300"/>
                    <a:pt x="35" y="300"/>
                  </a:cubicBezTo>
                  <a:cubicBezTo>
                    <a:pt x="35" y="306"/>
                    <a:pt x="35" y="306"/>
                    <a:pt x="35" y="306"/>
                  </a:cubicBezTo>
                  <a:cubicBezTo>
                    <a:pt x="66" y="284"/>
                    <a:pt x="66" y="284"/>
                    <a:pt x="66" y="284"/>
                  </a:cubicBezTo>
                  <a:close/>
                  <a:moveTo>
                    <a:pt x="121" y="1"/>
                  </a:moveTo>
                  <a:cubicBezTo>
                    <a:pt x="121" y="58"/>
                    <a:pt x="121" y="58"/>
                    <a:pt x="121" y="58"/>
                  </a:cubicBezTo>
                  <a:cubicBezTo>
                    <a:pt x="88" y="36"/>
                    <a:pt x="88" y="36"/>
                    <a:pt x="88" y="36"/>
                  </a:cubicBezTo>
                  <a:cubicBezTo>
                    <a:pt x="94" y="22"/>
                    <a:pt x="94" y="22"/>
                    <a:pt x="94" y="22"/>
                  </a:cubicBezTo>
                  <a:cubicBezTo>
                    <a:pt x="98" y="10"/>
                    <a:pt x="109" y="2"/>
                    <a:pt x="121" y="1"/>
                  </a:cubicBezTo>
                  <a:close/>
                  <a:moveTo>
                    <a:pt x="35" y="168"/>
                  </a:moveTo>
                  <a:cubicBezTo>
                    <a:pt x="0" y="258"/>
                    <a:pt x="0" y="258"/>
                    <a:pt x="0" y="258"/>
                  </a:cubicBezTo>
                  <a:cubicBezTo>
                    <a:pt x="15" y="319"/>
                    <a:pt x="15" y="319"/>
                    <a:pt x="15" y="319"/>
                  </a:cubicBezTo>
                  <a:cubicBezTo>
                    <a:pt x="35" y="306"/>
                    <a:pt x="35" y="306"/>
                    <a:pt x="35" y="306"/>
                  </a:cubicBezTo>
                  <a:cubicBezTo>
                    <a:pt x="35" y="300"/>
                    <a:pt x="35" y="300"/>
                    <a:pt x="35" y="300"/>
                  </a:cubicBezTo>
                  <a:cubicBezTo>
                    <a:pt x="33" y="301"/>
                    <a:pt x="33" y="301"/>
                    <a:pt x="33" y="301"/>
                  </a:cubicBezTo>
                  <a:cubicBezTo>
                    <a:pt x="13" y="294"/>
                    <a:pt x="13" y="294"/>
                    <a:pt x="13" y="294"/>
                  </a:cubicBezTo>
                  <a:cubicBezTo>
                    <a:pt x="5" y="259"/>
                    <a:pt x="5" y="259"/>
                    <a:pt x="5" y="259"/>
                  </a:cubicBezTo>
                  <a:cubicBezTo>
                    <a:pt x="5" y="259"/>
                    <a:pt x="5" y="259"/>
                    <a:pt x="5" y="259"/>
                  </a:cubicBezTo>
                  <a:cubicBezTo>
                    <a:pt x="6" y="256"/>
                    <a:pt x="6" y="256"/>
                    <a:pt x="6" y="256"/>
                  </a:cubicBezTo>
                  <a:cubicBezTo>
                    <a:pt x="8" y="250"/>
                    <a:pt x="14" y="248"/>
                    <a:pt x="19" y="250"/>
                  </a:cubicBezTo>
                  <a:cubicBezTo>
                    <a:pt x="24" y="251"/>
                    <a:pt x="27" y="256"/>
                    <a:pt x="26" y="261"/>
                  </a:cubicBezTo>
                  <a:cubicBezTo>
                    <a:pt x="28" y="258"/>
                    <a:pt x="31" y="256"/>
                    <a:pt x="35" y="256"/>
                  </a:cubicBezTo>
                  <a:lnTo>
                    <a:pt x="35" y="168"/>
                  </a:lnTo>
                  <a:close/>
                </a:path>
              </a:pathLst>
            </a:custGeom>
            <a:solidFill>
              <a:srgbClr val="002060"/>
            </a:solidFill>
            <a:ln>
              <a:noFill/>
            </a:ln>
          </p:spPr>
          <p:txBody>
            <a:bodyPr vert="horz" wrap="square" lIns="91416" tIns="45708" rIns="91416" bIns="45708" numCol="1" anchor="t" anchorCtr="0" compatLnSpc="1"/>
            <a:lstStyle/>
            <a:p>
              <a:endParaRPr lang="id-ID">
                <a:solidFill>
                  <a:srgbClr val="DCB68A"/>
                </a:solidFill>
              </a:endParaRPr>
            </a:p>
          </p:txBody>
        </p:sp>
        <p:sp>
          <p:nvSpPr>
            <p:cNvPr id="53" name="Freeform 48"/>
            <p:cNvSpPr>
              <a:spLocks noEditPoints="1"/>
            </p:cNvSpPr>
            <p:nvPr/>
          </p:nvSpPr>
          <p:spPr bwMode="auto">
            <a:xfrm>
              <a:off x="15297" y="4799"/>
              <a:ext cx="912" cy="912"/>
            </a:xfrm>
            <a:custGeom>
              <a:avLst/>
              <a:gdLst>
                <a:gd name="T0" fmla="*/ 133 w 266"/>
                <a:gd name="T1" fmla="*/ 0 h 266"/>
                <a:gd name="T2" fmla="*/ 133 w 266"/>
                <a:gd name="T3" fmla="*/ 0 h 266"/>
                <a:gd name="T4" fmla="*/ 133 w 266"/>
                <a:gd name="T5" fmla="*/ 35 h 266"/>
                <a:gd name="T6" fmla="*/ 150 w 266"/>
                <a:gd name="T7" fmla="*/ 24 h 266"/>
                <a:gd name="T8" fmla="*/ 242 w 266"/>
                <a:gd name="T9" fmla="*/ 117 h 266"/>
                <a:gd name="T10" fmla="*/ 231 w 266"/>
                <a:gd name="T11" fmla="*/ 133 h 266"/>
                <a:gd name="T12" fmla="*/ 242 w 266"/>
                <a:gd name="T13" fmla="*/ 149 h 266"/>
                <a:gd name="T14" fmla="*/ 150 w 266"/>
                <a:gd name="T15" fmla="*/ 242 h 266"/>
                <a:gd name="T16" fmla="*/ 150 w 266"/>
                <a:gd name="T17" fmla="*/ 242 h 266"/>
                <a:gd name="T18" fmla="*/ 133 w 266"/>
                <a:gd name="T19" fmla="*/ 231 h 266"/>
                <a:gd name="T20" fmla="*/ 133 w 266"/>
                <a:gd name="T21" fmla="*/ 266 h 266"/>
                <a:gd name="T22" fmla="*/ 133 w 266"/>
                <a:gd name="T23" fmla="*/ 266 h 266"/>
                <a:gd name="T24" fmla="*/ 266 w 266"/>
                <a:gd name="T25" fmla="*/ 133 h 266"/>
                <a:gd name="T26" fmla="*/ 133 w 266"/>
                <a:gd name="T27" fmla="*/ 0 h 266"/>
                <a:gd name="T28" fmla="*/ 133 w 266"/>
                <a:gd name="T29" fmla="*/ 0 h 266"/>
                <a:gd name="T30" fmla="*/ 133 w 266"/>
                <a:gd name="T31" fmla="*/ 0 h 266"/>
                <a:gd name="T32" fmla="*/ 0 w 266"/>
                <a:gd name="T33" fmla="*/ 133 h 266"/>
                <a:gd name="T34" fmla="*/ 133 w 266"/>
                <a:gd name="T35" fmla="*/ 266 h 266"/>
                <a:gd name="T36" fmla="*/ 133 w 266"/>
                <a:gd name="T37" fmla="*/ 266 h 266"/>
                <a:gd name="T38" fmla="*/ 133 w 266"/>
                <a:gd name="T39" fmla="*/ 231 h 266"/>
                <a:gd name="T40" fmla="*/ 133 w 266"/>
                <a:gd name="T41" fmla="*/ 231 h 266"/>
                <a:gd name="T42" fmla="*/ 117 w 266"/>
                <a:gd name="T43" fmla="*/ 242 h 266"/>
                <a:gd name="T44" fmla="*/ 24 w 266"/>
                <a:gd name="T45" fmla="*/ 149 h 266"/>
                <a:gd name="T46" fmla="*/ 35 w 266"/>
                <a:gd name="T47" fmla="*/ 133 h 266"/>
                <a:gd name="T48" fmla="*/ 24 w 266"/>
                <a:gd name="T49" fmla="*/ 117 h 266"/>
                <a:gd name="T50" fmla="*/ 117 w 266"/>
                <a:gd name="T51" fmla="*/ 24 h 266"/>
                <a:gd name="T52" fmla="*/ 133 w 266"/>
                <a:gd name="T53" fmla="*/ 35 h 266"/>
                <a:gd name="T54" fmla="*/ 133 w 266"/>
                <a:gd name="T55" fmla="*/ 35 h 266"/>
                <a:gd name="T56" fmla="*/ 133 w 266"/>
                <a:gd name="T5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6">
                  <a:moveTo>
                    <a:pt x="133" y="0"/>
                  </a:moveTo>
                  <a:cubicBezTo>
                    <a:pt x="133" y="0"/>
                    <a:pt x="133" y="0"/>
                    <a:pt x="133" y="0"/>
                  </a:cubicBezTo>
                  <a:cubicBezTo>
                    <a:pt x="133" y="35"/>
                    <a:pt x="133" y="35"/>
                    <a:pt x="133" y="35"/>
                  </a:cubicBezTo>
                  <a:cubicBezTo>
                    <a:pt x="141" y="35"/>
                    <a:pt x="147" y="30"/>
                    <a:pt x="150" y="24"/>
                  </a:cubicBezTo>
                  <a:cubicBezTo>
                    <a:pt x="197" y="31"/>
                    <a:pt x="235" y="69"/>
                    <a:pt x="242" y="117"/>
                  </a:cubicBezTo>
                  <a:cubicBezTo>
                    <a:pt x="236" y="119"/>
                    <a:pt x="231" y="125"/>
                    <a:pt x="231" y="133"/>
                  </a:cubicBezTo>
                  <a:cubicBezTo>
                    <a:pt x="231" y="140"/>
                    <a:pt x="236" y="147"/>
                    <a:pt x="242" y="149"/>
                  </a:cubicBezTo>
                  <a:cubicBezTo>
                    <a:pt x="235" y="197"/>
                    <a:pt x="197" y="235"/>
                    <a:pt x="150" y="242"/>
                  </a:cubicBezTo>
                  <a:cubicBezTo>
                    <a:pt x="150" y="242"/>
                    <a:pt x="150" y="242"/>
                    <a:pt x="150" y="242"/>
                  </a:cubicBezTo>
                  <a:cubicBezTo>
                    <a:pt x="147" y="236"/>
                    <a:pt x="141" y="231"/>
                    <a:pt x="133" y="231"/>
                  </a:cubicBezTo>
                  <a:cubicBezTo>
                    <a:pt x="133" y="266"/>
                    <a:pt x="133" y="266"/>
                    <a:pt x="133" y="266"/>
                  </a:cubicBezTo>
                  <a:cubicBezTo>
                    <a:pt x="133" y="266"/>
                    <a:pt x="133" y="266"/>
                    <a:pt x="133" y="266"/>
                  </a:cubicBezTo>
                  <a:cubicBezTo>
                    <a:pt x="207" y="266"/>
                    <a:pt x="266" y="206"/>
                    <a:pt x="266" y="133"/>
                  </a:cubicBezTo>
                  <a:cubicBezTo>
                    <a:pt x="266" y="59"/>
                    <a:pt x="207" y="0"/>
                    <a:pt x="133" y="0"/>
                  </a:cubicBezTo>
                  <a:close/>
                  <a:moveTo>
                    <a:pt x="133" y="0"/>
                  </a:moveTo>
                  <a:cubicBezTo>
                    <a:pt x="133" y="0"/>
                    <a:pt x="133" y="0"/>
                    <a:pt x="133" y="0"/>
                  </a:cubicBezTo>
                  <a:cubicBezTo>
                    <a:pt x="60" y="0"/>
                    <a:pt x="0" y="59"/>
                    <a:pt x="0" y="133"/>
                  </a:cubicBezTo>
                  <a:cubicBezTo>
                    <a:pt x="0" y="206"/>
                    <a:pt x="60" y="266"/>
                    <a:pt x="133" y="266"/>
                  </a:cubicBezTo>
                  <a:cubicBezTo>
                    <a:pt x="133" y="266"/>
                    <a:pt x="133" y="266"/>
                    <a:pt x="133" y="266"/>
                  </a:cubicBezTo>
                  <a:cubicBezTo>
                    <a:pt x="133" y="231"/>
                    <a:pt x="133" y="231"/>
                    <a:pt x="133" y="231"/>
                  </a:cubicBezTo>
                  <a:cubicBezTo>
                    <a:pt x="133" y="231"/>
                    <a:pt x="133" y="231"/>
                    <a:pt x="133" y="231"/>
                  </a:cubicBezTo>
                  <a:cubicBezTo>
                    <a:pt x="126" y="231"/>
                    <a:pt x="120" y="236"/>
                    <a:pt x="117" y="242"/>
                  </a:cubicBezTo>
                  <a:cubicBezTo>
                    <a:pt x="69" y="235"/>
                    <a:pt x="31" y="197"/>
                    <a:pt x="24" y="149"/>
                  </a:cubicBezTo>
                  <a:cubicBezTo>
                    <a:pt x="31" y="147"/>
                    <a:pt x="35" y="140"/>
                    <a:pt x="35" y="133"/>
                  </a:cubicBezTo>
                  <a:cubicBezTo>
                    <a:pt x="35" y="125"/>
                    <a:pt x="31" y="119"/>
                    <a:pt x="24" y="117"/>
                  </a:cubicBezTo>
                  <a:cubicBezTo>
                    <a:pt x="31" y="69"/>
                    <a:pt x="69" y="31"/>
                    <a:pt x="117" y="24"/>
                  </a:cubicBezTo>
                  <a:cubicBezTo>
                    <a:pt x="120" y="30"/>
                    <a:pt x="126" y="35"/>
                    <a:pt x="133" y="35"/>
                  </a:cubicBezTo>
                  <a:cubicBezTo>
                    <a:pt x="133" y="35"/>
                    <a:pt x="133" y="35"/>
                    <a:pt x="133" y="35"/>
                  </a:cubicBezTo>
                  <a:lnTo>
                    <a:pt x="133" y="0"/>
                  </a:lnTo>
                  <a:close/>
                </a:path>
              </a:pathLst>
            </a:custGeom>
            <a:solidFill>
              <a:schemeClr val="accent5">
                <a:lumMod val="75000"/>
              </a:schemeClr>
            </a:solidFill>
            <a:ln>
              <a:noFill/>
            </a:ln>
          </p:spPr>
          <p:txBody>
            <a:bodyPr vert="horz" wrap="square" lIns="91416" tIns="45708" rIns="91416" bIns="45708" numCol="1" anchor="t" anchorCtr="0" compatLnSpc="1"/>
            <a:lstStyle/>
            <a:p>
              <a:endParaRPr lang="id-ID">
                <a:solidFill>
                  <a:srgbClr val="DCB68A"/>
                </a:solidFill>
              </a:endParaRPr>
            </a:p>
          </p:txBody>
        </p:sp>
        <p:sp>
          <p:nvSpPr>
            <p:cNvPr id="54" name="Freeform 49"/>
            <p:cNvSpPr/>
            <p:nvPr/>
          </p:nvSpPr>
          <p:spPr bwMode="auto">
            <a:xfrm>
              <a:off x="15464" y="5089"/>
              <a:ext cx="455" cy="240"/>
            </a:xfrm>
            <a:custGeom>
              <a:avLst/>
              <a:gdLst>
                <a:gd name="T0" fmla="*/ 124 w 133"/>
                <a:gd name="T1" fmla="*/ 0 h 70"/>
                <a:gd name="T2" fmla="*/ 93 w 133"/>
                <a:gd name="T3" fmla="*/ 30 h 70"/>
                <a:gd name="T4" fmla="*/ 84 w 133"/>
                <a:gd name="T5" fmla="*/ 28 h 70"/>
                <a:gd name="T6" fmla="*/ 65 w 133"/>
                <a:gd name="T7" fmla="*/ 42 h 70"/>
                <a:gd name="T8" fmla="*/ 0 w 133"/>
                <a:gd name="T9" fmla="*/ 42 h 70"/>
                <a:gd name="T10" fmla="*/ 0 w 133"/>
                <a:gd name="T11" fmla="*/ 56 h 70"/>
                <a:gd name="T12" fmla="*/ 65 w 133"/>
                <a:gd name="T13" fmla="*/ 56 h 70"/>
                <a:gd name="T14" fmla="*/ 84 w 133"/>
                <a:gd name="T15" fmla="*/ 70 h 70"/>
                <a:gd name="T16" fmla="*/ 105 w 133"/>
                <a:gd name="T17" fmla="*/ 49 h 70"/>
                <a:gd name="T18" fmla="*/ 103 w 133"/>
                <a:gd name="T19" fmla="*/ 40 h 70"/>
                <a:gd name="T20" fmla="*/ 133 w 133"/>
                <a:gd name="T21" fmla="*/ 9 h 70"/>
                <a:gd name="T22" fmla="*/ 124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124" y="0"/>
                  </a:moveTo>
                  <a:cubicBezTo>
                    <a:pt x="93" y="30"/>
                    <a:pt x="93" y="30"/>
                    <a:pt x="93" y="30"/>
                  </a:cubicBezTo>
                  <a:cubicBezTo>
                    <a:pt x="91" y="29"/>
                    <a:pt x="88" y="28"/>
                    <a:pt x="84" y="28"/>
                  </a:cubicBezTo>
                  <a:cubicBezTo>
                    <a:pt x="75" y="28"/>
                    <a:pt x="67" y="34"/>
                    <a:pt x="65" y="42"/>
                  </a:cubicBezTo>
                  <a:cubicBezTo>
                    <a:pt x="0" y="42"/>
                    <a:pt x="0" y="42"/>
                    <a:pt x="0" y="42"/>
                  </a:cubicBezTo>
                  <a:cubicBezTo>
                    <a:pt x="0" y="56"/>
                    <a:pt x="0" y="56"/>
                    <a:pt x="0" y="56"/>
                  </a:cubicBezTo>
                  <a:cubicBezTo>
                    <a:pt x="65" y="56"/>
                    <a:pt x="65" y="56"/>
                    <a:pt x="65" y="56"/>
                  </a:cubicBezTo>
                  <a:cubicBezTo>
                    <a:pt x="67" y="64"/>
                    <a:pt x="75" y="70"/>
                    <a:pt x="84" y="70"/>
                  </a:cubicBezTo>
                  <a:cubicBezTo>
                    <a:pt x="96" y="70"/>
                    <a:pt x="105" y="60"/>
                    <a:pt x="105" y="49"/>
                  </a:cubicBezTo>
                  <a:cubicBezTo>
                    <a:pt x="105" y="46"/>
                    <a:pt x="104" y="43"/>
                    <a:pt x="103" y="40"/>
                  </a:cubicBezTo>
                  <a:cubicBezTo>
                    <a:pt x="133" y="9"/>
                    <a:pt x="133" y="9"/>
                    <a:pt x="133" y="9"/>
                  </a:cubicBezTo>
                  <a:lnTo>
                    <a:pt x="124" y="0"/>
                  </a:lnTo>
                  <a:close/>
                </a:path>
              </a:pathLst>
            </a:custGeom>
            <a:solidFill>
              <a:schemeClr val="accent5">
                <a:lumMod val="75000"/>
              </a:schemeClr>
            </a:solidFill>
            <a:ln>
              <a:noFill/>
            </a:ln>
          </p:spPr>
          <p:txBody>
            <a:bodyPr vert="horz" wrap="square" lIns="91416" tIns="45708" rIns="91416" bIns="45708" numCol="1" anchor="t" anchorCtr="0" compatLnSpc="1"/>
            <a:lstStyle/>
            <a:p>
              <a:endParaRPr lang="id-ID">
                <a:solidFill>
                  <a:srgbClr val="DCB68A"/>
                </a:solidFill>
              </a:endParaRPr>
            </a:p>
          </p:txBody>
        </p:sp>
        <p:grpSp>
          <p:nvGrpSpPr>
            <p:cNvPr id="55" name="Group 126"/>
            <p:cNvGrpSpPr/>
            <p:nvPr/>
          </p:nvGrpSpPr>
          <p:grpSpPr>
            <a:xfrm>
              <a:off x="15662" y="5974"/>
              <a:ext cx="715" cy="680"/>
              <a:chOff x="8505825" y="3605213"/>
              <a:chExt cx="454025" cy="431800"/>
            </a:xfrm>
            <a:solidFill>
              <a:srgbClr val="E61817"/>
            </a:solidFill>
          </p:grpSpPr>
          <p:sp>
            <p:nvSpPr>
              <p:cNvPr id="56" name="Freeform 50"/>
              <p:cNvSpPr/>
              <p:nvPr/>
            </p:nvSpPr>
            <p:spPr bwMode="auto">
              <a:xfrm>
                <a:off x="8505825" y="3694113"/>
                <a:ext cx="454025" cy="342900"/>
              </a:xfrm>
              <a:custGeom>
                <a:avLst/>
                <a:gdLst>
                  <a:gd name="T0" fmla="*/ 146 w 208"/>
                  <a:gd name="T1" fmla="*/ 0 h 157"/>
                  <a:gd name="T2" fmla="*/ 104 w 208"/>
                  <a:gd name="T3" fmla="*/ 15 h 157"/>
                  <a:gd name="T4" fmla="*/ 62 w 208"/>
                  <a:gd name="T5" fmla="*/ 0 h 157"/>
                  <a:gd name="T6" fmla="*/ 0 w 208"/>
                  <a:gd name="T7" fmla="*/ 60 h 157"/>
                  <a:gd name="T8" fmla="*/ 107 w 208"/>
                  <a:gd name="T9" fmla="*/ 157 h 157"/>
                  <a:gd name="T10" fmla="*/ 208 w 208"/>
                  <a:gd name="T11" fmla="*/ 60 h 157"/>
                  <a:gd name="T12" fmla="*/ 146 w 20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08" h="157">
                    <a:moveTo>
                      <a:pt x="146" y="0"/>
                    </a:moveTo>
                    <a:cubicBezTo>
                      <a:pt x="130" y="0"/>
                      <a:pt x="115" y="6"/>
                      <a:pt x="104" y="15"/>
                    </a:cubicBezTo>
                    <a:cubicBezTo>
                      <a:pt x="93" y="6"/>
                      <a:pt x="78" y="0"/>
                      <a:pt x="62" y="0"/>
                    </a:cubicBezTo>
                    <a:cubicBezTo>
                      <a:pt x="28" y="0"/>
                      <a:pt x="0" y="27"/>
                      <a:pt x="0" y="60"/>
                    </a:cubicBezTo>
                    <a:cubicBezTo>
                      <a:pt x="0" y="98"/>
                      <a:pt x="31" y="157"/>
                      <a:pt x="107" y="157"/>
                    </a:cubicBezTo>
                    <a:cubicBezTo>
                      <a:pt x="185" y="157"/>
                      <a:pt x="208" y="95"/>
                      <a:pt x="208" y="60"/>
                    </a:cubicBezTo>
                    <a:cubicBezTo>
                      <a:pt x="208" y="27"/>
                      <a:pt x="180" y="0"/>
                      <a:pt x="146" y="0"/>
                    </a:cubicBez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sp>
            <p:nvSpPr>
              <p:cNvPr id="57" name="Freeform 51"/>
              <p:cNvSpPr/>
              <p:nvPr/>
            </p:nvSpPr>
            <p:spPr bwMode="auto">
              <a:xfrm>
                <a:off x="8709025" y="3605213"/>
                <a:ext cx="123825" cy="157163"/>
              </a:xfrm>
              <a:custGeom>
                <a:avLst/>
                <a:gdLst>
                  <a:gd name="T0" fmla="*/ 12 w 57"/>
                  <a:gd name="T1" fmla="*/ 72 h 72"/>
                  <a:gd name="T2" fmla="*/ 27 w 57"/>
                  <a:gd name="T3" fmla="*/ 0 h 72"/>
                  <a:gd name="T4" fmla="*/ 57 w 57"/>
                  <a:gd name="T5" fmla="*/ 6 h 72"/>
                  <a:gd name="T6" fmla="*/ 12 w 57"/>
                  <a:gd name="T7" fmla="*/ 72 h 72"/>
                </a:gdLst>
                <a:ahLst/>
                <a:cxnLst>
                  <a:cxn ang="0">
                    <a:pos x="T0" y="T1"/>
                  </a:cxn>
                  <a:cxn ang="0">
                    <a:pos x="T2" y="T3"/>
                  </a:cxn>
                  <a:cxn ang="0">
                    <a:pos x="T4" y="T5"/>
                  </a:cxn>
                  <a:cxn ang="0">
                    <a:pos x="T6" y="T7"/>
                  </a:cxn>
                </a:cxnLst>
                <a:rect l="0" t="0" r="r" b="b"/>
                <a:pathLst>
                  <a:path w="57" h="72">
                    <a:moveTo>
                      <a:pt x="12" y="72"/>
                    </a:moveTo>
                    <a:cubicBezTo>
                      <a:pt x="0" y="48"/>
                      <a:pt x="7" y="20"/>
                      <a:pt x="27" y="0"/>
                    </a:cubicBezTo>
                    <a:cubicBezTo>
                      <a:pt x="57" y="6"/>
                      <a:pt x="57" y="6"/>
                      <a:pt x="57" y="6"/>
                    </a:cubicBezTo>
                    <a:cubicBezTo>
                      <a:pt x="29" y="21"/>
                      <a:pt x="12" y="37"/>
                      <a:pt x="12" y="72"/>
                    </a:cubicBez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id-ID">
                  <a:solidFill>
                    <a:srgbClr val="DCB68A"/>
                  </a:solidFill>
                </a:endParaRPr>
              </a:p>
            </p:txBody>
          </p:sp>
        </p:grpSp>
        <p:sp>
          <p:nvSpPr>
            <p:cNvPr id="58" name="Freeform 52"/>
            <p:cNvSpPr/>
            <p:nvPr/>
          </p:nvSpPr>
          <p:spPr bwMode="auto">
            <a:xfrm>
              <a:off x="13457" y="1927"/>
              <a:ext cx="1070" cy="870"/>
            </a:xfrm>
            <a:custGeom>
              <a:avLst/>
              <a:gdLst>
                <a:gd name="T0" fmla="*/ 312 w 312"/>
                <a:gd name="T1" fmla="*/ 86 h 253"/>
                <a:gd name="T2" fmla="*/ 305 w 312"/>
                <a:gd name="T3" fmla="*/ 75 h 253"/>
                <a:gd name="T4" fmla="*/ 79 w 312"/>
                <a:gd name="T5" fmla="*/ 226 h 253"/>
                <a:gd name="T6" fmla="*/ 28 w 312"/>
                <a:gd name="T7" fmla="*/ 214 h 253"/>
                <a:gd name="T8" fmla="*/ 35 w 312"/>
                <a:gd name="T9" fmla="*/ 162 h 253"/>
                <a:gd name="T10" fmla="*/ 262 w 312"/>
                <a:gd name="T11" fmla="*/ 11 h 253"/>
                <a:gd name="T12" fmla="*/ 254 w 312"/>
                <a:gd name="T13" fmla="*/ 0 h 253"/>
                <a:gd name="T14" fmla="*/ 26 w 312"/>
                <a:gd name="T15" fmla="*/ 153 h 253"/>
                <a:gd name="T16" fmla="*/ 15 w 312"/>
                <a:gd name="T17" fmla="*/ 222 h 253"/>
                <a:gd name="T18" fmla="*/ 83 w 312"/>
                <a:gd name="T19" fmla="*/ 239 h 253"/>
                <a:gd name="T20" fmla="*/ 312 w 312"/>
                <a:gd name="T21" fmla="*/ 8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253">
                  <a:moveTo>
                    <a:pt x="312" y="86"/>
                  </a:moveTo>
                  <a:cubicBezTo>
                    <a:pt x="305" y="75"/>
                    <a:pt x="305" y="75"/>
                    <a:pt x="305" y="75"/>
                  </a:cubicBezTo>
                  <a:cubicBezTo>
                    <a:pt x="79" y="226"/>
                    <a:pt x="79" y="226"/>
                    <a:pt x="79" y="226"/>
                  </a:cubicBezTo>
                  <a:cubicBezTo>
                    <a:pt x="63" y="237"/>
                    <a:pt x="40" y="231"/>
                    <a:pt x="28" y="214"/>
                  </a:cubicBezTo>
                  <a:cubicBezTo>
                    <a:pt x="16" y="196"/>
                    <a:pt x="19" y="173"/>
                    <a:pt x="35" y="162"/>
                  </a:cubicBezTo>
                  <a:cubicBezTo>
                    <a:pt x="262" y="11"/>
                    <a:pt x="262" y="11"/>
                    <a:pt x="262" y="11"/>
                  </a:cubicBezTo>
                  <a:cubicBezTo>
                    <a:pt x="254" y="0"/>
                    <a:pt x="254" y="0"/>
                    <a:pt x="254" y="0"/>
                  </a:cubicBezTo>
                  <a:cubicBezTo>
                    <a:pt x="26" y="153"/>
                    <a:pt x="26" y="153"/>
                    <a:pt x="26" y="153"/>
                  </a:cubicBezTo>
                  <a:cubicBezTo>
                    <a:pt x="4" y="167"/>
                    <a:pt x="0" y="198"/>
                    <a:pt x="15" y="222"/>
                  </a:cubicBezTo>
                  <a:cubicBezTo>
                    <a:pt x="31" y="246"/>
                    <a:pt x="62" y="253"/>
                    <a:pt x="83" y="239"/>
                  </a:cubicBezTo>
                  <a:lnTo>
                    <a:pt x="312" y="86"/>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59" name="Freeform 53"/>
            <p:cNvSpPr/>
            <p:nvPr/>
          </p:nvSpPr>
          <p:spPr bwMode="auto">
            <a:xfrm>
              <a:off x="14270" y="1880"/>
              <a:ext cx="295" cy="405"/>
            </a:xfrm>
            <a:custGeom>
              <a:avLst/>
              <a:gdLst>
                <a:gd name="T0" fmla="*/ 80 w 86"/>
                <a:gd name="T1" fmla="*/ 115 h 118"/>
                <a:gd name="T2" fmla="*/ 68 w 86"/>
                <a:gd name="T3" fmla="*/ 113 h 118"/>
                <a:gd name="T4" fmla="*/ 3 w 86"/>
                <a:gd name="T5" fmla="*/ 16 h 118"/>
                <a:gd name="T6" fmla="*/ 6 w 86"/>
                <a:gd name="T7" fmla="*/ 3 h 118"/>
                <a:gd name="T8" fmla="*/ 19 w 86"/>
                <a:gd name="T9" fmla="*/ 6 h 118"/>
                <a:gd name="T10" fmla="*/ 83 w 86"/>
                <a:gd name="T11" fmla="*/ 102 h 118"/>
                <a:gd name="T12" fmla="*/ 80 w 86"/>
                <a:gd name="T13" fmla="*/ 115 h 118"/>
              </a:gdLst>
              <a:ahLst/>
              <a:cxnLst>
                <a:cxn ang="0">
                  <a:pos x="T0" y="T1"/>
                </a:cxn>
                <a:cxn ang="0">
                  <a:pos x="T2" y="T3"/>
                </a:cxn>
                <a:cxn ang="0">
                  <a:pos x="T4" y="T5"/>
                </a:cxn>
                <a:cxn ang="0">
                  <a:pos x="T6" y="T7"/>
                </a:cxn>
                <a:cxn ang="0">
                  <a:pos x="T8" y="T9"/>
                </a:cxn>
                <a:cxn ang="0">
                  <a:pos x="T10" y="T11"/>
                </a:cxn>
                <a:cxn ang="0">
                  <a:pos x="T12" y="T13"/>
                </a:cxn>
              </a:cxnLst>
              <a:rect l="0" t="0" r="r" b="b"/>
              <a:pathLst>
                <a:path w="86" h="118">
                  <a:moveTo>
                    <a:pt x="80" y="115"/>
                  </a:moveTo>
                  <a:cubicBezTo>
                    <a:pt x="76" y="118"/>
                    <a:pt x="70" y="117"/>
                    <a:pt x="68" y="113"/>
                  </a:cubicBezTo>
                  <a:cubicBezTo>
                    <a:pt x="3" y="16"/>
                    <a:pt x="3" y="16"/>
                    <a:pt x="3" y="16"/>
                  </a:cubicBezTo>
                  <a:cubicBezTo>
                    <a:pt x="0" y="12"/>
                    <a:pt x="1" y="6"/>
                    <a:pt x="6" y="3"/>
                  </a:cubicBezTo>
                  <a:cubicBezTo>
                    <a:pt x="10" y="0"/>
                    <a:pt x="16" y="2"/>
                    <a:pt x="19" y="6"/>
                  </a:cubicBezTo>
                  <a:cubicBezTo>
                    <a:pt x="83" y="102"/>
                    <a:pt x="83" y="102"/>
                    <a:pt x="83" y="102"/>
                  </a:cubicBezTo>
                  <a:cubicBezTo>
                    <a:pt x="86" y="107"/>
                    <a:pt x="85" y="112"/>
                    <a:pt x="80" y="115"/>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60" name="Freeform 54"/>
            <p:cNvSpPr/>
            <p:nvPr/>
          </p:nvSpPr>
          <p:spPr bwMode="auto">
            <a:xfrm>
              <a:off x="13597" y="2157"/>
              <a:ext cx="810" cy="530"/>
            </a:xfrm>
            <a:custGeom>
              <a:avLst/>
              <a:gdLst>
                <a:gd name="T0" fmla="*/ 236 w 236"/>
                <a:gd name="T1" fmla="*/ 13 h 154"/>
                <a:gd name="T2" fmla="*/ 227 w 236"/>
                <a:gd name="T3" fmla="*/ 0 h 154"/>
                <a:gd name="T4" fmla="*/ 25 w 236"/>
                <a:gd name="T5" fmla="*/ 135 h 154"/>
                <a:gd name="T6" fmla="*/ 0 w 236"/>
                <a:gd name="T7" fmla="*/ 136 h 154"/>
                <a:gd name="T8" fmla="*/ 1 w 236"/>
                <a:gd name="T9" fmla="*/ 138 h 154"/>
                <a:gd name="T10" fmla="*/ 36 w 236"/>
                <a:gd name="T11" fmla="*/ 146 h 154"/>
                <a:gd name="T12" fmla="*/ 236 w 236"/>
                <a:gd name="T13" fmla="*/ 13 h 154"/>
              </a:gdLst>
              <a:ahLst/>
              <a:cxnLst>
                <a:cxn ang="0">
                  <a:pos x="T0" y="T1"/>
                </a:cxn>
                <a:cxn ang="0">
                  <a:pos x="T2" y="T3"/>
                </a:cxn>
                <a:cxn ang="0">
                  <a:pos x="T4" y="T5"/>
                </a:cxn>
                <a:cxn ang="0">
                  <a:pos x="T6" y="T7"/>
                </a:cxn>
                <a:cxn ang="0">
                  <a:pos x="T8" y="T9"/>
                </a:cxn>
                <a:cxn ang="0">
                  <a:pos x="T10" y="T11"/>
                </a:cxn>
                <a:cxn ang="0">
                  <a:pos x="T12" y="T13"/>
                </a:cxn>
              </a:cxnLst>
              <a:rect l="0" t="0" r="r" b="b"/>
              <a:pathLst>
                <a:path w="236" h="154">
                  <a:moveTo>
                    <a:pt x="236" y="13"/>
                  </a:moveTo>
                  <a:cubicBezTo>
                    <a:pt x="227" y="0"/>
                    <a:pt x="227" y="0"/>
                    <a:pt x="227" y="0"/>
                  </a:cubicBezTo>
                  <a:cubicBezTo>
                    <a:pt x="25" y="135"/>
                    <a:pt x="25" y="135"/>
                    <a:pt x="25" y="135"/>
                  </a:cubicBezTo>
                  <a:cubicBezTo>
                    <a:pt x="17" y="140"/>
                    <a:pt x="8" y="140"/>
                    <a:pt x="0" y="136"/>
                  </a:cubicBezTo>
                  <a:cubicBezTo>
                    <a:pt x="0" y="137"/>
                    <a:pt x="0" y="137"/>
                    <a:pt x="1" y="138"/>
                  </a:cubicBezTo>
                  <a:cubicBezTo>
                    <a:pt x="9" y="150"/>
                    <a:pt x="25" y="154"/>
                    <a:pt x="36" y="146"/>
                  </a:cubicBezTo>
                  <a:lnTo>
                    <a:pt x="236" y="13"/>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61" name="Freeform 55"/>
            <p:cNvSpPr>
              <a:spLocks noEditPoints="1"/>
            </p:cNvSpPr>
            <p:nvPr/>
          </p:nvSpPr>
          <p:spPr bwMode="auto">
            <a:xfrm>
              <a:off x="12937" y="2622"/>
              <a:ext cx="467" cy="820"/>
            </a:xfrm>
            <a:custGeom>
              <a:avLst/>
              <a:gdLst>
                <a:gd name="T0" fmla="*/ 59 w 136"/>
                <a:gd name="T1" fmla="*/ 203 h 239"/>
                <a:gd name="T2" fmla="*/ 54 w 136"/>
                <a:gd name="T3" fmla="*/ 203 h 239"/>
                <a:gd name="T4" fmla="*/ 54 w 136"/>
                <a:gd name="T5" fmla="*/ 239 h 239"/>
                <a:gd name="T6" fmla="*/ 72 w 136"/>
                <a:gd name="T7" fmla="*/ 226 h 239"/>
                <a:gd name="T8" fmla="*/ 59 w 136"/>
                <a:gd name="T9" fmla="*/ 203 h 239"/>
                <a:gd name="T10" fmla="*/ 54 w 136"/>
                <a:gd name="T11" fmla="*/ 187 h 239"/>
                <a:gd name="T12" fmla="*/ 54 w 136"/>
                <a:gd name="T13" fmla="*/ 82 h 239"/>
                <a:gd name="T14" fmla="*/ 81 w 136"/>
                <a:gd name="T15" fmla="*/ 74 h 239"/>
                <a:gd name="T16" fmla="*/ 97 w 136"/>
                <a:gd name="T17" fmla="*/ 13 h 239"/>
                <a:gd name="T18" fmla="*/ 114 w 136"/>
                <a:gd name="T19" fmla="*/ 2 h 239"/>
                <a:gd name="T20" fmla="*/ 124 w 136"/>
                <a:gd name="T21" fmla="*/ 20 h 239"/>
                <a:gd name="T22" fmla="*/ 109 w 136"/>
                <a:gd name="T23" fmla="*/ 81 h 239"/>
                <a:gd name="T24" fmla="*/ 130 w 136"/>
                <a:gd name="T25" fmla="*/ 134 h 239"/>
                <a:gd name="T26" fmla="*/ 122 w 136"/>
                <a:gd name="T27" fmla="*/ 164 h 239"/>
                <a:gd name="T28" fmla="*/ 122 w 136"/>
                <a:gd name="T29" fmla="*/ 164 h 239"/>
                <a:gd name="T30" fmla="*/ 136 w 136"/>
                <a:gd name="T31" fmla="*/ 187 h 239"/>
                <a:gd name="T32" fmla="*/ 131 w 136"/>
                <a:gd name="T33" fmla="*/ 207 h 239"/>
                <a:gd name="T34" fmla="*/ 54 w 136"/>
                <a:gd name="T35" fmla="*/ 187 h 239"/>
                <a:gd name="T36" fmla="*/ 54 w 136"/>
                <a:gd name="T37" fmla="*/ 203 h 239"/>
                <a:gd name="T38" fmla="*/ 36 w 136"/>
                <a:gd name="T39" fmla="*/ 216 h 239"/>
                <a:gd name="T40" fmla="*/ 50 w 136"/>
                <a:gd name="T41" fmla="*/ 239 h 239"/>
                <a:gd name="T42" fmla="*/ 54 w 136"/>
                <a:gd name="T43" fmla="*/ 239 h 239"/>
                <a:gd name="T44" fmla="*/ 54 w 136"/>
                <a:gd name="T45" fmla="*/ 203 h 239"/>
                <a:gd name="T46" fmla="*/ 54 w 136"/>
                <a:gd name="T47" fmla="*/ 82 h 239"/>
                <a:gd name="T48" fmla="*/ 54 w 136"/>
                <a:gd name="T49" fmla="*/ 187 h 239"/>
                <a:gd name="T50" fmla="*/ 0 w 136"/>
                <a:gd name="T51" fmla="*/ 173 h 239"/>
                <a:gd name="T52" fmla="*/ 5 w 136"/>
                <a:gd name="T53" fmla="*/ 152 h 239"/>
                <a:gd name="T54" fmla="*/ 29 w 136"/>
                <a:gd name="T55" fmla="*/ 140 h 239"/>
                <a:gd name="T56" fmla="*/ 37 w 136"/>
                <a:gd name="T57" fmla="*/ 109 h 239"/>
                <a:gd name="T58" fmla="*/ 54 w 136"/>
                <a:gd name="T59"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239">
                  <a:moveTo>
                    <a:pt x="59" y="203"/>
                  </a:moveTo>
                  <a:cubicBezTo>
                    <a:pt x="57" y="203"/>
                    <a:pt x="56" y="203"/>
                    <a:pt x="54" y="203"/>
                  </a:cubicBezTo>
                  <a:cubicBezTo>
                    <a:pt x="54" y="239"/>
                    <a:pt x="54" y="239"/>
                    <a:pt x="54" y="239"/>
                  </a:cubicBezTo>
                  <a:cubicBezTo>
                    <a:pt x="62" y="239"/>
                    <a:pt x="70" y="234"/>
                    <a:pt x="72" y="226"/>
                  </a:cubicBezTo>
                  <a:cubicBezTo>
                    <a:pt x="74" y="216"/>
                    <a:pt x="69" y="206"/>
                    <a:pt x="59" y="203"/>
                  </a:cubicBezTo>
                  <a:close/>
                  <a:moveTo>
                    <a:pt x="54" y="187"/>
                  </a:moveTo>
                  <a:cubicBezTo>
                    <a:pt x="54" y="82"/>
                    <a:pt x="54" y="82"/>
                    <a:pt x="54" y="82"/>
                  </a:cubicBezTo>
                  <a:cubicBezTo>
                    <a:pt x="62" y="76"/>
                    <a:pt x="71" y="74"/>
                    <a:pt x="81" y="74"/>
                  </a:cubicBezTo>
                  <a:cubicBezTo>
                    <a:pt x="97" y="13"/>
                    <a:pt x="97" y="13"/>
                    <a:pt x="97" y="13"/>
                  </a:cubicBezTo>
                  <a:cubicBezTo>
                    <a:pt x="99" y="5"/>
                    <a:pt x="107" y="0"/>
                    <a:pt x="114" y="2"/>
                  </a:cubicBezTo>
                  <a:cubicBezTo>
                    <a:pt x="122" y="4"/>
                    <a:pt x="126" y="12"/>
                    <a:pt x="124" y="20"/>
                  </a:cubicBezTo>
                  <a:cubicBezTo>
                    <a:pt x="109" y="81"/>
                    <a:pt x="109" y="81"/>
                    <a:pt x="109" y="81"/>
                  </a:cubicBezTo>
                  <a:cubicBezTo>
                    <a:pt x="125" y="90"/>
                    <a:pt x="136" y="109"/>
                    <a:pt x="130" y="134"/>
                  </a:cubicBezTo>
                  <a:cubicBezTo>
                    <a:pt x="130" y="134"/>
                    <a:pt x="125" y="154"/>
                    <a:pt x="122" y="164"/>
                  </a:cubicBezTo>
                  <a:cubicBezTo>
                    <a:pt x="122" y="164"/>
                    <a:pt x="122" y="164"/>
                    <a:pt x="122" y="164"/>
                  </a:cubicBezTo>
                  <a:cubicBezTo>
                    <a:pt x="118" y="178"/>
                    <a:pt x="136" y="187"/>
                    <a:pt x="136" y="187"/>
                  </a:cubicBezTo>
                  <a:cubicBezTo>
                    <a:pt x="131" y="207"/>
                    <a:pt x="131" y="207"/>
                    <a:pt x="131" y="207"/>
                  </a:cubicBezTo>
                  <a:lnTo>
                    <a:pt x="54" y="187"/>
                  </a:lnTo>
                  <a:close/>
                  <a:moveTo>
                    <a:pt x="54" y="203"/>
                  </a:moveTo>
                  <a:cubicBezTo>
                    <a:pt x="46" y="203"/>
                    <a:pt x="38" y="208"/>
                    <a:pt x="36" y="216"/>
                  </a:cubicBezTo>
                  <a:cubicBezTo>
                    <a:pt x="34" y="226"/>
                    <a:pt x="40" y="236"/>
                    <a:pt x="50" y="239"/>
                  </a:cubicBezTo>
                  <a:cubicBezTo>
                    <a:pt x="51" y="239"/>
                    <a:pt x="53" y="239"/>
                    <a:pt x="54" y="239"/>
                  </a:cubicBezTo>
                  <a:cubicBezTo>
                    <a:pt x="54" y="203"/>
                    <a:pt x="54" y="203"/>
                    <a:pt x="54" y="203"/>
                  </a:cubicBezTo>
                  <a:close/>
                  <a:moveTo>
                    <a:pt x="54" y="82"/>
                  </a:moveTo>
                  <a:cubicBezTo>
                    <a:pt x="54" y="187"/>
                    <a:pt x="54" y="187"/>
                    <a:pt x="54" y="187"/>
                  </a:cubicBezTo>
                  <a:cubicBezTo>
                    <a:pt x="0" y="173"/>
                    <a:pt x="0" y="173"/>
                    <a:pt x="0" y="173"/>
                  </a:cubicBezTo>
                  <a:cubicBezTo>
                    <a:pt x="5" y="152"/>
                    <a:pt x="5" y="152"/>
                    <a:pt x="5" y="152"/>
                  </a:cubicBezTo>
                  <a:cubicBezTo>
                    <a:pt x="5" y="152"/>
                    <a:pt x="25" y="154"/>
                    <a:pt x="29" y="140"/>
                  </a:cubicBezTo>
                  <a:cubicBezTo>
                    <a:pt x="32" y="128"/>
                    <a:pt x="37" y="109"/>
                    <a:pt x="37" y="109"/>
                  </a:cubicBezTo>
                  <a:cubicBezTo>
                    <a:pt x="40" y="97"/>
                    <a:pt x="46" y="88"/>
                    <a:pt x="54" y="82"/>
                  </a:cubicBezTo>
                  <a:close/>
                </a:path>
              </a:pathLst>
            </a:custGeom>
            <a:solidFill>
              <a:srgbClr val="7030A0"/>
            </a:solidFill>
            <a:ln>
              <a:noFill/>
            </a:ln>
          </p:spPr>
          <p:txBody>
            <a:bodyPr vert="horz" wrap="square" lIns="91416" tIns="45708" rIns="91416" bIns="45708" numCol="1" anchor="t" anchorCtr="0" compatLnSpc="1"/>
            <a:lstStyle/>
            <a:p>
              <a:endParaRPr lang="id-ID">
                <a:solidFill>
                  <a:srgbClr val="DCB68A"/>
                </a:solidFill>
              </a:endParaRPr>
            </a:p>
          </p:txBody>
        </p:sp>
        <p:sp>
          <p:nvSpPr>
            <p:cNvPr id="62" name="Freeform 56"/>
            <p:cNvSpPr>
              <a:spLocks noEditPoints="1"/>
            </p:cNvSpPr>
            <p:nvPr/>
          </p:nvSpPr>
          <p:spPr bwMode="auto">
            <a:xfrm>
              <a:off x="12513" y="4339"/>
              <a:ext cx="875" cy="952"/>
            </a:xfrm>
            <a:custGeom>
              <a:avLst/>
              <a:gdLst>
                <a:gd name="T0" fmla="*/ 198 w 255"/>
                <a:gd name="T1" fmla="*/ 128 h 277"/>
                <a:gd name="T2" fmla="*/ 191 w 255"/>
                <a:gd name="T3" fmla="*/ 158 h 277"/>
                <a:gd name="T4" fmla="*/ 191 w 255"/>
                <a:gd name="T5" fmla="*/ 185 h 277"/>
                <a:gd name="T6" fmla="*/ 196 w 255"/>
                <a:gd name="T7" fmla="*/ 187 h 277"/>
                <a:gd name="T8" fmla="*/ 218 w 255"/>
                <a:gd name="T9" fmla="*/ 218 h 277"/>
                <a:gd name="T10" fmla="*/ 191 w 255"/>
                <a:gd name="T11" fmla="*/ 201 h 277"/>
                <a:gd name="T12" fmla="*/ 191 w 255"/>
                <a:gd name="T13" fmla="*/ 55 h 277"/>
                <a:gd name="T14" fmla="*/ 218 w 255"/>
                <a:gd name="T15" fmla="*/ 38 h 277"/>
                <a:gd name="T16" fmla="*/ 196 w 255"/>
                <a:gd name="T17" fmla="*/ 69 h 277"/>
                <a:gd name="T18" fmla="*/ 191 w 255"/>
                <a:gd name="T19" fmla="*/ 71 h 277"/>
                <a:gd name="T20" fmla="*/ 249 w 255"/>
                <a:gd name="T21" fmla="*/ 121 h 277"/>
                <a:gd name="T22" fmla="*/ 211 w 255"/>
                <a:gd name="T23" fmla="*/ 128 h 277"/>
                <a:gd name="T24" fmla="*/ 249 w 255"/>
                <a:gd name="T25" fmla="*/ 134 h 277"/>
                <a:gd name="T26" fmla="*/ 249 w 255"/>
                <a:gd name="T27" fmla="*/ 121 h 277"/>
                <a:gd name="T28" fmla="*/ 132 w 255"/>
                <a:gd name="T29" fmla="*/ 277 h 277"/>
                <a:gd name="T30" fmla="*/ 167 w 255"/>
                <a:gd name="T31" fmla="*/ 186 h 277"/>
                <a:gd name="T32" fmla="*/ 191 w 255"/>
                <a:gd name="T33" fmla="*/ 98 h 277"/>
                <a:gd name="T34" fmla="*/ 127 w 255"/>
                <a:gd name="T35" fmla="*/ 72 h 277"/>
                <a:gd name="T36" fmla="*/ 183 w 255"/>
                <a:gd name="T37" fmla="*/ 128 h 277"/>
                <a:gd name="T38" fmla="*/ 156 w 255"/>
                <a:gd name="T39" fmla="*/ 176 h 277"/>
                <a:gd name="T40" fmla="*/ 153 w 255"/>
                <a:gd name="T41" fmla="*/ 214 h 277"/>
                <a:gd name="T42" fmla="*/ 127 w 255"/>
                <a:gd name="T43" fmla="*/ 277 h 277"/>
                <a:gd name="T44" fmla="*/ 191 w 255"/>
                <a:gd name="T45" fmla="*/ 71 h 277"/>
                <a:gd name="T46" fmla="*/ 186 w 255"/>
                <a:gd name="T47" fmla="*/ 60 h 277"/>
                <a:gd name="T48" fmla="*/ 191 w 255"/>
                <a:gd name="T49" fmla="*/ 185 h 277"/>
                <a:gd name="T50" fmla="*/ 186 w 255"/>
                <a:gd name="T51" fmla="*/ 196 h 277"/>
                <a:gd name="T52" fmla="*/ 191 w 255"/>
                <a:gd name="T53" fmla="*/ 185 h 277"/>
                <a:gd name="T54" fmla="*/ 127 w 255"/>
                <a:gd name="T55" fmla="*/ 0 h 277"/>
                <a:gd name="T56" fmla="*/ 134 w 255"/>
                <a:gd name="T57" fmla="*/ 7 h 277"/>
                <a:gd name="T58" fmla="*/ 128 w 255"/>
                <a:gd name="T59" fmla="*/ 45 h 277"/>
                <a:gd name="T60" fmla="*/ 127 w 255"/>
                <a:gd name="T61" fmla="*/ 45 h 277"/>
                <a:gd name="T62" fmla="*/ 64 w 255"/>
                <a:gd name="T63" fmla="*/ 97 h 277"/>
                <a:gd name="T64" fmla="*/ 89 w 255"/>
                <a:gd name="T65" fmla="*/ 187 h 277"/>
                <a:gd name="T66" fmla="*/ 124 w 255"/>
                <a:gd name="T67" fmla="*/ 277 h 277"/>
                <a:gd name="T68" fmla="*/ 127 w 255"/>
                <a:gd name="T69" fmla="*/ 214 h 277"/>
                <a:gd name="T70" fmla="*/ 103 w 255"/>
                <a:gd name="T71" fmla="*/ 183 h 277"/>
                <a:gd name="T72" fmla="*/ 71 w 255"/>
                <a:gd name="T73" fmla="*/ 128 h 277"/>
                <a:gd name="T74" fmla="*/ 127 w 255"/>
                <a:gd name="T75" fmla="*/ 72 h 277"/>
                <a:gd name="T76" fmla="*/ 127 w 255"/>
                <a:gd name="T77" fmla="*/ 57 h 277"/>
                <a:gd name="T78" fmla="*/ 127 w 255"/>
                <a:gd name="T79" fmla="*/ 0 h 277"/>
                <a:gd name="T80" fmla="*/ 121 w 255"/>
                <a:gd name="T81" fmla="*/ 38 h 277"/>
                <a:gd name="T82" fmla="*/ 127 w 255"/>
                <a:gd name="T83" fmla="*/ 0 h 277"/>
                <a:gd name="T84" fmla="*/ 64 w 255"/>
                <a:gd name="T85" fmla="*/ 185 h 277"/>
                <a:gd name="T86" fmla="*/ 69 w 255"/>
                <a:gd name="T87" fmla="*/ 196 h 277"/>
                <a:gd name="T88" fmla="*/ 64 w 255"/>
                <a:gd name="T89" fmla="*/ 71 h 277"/>
                <a:gd name="T90" fmla="*/ 69 w 255"/>
                <a:gd name="T91" fmla="*/ 60 h 277"/>
                <a:gd name="T92" fmla="*/ 64 w 255"/>
                <a:gd name="T93" fmla="*/ 71 h 277"/>
                <a:gd name="T94" fmla="*/ 57 w 255"/>
                <a:gd name="T95" fmla="*/ 128 h 277"/>
                <a:gd name="T96" fmla="*/ 64 w 255"/>
                <a:gd name="T97" fmla="*/ 97 h 277"/>
                <a:gd name="T98" fmla="*/ 64 w 255"/>
                <a:gd name="T99" fmla="*/ 71 h 277"/>
                <a:gd name="T100" fmla="*/ 60 w 255"/>
                <a:gd name="T101" fmla="*/ 69 h 277"/>
                <a:gd name="T102" fmla="*/ 38 w 255"/>
                <a:gd name="T103" fmla="*/ 38 h 277"/>
                <a:gd name="T104" fmla="*/ 64 w 255"/>
                <a:gd name="T105" fmla="*/ 55 h 277"/>
                <a:gd name="T106" fmla="*/ 64 w 255"/>
                <a:gd name="T107" fmla="*/ 201 h 277"/>
                <a:gd name="T108" fmla="*/ 38 w 255"/>
                <a:gd name="T109" fmla="*/ 218 h 277"/>
                <a:gd name="T110" fmla="*/ 60 w 255"/>
                <a:gd name="T111" fmla="*/ 187 h 277"/>
                <a:gd name="T112" fmla="*/ 64 w 255"/>
                <a:gd name="T113" fmla="*/ 185 h 277"/>
                <a:gd name="T114" fmla="*/ 45 w 255"/>
                <a:gd name="T115" fmla="*/ 128 h 277"/>
                <a:gd name="T116" fmla="*/ 7 w 255"/>
                <a:gd name="T117" fmla="*/ 121 h 277"/>
                <a:gd name="T118" fmla="*/ 7 w 255"/>
                <a:gd name="T119" fmla="*/ 134 h 277"/>
                <a:gd name="T120" fmla="*/ 45 w 255"/>
                <a:gd name="T121" fmla="*/ 12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158"/>
                  </a:moveTo>
                  <a:cubicBezTo>
                    <a:pt x="195" y="149"/>
                    <a:pt x="198" y="139"/>
                    <a:pt x="198" y="128"/>
                  </a:cubicBezTo>
                  <a:cubicBezTo>
                    <a:pt x="198" y="117"/>
                    <a:pt x="195" y="107"/>
                    <a:pt x="191" y="98"/>
                  </a:cubicBezTo>
                  <a:cubicBezTo>
                    <a:pt x="191" y="158"/>
                    <a:pt x="191" y="158"/>
                    <a:pt x="191" y="158"/>
                  </a:cubicBezTo>
                  <a:close/>
                  <a:moveTo>
                    <a:pt x="191" y="201"/>
                  </a:moveTo>
                  <a:cubicBezTo>
                    <a:pt x="191" y="185"/>
                    <a:pt x="191" y="185"/>
                    <a:pt x="191" y="185"/>
                  </a:cubicBezTo>
                  <a:cubicBezTo>
                    <a:pt x="193" y="185"/>
                    <a:pt x="194" y="185"/>
                    <a:pt x="196" y="187"/>
                  </a:cubicBezTo>
                  <a:cubicBezTo>
                    <a:pt x="196" y="187"/>
                    <a:pt x="196" y="187"/>
                    <a:pt x="196" y="187"/>
                  </a:cubicBezTo>
                  <a:cubicBezTo>
                    <a:pt x="218" y="209"/>
                    <a:pt x="218" y="209"/>
                    <a:pt x="218" y="209"/>
                  </a:cubicBezTo>
                  <a:cubicBezTo>
                    <a:pt x="220" y="211"/>
                    <a:pt x="220" y="216"/>
                    <a:pt x="218" y="218"/>
                  </a:cubicBezTo>
                  <a:cubicBezTo>
                    <a:pt x="215" y="221"/>
                    <a:pt x="211" y="221"/>
                    <a:pt x="209" y="218"/>
                  </a:cubicBezTo>
                  <a:cubicBezTo>
                    <a:pt x="191" y="201"/>
                    <a:pt x="191" y="201"/>
                    <a:pt x="191" y="201"/>
                  </a:cubicBezTo>
                  <a:close/>
                  <a:moveTo>
                    <a:pt x="191" y="71"/>
                  </a:moveTo>
                  <a:cubicBezTo>
                    <a:pt x="191" y="55"/>
                    <a:pt x="191" y="55"/>
                    <a:pt x="191" y="55"/>
                  </a:cubicBezTo>
                  <a:cubicBezTo>
                    <a:pt x="209" y="38"/>
                    <a:pt x="209" y="38"/>
                    <a:pt x="209" y="38"/>
                  </a:cubicBezTo>
                  <a:cubicBezTo>
                    <a:pt x="211" y="35"/>
                    <a:pt x="215" y="35"/>
                    <a:pt x="218" y="38"/>
                  </a:cubicBezTo>
                  <a:cubicBezTo>
                    <a:pt x="220" y="40"/>
                    <a:pt x="220" y="44"/>
                    <a:pt x="218" y="47"/>
                  </a:cubicBezTo>
                  <a:cubicBezTo>
                    <a:pt x="196" y="69"/>
                    <a:pt x="196" y="69"/>
                    <a:pt x="196" y="69"/>
                  </a:cubicBezTo>
                  <a:cubicBezTo>
                    <a:pt x="196" y="69"/>
                    <a:pt x="196" y="69"/>
                    <a:pt x="196" y="69"/>
                  </a:cubicBezTo>
                  <a:cubicBezTo>
                    <a:pt x="194" y="71"/>
                    <a:pt x="193" y="71"/>
                    <a:pt x="191" y="71"/>
                  </a:cubicBezTo>
                  <a:close/>
                  <a:moveTo>
                    <a:pt x="249" y="121"/>
                  </a:moveTo>
                  <a:cubicBezTo>
                    <a:pt x="249" y="121"/>
                    <a:pt x="249" y="121"/>
                    <a:pt x="249" y="121"/>
                  </a:cubicBezTo>
                  <a:cubicBezTo>
                    <a:pt x="217" y="121"/>
                    <a:pt x="217" y="121"/>
                    <a:pt x="217" y="121"/>
                  </a:cubicBezTo>
                  <a:cubicBezTo>
                    <a:pt x="214" y="121"/>
                    <a:pt x="211" y="124"/>
                    <a:pt x="211" y="128"/>
                  </a:cubicBezTo>
                  <a:cubicBezTo>
                    <a:pt x="211" y="132"/>
                    <a:pt x="214" y="134"/>
                    <a:pt x="217" y="134"/>
                  </a:cubicBezTo>
                  <a:cubicBezTo>
                    <a:pt x="249" y="134"/>
                    <a:pt x="249" y="134"/>
                    <a:pt x="249" y="134"/>
                  </a:cubicBezTo>
                  <a:cubicBezTo>
                    <a:pt x="252" y="134"/>
                    <a:pt x="255" y="132"/>
                    <a:pt x="255" y="128"/>
                  </a:cubicBezTo>
                  <a:cubicBezTo>
                    <a:pt x="255" y="124"/>
                    <a:pt x="252" y="121"/>
                    <a:pt x="249" y="121"/>
                  </a:cubicBezTo>
                  <a:close/>
                  <a:moveTo>
                    <a:pt x="127" y="277"/>
                  </a:moveTo>
                  <a:cubicBezTo>
                    <a:pt x="132" y="277"/>
                    <a:pt x="132" y="277"/>
                    <a:pt x="132" y="277"/>
                  </a:cubicBezTo>
                  <a:cubicBezTo>
                    <a:pt x="151" y="277"/>
                    <a:pt x="167" y="262"/>
                    <a:pt x="167" y="242"/>
                  </a:cubicBezTo>
                  <a:cubicBezTo>
                    <a:pt x="167" y="186"/>
                    <a:pt x="167" y="186"/>
                    <a:pt x="167" y="186"/>
                  </a:cubicBezTo>
                  <a:cubicBezTo>
                    <a:pt x="177" y="179"/>
                    <a:pt x="186" y="169"/>
                    <a:pt x="191" y="158"/>
                  </a:cubicBezTo>
                  <a:cubicBezTo>
                    <a:pt x="191" y="98"/>
                    <a:pt x="191" y="98"/>
                    <a:pt x="191" y="98"/>
                  </a:cubicBezTo>
                  <a:cubicBezTo>
                    <a:pt x="180" y="74"/>
                    <a:pt x="156" y="57"/>
                    <a:pt x="127" y="57"/>
                  </a:cubicBezTo>
                  <a:cubicBezTo>
                    <a:pt x="127" y="72"/>
                    <a:pt x="127" y="72"/>
                    <a:pt x="127" y="72"/>
                  </a:cubicBezTo>
                  <a:cubicBezTo>
                    <a:pt x="143" y="72"/>
                    <a:pt x="157" y="78"/>
                    <a:pt x="167" y="88"/>
                  </a:cubicBezTo>
                  <a:cubicBezTo>
                    <a:pt x="177" y="98"/>
                    <a:pt x="183" y="112"/>
                    <a:pt x="183" y="128"/>
                  </a:cubicBezTo>
                  <a:cubicBezTo>
                    <a:pt x="183" y="148"/>
                    <a:pt x="172" y="166"/>
                    <a:pt x="156" y="176"/>
                  </a:cubicBezTo>
                  <a:cubicBezTo>
                    <a:pt x="156" y="176"/>
                    <a:pt x="156" y="176"/>
                    <a:pt x="156" y="176"/>
                  </a:cubicBezTo>
                  <a:cubicBezTo>
                    <a:pt x="154" y="177"/>
                    <a:pt x="153" y="180"/>
                    <a:pt x="153" y="182"/>
                  </a:cubicBezTo>
                  <a:cubicBezTo>
                    <a:pt x="153" y="214"/>
                    <a:pt x="153" y="214"/>
                    <a:pt x="153" y="214"/>
                  </a:cubicBezTo>
                  <a:cubicBezTo>
                    <a:pt x="127" y="214"/>
                    <a:pt x="127" y="214"/>
                    <a:pt x="127" y="214"/>
                  </a:cubicBezTo>
                  <a:cubicBezTo>
                    <a:pt x="127" y="277"/>
                    <a:pt x="127" y="277"/>
                    <a:pt x="127" y="277"/>
                  </a:cubicBezTo>
                  <a:close/>
                  <a:moveTo>
                    <a:pt x="191" y="55"/>
                  </a:moveTo>
                  <a:cubicBezTo>
                    <a:pt x="191" y="71"/>
                    <a:pt x="191" y="71"/>
                    <a:pt x="191" y="71"/>
                  </a:cubicBezTo>
                  <a:cubicBezTo>
                    <a:pt x="189" y="71"/>
                    <a:pt x="188" y="71"/>
                    <a:pt x="186" y="69"/>
                  </a:cubicBezTo>
                  <a:cubicBezTo>
                    <a:pt x="184" y="67"/>
                    <a:pt x="184" y="63"/>
                    <a:pt x="186" y="60"/>
                  </a:cubicBezTo>
                  <a:cubicBezTo>
                    <a:pt x="191" y="55"/>
                    <a:pt x="191" y="55"/>
                    <a:pt x="191" y="55"/>
                  </a:cubicBezTo>
                  <a:close/>
                  <a:moveTo>
                    <a:pt x="191" y="185"/>
                  </a:moveTo>
                  <a:cubicBezTo>
                    <a:pt x="191" y="201"/>
                    <a:pt x="191" y="201"/>
                    <a:pt x="191" y="201"/>
                  </a:cubicBezTo>
                  <a:cubicBezTo>
                    <a:pt x="186" y="196"/>
                    <a:pt x="186" y="196"/>
                    <a:pt x="186" y="196"/>
                  </a:cubicBezTo>
                  <a:cubicBezTo>
                    <a:pt x="184" y="193"/>
                    <a:pt x="184" y="189"/>
                    <a:pt x="186" y="187"/>
                  </a:cubicBezTo>
                  <a:cubicBezTo>
                    <a:pt x="188" y="185"/>
                    <a:pt x="189" y="185"/>
                    <a:pt x="191" y="185"/>
                  </a:cubicBezTo>
                  <a:close/>
                  <a:moveTo>
                    <a:pt x="127" y="45"/>
                  </a:moveTo>
                  <a:cubicBezTo>
                    <a:pt x="127" y="0"/>
                    <a:pt x="127" y="0"/>
                    <a:pt x="127" y="0"/>
                  </a:cubicBezTo>
                  <a:cubicBezTo>
                    <a:pt x="127" y="0"/>
                    <a:pt x="128" y="0"/>
                    <a:pt x="128" y="0"/>
                  </a:cubicBezTo>
                  <a:cubicBezTo>
                    <a:pt x="131" y="0"/>
                    <a:pt x="134" y="3"/>
                    <a:pt x="134" y="7"/>
                  </a:cubicBezTo>
                  <a:cubicBezTo>
                    <a:pt x="134" y="38"/>
                    <a:pt x="134" y="38"/>
                    <a:pt x="134" y="38"/>
                  </a:cubicBezTo>
                  <a:cubicBezTo>
                    <a:pt x="134" y="42"/>
                    <a:pt x="131" y="45"/>
                    <a:pt x="128" y="45"/>
                  </a:cubicBezTo>
                  <a:cubicBezTo>
                    <a:pt x="128" y="45"/>
                    <a:pt x="128" y="45"/>
                    <a:pt x="128" y="45"/>
                  </a:cubicBezTo>
                  <a:cubicBezTo>
                    <a:pt x="128" y="45"/>
                    <a:pt x="127" y="45"/>
                    <a:pt x="127" y="45"/>
                  </a:cubicBezTo>
                  <a:close/>
                  <a:moveTo>
                    <a:pt x="127" y="57"/>
                  </a:moveTo>
                  <a:cubicBezTo>
                    <a:pt x="99" y="57"/>
                    <a:pt x="75" y="74"/>
                    <a:pt x="64" y="97"/>
                  </a:cubicBezTo>
                  <a:cubicBezTo>
                    <a:pt x="64" y="159"/>
                    <a:pt x="64" y="159"/>
                    <a:pt x="64" y="159"/>
                  </a:cubicBezTo>
                  <a:cubicBezTo>
                    <a:pt x="70" y="170"/>
                    <a:pt x="78" y="180"/>
                    <a:pt x="89" y="187"/>
                  </a:cubicBezTo>
                  <a:cubicBezTo>
                    <a:pt x="89" y="242"/>
                    <a:pt x="89" y="242"/>
                    <a:pt x="89" y="242"/>
                  </a:cubicBezTo>
                  <a:cubicBezTo>
                    <a:pt x="89" y="262"/>
                    <a:pt x="104" y="277"/>
                    <a:pt x="124" y="277"/>
                  </a:cubicBezTo>
                  <a:cubicBezTo>
                    <a:pt x="127" y="277"/>
                    <a:pt x="127" y="277"/>
                    <a:pt x="127" y="277"/>
                  </a:cubicBezTo>
                  <a:cubicBezTo>
                    <a:pt x="127" y="214"/>
                    <a:pt x="127" y="214"/>
                    <a:pt x="127" y="214"/>
                  </a:cubicBezTo>
                  <a:cubicBezTo>
                    <a:pt x="103" y="214"/>
                    <a:pt x="103" y="214"/>
                    <a:pt x="103" y="214"/>
                  </a:cubicBezTo>
                  <a:cubicBezTo>
                    <a:pt x="103" y="183"/>
                    <a:pt x="103" y="183"/>
                    <a:pt x="103" y="183"/>
                  </a:cubicBezTo>
                  <a:cubicBezTo>
                    <a:pt x="103" y="180"/>
                    <a:pt x="102" y="178"/>
                    <a:pt x="100" y="176"/>
                  </a:cubicBezTo>
                  <a:cubicBezTo>
                    <a:pt x="83" y="167"/>
                    <a:pt x="71" y="149"/>
                    <a:pt x="71" y="128"/>
                  </a:cubicBezTo>
                  <a:cubicBezTo>
                    <a:pt x="71" y="112"/>
                    <a:pt x="78" y="98"/>
                    <a:pt x="88" y="88"/>
                  </a:cubicBezTo>
                  <a:cubicBezTo>
                    <a:pt x="98" y="78"/>
                    <a:pt x="112" y="72"/>
                    <a:pt x="127" y="72"/>
                  </a:cubicBezTo>
                  <a:cubicBezTo>
                    <a:pt x="127" y="72"/>
                    <a:pt x="127" y="72"/>
                    <a:pt x="127" y="72"/>
                  </a:cubicBezTo>
                  <a:cubicBezTo>
                    <a:pt x="127" y="57"/>
                    <a:pt x="127" y="57"/>
                    <a:pt x="127" y="57"/>
                  </a:cubicBezTo>
                  <a:cubicBezTo>
                    <a:pt x="127" y="57"/>
                    <a:pt x="127" y="57"/>
                    <a:pt x="127" y="57"/>
                  </a:cubicBezTo>
                  <a:close/>
                  <a:moveTo>
                    <a:pt x="127" y="0"/>
                  </a:moveTo>
                  <a:cubicBezTo>
                    <a:pt x="127" y="45"/>
                    <a:pt x="127" y="45"/>
                    <a:pt x="127" y="45"/>
                  </a:cubicBezTo>
                  <a:cubicBezTo>
                    <a:pt x="124" y="45"/>
                    <a:pt x="121" y="42"/>
                    <a:pt x="121" y="38"/>
                  </a:cubicBezTo>
                  <a:cubicBezTo>
                    <a:pt x="121" y="7"/>
                    <a:pt x="121" y="7"/>
                    <a:pt x="121" y="7"/>
                  </a:cubicBezTo>
                  <a:cubicBezTo>
                    <a:pt x="121" y="4"/>
                    <a:pt x="124" y="1"/>
                    <a:pt x="127" y="0"/>
                  </a:cubicBezTo>
                  <a:close/>
                  <a:moveTo>
                    <a:pt x="64" y="201"/>
                  </a:moveTo>
                  <a:cubicBezTo>
                    <a:pt x="64" y="185"/>
                    <a:pt x="64" y="185"/>
                    <a:pt x="64" y="185"/>
                  </a:cubicBezTo>
                  <a:cubicBezTo>
                    <a:pt x="66" y="185"/>
                    <a:pt x="68" y="185"/>
                    <a:pt x="69" y="187"/>
                  </a:cubicBezTo>
                  <a:cubicBezTo>
                    <a:pt x="72" y="189"/>
                    <a:pt x="72" y="193"/>
                    <a:pt x="69" y="196"/>
                  </a:cubicBezTo>
                  <a:cubicBezTo>
                    <a:pt x="64" y="201"/>
                    <a:pt x="64" y="201"/>
                    <a:pt x="64" y="201"/>
                  </a:cubicBezTo>
                  <a:close/>
                  <a:moveTo>
                    <a:pt x="64" y="71"/>
                  </a:moveTo>
                  <a:cubicBezTo>
                    <a:pt x="64" y="55"/>
                    <a:pt x="64" y="55"/>
                    <a:pt x="64" y="55"/>
                  </a:cubicBezTo>
                  <a:cubicBezTo>
                    <a:pt x="69" y="60"/>
                    <a:pt x="69" y="60"/>
                    <a:pt x="69" y="60"/>
                  </a:cubicBezTo>
                  <a:cubicBezTo>
                    <a:pt x="72" y="63"/>
                    <a:pt x="72" y="67"/>
                    <a:pt x="69" y="69"/>
                  </a:cubicBezTo>
                  <a:cubicBezTo>
                    <a:pt x="68" y="71"/>
                    <a:pt x="66" y="71"/>
                    <a:pt x="64" y="71"/>
                  </a:cubicBezTo>
                  <a:close/>
                  <a:moveTo>
                    <a:pt x="64" y="97"/>
                  </a:moveTo>
                  <a:cubicBezTo>
                    <a:pt x="59" y="106"/>
                    <a:pt x="57" y="117"/>
                    <a:pt x="57" y="128"/>
                  </a:cubicBezTo>
                  <a:cubicBezTo>
                    <a:pt x="57" y="139"/>
                    <a:pt x="59" y="149"/>
                    <a:pt x="64" y="159"/>
                  </a:cubicBezTo>
                  <a:cubicBezTo>
                    <a:pt x="64" y="97"/>
                    <a:pt x="64" y="97"/>
                    <a:pt x="64" y="97"/>
                  </a:cubicBezTo>
                  <a:close/>
                  <a:moveTo>
                    <a:pt x="64" y="55"/>
                  </a:moveTo>
                  <a:cubicBezTo>
                    <a:pt x="64" y="71"/>
                    <a:pt x="64" y="71"/>
                    <a:pt x="64" y="71"/>
                  </a:cubicBezTo>
                  <a:cubicBezTo>
                    <a:pt x="62" y="71"/>
                    <a:pt x="61" y="70"/>
                    <a:pt x="60" y="69"/>
                  </a:cubicBezTo>
                  <a:cubicBezTo>
                    <a:pt x="60" y="69"/>
                    <a:pt x="60" y="69"/>
                    <a:pt x="60" y="69"/>
                  </a:cubicBezTo>
                  <a:cubicBezTo>
                    <a:pt x="38" y="47"/>
                    <a:pt x="38" y="47"/>
                    <a:pt x="38" y="47"/>
                  </a:cubicBezTo>
                  <a:cubicBezTo>
                    <a:pt x="35" y="44"/>
                    <a:pt x="35" y="40"/>
                    <a:pt x="38" y="38"/>
                  </a:cubicBezTo>
                  <a:cubicBezTo>
                    <a:pt x="40" y="35"/>
                    <a:pt x="44" y="35"/>
                    <a:pt x="47" y="38"/>
                  </a:cubicBezTo>
                  <a:cubicBezTo>
                    <a:pt x="64" y="55"/>
                    <a:pt x="64" y="55"/>
                    <a:pt x="64" y="55"/>
                  </a:cubicBezTo>
                  <a:close/>
                  <a:moveTo>
                    <a:pt x="64" y="185"/>
                  </a:moveTo>
                  <a:cubicBezTo>
                    <a:pt x="64" y="201"/>
                    <a:pt x="64" y="201"/>
                    <a:pt x="64" y="201"/>
                  </a:cubicBezTo>
                  <a:cubicBezTo>
                    <a:pt x="47" y="218"/>
                    <a:pt x="47" y="218"/>
                    <a:pt x="47" y="218"/>
                  </a:cubicBezTo>
                  <a:cubicBezTo>
                    <a:pt x="44" y="221"/>
                    <a:pt x="40" y="221"/>
                    <a:pt x="38" y="218"/>
                  </a:cubicBezTo>
                  <a:cubicBezTo>
                    <a:pt x="35" y="216"/>
                    <a:pt x="35" y="211"/>
                    <a:pt x="38" y="209"/>
                  </a:cubicBezTo>
                  <a:cubicBezTo>
                    <a:pt x="60" y="187"/>
                    <a:pt x="60" y="187"/>
                    <a:pt x="60" y="187"/>
                  </a:cubicBezTo>
                  <a:cubicBezTo>
                    <a:pt x="60" y="187"/>
                    <a:pt x="60" y="187"/>
                    <a:pt x="60" y="187"/>
                  </a:cubicBezTo>
                  <a:cubicBezTo>
                    <a:pt x="61" y="185"/>
                    <a:pt x="62" y="185"/>
                    <a:pt x="64" y="185"/>
                  </a:cubicBezTo>
                  <a:close/>
                  <a:moveTo>
                    <a:pt x="45" y="128"/>
                  </a:moveTo>
                  <a:cubicBezTo>
                    <a:pt x="45" y="128"/>
                    <a:pt x="45" y="128"/>
                    <a:pt x="45" y="128"/>
                  </a:cubicBezTo>
                  <a:cubicBezTo>
                    <a:pt x="45" y="124"/>
                    <a:pt x="42" y="121"/>
                    <a:pt x="38" y="121"/>
                  </a:cubicBezTo>
                  <a:cubicBezTo>
                    <a:pt x="7" y="121"/>
                    <a:pt x="7" y="121"/>
                    <a:pt x="7" y="121"/>
                  </a:cubicBezTo>
                  <a:cubicBezTo>
                    <a:pt x="3" y="121"/>
                    <a:pt x="0" y="124"/>
                    <a:pt x="0" y="128"/>
                  </a:cubicBezTo>
                  <a:cubicBezTo>
                    <a:pt x="0" y="132"/>
                    <a:pt x="3" y="134"/>
                    <a:pt x="7" y="134"/>
                  </a:cubicBezTo>
                  <a:cubicBezTo>
                    <a:pt x="38" y="134"/>
                    <a:pt x="38" y="134"/>
                    <a:pt x="38" y="134"/>
                  </a:cubicBezTo>
                  <a:cubicBezTo>
                    <a:pt x="42" y="134"/>
                    <a:pt x="45" y="132"/>
                    <a:pt x="45" y="128"/>
                  </a:cubicBezTo>
                  <a:close/>
                </a:path>
              </a:pathLst>
            </a:custGeom>
            <a:solidFill>
              <a:srgbClr val="C00000"/>
            </a:solidFill>
            <a:ln>
              <a:noFill/>
            </a:ln>
          </p:spPr>
          <p:txBody>
            <a:bodyPr vert="horz" wrap="square" lIns="91416" tIns="45708" rIns="91416" bIns="45708" numCol="1" anchor="t" anchorCtr="0" compatLnSpc="1"/>
            <a:lstStyle/>
            <a:p>
              <a:endParaRPr lang="id-ID">
                <a:solidFill>
                  <a:srgbClr val="DCB68A"/>
                </a:solidFill>
              </a:endParaRPr>
            </a:p>
          </p:txBody>
        </p:sp>
        <p:sp>
          <p:nvSpPr>
            <p:cNvPr id="63" name="Freeform 57"/>
            <p:cNvSpPr>
              <a:spLocks noEditPoints="1"/>
            </p:cNvSpPr>
            <p:nvPr/>
          </p:nvSpPr>
          <p:spPr bwMode="auto">
            <a:xfrm>
              <a:off x="15739" y="1878"/>
              <a:ext cx="832" cy="817"/>
            </a:xfrm>
            <a:custGeom>
              <a:avLst/>
              <a:gdLst>
                <a:gd name="T0" fmla="*/ 231 w 243"/>
                <a:gd name="T1" fmla="*/ 92 h 238"/>
                <a:gd name="T2" fmla="*/ 214 w 243"/>
                <a:gd name="T3" fmla="*/ 83 h 238"/>
                <a:gd name="T4" fmla="*/ 206 w 243"/>
                <a:gd name="T5" fmla="*/ 71 h 238"/>
                <a:gd name="T6" fmla="*/ 192 w 243"/>
                <a:gd name="T7" fmla="*/ 82 h 238"/>
                <a:gd name="T8" fmla="*/ 194 w 243"/>
                <a:gd name="T9" fmla="*/ 64 h 238"/>
                <a:gd name="T10" fmla="*/ 179 w 243"/>
                <a:gd name="T11" fmla="*/ 64 h 238"/>
                <a:gd name="T12" fmla="*/ 162 w 243"/>
                <a:gd name="T13" fmla="*/ 54 h 238"/>
                <a:gd name="T14" fmla="*/ 154 w 243"/>
                <a:gd name="T15" fmla="*/ 42 h 238"/>
                <a:gd name="T16" fmla="*/ 140 w 243"/>
                <a:gd name="T17" fmla="*/ 53 h 238"/>
                <a:gd name="T18" fmla="*/ 142 w 243"/>
                <a:gd name="T19" fmla="*/ 35 h 238"/>
                <a:gd name="T20" fmla="*/ 128 w 243"/>
                <a:gd name="T21" fmla="*/ 35 h 238"/>
                <a:gd name="T22" fmla="*/ 110 w 243"/>
                <a:gd name="T23" fmla="*/ 25 h 238"/>
                <a:gd name="T24" fmla="*/ 102 w 243"/>
                <a:gd name="T25" fmla="*/ 13 h 238"/>
                <a:gd name="T26" fmla="*/ 101 w 243"/>
                <a:gd name="T27" fmla="*/ 22 h 238"/>
                <a:gd name="T28" fmla="*/ 208 w 243"/>
                <a:gd name="T29" fmla="*/ 128 h 238"/>
                <a:gd name="T30" fmla="*/ 206 w 243"/>
                <a:gd name="T31" fmla="*/ 132 h 238"/>
                <a:gd name="T32" fmla="*/ 101 w 243"/>
                <a:gd name="T33" fmla="*/ 74 h 238"/>
                <a:gd name="T34" fmla="*/ 196 w 243"/>
                <a:gd name="T35" fmla="*/ 149 h 238"/>
                <a:gd name="T36" fmla="*/ 194 w 243"/>
                <a:gd name="T37" fmla="*/ 153 h 238"/>
                <a:gd name="T38" fmla="*/ 101 w 243"/>
                <a:gd name="T39" fmla="*/ 101 h 238"/>
                <a:gd name="T40" fmla="*/ 185 w 243"/>
                <a:gd name="T41" fmla="*/ 170 h 238"/>
                <a:gd name="T42" fmla="*/ 182 w 243"/>
                <a:gd name="T43" fmla="*/ 174 h 238"/>
                <a:gd name="T44" fmla="*/ 101 w 243"/>
                <a:gd name="T45" fmla="*/ 129 h 238"/>
                <a:gd name="T46" fmla="*/ 173 w 243"/>
                <a:gd name="T47" fmla="*/ 191 h 238"/>
                <a:gd name="T48" fmla="*/ 171 w 243"/>
                <a:gd name="T49" fmla="*/ 195 h 238"/>
                <a:gd name="T50" fmla="*/ 101 w 243"/>
                <a:gd name="T51" fmla="*/ 156 h 238"/>
                <a:gd name="T52" fmla="*/ 138 w 243"/>
                <a:gd name="T53" fmla="*/ 231 h 238"/>
                <a:gd name="T54" fmla="*/ 243 w 243"/>
                <a:gd name="T55" fmla="*/ 91 h 238"/>
                <a:gd name="T56" fmla="*/ 101 w 243"/>
                <a:gd name="T57" fmla="*/ 22 h 238"/>
                <a:gd name="T58" fmla="*/ 85 w 243"/>
                <a:gd name="T59" fmla="*/ 11 h 238"/>
                <a:gd name="T60" fmla="*/ 78 w 243"/>
                <a:gd name="T61" fmla="*/ 0 h 238"/>
                <a:gd name="T62" fmla="*/ 15 w 243"/>
                <a:gd name="T63" fmla="*/ 163 h 238"/>
                <a:gd name="T64" fmla="*/ 101 w 243"/>
                <a:gd name="T65" fmla="*/ 156 h 238"/>
                <a:gd name="T66" fmla="*/ 27 w 243"/>
                <a:gd name="T67" fmla="*/ 113 h 238"/>
                <a:gd name="T68" fmla="*/ 101 w 243"/>
                <a:gd name="T69" fmla="*/ 151 h 238"/>
                <a:gd name="T70" fmla="*/ 40 w 243"/>
                <a:gd name="T71" fmla="*/ 95 h 238"/>
                <a:gd name="T72" fmla="*/ 42 w 243"/>
                <a:gd name="T73" fmla="*/ 91 h 238"/>
                <a:gd name="T74" fmla="*/ 101 w 243"/>
                <a:gd name="T75" fmla="*/ 101 h 238"/>
                <a:gd name="T76" fmla="*/ 51 w 243"/>
                <a:gd name="T77" fmla="*/ 71 h 238"/>
                <a:gd name="T78" fmla="*/ 101 w 243"/>
                <a:gd name="T79" fmla="*/ 96 h 238"/>
                <a:gd name="T80" fmla="*/ 63 w 243"/>
                <a:gd name="T81" fmla="*/ 53 h 238"/>
                <a:gd name="T82" fmla="*/ 65 w 243"/>
                <a:gd name="T83" fmla="*/ 49 h 238"/>
                <a:gd name="T84" fmla="*/ 101 w 243"/>
                <a:gd name="T85"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238">
                  <a:moveTo>
                    <a:pt x="232" y="85"/>
                  </a:moveTo>
                  <a:cubicBezTo>
                    <a:pt x="233" y="87"/>
                    <a:pt x="233" y="90"/>
                    <a:pt x="231" y="92"/>
                  </a:cubicBezTo>
                  <a:cubicBezTo>
                    <a:pt x="229" y="97"/>
                    <a:pt x="223" y="99"/>
                    <a:pt x="218" y="96"/>
                  </a:cubicBezTo>
                  <a:cubicBezTo>
                    <a:pt x="213" y="94"/>
                    <a:pt x="212" y="88"/>
                    <a:pt x="214" y="83"/>
                  </a:cubicBezTo>
                  <a:cubicBezTo>
                    <a:pt x="216" y="81"/>
                    <a:pt x="218" y="79"/>
                    <a:pt x="220" y="78"/>
                  </a:cubicBezTo>
                  <a:cubicBezTo>
                    <a:pt x="206" y="71"/>
                    <a:pt x="206" y="71"/>
                    <a:pt x="206" y="71"/>
                  </a:cubicBezTo>
                  <a:cubicBezTo>
                    <a:pt x="207" y="73"/>
                    <a:pt x="207" y="76"/>
                    <a:pt x="205" y="78"/>
                  </a:cubicBezTo>
                  <a:cubicBezTo>
                    <a:pt x="203" y="83"/>
                    <a:pt x="197" y="84"/>
                    <a:pt x="192" y="82"/>
                  </a:cubicBezTo>
                  <a:cubicBezTo>
                    <a:pt x="188" y="79"/>
                    <a:pt x="186" y="73"/>
                    <a:pt x="188" y="69"/>
                  </a:cubicBezTo>
                  <a:cubicBezTo>
                    <a:pt x="190" y="66"/>
                    <a:pt x="192" y="65"/>
                    <a:pt x="194" y="64"/>
                  </a:cubicBezTo>
                  <a:cubicBezTo>
                    <a:pt x="180" y="56"/>
                    <a:pt x="180" y="56"/>
                    <a:pt x="180" y="56"/>
                  </a:cubicBezTo>
                  <a:cubicBezTo>
                    <a:pt x="181" y="59"/>
                    <a:pt x="181" y="61"/>
                    <a:pt x="179" y="64"/>
                  </a:cubicBezTo>
                  <a:cubicBezTo>
                    <a:pt x="177" y="68"/>
                    <a:pt x="171" y="70"/>
                    <a:pt x="166" y="67"/>
                  </a:cubicBezTo>
                  <a:cubicBezTo>
                    <a:pt x="161" y="65"/>
                    <a:pt x="160" y="59"/>
                    <a:pt x="162" y="54"/>
                  </a:cubicBezTo>
                  <a:cubicBezTo>
                    <a:pt x="164" y="52"/>
                    <a:pt x="166" y="50"/>
                    <a:pt x="168" y="50"/>
                  </a:cubicBezTo>
                  <a:cubicBezTo>
                    <a:pt x="154" y="42"/>
                    <a:pt x="154" y="42"/>
                    <a:pt x="154" y="42"/>
                  </a:cubicBezTo>
                  <a:cubicBezTo>
                    <a:pt x="155" y="44"/>
                    <a:pt x="155" y="47"/>
                    <a:pt x="153" y="49"/>
                  </a:cubicBezTo>
                  <a:cubicBezTo>
                    <a:pt x="151" y="54"/>
                    <a:pt x="145" y="56"/>
                    <a:pt x="140" y="53"/>
                  </a:cubicBezTo>
                  <a:cubicBezTo>
                    <a:pt x="136" y="50"/>
                    <a:pt x="134" y="45"/>
                    <a:pt x="136" y="40"/>
                  </a:cubicBezTo>
                  <a:cubicBezTo>
                    <a:pt x="138" y="37"/>
                    <a:pt x="140" y="36"/>
                    <a:pt x="142" y="35"/>
                  </a:cubicBezTo>
                  <a:cubicBezTo>
                    <a:pt x="128" y="28"/>
                    <a:pt x="128" y="28"/>
                    <a:pt x="128" y="28"/>
                  </a:cubicBezTo>
                  <a:cubicBezTo>
                    <a:pt x="129" y="30"/>
                    <a:pt x="129" y="33"/>
                    <a:pt x="128" y="35"/>
                  </a:cubicBezTo>
                  <a:cubicBezTo>
                    <a:pt x="125" y="40"/>
                    <a:pt x="119" y="41"/>
                    <a:pt x="114" y="39"/>
                  </a:cubicBezTo>
                  <a:cubicBezTo>
                    <a:pt x="110" y="36"/>
                    <a:pt x="108" y="30"/>
                    <a:pt x="110" y="25"/>
                  </a:cubicBezTo>
                  <a:cubicBezTo>
                    <a:pt x="112" y="23"/>
                    <a:pt x="114" y="22"/>
                    <a:pt x="116" y="21"/>
                  </a:cubicBezTo>
                  <a:cubicBezTo>
                    <a:pt x="102" y="13"/>
                    <a:pt x="102" y="13"/>
                    <a:pt x="102" y="13"/>
                  </a:cubicBezTo>
                  <a:cubicBezTo>
                    <a:pt x="103" y="16"/>
                    <a:pt x="103" y="18"/>
                    <a:pt x="102" y="21"/>
                  </a:cubicBezTo>
                  <a:cubicBezTo>
                    <a:pt x="101" y="21"/>
                    <a:pt x="101" y="22"/>
                    <a:pt x="101" y="22"/>
                  </a:cubicBezTo>
                  <a:cubicBezTo>
                    <a:pt x="101" y="69"/>
                    <a:pt x="101" y="69"/>
                    <a:pt x="101" y="69"/>
                  </a:cubicBezTo>
                  <a:cubicBezTo>
                    <a:pt x="208" y="128"/>
                    <a:pt x="208" y="128"/>
                    <a:pt x="208" y="128"/>
                  </a:cubicBezTo>
                  <a:cubicBezTo>
                    <a:pt x="209" y="129"/>
                    <a:pt x="209" y="130"/>
                    <a:pt x="209" y="131"/>
                  </a:cubicBezTo>
                  <a:cubicBezTo>
                    <a:pt x="208" y="132"/>
                    <a:pt x="207" y="133"/>
                    <a:pt x="206" y="132"/>
                  </a:cubicBezTo>
                  <a:cubicBezTo>
                    <a:pt x="206" y="132"/>
                    <a:pt x="206" y="132"/>
                    <a:pt x="206" y="132"/>
                  </a:cubicBezTo>
                  <a:cubicBezTo>
                    <a:pt x="101" y="74"/>
                    <a:pt x="101" y="74"/>
                    <a:pt x="101" y="74"/>
                  </a:cubicBezTo>
                  <a:cubicBezTo>
                    <a:pt x="101" y="96"/>
                    <a:pt x="101" y="96"/>
                    <a:pt x="101" y="96"/>
                  </a:cubicBezTo>
                  <a:cubicBezTo>
                    <a:pt x="196" y="149"/>
                    <a:pt x="196" y="149"/>
                    <a:pt x="196" y="149"/>
                  </a:cubicBezTo>
                  <a:cubicBezTo>
                    <a:pt x="197" y="150"/>
                    <a:pt x="198" y="151"/>
                    <a:pt x="197" y="152"/>
                  </a:cubicBezTo>
                  <a:cubicBezTo>
                    <a:pt x="197" y="153"/>
                    <a:pt x="195" y="154"/>
                    <a:pt x="194" y="153"/>
                  </a:cubicBezTo>
                  <a:cubicBezTo>
                    <a:pt x="194" y="153"/>
                    <a:pt x="194" y="153"/>
                    <a:pt x="194" y="153"/>
                  </a:cubicBezTo>
                  <a:cubicBezTo>
                    <a:pt x="101" y="101"/>
                    <a:pt x="101" y="101"/>
                    <a:pt x="101" y="101"/>
                  </a:cubicBezTo>
                  <a:cubicBezTo>
                    <a:pt x="101" y="124"/>
                    <a:pt x="101" y="124"/>
                    <a:pt x="101" y="124"/>
                  </a:cubicBezTo>
                  <a:cubicBezTo>
                    <a:pt x="185" y="170"/>
                    <a:pt x="185" y="170"/>
                    <a:pt x="185" y="170"/>
                  </a:cubicBezTo>
                  <a:cubicBezTo>
                    <a:pt x="186" y="171"/>
                    <a:pt x="186" y="172"/>
                    <a:pt x="186" y="173"/>
                  </a:cubicBezTo>
                  <a:cubicBezTo>
                    <a:pt x="185" y="174"/>
                    <a:pt x="184" y="175"/>
                    <a:pt x="182" y="174"/>
                  </a:cubicBezTo>
                  <a:cubicBezTo>
                    <a:pt x="182" y="174"/>
                    <a:pt x="182" y="174"/>
                    <a:pt x="182" y="174"/>
                  </a:cubicBezTo>
                  <a:cubicBezTo>
                    <a:pt x="101" y="129"/>
                    <a:pt x="101" y="129"/>
                    <a:pt x="101" y="129"/>
                  </a:cubicBezTo>
                  <a:cubicBezTo>
                    <a:pt x="101" y="151"/>
                    <a:pt x="101" y="151"/>
                    <a:pt x="101" y="151"/>
                  </a:cubicBezTo>
                  <a:cubicBezTo>
                    <a:pt x="173" y="191"/>
                    <a:pt x="173" y="191"/>
                    <a:pt x="173" y="191"/>
                  </a:cubicBezTo>
                  <a:cubicBezTo>
                    <a:pt x="174" y="192"/>
                    <a:pt x="174" y="193"/>
                    <a:pt x="174" y="194"/>
                  </a:cubicBezTo>
                  <a:cubicBezTo>
                    <a:pt x="173" y="196"/>
                    <a:pt x="172" y="196"/>
                    <a:pt x="171" y="195"/>
                  </a:cubicBezTo>
                  <a:cubicBezTo>
                    <a:pt x="171" y="195"/>
                    <a:pt x="171" y="195"/>
                    <a:pt x="171" y="195"/>
                  </a:cubicBezTo>
                  <a:cubicBezTo>
                    <a:pt x="101" y="156"/>
                    <a:pt x="101" y="156"/>
                    <a:pt x="101" y="156"/>
                  </a:cubicBezTo>
                  <a:cubicBezTo>
                    <a:pt x="101" y="210"/>
                    <a:pt x="101" y="210"/>
                    <a:pt x="101" y="210"/>
                  </a:cubicBezTo>
                  <a:cubicBezTo>
                    <a:pt x="138" y="231"/>
                    <a:pt x="138" y="231"/>
                    <a:pt x="138" y="231"/>
                  </a:cubicBezTo>
                  <a:cubicBezTo>
                    <a:pt x="150" y="238"/>
                    <a:pt x="164" y="233"/>
                    <a:pt x="171" y="222"/>
                  </a:cubicBezTo>
                  <a:cubicBezTo>
                    <a:pt x="243" y="91"/>
                    <a:pt x="243" y="91"/>
                    <a:pt x="243" y="91"/>
                  </a:cubicBezTo>
                  <a:lnTo>
                    <a:pt x="232" y="85"/>
                  </a:lnTo>
                  <a:close/>
                  <a:moveTo>
                    <a:pt x="101" y="22"/>
                  </a:moveTo>
                  <a:cubicBezTo>
                    <a:pt x="98" y="26"/>
                    <a:pt x="93" y="27"/>
                    <a:pt x="88" y="24"/>
                  </a:cubicBezTo>
                  <a:cubicBezTo>
                    <a:pt x="84" y="22"/>
                    <a:pt x="82" y="16"/>
                    <a:pt x="85" y="11"/>
                  </a:cubicBezTo>
                  <a:cubicBezTo>
                    <a:pt x="86" y="9"/>
                    <a:pt x="88" y="7"/>
                    <a:pt x="90" y="6"/>
                  </a:cubicBezTo>
                  <a:cubicBezTo>
                    <a:pt x="78" y="0"/>
                    <a:pt x="78" y="0"/>
                    <a:pt x="78" y="0"/>
                  </a:cubicBezTo>
                  <a:cubicBezTo>
                    <a:pt x="6" y="130"/>
                    <a:pt x="6" y="130"/>
                    <a:pt x="6" y="130"/>
                  </a:cubicBezTo>
                  <a:cubicBezTo>
                    <a:pt x="0" y="142"/>
                    <a:pt x="4" y="157"/>
                    <a:pt x="15" y="163"/>
                  </a:cubicBezTo>
                  <a:cubicBezTo>
                    <a:pt x="101" y="210"/>
                    <a:pt x="101" y="210"/>
                    <a:pt x="101" y="210"/>
                  </a:cubicBezTo>
                  <a:cubicBezTo>
                    <a:pt x="101" y="156"/>
                    <a:pt x="101" y="156"/>
                    <a:pt x="101" y="156"/>
                  </a:cubicBezTo>
                  <a:cubicBezTo>
                    <a:pt x="28" y="116"/>
                    <a:pt x="28" y="116"/>
                    <a:pt x="28" y="116"/>
                  </a:cubicBezTo>
                  <a:cubicBezTo>
                    <a:pt x="27" y="116"/>
                    <a:pt x="27" y="114"/>
                    <a:pt x="27" y="113"/>
                  </a:cubicBezTo>
                  <a:cubicBezTo>
                    <a:pt x="28" y="112"/>
                    <a:pt x="29" y="112"/>
                    <a:pt x="30" y="112"/>
                  </a:cubicBezTo>
                  <a:cubicBezTo>
                    <a:pt x="101" y="151"/>
                    <a:pt x="101" y="151"/>
                    <a:pt x="101" y="151"/>
                  </a:cubicBezTo>
                  <a:cubicBezTo>
                    <a:pt x="101" y="129"/>
                    <a:pt x="101" y="129"/>
                    <a:pt x="101" y="129"/>
                  </a:cubicBezTo>
                  <a:cubicBezTo>
                    <a:pt x="40" y="95"/>
                    <a:pt x="40" y="95"/>
                    <a:pt x="40" y="95"/>
                  </a:cubicBezTo>
                  <a:cubicBezTo>
                    <a:pt x="39" y="95"/>
                    <a:pt x="38" y="93"/>
                    <a:pt x="39" y="92"/>
                  </a:cubicBezTo>
                  <a:cubicBezTo>
                    <a:pt x="40" y="91"/>
                    <a:pt x="41" y="91"/>
                    <a:pt x="42" y="91"/>
                  </a:cubicBezTo>
                  <a:cubicBezTo>
                    <a:pt x="101" y="124"/>
                    <a:pt x="101" y="124"/>
                    <a:pt x="101" y="124"/>
                  </a:cubicBezTo>
                  <a:cubicBezTo>
                    <a:pt x="101" y="101"/>
                    <a:pt x="101" y="101"/>
                    <a:pt x="101" y="101"/>
                  </a:cubicBezTo>
                  <a:cubicBezTo>
                    <a:pt x="51" y="74"/>
                    <a:pt x="51" y="74"/>
                    <a:pt x="51" y="74"/>
                  </a:cubicBezTo>
                  <a:cubicBezTo>
                    <a:pt x="50" y="74"/>
                    <a:pt x="50" y="72"/>
                    <a:pt x="51" y="71"/>
                  </a:cubicBezTo>
                  <a:cubicBezTo>
                    <a:pt x="51" y="70"/>
                    <a:pt x="53" y="70"/>
                    <a:pt x="54" y="70"/>
                  </a:cubicBezTo>
                  <a:cubicBezTo>
                    <a:pt x="101" y="96"/>
                    <a:pt x="101" y="96"/>
                    <a:pt x="101" y="96"/>
                  </a:cubicBezTo>
                  <a:cubicBezTo>
                    <a:pt x="101" y="74"/>
                    <a:pt x="101" y="74"/>
                    <a:pt x="101" y="74"/>
                  </a:cubicBezTo>
                  <a:cubicBezTo>
                    <a:pt x="63" y="53"/>
                    <a:pt x="63" y="53"/>
                    <a:pt x="63" y="53"/>
                  </a:cubicBezTo>
                  <a:cubicBezTo>
                    <a:pt x="62" y="53"/>
                    <a:pt x="62" y="51"/>
                    <a:pt x="62" y="50"/>
                  </a:cubicBezTo>
                  <a:cubicBezTo>
                    <a:pt x="63" y="49"/>
                    <a:pt x="64" y="49"/>
                    <a:pt x="65" y="49"/>
                  </a:cubicBezTo>
                  <a:cubicBezTo>
                    <a:pt x="101" y="69"/>
                    <a:pt x="101" y="69"/>
                    <a:pt x="101" y="69"/>
                  </a:cubicBezTo>
                  <a:lnTo>
                    <a:pt x="101" y="22"/>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64" name="Freeform 58"/>
            <p:cNvSpPr>
              <a:spLocks noEditPoints="1"/>
            </p:cNvSpPr>
            <p:nvPr/>
          </p:nvSpPr>
          <p:spPr bwMode="auto">
            <a:xfrm>
              <a:off x="12799" y="5287"/>
              <a:ext cx="810" cy="820"/>
            </a:xfrm>
            <a:custGeom>
              <a:avLst/>
              <a:gdLst>
                <a:gd name="T0" fmla="*/ 189 w 236"/>
                <a:gd name="T1" fmla="*/ 60 h 239"/>
                <a:gd name="T2" fmla="*/ 196 w 236"/>
                <a:gd name="T3" fmla="*/ 122 h 239"/>
                <a:gd name="T4" fmla="*/ 198 w 236"/>
                <a:gd name="T5" fmla="*/ 136 h 239"/>
                <a:gd name="T6" fmla="*/ 208 w 236"/>
                <a:gd name="T7" fmla="*/ 157 h 239"/>
                <a:gd name="T8" fmla="*/ 189 w 236"/>
                <a:gd name="T9" fmla="*/ 195 h 239"/>
                <a:gd name="T10" fmla="*/ 168 w 236"/>
                <a:gd name="T11" fmla="*/ 156 h 239"/>
                <a:gd name="T12" fmla="*/ 168 w 236"/>
                <a:gd name="T13" fmla="*/ 78 h 239"/>
                <a:gd name="T14" fmla="*/ 182 w 236"/>
                <a:gd name="T15" fmla="*/ 92 h 239"/>
                <a:gd name="T16" fmla="*/ 185 w 236"/>
                <a:gd name="T17" fmla="*/ 107 h 239"/>
                <a:gd name="T18" fmla="*/ 189 w 236"/>
                <a:gd name="T19" fmla="*/ 141 h 239"/>
                <a:gd name="T20" fmla="*/ 189 w 236"/>
                <a:gd name="T21" fmla="*/ 130 h 239"/>
                <a:gd name="T22" fmla="*/ 168 w 236"/>
                <a:gd name="T23" fmla="*/ 155 h 239"/>
                <a:gd name="T24" fmla="*/ 160 w 236"/>
                <a:gd name="T25" fmla="*/ 138 h 239"/>
                <a:gd name="T26" fmla="*/ 165 w 236"/>
                <a:gd name="T27" fmla="*/ 172 h 239"/>
                <a:gd name="T28" fmla="*/ 168 w 236"/>
                <a:gd name="T29" fmla="*/ 16 h 239"/>
                <a:gd name="T30" fmla="*/ 163 w 236"/>
                <a:gd name="T31" fmla="*/ 49 h 239"/>
                <a:gd name="T32" fmla="*/ 168 w 236"/>
                <a:gd name="T33" fmla="*/ 78 h 239"/>
                <a:gd name="T34" fmla="*/ 159 w 236"/>
                <a:gd name="T35" fmla="*/ 118 h 239"/>
                <a:gd name="T36" fmla="*/ 159 w 236"/>
                <a:gd name="T37" fmla="*/ 209 h 239"/>
                <a:gd name="T38" fmla="*/ 159 w 236"/>
                <a:gd name="T39" fmla="*/ 5 h 239"/>
                <a:gd name="T40" fmla="*/ 159 w 236"/>
                <a:gd name="T41" fmla="*/ 40 h 239"/>
                <a:gd name="T42" fmla="*/ 144 w 236"/>
                <a:gd name="T43" fmla="*/ 89 h 239"/>
                <a:gd name="T44" fmla="*/ 159 w 236"/>
                <a:gd name="T45" fmla="*/ 108 h 239"/>
                <a:gd name="T46" fmla="*/ 159 w 236"/>
                <a:gd name="T47" fmla="*/ 136 h 239"/>
                <a:gd name="T48" fmla="*/ 144 w 236"/>
                <a:gd name="T49" fmla="*/ 162 h 239"/>
                <a:gd name="T50" fmla="*/ 151 w 236"/>
                <a:gd name="T51" fmla="*/ 143 h 239"/>
                <a:gd name="T52" fmla="*/ 146 w 236"/>
                <a:gd name="T53" fmla="*/ 109 h 239"/>
                <a:gd name="T54" fmla="*/ 123 w 236"/>
                <a:gd name="T55" fmla="*/ 7 h 239"/>
                <a:gd name="T56" fmla="*/ 144 w 236"/>
                <a:gd name="T57" fmla="*/ 0 h 239"/>
                <a:gd name="T58" fmla="*/ 144 w 236"/>
                <a:gd name="T59" fmla="*/ 187 h 239"/>
                <a:gd name="T60" fmla="*/ 123 w 236"/>
                <a:gd name="T61" fmla="*/ 225 h 239"/>
                <a:gd name="T62" fmla="*/ 140 w 236"/>
                <a:gd name="T63" fmla="*/ 96 h 239"/>
                <a:gd name="T64" fmla="*/ 123 w 236"/>
                <a:gd name="T65" fmla="*/ 135 h 239"/>
                <a:gd name="T66" fmla="*/ 137 w 236"/>
                <a:gd name="T67" fmla="*/ 113 h 239"/>
                <a:gd name="T68" fmla="*/ 123 w 236"/>
                <a:gd name="T69" fmla="*/ 82 h 239"/>
                <a:gd name="T70" fmla="*/ 125 w 236"/>
                <a:gd name="T71" fmla="*/ 171 h 239"/>
                <a:gd name="T72" fmla="*/ 123 w 236"/>
                <a:gd name="T73" fmla="*/ 7 h 239"/>
                <a:gd name="T74" fmla="*/ 123 w 236"/>
                <a:gd name="T75" fmla="*/ 7 h 239"/>
                <a:gd name="T76" fmla="*/ 123 w 236"/>
                <a:gd name="T77" fmla="*/ 177 h 239"/>
                <a:gd name="T78" fmla="*/ 121 w 236"/>
                <a:gd name="T79" fmla="*/ 162 h 239"/>
                <a:gd name="T80" fmla="*/ 123 w 236"/>
                <a:gd name="T81" fmla="*/ 135 h 239"/>
                <a:gd name="T82" fmla="*/ 99 w 236"/>
                <a:gd name="T83" fmla="*/ 124 h 239"/>
                <a:gd name="T84" fmla="*/ 106 w 236"/>
                <a:gd name="T85" fmla="*/ 164 h 239"/>
                <a:gd name="T86" fmla="*/ 108 w 236"/>
                <a:gd name="T87" fmla="*/ 179 h 239"/>
                <a:gd name="T88" fmla="*/ 118 w 236"/>
                <a:gd name="T89" fmla="*/ 199 h 239"/>
                <a:gd name="T90" fmla="*/ 123 w 236"/>
                <a:gd name="T91" fmla="*/ 99 h 239"/>
                <a:gd name="T92" fmla="*/ 99 w 236"/>
                <a:gd name="T93" fmla="*/ 18 h 239"/>
                <a:gd name="T94" fmla="*/ 99 w 236"/>
                <a:gd name="T95" fmla="*/ 18 h 239"/>
                <a:gd name="T96" fmla="*/ 89 w 236"/>
                <a:gd name="T97" fmla="*/ 212 h 239"/>
                <a:gd name="T98" fmla="*/ 99 w 236"/>
                <a:gd name="T99" fmla="*/ 183 h 239"/>
                <a:gd name="T100" fmla="*/ 71 w 236"/>
                <a:gd name="T101" fmla="*/ 227 h 239"/>
                <a:gd name="T102" fmla="*/ 95 w 236"/>
                <a:gd name="T103" fmla="*/ 117 h 239"/>
                <a:gd name="T104" fmla="*/ 71 w 236"/>
                <a:gd name="T105" fmla="*/ 160 h 239"/>
                <a:gd name="T106" fmla="*/ 92 w 236"/>
                <a:gd name="T107" fmla="*/ 134 h 239"/>
                <a:gd name="T108" fmla="*/ 71 w 236"/>
                <a:gd name="T109" fmla="*/ 107 h 239"/>
                <a:gd name="T110" fmla="*/ 7 w 236"/>
                <a:gd name="T111" fmla="*/ 91 h 239"/>
                <a:gd name="T112" fmla="*/ 70 w 236"/>
                <a:gd name="T113" fmla="*/ 181 h 239"/>
                <a:gd name="T114" fmla="*/ 71 w 236"/>
                <a:gd name="T115" fmla="*/ 149 h 239"/>
                <a:gd name="T116" fmla="*/ 52 w 236"/>
                <a:gd name="T117" fmla="*/ 133 h 239"/>
                <a:gd name="T118" fmla="*/ 35 w 236"/>
                <a:gd name="T119" fmla="*/ 109 h 239"/>
                <a:gd name="T120" fmla="*/ 71 w 236"/>
                <a:gd name="T121" fmla="*/ 3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 h="239">
                  <a:moveTo>
                    <a:pt x="189" y="195"/>
                  </a:moveTo>
                  <a:cubicBezTo>
                    <a:pt x="216" y="182"/>
                    <a:pt x="216" y="182"/>
                    <a:pt x="216" y="182"/>
                  </a:cubicBezTo>
                  <a:cubicBezTo>
                    <a:pt x="230" y="176"/>
                    <a:pt x="236" y="159"/>
                    <a:pt x="229" y="146"/>
                  </a:cubicBezTo>
                  <a:cubicBezTo>
                    <a:pt x="189" y="60"/>
                    <a:pt x="189" y="60"/>
                    <a:pt x="189" y="60"/>
                  </a:cubicBezTo>
                  <a:cubicBezTo>
                    <a:pt x="189" y="107"/>
                    <a:pt x="189" y="107"/>
                    <a:pt x="189" y="107"/>
                  </a:cubicBezTo>
                  <a:cubicBezTo>
                    <a:pt x="190" y="108"/>
                    <a:pt x="190" y="108"/>
                    <a:pt x="190" y="109"/>
                  </a:cubicBezTo>
                  <a:cubicBezTo>
                    <a:pt x="196" y="122"/>
                    <a:pt x="196" y="122"/>
                    <a:pt x="196" y="122"/>
                  </a:cubicBezTo>
                  <a:cubicBezTo>
                    <a:pt x="196" y="122"/>
                    <a:pt x="196" y="122"/>
                    <a:pt x="196" y="122"/>
                  </a:cubicBezTo>
                  <a:cubicBezTo>
                    <a:pt x="197" y="124"/>
                    <a:pt x="196" y="126"/>
                    <a:pt x="194" y="127"/>
                  </a:cubicBezTo>
                  <a:cubicBezTo>
                    <a:pt x="189" y="130"/>
                    <a:pt x="189" y="130"/>
                    <a:pt x="189" y="130"/>
                  </a:cubicBezTo>
                  <a:cubicBezTo>
                    <a:pt x="189" y="141"/>
                    <a:pt x="189" y="141"/>
                    <a:pt x="189" y="141"/>
                  </a:cubicBezTo>
                  <a:cubicBezTo>
                    <a:pt x="198" y="136"/>
                    <a:pt x="198" y="136"/>
                    <a:pt x="198" y="136"/>
                  </a:cubicBezTo>
                  <a:cubicBezTo>
                    <a:pt x="201" y="135"/>
                    <a:pt x="203" y="136"/>
                    <a:pt x="204" y="138"/>
                  </a:cubicBezTo>
                  <a:cubicBezTo>
                    <a:pt x="210" y="151"/>
                    <a:pt x="210" y="151"/>
                    <a:pt x="210" y="151"/>
                  </a:cubicBezTo>
                  <a:cubicBezTo>
                    <a:pt x="210" y="151"/>
                    <a:pt x="210" y="151"/>
                    <a:pt x="210" y="151"/>
                  </a:cubicBezTo>
                  <a:cubicBezTo>
                    <a:pt x="211" y="153"/>
                    <a:pt x="210" y="156"/>
                    <a:pt x="208" y="157"/>
                  </a:cubicBezTo>
                  <a:cubicBezTo>
                    <a:pt x="189" y="166"/>
                    <a:pt x="189" y="166"/>
                    <a:pt x="189" y="166"/>
                  </a:cubicBezTo>
                  <a:lnTo>
                    <a:pt x="189" y="195"/>
                  </a:lnTo>
                  <a:close/>
                  <a:moveTo>
                    <a:pt x="168" y="204"/>
                  </a:moveTo>
                  <a:cubicBezTo>
                    <a:pt x="189" y="195"/>
                    <a:pt x="189" y="195"/>
                    <a:pt x="189" y="195"/>
                  </a:cubicBezTo>
                  <a:cubicBezTo>
                    <a:pt x="189" y="166"/>
                    <a:pt x="189" y="166"/>
                    <a:pt x="189" y="166"/>
                  </a:cubicBezTo>
                  <a:cubicBezTo>
                    <a:pt x="180" y="170"/>
                    <a:pt x="180" y="170"/>
                    <a:pt x="180" y="170"/>
                  </a:cubicBezTo>
                  <a:cubicBezTo>
                    <a:pt x="178" y="171"/>
                    <a:pt x="175" y="170"/>
                    <a:pt x="174" y="168"/>
                  </a:cubicBezTo>
                  <a:cubicBezTo>
                    <a:pt x="168" y="156"/>
                    <a:pt x="168" y="156"/>
                    <a:pt x="168" y="156"/>
                  </a:cubicBezTo>
                  <a:cubicBezTo>
                    <a:pt x="168" y="204"/>
                    <a:pt x="168" y="204"/>
                    <a:pt x="168" y="204"/>
                  </a:cubicBezTo>
                  <a:close/>
                  <a:moveTo>
                    <a:pt x="189" y="60"/>
                  </a:moveTo>
                  <a:cubicBezTo>
                    <a:pt x="168" y="16"/>
                    <a:pt x="168" y="16"/>
                    <a:pt x="168" y="16"/>
                  </a:cubicBezTo>
                  <a:cubicBezTo>
                    <a:pt x="168" y="78"/>
                    <a:pt x="168" y="78"/>
                    <a:pt x="168" y="78"/>
                  </a:cubicBezTo>
                  <a:cubicBezTo>
                    <a:pt x="171" y="77"/>
                    <a:pt x="171" y="77"/>
                    <a:pt x="171" y="77"/>
                  </a:cubicBezTo>
                  <a:cubicBezTo>
                    <a:pt x="173" y="76"/>
                    <a:pt x="175" y="77"/>
                    <a:pt x="176" y="79"/>
                  </a:cubicBezTo>
                  <a:cubicBezTo>
                    <a:pt x="182" y="92"/>
                    <a:pt x="182" y="92"/>
                    <a:pt x="182" y="92"/>
                  </a:cubicBezTo>
                  <a:cubicBezTo>
                    <a:pt x="182" y="92"/>
                    <a:pt x="182" y="92"/>
                    <a:pt x="182" y="92"/>
                  </a:cubicBezTo>
                  <a:cubicBezTo>
                    <a:pt x="183" y="94"/>
                    <a:pt x="182" y="97"/>
                    <a:pt x="180" y="98"/>
                  </a:cubicBezTo>
                  <a:cubicBezTo>
                    <a:pt x="168" y="103"/>
                    <a:pt x="168" y="103"/>
                    <a:pt x="168" y="103"/>
                  </a:cubicBezTo>
                  <a:cubicBezTo>
                    <a:pt x="168" y="114"/>
                    <a:pt x="168" y="114"/>
                    <a:pt x="168" y="114"/>
                  </a:cubicBezTo>
                  <a:cubicBezTo>
                    <a:pt x="185" y="107"/>
                    <a:pt x="185" y="107"/>
                    <a:pt x="185" y="107"/>
                  </a:cubicBezTo>
                  <a:cubicBezTo>
                    <a:pt x="186" y="106"/>
                    <a:pt x="188" y="106"/>
                    <a:pt x="189" y="107"/>
                  </a:cubicBezTo>
                  <a:cubicBezTo>
                    <a:pt x="189" y="60"/>
                    <a:pt x="189" y="60"/>
                    <a:pt x="189" y="60"/>
                  </a:cubicBezTo>
                  <a:close/>
                  <a:moveTo>
                    <a:pt x="189" y="130"/>
                  </a:moveTo>
                  <a:cubicBezTo>
                    <a:pt x="189" y="141"/>
                    <a:pt x="189" y="141"/>
                    <a:pt x="189" y="141"/>
                  </a:cubicBezTo>
                  <a:cubicBezTo>
                    <a:pt x="170" y="150"/>
                    <a:pt x="170" y="150"/>
                    <a:pt x="170" y="150"/>
                  </a:cubicBezTo>
                  <a:cubicBezTo>
                    <a:pt x="169" y="150"/>
                    <a:pt x="169" y="151"/>
                    <a:pt x="168" y="151"/>
                  </a:cubicBezTo>
                  <a:cubicBezTo>
                    <a:pt x="168" y="139"/>
                    <a:pt x="168" y="139"/>
                    <a:pt x="168" y="139"/>
                  </a:cubicBezTo>
                  <a:lnTo>
                    <a:pt x="189" y="130"/>
                  </a:lnTo>
                  <a:close/>
                  <a:moveTo>
                    <a:pt x="159" y="209"/>
                  </a:moveTo>
                  <a:cubicBezTo>
                    <a:pt x="168" y="204"/>
                    <a:pt x="168" y="204"/>
                    <a:pt x="168" y="204"/>
                  </a:cubicBezTo>
                  <a:cubicBezTo>
                    <a:pt x="168" y="156"/>
                    <a:pt x="168" y="156"/>
                    <a:pt x="168" y="156"/>
                  </a:cubicBezTo>
                  <a:cubicBezTo>
                    <a:pt x="168" y="155"/>
                    <a:pt x="168" y="155"/>
                    <a:pt x="168" y="155"/>
                  </a:cubicBezTo>
                  <a:cubicBezTo>
                    <a:pt x="168" y="154"/>
                    <a:pt x="168" y="152"/>
                    <a:pt x="168" y="151"/>
                  </a:cubicBezTo>
                  <a:cubicBezTo>
                    <a:pt x="168" y="139"/>
                    <a:pt x="168" y="139"/>
                    <a:pt x="168" y="139"/>
                  </a:cubicBezTo>
                  <a:cubicBezTo>
                    <a:pt x="166" y="141"/>
                    <a:pt x="166" y="141"/>
                    <a:pt x="166" y="141"/>
                  </a:cubicBezTo>
                  <a:cubicBezTo>
                    <a:pt x="164" y="142"/>
                    <a:pt x="161" y="141"/>
                    <a:pt x="160" y="138"/>
                  </a:cubicBezTo>
                  <a:cubicBezTo>
                    <a:pt x="159" y="136"/>
                    <a:pt x="159" y="136"/>
                    <a:pt x="159" y="136"/>
                  </a:cubicBezTo>
                  <a:cubicBezTo>
                    <a:pt x="159" y="160"/>
                    <a:pt x="159" y="160"/>
                    <a:pt x="159" y="160"/>
                  </a:cubicBezTo>
                  <a:cubicBezTo>
                    <a:pt x="165" y="172"/>
                    <a:pt x="165" y="172"/>
                    <a:pt x="165" y="172"/>
                  </a:cubicBezTo>
                  <a:cubicBezTo>
                    <a:pt x="165" y="172"/>
                    <a:pt x="165" y="172"/>
                    <a:pt x="165" y="172"/>
                  </a:cubicBezTo>
                  <a:cubicBezTo>
                    <a:pt x="166" y="175"/>
                    <a:pt x="165" y="177"/>
                    <a:pt x="163" y="178"/>
                  </a:cubicBezTo>
                  <a:cubicBezTo>
                    <a:pt x="159" y="180"/>
                    <a:pt x="159" y="180"/>
                    <a:pt x="159" y="180"/>
                  </a:cubicBezTo>
                  <a:cubicBezTo>
                    <a:pt x="159" y="209"/>
                    <a:pt x="159" y="209"/>
                    <a:pt x="159" y="209"/>
                  </a:cubicBezTo>
                  <a:close/>
                  <a:moveTo>
                    <a:pt x="168" y="16"/>
                  </a:moveTo>
                  <a:cubicBezTo>
                    <a:pt x="168" y="15"/>
                    <a:pt x="168" y="15"/>
                    <a:pt x="168" y="15"/>
                  </a:cubicBezTo>
                  <a:cubicBezTo>
                    <a:pt x="166" y="11"/>
                    <a:pt x="163" y="7"/>
                    <a:pt x="159" y="5"/>
                  </a:cubicBezTo>
                  <a:cubicBezTo>
                    <a:pt x="159" y="40"/>
                    <a:pt x="159" y="40"/>
                    <a:pt x="159" y="40"/>
                  </a:cubicBezTo>
                  <a:cubicBezTo>
                    <a:pt x="163" y="49"/>
                    <a:pt x="163" y="49"/>
                    <a:pt x="163" y="49"/>
                  </a:cubicBezTo>
                  <a:cubicBezTo>
                    <a:pt x="163" y="49"/>
                    <a:pt x="163" y="49"/>
                    <a:pt x="163" y="49"/>
                  </a:cubicBezTo>
                  <a:cubicBezTo>
                    <a:pt x="166" y="55"/>
                    <a:pt x="164" y="61"/>
                    <a:pt x="159" y="65"/>
                  </a:cubicBezTo>
                  <a:cubicBezTo>
                    <a:pt x="159" y="82"/>
                    <a:pt x="159" y="82"/>
                    <a:pt x="159" y="82"/>
                  </a:cubicBezTo>
                  <a:cubicBezTo>
                    <a:pt x="168" y="78"/>
                    <a:pt x="168" y="78"/>
                    <a:pt x="168" y="78"/>
                  </a:cubicBezTo>
                  <a:cubicBezTo>
                    <a:pt x="168" y="16"/>
                    <a:pt x="168" y="16"/>
                    <a:pt x="168" y="16"/>
                  </a:cubicBezTo>
                  <a:close/>
                  <a:moveTo>
                    <a:pt x="168" y="103"/>
                  </a:moveTo>
                  <a:cubicBezTo>
                    <a:pt x="168" y="114"/>
                    <a:pt x="168" y="114"/>
                    <a:pt x="168" y="114"/>
                  </a:cubicBezTo>
                  <a:cubicBezTo>
                    <a:pt x="159" y="118"/>
                    <a:pt x="159" y="118"/>
                    <a:pt x="159" y="118"/>
                  </a:cubicBezTo>
                  <a:cubicBezTo>
                    <a:pt x="159" y="108"/>
                    <a:pt x="159" y="108"/>
                    <a:pt x="159" y="108"/>
                  </a:cubicBezTo>
                  <a:lnTo>
                    <a:pt x="168" y="103"/>
                  </a:lnTo>
                  <a:close/>
                  <a:moveTo>
                    <a:pt x="144" y="216"/>
                  </a:moveTo>
                  <a:cubicBezTo>
                    <a:pt x="159" y="209"/>
                    <a:pt x="159" y="209"/>
                    <a:pt x="159" y="209"/>
                  </a:cubicBezTo>
                  <a:cubicBezTo>
                    <a:pt x="159" y="180"/>
                    <a:pt x="159" y="180"/>
                    <a:pt x="159" y="180"/>
                  </a:cubicBezTo>
                  <a:cubicBezTo>
                    <a:pt x="144" y="187"/>
                    <a:pt x="144" y="187"/>
                    <a:pt x="144" y="187"/>
                  </a:cubicBezTo>
                  <a:cubicBezTo>
                    <a:pt x="144" y="216"/>
                    <a:pt x="144" y="216"/>
                    <a:pt x="144" y="216"/>
                  </a:cubicBezTo>
                  <a:close/>
                  <a:moveTo>
                    <a:pt x="159" y="5"/>
                  </a:moveTo>
                  <a:cubicBezTo>
                    <a:pt x="155" y="2"/>
                    <a:pt x="149" y="0"/>
                    <a:pt x="144" y="0"/>
                  </a:cubicBezTo>
                  <a:cubicBezTo>
                    <a:pt x="144" y="22"/>
                    <a:pt x="144" y="22"/>
                    <a:pt x="144" y="22"/>
                  </a:cubicBezTo>
                  <a:cubicBezTo>
                    <a:pt x="148" y="23"/>
                    <a:pt x="152" y="25"/>
                    <a:pt x="154" y="30"/>
                  </a:cubicBezTo>
                  <a:cubicBezTo>
                    <a:pt x="159" y="40"/>
                    <a:pt x="159" y="40"/>
                    <a:pt x="159" y="40"/>
                  </a:cubicBezTo>
                  <a:cubicBezTo>
                    <a:pt x="159" y="5"/>
                    <a:pt x="159" y="5"/>
                    <a:pt x="159" y="5"/>
                  </a:cubicBezTo>
                  <a:close/>
                  <a:moveTo>
                    <a:pt x="159" y="65"/>
                  </a:moveTo>
                  <a:cubicBezTo>
                    <a:pt x="159" y="82"/>
                    <a:pt x="159" y="82"/>
                    <a:pt x="159" y="82"/>
                  </a:cubicBezTo>
                  <a:cubicBezTo>
                    <a:pt x="144" y="89"/>
                    <a:pt x="144" y="89"/>
                    <a:pt x="144" y="89"/>
                  </a:cubicBezTo>
                  <a:cubicBezTo>
                    <a:pt x="144" y="72"/>
                    <a:pt x="144" y="72"/>
                    <a:pt x="144" y="72"/>
                  </a:cubicBezTo>
                  <a:cubicBezTo>
                    <a:pt x="157" y="66"/>
                    <a:pt x="157" y="66"/>
                    <a:pt x="157" y="66"/>
                  </a:cubicBezTo>
                  <a:cubicBezTo>
                    <a:pt x="158" y="66"/>
                    <a:pt x="159" y="66"/>
                    <a:pt x="159" y="65"/>
                  </a:cubicBezTo>
                  <a:close/>
                  <a:moveTo>
                    <a:pt x="159" y="108"/>
                  </a:moveTo>
                  <a:cubicBezTo>
                    <a:pt x="159" y="118"/>
                    <a:pt x="159" y="118"/>
                    <a:pt x="159" y="118"/>
                  </a:cubicBezTo>
                  <a:cubicBezTo>
                    <a:pt x="156" y="120"/>
                    <a:pt x="156" y="120"/>
                    <a:pt x="156" y="120"/>
                  </a:cubicBezTo>
                  <a:cubicBezTo>
                    <a:pt x="154" y="121"/>
                    <a:pt x="153" y="123"/>
                    <a:pt x="154" y="126"/>
                  </a:cubicBezTo>
                  <a:cubicBezTo>
                    <a:pt x="159" y="136"/>
                    <a:pt x="159" y="136"/>
                    <a:pt x="159" y="136"/>
                  </a:cubicBezTo>
                  <a:cubicBezTo>
                    <a:pt x="159" y="160"/>
                    <a:pt x="159" y="160"/>
                    <a:pt x="159" y="160"/>
                  </a:cubicBezTo>
                  <a:cubicBezTo>
                    <a:pt x="159" y="159"/>
                    <a:pt x="159" y="159"/>
                    <a:pt x="159" y="159"/>
                  </a:cubicBezTo>
                  <a:cubicBezTo>
                    <a:pt x="158" y="157"/>
                    <a:pt x="155" y="156"/>
                    <a:pt x="153" y="157"/>
                  </a:cubicBezTo>
                  <a:cubicBezTo>
                    <a:pt x="144" y="162"/>
                    <a:pt x="144" y="162"/>
                    <a:pt x="144" y="162"/>
                  </a:cubicBezTo>
                  <a:cubicBezTo>
                    <a:pt x="144" y="151"/>
                    <a:pt x="144" y="151"/>
                    <a:pt x="144" y="151"/>
                  </a:cubicBezTo>
                  <a:cubicBezTo>
                    <a:pt x="149" y="148"/>
                    <a:pt x="149" y="148"/>
                    <a:pt x="149" y="148"/>
                  </a:cubicBezTo>
                  <a:cubicBezTo>
                    <a:pt x="151" y="147"/>
                    <a:pt x="152" y="145"/>
                    <a:pt x="151" y="143"/>
                  </a:cubicBezTo>
                  <a:cubicBezTo>
                    <a:pt x="151" y="143"/>
                    <a:pt x="151" y="143"/>
                    <a:pt x="151" y="143"/>
                  </a:cubicBezTo>
                  <a:cubicBezTo>
                    <a:pt x="145" y="130"/>
                    <a:pt x="145" y="130"/>
                    <a:pt x="145" y="130"/>
                  </a:cubicBezTo>
                  <a:cubicBezTo>
                    <a:pt x="145" y="129"/>
                    <a:pt x="144" y="129"/>
                    <a:pt x="144" y="128"/>
                  </a:cubicBezTo>
                  <a:cubicBezTo>
                    <a:pt x="144" y="104"/>
                    <a:pt x="144" y="104"/>
                    <a:pt x="144" y="104"/>
                  </a:cubicBezTo>
                  <a:cubicBezTo>
                    <a:pt x="146" y="109"/>
                    <a:pt x="146" y="109"/>
                    <a:pt x="146" y="109"/>
                  </a:cubicBezTo>
                  <a:cubicBezTo>
                    <a:pt x="147" y="111"/>
                    <a:pt x="150" y="112"/>
                    <a:pt x="152" y="111"/>
                  </a:cubicBezTo>
                  <a:lnTo>
                    <a:pt x="159" y="108"/>
                  </a:lnTo>
                  <a:close/>
                  <a:moveTo>
                    <a:pt x="132" y="2"/>
                  </a:moveTo>
                  <a:cubicBezTo>
                    <a:pt x="123" y="7"/>
                    <a:pt x="123" y="7"/>
                    <a:pt x="123" y="7"/>
                  </a:cubicBezTo>
                  <a:cubicBezTo>
                    <a:pt x="123" y="30"/>
                    <a:pt x="123" y="30"/>
                    <a:pt x="123" y="30"/>
                  </a:cubicBezTo>
                  <a:cubicBezTo>
                    <a:pt x="137" y="23"/>
                    <a:pt x="137" y="23"/>
                    <a:pt x="137" y="23"/>
                  </a:cubicBezTo>
                  <a:cubicBezTo>
                    <a:pt x="139" y="22"/>
                    <a:pt x="142" y="22"/>
                    <a:pt x="144" y="22"/>
                  </a:cubicBezTo>
                  <a:cubicBezTo>
                    <a:pt x="144" y="0"/>
                    <a:pt x="144" y="0"/>
                    <a:pt x="144" y="0"/>
                  </a:cubicBezTo>
                  <a:cubicBezTo>
                    <a:pt x="140" y="0"/>
                    <a:pt x="136" y="1"/>
                    <a:pt x="132" y="2"/>
                  </a:cubicBezTo>
                  <a:close/>
                  <a:moveTo>
                    <a:pt x="123" y="225"/>
                  </a:moveTo>
                  <a:cubicBezTo>
                    <a:pt x="144" y="216"/>
                    <a:pt x="144" y="216"/>
                    <a:pt x="144" y="216"/>
                  </a:cubicBezTo>
                  <a:cubicBezTo>
                    <a:pt x="144" y="187"/>
                    <a:pt x="144" y="187"/>
                    <a:pt x="144" y="187"/>
                  </a:cubicBezTo>
                  <a:cubicBezTo>
                    <a:pt x="135" y="191"/>
                    <a:pt x="135" y="191"/>
                    <a:pt x="135" y="191"/>
                  </a:cubicBezTo>
                  <a:cubicBezTo>
                    <a:pt x="133" y="192"/>
                    <a:pt x="130" y="191"/>
                    <a:pt x="129" y="189"/>
                  </a:cubicBezTo>
                  <a:cubicBezTo>
                    <a:pt x="123" y="177"/>
                    <a:pt x="123" y="177"/>
                    <a:pt x="123" y="177"/>
                  </a:cubicBezTo>
                  <a:cubicBezTo>
                    <a:pt x="123" y="225"/>
                    <a:pt x="123" y="225"/>
                    <a:pt x="123" y="225"/>
                  </a:cubicBezTo>
                  <a:close/>
                  <a:moveTo>
                    <a:pt x="144" y="72"/>
                  </a:moveTo>
                  <a:cubicBezTo>
                    <a:pt x="144" y="89"/>
                    <a:pt x="144" y="89"/>
                    <a:pt x="144" y="89"/>
                  </a:cubicBezTo>
                  <a:cubicBezTo>
                    <a:pt x="142" y="90"/>
                    <a:pt x="142" y="90"/>
                    <a:pt x="142" y="90"/>
                  </a:cubicBezTo>
                  <a:cubicBezTo>
                    <a:pt x="140" y="91"/>
                    <a:pt x="139" y="94"/>
                    <a:pt x="140" y="96"/>
                  </a:cubicBezTo>
                  <a:cubicBezTo>
                    <a:pt x="144" y="104"/>
                    <a:pt x="144" y="104"/>
                    <a:pt x="144" y="104"/>
                  </a:cubicBezTo>
                  <a:cubicBezTo>
                    <a:pt x="144" y="128"/>
                    <a:pt x="144" y="128"/>
                    <a:pt x="144" y="128"/>
                  </a:cubicBezTo>
                  <a:cubicBezTo>
                    <a:pt x="143" y="127"/>
                    <a:pt x="141" y="127"/>
                    <a:pt x="139" y="128"/>
                  </a:cubicBezTo>
                  <a:cubicBezTo>
                    <a:pt x="123" y="135"/>
                    <a:pt x="123" y="135"/>
                    <a:pt x="123" y="135"/>
                  </a:cubicBezTo>
                  <a:cubicBezTo>
                    <a:pt x="123" y="125"/>
                    <a:pt x="123" y="125"/>
                    <a:pt x="123" y="125"/>
                  </a:cubicBezTo>
                  <a:cubicBezTo>
                    <a:pt x="135" y="119"/>
                    <a:pt x="135" y="119"/>
                    <a:pt x="135" y="119"/>
                  </a:cubicBezTo>
                  <a:cubicBezTo>
                    <a:pt x="137" y="118"/>
                    <a:pt x="138" y="115"/>
                    <a:pt x="137" y="113"/>
                  </a:cubicBezTo>
                  <a:cubicBezTo>
                    <a:pt x="137" y="113"/>
                    <a:pt x="137" y="113"/>
                    <a:pt x="137" y="113"/>
                  </a:cubicBezTo>
                  <a:cubicBezTo>
                    <a:pt x="131" y="100"/>
                    <a:pt x="131" y="100"/>
                    <a:pt x="131" y="100"/>
                  </a:cubicBezTo>
                  <a:cubicBezTo>
                    <a:pt x="130" y="98"/>
                    <a:pt x="128" y="97"/>
                    <a:pt x="126" y="98"/>
                  </a:cubicBezTo>
                  <a:cubicBezTo>
                    <a:pt x="123" y="99"/>
                    <a:pt x="123" y="99"/>
                    <a:pt x="123" y="99"/>
                  </a:cubicBezTo>
                  <a:cubicBezTo>
                    <a:pt x="123" y="82"/>
                    <a:pt x="123" y="82"/>
                    <a:pt x="123" y="82"/>
                  </a:cubicBezTo>
                  <a:cubicBezTo>
                    <a:pt x="144" y="72"/>
                    <a:pt x="144" y="72"/>
                    <a:pt x="144" y="72"/>
                  </a:cubicBezTo>
                  <a:close/>
                  <a:moveTo>
                    <a:pt x="144" y="151"/>
                  </a:moveTo>
                  <a:cubicBezTo>
                    <a:pt x="144" y="162"/>
                    <a:pt x="144" y="162"/>
                    <a:pt x="144" y="162"/>
                  </a:cubicBezTo>
                  <a:cubicBezTo>
                    <a:pt x="125" y="171"/>
                    <a:pt x="125" y="171"/>
                    <a:pt x="125" y="171"/>
                  </a:cubicBezTo>
                  <a:cubicBezTo>
                    <a:pt x="124" y="171"/>
                    <a:pt x="124" y="172"/>
                    <a:pt x="123" y="172"/>
                  </a:cubicBezTo>
                  <a:cubicBezTo>
                    <a:pt x="123" y="161"/>
                    <a:pt x="123" y="161"/>
                    <a:pt x="123" y="161"/>
                  </a:cubicBezTo>
                  <a:lnTo>
                    <a:pt x="144" y="151"/>
                  </a:lnTo>
                  <a:close/>
                  <a:moveTo>
                    <a:pt x="123" y="7"/>
                  </a:moveTo>
                  <a:cubicBezTo>
                    <a:pt x="99" y="18"/>
                    <a:pt x="99" y="18"/>
                    <a:pt x="99" y="18"/>
                  </a:cubicBezTo>
                  <a:cubicBezTo>
                    <a:pt x="99" y="41"/>
                    <a:pt x="99" y="41"/>
                    <a:pt x="99" y="41"/>
                  </a:cubicBezTo>
                  <a:cubicBezTo>
                    <a:pt x="123" y="30"/>
                    <a:pt x="123" y="30"/>
                    <a:pt x="123" y="30"/>
                  </a:cubicBezTo>
                  <a:cubicBezTo>
                    <a:pt x="123" y="7"/>
                    <a:pt x="123" y="7"/>
                    <a:pt x="123" y="7"/>
                  </a:cubicBezTo>
                  <a:close/>
                  <a:moveTo>
                    <a:pt x="99" y="236"/>
                  </a:moveTo>
                  <a:cubicBezTo>
                    <a:pt x="100" y="236"/>
                    <a:pt x="102" y="235"/>
                    <a:pt x="103" y="235"/>
                  </a:cubicBezTo>
                  <a:cubicBezTo>
                    <a:pt x="123" y="225"/>
                    <a:pt x="123" y="225"/>
                    <a:pt x="123" y="225"/>
                  </a:cubicBezTo>
                  <a:cubicBezTo>
                    <a:pt x="123" y="177"/>
                    <a:pt x="123" y="177"/>
                    <a:pt x="123" y="177"/>
                  </a:cubicBezTo>
                  <a:cubicBezTo>
                    <a:pt x="123" y="176"/>
                    <a:pt x="123" y="176"/>
                    <a:pt x="123" y="176"/>
                  </a:cubicBezTo>
                  <a:cubicBezTo>
                    <a:pt x="122" y="175"/>
                    <a:pt x="123" y="174"/>
                    <a:pt x="123" y="172"/>
                  </a:cubicBezTo>
                  <a:cubicBezTo>
                    <a:pt x="123" y="161"/>
                    <a:pt x="123" y="161"/>
                    <a:pt x="123" y="161"/>
                  </a:cubicBezTo>
                  <a:cubicBezTo>
                    <a:pt x="121" y="162"/>
                    <a:pt x="121" y="162"/>
                    <a:pt x="121" y="162"/>
                  </a:cubicBezTo>
                  <a:cubicBezTo>
                    <a:pt x="119" y="163"/>
                    <a:pt x="116" y="162"/>
                    <a:pt x="115" y="159"/>
                  </a:cubicBezTo>
                  <a:cubicBezTo>
                    <a:pt x="109" y="147"/>
                    <a:pt x="109" y="147"/>
                    <a:pt x="109" y="147"/>
                  </a:cubicBezTo>
                  <a:cubicBezTo>
                    <a:pt x="108" y="145"/>
                    <a:pt x="109" y="142"/>
                    <a:pt x="111" y="141"/>
                  </a:cubicBezTo>
                  <a:cubicBezTo>
                    <a:pt x="123" y="135"/>
                    <a:pt x="123" y="135"/>
                    <a:pt x="123" y="135"/>
                  </a:cubicBezTo>
                  <a:cubicBezTo>
                    <a:pt x="123" y="125"/>
                    <a:pt x="123" y="125"/>
                    <a:pt x="123" y="125"/>
                  </a:cubicBezTo>
                  <a:cubicBezTo>
                    <a:pt x="107" y="132"/>
                    <a:pt x="107" y="132"/>
                    <a:pt x="107" y="132"/>
                  </a:cubicBezTo>
                  <a:cubicBezTo>
                    <a:pt x="105" y="133"/>
                    <a:pt x="102" y="132"/>
                    <a:pt x="101" y="130"/>
                  </a:cubicBezTo>
                  <a:cubicBezTo>
                    <a:pt x="99" y="124"/>
                    <a:pt x="99" y="124"/>
                    <a:pt x="99" y="124"/>
                  </a:cubicBezTo>
                  <a:cubicBezTo>
                    <a:pt x="99" y="150"/>
                    <a:pt x="99" y="150"/>
                    <a:pt x="99" y="150"/>
                  </a:cubicBezTo>
                  <a:cubicBezTo>
                    <a:pt x="99" y="150"/>
                    <a:pt x="99" y="151"/>
                    <a:pt x="100" y="151"/>
                  </a:cubicBezTo>
                  <a:cubicBezTo>
                    <a:pt x="106" y="164"/>
                    <a:pt x="106" y="164"/>
                    <a:pt x="106" y="164"/>
                  </a:cubicBezTo>
                  <a:cubicBezTo>
                    <a:pt x="106" y="164"/>
                    <a:pt x="106" y="164"/>
                    <a:pt x="106" y="164"/>
                  </a:cubicBezTo>
                  <a:cubicBezTo>
                    <a:pt x="107" y="166"/>
                    <a:pt x="106" y="169"/>
                    <a:pt x="104" y="170"/>
                  </a:cubicBezTo>
                  <a:cubicBezTo>
                    <a:pt x="99" y="172"/>
                    <a:pt x="99" y="172"/>
                    <a:pt x="99" y="172"/>
                  </a:cubicBezTo>
                  <a:cubicBezTo>
                    <a:pt x="99" y="183"/>
                    <a:pt x="99" y="183"/>
                    <a:pt x="99" y="183"/>
                  </a:cubicBezTo>
                  <a:cubicBezTo>
                    <a:pt x="108" y="179"/>
                    <a:pt x="108" y="179"/>
                    <a:pt x="108" y="179"/>
                  </a:cubicBezTo>
                  <a:cubicBezTo>
                    <a:pt x="110" y="178"/>
                    <a:pt x="113" y="179"/>
                    <a:pt x="114" y="181"/>
                  </a:cubicBezTo>
                  <a:cubicBezTo>
                    <a:pt x="120" y="194"/>
                    <a:pt x="120" y="194"/>
                    <a:pt x="120" y="194"/>
                  </a:cubicBezTo>
                  <a:cubicBezTo>
                    <a:pt x="120" y="194"/>
                    <a:pt x="120" y="194"/>
                    <a:pt x="120" y="194"/>
                  </a:cubicBezTo>
                  <a:cubicBezTo>
                    <a:pt x="121" y="196"/>
                    <a:pt x="120" y="198"/>
                    <a:pt x="118" y="199"/>
                  </a:cubicBezTo>
                  <a:cubicBezTo>
                    <a:pt x="99" y="208"/>
                    <a:pt x="99" y="208"/>
                    <a:pt x="99" y="208"/>
                  </a:cubicBezTo>
                  <a:cubicBezTo>
                    <a:pt x="99" y="236"/>
                    <a:pt x="99" y="236"/>
                    <a:pt x="99" y="236"/>
                  </a:cubicBezTo>
                  <a:close/>
                  <a:moveTo>
                    <a:pt x="123" y="82"/>
                  </a:moveTo>
                  <a:cubicBezTo>
                    <a:pt x="123" y="99"/>
                    <a:pt x="123" y="99"/>
                    <a:pt x="123" y="99"/>
                  </a:cubicBezTo>
                  <a:cubicBezTo>
                    <a:pt x="99" y="111"/>
                    <a:pt x="99" y="111"/>
                    <a:pt x="99" y="111"/>
                  </a:cubicBezTo>
                  <a:cubicBezTo>
                    <a:pt x="99" y="94"/>
                    <a:pt x="99" y="94"/>
                    <a:pt x="99" y="94"/>
                  </a:cubicBezTo>
                  <a:lnTo>
                    <a:pt x="123" y="82"/>
                  </a:lnTo>
                  <a:close/>
                  <a:moveTo>
                    <a:pt x="99" y="18"/>
                  </a:moveTo>
                  <a:cubicBezTo>
                    <a:pt x="71" y="31"/>
                    <a:pt x="71" y="31"/>
                    <a:pt x="71" y="31"/>
                  </a:cubicBezTo>
                  <a:cubicBezTo>
                    <a:pt x="71" y="54"/>
                    <a:pt x="71" y="54"/>
                    <a:pt x="71" y="54"/>
                  </a:cubicBezTo>
                  <a:cubicBezTo>
                    <a:pt x="99" y="41"/>
                    <a:pt x="99" y="41"/>
                    <a:pt x="99" y="41"/>
                  </a:cubicBezTo>
                  <a:cubicBezTo>
                    <a:pt x="99" y="18"/>
                    <a:pt x="99" y="18"/>
                    <a:pt x="99" y="18"/>
                  </a:cubicBezTo>
                  <a:close/>
                  <a:moveTo>
                    <a:pt x="71" y="227"/>
                  </a:moveTo>
                  <a:cubicBezTo>
                    <a:pt x="77" y="235"/>
                    <a:pt x="88" y="239"/>
                    <a:pt x="99" y="236"/>
                  </a:cubicBezTo>
                  <a:cubicBezTo>
                    <a:pt x="99" y="208"/>
                    <a:pt x="99" y="208"/>
                    <a:pt x="99" y="208"/>
                  </a:cubicBezTo>
                  <a:cubicBezTo>
                    <a:pt x="89" y="212"/>
                    <a:pt x="89" y="212"/>
                    <a:pt x="89" y="212"/>
                  </a:cubicBezTo>
                  <a:cubicBezTo>
                    <a:pt x="87" y="213"/>
                    <a:pt x="85" y="213"/>
                    <a:pt x="84" y="210"/>
                  </a:cubicBezTo>
                  <a:cubicBezTo>
                    <a:pt x="78" y="197"/>
                    <a:pt x="78" y="197"/>
                    <a:pt x="78" y="197"/>
                  </a:cubicBezTo>
                  <a:cubicBezTo>
                    <a:pt x="77" y="195"/>
                    <a:pt x="78" y="193"/>
                    <a:pt x="80" y="192"/>
                  </a:cubicBezTo>
                  <a:cubicBezTo>
                    <a:pt x="99" y="183"/>
                    <a:pt x="99" y="183"/>
                    <a:pt x="99" y="183"/>
                  </a:cubicBezTo>
                  <a:cubicBezTo>
                    <a:pt x="99" y="172"/>
                    <a:pt x="99" y="172"/>
                    <a:pt x="99" y="172"/>
                  </a:cubicBezTo>
                  <a:cubicBezTo>
                    <a:pt x="75" y="183"/>
                    <a:pt x="75" y="183"/>
                    <a:pt x="75" y="183"/>
                  </a:cubicBezTo>
                  <a:cubicBezTo>
                    <a:pt x="74" y="184"/>
                    <a:pt x="72" y="183"/>
                    <a:pt x="71" y="182"/>
                  </a:cubicBezTo>
                  <a:cubicBezTo>
                    <a:pt x="71" y="227"/>
                    <a:pt x="71" y="227"/>
                    <a:pt x="71" y="227"/>
                  </a:cubicBezTo>
                  <a:close/>
                  <a:moveTo>
                    <a:pt x="99" y="94"/>
                  </a:moveTo>
                  <a:cubicBezTo>
                    <a:pt x="99" y="111"/>
                    <a:pt x="99" y="111"/>
                    <a:pt x="99" y="111"/>
                  </a:cubicBezTo>
                  <a:cubicBezTo>
                    <a:pt x="97" y="111"/>
                    <a:pt x="97" y="111"/>
                    <a:pt x="97" y="111"/>
                  </a:cubicBezTo>
                  <a:cubicBezTo>
                    <a:pt x="95" y="112"/>
                    <a:pt x="94" y="115"/>
                    <a:pt x="95" y="117"/>
                  </a:cubicBezTo>
                  <a:cubicBezTo>
                    <a:pt x="99" y="124"/>
                    <a:pt x="99" y="124"/>
                    <a:pt x="99" y="124"/>
                  </a:cubicBezTo>
                  <a:cubicBezTo>
                    <a:pt x="99" y="150"/>
                    <a:pt x="99" y="150"/>
                    <a:pt x="99" y="150"/>
                  </a:cubicBezTo>
                  <a:cubicBezTo>
                    <a:pt x="97" y="149"/>
                    <a:pt x="96" y="148"/>
                    <a:pt x="94" y="149"/>
                  </a:cubicBezTo>
                  <a:cubicBezTo>
                    <a:pt x="71" y="160"/>
                    <a:pt x="71" y="160"/>
                    <a:pt x="71" y="160"/>
                  </a:cubicBezTo>
                  <a:cubicBezTo>
                    <a:pt x="71" y="149"/>
                    <a:pt x="71" y="149"/>
                    <a:pt x="71" y="149"/>
                  </a:cubicBezTo>
                  <a:cubicBezTo>
                    <a:pt x="90" y="140"/>
                    <a:pt x="90" y="140"/>
                    <a:pt x="90" y="140"/>
                  </a:cubicBezTo>
                  <a:cubicBezTo>
                    <a:pt x="92" y="139"/>
                    <a:pt x="93" y="136"/>
                    <a:pt x="92" y="134"/>
                  </a:cubicBezTo>
                  <a:cubicBezTo>
                    <a:pt x="92" y="134"/>
                    <a:pt x="92" y="134"/>
                    <a:pt x="92" y="134"/>
                  </a:cubicBezTo>
                  <a:cubicBezTo>
                    <a:pt x="86" y="122"/>
                    <a:pt x="86" y="122"/>
                    <a:pt x="86" y="122"/>
                  </a:cubicBezTo>
                  <a:cubicBezTo>
                    <a:pt x="85" y="119"/>
                    <a:pt x="82" y="118"/>
                    <a:pt x="80" y="119"/>
                  </a:cubicBezTo>
                  <a:cubicBezTo>
                    <a:pt x="71" y="124"/>
                    <a:pt x="71" y="124"/>
                    <a:pt x="71" y="124"/>
                  </a:cubicBezTo>
                  <a:cubicBezTo>
                    <a:pt x="71" y="107"/>
                    <a:pt x="71" y="107"/>
                    <a:pt x="71" y="107"/>
                  </a:cubicBezTo>
                  <a:lnTo>
                    <a:pt x="99" y="94"/>
                  </a:lnTo>
                  <a:close/>
                  <a:moveTo>
                    <a:pt x="71" y="31"/>
                  </a:moveTo>
                  <a:cubicBezTo>
                    <a:pt x="20" y="55"/>
                    <a:pt x="20" y="55"/>
                    <a:pt x="20" y="55"/>
                  </a:cubicBezTo>
                  <a:cubicBezTo>
                    <a:pt x="6" y="62"/>
                    <a:pt x="0" y="78"/>
                    <a:pt x="7" y="91"/>
                  </a:cubicBezTo>
                  <a:cubicBezTo>
                    <a:pt x="68" y="222"/>
                    <a:pt x="68" y="222"/>
                    <a:pt x="68" y="222"/>
                  </a:cubicBezTo>
                  <a:cubicBezTo>
                    <a:pt x="69" y="223"/>
                    <a:pt x="70" y="225"/>
                    <a:pt x="71" y="227"/>
                  </a:cubicBezTo>
                  <a:cubicBezTo>
                    <a:pt x="71" y="182"/>
                    <a:pt x="71" y="182"/>
                    <a:pt x="71" y="182"/>
                  </a:cubicBezTo>
                  <a:cubicBezTo>
                    <a:pt x="71" y="182"/>
                    <a:pt x="70" y="181"/>
                    <a:pt x="70" y="181"/>
                  </a:cubicBezTo>
                  <a:cubicBezTo>
                    <a:pt x="64" y="168"/>
                    <a:pt x="64" y="168"/>
                    <a:pt x="64" y="168"/>
                  </a:cubicBezTo>
                  <a:cubicBezTo>
                    <a:pt x="63" y="166"/>
                    <a:pt x="64" y="163"/>
                    <a:pt x="66" y="162"/>
                  </a:cubicBezTo>
                  <a:cubicBezTo>
                    <a:pt x="71" y="160"/>
                    <a:pt x="71" y="160"/>
                    <a:pt x="71" y="160"/>
                  </a:cubicBezTo>
                  <a:cubicBezTo>
                    <a:pt x="71" y="149"/>
                    <a:pt x="71" y="149"/>
                    <a:pt x="71" y="149"/>
                  </a:cubicBezTo>
                  <a:cubicBezTo>
                    <a:pt x="62" y="153"/>
                    <a:pt x="62" y="153"/>
                    <a:pt x="62" y="153"/>
                  </a:cubicBezTo>
                  <a:cubicBezTo>
                    <a:pt x="60" y="154"/>
                    <a:pt x="57" y="153"/>
                    <a:pt x="56" y="151"/>
                  </a:cubicBezTo>
                  <a:cubicBezTo>
                    <a:pt x="50" y="138"/>
                    <a:pt x="50" y="138"/>
                    <a:pt x="50" y="138"/>
                  </a:cubicBezTo>
                  <a:cubicBezTo>
                    <a:pt x="49" y="136"/>
                    <a:pt x="50" y="134"/>
                    <a:pt x="52" y="133"/>
                  </a:cubicBezTo>
                  <a:cubicBezTo>
                    <a:pt x="71" y="124"/>
                    <a:pt x="71" y="124"/>
                    <a:pt x="71" y="124"/>
                  </a:cubicBezTo>
                  <a:cubicBezTo>
                    <a:pt x="71" y="107"/>
                    <a:pt x="71" y="107"/>
                    <a:pt x="71" y="107"/>
                  </a:cubicBezTo>
                  <a:cubicBezTo>
                    <a:pt x="53" y="115"/>
                    <a:pt x="53" y="115"/>
                    <a:pt x="53" y="115"/>
                  </a:cubicBezTo>
                  <a:cubicBezTo>
                    <a:pt x="46" y="118"/>
                    <a:pt x="38" y="116"/>
                    <a:pt x="35" y="109"/>
                  </a:cubicBezTo>
                  <a:cubicBezTo>
                    <a:pt x="26" y="89"/>
                    <a:pt x="26" y="89"/>
                    <a:pt x="26" y="89"/>
                  </a:cubicBezTo>
                  <a:cubicBezTo>
                    <a:pt x="23" y="83"/>
                    <a:pt x="26" y="75"/>
                    <a:pt x="33" y="72"/>
                  </a:cubicBezTo>
                  <a:cubicBezTo>
                    <a:pt x="71" y="54"/>
                    <a:pt x="71" y="54"/>
                    <a:pt x="71" y="54"/>
                  </a:cubicBezTo>
                  <a:lnTo>
                    <a:pt x="71" y="31"/>
                  </a:lnTo>
                  <a:close/>
                </a:path>
              </a:pathLst>
            </a:custGeom>
            <a:solidFill>
              <a:srgbClr val="00B0F0"/>
            </a:solidFill>
            <a:ln>
              <a:noFill/>
            </a:ln>
          </p:spPr>
          <p:txBody>
            <a:bodyPr vert="horz" wrap="square" lIns="91416" tIns="45708" rIns="91416" bIns="45708" numCol="1" anchor="t" anchorCtr="0" compatLnSpc="1"/>
            <a:lstStyle/>
            <a:p>
              <a:endParaRPr lang="id-ID">
                <a:solidFill>
                  <a:srgbClr val="DCB68A"/>
                </a:solidFill>
              </a:endParaRPr>
            </a:p>
          </p:txBody>
        </p:sp>
        <p:sp>
          <p:nvSpPr>
            <p:cNvPr id="65" name="Rectangle 59"/>
            <p:cNvSpPr>
              <a:spLocks noChangeArrowheads="1"/>
            </p:cNvSpPr>
            <p:nvPr/>
          </p:nvSpPr>
          <p:spPr bwMode="auto">
            <a:xfrm>
              <a:off x="15942" y="4509"/>
              <a:ext cx="987" cy="50"/>
            </a:xfrm>
            <a:prstGeom prst="rect">
              <a:avLst/>
            </a:pr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66" name="Rectangle 60"/>
            <p:cNvSpPr>
              <a:spLocks noChangeArrowheads="1"/>
            </p:cNvSpPr>
            <p:nvPr/>
          </p:nvSpPr>
          <p:spPr bwMode="auto">
            <a:xfrm>
              <a:off x="15982" y="4409"/>
              <a:ext cx="907" cy="50"/>
            </a:xfrm>
            <a:prstGeom prst="rect">
              <a:avLst/>
            </a:pr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67" name="Rectangle 61"/>
            <p:cNvSpPr>
              <a:spLocks noChangeArrowheads="1"/>
            </p:cNvSpPr>
            <p:nvPr/>
          </p:nvSpPr>
          <p:spPr bwMode="auto">
            <a:xfrm>
              <a:off x="16339" y="4307"/>
              <a:ext cx="192" cy="50"/>
            </a:xfrm>
            <a:prstGeom prst="rect">
              <a:avLst/>
            </a:pr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68" name="Rectangle 62"/>
            <p:cNvSpPr>
              <a:spLocks noChangeArrowheads="1"/>
            </p:cNvSpPr>
            <p:nvPr/>
          </p:nvSpPr>
          <p:spPr bwMode="auto">
            <a:xfrm>
              <a:off x="16374" y="3939"/>
              <a:ext cx="122" cy="400"/>
            </a:xfrm>
            <a:prstGeom prst="rect">
              <a:avLst/>
            </a:pr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69" name="Rectangle 63"/>
            <p:cNvSpPr>
              <a:spLocks noChangeArrowheads="1"/>
            </p:cNvSpPr>
            <p:nvPr/>
          </p:nvSpPr>
          <p:spPr bwMode="auto">
            <a:xfrm>
              <a:off x="16339" y="3919"/>
              <a:ext cx="192" cy="50"/>
            </a:xfrm>
            <a:prstGeom prst="rect">
              <a:avLst/>
            </a:pr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70" name="Rectangle 64"/>
            <p:cNvSpPr>
              <a:spLocks noChangeArrowheads="1"/>
            </p:cNvSpPr>
            <p:nvPr/>
          </p:nvSpPr>
          <p:spPr bwMode="auto">
            <a:xfrm>
              <a:off x="16631" y="4307"/>
              <a:ext cx="187" cy="50"/>
            </a:xfrm>
            <a:prstGeom prst="rect">
              <a:avLst/>
            </a:pr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71" name="Rectangle 65"/>
            <p:cNvSpPr>
              <a:spLocks noChangeArrowheads="1"/>
            </p:cNvSpPr>
            <p:nvPr/>
          </p:nvSpPr>
          <p:spPr bwMode="auto">
            <a:xfrm>
              <a:off x="16664" y="3939"/>
              <a:ext cx="120" cy="400"/>
            </a:xfrm>
            <a:prstGeom prst="rect">
              <a:avLst/>
            </a:pr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72" name="Rectangle 66"/>
            <p:cNvSpPr>
              <a:spLocks noChangeArrowheads="1"/>
            </p:cNvSpPr>
            <p:nvPr/>
          </p:nvSpPr>
          <p:spPr bwMode="auto">
            <a:xfrm>
              <a:off x="16631" y="3919"/>
              <a:ext cx="187" cy="50"/>
            </a:xfrm>
            <a:prstGeom prst="rect">
              <a:avLst/>
            </a:pr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73" name="Rectangle 67"/>
            <p:cNvSpPr>
              <a:spLocks noChangeArrowheads="1"/>
            </p:cNvSpPr>
            <p:nvPr/>
          </p:nvSpPr>
          <p:spPr bwMode="auto">
            <a:xfrm>
              <a:off x="16052" y="4307"/>
              <a:ext cx="192" cy="50"/>
            </a:xfrm>
            <a:prstGeom prst="rect">
              <a:avLst/>
            </a:pr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74" name="Rectangle 68"/>
            <p:cNvSpPr>
              <a:spLocks noChangeArrowheads="1"/>
            </p:cNvSpPr>
            <p:nvPr/>
          </p:nvSpPr>
          <p:spPr bwMode="auto">
            <a:xfrm>
              <a:off x="16084" y="3939"/>
              <a:ext cx="125" cy="400"/>
            </a:xfrm>
            <a:prstGeom prst="rect">
              <a:avLst/>
            </a:pr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75" name="Rectangle 69"/>
            <p:cNvSpPr>
              <a:spLocks noChangeArrowheads="1"/>
            </p:cNvSpPr>
            <p:nvPr/>
          </p:nvSpPr>
          <p:spPr bwMode="auto">
            <a:xfrm>
              <a:off x="16052" y="3919"/>
              <a:ext cx="192" cy="50"/>
            </a:xfrm>
            <a:prstGeom prst="rect">
              <a:avLst/>
            </a:pr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76" name="Rectangle 70"/>
            <p:cNvSpPr>
              <a:spLocks noChangeArrowheads="1"/>
            </p:cNvSpPr>
            <p:nvPr/>
          </p:nvSpPr>
          <p:spPr bwMode="auto">
            <a:xfrm>
              <a:off x="15982" y="3810"/>
              <a:ext cx="907" cy="50"/>
            </a:xfrm>
            <a:prstGeom prst="rect">
              <a:avLst/>
            </a:pr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77" name="Freeform 71"/>
            <p:cNvSpPr/>
            <p:nvPr/>
          </p:nvSpPr>
          <p:spPr bwMode="auto">
            <a:xfrm>
              <a:off x="15977" y="3529"/>
              <a:ext cx="918" cy="289"/>
            </a:xfrm>
            <a:custGeom>
              <a:avLst/>
              <a:gdLst>
                <a:gd name="T0" fmla="*/ 181 w 363"/>
                <a:gd name="T1" fmla="*/ 0 h 116"/>
                <a:gd name="T2" fmla="*/ 363 w 363"/>
                <a:gd name="T3" fmla="*/ 116 h 116"/>
                <a:gd name="T4" fmla="*/ 0 w 363"/>
                <a:gd name="T5" fmla="*/ 116 h 116"/>
                <a:gd name="T6" fmla="*/ 181 w 363"/>
                <a:gd name="T7" fmla="*/ 0 h 116"/>
              </a:gdLst>
              <a:ahLst/>
              <a:cxnLst>
                <a:cxn ang="0">
                  <a:pos x="T0" y="T1"/>
                </a:cxn>
                <a:cxn ang="0">
                  <a:pos x="T2" y="T3"/>
                </a:cxn>
                <a:cxn ang="0">
                  <a:pos x="T4" y="T5"/>
                </a:cxn>
                <a:cxn ang="0">
                  <a:pos x="T6" y="T7"/>
                </a:cxn>
              </a:cxnLst>
              <a:rect l="0" t="0" r="r" b="b"/>
              <a:pathLst>
                <a:path w="363" h="116">
                  <a:moveTo>
                    <a:pt x="181" y="0"/>
                  </a:moveTo>
                  <a:lnTo>
                    <a:pt x="363" y="116"/>
                  </a:lnTo>
                  <a:lnTo>
                    <a:pt x="0" y="116"/>
                  </a:lnTo>
                  <a:lnTo>
                    <a:pt x="181" y="0"/>
                  </a:lnTo>
                  <a:close/>
                </a:path>
              </a:pathLst>
            </a:custGeom>
            <a:solidFill>
              <a:schemeClr val="accent5"/>
            </a:solidFill>
            <a:ln>
              <a:noFill/>
            </a:ln>
          </p:spPr>
          <p:txBody>
            <a:bodyPr vert="horz" wrap="square" lIns="91416" tIns="45708" rIns="91416" bIns="45708" numCol="1" anchor="t" anchorCtr="0" compatLnSpc="1"/>
            <a:lstStyle/>
            <a:p>
              <a:endParaRPr lang="id-ID">
                <a:solidFill>
                  <a:srgbClr val="DCB68A"/>
                </a:solidFill>
              </a:endParaRPr>
            </a:p>
          </p:txBody>
        </p:sp>
        <p:sp>
          <p:nvSpPr>
            <p:cNvPr id="78" name="Freeform 72"/>
            <p:cNvSpPr>
              <a:spLocks noEditPoints="1"/>
            </p:cNvSpPr>
            <p:nvPr/>
          </p:nvSpPr>
          <p:spPr bwMode="auto">
            <a:xfrm>
              <a:off x="13487" y="3782"/>
              <a:ext cx="1260" cy="822"/>
            </a:xfrm>
            <a:custGeom>
              <a:avLst/>
              <a:gdLst>
                <a:gd name="T0" fmla="*/ 82 w 367"/>
                <a:gd name="T1" fmla="*/ 27 h 240"/>
                <a:gd name="T2" fmla="*/ 367 w 367"/>
                <a:gd name="T3" fmla="*/ 120 h 240"/>
                <a:gd name="T4" fmla="*/ 82 w 367"/>
                <a:gd name="T5" fmla="*/ 213 h 240"/>
                <a:gd name="T6" fmla="*/ 82 w 367"/>
                <a:gd name="T7" fmla="*/ 177 h 240"/>
                <a:gd name="T8" fmla="*/ 127 w 367"/>
                <a:gd name="T9" fmla="*/ 143 h 240"/>
                <a:gd name="T10" fmla="*/ 127 w 367"/>
                <a:gd name="T11" fmla="*/ 87 h 240"/>
                <a:gd name="T12" fmla="*/ 138 w 367"/>
                <a:gd name="T13" fmla="*/ 87 h 240"/>
                <a:gd name="T14" fmla="*/ 138 w 367"/>
                <a:gd name="T15" fmla="*/ 64 h 240"/>
                <a:gd name="T16" fmla="*/ 127 w 367"/>
                <a:gd name="T17" fmla="*/ 64 h 240"/>
                <a:gd name="T18" fmla="*/ 102 w 367"/>
                <a:gd name="T19" fmla="*/ 64 h 240"/>
                <a:gd name="T20" fmla="*/ 91 w 367"/>
                <a:gd name="T21" fmla="*/ 64 h 240"/>
                <a:gd name="T22" fmla="*/ 91 w 367"/>
                <a:gd name="T23" fmla="*/ 87 h 240"/>
                <a:gd name="T24" fmla="*/ 102 w 367"/>
                <a:gd name="T25" fmla="*/ 87 h 240"/>
                <a:gd name="T26" fmla="*/ 102 w 367"/>
                <a:gd name="T27" fmla="*/ 143 h 240"/>
                <a:gd name="T28" fmla="*/ 82 w 367"/>
                <a:gd name="T29" fmla="*/ 156 h 240"/>
                <a:gd name="T30" fmla="*/ 82 w 367"/>
                <a:gd name="T31" fmla="*/ 27 h 240"/>
                <a:gd name="T32" fmla="*/ 0 w 367"/>
                <a:gd name="T33" fmla="*/ 0 h 240"/>
                <a:gd name="T34" fmla="*/ 82 w 367"/>
                <a:gd name="T35" fmla="*/ 27 h 240"/>
                <a:gd name="T36" fmla="*/ 82 w 367"/>
                <a:gd name="T37" fmla="*/ 156 h 240"/>
                <a:gd name="T38" fmla="*/ 82 w 367"/>
                <a:gd name="T39" fmla="*/ 156 h 240"/>
                <a:gd name="T40" fmla="*/ 62 w 367"/>
                <a:gd name="T41" fmla="*/ 143 h 240"/>
                <a:gd name="T42" fmla="*/ 62 w 367"/>
                <a:gd name="T43" fmla="*/ 87 h 240"/>
                <a:gd name="T44" fmla="*/ 73 w 367"/>
                <a:gd name="T45" fmla="*/ 87 h 240"/>
                <a:gd name="T46" fmla="*/ 73 w 367"/>
                <a:gd name="T47" fmla="*/ 64 h 240"/>
                <a:gd name="T48" fmla="*/ 62 w 367"/>
                <a:gd name="T49" fmla="*/ 64 h 240"/>
                <a:gd name="T50" fmla="*/ 37 w 367"/>
                <a:gd name="T51" fmla="*/ 64 h 240"/>
                <a:gd name="T52" fmla="*/ 26 w 367"/>
                <a:gd name="T53" fmla="*/ 64 h 240"/>
                <a:gd name="T54" fmla="*/ 26 w 367"/>
                <a:gd name="T55" fmla="*/ 87 h 240"/>
                <a:gd name="T56" fmla="*/ 37 w 367"/>
                <a:gd name="T57" fmla="*/ 87 h 240"/>
                <a:gd name="T58" fmla="*/ 37 w 367"/>
                <a:gd name="T59" fmla="*/ 143 h 240"/>
                <a:gd name="T60" fmla="*/ 82 w 367"/>
                <a:gd name="T61" fmla="*/ 177 h 240"/>
                <a:gd name="T62" fmla="*/ 82 w 367"/>
                <a:gd name="T63" fmla="*/ 177 h 240"/>
                <a:gd name="T64" fmla="*/ 82 w 367"/>
                <a:gd name="T65" fmla="*/ 213 h 240"/>
                <a:gd name="T66" fmla="*/ 0 w 367"/>
                <a:gd name="T67" fmla="*/ 240 h 240"/>
                <a:gd name="T68" fmla="*/ 0 w 367"/>
                <a:gd name="T6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7" h="240">
                  <a:moveTo>
                    <a:pt x="82" y="27"/>
                  </a:moveTo>
                  <a:cubicBezTo>
                    <a:pt x="367" y="120"/>
                    <a:pt x="367" y="120"/>
                    <a:pt x="367" y="120"/>
                  </a:cubicBezTo>
                  <a:cubicBezTo>
                    <a:pt x="82" y="213"/>
                    <a:pt x="82" y="213"/>
                    <a:pt x="82" y="213"/>
                  </a:cubicBezTo>
                  <a:cubicBezTo>
                    <a:pt x="82" y="177"/>
                    <a:pt x="82" y="177"/>
                    <a:pt x="82" y="177"/>
                  </a:cubicBezTo>
                  <a:cubicBezTo>
                    <a:pt x="107" y="177"/>
                    <a:pt x="127" y="162"/>
                    <a:pt x="127" y="143"/>
                  </a:cubicBezTo>
                  <a:cubicBezTo>
                    <a:pt x="127" y="87"/>
                    <a:pt x="127" y="87"/>
                    <a:pt x="127" y="87"/>
                  </a:cubicBezTo>
                  <a:cubicBezTo>
                    <a:pt x="138" y="87"/>
                    <a:pt x="138" y="87"/>
                    <a:pt x="138" y="87"/>
                  </a:cubicBezTo>
                  <a:cubicBezTo>
                    <a:pt x="138" y="64"/>
                    <a:pt x="138" y="64"/>
                    <a:pt x="138" y="64"/>
                  </a:cubicBezTo>
                  <a:cubicBezTo>
                    <a:pt x="127" y="64"/>
                    <a:pt x="127" y="64"/>
                    <a:pt x="127" y="64"/>
                  </a:cubicBezTo>
                  <a:cubicBezTo>
                    <a:pt x="102" y="64"/>
                    <a:pt x="102" y="64"/>
                    <a:pt x="102" y="64"/>
                  </a:cubicBezTo>
                  <a:cubicBezTo>
                    <a:pt x="91" y="64"/>
                    <a:pt x="91" y="64"/>
                    <a:pt x="91" y="64"/>
                  </a:cubicBezTo>
                  <a:cubicBezTo>
                    <a:pt x="91" y="87"/>
                    <a:pt x="91" y="87"/>
                    <a:pt x="91" y="87"/>
                  </a:cubicBezTo>
                  <a:cubicBezTo>
                    <a:pt x="102" y="87"/>
                    <a:pt x="102" y="87"/>
                    <a:pt x="102" y="87"/>
                  </a:cubicBezTo>
                  <a:cubicBezTo>
                    <a:pt x="102" y="143"/>
                    <a:pt x="102" y="143"/>
                    <a:pt x="102" y="143"/>
                  </a:cubicBezTo>
                  <a:cubicBezTo>
                    <a:pt x="102" y="150"/>
                    <a:pt x="93" y="156"/>
                    <a:pt x="82" y="156"/>
                  </a:cubicBezTo>
                  <a:lnTo>
                    <a:pt x="82" y="27"/>
                  </a:lnTo>
                  <a:close/>
                  <a:moveTo>
                    <a:pt x="0" y="0"/>
                  </a:moveTo>
                  <a:cubicBezTo>
                    <a:pt x="82" y="27"/>
                    <a:pt x="82" y="27"/>
                    <a:pt x="82" y="27"/>
                  </a:cubicBezTo>
                  <a:cubicBezTo>
                    <a:pt x="82" y="156"/>
                    <a:pt x="82" y="156"/>
                    <a:pt x="82" y="156"/>
                  </a:cubicBezTo>
                  <a:cubicBezTo>
                    <a:pt x="82" y="156"/>
                    <a:pt x="82" y="156"/>
                    <a:pt x="82" y="156"/>
                  </a:cubicBezTo>
                  <a:cubicBezTo>
                    <a:pt x="71" y="156"/>
                    <a:pt x="62" y="150"/>
                    <a:pt x="62" y="143"/>
                  </a:cubicBezTo>
                  <a:cubicBezTo>
                    <a:pt x="62" y="87"/>
                    <a:pt x="62" y="87"/>
                    <a:pt x="62" y="87"/>
                  </a:cubicBezTo>
                  <a:cubicBezTo>
                    <a:pt x="73" y="87"/>
                    <a:pt x="73" y="87"/>
                    <a:pt x="73" y="87"/>
                  </a:cubicBezTo>
                  <a:cubicBezTo>
                    <a:pt x="73" y="64"/>
                    <a:pt x="73" y="64"/>
                    <a:pt x="73" y="64"/>
                  </a:cubicBezTo>
                  <a:cubicBezTo>
                    <a:pt x="62" y="64"/>
                    <a:pt x="62" y="64"/>
                    <a:pt x="62" y="64"/>
                  </a:cubicBezTo>
                  <a:cubicBezTo>
                    <a:pt x="37" y="64"/>
                    <a:pt x="37" y="64"/>
                    <a:pt x="37" y="64"/>
                  </a:cubicBezTo>
                  <a:cubicBezTo>
                    <a:pt x="26" y="64"/>
                    <a:pt x="26" y="64"/>
                    <a:pt x="26" y="64"/>
                  </a:cubicBezTo>
                  <a:cubicBezTo>
                    <a:pt x="26" y="87"/>
                    <a:pt x="26" y="87"/>
                    <a:pt x="26" y="87"/>
                  </a:cubicBezTo>
                  <a:cubicBezTo>
                    <a:pt x="37" y="87"/>
                    <a:pt x="37" y="87"/>
                    <a:pt x="37" y="87"/>
                  </a:cubicBezTo>
                  <a:cubicBezTo>
                    <a:pt x="37" y="143"/>
                    <a:pt x="37" y="143"/>
                    <a:pt x="37" y="143"/>
                  </a:cubicBezTo>
                  <a:cubicBezTo>
                    <a:pt x="37" y="162"/>
                    <a:pt x="57" y="177"/>
                    <a:pt x="82" y="177"/>
                  </a:cubicBezTo>
                  <a:cubicBezTo>
                    <a:pt x="82" y="177"/>
                    <a:pt x="82" y="177"/>
                    <a:pt x="82" y="177"/>
                  </a:cubicBezTo>
                  <a:cubicBezTo>
                    <a:pt x="82" y="213"/>
                    <a:pt x="82" y="213"/>
                    <a:pt x="82" y="213"/>
                  </a:cubicBezTo>
                  <a:cubicBezTo>
                    <a:pt x="0" y="240"/>
                    <a:pt x="0" y="240"/>
                    <a:pt x="0" y="240"/>
                  </a:cubicBezTo>
                  <a:lnTo>
                    <a:pt x="0" y="0"/>
                  </a:lnTo>
                  <a:close/>
                </a:path>
              </a:pathLst>
            </a:custGeom>
            <a:solidFill>
              <a:srgbClr val="00B050"/>
            </a:solidFill>
            <a:ln>
              <a:noFill/>
            </a:ln>
          </p:spPr>
          <p:txBody>
            <a:bodyPr vert="horz" wrap="square" lIns="91416" tIns="45708" rIns="91416" bIns="45708" numCol="1" anchor="t" anchorCtr="0" compatLnSpc="1"/>
            <a:lstStyle/>
            <a:p>
              <a:endParaRPr lang="id-ID">
                <a:solidFill>
                  <a:srgbClr val="DCB68A"/>
                </a:solidFill>
              </a:endParaRPr>
            </a:p>
          </p:txBody>
        </p:sp>
        <p:sp>
          <p:nvSpPr>
            <p:cNvPr id="79" name="Freeform 73"/>
            <p:cNvSpPr>
              <a:spLocks noEditPoints="1"/>
            </p:cNvSpPr>
            <p:nvPr/>
          </p:nvSpPr>
          <p:spPr bwMode="auto">
            <a:xfrm>
              <a:off x="16267" y="4684"/>
              <a:ext cx="295" cy="515"/>
            </a:xfrm>
            <a:custGeom>
              <a:avLst/>
              <a:gdLst>
                <a:gd name="T0" fmla="*/ 37 w 86"/>
                <a:gd name="T1" fmla="*/ 128 h 150"/>
                <a:gd name="T2" fmla="*/ 34 w 86"/>
                <a:gd name="T3" fmla="*/ 127 h 150"/>
                <a:gd name="T4" fmla="*/ 34 w 86"/>
                <a:gd name="T5" fmla="*/ 150 h 150"/>
                <a:gd name="T6" fmla="*/ 45 w 86"/>
                <a:gd name="T7" fmla="*/ 142 h 150"/>
                <a:gd name="T8" fmla="*/ 37 w 86"/>
                <a:gd name="T9" fmla="*/ 128 h 150"/>
                <a:gd name="T10" fmla="*/ 34 w 86"/>
                <a:gd name="T11" fmla="*/ 118 h 150"/>
                <a:gd name="T12" fmla="*/ 34 w 86"/>
                <a:gd name="T13" fmla="*/ 51 h 150"/>
                <a:gd name="T14" fmla="*/ 51 w 86"/>
                <a:gd name="T15" fmla="*/ 46 h 150"/>
                <a:gd name="T16" fmla="*/ 61 w 86"/>
                <a:gd name="T17" fmla="*/ 8 h 150"/>
                <a:gd name="T18" fmla="*/ 72 w 86"/>
                <a:gd name="T19" fmla="*/ 1 h 150"/>
                <a:gd name="T20" fmla="*/ 78 w 86"/>
                <a:gd name="T21" fmla="*/ 12 h 150"/>
                <a:gd name="T22" fmla="*/ 69 w 86"/>
                <a:gd name="T23" fmla="*/ 51 h 150"/>
                <a:gd name="T24" fmla="*/ 82 w 86"/>
                <a:gd name="T25" fmla="*/ 84 h 150"/>
                <a:gd name="T26" fmla="*/ 77 w 86"/>
                <a:gd name="T27" fmla="*/ 103 h 150"/>
                <a:gd name="T28" fmla="*/ 77 w 86"/>
                <a:gd name="T29" fmla="*/ 103 h 150"/>
                <a:gd name="T30" fmla="*/ 86 w 86"/>
                <a:gd name="T31" fmla="*/ 117 h 150"/>
                <a:gd name="T32" fmla="*/ 83 w 86"/>
                <a:gd name="T33" fmla="*/ 130 h 150"/>
                <a:gd name="T34" fmla="*/ 34 w 86"/>
                <a:gd name="T35" fmla="*/ 118 h 150"/>
                <a:gd name="T36" fmla="*/ 34 w 86"/>
                <a:gd name="T37" fmla="*/ 127 h 150"/>
                <a:gd name="T38" fmla="*/ 23 w 86"/>
                <a:gd name="T39" fmla="*/ 136 h 150"/>
                <a:gd name="T40" fmla="*/ 31 w 86"/>
                <a:gd name="T41" fmla="*/ 150 h 150"/>
                <a:gd name="T42" fmla="*/ 34 w 86"/>
                <a:gd name="T43" fmla="*/ 150 h 150"/>
                <a:gd name="T44" fmla="*/ 34 w 86"/>
                <a:gd name="T45" fmla="*/ 127 h 150"/>
                <a:gd name="T46" fmla="*/ 34 w 86"/>
                <a:gd name="T47" fmla="*/ 51 h 150"/>
                <a:gd name="T48" fmla="*/ 34 w 86"/>
                <a:gd name="T49" fmla="*/ 118 h 150"/>
                <a:gd name="T50" fmla="*/ 0 w 86"/>
                <a:gd name="T51" fmla="*/ 109 h 150"/>
                <a:gd name="T52" fmla="*/ 3 w 86"/>
                <a:gd name="T53" fmla="*/ 96 h 150"/>
                <a:gd name="T54" fmla="*/ 18 w 86"/>
                <a:gd name="T55" fmla="*/ 88 h 150"/>
                <a:gd name="T56" fmla="*/ 23 w 86"/>
                <a:gd name="T57" fmla="*/ 69 h 150"/>
                <a:gd name="T58" fmla="*/ 34 w 86"/>
                <a:gd name="T59" fmla="*/ 5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0">
                  <a:moveTo>
                    <a:pt x="37" y="128"/>
                  </a:moveTo>
                  <a:cubicBezTo>
                    <a:pt x="36" y="127"/>
                    <a:pt x="35" y="127"/>
                    <a:pt x="34" y="127"/>
                  </a:cubicBezTo>
                  <a:cubicBezTo>
                    <a:pt x="34" y="150"/>
                    <a:pt x="34" y="150"/>
                    <a:pt x="34" y="150"/>
                  </a:cubicBezTo>
                  <a:cubicBezTo>
                    <a:pt x="39" y="150"/>
                    <a:pt x="44" y="147"/>
                    <a:pt x="45" y="142"/>
                  </a:cubicBezTo>
                  <a:cubicBezTo>
                    <a:pt x="47" y="136"/>
                    <a:pt x="43" y="129"/>
                    <a:pt x="37" y="128"/>
                  </a:cubicBezTo>
                  <a:close/>
                  <a:moveTo>
                    <a:pt x="34" y="118"/>
                  </a:moveTo>
                  <a:cubicBezTo>
                    <a:pt x="34" y="51"/>
                    <a:pt x="34" y="51"/>
                    <a:pt x="34" y="51"/>
                  </a:cubicBezTo>
                  <a:cubicBezTo>
                    <a:pt x="39" y="48"/>
                    <a:pt x="45" y="46"/>
                    <a:pt x="51" y="46"/>
                  </a:cubicBezTo>
                  <a:cubicBezTo>
                    <a:pt x="61" y="8"/>
                    <a:pt x="61" y="8"/>
                    <a:pt x="61" y="8"/>
                  </a:cubicBezTo>
                  <a:cubicBezTo>
                    <a:pt x="62" y="3"/>
                    <a:pt x="67" y="0"/>
                    <a:pt x="72" y="1"/>
                  </a:cubicBezTo>
                  <a:cubicBezTo>
                    <a:pt x="77" y="2"/>
                    <a:pt x="80" y="7"/>
                    <a:pt x="78" y="12"/>
                  </a:cubicBezTo>
                  <a:cubicBezTo>
                    <a:pt x="69" y="51"/>
                    <a:pt x="69" y="51"/>
                    <a:pt x="69" y="51"/>
                  </a:cubicBezTo>
                  <a:cubicBezTo>
                    <a:pt x="79" y="57"/>
                    <a:pt x="86" y="68"/>
                    <a:pt x="82" y="84"/>
                  </a:cubicBezTo>
                  <a:cubicBezTo>
                    <a:pt x="82" y="84"/>
                    <a:pt x="79" y="97"/>
                    <a:pt x="77" y="103"/>
                  </a:cubicBezTo>
                  <a:cubicBezTo>
                    <a:pt x="77" y="103"/>
                    <a:pt x="77" y="103"/>
                    <a:pt x="77" y="103"/>
                  </a:cubicBezTo>
                  <a:cubicBezTo>
                    <a:pt x="75" y="112"/>
                    <a:pt x="86" y="117"/>
                    <a:pt x="86" y="117"/>
                  </a:cubicBezTo>
                  <a:cubicBezTo>
                    <a:pt x="83" y="130"/>
                    <a:pt x="83" y="130"/>
                    <a:pt x="83" y="130"/>
                  </a:cubicBezTo>
                  <a:lnTo>
                    <a:pt x="34" y="118"/>
                  </a:lnTo>
                  <a:close/>
                  <a:moveTo>
                    <a:pt x="34" y="127"/>
                  </a:moveTo>
                  <a:cubicBezTo>
                    <a:pt x="29" y="127"/>
                    <a:pt x="24" y="131"/>
                    <a:pt x="23" y="136"/>
                  </a:cubicBezTo>
                  <a:cubicBezTo>
                    <a:pt x="21" y="142"/>
                    <a:pt x="25" y="148"/>
                    <a:pt x="31" y="150"/>
                  </a:cubicBezTo>
                  <a:cubicBezTo>
                    <a:pt x="32" y="150"/>
                    <a:pt x="33" y="150"/>
                    <a:pt x="34" y="150"/>
                  </a:cubicBezTo>
                  <a:cubicBezTo>
                    <a:pt x="34" y="127"/>
                    <a:pt x="34" y="127"/>
                    <a:pt x="34" y="127"/>
                  </a:cubicBezTo>
                  <a:close/>
                  <a:moveTo>
                    <a:pt x="34" y="51"/>
                  </a:moveTo>
                  <a:cubicBezTo>
                    <a:pt x="34" y="118"/>
                    <a:pt x="34" y="118"/>
                    <a:pt x="34" y="118"/>
                  </a:cubicBezTo>
                  <a:cubicBezTo>
                    <a:pt x="0" y="109"/>
                    <a:pt x="0" y="109"/>
                    <a:pt x="0" y="109"/>
                  </a:cubicBezTo>
                  <a:cubicBezTo>
                    <a:pt x="3" y="96"/>
                    <a:pt x="3" y="96"/>
                    <a:pt x="3" y="96"/>
                  </a:cubicBezTo>
                  <a:cubicBezTo>
                    <a:pt x="3" y="96"/>
                    <a:pt x="16" y="97"/>
                    <a:pt x="18" y="88"/>
                  </a:cubicBezTo>
                  <a:cubicBezTo>
                    <a:pt x="20" y="80"/>
                    <a:pt x="23" y="69"/>
                    <a:pt x="23" y="69"/>
                  </a:cubicBezTo>
                  <a:cubicBezTo>
                    <a:pt x="25" y="61"/>
                    <a:pt x="29" y="55"/>
                    <a:pt x="34" y="51"/>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80" name="Freeform 74"/>
            <p:cNvSpPr>
              <a:spLocks noEditPoints="1"/>
            </p:cNvSpPr>
            <p:nvPr/>
          </p:nvSpPr>
          <p:spPr bwMode="auto">
            <a:xfrm>
              <a:off x="13692" y="2920"/>
              <a:ext cx="592" cy="725"/>
            </a:xfrm>
            <a:custGeom>
              <a:avLst/>
              <a:gdLst>
                <a:gd name="T0" fmla="*/ 172 w 172"/>
                <a:gd name="T1" fmla="*/ 9 h 211"/>
                <a:gd name="T2" fmla="*/ 121 w 172"/>
                <a:gd name="T3" fmla="*/ 37 h 211"/>
                <a:gd name="T4" fmla="*/ 143 w 172"/>
                <a:gd name="T5" fmla="*/ 211 h 211"/>
                <a:gd name="T6" fmla="*/ 124 w 172"/>
                <a:gd name="T7" fmla="*/ 165 h 211"/>
                <a:gd name="T8" fmla="*/ 131 w 172"/>
                <a:gd name="T9" fmla="*/ 108 h 211"/>
                <a:gd name="T10" fmla="*/ 121 w 172"/>
                <a:gd name="T11" fmla="*/ 86 h 211"/>
                <a:gd name="T12" fmla="*/ 129 w 172"/>
                <a:gd name="T13" fmla="*/ 146 h 211"/>
                <a:gd name="T14" fmla="*/ 127 w 172"/>
                <a:gd name="T15" fmla="*/ 116 h 211"/>
                <a:gd name="T16" fmla="*/ 121 w 172"/>
                <a:gd name="T17" fmla="*/ 156 h 211"/>
                <a:gd name="T18" fmla="*/ 121 w 172"/>
                <a:gd name="T19" fmla="*/ 9 h 211"/>
                <a:gd name="T20" fmla="*/ 98 w 172"/>
                <a:gd name="T21" fmla="*/ 37 h 211"/>
                <a:gd name="T22" fmla="*/ 110 w 172"/>
                <a:gd name="T23" fmla="*/ 88 h 211"/>
                <a:gd name="T24" fmla="*/ 100 w 172"/>
                <a:gd name="T25" fmla="*/ 81 h 211"/>
                <a:gd name="T26" fmla="*/ 121 w 172"/>
                <a:gd name="T27" fmla="*/ 211 h 211"/>
                <a:gd name="T28" fmla="*/ 101 w 172"/>
                <a:gd name="T29" fmla="*/ 163 h 211"/>
                <a:gd name="T30" fmla="*/ 121 w 172"/>
                <a:gd name="T31" fmla="*/ 211 h 211"/>
                <a:gd name="T32" fmla="*/ 113 w 172"/>
                <a:gd name="T33" fmla="*/ 148 h 211"/>
                <a:gd name="T34" fmla="*/ 121 w 172"/>
                <a:gd name="T35" fmla="*/ 156 h 211"/>
                <a:gd name="T36" fmla="*/ 98 w 172"/>
                <a:gd name="T37" fmla="*/ 0 h 211"/>
                <a:gd name="T38" fmla="*/ 71 w 172"/>
                <a:gd name="T39" fmla="*/ 0 h 211"/>
                <a:gd name="T40" fmla="*/ 98 w 172"/>
                <a:gd name="T41" fmla="*/ 80 h 211"/>
                <a:gd name="T42" fmla="*/ 71 w 172"/>
                <a:gd name="T43" fmla="*/ 37 h 211"/>
                <a:gd name="T44" fmla="*/ 71 w 172"/>
                <a:gd name="T45" fmla="*/ 166 h 211"/>
                <a:gd name="T46" fmla="*/ 98 w 172"/>
                <a:gd name="T47" fmla="*/ 141 h 211"/>
                <a:gd name="T48" fmla="*/ 98 w 172"/>
                <a:gd name="T49" fmla="*/ 160 h 211"/>
                <a:gd name="T50" fmla="*/ 74 w 172"/>
                <a:gd name="T51" fmla="*/ 124 h 211"/>
                <a:gd name="T52" fmla="*/ 71 w 172"/>
                <a:gd name="T53" fmla="*/ 118 h 211"/>
                <a:gd name="T54" fmla="*/ 71 w 172"/>
                <a:gd name="T55" fmla="*/ 98 h 211"/>
                <a:gd name="T56" fmla="*/ 71 w 172"/>
                <a:gd name="T57" fmla="*/ 0 h 211"/>
                <a:gd name="T58" fmla="*/ 60 w 172"/>
                <a:gd name="T59" fmla="*/ 0 h 211"/>
                <a:gd name="T60" fmla="*/ 71 w 172"/>
                <a:gd name="T61" fmla="*/ 88 h 211"/>
                <a:gd name="T62" fmla="*/ 60 w 172"/>
                <a:gd name="T63" fmla="*/ 37 h 211"/>
                <a:gd name="T64" fmla="*/ 60 w 172"/>
                <a:gd name="T65" fmla="*/ 120 h 211"/>
                <a:gd name="T66" fmla="*/ 65 w 172"/>
                <a:gd name="T67" fmla="*/ 166 h 211"/>
                <a:gd name="T68" fmla="*/ 71 w 172"/>
                <a:gd name="T69" fmla="*/ 98 h 211"/>
                <a:gd name="T70" fmla="*/ 71 w 172"/>
                <a:gd name="T71" fmla="*/ 98 h 211"/>
                <a:gd name="T72" fmla="*/ 60 w 172"/>
                <a:gd name="T73" fmla="*/ 9 h 211"/>
                <a:gd name="T74" fmla="*/ 12 w 172"/>
                <a:gd name="T75" fmla="*/ 23 h 211"/>
                <a:gd name="T76" fmla="*/ 60 w 172"/>
                <a:gd name="T77" fmla="*/ 100 h 211"/>
                <a:gd name="T78" fmla="*/ 28 w 172"/>
                <a:gd name="T79" fmla="*/ 118 h 211"/>
                <a:gd name="T80" fmla="*/ 29 w 172"/>
                <a:gd name="T81" fmla="*/ 134 h 211"/>
                <a:gd name="T82" fmla="*/ 34 w 172"/>
                <a:gd name="T83" fmla="*/ 127 h 211"/>
                <a:gd name="T84" fmla="*/ 47 w 172"/>
                <a:gd name="T85" fmla="*/ 120 h 211"/>
                <a:gd name="T86" fmla="*/ 36 w 172"/>
                <a:gd name="T87" fmla="*/ 178 h 211"/>
                <a:gd name="T88" fmla="*/ 45 w 172"/>
                <a:gd name="T89" fmla="*/ 163 h 211"/>
                <a:gd name="T90" fmla="*/ 60 w 172"/>
                <a:gd name="T91" fmla="*/ 211 h 211"/>
                <a:gd name="T92" fmla="*/ 0 w 172"/>
                <a:gd name="T93"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1">
                  <a:moveTo>
                    <a:pt x="121" y="0"/>
                  </a:moveTo>
                  <a:cubicBezTo>
                    <a:pt x="172" y="0"/>
                    <a:pt x="172" y="0"/>
                    <a:pt x="172" y="0"/>
                  </a:cubicBezTo>
                  <a:cubicBezTo>
                    <a:pt x="172" y="9"/>
                    <a:pt x="172" y="9"/>
                    <a:pt x="172" y="9"/>
                  </a:cubicBezTo>
                  <a:cubicBezTo>
                    <a:pt x="121" y="9"/>
                    <a:pt x="121" y="9"/>
                    <a:pt x="121" y="9"/>
                  </a:cubicBezTo>
                  <a:cubicBezTo>
                    <a:pt x="121" y="0"/>
                    <a:pt x="121" y="0"/>
                    <a:pt x="121" y="0"/>
                  </a:cubicBezTo>
                  <a:close/>
                  <a:moveTo>
                    <a:pt x="121" y="37"/>
                  </a:moveTo>
                  <a:cubicBezTo>
                    <a:pt x="172" y="37"/>
                    <a:pt x="172" y="37"/>
                    <a:pt x="172" y="37"/>
                  </a:cubicBezTo>
                  <a:cubicBezTo>
                    <a:pt x="172" y="183"/>
                    <a:pt x="172" y="183"/>
                    <a:pt x="172" y="183"/>
                  </a:cubicBezTo>
                  <a:cubicBezTo>
                    <a:pt x="172" y="198"/>
                    <a:pt x="159" y="211"/>
                    <a:pt x="143" y="211"/>
                  </a:cubicBezTo>
                  <a:cubicBezTo>
                    <a:pt x="121" y="211"/>
                    <a:pt x="121" y="211"/>
                    <a:pt x="121" y="211"/>
                  </a:cubicBezTo>
                  <a:cubicBezTo>
                    <a:pt x="121" y="166"/>
                    <a:pt x="121" y="166"/>
                    <a:pt x="121" y="166"/>
                  </a:cubicBezTo>
                  <a:cubicBezTo>
                    <a:pt x="122" y="166"/>
                    <a:pt x="123" y="166"/>
                    <a:pt x="124" y="165"/>
                  </a:cubicBezTo>
                  <a:cubicBezTo>
                    <a:pt x="130" y="163"/>
                    <a:pt x="134" y="159"/>
                    <a:pt x="138" y="153"/>
                  </a:cubicBezTo>
                  <a:cubicBezTo>
                    <a:pt x="142" y="145"/>
                    <a:pt x="145" y="137"/>
                    <a:pt x="145" y="128"/>
                  </a:cubicBezTo>
                  <a:cubicBezTo>
                    <a:pt x="145" y="115"/>
                    <a:pt x="140" y="108"/>
                    <a:pt x="131" y="108"/>
                  </a:cubicBezTo>
                  <a:cubicBezTo>
                    <a:pt x="128" y="108"/>
                    <a:pt x="125" y="109"/>
                    <a:pt x="121" y="111"/>
                  </a:cubicBezTo>
                  <a:cubicBezTo>
                    <a:pt x="127" y="85"/>
                    <a:pt x="127" y="85"/>
                    <a:pt x="127" y="85"/>
                  </a:cubicBezTo>
                  <a:cubicBezTo>
                    <a:pt x="121" y="86"/>
                    <a:pt x="121" y="86"/>
                    <a:pt x="121" y="86"/>
                  </a:cubicBezTo>
                  <a:cubicBezTo>
                    <a:pt x="121" y="37"/>
                    <a:pt x="121" y="37"/>
                    <a:pt x="121" y="37"/>
                  </a:cubicBezTo>
                  <a:close/>
                  <a:moveTo>
                    <a:pt x="121" y="156"/>
                  </a:moveTo>
                  <a:cubicBezTo>
                    <a:pt x="123" y="155"/>
                    <a:pt x="126" y="152"/>
                    <a:pt x="129" y="146"/>
                  </a:cubicBezTo>
                  <a:cubicBezTo>
                    <a:pt x="131" y="140"/>
                    <a:pt x="133" y="134"/>
                    <a:pt x="133" y="129"/>
                  </a:cubicBezTo>
                  <a:cubicBezTo>
                    <a:pt x="133" y="123"/>
                    <a:pt x="132" y="119"/>
                    <a:pt x="129" y="117"/>
                  </a:cubicBezTo>
                  <a:cubicBezTo>
                    <a:pt x="129" y="117"/>
                    <a:pt x="128" y="116"/>
                    <a:pt x="127" y="116"/>
                  </a:cubicBezTo>
                  <a:cubicBezTo>
                    <a:pt x="126" y="116"/>
                    <a:pt x="124" y="117"/>
                    <a:pt x="123" y="117"/>
                  </a:cubicBezTo>
                  <a:cubicBezTo>
                    <a:pt x="122" y="117"/>
                    <a:pt x="121" y="117"/>
                    <a:pt x="121" y="118"/>
                  </a:cubicBezTo>
                  <a:lnTo>
                    <a:pt x="121" y="156"/>
                  </a:lnTo>
                  <a:close/>
                  <a:moveTo>
                    <a:pt x="98" y="0"/>
                  </a:moveTo>
                  <a:cubicBezTo>
                    <a:pt x="121" y="0"/>
                    <a:pt x="121" y="0"/>
                    <a:pt x="121" y="0"/>
                  </a:cubicBezTo>
                  <a:cubicBezTo>
                    <a:pt x="121" y="9"/>
                    <a:pt x="121" y="9"/>
                    <a:pt x="121" y="9"/>
                  </a:cubicBezTo>
                  <a:cubicBezTo>
                    <a:pt x="98" y="9"/>
                    <a:pt x="98" y="9"/>
                    <a:pt x="98" y="9"/>
                  </a:cubicBezTo>
                  <a:cubicBezTo>
                    <a:pt x="98" y="0"/>
                    <a:pt x="98" y="0"/>
                    <a:pt x="98" y="0"/>
                  </a:cubicBezTo>
                  <a:close/>
                  <a:moveTo>
                    <a:pt x="98" y="37"/>
                  </a:moveTo>
                  <a:cubicBezTo>
                    <a:pt x="121" y="37"/>
                    <a:pt x="121" y="37"/>
                    <a:pt x="121" y="37"/>
                  </a:cubicBezTo>
                  <a:cubicBezTo>
                    <a:pt x="121" y="86"/>
                    <a:pt x="121" y="86"/>
                    <a:pt x="121" y="86"/>
                  </a:cubicBezTo>
                  <a:cubicBezTo>
                    <a:pt x="110" y="88"/>
                    <a:pt x="110" y="88"/>
                    <a:pt x="110" y="88"/>
                  </a:cubicBezTo>
                  <a:cubicBezTo>
                    <a:pt x="98" y="141"/>
                    <a:pt x="98" y="141"/>
                    <a:pt x="98" y="141"/>
                  </a:cubicBezTo>
                  <a:cubicBezTo>
                    <a:pt x="98" y="90"/>
                    <a:pt x="98" y="90"/>
                    <a:pt x="98" y="90"/>
                  </a:cubicBezTo>
                  <a:cubicBezTo>
                    <a:pt x="100" y="81"/>
                    <a:pt x="100" y="81"/>
                    <a:pt x="100" y="81"/>
                  </a:cubicBezTo>
                  <a:cubicBezTo>
                    <a:pt x="100" y="81"/>
                    <a:pt x="99" y="81"/>
                    <a:pt x="98" y="80"/>
                  </a:cubicBezTo>
                  <a:cubicBezTo>
                    <a:pt x="98" y="37"/>
                    <a:pt x="98" y="37"/>
                    <a:pt x="98" y="37"/>
                  </a:cubicBezTo>
                  <a:close/>
                  <a:moveTo>
                    <a:pt x="121" y="211"/>
                  </a:moveTo>
                  <a:cubicBezTo>
                    <a:pt x="98" y="211"/>
                    <a:pt x="98" y="211"/>
                    <a:pt x="98" y="211"/>
                  </a:cubicBezTo>
                  <a:cubicBezTo>
                    <a:pt x="98" y="160"/>
                    <a:pt x="98" y="160"/>
                    <a:pt x="98" y="160"/>
                  </a:cubicBezTo>
                  <a:cubicBezTo>
                    <a:pt x="99" y="161"/>
                    <a:pt x="100" y="162"/>
                    <a:pt x="101" y="163"/>
                  </a:cubicBezTo>
                  <a:cubicBezTo>
                    <a:pt x="103" y="166"/>
                    <a:pt x="107" y="167"/>
                    <a:pt x="112" y="167"/>
                  </a:cubicBezTo>
                  <a:cubicBezTo>
                    <a:pt x="115" y="167"/>
                    <a:pt x="118" y="167"/>
                    <a:pt x="121" y="166"/>
                  </a:cubicBezTo>
                  <a:cubicBezTo>
                    <a:pt x="121" y="211"/>
                    <a:pt x="121" y="211"/>
                    <a:pt x="121" y="211"/>
                  </a:cubicBezTo>
                  <a:close/>
                  <a:moveTo>
                    <a:pt x="121" y="118"/>
                  </a:moveTo>
                  <a:cubicBezTo>
                    <a:pt x="120" y="118"/>
                    <a:pt x="120" y="118"/>
                    <a:pt x="120" y="119"/>
                  </a:cubicBezTo>
                  <a:cubicBezTo>
                    <a:pt x="113" y="148"/>
                    <a:pt x="113" y="148"/>
                    <a:pt x="113" y="148"/>
                  </a:cubicBezTo>
                  <a:cubicBezTo>
                    <a:pt x="113" y="149"/>
                    <a:pt x="113" y="150"/>
                    <a:pt x="113" y="151"/>
                  </a:cubicBezTo>
                  <a:cubicBezTo>
                    <a:pt x="113" y="154"/>
                    <a:pt x="115" y="156"/>
                    <a:pt x="119" y="156"/>
                  </a:cubicBezTo>
                  <a:cubicBezTo>
                    <a:pt x="120" y="156"/>
                    <a:pt x="120" y="156"/>
                    <a:pt x="121" y="156"/>
                  </a:cubicBezTo>
                  <a:lnTo>
                    <a:pt x="121" y="118"/>
                  </a:lnTo>
                  <a:close/>
                  <a:moveTo>
                    <a:pt x="71" y="0"/>
                  </a:moveTo>
                  <a:cubicBezTo>
                    <a:pt x="98" y="0"/>
                    <a:pt x="98" y="0"/>
                    <a:pt x="98" y="0"/>
                  </a:cubicBezTo>
                  <a:cubicBezTo>
                    <a:pt x="98" y="9"/>
                    <a:pt x="98" y="9"/>
                    <a:pt x="98" y="9"/>
                  </a:cubicBezTo>
                  <a:cubicBezTo>
                    <a:pt x="71" y="9"/>
                    <a:pt x="71" y="9"/>
                    <a:pt x="71" y="9"/>
                  </a:cubicBezTo>
                  <a:cubicBezTo>
                    <a:pt x="71" y="0"/>
                    <a:pt x="71" y="0"/>
                    <a:pt x="71" y="0"/>
                  </a:cubicBezTo>
                  <a:close/>
                  <a:moveTo>
                    <a:pt x="71" y="37"/>
                  </a:moveTo>
                  <a:cubicBezTo>
                    <a:pt x="98" y="37"/>
                    <a:pt x="98" y="37"/>
                    <a:pt x="98" y="37"/>
                  </a:cubicBezTo>
                  <a:cubicBezTo>
                    <a:pt x="98" y="80"/>
                    <a:pt x="98" y="80"/>
                    <a:pt x="98" y="80"/>
                  </a:cubicBezTo>
                  <a:cubicBezTo>
                    <a:pt x="96" y="80"/>
                    <a:pt x="94" y="80"/>
                    <a:pt x="91" y="80"/>
                  </a:cubicBezTo>
                  <a:cubicBezTo>
                    <a:pt x="85" y="80"/>
                    <a:pt x="78" y="83"/>
                    <a:pt x="71" y="88"/>
                  </a:cubicBezTo>
                  <a:cubicBezTo>
                    <a:pt x="71" y="37"/>
                    <a:pt x="71" y="37"/>
                    <a:pt x="71" y="37"/>
                  </a:cubicBezTo>
                  <a:close/>
                  <a:moveTo>
                    <a:pt x="98" y="211"/>
                  </a:moveTo>
                  <a:cubicBezTo>
                    <a:pt x="71" y="211"/>
                    <a:pt x="71" y="211"/>
                    <a:pt x="71" y="211"/>
                  </a:cubicBezTo>
                  <a:cubicBezTo>
                    <a:pt x="71" y="166"/>
                    <a:pt x="71" y="166"/>
                    <a:pt x="71" y="166"/>
                  </a:cubicBezTo>
                  <a:cubicBezTo>
                    <a:pt x="82" y="166"/>
                    <a:pt x="82" y="166"/>
                    <a:pt x="82" y="166"/>
                  </a:cubicBezTo>
                  <a:cubicBezTo>
                    <a:pt x="98" y="90"/>
                    <a:pt x="98" y="90"/>
                    <a:pt x="98" y="90"/>
                  </a:cubicBezTo>
                  <a:cubicBezTo>
                    <a:pt x="98" y="141"/>
                    <a:pt x="98" y="141"/>
                    <a:pt x="98" y="141"/>
                  </a:cubicBezTo>
                  <a:cubicBezTo>
                    <a:pt x="97" y="146"/>
                    <a:pt x="97" y="146"/>
                    <a:pt x="97" y="146"/>
                  </a:cubicBezTo>
                  <a:cubicBezTo>
                    <a:pt x="97" y="148"/>
                    <a:pt x="97" y="150"/>
                    <a:pt x="97" y="152"/>
                  </a:cubicBezTo>
                  <a:cubicBezTo>
                    <a:pt x="97" y="155"/>
                    <a:pt x="97" y="158"/>
                    <a:pt x="98" y="160"/>
                  </a:cubicBezTo>
                  <a:cubicBezTo>
                    <a:pt x="98" y="211"/>
                    <a:pt x="98" y="211"/>
                    <a:pt x="98" y="211"/>
                  </a:cubicBezTo>
                  <a:close/>
                  <a:moveTo>
                    <a:pt x="71" y="137"/>
                  </a:moveTo>
                  <a:cubicBezTo>
                    <a:pt x="74" y="124"/>
                    <a:pt x="74" y="124"/>
                    <a:pt x="74" y="124"/>
                  </a:cubicBezTo>
                  <a:cubicBezTo>
                    <a:pt x="73" y="124"/>
                    <a:pt x="72" y="124"/>
                    <a:pt x="71" y="123"/>
                  </a:cubicBezTo>
                  <a:cubicBezTo>
                    <a:pt x="71" y="137"/>
                    <a:pt x="71" y="137"/>
                    <a:pt x="71" y="137"/>
                  </a:cubicBezTo>
                  <a:close/>
                  <a:moveTo>
                    <a:pt x="71" y="118"/>
                  </a:moveTo>
                  <a:cubicBezTo>
                    <a:pt x="73" y="118"/>
                    <a:pt x="74" y="119"/>
                    <a:pt x="75" y="119"/>
                  </a:cubicBezTo>
                  <a:cubicBezTo>
                    <a:pt x="82" y="88"/>
                    <a:pt x="82" y="88"/>
                    <a:pt x="82" y="88"/>
                  </a:cubicBezTo>
                  <a:cubicBezTo>
                    <a:pt x="79" y="90"/>
                    <a:pt x="75" y="93"/>
                    <a:pt x="71" y="98"/>
                  </a:cubicBezTo>
                  <a:lnTo>
                    <a:pt x="71" y="118"/>
                  </a:lnTo>
                  <a:close/>
                  <a:moveTo>
                    <a:pt x="60" y="0"/>
                  </a:moveTo>
                  <a:cubicBezTo>
                    <a:pt x="71" y="0"/>
                    <a:pt x="71" y="0"/>
                    <a:pt x="71" y="0"/>
                  </a:cubicBezTo>
                  <a:cubicBezTo>
                    <a:pt x="71" y="9"/>
                    <a:pt x="71" y="9"/>
                    <a:pt x="71" y="9"/>
                  </a:cubicBezTo>
                  <a:cubicBezTo>
                    <a:pt x="60" y="9"/>
                    <a:pt x="60" y="9"/>
                    <a:pt x="60" y="9"/>
                  </a:cubicBezTo>
                  <a:cubicBezTo>
                    <a:pt x="60" y="0"/>
                    <a:pt x="60" y="0"/>
                    <a:pt x="60" y="0"/>
                  </a:cubicBezTo>
                  <a:close/>
                  <a:moveTo>
                    <a:pt x="60" y="37"/>
                  </a:moveTo>
                  <a:cubicBezTo>
                    <a:pt x="71" y="37"/>
                    <a:pt x="71" y="37"/>
                    <a:pt x="71" y="37"/>
                  </a:cubicBezTo>
                  <a:cubicBezTo>
                    <a:pt x="71" y="88"/>
                    <a:pt x="71" y="88"/>
                    <a:pt x="71" y="88"/>
                  </a:cubicBezTo>
                  <a:cubicBezTo>
                    <a:pt x="71" y="89"/>
                    <a:pt x="71" y="89"/>
                    <a:pt x="71" y="89"/>
                  </a:cubicBezTo>
                  <a:cubicBezTo>
                    <a:pt x="67" y="92"/>
                    <a:pt x="64" y="96"/>
                    <a:pt x="60" y="100"/>
                  </a:cubicBezTo>
                  <a:cubicBezTo>
                    <a:pt x="60" y="37"/>
                    <a:pt x="60" y="37"/>
                    <a:pt x="60" y="37"/>
                  </a:cubicBezTo>
                  <a:close/>
                  <a:moveTo>
                    <a:pt x="71" y="211"/>
                  </a:moveTo>
                  <a:cubicBezTo>
                    <a:pt x="60" y="211"/>
                    <a:pt x="60" y="211"/>
                    <a:pt x="60" y="211"/>
                  </a:cubicBezTo>
                  <a:cubicBezTo>
                    <a:pt x="60" y="120"/>
                    <a:pt x="60" y="120"/>
                    <a:pt x="60" y="120"/>
                  </a:cubicBezTo>
                  <a:cubicBezTo>
                    <a:pt x="64" y="121"/>
                    <a:pt x="68" y="122"/>
                    <a:pt x="71" y="123"/>
                  </a:cubicBezTo>
                  <a:cubicBezTo>
                    <a:pt x="71" y="137"/>
                    <a:pt x="71" y="137"/>
                    <a:pt x="71" y="137"/>
                  </a:cubicBezTo>
                  <a:cubicBezTo>
                    <a:pt x="65" y="166"/>
                    <a:pt x="65" y="166"/>
                    <a:pt x="65" y="166"/>
                  </a:cubicBezTo>
                  <a:cubicBezTo>
                    <a:pt x="71" y="166"/>
                    <a:pt x="71" y="166"/>
                    <a:pt x="71" y="166"/>
                  </a:cubicBezTo>
                  <a:cubicBezTo>
                    <a:pt x="71" y="211"/>
                    <a:pt x="71" y="211"/>
                    <a:pt x="71" y="211"/>
                  </a:cubicBezTo>
                  <a:close/>
                  <a:moveTo>
                    <a:pt x="71" y="98"/>
                  </a:moveTo>
                  <a:cubicBezTo>
                    <a:pt x="68" y="102"/>
                    <a:pt x="65" y="108"/>
                    <a:pt x="61" y="115"/>
                  </a:cubicBezTo>
                  <a:cubicBezTo>
                    <a:pt x="65" y="116"/>
                    <a:pt x="68" y="117"/>
                    <a:pt x="71" y="118"/>
                  </a:cubicBezTo>
                  <a:lnTo>
                    <a:pt x="71" y="98"/>
                  </a:lnTo>
                  <a:close/>
                  <a:moveTo>
                    <a:pt x="29" y="0"/>
                  </a:moveTo>
                  <a:cubicBezTo>
                    <a:pt x="60" y="0"/>
                    <a:pt x="60" y="0"/>
                    <a:pt x="60" y="0"/>
                  </a:cubicBezTo>
                  <a:cubicBezTo>
                    <a:pt x="60" y="9"/>
                    <a:pt x="60" y="9"/>
                    <a:pt x="60" y="9"/>
                  </a:cubicBezTo>
                  <a:cubicBezTo>
                    <a:pt x="26" y="9"/>
                    <a:pt x="26" y="9"/>
                    <a:pt x="26" y="9"/>
                  </a:cubicBezTo>
                  <a:cubicBezTo>
                    <a:pt x="18" y="9"/>
                    <a:pt x="12" y="15"/>
                    <a:pt x="12" y="23"/>
                  </a:cubicBezTo>
                  <a:cubicBezTo>
                    <a:pt x="12" y="23"/>
                    <a:pt x="12" y="23"/>
                    <a:pt x="12" y="23"/>
                  </a:cubicBezTo>
                  <a:cubicBezTo>
                    <a:pt x="12" y="30"/>
                    <a:pt x="18" y="37"/>
                    <a:pt x="26" y="37"/>
                  </a:cubicBezTo>
                  <a:cubicBezTo>
                    <a:pt x="60" y="37"/>
                    <a:pt x="60" y="37"/>
                    <a:pt x="60" y="37"/>
                  </a:cubicBezTo>
                  <a:cubicBezTo>
                    <a:pt x="60" y="100"/>
                    <a:pt x="60" y="100"/>
                    <a:pt x="60" y="100"/>
                  </a:cubicBezTo>
                  <a:cubicBezTo>
                    <a:pt x="57" y="104"/>
                    <a:pt x="54" y="109"/>
                    <a:pt x="51" y="114"/>
                  </a:cubicBezTo>
                  <a:cubicBezTo>
                    <a:pt x="48" y="114"/>
                    <a:pt x="46" y="113"/>
                    <a:pt x="45" y="113"/>
                  </a:cubicBezTo>
                  <a:cubicBezTo>
                    <a:pt x="38" y="113"/>
                    <a:pt x="32" y="115"/>
                    <a:pt x="28" y="118"/>
                  </a:cubicBezTo>
                  <a:cubicBezTo>
                    <a:pt x="23" y="120"/>
                    <a:pt x="21" y="124"/>
                    <a:pt x="21" y="128"/>
                  </a:cubicBezTo>
                  <a:cubicBezTo>
                    <a:pt x="21" y="130"/>
                    <a:pt x="22" y="131"/>
                    <a:pt x="23" y="133"/>
                  </a:cubicBezTo>
                  <a:cubicBezTo>
                    <a:pt x="24" y="134"/>
                    <a:pt x="26" y="134"/>
                    <a:pt x="29" y="134"/>
                  </a:cubicBezTo>
                  <a:cubicBezTo>
                    <a:pt x="30" y="134"/>
                    <a:pt x="31" y="134"/>
                    <a:pt x="33" y="133"/>
                  </a:cubicBezTo>
                  <a:cubicBezTo>
                    <a:pt x="34" y="132"/>
                    <a:pt x="35" y="131"/>
                    <a:pt x="35" y="130"/>
                  </a:cubicBezTo>
                  <a:cubicBezTo>
                    <a:pt x="35" y="129"/>
                    <a:pt x="34" y="128"/>
                    <a:pt x="34" y="127"/>
                  </a:cubicBezTo>
                  <a:cubicBezTo>
                    <a:pt x="34" y="127"/>
                    <a:pt x="33" y="126"/>
                    <a:pt x="33" y="126"/>
                  </a:cubicBezTo>
                  <a:cubicBezTo>
                    <a:pt x="34" y="124"/>
                    <a:pt x="35" y="123"/>
                    <a:pt x="38" y="122"/>
                  </a:cubicBezTo>
                  <a:cubicBezTo>
                    <a:pt x="40" y="121"/>
                    <a:pt x="43" y="120"/>
                    <a:pt x="47" y="120"/>
                  </a:cubicBezTo>
                  <a:cubicBezTo>
                    <a:pt x="44" y="125"/>
                    <a:pt x="42" y="129"/>
                    <a:pt x="40" y="134"/>
                  </a:cubicBezTo>
                  <a:cubicBezTo>
                    <a:pt x="33" y="148"/>
                    <a:pt x="30" y="159"/>
                    <a:pt x="30" y="167"/>
                  </a:cubicBezTo>
                  <a:cubicBezTo>
                    <a:pt x="30" y="173"/>
                    <a:pt x="32" y="176"/>
                    <a:pt x="36" y="178"/>
                  </a:cubicBezTo>
                  <a:cubicBezTo>
                    <a:pt x="37" y="179"/>
                    <a:pt x="41" y="180"/>
                    <a:pt x="45" y="180"/>
                  </a:cubicBezTo>
                  <a:cubicBezTo>
                    <a:pt x="44" y="178"/>
                    <a:pt x="44" y="176"/>
                    <a:pt x="44" y="173"/>
                  </a:cubicBezTo>
                  <a:cubicBezTo>
                    <a:pt x="44" y="170"/>
                    <a:pt x="44" y="167"/>
                    <a:pt x="45" y="163"/>
                  </a:cubicBezTo>
                  <a:cubicBezTo>
                    <a:pt x="47" y="150"/>
                    <a:pt x="52" y="136"/>
                    <a:pt x="59" y="120"/>
                  </a:cubicBezTo>
                  <a:cubicBezTo>
                    <a:pt x="59" y="120"/>
                    <a:pt x="60" y="120"/>
                    <a:pt x="60" y="120"/>
                  </a:cubicBezTo>
                  <a:cubicBezTo>
                    <a:pt x="60" y="211"/>
                    <a:pt x="60" y="211"/>
                    <a:pt x="60" y="211"/>
                  </a:cubicBezTo>
                  <a:cubicBezTo>
                    <a:pt x="29" y="211"/>
                    <a:pt x="29" y="211"/>
                    <a:pt x="29" y="211"/>
                  </a:cubicBezTo>
                  <a:cubicBezTo>
                    <a:pt x="13" y="211"/>
                    <a:pt x="0" y="198"/>
                    <a:pt x="0" y="183"/>
                  </a:cubicBezTo>
                  <a:cubicBezTo>
                    <a:pt x="0" y="29"/>
                    <a:pt x="0" y="29"/>
                    <a:pt x="0" y="29"/>
                  </a:cubicBezTo>
                  <a:cubicBezTo>
                    <a:pt x="0" y="13"/>
                    <a:pt x="13" y="0"/>
                    <a:pt x="29" y="0"/>
                  </a:cubicBezTo>
                  <a:close/>
                </a:path>
              </a:pathLst>
            </a:custGeom>
            <a:solidFill>
              <a:schemeClr val="bg1">
                <a:lumMod val="65000"/>
              </a:schemeClr>
            </a:solidFill>
            <a:ln>
              <a:noFill/>
            </a:ln>
          </p:spPr>
          <p:txBody>
            <a:bodyPr vert="horz" wrap="square" lIns="91416" tIns="45708" rIns="91416" bIns="45708" numCol="1" anchor="t" anchorCtr="0" compatLnSpc="1"/>
            <a:lstStyle/>
            <a:p>
              <a:endParaRPr lang="id-ID">
                <a:solidFill>
                  <a:srgbClr val="DCB68A"/>
                </a:solidFill>
              </a:endParaRPr>
            </a:p>
          </p:txBody>
        </p:sp>
        <p:sp>
          <p:nvSpPr>
            <p:cNvPr id="81" name="Freeform 75"/>
            <p:cNvSpPr>
              <a:spLocks noEditPoints="1"/>
            </p:cNvSpPr>
            <p:nvPr/>
          </p:nvSpPr>
          <p:spPr bwMode="auto">
            <a:xfrm>
              <a:off x="14832" y="3682"/>
              <a:ext cx="897" cy="900"/>
            </a:xfrm>
            <a:custGeom>
              <a:avLst/>
              <a:gdLst>
                <a:gd name="T0" fmla="*/ 249 w 261"/>
                <a:gd name="T1" fmla="*/ 220 h 262"/>
                <a:gd name="T2" fmla="*/ 261 w 261"/>
                <a:gd name="T3" fmla="*/ 70 h 262"/>
                <a:gd name="T4" fmla="*/ 249 w 261"/>
                <a:gd name="T5" fmla="*/ 70 h 262"/>
                <a:gd name="T6" fmla="*/ 249 w 261"/>
                <a:gd name="T7" fmla="*/ 154 h 262"/>
                <a:gd name="T8" fmla="*/ 227 w 261"/>
                <a:gd name="T9" fmla="*/ 180 h 262"/>
                <a:gd name="T10" fmla="*/ 209 w 261"/>
                <a:gd name="T11" fmla="*/ 262 h 262"/>
                <a:gd name="T12" fmla="*/ 209 w 261"/>
                <a:gd name="T13" fmla="*/ 262 h 262"/>
                <a:gd name="T14" fmla="*/ 209 w 261"/>
                <a:gd name="T15" fmla="*/ 15 h 262"/>
                <a:gd name="T16" fmla="*/ 203 w 261"/>
                <a:gd name="T17" fmla="*/ 28 h 262"/>
                <a:gd name="T18" fmla="*/ 209 w 261"/>
                <a:gd name="T19" fmla="*/ 50 h 262"/>
                <a:gd name="T20" fmla="*/ 201 w 261"/>
                <a:gd name="T21" fmla="*/ 120 h 262"/>
                <a:gd name="T22" fmla="*/ 209 w 261"/>
                <a:gd name="T23" fmla="*/ 197 h 262"/>
                <a:gd name="T24" fmla="*/ 209 w 261"/>
                <a:gd name="T25" fmla="*/ 197 h 262"/>
                <a:gd name="T26" fmla="*/ 195 w 261"/>
                <a:gd name="T27" fmla="*/ 232 h 262"/>
                <a:gd name="T28" fmla="*/ 168 w 261"/>
                <a:gd name="T29" fmla="*/ 36 h 262"/>
                <a:gd name="T30" fmla="*/ 195 w 261"/>
                <a:gd name="T31" fmla="*/ 20 h 262"/>
                <a:gd name="T32" fmla="*/ 195 w 261"/>
                <a:gd name="T33" fmla="*/ 50 h 262"/>
                <a:gd name="T34" fmla="*/ 195 w 261"/>
                <a:gd name="T35" fmla="*/ 120 h 262"/>
                <a:gd name="T36" fmla="*/ 168 w 261"/>
                <a:gd name="T37" fmla="*/ 220 h 262"/>
                <a:gd name="T38" fmla="*/ 192 w 261"/>
                <a:gd name="T39" fmla="*/ 249 h 262"/>
                <a:gd name="T40" fmla="*/ 168 w 261"/>
                <a:gd name="T41" fmla="*/ 21 h 262"/>
                <a:gd name="T42" fmla="*/ 168 w 261"/>
                <a:gd name="T43" fmla="*/ 44 h 262"/>
                <a:gd name="T44" fmla="*/ 135 w 261"/>
                <a:gd name="T45" fmla="*/ 120 h 262"/>
                <a:gd name="T46" fmla="*/ 167 w 261"/>
                <a:gd name="T47" fmla="*/ 198 h 262"/>
                <a:gd name="T48" fmla="*/ 167 w 261"/>
                <a:gd name="T49" fmla="*/ 167 h 262"/>
                <a:gd name="T50" fmla="*/ 130 w 261"/>
                <a:gd name="T51" fmla="*/ 147 h 262"/>
                <a:gd name="T52" fmla="*/ 93 w 261"/>
                <a:gd name="T53" fmla="*/ 44 h 262"/>
                <a:gd name="T54" fmla="*/ 130 w 261"/>
                <a:gd name="T55" fmla="*/ 0 h 262"/>
                <a:gd name="T56" fmla="*/ 126 w 261"/>
                <a:gd name="T57" fmla="*/ 120 h 262"/>
                <a:gd name="T58" fmla="*/ 130 w 261"/>
                <a:gd name="T59" fmla="*/ 159 h 262"/>
                <a:gd name="T60" fmla="*/ 130 w 261"/>
                <a:gd name="T61" fmla="*/ 179 h 262"/>
                <a:gd name="T62" fmla="*/ 130 w 261"/>
                <a:gd name="T63" fmla="*/ 198 h 262"/>
                <a:gd name="T64" fmla="*/ 93 w 261"/>
                <a:gd name="T65" fmla="*/ 3 h 262"/>
                <a:gd name="T66" fmla="*/ 93 w 261"/>
                <a:gd name="T67" fmla="*/ 36 h 262"/>
                <a:gd name="T68" fmla="*/ 67 w 261"/>
                <a:gd name="T69" fmla="*/ 20 h 262"/>
                <a:gd name="T70" fmla="*/ 67 w 261"/>
                <a:gd name="T71" fmla="*/ 70 h 262"/>
                <a:gd name="T72" fmla="*/ 92 w 261"/>
                <a:gd name="T73" fmla="*/ 147 h 262"/>
                <a:gd name="T74" fmla="*/ 92 w 261"/>
                <a:gd name="T75" fmla="*/ 179 h 262"/>
                <a:gd name="T76" fmla="*/ 93 w 261"/>
                <a:gd name="T77" fmla="*/ 198 h 262"/>
                <a:gd name="T78" fmla="*/ 67 w 261"/>
                <a:gd name="T79" fmla="*/ 171 h 262"/>
                <a:gd name="T80" fmla="*/ 69 w 261"/>
                <a:gd name="T81" fmla="*/ 232 h 262"/>
                <a:gd name="T82" fmla="*/ 58 w 261"/>
                <a:gd name="T83" fmla="*/ 28 h 262"/>
                <a:gd name="T84" fmla="*/ 67 w 261"/>
                <a:gd name="T85" fmla="*/ 9 h 262"/>
                <a:gd name="T86" fmla="*/ 67 w 261"/>
                <a:gd name="T87" fmla="*/ 120 h 262"/>
                <a:gd name="T88" fmla="*/ 67 w 261"/>
                <a:gd name="T89" fmla="*/ 188 h 262"/>
                <a:gd name="T90" fmla="*/ 67 w 261"/>
                <a:gd name="T91" fmla="*/ 232 h 262"/>
                <a:gd name="T92" fmla="*/ 67 w 261"/>
                <a:gd name="T93" fmla="*/ 232 h 262"/>
                <a:gd name="T94" fmla="*/ 52 w 261"/>
                <a:gd name="T95" fmla="*/ 50 h 262"/>
                <a:gd name="T96" fmla="*/ 12 w 261"/>
                <a:gd name="T97" fmla="*/ 220 h 262"/>
                <a:gd name="T98" fmla="*/ 52 w 261"/>
                <a:gd name="T99" fmla="*/ 232 h 262"/>
                <a:gd name="T100" fmla="*/ 52 w 261"/>
                <a:gd name="T101" fmla="*/ 232 h 262"/>
                <a:gd name="T102" fmla="*/ 12 w 261"/>
                <a:gd name="T103" fmla="*/ 114 h 262"/>
                <a:gd name="T104" fmla="*/ 0 w 261"/>
                <a:gd name="T105" fmla="*/ 104 h 262"/>
                <a:gd name="T106" fmla="*/ 12 w 261"/>
                <a:gd name="T107" fmla="*/ 15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2">
                  <a:moveTo>
                    <a:pt x="249" y="220"/>
                  </a:moveTo>
                  <a:cubicBezTo>
                    <a:pt x="249" y="154"/>
                    <a:pt x="249" y="154"/>
                    <a:pt x="249" y="154"/>
                  </a:cubicBezTo>
                  <a:cubicBezTo>
                    <a:pt x="251" y="157"/>
                    <a:pt x="252" y="160"/>
                    <a:pt x="252" y="164"/>
                  </a:cubicBezTo>
                  <a:cubicBezTo>
                    <a:pt x="252" y="220"/>
                    <a:pt x="252" y="220"/>
                    <a:pt x="252" y="220"/>
                  </a:cubicBezTo>
                  <a:cubicBezTo>
                    <a:pt x="249" y="220"/>
                    <a:pt x="249" y="220"/>
                    <a:pt x="249" y="220"/>
                  </a:cubicBezTo>
                  <a:close/>
                  <a:moveTo>
                    <a:pt x="249" y="114"/>
                  </a:moveTo>
                  <a:cubicBezTo>
                    <a:pt x="249" y="70"/>
                    <a:pt x="249" y="70"/>
                    <a:pt x="249" y="70"/>
                  </a:cubicBezTo>
                  <a:cubicBezTo>
                    <a:pt x="250" y="70"/>
                    <a:pt x="250" y="70"/>
                    <a:pt x="250" y="69"/>
                  </a:cubicBezTo>
                  <a:cubicBezTo>
                    <a:pt x="257" y="67"/>
                    <a:pt x="257" y="67"/>
                    <a:pt x="257" y="67"/>
                  </a:cubicBezTo>
                  <a:cubicBezTo>
                    <a:pt x="259" y="66"/>
                    <a:pt x="261" y="67"/>
                    <a:pt x="261" y="70"/>
                  </a:cubicBezTo>
                  <a:cubicBezTo>
                    <a:pt x="261" y="104"/>
                    <a:pt x="261" y="104"/>
                    <a:pt x="261" y="104"/>
                  </a:cubicBezTo>
                  <a:cubicBezTo>
                    <a:pt x="261" y="107"/>
                    <a:pt x="259" y="110"/>
                    <a:pt x="257" y="111"/>
                  </a:cubicBezTo>
                  <a:cubicBezTo>
                    <a:pt x="250" y="113"/>
                    <a:pt x="250" y="113"/>
                    <a:pt x="250" y="113"/>
                  </a:cubicBezTo>
                  <a:cubicBezTo>
                    <a:pt x="250" y="114"/>
                    <a:pt x="250" y="114"/>
                    <a:pt x="249" y="114"/>
                  </a:cubicBezTo>
                  <a:close/>
                  <a:moveTo>
                    <a:pt x="249" y="70"/>
                  </a:moveTo>
                  <a:cubicBezTo>
                    <a:pt x="249" y="114"/>
                    <a:pt x="249" y="114"/>
                    <a:pt x="249" y="114"/>
                  </a:cubicBezTo>
                  <a:cubicBezTo>
                    <a:pt x="248" y="114"/>
                    <a:pt x="246" y="112"/>
                    <a:pt x="246" y="110"/>
                  </a:cubicBezTo>
                  <a:cubicBezTo>
                    <a:pt x="246" y="76"/>
                    <a:pt x="246" y="76"/>
                    <a:pt x="246" y="76"/>
                  </a:cubicBezTo>
                  <a:cubicBezTo>
                    <a:pt x="246" y="74"/>
                    <a:pt x="248" y="71"/>
                    <a:pt x="249" y="70"/>
                  </a:cubicBezTo>
                  <a:close/>
                  <a:moveTo>
                    <a:pt x="249" y="154"/>
                  </a:moveTo>
                  <a:cubicBezTo>
                    <a:pt x="246" y="150"/>
                    <a:pt x="241" y="146"/>
                    <a:pt x="235" y="146"/>
                  </a:cubicBezTo>
                  <a:cubicBezTo>
                    <a:pt x="235" y="50"/>
                    <a:pt x="235" y="50"/>
                    <a:pt x="235" y="50"/>
                  </a:cubicBezTo>
                  <a:cubicBezTo>
                    <a:pt x="209" y="50"/>
                    <a:pt x="209" y="50"/>
                    <a:pt x="209" y="50"/>
                  </a:cubicBezTo>
                  <a:cubicBezTo>
                    <a:pt x="209" y="162"/>
                    <a:pt x="209" y="162"/>
                    <a:pt x="209" y="162"/>
                  </a:cubicBezTo>
                  <a:cubicBezTo>
                    <a:pt x="219" y="162"/>
                    <a:pt x="227" y="170"/>
                    <a:pt x="227" y="180"/>
                  </a:cubicBezTo>
                  <a:cubicBezTo>
                    <a:pt x="227" y="189"/>
                    <a:pt x="219" y="197"/>
                    <a:pt x="209" y="197"/>
                  </a:cubicBezTo>
                  <a:cubicBezTo>
                    <a:pt x="209" y="220"/>
                    <a:pt x="209" y="220"/>
                    <a:pt x="209" y="220"/>
                  </a:cubicBezTo>
                  <a:cubicBezTo>
                    <a:pt x="249" y="220"/>
                    <a:pt x="249" y="220"/>
                    <a:pt x="249" y="220"/>
                  </a:cubicBezTo>
                  <a:cubicBezTo>
                    <a:pt x="249" y="154"/>
                    <a:pt x="249" y="154"/>
                    <a:pt x="249" y="154"/>
                  </a:cubicBezTo>
                  <a:close/>
                  <a:moveTo>
                    <a:pt x="209" y="262"/>
                  </a:moveTo>
                  <a:cubicBezTo>
                    <a:pt x="209" y="232"/>
                    <a:pt x="209" y="232"/>
                    <a:pt x="209" y="232"/>
                  </a:cubicBezTo>
                  <a:cubicBezTo>
                    <a:pt x="226" y="232"/>
                    <a:pt x="226" y="232"/>
                    <a:pt x="226" y="232"/>
                  </a:cubicBezTo>
                  <a:cubicBezTo>
                    <a:pt x="226" y="249"/>
                    <a:pt x="226" y="249"/>
                    <a:pt x="226" y="249"/>
                  </a:cubicBezTo>
                  <a:cubicBezTo>
                    <a:pt x="226" y="257"/>
                    <a:pt x="220" y="262"/>
                    <a:pt x="213" y="262"/>
                  </a:cubicBezTo>
                  <a:cubicBezTo>
                    <a:pt x="209" y="262"/>
                    <a:pt x="209" y="262"/>
                    <a:pt x="209" y="262"/>
                  </a:cubicBezTo>
                  <a:close/>
                  <a:moveTo>
                    <a:pt x="209" y="44"/>
                  </a:moveTo>
                  <a:cubicBezTo>
                    <a:pt x="209" y="15"/>
                    <a:pt x="209" y="15"/>
                    <a:pt x="209" y="15"/>
                  </a:cubicBezTo>
                  <a:cubicBezTo>
                    <a:pt x="225" y="23"/>
                    <a:pt x="235" y="33"/>
                    <a:pt x="235" y="44"/>
                  </a:cubicBezTo>
                  <a:lnTo>
                    <a:pt x="209" y="44"/>
                  </a:lnTo>
                  <a:close/>
                  <a:moveTo>
                    <a:pt x="209" y="15"/>
                  </a:moveTo>
                  <a:cubicBezTo>
                    <a:pt x="209" y="44"/>
                    <a:pt x="209" y="44"/>
                    <a:pt x="209" y="44"/>
                  </a:cubicBezTo>
                  <a:cubicBezTo>
                    <a:pt x="195" y="44"/>
                    <a:pt x="195" y="44"/>
                    <a:pt x="195" y="44"/>
                  </a:cubicBezTo>
                  <a:cubicBezTo>
                    <a:pt x="195" y="37"/>
                    <a:pt x="195" y="37"/>
                    <a:pt x="195" y="37"/>
                  </a:cubicBezTo>
                  <a:cubicBezTo>
                    <a:pt x="195" y="37"/>
                    <a:pt x="195" y="37"/>
                    <a:pt x="195" y="37"/>
                  </a:cubicBezTo>
                  <a:cubicBezTo>
                    <a:pt x="199" y="37"/>
                    <a:pt x="203" y="33"/>
                    <a:pt x="203" y="28"/>
                  </a:cubicBezTo>
                  <a:cubicBezTo>
                    <a:pt x="203" y="24"/>
                    <a:pt x="199" y="20"/>
                    <a:pt x="195" y="20"/>
                  </a:cubicBezTo>
                  <a:cubicBezTo>
                    <a:pt x="195" y="20"/>
                    <a:pt x="195" y="20"/>
                    <a:pt x="195" y="20"/>
                  </a:cubicBezTo>
                  <a:cubicBezTo>
                    <a:pt x="195" y="9"/>
                    <a:pt x="195" y="9"/>
                    <a:pt x="195" y="9"/>
                  </a:cubicBezTo>
                  <a:cubicBezTo>
                    <a:pt x="200" y="11"/>
                    <a:pt x="205" y="13"/>
                    <a:pt x="209" y="15"/>
                  </a:cubicBezTo>
                  <a:close/>
                  <a:moveTo>
                    <a:pt x="209" y="50"/>
                  </a:moveTo>
                  <a:cubicBezTo>
                    <a:pt x="209" y="162"/>
                    <a:pt x="209" y="162"/>
                    <a:pt x="209" y="162"/>
                  </a:cubicBezTo>
                  <a:cubicBezTo>
                    <a:pt x="209" y="162"/>
                    <a:pt x="209" y="162"/>
                    <a:pt x="209" y="162"/>
                  </a:cubicBezTo>
                  <a:cubicBezTo>
                    <a:pt x="203" y="162"/>
                    <a:pt x="198" y="166"/>
                    <a:pt x="195" y="171"/>
                  </a:cubicBezTo>
                  <a:cubicBezTo>
                    <a:pt x="195" y="120"/>
                    <a:pt x="195" y="120"/>
                    <a:pt x="195" y="120"/>
                  </a:cubicBezTo>
                  <a:cubicBezTo>
                    <a:pt x="201" y="120"/>
                    <a:pt x="201" y="120"/>
                    <a:pt x="201" y="120"/>
                  </a:cubicBezTo>
                  <a:cubicBezTo>
                    <a:pt x="201" y="70"/>
                    <a:pt x="201" y="70"/>
                    <a:pt x="201" y="70"/>
                  </a:cubicBezTo>
                  <a:cubicBezTo>
                    <a:pt x="195" y="70"/>
                    <a:pt x="195" y="70"/>
                    <a:pt x="195" y="70"/>
                  </a:cubicBezTo>
                  <a:cubicBezTo>
                    <a:pt x="195" y="50"/>
                    <a:pt x="195" y="50"/>
                    <a:pt x="195" y="50"/>
                  </a:cubicBezTo>
                  <a:cubicBezTo>
                    <a:pt x="209" y="50"/>
                    <a:pt x="209" y="50"/>
                    <a:pt x="209" y="50"/>
                  </a:cubicBezTo>
                  <a:close/>
                  <a:moveTo>
                    <a:pt x="209" y="197"/>
                  </a:moveTo>
                  <a:cubicBezTo>
                    <a:pt x="209" y="220"/>
                    <a:pt x="209" y="220"/>
                    <a:pt x="209" y="220"/>
                  </a:cubicBezTo>
                  <a:cubicBezTo>
                    <a:pt x="195" y="220"/>
                    <a:pt x="195" y="220"/>
                    <a:pt x="195" y="220"/>
                  </a:cubicBezTo>
                  <a:cubicBezTo>
                    <a:pt x="195" y="188"/>
                    <a:pt x="195" y="188"/>
                    <a:pt x="195" y="188"/>
                  </a:cubicBezTo>
                  <a:cubicBezTo>
                    <a:pt x="198" y="193"/>
                    <a:pt x="203" y="197"/>
                    <a:pt x="209" y="197"/>
                  </a:cubicBezTo>
                  <a:cubicBezTo>
                    <a:pt x="209" y="197"/>
                    <a:pt x="209" y="197"/>
                    <a:pt x="209" y="197"/>
                  </a:cubicBezTo>
                  <a:close/>
                  <a:moveTo>
                    <a:pt x="209" y="232"/>
                  </a:moveTo>
                  <a:cubicBezTo>
                    <a:pt x="209" y="262"/>
                    <a:pt x="209" y="262"/>
                    <a:pt x="209" y="262"/>
                  </a:cubicBezTo>
                  <a:cubicBezTo>
                    <a:pt x="206" y="262"/>
                    <a:pt x="206" y="262"/>
                    <a:pt x="206" y="262"/>
                  </a:cubicBezTo>
                  <a:cubicBezTo>
                    <a:pt x="201" y="262"/>
                    <a:pt x="197" y="260"/>
                    <a:pt x="195" y="257"/>
                  </a:cubicBezTo>
                  <a:cubicBezTo>
                    <a:pt x="195" y="232"/>
                    <a:pt x="195" y="232"/>
                    <a:pt x="195" y="232"/>
                  </a:cubicBezTo>
                  <a:lnTo>
                    <a:pt x="209" y="232"/>
                  </a:lnTo>
                  <a:close/>
                  <a:moveTo>
                    <a:pt x="171" y="20"/>
                  </a:moveTo>
                  <a:cubicBezTo>
                    <a:pt x="175" y="20"/>
                    <a:pt x="179" y="24"/>
                    <a:pt x="179" y="28"/>
                  </a:cubicBezTo>
                  <a:cubicBezTo>
                    <a:pt x="179" y="33"/>
                    <a:pt x="175" y="37"/>
                    <a:pt x="171" y="37"/>
                  </a:cubicBezTo>
                  <a:cubicBezTo>
                    <a:pt x="170" y="37"/>
                    <a:pt x="169" y="37"/>
                    <a:pt x="168" y="36"/>
                  </a:cubicBezTo>
                  <a:cubicBezTo>
                    <a:pt x="168" y="44"/>
                    <a:pt x="168" y="44"/>
                    <a:pt x="168" y="44"/>
                  </a:cubicBezTo>
                  <a:cubicBezTo>
                    <a:pt x="195" y="44"/>
                    <a:pt x="195" y="44"/>
                    <a:pt x="195" y="44"/>
                  </a:cubicBezTo>
                  <a:cubicBezTo>
                    <a:pt x="195" y="37"/>
                    <a:pt x="195" y="37"/>
                    <a:pt x="195" y="37"/>
                  </a:cubicBezTo>
                  <a:cubicBezTo>
                    <a:pt x="190" y="37"/>
                    <a:pt x="186" y="33"/>
                    <a:pt x="186" y="28"/>
                  </a:cubicBezTo>
                  <a:cubicBezTo>
                    <a:pt x="186" y="24"/>
                    <a:pt x="190" y="20"/>
                    <a:pt x="195" y="20"/>
                  </a:cubicBezTo>
                  <a:cubicBezTo>
                    <a:pt x="195" y="9"/>
                    <a:pt x="195" y="9"/>
                    <a:pt x="195" y="9"/>
                  </a:cubicBezTo>
                  <a:cubicBezTo>
                    <a:pt x="187" y="6"/>
                    <a:pt x="178" y="4"/>
                    <a:pt x="168" y="3"/>
                  </a:cubicBezTo>
                  <a:cubicBezTo>
                    <a:pt x="168" y="21"/>
                    <a:pt x="168" y="21"/>
                    <a:pt x="168" y="21"/>
                  </a:cubicBezTo>
                  <a:cubicBezTo>
                    <a:pt x="169" y="20"/>
                    <a:pt x="170" y="20"/>
                    <a:pt x="171" y="20"/>
                  </a:cubicBezTo>
                  <a:close/>
                  <a:moveTo>
                    <a:pt x="195" y="50"/>
                  </a:moveTo>
                  <a:cubicBezTo>
                    <a:pt x="195" y="70"/>
                    <a:pt x="195" y="70"/>
                    <a:pt x="195" y="70"/>
                  </a:cubicBezTo>
                  <a:cubicBezTo>
                    <a:pt x="168" y="70"/>
                    <a:pt x="168" y="70"/>
                    <a:pt x="168" y="70"/>
                  </a:cubicBezTo>
                  <a:cubicBezTo>
                    <a:pt x="168" y="50"/>
                    <a:pt x="168" y="50"/>
                    <a:pt x="168" y="50"/>
                  </a:cubicBezTo>
                  <a:cubicBezTo>
                    <a:pt x="195" y="50"/>
                    <a:pt x="195" y="50"/>
                    <a:pt x="195" y="50"/>
                  </a:cubicBezTo>
                  <a:close/>
                  <a:moveTo>
                    <a:pt x="195" y="120"/>
                  </a:moveTo>
                  <a:cubicBezTo>
                    <a:pt x="195" y="171"/>
                    <a:pt x="195" y="171"/>
                    <a:pt x="195" y="171"/>
                  </a:cubicBezTo>
                  <a:cubicBezTo>
                    <a:pt x="193" y="173"/>
                    <a:pt x="192" y="176"/>
                    <a:pt x="192" y="180"/>
                  </a:cubicBezTo>
                  <a:cubicBezTo>
                    <a:pt x="192" y="183"/>
                    <a:pt x="193" y="186"/>
                    <a:pt x="195" y="188"/>
                  </a:cubicBezTo>
                  <a:cubicBezTo>
                    <a:pt x="195" y="220"/>
                    <a:pt x="195" y="220"/>
                    <a:pt x="195" y="220"/>
                  </a:cubicBezTo>
                  <a:cubicBezTo>
                    <a:pt x="168" y="220"/>
                    <a:pt x="168" y="220"/>
                    <a:pt x="168" y="220"/>
                  </a:cubicBezTo>
                  <a:cubicBezTo>
                    <a:pt x="168" y="120"/>
                    <a:pt x="168" y="120"/>
                    <a:pt x="168" y="120"/>
                  </a:cubicBezTo>
                  <a:cubicBezTo>
                    <a:pt x="195" y="120"/>
                    <a:pt x="195" y="120"/>
                    <a:pt x="195" y="120"/>
                  </a:cubicBezTo>
                  <a:close/>
                  <a:moveTo>
                    <a:pt x="195" y="232"/>
                  </a:moveTo>
                  <a:cubicBezTo>
                    <a:pt x="195" y="257"/>
                    <a:pt x="195" y="257"/>
                    <a:pt x="195" y="257"/>
                  </a:cubicBezTo>
                  <a:cubicBezTo>
                    <a:pt x="193" y="254"/>
                    <a:pt x="192" y="252"/>
                    <a:pt x="192" y="249"/>
                  </a:cubicBezTo>
                  <a:cubicBezTo>
                    <a:pt x="192" y="232"/>
                    <a:pt x="192" y="232"/>
                    <a:pt x="192" y="232"/>
                  </a:cubicBezTo>
                  <a:lnTo>
                    <a:pt x="195" y="232"/>
                  </a:lnTo>
                  <a:close/>
                  <a:moveTo>
                    <a:pt x="168" y="36"/>
                  </a:moveTo>
                  <a:cubicBezTo>
                    <a:pt x="165" y="35"/>
                    <a:pt x="162" y="32"/>
                    <a:pt x="162" y="28"/>
                  </a:cubicBezTo>
                  <a:cubicBezTo>
                    <a:pt x="162" y="25"/>
                    <a:pt x="165" y="22"/>
                    <a:pt x="168" y="21"/>
                  </a:cubicBezTo>
                  <a:cubicBezTo>
                    <a:pt x="168" y="3"/>
                    <a:pt x="168" y="3"/>
                    <a:pt x="168" y="3"/>
                  </a:cubicBezTo>
                  <a:cubicBezTo>
                    <a:pt x="157" y="1"/>
                    <a:pt x="144" y="0"/>
                    <a:pt x="131" y="0"/>
                  </a:cubicBezTo>
                  <a:cubicBezTo>
                    <a:pt x="130" y="0"/>
                    <a:pt x="130" y="0"/>
                    <a:pt x="130" y="0"/>
                  </a:cubicBezTo>
                  <a:cubicBezTo>
                    <a:pt x="130" y="44"/>
                    <a:pt x="130" y="44"/>
                    <a:pt x="130" y="44"/>
                  </a:cubicBezTo>
                  <a:cubicBezTo>
                    <a:pt x="168" y="44"/>
                    <a:pt x="168" y="44"/>
                    <a:pt x="168" y="44"/>
                  </a:cubicBezTo>
                  <a:cubicBezTo>
                    <a:pt x="168" y="36"/>
                    <a:pt x="168" y="36"/>
                    <a:pt x="168" y="36"/>
                  </a:cubicBezTo>
                  <a:close/>
                  <a:moveTo>
                    <a:pt x="168" y="50"/>
                  </a:moveTo>
                  <a:cubicBezTo>
                    <a:pt x="168" y="70"/>
                    <a:pt x="168" y="70"/>
                    <a:pt x="168" y="70"/>
                  </a:cubicBezTo>
                  <a:cubicBezTo>
                    <a:pt x="135" y="70"/>
                    <a:pt x="135" y="70"/>
                    <a:pt x="135" y="70"/>
                  </a:cubicBezTo>
                  <a:cubicBezTo>
                    <a:pt x="135" y="120"/>
                    <a:pt x="135" y="120"/>
                    <a:pt x="135" y="120"/>
                  </a:cubicBezTo>
                  <a:cubicBezTo>
                    <a:pt x="168" y="120"/>
                    <a:pt x="168" y="120"/>
                    <a:pt x="168" y="120"/>
                  </a:cubicBezTo>
                  <a:cubicBezTo>
                    <a:pt x="168" y="220"/>
                    <a:pt x="168" y="220"/>
                    <a:pt x="168" y="220"/>
                  </a:cubicBezTo>
                  <a:cubicBezTo>
                    <a:pt x="130" y="220"/>
                    <a:pt x="130" y="220"/>
                    <a:pt x="130" y="220"/>
                  </a:cubicBezTo>
                  <a:cubicBezTo>
                    <a:pt x="130" y="198"/>
                    <a:pt x="130" y="198"/>
                    <a:pt x="130" y="198"/>
                  </a:cubicBezTo>
                  <a:cubicBezTo>
                    <a:pt x="167" y="198"/>
                    <a:pt x="167" y="198"/>
                    <a:pt x="167" y="198"/>
                  </a:cubicBezTo>
                  <a:cubicBezTo>
                    <a:pt x="167" y="187"/>
                    <a:pt x="167" y="187"/>
                    <a:pt x="167" y="187"/>
                  </a:cubicBezTo>
                  <a:cubicBezTo>
                    <a:pt x="130" y="187"/>
                    <a:pt x="130" y="187"/>
                    <a:pt x="130" y="187"/>
                  </a:cubicBezTo>
                  <a:cubicBezTo>
                    <a:pt x="130" y="179"/>
                    <a:pt x="130" y="179"/>
                    <a:pt x="130" y="179"/>
                  </a:cubicBezTo>
                  <a:cubicBezTo>
                    <a:pt x="167" y="179"/>
                    <a:pt x="167" y="179"/>
                    <a:pt x="167" y="179"/>
                  </a:cubicBezTo>
                  <a:cubicBezTo>
                    <a:pt x="167" y="167"/>
                    <a:pt x="167" y="167"/>
                    <a:pt x="167" y="167"/>
                  </a:cubicBezTo>
                  <a:cubicBezTo>
                    <a:pt x="130" y="167"/>
                    <a:pt x="130" y="167"/>
                    <a:pt x="130" y="167"/>
                  </a:cubicBezTo>
                  <a:cubicBezTo>
                    <a:pt x="130" y="159"/>
                    <a:pt x="130" y="159"/>
                    <a:pt x="130" y="159"/>
                  </a:cubicBezTo>
                  <a:cubicBezTo>
                    <a:pt x="167" y="159"/>
                    <a:pt x="167" y="159"/>
                    <a:pt x="167" y="159"/>
                  </a:cubicBezTo>
                  <a:cubicBezTo>
                    <a:pt x="167" y="147"/>
                    <a:pt x="167" y="147"/>
                    <a:pt x="167" y="147"/>
                  </a:cubicBezTo>
                  <a:cubicBezTo>
                    <a:pt x="130" y="147"/>
                    <a:pt x="130" y="147"/>
                    <a:pt x="130" y="147"/>
                  </a:cubicBezTo>
                  <a:cubicBezTo>
                    <a:pt x="130" y="50"/>
                    <a:pt x="130" y="50"/>
                    <a:pt x="130" y="50"/>
                  </a:cubicBezTo>
                  <a:lnTo>
                    <a:pt x="168" y="50"/>
                  </a:lnTo>
                  <a:close/>
                  <a:moveTo>
                    <a:pt x="130" y="0"/>
                  </a:moveTo>
                  <a:cubicBezTo>
                    <a:pt x="130" y="44"/>
                    <a:pt x="130" y="44"/>
                    <a:pt x="130" y="44"/>
                  </a:cubicBezTo>
                  <a:cubicBezTo>
                    <a:pt x="93" y="44"/>
                    <a:pt x="93" y="44"/>
                    <a:pt x="93" y="44"/>
                  </a:cubicBezTo>
                  <a:cubicBezTo>
                    <a:pt x="93" y="36"/>
                    <a:pt x="93" y="36"/>
                    <a:pt x="93" y="36"/>
                  </a:cubicBezTo>
                  <a:cubicBezTo>
                    <a:pt x="96" y="35"/>
                    <a:pt x="99" y="32"/>
                    <a:pt x="99" y="28"/>
                  </a:cubicBezTo>
                  <a:cubicBezTo>
                    <a:pt x="99" y="25"/>
                    <a:pt x="96" y="22"/>
                    <a:pt x="93" y="21"/>
                  </a:cubicBezTo>
                  <a:cubicBezTo>
                    <a:pt x="93" y="3"/>
                    <a:pt x="93" y="3"/>
                    <a:pt x="93" y="3"/>
                  </a:cubicBezTo>
                  <a:cubicBezTo>
                    <a:pt x="104" y="1"/>
                    <a:pt x="117" y="0"/>
                    <a:pt x="130" y="0"/>
                  </a:cubicBezTo>
                  <a:close/>
                  <a:moveTo>
                    <a:pt x="130" y="50"/>
                  </a:moveTo>
                  <a:cubicBezTo>
                    <a:pt x="130" y="147"/>
                    <a:pt x="130" y="147"/>
                    <a:pt x="130" y="147"/>
                  </a:cubicBezTo>
                  <a:cubicBezTo>
                    <a:pt x="93" y="147"/>
                    <a:pt x="93" y="147"/>
                    <a:pt x="93" y="147"/>
                  </a:cubicBezTo>
                  <a:cubicBezTo>
                    <a:pt x="93" y="120"/>
                    <a:pt x="93" y="120"/>
                    <a:pt x="93" y="120"/>
                  </a:cubicBezTo>
                  <a:cubicBezTo>
                    <a:pt x="126" y="120"/>
                    <a:pt x="126" y="120"/>
                    <a:pt x="126" y="120"/>
                  </a:cubicBezTo>
                  <a:cubicBezTo>
                    <a:pt x="126" y="70"/>
                    <a:pt x="126" y="70"/>
                    <a:pt x="126" y="70"/>
                  </a:cubicBezTo>
                  <a:cubicBezTo>
                    <a:pt x="93" y="70"/>
                    <a:pt x="93" y="70"/>
                    <a:pt x="93" y="70"/>
                  </a:cubicBezTo>
                  <a:cubicBezTo>
                    <a:pt x="93" y="50"/>
                    <a:pt x="93" y="50"/>
                    <a:pt x="93" y="50"/>
                  </a:cubicBezTo>
                  <a:cubicBezTo>
                    <a:pt x="130" y="50"/>
                    <a:pt x="130" y="50"/>
                    <a:pt x="130" y="50"/>
                  </a:cubicBezTo>
                  <a:close/>
                  <a:moveTo>
                    <a:pt x="130" y="159"/>
                  </a:moveTo>
                  <a:cubicBezTo>
                    <a:pt x="130" y="167"/>
                    <a:pt x="130" y="167"/>
                    <a:pt x="130" y="167"/>
                  </a:cubicBezTo>
                  <a:cubicBezTo>
                    <a:pt x="93" y="167"/>
                    <a:pt x="93" y="167"/>
                    <a:pt x="93" y="167"/>
                  </a:cubicBezTo>
                  <a:cubicBezTo>
                    <a:pt x="93" y="159"/>
                    <a:pt x="93" y="159"/>
                    <a:pt x="93" y="159"/>
                  </a:cubicBezTo>
                  <a:cubicBezTo>
                    <a:pt x="130" y="159"/>
                    <a:pt x="130" y="159"/>
                    <a:pt x="130" y="159"/>
                  </a:cubicBezTo>
                  <a:close/>
                  <a:moveTo>
                    <a:pt x="130" y="179"/>
                  </a:moveTo>
                  <a:cubicBezTo>
                    <a:pt x="130" y="187"/>
                    <a:pt x="130" y="187"/>
                    <a:pt x="130" y="187"/>
                  </a:cubicBezTo>
                  <a:cubicBezTo>
                    <a:pt x="93" y="187"/>
                    <a:pt x="93" y="187"/>
                    <a:pt x="93" y="187"/>
                  </a:cubicBezTo>
                  <a:cubicBezTo>
                    <a:pt x="93" y="179"/>
                    <a:pt x="93" y="179"/>
                    <a:pt x="93" y="179"/>
                  </a:cubicBezTo>
                  <a:cubicBezTo>
                    <a:pt x="130" y="179"/>
                    <a:pt x="130" y="179"/>
                    <a:pt x="130" y="179"/>
                  </a:cubicBezTo>
                  <a:close/>
                  <a:moveTo>
                    <a:pt x="130" y="198"/>
                  </a:moveTo>
                  <a:cubicBezTo>
                    <a:pt x="130" y="220"/>
                    <a:pt x="130" y="220"/>
                    <a:pt x="130" y="220"/>
                  </a:cubicBezTo>
                  <a:cubicBezTo>
                    <a:pt x="93" y="220"/>
                    <a:pt x="93" y="220"/>
                    <a:pt x="93" y="220"/>
                  </a:cubicBezTo>
                  <a:cubicBezTo>
                    <a:pt x="93" y="198"/>
                    <a:pt x="93" y="198"/>
                    <a:pt x="93" y="198"/>
                  </a:cubicBezTo>
                  <a:lnTo>
                    <a:pt x="130" y="198"/>
                  </a:lnTo>
                  <a:close/>
                  <a:moveTo>
                    <a:pt x="93" y="3"/>
                  </a:moveTo>
                  <a:cubicBezTo>
                    <a:pt x="93" y="21"/>
                    <a:pt x="93" y="21"/>
                    <a:pt x="93" y="21"/>
                  </a:cubicBezTo>
                  <a:cubicBezTo>
                    <a:pt x="92" y="20"/>
                    <a:pt x="92" y="20"/>
                    <a:pt x="91" y="20"/>
                  </a:cubicBezTo>
                  <a:cubicBezTo>
                    <a:pt x="86" y="20"/>
                    <a:pt x="83" y="24"/>
                    <a:pt x="83" y="28"/>
                  </a:cubicBezTo>
                  <a:cubicBezTo>
                    <a:pt x="83" y="33"/>
                    <a:pt x="86" y="37"/>
                    <a:pt x="91" y="37"/>
                  </a:cubicBezTo>
                  <a:cubicBezTo>
                    <a:pt x="92" y="37"/>
                    <a:pt x="92" y="37"/>
                    <a:pt x="93" y="36"/>
                  </a:cubicBezTo>
                  <a:cubicBezTo>
                    <a:pt x="93" y="44"/>
                    <a:pt x="93" y="44"/>
                    <a:pt x="93" y="44"/>
                  </a:cubicBezTo>
                  <a:cubicBezTo>
                    <a:pt x="67" y="44"/>
                    <a:pt x="67" y="44"/>
                    <a:pt x="67" y="44"/>
                  </a:cubicBezTo>
                  <a:cubicBezTo>
                    <a:pt x="67" y="37"/>
                    <a:pt x="67" y="37"/>
                    <a:pt x="67" y="37"/>
                  </a:cubicBezTo>
                  <a:cubicBezTo>
                    <a:pt x="71" y="37"/>
                    <a:pt x="75" y="33"/>
                    <a:pt x="75" y="28"/>
                  </a:cubicBezTo>
                  <a:cubicBezTo>
                    <a:pt x="75" y="24"/>
                    <a:pt x="71" y="20"/>
                    <a:pt x="67" y="20"/>
                  </a:cubicBezTo>
                  <a:cubicBezTo>
                    <a:pt x="67" y="9"/>
                    <a:pt x="67" y="9"/>
                    <a:pt x="67" y="9"/>
                  </a:cubicBezTo>
                  <a:cubicBezTo>
                    <a:pt x="75" y="6"/>
                    <a:pt x="84" y="4"/>
                    <a:pt x="93" y="3"/>
                  </a:cubicBezTo>
                  <a:close/>
                  <a:moveTo>
                    <a:pt x="93" y="50"/>
                  </a:moveTo>
                  <a:cubicBezTo>
                    <a:pt x="93" y="70"/>
                    <a:pt x="93" y="70"/>
                    <a:pt x="93" y="70"/>
                  </a:cubicBezTo>
                  <a:cubicBezTo>
                    <a:pt x="67" y="70"/>
                    <a:pt x="67" y="70"/>
                    <a:pt x="67" y="70"/>
                  </a:cubicBezTo>
                  <a:cubicBezTo>
                    <a:pt x="67" y="50"/>
                    <a:pt x="67" y="50"/>
                    <a:pt x="67" y="50"/>
                  </a:cubicBezTo>
                  <a:cubicBezTo>
                    <a:pt x="93" y="50"/>
                    <a:pt x="93" y="50"/>
                    <a:pt x="93" y="50"/>
                  </a:cubicBezTo>
                  <a:close/>
                  <a:moveTo>
                    <a:pt x="93" y="120"/>
                  </a:moveTo>
                  <a:cubicBezTo>
                    <a:pt x="93" y="147"/>
                    <a:pt x="93" y="147"/>
                    <a:pt x="93" y="147"/>
                  </a:cubicBezTo>
                  <a:cubicBezTo>
                    <a:pt x="92" y="147"/>
                    <a:pt x="92" y="147"/>
                    <a:pt x="92" y="147"/>
                  </a:cubicBezTo>
                  <a:cubicBezTo>
                    <a:pt x="92" y="159"/>
                    <a:pt x="92" y="159"/>
                    <a:pt x="92" y="159"/>
                  </a:cubicBezTo>
                  <a:cubicBezTo>
                    <a:pt x="93" y="159"/>
                    <a:pt x="93" y="159"/>
                    <a:pt x="93" y="159"/>
                  </a:cubicBezTo>
                  <a:cubicBezTo>
                    <a:pt x="93" y="167"/>
                    <a:pt x="93" y="167"/>
                    <a:pt x="93" y="167"/>
                  </a:cubicBezTo>
                  <a:cubicBezTo>
                    <a:pt x="92" y="167"/>
                    <a:pt x="92" y="167"/>
                    <a:pt x="92" y="167"/>
                  </a:cubicBezTo>
                  <a:cubicBezTo>
                    <a:pt x="92" y="179"/>
                    <a:pt x="92" y="179"/>
                    <a:pt x="92" y="179"/>
                  </a:cubicBezTo>
                  <a:cubicBezTo>
                    <a:pt x="93" y="179"/>
                    <a:pt x="93" y="179"/>
                    <a:pt x="93" y="179"/>
                  </a:cubicBezTo>
                  <a:cubicBezTo>
                    <a:pt x="93" y="187"/>
                    <a:pt x="93" y="187"/>
                    <a:pt x="93" y="187"/>
                  </a:cubicBezTo>
                  <a:cubicBezTo>
                    <a:pt x="92" y="187"/>
                    <a:pt x="92" y="187"/>
                    <a:pt x="92" y="187"/>
                  </a:cubicBezTo>
                  <a:cubicBezTo>
                    <a:pt x="92" y="198"/>
                    <a:pt x="92" y="198"/>
                    <a:pt x="92" y="198"/>
                  </a:cubicBezTo>
                  <a:cubicBezTo>
                    <a:pt x="93" y="198"/>
                    <a:pt x="93" y="198"/>
                    <a:pt x="93" y="198"/>
                  </a:cubicBezTo>
                  <a:cubicBezTo>
                    <a:pt x="93" y="220"/>
                    <a:pt x="93" y="220"/>
                    <a:pt x="93" y="220"/>
                  </a:cubicBezTo>
                  <a:cubicBezTo>
                    <a:pt x="67" y="220"/>
                    <a:pt x="67" y="220"/>
                    <a:pt x="67" y="220"/>
                  </a:cubicBezTo>
                  <a:cubicBezTo>
                    <a:pt x="67" y="188"/>
                    <a:pt x="67" y="188"/>
                    <a:pt x="67" y="188"/>
                  </a:cubicBezTo>
                  <a:cubicBezTo>
                    <a:pt x="68" y="186"/>
                    <a:pt x="69" y="183"/>
                    <a:pt x="69" y="180"/>
                  </a:cubicBezTo>
                  <a:cubicBezTo>
                    <a:pt x="69" y="176"/>
                    <a:pt x="68" y="173"/>
                    <a:pt x="67" y="171"/>
                  </a:cubicBezTo>
                  <a:cubicBezTo>
                    <a:pt x="67" y="120"/>
                    <a:pt x="67" y="120"/>
                    <a:pt x="67" y="120"/>
                  </a:cubicBezTo>
                  <a:cubicBezTo>
                    <a:pt x="93" y="120"/>
                    <a:pt x="93" y="120"/>
                    <a:pt x="93" y="120"/>
                  </a:cubicBezTo>
                  <a:close/>
                  <a:moveTo>
                    <a:pt x="67" y="257"/>
                  </a:moveTo>
                  <a:cubicBezTo>
                    <a:pt x="67" y="232"/>
                    <a:pt x="67" y="232"/>
                    <a:pt x="67" y="232"/>
                  </a:cubicBezTo>
                  <a:cubicBezTo>
                    <a:pt x="69" y="232"/>
                    <a:pt x="69" y="232"/>
                    <a:pt x="69" y="232"/>
                  </a:cubicBezTo>
                  <a:cubicBezTo>
                    <a:pt x="69" y="249"/>
                    <a:pt x="69" y="249"/>
                    <a:pt x="69" y="249"/>
                  </a:cubicBezTo>
                  <a:cubicBezTo>
                    <a:pt x="69" y="252"/>
                    <a:pt x="68" y="254"/>
                    <a:pt x="67" y="257"/>
                  </a:cubicBezTo>
                  <a:close/>
                  <a:moveTo>
                    <a:pt x="67" y="9"/>
                  </a:moveTo>
                  <a:cubicBezTo>
                    <a:pt x="67" y="20"/>
                    <a:pt x="67" y="20"/>
                    <a:pt x="67" y="20"/>
                  </a:cubicBezTo>
                  <a:cubicBezTo>
                    <a:pt x="62" y="20"/>
                    <a:pt x="58" y="24"/>
                    <a:pt x="58" y="28"/>
                  </a:cubicBezTo>
                  <a:cubicBezTo>
                    <a:pt x="58" y="33"/>
                    <a:pt x="62" y="37"/>
                    <a:pt x="67" y="37"/>
                  </a:cubicBezTo>
                  <a:cubicBezTo>
                    <a:pt x="67" y="44"/>
                    <a:pt x="67" y="44"/>
                    <a:pt x="67" y="44"/>
                  </a:cubicBezTo>
                  <a:cubicBezTo>
                    <a:pt x="52" y="44"/>
                    <a:pt x="52" y="44"/>
                    <a:pt x="52" y="44"/>
                  </a:cubicBezTo>
                  <a:cubicBezTo>
                    <a:pt x="52" y="15"/>
                    <a:pt x="52" y="15"/>
                    <a:pt x="52" y="15"/>
                  </a:cubicBezTo>
                  <a:cubicBezTo>
                    <a:pt x="56" y="13"/>
                    <a:pt x="61" y="11"/>
                    <a:pt x="67" y="9"/>
                  </a:cubicBezTo>
                  <a:close/>
                  <a:moveTo>
                    <a:pt x="67" y="50"/>
                  </a:moveTo>
                  <a:cubicBezTo>
                    <a:pt x="67" y="70"/>
                    <a:pt x="67" y="70"/>
                    <a:pt x="67" y="70"/>
                  </a:cubicBezTo>
                  <a:cubicBezTo>
                    <a:pt x="60" y="70"/>
                    <a:pt x="60" y="70"/>
                    <a:pt x="60" y="70"/>
                  </a:cubicBezTo>
                  <a:cubicBezTo>
                    <a:pt x="60" y="120"/>
                    <a:pt x="60" y="120"/>
                    <a:pt x="60" y="120"/>
                  </a:cubicBezTo>
                  <a:cubicBezTo>
                    <a:pt x="67" y="120"/>
                    <a:pt x="67" y="120"/>
                    <a:pt x="67" y="120"/>
                  </a:cubicBezTo>
                  <a:cubicBezTo>
                    <a:pt x="67" y="171"/>
                    <a:pt x="67" y="171"/>
                    <a:pt x="67" y="171"/>
                  </a:cubicBezTo>
                  <a:cubicBezTo>
                    <a:pt x="64" y="166"/>
                    <a:pt x="58" y="162"/>
                    <a:pt x="52" y="162"/>
                  </a:cubicBezTo>
                  <a:cubicBezTo>
                    <a:pt x="52" y="50"/>
                    <a:pt x="52" y="50"/>
                    <a:pt x="52" y="50"/>
                  </a:cubicBezTo>
                  <a:cubicBezTo>
                    <a:pt x="67" y="50"/>
                    <a:pt x="67" y="50"/>
                    <a:pt x="67" y="50"/>
                  </a:cubicBezTo>
                  <a:close/>
                  <a:moveTo>
                    <a:pt x="67" y="188"/>
                  </a:moveTo>
                  <a:cubicBezTo>
                    <a:pt x="67" y="220"/>
                    <a:pt x="67" y="220"/>
                    <a:pt x="67" y="220"/>
                  </a:cubicBezTo>
                  <a:cubicBezTo>
                    <a:pt x="52" y="220"/>
                    <a:pt x="52" y="220"/>
                    <a:pt x="52" y="220"/>
                  </a:cubicBezTo>
                  <a:cubicBezTo>
                    <a:pt x="52" y="197"/>
                    <a:pt x="52" y="197"/>
                    <a:pt x="52" y="197"/>
                  </a:cubicBezTo>
                  <a:cubicBezTo>
                    <a:pt x="58" y="197"/>
                    <a:pt x="64" y="193"/>
                    <a:pt x="67" y="188"/>
                  </a:cubicBezTo>
                  <a:close/>
                  <a:moveTo>
                    <a:pt x="67" y="232"/>
                  </a:moveTo>
                  <a:cubicBezTo>
                    <a:pt x="67" y="257"/>
                    <a:pt x="67" y="257"/>
                    <a:pt x="67" y="257"/>
                  </a:cubicBezTo>
                  <a:cubicBezTo>
                    <a:pt x="64" y="260"/>
                    <a:pt x="60" y="262"/>
                    <a:pt x="56" y="262"/>
                  </a:cubicBezTo>
                  <a:cubicBezTo>
                    <a:pt x="52" y="262"/>
                    <a:pt x="52" y="262"/>
                    <a:pt x="52" y="262"/>
                  </a:cubicBezTo>
                  <a:cubicBezTo>
                    <a:pt x="52" y="232"/>
                    <a:pt x="52" y="232"/>
                    <a:pt x="52" y="232"/>
                  </a:cubicBezTo>
                  <a:lnTo>
                    <a:pt x="67"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2"/>
                    <a:pt x="52" y="162"/>
                    <a:pt x="52" y="162"/>
                  </a:cubicBezTo>
                  <a:cubicBezTo>
                    <a:pt x="42" y="162"/>
                    <a:pt x="35" y="170"/>
                    <a:pt x="35" y="180"/>
                  </a:cubicBezTo>
                  <a:cubicBezTo>
                    <a:pt x="35" y="189"/>
                    <a:pt x="42" y="197"/>
                    <a:pt x="52" y="197"/>
                  </a:cubicBezTo>
                  <a:cubicBezTo>
                    <a:pt x="52" y="220"/>
                    <a:pt x="52" y="220"/>
                    <a:pt x="52" y="220"/>
                  </a:cubicBezTo>
                  <a:cubicBezTo>
                    <a:pt x="12" y="220"/>
                    <a:pt x="12" y="220"/>
                    <a:pt x="12" y="220"/>
                  </a:cubicBezTo>
                  <a:cubicBezTo>
                    <a:pt x="12" y="154"/>
                    <a:pt x="12" y="154"/>
                    <a:pt x="12" y="154"/>
                  </a:cubicBezTo>
                  <a:cubicBezTo>
                    <a:pt x="15" y="150"/>
                    <a:pt x="21" y="146"/>
                    <a:pt x="27" y="146"/>
                  </a:cubicBezTo>
                  <a:cubicBezTo>
                    <a:pt x="27" y="50"/>
                    <a:pt x="27" y="50"/>
                    <a:pt x="27" y="50"/>
                  </a:cubicBezTo>
                  <a:cubicBezTo>
                    <a:pt x="52" y="50"/>
                    <a:pt x="52" y="50"/>
                    <a:pt x="52" y="50"/>
                  </a:cubicBezTo>
                  <a:close/>
                  <a:moveTo>
                    <a:pt x="52" y="232"/>
                  </a:moveTo>
                  <a:cubicBezTo>
                    <a:pt x="52" y="262"/>
                    <a:pt x="52" y="262"/>
                    <a:pt x="52" y="262"/>
                  </a:cubicBezTo>
                  <a:cubicBezTo>
                    <a:pt x="48" y="262"/>
                    <a:pt x="48" y="262"/>
                    <a:pt x="48" y="262"/>
                  </a:cubicBezTo>
                  <a:cubicBezTo>
                    <a:pt x="41" y="262"/>
                    <a:pt x="35" y="257"/>
                    <a:pt x="35" y="249"/>
                  </a:cubicBezTo>
                  <a:cubicBezTo>
                    <a:pt x="35" y="232"/>
                    <a:pt x="35" y="232"/>
                    <a:pt x="35" y="232"/>
                  </a:cubicBezTo>
                  <a:cubicBezTo>
                    <a:pt x="52" y="232"/>
                    <a:pt x="52" y="232"/>
                    <a:pt x="52" y="232"/>
                  </a:cubicBezTo>
                  <a:close/>
                  <a:moveTo>
                    <a:pt x="12" y="114"/>
                  </a:moveTo>
                  <a:cubicBezTo>
                    <a:pt x="14" y="114"/>
                    <a:pt x="15" y="112"/>
                    <a:pt x="15" y="110"/>
                  </a:cubicBezTo>
                  <a:cubicBezTo>
                    <a:pt x="15" y="76"/>
                    <a:pt x="15" y="76"/>
                    <a:pt x="15" y="76"/>
                  </a:cubicBezTo>
                  <a:cubicBezTo>
                    <a:pt x="15" y="74"/>
                    <a:pt x="14" y="71"/>
                    <a:pt x="12" y="70"/>
                  </a:cubicBezTo>
                  <a:lnTo>
                    <a:pt x="12" y="114"/>
                  </a:lnTo>
                  <a:close/>
                  <a:moveTo>
                    <a:pt x="12" y="70"/>
                  </a:moveTo>
                  <a:cubicBezTo>
                    <a:pt x="12" y="114"/>
                    <a:pt x="12" y="114"/>
                    <a:pt x="12" y="114"/>
                  </a:cubicBezTo>
                  <a:cubicBezTo>
                    <a:pt x="12" y="114"/>
                    <a:pt x="11" y="114"/>
                    <a:pt x="11" y="113"/>
                  </a:cubicBezTo>
                  <a:cubicBezTo>
                    <a:pt x="4" y="111"/>
                    <a:pt x="4" y="111"/>
                    <a:pt x="4" y="111"/>
                  </a:cubicBezTo>
                  <a:cubicBezTo>
                    <a:pt x="2" y="110"/>
                    <a:pt x="0" y="107"/>
                    <a:pt x="0" y="104"/>
                  </a:cubicBezTo>
                  <a:cubicBezTo>
                    <a:pt x="0" y="70"/>
                    <a:pt x="0" y="70"/>
                    <a:pt x="0" y="70"/>
                  </a:cubicBezTo>
                  <a:cubicBezTo>
                    <a:pt x="0" y="67"/>
                    <a:pt x="2" y="66"/>
                    <a:pt x="4" y="67"/>
                  </a:cubicBezTo>
                  <a:cubicBezTo>
                    <a:pt x="11" y="69"/>
                    <a:pt x="11" y="69"/>
                    <a:pt x="11" y="69"/>
                  </a:cubicBezTo>
                  <a:cubicBezTo>
                    <a:pt x="11" y="70"/>
                    <a:pt x="12" y="70"/>
                    <a:pt x="12" y="70"/>
                  </a:cubicBezTo>
                  <a:close/>
                  <a:moveTo>
                    <a:pt x="12" y="154"/>
                  </a:moveTo>
                  <a:cubicBezTo>
                    <a:pt x="12" y="220"/>
                    <a:pt x="12" y="220"/>
                    <a:pt x="12" y="220"/>
                  </a:cubicBezTo>
                  <a:cubicBezTo>
                    <a:pt x="9" y="220"/>
                    <a:pt x="9" y="220"/>
                    <a:pt x="9" y="220"/>
                  </a:cubicBezTo>
                  <a:cubicBezTo>
                    <a:pt x="9" y="164"/>
                    <a:pt x="9" y="164"/>
                    <a:pt x="9" y="164"/>
                  </a:cubicBezTo>
                  <a:cubicBezTo>
                    <a:pt x="9" y="160"/>
                    <a:pt x="10" y="157"/>
                    <a:pt x="12" y="154"/>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82" name="Freeform 76"/>
            <p:cNvSpPr>
              <a:spLocks noEditPoints="1"/>
            </p:cNvSpPr>
            <p:nvPr/>
          </p:nvSpPr>
          <p:spPr bwMode="auto">
            <a:xfrm>
              <a:off x="13937" y="4842"/>
              <a:ext cx="1012" cy="767"/>
            </a:xfrm>
            <a:custGeom>
              <a:avLst/>
              <a:gdLst>
                <a:gd name="T0" fmla="*/ 271 w 295"/>
                <a:gd name="T1" fmla="*/ 0 h 224"/>
                <a:gd name="T2" fmla="*/ 277 w 295"/>
                <a:gd name="T3" fmla="*/ 35 h 224"/>
                <a:gd name="T4" fmla="*/ 224 w 295"/>
                <a:gd name="T5" fmla="*/ 224 h 224"/>
                <a:gd name="T6" fmla="*/ 248 w 295"/>
                <a:gd name="T7" fmla="*/ 188 h 224"/>
                <a:gd name="T8" fmla="*/ 249 w 295"/>
                <a:gd name="T9" fmla="*/ 29 h 224"/>
                <a:gd name="T10" fmla="*/ 224 w 295"/>
                <a:gd name="T11" fmla="*/ 194 h 224"/>
                <a:gd name="T12" fmla="*/ 224 w 295"/>
                <a:gd name="T13" fmla="*/ 16 h 224"/>
                <a:gd name="T14" fmla="*/ 224 w 295"/>
                <a:gd name="T15" fmla="*/ 208 h 224"/>
                <a:gd name="T16" fmla="*/ 224 w 295"/>
                <a:gd name="T17" fmla="*/ 179 h 224"/>
                <a:gd name="T18" fmla="*/ 224 w 295"/>
                <a:gd name="T19" fmla="*/ 194 h 224"/>
                <a:gd name="T20" fmla="*/ 201 w 295"/>
                <a:gd name="T21" fmla="*/ 128 h 224"/>
                <a:gd name="T22" fmla="*/ 203 w 295"/>
                <a:gd name="T23" fmla="*/ 98 h 224"/>
                <a:gd name="T24" fmla="*/ 195 w 295"/>
                <a:gd name="T25" fmla="*/ 67 h 224"/>
                <a:gd name="T26" fmla="*/ 187 w 295"/>
                <a:gd name="T27" fmla="*/ 128 h 224"/>
                <a:gd name="T28" fmla="*/ 187 w 295"/>
                <a:gd name="T29" fmla="*/ 100 h 224"/>
                <a:gd name="T30" fmla="*/ 190 w 295"/>
                <a:gd name="T31" fmla="*/ 75 h 224"/>
                <a:gd name="T32" fmla="*/ 187 w 295"/>
                <a:gd name="T33" fmla="*/ 0 h 224"/>
                <a:gd name="T34" fmla="*/ 187 w 295"/>
                <a:gd name="T35" fmla="*/ 0 h 224"/>
                <a:gd name="T36" fmla="*/ 147 w 295"/>
                <a:gd name="T37" fmla="*/ 208 h 224"/>
                <a:gd name="T38" fmla="*/ 182 w 295"/>
                <a:gd name="T39" fmla="*/ 67 h 224"/>
                <a:gd name="T40" fmla="*/ 168 w 295"/>
                <a:gd name="T41" fmla="*/ 109 h 224"/>
                <a:gd name="T42" fmla="*/ 187 w 295"/>
                <a:gd name="T43" fmla="*/ 194 h 224"/>
                <a:gd name="T44" fmla="*/ 148 w 295"/>
                <a:gd name="T45" fmla="*/ 125 h 224"/>
                <a:gd name="T46" fmla="*/ 147 w 295"/>
                <a:gd name="T47" fmla="*/ 106 h 224"/>
                <a:gd name="T48" fmla="*/ 184 w 295"/>
                <a:gd name="T49" fmla="*/ 70 h 224"/>
                <a:gd name="T50" fmla="*/ 187 w 295"/>
                <a:gd name="T51" fmla="*/ 91 h 224"/>
                <a:gd name="T52" fmla="*/ 179 w 295"/>
                <a:gd name="T53" fmla="*/ 116 h 224"/>
                <a:gd name="T54" fmla="*/ 187 w 295"/>
                <a:gd name="T55" fmla="*/ 100 h 224"/>
                <a:gd name="T56" fmla="*/ 147 w 295"/>
                <a:gd name="T57" fmla="*/ 16 h 224"/>
                <a:gd name="T58" fmla="*/ 147 w 295"/>
                <a:gd name="T59" fmla="*/ 208 h 224"/>
                <a:gd name="T60" fmla="*/ 147 w 295"/>
                <a:gd name="T61" fmla="*/ 106 h 224"/>
                <a:gd name="T62" fmla="*/ 127 w 295"/>
                <a:gd name="T63" fmla="*/ 121 h 224"/>
                <a:gd name="T64" fmla="*/ 147 w 295"/>
                <a:gd name="T65" fmla="*/ 137 h 224"/>
                <a:gd name="T66" fmla="*/ 102 w 295"/>
                <a:gd name="T67" fmla="*/ 156 h 224"/>
                <a:gd name="T68" fmla="*/ 109 w 295"/>
                <a:gd name="T69" fmla="*/ 113 h 224"/>
                <a:gd name="T70" fmla="*/ 100 w 295"/>
                <a:gd name="T71" fmla="*/ 93 h 224"/>
                <a:gd name="T72" fmla="*/ 111 w 295"/>
                <a:gd name="T73" fmla="*/ 97 h 224"/>
                <a:gd name="T74" fmla="*/ 99 w 295"/>
                <a:gd name="T75" fmla="*/ 88 h 224"/>
                <a:gd name="T76" fmla="*/ 101 w 295"/>
                <a:gd name="T77" fmla="*/ 150 h 224"/>
                <a:gd name="T78" fmla="*/ 99 w 295"/>
                <a:gd name="T79" fmla="*/ 123 h 224"/>
                <a:gd name="T80" fmla="*/ 0 w 295"/>
                <a:gd name="T81" fmla="*/ 23 h 224"/>
                <a:gd name="T82" fmla="*/ 99 w 295"/>
                <a:gd name="T83" fmla="*/ 208 h 224"/>
                <a:gd name="T84" fmla="*/ 17 w 295"/>
                <a:gd name="T85" fmla="*/ 35 h 224"/>
                <a:gd name="T86" fmla="*/ 99 w 295"/>
                <a:gd name="T87" fmla="*/ 29 h 224"/>
                <a:gd name="T88" fmla="*/ 79 w 295"/>
                <a:gd name="T89" fmla="*/ 129 h 224"/>
                <a:gd name="T90" fmla="*/ 99 w 295"/>
                <a:gd name="T91" fmla="*/ 157 h 224"/>
                <a:gd name="T92" fmla="*/ 30 w 295"/>
                <a:gd name="T93" fmla="*/ 45 h 224"/>
                <a:gd name="T94" fmla="*/ 99 w 295"/>
                <a:gd name="T95" fmla="*/ 115 h 224"/>
                <a:gd name="T96" fmla="*/ 99 w 295"/>
                <a:gd name="T97" fmla="*/ 123 h 224"/>
                <a:gd name="T98" fmla="*/ 91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1" y="224"/>
                  </a:moveTo>
                  <a:cubicBezTo>
                    <a:pt x="284" y="224"/>
                    <a:pt x="295" y="213"/>
                    <a:pt x="295" y="200"/>
                  </a:cubicBezTo>
                  <a:cubicBezTo>
                    <a:pt x="295" y="23"/>
                    <a:pt x="295" y="23"/>
                    <a:pt x="295" y="23"/>
                  </a:cubicBezTo>
                  <a:cubicBezTo>
                    <a:pt x="295" y="10"/>
                    <a:pt x="284" y="0"/>
                    <a:pt x="271" y="0"/>
                  </a:cubicBezTo>
                  <a:cubicBezTo>
                    <a:pt x="224" y="0"/>
                    <a:pt x="224" y="0"/>
                    <a:pt x="224" y="0"/>
                  </a:cubicBezTo>
                  <a:cubicBezTo>
                    <a:pt x="224" y="16"/>
                    <a:pt x="224" y="16"/>
                    <a:pt x="224" y="16"/>
                  </a:cubicBezTo>
                  <a:cubicBezTo>
                    <a:pt x="258" y="16"/>
                    <a:pt x="258" y="16"/>
                    <a:pt x="258" y="16"/>
                  </a:cubicBezTo>
                  <a:cubicBezTo>
                    <a:pt x="268" y="16"/>
                    <a:pt x="277" y="24"/>
                    <a:pt x="277" y="35"/>
                  </a:cubicBezTo>
                  <a:cubicBezTo>
                    <a:pt x="277" y="189"/>
                    <a:pt x="277" y="189"/>
                    <a:pt x="277" y="189"/>
                  </a:cubicBezTo>
                  <a:cubicBezTo>
                    <a:pt x="277" y="199"/>
                    <a:pt x="268" y="208"/>
                    <a:pt x="258" y="208"/>
                  </a:cubicBezTo>
                  <a:cubicBezTo>
                    <a:pt x="224" y="208"/>
                    <a:pt x="224" y="208"/>
                    <a:pt x="224" y="208"/>
                  </a:cubicBezTo>
                  <a:cubicBezTo>
                    <a:pt x="224" y="224"/>
                    <a:pt x="224" y="224"/>
                    <a:pt x="224" y="224"/>
                  </a:cubicBezTo>
                  <a:cubicBezTo>
                    <a:pt x="271" y="224"/>
                    <a:pt x="271" y="224"/>
                    <a:pt x="271" y="224"/>
                  </a:cubicBezTo>
                  <a:close/>
                  <a:moveTo>
                    <a:pt x="224" y="194"/>
                  </a:moveTo>
                  <a:cubicBezTo>
                    <a:pt x="224" y="188"/>
                    <a:pt x="224" y="188"/>
                    <a:pt x="224" y="188"/>
                  </a:cubicBezTo>
                  <a:cubicBezTo>
                    <a:pt x="248" y="188"/>
                    <a:pt x="248" y="188"/>
                    <a:pt x="248" y="188"/>
                  </a:cubicBezTo>
                  <a:cubicBezTo>
                    <a:pt x="248" y="179"/>
                    <a:pt x="248" y="179"/>
                    <a:pt x="248" y="179"/>
                  </a:cubicBezTo>
                  <a:cubicBezTo>
                    <a:pt x="224" y="179"/>
                    <a:pt x="224" y="179"/>
                    <a:pt x="224" y="179"/>
                  </a:cubicBezTo>
                  <a:cubicBezTo>
                    <a:pt x="224" y="29"/>
                    <a:pt x="224" y="29"/>
                    <a:pt x="224" y="29"/>
                  </a:cubicBezTo>
                  <a:cubicBezTo>
                    <a:pt x="249" y="29"/>
                    <a:pt x="249" y="29"/>
                    <a:pt x="249" y="29"/>
                  </a:cubicBezTo>
                  <a:cubicBezTo>
                    <a:pt x="257" y="29"/>
                    <a:pt x="264" y="36"/>
                    <a:pt x="264" y="45"/>
                  </a:cubicBezTo>
                  <a:cubicBezTo>
                    <a:pt x="264" y="179"/>
                    <a:pt x="264" y="179"/>
                    <a:pt x="264" y="179"/>
                  </a:cubicBezTo>
                  <a:cubicBezTo>
                    <a:pt x="264" y="187"/>
                    <a:pt x="257" y="194"/>
                    <a:pt x="249" y="194"/>
                  </a:cubicBezTo>
                  <a:lnTo>
                    <a:pt x="224" y="194"/>
                  </a:lnTo>
                  <a:close/>
                  <a:moveTo>
                    <a:pt x="224" y="0"/>
                  </a:moveTo>
                  <a:cubicBezTo>
                    <a:pt x="187" y="0"/>
                    <a:pt x="187" y="0"/>
                    <a:pt x="187" y="0"/>
                  </a:cubicBezTo>
                  <a:cubicBezTo>
                    <a:pt x="187" y="16"/>
                    <a:pt x="187" y="16"/>
                    <a:pt x="187" y="16"/>
                  </a:cubicBezTo>
                  <a:cubicBezTo>
                    <a:pt x="224" y="16"/>
                    <a:pt x="224" y="16"/>
                    <a:pt x="224" y="16"/>
                  </a:cubicBezTo>
                  <a:cubicBezTo>
                    <a:pt x="224" y="0"/>
                    <a:pt x="224" y="0"/>
                    <a:pt x="224" y="0"/>
                  </a:cubicBezTo>
                  <a:close/>
                  <a:moveTo>
                    <a:pt x="187" y="224"/>
                  </a:moveTo>
                  <a:cubicBezTo>
                    <a:pt x="224" y="224"/>
                    <a:pt x="224" y="224"/>
                    <a:pt x="224" y="224"/>
                  </a:cubicBezTo>
                  <a:cubicBezTo>
                    <a:pt x="224" y="208"/>
                    <a:pt x="224" y="208"/>
                    <a:pt x="224" y="208"/>
                  </a:cubicBezTo>
                  <a:cubicBezTo>
                    <a:pt x="187" y="208"/>
                    <a:pt x="187" y="208"/>
                    <a:pt x="187" y="208"/>
                  </a:cubicBezTo>
                  <a:cubicBezTo>
                    <a:pt x="187" y="224"/>
                    <a:pt x="187" y="224"/>
                    <a:pt x="187" y="224"/>
                  </a:cubicBezTo>
                  <a:close/>
                  <a:moveTo>
                    <a:pt x="224" y="29"/>
                  </a:moveTo>
                  <a:cubicBezTo>
                    <a:pt x="224" y="179"/>
                    <a:pt x="224" y="179"/>
                    <a:pt x="224" y="179"/>
                  </a:cubicBezTo>
                  <a:cubicBezTo>
                    <a:pt x="200" y="179"/>
                    <a:pt x="200" y="179"/>
                    <a:pt x="200" y="179"/>
                  </a:cubicBezTo>
                  <a:cubicBezTo>
                    <a:pt x="200" y="188"/>
                    <a:pt x="200" y="188"/>
                    <a:pt x="200" y="188"/>
                  </a:cubicBezTo>
                  <a:cubicBezTo>
                    <a:pt x="224" y="188"/>
                    <a:pt x="224" y="188"/>
                    <a:pt x="224" y="188"/>
                  </a:cubicBezTo>
                  <a:cubicBezTo>
                    <a:pt x="224" y="194"/>
                    <a:pt x="224" y="194"/>
                    <a:pt x="224" y="194"/>
                  </a:cubicBezTo>
                  <a:cubicBezTo>
                    <a:pt x="187" y="194"/>
                    <a:pt x="187" y="194"/>
                    <a:pt x="187" y="194"/>
                  </a:cubicBezTo>
                  <a:cubicBezTo>
                    <a:pt x="187" y="135"/>
                    <a:pt x="187" y="135"/>
                    <a:pt x="187" y="135"/>
                  </a:cubicBezTo>
                  <a:cubicBezTo>
                    <a:pt x="188" y="135"/>
                    <a:pt x="189" y="134"/>
                    <a:pt x="189" y="134"/>
                  </a:cubicBezTo>
                  <a:cubicBezTo>
                    <a:pt x="194" y="133"/>
                    <a:pt x="197" y="131"/>
                    <a:pt x="201" y="128"/>
                  </a:cubicBezTo>
                  <a:cubicBezTo>
                    <a:pt x="204" y="124"/>
                    <a:pt x="206" y="121"/>
                    <a:pt x="207" y="117"/>
                  </a:cubicBezTo>
                  <a:cubicBezTo>
                    <a:pt x="208" y="115"/>
                    <a:pt x="208" y="113"/>
                    <a:pt x="208" y="111"/>
                  </a:cubicBezTo>
                  <a:cubicBezTo>
                    <a:pt x="208" y="109"/>
                    <a:pt x="208" y="107"/>
                    <a:pt x="207" y="104"/>
                  </a:cubicBezTo>
                  <a:cubicBezTo>
                    <a:pt x="207" y="102"/>
                    <a:pt x="205" y="100"/>
                    <a:pt x="203" y="98"/>
                  </a:cubicBezTo>
                  <a:cubicBezTo>
                    <a:pt x="200" y="96"/>
                    <a:pt x="197" y="94"/>
                    <a:pt x="193" y="94"/>
                  </a:cubicBezTo>
                  <a:cubicBezTo>
                    <a:pt x="197" y="91"/>
                    <a:pt x="199" y="88"/>
                    <a:pt x="201" y="85"/>
                  </a:cubicBezTo>
                  <a:cubicBezTo>
                    <a:pt x="202" y="81"/>
                    <a:pt x="202" y="78"/>
                    <a:pt x="201" y="74"/>
                  </a:cubicBezTo>
                  <a:cubicBezTo>
                    <a:pt x="200" y="71"/>
                    <a:pt x="198" y="69"/>
                    <a:pt x="195" y="67"/>
                  </a:cubicBezTo>
                  <a:cubicBezTo>
                    <a:pt x="193" y="66"/>
                    <a:pt x="190" y="66"/>
                    <a:pt x="187" y="66"/>
                  </a:cubicBezTo>
                  <a:cubicBezTo>
                    <a:pt x="187" y="29"/>
                    <a:pt x="187" y="29"/>
                    <a:pt x="187" y="29"/>
                  </a:cubicBezTo>
                  <a:cubicBezTo>
                    <a:pt x="224" y="29"/>
                    <a:pt x="224" y="29"/>
                    <a:pt x="224" y="29"/>
                  </a:cubicBezTo>
                  <a:close/>
                  <a:moveTo>
                    <a:pt x="187" y="128"/>
                  </a:moveTo>
                  <a:cubicBezTo>
                    <a:pt x="187" y="128"/>
                    <a:pt x="188" y="128"/>
                    <a:pt x="188" y="128"/>
                  </a:cubicBezTo>
                  <a:cubicBezTo>
                    <a:pt x="191" y="127"/>
                    <a:pt x="193" y="125"/>
                    <a:pt x="194" y="122"/>
                  </a:cubicBezTo>
                  <a:cubicBezTo>
                    <a:pt x="195" y="118"/>
                    <a:pt x="195" y="115"/>
                    <a:pt x="194" y="111"/>
                  </a:cubicBezTo>
                  <a:cubicBezTo>
                    <a:pt x="193" y="106"/>
                    <a:pt x="191" y="103"/>
                    <a:pt x="187" y="100"/>
                  </a:cubicBezTo>
                  <a:cubicBezTo>
                    <a:pt x="187" y="128"/>
                    <a:pt x="187" y="128"/>
                    <a:pt x="187" y="128"/>
                  </a:cubicBezTo>
                  <a:close/>
                  <a:moveTo>
                    <a:pt x="187" y="91"/>
                  </a:moveTo>
                  <a:cubicBezTo>
                    <a:pt x="189" y="87"/>
                    <a:pt x="190" y="84"/>
                    <a:pt x="190" y="80"/>
                  </a:cubicBezTo>
                  <a:cubicBezTo>
                    <a:pt x="190" y="78"/>
                    <a:pt x="190" y="77"/>
                    <a:pt x="190" y="75"/>
                  </a:cubicBezTo>
                  <a:cubicBezTo>
                    <a:pt x="189" y="74"/>
                    <a:pt x="189" y="72"/>
                    <a:pt x="188" y="71"/>
                  </a:cubicBezTo>
                  <a:cubicBezTo>
                    <a:pt x="187" y="71"/>
                    <a:pt x="187" y="71"/>
                    <a:pt x="187" y="71"/>
                  </a:cubicBezTo>
                  <a:lnTo>
                    <a:pt x="187" y="91"/>
                  </a:lnTo>
                  <a:close/>
                  <a:moveTo>
                    <a:pt x="187" y="0"/>
                  </a:moveTo>
                  <a:cubicBezTo>
                    <a:pt x="147" y="0"/>
                    <a:pt x="147" y="0"/>
                    <a:pt x="147" y="0"/>
                  </a:cubicBezTo>
                  <a:cubicBezTo>
                    <a:pt x="147" y="16"/>
                    <a:pt x="147" y="16"/>
                    <a:pt x="147" y="16"/>
                  </a:cubicBezTo>
                  <a:cubicBezTo>
                    <a:pt x="187" y="16"/>
                    <a:pt x="187" y="16"/>
                    <a:pt x="187" y="16"/>
                  </a:cubicBezTo>
                  <a:cubicBezTo>
                    <a:pt x="187" y="0"/>
                    <a:pt x="187" y="0"/>
                    <a:pt x="187" y="0"/>
                  </a:cubicBezTo>
                  <a:close/>
                  <a:moveTo>
                    <a:pt x="147" y="224"/>
                  </a:moveTo>
                  <a:cubicBezTo>
                    <a:pt x="187" y="224"/>
                    <a:pt x="187" y="224"/>
                    <a:pt x="187" y="224"/>
                  </a:cubicBezTo>
                  <a:cubicBezTo>
                    <a:pt x="187" y="208"/>
                    <a:pt x="187" y="208"/>
                    <a:pt x="187" y="208"/>
                  </a:cubicBezTo>
                  <a:cubicBezTo>
                    <a:pt x="147" y="208"/>
                    <a:pt x="147" y="208"/>
                    <a:pt x="147" y="208"/>
                  </a:cubicBezTo>
                  <a:cubicBezTo>
                    <a:pt x="147" y="224"/>
                    <a:pt x="147" y="224"/>
                    <a:pt x="147" y="224"/>
                  </a:cubicBezTo>
                  <a:close/>
                  <a:moveTo>
                    <a:pt x="187" y="29"/>
                  </a:moveTo>
                  <a:cubicBezTo>
                    <a:pt x="187" y="66"/>
                    <a:pt x="187" y="66"/>
                    <a:pt x="187" y="66"/>
                  </a:cubicBezTo>
                  <a:cubicBezTo>
                    <a:pt x="185" y="66"/>
                    <a:pt x="184" y="66"/>
                    <a:pt x="182" y="67"/>
                  </a:cubicBezTo>
                  <a:cubicBezTo>
                    <a:pt x="176" y="68"/>
                    <a:pt x="172" y="71"/>
                    <a:pt x="169" y="75"/>
                  </a:cubicBezTo>
                  <a:cubicBezTo>
                    <a:pt x="167" y="80"/>
                    <a:pt x="166" y="84"/>
                    <a:pt x="167" y="88"/>
                  </a:cubicBezTo>
                  <a:cubicBezTo>
                    <a:pt x="168" y="93"/>
                    <a:pt x="172" y="97"/>
                    <a:pt x="177" y="98"/>
                  </a:cubicBezTo>
                  <a:cubicBezTo>
                    <a:pt x="173" y="101"/>
                    <a:pt x="169" y="105"/>
                    <a:pt x="168" y="109"/>
                  </a:cubicBezTo>
                  <a:cubicBezTo>
                    <a:pt x="166" y="113"/>
                    <a:pt x="165" y="117"/>
                    <a:pt x="167" y="122"/>
                  </a:cubicBezTo>
                  <a:cubicBezTo>
                    <a:pt x="168" y="126"/>
                    <a:pt x="170" y="130"/>
                    <a:pt x="175" y="133"/>
                  </a:cubicBezTo>
                  <a:cubicBezTo>
                    <a:pt x="178" y="135"/>
                    <a:pt x="182" y="135"/>
                    <a:pt x="187" y="135"/>
                  </a:cubicBezTo>
                  <a:cubicBezTo>
                    <a:pt x="187" y="194"/>
                    <a:pt x="187" y="194"/>
                    <a:pt x="187" y="194"/>
                  </a:cubicBezTo>
                  <a:cubicBezTo>
                    <a:pt x="147" y="194"/>
                    <a:pt x="147" y="194"/>
                    <a:pt x="147" y="194"/>
                  </a:cubicBezTo>
                  <a:cubicBezTo>
                    <a:pt x="147" y="137"/>
                    <a:pt x="147" y="137"/>
                    <a:pt x="147" y="137"/>
                  </a:cubicBezTo>
                  <a:cubicBezTo>
                    <a:pt x="148" y="137"/>
                    <a:pt x="148" y="137"/>
                    <a:pt x="148" y="137"/>
                  </a:cubicBezTo>
                  <a:cubicBezTo>
                    <a:pt x="148" y="125"/>
                    <a:pt x="148" y="125"/>
                    <a:pt x="148" y="125"/>
                  </a:cubicBezTo>
                  <a:cubicBezTo>
                    <a:pt x="159" y="123"/>
                    <a:pt x="159" y="123"/>
                    <a:pt x="159" y="123"/>
                  </a:cubicBezTo>
                  <a:cubicBezTo>
                    <a:pt x="158" y="112"/>
                    <a:pt x="158" y="112"/>
                    <a:pt x="158" y="112"/>
                  </a:cubicBezTo>
                  <a:cubicBezTo>
                    <a:pt x="147" y="115"/>
                    <a:pt x="147" y="115"/>
                    <a:pt x="147" y="115"/>
                  </a:cubicBezTo>
                  <a:cubicBezTo>
                    <a:pt x="147" y="106"/>
                    <a:pt x="147" y="106"/>
                    <a:pt x="147" y="106"/>
                  </a:cubicBezTo>
                  <a:cubicBezTo>
                    <a:pt x="147" y="29"/>
                    <a:pt x="147" y="29"/>
                    <a:pt x="147" y="29"/>
                  </a:cubicBezTo>
                  <a:cubicBezTo>
                    <a:pt x="187" y="29"/>
                    <a:pt x="187" y="29"/>
                    <a:pt x="187" y="29"/>
                  </a:cubicBezTo>
                  <a:close/>
                  <a:moveTo>
                    <a:pt x="187" y="71"/>
                  </a:moveTo>
                  <a:cubicBezTo>
                    <a:pt x="186" y="70"/>
                    <a:pt x="185" y="70"/>
                    <a:pt x="184" y="70"/>
                  </a:cubicBezTo>
                  <a:cubicBezTo>
                    <a:pt x="181" y="71"/>
                    <a:pt x="179" y="73"/>
                    <a:pt x="178" y="76"/>
                  </a:cubicBezTo>
                  <a:cubicBezTo>
                    <a:pt x="177" y="78"/>
                    <a:pt x="177" y="81"/>
                    <a:pt x="178" y="83"/>
                  </a:cubicBezTo>
                  <a:cubicBezTo>
                    <a:pt x="179" y="88"/>
                    <a:pt x="181" y="91"/>
                    <a:pt x="185" y="93"/>
                  </a:cubicBezTo>
                  <a:cubicBezTo>
                    <a:pt x="186" y="92"/>
                    <a:pt x="187" y="91"/>
                    <a:pt x="187" y="91"/>
                  </a:cubicBezTo>
                  <a:cubicBezTo>
                    <a:pt x="187" y="71"/>
                    <a:pt x="187" y="71"/>
                    <a:pt x="187" y="71"/>
                  </a:cubicBezTo>
                  <a:close/>
                  <a:moveTo>
                    <a:pt x="187" y="100"/>
                  </a:moveTo>
                  <a:cubicBezTo>
                    <a:pt x="187" y="100"/>
                    <a:pt x="186" y="100"/>
                    <a:pt x="186" y="99"/>
                  </a:cubicBezTo>
                  <a:cubicBezTo>
                    <a:pt x="181" y="104"/>
                    <a:pt x="179" y="110"/>
                    <a:pt x="179" y="116"/>
                  </a:cubicBezTo>
                  <a:cubicBezTo>
                    <a:pt x="179" y="118"/>
                    <a:pt x="179" y="120"/>
                    <a:pt x="180" y="121"/>
                  </a:cubicBezTo>
                  <a:cubicBezTo>
                    <a:pt x="180" y="124"/>
                    <a:pt x="182" y="126"/>
                    <a:pt x="183" y="127"/>
                  </a:cubicBezTo>
                  <a:cubicBezTo>
                    <a:pt x="184" y="128"/>
                    <a:pt x="186" y="128"/>
                    <a:pt x="187" y="128"/>
                  </a:cubicBezTo>
                  <a:lnTo>
                    <a:pt x="187" y="100"/>
                  </a:lnTo>
                  <a:close/>
                  <a:moveTo>
                    <a:pt x="147" y="0"/>
                  </a:moveTo>
                  <a:cubicBezTo>
                    <a:pt x="99" y="0"/>
                    <a:pt x="99" y="0"/>
                    <a:pt x="99" y="0"/>
                  </a:cubicBezTo>
                  <a:cubicBezTo>
                    <a:pt x="99" y="16"/>
                    <a:pt x="99" y="16"/>
                    <a:pt x="99" y="16"/>
                  </a:cubicBezTo>
                  <a:cubicBezTo>
                    <a:pt x="147" y="16"/>
                    <a:pt x="147" y="16"/>
                    <a:pt x="147" y="16"/>
                  </a:cubicBezTo>
                  <a:cubicBezTo>
                    <a:pt x="147" y="0"/>
                    <a:pt x="147" y="0"/>
                    <a:pt x="147" y="0"/>
                  </a:cubicBezTo>
                  <a:close/>
                  <a:moveTo>
                    <a:pt x="99" y="224"/>
                  </a:moveTo>
                  <a:cubicBezTo>
                    <a:pt x="147" y="224"/>
                    <a:pt x="147" y="224"/>
                    <a:pt x="147" y="224"/>
                  </a:cubicBezTo>
                  <a:cubicBezTo>
                    <a:pt x="147" y="208"/>
                    <a:pt x="147" y="208"/>
                    <a:pt x="147" y="208"/>
                  </a:cubicBezTo>
                  <a:cubicBezTo>
                    <a:pt x="99" y="208"/>
                    <a:pt x="99" y="208"/>
                    <a:pt x="99" y="208"/>
                  </a:cubicBezTo>
                  <a:cubicBezTo>
                    <a:pt x="99" y="224"/>
                    <a:pt x="99" y="224"/>
                    <a:pt x="99" y="224"/>
                  </a:cubicBezTo>
                  <a:close/>
                  <a:moveTo>
                    <a:pt x="147" y="29"/>
                  </a:moveTo>
                  <a:cubicBezTo>
                    <a:pt x="147" y="106"/>
                    <a:pt x="147" y="106"/>
                    <a:pt x="147" y="106"/>
                  </a:cubicBezTo>
                  <a:cubicBezTo>
                    <a:pt x="147" y="104"/>
                    <a:pt x="147" y="104"/>
                    <a:pt x="147" y="104"/>
                  </a:cubicBezTo>
                  <a:cubicBezTo>
                    <a:pt x="137" y="107"/>
                    <a:pt x="137" y="107"/>
                    <a:pt x="137" y="107"/>
                  </a:cubicBezTo>
                  <a:cubicBezTo>
                    <a:pt x="138" y="118"/>
                    <a:pt x="138" y="118"/>
                    <a:pt x="138" y="118"/>
                  </a:cubicBezTo>
                  <a:cubicBezTo>
                    <a:pt x="127" y="121"/>
                    <a:pt x="127" y="121"/>
                    <a:pt x="127" y="121"/>
                  </a:cubicBezTo>
                  <a:cubicBezTo>
                    <a:pt x="127" y="131"/>
                    <a:pt x="127" y="131"/>
                    <a:pt x="127" y="131"/>
                  </a:cubicBezTo>
                  <a:cubicBezTo>
                    <a:pt x="138" y="128"/>
                    <a:pt x="138" y="128"/>
                    <a:pt x="138" y="128"/>
                  </a:cubicBezTo>
                  <a:cubicBezTo>
                    <a:pt x="138" y="139"/>
                    <a:pt x="138" y="139"/>
                    <a:pt x="138" y="139"/>
                  </a:cubicBezTo>
                  <a:cubicBezTo>
                    <a:pt x="147" y="137"/>
                    <a:pt x="147" y="137"/>
                    <a:pt x="147" y="137"/>
                  </a:cubicBezTo>
                  <a:cubicBezTo>
                    <a:pt x="147" y="194"/>
                    <a:pt x="147" y="194"/>
                    <a:pt x="147" y="194"/>
                  </a:cubicBezTo>
                  <a:cubicBezTo>
                    <a:pt x="99" y="194"/>
                    <a:pt x="99" y="194"/>
                    <a:pt x="99" y="194"/>
                  </a:cubicBezTo>
                  <a:cubicBezTo>
                    <a:pt x="99" y="157"/>
                    <a:pt x="99" y="157"/>
                    <a:pt x="99" y="157"/>
                  </a:cubicBezTo>
                  <a:cubicBezTo>
                    <a:pt x="100" y="157"/>
                    <a:pt x="101" y="157"/>
                    <a:pt x="102" y="156"/>
                  </a:cubicBezTo>
                  <a:cubicBezTo>
                    <a:pt x="109" y="155"/>
                    <a:pt x="113" y="151"/>
                    <a:pt x="117" y="145"/>
                  </a:cubicBezTo>
                  <a:cubicBezTo>
                    <a:pt x="120" y="139"/>
                    <a:pt x="121" y="132"/>
                    <a:pt x="119" y="124"/>
                  </a:cubicBezTo>
                  <a:cubicBezTo>
                    <a:pt x="118" y="120"/>
                    <a:pt x="116" y="117"/>
                    <a:pt x="114" y="115"/>
                  </a:cubicBezTo>
                  <a:cubicBezTo>
                    <a:pt x="112" y="114"/>
                    <a:pt x="111" y="113"/>
                    <a:pt x="109" y="113"/>
                  </a:cubicBezTo>
                  <a:cubicBezTo>
                    <a:pt x="108" y="112"/>
                    <a:pt x="105" y="113"/>
                    <a:pt x="103" y="113"/>
                  </a:cubicBezTo>
                  <a:cubicBezTo>
                    <a:pt x="101" y="114"/>
                    <a:pt x="100" y="114"/>
                    <a:pt x="99" y="115"/>
                  </a:cubicBezTo>
                  <a:cubicBezTo>
                    <a:pt x="99" y="93"/>
                    <a:pt x="99" y="93"/>
                    <a:pt x="99" y="93"/>
                  </a:cubicBezTo>
                  <a:cubicBezTo>
                    <a:pt x="100" y="93"/>
                    <a:pt x="100" y="93"/>
                    <a:pt x="100" y="93"/>
                  </a:cubicBezTo>
                  <a:cubicBezTo>
                    <a:pt x="102" y="93"/>
                    <a:pt x="103" y="93"/>
                    <a:pt x="104" y="94"/>
                  </a:cubicBezTo>
                  <a:cubicBezTo>
                    <a:pt x="105" y="94"/>
                    <a:pt x="106" y="95"/>
                    <a:pt x="106" y="97"/>
                  </a:cubicBezTo>
                  <a:cubicBezTo>
                    <a:pt x="106" y="98"/>
                    <a:pt x="106" y="99"/>
                    <a:pt x="105" y="100"/>
                  </a:cubicBezTo>
                  <a:cubicBezTo>
                    <a:pt x="108" y="99"/>
                    <a:pt x="110" y="98"/>
                    <a:pt x="111" y="97"/>
                  </a:cubicBezTo>
                  <a:cubicBezTo>
                    <a:pt x="112" y="95"/>
                    <a:pt x="112" y="93"/>
                    <a:pt x="111" y="92"/>
                  </a:cubicBezTo>
                  <a:cubicBezTo>
                    <a:pt x="111" y="90"/>
                    <a:pt x="110" y="89"/>
                    <a:pt x="107" y="88"/>
                  </a:cubicBezTo>
                  <a:cubicBezTo>
                    <a:pt x="105" y="87"/>
                    <a:pt x="103" y="87"/>
                    <a:pt x="100" y="88"/>
                  </a:cubicBezTo>
                  <a:cubicBezTo>
                    <a:pt x="99" y="88"/>
                    <a:pt x="99" y="88"/>
                    <a:pt x="99" y="88"/>
                  </a:cubicBezTo>
                  <a:cubicBezTo>
                    <a:pt x="99" y="29"/>
                    <a:pt x="99" y="29"/>
                    <a:pt x="99" y="29"/>
                  </a:cubicBezTo>
                  <a:cubicBezTo>
                    <a:pt x="147" y="29"/>
                    <a:pt x="147" y="29"/>
                    <a:pt x="147" y="29"/>
                  </a:cubicBezTo>
                  <a:close/>
                  <a:moveTo>
                    <a:pt x="99" y="150"/>
                  </a:moveTo>
                  <a:cubicBezTo>
                    <a:pt x="100" y="150"/>
                    <a:pt x="101" y="150"/>
                    <a:pt x="101" y="150"/>
                  </a:cubicBezTo>
                  <a:cubicBezTo>
                    <a:pt x="105" y="149"/>
                    <a:pt x="107" y="146"/>
                    <a:pt x="109" y="142"/>
                  </a:cubicBezTo>
                  <a:cubicBezTo>
                    <a:pt x="110" y="137"/>
                    <a:pt x="111" y="133"/>
                    <a:pt x="110" y="129"/>
                  </a:cubicBezTo>
                  <a:cubicBezTo>
                    <a:pt x="108" y="123"/>
                    <a:pt x="106" y="120"/>
                    <a:pt x="103" y="121"/>
                  </a:cubicBezTo>
                  <a:cubicBezTo>
                    <a:pt x="101" y="121"/>
                    <a:pt x="100" y="122"/>
                    <a:pt x="99" y="123"/>
                  </a:cubicBezTo>
                  <a:lnTo>
                    <a:pt x="99" y="150"/>
                  </a:lnTo>
                  <a:close/>
                  <a:moveTo>
                    <a:pt x="99" y="0"/>
                  </a:moveTo>
                  <a:cubicBezTo>
                    <a:pt x="23" y="0"/>
                    <a:pt x="23" y="0"/>
                    <a:pt x="23" y="0"/>
                  </a:cubicBezTo>
                  <a:cubicBezTo>
                    <a:pt x="10" y="0"/>
                    <a:pt x="0" y="10"/>
                    <a:pt x="0" y="23"/>
                  </a:cubicBezTo>
                  <a:cubicBezTo>
                    <a:pt x="0" y="200"/>
                    <a:pt x="0" y="200"/>
                    <a:pt x="0" y="200"/>
                  </a:cubicBezTo>
                  <a:cubicBezTo>
                    <a:pt x="0" y="213"/>
                    <a:pt x="10" y="224"/>
                    <a:pt x="23" y="224"/>
                  </a:cubicBezTo>
                  <a:cubicBezTo>
                    <a:pt x="99" y="224"/>
                    <a:pt x="99" y="224"/>
                    <a:pt x="99" y="224"/>
                  </a:cubicBezTo>
                  <a:cubicBezTo>
                    <a:pt x="99" y="208"/>
                    <a:pt x="99" y="208"/>
                    <a:pt x="99" y="208"/>
                  </a:cubicBezTo>
                  <a:cubicBezTo>
                    <a:pt x="37" y="208"/>
                    <a:pt x="37" y="208"/>
                    <a:pt x="37" y="208"/>
                  </a:cubicBezTo>
                  <a:cubicBezTo>
                    <a:pt x="37" y="208"/>
                    <a:pt x="37" y="208"/>
                    <a:pt x="37" y="208"/>
                  </a:cubicBezTo>
                  <a:cubicBezTo>
                    <a:pt x="26" y="208"/>
                    <a:pt x="17" y="199"/>
                    <a:pt x="17" y="189"/>
                  </a:cubicBezTo>
                  <a:cubicBezTo>
                    <a:pt x="17" y="35"/>
                    <a:pt x="17" y="35"/>
                    <a:pt x="17" y="35"/>
                  </a:cubicBezTo>
                  <a:cubicBezTo>
                    <a:pt x="17" y="24"/>
                    <a:pt x="26" y="16"/>
                    <a:pt x="37" y="16"/>
                  </a:cubicBezTo>
                  <a:cubicBezTo>
                    <a:pt x="99" y="16"/>
                    <a:pt x="99" y="16"/>
                    <a:pt x="99" y="16"/>
                  </a:cubicBezTo>
                  <a:cubicBezTo>
                    <a:pt x="99" y="0"/>
                    <a:pt x="99" y="0"/>
                    <a:pt x="99" y="0"/>
                  </a:cubicBezTo>
                  <a:close/>
                  <a:moveTo>
                    <a:pt x="99" y="29"/>
                  </a:moveTo>
                  <a:cubicBezTo>
                    <a:pt x="99" y="88"/>
                    <a:pt x="99" y="88"/>
                    <a:pt x="99" y="88"/>
                  </a:cubicBezTo>
                  <a:cubicBezTo>
                    <a:pt x="93" y="89"/>
                    <a:pt x="89" y="93"/>
                    <a:pt x="85" y="97"/>
                  </a:cubicBezTo>
                  <a:cubicBezTo>
                    <a:pt x="82" y="102"/>
                    <a:pt x="80" y="109"/>
                    <a:pt x="79" y="116"/>
                  </a:cubicBezTo>
                  <a:cubicBezTo>
                    <a:pt x="78" y="120"/>
                    <a:pt x="78" y="124"/>
                    <a:pt x="79" y="129"/>
                  </a:cubicBezTo>
                  <a:cubicBezTo>
                    <a:pt x="79" y="134"/>
                    <a:pt x="80" y="138"/>
                    <a:pt x="81" y="142"/>
                  </a:cubicBezTo>
                  <a:cubicBezTo>
                    <a:pt x="81" y="144"/>
                    <a:pt x="81" y="144"/>
                    <a:pt x="81" y="144"/>
                  </a:cubicBezTo>
                  <a:cubicBezTo>
                    <a:pt x="82" y="146"/>
                    <a:pt x="82" y="148"/>
                    <a:pt x="83" y="150"/>
                  </a:cubicBezTo>
                  <a:cubicBezTo>
                    <a:pt x="86" y="156"/>
                    <a:pt x="92" y="158"/>
                    <a:pt x="99" y="157"/>
                  </a:cubicBezTo>
                  <a:cubicBezTo>
                    <a:pt x="99" y="194"/>
                    <a:pt x="99" y="194"/>
                    <a:pt x="99" y="194"/>
                  </a:cubicBezTo>
                  <a:cubicBezTo>
                    <a:pt x="46" y="194"/>
                    <a:pt x="46" y="194"/>
                    <a:pt x="46" y="194"/>
                  </a:cubicBezTo>
                  <a:cubicBezTo>
                    <a:pt x="37" y="194"/>
                    <a:pt x="30" y="187"/>
                    <a:pt x="30" y="179"/>
                  </a:cubicBezTo>
                  <a:cubicBezTo>
                    <a:pt x="30" y="45"/>
                    <a:pt x="30" y="45"/>
                    <a:pt x="30" y="45"/>
                  </a:cubicBezTo>
                  <a:cubicBezTo>
                    <a:pt x="30" y="36"/>
                    <a:pt x="37" y="29"/>
                    <a:pt x="46" y="29"/>
                  </a:cubicBezTo>
                  <a:cubicBezTo>
                    <a:pt x="99" y="29"/>
                    <a:pt x="99" y="29"/>
                    <a:pt x="99" y="29"/>
                  </a:cubicBezTo>
                  <a:close/>
                  <a:moveTo>
                    <a:pt x="99" y="93"/>
                  </a:moveTo>
                  <a:cubicBezTo>
                    <a:pt x="99" y="115"/>
                    <a:pt x="99" y="115"/>
                    <a:pt x="99" y="115"/>
                  </a:cubicBezTo>
                  <a:cubicBezTo>
                    <a:pt x="98" y="115"/>
                    <a:pt x="97" y="116"/>
                    <a:pt x="96" y="118"/>
                  </a:cubicBezTo>
                  <a:cubicBezTo>
                    <a:pt x="94" y="120"/>
                    <a:pt x="93" y="122"/>
                    <a:pt x="94" y="125"/>
                  </a:cubicBezTo>
                  <a:cubicBezTo>
                    <a:pt x="94" y="127"/>
                    <a:pt x="95" y="128"/>
                    <a:pt x="97" y="129"/>
                  </a:cubicBezTo>
                  <a:cubicBezTo>
                    <a:pt x="97" y="127"/>
                    <a:pt x="98" y="125"/>
                    <a:pt x="99" y="123"/>
                  </a:cubicBezTo>
                  <a:cubicBezTo>
                    <a:pt x="99" y="150"/>
                    <a:pt x="99" y="150"/>
                    <a:pt x="99" y="150"/>
                  </a:cubicBezTo>
                  <a:cubicBezTo>
                    <a:pt x="98" y="150"/>
                    <a:pt x="97" y="149"/>
                    <a:pt x="96" y="149"/>
                  </a:cubicBezTo>
                  <a:cubicBezTo>
                    <a:pt x="95" y="148"/>
                    <a:pt x="94" y="146"/>
                    <a:pt x="93" y="142"/>
                  </a:cubicBezTo>
                  <a:cubicBezTo>
                    <a:pt x="92" y="140"/>
                    <a:pt x="92" y="137"/>
                    <a:pt x="91" y="133"/>
                  </a:cubicBezTo>
                  <a:cubicBezTo>
                    <a:pt x="91" y="128"/>
                    <a:pt x="90" y="124"/>
                    <a:pt x="90" y="119"/>
                  </a:cubicBezTo>
                  <a:cubicBezTo>
                    <a:pt x="90" y="111"/>
                    <a:pt x="91" y="104"/>
                    <a:pt x="93" y="100"/>
                  </a:cubicBezTo>
                  <a:cubicBezTo>
                    <a:pt x="95" y="97"/>
                    <a:pt x="97" y="94"/>
                    <a:pt x="99" y="93"/>
                  </a:cubicBezTo>
                  <a:close/>
                </a:path>
              </a:pathLst>
            </a:custGeom>
            <a:solidFill>
              <a:schemeClr val="tx1"/>
            </a:solidFill>
            <a:ln>
              <a:noFill/>
            </a:ln>
          </p:spPr>
          <p:txBody>
            <a:bodyPr vert="horz" wrap="square" lIns="91416" tIns="45708" rIns="91416" bIns="45708" numCol="1" anchor="t" anchorCtr="0" compatLnSpc="1"/>
            <a:lstStyle/>
            <a:p>
              <a:endParaRPr lang="id-ID">
                <a:solidFill>
                  <a:srgbClr val="DCB68A"/>
                </a:solidFill>
              </a:endParaRPr>
            </a:p>
          </p:txBody>
        </p:sp>
        <p:sp>
          <p:nvSpPr>
            <p:cNvPr id="83" name="Freeform 77"/>
            <p:cNvSpPr/>
            <p:nvPr/>
          </p:nvSpPr>
          <p:spPr bwMode="auto">
            <a:xfrm>
              <a:off x="14380" y="3717"/>
              <a:ext cx="337" cy="252"/>
            </a:xfrm>
            <a:custGeom>
              <a:avLst/>
              <a:gdLst>
                <a:gd name="T0" fmla="*/ 69 w 98"/>
                <a:gd name="T1" fmla="*/ 0 h 74"/>
                <a:gd name="T2" fmla="*/ 49 w 98"/>
                <a:gd name="T3" fmla="*/ 8 h 74"/>
                <a:gd name="T4" fmla="*/ 30 w 98"/>
                <a:gd name="T5" fmla="*/ 0 h 74"/>
                <a:gd name="T6" fmla="*/ 0 w 98"/>
                <a:gd name="T7" fmla="*/ 29 h 74"/>
                <a:gd name="T8" fmla="*/ 51 w 98"/>
                <a:gd name="T9" fmla="*/ 74 h 74"/>
                <a:gd name="T10" fmla="*/ 98 w 98"/>
                <a:gd name="T11" fmla="*/ 29 h 74"/>
                <a:gd name="T12" fmla="*/ 69 w 98"/>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98" h="74">
                  <a:moveTo>
                    <a:pt x="69" y="0"/>
                  </a:moveTo>
                  <a:cubicBezTo>
                    <a:pt x="61" y="0"/>
                    <a:pt x="54" y="3"/>
                    <a:pt x="49" y="8"/>
                  </a:cubicBezTo>
                  <a:cubicBezTo>
                    <a:pt x="44" y="3"/>
                    <a:pt x="37" y="0"/>
                    <a:pt x="30" y="0"/>
                  </a:cubicBezTo>
                  <a:cubicBezTo>
                    <a:pt x="13" y="0"/>
                    <a:pt x="0" y="13"/>
                    <a:pt x="0" y="29"/>
                  </a:cubicBezTo>
                  <a:cubicBezTo>
                    <a:pt x="0" y="47"/>
                    <a:pt x="15" y="74"/>
                    <a:pt x="51" y="74"/>
                  </a:cubicBezTo>
                  <a:cubicBezTo>
                    <a:pt x="88" y="74"/>
                    <a:pt x="98" y="45"/>
                    <a:pt x="98" y="29"/>
                  </a:cubicBezTo>
                  <a:cubicBezTo>
                    <a:pt x="98" y="13"/>
                    <a:pt x="85" y="0"/>
                    <a:pt x="69" y="0"/>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84" name="Freeform 78"/>
            <p:cNvSpPr/>
            <p:nvPr/>
          </p:nvSpPr>
          <p:spPr bwMode="auto">
            <a:xfrm>
              <a:off x="14529" y="3652"/>
              <a:ext cx="92" cy="115"/>
            </a:xfrm>
            <a:custGeom>
              <a:avLst/>
              <a:gdLst>
                <a:gd name="T0" fmla="*/ 6 w 27"/>
                <a:gd name="T1" fmla="*/ 34 h 34"/>
                <a:gd name="T2" fmla="*/ 13 w 27"/>
                <a:gd name="T3" fmla="*/ 0 h 34"/>
                <a:gd name="T4" fmla="*/ 27 w 27"/>
                <a:gd name="T5" fmla="*/ 3 h 34"/>
                <a:gd name="T6" fmla="*/ 6 w 27"/>
                <a:gd name="T7" fmla="*/ 34 h 34"/>
              </a:gdLst>
              <a:ahLst/>
              <a:cxnLst>
                <a:cxn ang="0">
                  <a:pos x="T0" y="T1"/>
                </a:cxn>
                <a:cxn ang="0">
                  <a:pos x="T2" y="T3"/>
                </a:cxn>
                <a:cxn ang="0">
                  <a:pos x="T4" y="T5"/>
                </a:cxn>
                <a:cxn ang="0">
                  <a:pos x="T6" y="T7"/>
                </a:cxn>
              </a:cxnLst>
              <a:rect l="0" t="0" r="r" b="b"/>
              <a:pathLst>
                <a:path w="27" h="34">
                  <a:moveTo>
                    <a:pt x="6" y="34"/>
                  </a:moveTo>
                  <a:cubicBezTo>
                    <a:pt x="0" y="22"/>
                    <a:pt x="4" y="9"/>
                    <a:pt x="13" y="0"/>
                  </a:cubicBezTo>
                  <a:cubicBezTo>
                    <a:pt x="27" y="3"/>
                    <a:pt x="27" y="3"/>
                    <a:pt x="27" y="3"/>
                  </a:cubicBezTo>
                  <a:cubicBezTo>
                    <a:pt x="14" y="10"/>
                    <a:pt x="6" y="18"/>
                    <a:pt x="6" y="34"/>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85" name="Freeform 79"/>
            <p:cNvSpPr>
              <a:spLocks noEditPoints="1"/>
            </p:cNvSpPr>
            <p:nvPr/>
          </p:nvSpPr>
          <p:spPr bwMode="auto">
            <a:xfrm>
              <a:off x="14005" y="5756"/>
              <a:ext cx="355" cy="492"/>
            </a:xfrm>
            <a:custGeom>
              <a:avLst/>
              <a:gdLst>
                <a:gd name="T0" fmla="*/ 87 w 103"/>
                <a:gd name="T1" fmla="*/ 88 h 143"/>
                <a:gd name="T2" fmla="*/ 103 w 103"/>
                <a:gd name="T3" fmla="*/ 112 h 143"/>
                <a:gd name="T4" fmla="*/ 102 w 103"/>
                <a:gd name="T5" fmla="*/ 143 h 143"/>
                <a:gd name="T6" fmla="*/ 87 w 103"/>
                <a:gd name="T7" fmla="*/ 137 h 143"/>
                <a:gd name="T8" fmla="*/ 87 w 103"/>
                <a:gd name="T9" fmla="*/ 134 h 143"/>
                <a:gd name="T10" fmla="*/ 91 w 103"/>
                <a:gd name="T11" fmla="*/ 136 h 143"/>
                <a:gd name="T12" fmla="*/ 100 w 103"/>
                <a:gd name="T13" fmla="*/ 130 h 143"/>
                <a:gd name="T14" fmla="*/ 100 w 103"/>
                <a:gd name="T15" fmla="*/ 113 h 143"/>
                <a:gd name="T16" fmla="*/ 100 w 103"/>
                <a:gd name="T17" fmla="*/ 113 h 143"/>
                <a:gd name="T18" fmla="*/ 99 w 103"/>
                <a:gd name="T19" fmla="*/ 111 h 143"/>
                <a:gd name="T20" fmla="*/ 92 w 103"/>
                <a:gd name="T21" fmla="*/ 110 h 143"/>
                <a:gd name="T22" fmla="*/ 90 w 103"/>
                <a:gd name="T23" fmla="*/ 116 h 143"/>
                <a:gd name="T24" fmla="*/ 87 w 103"/>
                <a:gd name="T25" fmla="*/ 115 h 143"/>
                <a:gd name="T26" fmla="*/ 87 w 103"/>
                <a:gd name="T27" fmla="*/ 88 h 143"/>
                <a:gd name="T28" fmla="*/ 73 w 103"/>
                <a:gd name="T29" fmla="*/ 132 h 143"/>
                <a:gd name="T30" fmla="*/ 32 w 103"/>
                <a:gd name="T31" fmla="*/ 70 h 143"/>
                <a:gd name="T32" fmla="*/ 28 w 103"/>
                <a:gd name="T33" fmla="*/ 68 h 143"/>
                <a:gd name="T34" fmla="*/ 28 w 103"/>
                <a:gd name="T35" fmla="*/ 67 h 143"/>
                <a:gd name="T36" fmla="*/ 28 w 103"/>
                <a:gd name="T37" fmla="*/ 63 h 143"/>
                <a:gd name="T38" fmla="*/ 29 w 103"/>
                <a:gd name="T39" fmla="*/ 65 h 143"/>
                <a:gd name="T40" fmla="*/ 34 w 103"/>
                <a:gd name="T41" fmla="*/ 66 h 143"/>
                <a:gd name="T42" fmla="*/ 41 w 103"/>
                <a:gd name="T43" fmla="*/ 61 h 143"/>
                <a:gd name="T44" fmla="*/ 41 w 103"/>
                <a:gd name="T45" fmla="*/ 61 h 143"/>
                <a:gd name="T46" fmla="*/ 37 w 103"/>
                <a:gd name="T47" fmla="*/ 59 h 143"/>
                <a:gd name="T48" fmla="*/ 28 w 103"/>
                <a:gd name="T49" fmla="*/ 45 h 143"/>
                <a:gd name="T50" fmla="*/ 28 w 103"/>
                <a:gd name="T51" fmla="*/ 26 h 143"/>
                <a:gd name="T52" fmla="*/ 39 w 103"/>
                <a:gd name="T53" fmla="*/ 19 h 143"/>
                <a:gd name="T54" fmla="*/ 44 w 103"/>
                <a:gd name="T55" fmla="*/ 21 h 143"/>
                <a:gd name="T56" fmla="*/ 61 w 103"/>
                <a:gd name="T57" fmla="*/ 46 h 143"/>
                <a:gd name="T58" fmla="*/ 61 w 103"/>
                <a:gd name="T59" fmla="*/ 50 h 143"/>
                <a:gd name="T60" fmla="*/ 87 w 103"/>
                <a:gd name="T61" fmla="*/ 88 h 143"/>
                <a:gd name="T62" fmla="*/ 87 w 103"/>
                <a:gd name="T63" fmla="*/ 115 h 143"/>
                <a:gd name="T64" fmla="*/ 84 w 103"/>
                <a:gd name="T65" fmla="*/ 116 h 143"/>
                <a:gd name="T66" fmla="*/ 82 w 103"/>
                <a:gd name="T67" fmla="*/ 122 h 143"/>
                <a:gd name="T68" fmla="*/ 75 w 103"/>
                <a:gd name="T69" fmla="*/ 121 h 143"/>
                <a:gd name="T70" fmla="*/ 74 w 103"/>
                <a:gd name="T71" fmla="*/ 128 h 143"/>
                <a:gd name="T72" fmla="*/ 75 w 103"/>
                <a:gd name="T73" fmla="*/ 130 h 143"/>
                <a:gd name="T74" fmla="*/ 87 w 103"/>
                <a:gd name="T75" fmla="*/ 134 h 143"/>
                <a:gd name="T76" fmla="*/ 87 w 103"/>
                <a:gd name="T77" fmla="*/ 137 h 143"/>
                <a:gd name="T78" fmla="*/ 73 w 103"/>
                <a:gd name="T79" fmla="*/ 132 h 143"/>
                <a:gd name="T80" fmla="*/ 28 w 103"/>
                <a:gd name="T81" fmla="*/ 4 h 143"/>
                <a:gd name="T82" fmla="*/ 28 w 103"/>
                <a:gd name="T83" fmla="*/ 24 h 143"/>
                <a:gd name="T84" fmla="*/ 36 w 103"/>
                <a:gd name="T85" fmla="*/ 15 h 143"/>
                <a:gd name="T86" fmla="*/ 32 w 103"/>
                <a:gd name="T87" fmla="*/ 8 h 143"/>
                <a:gd name="T88" fmla="*/ 28 w 103"/>
                <a:gd name="T89" fmla="*/ 4 h 143"/>
                <a:gd name="T90" fmla="*/ 28 w 103"/>
                <a:gd name="T91" fmla="*/ 67 h 143"/>
                <a:gd name="T92" fmla="*/ 11 w 103"/>
                <a:gd name="T93" fmla="*/ 43 h 143"/>
                <a:gd name="T94" fmla="*/ 11 w 103"/>
                <a:gd name="T95" fmla="*/ 37 h 143"/>
                <a:gd name="T96" fmla="*/ 5 w 103"/>
                <a:gd name="T97" fmla="*/ 27 h 143"/>
                <a:gd name="T98" fmla="*/ 9 w 103"/>
                <a:gd name="T99" fmla="*/ 4 h 143"/>
                <a:gd name="T100" fmla="*/ 28 w 103"/>
                <a:gd name="T101" fmla="*/ 4 h 143"/>
                <a:gd name="T102" fmla="*/ 28 w 103"/>
                <a:gd name="T103" fmla="*/ 24 h 143"/>
                <a:gd name="T104" fmla="*/ 21 w 103"/>
                <a:gd name="T105" fmla="*/ 31 h 143"/>
                <a:gd name="T106" fmla="*/ 28 w 103"/>
                <a:gd name="T107" fmla="*/ 26 h 143"/>
                <a:gd name="T108" fmla="*/ 28 w 103"/>
                <a:gd name="T109" fmla="*/ 45 h 143"/>
                <a:gd name="T110" fmla="*/ 22 w 103"/>
                <a:gd name="T111" fmla="*/ 37 h 143"/>
                <a:gd name="T112" fmla="*/ 22 w 103"/>
                <a:gd name="T113" fmla="*/ 33 h 143"/>
                <a:gd name="T114" fmla="*/ 15 w 103"/>
                <a:gd name="T115" fmla="*/ 37 h 143"/>
                <a:gd name="T116" fmla="*/ 14 w 103"/>
                <a:gd name="T117" fmla="*/ 43 h 143"/>
                <a:gd name="T118" fmla="*/ 28 w 103"/>
                <a:gd name="T119" fmla="*/ 63 h 143"/>
                <a:gd name="T120" fmla="*/ 28 w 103"/>
                <a:gd name="T121"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3">
                  <a:moveTo>
                    <a:pt x="87" y="88"/>
                  </a:moveTo>
                  <a:cubicBezTo>
                    <a:pt x="103" y="112"/>
                    <a:pt x="103" y="112"/>
                    <a:pt x="103" y="112"/>
                  </a:cubicBezTo>
                  <a:cubicBezTo>
                    <a:pt x="102" y="143"/>
                    <a:pt x="102" y="143"/>
                    <a:pt x="102" y="143"/>
                  </a:cubicBezTo>
                  <a:cubicBezTo>
                    <a:pt x="87" y="137"/>
                    <a:pt x="87" y="137"/>
                    <a:pt x="87" y="137"/>
                  </a:cubicBezTo>
                  <a:cubicBezTo>
                    <a:pt x="87" y="134"/>
                    <a:pt x="87" y="134"/>
                    <a:pt x="87" y="134"/>
                  </a:cubicBezTo>
                  <a:cubicBezTo>
                    <a:pt x="91" y="136"/>
                    <a:pt x="91" y="136"/>
                    <a:pt x="91" y="136"/>
                  </a:cubicBezTo>
                  <a:cubicBezTo>
                    <a:pt x="100" y="130"/>
                    <a:pt x="100" y="130"/>
                    <a:pt x="100" y="130"/>
                  </a:cubicBezTo>
                  <a:cubicBezTo>
                    <a:pt x="100" y="113"/>
                    <a:pt x="100" y="113"/>
                    <a:pt x="100" y="113"/>
                  </a:cubicBezTo>
                  <a:cubicBezTo>
                    <a:pt x="100" y="113"/>
                    <a:pt x="100" y="113"/>
                    <a:pt x="100" y="113"/>
                  </a:cubicBezTo>
                  <a:cubicBezTo>
                    <a:pt x="99" y="111"/>
                    <a:pt x="99" y="111"/>
                    <a:pt x="99" y="111"/>
                  </a:cubicBezTo>
                  <a:cubicBezTo>
                    <a:pt x="98" y="109"/>
                    <a:pt x="95" y="108"/>
                    <a:pt x="92" y="110"/>
                  </a:cubicBezTo>
                  <a:cubicBezTo>
                    <a:pt x="90" y="111"/>
                    <a:pt x="89" y="114"/>
                    <a:pt x="90" y="116"/>
                  </a:cubicBezTo>
                  <a:cubicBezTo>
                    <a:pt x="89" y="115"/>
                    <a:pt x="88" y="115"/>
                    <a:pt x="87" y="115"/>
                  </a:cubicBezTo>
                  <a:lnTo>
                    <a:pt x="87" y="88"/>
                  </a:lnTo>
                  <a:close/>
                  <a:moveTo>
                    <a:pt x="73" y="132"/>
                  </a:moveTo>
                  <a:cubicBezTo>
                    <a:pt x="32" y="70"/>
                    <a:pt x="32" y="70"/>
                    <a:pt x="32" y="70"/>
                  </a:cubicBezTo>
                  <a:cubicBezTo>
                    <a:pt x="30" y="70"/>
                    <a:pt x="29" y="69"/>
                    <a:pt x="28" y="68"/>
                  </a:cubicBezTo>
                  <a:cubicBezTo>
                    <a:pt x="28" y="67"/>
                    <a:pt x="28" y="67"/>
                    <a:pt x="28" y="67"/>
                  </a:cubicBezTo>
                  <a:cubicBezTo>
                    <a:pt x="28" y="63"/>
                    <a:pt x="28" y="63"/>
                    <a:pt x="28" y="63"/>
                  </a:cubicBezTo>
                  <a:cubicBezTo>
                    <a:pt x="29" y="65"/>
                    <a:pt x="29" y="65"/>
                    <a:pt x="29" y="65"/>
                  </a:cubicBezTo>
                  <a:cubicBezTo>
                    <a:pt x="30" y="67"/>
                    <a:pt x="33" y="67"/>
                    <a:pt x="34" y="66"/>
                  </a:cubicBezTo>
                  <a:cubicBezTo>
                    <a:pt x="41" y="61"/>
                    <a:pt x="41" y="61"/>
                    <a:pt x="41" y="61"/>
                  </a:cubicBezTo>
                  <a:cubicBezTo>
                    <a:pt x="41" y="61"/>
                    <a:pt x="41" y="61"/>
                    <a:pt x="41" y="61"/>
                  </a:cubicBezTo>
                  <a:cubicBezTo>
                    <a:pt x="40" y="61"/>
                    <a:pt x="38" y="61"/>
                    <a:pt x="37" y="59"/>
                  </a:cubicBezTo>
                  <a:cubicBezTo>
                    <a:pt x="28" y="45"/>
                    <a:pt x="28" y="45"/>
                    <a:pt x="28" y="45"/>
                  </a:cubicBezTo>
                  <a:cubicBezTo>
                    <a:pt x="28" y="26"/>
                    <a:pt x="28" y="26"/>
                    <a:pt x="28" y="26"/>
                  </a:cubicBezTo>
                  <a:cubicBezTo>
                    <a:pt x="39" y="19"/>
                    <a:pt x="39" y="19"/>
                    <a:pt x="39" y="19"/>
                  </a:cubicBezTo>
                  <a:cubicBezTo>
                    <a:pt x="41" y="18"/>
                    <a:pt x="43" y="19"/>
                    <a:pt x="44" y="21"/>
                  </a:cubicBezTo>
                  <a:cubicBezTo>
                    <a:pt x="61" y="46"/>
                    <a:pt x="61" y="46"/>
                    <a:pt x="61" y="46"/>
                  </a:cubicBezTo>
                  <a:cubicBezTo>
                    <a:pt x="62" y="47"/>
                    <a:pt x="62" y="49"/>
                    <a:pt x="61" y="50"/>
                  </a:cubicBezTo>
                  <a:cubicBezTo>
                    <a:pt x="87" y="88"/>
                    <a:pt x="87" y="88"/>
                    <a:pt x="87" y="88"/>
                  </a:cubicBezTo>
                  <a:cubicBezTo>
                    <a:pt x="87" y="115"/>
                    <a:pt x="87" y="115"/>
                    <a:pt x="87" y="115"/>
                  </a:cubicBezTo>
                  <a:cubicBezTo>
                    <a:pt x="86" y="115"/>
                    <a:pt x="85" y="115"/>
                    <a:pt x="84" y="116"/>
                  </a:cubicBezTo>
                  <a:cubicBezTo>
                    <a:pt x="82" y="117"/>
                    <a:pt x="81" y="120"/>
                    <a:pt x="82" y="122"/>
                  </a:cubicBezTo>
                  <a:cubicBezTo>
                    <a:pt x="80" y="120"/>
                    <a:pt x="77" y="120"/>
                    <a:pt x="75" y="121"/>
                  </a:cubicBezTo>
                  <a:cubicBezTo>
                    <a:pt x="73" y="123"/>
                    <a:pt x="72" y="126"/>
                    <a:pt x="74" y="128"/>
                  </a:cubicBezTo>
                  <a:cubicBezTo>
                    <a:pt x="75" y="130"/>
                    <a:pt x="75" y="130"/>
                    <a:pt x="75" y="130"/>
                  </a:cubicBezTo>
                  <a:cubicBezTo>
                    <a:pt x="87" y="134"/>
                    <a:pt x="87" y="134"/>
                    <a:pt x="87" y="134"/>
                  </a:cubicBezTo>
                  <a:cubicBezTo>
                    <a:pt x="87" y="137"/>
                    <a:pt x="87" y="137"/>
                    <a:pt x="87" y="137"/>
                  </a:cubicBezTo>
                  <a:cubicBezTo>
                    <a:pt x="73" y="132"/>
                    <a:pt x="73" y="132"/>
                    <a:pt x="73" y="132"/>
                  </a:cubicBezTo>
                  <a:close/>
                  <a:moveTo>
                    <a:pt x="28" y="4"/>
                  </a:moveTo>
                  <a:cubicBezTo>
                    <a:pt x="28" y="24"/>
                    <a:pt x="28" y="24"/>
                    <a:pt x="28" y="24"/>
                  </a:cubicBezTo>
                  <a:cubicBezTo>
                    <a:pt x="36" y="15"/>
                    <a:pt x="36" y="15"/>
                    <a:pt x="36" y="15"/>
                  </a:cubicBezTo>
                  <a:cubicBezTo>
                    <a:pt x="32" y="8"/>
                    <a:pt x="32" y="8"/>
                    <a:pt x="32" y="8"/>
                  </a:cubicBezTo>
                  <a:cubicBezTo>
                    <a:pt x="31" y="7"/>
                    <a:pt x="29" y="5"/>
                    <a:pt x="28" y="4"/>
                  </a:cubicBezTo>
                  <a:close/>
                  <a:moveTo>
                    <a:pt x="28" y="67"/>
                  </a:moveTo>
                  <a:cubicBezTo>
                    <a:pt x="11" y="43"/>
                    <a:pt x="11" y="43"/>
                    <a:pt x="11" y="43"/>
                  </a:cubicBezTo>
                  <a:cubicBezTo>
                    <a:pt x="10" y="41"/>
                    <a:pt x="10" y="38"/>
                    <a:pt x="11" y="37"/>
                  </a:cubicBezTo>
                  <a:cubicBezTo>
                    <a:pt x="5" y="27"/>
                    <a:pt x="5" y="27"/>
                    <a:pt x="5" y="27"/>
                  </a:cubicBezTo>
                  <a:cubicBezTo>
                    <a:pt x="0" y="19"/>
                    <a:pt x="2" y="9"/>
                    <a:pt x="9" y="4"/>
                  </a:cubicBezTo>
                  <a:cubicBezTo>
                    <a:pt x="15" y="0"/>
                    <a:pt x="22" y="0"/>
                    <a:pt x="28" y="4"/>
                  </a:cubicBezTo>
                  <a:cubicBezTo>
                    <a:pt x="28" y="24"/>
                    <a:pt x="28" y="24"/>
                    <a:pt x="28" y="24"/>
                  </a:cubicBezTo>
                  <a:cubicBezTo>
                    <a:pt x="21" y="31"/>
                    <a:pt x="21" y="31"/>
                    <a:pt x="21" y="31"/>
                  </a:cubicBezTo>
                  <a:cubicBezTo>
                    <a:pt x="28" y="26"/>
                    <a:pt x="28" y="26"/>
                    <a:pt x="28" y="26"/>
                  </a:cubicBezTo>
                  <a:cubicBezTo>
                    <a:pt x="28" y="45"/>
                    <a:pt x="28" y="45"/>
                    <a:pt x="28" y="45"/>
                  </a:cubicBezTo>
                  <a:cubicBezTo>
                    <a:pt x="22" y="37"/>
                    <a:pt x="22" y="37"/>
                    <a:pt x="22" y="37"/>
                  </a:cubicBezTo>
                  <a:cubicBezTo>
                    <a:pt x="21" y="36"/>
                    <a:pt x="21" y="34"/>
                    <a:pt x="22" y="33"/>
                  </a:cubicBezTo>
                  <a:cubicBezTo>
                    <a:pt x="15" y="37"/>
                    <a:pt x="15" y="37"/>
                    <a:pt x="15" y="37"/>
                  </a:cubicBezTo>
                  <a:cubicBezTo>
                    <a:pt x="14" y="39"/>
                    <a:pt x="13" y="41"/>
                    <a:pt x="14" y="43"/>
                  </a:cubicBezTo>
                  <a:cubicBezTo>
                    <a:pt x="28" y="63"/>
                    <a:pt x="28" y="63"/>
                    <a:pt x="28" y="63"/>
                  </a:cubicBezTo>
                  <a:lnTo>
                    <a:pt x="28" y="67"/>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86" name="Freeform 80"/>
            <p:cNvSpPr>
              <a:spLocks noEditPoints="1"/>
            </p:cNvSpPr>
            <p:nvPr/>
          </p:nvSpPr>
          <p:spPr bwMode="auto">
            <a:xfrm>
              <a:off x="16731" y="3232"/>
              <a:ext cx="445" cy="487"/>
            </a:xfrm>
            <a:custGeom>
              <a:avLst/>
              <a:gdLst>
                <a:gd name="T0" fmla="*/ 101 w 130"/>
                <a:gd name="T1" fmla="*/ 65 h 142"/>
                <a:gd name="T2" fmla="*/ 97 w 130"/>
                <a:gd name="T3" fmla="*/ 81 h 142"/>
                <a:gd name="T4" fmla="*/ 97 w 130"/>
                <a:gd name="T5" fmla="*/ 94 h 142"/>
                <a:gd name="T6" fmla="*/ 100 w 130"/>
                <a:gd name="T7" fmla="*/ 95 h 142"/>
                <a:gd name="T8" fmla="*/ 111 w 130"/>
                <a:gd name="T9" fmla="*/ 112 h 142"/>
                <a:gd name="T10" fmla="*/ 97 w 130"/>
                <a:gd name="T11" fmla="*/ 103 h 142"/>
                <a:gd name="T12" fmla="*/ 97 w 130"/>
                <a:gd name="T13" fmla="*/ 28 h 142"/>
                <a:gd name="T14" fmla="*/ 111 w 130"/>
                <a:gd name="T15" fmla="*/ 19 h 142"/>
                <a:gd name="T16" fmla="*/ 100 w 130"/>
                <a:gd name="T17" fmla="*/ 35 h 142"/>
                <a:gd name="T18" fmla="*/ 97 w 130"/>
                <a:gd name="T19" fmla="*/ 36 h 142"/>
                <a:gd name="T20" fmla="*/ 127 w 130"/>
                <a:gd name="T21" fmla="*/ 62 h 142"/>
                <a:gd name="T22" fmla="*/ 108 w 130"/>
                <a:gd name="T23" fmla="*/ 65 h 142"/>
                <a:gd name="T24" fmla="*/ 127 w 130"/>
                <a:gd name="T25" fmla="*/ 69 h 142"/>
                <a:gd name="T26" fmla="*/ 127 w 130"/>
                <a:gd name="T27" fmla="*/ 62 h 142"/>
                <a:gd name="T28" fmla="*/ 67 w 130"/>
                <a:gd name="T29" fmla="*/ 142 h 142"/>
                <a:gd name="T30" fmla="*/ 85 w 130"/>
                <a:gd name="T31" fmla="*/ 95 h 142"/>
                <a:gd name="T32" fmla="*/ 97 w 130"/>
                <a:gd name="T33" fmla="*/ 50 h 142"/>
                <a:gd name="T34" fmla="*/ 65 w 130"/>
                <a:gd name="T35" fmla="*/ 37 h 142"/>
                <a:gd name="T36" fmla="*/ 93 w 130"/>
                <a:gd name="T37" fmla="*/ 65 h 142"/>
                <a:gd name="T38" fmla="*/ 79 w 130"/>
                <a:gd name="T39" fmla="*/ 90 h 142"/>
                <a:gd name="T40" fmla="*/ 78 w 130"/>
                <a:gd name="T41" fmla="*/ 110 h 142"/>
                <a:gd name="T42" fmla="*/ 65 w 130"/>
                <a:gd name="T43" fmla="*/ 142 h 142"/>
                <a:gd name="T44" fmla="*/ 97 w 130"/>
                <a:gd name="T45" fmla="*/ 36 h 142"/>
                <a:gd name="T46" fmla="*/ 95 w 130"/>
                <a:gd name="T47" fmla="*/ 31 h 142"/>
                <a:gd name="T48" fmla="*/ 97 w 130"/>
                <a:gd name="T49" fmla="*/ 94 h 142"/>
                <a:gd name="T50" fmla="*/ 95 w 130"/>
                <a:gd name="T51" fmla="*/ 100 h 142"/>
                <a:gd name="T52" fmla="*/ 97 w 130"/>
                <a:gd name="T53" fmla="*/ 94 h 142"/>
                <a:gd name="T54" fmla="*/ 65 w 130"/>
                <a:gd name="T55" fmla="*/ 0 h 142"/>
                <a:gd name="T56" fmla="*/ 68 w 130"/>
                <a:gd name="T57" fmla="*/ 3 h 142"/>
                <a:gd name="T58" fmla="*/ 65 w 130"/>
                <a:gd name="T59" fmla="*/ 23 h 142"/>
                <a:gd name="T60" fmla="*/ 65 w 130"/>
                <a:gd name="T61" fmla="*/ 23 h 142"/>
                <a:gd name="T62" fmla="*/ 32 w 130"/>
                <a:gd name="T63" fmla="*/ 50 h 142"/>
                <a:gd name="T64" fmla="*/ 45 w 130"/>
                <a:gd name="T65" fmla="*/ 96 h 142"/>
                <a:gd name="T66" fmla="*/ 63 w 130"/>
                <a:gd name="T67" fmla="*/ 142 h 142"/>
                <a:gd name="T68" fmla="*/ 65 w 130"/>
                <a:gd name="T69" fmla="*/ 110 h 142"/>
                <a:gd name="T70" fmla="*/ 52 w 130"/>
                <a:gd name="T71" fmla="*/ 93 h 142"/>
                <a:gd name="T72" fmla="*/ 36 w 130"/>
                <a:gd name="T73" fmla="*/ 65 h 142"/>
                <a:gd name="T74" fmla="*/ 65 w 130"/>
                <a:gd name="T75" fmla="*/ 37 h 142"/>
                <a:gd name="T76" fmla="*/ 65 w 130"/>
                <a:gd name="T77" fmla="*/ 29 h 142"/>
                <a:gd name="T78" fmla="*/ 65 w 130"/>
                <a:gd name="T79" fmla="*/ 0 h 142"/>
                <a:gd name="T80" fmla="*/ 62 w 130"/>
                <a:gd name="T81" fmla="*/ 20 h 142"/>
                <a:gd name="T82" fmla="*/ 65 w 130"/>
                <a:gd name="T83" fmla="*/ 0 h 142"/>
                <a:gd name="T84" fmla="*/ 32 w 130"/>
                <a:gd name="T85" fmla="*/ 94 h 142"/>
                <a:gd name="T86" fmla="*/ 35 w 130"/>
                <a:gd name="T87" fmla="*/ 100 h 142"/>
                <a:gd name="T88" fmla="*/ 32 w 130"/>
                <a:gd name="T89" fmla="*/ 36 h 142"/>
                <a:gd name="T90" fmla="*/ 35 w 130"/>
                <a:gd name="T91" fmla="*/ 31 h 142"/>
                <a:gd name="T92" fmla="*/ 32 w 130"/>
                <a:gd name="T93" fmla="*/ 36 h 142"/>
                <a:gd name="T94" fmla="*/ 29 w 130"/>
                <a:gd name="T95" fmla="*/ 65 h 142"/>
                <a:gd name="T96" fmla="*/ 32 w 130"/>
                <a:gd name="T97" fmla="*/ 50 h 142"/>
                <a:gd name="T98" fmla="*/ 32 w 130"/>
                <a:gd name="T99" fmla="*/ 36 h 142"/>
                <a:gd name="T100" fmla="*/ 30 w 130"/>
                <a:gd name="T101" fmla="*/ 35 h 142"/>
                <a:gd name="T102" fmla="*/ 19 w 130"/>
                <a:gd name="T103" fmla="*/ 19 h 142"/>
                <a:gd name="T104" fmla="*/ 32 w 130"/>
                <a:gd name="T105" fmla="*/ 28 h 142"/>
                <a:gd name="T106" fmla="*/ 32 w 130"/>
                <a:gd name="T107" fmla="*/ 103 h 142"/>
                <a:gd name="T108" fmla="*/ 19 w 130"/>
                <a:gd name="T109" fmla="*/ 112 h 142"/>
                <a:gd name="T110" fmla="*/ 30 w 130"/>
                <a:gd name="T111" fmla="*/ 95 h 142"/>
                <a:gd name="T112" fmla="*/ 32 w 130"/>
                <a:gd name="T113" fmla="*/ 94 h 142"/>
                <a:gd name="T114" fmla="*/ 22 w 130"/>
                <a:gd name="T115" fmla="*/ 65 h 142"/>
                <a:gd name="T116" fmla="*/ 3 w 130"/>
                <a:gd name="T117" fmla="*/ 62 h 142"/>
                <a:gd name="T118" fmla="*/ 3 w 130"/>
                <a:gd name="T119" fmla="*/ 69 h 142"/>
                <a:gd name="T120" fmla="*/ 22 w 130"/>
                <a:gd name="T12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2">
                  <a:moveTo>
                    <a:pt x="97" y="81"/>
                  </a:moveTo>
                  <a:cubicBezTo>
                    <a:pt x="100" y="76"/>
                    <a:pt x="101" y="71"/>
                    <a:pt x="101" y="65"/>
                  </a:cubicBezTo>
                  <a:cubicBezTo>
                    <a:pt x="101" y="60"/>
                    <a:pt x="100" y="55"/>
                    <a:pt x="97" y="50"/>
                  </a:cubicBezTo>
                  <a:cubicBezTo>
                    <a:pt x="97" y="81"/>
                    <a:pt x="97" y="81"/>
                    <a:pt x="97" y="81"/>
                  </a:cubicBezTo>
                  <a:close/>
                  <a:moveTo>
                    <a:pt x="97" y="103"/>
                  </a:moveTo>
                  <a:cubicBezTo>
                    <a:pt x="97" y="94"/>
                    <a:pt x="97" y="94"/>
                    <a:pt x="97" y="94"/>
                  </a:cubicBezTo>
                  <a:cubicBezTo>
                    <a:pt x="98" y="94"/>
                    <a:pt x="99" y="95"/>
                    <a:pt x="100" y="95"/>
                  </a:cubicBezTo>
                  <a:cubicBezTo>
                    <a:pt x="100" y="95"/>
                    <a:pt x="100" y="95"/>
                    <a:pt x="100" y="95"/>
                  </a:cubicBezTo>
                  <a:cubicBezTo>
                    <a:pt x="111" y="107"/>
                    <a:pt x="111" y="107"/>
                    <a:pt x="111" y="107"/>
                  </a:cubicBezTo>
                  <a:cubicBezTo>
                    <a:pt x="113" y="108"/>
                    <a:pt x="113" y="110"/>
                    <a:pt x="111" y="112"/>
                  </a:cubicBezTo>
                  <a:cubicBezTo>
                    <a:pt x="110" y="113"/>
                    <a:pt x="108" y="113"/>
                    <a:pt x="106" y="112"/>
                  </a:cubicBezTo>
                  <a:cubicBezTo>
                    <a:pt x="97" y="103"/>
                    <a:pt x="97" y="103"/>
                    <a:pt x="97" y="103"/>
                  </a:cubicBezTo>
                  <a:close/>
                  <a:moveTo>
                    <a:pt x="97" y="36"/>
                  </a:moveTo>
                  <a:cubicBezTo>
                    <a:pt x="97" y="28"/>
                    <a:pt x="97" y="28"/>
                    <a:pt x="97" y="28"/>
                  </a:cubicBezTo>
                  <a:cubicBezTo>
                    <a:pt x="106" y="19"/>
                    <a:pt x="106" y="19"/>
                    <a:pt x="106" y="19"/>
                  </a:cubicBezTo>
                  <a:cubicBezTo>
                    <a:pt x="108" y="18"/>
                    <a:pt x="110" y="18"/>
                    <a:pt x="111" y="19"/>
                  </a:cubicBezTo>
                  <a:cubicBezTo>
                    <a:pt x="113" y="20"/>
                    <a:pt x="113" y="23"/>
                    <a:pt x="111" y="24"/>
                  </a:cubicBezTo>
                  <a:cubicBezTo>
                    <a:pt x="100" y="35"/>
                    <a:pt x="100" y="35"/>
                    <a:pt x="100" y="35"/>
                  </a:cubicBezTo>
                  <a:cubicBezTo>
                    <a:pt x="100" y="35"/>
                    <a:pt x="100" y="35"/>
                    <a:pt x="100" y="35"/>
                  </a:cubicBezTo>
                  <a:cubicBezTo>
                    <a:pt x="99" y="36"/>
                    <a:pt x="98" y="36"/>
                    <a:pt x="97" y="36"/>
                  </a:cubicBezTo>
                  <a:close/>
                  <a:moveTo>
                    <a:pt x="127" y="62"/>
                  </a:moveTo>
                  <a:cubicBezTo>
                    <a:pt x="127" y="62"/>
                    <a:pt x="127" y="62"/>
                    <a:pt x="127" y="62"/>
                  </a:cubicBezTo>
                  <a:cubicBezTo>
                    <a:pt x="111" y="62"/>
                    <a:pt x="111" y="62"/>
                    <a:pt x="111" y="62"/>
                  </a:cubicBezTo>
                  <a:cubicBezTo>
                    <a:pt x="109" y="62"/>
                    <a:pt x="108" y="64"/>
                    <a:pt x="108" y="65"/>
                  </a:cubicBezTo>
                  <a:cubicBezTo>
                    <a:pt x="108" y="67"/>
                    <a:pt x="109" y="69"/>
                    <a:pt x="111" y="69"/>
                  </a:cubicBezTo>
                  <a:cubicBezTo>
                    <a:pt x="127" y="69"/>
                    <a:pt x="127" y="69"/>
                    <a:pt x="127" y="69"/>
                  </a:cubicBezTo>
                  <a:cubicBezTo>
                    <a:pt x="129" y="69"/>
                    <a:pt x="130" y="67"/>
                    <a:pt x="130" y="65"/>
                  </a:cubicBezTo>
                  <a:cubicBezTo>
                    <a:pt x="130" y="64"/>
                    <a:pt x="129" y="62"/>
                    <a:pt x="127" y="62"/>
                  </a:cubicBezTo>
                  <a:close/>
                  <a:moveTo>
                    <a:pt x="65" y="142"/>
                  </a:moveTo>
                  <a:cubicBezTo>
                    <a:pt x="67" y="142"/>
                    <a:pt x="67" y="142"/>
                    <a:pt x="67" y="142"/>
                  </a:cubicBezTo>
                  <a:cubicBezTo>
                    <a:pt x="77" y="142"/>
                    <a:pt x="85" y="134"/>
                    <a:pt x="85" y="124"/>
                  </a:cubicBezTo>
                  <a:cubicBezTo>
                    <a:pt x="85" y="95"/>
                    <a:pt x="85" y="95"/>
                    <a:pt x="85" y="95"/>
                  </a:cubicBezTo>
                  <a:cubicBezTo>
                    <a:pt x="90" y="92"/>
                    <a:pt x="95" y="87"/>
                    <a:pt x="97" y="81"/>
                  </a:cubicBezTo>
                  <a:cubicBezTo>
                    <a:pt x="97" y="50"/>
                    <a:pt x="97" y="50"/>
                    <a:pt x="97" y="50"/>
                  </a:cubicBezTo>
                  <a:cubicBezTo>
                    <a:pt x="92" y="38"/>
                    <a:pt x="79" y="29"/>
                    <a:pt x="65" y="29"/>
                  </a:cubicBezTo>
                  <a:cubicBezTo>
                    <a:pt x="65" y="37"/>
                    <a:pt x="65" y="37"/>
                    <a:pt x="65" y="37"/>
                  </a:cubicBezTo>
                  <a:cubicBezTo>
                    <a:pt x="73" y="37"/>
                    <a:pt x="80" y="40"/>
                    <a:pt x="85" y="45"/>
                  </a:cubicBezTo>
                  <a:cubicBezTo>
                    <a:pt x="90" y="50"/>
                    <a:pt x="93" y="57"/>
                    <a:pt x="93" y="65"/>
                  </a:cubicBezTo>
                  <a:cubicBezTo>
                    <a:pt x="93" y="76"/>
                    <a:pt x="88" y="85"/>
                    <a:pt x="79" y="90"/>
                  </a:cubicBezTo>
                  <a:cubicBezTo>
                    <a:pt x="79" y="90"/>
                    <a:pt x="79" y="90"/>
                    <a:pt x="79" y="90"/>
                  </a:cubicBezTo>
                  <a:cubicBezTo>
                    <a:pt x="78" y="91"/>
                    <a:pt x="78" y="92"/>
                    <a:pt x="78" y="93"/>
                  </a:cubicBezTo>
                  <a:cubicBezTo>
                    <a:pt x="78" y="110"/>
                    <a:pt x="78" y="110"/>
                    <a:pt x="78" y="110"/>
                  </a:cubicBezTo>
                  <a:cubicBezTo>
                    <a:pt x="65" y="110"/>
                    <a:pt x="65" y="110"/>
                    <a:pt x="65" y="110"/>
                  </a:cubicBezTo>
                  <a:cubicBezTo>
                    <a:pt x="65" y="142"/>
                    <a:pt x="65" y="142"/>
                    <a:pt x="65" y="142"/>
                  </a:cubicBezTo>
                  <a:close/>
                  <a:moveTo>
                    <a:pt x="97" y="28"/>
                  </a:moveTo>
                  <a:cubicBezTo>
                    <a:pt x="97" y="36"/>
                    <a:pt x="97" y="36"/>
                    <a:pt x="97" y="36"/>
                  </a:cubicBezTo>
                  <a:cubicBezTo>
                    <a:pt x="97" y="36"/>
                    <a:pt x="96" y="36"/>
                    <a:pt x="95" y="35"/>
                  </a:cubicBezTo>
                  <a:cubicBezTo>
                    <a:pt x="94" y="34"/>
                    <a:pt x="94" y="32"/>
                    <a:pt x="95" y="31"/>
                  </a:cubicBezTo>
                  <a:cubicBezTo>
                    <a:pt x="97" y="28"/>
                    <a:pt x="97" y="28"/>
                    <a:pt x="97" y="28"/>
                  </a:cubicBezTo>
                  <a:close/>
                  <a:moveTo>
                    <a:pt x="97" y="94"/>
                  </a:moveTo>
                  <a:cubicBezTo>
                    <a:pt x="97" y="103"/>
                    <a:pt x="97" y="103"/>
                    <a:pt x="97" y="103"/>
                  </a:cubicBezTo>
                  <a:cubicBezTo>
                    <a:pt x="95" y="100"/>
                    <a:pt x="95" y="100"/>
                    <a:pt x="95" y="100"/>
                  </a:cubicBezTo>
                  <a:cubicBezTo>
                    <a:pt x="94" y="99"/>
                    <a:pt x="94" y="97"/>
                    <a:pt x="95" y="95"/>
                  </a:cubicBezTo>
                  <a:cubicBezTo>
                    <a:pt x="96" y="95"/>
                    <a:pt x="97" y="94"/>
                    <a:pt x="97" y="94"/>
                  </a:cubicBezTo>
                  <a:close/>
                  <a:moveTo>
                    <a:pt x="65" y="23"/>
                  </a:moveTo>
                  <a:cubicBezTo>
                    <a:pt x="65" y="0"/>
                    <a:pt x="65" y="0"/>
                    <a:pt x="65" y="0"/>
                  </a:cubicBezTo>
                  <a:cubicBezTo>
                    <a:pt x="65" y="0"/>
                    <a:pt x="65" y="0"/>
                    <a:pt x="65" y="0"/>
                  </a:cubicBezTo>
                  <a:cubicBezTo>
                    <a:pt x="67" y="0"/>
                    <a:pt x="68" y="2"/>
                    <a:pt x="68" y="3"/>
                  </a:cubicBezTo>
                  <a:cubicBezTo>
                    <a:pt x="68" y="20"/>
                    <a:pt x="68" y="20"/>
                    <a:pt x="68" y="20"/>
                  </a:cubicBezTo>
                  <a:cubicBezTo>
                    <a:pt x="68" y="21"/>
                    <a:pt x="67" y="23"/>
                    <a:pt x="65" y="23"/>
                  </a:cubicBezTo>
                  <a:cubicBezTo>
                    <a:pt x="65" y="23"/>
                    <a:pt x="65" y="23"/>
                    <a:pt x="65" y="23"/>
                  </a:cubicBezTo>
                  <a:cubicBezTo>
                    <a:pt x="65" y="23"/>
                    <a:pt x="65" y="23"/>
                    <a:pt x="65" y="23"/>
                  </a:cubicBezTo>
                  <a:close/>
                  <a:moveTo>
                    <a:pt x="65" y="29"/>
                  </a:moveTo>
                  <a:cubicBezTo>
                    <a:pt x="50" y="29"/>
                    <a:pt x="38" y="37"/>
                    <a:pt x="32" y="50"/>
                  </a:cubicBezTo>
                  <a:cubicBezTo>
                    <a:pt x="32" y="81"/>
                    <a:pt x="32" y="81"/>
                    <a:pt x="32" y="81"/>
                  </a:cubicBezTo>
                  <a:cubicBezTo>
                    <a:pt x="35" y="87"/>
                    <a:pt x="40" y="92"/>
                    <a:pt x="45" y="96"/>
                  </a:cubicBezTo>
                  <a:cubicBezTo>
                    <a:pt x="45" y="124"/>
                    <a:pt x="45" y="124"/>
                    <a:pt x="45" y="124"/>
                  </a:cubicBezTo>
                  <a:cubicBezTo>
                    <a:pt x="45" y="134"/>
                    <a:pt x="53" y="142"/>
                    <a:pt x="63" y="142"/>
                  </a:cubicBezTo>
                  <a:cubicBezTo>
                    <a:pt x="65" y="142"/>
                    <a:pt x="65" y="142"/>
                    <a:pt x="65" y="142"/>
                  </a:cubicBezTo>
                  <a:cubicBezTo>
                    <a:pt x="65" y="110"/>
                    <a:pt x="65" y="110"/>
                    <a:pt x="65" y="110"/>
                  </a:cubicBezTo>
                  <a:cubicBezTo>
                    <a:pt x="52" y="110"/>
                    <a:pt x="52" y="110"/>
                    <a:pt x="52" y="110"/>
                  </a:cubicBezTo>
                  <a:cubicBezTo>
                    <a:pt x="52" y="93"/>
                    <a:pt x="52" y="93"/>
                    <a:pt x="52" y="93"/>
                  </a:cubicBezTo>
                  <a:cubicBezTo>
                    <a:pt x="52" y="92"/>
                    <a:pt x="52" y="91"/>
                    <a:pt x="51" y="90"/>
                  </a:cubicBezTo>
                  <a:cubicBezTo>
                    <a:pt x="42" y="85"/>
                    <a:pt x="36" y="76"/>
                    <a:pt x="36" y="65"/>
                  </a:cubicBezTo>
                  <a:cubicBezTo>
                    <a:pt x="36" y="57"/>
                    <a:pt x="39" y="50"/>
                    <a:pt x="44" y="45"/>
                  </a:cubicBezTo>
                  <a:cubicBezTo>
                    <a:pt x="50" y="40"/>
                    <a:pt x="57" y="37"/>
                    <a:pt x="65" y="37"/>
                  </a:cubicBezTo>
                  <a:cubicBezTo>
                    <a:pt x="65" y="37"/>
                    <a:pt x="65" y="37"/>
                    <a:pt x="65" y="37"/>
                  </a:cubicBezTo>
                  <a:cubicBezTo>
                    <a:pt x="65" y="29"/>
                    <a:pt x="65" y="29"/>
                    <a:pt x="65" y="29"/>
                  </a:cubicBezTo>
                  <a:cubicBezTo>
                    <a:pt x="65" y="29"/>
                    <a:pt x="65" y="29"/>
                    <a:pt x="65" y="29"/>
                  </a:cubicBezTo>
                  <a:close/>
                  <a:moveTo>
                    <a:pt x="65" y="0"/>
                  </a:moveTo>
                  <a:cubicBezTo>
                    <a:pt x="65" y="23"/>
                    <a:pt x="65" y="23"/>
                    <a:pt x="65" y="23"/>
                  </a:cubicBezTo>
                  <a:cubicBezTo>
                    <a:pt x="63" y="23"/>
                    <a:pt x="62" y="21"/>
                    <a:pt x="62" y="20"/>
                  </a:cubicBezTo>
                  <a:cubicBezTo>
                    <a:pt x="62" y="3"/>
                    <a:pt x="62" y="3"/>
                    <a:pt x="62" y="3"/>
                  </a:cubicBezTo>
                  <a:cubicBezTo>
                    <a:pt x="62" y="2"/>
                    <a:pt x="63" y="0"/>
                    <a:pt x="65" y="0"/>
                  </a:cubicBezTo>
                  <a:close/>
                  <a:moveTo>
                    <a:pt x="32" y="103"/>
                  </a:moveTo>
                  <a:cubicBezTo>
                    <a:pt x="32" y="94"/>
                    <a:pt x="32" y="94"/>
                    <a:pt x="32" y="94"/>
                  </a:cubicBezTo>
                  <a:cubicBezTo>
                    <a:pt x="33" y="94"/>
                    <a:pt x="34" y="95"/>
                    <a:pt x="35" y="95"/>
                  </a:cubicBezTo>
                  <a:cubicBezTo>
                    <a:pt x="36" y="97"/>
                    <a:pt x="36" y="99"/>
                    <a:pt x="35" y="100"/>
                  </a:cubicBezTo>
                  <a:cubicBezTo>
                    <a:pt x="32" y="103"/>
                    <a:pt x="32" y="103"/>
                    <a:pt x="32" y="103"/>
                  </a:cubicBezTo>
                  <a:close/>
                  <a:moveTo>
                    <a:pt x="32" y="36"/>
                  </a:moveTo>
                  <a:cubicBezTo>
                    <a:pt x="32" y="28"/>
                    <a:pt x="32" y="28"/>
                    <a:pt x="32" y="28"/>
                  </a:cubicBezTo>
                  <a:cubicBezTo>
                    <a:pt x="35" y="31"/>
                    <a:pt x="35" y="31"/>
                    <a:pt x="35" y="31"/>
                  </a:cubicBezTo>
                  <a:cubicBezTo>
                    <a:pt x="36" y="32"/>
                    <a:pt x="36" y="34"/>
                    <a:pt x="35" y="35"/>
                  </a:cubicBezTo>
                  <a:cubicBezTo>
                    <a:pt x="34" y="36"/>
                    <a:pt x="33" y="36"/>
                    <a:pt x="32" y="36"/>
                  </a:cubicBezTo>
                  <a:close/>
                  <a:moveTo>
                    <a:pt x="32" y="50"/>
                  </a:moveTo>
                  <a:cubicBezTo>
                    <a:pt x="30" y="54"/>
                    <a:pt x="29" y="60"/>
                    <a:pt x="29" y="65"/>
                  </a:cubicBezTo>
                  <a:cubicBezTo>
                    <a:pt x="29" y="71"/>
                    <a:pt x="30" y="76"/>
                    <a:pt x="32" y="81"/>
                  </a:cubicBezTo>
                  <a:cubicBezTo>
                    <a:pt x="32" y="50"/>
                    <a:pt x="32" y="50"/>
                    <a:pt x="32" y="50"/>
                  </a:cubicBezTo>
                  <a:close/>
                  <a:moveTo>
                    <a:pt x="32" y="28"/>
                  </a:moveTo>
                  <a:cubicBezTo>
                    <a:pt x="32" y="36"/>
                    <a:pt x="32" y="36"/>
                    <a:pt x="32" y="36"/>
                  </a:cubicBezTo>
                  <a:cubicBezTo>
                    <a:pt x="32" y="36"/>
                    <a:pt x="31" y="36"/>
                    <a:pt x="30" y="35"/>
                  </a:cubicBezTo>
                  <a:cubicBezTo>
                    <a:pt x="30" y="35"/>
                    <a:pt x="30" y="35"/>
                    <a:pt x="30" y="35"/>
                  </a:cubicBezTo>
                  <a:cubicBezTo>
                    <a:pt x="19" y="24"/>
                    <a:pt x="19" y="24"/>
                    <a:pt x="19" y="24"/>
                  </a:cubicBezTo>
                  <a:cubicBezTo>
                    <a:pt x="17" y="23"/>
                    <a:pt x="17" y="20"/>
                    <a:pt x="19" y="19"/>
                  </a:cubicBezTo>
                  <a:cubicBezTo>
                    <a:pt x="20" y="18"/>
                    <a:pt x="22" y="18"/>
                    <a:pt x="24" y="19"/>
                  </a:cubicBezTo>
                  <a:cubicBezTo>
                    <a:pt x="32" y="28"/>
                    <a:pt x="32" y="28"/>
                    <a:pt x="32" y="28"/>
                  </a:cubicBezTo>
                  <a:close/>
                  <a:moveTo>
                    <a:pt x="32" y="94"/>
                  </a:moveTo>
                  <a:cubicBezTo>
                    <a:pt x="32" y="103"/>
                    <a:pt x="32" y="103"/>
                    <a:pt x="32" y="103"/>
                  </a:cubicBezTo>
                  <a:cubicBezTo>
                    <a:pt x="24" y="112"/>
                    <a:pt x="24" y="112"/>
                    <a:pt x="24" y="112"/>
                  </a:cubicBezTo>
                  <a:cubicBezTo>
                    <a:pt x="22" y="113"/>
                    <a:pt x="20" y="113"/>
                    <a:pt x="19" y="112"/>
                  </a:cubicBezTo>
                  <a:cubicBezTo>
                    <a:pt x="17" y="110"/>
                    <a:pt x="17" y="108"/>
                    <a:pt x="19" y="107"/>
                  </a:cubicBezTo>
                  <a:cubicBezTo>
                    <a:pt x="30" y="95"/>
                    <a:pt x="30" y="95"/>
                    <a:pt x="30" y="95"/>
                  </a:cubicBezTo>
                  <a:cubicBezTo>
                    <a:pt x="30" y="95"/>
                    <a:pt x="30" y="95"/>
                    <a:pt x="30" y="95"/>
                  </a:cubicBezTo>
                  <a:cubicBezTo>
                    <a:pt x="31" y="95"/>
                    <a:pt x="32" y="95"/>
                    <a:pt x="32" y="94"/>
                  </a:cubicBezTo>
                  <a:close/>
                  <a:moveTo>
                    <a:pt x="22" y="65"/>
                  </a:moveTo>
                  <a:cubicBezTo>
                    <a:pt x="22" y="65"/>
                    <a:pt x="22" y="65"/>
                    <a:pt x="22" y="65"/>
                  </a:cubicBezTo>
                  <a:cubicBezTo>
                    <a:pt x="22" y="64"/>
                    <a:pt x="21" y="62"/>
                    <a:pt x="19" y="62"/>
                  </a:cubicBezTo>
                  <a:cubicBezTo>
                    <a:pt x="3" y="62"/>
                    <a:pt x="3" y="62"/>
                    <a:pt x="3" y="62"/>
                  </a:cubicBezTo>
                  <a:cubicBezTo>
                    <a:pt x="1" y="62"/>
                    <a:pt x="0" y="64"/>
                    <a:pt x="0" y="65"/>
                  </a:cubicBezTo>
                  <a:cubicBezTo>
                    <a:pt x="0" y="67"/>
                    <a:pt x="1" y="69"/>
                    <a:pt x="3" y="69"/>
                  </a:cubicBezTo>
                  <a:cubicBezTo>
                    <a:pt x="19" y="69"/>
                    <a:pt x="19" y="69"/>
                    <a:pt x="19" y="69"/>
                  </a:cubicBezTo>
                  <a:cubicBezTo>
                    <a:pt x="21" y="69"/>
                    <a:pt x="22" y="67"/>
                    <a:pt x="22" y="65"/>
                  </a:cubicBezTo>
                  <a:close/>
                </a:path>
              </a:pathLst>
            </a:custGeom>
            <a:solidFill>
              <a:schemeClr val="accent2"/>
            </a:solidFill>
            <a:ln>
              <a:noFill/>
            </a:ln>
          </p:spPr>
          <p:txBody>
            <a:bodyPr vert="horz" wrap="square" lIns="91416" tIns="45708" rIns="91416" bIns="45708" numCol="1" anchor="t" anchorCtr="0" compatLnSpc="1"/>
            <a:lstStyle/>
            <a:p>
              <a:endParaRPr lang="id-ID">
                <a:solidFill>
                  <a:srgbClr val="DCB68A"/>
                </a:solidFill>
              </a:endParaRPr>
            </a:p>
          </p:txBody>
        </p:sp>
        <p:sp>
          <p:nvSpPr>
            <p:cNvPr id="87" name="Freeform 81"/>
            <p:cNvSpPr>
              <a:spLocks noEditPoints="1"/>
            </p:cNvSpPr>
            <p:nvPr/>
          </p:nvSpPr>
          <p:spPr bwMode="auto">
            <a:xfrm>
              <a:off x="14507" y="2577"/>
              <a:ext cx="672" cy="967"/>
            </a:xfrm>
            <a:custGeom>
              <a:avLst/>
              <a:gdLst>
                <a:gd name="T0" fmla="*/ 98 w 196"/>
                <a:gd name="T1" fmla="*/ 5 h 282"/>
                <a:gd name="T2" fmla="*/ 113 w 196"/>
                <a:gd name="T3" fmla="*/ 0 h 282"/>
                <a:gd name="T4" fmla="*/ 155 w 196"/>
                <a:gd name="T5" fmla="*/ 128 h 282"/>
                <a:gd name="T6" fmla="*/ 108 w 196"/>
                <a:gd name="T7" fmla="*/ 143 h 282"/>
                <a:gd name="T8" fmla="*/ 98 w 196"/>
                <a:gd name="T9" fmla="*/ 111 h 282"/>
                <a:gd name="T10" fmla="*/ 98 w 196"/>
                <a:gd name="T11" fmla="*/ 5 h 282"/>
                <a:gd name="T12" fmla="*/ 98 w 196"/>
                <a:gd name="T13" fmla="*/ 222 h 282"/>
                <a:gd name="T14" fmla="*/ 136 w 196"/>
                <a:gd name="T15" fmla="*/ 209 h 282"/>
                <a:gd name="T16" fmla="*/ 107 w 196"/>
                <a:gd name="T17" fmla="*/ 209 h 282"/>
                <a:gd name="T18" fmla="*/ 107 w 196"/>
                <a:gd name="T19" fmla="*/ 192 h 282"/>
                <a:gd name="T20" fmla="*/ 152 w 196"/>
                <a:gd name="T21" fmla="*/ 192 h 282"/>
                <a:gd name="T22" fmla="*/ 189 w 196"/>
                <a:gd name="T23" fmla="*/ 192 h 282"/>
                <a:gd name="T24" fmla="*/ 196 w 196"/>
                <a:gd name="T25" fmla="*/ 192 h 282"/>
                <a:gd name="T26" fmla="*/ 196 w 196"/>
                <a:gd name="T27" fmla="*/ 209 h 282"/>
                <a:gd name="T28" fmla="*/ 180 w 196"/>
                <a:gd name="T29" fmla="*/ 209 h 282"/>
                <a:gd name="T30" fmla="*/ 134 w 196"/>
                <a:gd name="T31" fmla="*/ 247 h 282"/>
                <a:gd name="T32" fmla="*/ 169 w 196"/>
                <a:gd name="T33" fmla="*/ 267 h 282"/>
                <a:gd name="T34" fmla="*/ 169 w 196"/>
                <a:gd name="T35" fmla="*/ 282 h 282"/>
                <a:gd name="T36" fmla="*/ 98 w 196"/>
                <a:gd name="T37" fmla="*/ 282 h 282"/>
                <a:gd name="T38" fmla="*/ 98 w 196"/>
                <a:gd name="T39" fmla="*/ 268 h 282"/>
                <a:gd name="T40" fmla="*/ 111 w 196"/>
                <a:gd name="T41" fmla="*/ 255 h 282"/>
                <a:gd name="T42" fmla="*/ 98 w 196"/>
                <a:gd name="T43" fmla="*/ 242 h 282"/>
                <a:gd name="T44" fmla="*/ 98 w 196"/>
                <a:gd name="T45" fmla="*/ 222 h 282"/>
                <a:gd name="T46" fmla="*/ 67 w 196"/>
                <a:gd name="T47" fmla="*/ 15 h 282"/>
                <a:gd name="T48" fmla="*/ 98 w 196"/>
                <a:gd name="T49" fmla="*/ 5 h 282"/>
                <a:gd name="T50" fmla="*/ 98 w 196"/>
                <a:gd name="T51" fmla="*/ 111 h 282"/>
                <a:gd name="T52" fmla="*/ 92 w 196"/>
                <a:gd name="T53" fmla="*/ 92 h 282"/>
                <a:gd name="T54" fmla="*/ 33 w 196"/>
                <a:gd name="T55" fmla="*/ 157 h 282"/>
                <a:gd name="T56" fmla="*/ 98 w 196"/>
                <a:gd name="T57" fmla="*/ 222 h 282"/>
                <a:gd name="T58" fmla="*/ 98 w 196"/>
                <a:gd name="T59" fmla="*/ 222 h 282"/>
                <a:gd name="T60" fmla="*/ 98 w 196"/>
                <a:gd name="T61" fmla="*/ 242 h 282"/>
                <a:gd name="T62" fmla="*/ 85 w 196"/>
                <a:gd name="T63" fmla="*/ 255 h 282"/>
                <a:gd name="T64" fmla="*/ 98 w 196"/>
                <a:gd name="T65" fmla="*/ 268 h 282"/>
                <a:gd name="T66" fmla="*/ 98 w 196"/>
                <a:gd name="T67" fmla="*/ 282 h 282"/>
                <a:gd name="T68" fmla="*/ 27 w 196"/>
                <a:gd name="T69" fmla="*/ 282 h 282"/>
                <a:gd name="T70" fmla="*/ 27 w 196"/>
                <a:gd name="T71" fmla="*/ 267 h 282"/>
                <a:gd name="T72" fmla="*/ 61 w 196"/>
                <a:gd name="T73" fmla="*/ 247 h 282"/>
                <a:gd name="T74" fmla="*/ 0 w 196"/>
                <a:gd name="T75" fmla="*/ 157 h 282"/>
                <a:gd name="T76" fmla="*/ 82 w 196"/>
                <a:gd name="T77" fmla="*/ 61 h 282"/>
                <a:gd name="T78" fmla="*/ 67 w 196"/>
                <a:gd name="T79"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282">
                  <a:moveTo>
                    <a:pt x="98" y="5"/>
                  </a:moveTo>
                  <a:cubicBezTo>
                    <a:pt x="113" y="0"/>
                    <a:pt x="113" y="0"/>
                    <a:pt x="113" y="0"/>
                  </a:cubicBezTo>
                  <a:cubicBezTo>
                    <a:pt x="155" y="128"/>
                    <a:pt x="155" y="128"/>
                    <a:pt x="155" y="128"/>
                  </a:cubicBezTo>
                  <a:cubicBezTo>
                    <a:pt x="108" y="143"/>
                    <a:pt x="108" y="143"/>
                    <a:pt x="108" y="143"/>
                  </a:cubicBezTo>
                  <a:cubicBezTo>
                    <a:pt x="98" y="111"/>
                    <a:pt x="98" y="111"/>
                    <a:pt x="98" y="111"/>
                  </a:cubicBezTo>
                  <a:cubicBezTo>
                    <a:pt x="98" y="5"/>
                    <a:pt x="98" y="5"/>
                    <a:pt x="98" y="5"/>
                  </a:cubicBezTo>
                  <a:close/>
                  <a:moveTo>
                    <a:pt x="98" y="222"/>
                  </a:moveTo>
                  <a:cubicBezTo>
                    <a:pt x="112" y="222"/>
                    <a:pt x="125" y="217"/>
                    <a:pt x="136" y="209"/>
                  </a:cubicBezTo>
                  <a:cubicBezTo>
                    <a:pt x="107" y="209"/>
                    <a:pt x="107" y="209"/>
                    <a:pt x="107" y="209"/>
                  </a:cubicBezTo>
                  <a:cubicBezTo>
                    <a:pt x="107" y="192"/>
                    <a:pt x="107" y="192"/>
                    <a:pt x="107" y="192"/>
                  </a:cubicBezTo>
                  <a:cubicBezTo>
                    <a:pt x="152" y="192"/>
                    <a:pt x="152" y="192"/>
                    <a:pt x="152" y="192"/>
                  </a:cubicBezTo>
                  <a:cubicBezTo>
                    <a:pt x="189" y="192"/>
                    <a:pt x="189" y="192"/>
                    <a:pt x="189" y="192"/>
                  </a:cubicBezTo>
                  <a:cubicBezTo>
                    <a:pt x="196" y="192"/>
                    <a:pt x="196" y="192"/>
                    <a:pt x="196" y="192"/>
                  </a:cubicBezTo>
                  <a:cubicBezTo>
                    <a:pt x="196" y="209"/>
                    <a:pt x="196" y="209"/>
                    <a:pt x="196" y="209"/>
                  </a:cubicBezTo>
                  <a:cubicBezTo>
                    <a:pt x="180" y="209"/>
                    <a:pt x="180" y="209"/>
                    <a:pt x="180" y="209"/>
                  </a:cubicBezTo>
                  <a:cubicBezTo>
                    <a:pt x="169" y="226"/>
                    <a:pt x="153" y="239"/>
                    <a:pt x="134" y="247"/>
                  </a:cubicBezTo>
                  <a:cubicBezTo>
                    <a:pt x="154" y="251"/>
                    <a:pt x="169" y="257"/>
                    <a:pt x="169" y="267"/>
                  </a:cubicBezTo>
                  <a:cubicBezTo>
                    <a:pt x="169" y="282"/>
                    <a:pt x="169" y="282"/>
                    <a:pt x="169" y="282"/>
                  </a:cubicBezTo>
                  <a:cubicBezTo>
                    <a:pt x="98" y="282"/>
                    <a:pt x="98" y="282"/>
                    <a:pt x="98" y="282"/>
                  </a:cubicBezTo>
                  <a:cubicBezTo>
                    <a:pt x="98" y="268"/>
                    <a:pt x="98" y="268"/>
                    <a:pt x="98" y="268"/>
                  </a:cubicBezTo>
                  <a:cubicBezTo>
                    <a:pt x="105" y="268"/>
                    <a:pt x="111" y="262"/>
                    <a:pt x="111" y="255"/>
                  </a:cubicBezTo>
                  <a:cubicBezTo>
                    <a:pt x="111" y="248"/>
                    <a:pt x="105" y="242"/>
                    <a:pt x="98" y="242"/>
                  </a:cubicBezTo>
                  <a:lnTo>
                    <a:pt x="98" y="222"/>
                  </a:lnTo>
                  <a:close/>
                  <a:moveTo>
                    <a:pt x="67" y="15"/>
                  </a:moveTo>
                  <a:cubicBezTo>
                    <a:pt x="98" y="5"/>
                    <a:pt x="98" y="5"/>
                    <a:pt x="98" y="5"/>
                  </a:cubicBezTo>
                  <a:cubicBezTo>
                    <a:pt x="98" y="111"/>
                    <a:pt x="98" y="111"/>
                    <a:pt x="98" y="111"/>
                  </a:cubicBezTo>
                  <a:cubicBezTo>
                    <a:pt x="92" y="92"/>
                    <a:pt x="92" y="92"/>
                    <a:pt x="92" y="92"/>
                  </a:cubicBezTo>
                  <a:cubicBezTo>
                    <a:pt x="59" y="95"/>
                    <a:pt x="33" y="123"/>
                    <a:pt x="33" y="157"/>
                  </a:cubicBezTo>
                  <a:cubicBezTo>
                    <a:pt x="33" y="193"/>
                    <a:pt x="62" y="222"/>
                    <a:pt x="98" y="222"/>
                  </a:cubicBezTo>
                  <a:cubicBezTo>
                    <a:pt x="98" y="222"/>
                    <a:pt x="98" y="222"/>
                    <a:pt x="98" y="222"/>
                  </a:cubicBezTo>
                  <a:cubicBezTo>
                    <a:pt x="98" y="242"/>
                    <a:pt x="98" y="242"/>
                    <a:pt x="98" y="242"/>
                  </a:cubicBezTo>
                  <a:cubicBezTo>
                    <a:pt x="91" y="242"/>
                    <a:pt x="85" y="248"/>
                    <a:pt x="85" y="255"/>
                  </a:cubicBezTo>
                  <a:cubicBezTo>
                    <a:pt x="85" y="262"/>
                    <a:pt x="91" y="268"/>
                    <a:pt x="98" y="268"/>
                  </a:cubicBezTo>
                  <a:cubicBezTo>
                    <a:pt x="98" y="282"/>
                    <a:pt x="98" y="282"/>
                    <a:pt x="98" y="282"/>
                  </a:cubicBezTo>
                  <a:cubicBezTo>
                    <a:pt x="27" y="282"/>
                    <a:pt x="27" y="282"/>
                    <a:pt x="27" y="282"/>
                  </a:cubicBezTo>
                  <a:cubicBezTo>
                    <a:pt x="27" y="267"/>
                    <a:pt x="27" y="267"/>
                    <a:pt x="27" y="267"/>
                  </a:cubicBezTo>
                  <a:cubicBezTo>
                    <a:pt x="27" y="257"/>
                    <a:pt x="41" y="251"/>
                    <a:pt x="61" y="247"/>
                  </a:cubicBezTo>
                  <a:cubicBezTo>
                    <a:pt x="26" y="233"/>
                    <a:pt x="0" y="198"/>
                    <a:pt x="0" y="157"/>
                  </a:cubicBezTo>
                  <a:cubicBezTo>
                    <a:pt x="0" y="108"/>
                    <a:pt x="36" y="68"/>
                    <a:pt x="82" y="61"/>
                  </a:cubicBezTo>
                  <a:lnTo>
                    <a:pt x="67" y="15"/>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88" name="Freeform 82"/>
            <p:cNvSpPr>
              <a:spLocks noEditPoints="1"/>
            </p:cNvSpPr>
            <p:nvPr/>
          </p:nvSpPr>
          <p:spPr bwMode="auto">
            <a:xfrm>
              <a:off x="14267" y="2440"/>
              <a:ext cx="387" cy="342"/>
            </a:xfrm>
            <a:custGeom>
              <a:avLst/>
              <a:gdLst>
                <a:gd name="T0" fmla="*/ 103 w 113"/>
                <a:gd name="T1" fmla="*/ 31 h 100"/>
                <a:gd name="T2" fmla="*/ 57 w 113"/>
                <a:gd name="T3" fmla="*/ 0 h 100"/>
                <a:gd name="T4" fmla="*/ 57 w 113"/>
                <a:gd name="T5" fmla="*/ 9 h 100"/>
                <a:gd name="T6" fmla="*/ 95 w 113"/>
                <a:gd name="T7" fmla="*/ 35 h 100"/>
                <a:gd name="T8" fmla="*/ 72 w 113"/>
                <a:gd name="T9" fmla="*/ 88 h 100"/>
                <a:gd name="T10" fmla="*/ 57 w 113"/>
                <a:gd name="T11" fmla="*/ 91 h 100"/>
                <a:gd name="T12" fmla="*/ 57 w 113"/>
                <a:gd name="T13" fmla="*/ 100 h 100"/>
                <a:gd name="T14" fmla="*/ 75 w 113"/>
                <a:gd name="T15" fmla="*/ 96 h 100"/>
                <a:gd name="T16" fmla="*/ 103 w 113"/>
                <a:gd name="T17" fmla="*/ 31 h 100"/>
                <a:gd name="T18" fmla="*/ 57 w 113"/>
                <a:gd name="T19" fmla="*/ 0 h 100"/>
                <a:gd name="T20" fmla="*/ 38 w 113"/>
                <a:gd name="T21" fmla="*/ 4 h 100"/>
                <a:gd name="T22" fmla="*/ 11 w 113"/>
                <a:gd name="T23" fmla="*/ 68 h 100"/>
                <a:gd name="T24" fmla="*/ 57 w 113"/>
                <a:gd name="T25" fmla="*/ 100 h 100"/>
                <a:gd name="T26" fmla="*/ 57 w 113"/>
                <a:gd name="T27" fmla="*/ 91 h 100"/>
                <a:gd name="T28" fmla="*/ 19 w 113"/>
                <a:gd name="T29" fmla="*/ 65 h 100"/>
                <a:gd name="T30" fmla="*/ 19 w 113"/>
                <a:gd name="T31" fmla="*/ 65 h 100"/>
                <a:gd name="T32" fmla="*/ 42 w 113"/>
                <a:gd name="T33" fmla="*/ 12 h 100"/>
                <a:gd name="T34" fmla="*/ 57 w 113"/>
                <a:gd name="T35" fmla="*/ 9 h 100"/>
                <a:gd name="T36" fmla="*/ 57 w 113"/>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00">
                  <a:moveTo>
                    <a:pt x="103" y="31"/>
                  </a:moveTo>
                  <a:cubicBezTo>
                    <a:pt x="95" y="12"/>
                    <a:pt x="77" y="0"/>
                    <a:pt x="57" y="0"/>
                  </a:cubicBezTo>
                  <a:cubicBezTo>
                    <a:pt x="57" y="9"/>
                    <a:pt x="57" y="9"/>
                    <a:pt x="57" y="9"/>
                  </a:cubicBezTo>
                  <a:cubicBezTo>
                    <a:pt x="73" y="9"/>
                    <a:pt x="88" y="19"/>
                    <a:pt x="95" y="35"/>
                  </a:cubicBezTo>
                  <a:cubicBezTo>
                    <a:pt x="103" y="56"/>
                    <a:pt x="93" y="79"/>
                    <a:pt x="72" y="88"/>
                  </a:cubicBezTo>
                  <a:cubicBezTo>
                    <a:pt x="67" y="90"/>
                    <a:pt x="62" y="91"/>
                    <a:pt x="57" y="91"/>
                  </a:cubicBezTo>
                  <a:cubicBezTo>
                    <a:pt x="57" y="100"/>
                    <a:pt x="57" y="100"/>
                    <a:pt x="57" y="100"/>
                  </a:cubicBezTo>
                  <a:cubicBezTo>
                    <a:pt x="63" y="100"/>
                    <a:pt x="69" y="99"/>
                    <a:pt x="75" y="96"/>
                  </a:cubicBezTo>
                  <a:cubicBezTo>
                    <a:pt x="101" y="86"/>
                    <a:pt x="113" y="57"/>
                    <a:pt x="103" y="31"/>
                  </a:cubicBezTo>
                  <a:close/>
                  <a:moveTo>
                    <a:pt x="57" y="0"/>
                  </a:moveTo>
                  <a:cubicBezTo>
                    <a:pt x="51" y="0"/>
                    <a:pt x="44" y="1"/>
                    <a:pt x="38" y="4"/>
                  </a:cubicBezTo>
                  <a:cubicBezTo>
                    <a:pt x="13" y="14"/>
                    <a:pt x="0" y="43"/>
                    <a:pt x="11" y="68"/>
                  </a:cubicBezTo>
                  <a:cubicBezTo>
                    <a:pt x="18" y="88"/>
                    <a:pt x="37" y="100"/>
                    <a:pt x="57" y="100"/>
                  </a:cubicBezTo>
                  <a:cubicBezTo>
                    <a:pt x="57" y="91"/>
                    <a:pt x="57" y="91"/>
                    <a:pt x="57" y="91"/>
                  </a:cubicBezTo>
                  <a:cubicBezTo>
                    <a:pt x="41" y="90"/>
                    <a:pt x="26" y="81"/>
                    <a:pt x="19" y="65"/>
                  </a:cubicBezTo>
                  <a:cubicBezTo>
                    <a:pt x="19" y="65"/>
                    <a:pt x="19" y="65"/>
                    <a:pt x="19" y="65"/>
                  </a:cubicBezTo>
                  <a:cubicBezTo>
                    <a:pt x="11" y="44"/>
                    <a:pt x="21" y="21"/>
                    <a:pt x="42" y="12"/>
                  </a:cubicBezTo>
                  <a:cubicBezTo>
                    <a:pt x="47" y="10"/>
                    <a:pt x="52" y="9"/>
                    <a:pt x="57" y="9"/>
                  </a:cubicBezTo>
                  <a:lnTo>
                    <a:pt x="57" y="0"/>
                  </a:lnTo>
                  <a:close/>
                </a:path>
              </a:pathLst>
            </a:custGeom>
            <a:solidFill>
              <a:schemeClr val="accent1">
                <a:lumMod val="75000"/>
              </a:schemeClr>
            </a:solidFill>
            <a:ln>
              <a:noFill/>
            </a:ln>
          </p:spPr>
          <p:txBody>
            <a:bodyPr vert="horz" wrap="square" lIns="91416" tIns="45708" rIns="91416" bIns="45708" numCol="1" anchor="t" anchorCtr="0" compatLnSpc="1"/>
            <a:lstStyle/>
            <a:p>
              <a:endParaRPr lang="id-ID">
                <a:solidFill>
                  <a:srgbClr val="DCB68A"/>
                </a:solidFill>
              </a:endParaRPr>
            </a:p>
          </p:txBody>
        </p:sp>
        <p:sp>
          <p:nvSpPr>
            <p:cNvPr id="89" name="Freeform 83"/>
            <p:cNvSpPr/>
            <p:nvPr/>
          </p:nvSpPr>
          <p:spPr bwMode="auto">
            <a:xfrm>
              <a:off x="14157" y="2645"/>
              <a:ext cx="170" cy="107"/>
            </a:xfrm>
            <a:custGeom>
              <a:avLst/>
              <a:gdLst>
                <a:gd name="T0" fmla="*/ 7 w 68"/>
                <a:gd name="T1" fmla="*/ 43 h 43"/>
                <a:gd name="T2" fmla="*/ 0 w 68"/>
                <a:gd name="T3" fmla="*/ 25 h 43"/>
                <a:gd name="T4" fmla="*/ 62 w 68"/>
                <a:gd name="T5" fmla="*/ 0 h 43"/>
                <a:gd name="T6" fmla="*/ 68 w 68"/>
                <a:gd name="T7" fmla="*/ 18 h 43"/>
                <a:gd name="T8" fmla="*/ 7 w 68"/>
                <a:gd name="T9" fmla="*/ 43 h 43"/>
              </a:gdLst>
              <a:ahLst/>
              <a:cxnLst>
                <a:cxn ang="0">
                  <a:pos x="T0" y="T1"/>
                </a:cxn>
                <a:cxn ang="0">
                  <a:pos x="T2" y="T3"/>
                </a:cxn>
                <a:cxn ang="0">
                  <a:pos x="T4" y="T5"/>
                </a:cxn>
                <a:cxn ang="0">
                  <a:pos x="T6" y="T7"/>
                </a:cxn>
                <a:cxn ang="0">
                  <a:pos x="T8" y="T9"/>
                </a:cxn>
              </a:cxnLst>
              <a:rect l="0" t="0" r="r" b="b"/>
              <a:pathLst>
                <a:path w="68" h="43">
                  <a:moveTo>
                    <a:pt x="7" y="43"/>
                  </a:moveTo>
                  <a:lnTo>
                    <a:pt x="0" y="25"/>
                  </a:lnTo>
                  <a:lnTo>
                    <a:pt x="62" y="0"/>
                  </a:lnTo>
                  <a:lnTo>
                    <a:pt x="68" y="18"/>
                  </a:lnTo>
                  <a:lnTo>
                    <a:pt x="7" y="43"/>
                  </a:lnTo>
                  <a:close/>
                </a:path>
              </a:pathLst>
            </a:custGeom>
            <a:solidFill>
              <a:schemeClr val="accent1">
                <a:lumMod val="75000"/>
              </a:schemeClr>
            </a:solidFill>
            <a:ln>
              <a:noFill/>
            </a:ln>
          </p:spPr>
          <p:txBody>
            <a:bodyPr vert="horz" wrap="square" lIns="91416" tIns="45708" rIns="91416" bIns="45708" numCol="1" anchor="t" anchorCtr="0" compatLnSpc="1"/>
            <a:lstStyle/>
            <a:p>
              <a:endParaRPr lang="id-ID">
                <a:solidFill>
                  <a:srgbClr val="DCB68A"/>
                </a:solidFill>
              </a:endParaRPr>
            </a:p>
          </p:txBody>
        </p:sp>
        <p:sp>
          <p:nvSpPr>
            <p:cNvPr id="90" name="Freeform 84"/>
            <p:cNvSpPr/>
            <p:nvPr/>
          </p:nvSpPr>
          <p:spPr bwMode="auto">
            <a:xfrm>
              <a:off x="13987" y="2684"/>
              <a:ext cx="230" cy="140"/>
            </a:xfrm>
            <a:custGeom>
              <a:avLst/>
              <a:gdLst>
                <a:gd name="T0" fmla="*/ 16 w 67"/>
                <a:gd name="T1" fmla="*/ 39 h 41"/>
                <a:gd name="T2" fmla="*/ 2 w 67"/>
                <a:gd name="T3" fmla="*/ 33 h 41"/>
                <a:gd name="T4" fmla="*/ 8 w 67"/>
                <a:gd name="T5" fmla="*/ 19 h 41"/>
                <a:gd name="T6" fmla="*/ 50 w 67"/>
                <a:gd name="T7" fmla="*/ 2 h 41"/>
                <a:gd name="T8" fmla="*/ 64 w 67"/>
                <a:gd name="T9" fmla="*/ 8 h 41"/>
                <a:gd name="T10" fmla="*/ 58 w 67"/>
                <a:gd name="T11" fmla="*/ 22 h 41"/>
                <a:gd name="T12" fmla="*/ 16 w 67"/>
                <a:gd name="T13" fmla="*/ 39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16" y="39"/>
                  </a:moveTo>
                  <a:cubicBezTo>
                    <a:pt x="10" y="41"/>
                    <a:pt x="4" y="39"/>
                    <a:pt x="2" y="33"/>
                  </a:cubicBezTo>
                  <a:cubicBezTo>
                    <a:pt x="0" y="28"/>
                    <a:pt x="2" y="21"/>
                    <a:pt x="8" y="19"/>
                  </a:cubicBezTo>
                  <a:cubicBezTo>
                    <a:pt x="50" y="2"/>
                    <a:pt x="50" y="2"/>
                    <a:pt x="50" y="2"/>
                  </a:cubicBezTo>
                  <a:cubicBezTo>
                    <a:pt x="56" y="0"/>
                    <a:pt x="62" y="3"/>
                    <a:pt x="64" y="8"/>
                  </a:cubicBezTo>
                  <a:cubicBezTo>
                    <a:pt x="67" y="14"/>
                    <a:pt x="64" y="20"/>
                    <a:pt x="58" y="22"/>
                  </a:cubicBezTo>
                  <a:lnTo>
                    <a:pt x="16" y="39"/>
                  </a:lnTo>
                  <a:close/>
                </a:path>
              </a:pathLst>
            </a:custGeom>
            <a:solidFill>
              <a:schemeClr val="accent1">
                <a:lumMod val="75000"/>
              </a:schemeClr>
            </a:solidFill>
            <a:ln>
              <a:noFill/>
            </a:ln>
          </p:spPr>
          <p:txBody>
            <a:bodyPr vert="horz" wrap="square" lIns="91416" tIns="45708" rIns="91416" bIns="45708" numCol="1" anchor="t" anchorCtr="0" compatLnSpc="1"/>
            <a:lstStyle/>
            <a:p>
              <a:endParaRPr lang="id-ID">
                <a:solidFill>
                  <a:srgbClr val="DCB68A"/>
                </a:solidFill>
              </a:endParaRPr>
            </a:p>
          </p:txBody>
        </p:sp>
        <p:sp>
          <p:nvSpPr>
            <p:cNvPr id="91" name="Freeform 85"/>
            <p:cNvSpPr>
              <a:spLocks noEditPoints="1"/>
            </p:cNvSpPr>
            <p:nvPr/>
          </p:nvSpPr>
          <p:spPr bwMode="auto">
            <a:xfrm>
              <a:off x="13917" y="4484"/>
              <a:ext cx="702" cy="250"/>
            </a:xfrm>
            <a:custGeom>
              <a:avLst/>
              <a:gdLst>
                <a:gd name="T0" fmla="*/ 142 w 205"/>
                <a:gd name="T1" fmla="*/ 5 h 73"/>
                <a:gd name="T2" fmla="*/ 157 w 205"/>
                <a:gd name="T3" fmla="*/ 2 h 73"/>
                <a:gd name="T4" fmla="*/ 164 w 205"/>
                <a:gd name="T5" fmla="*/ 5 h 73"/>
                <a:gd name="T6" fmla="*/ 179 w 205"/>
                <a:gd name="T7" fmla="*/ 2 h 73"/>
                <a:gd name="T8" fmla="*/ 202 w 205"/>
                <a:gd name="T9" fmla="*/ 18 h 73"/>
                <a:gd name="T10" fmla="*/ 187 w 205"/>
                <a:gd name="T11" fmla="*/ 42 h 73"/>
                <a:gd name="T12" fmla="*/ 177 w 205"/>
                <a:gd name="T13" fmla="*/ 43 h 73"/>
                <a:gd name="T14" fmla="*/ 166 w 205"/>
                <a:gd name="T15" fmla="*/ 18 h 73"/>
                <a:gd name="T16" fmla="*/ 172 w 205"/>
                <a:gd name="T17" fmla="*/ 45 h 73"/>
                <a:gd name="T18" fmla="*/ 167 w 205"/>
                <a:gd name="T19" fmla="*/ 50 h 73"/>
                <a:gd name="T20" fmla="*/ 142 w 205"/>
                <a:gd name="T21" fmla="*/ 55 h 73"/>
                <a:gd name="T22" fmla="*/ 142 w 205"/>
                <a:gd name="T23" fmla="*/ 20 h 73"/>
                <a:gd name="T24" fmla="*/ 158 w 205"/>
                <a:gd name="T25" fmla="*/ 17 h 73"/>
                <a:gd name="T26" fmla="*/ 163 w 205"/>
                <a:gd name="T27" fmla="*/ 19 h 73"/>
                <a:gd name="T28" fmla="*/ 161 w 205"/>
                <a:gd name="T29" fmla="*/ 9 h 73"/>
                <a:gd name="T30" fmla="*/ 155 w 205"/>
                <a:gd name="T31" fmla="*/ 5 h 73"/>
                <a:gd name="T32" fmla="*/ 142 w 205"/>
                <a:gd name="T33" fmla="*/ 8 h 73"/>
                <a:gd name="T34" fmla="*/ 142 w 205"/>
                <a:gd name="T35" fmla="*/ 5 h 73"/>
                <a:gd name="T36" fmla="*/ 28 w 205"/>
                <a:gd name="T37" fmla="*/ 30 h 73"/>
                <a:gd name="T38" fmla="*/ 116 w 205"/>
                <a:gd name="T39" fmla="*/ 13 h 73"/>
                <a:gd name="T40" fmla="*/ 121 w 205"/>
                <a:gd name="T41" fmla="*/ 9 h 73"/>
                <a:gd name="T42" fmla="*/ 142 w 205"/>
                <a:gd name="T43" fmla="*/ 5 h 73"/>
                <a:gd name="T44" fmla="*/ 142 w 205"/>
                <a:gd name="T45" fmla="*/ 8 h 73"/>
                <a:gd name="T46" fmla="*/ 124 w 205"/>
                <a:gd name="T47" fmla="*/ 11 h 73"/>
                <a:gd name="T48" fmla="*/ 120 w 205"/>
                <a:gd name="T49" fmla="*/ 17 h 73"/>
                <a:gd name="T50" fmla="*/ 122 w 205"/>
                <a:gd name="T51" fmla="*/ 28 h 73"/>
                <a:gd name="T52" fmla="*/ 122 w 205"/>
                <a:gd name="T53" fmla="*/ 28 h 73"/>
                <a:gd name="T54" fmla="*/ 126 w 205"/>
                <a:gd name="T55" fmla="*/ 24 h 73"/>
                <a:gd name="T56" fmla="*/ 142 w 205"/>
                <a:gd name="T57" fmla="*/ 20 h 73"/>
                <a:gd name="T58" fmla="*/ 142 w 205"/>
                <a:gd name="T59" fmla="*/ 55 h 73"/>
                <a:gd name="T60" fmla="*/ 130 w 205"/>
                <a:gd name="T61" fmla="*/ 57 h 73"/>
                <a:gd name="T62" fmla="*/ 125 w 205"/>
                <a:gd name="T63" fmla="*/ 56 h 73"/>
                <a:gd name="T64" fmla="*/ 35 w 205"/>
                <a:gd name="T65" fmla="*/ 73 h 73"/>
                <a:gd name="T66" fmla="*/ 28 w 205"/>
                <a:gd name="T67" fmla="*/ 70 h 73"/>
                <a:gd name="T68" fmla="*/ 28 w 205"/>
                <a:gd name="T69" fmla="*/ 67 h 73"/>
                <a:gd name="T70" fmla="*/ 35 w 205"/>
                <a:gd name="T71" fmla="*/ 70 h 73"/>
                <a:gd name="T72" fmla="*/ 35 w 205"/>
                <a:gd name="T73" fmla="*/ 70 h 73"/>
                <a:gd name="T74" fmla="*/ 37 w 205"/>
                <a:gd name="T75" fmla="*/ 70 h 73"/>
                <a:gd name="T76" fmla="*/ 42 w 205"/>
                <a:gd name="T77" fmla="*/ 62 h 73"/>
                <a:gd name="T78" fmla="*/ 36 w 205"/>
                <a:gd name="T79" fmla="*/ 57 h 73"/>
                <a:gd name="T80" fmla="*/ 40 w 205"/>
                <a:gd name="T81" fmla="*/ 50 h 73"/>
                <a:gd name="T82" fmla="*/ 34 w 205"/>
                <a:gd name="T83" fmla="*/ 45 h 73"/>
                <a:gd name="T84" fmla="*/ 37 w 205"/>
                <a:gd name="T85" fmla="*/ 38 h 73"/>
                <a:gd name="T86" fmla="*/ 30 w 205"/>
                <a:gd name="T87" fmla="*/ 33 h 73"/>
                <a:gd name="T88" fmla="*/ 28 w 205"/>
                <a:gd name="T89" fmla="*/ 33 h 73"/>
                <a:gd name="T90" fmla="*/ 28 w 205"/>
                <a:gd name="T91" fmla="*/ 34 h 73"/>
                <a:gd name="T92" fmla="*/ 28 w 205"/>
                <a:gd name="T93" fmla="*/ 30 h 73"/>
                <a:gd name="T94" fmla="*/ 26 w 205"/>
                <a:gd name="T95" fmla="*/ 31 h 73"/>
                <a:gd name="T96" fmla="*/ 28 w 205"/>
                <a:gd name="T97" fmla="*/ 30 h 73"/>
                <a:gd name="T98" fmla="*/ 28 w 205"/>
                <a:gd name="T99" fmla="*/ 34 h 73"/>
                <a:gd name="T100" fmla="*/ 13 w 205"/>
                <a:gd name="T101" fmla="*/ 49 h 73"/>
                <a:gd name="T102" fmla="*/ 15 w 205"/>
                <a:gd name="T103" fmla="*/ 62 h 73"/>
                <a:gd name="T104" fmla="*/ 28 w 205"/>
                <a:gd name="T105" fmla="*/ 67 h 73"/>
                <a:gd name="T106" fmla="*/ 28 w 205"/>
                <a:gd name="T107" fmla="*/ 70 h 73"/>
                <a:gd name="T108" fmla="*/ 0 w 205"/>
                <a:gd name="T109" fmla="*/ 58 h 73"/>
                <a:gd name="T110" fmla="*/ 26 w 205"/>
                <a:gd name="T11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73">
                  <a:moveTo>
                    <a:pt x="142" y="5"/>
                  </a:moveTo>
                  <a:cubicBezTo>
                    <a:pt x="157" y="2"/>
                    <a:pt x="157" y="2"/>
                    <a:pt x="157" y="2"/>
                  </a:cubicBezTo>
                  <a:cubicBezTo>
                    <a:pt x="160" y="1"/>
                    <a:pt x="163" y="3"/>
                    <a:pt x="164" y="5"/>
                  </a:cubicBezTo>
                  <a:cubicBezTo>
                    <a:pt x="179" y="2"/>
                    <a:pt x="179" y="2"/>
                    <a:pt x="179" y="2"/>
                  </a:cubicBezTo>
                  <a:cubicBezTo>
                    <a:pt x="190" y="0"/>
                    <a:pt x="200" y="7"/>
                    <a:pt x="202" y="18"/>
                  </a:cubicBezTo>
                  <a:cubicBezTo>
                    <a:pt x="205" y="29"/>
                    <a:pt x="197" y="39"/>
                    <a:pt x="187" y="42"/>
                  </a:cubicBezTo>
                  <a:cubicBezTo>
                    <a:pt x="177" y="43"/>
                    <a:pt x="177" y="43"/>
                    <a:pt x="177" y="43"/>
                  </a:cubicBezTo>
                  <a:cubicBezTo>
                    <a:pt x="166" y="18"/>
                    <a:pt x="166" y="18"/>
                    <a:pt x="166" y="18"/>
                  </a:cubicBezTo>
                  <a:cubicBezTo>
                    <a:pt x="172" y="45"/>
                    <a:pt x="172" y="45"/>
                    <a:pt x="172" y="45"/>
                  </a:cubicBezTo>
                  <a:cubicBezTo>
                    <a:pt x="172" y="47"/>
                    <a:pt x="170" y="50"/>
                    <a:pt x="167" y="50"/>
                  </a:cubicBezTo>
                  <a:cubicBezTo>
                    <a:pt x="142" y="55"/>
                    <a:pt x="142" y="55"/>
                    <a:pt x="142" y="55"/>
                  </a:cubicBezTo>
                  <a:cubicBezTo>
                    <a:pt x="142" y="20"/>
                    <a:pt x="142" y="20"/>
                    <a:pt x="142" y="20"/>
                  </a:cubicBezTo>
                  <a:cubicBezTo>
                    <a:pt x="158" y="17"/>
                    <a:pt x="158" y="17"/>
                    <a:pt x="158" y="17"/>
                  </a:cubicBezTo>
                  <a:cubicBezTo>
                    <a:pt x="160" y="17"/>
                    <a:pt x="162" y="18"/>
                    <a:pt x="163" y="19"/>
                  </a:cubicBezTo>
                  <a:cubicBezTo>
                    <a:pt x="161" y="9"/>
                    <a:pt x="161" y="9"/>
                    <a:pt x="161" y="9"/>
                  </a:cubicBezTo>
                  <a:cubicBezTo>
                    <a:pt x="161" y="6"/>
                    <a:pt x="158" y="5"/>
                    <a:pt x="155" y="5"/>
                  </a:cubicBezTo>
                  <a:cubicBezTo>
                    <a:pt x="142" y="8"/>
                    <a:pt x="142" y="8"/>
                    <a:pt x="142" y="8"/>
                  </a:cubicBezTo>
                  <a:lnTo>
                    <a:pt x="142" y="5"/>
                  </a:lnTo>
                  <a:close/>
                  <a:moveTo>
                    <a:pt x="28" y="30"/>
                  </a:moveTo>
                  <a:cubicBezTo>
                    <a:pt x="116" y="13"/>
                    <a:pt x="116" y="13"/>
                    <a:pt x="116" y="13"/>
                  </a:cubicBezTo>
                  <a:cubicBezTo>
                    <a:pt x="117" y="11"/>
                    <a:pt x="119" y="9"/>
                    <a:pt x="121" y="9"/>
                  </a:cubicBezTo>
                  <a:cubicBezTo>
                    <a:pt x="142" y="5"/>
                    <a:pt x="142" y="5"/>
                    <a:pt x="142" y="5"/>
                  </a:cubicBezTo>
                  <a:cubicBezTo>
                    <a:pt x="142" y="8"/>
                    <a:pt x="142" y="8"/>
                    <a:pt x="142" y="8"/>
                  </a:cubicBezTo>
                  <a:cubicBezTo>
                    <a:pt x="124" y="11"/>
                    <a:pt x="124" y="11"/>
                    <a:pt x="124" y="11"/>
                  </a:cubicBezTo>
                  <a:cubicBezTo>
                    <a:pt x="121" y="12"/>
                    <a:pt x="119" y="15"/>
                    <a:pt x="120" y="17"/>
                  </a:cubicBezTo>
                  <a:cubicBezTo>
                    <a:pt x="122" y="28"/>
                    <a:pt x="122" y="28"/>
                    <a:pt x="122" y="28"/>
                  </a:cubicBezTo>
                  <a:cubicBezTo>
                    <a:pt x="122" y="28"/>
                    <a:pt x="122" y="28"/>
                    <a:pt x="122" y="28"/>
                  </a:cubicBezTo>
                  <a:cubicBezTo>
                    <a:pt x="122" y="26"/>
                    <a:pt x="124" y="24"/>
                    <a:pt x="126" y="24"/>
                  </a:cubicBezTo>
                  <a:cubicBezTo>
                    <a:pt x="142" y="20"/>
                    <a:pt x="142" y="20"/>
                    <a:pt x="142" y="20"/>
                  </a:cubicBezTo>
                  <a:cubicBezTo>
                    <a:pt x="142" y="55"/>
                    <a:pt x="142" y="55"/>
                    <a:pt x="142" y="55"/>
                  </a:cubicBezTo>
                  <a:cubicBezTo>
                    <a:pt x="130" y="57"/>
                    <a:pt x="130" y="57"/>
                    <a:pt x="130" y="57"/>
                  </a:cubicBezTo>
                  <a:cubicBezTo>
                    <a:pt x="128" y="58"/>
                    <a:pt x="126" y="57"/>
                    <a:pt x="125" y="56"/>
                  </a:cubicBezTo>
                  <a:cubicBezTo>
                    <a:pt x="35" y="73"/>
                    <a:pt x="35" y="73"/>
                    <a:pt x="35" y="73"/>
                  </a:cubicBezTo>
                  <a:cubicBezTo>
                    <a:pt x="28" y="70"/>
                    <a:pt x="28" y="70"/>
                    <a:pt x="28" y="70"/>
                  </a:cubicBezTo>
                  <a:cubicBezTo>
                    <a:pt x="28" y="67"/>
                    <a:pt x="28" y="67"/>
                    <a:pt x="28" y="67"/>
                  </a:cubicBezTo>
                  <a:cubicBezTo>
                    <a:pt x="35" y="70"/>
                    <a:pt x="35" y="70"/>
                    <a:pt x="35" y="70"/>
                  </a:cubicBezTo>
                  <a:cubicBezTo>
                    <a:pt x="35" y="70"/>
                    <a:pt x="35" y="70"/>
                    <a:pt x="35" y="70"/>
                  </a:cubicBezTo>
                  <a:cubicBezTo>
                    <a:pt x="37" y="70"/>
                    <a:pt x="37" y="70"/>
                    <a:pt x="37" y="70"/>
                  </a:cubicBezTo>
                  <a:cubicBezTo>
                    <a:pt x="41" y="69"/>
                    <a:pt x="43" y="66"/>
                    <a:pt x="42" y="62"/>
                  </a:cubicBezTo>
                  <a:cubicBezTo>
                    <a:pt x="42" y="59"/>
                    <a:pt x="39" y="57"/>
                    <a:pt x="36" y="57"/>
                  </a:cubicBezTo>
                  <a:cubicBezTo>
                    <a:pt x="39" y="56"/>
                    <a:pt x="40" y="53"/>
                    <a:pt x="40" y="50"/>
                  </a:cubicBezTo>
                  <a:cubicBezTo>
                    <a:pt x="39" y="47"/>
                    <a:pt x="37" y="45"/>
                    <a:pt x="34" y="45"/>
                  </a:cubicBezTo>
                  <a:cubicBezTo>
                    <a:pt x="36" y="44"/>
                    <a:pt x="38" y="41"/>
                    <a:pt x="37" y="38"/>
                  </a:cubicBezTo>
                  <a:cubicBezTo>
                    <a:pt x="37" y="34"/>
                    <a:pt x="33" y="32"/>
                    <a:pt x="30" y="33"/>
                  </a:cubicBezTo>
                  <a:cubicBezTo>
                    <a:pt x="28" y="33"/>
                    <a:pt x="28" y="33"/>
                    <a:pt x="28" y="33"/>
                  </a:cubicBezTo>
                  <a:cubicBezTo>
                    <a:pt x="28" y="34"/>
                    <a:pt x="28" y="34"/>
                    <a:pt x="28" y="34"/>
                  </a:cubicBezTo>
                  <a:lnTo>
                    <a:pt x="28" y="30"/>
                  </a:lnTo>
                  <a:close/>
                  <a:moveTo>
                    <a:pt x="26" y="31"/>
                  </a:moveTo>
                  <a:cubicBezTo>
                    <a:pt x="28" y="30"/>
                    <a:pt x="28" y="30"/>
                    <a:pt x="28" y="30"/>
                  </a:cubicBezTo>
                  <a:cubicBezTo>
                    <a:pt x="28" y="34"/>
                    <a:pt x="28" y="34"/>
                    <a:pt x="28" y="34"/>
                  </a:cubicBezTo>
                  <a:cubicBezTo>
                    <a:pt x="13" y="49"/>
                    <a:pt x="13" y="49"/>
                    <a:pt x="13" y="49"/>
                  </a:cubicBezTo>
                  <a:cubicBezTo>
                    <a:pt x="15" y="62"/>
                    <a:pt x="15" y="62"/>
                    <a:pt x="15" y="62"/>
                  </a:cubicBezTo>
                  <a:cubicBezTo>
                    <a:pt x="28" y="67"/>
                    <a:pt x="28" y="67"/>
                    <a:pt x="28" y="67"/>
                  </a:cubicBezTo>
                  <a:cubicBezTo>
                    <a:pt x="28" y="70"/>
                    <a:pt x="28" y="70"/>
                    <a:pt x="28" y="70"/>
                  </a:cubicBezTo>
                  <a:cubicBezTo>
                    <a:pt x="0" y="58"/>
                    <a:pt x="0" y="58"/>
                    <a:pt x="0" y="58"/>
                  </a:cubicBezTo>
                  <a:lnTo>
                    <a:pt x="26" y="31"/>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92" name="Freeform 86"/>
            <p:cNvSpPr/>
            <p:nvPr/>
          </p:nvSpPr>
          <p:spPr bwMode="auto">
            <a:xfrm>
              <a:off x="16826" y="5129"/>
              <a:ext cx="387" cy="497"/>
            </a:xfrm>
            <a:custGeom>
              <a:avLst/>
              <a:gdLst>
                <a:gd name="T0" fmla="*/ 113 w 113"/>
                <a:gd name="T1" fmla="*/ 25 h 145"/>
                <a:gd name="T2" fmla="*/ 108 w 113"/>
                <a:gd name="T3" fmla="*/ 22 h 145"/>
                <a:gd name="T4" fmla="*/ 42 w 113"/>
                <a:gd name="T5" fmla="*/ 128 h 145"/>
                <a:gd name="T6" fmla="*/ 19 w 113"/>
                <a:gd name="T7" fmla="*/ 132 h 145"/>
                <a:gd name="T8" fmla="*/ 12 w 113"/>
                <a:gd name="T9" fmla="*/ 109 h 145"/>
                <a:gd name="T10" fmla="*/ 78 w 113"/>
                <a:gd name="T11" fmla="*/ 3 h 145"/>
                <a:gd name="T12" fmla="*/ 73 w 113"/>
                <a:gd name="T13" fmla="*/ 0 h 145"/>
                <a:gd name="T14" fmla="*/ 6 w 113"/>
                <a:gd name="T15" fmla="*/ 107 h 145"/>
                <a:gd name="T16" fmla="*/ 15 w 113"/>
                <a:gd name="T17" fmla="*/ 138 h 145"/>
                <a:gd name="T18" fmla="*/ 47 w 113"/>
                <a:gd name="T19" fmla="*/ 132 h 145"/>
                <a:gd name="T20" fmla="*/ 113 w 113"/>
                <a:gd name="T21" fmla="*/ 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45">
                  <a:moveTo>
                    <a:pt x="113" y="25"/>
                  </a:moveTo>
                  <a:cubicBezTo>
                    <a:pt x="108" y="22"/>
                    <a:pt x="108" y="22"/>
                    <a:pt x="108" y="22"/>
                  </a:cubicBezTo>
                  <a:cubicBezTo>
                    <a:pt x="42" y="128"/>
                    <a:pt x="42" y="128"/>
                    <a:pt x="42" y="128"/>
                  </a:cubicBezTo>
                  <a:cubicBezTo>
                    <a:pt x="38" y="135"/>
                    <a:pt x="27" y="137"/>
                    <a:pt x="19" y="132"/>
                  </a:cubicBezTo>
                  <a:cubicBezTo>
                    <a:pt x="11" y="127"/>
                    <a:pt x="8" y="117"/>
                    <a:pt x="12" y="109"/>
                  </a:cubicBezTo>
                  <a:cubicBezTo>
                    <a:pt x="78" y="3"/>
                    <a:pt x="78" y="3"/>
                    <a:pt x="78" y="3"/>
                  </a:cubicBezTo>
                  <a:cubicBezTo>
                    <a:pt x="73" y="0"/>
                    <a:pt x="73" y="0"/>
                    <a:pt x="73" y="0"/>
                  </a:cubicBezTo>
                  <a:cubicBezTo>
                    <a:pt x="6" y="107"/>
                    <a:pt x="6" y="107"/>
                    <a:pt x="6" y="107"/>
                  </a:cubicBezTo>
                  <a:cubicBezTo>
                    <a:pt x="0" y="117"/>
                    <a:pt x="4" y="131"/>
                    <a:pt x="15" y="138"/>
                  </a:cubicBezTo>
                  <a:cubicBezTo>
                    <a:pt x="26" y="145"/>
                    <a:pt x="40" y="142"/>
                    <a:pt x="47" y="132"/>
                  </a:cubicBezTo>
                  <a:lnTo>
                    <a:pt x="113" y="25"/>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93" name="Freeform 87"/>
            <p:cNvSpPr/>
            <p:nvPr/>
          </p:nvSpPr>
          <p:spPr bwMode="auto">
            <a:xfrm>
              <a:off x="17046" y="5112"/>
              <a:ext cx="187" cy="130"/>
            </a:xfrm>
            <a:custGeom>
              <a:avLst/>
              <a:gdLst>
                <a:gd name="T0" fmla="*/ 54 w 55"/>
                <a:gd name="T1" fmla="*/ 35 h 38"/>
                <a:gd name="T2" fmla="*/ 48 w 55"/>
                <a:gd name="T3" fmla="*/ 37 h 38"/>
                <a:gd name="T4" fmla="*/ 3 w 55"/>
                <a:gd name="T5" fmla="*/ 9 h 38"/>
                <a:gd name="T6" fmla="*/ 2 w 55"/>
                <a:gd name="T7" fmla="*/ 3 h 38"/>
                <a:gd name="T8" fmla="*/ 8 w 55"/>
                <a:gd name="T9" fmla="*/ 1 h 38"/>
                <a:gd name="T10" fmla="*/ 53 w 55"/>
                <a:gd name="T11" fmla="*/ 29 h 38"/>
                <a:gd name="T12" fmla="*/ 54 w 55"/>
                <a:gd name="T13" fmla="*/ 35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54" y="35"/>
                  </a:moveTo>
                  <a:cubicBezTo>
                    <a:pt x="53" y="37"/>
                    <a:pt x="50" y="38"/>
                    <a:pt x="48" y="37"/>
                  </a:cubicBezTo>
                  <a:cubicBezTo>
                    <a:pt x="3" y="9"/>
                    <a:pt x="3" y="9"/>
                    <a:pt x="3" y="9"/>
                  </a:cubicBezTo>
                  <a:cubicBezTo>
                    <a:pt x="1" y="7"/>
                    <a:pt x="0" y="5"/>
                    <a:pt x="2" y="3"/>
                  </a:cubicBezTo>
                  <a:cubicBezTo>
                    <a:pt x="3" y="1"/>
                    <a:pt x="6" y="0"/>
                    <a:pt x="8" y="1"/>
                  </a:cubicBezTo>
                  <a:cubicBezTo>
                    <a:pt x="53" y="29"/>
                    <a:pt x="53" y="29"/>
                    <a:pt x="53" y="29"/>
                  </a:cubicBezTo>
                  <a:cubicBezTo>
                    <a:pt x="55" y="31"/>
                    <a:pt x="55" y="33"/>
                    <a:pt x="54" y="35"/>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94" name="Freeform 88"/>
            <p:cNvSpPr/>
            <p:nvPr/>
          </p:nvSpPr>
          <p:spPr bwMode="auto">
            <a:xfrm>
              <a:off x="16901" y="5214"/>
              <a:ext cx="257" cy="357"/>
            </a:xfrm>
            <a:custGeom>
              <a:avLst/>
              <a:gdLst>
                <a:gd name="T0" fmla="*/ 75 w 75"/>
                <a:gd name="T1" fmla="*/ 4 h 104"/>
                <a:gd name="T2" fmla="*/ 69 w 75"/>
                <a:gd name="T3" fmla="*/ 0 h 104"/>
                <a:gd name="T4" fmla="*/ 10 w 75"/>
                <a:gd name="T5" fmla="*/ 95 h 104"/>
                <a:gd name="T6" fmla="*/ 0 w 75"/>
                <a:gd name="T7" fmla="*/ 100 h 104"/>
                <a:gd name="T8" fmla="*/ 1 w 75"/>
                <a:gd name="T9" fmla="*/ 101 h 104"/>
                <a:gd name="T10" fmla="*/ 17 w 75"/>
                <a:gd name="T11" fmla="*/ 98 h 104"/>
                <a:gd name="T12" fmla="*/ 75 w 75"/>
                <a:gd name="T13" fmla="*/ 4 h 104"/>
              </a:gdLst>
              <a:ahLst/>
              <a:cxnLst>
                <a:cxn ang="0">
                  <a:pos x="T0" y="T1"/>
                </a:cxn>
                <a:cxn ang="0">
                  <a:pos x="T2" y="T3"/>
                </a:cxn>
                <a:cxn ang="0">
                  <a:pos x="T4" y="T5"/>
                </a:cxn>
                <a:cxn ang="0">
                  <a:pos x="T6" y="T7"/>
                </a:cxn>
                <a:cxn ang="0">
                  <a:pos x="T8" y="T9"/>
                </a:cxn>
                <a:cxn ang="0">
                  <a:pos x="T10" y="T11"/>
                </a:cxn>
                <a:cxn ang="0">
                  <a:pos x="T12" y="T13"/>
                </a:cxn>
              </a:cxnLst>
              <a:rect l="0" t="0" r="r" b="b"/>
              <a:pathLst>
                <a:path w="75" h="104">
                  <a:moveTo>
                    <a:pt x="75" y="4"/>
                  </a:moveTo>
                  <a:cubicBezTo>
                    <a:pt x="69" y="0"/>
                    <a:pt x="69" y="0"/>
                    <a:pt x="69" y="0"/>
                  </a:cubicBezTo>
                  <a:cubicBezTo>
                    <a:pt x="10" y="95"/>
                    <a:pt x="10" y="95"/>
                    <a:pt x="10" y="95"/>
                  </a:cubicBezTo>
                  <a:cubicBezTo>
                    <a:pt x="8" y="98"/>
                    <a:pt x="4" y="100"/>
                    <a:pt x="0" y="100"/>
                  </a:cubicBezTo>
                  <a:cubicBezTo>
                    <a:pt x="0" y="100"/>
                    <a:pt x="1" y="100"/>
                    <a:pt x="1" y="101"/>
                  </a:cubicBezTo>
                  <a:cubicBezTo>
                    <a:pt x="7" y="104"/>
                    <a:pt x="14" y="103"/>
                    <a:pt x="17" y="98"/>
                  </a:cubicBezTo>
                  <a:lnTo>
                    <a:pt x="75" y="4"/>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95" name="Freeform 89"/>
            <p:cNvSpPr>
              <a:spLocks noEditPoints="1"/>
            </p:cNvSpPr>
            <p:nvPr/>
          </p:nvSpPr>
          <p:spPr bwMode="auto">
            <a:xfrm>
              <a:off x="16302" y="3180"/>
              <a:ext cx="350" cy="255"/>
            </a:xfrm>
            <a:custGeom>
              <a:avLst/>
              <a:gdLst>
                <a:gd name="T0" fmla="*/ 84 w 102"/>
                <a:gd name="T1" fmla="*/ 71 h 74"/>
                <a:gd name="T2" fmla="*/ 79 w 102"/>
                <a:gd name="T3" fmla="*/ 69 h 74"/>
                <a:gd name="T4" fmla="*/ 79 w 102"/>
                <a:gd name="T5" fmla="*/ 69 h 74"/>
                <a:gd name="T6" fmla="*/ 79 w 102"/>
                <a:gd name="T7" fmla="*/ 52 h 74"/>
                <a:gd name="T8" fmla="*/ 86 w 102"/>
                <a:gd name="T9" fmla="*/ 49 h 74"/>
                <a:gd name="T10" fmla="*/ 90 w 102"/>
                <a:gd name="T11" fmla="*/ 38 h 74"/>
                <a:gd name="T12" fmla="*/ 79 w 102"/>
                <a:gd name="T13" fmla="*/ 31 h 74"/>
                <a:gd name="T14" fmla="*/ 85 w 102"/>
                <a:gd name="T15" fmla="*/ 20 h 74"/>
                <a:gd name="T16" fmla="*/ 79 w 102"/>
                <a:gd name="T17" fmla="*/ 16 h 74"/>
                <a:gd name="T18" fmla="*/ 72 w 102"/>
                <a:gd name="T19" fmla="*/ 3 h 74"/>
                <a:gd name="T20" fmla="*/ 79 w 102"/>
                <a:gd name="T21" fmla="*/ 16 h 74"/>
                <a:gd name="T22" fmla="*/ 72 w 102"/>
                <a:gd name="T23" fmla="*/ 21 h 74"/>
                <a:gd name="T24" fmla="*/ 72 w 102"/>
                <a:gd name="T25" fmla="*/ 9 h 74"/>
                <a:gd name="T26" fmla="*/ 79 w 102"/>
                <a:gd name="T27" fmla="*/ 73 h 74"/>
                <a:gd name="T28" fmla="*/ 72 w 102"/>
                <a:gd name="T29" fmla="*/ 69 h 74"/>
                <a:gd name="T30" fmla="*/ 79 w 102"/>
                <a:gd name="T31" fmla="*/ 73 h 74"/>
                <a:gd name="T32" fmla="*/ 79 w 102"/>
                <a:gd name="T33" fmla="*/ 34 h 74"/>
                <a:gd name="T34" fmla="*/ 75 w 102"/>
                <a:gd name="T35" fmla="*/ 45 h 74"/>
                <a:gd name="T36" fmla="*/ 79 w 102"/>
                <a:gd name="T37" fmla="*/ 52 h 74"/>
                <a:gd name="T38" fmla="*/ 72 w 102"/>
                <a:gd name="T39" fmla="*/ 25 h 74"/>
                <a:gd name="T40" fmla="*/ 79 w 102"/>
                <a:gd name="T41" fmla="*/ 31 h 74"/>
                <a:gd name="T42" fmla="*/ 72 w 102"/>
                <a:gd name="T43" fmla="*/ 3 h 74"/>
                <a:gd name="T44" fmla="*/ 71 w 102"/>
                <a:gd name="T45" fmla="*/ 8 h 74"/>
                <a:gd name="T46" fmla="*/ 66 w 102"/>
                <a:gd name="T47" fmla="*/ 2 h 74"/>
                <a:gd name="T48" fmla="*/ 66 w 102"/>
                <a:gd name="T49" fmla="*/ 73 h 74"/>
                <a:gd name="T50" fmla="*/ 67 w 102"/>
                <a:gd name="T51" fmla="*/ 65 h 74"/>
                <a:gd name="T52" fmla="*/ 72 w 102"/>
                <a:gd name="T53" fmla="*/ 74 h 74"/>
                <a:gd name="T54" fmla="*/ 72 w 102"/>
                <a:gd name="T55" fmla="*/ 21 h 74"/>
                <a:gd name="T56" fmla="*/ 72 w 102"/>
                <a:gd name="T57" fmla="*/ 52 h 74"/>
                <a:gd name="T58" fmla="*/ 66 w 102"/>
                <a:gd name="T59" fmla="*/ 57 h 74"/>
                <a:gd name="T60" fmla="*/ 69 w 102"/>
                <a:gd name="T61" fmla="*/ 16 h 74"/>
                <a:gd name="T62" fmla="*/ 22 w 102"/>
                <a:gd name="T63" fmla="*/ 10 h 74"/>
                <a:gd name="T64" fmla="*/ 66 w 102"/>
                <a:gd name="T65" fmla="*/ 5 h 74"/>
                <a:gd name="T66" fmla="*/ 64 w 102"/>
                <a:gd name="T67" fmla="*/ 6 h 74"/>
                <a:gd name="T68" fmla="*/ 66 w 102"/>
                <a:gd name="T69" fmla="*/ 16 h 74"/>
                <a:gd name="T70" fmla="*/ 66 w 102"/>
                <a:gd name="T71" fmla="*/ 64 h 74"/>
                <a:gd name="T72" fmla="*/ 37 w 102"/>
                <a:gd name="T73" fmla="*/ 57 h 74"/>
                <a:gd name="T74" fmla="*/ 22 w 102"/>
                <a:gd name="T75" fmla="*/ 49 h 74"/>
                <a:gd name="T76" fmla="*/ 27 w 102"/>
                <a:gd name="T77" fmla="*/ 48 h 74"/>
                <a:gd name="T78" fmla="*/ 22 w 102"/>
                <a:gd name="T79" fmla="*/ 27 h 74"/>
                <a:gd name="T80" fmla="*/ 2 w 102"/>
                <a:gd name="T81" fmla="*/ 41 h 74"/>
                <a:gd name="T82" fmla="*/ 22 w 102"/>
                <a:gd name="T83" fmla="*/ 10 h 74"/>
                <a:gd name="T84" fmla="*/ 17 w 102"/>
                <a:gd name="T85" fmla="*/ 28 h 74"/>
                <a:gd name="T86" fmla="*/ 22 w 102"/>
                <a:gd name="T87" fmla="*/ 49 h 74"/>
                <a:gd name="T88" fmla="*/ 2 w 102"/>
                <a:gd name="T89" fmla="*/ 4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4">
                  <a:moveTo>
                    <a:pt x="79" y="7"/>
                  </a:moveTo>
                  <a:cubicBezTo>
                    <a:pt x="102" y="22"/>
                    <a:pt x="98" y="62"/>
                    <a:pt x="84" y="71"/>
                  </a:cubicBezTo>
                  <a:cubicBezTo>
                    <a:pt x="82" y="72"/>
                    <a:pt x="80" y="73"/>
                    <a:pt x="79" y="73"/>
                  </a:cubicBezTo>
                  <a:cubicBezTo>
                    <a:pt x="79" y="69"/>
                    <a:pt x="79" y="69"/>
                    <a:pt x="79" y="69"/>
                  </a:cubicBezTo>
                  <a:cubicBezTo>
                    <a:pt x="79" y="69"/>
                    <a:pt x="79" y="69"/>
                    <a:pt x="79" y="69"/>
                  </a:cubicBezTo>
                  <a:cubicBezTo>
                    <a:pt x="79" y="69"/>
                    <a:pt x="79" y="69"/>
                    <a:pt x="79" y="69"/>
                  </a:cubicBezTo>
                  <a:cubicBezTo>
                    <a:pt x="83" y="67"/>
                    <a:pt x="85" y="61"/>
                    <a:pt x="83" y="57"/>
                  </a:cubicBezTo>
                  <a:cubicBezTo>
                    <a:pt x="82" y="55"/>
                    <a:pt x="80" y="53"/>
                    <a:pt x="79" y="52"/>
                  </a:cubicBezTo>
                  <a:cubicBezTo>
                    <a:pt x="79" y="49"/>
                    <a:pt x="79" y="49"/>
                    <a:pt x="79" y="49"/>
                  </a:cubicBezTo>
                  <a:cubicBezTo>
                    <a:pt x="81" y="50"/>
                    <a:pt x="84" y="50"/>
                    <a:pt x="86" y="49"/>
                  </a:cubicBezTo>
                  <a:cubicBezTo>
                    <a:pt x="86" y="49"/>
                    <a:pt x="86" y="49"/>
                    <a:pt x="86" y="49"/>
                  </a:cubicBezTo>
                  <a:cubicBezTo>
                    <a:pt x="90" y="47"/>
                    <a:pt x="92" y="42"/>
                    <a:pt x="90" y="38"/>
                  </a:cubicBezTo>
                  <a:cubicBezTo>
                    <a:pt x="88" y="34"/>
                    <a:pt x="83" y="32"/>
                    <a:pt x="79" y="34"/>
                  </a:cubicBezTo>
                  <a:cubicBezTo>
                    <a:pt x="79" y="31"/>
                    <a:pt x="79" y="31"/>
                    <a:pt x="79" y="31"/>
                  </a:cubicBezTo>
                  <a:cubicBezTo>
                    <a:pt x="80" y="31"/>
                    <a:pt x="81" y="30"/>
                    <a:pt x="82" y="30"/>
                  </a:cubicBezTo>
                  <a:cubicBezTo>
                    <a:pt x="86" y="28"/>
                    <a:pt x="87" y="24"/>
                    <a:pt x="85" y="20"/>
                  </a:cubicBezTo>
                  <a:cubicBezTo>
                    <a:pt x="85" y="20"/>
                    <a:pt x="85" y="20"/>
                    <a:pt x="85" y="20"/>
                  </a:cubicBezTo>
                  <a:cubicBezTo>
                    <a:pt x="84" y="17"/>
                    <a:pt x="81" y="16"/>
                    <a:pt x="79" y="16"/>
                  </a:cubicBezTo>
                  <a:lnTo>
                    <a:pt x="79" y="7"/>
                  </a:lnTo>
                  <a:close/>
                  <a:moveTo>
                    <a:pt x="72" y="3"/>
                  </a:moveTo>
                  <a:cubicBezTo>
                    <a:pt x="74" y="4"/>
                    <a:pt x="76" y="5"/>
                    <a:pt x="79" y="7"/>
                  </a:cubicBezTo>
                  <a:cubicBezTo>
                    <a:pt x="79" y="16"/>
                    <a:pt x="79" y="16"/>
                    <a:pt x="79" y="16"/>
                  </a:cubicBezTo>
                  <a:cubicBezTo>
                    <a:pt x="77" y="16"/>
                    <a:pt x="76" y="16"/>
                    <a:pt x="75" y="17"/>
                  </a:cubicBezTo>
                  <a:cubicBezTo>
                    <a:pt x="73" y="17"/>
                    <a:pt x="72" y="19"/>
                    <a:pt x="72" y="21"/>
                  </a:cubicBezTo>
                  <a:cubicBezTo>
                    <a:pt x="72" y="13"/>
                    <a:pt x="72" y="13"/>
                    <a:pt x="72" y="13"/>
                  </a:cubicBezTo>
                  <a:cubicBezTo>
                    <a:pt x="72" y="12"/>
                    <a:pt x="72" y="10"/>
                    <a:pt x="72" y="9"/>
                  </a:cubicBezTo>
                  <a:cubicBezTo>
                    <a:pt x="72" y="3"/>
                    <a:pt x="72" y="3"/>
                    <a:pt x="72" y="3"/>
                  </a:cubicBezTo>
                  <a:close/>
                  <a:moveTo>
                    <a:pt x="79" y="73"/>
                  </a:moveTo>
                  <a:cubicBezTo>
                    <a:pt x="76" y="74"/>
                    <a:pt x="74" y="74"/>
                    <a:pt x="72" y="74"/>
                  </a:cubicBezTo>
                  <a:cubicBezTo>
                    <a:pt x="72" y="69"/>
                    <a:pt x="72" y="69"/>
                    <a:pt x="72" y="69"/>
                  </a:cubicBezTo>
                  <a:cubicBezTo>
                    <a:pt x="74" y="70"/>
                    <a:pt x="76" y="70"/>
                    <a:pt x="79" y="69"/>
                  </a:cubicBezTo>
                  <a:cubicBezTo>
                    <a:pt x="79" y="73"/>
                    <a:pt x="79" y="73"/>
                    <a:pt x="79" y="73"/>
                  </a:cubicBezTo>
                  <a:close/>
                  <a:moveTo>
                    <a:pt x="79" y="31"/>
                  </a:moveTo>
                  <a:cubicBezTo>
                    <a:pt x="79" y="34"/>
                    <a:pt x="79" y="34"/>
                    <a:pt x="79" y="34"/>
                  </a:cubicBezTo>
                  <a:cubicBezTo>
                    <a:pt x="78" y="34"/>
                    <a:pt x="78" y="34"/>
                    <a:pt x="78" y="34"/>
                  </a:cubicBezTo>
                  <a:cubicBezTo>
                    <a:pt x="74" y="36"/>
                    <a:pt x="73" y="41"/>
                    <a:pt x="75" y="45"/>
                  </a:cubicBezTo>
                  <a:cubicBezTo>
                    <a:pt x="76" y="47"/>
                    <a:pt x="77" y="48"/>
                    <a:pt x="79" y="49"/>
                  </a:cubicBezTo>
                  <a:cubicBezTo>
                    <a:pt x="79" y="52"/>
                    <a:pt x="79" y="52"/>
                    <a:pt x="79" y="52"/>
                  </a:cubicBezTo>
                  <a:cubicBezTo>
                    <a:pt x="76" y="51"/>
                    <a:pt x="74" y="51"/>
                    <a:pt x="72" y="52"/>
                  </a:cubicBezTo>
                  <a:cubicBezTo>
                    <a:pt x="72" y="25"/>
                    <a:pt x="72" y="25"/>
                    <a:pt x="72" y="25"/>
                  </a:cubicBezTo>
                  <a:cubicBezTo>
                    <a:pt x="72" y="26"/>
                    <a:pt x="72" y="26"/>
                    <a:pt x="72" y="26"/>
                  </a:cubicBezTo>
                  <a:cubicBezTo>
                    <a:pt x="73" y="29"/>
                    <a:pt x="76" y="31"/>
                    <a:pt x="79" y="31"/>
                  </a:cubicBezTo>
                  <a:close/>
                  <a:moveTo>
                    <a:pt x="66" y="2"/>
                  </a:moveTo>
                  <a:cubicBezTo>
                    <a:pt x="68" y="2"/>
                    <a:pt x="70" y="3"/>
                    <a:pt x="72" y="3"/>
                  </a:cubicBezTo>
                  <a:cubicBezTo>
                    <a:pt x="72" y="9"/>
                    <a:pt x="72" y="9"/>
                    <a:pt x="72" y="9"/>
                  </a:cubicBezTo>
                  <a:cubicBezTo>
                    <a:pt x="71" y="9"/>
                    <a:pt x="71" y="9"/>
                    <a:pt x="71" y="8"/>
                  </a:cubicBezTo>
                  <a:cubicBezTo>
                    <a:pt x="70" y="7"/>
                    <a:pt x="68" y="5"/>
                    <a:pt x="66" y="5"/>
                  </a:cubicBezTo>
                  <a:cubicBezTo>
                    <a:pt x="66" y="2"/>
                    <a:pt x="66" y="2"/>
                    <a:pt x="66" y="2"/>
                  </a:cubicBezTo>
                  <a:close/>
                  <a:moveTo>
                    <a:pt x="72" y="74"/>
                  </a:moveTo>
                  <a:cubicBezTo>
                    <a:pt x="70" y="74"/>
                    <a:pt x="68" y="73"/>
                    <a:pt x="66" y="73"/>
                  </a:cubicBezTo>
                  <a:cubicBezTo>
                    <a:pt x="66" y="64"/>
                    <a:pt x="66" y="64"/>
                    <a:pt x="66" y="64"/>
                  </a:cubicBezTo>
                  <a:cubicBezTo>
                    <a:pt x="66" y="64"/>
                    <a:pt x="67" y="64"/>
                    <a:pt x="67" y="65"/>
                  </a:cubicBezTo>
                  <a:cubicBezTo>
                    <a:pt x="68" y="67"/>
                    <a:pt x="70" y="68"/>
                    <a:pt x="72" y="69"/>
                  </a:cubicBezTo>
                  <a:cubicBezTo>
                    <a:pt x="72" y="74"/>
                    <a:pt x="72" y="74"/>
                    <a:pt x="72" y="74"/>
                  </a:cubicBezTo>
                  <a:close/>
                  <a:moveTo>
                    <a:pt x="72" y="13"/>
                  </a:moveTo>
                  <a:cubicBezTo>
                    <a:pt x="72" y="21"/>
                    <a:pt x="72" y="21"/>
                    <a:pt x="72" y="21"/>
                  </a:cubicBezTo>
                  <a:cubicBezTo>
                    <a:pt x="71" y="22"/>
                    <a:pt x="71" y="24"/>
                    <a:pt x="72" y="25"/>
                  </a:cubicBezTo>
                  <a:cubicBezTo>
                    <a:pt x="72" y="52"/>
                    <a:pt x="72" y="52"/>
                    <a:pt x="72" y="52"/>
                  </a:cubicBezTo>
                  <a:cubicBezTo>
                    <a:pt x="71" y="52"/>
                    <a:pt x="71" y="52"/>
                    <a:pt x="71" y="52"/>
                  </a:cubicBezTo>
                  <a:cubicBezTo>
                    <a:pt x="69" y="54"/>
                    <a:pt x="67" y="55"/>
                    <a:pt x="66" y="57"/>
                  </a:cubicBezTo>
                  <a:cubicBezTo>
                    <a:pt x="66" y="16"/>
                    <a:pt x="66" y="16"/>
                    <a:pt x="66" y="16"/>
                  </a:cubicBezTo>
                  <a:cubicBezTo>
                    <a:pt x="67" y="16"/>
                    <a:pt x="68" y="16"/>
                    <a:pt x="69" y="16"/>
                  </a:cubicBezTo>
                  <a:cubicBezTo>
                    <a:pt x="70" y="15"/>
                    <a:pt x="71" y="14"/>
                    <a:pt x="72" y="13"/>
                  </a:cubicBezTo>
                  <a:close/>
                  <a:moveTo>
                    <a:pt x="22" y="10"/>
                  </a:moveTo>
                  <a:cubicBezTo>
                    <a:pt x="41" y="2"/>
                    <a:pt x="55" y="0"/>
                    <a:pt x="66" y="2"/>
                  </a:cubicBezTo>
                  <a:cubicBezTo>
                    <a:pt x="66" y="5"/>
                    <a:pt x="66" y="5"/>
                    <a:pt x="66" y="5"/>
                  </a:cubicBezTo>
                  <a:cubicBezTo>
                    <a:pt x="65" y="5"/>
                    <a:pt x="65" y="6"/>
                    <a:pt x="64" y="6"/>
                  </a:cubicBezTo>
                  <a:cubicBezTo>
                    <a:pt x="64" y="6"/>
                    <a:pt x="64" y="6"/>
                    <a:pt x="64" y="6"/>
                  </a:cubicBezTo>
                  <a:cubicBezTo>
                    <a:pt x="61" y="7"/>
                    <a:pt x="60" y="11"/>
                    <a:pt x="61" y="13"/>
                  </a:cubicBezTo>
                  <a:cubicBezTo>
                    <a:pt x="62" y="15"/>
                    <a:pt x="64" y="16"/>
                    <a:pt x="66" y="16"/>
                  </a:cubicBezTo>
                  <a:cubicBezTo>
                    <a:pt x="66" y="57"/>
                    <a:pt x="66" y="57"/>
                    <a:pt x="66" y="57"/>
                  </a:cubicBezTo>
                  <a:cubicBezTo>
                    <a:pt x="66" y="59"/>
                    <a:pt x="66" y="62"/>
                    <a:pt x="66" y="64"/>
                  </a:cubicBezTo>
                  <a:cubicBezTo>
                    <a:pt x="66" y="73"/>
                    <a:pt x="66" y="73"/>
                    <a:pt x="66" y="73"/>
                  </a:cubicBezTo>
                  <a:cubicBezTo>
                    <a:pt x="56" y="68"/>
                    <a:pt x="48" y="56"/>
                    <a:pt x="37" y="57"/>
                  </a:cubicBezTo>
                  <a:cubicBezTo>
                    <a:pt x="32" y="57"/>
                    <a:pt x="27" y="58"/>
                    <a:pt x="22" y="57"/>
                  </a:cubicBezTo>
                  <a:cubicBezTo>
                    <a:pt x="22" y="49"/>
                    <a:pt x="22" y="49"/>
                    <a:pt x="22" y="49"/>
                  </a:cubicBezTo>
                  <a:cubicBezTo>
                    <a:pt x="24" y="49"/>
                    <a:pt x="25" y="48"/>
                    <a:pt x="27" y="48"/>
                  </a:cubicBezTo>
                  <a:cubicBezTo>
                    <a:pt x="27" y="48"/>
                    <a:pt x="27" y="48"/>
                    <a:pt x="27" y="48"/>
                  </a:cubicBezTo>
                  <a:cubicBezTo>
                    <a:pt x="32" y="45"/>
                    <a:pt x="34" y="38"/>
                    <a:pt x="32" y="33"/>
                  </a:cubicBezTo>
                  <a:cubicBezTo>
                    <a:pt x="30" y="29"/>
                    <a:pt x="26" y="27"/>
                    <a:pt x="22" y="27"/>
                  </a:cubicBezTo>
                  <a:lnTo>
                    <a:pt x="22" y="10"/>
                  </a:lnTo>
                  <a:close/>
                  <a:moveTo>
                    <a:pt x="2" y="41"/>
                  </a:moveTo>
                  <a:cubicBezTo>
                    <a:pt x="0" y="23"/>
                    <a:pt x="18" y="12"/>
                    <a:pt x="18" y="12"/>
                  </a:cubicBezTo>
                  <a:cubicBezTo>
                    <a:pt x="20" y="12"/>
                    <a:pt x="21" y="11"/>
                    <a:pt x="22" y="10"/>
                  </a:cubicBezTo>
                  <a:cubicBezTo>
                    <a:pt x="22" y="27"/>
                    <a:pt x="22" y="27"/>
                    <a:pt x="22" y="27"/>
                  </a:cubicBezTo>
                  <a:cubicBezTo>
                    <a:pt x="20" y="27"/>
                    <a:pt x="19" y="27"/>
                    <a:pt x="17" y="28"/>
                  </a:cubicBezTo>
                  <a:cubicBezTo>
                    <a:pt x="12" y="31"/>
                    <a:pt x="9" y="37"/>
                    <a:pt x="12" y="43"/>
                  </a:cubicBezTo>
                  <a:cubicBezTo>
                    <a:pt x="14" y="47"/>
                    <a:pt x="18" y="49"/>
                    <a:pt x="22" y="49"/>
                  </a:cubicBezTo>
                  <a:cubicBezTo>
                    <a:pt x="22" y="57"/>
                    <a:pt x="22" y="57"/>
                    <a:pt x="22" y="57"/>
                  </a:cubicBezTo>
                  <a:cubicBezTo>
                    <a:pt x="12" y="57"/>
                    <a:pt x="4" y="53"/>
                    <a:pt x="2" y="41"/>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96" name="Freeform 90"/>
            <p:cNvSpPr/>
            <p:nvPr/>
          </p:nvSpPr>
          <p:spPr bwMode="auto">
            <a:xfrm>
              <a:off x="13385" y="4849"/>
              <a:ext cx="325" cy="420"/>
            </a:xfrm>
            <a:custGeom>
              <a:avLst/>
              <a:gdLst>
                <a:gd name="T0" fmla="*/ 0 w 95"/>
                <a:gd name="T1" fmla="*/ 21 h 123"/>
                <a:gd name="T2" fmla="*/ 4 w 95"/>
                <a:gd name="T3" fmla="*/ 19 h 123"/>
                <a:gd name="T4" fmla="*/ 59 w 95"/>
                <a:gd name="T5" fmla="*/ 109 h 123"/>
                <a:gd name="T6" fmla="*/ 79 w 95"/>
                <a:gd name="T7" fmla="*/ 112 h 123"/>
                <a:gd name="T8" fmla="*/ 85 w 95"/>
                <a:gd name="T9" fmla="*/ 93 h 123"/>
                <a:gd name="T10" fmla="*/ 29 w 95"/>
                <a:gd name="T11" fmla="*/ 3 h 123"/>
                <a:gd name="T12" fmla="*/ 34 w 95"/>
                <a:gd name="T13" fmla="*/ 0 h 123"/>
                <a:gd name="T14" fmla="*/ 90 w 95"/>
                <a:gd name="T15" fmla="*/ 91 h 123"/>
                <a:gd name="T16" fmla="*/ 82 w 95"/>
                <a:gd name="T17" fmla="*/ 117 h 123"/>
                <a:gd name="T18" fmla="*/ 56 w 95"/>
                <a:gd name="T19" fmla="*/ 112 h 123"/>
                <a:gd name="T20" fmla="*/ 0 w 95"/>
                <a:gd name="T21" fmla="*/ 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23">
                  <a:moveTo>
                    <a:pt x="0" y="21"/>
                  </a:moveTo>
                  <a:cubicBezTo>
                    <a:pt x="4" y="19"/>
                    <a:pt x="4" y="19"/>
                    <a:pt x="4" y="19"/>
                  </a:cubicBezTo>
                  <a:cubicBezTo>
                    <a:pt x="59" y="109"/>
                    <a:pt x="59" y="109"/>
                    <a:pt x="59" y="109"/>
                  </a:cubicBezTo>
                  <a:cubicBezTo>
                    <a:pt x="63" y="115"/>
                    <a:pt x="72" y="117"/>
                    <a:pt x="79" y="112"/>
                  </a:cubicBezTo>
                  <a:cubicBezTo>
                    <a:pt x="87" y="108"/>
                    <a:pt x="89" y="99"/>
                    <a:pt x="85" y="93"/>
                  </a:cubicBezTo>
                  <a:cubicBezTo>
                    <a:pt x="29" y="3"/>
                    <a:pt x="29" y="3"/>
                    <a:pt x="29" y="3"/>
                  </a:cubicBezTo>
                  <a:cubicBezTo>
                    <a:pt x="34" y="0"/>
                    <a:pt x="34" y="0"/>
                    <a:pt x="34" y="0"/>
                  </a:cubicBezTo>
                  <a:cubicBezTo>
                    <a:pt x="90" y="91"/>
                    <a:pt x="90" y="91"/>
                    <a:pt x="90" y="91"/>
                  </a:cubicBezTo>
                  <a:cubicBezTo>
                    <a:pt x="95" y="100"/>
                    <a:pt x="92" y="111"/>
                    <a:pt x="82" y="117"/>
                  </a:cubicBezTo>
                  <a:cubicBezTo>
                    <a:pt x="73" y="123"/>
                    <a:pt x="61" y="121"/>
                    <a:pt x="56" y="112"/>
                  </a:cubicBezTo>
                  <a:lnTo>
                    <a:pt x="0" y="21"/>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97" name="Freeform 91"/>
            <p:cNvSpPr/>
            <p:nvPr/>
          </p:nvSpPr>
          <p:spPr bwMode="auto">
            <a:xfrm>
              <a:off x="13365" y="4834"/>
              <a:ext cx="160" cy="110"/>
            </a:xfrm>
            <a:custGeom>
              <a:avLst/>
              <a:gdLst>
                <a:gd name="T0" fmla="*/ 1 w 47"/>
                <a:gd name="T1" fmla="*/ 30 h 32"/>
                <a:gd name="T2" fmla="*/ 6 w 47"/>
                <a:gd name="T3" fmla="*/ 31 h 32"/>
                <a:gd name="T4" fmla="*/ 44 w 47"/>
                <a:gd name="T5" fmla="*/ 7 h 32"/>
                <a:gd name="T6" fmla="*/ 46 w 47"/>
                <a:gd name="T7" fmla="*/ 2 h 32"/>
                <a:gd name="T8" fmla="*/ 41 w 47"/>
                <a:gd name="T9" fmla="*/ 1 h 32"/>
                <a:gd name="T10" fmla="*/ 2 w 47"/>
                <a:gd name="T11" fmla="*/ 25 h 32"/>
                <a:gd name="T12" fmla="*/ 1 w 47"/>
                <a:gd name="T13" fmla="*/ 30 h 32"/>
              </a:gdLst>
              <a:ahLst/>
              <a:cxnLst>
                <a:cxn ang="0">
                  <a:pos x="T0" y="T1"/>
                </a:cxn>
                <a:cxn ang="0">
                  <a:pos x="T2" y="T3"/>
                </a:cxn>
                <a:cxn ang="0">
                  <a:pos x="T4" y="T5"/>
                </a:cxn>
                <a:cxn ang="0">
                  <a:pos x="T6" y="T7"/>
                </a:cxn>
                <a:cxn ang="0">
                  <a:pos x="T8" y="T9"/>
                </a:cxn>
                <a:cxn ang="0">
                  <a:pos x="T10" y="T11"/>
                </a:cxn>
                <a:cxn ang="0">
                  <a:pos x="T12" y="T13"/>
                </a:cxn>
              </a:cxnLst>
              <a:rect l="0" t="0" r="r" b="b"/>
              <a:pathLst>
                <a:path w="47" h="32">
                  <a:moveTo>
                    <a:pt x="1" y="30"/>
                  </a:moveTo>
                  <a:cubicBezTo>
                    <a:pt x="2" y="32"/>
                    <a:pt x="4" y="32"/>
                    <a:pt x="6" y="31"/>
                  </a:cubicBezTo>
                  <a:cubicBezTo>
                    <a:pt x="44" y="7"/>
                    <a:pt x="44" y="7"/>
                    <a:pt x="44" y="7"/>
                  </a:cubicBezTo>
                  <a:cubicBezTo>
                    <a:pt x="46" y="6"/>
                    <a:pt x="47" y="4"/>
                    <a:pt x="46" y="2"/>
                  </a:cubicBezTo>
                  <a:cubicBezTo>
                    <a:pt x="45" y="1"/>
                    <a:pt x="42" y="0"/>
                    <a:pt x="41" y="1"/>
                  </a:cubicBezTo>
                  <a:cubicBezTo>
                    <a:pt x="2" y="25"/>
                    <a:pt x="2" y="25"/>
                    <a:pt x="2" y="25"/>
                  </a:cubicBezTo>
                  <a:cubicBezTo>
                    <a:pt x="1" y="26"/>
                    <a:pt x="0" y="28"/>
                    <a:pt x="1" y="30"/>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98" name="Freeform 92"/>
            <p:cNvSpPr/>
            <p:nvPr/>
          </p:nvSpPr>
          <p:spPr bwMode="auto">
            <a:xfrm>
              <a:off x="13430" y="4924"/>
              <a:ext cx="220" cy="302"/>
            </a:xfrm>
            <a:custGeom>
              <a:avLst/>
              <a:gdLst>
                <a:gd name="T0" fmla="*/ 0 w 64"/>
                <a:gd name="T1" fmla="*/ 3 h 88"/>
                <a:gd name="T2" fmla="*/ 5 w 64"/>
                <a:gd name="T3" fmla="*/ 0 h 88"/>
                <a:gd name="T4" fmla="*/ 55 w 64"/>
                <a:gd name="T5" fmla="*/ 80 h 88"/>
                <a:gd name="T6" fmla="*/ 64 w 64"/>
                <a:gd name="T7" fmla="*/ 85 h 88"/>
                <a:gd name="T8" fmla="*/ 63 w 64"/>
                <a:gd name="T9" fmla="*/ 85 h 88"/>
                <a:gd name="T10" fmla="*/ 49 w 64"/>
                <a:gd name="T11" fmla="*/ 82 h 88"/>
                <a:gd name="T12" fmla="*/ 0 w 64"/>
                <a:gd name="T13" fmla="*/ 3 h 88"/>
              </a:gdLst>
              <a:ahLst/>
              <a:cxnLst>
                <a:cxn ang="0">
                  <a:pos x="T0" y="T1"/>
                </a:cxn>
                <a:cxn ang="0">
                  <a:pos x="T2" y="T3"/>
                </a:cxn>
                <a:cxn ang="0">
                  <a:pos x="T4" y="T5"/>
                </a:cxn>
                <a:cxn ang="0">
                  <a:pos x="T6" y="T7"/>
                </a:cxn>
                <a:cxn ang="0">
                  <a:pos x="T8" y="T9"/>
                </a:cxn>
                <a:cxn ang="0">
                  <a:pos x="T10" y="T11"/>
                </a:cxn>
                <a:cxn ang="0">
                  <a:pos x="T12" y="T13"/>
                </a:cxn>
              </a:cxnLst>
              <a:rect l="0" t="0" r="r" b="b"/>
              <a:pathLst>
                <a:path w="64" h="88">
                  <a:moveTo>
                    <a:pt x="0" y="3"/>
                  </a:moveTo>
                  <a:cubicBezTo>
                    <a:pt x="5" y="0"/>
                    <a:pt x="5" y="0"/>
                    <a:pt x="5" y="0"/>
                  </a:cubicBezTo>
                  <a:cubicBezTo>
                    <a:pt x="55" y="80"/>
                    <a:pt x="55" y="80"/>
                    <a:pt x="55" y="80"/>
                  </a:cubicBezTo>
                  <a:cubicBezTo>
                    <a:pt x="57" y="83"/>
                    <a:pt x="60" y="85"/>
                    <a:pt x="64" y="85"/>
                  </a:cubicBezTo>
                  <a:cubicBezTo>
                    <a:pt x="63" y="85"/>
                    <a:pt x="63" y="85"/>
                    <a:pt x="63" y="85"/>
                  </a:cubicBezTo>
                  <a:cubicBezTo>
                    <a:pt x="58" y="88"/>
                    <a:pt x="52" y="87"/>
                    <a:pt x="49" y="82"/>
                  </a:cubicBezTo>
                  <a:lnTo>
                    <a:pt x="0" y="3"/>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99" name="Freeform 93"/>
            <p:cNvSpPr>
              <a:spLocks noEditPoints="1"/>
            </p:cNvSpPr>
            <p:nvPr/>
          </p:nvSpPr>
          <p:spPr bwMode="auto">
            <a:xfrm>
              <a:off x="15527" y="7449"/>
              <a:ext cx="345" cy="377"/>
            </a:xfrm>
            <a:custGeom>
              <a:avLst/>
              <a:gdLst>
                <a:gd name="T0" fmla="*/ 78 w 101"/>
                <a:gd name="T1" fmla="*/ 51 h 110"/>
                <a:gd name="T2" fmla="*/ 75 w 101"/>
                <a:gd name="T3" fmla="*/ 63 h 110"/>
                <a:gd name="T4" fmla="*/ 75 w 101"/>
                <a:gd name="T5" fmla="*/ 73 h 110"/>
                <a:gd name="T6" fmla="*/ 77 w 101"/>
                <a:gd name="T7" fmla="*/ 74 h 110"/>
                <a:gd name="T8" fmla="*/ 86 w 101"/>
                <a:gd name="T9" fmla="*/ 86 h 110"/>
                <a:gd name="T10" fmla="*/ 75 w 101"/>
                <a:gd name="T11" fmla="*/ 80 h 110"/>
                <a:gd name="T12" fmla="*/ 75 w 101"/>
                <a:gd name="T13" fmla="*/ 22 h 110"/>
                <a:gd name="T14" fmla="*/ 86 w 101"/>
                <a:gd name="T15" fmla="*/ 15 h 110"/>
                <a:gd name="T16" fmla="*/ 77 w 101"/>
                <a:gd name="T17" fmla="*/ 28 h 110"/>
                <a:gd name="T18" fmla="*/ 75 w 101"/>
                <a:gd name="T19" fmla="*/ 28 h 110"/>
                <a:gd name="T20" fmla="*/ 98 w 101"/>
                <a:gd name="T21" fmla="*/ 48 h 110"/>
                <a:gd name="T22" fmla="*/ 83 w 101"/>
                <a:gd name="T23" fmla="*/ 51 h 110"/>
                <a:gd name="T24" fmla="*/ 98 w 101"/>
                <a:gd name="T25" fmla="*/ 53 h 110"/>
                <a:gd name="T26" fmla="*/ 98 w 101"/>
                <a:gd name="T27" fmla="*/ 48 h 110"/>
                <a:gd name="T28" fmla="*/ 52 w 101"/>
                <a:gd name="T29" fmla="*/ 110 h 110"/>
                <a:gd name="T30" fmla="*/ 66 w 101"/>
                <a:gd name="T31" fmla="*/ 74 h 110"/>
                <a:gd name="T32" fmla="*/ 75 w 101"/>
                <a:gd name="T33" fmla="*/ 39 h 110"/>
                <a:gd name="T34" fmla="*/ 50 w 101"/>
                <a:gd name="T35" fmla="*/ 29 h 110"/>
                <a:gd name="T36" fmla="*/ 72 w 101"/>
                <a:gd name="T37" fmla="*/ 51 h 110"/>
                <a:gd name="T38" fmla="*/ 62 w 101"/>
                <a:gd name="T39" fmla="*/ 70 h 110"/>
                <a:gd name="T40" fmla="*/ 60 w 101"/>
                <a:gd name="T41" fmla="*/ 85 h 110"/>
                <a:gd name="T42" fmla="*/ 50 w 101"/>
                <a:gd name="T43" fmla="*/ 110 h 110"/>
                <a:gd name="T44" fmla="*/ 75 w 101"/>
                <a:gd name="T45" fmla="*/ 28 h 110"/>
                <a:gd name="T46" fmla="*/ 74 w 101"/>
                <a:gd name="T47" fmla="*/ 24 h 110"/>
                <a:gd name="T48" fmla="*/ 75 w 101"/>
                <a:gd name="T49" fmla="*/ 73 h 110"/>
                <a:gd name="T50" fmla="*/ 74 w 101"/>
                <a:gd name="T51" fmla="*/ 78 h 110"/>
                <a:gd name="T52" fmla="*/ 75 w 101"/>
                <a:gd name="T53" fmla="*/ 73 h 110"/>
                <a:gd name="T54" fmla="*/ 50 w 101"/>
                <a:gd name="T55" fmla="*/ 0 h 110"/>
                <a:gd name="T56" fmla="*/ 53 w 101"/>
                <a:gd name="T57" fmla="*/ 3 h 110"/>
                <a:gd name="T58" fmla="*/ 50 w 101"/>
                <a:gd name="T59" fmla="*/ 18 h 110"/>
                <a:gd name="T60" fmla="*/ 50 w 101"/>
                <a:gd name="T61" fmla="*/ 23 h 110"/>
                <a:gd name="T62" fmla="*/ 25 w 101"/>
                <a:gd name="T63" fmla="*/ 63 h 110"/>
                <a:gd name="T64" fmla="*/ 35 w 101"/>
                <a:gd name="T65" fmla="*/ 96 h 110"/>
                <a:gd name="T66" fmla="*/ 50 w 101"/>
                <a:gd name="T67" fmla="*/ 110 h 110"/>
                <a:gd name="T68" fmla="*/ 41 w 101"/>
                <a:gd name="T69" fmla="*/ 85 h 110"/>
                <a:gd name="T70" fmla="*/ 39 w 101"/>
                <a:gd name="T71" fmla="*/ 70 h 110"/>
                <a:gd name="T72" fmla="*/ 34 w 101"/>
                <a:gd name="T73" fmla="*/ 35 h 110"/>
                <a:gd name="T74" fmla="*/ 50 w 101"/>
                <a:gd name="T75" fmla="*/ 23 h 110"/>
                <a:gd name="T76" fmla="*/ 50 w 101"/>
                <a:gd name="T77" fmla="*/ 18 h 110"/>
                <a:gd name="T78" fmla="*/ 48 w 101"/>
                <a:gd name="T79" fmla="*/ 3 h 110"/>
                <a:gd name="T80" fmla="*/ 25 w 101"/>
                <a:gd name="T81" fmla="*/ 80 h 110"/>
                <a:gd name="T82" fmla="*/ 27 w 101"/>
                <a:gd name="T83" fmla="*/ 74 h 110"/>
                <a:gd name="T84" fmla="*/ 25 w 101"/>
                <a:gd name="T85" fmla="*/ 80 h 110"/>
                <a:gd name="T86" fmla="*/ 25 w 101"/>
                <a:gd name="T87" fmla="*/ 22 h 110"/>
                <a:gd name="T88" fmla="*/ 27 w 101"/>
                <a:gd name="T89" fmla="*/ 28 h 110"/>
                <a:gd name="T90" fmla="*/ 25 w 101"/>
                <a:gd name="T91" fmla="*/ 39 h 110"/>
                <a:gd name="T92" fmla="*/ 25 w 101"/>
                <a:gd name="T93" fmla="*/ 63 h 110"/>
                <a:gd name="T94" fmla="*/ 25 w 101"/>
                <a:gd name="T95" fmla="*/ 22 h 110"/>
                <a:gd name="T96" fmla="*/ 23 w 101"/>
                <a:gd name="T97" fmla="*/ 28 h 110"/>
                <a:gd name="T98" fmla="*/ 15 w 101"/>
                <a:gd name="T99" fmla="*/ 19 h 110"/>
                <a:gd name="T100" fmla="*/ 18 w 101"/>
                <a:gd name="T101" fmla="*/ 15 h 110"/>
                <a:gd name="T102" fmla="*/ 25 w 101"/>
                <a:gd name="T103" fmla="*/ 73 h 110"/>
                <a:gd name="T104" fmla="*/ 18 w 101"/>
                <a:gd name="T105" fmla="*/ 86 h 110"/>
                <a:gd name="T106" fmla="*/ 15 w 101"/>
                <a:gd name="T107" fmla="*/ 83 h 110"/>
                <a:gd name="T108" fmla="*/ 23 w 101"/>
                <a:gd name="T109" fmla="*/ 74 h 110"/>
                <a:gd name="T110" fmla="*/ 18 w 101"/>
                <a:gd name="T111" fmla="*/ 51 h 110"/>
                <a:gd name="T112" fmla="*/ 15 w 101"/>
                <a:gd name="T113" fmla="*/ 48 h 110"/>
                <a:gd name="T114" fmla="*/ 0 w 101"/>
                <a:gd name="T115" fmla="*/ 51 h 110"/>
                <a:gd name="T116" fmla="*/ 15 w 101"/>
                <a:gd name="T1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10">
                  <a:moveTo>
                    <a:pt x="75" y="63"/>
                  </a:moveTo>
                  <a:cubicBezTo>
                    <a:pt x="77" y="59"/>
                    <a:pt x="78" y="55"/>
                    <a:pt x="78" y="51"/>
                  </a:cubicBezTo>
                  <a:cubicBezTo>
                    <a:pt x="78" y="47"/>
                    <a:pt x="77" y="43"/>
                    <a:pt x="75" y="39"/>
                  </a:cubicBezTo>
                  <a:cubicBezTo>
                    <a:pt x="75" y="63"/>
                    <a:pt x="75" y="63"/>
                    <a:pt x="75" y="63"/>
                  </a:cubicBezTo>
                  <a:close/>
                  <a:moveTo>
                    <a:pt x="75" y="80"/>
                  </a:moveTo>
                  <a:cubicBezTo>
                    <a:pt x="75" y="73"/>
                    <a:pt x="75" y="73"/>
                    <a:pt x="75"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5" y="80"/>
                    <a:pt x="75" y="80"/>
                    <a:pt x="75" y="80"/>
                  </a:cubicBezTo>
                  <a:close/>
                  <a:moveTo>
                    <a:pt x="75" y="28"/>
                  </a:moveTo>
                  <a:cubicBezTo>
                    <a:pt x="75" y="22"/>
                    <a:pt x="75" y="22"/>
                    <a:pt x="75"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5" y="28"/>
                  </a:cubicBezTo>
                  <a:close/>
                  <a:moveTo>
                    <a:pt x="98" y="48"/>
                  </a:moveTo>
                  <a:cubicBezTo>
                    <a:pt x="98" y="48"/>
                    <a:pt x="98" y="48"/>
                    <a:pt x="98" y="48"/>
                  </a:cubicBezTo>
                  <a:cubicBezTo>
                    <a:pt x="86" y="48"/>
                    <a:pt x="86" y="48"/>
                    <a:pt x="86" y="48"/>
                  </a:cubicBezTo>
                  <a:cubicBezTo>
                    <a:pt x="84" y="48"/>
                    <a:pt x="83" y="49"/>
                    <a:pt x="83" y="51"/>
                  </a:cubicBezTo>
                  <a:cubicBezTo>
                    <a:pt x="83" y="52"/>
                    <a:pt x="84" y="53"/>
                    <a:pt x="86" y="53"/>
                  </a:cubicBezTo>
                  <a:cubicBezTo>
                    <a:pt x="98" y="53"/>
                    <a:pt x="98" y="53"/>
                    <a:pt x="98" y="53"/>
                  </a:cubicBezTo>
                  <a:cubicBezTo>
                    <a:pt x="100" y="53"/>
                    <a:pt x="101" y="52"/>
                    <a:pt x="101" y="51"/>
                  </a:cubicBezTo>
                  <a:cubicBezTo>
                    <a:pt x="101" y="49"/>
                    <a:pt x="100" y="48"/>
                    <a:pt x="98" y="48"/>
                  </a:cubicBezTo>
                  <a:close/>
                  <a:moveTo>
                    <a:pt x="50" y="110"/>
                  </a:moveTo>
                  <a:cubicBezTo>
                    <a:pt x="52" y="110"/>
                    <a:pt x="52" y="110"/>
                    <a:pt x="52" y="110"/>
                  </a:cubicBezTo>
                  <a:cubicBezTo>
                    <a:pt x="60" y="110"/>
                    <a:pt x="66" y="104"/>
                    <a:pt x="66" y="96"/>
                  </a:cubicBezTo>
                  <a:cubicBezTo>
                    <a:pt x="66" y="74"/>
                    <a:pt x="66" y="74"/>
                    <a:pt x="66" y="74"/>
                  </a:cubicBezTo>
                  <a:cubicBezTo>
                    <a:pt x="70" y="71"/>
                    <a:pt x="73" y="67"/>
                    <a:pt x="75" y="63"/>
                  </a:cubicBezTo>
                  <a:cubicBezTo>
                    <a:pt x="75" y="39"/>
                    <a:pt x="75" y="39"/>
                    <a:pt x="75" y="39"/>
                  </a:cubicBezTo>
                  <a:cubicBezTo>
                    <a:pt x="71" y="29"/>
                    <a:pt x="61" y="23"/>
                    <a:pt x="50" y="23"/>
                  </a:cubicBezTo>
                  <a:cubicBezTo>
                    <a:pt x="50" y="29"/>
                    <a:pt x="50" y="29"/>
                    <a:pt x="50" y="29"/>
                  </a:cubicBezTo>
                  <a:cubicBezTo>
                    <a:pt x="56" y="29"/>
                    <a:pt x="62" y="31"/>
                    <a:pt x="66" y="35"/>
                  </a:cubicBezTo>
                  <a:cubicBezTo>
                    <a:pt x="70" y="39"/>
                    <a:pt x="72" y="45"/>
                    <a:pt x="72" y="51"/>
                  </a:cubicBezTo>
                  <a:cubicBezTo>
                    <a:pt x="72" y="59"/>
                    <a:pt x="68" y="66"/>
                    <a:pt x="62" y="70"/>
                  </a:cubicBezTo>
                  <a:cubicBezTo>
                    <a:pt x="62" y="70"/>
                    <a:pt x="62" y="70"/>
                    <a:pt x="62" y="70"/>
                  </a:cubicBezTo>
                  <a:cubicBezTo>
                    <a:pt x="61" y="70"/>
                    <a:pt x="60" y="71"/>
                    <a:pt x="60" y="72"/>
                  </a:cubicBezTo>
                  <a:cubicBezTo>
                    <a:pt x="60" y="85"/>
                    <a:pt x="60" y="85"/>
                    <a:pt x="60" y="85"/>
                  </a:cubicBezTo>
                  <a:cubicBezTo>
                    <a:pt x="50" y="85"/>
                    <a:pt x="50" y="85"/>
                    <a:pt x="50" y="85"/>
                  </a:cubicBezTo>
                  <a:cubicBezTo>
                    <a:pt x="50" y="110"/>
                    <a:pt x="50" y="110"/>
                    <a:pt x="50" y="110"/>
                  </a:cubicBezTo>
                  <a:close/>
                  <a:moveTo>
                    <a:pt x="75" y="22"/>
                  </a:moveTo>
                  <a:cubicBezTo>
                    <a:pt x="75" y="28"/>
                    <a:pt x="75" y="28"/>
                    <a:pt x="75" y="28"/>
                  </a:cubicBezTo>
                  <a:cubicBezTo>
                    <a:pt x="75" y="28"/>
                    <a:pt x="74" y="28"/>
                    <a:pt x="74" y="28"/>
                  </a:cubicBezTo>
                  <a:cubicBezTo>
                    <a:pt x="72" y="27"/>
                    <a:pt x="72" y="25"/>
                    <a:pt x="74" y="24"/>
                  </a:cubicBezTo>
                  <a:cubicBezTo>
                    <a:pt x="75" y="22"/>
                    <a:pt x="75" y="22"/>
                    <a:pt x="75" y="22"/>
                  </a:cubicBezTo>
                  <a:close/>
                  <a:moveTo>
                    <a:pt x="75" y="73"/>
                  </a:moveTo>
                  <a:cubicBezTo>
                    <a:pt x="75" y="80"/>
                    <a:pt x="75" y="80"/>
                    <a:pt x="75" y="80"/>
                  </a:cubicBezTo>
                  <a:cubicBezTo>
                    <a:pt x="74" y="78"/>
                    <a:pt x="74" y="78"/>
                    <a:pt x="74" y="78"/>
                  </a:cubicBezTo>
                  <a:cubicBezTo>
                    <a:pt x="72" y="77"/>
                    <a:pt x="72" y="75"/>
                    <a:pt x="74" y="74"/>
                  </a:cubicBezTo>
                  <a:cubicBezTo>
                    <a:pt x="74" y="73"/>
                    <a:pt x="75" y="73"/>
                    <a:pt x="75" y="73"/>
                  </a:cubicBezTo>
                  <a:close/>
                  <a:moveTo>
                    <a:pt x="50" y="18"/>
                  </a:moveTo>
                  <a:cubicBezTo>
                    <a:pt x="50" y="0"/>
                    <a:pt x="50" y="0"/>
                    <a:pt x="50" y="0"/>
                  </a:cubicBezTo>
                  <a:cubicBezTo>
                    <a:pt x="50" y="0"/>
                    <a:pt x="50" y="0"/>
                    <a:pt x="50" y="0"/>
                  </a:cubicBezTo>
                  <a:cubicBezTo>
                    <a:pt x="52" y="0"/>
                    <a:pt x="53" y="2"/>
                    <a:pt x="53" y="3"/>
                  </a:cubicBezTo>
                  <a:cubicBezTo>
                    <a:pt x="53" y="15"/>
                    <a:pt x="53" y="15"/>
                    <a:pt x="53" y="15"/>
                  </a:cubicBezTo>
                  <a:cubicBezTo>
                    <a:pt x="53" y="17"/>
                    <a:pt x="52" y="18"/>
                    <a:pt x="50" y="18"/>
                  </a:cubicBezTo>
                  <a:cubicBezTo>
                    <a:pt x="50" y="18"/>
                    <a:pt x="50" y="18"/>
                    <a:pt x="50" y="18"/>
                  </a:cubicBezTo>
                  <a:close/>
                  <a:moveTo>
                    <a:pt x="50" y="23"/>
                  </a:moveTo>
                  <a:cubicBezTo>
                    <a:pt x="39" y="23"/>
                    <a:pt x="30" y="29"/>
                    <a:pt x="25" y="39"/>
                  </a:cubicBezTo>
                  <a:cubicBezTo>
                    <a:pt x="25" y="63"/>
                    <a:pt x="25" y="63"/>
                    <a:pt x="25" y="63"/>
                  </a:cubicBezTo>
                  <a:cubicBezTo>
                    <a:pt x="27" y="68"/>
                    <a:pt x="31" y="71"/>
                    <a:pt x="35" y="74"/>
                  </a:cubicBezTo>
                  <a:cubicBezTo>
                    <a:pt x="35" y="96"/>
                    <a:pt x="35" y="96"/>
                    <a:pt x="35" y="96"/>
                  </a:cubicBezTo>
                  <a:cubicBezTo>
                    <a:pt x="35" y="104"/>
                    <a:pt x="41" y="110"/>
                    <a:pt x="49" y="110"/>
                  </a:cubicBezTo>
                  <a:cubicBezTo>
                    <a:pt x="50" y="110"/>
                    <a:pt x="50" y="110"/>
                    <a:pt x="50" y="110"/>
                  </a:cubicBezTo>
                  <a:cubicBezTo>
                    <a:pt x="50" y="85"/>
                    <a:pt x="50" y="85"/>
                    <a:pt x="50" y="85"/>
                  </a:cubicBezTo>
                  <a:cubicBezTo>
                    <a:pt x="41" y="85"/>
                    <a:pt x="41" y="85"/>
                    <a:pt x="41" y="85"/>
                  </a:cubicBezTo>
                  <a:cubicBezTo>
                    <a:pt x="41" y="72"/>
                    <a:pt x="41" y="72"/>
                    <a:pt x="41" y="72"/>
                  </a:cubicBezTo>
                  <a:cubicBezTo>
                    <a:pt x="41" y="71"/>
                    <a:pt x="40" y="71"/>
                    <a:pt x="39" y="70"/>
                  </a:cubicBezTo>
                  <a:cubicBezTo>
                    <a:pt x="33" y="66"/>
                    <a:pt x="28" y="59"/>
                    <a:pt x="28" y="51"/>
                  </a:cubicBezTo>
                  <a:cubicBezTo>
                    <a:pt x="28" y="45"/>
                    <a:pt x="30" y="39"/>
                    <a:pt x="34" y="35"/>
                  </a:cubicBezTo>
                  <a:cubicBezTo>
                    <a:pt x="39" y="31"/>
                    <a:pt x="44" y="29"/>
                    <a:pt x="50" y="29"/>
                  </a:cubicBezTo>
                  <a:cubicBezTo>
                    <a:pt x="50" y="23"/>
                    <a:pt x="50" y="23"/>
                    <a:pt x="50" y="23"/>
                  </a:cubicBezTo>
                  <a:close/>
                  <a:moveTo>
                    <a:pt x="50" y="0"/>
                  </a:moveTo>
                  <a:cubicBezTo>
                    <a:pt x="50" y="18"/>
                    <a:pt x="50" y="18"/>
                    <a:pt x="50" y="18"/>
                  </a:cubicBezTo>
                  <a:cubicBezTo>
                    <a:pt x="49" y="18"/>
                    <a:pt x="48" y="17"/>
                    <a:pt x="48" y="15"/>
                  </a:cubicBezTo>
                  <a:cubicBezTo>
                    <a:pt x="48" y="3"/>
                    <a:pt x="48" y="3"/>
                    <a:pt x="48" y="3"/>
                  </a:cubicBezTo>
                  <a:cubicBezTo>
                    <a:pt x="48" y="2"/>
                    <a:pt x="49" y="1"/>
                    <a:pt x="50" y="0"/>
                  </a:cubicBezTo>
                  <a:close/>
                  <a:moveTo>
                    <a:pt x="25" y="80"/>
                  </a:moveTo>
                  <a:cubicBezTo>
                    <a:pt x="25" y="73"/>
                    <a:pt x="25" y="73"/>
                    <a:pt x="25" y="73"/>
                  </a:cubicBezTo>
                  <a:cubicBezTo>
                    <a:pt x="26" y="73"/>
                    <a:pt x="27" y="73"/>
                    <a:pt x="27" y="74"/>
                  </a:cubicBezTo>
                  <a:cubicBezTo>
                    <a:pt x="28" y="75"/>
                    <a:pt x="28" y="77"/>
                    <a:pt x="27" y="78"/>
                  </a:cubicBezTo>
                  <a:cubicBezTo>
                    <a:pt x="25" y="80"/>
                    <a:pt x="25" y="80"/>
                    <a:pt x="25" y="80"/>
                  </a:cubicBezTo>
                  <a:close/>
                  <a:moveTo>
                    <a:pt x="25" y="28"/>
                  </a:moveTo>
                  <a:cubicBezTo>
                    <a:pt x="25" y="22"/>
                    <a:pt x="25" y="22"/>
                    <a:pt x="25" y="22"/>
                  </a:cubicBezTo>
                  <a:cubicBezTo>
                    <a:pt x="27" y="24"/>
                    <a:pt x="27" y="24"/>
                    <a:pt x="27" y="24"/>
                  </a:cubicBezTo>
                  <a:cubicBezTo>
                    <a:pt x="28" y="25"/>
                    <a:pt x="28" y="27"/>
                    <a:pt x="27" y="28"/>
                  </a:cubicBezTo>
                  <a:cubicBezTo>
                    <a:pt x="27" y="28"/>
                    <a:pt x="26" y="28"/>
                    <a:pt x="25" y="28"/>
                  </a:cubicBezTo>
                  <a:close/>
                  <a:moveTo>
                    <a:pt x="25" y="39"/>
                  </a:moveTo>
                  <a:cubicBezTo>
                    <a:pt x="23" y="42"/>
                    <a:pt x="22" y="46"/>
                    <a:pt x="22" y="51"/>
                  </a:cubicBezTo>
                  <a:cubicBezTo>
                    <a:pt x="22" y="55"/>
                    <a:pt x="23" y="59"/>
                    <a:pt x="25" y="63"/>
                  </a:cubicBezTo>
                  <a:cubicBezTo>
                    <a:pt x="25" y="39"/>
                    <a:pt x="25" y="39"/>
                    <a:pt x="25" y="39"/>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80"/>
                    <a:pt x="25" y="80"/>
                    <a:pt x="25" y="80"/>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4"/>
                    <a:pt x="25" y="73"/>
                    <a:pt x="25" y="73"/>
                  </a:cubicBezTo>
                  <a:close/>
                  <a:moveTo>
                    <a:pt x="18" y="51"/>
                  </a:moveTo>
                  <a:cubicBezTo>
                    <a:pt x="18" y="51"/>
                    <a:pt x="18" y="51"/>
                    <a:pt x="18" y="51"/>
                  </a:cubicBezTo>
                  <a:cubicBezTo>
                    <a:pt x="18" y="49"/>
                    <a:pt x="16" y="48"/>
                    <a:pt x="15" y="48"/>
                  </a:cubicBezTo>
                  <a:cubicBezTo>
                    <a:pt x="3" y="48"/>
                    <a:pt x="3" y="48"/>
                    <a:pt x="3" y="48"/>
                  </a:cubicBezTo>
                  <a:cubicBezTo>
                    <a:pt x="1" y="48"/>
                    <a:pt x="0" y="49"/>
                    <a:pt x="0" y="51"/>
                  </a:cubicBezTo>
                  <a:cubicBezTo>
                    <a:pt x="0" y="52"/>
                    <a:pt x="1" y="53"/>
                    <a:pt x="3" y="53"/>
                  </a:cubicBezTo>
                  <a:cubicBezTo>
                    <a:pt x="15" y="53"/>
                    <a:pt x="15" y="53"/>
                    <a:pt x="15" y="53"/>
                  </a:cubicBezTo>
                  <a:cubicBezTo>
                    <a:pt x="16" y="53"/>
                    <a:pt x="18" y="52"/>
                    <a:pt x="18" y="51"/>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100" name="Freeform 94"/>
            <p:cNvSpPr/>
            <p:nvPr/>
          </p:nvSpPr>
          <p:spPr bwMode="auto">
            <a:xfrm>
              <a:off x="15109" y="4962"/>
              <a:ext cx="100" cy="95"/>
            </a:xfrm>
            <a:custGeom>
              <a:avLst/>
              <a:gdLst>
                <a:gd name="T0" fmla="*/ 28 w 29"/>
                <a:gd name="T1" fmla="*/ 16 h 28"/>
                <a:gd name="T2" fmla="*/ 12 w 29"/>
                <a:gd name="T3" fmla="*/ 27 h 28"/>
                <a:gd name="T4" fmla="*/ 1 w 29"/>
                <a:gd name="T5" fmla="*/ 12 h 28"/>
                <a:gd name="T6" fmla="*/ 17 w 29"/>
                <a:gd name="T7" fmla="*/ 1 h 28"/>
                <a:gd name="T8" fmla="*/ 28 w 29"/>
                <a:gd name="T9" fmla="*/ 16 h 28"/>
              </a:gdLst>
              <a:ahLst/>
              <a:cxnLst>
                <a:cxn ang="0">
                  <a:pos x="T0" y="T1"/>
                </a:cxn>
                <a:cxn ang="0">
                  <a:pos x="T2" y="T3"/>
                </a:cxn>
                <a:cxn ang="0">
                  <a:pos x="T4" y="T5"/>
                </a:cxn>
                <a:cxn ang="0">
                  <a:pos x="T6" y="T7"/>
                </a:cxn>
                <a:cxn ang="0">
                  <a:pos x="T8" y="T9"/>
                </a:cxn>
              </a:cxnLst>
              <a:rect l="0" t="0" r="r" b="b"/>
              <a:pathLst>
                <a:path w="29" h="28">
                  <a:moveTo>
                    <a:pt x="28" y="16"/>
                  </a:moveTo>
                  <a:cubicBezTo>
                    <a:pt x="26" y="23"/>
                    <a:pt x="19" y="28"/>
                    <a:pt x="12" y="27"/>
                  </a:cubicBezTo>
                  <a:cubicBezTo>
                    <a:pt x="5" y="26"/>
                    <a:pt x="0" y="19"/>
                    <a:pt x="1" y="12"/>
                  </a:cubicBezTo>
                  <a:cubicBezTo>
                    <a:pt x="3" y="4"/>
                    <a:pt x="10" y="0"/>
                    <a:pt x="17" y="1"/>
                  </a:cubicBezTo>
                  <a:cubicBezTo>
                    <a:pt x="24" y="2"/>
                    <a:pt x="29" y="9"/>
                    <a:pt x="28" y="16"/>
                  </a:cubicBez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101" name="Freeform 95"/>
            <p:cNvSpPr/>
            <p:nvPr/>
          </p:nvSpPr>
          <p:spPr bwMode="auto">
            <a:xfrm>
              <a:off x="15087" y="4674"/>
              <a:ext cx="92" cy="310"/>
            </a:xfrm>
            <a:custGeom>
              <a:avLst/>
              <a:gdLst>
                <a:gd name="T0" fmla="*/ 27 w 27"/>
                <a:gd name="T1" fmla="*/ 90 h 91"/>
                <a:gd name="T2" fmla="*/ 12 w 27"/>
                <a:gd name="T3" fmla="*/ 14 h 91"/>
                <a:gd name="T4" fmla="*/ 1 w 27"/>
                <a:gd name="T5" fmla="*/ 0 h 91"/>
                <a:gd name="T6" fmla="*/ 17 w 27"/>
                <a:gd name="T7" fmla="*/ 91 h 91"/>
                <a:gd name="T8" fmla="*/ 27 w 27"/>
                <a:gd name="T9" fmla="*/ 90 h 91"/>
              </a:gdLst>
              <a:ahLst/>
              <a:cxnLst>
                <a:cxn ang="0">
                  <a:pos x="T0" y="T1"/>
                </a:cxn>
                <a:cxn ang="0">
                  <a:pos x="T2" y="T3"/>
                </a:cxn>
                <a:cxn ang="0">
                  <a:pos x="T4" y="T5"/>
                </a:cxn>
                <a:cxn ang="0">
                  <a:pos x="T6" y="T7"/>
                </a:cxn>
                <a:cxn ang="0">
                  <a:pos x="T8" y="T9"/>
                </a:cxn>
              </a:cxnLst>
              <a:rect l="0" t="0" r="r" b="b"/>
              <a:pathLst>
                <a:path w="27" h="91">
                  <a:moveTo>
                    <a:pt x="27" y="90"/>
                  </a:moveTo>
                  <a:cubicBezTo>
                    <a:pt x="27" y="90"/>
                    <a:pt x="12" y="14"/>
                    <a:pt x="12" y="14"/>
                  </a:cubicBezTo>
                  <a:cubicBezTo>
                    <a:pt x="12" y="14"/>
                    <a:pt x="3" y="0"/>
                    <a:pt x="1" y="0"/>
                  </a:cubicBezTo>
                  <a:cubicBezTo>
                    <a:pt x="0" y="0"/>
                    <a:pt x="17" y="91"/>
                    <a:pt x="17" y="91"/>
                  </a:cubicBezTo>
                  <a:lnTo>
                    <a:pt x="27" y="90"/>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102" name="Freeform 96"/>
            <p:cNvSpPr/>
            <p:nvPr/>
          </p:nvSpPr>
          <p:spPr bwMode="auto">
            <a:xfrm>
              <a:off x="15152" y="4724"/>
              <a:ext cx="200" cy="267"/>
            </a:xfrm>
            <a:custGeom>
              <a:avLst/>
              <a:gdLst>
                <a:gd name="T0" fmla="*/ 1 w 80"/>
                <a:gd name="T1" fmla="*/ 99 h 107"/>
                <a:gd name="T2" fmla="*/ 60 w 80"/>
                <a:gd name="T3" fmla="*/ 13 h 107"/>
                <a:gd name="T4" fmla="*/ 80 w 80"/>
                <a:gd name="T5" fmla="*/ 0 h 107"/>
                <a:gd name="T6" fmla="*/ 71 w 80"/>
                <a:gd name="T7" fmla="*/ 21 h 107"/>
                <a:gd name="T8" fmla="*/ 12 w 80"/>
                <a:gd name="T9" fmla="*/ 107 h 107"/>
                <a:gd name="T10" fmla="*/ 0 w 80"/>
                <a:gd name="T11" fmla="*/ 100 h 107"/>
                <a:gd name="T12" fmla="*/ 1 w 80"/>
                <a:gd name="T13" fmla="*/ 99 h 107"/>
              </a:gdLst>
              <a:ahLst/>
              <a:cxnLst>
                <a:cxn ang="0">
                  <a:pos x="T0" y="T1"/>
                </a:cxn>
                <a:cxn ang="0">
                  <a:pos x="T2" y="T3"/>
                </a:cxn>
                <a:cxn ang="0">
                  <a:pos x="T4" y="T5"/>
                </a:cxn>
                <a:cxn ang="0">
                  <a:pos x="T6" y="T7"/>
                </a:cxn>
                <a:cxn ang="0">
                  <a:pos x="T8" y="T9"/>
                </a:cxn>
                <a:cxn ang="0">
                  <a:pos x="T10" y="T11"/>
                </a:cxn>
                <a:cxn ang="0">
                  <a:pos x="T12" y="T13"/>
                </a:cxn>
              </a:cxnLst>
              <a:rect l="0" t="0" r="r" b="b"/>
              <a:pathLst>
                <a:path w="80" h="107">
                  <a:moveTo>
                    <a:pt x="1" y="99"/>
                  </a:moveTo>
                  <a:lnTo>
                    <a:pt x="60" y="13"/>
                  </a:lnTo>
                  <a:lnTo>
                    <a:pt x="80" y="0"/>
                  </a:lnTo>
                  <a:lnTo>
                    <a:pt x="71" y="21"/>
                  </a:lnTo>
                  <a:lnTo>
                    <a:pt x="12" y="107"/>
                  </a:lnTo>
                  <a:lnTo>
                    <a:pt x="0" y="100"/>
                  </a:lnTo>
                  <a:lnTo>
                    <a:pt x="1" y="99"/>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103" name="Freeform 97"/>
            <p:cNvSpPr/>
            <p:nvPr/>
          </p:nvSpPr>
          <p:spPr bwMode="auto">
            <a:xfrm>
              <a:off x="15134" y="5034"/>
              <a:ext cx="25" cy="50"/>
            </a:xfrm>
            <a:custGeom>
              <a:avLst/>
              <a:gdLst>
                <a:gd name="T0" fmla="*/ 2 w 7"/>
                <a:gd name="T1" fmla="*/ 3 h 15"/>
                <a:gd name="T2" fmla="*/ 5 w 7"/>
                <a:gd name="T3" fmla="*/ 1 h 15"/>
                <a:gd name="T4" fmla="*/ 7 w 7"/>
                <a:gd name="T5" fmla="*/ 3 h 15"/>
                <a:gd name="T6" fmla="*/ 5 w 7"/>
                <a:gd name="T7" fmla="*/ 13 h 15"/>
                <a:gd name="T8" fmla="*/ 3 w 7"/>
                <a:gd name="T9" fmla="*/ 15 h 15"/>
                <a:gd name="T10" fmla="*/ 1 w 7"/>
                <a:gd name="T11" fmla="*/ 12 h 15"/>
                <a:gd name="T12" fmla="*/ 2 w 7"/>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2" y="3"/>
                  </a:moveTo>
                  <a:cubicBezTo>
                    <a:pt x="3" y="1"/>
                    <a:pt x="4" y="0"/>
                    <a:pt x="5" y="1"/>
                  </a:cubicBezTo>
                  <a:cubicBezTo>
                    <a:pt x="6" y="1"/>
                    <a:pt x="7" y="2"/>
                    <a:pt x="7" y="3"/>
                  </a:cubicBezTo>
                  <a:cubicBezTo>
                    <a:pt x="5" y="13"/>
                    <a:pt x="5" y="13"/>
                    <a:pt x="5" y="13"/>
                  </a:cubicBezTo>
                  <a:cubicBezTo>
                    <a:pt x="5" y="14"/>
                    <a:pt x="4" y="15"/>
                    <a:pt x="3" y="15"/>
                  </a:cubicBezTo>
                  <a:cubicBezTo>
                    <a:pt x="1" y="15"/>
                    <a:pt x="0" y="13"/>
                    <a:pt x="1" y="12"/>
                  </a:cubicBezTo>
                  <a:lnTo>
                    <a:pt x="2" y="3"/>
                  </a:lnTo>
                  <a:close/>
                </a:path>
              </a:pathLst>
            </a:custGeom>
            <a:solidFill>
              <a:srgbClr val="E61817"/>
            </a:solidFill>
            <a:ln>
              <a:noFill/>
            </a:ln>
          </p:spPr>
          <p:txBody>
            <a:bodyPr vert="horz" wrap="square" lIns="91416" tIns="45708" rIns="91416" bIns="45708" numCol="1" anchor="t" anchorCtr="0" compatLnSpc="1"/>
            <a:lstStyle/>
            <a:p>
              <a:endParaRPr lang="id-ID">
                <a:solidFill>
                  <a:srgbClr val="DCB68A"/>
                </a:solidFill>
              </a:endParaRPr>
            </a:p>
          </p:txBody>
        </p:sp>
        <p:sp>
          <p:nvSpPr>
            <p:cNvPr id="104" name="Freeform 98"/>
            <p:cNvSpPr>
              <a:spLocks noEditPoints="1"/>
            </p:cNvSpPr>
            <p:nvPr/>
          </p:nvSpPr>
          <p:spPr bwMode="auto">
            <a:xfrm>
              <a:off x="15054" y="2502"/>
              <a:ext cx="347" cy="372"/>
            </a:xfrm>
            <a:custGeom>
              <a:avLst/>
              <a:gdLst>
                <a:gd name="T0" fmla="*/ 78 w 101"/>
                <a:gd name="T1" fmla="*/ 50 h 109"/>
                <a:gd name="T2" fmla="*/ 76 w 101"/>
                <a:gd name="T3" fmla="*/ 62 h 109"/>
                <a:gd name="T4" fmla="*/ 76 w 101"/>
                <a:gd name="T5" fmla="*/ 73 h 109"/>
                <a:gd name="T6" fmla="*/ 78 w 101"/>
                <a:gd name="T7" fmla="*/ 73 h 109"/>
                <a:gd name="T8" fmla="*/ 86 w 101"/>
                <a:gd name="T9" fmla="*/ 86 h 109"/>
                <a:gd name="T10" fmla="*/ 76 w 101"/>
                <a:gd name="T11" fmla="*/ 79 h 109"/>
                <a:gd name="T12" fmla="*/ 76 w 101"/>
                <a:gd name="T13" fmla="*/ 22 h 109"/>
                <a:gd name="T14" fmla="*/ 86 w 101"/>
                <a:gd name="T15" fmla="*/ 15 h 109"/>
                <a:gd name="T16" fmla="*/ 78 w 101"/>
                <a:gd name="T17" fmla="*/ 27 h 109"/>
                <a:gd name="T18" fmla="*/ 76 w 101"/>
                <a:gd name="T19" fmla="*/ 28 h 109"/>
                <a:gd name="T20" fmla="*/ 99 w 101"/>
                <a:gd name="T21" fmla="*/ 48 h 109"/>
                <a:gd name="T22" fmla="*/ 84 w 101"/>
                <a:gd name="T23" fmla="*/ 50 h 109"/>
                <a:gd name="T24" fmla="*/ 99 w 101"/>
                <a:gd name="T25" fmla="*/ 53 h 109"/>
                <a:gd name="T26" fmla="*/ 99 w 101"/>
                <a:gd name="T27" fmla="*/ 48 h 109"/>
                <a:gd name="T28" fmla="*/ 53 w 101"/>
                <a:gd name="T29" fmla="*/ 109 h 109"/>
                <a:gd name="T30" fmla="*/ 66 w 101"/>
                <a:gd name="T31" fmla="*/ 73 h 109"/>
                <a:gd name="T32" fmla="*/ 76 w 101"/>
                <a:gd name="T33" fmla="*/ 38 h 109"/>
                <a:gd name="T34" fmla="*/ 51 w 101"/>
                <a:gd name="T35" fmla="*/ 28 h 109"/>
                <a:gd name="T36" fmla="*/ 73 w 101"/>
                <a:gd name="T37" fmla="*/ 50 h 109"/>
                <a:gd name="T38" fmla="*/ 62 w 101"/>
                <a:gd name="T39" fmla="*/ 69 h 109"/>
                <a:gd name="T40" fmla="*/ 61 w 101"/>
                <a:gd name="T41" fmla="*/ 84 h 109"/>
                <a:gd name="T42" fmla="*/ 51 w 101"/>
                <a:gd name="T43" fmla="*/ 109 h 109"/>
                <a:gd name="T44" fmla="*/ 76 w 101"/>
                <a:gd name="T45" fmla="*/ 28 h 109"/>
                <a:gd name="T46" fmla="*/ 74 w 101"/>
                <a:gd name="T47" fmla="*/ 23 h 109"/>
                <a:gd name="T48" fmla="*/ 76 w 101"/>
                <a:gd name="T49" fmla="*/ 73 h 109"/>
                <a:gd name="T50" fmla="*/ 74 w 101"/>
                <a:gd name="T51" fmla="*/ 77 h 109"/>
                <a:gd name="T52" fmla="*/ 76 w 101"/>
                <a:gd name="T53" fmla="*/ 73 h 109"/>
                <a:gd name="T54" fmla="*/ 51 w 101"/>
                <a:gd name="T55" fmla="*/ 0 h 109"/>
                <a:gd name="T56" fmla="*/ 53 w 101"/>
                <a:gd name="T57" fmla="*/ 2 h 109"/>
                <a:gd name="T58" fmla="*/ 51 w 101"/>
                <a:gd name="T59" fmla="*/ 17 h 109"/>
                <a:gd name="T60" fmla="*/ 51 w 101"/>
                <a:gd name="T61" fmla="*/ 22 h 109"/>
                <a:gd name="T62" fmla="*/ 26 w 101"/>
                <a:gd name="T63" fmla="*/ 62 h 109"/>
                <a:gd name="T64" fmla="*/ 35 w 101"/>
                <a:gd name="T65" fmla="*/ 95 h 109"/>
                <a:gd name="T66" fmla="*/ 51 w 101"/>
                <a:gd name="T67" fmla="*/ 109 h 109"/>
                <a:gd name="T68" fmla="*/ 41 w 101"/>
                <a:gd name="T69" fmla="*/ 84 h 109"/>
                <a:gd name="T70" fmla="*/ 40 w 101"/>
                <a:gd name="T71" fmla="*/ 69 h 109"/>
                <a:gd name="T72" fmla="*/ 35 w 101"/>
                <a:gd name="T73" fmla="*/ 35 h 109"/>
                <a:gd name="T74" fmla="*/ 51 w 101"/>
                <a:gd name="T75" fmla="*/ 22 h 109"/>
                <a:gd name="T76" fmla="*/ 51 w 101"/>
                <a:gd name="T77" fmla="*/ 17 h 109"/>
                <a:gd name="T78" fmla="*/ 48 w 101"/>
                <a:gd name="T79" fmla="*/ 2 h 109"/>
                <a:gd name="T80" fmla="*/ 26 w 101"/>
                <a:gd name="T81" fmla="*/ 79 h 109"/>
                <a:gd name="T82" fmla="*/ 28 w 101"/>
                <a:gd name="T83" fmla="*/ 73 h 109"/>
                <a:gd name="T84" fmla="*/ 26 w 101"/>
                <a:gd name="T85" fmla="*/ 79 h 109"/>
                <a:gd name="T86" fmla="*/ 26 w 101"/>
                <a:gd name="T87" fmla="*/ 21 h 109"/>
                <a:gd name="T88" fmla="*/ 28 w 101"/>
                <a:gd name="T89" fmla="*/ 27 h 109"/>
                <a:gd name="T90" fmla="*/ 26 w 101"/>
                <a:gd name="T91" fmla="*/ 38 h 109"/>
                <a:gd name="T92" fmla="*/ 26 w 101"/>
                <a:gd name="T93" fmla="*/ 62 h 109"/>
                <a:gd name="T94" fmla="*/ 26 w 101"/>
                <a:gd name="T95" fmla="*/ 21 h 109"/>
                <a:gd name="T96" fmla="*/ 24 w 101"/>
                <a:gd name="T97" fmla="*/ 27 h 109"/>
                <a:gd name="T98" fmla="*/ 15 w 101"/>
                <a:gd name="T99" fmla="*/ 18 h 109"/>
                <a:gd name="T100" fmla="*/ 19 w 101"/>
                <a:gd name="T101" fmla="*/ 15 h 109"/>
                <a:gd name="T102" fmla="*/ 26 w 101"/>
                <a:gd name="T103" fmla="*/ 73 h 109"/>
                <a:gd name="T104" fmla="*/ 19 w 101"/>
                <a:gd name="T105" fmla="*/ 86 h 109"/>
                <a:gd name="T106" fmla="*/ 15 w 101"/>
                <a:gd name="T107" fmla="*/ 82 h 109"/>
                <a:gd name="T108" fmla="*/ 24 w 101"/>
                <a:gd name="T109" fmla="*/ 73 h 109"/>
                <a:gd name="T110" fmla="*/ 18 w 101"/>
                <a:gd name="T111" fmla="*/ 50 h 109"/>
                <a:gd name="T112" fmla="*/ 15 w 101"/>
                <a:gd name="T113" fmla="*/ 48 h 109"/>
                <a:gd name="T114" fmla="*/ 0 w 101"/>
                <a:gd name="T115" fmla="*/ 50 h 109"/>
                <a:gd name="T116" fmla="*/ 15 w 101"/>
                <a:gd name="T117"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09">
                  <a:moveTo>
                    <a:pt x="76" y="62"/>
                  </a:moveTo>
                  <a:cubicBezTo>
                    <a:pt x="78" y="58"/>
                    <a:pt x="78" y="54"/>
                    <a:pt x="78" y="50"/>
                  </a:cubicBezTo>
                  <a:cubicBezTo>
                    <a:pt x="78" y="46"/>
                    <a:pt x="78" y="42"/>
                    <a:pt x="76" y="38"/>
                  </a:cubicBezTo>
                  <a:cubicBezTo>
                    <a:pt x="76" y="62"/>
                    <a:pt x="76" y="62"/>
                    <a:pt x="76" y="62"/>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2"/>
                    <a:pt x="76" y="22"/>
                    <a:pt x="76" y="22"/>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99" y="48"/>
                  </a:moveTo>
                  <a:cubicBezTo>
                    <a:pt x="99" y="48"/>
                    <a:pt x="99" y="48"/>
                    <a:pt x="99" y="48"/>
                  </a:cubicBezTo>
                  <a:cubicBezTo>
                    <a:pt x="86" y="48"/>
                    <a:pt x="86" y="48"/>
                    <a:pt x="86" y="48"/>
                  </a:cubicBezTo>
                  <a:cubicBezTo>
                    <a:pt x="85" y="48"/>
                    <a:pt x="84" y="49"/>
                    <a:pt x="84" y="50"/>
                  </a:cubicBezTo>
                  <a:cubicBezTo>
                    <a:pt x="84" y="52"/>
                    <a:pt x="85" y="53"/>
                    <a:pt x="86" y="53"/>
                  </a:cubicBezTo>
                  <a:cubicBezTo>
                    <a:pt x="99" y="53"/>
                    <a:pt x="99" y="53"/>
                    <a:pt x="99" y="53"/>
                  </a:cubicBezTo>
                  <a:cubicBezTo>
                    <a:pt x="100" y="53"/>
                    <a:pt x="101" y="52"/>
                    <a:pt x="101" y="50"/>
                  </a:cubicBezTo>
                  <a:cubicBezTo>
                    <a:pt x="101" y="49"/>
                    <a:pt x="100" y="48"/>
                    <a:pt x="99" y="48"/>
                  </a:cubicBezTo>
                  <a:close/>
                  <a:moveTo>
                    <a:pt x="51" y="109"/>
                  </a:moveTo>
                  <a:cubicBezTo>
                    <a:pt x="53" y="109"/>
                    <a:pt x="53" y="109"/>
                    <a:pt x="53" y="109"/>
                  </a:cubicBezTo>
                  <a:cubicBezTo>
                    <a:pt x="60" y="109"/>
                    <a:pt x="66" y="103"/>
                    <a:pt x="66" y="95"/>
                  </a:cubicBezTo>
                  <a:cubicBezTo>
                    <a:pt x="66" y="73"/>
                    <a:pt x="66" y="73"/>
                    <a:pt x="66" y="73"/>
                  </a:cubicBezTo>
                  <a:cubicBezTo>
                    <a:pt x="70" y="70"/>
                    <a:pt x="74" y="67"/>
                    <a:pt x="76" y="62"/>
                  </a:cubicBezTo>
                  <a:cubicBezTo>
                    <a:pt x="76" y="38"/>
                    <a:pt x="76" y="38"/>
                    <a:pt x="76" y="38"/>
                  </a:cubicBezTo>
                  <a:cubicBezTo>
                    <a:pt x="71" y="29"/>
                    <a:pt x="62" y="22"/>
                    <a:pt x="51" y="22"/>
                  </a:cubicBezTo>
                  <a:cubicBezTo>
                    <a:pt x="51" y="28"/>
                    <a:pt x="51" y="28"/>
                    <a:pt x="51" y="28"/>
                  </a:cubicBezTo>
                  <a:cubicBezTo>
                    <a:pt x="57" y="28"/>
                    <a:pt x="62" y="31"/>
                    <a:pt x="66" y="35"/>
                  </a:cubicBezTo>
                  <a:cubicBezTo>
                    <a:pt x="70" y="39"/>
                    <a:pt x="73" y="44"/>
                    <a:pt x="73" y="50"/>
                  </a:cubicBezTo>
                  <a:cubicBezTo>
                    <a:pt x="73" y="58"/>
                    <a:pt x="68" y="65"/>
                    <a:pt x="62" y="69"/>
                  </a:cubicBezTo>
                  <a:cubicBezTo>
                    <a:pt x="62" y="69"/>
                    <a:pt x="62" y="69"/>
                    <a:pt x="62" y="69"/>
                  </a:cubicBezTo>
                  <a:cubicBezTo>
                    <a:pt x="61" y="70"/>
                    <a:pt x="61" y="71"/>
                    <a:pt x="61" y="72"/>
                  </a:cubicBezTo>
                  <a:cubicBezTo>
                    <a:pt x="61" y="84"/>
                    <a:pt x="61" y="84"/>
                    <a:pt x="61" y="84"/>
                  </a:cubicBezTo>
                  <a:cubicBezTo>
                    <a:pt x="51" y="84"/>
                    <a:pt x="51" y="84"/>
                    <a:pt x="51" y="84"/>
                  </a:cubicBezTo>
                  <a:cubicBezTo>
                    <a:pt x="51" y="109"/>
                    <a:pt x="51" y="109"/>
                    <a:pt x="51" y="109"/>
                  </a:cubicBezTo>
                  <a:close/>
                  <a:moveTo>
                    <a:pt x="76" y="22"/>
                  </a:moveTo>
                  <a:cubicBezTo>
                    <a:pt x="76" y="28"/>
                    <a:pt x="76" y="28"/>
                    <a:pt x="76" y="28"/>
                  </a:cubicBezTo>
                  <a:cubicBezTo>
                    <a:pt x="75" y="28"/>
                    <a:pt x="75" y="28"/>
                    <a:pt x="74" y="27"/>
                  </a:cubicBezTo>
                  <a:cubicBezTo>
                    <a:pt x="73" y="26"/>
                    <a:pt x="73" y="24"/>
                    <a:pt x="74" y="23"/>
                  </a:cubicBezTo>
                  <a:cubicBezTo>
                    <a:pt x="76" y="22"/>
                    <a:pt x="76" y="22"/>
                    <a:pt x="76" y="22"/>
                  </a:cubicBezTo>
                  <a:close/>
                  <a:moveTo>
                    <a:pt x="76" y="73"/>
                  </a:moveTo>
                  <a:cubicBezTo>
                    <a:pt x="76" y="79"/>
                    <a:pt x="76" y="79"/>
                    <a:pt x="76" y="79"/>
                  </a:cubicBezTo>
                  <a:cubicBezTo>
                    <a:pt x="74" y="77"/>
                    <a:pt x="74" y="77"/>
                    <a:pt x="74" y="77"/>
                  </a:cubicBezTo>
                  <a:cubicBezTo>
                    <a:pt x="73" y="76"/>
                    <a:pt x="73" y="74"/>
                    <a:pt x="74" y="73"/>
                  </a:cubicBezTo>
                  <a:cubicBezTo>
                    <a:pt x="75" y="73"/>
                    <a:pt x="75" y="73"/>
                    <a:pt x="76" y="73"/>
                  </a:cubicBezTo>
                  <a:close/>
                  <a:moveTo>
                    <a:pt x="51" y="17"/>
                  </a:moveTo>
                  <a:cubicBezTo>
                    <a:pt x="51" y="0"/>
                    <a:pt x="51" y="0"/>
                    <a:pt x="51" y="0"/>
                  </a:cubicBezTo>
                  <a:cubicBezTo>
                    <a:pt x="51" y="0"/>
                    <a:pt x="51" y="0"/>
                    <a:pt x="51" y="0"/>
                  </a:cubicBezTo>
                  <a:cubicBezTo>
                    <a:pt x="52" y="0"/>
                    <a:pt x="53" y="1"/>
                    <a:pt x="53" y="2"/>
                  </a:cubicBezTo>
                  <a:cubicBezTo>
                    <a:pt x="53" y="15"/>
                    <a:pt x="53" y="15"/>
                    <a:pt x="53" y="15"/>
                  </a:cubicBezTo>
                  <a:cubicBezTo>
                    <a:pt x="53" y="16"/>
                    <a:pt x="52" y="17"/>
                    <a:pt x="51" y="17"/>
                  </a:cubicBezTo>
                  <a:cubicBezTo>
                    <a:pt x="51" y="17"/>
                    <a:pt x="51" y="17"/>
                    <a:pt x="51" y="17"/>
                  </a:cubicBezTo>
                  <a:close/>
                  <a:moveTo>
                    <a:pt x="51" y="22"/>
                  </a:moveTo>
                  <a:cubicBezTo>
                    <a:pt x="40" y="22"/>
                    <a:pt x="30" y="29"/>
                    <a:pt x="26" y="38"/>
                  </a:cubicBezTo>
                  <a:cubicBezTo>
                    <a:pt x="26" y="62"/>
                    <a:pt x="26" y="62"/>
                    <a:pt x="26" y="62"/>
                  </a:cubicBezTo>
                  <a:cubicBezTo>
                    <a:pt x="28" y="67"/>
                    <a:pt x="31" y="71"/>
                    <a:pt x="35" y="74"/>
                  </a:cubicBezTo>
                  <a:cubicBezTo>
                    <a:pt x="35" y="95"/>
                    <a:pt x="35" y="95"/>
                    <a:pt x="35" y="95"/>
                  </a:cubicBezTo>
                  <a:cubicBezTo>
                    <a:pt x="35" y="103"/>
                    <a:pt x="42" y="109"/>
                    <a:pt x="49" y="109"/>
                  </a:cubicBezTo>
                  <a:cubicBezTo>
                    <a:pt x="51" y="109"/>
                    <a:pt x="51" y="109"/>
                    <a:pt x="51" y="109"/>
                  </a:cubicBezTo>
                  <a:cubicBezTo>
                    <a:pt x="51" y="84"/>
                    <a:pt x="51" y="84"/>
                    <a:pt x="51" y="84"/>
                  </a:cubicBezTo>
                  <a:cubicBezTo>
                    <a:pt x="41" y="84"/>
                    <a:pt x="41" y="84"/>
                    <a:pt x="41" y="84"/>
                  </a:cubicBezTo>
                  <a:cubicBezTo>
                    <a:pt x="41" y="72"/>
                    <a:pt x="41" y="72"/>
                    <a:pt x="41" y="72"/>
                  </a:cubicBezTo>
                  <a:cubicBezTo>
                    <a:pt x="41" y="71"/>
                    <a:pt x="41" y="70"/>
                    <a:pt x="40" y="69"/>
                  </a:cubicBezTo>
                  <a:cubicBezTo>
                    <a:pt x="33" y="66"/>
                    <a:pt x="28" y="58"/>
                    <a:pt x="28" y="50"/>
                  </a:cubicBezTo>
                  <a:cubicBezTo>
                    <a:pt x="28" y="44"/>
                    <a:pt x="31" y="39"/>
                    <a:pt x="35" y="35"/>
                  </a:cubicBezTo>
                  <a:cubicBezTo>
                    <a:pt x="39" y="31"/>
                    <a:pt x="44" y="28"/>
                    <a:pt x="51" y="28"/>
                  </a:cubicBezTo>
                  <a:cubicBezTo>
                    <a:pt x="51" y="22"/>
                    <a:pt x="51" y="22"/>
                    <a:pt x="51" y="22"/>
                  </a:cubicBezTo>
                  <a:close/>
                  <a:moveTo>
                    <a:pt x="51" y="0"/>
                  </a:moveTo>
                  <a:cubicBezTo>
                    <a:pt x="51" y="17"/>
                    <a:pt x="51" y="17"/>
                    <a:pt x="51" y="17"/>
                  </a:cubicBezTo>
                  <a:cubicBezTo>
                    <a:pt x="49" y="17"/>
                    <a:pt x="48" y="16"/>
                    <a:pt x="48" y="15"/>
                  </a:cubicBezTo>
                  <a:cubicBezTo>
                    <a:pt x="48" y="2"/>
                    <a:pt x="48" y="2"/>
                    <a:pt x="48" y="2"/>
                  </a:cubicBezTo>
                  <a:cubicBezTo>
                    <a:pt x="48" y="1"/>
                    <a:pt x="49" y="0"/>
                    <a:pt x="51" y="0"/>
                  </a:cubicBezTo>
                  <a:close/>
                  <a:moveTo>
                    <a:pt x="26" y="79"/>
                  </a:moveTo>
                  <a:cubicBezTo>
                    <a:pt x="26" y="73"/>
                    <a:pt x="26" y="73"/>
                    <a:pt x="26" y="73"/>
                  </a:cubicBezTo>
                  <a:cubicBezTo>
                    <a:pt x="26" y="73"/>
                    <a:pt x="27" y="73"/>
                    <a:pt x="28" y="73"/>
                  </a:cubicBezTo>
                  <a:cubicBezTo>
                    <a:pt x="29" y="74"/>
                    <a:pt x="29" y="76"/>
                    <a:pt x="28" y="77"/>
                  </a:cubicBezTo>
                  <a:cubicBezTo>
                    <a:pt x="26" y="79"/>
                    <a:pt x="26" y="79"/>
                    <a:pt x="26" y="79"/>
                  </a:cubicBezTo>
                  <a:close/>
                  <a:moveTo>
                    <a:pt x="26" y="28"/>
                  </a:moveTo>
                  <a:cubicBezTo>
                    <a:pt x="26" y="21"/>
                    <a:pt x="26" y="21"/>
                    <a:pt x="26" y="21"/>
                  </a:cubicBezTo>
                  <a:cubicBezTo>
                    <a:pt x="28" y="23"/>
                    <a:pt x="28" y="23"/>
                    <a:pt x="28" y="23"/>
                  </a:cubicBezTo>
                  <a:cubicBezTo>
                    <a:pt x="29" y="24"/>
                    <a:pt x="29" y="26"/>
                    <a:pt x="28" y="27"/>
                  </a:cubicBezTo>
                  <a:cubicBezTo>
                    <a:pt x="27" y="28"/>
                    <a:pt x="26" y="28"/>
                    <a:pt x="26" y="28"/>
                  </a:cubicBezTo>
                  <a:close/>
                  <a:moveTo>
                    <a:pt x="26" y="38"/>
                  </a:moveTo>
                  <a:cubicBezTo>
                    <a:pt x="24" y="42"/>
                    <a:pt x="23" y="46"/>
                    <a:pt x="23" y="50"/>
                  </a:cubicBezTo>
                  <a:cubicBezTo>
                    <a:pt x="23" y="55"/>
                    <a:pt x="24" y="59"/>
                    <a:pt x="26" y="62"/>
                  </a:cubicBezTo>
                  <a:cubicBezTo>
                    <a:pt x="26" y="38"/>
                    <a:pt x="26" y="38"/>
                    <a:pt x="26" y="38"/>
                  </a:cubicBezTo>
                  <a:close/>
                  <a:moveTo>
                    <a:pt x="26" y="21"/>
                  </a:moveTo>
                  <a:cubicBezTo>
                    <a:pt x="26" y="28"/>
                    <a:pt x="26" y="28"/>
                    <a:pt x="26" y="28"/>
                  </a:cubicBezTo>
                  <a:cubicBezTo>
                    <a:pt x="25" y="28"/>
                    <a:pt x="24" y="27"/>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1"/>
                    <a:pt x="26" y="21"/>
                    <a:pt x="26" y="21"/>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18" y="50"/>
                  </a:moveTo>
                  <a:cubicBezTo>
                    <a:pt x="18" y="50"/>
                    <a:pt x="18" y="50"/>
                    <a:pt x="18" y="50"/>
                  </a:cubicBezTo>
                  <a:cubicBezTo>
                    <a:pt x="18" y="49"/>
                    <a:pt x="17" y="48"/>
                    <a:pt x="15" y="48"/>
                  </a:cubicBezTo>
                  <a:cubicBezTo>
                    <a:pt x="3" y="48"/>
                    <a:pt x="3" y="48"/>
                    <a:pt x="3" y="48"/>
                  </a:cubicBezTo>
                  <a:cubicBezTo>
                    <a:pt x="2" y="48"/>
                    <a:pt x="0" y="49"/>
                    <a:pt x="0" y="50"/>
                  </a:cubicBezTo>
                  <a:cubicBezTo>
                    <a:pt x="0" y="52"/>
                    <a:pt x="2" y="53"/>
                    <a:pt x="3" y="53"/>
                  </a:cubicBezTo>
                  <a:cubicBezTo>
                    <a:pt x="15" y="53"/>
                    <a:pt x="15" y="53"/>
                    <a:pt x="15" y="53"/>
                  </a:cubicBezTo>
                  <a:cubicBezTo>
                    <a:pt x="17" y="53"/>
                    <a:pt x="18" y="52"/>
                    <a:pt x="18" y="50"/>
                  </a:cubicBezTo>
                  <a:close/>
                </a:path>
              </a:pathLst>
            </a:custGeom>
            <a:solidFill>
              <a:srgbClr val="92D050"/>
            </a:solidFill>
            <a:ln>
              <a:noFill/>
            </a:ln>
          </p:spPr>
          <p:txBody>
            <a:bodyPr vert="horz" wrap="square" lIns="91416" tIns="45708" rIns="91416" bIns="45708" numCol="1" anchor="t" anchorCtr="0" compatLnSpc="1"/>
            <a:lstStyle/>
            <a:p>
              <a:endParaRPr lang="id-ID">
                <a:solidFill>
                  <a:srgbClr val="DCB68A"/>
                </a:solidFill>
              </a:endParaRPr>
            </a:p>
          </p:txBody>
        </p:sp>
      </p:grpSp>
      <p:sp>
        <p:nvSpPr>
          <p:cNvPr id="105" name="燕尾形 104"/>
          <p:cNvSpPr/>
          <p:nvPr/>
        </p:nvSpPr>
        <p:spPr>
          <a:xfrm>
            <a:off x="1889760" y="1617980"/>
            <a:ext cx="221615" cy="381635"/>
          </a:xfrm>
          <a:prstGeom prst="chevron">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p>
        </p:txBody>
      </p:sp>
      <p:sp>
        <p:nvSpPr>
          <p:cNvPr id="107" name="矩形 106"/>
          <p:cNvSpPr/>
          <p:nvPr>
            <p:custDataLst>
              <p:tags r:id="rId1"/>
            </p:custDataLst>
          </p:nvPr>
        </p:nvSpPr>
        <p:spPr>
          <a:xfrm>
            <a:off x="519983" y="1601996"/>
            <a:ext cx="1350010" cy="397510"/>
          </a:xfrm>
          <a:prstGeom prst="rect">
            <a:avLst/>
          </a:prstGeom>
        </p:spPr>
        <p:txBody>
          <a:bodyPr wrap="none" lIns="91407" tIns="45704" rIns="91407" bIns="45704">
            <a:spAutoFit/>
          </a:bodyPr>
          <a:lstStyle/>
          <a:p>
            <a:r>
              <a:rPr lang="zh-CN" altLang="en-US" sz="2000" spc="300" dirty="0">
                <a:solidFill>
                  <a:srgbClr val="E61817"/>
                </a:solidFill>
                <a:latin typeface="腾祥澜黑简" panose="01010104010101010101" pitchFamily="2" charset="-122"/>
                <a:ea typeface="腾祥澜黑简" panose="01010104010101010101" pitchFamily="2" charset="-122"/>
              </a:rPr>
              <a:t>关键点一</a:t>
            </a:r>
            <a:endParaRPr lang="en-US" altLang="zh-CN" sz="2000" spc="300" dirty="0">
              <a:solidFill>
                <a:srgbClr val="E61817"/>
              </a:solidFill>
              <a:latin typeface="腾祥澜黑简" panose="01010104010101010101" pitchFamily="2" charset="-122"/>
              <a:ea typeface="腾祥澜黑简" panose="01010104010101010101" pitchFamily="2" charset="-122"/>
            </a:endParaRPr>
          </a:p>
        </p:txBody>
      </p:sp>
      <p:sp>
        <p:nvSpPr>
          <p:cNvPr id="108" name="矩形 47"/>
          <p:cNvSpPr>
            <a:spLocks noChangeArrowheads="1"/>
          </p:cNvSpPr>
          <p:nvPr>
            <p:custDataLst>
              <p:tags r:id="rId2"/>
            </p:custDataLst>
          </p:nvPr>
        </p:nvSpPr>
        <p:spPr bwMode="auto">
          <a:xfrm>
            <a:off x="2261235" y="1376045"/>
            <a:ext cx="631444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7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7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7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buNone/>
            </a:pPr>
            <a:r>
              <a:rPr lang="en-US" altLang="zh-CN" sz="1800" dirty="0">
                <a:latin typeface="黑体" panose="02010609060101010101" charset="-122"/>
                <a:ea typeface="黑体" panose="02010609060101010101" charset="-122"/>
                <a:cs typeface="黑体" panose="02010609060101010101" charset="-122"/>
              </a:rPr>
              <a:t>  </a:t>
            </a:r>
            <a:r>
              <a:rPr lang="zh-CN" altLang="en-US" sz="1800" dirty="0">
                <a:latin typeface="黑体" panose="02010609060101010101" charset="-122"/>
                <a:ea typeface="黑体" panose="02010609060101010101" charset="-122"/>
                <a:cs typeface="黑体" panose="02010609060101010101" charset="-122"/>
              </a:rPr>
              <a:t>正式党员</a:t>
            </a:r>
            <a:r>
              <a:rPr lang="en-US" altLang="zh-CN" sz="1800" dirty="0">
                <a:highlight>
                  <a:srgbClr val="FFFF00"/>
                </a:highlight>
                <a:latin typeface="黑体" panose="02010609060101010101" charset="-122"/>
                <a:ea typeface="黑体" panose="02010609060101010101" charset="-122"/>
                <a:cs typeface="黑体" panose="02010609060101010101" charset="-122"/>
              </a:rPr>
              <a:t>3</a:t>
            </a:r>
            <a:r>
              <a:rPr lang="zh-CN" altLang="en-US" sz="1800" dirty="0">
                <a:highlight>
                  <a:srgbClr val="FFFF00"/>
                </a:highlight>
                <a:latin typeface="黑体" panose="02010609060101010101" charset="-122"/>
                <a:ea typeface="黑体" panose="02010609060101010101" charset="-122"/>
                <a:cs typeface="黑体" panose="02010609060101010101" charset="-122"/>
              </a:rPr>
              <a:t>名至</a:t>
            </a:r>
            <a:r>
              <a:rPr lang="en-US" altLang="zh-CN" sz="1800" dirty="0">
                <a:highlight>
                  <a:srgbClr val="FFFF00"/>
                </a:highlight>
                <a:latin typeface="黑体" panose="02010609060101010101" charset="-122"/>
                <a:ea typeface="黑体" panose="02010609060101010101" charset="-122"/>
                <a:cs typeface="黑体" panose="02010609060101010101" charset="-122"/>
              </a:rPr>
              <a:t>50</a:t>
            </a:r>
            <a:r>
              <a:rPr lang="zh-CN" altLang="en-US" sz="1800" dirty="0">
                <a:highlight>
                  <a:srgbClr val="FFFF00"/>
                </a:highlight>
                <a:latin typeface="黑体" panose="02010609060101010101" charset="-122"/>
                <a:ea typeface="黑体" panose="02010609060101010101" charset="-122"/>
                <a:cs typeface="黑体" panose="02010609060101010101" charset="-122"/>
              </a:rPr>
              <a:t>名</a:t>
            </a:r>
            <a:r>
              <a:rPr lang="zh-CN" altLang="en-US" sz="1800" dirty="0">
                <a:latin typeface="黑体" panose="02010609060101010101" charset="-122"/>
                <a:ea typeface="黑体" panose="02010609060101010101" charset="-122"/>
                <a:cs typeface="黑体" panose="02010609060101010101" charset="-122"/>
              </a:rPr>
              <a:t>设立党支部，</a:t>
            </a:r>
            <a:r>
              <a:rPr lang="en-US" altLang="zh-CN" sz="1800" dirty="0">
                <a:latin typeface="黑体" panose="02010609060101010101" charset="-122"/>
                <a:ea typeface="黑体" panose="02010609060101010101" charset="-122"/>
                <a:cs typeface="黑体" panose="02010609060101010101" charset="-122"/>
              </a:rPr>
              <a:t>50</a:t>
            </a:r>
            <a:r>
              <a:rPr lang="zh-CN" altLang="en-US" sz="1800" dirty="0">
                <a:latin typeface="黑体" panose="02010609060101010101" charset="-122"/>
                <a:ea typeface="黑体" panose="02010609060101010101" charset="-122"/>
                <a:cs typeface="黑体" panose="02010609060101010101" charset="-122"/>
              </a:rPr>
              <a:t>名（不含）至</a:t>
            </a:r>
            <a:r>
              <a:rPr lang="en-US" altLang="zh-CN" sz="1800" dirty="0">
                <a:latin typeface="黑体" panose="02010609060101010101" charset="-122"/>
                <a:ea typeface="黑体" panose="02010609060101010101" charset="-122"/>
                <a:cs typeface="黑体" panose="02010609060101010101" charset="-122"/>
              </a:rPr>
              <a:t>100</a:t>
            </a:r>
            <a:r>
              <a:rPr lang="zh-CN" altLang="en-US" sz="1800" dirty="0">
                <a:latin typeface="黑体" panose="02010609060101010101" charset="-122"/>
                <a:ea typeface="黑体" panose="02010609060101010101" charset="-122"/>
                <a:cs typeface="黑体" panose="02010609060101010101" charset="-122"/>
              </a:rPr>
              <a:t>名设立党总支，</a:t>
            </a:r>
            <a:r>
              <a:rPr lang="en-US" altLang="zh-CN" sz="1800" dirty="0">
                <a:latin typeface="黑体" panose="02010609060101010101" charset="-122"/>
                <a:ea typeface="黑体" panose="02010609060101010101" charset="-122"/>
                <a:cs typeface="黑体" panose="02010609060101010101" charset="-122"/>
              </a:rPr>
              <a:t>100</a:t>
            </a:r>
            <a:r>
              <a:rPr lang="zh-CN" altLang="en-US" sz="1800" dirty="0">
                <a:latin typeface="黑体" panose="02010609060101010101" charset="-122"/>
                <a:ea typeface="黑体" panose="02010609060101010101" charset="-122"/>
                <a:cs typeface="黑体" panose="02010609060101010101" charset="-122"/>
              </a:rPr>
              <a:t>名（不含）</a:t>
            </a:r>
            <a:r>
              <a:rPr lang="zh-CN" altLang="en-US" sz="1800" dirty="0">
                <a:latin typeface="黑体" panose="02010609060101010101" charset="-122"/>
                <a:ea typeface="黑体" panose="02010609060101010101" charset="-122"/>
                <a:cs typeface="黑体" panose="02010609060101010101" charset="-122"/>
              </a:rPr>
              <a:t>以上设立党委。正式党员人数不足</a:t>
            </a:r>
            <a:r>
              <a:rPr lang="en-US" altLang="zh-CN" sz="1800" dirty="0">
                <a:latin typeface="黑体" panose="02010609060101010101" charset="-122"/>
                <a:ea typeface="黑体" panose="02010609060101010101" charset="-122"/>
                <a:cs typeface="黑体" panose="02010609060101010101" charset="-122"/>
              </a:rPr>
              <a:t>50</a:t>
            </a:r>
            <a:r>
              <a:rPr lang="zh-CN" altLang="en-US" sz="1800" dirty="0">
                <a:latin typeface="黑体" panose="02010609060101010101" charset="-122"/>
                <a:ea typeface="黑体" panose="02010609060101010101" charset="-122"/>
                <a:cs typeface="黑体" panose="02010609060101010101" charset="-122"/>
              </a:rPr>
              <a:t>、确因工作需要，经上级党组织批准，</a:t>
            </a:r>
            <a:r>
              <a:rPr lang="zh-CN" altLang="en-US" sz="1800" dirty="0">
                <a:latin typeface="黑体" panose="02010609060101010101" charset="-122"/>
                <a:ea typeface="黑体" panose="02010609060101010101" charset="-122"/>
                <a:cs typeface="黑体" panose="02010609060101010101" charset="-122"/>
              </a:rPr>
              <a:t>可以设立党总支。</a:t>
            </a:r>
            <a:endParaRPr lang="zh-CN" altLang="en-US" sz="1800" dirty="0">
              <a:latin typeface="黑体" panose="02010609060101010101" charset="-122"/>
              <a:ea typeface="黑体" panose="02010609060101010101" charset="-122"/>
              <a:cs typeface="黑体" panose="02010609060101010101" charset="-122"/>
            </a:endParaRPr>
          </a:p>
        </p:txBody>
      </p:sp>
      <p:sp>
        <p:nvSpPr>
          <p:cNvPr id="111" name="矩形 110"/>
          <p:cNvSpPr/>
          <p:nvPr>
            <p:custDataLst>
              <p:tags r:id="rId3"/>
            </p:custDataLst>
          </p:nvPr>
        </p:nvSpPr>
        <p:spPr>
          <a:xfrm>
            <a:off x="531413" y="4068977"/>
            <a:ext cx="1350010" cy="397510"/>
          </a:xfrm>
          <a:prstGeom prst="rect">
            <a:avLst/>
          </a:prstGeom>
        </p:spPr>
        <p:txBody>
          <a:bodyPr wrap="none" lIns="91407" tIns="45704" rIns="91407" bIns="45704">
            <a:spAutoFit/>
          </a:bodyPr>
          <a:lstStyle/>
          <a:p>
            <a:pPr algn="l"/>
            <a:r>
              <a:rPr lang="zh-CN" altLang="en-US" sz="2000" spc="300" dirty="0">
                <a:solidFill>
                  <a:srgbClr val="E61817"/>
                </a:solidFill>
                <a:latin typeface="腾祥澜黑简" panose="01010104010101010101" pitchFamily="2" charset="-122"/>
                <a:ea typeface="腾祥澜黑简" panose="01010104010101010101" pitchFamily="2" charset="-122"/>
                <a:sym typeface="+mn-ea"/>
              </a:rPr>
              <a:t>关键点</a:t>
            </a:r>
            <a:r>
              <a:rPr lang="zh-CN" altLang="en-US" sz="2000" spc="300" dirty="0">
                <a:solidFill>
                  <a:srgbClr val="E61817"/>
                </a:solidFill>
                <a:latin typeface="腾祥澜黑简" panose="01010104010101010101" pitchFamily="2" charset="-122"/>
                <a:ea typeface="腾祥澜黑简" panose="01010104010101010101" pitchFamily="2" charset="-122"/>
                <a:sym typeface="+mn-ea"/>
              </a:rPr>
              <a:t>四</a:t>
            </a:r>
            <a:endParaRPr lang="zh-CN" altLang="en-US" sz="2000" spc="300" dirty="0">
              <a:solidFill>
                <a:srgbClr val="E61817"/>
              </a:solidFill>
              <a:latin typeface="腾祥澜黑简" panose="01010104010101010101" pitchFamily="2" charset="-122"/>
              <a:ea typeface="腾祥澜黑简" panose="01010104010101010101" pitchFamily="2" charset="-122"/>
              <a:sym typeface="+mn-ea"/>
            </a:endParaRPr>
          </a:p>
        </p:txBody>
      </p:sp>
      <p:sp>
        <p:nvSpPr>
          <p:cNvPr id="112" name="矩形 47"/>
          <p:cNvSpPr>
            <a:spLocks noChangeArrowheads="1"/>
          </p:cNvSpPr>
          <p:nvPr>
            <p:custDataLst>
              <p:tags r:id="rId4"/>
            </p:custDataLst>
          </p:nvPr>
        </p:nvSpPr>
        <p:spPr bwMode="auto">
          <a:xfrm>
            <a:off x="2280285" y="3799840"/>
            <a:ext cx="6699885"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7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7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7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buNone/>
            </a:pPr>
            <a:r>
              <a:rPr lang="en-US" altLang="zh-CN" sz="1800" dirty="0">
                <a:latin typeface="黑体" panose="02010609060101010101" charset="-122"/>
                <a:ea typeface="黑体" panose="02010609060101010101" charset="-122"/>
                <a:cs typeface="黑体" panose="02010609060101010101" charset="-122"/>
              </a:rPr>
              <a:t>  </a:t>
            </a:r>
            <a:r>
              <a:rPr lang="zh-CN" altLang="en-US" sz="1800" dirty="0">
                <a:latin typeface="黑体" panose="02010609060101010101" charset="-122"/>
                <a:ea typeface="黑体" panose="02010609060101010101" charset="-122"/>
                <a:cs typeface="黑体" panose="02010609060101010101" charset="-122"/>
              </a:rPr>
              <a:t>正式党员不足</a:t>
            </a:r>
            <a:r>
              <a:rPr lang="en-US" altLang="zh-CN" sz="1800" dirty="0">
                <a:latin typeface="黑体" panose="02010609060101010101" charset="-122"/>
                <a:ea typeface="黑体" panose="02010609060101010101" charset="-122"/>
                <a:cs typeface="黑体" panose="02010609060101010101" charset="-122"/>
              </a:rPr>
              <a:t>3</a:t>
            </a:r>
            <a:r>
              <a:rPr lang="zh-CN" altLang="en-US" sz="1800" dirty="0">
                <a:latin typeface="黑体" panose="02010609060101010101" charset="-122"/>
                <a:ea typeface="黑体" panose="02010609060101010101" charset="-122"/>
                <a:cs typeface="黑体" panose="02010609060101010101" charset="-122"/>
              </a:rPr>
              <a:t>人的单位，成立联合党支部，联合党支部覆盖单位不超过</a:t>
            </a:r>
            <a:r>
              <a:rPr lang="en-US" altLang="zh-CN" sz="1800" dirty="0">
                <a:latin typeface="黑体" panose="02010609060101010101" charset="-122"/>
                <a:ea typeface="黑体" panose="02010609060101010101" charset="-122"/>
                <a:cs typeface="黑体" panose="02010609060101010101" charset="-122"/>
              </a:rPr>
              <a:t>5</a:t>
            </a:r>
            <a:r>
              <a:rPr lang="zh-CN" altLang="en-US" sz="1800" dirty="0">
                <a:latin typeface="黑体" panose="02010609060101010101" charset="-122"/>
                <a:ea typeface="黑体" panose="02010609060101010101" charset="-122"/>
                <a:cs typeface="黑体" panose="02010609060101010101" charset="-122"/>
              </a:rPr>
              <a:t>个。</a:t>
            </a:r>
            <a:r>
              <a:rPr lang="zh-CN" altLang="en-US" sz="1800" dirty="0">
                <a:solidFill>
                  <a:srgbClr val="C00000"/>
                </a:solidFill>
                <a:highlight>
                  <a:srgbClr val="FFFF00"/>
                </a:highlight>
                <a:latin typeface="黑体" panose="02010609060101010101" charset="-122"/>
                <a:ea typeface="黑体" panose="02010609060101010101" charset="-122"/>
                <a:cs typeface="黑体" panose="02010609060101010101" charset="-122"/>
              </a:rPr>
              <a:t>注：两个独立法人公司党支部，一般情况下，不联合成立党支部。</a:t>
            </a:r>
            <a:endParaRPr lang="zh-CN" altLang="en-US" sz="1800" dirty="0">
              <a:solidFill>
                <a:srgbClr val="C00000"/>
              </a:solidFill>
              <a:highlight>
                <a:srgbClr val="FFFF00"/>
              </a:highlight>
              <a:latin typeface="黑体" panose="02010609060101010101" charset="-122"/>
              <a:ea typeface="黑体" panose="02010609060101010101" charset="-122"/>
              <a:cs typeface="黑体" panose="02010609060101010101" charset="-122"/>
            </a:endParaRPr>
          </a:p>
        </p:txBody>
      </p:sp>
      <p:sp>
        <p:nvSpPr>
          <p:cNvPr id="115" name="矩形 114"/>
          <p:cNvSpPr/>
          <p:nvPr>
            <p:custDataLst>
              <p:tags r:id="rId5"/>
            </p:custDataLst>
          </p:nvPr>
        </p:nvSpPr>
        <p:spPr>
          <a:xfrm>
            <a:off x="519983" y="5047751"/>
            <a:ext cx="1350010" cy="397510"/>
          </a:xfrm>
          <a:prstGeom prst="rect">
            <a:avLst/>
          </a:prstGeom>
        </p:spPr>
        <p:txBody>
          <a:bodyPr wrap="none" lIns="91407" tIns="45704" rIns="91407" bIns="45704">
            <a:spAutoFit/>
          </a:bodyPr>
          <a:lstStyle/>
          <a:p>
            <a:pPr algn="l"/>
            <a:r>
              <a:rPr lang="zh-CN" altLang="en-US" sz="2000" spc="300" dirty="0">
                <a:solidFill>
                  <a:srgbClr val="E61817"/>
                </a:solidFill>
                <a:latin typeface="腾祥澜黑简" panose="01010104010101010101" pitchFamily="2" charset="-122"/>
                <a:ea typeface="腾祥澜黑简" panose="01010104010101010101" pitchFamily="2" charset="-122"/>
                <a:sym typeface="+mn-ea"/>
              </a:rPr>
              <a:t>关键点</a:t>
            </a:r>
            <a:r>
              <a:rPr lang="zh-CN" altLang="en-US" sz="2000" spc="300" dirty="0">
                <a:solidFill>
                  <a:srgbClr val="E61817"/>
                </a:solidFill>
                <a:latin typeface="腾祥澜黑简" panose="01010104010101010101" pitchFamily="2" charset="-122"/>
                <a:ea typeface="腾祥澜黑简" panose="01010104010101010101" pitchFamily="2" charset="-122"/>
                <a:sym typeface="+mn-ea"/>
              </a:rPr>
              <a:t>五</a:t>
            </a:r>
            <a:endParaRPr lang="zh-CN" altLang="en-US" sz="2000" spc="300" dirty="0">
              <a:solidFill>
                <a:srgbClr val="E61817"/>
              </a:solidFill>
              <a:latin typeface="腾祥澜黑简" panose="01010104010101010101" pitchFamily="2" charset="-122"/>
              <a:ea typeface="腾祥澜黑简" panose="01010104010101010101" pitchFamily="2" charset="-122"/>
              <a:sym typeface="+mn-ea"/>
            </a:endParaRPr>
          </a:p>
        </p:txBody>
      </p:sp>
      <p:sp>
        <p:nvSpPr>
          <p:cNvPr id="116" name="矩形 47"/>
          <p:cNvSpPr>
            <a:spLocks noChangeArrowheads="1"/>
          </p:cNvSpPr>
          <p:nvPr>
            <p:custDataLst>
              <p:tags r:id="rId6"/>
            </p:custDataLst>
          </p:nvPr>
        </p:nvSpPr>
        <p:spPr bwMode="auto">
          <a:xfrm>
            <a:off x="2273300" y="4794250"/>
            <a:ext cx="7887335"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7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7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7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buNone/>
            </a:pPr>
            <a:r>
              <a:rPr lang="en-US" altLang="zh-CN" sz="1800" dirty="0">
                <a:latin typeface="黑体" panose="02010609060101010101" charset="-122"/>
                <a:ea typeface="黑体" panose="02010609060101010101" charset="-122"/>
                <a:cs typeface="黑体" panose="02010609060101010101" charset="-122"/>
              </a:rPr>
              <a:t>  </a:t>
            </a:r>
            <a:r>
              <a:rPr lang="zh-CN" altLang="en-US" sz="1800" dirty="0">
                <a:latin typeface="黑体" panose="02010609060101010101" charset="-122"/>
                <a:ea typeface="黑体" panose="02010609060101010101" charset="-122"/>
                <a:cs typeface="黑体" panose="02010609060101010101" charset="-122"/>
              </a:rPr>
              <a:t>党支部要实现党员班组全覆盖，未覆盖有四种解决办法：一是调整班组，二是调整党员岗位班组，三是发展党员，四是进行党员包联班组（</a:t>
            </a:r>
            <a:r>
              <a:rPr lang="zh-CN" altLang="en-US" sz="1800" dirty="0">
                <a:solidFill>
                  <a:srgbClr val="C00000"/>
                </a:solidFill>
                <a:highlight>
                  <a:srgbClr val="FFFF00"/>
                </a:highlight>
                <a:latin typeface="黑体" panose="02010609060101010101" charset="-122"/>
                <a:ea typeface="黑体" panose="02010609060101010101" charset="-122"/>
                <a:cs typeface="黑体" panose="02010609060101010101" charset="-122"/>
              </a:rPr>
              <a:t>有包联文件、有要求、有工作记录</a:t>
            </a:r>
            <a:r>
              <a:rPr lang="zh-CN" altLang="en-US" sz="1800" dirty="0">
                <a:latin typeface="黑体" panose="02010609060101010101" charset="-122"/>
                <a:ea typeface="黑体" panose="02010609060101010101" charset="-122"/>
                <a:cs typeface="黑体" panose="02010609060101010101" charset="-122"/>
              </a:rPr>
              <a:t>）。</a:t>
            </a:r>
            <a:endParaRPr lang="en-US" altLang="zh-CN" sz="1800" dirty="0">
              <a:latin typeface="黑体" panose="02010609060101010101" charset="-122"/>
              <a:ea typeface="黑体" panose="02010609060101010101" charset="-122"/>
              <a:cs typeface="黑体" panose="02010609060101010101" charset="-122"/>
            </a:endParaRPr>
          </a:p>
        </p:txBody>
      </p:sp>
      <p:sp>
        <p:nvSpPr>
          <p:cNvPr id="123" name="矩形 122"/>
          <p:cNvSpPr/>
          <p:nvPr>
            <p:custDataLst>
              <p:tags r:id="rId7"/>
            </p:custDataLst>
          </p:nvPr>
        </p:nvSpPr>
        <p:spPr>
          <a:xfrm>
            <a:off x="519983" y="5951991"/>
            <a:ext cx="1350010" cy="397510"/>
          </a:xfrm>
          <a:prstGeom prst="rect">
            <a:avLst/>
          </a:prstGeom>
        </p:spPr>
        <p:txBody>
          <a:bodyPr wrap="none" lIns="91407" tIns="45704" rIns="91407" bIns="45704">
            <a:spAutoFit/>
          </a:bodyPr>
          <a:lstStyle/>
          <a:p>
            <a:pPr algn="l"/>
            <a:r>
              <a:rPr lang="zh-CN" altLang="en-US" sz="2000" spc="300" dirty="0">
                <a:solidFill>
                  <a:srgbClr val="E61817"/>
                </a:solidFill>
                <a:latin typeface="腾祥澜黑简" panose="01010104010101010101" pitchFamily="2" charset="-122"/>
                <a:ea typeface="腾祥澜黑简" panose="01010104010101010101" pitchFamily="2" charset="-122"/>
                <a:sym typeface="+mn-ea"/>
              </a:rPr>
              <a:t>关键点</a:t>
            </a:r>
            <a:r>
              <a:rPr lang="zh-CN" altLang="en-US" sz="2000" spc="300" dirty="0">
                <a:solidFill>
                  <a:srgbClr val="E61817"/>
                </a:solidFill>
                <a:latin typeface="腾祥澜黑简" panose="01010104010101010101" pitchFamily="2" charset="-122"/>
                <a:ea typeface="腾祥澜黑简" panose="01010104010101010101" pitchFamily="2" charset="-122"/>
                <a:sym typeface="+mn-ea"/>
              </a:rPr>
              <a:t>六</a:t>
            </a:r>
            <a:endParaRPr lang="zh-CN" altLang="en-US" sz="2000" spc="300" dirty="0">
              <a:solidFill>
                <a:srgbClr val="E61817"/>
              </a:solidFill>
              <a:latin typeface="腾祥澜黑简" panose="01010104010101010101" pitchFamily="2" charset="-122"/>
              <a:ea typeface="腾祥澜黑简" panose="01010104010101010101" pitchFamily="2" charset="-122"/>
              <a:sym typeface="+mn-ea"/>
            </a:endParaRPr>
          </a:p>
        </p:txBody>
      </p:sp>
      <p:sp>
        <p:nvSpPr>
          <p:cNvPr id="124" name="矩形 47"/>
          <p:cNvSpPr>
            <a:spLocks noChangeArrowheads="1"/>
          </p:cNvSpPr>
          <p:nvPr>
            <p:custDataLst>
              <p:tags r:id="rId8"/>
            </p:custDataLst>
          </p:nvPr>
        </p:nvSpPr>
        <p:spPr bwMode="auto">
          <a:xfrm>
            <a:off x="2261235" y="5828665"/>
            <a:ext cx="8498205" cy="64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7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7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7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buNone/>
            </a:pPr>
            <a:r>
              <a:rPr lang="en-US" altLang="zh-CN" sz="1800" dirty="0">
                <a:latin typeface="黑体" panose="02010609060101010101" charset="-122"/>
                <a:ea typeface="黑体" panose="02010609060101010101" charset="-122"/>
                <a:cs typeface="黑体" panose="02010609060101010101" charset="-122"/>
              </a:rPr>
              <a:t>  </a:t>
            </a:r>
            <a:r>
              <a:rPr lang="zh-CN" altLang="en-US" sz="1800" dirty="0">
                <a:latin typeface="黑体" panose="02010609060101010101" charset="-122"/>
                <a:ea typeface="黑体" panose="02010609060101010101" charset="-122"/>
                <a:cs typeface="黑体" panose="02010609060101010101" charset="-122"/>
              </a:rPr>
              <a:t>根据工作需要设置党小组；党小组由至少</a:t>
            </a:r>
            <a:r>
              <a:rPr lang="en-US" altLang="zh-CN" sz="1800" dirty="0">
                <a:latin typeface="黑体" panose="02010609060101010101" charset="-122"/>
                <a:ea typeface="黑体" panose="02010609060101010101" charset="-122"/>
                <a:cs typeface="黑体" panose="02010609060101010101" charset="-122"/>
              </a:rPr>
              <a:t>3</a:t>
            </a:r>
            <a:r>
              <a:rPr lang="zh-CN" altLang="en-US" sz="1800" dirty="0">
                <a:latin typeface="黑体" panose="02010609060101010101" charset="-122"/>
                <a:ea typeface="黑体" panose="02010609060101010101" charset="-122"/>
                <a:cs typeface="黑体" panose="02010609060101010101" charset="-122"/>
              </a:rPr>
              <a:t>名党员组成；党小组组长不能由预备党员担任；</a:t>
            </a:r>
            <a:r>
              <a:rPr lang="zh-CN" altLang="en-US" sz="1800" dirty="0">
                <a:solidFill>
                  <a:srgbClr val="C00000"/>
                </a:solidFill>
                <a:highlight>
                  <a:srgbClr val="FFFF00"/>
                </a:highlight>
                <a:latin typeface="黑体" panose="02010609060101010101" charset="-122"/>
                <a:ea typeface="黑体" panose="02010609060101010101" charset="-122"/>
                <a:cs typeface="黑体" panose="02010609060101010101" charset="-122"/>
              </a:rPr>
              <a:t>支委委员不能同时在一个党小组内；</a:t>
            </a:r>
            <a:r>
              <a:rPr lang="zh-CN" altLang="en-US" sz="1800" dirty="0">
                <a:latin typeface="黑体" panose="02010609060101010101" charset="-122"/>
                <a:ea typeface="黑体" panose="02010609060101010101" charset="-122"/>
                <a:cs typeface="黑体" panose="02010609060101010101" charset="-122"/>
              </a:rPr>
              <a:t>设置了党小组每月要召开会议。</a:t>
            </a:r>
            <a:endParaRPr lang="en-US" altLang="zh-CN" sz="1800" dirty="0">
              <a:latin typeface="黑体" panose="02010609060101010101" charset="-122"/>
              <a:ea typeface="黑体" panose="02010609060101010101" charset="-122"/>
              <a:cs typeface="黑体" panose="02010609060101010101" charset="-122"/>
            </a:endParaRPr>
          </a:p>
        </p:txBody>
      </p:sp>
      <p:sp>
        <p:nvSpPr>
          <p:cNvPr id="4" name="燕尾形 3"/>
          <p:cNvSpPr/>
          <p:nvPr>
            <p:custDataLst>
              <p:tags r:id="rId9"/>
            </p:custDataLst>
          </p:nvPr>
        </p:nvSpPr>
        <p:spPr>
          <a:xfrm>
            <a:off x="1906270" y="5967730"/>
            <a:ext cx="221615" cy="381635"/>
          </a:xfrm>
          <a:prstGeom prst="chevron">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2805"/>
          </a:p>
        </p:txBody>
      </p:sp>
      <p:sp>
        <p:nvSpPr>
          <p:cNvPr id="117" name="燕尾形 116"/>
          <p:cNvSpPr/>
          <p:nvPr>
            <p:custDataLst>
              <p:tags r:id="rId10"/>
            </p:custDataLst>
          </p:nvPr>
        </p:nvSpPr>
        <p:spPr>
          <a:xfrm>
            <a:off x="1906270" y="5047615"/>
            <a:ext cx="221615" cy="381635"/>
          </a:xfrm>
          <a:prstGeom prst="chevron">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p>
        </p:txBody>
      </p:sp>
      <p:sp>
        <p:nvSpPr>
          <p:cNvPr id="118" name="燕尾形 117"/>
          <p:cNvSpPr/>
          <p:nvPr>
            <p:custDataLst>
              <p:tags r:id="rId11"/>
            </p:custDataLst>
          </p:nvPr>
        </p:nvSpPr>
        <p:spPr>
          <a:xfrm>
            <a:off x="1906270" y="4081145"/>
            <a:ext cx="221615" cy="381635"/>
          </a:xfrm>
          <a:prstGeom prst="chevron">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p>
        </p:txBody>
      </p:sp>
      <p:sp>
        <p:nvSpPr>
          <p:cNvPr id="119" name="燕尾形 118"/>
          <p:cNvSpPr/>
          <p:nvPr>
            <p:custDataLst>
              <p:tags r:id="rId12"/>
            </p:custDataLst>
          </p:nvPr>
        </p:nvSpPr>
        <p:spPr>
          <a:xfrm>
            <a:off x="1917700" y="2623820"/>
            <a:ext cx="221615" cy="381635"/>
          </a:xfrm>
          <a:prstGeom prst="chevron">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p>
        </p:txBody>
      </p:sp>
      <p:sp>
        <p:nvSpPr>
          <p:cNvPr id="120" name="矩形 119"/>
          <p:cNvSpPr/>
          <p:nvPr>
            <p:custDataLst>
              <p:tags r:id="rId13"/>
            </p:custDataLst>
          </p:nvPr>
        </p:nvSpPr>
        <p:spPr>
          <a:xfrm>
            <a:off x="531413" y="2607836"/>
            <a:ext cx="1350010" cy="397510"/>
          </a:xfrm>
          <a:prstGeom prst="rect">
            <a:avLst/>
          </a:prstGeom>
        </p:spPr>
        <p:txBody>
          <a:bodyPr wrap="none" lIns="91407" tIns="45704" rIns="91407" bIns="45704">
            <a:spAutoFit/>
          </a:bodyPr>
          <a:lstStyle/>
          <a:p>
            <a:r>
              <a:rPr lang="zh-CN" altLang="en-US" sz="2000" spc="300" dirty="0">
                <a:solidFill>
                  <a:srgbClr val="E61817"/>
                </a:solidFill>
                <a:latin typeface="腾祥澜黑简" panose="01010104010101010101" pitchFamily="2" charset="-122"/>
                <a:ea typeface="腾祥澜黑简" panose="01010104010101010101" pitchFamily="2" charset="-122"/>
              </a:rPr>
              <a:t>关键点</a:t>
            </a:r>
            <a:r>
              <a:rPr lang="zh-CN" altLang="en-US" sz="2000" spc="300" dirty="0">
                <a:solidFill>
                  <a:srgbClr val="E61817"/>
                </a:solidFill>
                <a:latin typeface="腾祥澜黑简" panose="01010104010101010101" pitchFamily="2" charset="-122"/>
                <a:ea typeface="腾祥澜黑简" panose="01010104010101010101" pitchFamily="2" charset="-122"/>
              </a:rPr>
              <a:t>二</a:t>
            </a:r>
            <a:endParaRPr lang="zh-CN" altLang="en-US" sz="2000" spc="300" dirty="0">
              <a:solidFill>
                <a:srgbClr val="E61817"/>
              </a:solidFill>
              <a:latin typeface="腾祥澜黑简" panose="01010104010101010101" pitchFamily="2" charset="-122"/>
              <a:ea typeface="腾祥澜黑简" panose="01010104010101010101" pitchFamily="2" charset="-122"/>
            </a:endParaRPr>
          </a:p>
        </p:txBody>
      </p:sp>
      <p:sp>
        <p:nvSpPr>
          <p:cNvPr id="125" name="矩形 47"/>
          <p:cNvSpPr>
            <a:spLocks noChangeArrowheads="1"/>
          </p:cNvSpPr>
          <p:nvPr>
            <p:custDataLst>
              <p:tags r:id="rId14"/>
            </p:custDataLst>
          </p:nvPr>
        </p:nvSpPr>
        <p:spPr bwMode="auto">
          <a:xfrm>
            <a:off x="2280285" y="2371725"/>
            <a:ext cx="631444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7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7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7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buNone/>
            </a:pPr>
            <a:r>
              <a:rPr lang="en-US" altLang="zh-CN" sz="1800" dirty="0">
                <a:latin typeface="黑体" panose="02010609060101010101" charset="-122"/>
                <a:ea typeface="黑体" panose="02010609060101010101" charset="-122"/>
                <a:cs typeface="黑体" panose="02010609060101010101" charset="-122"/>
              </a:rPr>
              <a:t>  </a:t>
            </a:r>
            <a:r>
              <a:rPr lang="zh-CN" altLang="en-US" sz="1800" dirty="0">
                <a:latin typeface="黑体" panose="02010609060101010101" charset="-122"/>
                <a:ea typeface="黑体" panose="02010609060101010101" charset="-122"/>
                <a:cs typeface="黑体" panose="02010609060101010101" charset="-122"/>
                <a:sym typeface="+mn-ea"/>
              </a:rPr>
              <a:t>党支部存在人员向外借调、休产哺假导致党支部党员人数不足</a:t>
            </a:r>
            <a:r>
              <a:rPr lang="en-US" altLang="zh-CN" sz="1800" dirty="0">
                <a:latin typeface="黑体" panose="02010609060101010101" charset="-122"/>
                <a:ea typeface="黑体" panose="02010609060101010101" charset="-122"/>
                <a:cs typeface="黑体" panose="02010609060101010101" charset="-122"/>
                <a:sym typeface="+mn-ea"/>
              </a:rPr>
              <a:t>3</a:t>
            </a:r>
            <a:r>
              <a:rPr lang="zh-CN" altLang="en-US" sz="1800" dirty="0">
                <a:latin typeface="黑体" panose="02010609060101010101" charset="-122"/>
                <a:ea typeface="黑体" panose="02010609060101010101" charset="-122"/>
                <a:cs typeface="黑体" panose="02010609060101010101" charset="-122"/>
                <a:sym typeface="+mn-ea"/>
              </a:rPr>
              <a:t>人，且短期内（</a:t>
            </a:r>
            <a:r>
              <a:rPr lang="en-US" altLang="zh-CN" sz="1800" dirty="0">
                <a:solidFill>
                  <a:srgbClr val="C00000"/>
                </a:solidFill>
                <a:highlight>
                  <a:srgbClr val="FFFF00"/>
                </a:highlight>
                <a:latin typeface="黑体" panose="02010609060101010101" charset="-122"/>
                <a:ea typeface="黑体" panose="02010609060101010101" charset="-122"/>
                <a:cs typeface="黑体" panose="02010609060101010101" charset="-122"/>
                <a:sym typeface="+mn-ea"/>
              </a:rPr>
              <a:t>6</a:t>
            </a:r>
            <a:r>
              <a:rPr lang="zh-CN" altLang="en-US" sz="1800" dirty="0">
                <a:solidFill>
                  <a:srgbClr val="C00000"/>
                </a:solidFill>
                <a:highlight>
                  <a:srgbClr val="FFFF00"/>
                </a:highlight>
                <a:latin typeface="黑体" panose="02010609060101010101" charset="-122"/>
                <a:ea typeface="黑体" panose="02010609060101010101" charset="-122"/>
                <a:cs typeface="黑体" panose="02010609060101010101" charset="-122"/>
                <a:sym typeface="+mn-ea"/>
              </a:rPr>
              <a:t>个月</a:t>
            </a:r>
            <a:r>
              <a:rPr lang="zh-CN" altLang="en-US" sz="1800" dirty="0">
                <a:latin typeface="黑体" panose="02010609060101010101" charset="-122"/>
                <a:ea typeface="黑体" panose="02010609060101010101" charset="-122"/>
                <a:cs typeface="黑体" panose="02010609060101010101" charset="-122"/>
                <a:sym typeface="+mn-ea"/>
              </a:rPr>
              <a:t>）不能增加的，应及时予以撤销，就近编入其他党支部。</a:t>
            </a:r>
            <a:endParaRPr lang="zh-CN" altLang="en-US" sz="1800" dirty="0">
              <a:latin typeface="黑体" panose="02010609060101010101" charset="-122"/>
              <a:ea typeface="黑体" panose="02010609060101010101" charset="-122"/>
              <a:cs typeface="黑体" panose="02010609060101010101" charset="-122"/>
            </a:endParaRPr>
          </a:p>
        </p:txBody>
      </p:sp>
      <p:sp>
        <p:nvSpPr>
          <p:cNvPr id="109" name="燕尾形 108"/>
          <p:cNvSpPr/>
          <p:nvPr>
            <p:custDataLst>
              <p:tags r:id="rId15"/>
            </p:custDataLst>
          </p:nvPr>
        </p:nvSpPr>
        <p:spPr>
          <a:xfrm>
            <a:off x="1917700" y="3355340"/>
            <a:ext cx="221615" cy="381635"/>
          </a:xfrm>
          <a:prstGeom prst="chevron">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p>
        </p:txBody>
      </p:sp>
      <p:sp>
        <p:nvSpPr>
          <p:cNvPr id="110" name="矩形 109"/>
          <p:cNvSpPr/>
          <p:nvPr>
            <p:custDataLst>
              <p:tags r:id="rId16"/>
            </p:custDataLst>
          </p:nvPr>
        </p:nvSpPr>
        <p:spPr>
          <a:xfrm>
            <a:off x="531413" y="3339356"/>
            <a:ext cx="1350010" cy="397510"/>
          </a:xfrm>
          <a:prstGeom prst="rect">
            <a:avLst/>
          </a:prstGeom>
        </p:spPr>
        <p:txBody>
          <a:bodyPr wrap="none" lIns="91407" tIns="45704" rIns="91407" bIns="45704">
            <a:spAutoFit/>
          </a:bodyPr>
          <a:lstStyle/>
          <a:p>
            <a:r>
              <a:rPr lang="zh-CN" altLang="en-US" sz="2000" spc="300" dirty="0">
                <a:solidFill>
                  <a:srgbClr val="E61817"/>
                </a:solidFill>
                <a:latin typeface="腾祥澜黑简" panose="01010104010101010101" pitchFamily="2" charset="-122"/>
                <a:ea typeface="腾祥澜黑简" panose="01010104010101010101" pitchFamily="2" charset="-122"/>
              </a:rPr>
              <a:t>关键点</a:t>
            </a:r>
            <a:r>
              <a:rPr lang="zh-CN" altLang="en-US" sz="2000" spc="300" dirty="0">
                <a:solidFill>
                  <a:srgbClr val="E61817"/>
                </a:solidFill>
                <a:latin typeface="腾祥澜黑简" panose="01010104010101010101" pitchFamily="2" charset="-122"/>
                <a:ea typeface="腾祥澜黑简" panose="01010104010101010101" pitchFamily="2" charset="-122"/>
              </a:rPr>
              <a:t>三</a:t>
            </a:r>
            <a:endParaRPr lang="zh-CN" altLang="en-US" sz="2000" spc="300" dirty="0">
              <a:solidFill>
                <a:srgbClr val="E61817"/>
              </a:solidFill>
              <a:latin typeface="腾祥澜黑简" panose="01010104010101010101" pitchFamily="2" charset="-122"/>
              <a:ea typeface="腾祥澜黑简" panose="01010104010101010101" pitchFamily="2" charset="-122"/>
            </a:endParaRPr>
          </a:p>
        </p:txBody>
      </p:sp>
      <p:sp>
        <p:nvSpPr>
          <p:cNvPr id="113" name="矩形 47"/>
          <p:cNvSpPr>
            <a:spLocks noChangeArrowheads="1"/>
          </p:cNvSpPr>
          <p:nvPr>
            <p:custDataLst>
              <p:tags r:id="rId17"/>
            </p:custDataLst>
          </p:nvPr>
        </p:nvSpPr>
        <p:spPr bwMode="auto">
          <a:xfrm>
            <a:off x="2280285" y="3341370"/>
            <a:ext cx="6296025" cy="36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7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7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7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buNone/>
            </a:pPr>
            <a:r>
              <a:rPr lang="en-US" altLang="zh-CN" sz="1800" dirty="0">
                <a:latin typeface="黑体" panose="02010609060101010101" charset="-122"/>
                <a:ea typeface="黑体" panose="02010609060101010101" charset="-122"/>
                <a:cs typeface="黑体" panose="02010609060101010101" charset="-122"/>
              </a:rPr>
              <a:t>  </a:t>
            </a:r>
            <a:r>
              <a:rPr lang="zh-CN" altLang="en-US" sz="1800" dirty="0">
                <a:latin typeface="黑体" panose="02010609060101010101" charset="-122"/>
                <a:ea typeface="黑体" panose="02010609060101010101" charset="-122"/>
                <a:cs typeface="黑体" panose="02010609060101010101" charset="-122"/>
              </a:rPr>
              <a:t>党员只看的是</a:t>
            </a:r>
            <a:r>
              <a:rPr lang="zh-CN" altLang="en-US" sz="1800" dirty="0">
                <a:solidFill>
                  <a:srgbClr val="C00000"/>
                </a:solidFill>
                <a:highlight>
                  <a:srgbClr val="FFFF00"/>
                </a:highlight>
                <a:latin typeface="黑体" panose="02010609060101010101" charset="-122"/>
                <a:ea typeface="黑体" panose="02010609060101010101" charset="-122"/>
                <a:cs typeface="黑体" panose="02010609060101010101" charset="-122"/>
              </a:rPr>
              <a:t>党组织关系归属</a:t>
            </a:r>
            <a:r>
              <a:rPr lang="zh-CN" altLang="en-US" sz="1800" dirty="0">
                <a:latin typeface="黑体" panose="02010609060101010101" charset="-122"/>
                <a:ea typeface="黑体" panose="02010609060101010101" charset="-122"/>
                <a:cs typeface="黑体" panose="02010609060101010101" charset="-122"/>
              </a:rPr>
              <a:t>。</a:t>
            </a:r>
            <a:endParaRPr lang="zh-CN" altLang="en-US" sz="1800" dirty="0">
              <a:latin typeface="黑体" panose="02010609060101010101" charset="-122"/>
              <a:ea typeface="黑体" panose="02010609060101010101" charset="-122"/>
              <a:cs typeface="黑体" panose="02010609060101010101" charset="-122"/>
            </a:endParaRPr>
          </a:p>
        </p:txBody>
      </p:sp>
      <p:sp>
        <p:nvSpPr>
          <p:cNvPr id="114" name="文本框 113"/>
          <p:cNvSpPr txBox="1"/>
          <p:nvPr>
            <p:custDataLst>
              <p:tags r:id="rId18"/>
            </p:custDataLst>
          </p:nvPr>
        </p:nvSpPr>
        <p:spPr>
          <a:xfrm>
            <a:off x="864235" y="561975"/>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组织建设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党支部设置</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05"/>
                                        </p:tgtEl>
                                        <p:attrNameLst>
                                          <p:attrName>style.visibility</p:attrName>
                                        </p:attrNameLst>
                                      </p:cBhvr>
                                      <p:to>
                                        <p:strVal val="visible"/>
                                      </p:to>
                                    </p:set>
                                    <p:animEffect transition="in" filter="fade">
                                      <p:cBhvr>
                                        <p:cTn id="11" dur="1000"/>
                                        <p:tgtEl>
                                          <p:spTgt spid="105"/>
                                        </p:tgtEl>
                                      </p:cBhvr>
                                    </p:animEffect>
                                    <p:anim calcmode="lin" valueType="num">
                                      <p:cBhvr>
                                        <p:cTn id="12" dur="1000" fill="hold"/>
                                        <p:tgtEl>
                                          <p:spTgt spid="105"/>
                                        </p:tgtEl>
                                        <p:attrNameLst>
                                          <p:attrName>ppt_x</p:attrName>
                                        </p:attrNameLst>
                                      </p:cBhvr>
                                      <p:tavLst>
                                        <p:tav tm="0">
                                          <p:val>
                                            <p:strVal val="#ppt_x"/>
                                          </p:val>
                                        </p:tav>
                                        <p:tav tm="100000">
                                          <p:val>
                                            <p:strVal val="#ppt_x"/>
                                          </p:val>
                                        </p:tav>
                                      </p:tavLst>
                                    </p:anim>
                                    <p:anim calcmode="lin" valueType="num">
                                      <p:cBhvr>
                                        <p:cTn id="13" dur="1000" fill="hold"/>
                                        <p:tgtEl>
                                          <p:spTgt spid="105"/>
                                        </p:tgtEl>
                                        <p:attrNameLst>
                                          <p:attrName>ppt_y</p:attrName>
                                        </p:attrNameLst>
                                      </p:cBhvr>
                                      <p:tavLst>
                                        <p:tav tm="0">
                                          <p:val>
                                            <p:strVal val="#ppt_y-.1"/>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108"/>
                                        </p:tgtEl>
                                        <p:attrNameLst>
                                          <p:attrName>style.visibility</p:attrName>
                                        </p:attrNameLst>
                                      </p:cBhvr>
                                      <p:to>
                                        <p:strVal val="visible"/>
                                      </p:to>
                                    </p:set>
                                    <p:animEffect transition="in" filter="wipe(left)">
                                      <p:cBhvr>
                                        <p:cTn id="16" dur="500"/>
                                        <p:tgtEl>
                                          <p:spTgt spid="108"/>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20"/>
                                        </p:tgtEl>
                                        <p:attrNameLst>
                                          <p:attrName>style.visibility</p:attrName>
                                        </p:attrNameLst>
                                      </p:cBhvr>
                                      <p:to>
                                        <p:strVal val="visible"/>
                                      </p:to>
                                    </p:set>
                                    <p:animEffect transition="in" filter="wipe(left)">
                                      <p:cBhvr>
                                        <p:cTn id="20" dur="500"/>
                                        <p:tgtEl>
                                          <p:spTgt spid="120"/>
                                        </p:tgtEl>
                                      </p:cBhvr>
                                    </p:animEffect>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119"/>
                                        </p:tgtEl>
                                        <p:attrNameLst>
                                          <p:attrName>style.visibility</p:attrName>
                                        </p:attrNameLst>
                                      </p:cBhvr>
                                      <p:to>
                                        <p:strVal val="visible"/>
                                      </p:to>
                                    </p:set>
                                    <p:animEffect transition="in" filter="fade">
                                      <p:cBhvr>
                                        <p:cTn id="24" dur="1000"/>
                                        <p:tgtEl>
                                          <p:spTgt spid="119"/>
                                        </p:tgtEl>
                                      </p:cBhvr>
                                    </p:animEffect>
                                    <p:anim calcmode="lin" valueType="num">
                                      <p:cBhvr>
                                        <p:cTn id="25" dur="1000" fill="hold"/>
                                        <p:tgtEl>
                                          <p:spTgt spid="119"/>
                                        </p:tgtEl>
                                        <p:attrNameLst>
                                          <p:attrName>ppt_x</p:attrName>
                                        </p:attrNameLst>
                                      </p:cBhvr>
                                      <p:tavLst>
                                        <p:tav tm="0">
                                          <p:val>
                                            <p:strVal val="#ppt_x"/>
                                          </p:val>
                                        </p:tav>
                                        <p:tav tm="100000">
                                          <p:val>
                                            <p:strVal val="#ppt_x"/>
                                          </p:val>
                                        </p:tav>
                                      </p:tavLst>
                                    </p:anim>
                                    <p:anim calcmode="lin" valueType="num">
                                      <p:cBhvr>
                                        <p:cTn id="26" dur="1000" fill="hold"/>
                                        <p:tgtEl>
                                          <p:spTgt spid="119"/>
                                        </p:tgtEl>
                                        <p:attrNameLst>
                                          <p:attrName>ppt_y</p:attrName>
                                        </p:attrNameLst>
                                      </p:cBhvr>
                                      <p:tavLst>
                                        <p:tav tm="0">
                                          <p:val>
                                            <p:strVal val="#ppt_y-.1"/>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125"/>
                                        </p:tgtEl>
                                        <p:attrNameLst>
                                          <p:attrName>style.visibility</p:attrName>
                                        </p:attrNameLst>
                                      </p:cBhvr>
                                      <p:to>
                                        <p:strVal val="visible"/>
                                      </p:to>
                                    </p:set>
                                    <p:animEffect transition="in" filter="wipe(left)">
                                      <p:cBhvr>
                                        <p:cTn id="29" dur="500"/>
                                        <p:tgtEl>
                                          <p:spTgt spid="12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10"/>
                                        </p:tgtEl>
                                        <p:attrNameLst>
                                          <p:attrName>style.visibility</p:attrName>
                                        </p:attrNameLst>
                                      </p:cBhvr>
                                      <p:to>
                                        <p:strVal val="visible"/>
                                      </p:to>
                                    </p:set>
                                    <p:animEffect transition="in" filter="wipe(left)">
                                      <p:cBhvr>
                                        <p:cTn id="33" dur="500"/>
                                        <p:tgtEl>
                                          <p:spTgt spid="110"/>
                                        </p:tgtEl>
                                      </p:cBhvr>
                                    </p:animEffect>
                                  </p:childTnLst>
                                </p:cTn>
                              </p:par>
                            </p:childTnLst>
                          </p:cTn>
                        </p:par>
                        <p:par>
                          <p:cTn id="34" fill="hold">
                            <p:stCondLst>
                              <p:cond delay="3500"/>
                            </p:stCondLst>
                            <p:childTnLst>
                              <p:par>
                                <p:cTn id="35" presetID="47" presetClass="entr" presetSubtype="0" fill="hold" grpId="0" nodeType="after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1000"/>
                                        <p:tgtEl>
                                          <p:spTgt spid="109"/>
                                        </p:tgtEl>
                                      </p:cBhvr>
                                    </p:animEffect>
                                    <p:anim calcmode="lin" valueType="num">
                                      <p:cBhvr>
                                        <p:cTn id="38" dur="1000" fill="hold"/>
                                        <p:tgtEl>
                                          <p:spTgt spid="109"/>
                                        </p:tgtEl>
                                        <p:attrNameLst>
                                          <p:attrName>ppt_x</p:attrName>
                                        </p:attrNameLst>
                                      </p:cBhvr>
                                      <p:tavLst>
                                        <p:tav tm="0">
                                          <p:val>
                                            <p:strVal val="#ppt_x"/>
                                          </p:val>
                                        </p:tav>
                                        <p:tav tm="100000">
                                          <p:val>
                                            <p:strVal val="#ppt_x"/>
                                          </p:val>
                                        </p:tav>
                                      </p:tavLst>
                                    </p:anim>
                                    <p:anim calcmode="lin" valueType="num">
                                      <p:cBhvr>
                                        <p:cTn id="39" dur="1000" fill="hold"/>
                                        <p:tgtEl>
                                          <p:spTgt spid="109"/>
                                        </p:tgtEl>
                                        <p:attrNameLst>
                                          <p:attrName>ppt_y</p:attrName>
                                        </p:attrNameLst>
                                      </p:cBhvr>
                                      <p:tavLst>
                                        <p:tav tm="0">
                                          <p:val>
                                            <p:strVal val="#ppt_y-.1"/>
                                          </p:val>
                                        </p:tav>
                                        <p:tav tm="100000">
                                          <p:val>
                                            <p:strVal val="#ppt_y"/>
                                          </p:val>
                                        </p:tav>
                                      </p:tavLst>
                                    </p:anim>
                                  </p:childTnLst>
                                </p:cTn>
                              </p:par>
                              <p:par>
                                <p:cTn id="40" presetID="22" presetClass="entr" presetSubtype="8" fill="hold" grpId="0" nodeType="withEffect">
                                  <p:stCondLst>
                                    <p:cond delay="0"/>
                                  </p:stCondLst>
                                  <p:childTnLst>
                                    <p:set>
                                      <p:cBhvr>
                                        <p:cTn id="41" dur="1" fill="hold">
                                          <p:stCondLst>
                                            <p:cond delay="0"/>
                                          </p:stCondLst>
                                        </p:cTn>
                                        <p:tgtEl>
                                          <p:spTgt spid="113"/>
                                        </p:tgtEl>
                                        <p:attrNameLst>
                                          <p:attrName>style.visibility</p:attrName>
                                        </p:attrNameLst>
                                      </p:cBhvr>
                                      <p:to>
                                        <p:strVal val="visible"/>
                                      </p:to>
                                    </p:set>
                                    <p:animEffect transition="in" filter="wipe(left)">
                                      <p:cBhvr>
                                        <p:cTn id="42" dur="500"/>
                                        <p:tgtEl>
                                          <p:spTgt spid="113"/>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111"/>
                                        </p:tgtEl>
                                        <p:attrNameLst>
                                          <p:attrName>style.visibility</p:attrName>
                                        </p:attrNameLst>
                                      </p:cBhvr>
                                      <p:to>
                                        <p:strVal val="visible"/>
                                      </p:to>
                                    </p:set>
                                    <p:animEffect transition="in" filter="wipe(left)">
                                      <p:cBhvr>
                                        <p:cTn id="46" dur="500"/>
                                        <p:tgtEl>
                                          <p:spTgt spid="111"/>
                                        </p:tgtEl>
                                      </p:cBhvr>
                                    </p:animEffect>
                                  </p:childTnLst>
                                </p:cTn>
                              </p:par>
                            </p:childTnLst>
                          </p:cTn>
                        </p:par>
                        <p:par>
                          <p:cTn id="47" fill="hold">
                            <p:stCondLst>
                              <p:cond delay="5000"/>
                            </p:stCondLst>
                            <p:childTnLst>
                              <p:par>
                                <p:cTn id="48" presetID="47" presetClass="entr" presetSubtype="0" fill="hold" grpId="0" nodeType="afterEffect">
                                  <p:stCondLst>
                                    <p:cond delay="0"/>
                                  </p:stCondLst>
                                  <p:childTnLst>
                                    <p:set>
                                      <p:cBhvr>
                                        <p:cTn id="49" dur="1" fill="hold">
                                          <p:stCondLst>
                                            <p:cond delay="0"/>
                                          </p:stCondLst>
                                        </p:cTn>
                                        <p:tgtEl>
                                          <p:spTgt spid="118"/>
                                        </p:tgtEl>
                                        <p:attrNameLst>
                                          <p:attrName>style.visibility</p:attrName>
                                        </p:attrNameLst>
                                      </p:cBhvr>
                                      <p:to>
                                        <p:strVal val="visible"/>
                                      </p:to>
                                    </p:set>
                                    <p:animEffect transition="in" filter="fade">
                                      <p:cBhvr>
                                        <p:cTn id="50" dur="1000"/>
                                        <p:tgtEl>
                                          <p:spTgt spid="118"/>
                                        </p:tgtEl>
                                      </p:cBhvr>
                                    </p:animEffect>
                                    <p:anim calcmode="lin" valueType="num">
                                      <p:cBhvr>
                                        <p:cTn id="51" dur="1000" fill="hold"/>
                                        <p:tgtEl>
                                          <p:spTgt spid="118"/>
                                        </p:tgtEl>
                                        <p:attrNameLst>
                                          <p:attrName>ppt_x</p:attrName>
                                        </p:attrNameLst>
                                      </p:cBhvr>
                                      <p:tavLst>
                                        <p:tav tm="0">
                                          <p:val>
                                            <p:strVal val="#ppt_x"/>
                                          </p:val>
                                        </p:tav>
                                        <p:tav tm="100000">
                                          <p:val>
                                            <p:strVal val="#ppt_x"/>
                                          </p:val>
                                        </p:tav>
                                      </p:tavLst>
                                    </p:anim>
                                    <p:anim calcmode="lin" valueType="num">
                                      <p:cBhvr>
                                        <p:cTn id="52" dur="1000" fill="hold"/>
                                        <p:tgtEl>
                                          <p:spTgt spid="118"/>
                                        </p:tgtEl>
                                        <p:attrNameLst>
                                          <p:attrName>ppt_y</p:attrName>
                                        </p:attrNameLst>
                                      </p:cBhvr>
                                      <p:tavLst>
                                        <p:tav tm="0">
                                          <p:val>
                                            <p:strVal val="#ppt_y-.1"/>
                                          </p:val>
                                        </p:tav>
                                        <p:tav tm="100000">
                                          <p:val>
                                            <p:strVal val="#ppt_y"/>
                                          </p:val>
                                        </p:tav>
                                      </p:tavLst>
                                    </p:anim>
                                  </p:childTnLst>
                                </p:cTn>
                              </p:par>
                              <p:par>
                                <p:cTn id="53" presetID="22" presetClass="entr" presetSubtype="8" fill="hold" grpId="0" nodeType="withEffect">
                                  <p:stCondLst>
                                    <p:cond delay="0"/>
                                  </p:stCondLst>
                                  <p:childTnLst>
                                    <p:set>
                                      <p:cBhvr>
                                        <p:cTn id="54" dur="1" fill="hold">
                                          <p:stCondLst>
                                            <p:cond delay="0"/>
                                          </p:stCondLst>
                                        </p:cTn>
                                        <p:tgtEl>
                                          <p:spTgt spid="112"/>
                                        </p:tgtEl>
                                        <p:attrNameLst>
                                          <p:attrName>style.visibility</p:attrName>
                                        </p:attrNameLst>
                                      </p:cBhvr>
                                      <p:to>
                                        <p:strVal val="visible"/>
                                      </p:to>
                                    </p:set>
                                    <p:animEffect transition="in" filter="wipe(left)">
                                      <p:cBhvr>
                                        <p:cTn id="55" dur="500"/>
                                        <p:tgtEl>
                                          <p:spTgt spid="112"/>
                                        </p:tgtEl>
                                      </p:cBhvr>
                                    </p:animEffect>
                                  </p:childTnLst>
                                </p:cTn>
                              </p:par>
                            </p:childTnLst>
                          </p:cTn>
                        </p:par>
                        <p:par>
                          <p:cTn id="56" fill="hold">
                            <p:stCondLst>
                              <p:cond delay="6000"/>
                            </p:stCondLst>
                            <p:childTnLst>
                              <p:par>
                                <p:cTn id="57" presetID="22" presetClass="entr" presetSubtype="8" fill="hold" grpId="0" nodeType="afterEffect">
                                  <p:stCondLst>
                                    <p:cond delay="0"/>
                                  </p:stCondLst>
                                  <p:childTnLst>
                                    <p:set>
                                      <p:cBhvr>
                                        <p:cTn id="58" dur="1" fill="hold">
                                          <p:stCondLst>
                                            <p:cond delay="0"/>
                                          </p:stCondLst>
                                        </p:cTn>
                                        <p:tgtEl>
                                          <p:spTgt spid="115"/>
                                        </p:tgtEl>
                                        <p:attrNameLst>
                                          <p:attrName>style.visibility</p:attrName>
                                        </p:attrNameLst>
                                      </p:cBhvr>
                                      <p:to>
                                        <p:strVal val="visible"/>
                                      </p:to>
                                    </p:set>
                                    <p:animEffect transition="in" filter="wipe(left)">
                                      <p:cBhvr>
                                        <p:cTn id="59" dur="500"/>
                                        <p:tgtEl>
                                          <p:spTgt spid="115"/>
                                        </p:tgtEl>
                                      </p:cBhvr>
                                    </p:animEffect>
                                  </p:childTnLst>
                                </p:cTn>
                              </p:par>
                            </p:childTnLst>
                          </p:cTn>
                        </p:par>
                        <p:par>
                          <p:cTn id="60" fill="hold">
                            <p:stCondLst>
                              <p:cond delay="6500"/>
                            </p:stCondLst>
                            <p:childTnLst>
                              <p:par>
                                <p:cTn id="61" presetID="47" presetClass="entr" presetSubtype="0" fill="hold" grpId="0" nodeType="afterEffect">
                                  <p:stCondLst>
                                    <p:cond delay="0"/>
                                  </p:stCondLst>
                                  <p:childTnLst>
                                    <p:set>
                                      <p:cBhvr>
                                        <p:cTn id="62" dur="1" fill="hold">
                                          <p:stCondLst>
                                            <p:cond delay="0"/>
                                          </p:stCondLst>
                                        </p:cTn>
                                        <p:tgtEl>
                                          <p:spTgt spid="117"/>
                                        </p:tgtEl>
                                        <p:attrNameLst>
                                          <p:attrName>style.visibility</p:attrName>
                                        </p:attrNameLst>
                                      </p:cBhvr>
                                      <p:to>
                                        <p:strVal val="visible"/>
                                      </p:to>
                                    </p:set>
                                    <p:animEffect transition="in" filter="fade">
                                      <p:cBhvr>
                                        <p:cTn id="63" dur="1000"/>
                                        <p:tgtEl>
                                          <p:spTgt spid="117"/>
                                        </p:tgtEl>
                                      </p:cBhvr>
                                    </p:animEffect>
                                    <p:anim calcmode="lin" valueType="num">
                                      <p:cBhvr>
                                        <p:cTn id="64" dur="1000" fill="hold"/>
                                        <p:tgtEl>
                                          <p:spTgt spid="117"/>
                                        </p:tgtEl>
                                        <p:attrNameLst>
                                          <p:attrName>ppt_x</p:attrName>
                                        </p:attrNameLst>
                                      </p:cBhvr>
                                      <p:tavLst>
                                        <p:tav tm="0">
                                          <p:val>
                                            <p:strVal val="#ppt_x"/>
                                          </p:val>
                                        </p:tav>
                                        <p:tav tm="100000">
                                          <p:val>
                                            <p:strVal val="#ppt_x"/>
                                          </p:val>
                                        </p:tav>
                                      </p:tavLst>
                                    </p:anim>
                                    <p:anim calcmode="lin" valueType="num">
                                      <p:cBhvr>
                                        <p:cTn id="65" dur="1000" fill="hold"/>
                                        <p:tgtEl>
                                          <p:spTgt spid="117"/>
                                        </p:tgtEl>
                                        <p:attrNameLst>
                                          <p:attrName>ppt_y</p:attrName>
                                        </p:attrNameLst>
                                      </p:cBhvr>
                                      <p:tavLst>
                                        <p:tav tm="0">
                                          <p:val>
                                            <p:strVal val="#ppt_y-.1"/>
                                          </p:val>
                                        </p:tav>
                                        <p:tav tm="100000">
                                          <p:val>
                                            <p:strVal val="#ppt_y"/>
                                          </p:val>
                                        </p:tav>
                                      </p:tavLst>
                                    </p:anim>
                                  </p:childTnLst>
                                </p:cTn>
                              </p:par>
                              <p:par>
                                <p:cTn id="66" presetID="22" presetClass="entr" presetSubtype="8" fill="hold" grpId="0" nodeType="withEffect">
                                  <p:stCondLst>
                                    <p:cond delay="0"/>
                                  </p:stCondLst>
                                  <p:childTnLst>
                                    <p:set>
                                      <p:cBhvr>
                                        <p:cTn id="67" dur="1" fill="hold">
                                          <p:stCondLst>
                                            <p:cond delay="0"/>
                                          </p:stCondLst>
                                        </p:cTn>
                                        <p:tgtEl>
                                          <p:spTgt spid="116"/>
                                        </p:tgtEl>
                                        <p:attrNameLst>
                                          <p:attrName>style.visibility</p:attrName>
                                        </p:attrNameLst>
                                      </p:cBhvr>
                                      <p:to>
                                        <p:strVal val="visible"/>
                                      </p:to>
                                    </p:set>
                                    <p:animEffect transition="in" filter="wipe(left)">
                                      <p:cBhvr>
                                        <p:cTn id="68" dur="500"/>
                                        <p:tgtEl>
                                          <p:spTgt spid="116"/>
                                        </p:tgtEl>
                                      </p:cBhvr>
                                    </p:animEffect>
                                  </p:childTnLst>
                                </p:cTn>
                              </p:par>
                            </p:childTnLst>
                          </p:cTn>
                        </p:par>
                        <p:par>
                          <p:cTn id="69" fill="hold">
                            <p:stCondLst>
                              <p:cond delay="7500"/>
                            </p:stCondLst>
                            <p:childTnLst>
                              <p:par>
                                <p:cTn id="70" presetID="22" presetClass="entr" presetSubtype="8" fill="hold" grpId="0" nodeType="afterEffect">
                                  <p:stCondLst>
                                    <p:cond delay="0"/>
                                  </p:stCondLst>
                                  <p:childTnLst>
                                    <p:set>
                                      <p:cBhvr>
                                        <p:cTn id="71" dur="1" fill="hold">
                                          <p:stCondLst>
                                            <p:cond delay="0"/>
                                          </p:stCondLst>
                                        </p:cTn>
                                        <p:tgtEl>
                                          <p:spTgt spid="123"/>
                                        </p:tgtEl>
                                        <p:attrNameLst>
                                          <p:attrName>style.visibility</p:attrName>
                                        </p:attrNameLst>
                                      </p:cBhvr>
                                      <p:to>
                                        <p:strVal val="visible"/>
                                      </p:to>
                                    </p:set>
                                    <p:animEffect transition="in" filter="wipe(left)">
                                      <p:cBhvr>
                                        <p:cTn id="72" dur="500"/>
                                        <p:tgtEl>
                                          <p:spTgt spid="123"/>
                                        </p:tgtEl>
                                      </p:cBhvr>
                                    </p:animEffect>
                                  </p:childTnLst>
                                </p:cTn>
                              </p:par>
                            </p:childTnLst>
                          </p:cTn>
                        </p:par>
                        <p:par>
                          <p:cTn id="73" fill="hold">
                            <p:stCondLst>
                              <p:cond delay="8000"/>
                            </p:stCondLst>
                            <p:childTnLst>
                              <p:par>
                                <p:cTn id="74" presetID="47" presetClass="entr" presetSubtype="0" fill="hold" grpId="0" nodeType="after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fade">
                                      <p:cBhvr>
                                        <p:cTn id="76" dur="1000"/>
                                        <p:tgtEl>
                                          <p:spTgt spid="4"/>
                                        </p:tgtEl>
                                      </p:cBhvr>
                                    </p:animEffect>
                                    <p:anim calcmode="lin" valueType="num">
                                      <p:cBhvr>
                                        <p:cTn id="77" dur="1000" fill="hold"/>
                                        <p:tgtEl>
                                          <p:spTgt spid="4"/>
                                        </p:tgtEl>
                                        <p:attrNameLst>
                                          <p:attrName>ppt_x</p:attrName>
                                        </p:attrNameLst>
                                      </p:cBhvr>
                                      <p:tavLst>
                                        <p:tav tm="0">
                                          <p:val>
                                            <p:strVal val="#ppt_x"/>
                                          </p:val>
                                        </p:tav>
                                        <p:tav tm="100000">
                                          <p:val>
                                            <p:strVal val="#ppt_x"/>
                                          </p:val>
                                        </p:tav>
                                      </p:tavLst>
                                    </p:anim>
                                    <p:anim calcmode="lin" valueType="num">
                                      <p:cBhvr>
                                        <p:cTn id="78" dur="1000" fill="hold"/>
                                        <p:tgtEl>
                                          <p:spTgt spid="4"/>
                                        </p:tgtEl>
                                        <p:attrNameLst>
                                          <p:attrName>ppt_y</p:attrName>
                                        </p:attrNameLst>
                                      </p:cBhvr>
                                      <p:tavLst>
                                        <p:tav tm="0">
                                          <p:val>
                                            <p:strVal val="#ppt_y-.1"/>
                                          </p:val>
                                        </p:tav>
                                        <p:tav tm="100000">
                                          <p:val>
                                            <p:strVal val="#ppt_y"/>
                                          </p:val>
                                        </p:tav>
                                      </p:tavLst>
                                    </p:anim>
                                  </p:childTnLst>
                                </p:cTn>
                              </p:par>
                              <p:par>
                                <p:cTn id="79" presetID="22" presetClass="entr" presetSubtype="8" fill="hold" grpId="0" nodeType="withEffect">
                                  <p:stCondLst>
                                    <p:cond delay="0"/>
                                  </p:stCondLst>
                                  <p:childTnLst>
                                    <p:set>
                                      <p:cBhvr>
                                        <p:cTn id="80" dur="1" fill="hold">
                                          <p:stCondLst>
                                            <p:cond delay="0"/>
                                          </p:stCondLst>
                                        </p:cTn>
                                        <p:tgtEl>
                                          <p:spTgt spid="124"/>
                                        </p:tgtEl>
                                        <p:attrNameLst>
                                          <p:attrName>style.visibility</p:attrName>
                                        </p:attrNameLst>
                                      </p:cBhvr>
                                      <p:to>
                                        <p:strVal val="visible"/>
                                      </p:to>
                                    </p:set>
                                    <p:animEffect transition="in" filter="wipe(left)">
                                      <p:cBhvr>
                                        <p:cTn id="81"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bldLvl="0" animBg="1"/>
      <p:bldP spid="107" grpId="0"/>
      <p:bldP spid="108" grpId="0"/>
      <p:bldP spid="111" grpId="0"/>
      <p:bldP spid="112" grpId="0"/>
      <p:bldP spid="115" grpId="0"/>
      <p:bldP spid="116" grpId="0"/>
      <p:bldP spid="123" grpId="0"/>
      <p:bldP spid="124" grpId="0"/>
      <p:bldP spid="4" grpId="0" bldLvl="0" animBg="1"/>
      <p:bldP spid="117" grpId="0" bldLvl="0" animBg="1"/>
      <p:bldP spid="118" grpId="0" bldLvl="0" animBg="1"/>
      <p:bldP spid="119" grpId="0" bldLvl="0" animBg="1"/>
      <p:bldP spid="120" grpId="0"/>
      <p:bldP spid="125" grpId="0"/>
      <p:bldP spid="109" grpId="0" bldLvl="0" animBg="1"/>
      <p:bldP spid="110" grpId="0"/>
      <p:bldP spid="1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7" name="文本框 6"/>
          <p:cNvSpPr txBox="1"/>
          <p:nvPr/>
        </p:nvSpPr>
        <p:spPr>
          <a:xfrm>
            <a:off x="1517559" y="901139"/>
            <a:ext cx="56692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zh-CN" b="0" spc="300" dirty="0">
                <a:solidFill>
                  <a:srgbClr val="E61817"/>
                </a:solidFill>
                <a:latin typeface="方正小标宋_GBK" panose="03000509000000000000" charset="-122"/>
                <a:ea typeface="方正小标宋_GBK" panose="03000509000000000000" charset="-122"/>
              </a:rPr>
              <a:t>独立法人党支部与一般党支部区别？</a:t>
            </a:r>
            <a:endParaRPr lang="zh-CN" altLang="zh-CN" b="0" spc="300" dirty="0">
              <a:solidFill>
                <a:srgbClr val="E61817"/>
              </a:solidFill>
              <a:latin typeface="方正小标宋_GBK" panose="03000509000000000000" charset="-122"/>
              <a:ea typeface="方正小标宋_GBK" panose="03000509000000000000" charset="-122"/>
            </a:endParaRPr>
          </a:p>
        </p:txBody>
      </p:sp>
      <p:sp>
        <p:nvSpPr>
          <p:cNvPr id="108" name="矩形 47"/>
          <p:cNvSpPr>
            <a:spLocks noChangeArrowheads="1"/>
          </p:cNvSpPr>
          <p:nvPr/>
        </p:nvSpPr>
        <p:spPr bwMode="auto">
          <a:xfrm>
            <a:off x="917575" y="1692910"/>
            <a:ext cx="10357485" cy="181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7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7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7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nSpc>
                <a:spcPct val="130000"/>
              </a:lnSpc>
              <a:buNone/>
            </a:pPr>
            <a:r>
              <a:rPr lang="en-US" sz="1800" dirty="0">
                <a:latin typeface="黑体" panose="02010609060101010101" charset="-122"/>
                <a:ea typeface="黑体" panose="02010609060101010101" charset="-122"/>
                <a:cs typeface="黑体" panose="02010609060101010101" charset="-122"/>
              </a:rPr>
              <a:t>    </a:t>
            </a:r>
            <a:r>
              <a:rPr sz="1800" dirty="0">
                <a:latin typeface="黑体" panose="02010609060101010101" charset="-122"/>
                <a:ea typeface="黑体" panose="02010609060101010101" charset="-122"/>
                <a:cs typeface="黑体" panose="02010609060101010101" charset="-122"/>
              </a:rPr>
              <a:t>按照《中国共产党国有企业基层组织工作条例（试行）》，具有人财物重大事项决策权且不设党委的独立法人企业的党支部（党总支），一般由党员负责人担任书记和委员，由党支部（党总支）对企业重大事项进行集体研究把关。</a:t>
            </a:r>
            <a:endParaRPr sz="1800" dirty="0">
              <a:latin typeface="黑体" panose="02010609060101010101" charset="-122"/>
              <a:ea typeface="黑体" panose="02010609060101010101" charset="-122"/>
              <a:cs typeface="黑体" panose="02010609060101010101" charset="-122"/>
            </a:endParaRPr>
          </a:p>
          <a:p>
            <a:pPr>
              <a:lnSpc>
                <a:spcPct val="30000"/>
              </a:lnSpc>
              <a:buNone/>
            </a:pPr>
            <a:endParaRPr sz="1800" dirty="0">
              <a:latin typeface="黑体" panose="02010609060101010101" charset="-122"/>
              <a:ea typeface="黑体" panose="02010609060101010101" charset="-122"/>
              <a:cs typeface="黑体" panose="02010609060101010101" charset="-122"/>
            </a:endParaRPr>
          </a:p>
          <a:p>
            <a:pPr>
              <a:lnSpc>
                <a:spcPct val="130000"/>
              </a:lnSpc>
              <a:buNone/>
            </a:pPr>
            <a:r>
              <a:rPr sz="1800" dirty="0">
                <a:latin typeface="黑体" panose="02010609060101010101" charset="-122"/>
                <a:ea typeface="黑体" panose="02010609060101010101" charset="-122"/>
                <a:cs typeface="黑体" panose="02010609060101010101" charset="-122"/>
              </a:rPr>
              <a:t>    所以</a:t>
            </a:r>
            <a:r>
              <a:rPr sz="2200" dirty="0">
                <a:solidFill>
                  <a:srgbClr val="FF0000"/>
                </a:solidFill>
                <a:latin typeface="黑体" panose="02010609060101010101" charset="-122"/>
                <a:ea typeface="黑体" panose="02010609060101010101" charset="-122"/>
                <a:cs typeface="黑体" panose="02010609060101010101" charset="-122"/>
              </a:rPr>
              <a:t>对于独立法人的企业党支部，三重一大和党组织议事规则是必须要建立的。</a:t>
            </a:r>
            <a:endParaRPr sz="2200" dirty="0">
              <a:solidFill>
                <a:srgbClr val="FF0000"/>
              </a:solidFill>
              <a:latin typeface="黑体" panose="02010609060101010101" charset="-122"/>
              <a:ea typeface="黑体" panose="02010609060101010101" charset="-122"/>
              <a:cs typeface="黑体" panose="02010609060101010101" charset="-122"/>
            </a:endParaRPr>
          </a:p>
        </p:txBody>
      </p:sp>
      <p:sp>
        <p:nvSpPr>
          <p:cNvPr id="117" name="矩形 47"/>
          <p:cNvSpPr>
            <a:spLocks noChangeArrowheads="1"/>
          </p:cNvSpPr>
          <p:nvPr/>
        </p:nvSpPr>
        <p:spPr bwMode="auto">
          <a:xfrm>
            <a:off x="738505" y="3949065"/>
            <a:ext cx="10357485" cy="181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7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7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7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7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nSpc>
                <a:spcPct val="130000"/>
              </a:lnSpc>
              <a:buNone/>
            </a:pPr>
            <a:r>
              <a:rPr lang="en-US" sz="2000" dirty="0">
                <a:latin typeface="黑体" panose="02010609060101010101" charset="-122"/>
                <a:ea typeface="黑体" panose="02010609060101010101" charset="-122"/>
                <a:cs typeface="黑体" panose="02010609060101010101" charset="-122"/>
              </a:rPr>
              <a:t>    </a:t>
            </a:r>
            <a:r>
              <a:rPr sz="2000" dirty="0">
                <a:latin typeface="黑体" panose="02010609060101010101" charset="-122"/>
                <a:ea typeface="黑体" panose="02010609060101010101" charset="-122"/>
                <a:cs typeface="黑体" panose="02010609060101010101" charset="-122"/>
              </a:rPr>
              <a:t>三重一大”，即：重大问题决策、重要干部任免、重大项目投资决策、大额资金使用。</a:t>
            </a:r>
            <a:endParaRPr sz="2000" dirty="0">
              <a:latin typeface="黑体" panose="02010609060101010101" charset="-122"/>
              <a:ea typeface="黑体" panose="02010609060101010101" charset="-122"/>
              <a:cs typeface="黑体" panose="02010609060101010101" charset="-122"/>
            </a:endParaRPr>
          </a:p>
          <a:p>
            <a:pPr>
              <a:lnSpc>
                <a:spcPct val="130000"/>
              </a:lnSpc>
              <a:buNone/>
            </a:pPr>
            <a:endParaRPr sz="2000" dirty="0">
              <a:latin typeface="黑体" panose="02010609060101010101" charset="-122"/>
              <a:ea typeface="黑体" panose="02010609060101010101" charset="-122"/>
              <a:cs typeface="黑体" panose="02010609060101010101" charset="-122"/>
            </a:endParaRPr>
          </a:p>
          <a:p>
            <a:pPr>
              <a:lnSpc>
                <a:spcPct val="130000"/>
              </a:lnSpc>
              <a:buNone/>
            </a:pPr>
            <a:r>
              <a:rPr sz="2000" dirty="0">
                <a:latin typeface="黑体" panose="02010609060101010101" charset="-122"/>
                <a:ea typeface="黑体" panose="02010609060101010101" charset="-122"/>
                <a:cs typeface="黑体" panose="02010609060101010101" charset="-122"/>
              </a:rPr>
              <a:t>   </a:t>
            </a:r>
            <a:r>
              <a:rPr sz="2000" dirty="0">
                <a:latin typeface="黑体" panose="02010609060101010101" charset="-122"/>
                <a:ea typeface="黑体" panose="02010609060101010101" charset="-122"/>
                <a:cs typeface="黑体" panose="02010609060101010101" charset="-122"/>
                <a:sym typeface="+mn-ea"/>
              </a:rPr>
              <a:t>“三重一大”制度</a:t>
            </a:r>
            <a:r>
              <a:rPr lang="zh-CN" sz="2000" dirty="0">
                <a:latin typeface="黑体" panose="02010609060101010101" charset="-122"/>
                <a:ea typeface="黑体" panose="02010609060101010101" charset="-122"/>
                <a:cs typeface="黑体" panose="02010609060101010101" charset="-122"/>
                <a:sym typeface="+mn-ea"/>
              </a:rPr>
              <a:t>：</a:t>
            </a:r>
            <a:r>
              <a:rPr sz="2000" dirty="0">
                <a:latin typeface="黑体" panose="02010609060101010101" charset="-122"/>
                <a:ea typeface="黑体" panose="02010609060101010101" charset="-122"/>
                <a:cs typeface="黑体" panose="02010609060101010101" charset="-122"/>
              </a:rPr>
              <a:t>“重大事项决策、重要干部任免、重要项目安排、大额资金的使用，必须经集体讨论做出决定”的制度</a:t>
            </a:r>
            <a:r>
              <a:rPr lang="zh-CN" sz="2000" dirty="0">
                <a:latin typeface="黑体" panose="02010609060101010101" charset="-122"/>
                <a:ea typeface="黑体" panose="02010609060101010101" charset="-122"/>
                <a:cs typeface="黑体" panose="02010609060101010101" charset="-122"/>
              </a:rPr>
              <a:t>。</a:t>
            </a:r>
            <a:endParaRPr lang="zh-CN" sz="2000" dirty="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250"/>
                            </p:stCondLst>
                            <p:childTnLst>
                              <p:par>
                                <p:cTn id="11" presetID="22" presetClass="entr" presetSubtype="8" fill="hold" grpId="0" nodeType="afterEffect">
                                  <p:stCondLst>
                                    <p:cond delay="0"/>
                                  </p:stCondLst>
                                  <p:childTnLst>
                                    <p:set>
                                      <p:cBhvr>
                                        <p:cTn id="12" dur="1" fill="hold">
                                          <p:stCondLst>
                                            <p:cond delay="0"/>
                                          </p:stCondLst>
                                        </p:cTn>
                                        <p:tgtEl>
                                          <p:spTgt spid="108"/>
                                        </p:tgtEl>
                                        <p:attrNameLst>
                                          <p:attrName>style.visibility</p:attrName>
                                        </p:attrNameLst>
                                      </p:cBhvr>
                                      <p:to>
                                        <p:strVal val="visible"/>
                                      </p:to>
                                    </p:set>
                                    <p:animEffect transition="in" filter="wipe(left)">
                                      <p:cBhvr>
                                        <p:cTn id="13" dur="500"/>
                                        <p:tgtEl>
                                          <p:spTgt spid="108"/>
                                        </p:tgtEl>
                                      </p:cBhvr>
                                    </p:animEffect>
                                  </p:childTnLst>
                                </p:cTn>
                              </p:par>
                            </p:childTnLst>
                          </p:cTn>
                        </p:par>
                        <p:par>
                          <p:cTn id="14" fill="hold">
                            <p:stCondLst>
                              <p:cond delay="1750"/>
                            </p:stCondLst>
                            <p:childTnLst>
                              <p:par>
                                <p:cTn id="15" presetID="22" presetClass="entr" presetSubtype="8" fill="hold" grpId="0" nodeType="after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8" grpId="0"/>
      <p:bldP spid="1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1113699" y="1637739"/>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821690" y="2214880"/>
            <a:ext cx="10303510" cy="40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某党支部有</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6</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名党员，可以设置支委会吗？为什么？</a:t>
            </a:r>
            <a:endParaRPr lang="en-US" altLang="zh-CN"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2.</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某党支部有</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9</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正式党员，设置</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5</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名支委，是否合适？</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设置</a:t>
            </a: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7</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名支委，是否合适？</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为什么？</a:t>
            </a:r>
            <a:endParaRPr lang="en-US" altLang="zh-CN"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3.</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某党支部现有支部委员</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4</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人，其中书记</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人、副书记</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人，组织委员</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人、纪检委员</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人，这样设置可以吗？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4.</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党支部的委员一般不设置偶数，那什么情况下会为偶数？</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2"/>
            </p:custDataLst>
          </p:nvPr>
        </p:nvSpPr>
        <p:spPr>
          <a:xfrm>
            <a:off x="864235" y="561975"/>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班子建设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班子配备</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1113699" y="1771089"/>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821690" y="2365375"/>
            <a:ext cx="10303510" cy="392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1.</a:t>
            </a:r>
            <a:r>
              <a:rPr sz="2800" b="0" spc="300" dirty="0">
                <a:solidFill>
                  <a:srgbClr val="E61817"/>
                </a:solidFill>
                <a:latin typeface="楷体" panose="02010609060101010101" charset="-122"/>
                <a:ea typeface="楷体" panose="02010609060101010101" charset="-122"/>
                <a:cs typeface="楷体" panose="02010609060101010101" charset="-122"/>
              </a:rPr>
              <a:t>把纪检委员写成纪律委员，把组织委员和宣传委员合并成组宣委员，把宣传委员和纪检委员合并宣传纪检委员，这样的名称可以吗？</a:t>
            </a:r>
            <a:endParaRPr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a:t>
            </a:r>
            <a:r>
              <a:rPr lang="en-US" sz="2800" b="0" spc="300" dirty="0">
                <a:solidFill>
                  <a:srgbClr val="E61817"/>
                </a:solidFill>
                <a:latin typeface="楷体" panose="02010609060101010101" charset="-122"/>
                <a:ea typeface="楷体" panose="02010609060101010101" charset="-122"/>
                <a:cs typeface="楷体" panose="02010609060101010101" charset="-122"/>
              </a:rPr>
              <a:t>2</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组织委员或宣传委员可以兼任纪检委员会吗？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3.</a:t>
            </a:r>
            <a:r>
              <a:rPr lang="zh-CN" sz="2800" b="0" spc="300" dirty="0">
                <a:solidFill>
                  <a:srgbClr val="E61817"/>
                </a:solidFill>
                <a:latin typeface="楷体" panose="02010609060101010101" charset="-122"/>
                <a:ea typeface="楷体" panose="02010609060101010101" charset="-122"/>
                <a:cs typeface="楷体" panose="02010609060101010101" charset="-122"/>
                <a:sym typeface="+mn-ea"/>
              </a:rPr>
              <a:t>委员职务是分工出来的还是选出来的</a:t>
            </a:r>
            <a:r>
              <a:rPr sz="2800" b="0" spc="300" dirty="0">
                <a:solidFill>
                  <a:srgbClr val="E61817"/>
                </a:solidFill>
                <a:latin typeface="楷体" panose="02010609060101010101" charset="-122"/>
                <a:ea typeface="楷体" panose="02010609060101010101" charset="-122"/>
                <a:cs typeface="楷体" panose="02010609060101010101" charset="-122"/>
                <a:sym typeface="+mn-ea"/>
              </a:rPr>
              <a:t>？</a:t>
            </a:r>
            <a:endParaRPr lang="zh-CN" altLang="en-US" sz="1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      4.</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党支部书记可以兼任党小组组长吗？</a:t>
            </a:r>
            <a:endParaRPr lang="en-US" altLang="zh-CN"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10000"/>
              </a:lnSpc>
              <a:spcBef>
                <a:spcPts val="0"/>
              </a:spcBef>
              <a:spcAft>
                <a:spcPts val="0"/>
              </a:spcAft>
            </a:pP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p:txBody>
      </p:sp>
      <p:sp>
        <p:nvSpPr>
          <p:cNvPr id="100" name="文本框 99"/>
          <p:cNvSpPr txBox="1"/>
          <p:nvPr/>
        </p:nvSpPr>
        <p:spPr>
          <a:xfrm>
            <a:off x="2252345" y="5772150"/>
            <a:ext cx="8872855" cy="429895"/>
          </a:xfrm>
          <a:prstGeom prst="rect">
            <a:avLst/>
          </a:prstGeom>
          <a:noFill/>
          <a:ln w="9525">
            <a:noFill/>
          </a:ln>
        </p:spPr>
        <p:txBody>
          <a:bodyPr wrap="square">
            <a:spAutoFit/>
          </a:bodyPr>
          <a:p>
            <a:pPr marL="0" indent="0" algn="l">
              <a:lnSpc>
                <a:spcPct val="110000"/>
              </a:lnSpc>
              <a:spcBef>
                <a:spcPts val="0"/>
              </a:spcBef>
              <a:spcAft>
                <a:spcPts val="0"/>
              </a:spcAft>
            </a:pPr>
            <a:r>
              <a:rPr lang="zh-CN" sz="2000" b="0">
                <a:solidFill>
                  <a:schemeClr val="tx1"/>
                </a:solidFill>
                <a:cs typeface="仿宋" panose="02010609060101010101" charset="-122"/>
              </a:rPr>
              <a:t>不建议担任，党支部书记是支部工作的指挥者，党小组是执行层面。</a:t>
            </a:r>
            <a:endParaRPr lang="zh-CN" sz="2000" b="0">
              <a:solidFill>
                <a:schemeClr val="tx1"/>
              </a:solidFill>
              <a:cs typeface="仿宋" panose="02010609060101010101" charset="-122"/>
            </a:endParaRPr>
          </a:p>
        </p:txBody>
      </p:sp>
      <p:sp>
        <p:nvSpPr>
          <p:cNvPr id="4" name="文本框 3"/>
          <p:cNvSpPr txBox="1"/>
          <p:nvPr>
            <p:custDataLst>
              <p:tags r:id="rId2"/>
            </p:custDataLst>
          </p:nvPr>
        </p:nvSpPr>
        <p:spPr>
          <a:xfrm>
            <a:off x="864235" y="561975"/>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班子建设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班子配备</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箭头 258"/>
          <p:cNvSpPr>
            <a:spLocks noChangeShapeType="1"/>
          </p:cNvSpPr>
          <p:nvPr>
            <p:custDataLst>
              <p:tags r:id="rId1"/>
            </p:custDataLst>
          </p:nvPr>
        </p:nvSpPr>
        <p:spPr bwMode="auto">
          <a:xfrm>
            <a:off x="582295" y="3997960"/>
            <a:ext cx="11097895" cy="635"/>
          </a:xfrm>
          <a:prstGeom prst="line">
            <a:avLst/>
          </a:prstGeom>
          <a:noFill/>
          <a:ln w="28575">
            <a:solidFill>
              <a:schemeClr val="tx1">
                <a:lumMod val="75000"/>
                <a:lumOff val="25000"/>
              </a:schemeClr>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 name="Oval 3"/>
          <p:cNvSpPr>
            <a:spLocks noChangeAspect="1" noChangeArrowheads="1"/>
          </p:cNvSpPr>
          <p:nvPr>
            <p:custDataLst>
              <p:tags r:id="rId2"/>
            </p:custDataLst>
          </p:nvPr>
        </p:nvSpPr>
        <p:spPr bwMode="auto">
          <a:xfrm>
            <a:off x="1925602" y="3890088"/>
            <a:ext cx="231701" cy="229669"/>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solidFill>
                <a:schemeClr val="lt1"/>
              </a:solidFill>
              <a:sym typeface="Arial" panose="020B0704020202020204" pitchFamily="34" charset="0"/>
            </a:endParaRPr>
          </a:p>
        </p:txBody>
      </p:sp>
      <p:sp>
        <p:nvSpPr>
          <p:cNvPr id="9" name="Oval 7"/>
          <p:cNvSpPr>
            <a:spLocks noChangeAspect="1" noChangeArrowheads="1"/>
          </p:cNvSpPr>
          <p:nvPr>
            <p:custDataLst>
              <p:tags r:id="rId3"/>
            </p:custDataLst>
          </p:nvPr>
        </p:nvSpPr>
        <p:spPr bwMode="auto">
          <a:xfrm>
            <a:off x="6968603" y="3890088"/>
            <a:ext cx="231701" cy="229669"/>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solidFill>
                <a:schemeClr val="lt1"/>
              </a:solidFill>
              <a:sym typeface="Arial" panose="020B0704020202020204" pitchFamily="34" charset="0"/>
            </a:endParaRPr>
          </a:p>
        </p:txBody>
      </p:sp>
      <p:sp>
        <p:nvSpPr>
          <p:cNvPr id="13" name="Oval 15"/>
          <p:cNvSpPr>
            <a:spLocks noChangeAspect="1" noChangeArrowheads="1"/>
          </p:cNvSpPr>
          <p:nvPr>
            <p:custDataLst>
              <p:tags r:id="rId4"/>
            </p:custDataLst>
          </p:nvPr>
        </p:nvSpPr>
        <p:spPr bwMode="auto">
          <a:xfrm>
            <a:off x="4102933" y="3890088"/>
            <a:ext cx="231701" cy="229669"/>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solidFill>
                <a:schemeClr val="lt1"/>
              </a:solidFill>
              <a:sym typeface="Arial" panose="020B0704020202020204" pitchFamily="34" charset="0"/>
            </a:endParaRPr>
          </a:p>
        </p:txBody>
      </p:sp>
      <p:sp>
        <p:nvSpPr>
          <p:cNvPr id="14" name="Oval 16"/>
          <p:cNvSpPr>
            <a:spLocks noChangeAspect="1" noChangeArrowheads="1"/>
          </p:cNvSpPr>
          <p:nvPr>
            <p:custDataLst>
              <p:tags r:id="rId5"/>
            </p:custDataLst>
          </p:nvPr>
        </p:nvSpPr>
        <p:spPr bwMode="auto">
          <a:xfrm>
            <a:off x="9399934" y="3890088"/>
            <a:ext cx="231701" cy="229669"/>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solidFill>
                <a:schemeClr val="lt1"/>
              </a:solidFill>
              <a:sym typeface="Arial" panose="020B0704020202020204" pitchFamily="34" charset="0"/>
            </a:endParaRPr>
          </a:p>
        </p:txBody>
      </p:sp>
      <p:sp>
        <p:nvSpPr>
          <p:cNvPr id="18" name="文本框 17"/>
          <p:cNvSpPr txBox="1"/>
          <p:nvPr>
            <p:custDataLst>
              <p:tags r:id="rId6"/>
            </p:custDataLst>
          </p:nvPr>
        </p:nvSpPr>
        <p:spPr>
          <a:xfrm>
            <a:off x="8972859" y="3416084"/>
            <a:ext cx="1097280" cy="368300"/>
          </a:xfrm>
          <a:prstGeom prst="rect">
            <a:avLst/>
          </a:prstGeom>
          <a:noFill/>
        </p:spPr>
        <p:txBody>
          <a:bodyPr wrap="none" rtlCol="0">
            <a:spAutoFit/>
          </a:bodyPr>
          <a:lstStyle/>
          <a:p>
            <a:pPr algn="ctr"/>
            <a:r>
              <a:rPr lang="zh-CN" altLang="en-US" dirty="0">
                <a:solidFill>
                  <a:srgbClr val="E61817"/>
                </a:solidFill>
                <a:latin typeface="腾祥澜黑简" panose="01010104010101010101" pitchFamily="2" charset="-122"/>
                <a:ea typeface="腾祥澜黑简" panose="01010104010101010101" pitchFamily="2" charset="-122"/>
              </a:rPr>
              <a:t>关键点四</a:t>
            </a:r>
            <a:endParaRPr lang="zh-CN" altLang="en-US" dirty="0">
              <a:solidFill>
                <a:srgbClr val="E61817"/>
              </a:solidFill>
              <a:latin typeface="腾祥澜黑简" panose="01010104010101010101" pitchFamily="2" charset="-122"/>
              <a:ea typeface="腾祥澜黑简" panose="01010104010101010101" pitchFamily="2" charset="-122"/>
            </a:endParaRPr>
          </a:p>
        </p:txBody>
      </p:sp>
      <p:sp>
        <p:nvSpPr>
          <p:cNvPr id="19" name="文本框 18"/>
          <p:cNvSpPr txBox="1"/>
          <p:nvPr>
            <p:custDataLst>
              <p:tags r:id="rId7"/>
            </p:custDataLst>
          </p:nvPr>
        </p:nvSpPr>
        <p:spPr>
          <a:xfrm>
            <a:off x="6535815" y="4185084"/>
            <a:ext cx="1097280" cy="368300"/>
          </a:xfrm>
          <a:prstGeom prst="rect">
            <a:avLst/>
          </a:prstGeom>
          <a:noFill/>
        </p:spPr>
        <p:txBody>
          <a:bodyPr wrap="none" rtlCol="0">
            <a:spAutoFit/>
          </a:bodyPr>
          <a:lstStyle/>
          <a:p>
            <a:pPr algn="ctr"/>
            <a:r>
              <a:rPr lang="zh-CN" altLang="en-US" dirty="0">
                <a:solidFill>
                  <a:srgbClr val="E61817"/>
                </a:solidFill>
                <a:latin typeface="腾祥澜黑简" panose="01010104010101010101" pitchFamily="2" charset="-122"/>
                <a:ea typeface="腾祥澜黑简" panose="01010104010101010101" pitchFamily="2" charset="-122"/>
              </a:rPr>
              <a:t>关键点三</a:t>
            </a:r>
            <a:endParaRPr lang="zh-CN" altLang="en-US" dirty="0">
              <a:solidFill>
                <a:srgbClr val="E61817"/>
              </a:solidFill>
              <a:latin typeface="腾祥澜黑简" panose="01010104010101010101" pitchFamily="2" charset="-122"/>
              <a:ea typeface="腾祥澜黑简" panose="01010104010101010101" pitchFamily="2" charset="-122"/>
            </a:endParaRPr>
          </a:p>
        </p:txBody>
      </p:sp>
      <p:sp>
        <p:nvSpPr>
          <p:cNvPr id="20" name="文本框 19"/>
          <p:cNvSpPr txBox="1"/>
          <p:nvPr>
            <p:custDataLst>
              <p:tags r:id="rId8"/>
            </p:custDataLst>
          </p:nvPr>
        </p:nvSpPr>
        <p:spPr>
          <a:xfrm>
            <a:off x="3670143" y="3416084"/>
            <a:ext cx="1097280" cy="368300"/>
          </a:xfrm>
          <a:prstGeom prst="rect">
            <a:avLst/>
          </a:prstGeom>
          <a:noFill/>
        </p:spPr>
        <p:txBody>
          <a:bodyPr wrap="none" rtlCol="0">
            <a:spAutoFit/>
          </a:bodyPr>
          <a:lstStyle/>
          <a:p>
            <a:pPr algn="ctr"/>
            <a:r>
              <a:rPr lang="zh-CN" altLang="en-US" dirty="0">
                <a:solidFill>
                  <a:srgbClr val="E61817"/>
                </a:solidFill>
                <a:latin typeface="腾祥澜黑简" panose="01010104010101010101" pitchFamily="2" charset="-122"/>
                <a:ea typeface="腾祥澜黑简" panose="01010104010101010101" pitchFamily="2" charset="-122"/>
              </a:rPr>
              <a:t>关键点二</a:t>
            </a:r>
            <a:endParaRPr lang="zh-CN" altLang="en-US" dirty="0">
              <a:solidFill>
                <a:srgbClr val="E61817"/>
              </a:solidFill>
              <a:latin typeface="腾祥澜黑简" panose="01010104010101010101" pitchFamily="2" charset="-122"/>
              <a:ea typeface="腾祥澜黑简" panose="01010104010101010101" pitchFamily="2" charset="-122"/>
            </a:endParaRPr>
          </a:p>
        </p:txBody>
      </p:sp>
      <p:sp>
        <p:nvSpPr>
          <p:cNvPr id="21" name="文本框 20"/>
          <p:cNvSpPr txBox="1"/>
          <p:nvPr>
            <p:custDataLst>
              <p:tags r:id="rId9"/>
            </p:custDataLst>
          </p:nvPr>
        </p:nvSpPr>
        <p:spPr>
          <a:xfrm>
            <a:off x="1492813" y="4185084"/>
            <a:ext cx="1097280" cy="368300"/>
          </a:xfrm>
          <a:prstGeom prst="rect">
            <a:avLst/>
          </a:prstGeom>
          <a:noFill/>
        </p:spPr>
        <p:txBody>
          <a:bodyPr wrap="none" rtlCol="0">
            <a:spAutoFit/>
          </a:bodyPr>
          <a:lstStyle/>
          <a:p>
            <a:pPr algn="ctr"/>
            <a:r>
              <a:rPr lang="zh-CN" altLang="en-US" dirty="0">
                <a:solidFill>
                  <a:srgbClr val="E61817"/>
                </a:solidFill>
                <a:latin typeface="腾祥澜黑简" panose="01010104010101010101" pitchFamily="2" charset="-122"/>
                <a:ea typeface="腾祥澜黑简" panose="01010104010101010101" pitchFamily="2" charset="-122"/>
              </a:rPr>
              <a:t>关键点一</a:t>
            </a:r>
            <a:endParaRPr lang="zh-CN" altLang="en-US" dirty="0">
              <a:solidFill>
                <a:srgbClr val="E61817"/>
              </a:solidFill>
              <a:latin typeface="腾祥澜黑简" panose="01010104010101010101" pitchFamily="2" charset="-122"/>
              <a:ea typeface="腾祥澜黑简" panose="01010104010101010101" pitchFamily="2" charset="-122"/>
            </a:endParaRPr>
          </a:p>
        </p:txBody>
      </p:sp>
      <p:grpSp>
        <p:nvGrpSpPr>
          <p:cNvPr id="37" name="组合 36"/>
          <p:cNvGrpSpPr/>
          <p:nvPr>
            <p:custDataLst>
              <p:tags r:id="rId10"/>
            </p:custDataLst>
          </p:nvPr>
        </p:nvGrpSpPr>
        <p:grpSpPr>
          <a:xfrm>
            <a:off x="608330" y="1241425"/>
            <a:ext cx="2851785" cy="2505710"/>
            <a:chOff x="1129666" y="1851697"/>
            <a:chExt cx="2670662" cy="1827188"/>
          </a:xfrm>
          <a:solidFill>
            <a:srgbClr val="E61817"/>
          </a:solidFill>
        </p:grpSpPr>
        <p:sp>
          <p:nvSpPr>
            <p:cNvPr id="8" name="任意多边形 8"/>
            <p:cNvSpPr/>
            <p:nvPr>
              <p:custDataLst>
                <p:tags r:id="rId11"/>
              </p:custDataLst>
            </p:nvPr>
          </p:nvSpPr>
          <p:spPr bwMode="auto">
            <a:xfrm>
              <a:off x="1129666" y="1851697"/>
              <a:ext cx="2670662" cy="1827188"/>
            </a:xfrm>
            <a:custGeom>
              <a:avLst/>
              <a:gdLst>
                <a:gd name="T0" fmla="*/ 0 w 2085974"/>
                <a:gd name="T1" fmla="*/ 0 h 1427162"/>
                <a:gd name="T2" fmla="*/ 2085978 w 2085974"/>
                <a:gd name="T3" fmla="*/ 0 h 1427162"/>
                <a:gd name="T4" fmla="*/ 2085978 w 2085974"/>
                <a:gd name="T5" fmla="*/ 1242606 h 1427162"/>
                <a:gd name="T6" fmla="*/ 1356851 w 2085974"/>
                <a:gd name="T7" fmla="*/ 1242606 h 1427162"/>
                <a:gd name="T8" fmla="*/ 1042991 w 2085974"/>
                <a:gd name="T9" fmla="*/ 1427162 h 1427162"/>
                <a:gd name="T10" fmla="*/ 729127 w 2085974"/>
                <a:gd name="T11" fmla="*/ 1242606 h 1427162"/>
                <a:gd name="T12" fmla="*/ 0 w 2085974"/>
                <a:gd name="T13" fmla="*/ 1242606 h 1427162"/>
                <a:gd name="T14" fmla="*/ 0 w 2085974"/>
                <a:gd name="T15" fmla="*/ 0 h 14271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85974" h="1427162">
                  <a:moveTo>
                    <a:pt x="0" y="0"/>
                  </a:moveTo>
                  <a:lnTo>
                    <a:pt x="2085974" y="0"/>
                  </a:lnTo>
                  <a:lnTo>
                    <a:pt x="2085974" y="1242606"/>
                  </a:lnTo>
                  <a:lnTo>
                    <a:pt x="1356847" y="1242606"/>
                  </a:lnTo>
                  <a:lnTo>
                    <a:pt x="1042987" y="1427162"/>
                  </a:lnTo>
                  <a:lnTo>
                    <a:pt x="729127" y="1242606"/>
                  </a:lnTo>
                  <a:lnTo>
                    <a:pt x="0" y="1242606"/>
                  </a:lnTo>
                  <a:lnTo>
                    <a:pt x="0" y="0"/>
                  </a:lnTo>
                  <a:close/>
                </a:path>
              </a:pathLst>
            </a:cu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solidFill>
                  <a:schemeClr val="lt1"/>
                </a:solidFill>
              </a:endParaRPr>
            </a:p>
          </p:txBody>
        </p:sp>
        <p:grpSp>
          <p:nvGrpSpPr>
            <p:cNvPr id="22" name="组合 21"/>
            <p:cNvGrpSpPr/>
            <p:nvPr/>
          </p:nvGrpSpPr>
          <p:grpSpPr>
            <a:xfrm>
              <a:off x="1294907" y="1941328"/>
              <a:ext cx="2333044" cy="1333630"/>
              <a:chOff x="2596277" y="4307220"/>
              <a:chExt cx="1958615" cy="1119596"/>
            </a:xfrm>
            <a:grpFill/>
          </p:grpSpPr>
          <p:sp>
            <p:nvSpPr>
              <p:cNvPr id="23" name="11"/>
              <p:cNvSpPr txBox="1">
                <a:spLocks noChangeArrowheads="1"/>
              </p:cNvSpPr>
              <p:nvPr>
                <p:custDataLst>
                  <p:tags r:id="rId12"/>
                </p:custDataLst>
              </p:nvPr>
            </p:nvSpPr>
            <p:spPr bwMode="auto">
              <a:xfrm>
                <a:off x="2596277" y="4307220"/>
                <a:ext cx="1952625" cy="188147"/>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eaLnBrk="1" hangingPunct="1">
                  <a:spcBef>
                    <a:spcPct val="20000"/>
                  </a:spcBef>
                </a:pPr>
                <a:r>
                  <a:rPr lang="zh-CN" altLang="en-US" sz="2000" spc="300" dirty="0">
                    <a:solidFill>
                      <a:schemeClr val="bg1"/>
                    </a:solidFill>
                    <a:latin typeface="黑体" panose="02010609060101010101" charset="-122"/>
                    <a:ea typeface="黑体" panose="02010609060101010101" charset="-122"/>
                    <a:sym typeface="Arial" panose="020B0704020202020204" pitchFamily="34" charset="0"/>
                  </a:rPr>
                  <a:t>支委会设置</a:t>
                </a:r>
                <a:endParaRPr lang="zh-CN" altLang="en-US" sz="2000" spc="300" dirty="0">
                  <a:solidFill>
                    <a:schemeClr val="bg1"/>
                  </a:solidFill>
                  <a:latin typeface="黑体" panose="02010609060101010101" charset="-122"/>
                  <a:ea typeface="黑体" panose="02010609060101010101" charset="-122"/>
                  <a:sym typeface="Arial" panose="020B0704020202020204" pitchFamily="34" charset="0"/>
                </a:endParaRPr>
              </a:p>
            </p:txBody>
          </p:sp>
          <p:sp>
            <p:nvSpPr>
              <p:cNvPr id="24" name="9"/>
              <p:cNvSpPr txBox="1">
                <a:spLocks noChangeArrowheads="1"/>
              </p:cNvSpPr>
              <p:nvPr>
                <p:custDataLst>
                  <p:tags r:id="rId13"/>
                </p:custDataLst>
              </p:nvPr>
            </p:nvSpPr>
            <p:spPr bwMode="auto">
              <a:xfrm>
                <a:off x="2602267" y="4578988"/>
                <a:ext cx="1952625" cy="847828"/>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spcBef>
                    <a:spcPct val="20000"/>
                  </a:spcBef>
                </a:pPr>
                <a:r>
                  <a:rPr lang="en-US" altLang="zh-CN" dirty="0">
                    <a:solidFill>
                      <a:schemeClr val="bg1"/>
                    </a:solidFill>
                    <a:latin typeface="楷体_GB2312" charset="0"/>
                    <a:ea typeface="楷体_GB2312" charset="0"/>
                    <a:cs typeface="楷体_GB2312" charset="0"/>
                  </a:rPr>
                  <a:t>    </a:t>
                </a:r>
                <a:r>
                  <a:rPr lang="zh-CN" altLang="en-US" dirty="0">
                    <a:solidFill>
                      <a:schemeClr val="bg1"/>
                    </a:solidFill>
                    <a:latin typeface="楷体_GB2312" charset="0"/>
                    <a:ea typeface="楷体_GB2312" charset="0"/>
                    <a:cs typeface="楷体_GB2312" charset="0"/>
                  </a:rPr>
                  <a:t>正式党员</a:t>
                </a:r>
                <a:r>
                  <a:rPr lang="en-US" altLang="zh-CN" dirty="0">
                    <a:solidFill>
                      <a:schemeClr val="bg1"/>
                    </a:solidFill>
                    <a:latin typeface="楷体_GB2312" charset="0"/>
                    <a:ea typeface="楷体_GB2312" charset="0"/>
                    <a:cs typeface="楷体_GB2312" charset="0"/>
                  </a:rPr>
                  <a:t>7</a:t>
                </a:r>
                <a:r>
                  <a:rPr lang="zh-CN" altLang="en-US" dirty="0">
                    <a:solidFill>
                      <a:schemeClr val="bg1"/>
                    </a:solidFill>
                    <a:latin typeface="楷体_GB2312" charset="0"/>
                    <a:ea typeface="楷体_GB2312" charset="0"/>
                    <a:cs typeface="楷体_GB2312" charset="0"/>
                  </a:rPr>
                  <a:t>人以上（含</a:t>
                </a:r>
                <a:r>
                  <a:rPr lang="en-US" altLang="zh-CN" dirty="0">
                    <a:solidFill>
                      <a:schemeClr val="bg1"/>
                    </a:solidFill>
                    <a:latin typeface="楷体_GB2312" charset="0"/>
                    <a:ea typeface="楷体_GB2312" charset="0"/>
                    <a:cs typeface="楷体_GB2312" charset="0"/>
                  </a:rPr>
                  <a:t>7</a:t>
                </a:r>
                <a:r>
                  <a:rPr lang="zh-CN" altLang="en-US" dirty="0">
                    <a:solidFill>
                      <a:schemeClr val="bg1"/>
                    </a:solidFill>
                    <a:latin typeface="楷体_GB2312" charset="0"/>
                    <a:ea typeface="楷体_GB2312" charset="0"/>
                    <a:cs typeface="楷体_GB2312" charset="0"/>
                  </a:rPr>
                  <a:t>人）才可设置支部委员会。不足</a:t>
                </a:r>
                <a:r>
                  <a:rPr lang="en-US" altLang="zh-CN" dirty="0">
                    <a:solidFill>
                      <a:schemeClr val="bg1"/>
                    </a:solidFill>
                    <a:latin typeface="楷体_GB2312" charset="0"/>
                    <a:ea typeface="楷体_GB2312" charset="0"/>
                    <a:cs typeface="楷体_GB2312" charset="0"/>
                  </a:rPr>
                  <a:t>7</a:t>
                </a:r>
                <a:r>
                  <a:rPr lang="zh-CN" altLang="en-US" dirty="0">
                    <a:solidFill>
                      <a:schemeClr val="bg1"/>
                    </a:solidFill>
                    <a:latin typeface="楷体_GB2312" charset="0"/>
                    <a:ea typeface="楷体_GB2312" charset="0"/>
                    <a:cs typeface="楷体_GB2312" charset="0"/>
                  </a:rPr>
                  <a:t>人，一般只设</a:t>
                </a:r>
                <a:r>
                  <a:rPr lang="en-US" altLang="zh-CN" dirty="0">
                    <a:solidFill>
                      <a:schemeClr val="bg1"/>
                    </a:solidFill>
                    <a:latin typeface="楷体_GB2312" charset="0"/>
                    <a:ea typeface="楷体_GB2312" charset="0"/>
                    <a:cs typeface="楷体_GB2312" charset="0"/>
                  </a:rPr>
                  <a:t>1</a:t>
                </a:r>
                <a:r>
                  <a:rPr lang="zh-CN" altLang="en-US" dirty="0">
                    <a:solidFill>
                      <a:schemeClr val="bg1"/>
                    </a:solidFill>
                    <a:latin typeface="楷体_GB2312" charset="0"/>
                    <a:ea typeface="楷体_GB2312" charset="0"/>
                    <a:cs typeface="楷体_GB2312" charset="0"/>
                  </a:rPr>
                  <a:t>名书记，必要时设置</a:t>
                </a:r>
                <a:r>
                  <a:rPr lang="en-US" altLang="zh-CN" dirty="0">
                    <a:solidFill>
                      <a:schemeClr val="bg1"/>
                    </a:solidFill>
                    <a:latin typeface="楷体_GB2312" charset="0"/>
                    <a:ea typeface="楷体_GB2312" charset="0"/>
                    <a:cs typeface="楷体_GB2312" charset="0"/>
                  </a:rPr>
                  <a:t>1</a:t>
                </a:r>
                <a:r>
                  <a:rPr lang="zh-CN" altLang="en-US" dirty="0">
                    <a:solidFill>
                      <a:schemeClr val="bg1"/>
                    </a:solidFill>
                    <a:latin typeface="楷体_GB2312" charset="0"/>
                    <a:ea typeface="楷体_GB2312" charset="0"/>
                    <a:cs typeface="楷体_GB2312" charset="0"/>
                  </a:rPr>
                  <a:t>名副书记。</a:t>
                </a:r>
                <a:endParaRPr lang="zh-CN" altLang="en-US" dirty="0">
                  <a:solidFill>
                    <a:schemeClr val="bg1"/>
                  </a:solidFill>
                  <a:latin typeface="楷体_GB2312" charset="0"/>
                  <a:ea typeface="楷体_GB2312" charset="0"/>
                  <a:cs typeface="楷体_GB2312" charset="0"/>
                </a:endParaRPr>
              </a:p>
            </p:txBody>
          </p:sp>
        </p:grpSp>
      </p:grpSp>
      <p:grpSp>
        <p:nvGrpSpPr>
          <p:cNvPr id="38" name="组合 37"/>
          <p:cNvGrpSpPr/>
          <p:nvPr>
            <p:custDataLst>
              <p:tags r:id="rId14"/>
            </p:custDataLst>
          </p:nvPr>
        </p:nvGrpSpPr>
        <p:grpSpPr>
          <a:xfrm>
            <a:off x="2849245" y="4226560"/>
            <a:ext cx="2740025" cy="2205355"/>
            <a:chOff x="2971082" y="4300820"/>
            <a:chExt cx="2670662" cy="1810929"/>
          </a:xfrm>
          <a:solidFill>
            <a:srgbClr val="E61817"/>
          </a:solidFill>
        </p:grpSpPr>
        <p:sp>
          <p:nvSpPr>
            <p:cNvPr id="15" name="任意多边形 17"/>
            <p:cNvSpPr/>
            <p:nvPr>
              <p:custDataLst>
                <p:tags r:id="rId15"/>
              </p:custDataLst>
            </p:nvPr>
          </p:nvSpPr>
          <p:spPr bwMode="auto">
            <a:xfrm>
              <a:off x="2971082" y="4300820"/>
              <a:ext cx="2670662" cy="1810929"/>
            </a:xfrm>
            <a:custGeom>
              <a:avLst/>
              <a:gdLst>
                <a:gd name="T0" fmla="*/ 1042671 w 2085975"/>
                <a:gd name="T1" fmla="*/ 0 h 1415098"/>
                <a:gd name="T2" fmla="*/ 1335076 w 2085975"/>
                <a:gd name="T3" fmla="*/ 171816 h 1415098"/>
                <a:gd name="T4" fmla="*/ 2085975 w 2085975"/>
                <a:gd name="T5" fmla="*/ 171816 h 1415098"/>
                <a:gd name="T6" fmla="*/ 2085975 w 2085975"/>
                <a:gd name="T7" fmla="*/ 1412560 h 1415098"/>
                <a:gd name="T8" fmla="*/ 0 w 2085975"/>
                <a:gd name="T9" fmla="*/ 1412560 h 1415098"/>
                <a:gd name="T10" fmla="*/ 0 w 2085975"/>
                <a:gd name="T11" fmla="*/ 171816 h 1415098"/>
                <a:gd name="T12" fmla="*/ 750266 w 2085975"/>
                <a:gd name="T13" fmla="*/ 171816 h 1415098"/>
                <a:gd name="T14" fmla="*/ 1042671 w 2085975"/>
                <a:gd name="T15" fmla="*/ 0 h 14150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85975" h="1415098">
                  <a:moveTo>
                    <a:pt x="1042671" y="0"/>
                  </a:moveTo>
                  <a:lnTo>
                    <a:pt x="1335076" y="172124"/>
                  </a:lnTo>
                  <a:lnTo>
                    <a:pt x="2085975" y="172124"/>
                  </a:lnTo>
                  <a:lnTo>
                    <a:pt x="2085975" y="1415098"/>
                  </a:lnTo>
                  <a:lnTo>
                    <a:pt x="0" y="1415098"/>
                  </a:lnTo>
                  <a:lnTo>
                    <a:pt x="0" y="172124"/>
                  </a:lnTo>
                  <a:lnTo>
                    <a:pt x="750266" y="172124"/>
                  </a:lnTo>
                  <a:lnTo>
                    <a:pt x="1042671" y="0"/>
                  </a:lnTo>
                  <a:close/>
                </a:path>
              </a:pathLst>
            </a:cu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solidFill>
                  <a:schemeClr val="lt1"/>
                </a:solidFill>
              </a:endParaRPr>
            </a:p>
          </p:txBody>
        </p:sp>
        <p:grpSp>
          <p:nvGrpSpPr>
            <p:cNvPr id="25" name="组合 24"/>
            <p:cNvGrpSpPr/>
            <p:nvPr/>
          </p:nvGrpSpPr>
          <p:grpSpPr>
            <a:xfrm>
              <a:off x="3143457" y="4688177"/>
              <a:ext cx="2325910" cy="1409994"/>
              <a:chOff x="2602267" y="4377591"/>
              <a:chExt cx="1952626" cy="1183706"/>
            </a:xfrm>
            <a:grpFill/>
          </p:grpSpPr>
          <p:sp>
            <p:nvSpPr>
              <p:cNvPr id="26" name="11"/>
              <p:cNvSpPr txBox="1">
                <a:spLocks noChangeArrowheads="1"/>
              </p:cNvSpPr>
              <p:nvPr>
                <p:custDataLst>
                  <p:tags r:id="rId16"/>
                </p:custDataLst>
              </p:nvPr>
            </p:nvSpPr>
            <p:spPr bwMode="auto">
              <a:xfrm>
                <a:off x="2602268" y="4377591"/>
                <a:ext cx="1952625" cy="211869"/>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eaLnBrk="1" hangingPunct="1">
                  <a:spcBef>
                    <a:spcPct val="20000"/>
                  </a:spcBef>
                </a:pPr>
                <a:r>
                  <a:rPr lang="zh-CN" altLang="en-US" sz="2000" spc="300" dirty="0">
                    <a:solidFill>
                      <a:schemeClr val="bg1"/>
                    </a:solidFill>
                    <a:latin typeface="黑体" panose="02010609060101010101" charset="-122"/>
                    <a:ea typeface="黑体" panose="02010609060101010101" charset="-122"/>
                    <a:sym typeface="Arial" panose="020B0704020202020204" pitchFamily="34" charset="0"/>
                  </a:rPr>
                  <a:t>支委会人数</a:t>
                </a:r>
                <a:endParaRPr lang="zh-CN" altLang="en-US" sz="2000" spc="300" dirty="0">
                  <a:solidFill>
                    <a:schemeClr val="bg1"/>
                  </a:solidFill>
                  <a:latin typeface="黑体" panose="02010609060101010101" charset="-122"/>
                  <a:ea typeface="黑体" panose="02010609060101010101" charset="-122"/>
                  <a:sym typeface="Arial" panose="020B0704020202020204" pitchFamily="34" charset="0"/>
                </a:endParaRPr>
              </a:p>
            </p:txBody>
          </p:sp>
          <p:sp>
            <p:nvSpPr>
              <p:cNvPr id="27" name="9"/>
              <p:cNvSpPr txBox="1">
                <a:spLocks noChangeArrowheads="1"/>
              </p:cNvSpPr>
              <p:nvPr>
                <p:custDataLst>
                  <p:tags r:id="rId17"/>
                </p:custDataLst>
              </p:nvPr>
            </p:nvSpPr>
            <p:spPr bwMode="auto">
              <a:xfrm>
                <a:off x="2602267" y="4606571"/>
                <a:ext cx="1952625" cy="954726"/>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spcBef>
                    <a:spcPct val="20000"/>
                  </a:spcBef>
                </a:pPr>
                <a:r>
                  <a:rPr lang="en-US" altLang="zh-CN" dirty="0">
                    <a:solidFill>
                      <a:schemeClr val="bg1"/>
                    </a:solidFill>
                    <a:latin typeface="楷体_GB2312" charset="0"/>
                    <a:ea typeface="楷体_GB2312" charset="0"/>
                    <a:cs typeface="楷体_GB2312" charset="0"/>
                  </a:rPr>
                  <a:t>    </a:t>
                </a:r>
                <a:r>
                  <a:rPr lang="zh-CN" altLang="en-US" dirty="0">
                    <a:solidFill>
                      <a:schemeClr val="bg1"/>
                    </a:solidFill>
                    <a:latin typeface="楷体_GB2312" charset="0"/>
                    <a:ea typeface="楷体_GB2312" charset="0"/>
                    <a:cs typeface="楷体_GB2312" charset="0"/>
                  </a:rPr>
                  <a:t>支委会由</a:t>
                </a:r>
                <a:r>
                  <a:rPr lang="en-US" altLang="zh-CN" dirty="0">
                    <a:solidFill>
                      <a:schemeClr val="bg1"/>
                    </a:solidFill>
                    <a:latin typeface="楷体_GB2312" charset="0"/>
                    <a:ea typeface="楷体_GB2312" charset="0"/>
                    <a:cs typeface="楷体_GB2312" charset="0"/>
                  </a:rPr>
                  <a:t>3</a:t>
                </a:r>
                <a:r>
                  <a:rPr lang="zh-CN" altLang="en-US" dirty="0">
                    <a:solidFill>
                      <a:schemeClr val="bg1"/>
                    </a:solidFill>
                    <a:latin typeface="楷体_GB2312" charset="0"/>
                    <a:ea typeface="楷体_GB2312" charset="0"/>
                    <a:cs typeface="楷体_GB2312" charset="0"/>
                  </a:rPr>
                  <a:t>至</a:t>
                </a:r>
                <a:r>
                  <a:rPr lang="en-US" altLang="zh-CN" dirty="0">
                    <a:solidFill>
                      <a:schemeClr val="bg1"/>
                    </a:solidFill>
                    <a:latin typeface="楷体_GB2312" charset="0"/>
                    <a:ea typeface="楷体_GB2312" charset="0"/>
                    <a:cs typeface="楷体_GB2312" charset="0"/>
                  </a:rPr>
                  <a:t>5</a:t>
                </a:r>
                <a:r>
                  <a:rPr lang="zh-CN" altLang="en-US" dirty="0">
                    <a:solidFill>
                      <a:schemeClr val="bg1"/>
                    </a:solidFill>
                    <a:latin typeface="楷体_GB2312" charset="0"/>
                    <a:ea typeface="楷体_GB2312" charset="0"/>
                    <a:cs typeface="楷体_GB2312" charset="0"/>
                  </a:rPr>
                  <a:t>人组成，</a:t>
                </a:r>
                <a:r>
                  <a:rPr lang="zh-CN" altLang="en-US" dirty="0">
                    <a:solidFill>
                      <a:schemeClr val="bg1"/>
                    </a:solidFill>
                    <a:latin typeface="楷体_GB2312" charset="0"/>
                    <a:ea typeface="楷体_GB2312" charset="0"/>
                    <a:cs typeface="楷体_GB2312" charset="0"/>
                    <a:sym typeface="+mn-ea"/>
                  </a:rPr>
                  <a:t>不少过</a:t>
                </a:r>
                <a:r>
                  <a:rPr lang="en-US" altLang="zh-CN" dirty="0">
                    <a:solidFill>
                      <a:schemeClr val="bg1"/>
                    </a:solidFill>
                    <a:latin typeface="楷体_GB2312" charset="0"/>
                    <a:ea typeface="楷体_GB2312" charset="0"/>
                    <a:cs typeface="楷体_GB2312" charset="0"/>
                    <a:sym typeface="+mn-ea"/>
                  </a:rPr>
                  <a:t>7</a:t>
                </a:r>
                <a:r>
                  <a:rPr lang="zh-CN" altLang="en-US" dirty="0">
                    <a:solidFill>
                      <a:schemeClr val="bg1"/>
                    </a:solidFill>
                    <a:latin typeface="楷体_GB2312" charset="0"/>
                    <a:ea typeface="楷体_GB2312" charset="0"/>
                    <a:cs typeface="楷体_GB2312" charset="0"/>
                    <a:sym typeface="+mn-ea"/>
                  </a:rPr>
                  <a:t>人，</a:t>
                </a:r>
                <a:r>
                  <a:rPr lang="zh-CN" altLang="en-US" dirty="0">
                    <a:solidFill>
                      <a:schemeClr val="bg1"/>
                    </a:solidFill>
                    <a:latin typeface="楷体_GB2312" charset="0"/>
                    <a:ea typeface="楷体_GB2312" charset="0"/>
                    <a:cs typeface="楷体_GB2312" charset="0"/>
                  </a:rPr>
                  <a:t>支部委员人数不能超过支部党员人数的半数，原则上为奇数。</a:t>
                </a:r>
                <a:endParaRPr lang="zh-CN" altLang="en-US" dirty="0">
                  <a:solidFill>
                    <a:schemeClr val="bg1"/>
                  </a:solidFill>
                  <a:latin typeface="楷体_GB2312" charset="0"/>
                  <a:ea typeface="楷体_GB2312" charset="0"/>
                  <a:cs typeface="楷体_GB2312" charset="0"/>
                </a:endParaRPr>
              </a:p>
            </p:txBody>
          </p:sp>
        </p:grpSp>
      </p:grpSp>
      <p:grpSp>
        <p:nvGrpSpPr>
          <p:cNvPr id="40" name="组合 39"/>
          <p:cNvGrpSpPr/>
          <p:nvPr>
            <p:custDataLst>
              <p:tags r:id="rId18"/>
            </p:custDataLst>
          </p:nvPr>
        </p:nvGrpSpPr>
        <p:grpSpPr>
          <a:xfrm>
            <a:off x="8122920" y="4225290"/>
            <a:ext cx="2797175" cy="2190115"/>
            <a:chOff x="6653913" y="4300820"/>
            <a:chExt cx="2670662" cy="1944550"/>
          </a:xfrm>
          <a:solidFill>
            <a:srgbClr val="E61817"/>
          </a:solidFill>
        </p:grpSpPr>
        <p:sp>
          <p:nvSpPr>
            <p:cNvPr id="16" name="任意多边形 18"/>
            <p:cNvSpPr/>
            <p:nvPr>
              <p:custDataLst>
                <p:tags r:id="rId19"/>
              </p:custDataLst>
            </p:nvPr>
          </p:nvSpPr>
          <p:spPr bwMode="auto">
            <a:xfrm>
              <a:off x="6653913" y="4300820"/>
              <a:ext cx="2670662" cy="1944550"/>
            </a:xfrm>
            <a:custGeom>
              <a:avLst/>
              <a:gdLst>
                <a:gd name="T0" fmla="*/ 1042671 w 2085975"/>
                <a:gd name="T1" fmla="*/ 0 h 1415098"/>
                <a:gd name="T2" fmla="*/ 1335076 w 2085975"/>
                <a:gd name="T3" fmla="*/ 171816 h 1415098"/>
                <a:gd name="T4" fmla="*/ 2085975 w 2085975"/>
                <a:gd name="T5" fmla="*/ 171816 h 1415098"/>
                <a:gd name="T6" fmla="*/ 2085975 w 2085975"/>
                <a:gd name="T7" fmla="*/ 1412560 h 1415098"/>
                <a:gd name="T8" fmla="*/ 0 w 2085975"/>
                <a:gd name="T9" fmla="*/ 1412560 h 1415098"/>
                <a:gd name="T10" fmla="*/ 0 w 2085975"/>
                <a:gd name="T11" fmla="*/ 171816 h 1415098"/>
                <a:gd name="T12" fmla="*/ 750266 w 2085975"/>
                <a:gd name="T13" fmla="*/ 171816 h 1415098"/>
                <a:gd name="T14" fmla="*/ 1042671 w 2085975"/>
                <a:gd name="T15" fmla="*/ 0 h 14150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85975" h="1415098">
                  <a:moveTo>
                    <a:pt x="1042671" y="0"/>
                  </a:moveTo>
                  <a:lnTo>
                    <a:pt x="1335076" y="172124"/>
                  </a:lnTo>
                  <a:lnTo>
                    <a:pt x="2085975" y="172124"/>
                  </a:lnTo>
                  <a:lnTo>
                    <a:pt x="2085975" y="1415098"/>
                  </a:lnTo>
                  <a:lnTo>
                    <a:pt x="0" y="1415098"/>
                  </a:lnTo>
                  <a:lnTo>
                    <a:pt x="0" y="172124"/>
                  </a:lnTo>
                  <a:lnTo>
                    <a:pt x="750266" y="172124"/>
                  </a:lnTo>
                  <a:lnTo>
                    <a:pt x="1042671" y="0"/>
                  </a:lnTo>
                  <a:close/>
                </a:path>
              </a:pathLst>
            </a:cu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solidFill>
                  <a:schemeClr val="lt1"/>
                </a:solidFill>
              </a:endParaRPr>
            </a:p>
          </p:txBody>
        </p:sp>
        <p:grpSp>
          <p:nvGrpSpPr>
            <p:cNvPr id="28" name="组合 27"/>
            <p:cNvGrpSpPr/>
            <p:nvPr/>
          </p:nvGrpSpPr>
          <p:grpSpPr>
            <a:xfrm>
              <a:off x="6826288" y="4709108"/>
              <a:ext cx="2325910" cy="1344091"/>
              <a:chOff x="2602267" y="4395163"/>
              <a:chExt cx="1952626" cy="1128379"/>
            </a:xfrm>
            <a:grpFill/>
          </p:grpSpPr>
          <p:sp>
            <p:nvSpPr>
              <p:cNvPr id="29" name="11"/>
              <p:cNvSpPr txBox="1">
                <a:spLocks noChangeArrowheads="1"/>
              </p:cNvSpPr>
              <p:nvPr>
                <p:custDataLst>
                  <p:tags r:id="rId20"/>
                </p:custDataLst>
              </p:nvPr>
            </p:nvSpPr>
            <p:spPr bwMode="auto">
              <a:xfrm>
                <a:off x="2602268" y="4395163"/>
                <a:ext cx="1952625" cy="229085"/>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eaLnBrk="1" hangingPunct="1">
                  <a:spcBef>
                    <a:spcPct val="20000"/>
                  </a:spcBef>
                </a:pPr>
                <a:r>
                  <a:rPr lang="zh-CN" altLang="en-US" sz="2000" spc="300" dirty="0">
                    <a:solidFill>
                      <a:schemeClr val="bg1"/>
                    </a:solidFill>
                    <a:latin typeface="黑体" panose="02010609060101010101" charset="-122"/>
                    <a:ea typeface="黑体" panose="02010609060101010101" charset="-122"/>
                    <a:sym typeface="Arial" panose="020B0704020202020204" pitchFamily="34" charset="0"/>
                  </a:rPr>
                  <a:t>委员职责</a:t>
                </a:r>
                <a:endParaRPr lang="zh-CN" altLang="en-US" sz="2000" spc="300" dirty="0">
                  <a:solidFill>
                    <a:schemeClr val="bg1"/>
                  </a:solidFill>
                  <a:latin typeface="黑体" panose="02010609060101010101" charset="-122"/>
                  <a:ea typeface="黑体" panose="02010609060101010101" charset="-122"/>
                  <a:sym typeface="Arial" panose="020B0704020202020204" pitchFamily="34" charset="0"/>
                </a:endParaRPr>
              </a:p>
            </p:txBody>
          </p:sp>
          <p:sp>
            <p:nvSpPr>
              <p:cNvPr id="30" name="9"/>
              <p:cNvSpPr txBox="1">
                <a:spLocks noChangeArrowheads="1"/>
              </p:cNvSpPr>
              <p:nvPr>
                <p:custDataLst>
                  <p:tags r:id="rId21"/>
                </p:custDataLst>
              </p:nvPr>
            </p:nvSpPr>
            <p:spPr bwMode="auto">
              <a:xfrm>
                <a:off x="2602267" y="4698077"/>
                <a:ext cx="1952625" cy="825465"/>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spcBef>
                    <a:spcPct val="20000"/>
                  </a:spcBef>
                </a:pPr>
                <a:r>
                  <a:rPr lang="en-US" altLang="zh-CN" dirty="0">
                    <a:solidFill>
                      <a:schemeClr val="bg1"/>
                    </a:solidFill>
                    <a:latin typeface="楷体_GB2312" charset="0"/>
                    <a:ea typeface="楷体_GB2312" charset="0"/>
                    <a:cs typeface="楷体_GB2312" charset="0"/>
                  </a:rPr>
                  <a:t>    </a:t>
                </a:r>
                <a:r>
                  <a:rPr lang="zh-CN" altLang="en-US" dirty="0">
                    <a:solidFill>
                      <a:schemeClr val="bg1"/>
                    </a:solidFill>
                    <a:latin typeface="楷体_GB2312" charset="0"/>
                    <a:ea typeface="楷体_GB2312" charset="0"/>
                    <a:cs typeface="楷体_GB2312" charset="0"/>
                  </a:rPr>
                  <a:t>支部书记职责</a:t>
                </a:r>
                <a:r>
                  <a:rPr lang="en-US" altLang="zh-CN" dirty="0">
                    <a:solidFill>
                      <a:schemeClr val="bg1"/>
                    </a:solidFill>
                    <a:latin typeface="楷体_GB2312" charset="0"/>
                    <a:ea typeface="楷体_GB2312" charset="0"/>
                    <a:cs typeface="楷体_GB2312" charset="0"/>
                  </a:rPr>
                  <a:t>5</a:t>
                </a:r>
                <a:r>
                  <a:rPr lang="zh-CN" altLang="en-US" dirty="0">
                    <a:solidFill>
                      <a:schemeClr val="bg1"/>
                    </a:solidFill>
                    <a:latin typeface="楷体_GB2312" charset="0"/>
                    <a:ea typeface="楷体_GB2312" charset="0"/>
                    <a:cs typeface="楷体_GB2312" charset="0"/>
                  </a:rPr>
                  <a:t>条；组织委员职责</a:t>
                </a:r>
                <a:r>
                  <a:rPr lang="en-US" altLang="zh-CN" dirty="0">
                    <a:solidFill>
                      <a:schemeClr val="bg1"/>
                    </a:solidFill>
                    <a:latin typeface="楷体_GB2312" charset="0"/>
                    <a:ea typeface="楷体_GB2312" charset="0"/>
                    <a:cs typeface="楷体_GB2312" charset="0"/>
                  </a:rPr>
                  <a:t>4</a:t>
                </a:r>
                <a:r>
                  <a:rPr lang="zh-CN" altLang="en-US" dirty="0">
                    <a:solidFill>
                      <a:schemeClr val="bg1"/>
                    </a:solidFill>
                    <a:latin typeface="楷体_GB2312" charset="0"/>
                    <a:ea typeface="楷体_GB2312" charset="0"/>
                    <a:cs typeface="楷体_GB2312" charset="0"/>
                  </a:rPr>
                  <a:t>条；宣传委员职责</a:t>
                </a:r>
                <a:r>
                  <a:rPr lang="en-US" altLang="zh-CN" dirty="0">
                    <a:solidFill>
                      <a:schemeClr val="bg1"/>
                    </a:solidFill>
                    <a:latin typeface="楷体_GB2312" charset="0"/>
                    <a:ea typeface="楷体_GB2312" charset="0"/>
                    <a:cs typeface="楷体_GB2312" charset="0"/>
                  </a:rPr>
                  <a:t>4</a:t>
                </a:r>
                <a:r>
                  <a:rPr lang="zh-CN" altLang="en-US" dirty="0">
                    <a:solidFill>
                      <a:schemeClr val="bg1"/>
                    </a:solidFill>
                    <a:latin typeface="楷体_GB2312" charset="0"/>
                    <a:ea typeface="楷体_GB2312" charset="0"/>
                    <a:cs typeface="楷体_GB2312" charset="0"/>
                  </a:rPr>
                  <a:t>条；纪检委员职责</a:t>
                </a:r>
                <a:r>
                  <a:rPr lang="en-US" altLang="zh-CN" dirty="0">
                    <a:solidFill>
                      <a:schemeClr val="bg1"/>
                    </a:solidFill>
                    <a:latin typeface="楷体_GB2312" charset="0"/>
                    <a:ea typeface="楷体_GB2312" charset="0"/>
                    <a:cs typeface="楷体_GB2312" charset="0"/>
                  </a:rPr>
                  <a:t>4</a:t>
                </a:r>
                <a:r>
                  <a:rPr lang="zh-CN" altLang="en-US" dirty="0">
                    <a:solidFill>
                      <a:schemeClr val="bg1"/>
                    </a:solidFill>
                    <a:latin typeface="楷体_GB2312" charset="0"/>
                    <a:ea typeface="楷体_GB2312" charset="0"/>
                    <a:cs typeface="楷体_GB2312" charset="0"/>
                  </a:rPr>
                  <a:t>条；</a:t>
                </a:r>
                <a:endParaRPr lang="zh-CN" altLang="en-US" dirty="0">
                  <a:solidFill>
                    <a:schemeClr val="bg1"/>
                  </a:solidFill>
                  <a:latin typeface="楷体_GB2312" charset="0"/>
                  <a:ea typeface="楷体_GB2312" charset="0"/>
                  <a:cs typeface="楷体_GB2312" charset="0"/>
                </a:endParaRPr>
              </a:p>
            </p:txBody>
          </p:sp>
        </p:grpSp>
      </p:grpSp>
      <p:grpSp>
        <p:nvGrpSpPr>
          <p:cNvPr id="39" name="组合 38"/>
          <p:cNvGrpSpPr/>
          <p:nvPr>
            <p:custDataLst>
              <p:tags r:id="rId22"/>
            </p:custDataLst>
          </p:nvPr>
        </p:nvGrpSpPr>
        <p:grpSpPr>
          <a:xfrm>
            <a:off x="4888230" y="1241425"/>
            <a:ext cx="4401185" cy="2501900"/>
            <a:chOff x="4812498" y="1851697"/>
            <a:chExt cx="2670810" cy="2173605"/>
          </a:xfrm>
          <a:solidFill>
            <a:srgbClr val="E61817"/>
          </a:solidFill>
        </p:grpSpPr>
        <p:sp>
          <p:nvSpPr>
            <p:cNvPr id="10" name="任意多边形 12"/>
            <p:cNvSpPr/>
            <p:nvPr>
              <p:custDataLst>
                <p:tags r:id="rId23"/>
              </p:custDataLst>
            </p:nvPr>
          </p:nvSpPr>
          <p:spPr bwMode="auto">
            <a:xfrm>
              <a:off x="4812498" y="1851697"/>
              <a:ext cx="2670810" cy="2173605"/>
            </a:xfrm>
            <a:custGeom>
              <a:avLst/>
              <a:gdLst>
                <a:gd name="T0" fmla="*/ 0 w 2085975"/>
                <a:gd name="T1" fmla="*/ 0 h 1427163"/>
                <a:gd name="T2" fmla="*/ 2085975 w 2085975"/>
                <a:gd name="T3" fmla="*/ 0 h 1427163"/>
                <a:gd name="T4" fmla="*/ 2085975 w 2085975"/>
                <a:gd name="T5" fmla="*/ 1242603 h 1427163"/>
                <a:gd name="T6" fmla="*/ 1356847 w 2085975"/>
                <a:gd name="T7" fmla="*/ 1242603 h 1427163"/>
                <a:gd name="T8" fmla="*/ 1042987 w 2085975"/>
                <a:gd name="T9" fmla="*/ 1427159 h 1427163"/>
                <a:gd name="T10" fmla="*/ 729127 w 2085975"/>
                <a:gd name="T11" fmla="*/ 1242603 h 1427163"/>
                <a:gd name="T12" fmla="*/ 0 w 2085975"/>
                <a:gd name="T13" fmla="*/ 1242603 h 1427163"/>
                <a:gd name="T14" fmla="*/ 0 w 2085975"/>
                <a:gd name="T15" fmla="*/ 0 h 14271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85975" h="1427163">
                  <a:moveTo>
                    <a:pt x="0" y="0"/>
                  </a:moveTo>
                  <a:lnTo>
                    <a:pt x="2085975" y="0"/>
                  </a:lnTo>
                  <a:lnTo>
                    <a:pt x="2085975" y="1242607"/>
                  </a:lnTo>
                  <a:lnTo>
                    <a:pt x="1356847" y="1242607"/>
                  </a:lnTo>
                  <a:lnTo>
                    <a:pt x="1042987" y="1427163"/>
                  </a:lnTo>
                  <a:lnTo>
                    <a:pt x="729127" y="1242607"/>
                  </a:lnTo>
                  <a:lnTo>
                    <a:pt x="0" y="1242607"/>
                  </a:lnTo>
                  <a:lnTo>
                    <a:pt x="0" y="0"/>
                  </a:lnTo>
                  <a:close/>
                </a:path>
              </a:pathLst>
            </a:cu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solidFill>
                  <a:schemeClr val="lt1"/>
                </a:solidFill>
              </a:endParaRPr>
            </a:p>
          </p:txBody>
        </p:sp>
        <p:grpSp>
          <p:nvGrpSpPr>
            <p:cNvPr id="31" name="组合 30"/>
            <p:cNvGrpSpPr/>
            <p:nvPr/>
          </p:nvGrpSpPr>
          <p:grpSpPr>
            <a:xfrm>
              <a:off x="4945511" y="1957937"/>
              <a:ext cx="2459523" cy="1589379"/>
              <a:chOff x="2569222" y="4320481"/>
              <a:chExt cx="2064795" cy="1334301"/>
            </a:xfrm>
            <a:grpFill/>
          </p:grpSpPr>
          <p:sp>
            <p:nvSpPr>
              <p:cNvPr id="32" name="11"/>
              <p:cNvSpPr txBox="1">
                <a:spLocks noChangeArrowheads="1"/>
              </p:cNvSpPr>
              <p:nvPr>
                <p:custDataLst>
                  <p:tags r:id="rId24"/>
                </p:custDataLst>
              </p:nvPr>
            </p:nvSpPr>
            <p:spPr bwMode="auto">
              <a:xfrm>
                <a:off x="2604421" y="4320481"/>
                <a:ext cx="1952625" cy="224159"/>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eaLnBrk="1" hangingPunct="1">
                  <a:spcBef>
                    <a:spcPct val="20000"/>
                  </a:spcBef>
                </a:pPr>
                <a:r>
                  <a:rPr lang="zh-CN" altLang="en-US" sz="2000" spc="300" dirty="0">
                    <a:solidFill>
                      <a:schemeClr val="bg1"/>
                    </a:solidFill>
                    <a:latin typeface="黑体" panose="02010609060101010101" charset="-122"/>
                    <a:ea typeface="黑体" panose="02010609060101010101" charset="-122"/>
                    <a:sym typeface="Arial" panose="020B0704020202020204" pitchFamily="34" charset="0"/>
                  </a:rPr>
                  <a:t>委员分工</a:t>
                </a:r>
                <a:endParaRPr lang="zh-CN" altLang="en-US" sz="2000" spc="300" dirty="0">
                  <a:solidFill>
                    <a:schemeClr val="bg1"/>
                  </a:solidFill>
                  <a:latin typeface="黑体" panose="02010609060101010101" charset="-122"/>
                  <a:ea typeface="黑体" panose="02010609060101010101" charset="-122"/>
                  <a:sym typeface="Arial" panose="020B0704020202020204" pitchFamily="34" charset="0"/>
                </a:endParaRPr>
              </a:p>
            </p:txBody>
          </p:sp>
          <p:sp>
            <p:nvSpPr>
              <p:cNvPr id="33" name="9"/>
              <p:cNvSpPr txBox="1">
                <a:spLocks noChangeArrowheads="1"/>
              </p:cNvSpPr>
              <p:nvPr>
                <p:custDataLst>
                  <p:tags r:id="rId25"/>
                </p:custDataLst>
              </p:nvPr>
            </p:nvSpPr>
            <p:spPr bwMode="auto">
              <a:xfrm>
                <a:off x="2569222" y="4644677"/>
                <a:ext cx="2064795" cy="1010105"/>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spcBef>
                    <a:spcPct val="20000"/>
                  </a:spcBef>
                </a:pPr>
                <a:r>
                  <a:rPr lang="en-US" altLang="zh-CN" dirty="0">
                    <a:solidFill>
                      <a:schemeClr val="bg1"/>
                    </a:solidFill>
                    <a:latin typeface="楷体_GB2312" charset="0"/>
                    <a:ea typeface="楷体_GB2312" charset="0"/>
                    <a:cs typeface="楷体_GB2312" charset="0"/>
                  </a:rPr>
                  <a:t>    </a:t>
                </a:r>
                <a:r>
                  <a:rPr lang="zh-CN" altLang="en-US" dirty="0">
                    <a:solidFill>
                      <a:schemeClr val="bg1"/>
                    </a:solidFill>
                    <a:latin typeface="楷体_GB2312" charset="0"/>
                    <a:ea typeface="楷体_GB2312" charset="0"/>
                    <a:cs typeface="楷体_GB2312" charset="0"/>
                  </a:rPr>
                  <a:t>支委中必须包含组织委员、宣传委员、纪律检查委员，其中纪律检查委员一般单设，其他可兼任。当设置</a:t>
                </a:r>
                <a:r>
                  <a:rPr lang="en-US" altLang="zh-CN" dirty="0">
                    <a:solidFill>
                      <a:schemeClr val="bg1"/>
                    </a:solidFill>
                    <a:latin typeface="楷体_GB2312" charset="0"/>
                    <a:ea typeface="楷体_GB2312" charset="0"/>
                    <a:cs typeface="楷体_GB2312" charset="0"/>
                  </a:rPr>
                  <a:t>5</a:t>
                </a:r>
                <a:r>
                  <a:rPr lang="zh-CN" altLang="en-US" dirty="0">
                    <a:solidFill>
                      <a:schemeClr val="bg1"/>
                    </a:solidFill>
                    <a:latin typeface="楷体_GB2312" charset="0"/>
                    <a:ea typeface="楷体_GB2312" charset="0"/>
                    <a:cs typeface="楷体_GB2312" charset="0"/>
                  </a:rPr>
                  <a:t>名委员时，其他委员可为文体委员、青工委原或根据工作性质设置（如保密委员）。</a:t>
                </a:r>
                <a:endParaRPr lang="zh-CN" altLang="en-US" dirty="0">
                  <a:solidFill>
                    <a:schemeClr val="bg1"/>
                  </a:solidFill>
                  <a:latin typeface="楷体_GB2312" charset="0"/>
                  <a:ea typeface="楷体_GB2312" charset="0"/>
                  <a:cs typeface="楷体_GB2312" charset="0"/>
                </a:endParaRPr>
              </a:p>
            </p:txBody>
          </p:sp>
        </p:grpSp>
      </p:grpSp>
      <p:pic>
        <p:nvPicPr>
          <p:cNvPr id="3" name="图片 2"/>
          <p:cNvPicPr>
            <a:picLocks noChangeAspect="1"/>
          </p:cNvPicPr>
          <p:nvPr/>
        </p:nvPicPr>
        <p:blipFill>
          <a:blip r:embed="rId26"/>
          <a:stretch>
            <a:fillRect/>
          </a:stretch>
        </p:blipFill>
        <p:spPr>
          <a:xfrm>
            <a:off x="0" y="6026150"/>
            <a:ext cx="12192000" cy="831850"/>
          </a:xfrm>
          <a:prstGeom prst="rect">
            <a:avLst/>
          </a:prstGeom>
        </p:spPr>
      </p:pic>
      <p:sp>
        <p:nvSpPr>
          <p:cNvPr id="4" name="文本框 3"/>
          <p:cNvSpPr txBox="1"/>
          <p:nvPr>
            <p:custDataLst>
              <p:tags r:id="rId27"/>
            </p:custDataLst>
          </p:nvPr>
        </p:nvSpPr>
        <p:spPr>
          <a:xfrm>
            <a:off x="864235" y="561975"/>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班子建设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班子配备</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grpId="0" nodeType="withEffect">
                                  <p:stCondLst>
                                    <p:cond delay="50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anim calcmode="lin" valueType="num">
                                      <p:cBhvr>
                                        <p:cTn id="32" dur="500" fill="hold"/>
                                        <p:tgtEl>
                                          <p:spTgt spid="21"/>
                                        </p:tgtEl>
                                        <p:attrNameLst>
                                          <p:attrName>ppt_x</p:attrName>
                                        </p:attrNameLst>
                                      </p:cBhvr>
                                      <p:tavLst>
                                        <p:tav tm="0">
                                          <p:val>
                                            <p:strVal val="#ppt_x"/>
                                          </p:val>
                                        </p:tav>
                                        <p:tav tm="100000">
                                          <p:val>
                                            <p:strVal val="#ppt_x"/>
                                          </p:val>
                                        </p:tav>
                                      </p:tavLst>
                                    </p:anim>
                                    <p:anim calcmode="lin" valueType="num">
                                      <p:cBhvr>
                                        <p:cTn id="33" dur="500" fill="hold"/>
                                        <p:tgtEl>
                                          <p:spTgt spid="21"/>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anim calcmode="lin" valueType="num">
                                      <p:cBhvr>
                                        <p:cTn id="37" dur="500" fill="hold"/>
                                        <p:tgtEl>
                                          <p:spTgt spid="37"/>
                                        </p:tgtEl>
                                        <p:attrNameLst>
                                          <p:attrName>ppt_x</p:attrName>
                                        </p:attrNameLst>
                                      </p:cBhvr>
                                      <p:tavLst>
                                        <p:tav tm="0">
                                          <p:val>
                                            <p:strVal val="#ppt_x"/>
                                          </p:val>
                                        </p:tav>
                                        <p:tav tm="100000">
                                          <p:val>
                                            <p:strVal val="#ppt_x"/>
                                          </p:val>
                                        </p:tav>
                                      </p:tavLst>
                                    </p:anim>
                                    <p:anim calcmode="lin" valueType="num">
                                      <p:cBhvr>
                                        <p:cTn id="38"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anim calcmode="lin" valueType="num">
                                      <p:cBhvr>
                                        <p:cTn id="44" dur="500" fill="hold"/>
                                        <p:tgtEl>
                                          <p:spTgt spid="20"/>
                                        </p:tgtEl>
                                        <p:attrNameLst>
                                          <p:attrName>ppt_x</p:attrName>
                                        </p:attrNameLst>
                                      </p:cBhvr>
                                      <p:tavLst>
                                        <p:tav tm="0">
                                          <p:val>
                                            <p:strVal val="#ppt_x"/>
                                          </p:val>
                                        </p:tav>
                                        <p:tav tm="100000">
                                          <p:val>
                                            <p:strVal val="#ppt_x"/>
                                          </p:val>
                                        </p:tav>
                                      </p:tavLst>
                                    </p:anim>
                                    <p:anim calcmode="lin" valueType="num">
                                      <p:cBhvr>
                                        <p:cTn id="45" dur="5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anim calcmode="lin" valueType="num">
                                      <p:cBhvr>
                                        <p:cTn id="49" dur="500" fill="hold"/>
                                        <p:tgtEl>
                                          <p:spTgt spid="38"/>
                                        </p:tgtEl>
                                        <p:attrNameLst>
                                          <p:attrName>ppt_x</p:attrName>
                                        </p:attrNameLst>
                                      </p:cBhvr>
                                      <p:tavLst>
                                        <p:tav tm="0">
                                          <p:val>
                                            <p:strVal val="#ppt_x"/>
                                          </p:val>
                                        </p:tav>
                                        <p:tav tm="100000">
                                          <p:val>
                                            <p:strVal val="#ppt_x"/>
                                          </p:val>
                                        </p:tav>
                                      </p:tavLst>
                                    </p:anim>
                                    <p:anim calcmode="lin" valueType="num">
                                      <p:cBhvr>
                                        <p:cTn id="50"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anim calcmode="lin" valueType="num">
                                      <p:cBhvr>
                                        <p:cTn id="56" dur="500" fill="hold"/>
                                        <p:tgtEl>
                                          <p:spTgt spid="19"/>
                                        </p:tgtEl>
                                        <p:attrNameLst>
                                          <p:attrName>ppt_x</p:attrName>
                                        </p:attrNameLst>
                                      </p:cBhvr>
                                      <p:tavLst>
                                        <p:tav tm="0">
                                          <p:val>
                                            <p:strVal val="#ppt_x"/>
                                          </p:val>
                                        </p:tav>
                                        <p:tav tm="100000">
                                          <p:val>
                                            <p:strVal val="#ppt_x"/>
                                          </p:val>
                                        </p:tav>
                                      </p:tavLst>
                                    </p:anim>
                                    <p:anim calcmode="lin" valueType="num">
                                      <p:cBhvr>
                                        <p:cTn id="57" dur="500" fill="hold"/>
                                        <p:tgtEl>
                                          <p:spTgt spid="19"/>
                                        </p:tgtEl>
                                        <p:attrNameLst>
                                          <p:attrName>ppt_y</p:attrName>
                                        </p:attrNameLst>
                                      </p:cBhvr>
                                      <p:tavLst>
                                        <p:tav tm="0">
                                          <p:val>
                                            <p:strVal val="#ppt_y+.1"/>
                                          </p:val>
                                        </p:tav>
                                        <p:tav tm="100000">
                                          <p:val>
                                            <p:strVal val="#ppt_y"/>
                                          </p:val>
                                        </p:tav>
                                      </p:tavLst>
                                    </p:anim>
                                  </p:childTnLst>
                                </p:cTn>
                              </p:par>
                              <p:par>
                                <p:cTn id="58" presetID="47" presetClass="entr" presetSubtype="0" fill="hold"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500"/>
                                        <p:tgtEl>
                                          <p:spTgt spid="39"/>
                                        </p:tgtEl>
                                      </p:cBhvr>
                                    </p:animEffect>
                                    <p:anim calcmode="lin" valueType="num">
                                      <p:cBhvr>
                                        <p:cTn id="61" dur="500" fill="hold"/>
                                        <p:tgtEl>
                                          <p:spTgt spid="39"/>
                                        </p:tgtEl>
                                        <p:attrNameLst>
                                          <p:attrName>ppt_x</p:attrName>
                                        </p:attrNameLst>
                                      </p:cBhvr>
                                      <p:tavLst>
                                        <p:tav tm="0">
                                          <p:val>
                                            <p:strVal val="#ppt_x"/>
                                          </p:val>
                                        </p:tav>
                                        <p:tav tm="100000">
                                          <p:val>
                                            <p:strVal val="#ppt_x"/>
                                          </p:val>
                                        </p:tav>
                                      </p:tavLst>
                                    </p:anim>
                                    <p:anim calcmode="lin" valueType="num">
                                      <p:cBhvr>
                                        <p:cTn id="62"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anim calcmode="lin" valueType="num">
                                      <p:cBhvr>
                                        <p:cTn id="68" dur="500" fill="hold"/>
                                        <p:tgtEl>
                                          <p:spTgt spid="18"/>
                                        </p:tgtEl>
                                        <p:attrNameLst>
                                          <p:attrName>ppt_x</p:attrName>
                                        </p:attrNameLst>
                                      </p:cBhvr>
                                      <p:tavLst>
                                        <p:tav tm="0">
                                          <p:val>
                                            <p:strVal val="#ppt_x"/>
                                          </p:val>
                                        </p:tav>
                                        <p:tav tm="100000">
                                          <p:val>
                                            <p:strVal val="#ppt_x"/>
                                          </p:val>
                                        </p:tav>
                                      </p:tavLst>
                                    </p:anim>
                                    <p:anim calcmode="lin" valueType="num">
                                      <p:cBhvr>
                                        <p:cTn id="69" dur="500" fill="hold"/>
                                        <p:tgtEl>
                                          <p:spTgt spid="1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anim calcmode="lin" valueType="num">
                                      <p:cBhvr>
                                        <p:cTn id="73" dur="500" fill="hold"/>
                                        <p:tgtEl>
                                          <p:spTgt spid="40"/>
                                        </p:tgtEl>
                                        <p:attrNameLst>
                                          <p:attrName>ppt_x</p:attrName>
                                        </p:attrNameLst>
                                      </p:cBhvr>
                                      <p:tavLst>
                                        <p:tav tm="0">
                                          <p:val>
                                            <p:strVal val="#ppt_x"/>
                                          </p:val>
                                        </p:tav>
                                        <p:tav tm="100000">
                                          <p:val>
                                            <p:strVal val="#ppt_x"/>
                                          </p:val>
                                        </p:tav>
                                      </p:tavLst>
                                    </p:anim>
                                    <p:anim calcmode="lin" valueType="num">
                                      <p:cBhvr>
                                        <p:cTn id="74"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9" grpId="0" bldLvl="0" animBg="1"/>
      <p:bldP spid="13" grpId="0" bldLvl="0" animBg="1"/>
      <p:bldP spid="14" grpId="0" bldLvl="0" animBg="1"/>
      <p:bldP spid="18" grpId="0"/>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3812540" y="1160780"/>
            <a:ext cx="3582670" cy="5607050"/>
          </a:xfrm>
          <a:prstGeom prst="roundRect">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lnSpc>
                <a:spcPct val="95000"/>
              </a:lnSpc>
              <a:spcBef>
                <a:spcPts val="0"/>
              </a:spcBef>
              <a:spcAft>
                <a:spcPts val="0"/>
              </a:spcAft>
            </a:pPr>
            <a:r>
              <a:rPr lang="zh-CN" altLang="en-US" sz="1400">
                <a:latin typeface="黑体" panose="02010609060101010101" charset="-122"/>
                <a:ea typeface="黑体" panose="02010609060101010101" charset="-122"/>
                <a:cs typeface="黑体" panose="02010609060101010101" charset="-122"/>
                <a:sym typeface="+mn-ea"/>
              </a:rPr>
              <a:t>  </a:t>
            </a:r>
            <a:r>
              <a:rPr lang="zh-CN" altLang="en-US">
                <a:latin typeface="黑体" panose="02010609060101010101" charset="-122"/>
                <a:ea typeface="黑体" panose="02010609060101010101" charset="-122"/>
                <a:cs typeface="黑体" panose="02010609060101010101" charset="-122"/>
                <a:sym typeface="+mn-ea"/>
              </a:rPr>
              <a:t>组织委员职责</a:t>
            </a:r>
            <a:endParaRPr lang="zh-CN" altLang="en-US">
              <a:latin typeface="黑体" panose="02010609060101010101" charset="-122"/>
              <a:ea typeface="黑体" panose="02010609060101010101" charset="-122"/>
              <a:cs typeface="黑体" panose="02010609060101010101" charset="-122"/>
              <a:sym typeface="+mn-ea"/>
            </a:endParaRPr>
          </a:p>
          <a:p>
            <a:pPr algn="l">
              <a:lnSpc>
                <a:spcPct val="95000"/>
              </a:lnSpc>
              <a:spcBef>
                <a:spcPts val="0"/>
              </a:spcBef>
              <a:spcAft>
                <a:spcPts val="0"/>
              </a:spcAft>
            </a:pPr>
            <a:r>
              <a:rPr lang="zh-CN" altLang="en-US" sz="1400">
                <a:latin typeface="黑体" panose="02010609060101010101" charset="-122"/>
                <a:ea typeface="黑体" panose="02010609060101010101" charset="-122"/>
                <a:cs typeface="黑体" panose="02010609060101010101" charset="-122"/>
                <a:sym typeface="+mn-ea"/>
              </a:rPr>
              <a:t>  </a:t>
            </a:r>
            <a:r>
              <a:rPr lang="zh-CN" altLang="en-US" sz="1400">
                <a:latin typeface="楷体_GB2312" charset="0"/>
                <a:ea typeface="楷体_GB2312" charset="0"/>
                <a:cs typeface="楷体_GB2312" charset="0"/>
                <a:sym typeface="+mn-ea"/>
              </a:rPr>
              <a:t>党支部组织委员在支部委员会的集体领导下，负责支部的组织工作。其主要职责是：</a:t>
            </a:r>
            <a:endParaRPr lang="zh-CN" altLang="en-US" sz="1400">
              <a:latin typeface="楷体_GB2312" charset="0"/>
              <a:ea typeface="楷体_GB2312" charset="0"/>
              <a:cs typeface="楷体_GB2312" charset="0"/>
              <a:sym typeface="+mn-ea"/>
            </a:endParaRPr>
          </a:p>
          <a:p>
            <a:pPr algn="l">
              <a:lnSpc>
                <a:spcPct val="95000"/>
              </a:lnSpc>
              <a:spcBef>
                <a:spcPts val="0"/>
              </a:spcBef>
              <a:spcAft>
                <a:spcPts val="0"/>
              </a:spcAft>
            </a:pPr>
            <a:r>
              <a:rPr lang="zh-CN" altLang="en-US" sz="1400">
                <a:latin typeface="楷体_GB2312" charset="0"/>
                <a:ea typeface="楷体_GB2312" charset="0"/>
                <a:cs typeface="楷体_GB2312" charset="0"/>
                <a:sym typeface="+mn-ea"/>
              </a:rPr>
              <a:t>（1）了解和掌握支部的组织状况，根据需要提出党小组的划分和调整意见，检查和督促党小组过好组织生活。</a:t>
            </a:r>
            <a:endParaRPr lang="zh-CN" altLang="en-US" sz="1400">
              <a:latin typeface="楷体_GB2312" charset="0"/>
              <a:ea typeface="楷体_GB2312" charset="0"/>
              <a:cs typeface="楷体_GB2312" charset="0"/>
              <a:sym typeface="+mn-ea"/>
            </a:endParaRPr>
          </a:p>
          <a:p>
            <a:pPr algn="l">
              <a:lnSpc>
                <a:spcPct val="95000"/>
              </a:lnSpc>
              <a:spcBef>
                <a:spcPts val="0"/>
              </a:spcBef>
              <a:spcAft>
                <a:spcPts val="0"/>
              </a:spcAft>
            </a:pPr>
            <a:r>
              <a:rPr lang="zh-CN" altLang="en-US" sz="1400">
                <a:latin typeface="楷体_GB2312" charset="0"/>
                <a:ea typeface="楷体_GB2312" charset="0"/>
                <a:cs typeface="楷体_GB2312" charset="0"/>
                <a:sym typeface="+mn-ea"/>
              </a:rPr>
              <a:t>（2）了解和掌握党员的思想状况。协同宣传委员、纪律检查委员对党员进行思想教育和纪律教育；收集和整理党员的模范事迹材料，向支部委员会提出表扬和奖励的建议。</a:t>
            </a:r>
            <a:endParaRPr lang="zh-CN" altLang="en-US" sz="1400">
              <a:latin typeface="楷体_GB2312" charset="0"/>
              <a:ea typeface="楷体_GB2312" charset="0"/>
              <a:cs typeface="楷体_GB2312" charset="0"/>
              <a:sym typeface="+mn-ea"/>
            </a:endParaRPr>
          </a:p>
          <a:p>
            <a:pPr algn="l">
              <a:lnSpc>
                <a:spcPct val="95000"/>
              </a:lnSpc>
              <a:spcBef>
                <a:spcPts val="0"/>
              </a:spcBef>
              <a:spcAft>
                <a:spcPts val="0"/>
              </a:spcAft>
            </a:pPr>
            <a:r>
              <a:rPr lang="zh-CN" altLang="en-US" sz="1400">
                <a:latin typeface="楷体_GB2312" charset="0"/>
                <a:ea typeface="楷体_GB2312" charset="0"/>
                <a:cs typeface="楷体_GB2312" charset="0"/>
                <a:sym typeface="+mn-ea"/>
              </a:rPr>
              <a:t>（3）做好发展党员工作，了解入党积极分子情况，负责对入党积极分子进行培养、教育和考察，提出发展党员的意见，具体办理接收新党员手续；做好对预备党员的教育、考察，具体办理预备党员的转正手续。</a:t>
            </a:r>
            <a:endParaRPr lang="zh-CN" altLang="en-US" sz="1400">
              <a:latin typeface="楷体_GB2312" charset="0"/>
              <a:ea typeface="楷体_GB2312" charset="0"/>
              <a:cs typeface="楷体_GB2312" charset="0"/>
              <a:sym typeface="+mn-ea"/>
            </a:endParaRPr>
          </a:p>
          <a:p>
            <a:pPr algn="l">
              <a:lnSpc>
                <a:spcPct val="95000"/>
              </a:lnSpc>
              <a:spcBef>
                <a:spcPts val="0"/>
              </a:spcBef>
              <a:spcAft>
                <a:spcPts val="0"/>
              </a:spcAft>
            </a:pPr>
            <a:r>
              <a:rPr lang="zh-CN" altLang="en-US" sz="1400">
                <a:latin typeface="楷体_GB2312" charset="0"/>
                <a:ea typeface="楷体_GB2312" charset="0"/>
                <a:cs typeface="楷体_GB2312" charset="0"/>
                <a:sym typeface="+mn-ea"/>
              </a:rPr>
              <a:t>（4）做好党员管理工作，根据本支部的实际情况，做好民主评议党员工作；认真搞好评选先进党支部、先进党小组和优秀党员活动，接转党员组织关系；收缴党费，定期向党员公布党费收缴情况；做好党员和党组织的统计工作。</a:t>
            </a:r>
            <a:endParaRPr lang="zh-CN" altLang="en-US" sz="1400">
              <a:latin typeface="楷体_GB2312" charset="0"/>
              <a:ea typeface="楷体_GB2312" charset="0"/>
              <a:cs typeface="楷体_GB2312" charset="0"/>
              <a:sym typeface="+mn-ea"/>
            </a:endParaRPr>
          </a:p>
          <a:p>
            <a:pPr algn="l">
              <a:lnSpc>
                <a:spcPct val="95000"/>
              </a:lnSpc>
              <a:spcBef>
                <a:spcPts val="0"/>
              </a:spcBef>
              <a:spcAft>
                <a:spcPts val="0"/>
              </a:spcAft>
            </a:pPr>
            <a:endParaRPr lang="zh-CN" altLang="en-US" sz="1400">
              <a:latin typeface="楷体_GB2312" charset="0"/>
              <a:ea typeface="楷体_GB2312" charset="0"/>
              <a:cs typeface="楷体_GB2312" charset="0"/>
              <a:sym typeface="+mn-ea"/>
            </a:endParaRPr>
          </a:p>
        </p:txBody>
      </p:sp>
      <p:sp>
        <p:nvSpPr>
          <p:cNvPr id="8" name="圆角矩形 7"/>
          <p:cNvSpPr/>
          <p:nvPr/>
        </p:nvSpPr>
        <p:spPr>
          <a:xfrm>
            <a:off x="7467600" y="1164590"/>
            <a:ext cx="2120265" cy="5599430"/>
          </a:xfrm>
          <a:prstGeom prst="roundRect">
            <a:avLst>
              <a:gd name="adj" fmla="val 14645"/>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fontAlgn="auto">
              <a:lnSpc>
                <a:spcPct val="90000"/>
              </a:lnSpc>
              <a:spcBef>
                <a:spcPts val="0"/>
              </a:spcBef>
              <a:spcAft>
                <a:spcPts val="0"/>
              </a:spcAft>
            </a:pPr>
            <a:r>
              <a:rPr lang="zh-CN" altLang="en-US" sz="1400">
                <a:latin typeface="黑体" panose="02010609060101010101" charset="-122"/>
                <a:ea typeface="黑体" panose="02010609060101010101" charset="-122"/>
                <a:cs typeface="黑体" panose="02010609060101010101" charset="-122"/>
                <a:sym typeface="+mn-ea"/>
              </a:rPr>
              <a:t>  </a:t>
            </a:r>
            <a:r>
              <a:rPr lang="zh-CN" altLang="en-US">
                <a:latin typeface="黑体" panose="02010609060101010101" charset="-122"/>
                <a:ea typeface="黑体" panose="02010609060101010101" charset="-122"/>
                <a:cs typeface="黑体" panose="02010609060101010101" charset="-122"/>
                <a:sym typeface="+mn-ea"/>
              </a:rPr>
              <a:t>宣传委员职责</a:t>
            </a:r>
            <a:endParaRPr lang="zh-CN" altLang="en-US">
              <a:latin typeface="黑体" panose="02010609060101010101" charset="-122"/>
              <a:ea typeface="黑体" panose="02010609060101010101" charset="-122"/>
              <a:cs typeface="黑体" panose="02010609060101010101" charset="-122"/>
              <a:sym typeface="+mn-ea"/>
            </a:endParaRPr>
          </a:p>
          <a:p>
            <a:pPr algn="l" fontAlgn="auto">
              <a:lnSpc>
                <a:spcPct val="90000"/>
              </a:lnSpc>
              <a:spcBef>
                <a:spcPts val="0"/>
              </a:spcBef>
              <a:spcAft>
                <a:spcPts val="0"/>
              </a:spcAft>
            </a:pPr>
            <a:r>
              <a:rPr lang="zh-CN" altLang="en-US" sz="1400">
                <a:latin typeface="黑体" panose="02010609060101010101" charset="-122"/>
                <a:ea typeface="黑体" panose="02010609060101010101" charset="-122"/>
                <a:cs typeface="黑体" panose="02010609060101010101" charset="-122"/>
                <a:sym typeface="+mn-ea"/>
              </a:rPr>
              <a:t>  </a:t>
            </a:r>
            <a:r>
              <a:rPr lang="zh-CN" altLang="en-US" sz="1400">
                <a:latin typeface="楷体_GB2312" charset="0"/>
                <a:ea typeface="楷体_GB2312" charset="0"/>
                <a:cs typeface="楷体_GB2312" charset="0"/>
                <a:sym typeface="+mn-ea"/>
              </a:rPr>
              <a:t>党支部宣传委员在支部委员会的集体领导下，负责支部的宣传工作。其主要职责是：</a:t>
            </a:r>
            <a:endParaRPr lang="zh-CN" altLang="en-US" sz="140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a:latin typeface="楷体_GB2312" charset="0"/>
                <a:ea typeface="楷体_GB2312" charset="0"/>
                <a:cs typeface="楷体_GB2312" charset="0"/>
                <a:sym typeface="+mn-ea"/>
              </a:rPr>
              <a:t>（1）了解掌握党员和群众的思想状况，根据不同时期党的工作重心和任务以及上级党委的指示，宣传党的路线方针政策，提出宣传教育工作的计划和意见。</a:t>
            </a:r>
            <a:endParaRPr lang="zh-CN" altLang="en-US" sz="140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a:latin typeface="楷体_GB2312" charset="0"/>
                <a:ea typeface="楷体_GB2312" charset="0"/>
                <a:cs typeface="楷体_GB2312" charset="0"/>
                <a:sym typeface="+mn-ea"/>
              </a:rPr>
              <a:t>（2）组织党员学习党的基本理论、基本知识和时事政策，做好思想政治工作。</a:t>
            </a:r>
            <a:endParaRPr lang="zh-CN" altLang="en-US" sz="140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a:latin typeface="楷体_GB2312" charset="0"/>
                <a:ea typeface="楷体_GB2312" charset="0"/>
                <a:cs typeface="楷体_GB2312" charset="0"/>
                <a:sym typeface="+mn-ea"/>
              </a:rPr>
              <a:t>（3）围绕本单位的中心工作，开展多种形式的宣传活动，活跃党员和群众的文化体育生活。</a:t>
            </a:r>
            <a:endParaRPr lang="zh-CN" altLang="en-US" sz="140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a:latin typeface="楷体_GB2312" charset="0"/>
                <a:ea typeface="楷体_GB2312" charset="0"/>
                <a:cs typeface="楷体_GB2312" charset="0"/>
                <a:sym typeface="+mn-ea"/>
              </a:rPr>
              <a:t>（4）充分利用广播、电视、黑板报等宣传工具，办好本单位的宣传阵地。</a:t>
            </a:r>
            <a:endParaRPr lang="zh-CN" altLang="en-US" sz="1400">
              <a:latin typeface="楷体_GB2312" charset="0"/>
              <a:ea typeface="楷体_GB2312" charset="0"/>
              <a:cs typeface="楷体_GB2312" charset="0"/>
              <a:sym typeface="+mn-ea"/>
            </a:endParaRPr>
          </a:p>
          <a:p>
            <a:pPr algn="l" fontAlgn="auto">
              <a:lnSpc>
                <a:spcPct val="90000"/>
              </a:lnSpc>
              <a:spcBef>
                <a:spcPts val="0"/>
              </a:spcBef>
              <a:spcAft>
                <a:spcPts val="0"/>
              </a:spcAft>
            </a:pPr>
            <a:endParaRPr lang="zh-CN" altLang="en-US" sz="1400">
              <a:latin typeface="楷体_GB2312" charset="0"/>
              <a:ea typeface="楷体_GB2312" charset="0"/>
              <a:cs typeface="楷体_GB2312" charset="0"/>
              <a:sym typeface="+mn-ea"/>
            </a:endParaRPr>
          </a:p>
        </p:txBody>
      </p:sp>
      <p:sp>
        <p:nvSpPr>
          <p:cNvPr id="10" name="圆角矩形 9"/>
          <p:cNvSpPr/>
          <p:nvPr/>
        </p:nvSpPr>
        <p:spPr>
          <a:xfrm>
            <a:off x="9660255" y="1163955"/>
            <a:ext cx="2120265" cy="5603875"/>
          </a:xfrm>
          <a:prstGeom prst="roundRect">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fontAlgn="auto">
              <a:lnSpc>
                <a:spcPct val="90000"/>
              </a:lnSpc>
              <a:spcBef>
                <a:spcPts val="0"/>
              </a:spcBef>
              <a:spcAft>
                <a:spcPts val="0"/>
              </a:spcAft>
            </a:pPr>
            <a:r>
              <a:rPr lang="zh-CN" altLang="en-US" sz="1400">
                <a:latin typeface="黑体" panose="02010609060101010101" charset="-122"/>
                <a:ea typeface="黑体" panose="02010609060101010101" charset="-122"/>
                <a:cs typeface="黑体" panose="02010609060101010101" charset="-122"/>
                <a:sym typeface="+mn-ea"/>
              </a:rPr>
              <a:t>  </a:t>
            </a:r>
            <a:r>
              <a:rPr lang="zh-CN" altLang="en-US">
                <a:latin typeface="黑体" panose="02010609060101010101" charset="-122"/>
                <a:ea typeface="黑体" panose="02010609060101010101" charset="-122"/>
                <a:cs typeface="黑体" panose="02010609060101010101" charset="-122"/>
                <a:sym typeface="+mn-ea"/>
              </a:rPr>
              <a:t>纪检委员职责</a:t>
            </a:r>
            <a:endParaRPr lang="zh-CN" altLang="en-US">
              <a:latin typeface="黑体" panose="02010609060101010101" charset="-122"/>
              <a:ea typeface="黑体" panose="02010609060101010101" charset="-122"/>
              <a:cs typeface="黑体" panose="02010609060101010101" charset="-122"/>
              <a:sym typeface="+mn-ea"/>
            </a:endParaRPr>
          </a:p>
          <a:p>
            <a:pPr algn="l" fontAlgn="auto">
              <a:lnSpc>
                <a:spcPct val="90000"/>
              </a:lnSpc>
              <a:spcBef>
                <a:spcPts val="0"/>
              </a:spcBef>
              <a:spcAft>
                <a:spcPts val="0"/>
              </a:spcAft>
            </a:pPr>
            <a:r>
              <a:rPr lang="zh-CN" altLang="en-US" sz="1400">
                <a:latin typeface="黑体" panose="02010609060101010101" charset="-122"/>
                <a:ea typeface="黑体" panose="02010609060101010101" charset="-122"/>
                <a:cs typeface="黑体" panose="02010609060101010101" charset="-122"/>
                <a:sym typeface="+mn-ea"/>
              </a:rPr>
              <a:t>  </a:t>
            </a:r>
            <a:r>
              <a:rPr lang="zh-CN" altLang="en-US" sz="1400">
                <a:latin typeface="楷体_GB2312" charset="0"/>
                <a:ea typeface="楷体_GB2312" charset="0"/>
                <a:cs typeface="楷体_GB2312" charset="0"/>
                <a:sym typeface="+mn-ea"/>
              </a:rPr>
              <a:t>党支部纪律检查委员在支部委员会的集体领导下，负责支部的纪律检查工作。其主要职责是：</a:t>
            </a:r>
            <a:endParaRPr lang="zh-CN" altLang="en-US" sz="140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a:latin typeface="楷体_GB2312" charset="0"/>
                <a:ea typeface="楷体_GB2312" charset="0"/>
                <a:cs typeface="楷体_GB2312" charset="0"/>
                <a:sym typeface="+mn-ea"/>
              </a:rPr>
              <a:t>（1）经常了解并向支部委员会和上级纪律检查委员会反映本单位党员执行纪律的情况。</a:t>
            </a:r>
            <a:endParaRPr lang="zh-CN" altLang="en-US" sz="140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a:latin typeface="楷体_GB2312" charset="0"/>
                <a:ea typeface="楷体_GB2312" charset="0"/>
                <a:cs typeface="楷体_GB2312" charset="0"/>
                <a:sym typeface="+mn-ea"/>
              </a:rPr>
              <a:t>（2）协同组织委员、宣传委员经常对党员进行党性、党纪、党风教育。</a:t>
            </a:r>
            <a:endParaRPr lang="zh-CN" altLang="en-US" sz="140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a:latin typeface="楷体_GB2312" charset="0"/>
                <a:ea typeface="楷体_GB2312" charset="0"/>
                <a:cs typeface="楷体_GB2312" charset="0"/>
                <a:sym typeface="+mn-ea"/>
              </a:rPr>
              <a:t>（3）管理群众对党员的检举、控告；协助上级党委、纪律检查委员会检查处理党员违反党纪的案件，负责办理处分党员的具体手续；同各种违犯党纪和败坏党风的行为作斗争。</a:t>
            </a:r>
            <a:endParaRPr lang="zh-CN" altLang="en-US" sz="140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a:latin typeface="楷体_GB2312" charset="0"/>
                <a:ea typeface="楷体_GB2312" charset="0"/>
                <a:cs typeface="楷体_GB2312" charset="0"/>
                <a:sym typeface="+mn-ea"/>
              </a:rPr>
              <a:t>（4）对受党纪处分的党员进行考察教育。</a:t>
            </a:r>
            <a:endParaRPr lang="zh-CN" altLang="en-US" sz="1400">
              <a:latin typeface="楷体_GB2312" charset="0"/>
              <a:ea typeface="楷体_GB2312" charset="0"/>
              <a:cs typeface="楷体_GB2312" charset="0"/>
              <a:sym typeface="+mn-ea"/>
            </a:endParaRPr>
          </a:p>
          <a:p>
            <a:pPr algn="l" fontAlgn="auto">
              <a:lnSpc>
                <a:spcPct val="90000"/>
              </a:lnSpc>
              <a:spcBef>
                <a:spcPts val="0"/>
              </a:spcBef>
              <a:spcAft>
                <a:spcPts val="0"/>
              </a:spcAft>
            </a:pPr>
            <a:endParaRPr lang="zh-CN" altLang="en-US" sz="1400">
              <a:latin typeface="楷体_GB2312" charset="0"/>
              <a:ea typeface="楷体_GB2312" charset="0"/>
              <a:cs typeface="楷体_GB2312" charset="0"/>
              <a:sym typeface="+mn-ea"/>
            </a:endParaRPr>
          </a:p>
          <a:p>
            <a:pPr algn="l" fontAlgn="auto">
              <a:lnSpc>
                <a:spcPct val="90000"/>
              </a:lnSpc>
              <a:spcBef>
                <a:spcPts val="0"/>
              </a:spcBef>
              <a:spcAft>
                <a:spcPts val="0"/>
              </a:spcAft>
            </a:pPr>
            <a:endParaRPr lang="zh-CN" altLang="en-US" sz="1400">
              <a:latin typeface="楷体_GB2312" charset="0"/>
              <a:ea typeface="楷体_GB2312" charset="0"/>
              <a:cs typeface="楷体_GB2312" charset="0"/>
              <a:sym typeface="+mn-ea"/>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47" name="圆角矩形 46"/>
          <p:cNvSpPr/>
          <p:nvPr/>
        </p:nvSpPr>
        <p:spPr>
          <a:xfrm>
            <a:off x="337820" y="1160145"/>
            <a:ext cx="3402330" cy="5603240"/>
          </a:xfrm>
          <a:prstGeom prst="roundRect">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fontAlgn="auto">
              <a:lnSpc>
                <a:spcPct val="90000"/>
              </a:lnSpc>
              <a:spcBef>
                <a:spcPts val="0"/>
              </a:spcBef>
              <a:spcAft>
                <a:spcPts val="0"/>
              </a:spcAft>
            </a:pPr>
            <a:r>
              <a:rPr lang="zh-CN" altLang="en-US" dirty="0">
                <a:latin typeface="黑体" panose="02010609060101010101" charset="-122"/>
                <a:ea typeface="黑体" panose="02010609060101010101" charset="-122"/>
                <a:cs typeface="黑体" panose="02010609060101010101" charset="-122"/>
                <a:sym typeface="+mn-ea"/>
              </a:rPr>
              <a:t>  党支部书记职责</a:t>
            </a:r>
            <a:endParaRPr lang="zh-CN" altLang="en-US" dirty="0">
              <a:latin typeface="黑体" panose="02010609060101010101" charset="-122"/>
              <a:ea typeface="黑体" panose="02010609060101010101" charset="-122"/>
              <a:cs typeface="黑体" panose="02010609060101010101" charset="-122"/>
              <a:sym typeface="+mn-ea"/>
            </a:endParaRPr>
          </a:p>
          <a:p>
            <a:pPr algn="l" fontAlgn="auto">
              <a:lnSpc>
                <a:spcPct val="90000"/>
              </a:lnSpc>
              <a:spcBef>
                <a:spcPts val="0"/>
              </a:spcBef>
              <a:spcAft>
                <a:spcPts val="0"/>
              </a:spcAft>
            </a:pPr>
            <a:r>
              <a:rPr lang="zh-CN" altLang="en-US" dirty="0">
                <a:latin typeface="黑体" panose="02010609060101010101" charset="-122"/>
                <a:ea typeface="黑体" panose="02010609060101010101" charset="-122"/>
                <a:cs typeface="黑体" panose="02010609060101010101" charset="-122"/>
                <a:sym typeface="+mn-ea"/>
              </a:rPr>
              <a:t>  </a:t>
            </a:r>
            <a:r>
              <a:rPr lang="zh-CN" altLang="en-US" sz="1400" dirty="0">
                <a:latin typeface="楷体_GB2312" charset="0"/>
                <a:ea typeface="楷体_GB2312" charset="0"/>
                <a:cs typeface="楷体_GB2312" charset="0"/>
                <a:sym typeface="+mn-ea"/>
              </a:rPr>
              <a:t>党支部书记主持党支部全面工作，督促党支部其他委员履行职责、发挥作用抓好党支部委员会自身建设，向党支部委员会、党员大会和上级党组织报告工作。其主要职责是:</a:t>
            </a:r>
            <a:endParaRPr lang="zh-CN" altLang="en-US" sz="1400" dirty="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dirty="0">
                <a:latin typeface="楷体_GB2312" charset="0"/>
                <a:ea typeface="楷体_GB2312" charset="0"/>
                <a:cs typeface="楷体_GB2312" charset="0"/>
                <a:sym typeface="+mn-ea"/>
              </a:rPr>
              <a:t>（1）负责召集党支部委员会会议和党支部党员大会；结合本单位的具体情况，认真传达贯彻执行党的路线方针政策和上级的决议、指示；研究安排党支部工作，将党支部工作中的重大问题，及时提交党支部委员会会议和党支部党员大会讨论决定。</a:t>
            </a:r>
            <a:endParaRPr lang="zh-CN" altLang="en-US" sz="1400" dirty="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dirty="0">
                <a:latin typeface="楷体_GB2312" charset="0"/>
                <a:ea typeface="楷体_GB2312" charset="0"/>
                <a:cs typeface="楷体_GB2312" charset="0"/>
                <a:sym typeface="+mn-ea"/>
              </a:rPr>
              <a:t>（2）了解掌握党员的思想、工作和学习情况，发现问题及时解决，做好经常性的思想政治工作。</a:t>
            </a:r>
            <a:endParaRPr lang="zh-CN" altLang="en-US" sz="1400" dirty="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dirty="0">
                <a:latin typeface="楷体_GB2312" charset="0"/>
                <a:ea typeface="楷体_GB2312" charset="0"/>
                <a:cs typeface="楷体_GB2312" charset="0"/>
                <a:sym typeface="+mn-ea"/>
              </a:rPr>
              <a:t>（3）检查支部的工作计划、决议的执行情况，按时向支部委员会、支部党员大会和上级党组织报告工作。</a:t>
            </a:r>
            <a:endParaRPr lang="zh-CN" altLang="en-US" sz="1400" dirty="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dirty="0">
                <a:latin typeface="楷体_GB2312" charset="0"/>
                <a:ea typeface="楷体_GB2312" charset="0"/>
                <a:cs typeface="楷体_GB2312" charset="0"/>
                <a:sym typeface="+mn-ea"/>
              </a:rPr>
              <a:t>（4）经常同行政领导以及工会和共青团等群众组织保持密切联系，交流情况，支持他们的工作，充分调动各方面的积极性。</a:t>
            </a:r>
            <a:endParaRPr lang="zh-CN" altLang="en-US" sz="1400" dirty="0">
              <a:latin typeface="楷体_GB2312" charset="0"/>
              <a:ea typeface="楷体_GB2312" charset="0"/>
              <a:cs typeface="楷体_GB2312" charset="0"/>
              <a:sym typeface="+mn-ea"/>
            </a:endParaRPr>
          </a:p>
          <a:p>
            <a:pPr algn="l" fontAlgn="auto">
              <a:lnSpc>
                <a:spcPct val="90000"/>
              </a:lnSpc>
              <a:spcBef>
                <a:spcPts val="0"/>
              </a:spcBef>
              <a:spcAft>
                <a:spcPts val="0"/>
              </a:spcAft>
            </a:pPr>
            <a:r>
              <a:rPr lang="zh-CN" altLang="en-US" sz="1400" dirty="0">
                <a:latin typeface="楷体_GB2312" charset="0"/>
                <a:ea typeface="楷体_GB2312" charset="0"/>
                <a:cs typeface="楷体_GB2312" charset="0"/>
                <a:sym typeface="+mn-ea"/>
              </a:rPr>
              <a:t>（5）抓好支部委员的学习，按时召开支委组织生活会，搞好党支部领导班子的自身建设，充分发挥支部委员会的集体领导作用。</a:t>
            </a:r>
            <a:endParaRPr lang="zh-CN" altLang="en-US" sz="1400" dirty="0">
              <a:latin typeface="楷体_GB2312" charset="0"/>
              <a:ea typeface="楷体_GB2312" charset="0"/>
              <a:cs typeface="楷体_GB2312" charset="0"/>
              <a:sym typeface="+mn-ea"/>
            </a:endParaRPr>
          </a:p>
        </p:txBody>
      </p:sp>
      <p:sp>
        <p:nvSpPr>
          <p:cNvPr id="4" name="文本框 3"/>
          <p:cNvSpPr txBox="1"/>
          <p:nvPr>
            <p:custDataLst>
              <p:tags r:id="rId2"/>
            </p:custDataLst>
          </p:nvPr>
        </p:nvSpPr>
        <p:spPr>
          <a:xfrm>
            <a:off x="864235" y="561975"/>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班子建设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班子配备</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47" grpId="1" animBg="1"/>
      <p:bldP spid="5" grpId="0" bldLvl="0" animBg="1"/>
      <p:bldP spid="5" grpId="1" animBg="1"/>
      <p:bldP spid="8" grpId="0" bldLvl="0" animBg="1"/>
      <p:bldP spid="8" grpId="1" animBg="1"/>
      <p:bldP spid="10" grpId="0" bldLvl="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4" name="文本框 13"/>
          <p:cNvSpPr txBox="1"/>
          <p:nvPr/>
        </p:nvSpPr>
        <p:spPr>
          <a:xfrm>
            <a:off x="220345" y="2695575"/>
            <a:ext cx="1522095" cy="221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r>
              <a:rPr lang="en-US" altLang="zh-CN"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   </a:t>
            </a:r>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这两个请示有没有问题</a:t>
            </a:r>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p:txBody>
      </p:sp>
      <p:grpSp>
        <p:nvGrpSpPr>
          <p:cNvPr id="11" name="组合 10"/>
          <p:cNvGrpSpPr/>
          <p:nvPr/>
        </p:nvGrpSpPr>
        <p:grpSpPr>
          <a:xfrm>
            <a:off x="1664335" y="208280"/>
            <a:ext cx="10228580" cy="6440805"/>
            <a:chOff x="2621" y="328"/>
            <a:chExt cx="16108" cy="10143"/>
          </a:xfrm>
        </p:grpSpPr>
        <p:pic>
          <p:nvPicPr>
            <p:cNvPr id="9" name="图片 8"/>
            <p:cNvPicPr>
              <a:picLocks noChangeAspect="1"/>
            </p:cNvPicPr>
            <p:nvPr/>
          </p:nvPicPr>
          <p:blipFill>
            <a:blip r:embed="rId2"/>
            <a:stretch>
              <a:fillRect/>
            </a:stretch>
          </p:blipFill>
          <p:spPr>
            <a:xfrm>
              <a:off x="10646" y="1745"/>
              <a:ext cx="8083" cy="8694"/>
            </a:xfrm>
            <a:prstGeom prst="rect">
              <a:avLst/>
            </a:prstGeom>
          </p:spPr>
        </p:pic>
        <p:pic>
          <p:nvPicPr>
            <p:cNvPr id="10" name="图片 9"/>
            <p:cNvPicPr>
              <a:picLocks noChangeAspect="1"/>
            </p:cNvPicPr>
            <p:nvPr/>
          </p:nvPicPr>
          <p:blipFill>
            <a:blip r:embed="rId3"/>
            <a:stretch>
              <a:fillRect/>
            </a:stretch>
          </p:blipFill>
          <p:spPr>
            <a:xfrm>
              <a:off x="2621" y="328"/>
              <a:ext cx="8044" cy="10143"/>
            </a:xfrm>
            <a:prstGeom prst="rect">
              <a:avLst/>
            </a:prstGeom>
          </p:spPr>
        </p:pic>
      </p:grpSp>
      <p:grpSp>
        <p:nvGrpSpPr>
          <p:cNvPr id="12" name="组合 11"/>
          <p:cNvGrpSpPr/>
          <p:nvPr/>
        </p:nvGrpSpPr>
        <p:grpSpPr>
          <a:xfrm>
            <a:off x="1664335" y="208280"/>
            <a:ext cx="10216515" cy="6440805"/>
            <a:chOff x="2621" y="328"/>
            <a:chExt cx="16089" cy="10143"/>
          </a:xfrm>
        </p:grpSpPr>
        <p:pic>
          <p:nvPicPr>
            <p:cNvPr id="13" name="图片 12"/>
            <p:cNvPicPr>
              <a:picLocks noChangeAspect="1"/>
            </p:cNvPicPr>
            <p:nvPr/>
          </p:nvPicPr>
          <p:blipFill>
            <a:blip r:embed="rId4"/>
            <a:stretch>
              <a:fillRect/>
            </a:stretch>
          </p:blipFill>
          <p:spPr>
            <a:xfrm>
              <a:off x="10627" y="1745"/>
              <a:ext cx="8083" cy="8693"/>
            </a:xfrm>
            <a:prstGeom prst="rect">
              <a:avLst/>
            </a:prstGeom>
          </p:spPr>
        </p:pic>
        <p:pic>
          <p:nvPicPr>
            <p:cNvPr id="15" name="图片 14"/>
            <p:cNvPicPr>
              <a:picLocks noChangeAspect="1"/>
            </p:cNvPicPr>
            <p:nvPr/>
          </p:nvPicPr>
          <p:blipFill>
            <a:blip r:embed="rId5"/>
            <a:stretch>
              <a:fillRect/>
            </a:stretch>
          </p:blipFill>
          <p:spPr>
            <a:xfrm>
              <a:off x="2621" y="328"/>
              <a:ext cx="8044" cy="10143"/>
            </a:xfrm>
            <a:prstGeom prst="rect">
              <a:avLst/>
            </a:prstGeom>
          </p:spPr>
        </p:pic>
      </p:grpSp>
      <p:sp>
        <p:nvSpPr>
          <p:cNvPr id="4" name="文本框 3"/>
          <p:cNvSpPr txBox="1"/>
          <p:nvPr>
            <p:custDataLst>
              <p:tags r:id="rId6"/>
            </p:custDataLst>
          </p:nvPr>
        </p:nvSpPr>
        <p:spPr>
          <a:xfrm>
            <a:off x="7460615" y="395605"/>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班子建设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支委换届</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1238250" y="6398260"/>
            <a:ext cx="9716135" cy="337185"/>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defRPr kumimoji="0" sz="4800" b="0" i="0" u="none" strike="noStrike" cap="none" spc="0" normalizeH="0" baseline="0">
                <a:ln w="19050">
                  <a:noFill/>
                </a:ln>
                <a:solidFill>
                  <a:schemeClr val="tx1">
                    <a:lumMod val="50000"/>
                    <a:lumOff val="50000"/>
                    <a:alpha val="20000"/>
                  </a:schemeClr>
                </a:solidFill>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pPr algn="dist"/>
            <a:r>
              <a:rPr sz="1600">
                <a:gradFill>
                  <a:gsLst>
                    <a:gs pos="0">
                      <a:srgbClr val="E30000"/>
                    </a:gs>
                    <a:gs pos="100000">
                      <a:srgbClr val="760303"/>
                    </a:gs>
                  </a:gsLst>
                  <a:lin scaled="0"/>
                </a:gradFill>
              </a:rPr>
              <a:t>找准关键点 </a:t>
            </a:r>
            <a:r>
              <a:rPr lang="en-US" sz="1600">
                <a:gradFill>
                  <a:gsLst>
                    <a:gs pos="0">
                      <a:srgbClr val="E30000"/>
                    </a:gs>
                    <a:gs pos="100000">
                      <a:srgbClr val="760303"/>
                    </a:gs>
                  </a:gsLst>
                  <a:lin scaled="0"/>
                </a:gradFill>
              </a:rPr>
              <a:t>/</a:t>
            </a:r>
            <a:r>
              <a:rPr sz="1600">
                <a:gradFill>
                  <a:gsLst>
                    <a:gs pos="0">
                      <a:srgbClr val="E30000"/>
                    </a:gs>
                    <a:gs pos="100000">
                      <a:srgbClr val="760303"/>
                    </a:gs>
                  </a:gsLst>
                  <a:lin scaled="0"/>
                </a:gradFill>
              </a:rPr>
              <a:t> 瞄准关键点</a:t>
            </a:r>
            <a:r>
              <a:rPr lang="en-US" sz="1600">
                <a:gradFill>
                  <a:gsLst>
                    <a:gs pos="0">
                      <a:srgbClr val="E30000"/>
                    </a:gs>
                    <a:gs pos="100000">
                      <a:srgbClr val="760303"/>
                    </a:gs>
                  </a:gsLst>
                  <a:lin scaled="0"/>
                </a:gradFill>
              </a:rPr>
              <a:t> /</a:t>
            </a:r>
            <a:r>
              <a:rPr sz="1600">
                <a:gradFill>
                  <a:gsLst>
                    <a:gs pos="0">
                      <a:srgbClr val="E30000"/>
                    </a:gs>
                    <a:gs pos="100000">
                      <a:srgbClr val="760303"/>
                    </a:gs>
                  </a:gsLst>
                  <a:lin scaled="0"/>
                </a:gradFill>
              </a:rPr>
              <a:t> 盯准突破点</a:t>
            </a:r>
            <a:r>
              <a:rPr lang="en-US" sz="1600">
                <a:gradFill>
                  <a:gsLst>
                    <a:gs pos="0">
                      <a:srgbClr val="E30000"/>
                    </a:gs>
                    <a:gs pos="100000">
                      <a:srgbClr val="760303"/>
                    </a:gs>
                  </a:gsLst>
                  <a:lin scaled="0"/>
                </a:gradFill>
              </a:rPr>
              <a:t> /</a:t>
            </a:r>
            <a:r>
              <a:rPr sz="1600">
                <a:gradFill>
                  <a:gsLst>
                    <a:gs pos="0">
                      <a:srgbClr val="E30000"/>
                    </a:gs>
                    <a:gs pos="100000">
                      <a:srgbClr val="760303"/>
                    </a:gs>
                  </a:gsLst>
                  <a:lin scaled="0"/>
                </a:gradFill>
              </a:rPr>
              <a:t> 夯实支撑点</a:t>
            </a:r>
            <a:endParaRPr sz="1600">
              <a:gradFill>
                <a:gsLst>
                  <a:gs pos="0">
                    <a:srgbClr val="E30000"/>
                  </a:gs>
                  <a:gs pos="100000">
                    <a:srgbClr val="760303"/>
                  </a:gs>
                </a:gsLst>
                <a:lin scaled="0"/>
              </a:gradFill>
            </a:endParaRPr>
          </a:p>
        </p:txBody>
      </p:sp>
      <p:grpSp>
        <p:nvGrpSpPr>
          <p:cNvPr id="125" name="组合 118"/>
          <p:cNvGrpSpPr/>
          <p:nvPr>
            <p:custDataLst>
              <p:tags r:id="rId1"/>
            </p:custDataLst>
          </p:nvPr>
        </p:nvGrpSpPr>
        <p:grpSpPr>
          <a:xfrm>
            <a:off x="2176789" y="4576005"/>
            <a:ext cx="7830820" cy="829945"/>
            <a:chOff x="6795779" y="1837250"/>
            <a:chExt cx="7830820" cy="829945"/>
          </a:xfrm>
        </p:grpSpPr>
        <p:grpSp>
          <p:nvGrpSpPr>
            <p:cNvPr id="126" name="组合 73"/>
            <p:cNvGrpSpPr/>
            <p:nvPr/>
          </p:nvGrpSpPr>
          <p:grpSpPr>
            <a:xfrm>
              <a:off x="6795779" y="1947105"/>
              <a:ext cx="933852" cy="583809"/>
              <a:chOff x="946956" y="1692359"/>
              <a:chExt cx="933852" cy="583809"/>
            </a:xfrm>
          </p:grpSpPr>
          <p:grpSp>
            <p:nvGrpSpPr>
              <p:cNvPr id="127" name="组合 74"/>
              <p:cNvGrpSpPr/>
              <p:nvPr/>
            </p:nvGrpSpPr>
            <p:grpSpPr>
              <a:xfrm>
                <a:off x="946956" y="1692359"/>
                <a:ext cx="933852" cy="583809"/>
                <a:chOff x="1051129" y="1433962"/>
                <a:chExt cx="933852" cy="583809"/>
              </a:xfrm>
            </p:grpSpPr>
            <p:sp>
              <p:nvSpPr>
                <p:cNvPr id="1048605" name="椭圆 76"/>
                <p:cNvSpPr/>
                <p:nvPr>
                  <p:custDataLst>
                    <p:tags r:id="rId2"/>
                  </p:custDataLst>
                </p:nvPr>
              </p:nvSpPr>
              <p:spPr>
                <a:xfrm>
                  <a:off x="1401172" y="1433962"/>
                  <a:ext cx="583809" cy="583809"/>
                </a:xfrm>
                <a:prstGeom prst="ellipse">
                  <a:avLst/>
                </a:prstGeom>
                <a:solidFill>
                  <a:srgbClr val="BC1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mn-ea"/>
                    <a:sym typeface="+mn-lt"/>
                  </a:endParaRPr>
                </a:p>
              </p:txBody>
            </p:sp>
            <p:grpSp>
              <p:nvGrpSpPr>
                <p:cNvPr id="128" name="组合 77"/>
                <p:cNvGrpSpPr/>
                <p:nvPr/>
              </p:nvGrpSpPr>
              <p:grpSpPr>
                <a:xfrm>
                  <a:off x="1051129" y="1660509"/>
                  <a:ext cx="295008" cy="179584"/>
                  <a:chOff x="1014522" y="2087880"/>
                  <a:chExt cx="295008" cy="179584"/>
                </a:xfrm>
              </p:grpSpPr>
              <p:sp>
                <p:nvSpPr>
                  <p:cNvPr id="1048606" name="椭圆 78"/>
                  <p:cNvSpPr/>
                  <p:nvPr>
                    <p:custDataLst>
                      <p:tags r:id="rId3"/>
                    </p:custDataLst>
                  </p:nvPr>
                </p:nvSpPr>
                <p:spPr>
                  <a:xfrm>
                    <a:off x="1014522" y="2087880"/>
                    <a:ext cx="179584" cy="179584"/>
                  </a:xfrm>
                  <a:prstGeom prst="ellipse">
                    <a:avLst/>
                  </a:prstGeom>
                  <a:solidFill>
                    <a:srgbClr val="BC101A"/>
                  </a:solidFill>
                  <a:ln w="41275">
                    <a:solidFill>
                      <a:srgbClr val="FFF9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mn-ea"/>
                      <a:sym typeface="+mn-lt"/>
                    </a:endParaRPr>
                  </a:p>
                </p:txBody>
              </p:sp>
              <p:cxnSp>
                <p:nvCxnSpPr>
                  <p:cNvPr id="3145731" name="直接连接符 79"/>
                  <p:cNvCxnSpPr/>
                  <p:nvPr>
                    <p:custDataLst>
                      <p:tags r:id="rId4"/>
                    </p:custDataLst>
                  </p:nvPr>
                </p:nvCxnSpPr>
                <p:spPr>
                  <a:xfrm>
                    <a:off x="1194106" y="2187918"/>
                    <a:ext cx="115424" cy="0"/>
                  </a:xfrm>
                  <a:prstGeom prst="line">
                    <a:avLst/>
                  </a:prstGeom>
                  <a:ln w="12700">
                    <a:solidFill>
                      <a:srgbClr val="BC101A"/>
                    </a:solidFill>
                  </a:ln>
                </p:spPr>
                <p:style>
                  <a:lnRef idx="1">
                    <a:schemeClr val="accent1"/>
                  </a:lnRef>
                  <a:fillRef idx="0">
                    <a:schemeClr val="accent1"/>
                  </a:fillRef>
                  <a:effectRef idx="0">
                    <a:schemeClr val="accent1"/>
                  </a:effectRef>
                  <a:fontRef idx="minor">
                    <a:schemeClr val="tx1"/>
                  </a:fontRef>
                </p:style>
              </p:cxnSp>
            </p:grpSp>
          </p:grpSp>
          <p:sp>
            <p:nvSpPr>
              <p:cNvPr id="1048607" name="文本框 75"/>
              <p:cNvSpPr txBox="1"/>
              <p:nvPr>
                <p:custDataLst>
                  <p:tags r:id="rId5"/>
                </p:custDataLst>
              </p:nvPr>
            </p:nvSpPr>
            <p:spPr>
              <a:xfrm>
                <a:off x="1342680" y="1763172"/>
                <a:ext cx="521970" cy="460375"/>
              </a:xfrm>
              <a:prstGeom prst="rect">
                <a:avLst/>
              </a:prstGeom>
              <a:noFill/>
            </p:spPr>
            <p:txBody>
              <a:bodyPr wrap="none" rtlCol="0">
                <a:spAutoFit/>
              </a:bodyPr>
              <a:p>
                <a:r>
                  <a:rPr lang="en-US" altLang="zh-CN" sz="2400" dirty="0">
                    <a:solidFill>
                      <a:schemeClr val="bg1"/>
                    </a:solidFill>
                    <a:effectLst>
                      <a:outerShdw blurRad="38100" dist="38100" dir="2700000" algn="tl">
                        <a:srgbClr val="000000">
                          <a:alpha val="43137"/>
                        </a:srgbClr>
                      </a:outerShdw>
                    </a:effectLst>
                    <a:cs typeface="+mn-ea"/>
                    <a:sym typeface="+mn-lt"/>
                  </a:rPr>
                  <a:t>03</a:t>
                </a:r>
                <a:endParaRPr lang="zh-CN" altLang="en-US" sz="2400" dirty="0">
                  <a:solidFill>
                    <a:schemeClr val="bg1"/>
                  </a:solidFill>
                  <a:effectLst>
                    <a:outerShdw blurRad="38100" dist="38100" dir="2700000" algn="tl">
                      <a:srgbClr val="000000">
                        <a:alpha val="43137"/>
                      </a:srgbClr>
                    </a:outerShdw>
                  </a:effectLst>
                  <a:cs typeface="+mn-ea"/>
                  <a:sym typeface="+mn-lt"/>
                </a:endParaRPr>
              </a:p>
            </p:txBody>
          </p:sp>
        </p:grpSp>
        <p:sp>
          <p:nvSpPr>
            <p:cNvPr id="1048608" name="文本框 108"/>
            <p:cNvSpPr txBox="1"/>
            <p:nvPr>
              <p:custDataLst>
                <p:tags r:id="rId6"/>
              </p:custDataLst>
            </p:nvPr>
          </p:nvSpPr>
          <p:spPr>
            <a:xfrm>
              <a:off x="7900044" y="1837250"/>
              <a:ext cx="6726555" cy="829945"/>
            </a:xfrm>
            <a:prstGeom prst="rect">
              <a:avLst/>
            </a:prstGeom>
            <a:noFill/>
          </p:spPr>
          <p:txBody>
            <a:bodyPr wrap="square">
              <a:spAutoFit/>
            </a:bodyPr>
            <a:p>
              <a:pPr fontAlgn="auto">
                <a:spcBef>
                  <a:spcPts val="0"/>
                </a:spcBef>
                <a:spcAft>
                  <a:spcPts val="0"/>
                </a:spcAft>
              </a:pP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探索</a:t>
              </a: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党支部标准化规范化建设</a:t>
              </a: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工作方法</a:t>
              </a:r>
              <a:endPar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endParaRPr>
            </a:p>
            <a:p>
              <a:pPr fontAlgn="auto">
                <a:spcBef>
                  <a:spcPts val="0"/>
                </a:spcBef>
                <a:spcAft>
                  <a:spcPts val="0"/>
                </a:spcAft>
              </a:pP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抓好</a:t>
              </a: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提升工作</a:t>
              </a: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实效性切入点的</a:t>
              </a: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融合路径</a:t>
              </a:r>
              <a:endPar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endParaRPr>
            </a:p>
          </p:txBody>
        </p:sp>
      </p:grpSp>
      <p:grpSp>
        <p:nvGrpSpPr>
          <p:cNvPr id="129" name="组合 125"/>
          <p:cNvGrpSpPr/>
          <p:nvPr/>
        </p:nvGrpSpPr>
        <p:grpSpPr>
          <a:xfrm>
            <a:off x="4845050" y="1151890"/>
            <a:ext cx="2501265" cy="922053"/>
            <a:chOff x="5791" y="-951"/>
            <a:chExt cx="6007" cy="2135"/>
          </a:xfrm>
        </p:grpSpPr>
        <p:sp>
          <p:nvSpPr>
            <p:cNvPr id="1048609" name="文本框 126"/>
            <p:cNvSpPr txBox="1"/>
            <p:nvPr>
              <p:custDataLst>
                <p:tags r:id="rId7"/>
              </p:custDataLst>
            </p:nvPr>
          </p:nvSpPr>
          <p:spPr>
            <a:xfrm>
              <a:off x="6817" y="501"/>
              <a:ext cx="747" cy="580"/>
            </a:xfrm>
            <a:prstGeom prst="rect">
              <a:avLst/>
            </a:prstGeom>
            <a:noFill/>
          </p:spPr>
          <p:txBody>
            <a:bodyPr>
              <a:spAutoFit/>
            </a:bodyPr>
            <a:p>
              <a:pPr fontAlgn="auto">
                <a:spcBef>
                  <a:spcPts val="0"/>
                </a:spcBef>
                <a:spcAft>
                  <a:spcPts val="0"/>
                </a:spcAft>
              </a:pPr>
              <a:endParaRPr lang="zh-CN" altLang="en-US" dirty="0">
                <a:solidFill>
                  <a:srgbClr val="C00000"/>
                </a:solidFill>
                <a:cs typeface="+mn-ea"/>
                <a:sym typeface="+mn-lt"/>
              </a:endParaRPr>
            </a:p>
          </p:txBody>
        </p:sp>
        <p:sp>
          <p:nvSpPr>
            <p:cNvPr id="1048610" name="文本框 127"/>
            <p:cNvSpPr txBox="1"/>
            <p:nvPr>
              <p:custDataLst>
                <p:tags r:id="rId8"/>
              </p:custDataLst>
            </p:nvPr>
          </p:nvSpPr>
          <p:spPr>
            <a:xfrm>
              <a:off x="7619" y="501"/>
              <a:ext cx="747" cy="580"/>
            </a:xfrm>
            <a:prstGeom prst="rect">
              <a:avLst/>
            </a:prstGeom>
            <a:noFill/>
          </p:spPr>
          <p:txBody>
            <a:bodyPr>
              <a:spAutoFit/>
            </a:bodyPr>
            <a:p>
              <a:pPr fontAlgn="auto">
                <a:spcBef>
                  <a:spcPts val="0"/>
                </a:spcBef>
                <a:spcAft>
                  <a:spcPts val="0"/>
                </a:spcAft>
              </a:pPr>
              <a:endParaRPr lang="zh-CN" altLang="en-US" dirty="0">
                <a:solidFill>
                  <a:srgbClr val="C00000"/>
                </a:solidFill>
                <a:cs typeface="+mn-ea"/>
                <a:sym typeface="+mn-lt"/>
              </a:endParaRPr>
            </a:p>
          </p:txBody>
        </p:sp>
        <p:sp>
          <p:nvSpPr>
            <p:cNvPr id="1048612" name="文本框 130"/>
            <p:cNvSpPr txBox="1"/>
            <p:nvPr>
              <p:custDataLst>
                <p:tags r:id="rId9"/>
              </p:custDataLst>
            </p:nvPr>
          </p:nvSpPr>
          <p:spPr>
            <a:xfrm>
              <a:off x="10025" y="501"/>
              <a:ext cx="747" cy="580"/>
            </a:xfrm>
            <a:prstGeom prst="rect">
              <a:avLst/>
            </a:prstGeom>
            <a:noFill/>
          </p:spPr>
          <p:txBody>
            <a:bodyPr>
              <a:spAutoFit/>
            </a:bodyPr>
            <a:p>
              <a:pPr fontAlgn="auto">
                <a:spcBef>
                  <a:spcPts val="0"/>
                </a:spcBef>
                <a:spcAft>
                  <a:spcPts val="0"/>
                </a:spcAft>
              </a:pPr>
              <a:endParaRPr lang="zh-CN" altLang="en-US" dirty="0">
                <a:solidFill>
                  <a:srgbClr val="C00000"/>
                </a:solidFill>
                <a:cs typeface="+mn-ea"/>
                <a:sym typeface="+mn-lt"/>
              </a:endParaRPr>
            </a:p>
          </p:txBody>
        </p:sp>
        <p:sp>
          <p:nvSpPr>
            <p:cNvPr id="1048613" name="文本框 133"/>
            <p:cNvSpPr txBox="1"/>
            <p:nvPr>
              <p:custDataLst>
                <p:tags r:id="rId10"/>
              </p:custDataLst>
            </p:nvPr>
          </p:nvSpPr>
          <p:spPr>
            <a:xfrm>
              <a:off x="5791" y="-951"/>
              <a:ext cx="6007" cy="2135"/>
            </a:xfrm>
            <a:prstGeom prst="rect">
              <a:avLst/>
            </a:prstGeom>
            <a:noFill/>
          </p:spPr>
          <p:txBody>
            <a:bodyPr wrap="square">
              <a:spAutoFit/>
            </a:bodyPr>
            <a:lstStyle>
              <a:defPPr>
                <a:defRPr lang="zh-CN"/>
              </a:defPPr>
              <a:lvl1pPr>
                <a:defRPr sz="2800" b="1" spc="600">
                  <a:solidFill>
                    <a:schemeClr val="tx1">
                      <a:lumMod val="95000"/>
                      <a:lumOff val="5000"/>
                    </a:schemeClr>
                  </a:solidFill>
                  <a:effectLst>
                    <a:outerShdw blurRad="63500" dist="50800" dir="2700000" algn="tl" rotWithShape="0">
                      <a:prstClr val="black">
                        <a:alpha val="15000"/>
                      </a:prstClr>
                    </a:outerShdw>
                  </a:effectLst>
                  <a:latin typeface="微软雅黑" panose="020B0503020204020204" pitchFamily="34" charset="-122"/>
                  <a:ea typeface="微软雅黑" panose="020B0503020204020204" pitchFamily="34" charset="-122"/>
                </a:defRPr>
              </a:lvl1pPr>
            </a:lstStyle>
            <a:p>
              <a:pPr algn="ctr" fontAlgn="auto">
                <a:spcBef>
                  <a:spcPts val="0"/>
                </a:spcBef>
                <a:spcAft>
                  <a:spcPts val="0"/>
                </a:spcAft>
              </a:pPr>
              <a:r>
                <a:rPr lang="zh-CN" altLang="en-US" sz="5400" dirty="0">
                  <a:solidFill>
                    <a:srgbClr val="C00000"/>
                  </a:solidFill>
                  <a:effectLst/>
                  <a:latin typeface="Arial Unicode MS" panose="020B0604020202020204" charset="-122"/>
                  <a:ea typeface="Arial Unicode MS" panose="020B0604020202020204" charset="-122"/>
                  <a:cs typeface="Arial Unicode MS" panose="020B0604020202020204" charset="-122"/>
                  <a:sym typeface="+mn-lt"/>
                </a:rPr>
                <a:t>目</a:t>
              </a:r>
              <a:r>
                <a:rPr lang="en-US" altLang="zh-CN" sz="5400" dirty="0">
                  <a:solidFill>
                    <a:srgbClr val="C00000"/>
                  </a:solidFill>
                  <a:effectLst/>
                  <a:latin typeface="Arial Unicode MS" panose="020B0604020202020204" charset="-122"/>
                  <a:ea typeface="Arial Unicode MS" panose="020B0604020202020204" charset="-122"/>
                  <a:cs typeface="Arial Unicode MS" panose="020B0604020202020204" charset="-122"/>
                  <a:sym typeface="+mn-lt"/>
                </a:rPr>
                <a:t> </a:t>
              </a:r>
              <a:r>
                <a:rPr lang="zh-CN" altLang="en-US" sz="5400" dirty="0">
                  <a:solidFill>
                    <a:srgbClr val="C00000"/>
                  </a:solidFill>
                  <a:effectLst/>
                  <a:latin typeface="Arial Unicode MS" panose="020B0604020202020204" charset="-122"/>
                  <a:ea typeface="Arial Unicode MS" panose="020B0604020202020204" charset="-122"/>
                  <a:cs typeface="Arial Unicode MS" panose="020B0604020202020204" charset="-122"/>
                  <a:sym typeface="+mn-lt"/>
                </a:rPr>
                <a:t> 录</a:t>
              </a:r>
              <a:endParaRPr lang="zh-CN" altLang="en-US" sz="5400" dirty="0">
                <a:solidFill>
                  <a:srgbClr val="C00000"/>
                </a:solidFill>
                <a:effectLst/>
                <a:latin typeface="Arial Unicode MS" panose="020B0604020202020204" charset="-122"/>
                <a:ea typeface="Arial Unicode MS" panose="020B0604020202020204" charset="-122"/>
                <a:cs typeface="Arial Unicode MS" panose="020B0604020202020204" charset="-122"/>
                <a:sym typeface="+mn-lt"/>
              </a:endParaRPr>
            </a:p>
          </p:txBody>
        </p:sp>
      </p:grpSp>
      <p:grpSp>
        <p:nvGrpSpPr>
          <p:cNvPr id="61" name="组合 113"/>
          <p:cNvGrpSpPr/>
          <p:nvPr>
            <p:custDataLst>
              <p:tags r:id="rId11"/>
            </p:custDataLst>
          </p:nvPr>
        </p:nvGrpSpPr>
        <p:grpSpPr>
          <a:xfrm>
            <a:off x="2172933" y="2350968"/>
            <a:ext cx="7834630" cy="829945"/>
            <a:chOff x="2057363" y="1822648"/>
            <a:chExt cx="7834630" cy="829945"/>
          </a:xfrm>
        </p:grpSpPr>
        <p:grpSp>
          <p:nvGrpSpPr>
            <p:cNvPr id="62" name="组合 62"/>
            <p:cNvGrpSpPr/>
            <p:nvPr/>
          </p:nvGrpSpPr>
          <p:grpSpPr>
            <a:xfrm>
              <a:off x="2057363" y="1929328"/>
              <a:ext cx="933852" cy="583809"/>
              <a:chOff x="946956" y="1692359"/>
              <a:chExt cx="933852" cy="583809"/>
            </a:xfrm>
          </p:grpSpPr>
          <p:grpSp>
            <p:nvGrpSpPr>
              <p:cNvPr id="63" name="组合 2"/>
              <p:cNvGrpSpPr/>
              <p:nvPr/>
            </p:nvGrpSpPr>
            <p:grpSpPr>
              <a:xfrm>
                <a:off x="946956" y="1692359"/>
                <a:ext cx="933852" cy="583809"/>
                <a:chOff x="1051129" y="1433962"/>
                <a:chExt cx="933852" cy="583809"/>
              </a:xfrm>
            </p:grpSpPr>
            <p:sp>
              <p:nvSpPr>
                <p:cNvPr id="64" name="椭圆 14"/>
                <p:cNvSpPr/>
                <p:nvPr>
                  <p:custDataLst>
                    <p:tags r:id="rId12"/>
                  </p:custDataLst>
                </p:nvPr>
              </p:nvSpPr>
              <p:spPr>
                <a:xfrm>
                  <a:off x="1401172" y="1433962"/>
                  <a:ext cx="583809" cy="5838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mn-ea"/>
                    <a:sym typeface="+mn-lt"/>
                  </a:endParaRPr>
                </a:p>
              </p:txBody>
            </p:sp>
            <p:grpSp>
              <p:nvGrpSpPr>
                <p:cNvPr id="65" name="组合 19"/>
                <p:cNvGrpSpPr/>
                <p:nvPr/>
              </p:nvGrpSpPr>
              <p:grpSpPr>
                <a:xfrm>
                  <a:off x="1051129" y="1660509"/>
                  <a:ext cx="295008" cy="179584"/>
                  <a:chOff x="1014522" y="2087880"/>
                  <a:chExt cx="295008" cy="179584"/>
                </a:xfrm>
              </p:grpSpPr>
              <p:sp>
                <p:nvSpPr>
                  <p:cNvPr id="66" name="椭圆 20"/>
                  <p:cNvSpPr/>
                  <p:nvPr>
                    <p:custDataLst>
                      <p:tags r:id="rId13"/>
                    </p:custDataLst>
                  </p:nvPr>
                </p:nvSpPr>
                <p:spPr>
                  <a:xfrm>
                    <a:off x="1014522" y="2087880"/>
                    <a:ext cx="179584" cy="179584"/>
                  </a:xfrm>
                  <a:prstGeom prst="ellipse">
                    <a:avLst/>
                  </a:prstGeom>
                  <a:solidFill>
                    <a:srgbClr val="C00000"/>
                  </a:solidFill>
                  <a:ln w="41275">
                    <a:solidFill>
                      <a:srgbClr val="FFF9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mn-ea"/>
                      <a:sym typeface="+mn-lt"/>
                    </a:endParaRPr>
                  </a:p>
                </p:txBody>
              </p:sp>
              <p:cxnSp>
                <p:nvCxnSpPr>
                  <p:cNvPr id="67" name="直接连接符 21"/>
                  <p:cNvCxnSpPr/>
                  <p:nvPr>
                    <p:custDataLst>
                      <p:tags r:id="rId14"/>
                    </p:custDataLst>
                  </p:nvPr>
                </p:nvCxnSpPr>
                <p:spPr>
                  <a:xfrm>
                    <a:off x="1194106" y="2187918"/>
                    <a:ext cx="115424" cy="0"/>
                  </a:xfrm>
                  <a:prstGeom prst="line">
                    <a:avLst/>
                  </a:prstGeom>
                  <a:ln w="12700">
                    <a:solidFill>
                      <a:srgbClr val="BC101A"/>
                    </a:solidFill>
                  </a:ln>
                </p:spPr>
                <p:style>
                  <a:lnRef idx="1">
                    <a:schemeClr val="accent1"/>
                  </a:lnRef>
                  <a:fillRef idx="0">
                    <a:schemeClr val="accent1"/>
                  </a:fillRef>
                  <a:effectRef idx="0">
                    <a:schemeClr val="accent1"/>
                  </a:effectRef>
                  <a:fontRef idx="minor">
                    <a:schemeClr val="tx1"/>
                  </a:fontRef>
                </p:style>
              </p:cxnSp>
            </p:grpSp>
          </p:grpSp>
          <p:sp>
            <p:nvSpPr>
              <p:cNvPr id="68" name="文本框 5"/>
              <p:cNvSpPr txBox="1"/>
              <p:nvPr>
                <p:custDataLst>
                  <p:tags r:id="rId15"/>
                </p:custDataLst>
              </p:nvPr>
            </p:nvSpPr>
            <p:spPr>
              <a:xfrm>
                <a:off x="1350679" y="1761664"/>
                <a:ext cx="513080" cy="447040"/>
              </a:xfrm>
              <a:prstGeom prst="rect">
                <a:avLst/>
              </a:prstGeom>
              <a:noFill/>
            </p:spPr>
            <p:txBody>
              <a:bodyPr wrap="none" rtlCol="0">
                <a:spAutoFit/>
              </a:bodyPr>
              <a:p>
                <a:r>
                  <a:rPr lang="en-US" altLang="zh-CN" sz="2400" dirty="0">
                    <a:solidFill>
                      <a:schemeClr val="bg1"/>
                    </a:solidFill>
                    <a:effectLst>
                      <a:outerShdw blurRad="38100" dist="38100" dir="2700000" algn="tl">
                        <a:srgbClr val="000000">
                          <a:alpha val="43137"/>
                        </a:srgbClr>
                      </a:outerShdw>
                    </a:effectLst>
                    <a:cs typeface="+mn-ea"/>
                    <a:sym typeface="+mn-lt"/>
                  </a:rPr>
                  <a:t>01</a:t>
                </a:r>
                <a:endParaRPr lang="zh-CN" altLang="en-US" sz="2400" dirty="0">
                  <a:solidFill>
                    <a:schemeClr val="bg1"/>
                  </a:solidFill>
                  <a:effectLst>
                    <a:outerShdw blurRad="38100" dist="38100" dir="2700000" algn="tl">
                      <a:srgbClr val="000000">
                        <a:alpha val="43137"/>
                      </a:srgbClr>
                    </a:outerShdw>
                  </a:effectLst>
                  <a:cs typeface="+mn-ea"/>
                  <a:sym typeface="+mn-lt"/>
                </a:endParaRPr>
              </a:p>
            </p:txBody>
          </p:sp>
        </p:grpSp>
        <p:sp>
          <p:nvSpPr>
            <p:cNvPr id="69" name="文本框 68"/>
            <p:cNvSpPr txBox="1"/>
            <p:nvPr>
              <p:custDataLst>
                <p:tags r:id="rId16"/>
              </p:custDataLst>
            </p:nvPr>
          </p:nvSpPr>
          <p:spPr>
            <a:xfrm>
              <a:off x="3161628" y="1822648"/>
              <a:ext cx="6730365" cy="829945"/>
            </a:xfrm>
            <a:prstGeom prst="rect">
              <a:avLst/>
            </a:prstGeom>
            <a:noFill/>
          </p:spPr>
          <p:txBody>
            <a:bodyPr wrap="square">
              <a:spAutoFit/>
            </a:bodyPr>
            <a:p>
              <a:pPr fontAlgn="auto">
                <a:spcBef>
                  <a:spcPts val="0"/>
                </a:spcBef>
                <a:spcAft>
                  <a:spcPts val="0"/>
                </a:spcAft>
              </a:pP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厘清国有企业基层党建工作</a:t>
              </a: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的发展脉络</a:t>
              </a:r>
              <a:endPar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endParaRPr>
            </a:p>
            <a:p>
              <a:pPr fontAlgn="auto">
                <a:spcBef>
                  <a:spcPts val="0"/>
                </a:spcBef>
                <a:spcAft>
                  <a:spcPts val="0"/>
                </a:spcAft>
              </a:pP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把准基层党支部建设制度条例底层逻辑</a:t>
              </a:r>
              <a:endPar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endParaRPr>
            </a:p>
          </p:txBody>
        </p:sp>
      </p:grpSp>
      <p:grpSp>
        <p:nvGrpSpPr>
          <p:cNvPr id="70" name="组合 116"/>
          <p:cNvGrpSpPr/>
          <p:nvPr>
            <p:custDataLst>
              <p:tags r:id="rId17"/>
            </p:custDataLst>
          </p:nvPr>
        </p:nvGrpSpPr>
        <p:grpSpPr>
          <a:xfrm>
            <a:off x="2176743" y="3463389"/>
            <a:ext cx="7943850" cy="829945"/>
            <a:chOff x="2057363" y="3932019"/>
            <a:chExt cx="7943850" cy="829945"/>
          </a:xfrm>
        </p:grpSpPr>
        <p:grpSp>
          <p:nvGrpSpPr>
            <p:cNvPr id="71" name="组合 65"/>
            <p:cNvGrpSpPr/>
            <p:nvPr/>
          </p:nvGrpSpPr>
          <p:grpSpPr>
            <a:xfrm>
              <a:off x="2057363" y="4052669"/>
              <a:ext cx="933852" cy="583809"/>
              <a:chOff x="946956" y="3815700"/>
              <a:chExt cx="933852" cy="583809"/>
            </a:xfrm>
          </p:grpSpPr>
          <p:grpSp>
            <p:nvGrpSpPr>
              <p:cNvPr id="72" name="组合 48"/>
              <p:cNvGrpSpPr/>
              <p:nvPr/>
            </p:nvGrpSpPr>
            <p:grpSpPr>
              <a:xfrm>
                <a:off x="946956" y="3815700"/>
                <a:ext cx="933852" cy="583809"/>
                <a:chOff x="1051129" y="1433962"/>
                <a:chExt cx="933852" cy="583809"/>
              </a:xfrm>
            </p:grpSpPr>
            <p:sp>
              <p:nvSpPr>
                <p:cNvPr id="73" name="椭圆 49"/>
                <p:cNvSpPr/>
                <p:nvPr>
                  <p:custDataLst>
                    <p:tags r:id="rId18"/>
                  </p:custDataLst>
                </p:nvPr>
              </p:nvSpPr>
              <p:spPr>
                <a:xfrm>
                  <a:off x="1401172" y="1433962"/>
                  <a:ext cx="583809" cy="583809"/>
                </a:xfrm>
                <a:prstGeom prst="ellipse">
                  <a:avLst/>
                </a:prstGeom>
                <a:solidFill>
                  <a:srgbClr val="BC1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mn-ea"/>
                    <a:sym typeface="+mn-lt"/>
                  </a:endParaRPr>
                </a:p>
              </p:txBody>
            </p:sp>
            <p:grpSp>
              <p:nvGrpSpPr>
                <p:cNvPr id="74" name="组合 50"/>
                <p:cNvGrpSpPr/>
                <p:nvPr/>
              </p:nvGrpSpPr>
              <p:grpSpPr>
                <a:xfrm>
                  <a:off x="1051129" y="1660509"/>
                  <a:ext cx="295008" cy="179584"/>
                  <a:chOff x="1014522" y="2087880"/>
                  <a:chExt cx="295008" cy="179584"/>
                </a:xfrm>
              </p:grpSpPr>
              <p:sp>
                <p:nvSpPr>
                  <p:cNvPr id="75" name="椭圆 51"/>
                  <p:cNvSpPr/>
                  <p:nvPr>
                    <p:custDataLst>
                      <p:tags r:id="rId19"/>
                    </p:custDataLst>
                  </p:nvPr>
                </p:nvSpPr>
                <p:spPr>
                  <a:xfrm>
                    <a:off x="1014522" y="2087880"/>
                    <a:ext cx="179584" cy="179584"/>
                  </a:xfrm>
                  <a:prstGeom prst="ellipse">
                    <a:avLst/>
                  </a:prstGeom>
                  <a:solidFill>
                    <a:srgbClr val="BC101A"/>
                  </a:solidFill>
                  <a:ln w="41275">
                    <a:solidFill>
                      <a:srgbClr val="FFF9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mn-ea"/>
                      <a:sym typeface="+mn-lt"/>
                    </a:endParaRPr>
                  </a:p>
                </p:txBody>
              </p:sp>
              <p:cxnSp>
                <p:nvCxnSpPr>
                  <p:cNvPr id="76" name="直接连接符 52"/>
                  <p:cNvCxnSpPr/>
                  <p:nvPr>
                    <p:custDataLst>
                      <p:tags r:id="rId20"/>
                    </p:custDataLst>
                  </p:nvPr>
                </p:nvCxnSpPr>
                <p:spPr>
                  <a:xfrm>
                    <a:off x="1194106" y="2187918"/>
                    <a:ext cx="115424" cy="0"/>
                  </a:xfrm>
                  <a:prstGeom prst="line">
                    <a:avLst/>
                  </a:prstGeom>
                  <a:ln w="12700">
                    <a:solidFill>
                      <a:srgbClr val="BC101A"/>
                    </a:solidFill>
                  </a:ln>
                </p:spPr>
                <p:style>
                  <a:lnRef idx="1">
                    <a:schemeClr val="accent1"/>
                  </a:lnRef>
                  <a:fillRef idx="0">
                    <a:schemeClr val="accent1"/>
                  </a:fillRef>
                  <a:effectRef idx="0">
                    <a:schemeClr val="accent1"/>
                  </a:effectRef>
                  <a:fontRef idx="minor">
                    <a:schemeClr val="tx1"/>
                  </a:fontRef>
                </p:style>
              </p:cxnSp>
            </p:grpSp>
          </p:grpSp>
          <p:sp>
            <p:nvSpPr>
              <p:cNvPr id="77" name="文本框 60"/>
              <p:cNvSpPr txBox="1"/>
              <p:nvPr>
                <p:custDataLst>
                  <p:tags r:id="rId21"/>
                </p:custDataLst>
              </p:nvPr>
            </p:nvSpPr>
            <p:spPr>
              <a:xfrm>
                <a:off x="1339847" y="3889313"/>
                <a:ext cx="521970" cy="460375"/>
              </a:xfrm>
              <a:prstGeom prst="rect">
                <a:avLst/>
              </a:prstGeom>
              <a:noFill/>
            </p:spPr>
            <p:txBody>
              <a:bodyPr wrap="none" rtlCol="0">
                <a:spAutoFit/>
              </a:bodyPr>
              <a:p>
                <a:r>
                  <a:rPr lang="en-US" altLang="zh-CN" sz="2400" dirty="0">
                    <a:solidFill>
                      <a:schemeClr val="bg1"/>
                    </a:solidFill>
                    <a:effectLst>
                      <a:outerShdw blurRad="38100" dist="38100" dir="2700000" algn="tl">
                        <a:srgbClr val="000000">
                          <a:alpha val="43137"/>
                        </a:srgbClr>
                      </a:outerShdw>
                    </a:effectLst>
                    <a:cs typeface="+mn-ea"/>
                    <a:sym typeface="+mn-lt"/>
                  </a:rPr>
                  <a:t>02</a:t>
                </a:r>
                <a:endParaRPr lang="zh-CN" altLang="en-US" sz="2400" dirty="0">
                  <a:solidFill>
                    <a:schemeClr val="bg1"/>
                  </a:solidFill>
                  <a:effectLst>
                    <a:outerShdw blurRad="38100" dist="38100" dir="2700000" algn="tl">
                      <a:srgbClr val="000000">
                        <a:alpha val="43137"/>
                      </a:srgbClr>
                    </a:outerShdw>
                  </a:effectLst>
                  <a:cs typeface="+mn-ea"/>
                  <a:sym typeface="+mn-lt"/>
                </a:endParaRPr>
              </a:p>
            </p:txBody>
          </p:sp>
        </p:grpSp>
        <p:sp>
          <p:nvSpPr>
            <p:cNvPr id="78" name="文本框 71"/>
            <p:cNvSpPr txBox="1"/>
            <p:nvPr>
              <p:custDataLst>
                <p:tags r:id="rId22"/>
              </p:custDataLst>
            </p:nvPr>
          </p:nvSpPr>
          <p:spPr>
            <a:xfrm>
              <a:off x="3161628" y="3932019"/>
              <a:ext cx="6839585" cy="829945"/>
            </a:xfrm>
            <a:prstGeom prst="rect">
              <a:avLst/>
            </a:prstGeom>
            <a:noFill/>
          </p:spPr>
          <p:txBody>
            <a:bodyPr wrap="square">
              <a:spAutoFit/>
            </a:bodyPr>
            <a:p>
              <a:pPr fontAlgn="auto">
                <a:spcBef>
                  <a:spcPts val="0"/>
                </a:spcBef>
                <a:spcAft>
                  <a:spcPts val="0"/>
                </a:spcAft>
              </a:pP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明晰各级推进党支部工作</a:t>
              </a: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的方法和</a:t>
              </a: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路径</a:t>
              </a:r>
              <a:endPar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endParaRPr>
            </a:p>
            <a:p>
              <a:pPr fontAlgn="auto">
                <a:spcBef>
                  <a:spcPts val="0"/>
                </a:spcBef>
                <a:spcAft>
                  <a:spcPts val="0"/>
                </a:spcAft>
              </a:pPr>
              <a:r>
                <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rPr>
                <a:t>紧扣党支部标准化规范化建设工作细节</a:t>
              </a:r>
              <a:endParaRPr lang="zh-CN" altLang="en-US" sz="2400" spc="600" dirty="0">
                <a:solidFill>
                  <a:schemeClr val="tx1">
                    <a:lumMod val="85000"/>
                    <a:lumOff val="15000"/>
                  </a:schemeClr>
                </a:solidFill>
                <a:latin typeface="黑体" panose="02010609060101010101" charset="-122"/>
                <a:ea typeface="黑体" panose="02010609060101010101" charset="-122"/>
                <a:cs typeface="+mn-ea"/>
                <a:sym typeface="+mn-lt"/>
              </a:endParaRPr>
            </a:p>
          </p:txBody>
        </p:sp>
      </p:grpSp>
      <p:pic>
        <p:nvPicPr>
          <p:cNvPr id="79" name="图片 78"/>
          <p:cNvPicPr>
            <a:picLocks noChangeAspect="1"/>
          </p:cNvPicPr>
          <p:nvPr>
            <p:custDataLst>
              <p:tags r:id="rId23"/>
            </p:custDataLst>
          </p:nvPr>
        </p:nvPicPr>
        <p:blipFill>
          <a:blip r:embed="rId24">
            <a:extLst>
              <a:ext uri="{28A0092B-C50C-407E-A947-70E740481C1C}">
                <a14:useLocalDpi xmlns:a14="http://schemas.microsoft.com/office/drawing/2010/main" val="0"/>
              </a:ext>
            </a:extLst>
          </a:blip>
          <a:stretch>
            <a:fillRect/>
          </a:stretch>
        </p:blipFill>
        <p:spPr>
          <a:xfrm>
            <a:off x="8431181" y="4126538"/>
            <a:ext cx="3769258" cy="2149346"/>
          </a:xfrm>
          <a:prstGeom prst="rect">
            <a:avLst/>
          </a:prstGeom>
        </p:spPr>
      </p:pic>
      <p:pic>
        <p:nvPicPr>
          <p:cNvPr id="80" name="图片 79"/>
          <p:cNvPicPr>
            <a:picLocks noChangeAspect="1"/>
          </p:cNvPicPr>
          <p:nvPr>
            <p:custDataLst>
              <p:tags r:id="rId25"/>
            </p:custDataLst>
          </p:nvPr>
        </p:nvPicPr>
        <p:blipFill>
          <a:blip r:embed="rId26" cstate="print">
            <a:extLst>
              <a:ext uri="{28A0092B-C50C-407E-A947-70E740481C1C}">
                <a14:useLocalDpi xmlns:a14="http://schemas.microsoft.com/office/drawing/2010/main" val="0"/>
              </a:ext>
            </a:extLst>
          </a:blip>
          <a:srcRect/>
          <a:stretch>
            <a:fillRect/>
          </a:stretch>
        </p:blipFill>
        <p:spPr>
          <a:xfrm>
            <a:off x="0" y="5727065"/>
            <a:ext cx="12192000" cy="11366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500"/>
                                        <p:tgtEl>
                                          <p:spTgt spid="8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fade">
                                      <p:cBhvr>
                                        <p:cTn id="11"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1113699" y="1771089"/>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821690" y="2365375"/>
            <a:ext cx="10303510" cy="448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1.</a:t>
            </a:r>
            <a:r>
              <a:rPr lang="zh-CN" sz="2800" b="0" spc="300" dirty="0">
                <a:solidFill>
                  <a:srgbClr val="E61817"/>
                </a:solidFill>
                <a:latin typeface="楷体" panose="02010609060101010101" charset="-122"/>
                <a:ea typeface="楷体" panose="02010609060101010101" charset="-122"/>
                <a:cs typeface="楷体" panose="02010609060101010101" charset="-122"/>
              </a:rPr>
              <a:t>上图中问题</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2</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改为：书记、副书记、委员采取无记名投票差额选举，可不可以</a:t>
            </a:r>
            <a:r>
              <a:rPr sz="2800" b="0" spc="300" dirty="0">
                <a:solidFill>
                  <a:srgbClr val="E61817"/>
                </a:solidFill>
                <a:latin typeface="楷体" panose="02010609060101010101" charset="-122"/>
                <a:ea typeface="楷体" panose="02010609060101010101" charset="-122"/>
                <a:cs typeface="楷体" panose="02010609060101010101" charset="-122"/>
              </a:rPr>
              <a:t>？</a:t>
            </a:r>
            <a:endParaRPr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a:t>
            </a:r>
            <a:r>
              <a:rPr lang="en-US" sz="2800" b="0" spc="300" dirty="0">
                <a:solidFill>
                  <a:srgbClr val="E61817"/>
                </a:solidFill>
                <a:latin typeface="楷体" panose="02010609060101010101" charset="-122"/>
                <a:ea typeface="楷体" panose="02010609060101010101" charset="-122"/>
                <a:cs typeface="楷体" panose="02010609060101010101" charset="-122"/>
              </a:rPr>
              <a:t>2</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支部书记、副书记是在支部党员大会还是支委会上选举产生的？</a:t>
            </a:r>
            <a:endPar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      3.</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某支部委员人员没有变动，职责分工发生变化，需不需要进行“三报三批”？</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endParaRPr lang="en-US" altLang="zh-CN"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10000"/>
              </a:lnSpc>
              <a:spcBef>
                <a:spcPts val="0"/>
              </a:spcBef>
              <a:spcAft>
                <a:spcPts val="0"/>
              </a:spcAft>
            </a:pP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班子建设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支委换届</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808899" y="1786329"/>
            <a:ext cx="117348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3600" b="0" spc="300" dirty="0">
                <a:solidFill>
                  <a:srgbClr val="E61817"/>
                </a:solidFill>
                <a:latin typeface="方正小标宋_GBK" panose="03000509000000000000" charset="-122"/>
                <a:ea typeface="方正小标宋_GBK" panose="03000509000000000000" charset="-122"/>
              </a:rPr>
              <a:t>思考</a:t>
            </a:r>
            <a:endParaRPr lang="zh-CN" altLang="en-US" sz="3600" b="0" spc="300" dirty="0">
              <a:solidFill>
                <a:srgbClr val="E61817"/>
              </a:solidFill>
              <a:latin typeface="方正小标宋_GBK" panose="03000509000000000000" charset="-122"/>
              <a:ea typeface="方正小标宋_GBK"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2113280" y="1673225"/>
            <a:ext cx="8964930" cy="103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1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某党支部</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正式党员人数不足</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7</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人，未设立支委，只有</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名党支部书记，需要换届吗？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p:txBody>
      </p:sp>
      <p:sp>
        <p:nvSpPr>
          <p:cNvPr id="100" name="文本框 99"/>
          <p:cNvSpPr txBox="1"/>
          <p:nvPr/>
        </p:nvSpPr>
        <p:spPr>
          <a:xfrm>
            <a:off x="1165225" y="2712085"/>
            <a:ext cx="9912350" cy="3291840"/>
          </a:xfrm>
          <a:prstGeom prst="rect">
            <a:avLst/>
          </a:prstGeom>
          <a:noFill/>
          <a:ln w="9525">
            <a:noFill/>
          </a:ln>
        </p:spPr>
        <p:txBody>
          <a:bodyPr wrap="square">
            <a:spAutoFit/>
          </a:bodyPr>
          <a:p>
            <a:pPr marL="0" indent="0" algn="l">
              <a:lnSpc>
                <a:spcPct val="130000"/>
              </a:lnSpc>
              <a:spcBef>
                <a:spcPts val="0"/>
              </a:spcBef>
              <a:spcAft>
                <a:spcPts val="0"/>
              </a:spcAft>
            </a:pPr>
            <a:r>
              <a:rPr lang="en-US" altLang="zh-CN" sz="2000" b="0">
                <a:solidFill>
                  <a:schemeClr val="tx1"/>
                </a:solidFill>
                <a:cs typeface="仿宋" panose="02010609060101010101" charset="-122"/>
              </a:rPr>
              <a:t>        </a:t>
            </a:r>
            <a:r>
              <a:rPr lang="zh-CN" sz="2000" b="0">
                <a:solidFill>
                  <a:schemeClr val="tx1"/>
                </a:solidFill>
                <a:cs typeface="仿宋" panose="02010609060101010101" charset="-122"/>
              </a:rPr>
              <a:t>不需要换届，但应参照支委会换届进行选举。</a:t>
            </a:r>
            <a:endParaRPr lang="zh-CN" sz="2000" b="0">
              <a:solidFill>
                <a:schemeClr val="tx1"/>
              </a:solidFill>
              <a:cs typeface="仿宋" panose="02010609060101010101" charset="-122"/>
            </a:endParaRPr>
          </a:p>
          <a:p>
            <a:pPr marL="0" indent="0" algn="l">
              <a:lnSpc>
                <a:spcPct val="130000"/>
              </a:lnSpc>
              <a:spcBef>
                <a:spcPts val="0"/>
              </a:spcBef>
              <a:spcAft>
                <a:spcPts val="0"/>
              </a:spcAft>
            </a:pPr>
            <a:r>
              <a:rPr lang="zh-CN" sz="2000" b="0">
                <a:solidFill>
                  <a:schemeClr val="tx1"/>
                </a:solidFill>
                <a:cs typeface="仿宋" panose="02010609060101010101" charset="-122"/>
              </a:rPr>
              <a:t> </a:t>
            </a:r>
            <a:r>
              <a:rPr lang="en-US" altLang="zh-CN" sz="2000" b="0">
                <a:solidFill>
                  <a:schemeClr val="tx1"/>
                </a:solidFill>
                <a:cs typeface="仿宋" panose="02010609060101010101" charset="-122"/>
              </a:rPr>
              <a:t>     </a:t>
            </a:r>
            <a:r>
              <a:rPr lang="zh-CN" sz="2000" b="0">
                <a:solidFill>
                  <a:schemeClr val="tx1"/>
                </a:solidFill>
                <a:cs typeface="仿宋" panose="02010609060101010101" charset="-122"/>
              </a:rPr>
              <a:t>《中国共产党基层组织选举工作条例》第二条“本条例适用于企业、农村、机关、学校、科研院所、街道社区、社会组织和其他基层单位设立的党的委员会、总支部委员会、支部委员会（含不设委员会的党支部），以及党的基层纪律检查委员会的选举工作。”《中国共产党支部工作条例（试行）》第二十一条“村、社区党支部委员会每届任期5年，其他基层单位党支部委员会一般每届任期3年。党支部委员会由党支部党员大会选举产生，党支部书记、副书记一般由党支部委员会会议选举产生，不设委员会的党支部书记、副书记由党支部党员大会选举产生。”</a:t>
            </a:r>
            <a:endParaRPr lang="zh-CN" sz="2000" b="0">
              <a:solidFill>
                <a:schemeClr val="tx1"/>
              </a:solidFill>
              <a:cs typeface="仿宋" panose="02010609060101010101" charset="-122"/>
            </a:endParaRPr>
          </a:p>
        </p:txBody>
      </p:sp>
      <p:sp>
        <p:nvSpPr>
          <p:cNvPr id="3" name="文本框 2"/>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班子建设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支委换届</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5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451394" y="1603449"/>
            <a:ext cx="166878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3600" b="0" spc="300" dirty="0">
                <a:solidFill>
                  <a:srgbClr val="E61817"/>
                </a:solidFill>
                <a:latin typeface="方正小标宋_GBK" panose="03000509000000000000" charset="-122"/>
                <a:ea typeface="方正小标宋_GBK" panose="03000509000000000000" charset="-122"/>
              </a:rPr>
              <a:t>思考：</a:t>
            </a:r>
            <a:endParaRPr lang="zh-CN" altLang="en-US" sz="3600" b="0" spc="300" dirty="0">
              <a:solidFill>
                <a:srgbClr val="E61817"/>
              </a:solidFill>
              <a:latin typeface="方正小标宋_GBK" panose="03000509000000000000" charset="-122"/>
              <a:ea typeface="方正小标宋_GBK"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1711960" y="1603375"/>
            <a:ext cx="9511030" cy="4569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党支部书记在必要时可以</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由上级党的组织调动和指派，那支部委员可以由上级党组织指派吗？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2.</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对于独立法人党支部，上级党委想要干涉支部委员可不可以？怎么做？</a:t>
            </a:r>
            <a:endParaRPr lang="en-US" altLang="zh-CN"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3.</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支委会改选时，委员候选人人选不合适，可以留空额吗？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4.</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支部换届会议要求实到会有表决权党员人数超过应到会有表决权党员人数的多少？</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p:txBody>
      </p:sp>
      <p:sp>
        <p:nvSpPr>
          <p:cNvPr id="3" name="文本框 2"/>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班子建设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支委换届</a:t>
            </a:r>
            <a:endParaRPr lang="zh-CN" altLang="en-US" spc="300"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6205220" y="3300730"/>
            <a:ext cx="5180330" cy="768350"/>
            <a:chOff x="9772" y="5198"/>
            <a:chExt cx="8158" cy="1210"/>
          </a:xfrm>
        </p:grpSpPr>
        <p:sp>
          <p:nvSpPr>
            <p:cNvPr id="100" name="文本框 99"/>
            <p:cNvSpPr txBox="1"/>
            <p:nvPr>
              <p:custDataLst>
                <p:tags r:id="rId3"/>
              </p:custDataLst>
            </p:nvPr>
          </p:nvSpPr>
          <p:spPr>
            <a:xfrm>
              <a:off x="10878" y="5198"/>
              <a:ext cx="7053" cy="1210"/>
            </a:xfrm>
            <a:prstGeom prst="rect">
              <a:avLst/>
            </a:prstGeom>
            <a:noFill/>
            <a:ln w="9525">
              <a:noFill/>
            </a:ln>
          </p:spPr>
          <p:txBody>
            <a:bodyPr wrap="square">
              <a:spAutoFit/>
            </a:bodyPr>
            <a:p>
              <a:pPr marL="0" indent="0" algn="l">
                <a:lnSpc>
                  <a:spcPct val="110000"/>
                </a:lnSpc>
                <a:spcBef>
                  <a:spcPts val="0"/>
                </a:spcBef>
                <a:spcAft>
                  <a:spcPts val="0"/>
                </a:spcAft>
              </a:pPr>
              <a:r>
                <a:rPr lang="en-US" altLang="zh-CN" sz="2000" b="0">
                  <a:solidFill>
                    <a:schemeClr val="tx1"/>
                  </a:solidFill>
                  <a:cs typeface="仿宋" panose="02010609060101010101" charset="-122"/>
                </a:rPr>
                <a:t>      </a:t>
              </a:r>
              <a:r>
                <a:rPr lang="zh-CN" sz="2000" b="0">
                  <a:solidFill>
                    <a:schemeClr val="tx1"/>
                  </a:solidFill>
                  <a:cs typeface="仿宋" panose="02010609060101010101" charset="-122"/>
                </a:rPr>
                <a:t>成立××党支部，××为支部书记，××、××为支部委员</a:t>
              </a:r>
              <a:r>
                <a:rPr lang="zh-CN" sz="2000" b="0">
                  <a:solidFill>
                    <a:schemeClr val="tx1"/>
                  </a:solidFill>
                  <a:highlight>
                    <a:srgbClr val="FFFF00"/>
                  </a:highlight>
                  <a:cs typeface="仿宋" panose="02010609060101010101" charset="-122"/>
                </a:rPr>
                <a:t>人选</a:t>
              </a:r>
              <a:r>
                <a:rPr lang="zh-CN" sz="2000" b="0">
                  <a:solidFill>
                    <a:schemeClr val="tx1"/>
                  </a:solidFill>
                  <a:cs typeface="仿宋" panose="02010609060101010101" charset="-122"/>
                </a:rPr>
                <a:t>。</a:t>
              </a:r>
              <a:endParaRPr lang="zh-CN" sz="2000" b="0">
                <a:solidFill>
                  <a:schemeClr val="tx1"/>
                </a:solidFill>
                <a:cs typeface="仿宋" panose="02010609060101010101" charset="-122"/>
              </a:endParaRPr>
            </a:p>
          </p:txBody>
        </p:sp>
        <p:pic>
          <p:nvPicPr>
            <p:cNvPr id="6" name="图片 5" descr="3645106"/>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72" y="5198"/>
              <a:ext cx="1106" cy="1106"/>
            </a:xfrm>
            <a:prstGeom prst="rect">
              <a:avLst/>
            </a:prstGeom>
          </p:spPr>
        </p:pic>
      </p:grpSp>
      <p:grpSp>
        <p:nvGrpSpPr>
          <p:cNvPr id="10" name="组合 9"/>
          <p:cNvGrpSpPr/>
          <p:nvPr/>
        </p:nvGrpSpPr>
        <p:grpSpPr>
          <a:xfrm>
            <a:off x="6205220" y="991870"/>
            <a:ext cx="5180965" cy="768350"/>
            <a:chOff x="9772" y="1562"/>
            <a:chExt cx="8159" cy="1210"/>
          </a:xfrm>
        </p:grpSpPr>
        <p:pic>
          <p:nvPicPr>
            <p:cNvPr id="8" name="图片 7" descr="4588354"/>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72" y="1562"/>
              <a:ext cx="1107" cy="1107"/>
            </a:xfrm>
            <a:prstGeom prst="rect">
              <a:avLst/>
            </a:prstGeom>
          </p:spPr>
        </p:pic>
        <p:sp>
          <p:nvSpPr>
            <p:cNvPr id="9" name="文本框 8"/>
            <p:cNvSpPr txBox="1"/>
            <p:nvPr>
              <p:custDataLst>
                <p:tags r:id="rId8"/>
              </p:custDataLst>
            </p:nvPr>
          </p:nvSpPr>
          <p:spPr>
            <a:xfrm>
              <a:off x="10879" y="1562"/>
              <a:ext cx="7053" cy="1210"/>
            </a:xfrm>
            <a:prstGeom prst="rect">
              <a:avLst/>
            </a:prstGeom>
            <a:noFill/>
            <a:ln w="9525">
              <a:noFill/>
            </a:ln>
          </p:spPr>
          <p:txBody>
            <a:bodyPr wrap="square">
              <a:spAutoFit/>
            </a:bodyPr>
            <a:p>
              <a:pPr marL="0" indent="0" algn="l">
                <a:lnSpc>
                  <a:spcPct val="110000"/>
                </a:lnSpc>
                <a:spcBef>
                  <a:spcPts val="0"/>
                </a:spcBef>
                <a:spcAft>
                  <a:spcPts val="0"/>
                </a:spcAft>
              </a:pPr>
              <a:r>
                <a:rPr lang="en-US" altLang="zh-CN" sz="2000" b="0">
                  <a:solidFill>
                    <a:schemeClr val="tx1"/>
                  </a:solidFill>
                  <a:cs typeface="仿宋" panose="02010609060101010101" charset="-122"/>
                </a:rPr>
                <a:t>      </a:t>
              </a:r>
              <a:r>
                <a:rPr lang="zh-CN" sz="2000" b="0">
                  <a:solidFill>
                    <a:schemeClr val="tx1"/>
                  </a:solidFill>
                  <a:cs typeface="仿宋" panose="02010609060101010101" charset="-122"/>
                </a:rPr>
                <a:t>成立××党支部，××为支部书记，××、××为支部委员。</a:t>
              </a:r>
              <a:endParaRPr lang="zh-CN" sz="2000" b="0">
                <a:solidFill>
                  <a:schemeClr val="tx1"/>
                </a:solidFill>
                <a:cs typeface="仿宋" panose="02010609060101010101" charset="-122"/>
              </a:endParaRPr>
            </a:p>
          </p:txBody>
        </p:sp>
      </p:gr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2477770" y="1391285"/>
            <a:ext cx="88519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楷体" panose="02010609060101010101" charset="-122"/>
                <a:ea typeface="楷体" panose="02010609060101010101" charset="-122"/>
                <a:cs typeface="楷体_GB2312" charset="0"/>
              </a:rPr>
              <a:t>支部党员大会选举应到会人数如何计算？</a:t>
            </a:r>
            <a:endParaRPr lang="zh-CN" altLang="en-US" sz="2800" b="0" spc="300" dirty="0">
              <a:solidFill>
                <a:srgbClr val="E61817"/>
              </a:solidFill>
              <a:latin typeface="楷体" panose="02010609060101010101" charset="-122"/>
              <a:ea typeface="楷体" panose="02010609060101010101" charset="-122"/>
              <a:cs typeface="楷体_GB2312" charset="0"/>
            </a:endParaRPr>
          </a:p>
        </p:txBody>
      </p:sp>
      <p:sp>
        <p:nvSpPr>
          <p:cNvPr id="5" name="文本框 4"/>
          <p:cNvSpPr txBox="1"/>
          <p:nvPr/>
        </p:nvSpPr>
        <p:spPr>
          <a:xfrm>
            <a:off x="1113699" y="1346274"/>
            <a:ext cx="10718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3200" b="0" spc="300" dirty="0">
                <a:solidFill>
                  <a:srgbClr val="E61817"/>
                </a:solidFill>
                <a:latin typeface="方正小标宋_GBK" panose="03000509000000000000" charset="-122"/>
                <a:ea typeface="方正小标宋_GBK" panose="03000509000000000000" charset="-122"/>
              </a:rPr>
              <a:t>思考</a:t>
            </a:r>
            <a:endParaRPr lang="zh-CN" altLang="en-US" sz="3200" b="0" spc="300" dirty="0">
              <a:solidFill>
                <a:srgbClr val="E61817"/>
              </a:solidFill>
              <a:latin typeface="方正小标宋_GBK" panose="03000509000000000000" charset="-122"/>
              <a:ea typeface="方正小标宋_GBK" panose="03000509000000000000" charset="-122"/>
            </a:endParaRPr>
          </a:p>
        </p:txBody>
      </p:sp>
      <p:pic>
        <p:nvPicPr>
          <p:cNvPr id="4" name="图片 3"/>
          <p:cNvPicPr>
            <a:picLocks noChangeAspect="1"/>
          </p:cNvPicPr>
          <p:nvPr/>
        </p:nvPicPr>
        <p:blipFill>
          <a:blip r:embed="rId2"/>
          <a:stretch>
            <a:fillRect/>
          </a:stretch>
        </p:blipFill>
        <p:spPr>
          <a:xfrm>
            <a:off x="891540" y="1929765"/>
            <a:ext cx="9992360" cy="4406265"/>
          </a:xfrm>
          <a:prstGeom prst="rect">
            <a:avLst/>
          </a:prstGeom>
        </p:spPr>
      </p:pic>
      <p:sp>
        <p:nvSpPr>
          <p:cNvPr id="6" name="文本框 5"/>
          <p:cNvSpPr txBox="1"/>
          <p:nvPr>
            <p:custDataLst>
              <p:tags r:id="rId3"/>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班子建设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支委换届</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5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2477770" y="1391285"/>
            <a:ext cx="88519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楷体" panose="02010609060101010101" charset="-122"/>
                <a:ea typeface="楷体" panose="02010609060101010101" charset="-122"/>
                <a:cs typeface="楷体_GB2312" charset="0"/>
              </a:rPr>
              <a:t>哪些党员无选举权和被选举权？</a:t>
            </a:r>
            <a:endParaRPr lang="zh-CN" altLang="en-US" sz="2800" b="0" spc="300" dirty="0">
              <a:solidFill>
                <a:srgbClr val="E61817"/>
              </a:solidFill>
              <a:latin typeface="楷体" panose="02010609060101010101" charset="-122"/>
              <a:ea typeface="楷体" panose="02010609060101010101" charset="-122"/>
              <a:cs typeface="楷体_GB2312" charset="0"/>
            </a:endParaRPr>
          </a:p>
        </p:txBody>
      </p:sp>
      <p:sp>
        <p:nvSpPr>
          <p:cNvPr id="5" name="文本框 4"/>
          <p:cNvSpPr txBox="1"/>
          <p:nvPr/>
        </p:nvSpPr>
        <p:spPr>
          <a:xfrm>
            <a:off x="1113699" y="1346274"/>
            <a:ext cx="10718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3200" b="0" spc="300" dirty="0">
                <a:solidFill>
                  <a:srgbClr val="E61817"/>
                </a:solidFill>
                <a:latin typeface="方正小标宋_GBK" panose="03000509000000000000" charset="-122"/>
                <a:ea typeface="方正小标宋_GBK" panose="03000509000000000000" charset="-122"/>
              </a:rPr>
              <a:t>思考</a:t>
            </a:r>
            <a:endParaRPr lang="zh-CN" altLang="en-US" sz="3200" b="0" spc="300" dirty="0">
              <a:solidFill>
                <a:srgbClr val="E61817"/>
              </a:solidFill>
              <a:latin typeface="方正小标宋_GBK" panose="03000509000000000000" charset="-122"/>
              <a:ea typeface="方正小标宋_GBK" panose="03000509000000000000" charset="-122"/>
            </a:endParaRPr>
          </a:p>
        </p:txBody>
      </p:sp>
      <p:pic>
        <p:nvPicPr>
          <p:cNvPr id="6" name="图片 5"/>
          <p:cNvPicPr>
            <a:picLocks noChangeAspect="1"/>
          </p:cNvPicPr>
          <p:nvPr/>
        </p:nvPicPr>
        <p:blipFill>
          <a:blip r:embed="rId2"/>
          <a:stretch>
            <a:fillRect/>
          </a:stretch>
        </p:blipFill>
        <p:spPr>
          <a:xfrm>
            <a:off x="1571625" y="2043430"/>
            <a:ext cx="9048750" cy="4143375"/>
          </a:xfrm>
          <a:prstGeom prst="rect">
            <a:avLst/>
          </a:prstGeom>
        </p:spPr>
      </p:pic>
      <p:sp>
        <p:nvSpPr>
          <p:cNvPr id="4" name="文本框 3"/>
          <p:cNvSpPr txBox="1"/>
          <p:nvPr>
            <p:custDataLst>
              <p:tags r:id="rId3"/>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班子建设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支委换届</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5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1217204" y="1598369"/>
            <a:ext cx="10718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3200" b="0" spc="300" dirty="0">
                <a:solidFill>
                  <a:srgbClr val="E61817"/>
                </a:solidFill>
                <a:latin typeface="方正小标宋_GBK" panose="03000509000000000000" charset="-122"/>
                <a:ea typeface="方正小标宋_GBK" panose="03000509000000000000" charset="-122"/>
              </a:rPr>
              <a:t>思考</a:t>
            </a:r>
            <a:endParaRPr lang="zh-CN" altLang="en-US" sz="3200" b="0" spc="300" dirty="0">
              <a:solidFill>
                <a:srgbClr val="E61817"/>
              </a:solidFill>
              <a:latin typeface="方正小标宋_GBK" panose="03000509000000000000" charset="-122"/>
              <a:ea typeface="方正小标宋_GBK"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1512570" y="2322830"/>
            <a:ext cx="9271000" cy="3449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党支部书记或支委调离，调整党支部书记或增补支部委员，是换届吗？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2.</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党支部选举时，候选人赞成票数正好为实到会党员人数的半数能否当选？</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3.</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党支部内有非公司编制的临时用工人员，是否可以被提名为支委候选人？</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班子建设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支委换届</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5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6"/>
          <p:cNvSpPr/>
          <p:nvPr/>
        </p:nvSpPr>
        <p:spPr>
          <a:xfrm>
            <a:off x="1324973" y="391618"/>
            <a:ext cx="4270828" cy="534035"/>
          </a:xfrm>
          <a:prstGeom prst="rect">
            <a:avLst/>
          </a:prstGeom>
        </p:spPr>
        <p:txBody>
          <a:bodyPr wrap="square">
            <a:spAutoFit/>
          </a:bodyPr>
          <a:lstStyle/>
          <a:p>
            <a:pPr fontAlgn="base">
              <a:lnSpc>
                <a:spcPct val="120000"/>
              </a:lnSpc>
              <a:spcBef>
                <a:spcPts val="0"/>
              </a:spcBef>
              <a:spcAft>
                <a:spcPts val="0"/>
              </a:spcAft>
            </a:pPr>
            <a:r>
              <a:rPr lang="zh-CN" altLang="en-US" sz="2400" dirty="0">
                <a:solidFill>
                  <a:srgbClr val="FF0000"/>
                </a:solidFill>
                <a:latin typeface="方正小标宋_GBK" panose="03000509000000000000" charset="-122"/>
                <a:ea typeface="方正小标宋_GBK" panose="03000509000000000000" charset="-122"/>
                <a:cs typeface="+mn-ea"/>
                <a:sym typeface="Arial" panose="020B0704020202020204" pitchFamily="34" charset="0"/>
              </a:rPr>
              <a:t>支部委员换届选举规范</a:t>
            </a:r>
            <a:r>
              <a:rPr lang="zh-CN" altLang="en-US" sz="2400" dirty="0" smtClean="0">
                <a:solidFill>
                  <a:srgbClr val="FF0000"/>
                </a:solidFill>
                <a:latin typeface="方正小标宋_GBK" panose="03000509000000000000" charset="-122"/>
                <a:ea typeface="方正小标宋_GBK" panose="03000509000000000000" charset="-122"/>
                <a:cs typeface="+mn-ea"/>
                <a:sym typeface="Arial" panose="020B0704020202020204" pitchFamily="34" charset="0"/>
              </a:rPr>
              <a:t>流程</a:t>
            </a:r>
            <a:endParaRPr lang="zh-CN" sz="2000" dirty="0">
              <a:solidFill>
                <a:schemeClr val="tx1"/>
              </a:solidFill>
              <a:latin typeface="方正小标宋_GBK" panose="03000509000000000000" charset="-122"/>
              <a:ea typeface="方正小标宋_GBK" panose="03000509000000000000" charset="-122"/>
              <a:cs typeface="+mn-ea"/>
              <a:sym typeface="Arial" panose="020B0704020202020204" pitchFamily="34" charset="0"/>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pic>
        <p:nvPicPr>
          <p:cNvPr id="2" name="图片 1"/>
          <p:cNvPicPr>
            <a:picLocks noChangeAspect="1"/>
          </p:cNvPicPr>
          <p:nvPr/>
        </p:nvPicPr>
        <p:blipFill>
          <a:blip r:embed="rId2"/>
          <a:stretch>
            <a:fillRect/>
          </a:stretch>
        </p:blipFill>
        <p:spPr>
          <a:xfrm>
            <a:off x="1106805" y="125095"/>
            <a:ext cx="10198100" cy="6607810"/>
          </a:xfrm>
          <a:prstGeom prst="rect">
            <a:avLst/>
          </a:prstGeom>
        </p:spPr>
      </p:pic>
      <p:pic>
        <p:nvPicPr>
          <p:cNvPr id="4" name="图片 3"/>
          <p:cNvPicPr>
            <a:picLocks noChangeAspect="1"/>
          </p:cNvPicPr>
          <p:nvPr/>
        </p:nvPicPr>
        <p:blipFill>
          <a:blip r:embed="rId3"/>
          <a:stretch>
            <a:fillRect/>
          </a:stretch>
        </p:blipFill>
        <p:spPr>
          <a:xfrm>
            <a:off x="1069975" y="154305"/>
            <a:ext cx="10338435" cy="6537325"/>
          </a:xfrm>
          <a:prstGeom prst="rect">
            <a:avLst/>
          </a:prstGeom>
        </p:spPr>
      </p:pic>
      <p:pic>
        <p:nvPicPr>
          <p:cNvPr id="5" name="图片 4"/>
          <p:cNvPicPr>
            <a:picLocks noChangeAspect="1"/>
          </p:cNvPicPr>
          <p:nvPr/>
        </p:nvPicPr>
        <p:blipFill>
          <a:blip r:embed="rId4"/>
          <a:stretch>
            <a:fillRect/>
          </a:stretch>
        </p:blipFill>
        <p:spPr>
          <a:xfrm>
            <a:off x="1069975" y="125095"/>
            <a:ext cx="10460355" cy="66338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bwMode="auto">
          <a:xfrm rot="20640000">
            <a:off x="3803296" y="3672712"/>
            <a:ext cx="1640416" cy="1640417"/>
            <a:chOff x="3341914" y="1219200"/>
            <a:chExt cx="1230086" cy="1230086"/>
          </a:xfrm>
          <a:solidFill>
            <a:schemeClr val="bg1"/>
          </a:solidFill>
        </p:grpSpPr>
        <p:sp>
          <p:nvSpPr>
            <p:cNvPr id="6" name="圆角矩形 5"/>
            <p:cNvSpPr/>
            <p:nvPr/>
          </p:nvSpPr>
          <p:spPr>
            <a:xfrm>
              <a:off x="3341914" y="1219200"/>
              <a:ext cx="1230086" cy="1230086"/>
            </a:xfrm>
            <a:prstGeom prst="roundRect">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p>
          </p:txBody>
        </p:sp>
        <p:sp>
          <p:nvSpPr>
            <p:cNvPr id="7" name="Freeform 134"/>
            <p:cNvSpPr>
              <a:spLocks noEditPoints="1"/>
            </p:cNvSpPr>
            <p:nvPr/>
          </p:nvSpPr>
          <p:spPr bwMode="auto">
            <a:xfrm>
              <a:off x="3735703" y="1622983"/>
              <a:ext cx="439498" cy="425689"/>
            </a:xfrm>
            <a:custGeom>
              <a:avLst/>
              <a:gdLst>
                <a:gd name="T0" fmla="*/ 2147483647 w 260"/>
                <a:gd name="T1" fmla="*/ 2147483647 h 261"/>
                <a:gd name="T2" fmla="*/ 2147483647 w 260"/>
                <a:gd name="T3" fmla="*/ 2147483647 h 261"/>
                <a:gd name="T4" fmla="*/ 2147483647 w 260"/>
                <a:gd name="T5" fmla="*/ 2147483647 h 261"/>
                <a:gd name="T6" fmla="*/ 2147483647 w 260"/>
                <a:gd name="T7" fmla="*/ 2147483647 h 261"/>
                <a:gd name="T8" fmla="*/ 2147483647 w 260"/>
                <a:gd name="T9" fmla="*/ 2147483647 h 261"/>
                <a:gd name="T10" fmla="*/ 2147483647 w 260"/>
                <a:gd name="T11" fmla="*/ 2147483647 h 261"/>
                <a:gd name="T12" fmla="*/ 2147483647 w 260"/>
                <a:gd name="T13" fmla="*/ 2147483647 h 261"/>
                <a:gd name="T14" fmla="*/ 2147483647 w 260"/>
                <a:gd name="T15" fmla="*/ 2147483647 h 261"/>
                <a:gd name="T16" fmla="*/ 2147483647 w 260"/>
                <a:gd name="T17" fmla="*/ 2147483647 h 261"/>
                <a:gd name="T18" fmla="*/ 2147483647 w 260"/>
                <a:gd name="T19" fmla="*/ 2147483647 h 261"/>
                <a:gd name="T20" fmla="*/ 2147483647 w 260"/>
                <a:gd name="T21" fmla="*/ 2147483647 h 261"/>
                <a:gd name="T22" fmla="*/ 2147483647 w 260"/>
                <a:gd name="T23" fmla="*/ 2147483647 h 261"/>
                <a:gd name="T24" fmla="*/ 2147483647 w 260"/>
                <a:gd name="T25" fmla="*/ 2147483647 h 261"/>
                <a:gd name="T26" fmla="*/ 2147483647 w 260"/>
                <a:gd name="T27" fmla="*/ 2147483647 h 261"/>
                <a:gd name="T28" fmla="*/ 2147483647 w 260"/>
                <a:gd name="T29" fmla="*/ 2147483647 h 261"/>
                <a:gd name="T30" fmla="*/ 2147483647 w 260"/>
                <a:gd name="T31" fmla="*/ 2147483647 h 261"/>
                <a:gd name="T32" fmla="*/ 2147483647 w 260"/>
                <a:gd name="T33" fmla="*/ 2147483647 h 261"/>
                <a:gd name="T34" fmla="*/ 2147483647 w 260"/>
                <a:gd name="T35" fmla="*/ 2147483647 h 261"/>
                <a:gd name="T36" fmla="*/ 2147483647 w 260"/>
                <a:gd name="T37" fmla="*/ 2147483647 h 261"/>
                <a:gd name="T38" fmla="*/ 2147483647 w 260"/>
                <a:gd name="T39" fmla="*/ 2147483647 h 261"/>
                <a:gd name="T40" fmla="*/ 2147483647 w 260"/>
                <a:gd name="T41" fmla="*/ 2147483647 h 261"/>
                <a:gd name="T42" fmla="*/ 2147483647 w 260"/>
                <a:gd name="T43" fmla="*/ 2147483647 h 261"/>
                <a:gd name="T44" fmla="*/ 2147483647 w 260"/>
                <a:gd name="T45" fmla="*/ 2147483647 h 261"/>
                <a:gd name="T46" fmla="*/ 2147483647 w 260"/>
                <a:gd name="T47" fmla="*/ 2147483647 h 261"/>
                <a:gd name="T48" fmla="*/ 2147483647 w 260"/>
                <a:gd name="T49" fmla="*/ 2147483647 h 261"/>
                <a:gd name="T50" fmla="*/ 2147483647 w 260"/>
                <a:gd name="T51" fmla="*/ 2147483647 h 261"/>
                <a:gd name="T52" fmla="*/ 2147483647 w 260"/>
                <a:gd name="T53" fmla="*/ 2147483647 h 261"/>
                <a:gd name="T54" fmla="*/ 2147483647 w 260"/>
                <a:gd name="T55" fmla="*/ 2147483647 h 261"/>
                <a:gd name="T56" fmla="*/ 2147483647 w 260"/>
                <a:gd name="T57" fmla="*/ 2147483647 h 261"/>
                <a:gd name="T58" fmla="*/ 2147483647 w 260"/>
                <a:gd name="T59" fmla="*/ 2147483647 h 261"/>
                <a:gd name="T60" fmla="*/ 2147483647 w 260"/>
                <a:gd name="T61" fmla="*/ 2147483647 h 261"/>
                <a:gd name="T62" fmla="*/ 2147483647 w 260"/>
                <a:gd name="T63" fmla="*/ 2147483647 h 261"/>
                <a:gd name="T64" fmla="*/ 2147483647 w 260"/>
                <a:gd name="T65" fmla="*/ 2147483647 h 261"/>
                <a:gd name="T66" fmla="*/ 2147483647 w 260"/>
                <a:gd name="T67" fmla="*/ 2147483647 h 261"/>
                <a:gd name="T68" fmla="*/ 2147483647 w 260"/>
                <a:gd name="T69" fmla="*/ 2147483647 h 261"/>
                <a:gd name="T70" fmla="*/ 2147483647 w 260"/>
                <a:gd name="T71" fmla="*/ 2147483647 h 261"/>
                <a:gd name="T72" fmla="*/ 2147483647 w 260"/>
                <a:gd name="T73" fmla="*/ 2147483647 h 261"/>
                <a:gd name="T74" fmla="*/ 0 w 260"/>
                <a:gd name="T75" fmla="*/ 2147483647 h 261"/>
                <a:gd name="T76" fmla="*/ 0 w 260"/>
                <a:gd name="T77" fmla="*/ 2147483647 h 261"/>
                <a:gd name="T78" fmla="*/ 0 w 260"/>
                <a:gd name="T79" fmla="*/ 2147483647 h 261"/>
                <a:gd name="T80" fmla="*/ 2147483647 w 260"/>
                <a:gd name="T81" fmla="*/ 2147483647 h 261"/>
                <a:gd name="T82" fmla="*/ 2147483647 w 260"/>
                <a:gd name="T83" fmla="*/ 2147483647 h 261"/>
                <a:gd name="T84" fmla="*/ 2147483647 w 260"/>
                <a:gd name="T85" fmla="*/ 2147483647 h 261"/>
                <a:gd name="T86" fmla="*/ 2147483647 w 260"/>
                <a:gd name="T87" fmla="*/ 2147483647 h 261"/>
                <a:gd name="T88" fmla="*/ 2147483647 w 260"/>
                <a:gd name="T89" fmla="*/ 2147483647 h 2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60" h="261">
                  <a:moveTo>
                    <a:pt x="257" y="44"/>
                  </a:moveTo>
                  <a:lnTo>
                    <a:pt x="244" y="56"/>
                  </a:lnTo>
                  <a:lnTo>
                    <a:pt x="204" y="16"/>
                  </a:lnTo>
                  <a:lnTo>
                    <a:pt x="217" y="4"/>
                  </a:lnTo>
                  <a:lnTo>
                    <a:pt x="220" y="2"/>
                  </a:lnTo>
                  <a:lnTo>
                    <a:pt x="225" y="0"/>
                  </a:lnTo>
                  <a:lnTo>
                    <a:pt x="229" y="2"/>
                  </a:lnTo>
                  <a:lnTo>
                    <a:pt x="233" y="3"/>
                  </a:lnTo>
                  <a:lnTo>
                    <a:pt x="257" y="29"/>
                  </a:lnTo>
                  <a:lnTo>
                    <a:pt x="260" y="31"/>
                  </a:lnTo>
                  <a:lnTo>
                    <a:pt x="260" y="37"/>
                  </a:lnTo>
                  <a:lnTo>
                    <a:pt x="260" y="41"/>
                  </a:lnTo>
                  <a:lnTo>
                    <a:pt x="257" y="44"/>
                  </a:lnTo>
                  <a:close/>
                  <a:moveTo>
                    <a:pt x="149" y="151"/>
                  </a:moveTo>
                  <a:lnTo>
                    <a:pt x="109" y="111"/>
                  </a:lnTo>
                  <a:lnTo>
                    <a:pt x="199" y="22"/>
                  </a:lnTo>
                  <a:lnTo>
                    <a:pt x="239" y="63"/>
                  </a:lnTo>
                  <a:lnTo>
                    <a:pt x="149" y="151"/>
                  </a:lnTo>
                  <a:close/>
                  <a:moveTo>
                    <a:pt x="144" y="156"/>
                  </a:moveTo>
                  <a:lnTo>
                    <a:pt x="87" y="172"/>
                  </a:lnTo>
                  <a:lnTo>
                    <a:pt x="104" y="116"/>
                  </a:lnTo>
                  <a:lnTo>
                    <a:pt x="144" y="156"/>
                  </a:lnTo>
                  <a:close/>
                  <a:moveTo>
                    <a:pt x="51" y="33"/>
                  </a:moveTo>
                  <a:lnTo>
                    <a:pt x="51" y="33"/>
                  </a:lnTo>
                  <a:lnTo>
                    <a:pt x="45" y="33"/>
                  </a:lnTo>
                  <a:lnTo>
                    <a:pt x="41" y="34"/>
                  </a:lnTo>
                  <a:lnTo>
                    <a:pt x="36" y="37"/>
                  </a:lnTo>
                  <a:lnTo>
                    <a:pt x="32" y="39"/>
                  </a:lnTo>
                  <a:lnTo>
                    <a:pt x="30" y="43"/>
                  </a:lnTo>
                  <a:lnTo>
                    <a:pt x="27" y="47"/>
                  </a:lnTo>
                  <a:lnTo>
                    <a:pt x="26" y="52"/>
                  </a:lnTo>
                  <a:lnTo>
                    <a:pt x="26" y="57"/>
                  </a:lnTo>
                  <a:lnTo>
                    <a:pt x="26" y="209"/>
                  </a:lnTo>
                  <a:lnTo>
                    <a:pt x="26" y="215"/>
                  </a:lnTo>
                  <a:lnTo>
                    <a:pt x="27" y="220"/>
                  </a:lnTo>
                  <a:lnTo>
                    <a:pt x="30" y="224"/>
                  </a:lnTo>
                  <a:lnTo>
                    <a:pt x="32" y="228"/>
                  </a:lnTo>
                  <a:lnTo>
                    <a:pt x="36" y="230"/>
                  </a:lnTo>
                  <a:lnTo>
                    <a:pt x="41" y="233"/>
                  </a:lnTo>
                  <a:lnTo>
                    <a:pt x="45" y="234"/>
                  </a:lnTo>
                  <a:lnTo>
                    <a:pt x="51" y="235"/>
                  </a:lnTo>
                  <a:lnTo>
                    <a:pt x="203" y="235"/>
                  </a:lnTo>
                  <a:lnTo>
                    <a:pt x="208" y="234"/>
                  </a:lnTo>
                  <a:lnTo>
                    <a:pt x="213" y="233"/>
                  </a:lnTo>
                  <a:lnTo>
                    <a:pt x="217" y="230"/>
                  </a:lnTo>
                  <a:lnTo>
                    <a:pt x="221" y="228"/>
                  </a:lnTo>
                  <a:lnTo>
                    <a:pt x="225" y="224"/>
                  </a:lnTo>
                  <a:lnTo>
                    <a:pt x="226" y="220"/>
                  </a:lnTo>
                  <a:lnTo>
                    <a:pt x="227" y="215"/>
                  </a:lnTo>
                  <a:lnTo>
                    <a:pt x="229" y="209"/>
                  </a:lnTo>
                  <a:lnTo>
                    <a:pt x="229" y="109"/>
                  </a:lnTo>
                  <a:lnTo>
                    <a:pt x="255" y="85"/>
                  </a:lnTo>
                  <a:lnTo>
                    <a:pt x="255" y="219"/>
                  </a:lnTo>
                  <a:lnTo>
                    <a:pt x="253" y="228"/>
                  </a:lnTo>
                  <a:lnTo>
                    <a:pt x="251" y="235"/>
                  </a:lnTo>
                  <a:lnTo>
                    <a:pt x="247" y="243"/>
                  </a:lnTo>
                  <a:lnTo>
                    <a:pt x="242" y="248"/>
                  </a:lnTo>
                  <a:lnTo>
                    <a:pt x="235" y="254"/>
                  </a:lnTo>
                  <a:lnTo>
                    <a:pt x="229" y="258"/>
                  </a:lnTo>
                  <a:lnTo>
                    <a:pt x="220" y="260"/>
                  </a:lnTo>
                  <a:lnTo>
                    <a:pt x="212" y="261"/>
                  </a:lnTo>
                  <a:lnTo>
                    <a:pt x="41" y="261"/>
                  </a:lnTo>
                  <a:lnTo>
                    <a:pt x="34" y="260"/>
                  </a:lnTo>
                  <a:lnTo>
                    <a:pt x="25" y="258"/>
                  </a:lnTo>
                  <a:lnTo>
                    <a:pt x="18" y="254"/>
                  </a:lnTo>
                  <a:lnTo>
                    <a:pt x="12" y="248"/>
                  </a:lnTo>
                  <a:lnTo>
                    <a:pt x="6" y="243"/>
                  </a:lnTo>
                  <a:lnTo>
                    <a:pt x="2" y="235"/>
                  </a:lnTo>
                  <a:lnTo>
                    <a:pt x="0" y="228"/>
                  </a:lnTo>
                  <a:lnTo>
                    <a:pt x="0" y="219"/>
                  </a:lnTo>
                  <a:lnTo>
                    <a:pt x="0" y="51"/>
                  </a:lnTo>
                  <a:lnTo>
                    <a:pt x="0" y="42"/>
                  </a:lnTo>
                  <a:lnTo>
                    <a:pt x="2" y="34"/>
                  </a:lnTo>
                  <a:lnTo>
                    <a:pt x="6" y="26"/>
                  </a:lnTo>
                  <a:lnTo>
                    <a:pt x="12" y="20"/>
                  </a:lnTo>
                  <a:lnTo>
                    <a:pt x="18" y="15"/>
                  </a:lnTo>
                  <a:lnTo>
                    <a:pt x="25" y="9"/>
                  </a:lnTo>
                  <a:lnTo>
                    <a:pt x="34" y="7"/>
                  </a:lnTo>
                  <a:lnTo>
                    <a:pt x="41" y="7"/>
                  </a:lnTo>
                  <a:lnTo>
                    <a:pt x="177" y="7"/>
                  </a:lnTo>
                  <a:lnTo>
                    <a:pt x="151" y="33"/>
                  </a:lnTo>
                  <a:lnTo>
                    <a:pt x="51"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400" eaLnBrk="0" fontAlgn="base" hangingPunct="0">
                <a:spcBef>
                  <a:spcPct val="0"/>
                </a:spcBef>
                <a:spcAft>
                  <a:spcPct val="0"/>
                </a:spcAft>
              </a:pPr>
              <a:endParaRPr lang="zh-CN" altLang="en-US" sz="1735">
                <a:solidFill>
                  <a:prstClr val="black"/>
                </a:solidFill>
              </a:endParaRPr>
            </a:p>
          </p:txBody>
        </p:sp>
      </p:grpSp>
      <p:grpSp>
        <p:nvGrpSpPr>
          <p:cNvPr id="8" name="组合 3"/>
          <p:cNvGrpSpPr/>
          <p:nvPr/>
        </p:nvGrpSpPr>
        <p:grpSpPr bwMode="auto">
          <a:xfrm rot="840000">
            <a:off x="6258629" y="3661282"/>
            <a:ext cx="1640416" cy="1640417"/>
            <a:chOff x="4659086" y="1219200"/>
            <a:chExt cx="1230086" cy="1230086"/>
          </a:xfrm>
          <a:solidFill>
            <a:schemeClr val="bg1"/>
          </a:solidFill>
        </p:grpSpPr>
        <p:sp>
          <p:nvSpPr>
            <p:cNvPr id="9" name="圆角矩形 8"/>
            <p:cNvSpPr/>
            <p:nvPr/>
          </p:nvSpPr>
          <p:spPr>
            <a:xfrm>
              <a:off x="4659086" y="1219200"/>
              <a:ext cx="1230086" cy="1230086"/>
            </a:xfrm>
            <a:prstGeom prst="roundRect">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p>
          </p:txBody>
        </p:sp>
        <p:sp>
          <p:nvSpPr>
            <p:cNvPr id="10" name="Freeform 254"/>
            <p:cNvSpPr>
              <a:spLocks noEditPoints="1"/>
            </p:cNvSpPr>
            <p:nvPr/>
          </p:nvSpPr>
          <p:spPr bwMode="auto">
            <a:xfrm>
              <a:off x="5059540" y="1630602"/>
              <a:ext cx="398072" cy="429498"/>
            </a:xfrm>
            <a:custGeom>
              <a:avLst/>
              <a:gdLst>
                <a:gd name="T0" fmla="*/ 2147483647 w 256"/>
                <a:gd name="T1" fmla="*/ 2147483647 h 252"/>
                <a:gd name="T2" fmla="*/ 2147483647 w 256"/>
                <a:gd name="T3" fmla="*/ 2147483647 h 252"/>
                <a:gd name="T4" fmla="*/ 2147483647 w 256"/>
                <a:gd name="T5" fmla="*/ 2147483647 h 252"/>
                <a:gd name="T6" fmla="*/ 2147483647 w 256"/>
                <a:gd name="T7" fmla="*/ 2147483647 h 252"/>
                <a:gd name="T8" fmla="*/ 2147483647 w 256"/>
                <a:gd name="T9" fmla="*/ 2147483647 h 252"/>
                <a:gd name="T10" fmla="*/ 2147483647 w 256"/>
                <a:gd name="T11" fmla="*/ 2147483647 h 252"/>
                <a:gd name="T12" fmla="*/ 2147483647 w 256"/>
                <a:gd name="T13" fmla="*/ 2147483647 h 252"/>
                <a:gd name="T14" fmla="*/ 2147483647 w 256"/>
                <a:gd name="T15" fmla="*/ 2147483647 h 252"/>
                <a:gd name="T16" fmla="*/ 2147483647 w 256"/>
                <a:gd name="T17" fmla="*/ 2147483647 h 252"/>
                <a:gd name="T18" fmla="*/ 2147483647 w 256"/>
                <a:gd name="T19" fmla="*/ 2147483647 h 252"/>
                <a:gd name="T20" fmla="*/ 2147483647 w 256"/>
                <a:gd name="T21" fmla="*/ 2147483647 h 252"/>
                <a:gd name="T22" fmla="*/ 2147483647 w 256"/>
                <a:gd name="T23" fmla="*/ 2147483647 h 252"/>
                <a:gd name="T24" fmla="*/ 2147483647 w 256"/>
                <a:gd name="T25" fmla="*/ 2147483647 h 252"/>
                <a:gd name="T26" fmla="*/ 2147483647 w 256"/>
                <a:gd name="T27" fmla="*/ 2147483647 h 252"/>
                <a:gd name="T28" fmla="*/ 2147483647 w 256"/>
                <a:gd name="T29" fmla="*/ 2147483647 h 252"/>
                <a:gd name="T30" fmla="*/ 2147483647 w 256"/>
                <a:gd name="T31" fmla="*/ 2147483647 h 252"/>
                <a:gd name="T32" fmla="*/ 2147483647 w 256"/>
                <a:gd name="T33" fmla="*/ 2147483647 h 252"/>
                <a:gd name="T34" fmla="*/ 2147483647 w 256"/>
                <a:gd name="T35" fmla="*/ 2147483647 h 252"/>
                <a:gd name="T36" fmla="*/ 2147483647 w 256"/>
                <a:gd name="T37" fmla="*/ 2147483647 h 252"/>
                <a:gd name="T38" fmla="*/ 2147483647 w 256"/>
                <a:gd name="T39" fmla="*/ 2147483647 h 252"/>
                <a:gd name="T40" fmla="*/ 2147483647 w 256"/>
                <a:gd name="T41" fmla="*/ 2147483647 h 252"/>
                <a:gd name="T42" fmla="*/ 2147483647 w 256"/>
                <a:gd name="T43" fmla="*/ 2147483647 h 252"/>
                <a:gd name="T44" fmla="*/ 2147483647 w 256"/>
                <a:gd name="T45" fmla="*/ 2147483647 h 252"/>
                <a:gd name="T46" fmla="*/ 2147483647 w 256"/>
                <a:gd name="T47" fmla="*/ 2147483647 h 252"/>
                <a:gd name="T48" fmla="*/ 2147483647 w 256"/>
                <a:gd name="T49" fmla="*/ 2147483647 h 252"/>
                <a:gd name="T50" fmla="*/ 2147483647 w 256"/>
                <a:gd name="T51" fmla="*/ 2147483647 h 252"/>
                <a:gd name="T52" fmla="*/ 2147483647 w 256"/>
                <a:gd name="T53" fmla="*/ 2147483647 h 252"/>
                <a:gd name="T54" fmla="*/ 2147483647 w 256"/>
                <a:gd name="T55" fmla="*/ 2147483647 h 252"/>
                <a:gd name="T56" fmla="*/ 2147483647 w 256"/>
                <a:gd name="T57" fmla="*/ 2147483647 h 252"/>
                <a:gd name="T58" fmla="*/ 2147483647 w 256"/>
                <a:gd name="T59" fmla="*/ 2147483647 h 252"/>
                <a:gd name="T60" fmla="*/ 0 w 256"/>
                <a:gd name="T61" fmla="*/ 2147483647 h 252"/>
                <a:gd name="T62" fmla="*/ 2147483647 w 256"/>
                <a:gd name="T63" fmla="*/ 2147483647 h 252"/>
                <a:gd name="T64" fmla="*/ 2147483647 w 256"/>
                <a:gd name="T65" fmla="*/ 2147483647 h 252"/>
                <a:gd name="T66" fmla="*/ 2147483647 w 256"/>
                <a:gd name="T67" fmla="*/ 2147483647 h 252"/>
                <a:gd name="T68" fmla="*/ 2147483647 w 256"/>
                <a:gd name="T69" fmla="*/ 2147483647 h 252"/>
                <a:gd name="T70" fmla="*/ 2147483647 w 256"/>
                <a:gd name="T71" fmla="*/ 2147483647 h 252"/>
                <a:gd name="T72" fmla="*/ 2147483647 w 256"/>
                <a:gd name="T73" fmla="*/ 2147483647 h 252"/>
                <a:gd name="T74" fmla="*/ 2147483647 w 256"/>
                <a:gd name="T75" fmla="*/ 2147483647 h 252"/>
                <a:gd name="T76" fmla="*/ 2147483647 w 256"/>
                <a:gd name="T77" fmla="*/ 2147483647 h 252"/>
                <a:gd name="T78" fmla="*/ 2147483647 w 256"/>
                <a:gd name="T79" fmla="*/ 2147483647 h 252"/>
                <a:gd name="T80" fmla="*/ 2147483647 w 256"/>
                <a:gd name="T81" fmla="*/ 2147483647 h 252"/>
                <a:gd name="T82" fmla="*/ 2147483647 w 256"/>
                <a:gd name="T83" fmla="*/ 2147483647 h 252"/>
                <a:gd name="T84" fmla="*/ 2147483647 w 256"/>
                <a:gd name="T85" fmla="*/ 2147483647 h 252"/>
                <a:gd name="T86" fmla="*/ 2147483647 w 256"/>
                <a:gd name="T87" fmla="*/ 2147483647 h 252"/>
                <a:gd name="T88" fmla="*/ 2147483647 w 256"/>
                <a:gd name="T89" fmla="*/ 2147483647 h 252"/>
                <a:gd name="T90" fmla="*/ 2147483647 w 256"/>
                <a:gd name="T91" fmla="*/ 2147483647 h 252"/>
                <a:gd name="T92" fmla="*/ 2147483647 w 256"/>
                <a:gd name="T93" fmla="*/ 2147483647 h 252"/>
                <a:gd name="T94" fmla="*/ 2147483647 w 256"/>
                <a:gd name="T95" fmla="*/ 2147483647 h 252"/>
                <a:gd name="T96" fmla="*/ 2147483647 w 256"/>
                <a:gd name="T97" fmla="*/ 2147483647 h 252"/>
                <a:gd name="T98" fmla="*/ 2147483647 w 256"/>
                <a:gd name="T99" fmla="*/ 2147483647 h 252"/>
                <a:gd name="T100" fmla="*/ 2147483647 w 256"/>
                <a:gd name="T101" fmla="*/ 2147483647 h 2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56" h="252">
                  <a:moveTo>
                    <a:pt x="166" y="130"/>
                  </a:moveTo>
                  <a:lnTo>
                    <a:pt x="166" y="130"/>
                  </a:lnTo>
                  <a:lnTo>
                    <a:pt x="178" y="133"/>
                  </a:lnTo>
                  <a:lnTo>
                    <a:pt x="191" y="135"/>
                  </a:lnTo>
                  <a:lnTo>
                    <a:pt x="204" y="133"/>
                  </a:lnTo>
                  <a:lnTo>
                    <a:pt x="216" y="130"/>
                  </a:lnTo>
                  <a:lnTo>
                    <a:pt x="227" y="123"/>
                  </a:lnTo>
                  <a:lnTo>
                    <a:pt x="236" y="115"/>
                  </a:lnTo>
                  <a:lnTo>
                    <a:pt x="246" y="106"/>
                  </a:lnTo>
                  <a:lnTo>
                    <a:pt x="251" y="94"/>
                  </a:lnTo>
                  <a:lnTo>
                    <a:pt x="255" y="83"/>
                  </a:lnTo>
                  <a:lnTo>
                    <a:pt x="256" y="70"/>
                  </a:lnTo>
                  <a:lnTo>
                    <a:pt x="255" y="58"/>
                  </a:lnTo>
                  <a:lnTo>
                    <a:pt x="209" y="107"/>
                  </a:lnTo>
                  <a:lnTo>
                    <a:pt x="165" y="100"/>
                  </a:lnTo>
                  <a:lnTo>
                    <a:pt x="149" y="58"/>
                  </a:lnTo>
                  <a:lnTo>
                    <a:pt x="200" y="5"/>
                  </a:lnTo>
                  <a:lnTo>
                    <a:pt x="191" y="3"/>
                  </a:lnTo>
                  <a:lnTo>
                    <a:pt x="178" y="5"/>
                  </a:lnTo>
                  <a:lnTo>
                    <a:pt x="165" y="9"/>
                  </a:lnTo>
                  <a:lnTo>
                    <a:pt x="155" y="15"/>
                  </a:lnTo>
                  <a:lnTo>
                    <a:pt x="144" y="23"/>
                  </a:lnTo>
                  <a:lnTo>
                    <a:pt x="136" y="32"/>
                  </a:lnTo>
                  <a:lnTo>
                    <a:pt x="130" y="44"/>
                  </a:lnTo>
                  <a:lnTo>
                    <a:pt x="126" y="57"/>
                  </a:lnTo>
                  <a:lnTo>
                    <a:pt x="125" y="70"/>
                  </a:lnTo>
                  <a:lnTo>
                    <a:pt x="126" y="83"/>
                  </a:lnTo>
                  <a:lnTo>
                    <a:pt x="131" y="96"/>
                  </a:lnTo>
                  <a:lnTo>
                    <a:pt x="122" y="109"/>
                  </a:lnTo>
                  <a:lnTo>
                    <a:pt x="114" y="120"/>
                  </a:lnTo>
                  <a:lnTo>
                    <a:pt x="96" y="143"/>
                  </a:lnTo>
                  <a:lnTo>
                    <a:pt x="80" y="161"/>
                  </a:lnTo>
                  <a:lnTo>
                    <a:pt x="69" y="172"/>
                  </a:lnTo>
                  <a:lnTo>
                    <a:pt x="62" y="171"/>
                  </a:lnTo>
                  <a:lnTo>
                    <a:pt x="57" y="170"/>
                  </a:lnTo>
                  <a:lnTo>
                    <a:pt x="48" y="171"/>
                  </a:lnTo>
                  <a:lnTo>
                    <a:pt x="40" y="174"/>
                  </a:lnTo>
                  <a:lnTo>
                    <a:pt x="34" y="178"/>
                  </a:lnTo>
                  <a:lnTo>
                    <a:pt x="28" y="181"/>
                  </a:lnTo>
                  <a:lnTo>
                    <a:pt x="23" y="188"/>
                  </a:lnTo>
                  <a:lnTo>
                    <a:pt x="19" y="194"/>
                  </a:lnTo>
                  <a:lnTo>
                    <a:pt x="17" y="202"/>
                  </a:lnTo>
                  <a:lnTo>
                    <a:pt x="15" y="210"/>
                  </a:lnTo>
                  <a:lnTo>
                    <a:pt x="17" y="219"/>
                  </a:lnTo>
                  <a:lnTo>
                    <a:pt x="19" y="227"/>
                  </a:lnTo>
                  <a:lnTo>
                    <a:pt x="23" y="233"/>
                  </a:lnTo>
                  <a:lnTo>
                    <a:pt x="28" y="239"/>
                  </a:lnTo>
                  <a:lnTo>
                    <a:pt x="34" y="244"/>
                  </a:lnTo>
                  <a:lnTo>
                    <a:pt x="40" y="248"/>
                  </a:lnTo>
                  <a:lnTo>
                    <a:pt x="48" y="250"/>
                  </a:lnTo>
                  <a:lnTo>
                    <a:pt x="57" y="252"/>
                  </a:lnTo>
                  <a:lnTo>
                    <a:pt x="65" y="250"/>
                  </a:lnTo>
                  <a:lnTo>
                    <a:pt x="73" y="248"/>
                  </a:lnTo>
                  <a:lnTo>
                    <a:pt x="79" y="244"/>
                  </a:lnTo>
                  <a:lnTo>
                    <a:pt x="86" y="239"/>
                  </a:lnTo>
                  <a:lnTo>
                    <a:pt x="90" y="233"/>
                  </a:lnTo>
                  <a:lnTo>
                    <a:pt x="93" y="227"/>
                  </a:lnTo>
                  <a:lnTo>
                    <a:pt x="96" y="219"/>
                  </a:lnTo>
                  <a:lnTo>
                    <a:pt x="97" y="210"/>
                  </a:lnTo>
                  <a:lnTo>
                    <a:pt x="96" y="202"/>
                  </a:lnTo>
                  <a:lnTo>
                    <a:pt x="93" y="196"/>
                  </a:lnTo>
                  <a:lnTo>
                    <a:pt x="104" y="184"/>
                  </a:lnTo>
                  <a:lnTo>
                    <a:pt x="119" y="167"/>
                  </a:lnTo>
                  <a:lnTo>
                    <a:pt x="140" y="149"/>
                  </a:lnTo>
                  <a:lnTo>
                    <a:pt x="152" y="139"/>
                  </a:lnTo>
                  <a:lnTo>
                    <a:pt x="166" y="130"/>
                  </a:lnTo>
                  <a:close/>
                  <a:moveTo>
                    <a:pt x="57" y="232"/>
                  </a:moveTo>
                  <a:lnTo>
                    <a:pt x="57" y="232"/>
                  </a:lnTo>
                  <a:lnTo>
                    <a:pt x="52" y="232"/>
                  </a:lnTo>
                  <a:lnTo>
                    <a:pt x="48" y="231"/>
                  </a:lnTo>
                  <a:lnTo>
                    <a:pt x="44" y="228"/>
                  </a:lnTo>
                  <a:lnTo>
                    <a:pt x="41" y="226"/>
                  </a:lnTo>
                  <a:lnTo>
                    <a:pt x="39" y="223"/>
                  </a:lnTo>
                  <a:lnTo>
                    <a:pt x="36" y="219"/>
                  </a:lnTo>
                  <a:lnTo>
                    <a:pt x="35" y="215"/>
                  </a:lnTo>
                  <a:lnTo>
                    <a:pt x="35" y="210"/>
                  </a:lnTo>
                  <a:lnTo>
                    <a:pt x="35" y="206"/>
                  </a:lnTo>
                  <a:lnTo>
                    <a:pt x="36" y="202"/>
                  </a:lnTo>
                  <a:lnTo>
                    <a:pt x="39" y="198"/>
                  </a:lnTo>
                  <a:lnTo>
                    <a:pt x="41" y="196"/>
                  </a:lnTo>
                  <a:lnTo>
                    <a:pt x="44" y="193"/>
                  </a:lnTo>
                  <a:lnTo>
                    <a:pt x="48" y="191"/>
                  </a:lnTo>
                  <a:lnTo>
                    <a:pt x="52" y="189"/>
                  </a:lnTo>
                  <a:lnTo>
                    <a:pt x="57" y="189"/>
                  </a:lnTo>
                  <a:lnTo>
                    <a:pt x="61" y="189"/>
                  </a:lnTo>
                  <a:lnTo>
                    <a:pt x="65" y="191"/>
                  </a:lnTo>
                  <a:lnTo>
                    <a:pt x="69" y="193"/>
                  </a:lnTo>
                  <a:lnTo>
                    <a:pt x="71" y="196"/>
                  </a:lnTo>
                  <a:lnTo>
                    <a:pt x="74" y="198"/>
                  </a:lnTo>
                  <a:lnTo>
                    <a:pt x="77" y="202"/>
                  </a:lnTo>
                  <a:lnTo>
                    <a:pt x="78" y="206"/>
                  </a:lnTo>
                  <a:lnTo>
                    <a:pt x="78" y="210"/>
                  </a:lnTo>
                  <a:lnTo>
                    <a:pt x="78" y="215"/>
                  </a:lnTo>
                  <a:lnTo>
                    <a:pt x="77" y="219"/>
                  </a:lnTo>
                  <a:lnTo>
                    <a:pt x="74" y="223"/>
                  </a:lnTo>
                  <a:lnTo>
                    <a:pt x="71" y="226"/>
                  </a:lnTo>
                  <a:lnTo>
                    <a:pt x="69" y="228"/>
                  </a:lnTo>
                  <a:lnTo>
                    <a:pt x="65" y="231"/>
                  </a:lnTo>
                  <a:lnTo>
                    <a:pt x="61" y="232"/>
                  </a:lnTo>
                  <a:lnTo>
                    <a:pt x="57" y="232"/>
                  </a:lnTo>
                  <a:close/>
                  <a:moveTo>
                    <a:pt x="61" y="79"/>
                  </a:moveTo>
                  <a:lnTo>
                    <a:pt x="99" y="119"/>
                  </a:lnTo>
                  <a:lnTo>
                    <a:pt x="117" y="100"/>
                  </a:lnTo>
                  <a:lnTo>
                    <a:pt x="79" y="61"/>
                  </a:lnTo>
                  <a:lnTo>
                    <a:pt x="88" y="52"/>
                  </a:lnTo>
                  <a:lnTo>
                    <a:pt x="36" y="0"/>
                  </a:lnTo>
                  <a:lnTo>
                    <a:pt x="0" y="37"/>
                  </a:lnTo>
                  <a:lnTo>
                    <a:pt x="51" y="88"/>
                  </a:lnTo>
                  <a:lnTo>
                    <a:pt x="61" y="79"/>
                  </a:lnTo>
                  <a:close/>
                  <a:moveTo>
                    <a:pt x="179" y="139"/>
                  </a:moveTo>
                  <a:lnTo>
                    <a:pt x="179" y="139"/>
                  </a:lnTo>
                  <a:lnTo>
                    <a:pt x="174" y="140"/>
                  </a:lnTo>
                  <a:lnTo>
                    <a:pt x="169" y="144"/>
                  </a:lnTo>
                  <a:lnTo>
                    <a:pt x="161" y="148"/>
                  </a:lnTo>
                  <a:lnTo>
                    <a:pt x="153" y="154"/>
                  </a:lnTo>
                  <a:lnTo>
                    <a:pt x="144" y="162"/>
                  </a:lnTo>
                  <a:lnTo>
                    <a:pt x="135" y="172"/>
                  </a:lnTo>
                  <a:lnTo>
                    <a:pt x="126" y="185"/>
                  </a:lnTo>
                  <a:lnTo>
                    <a:pt x="155" y="214"/>
                  </a:lnTo>
                  <a:lnTo>
                    <a:pt x="184" y="244"/>
                  </a:lnTo>
                  <a:lnTo>
                    <a:pt x="188" y="248"/>
                  </a:lnTo>
                  <a:lnTo>
                    <a:pt x="194" y="250"/>
                  </a:lnTo>
                  <a:lnTo>
                    <a:pt x="197" y="252"/>
                  </a:lnTo>
                  <a:lnTo>
                    <a:pt x="203" y="252"/>
                  </a:lnTo>
                  <a:lnTo>
                    <a:pt x="208" y="252"/>
                  </a:lnTo>
                  <a:lnTo>
                    <a:pt x="213" y="250"/>
                  </a:lnTo>
                  <a:lnTo>
                    <a:pt x="217" y="248"/>
                  </a:lnTo>
                  <a:lnTo>
                    <a:pt x="221" y="244"/>
                  </a:lnTo>
                  <a:lnTo>
                    <a:pt x="236" y="230"/>
                  </a:lnTo>
                  <a:lnTo>
                    <a:pt x="239" y="226"/>
                  </a:lnTo>
                  <a:lnTo>
                    <a:pt x="242" y="220"/>
                  </a:lnTo>
                  <a:lnTo>
                    <a:pt x="243" y="217"/>
                  </a:lnTo>
                  <a:lnTo>
                    <a:pt x="243" y="211"/>
                  </a:lnTo>
                  <a:lnTo>
                    <a:pt x="243" y="206"/>
                  </a:lnTo>
                  <a:lnTo>
                    <a:pt x="242" y="201"/>
                  </a:lnTo>
                  <a:lnTo>
                    <a:pt x="239" y="197"/>
                  </a:lnTo>
                  <a:lnTo>
                    <a:pt x="236" y="193"/>
                  </a:lnTo>
                  <a:lnTo>
                    <a:pt x="179" y="139"/>
                  </a:lnTo>
                  <a:close/>
                  <a:moveTo>
                    <a:pt x="205" y="233"/>
                  </a:moveTo>
                  <a:lnTo>
                    <a:pt x="205" y="233"/>
                  </a:lnTo>
                  <a:lnTo>
                    <a:pt x="203" y="236"/>
                  </a:lnTo>
                  <a:lnTo>
                    <a:pt x="200" y="236"/>
                  </a:lnTo>
                  <a:lnTo>
                    <a:pt x="197" y="236"/>
                  </a:lnTo>
                  <a:lnTo>
                    <a:pt x="196" y="233"/>
                  </a:lnTo>
                  <a:lnTo>
                    <a:pt x="148" y="187"/>
                  </a:lnTo>
                  <a:lnTo>
                    <a:pt x="147" y="184"/>
                  </a:lnTo>
                  <a:lnTo>
                    <a:pt x="147" y="183"/>
                  </a:lnTo>
                  <a:lnTo>
                    <a:pt x="147" y="180"/>
                  </a:lnTo>
                  <a:lnTo>
                    <a:pt x="148" y="178"/>
                  </a:lnTo>
                  <a:lnTo>
                    <a:pt x="151" y="176"/>
                  </a:lnTo>
                  <a:lnTo>
                    <a:pt x="153" y="175"/>
                  </a:lnTo>
                  <a:lnTo>
                    <a:pt x="156" y="176"/>
                  </a:lnTo>
                  <a:lnTo>
                    <a:pt x="157" y="178"/>
                  </a:lnTo>
                  <a:lnTo>
                    <a:pt x="205" y="224"/>
                  </a:lnTo>
                  <a:lnTo>
                    <a:pt x="207" y="227"/>
                  </a:lnTo>
                  <a:lnTo>
                    <a:pt x="207" y="230"/>
                  </a:lnTo>
                  <a:lnTo>
                    <a:pt x="207" y="232"/>
                  </a:lnTo>
                  <a:lnTo>
                    <a:pt x="205" y="233"/>
                  </a:lnTo>
                  <a:close/>
                  <a:moveTo>
                    <a:pt x="226" y="213"/>
                  </a:moveTo>
                  <a:lnTo>
                    <a:pt x="226" y="213"/>
                  </a:lnTo>
                  <a:lnTo>
                    <a:pt x="223" y="215"/>
                  </a:lnTo>
                  <a:lnTo>
                    <a:pt x="221" y="215"/>
                  </a:lnTo>
                  <a:lnTo>
                    <a:pt x="218" y="215"/>
                  </a:lnTo>
                  <a:lnTo>
                    <a:pt x="217" y="213"/>
                  </a:lnTo>
                  <a:lnTo>
                    <a:pt x="169" y="166"/>
                  </a:lnTo>
                  <a:lnTo>
                    <a:pt x="168" y="163"/>
                  </a:lnTo>
                  <a:lnTo>
                    <a:pt x="168" y="162"/>
                  </a:lnTo>
                  <a:lnTo>
                    <a:pt x="168" y="159"/>
                  </a:lnTo>
                  <a:lnTo>
                    <a:pt x="169" y="157"/>
                  </a:lnTo>
                  <a:lnTo>
                    <a:pt x="171" y="155"/>
                  </a:lnTo>
                  <a:lnTo>
                    <a:pt x="174" y="154"/>
                  </a:lnTo>
                  <a:lnTo>
                    <a:pt x="177" y="155"/>
                  </a:lnTo>
                  <a:lnTo>
                    <a:pt x="178" y="157"/>
                  </a:lnTo>
                  <a:lnTo>
                    <a:pt x="226" y="204"/>
                  </a:lnTo>
                  <a:lnTo>
                    <a:pt x="227" y="206"/>
                  </a:lnTo>
                  <a:lnTo>
                    <a:pt x="227" y="209"/>
                  </a:lnTo>
                  <a:lnTo>
                    <a:pt x="227" y="211"/>
                  </a:lnTo>
                  <a:lnTo>
                    <a:pt x="226" y="2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400" eaLnBrk="0" fontAlgn="base" hangingPunct="0">
                <a:spcBef>
                  <a:spcPct val="0"/>
                </a:spcBef>
                <a:spcAft>
                  <a:spcPct val="0"/>
                </a:spcAft>
              </a:pPr>
              <a:endParaRPr lang="zh-CN" altLang="en-US" sz="1735">
                <a:solidFill>
                  <a:prstClr val="black"/>
                </a:solidFill>
              </a:endParaRPr>
            </a:p>
          </p:txBody>
        </p:sp>
      </p:grpSp>
      <p:grpSp>
        <p:nvGrpSpPr>
          <p:cNvPr id="19" name="组合 18"/>
          <p:cNvGrpSpPr/>
          <p:nvPr/>
        </p:nvGrpSpPr>
        <p:grpSpPr>
          <a:xfrm>
            <a:off x="5127272" y="2605913"/>
            <a:ext cx="1416049" cy="1416049"/>
            <a:chOff x="5248222" y="3131599"/>
            <a:chExt cx="1416049" cy="1416049"/>
          </a:xfrm>
        </p:grpSpPr>
        <p:sp>
          <p:nvSpPr>
            <p:cNvPr id="17" name="椭圆 16"/>
            <p:cNvSpPr/>
            <p:nvPr/>
          </p:nvSpPr>
          <p:spPr>
            <a:xfrm>
              <a:off x="5248222" y="3131599"/>
              <a:ext cx="1416049" cy="1416049"/>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5"/>
            </a:p>
          </p:txBody>
        </p:sp>
        <p:sp>
          <p:nvSpPr>
            <p:cNvPr id="18" name="Freeform 226"/>
            <p:cNvSpPr>
              <a:spLocks noEditPoints="1"/>
            </p:cNvSpPr>
            <p:nvPr/>
          </p:nvSpPr>
          <p:spPr bwMode="auto">
            <a:xfrm>
              <a:off x="5660971" y="3480847"/>
              <a:ext cx="590551" cy="719667"/>
            </a:xfrm>
            <a:custGeom>
              <a:avLst/>
              <a:gdLst>
                <a:gd name="T0" fmla="*/ 2147483647 w 209"/>
                <a:gd name="T1" fmla="*/ 2147483647 h 254"/>
                <a:gd name="T2" fmla="*/ 2147483647 w 209"/>
                <a:gd name="T3" fmla="*/ 2147483647 h 254"/>
                <a:gd name="T4" fmla="*/ 2147483647 w 209"/>
                <a:gd name="T5" fmla="*/ 2147483647 h 254"/>
                <a:gd name="T6" fmla="*/ 2147483647 w 209"/>
                <a:gd name="T7" fmla="*/ 2147483647 h 254"/>
                <a:gd name="T8" fmla="*/ 2147483647 w 209"/>
                <a:gd name="T9" fmla="*/ 2147483647 h 254"/>
                <a:gd name="T10" fmla="*/ 2147483647 w 209"/>
                <a:gd name="T11" fmla="*/ 2147483647 h 254"/>
                <a:gd name="T12" fmla="*/ 2147483647 w 209"/>
                <a:gd name="T13" fmla="*/ 2147483647 h 254"/>
                <a:gd name="T14" fmla="*/ 2147483647 w 209"/>
                <a:gd name="T15" fmla="*/ 2147483647 h 254"/>
                <a:gd name="T16" fmla="*/ 2147483647 w 209"/>
                <a:gd name="T17" fmla="*/ 2147483647 h 254"/>
                <a:gd name="T18" fmla="*/ 2147483647 w 209"/>
                <a:gd name="T19" fmla="*/ 2147483647 h 254"/>
                <a:gd name="T20" fmla="*/ 2147483647 w 209"/>
                <a:gd name="T21" fmla="*/ 2147483647 h 254"/>
                <a:gd name="T22" fmla="*/ 2147483647 w 209"/>
                <a:gd name="T23" fmla="*/ 2147483647 h 254"/>
                <a:gd name="T24" fmla="*/ 2147483647 w 209"/>
                <a:gd name="T25" fmla="*/ 2147483647 h 254"/>
                <a:gd name="T26" fmla="*/ 2147483647 w 209"/>
                <a:gd name="T27" fmla="*/ 2147483647 h 254"/>
                <a:gd name="T28" fmla="*/ 2147483647 w 209"/>
                <a:gd name="T29" fmla="*/ 2147483647 h 254"/>
                <a:gd name="T30" fmla="*/ 2147483647 w 209"/>
                <a:gd name="T31" fmla="*/ 2147483647 h 254"/>
                <a:gd name="T32" fmla="*/ 2147483647 w 209"/>
                <a:gd name="T33" fmla="*/ 2147483647 h 254"/>
                <a:gd name="T34" fmla="*/ 2147483647 w 209"/>
                <a:gd name="T35" fmla="*/ 2147483647 h 254"/>
                <a:gd name="T36" fmla="*/ 2147483647 w 209"/>
                <a:gd name="T37" fmla="*/ 2147483647 h 254"/>
                <a:gd name="T38" fmla="*/ 2147483647 w 209"/>
                <a:gd name="T39" fmla="*/ 2147483647 h 254"/>
                <a:gd name="T40" fmla="*/ 2147483647 w 209"/>
                <a:gd name="T41" fmla="*/ 2147483647 h 254"/>
                <a:gd name="T42" fmla="*/ 2147483647 w 209"/>
                <a:gd name="T43" fmla="*/ 2147483647 h 254"/>
                <a:gd name="T44" fmla="*/ 2147483647 w 209"/>
                <a:gd name="T45" fmla="*/ 2147483647 h 254"/>
                <a:gd name="T46" fmla="*/ 2147483647 w 209"/>
                <a:gd name="T47" fmla="*/ 2147483647 h 254"/>
                <a:gd name="T48" fmla="*/ 2147483647 w 209"/>
                <a:gd name="T49" fmla="*/ 0 h 254"/>
                <a:gd name="T50" fmla="*/ 2147483647 w 209"/>
                <a:gd name="T51" fmla="*/ 0 h 254"/>
                <a:gd name="T52" fmla="*/ 2147483647 w 209"/>
                <a:gd name="T53" fmla="*/ 2147483647 h 254"/>
                <a:gd name="T54" fmla="*/ 2147483647 w 209"/>
                <a:gd name="T55" fmla="*/ 2147483647 h 254"/>
                <a:gd name="T56" fmla="*/ 2147483647 w 209"/>
                <a:gd name="T57" fmla="*/ 2147483647 h 254"/>
                <a:gd name="T58" fmla="*/ 2147483647 w 209"/>
                <a:gd name="T59" fmla="*/ 2147483647 h 254"/>
                <a:gd name="T60" fmla="*/ 2147483647 w 209"/>
                <a:gd name="T61" fmla="*/ 2147483647 h 254"/>
                <a:gd name="T62" fmla="*/ 2147483647 w 209"/>
                <a:gd name="T63" fmla="*/ 2147483647 h 254"/>
                <a:gd name="T64" fmla="*/ 2147483647 w 209"/>
                <a:gd name="T65" fmla="*/ 2147483647 h 254"/>
                <a:gd name="T66" fmla="*/ 2147483647 w 209"/>
                <a:gd name="T67" fmla="*/ 2147483647 h 254"/>
                <a:gd name="T68" fmla="*/ 2147483647 w 209"/>
                <a:gd name="T69" fmla="*/ 2147483647 h 254"/>
                <a:gd name="T70" fmla="*/ 2147483647 w 209"/>
                <a:gd name="T71" fmla="*/ 2147483647 h 254"/>
                <a:gd name="T72" fmla="*/ 2147483647 w 209"/>
                <a:gd name="T73" fmla="*/ 2147483647 h 254"/>
                <a:gd name="T74" fmla="*/ 2147483647 w 209"/>
                <a:gd name="T75" fmla="*/ 2147483647 h 254"/>
                <a:gd name="T76" fmla="*/ 2147483647 w 209"/>
                <a:gd name="T77" fmla="*/ 2147483647 h 254"/>
                <a:gd name="T78" fmla="*/ 2147483647 w 209"/>
                <a:gd name="T79" fmla="*/ 2147483647 h 254"/>
                <a:gd name="T80" fmla="*/ 2147483647 w 209"/>
                <a:gd name="T81" fmla="*/ 2147483647 h 254"/>
                <a:gd name="T82" fmla="*/ 2147483647 w 209"/>
                <a:gd name="T83" fmla="*/ 2147483647 h 254"/>
                <a:gd name="T84" fmla="*/ 2147483647 w 209"/>
                <a:gd name="T85" fmla="*/ 2147483647 h 254"/>
                <a:gd name="T86" fmla="*/ 2147483647 w 209"/>
                <a:gd name="T87" fmla="*/ 2147483647 h 254"/>
                <a:gd name="T88" fmla="*/ 2147483647 w 209"/>
                <a:gd name="T89" fmla="*/ 2147483647 h 254"/>
                <a:gd name="T90" fmla="*/ 2147483647 w 209"/>
                <a:gd name="T91" fmla="*/ 2147483647 h 254"/>
                <a:gd name="T92" fmla="*/ 2147483647 w 209"/>
                <a:gd name="T93" fmla="*/ 2147483647 h 254"/>
                <a:gd name="T94" fmla="*/ 2147483647 w 209"/>
                <a:gd name="T95" fmla="*/ 2147483647 h 254"/>
                <a:gd name="T96" fmla="*/ 2147483647 w 209"/>
                <a:gd name="T97" fmla="*/ 2147483647 h 254"/>
                <a:gd name="T98" fmla="*/ 2147483647 w 209"/>
                <a:gd name="T99" fmla="*/ 2147483647 h 254"/>
                <a:gd name="T100" fmla="*/ 2147483647 w 209"/>
                <a:gd name="T101" fmla="*/ 2147483647 h 254"/>
                <a:gd name="T102" fmla="*/ 2147483647 w 209"/>
                <a:gd name="T103" fmla="*/ 2147483647 h 254"/>
                <a:gd name="T104" fmla="*/ 2147483647 w 209"/>
                <a:gd name="T105" fmla="*/ 2147483647 h 254"/>
                <a:gd name="T106" fmla="*/ 2147483647 w 209"/>
                <a:gd name="T107" fmla="*/ 2147483647 h 254"/>
                <a:gd name="T108" fmla="*/ 2147483647 w 209"/>
                <a:gd name="T109" fmla="*/ 2147483647 h 254"/>
                <a:gd name="T110" fmla="*/ 2147483647 w 209"/>
                <a:gd name="T111" fmla="*/ 2147483647 h 254"/>
                <a:gd name="T112" fmla="*/ 2147483647 w 209"/>
                <a:gd name="T113" fmla="*/ 2147483647 h 254"/>
                <a:gd name="T114" fmla="*/ 2147483647 w 209"/>
                <a:gd name="T115" fmla="*/ 2147483647 h 254"/>
                <a:gd name="T116" fmla="*/ 2147483647 w 209"/>
                <a:gd name="T117" fmla="*/ 2147483647 h 254"/>
                <a:gd name="T118" fmla="*/ 2147483647 w 209"/>
                <a:gd name="T119" fmla="*/ 2147483647 h 254"/>
                <a:gd name="T120" fmla="*/ 2147483647 w 209"/>
                <a:gd name="T121" fmla="*/ 2147483647 h 254"/>
                <a:gd name="T122" fmla="*/ 2147483647 w 209"/>
                <a:gd name="T123" fmla="*/ 2147483647 h 254"/>
                <a:gd name="T124" fmla="*/ 2147483647 w 209"/>
                <a:gd name="T125" fmla="*/ 2147483647 h 2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09" h="254">
                  <a:moveTo>
                    <a:pt x="0" y="254"/>
                  </a:moveTo>
                  <a:lnTo>
                    <a:pt x="26" y="192"/>
                  </a:lnTo>
                  <a:lnTo>
                    <a:pt x="27" y="189"/>
                  </a:lnTo>
                  <a:lnTo>
                    <a:pt x="31" y="182"/>
                  </a:lnTo>
                  <a:lnTo>
                    <a:pt x="35" y="178"/>
                  </a:lnTo>
                  <a:lnTo>
                    <a:pt x="40" y="175"/>
                  </a:lnTo>
                  <a:lnTo>
                    <a:pt x="45" y="173"/>
                  </a:lnTo>
                  <a:lnTo>
                    <a:pt x="53" y="171"/>
                  </a:lnTo>
                  <a:lnTo>
                    <a:pt x="161" y="171"/>
                  </a:lnTo>
                  <a:lnTo>
                    <a:pt x="167" y="173"/>
                  </a:lnTo>
                  <a:lnTo>
                    <a:pt x="172" y="175"/>
                  </a:lnTo>
                  <a:lnTo>
                    <a:pt x="178" y="178"/>
                  </a:lnTo>
                  <a:lnTo>
                    <a:pt x="181" y="182"/>
                  </a:lnTo>
                  <a:lnTo>
                    <a:pt x="185" y="189"/>
                  </a:lnTo>
                  <a:lnTo>
                    <a:pt x="187" y="192"/>
                  </a:lnTo>
                  <a:lnTo>
                    <a:pt x="209" y="254"/>
                  </a:lnTo>
                  <a:lnTo>
                    <a:pt x="0" y="254"/>
                  </a:lnTo>
                  <a:close/>
                  <a:moveTo>
                    <a:pt x="103" y="166"/>
                  </a:moveTo>
                  <a:lnTo>
                    <a:pt x="103" y="166"/>
                  </a:lnTo>
                  <a:lnTo>
                    <a:pt x="96" y="166"/>
                  </a:lnTo>
                  <a:lnTo>
                    <a:pt x="87" y="165"/>
                  </a:lnTo>
                  <a:lnTo>
                    <a:pt x="79" y="162"/>
                  </a:lnTo>
                  <a:lnTo>
                    <a:pt x="71" y="160"/>
                  </a:lnTo>
                  <a:lnTo>
                    <a:pt x="64" y="156"/>
                  </a:lnTo>
                  <a:lnTo>
                    <a:pt x="57" y="152"/>
                  </a:lnTo>
                  <a:lnTo>
                    <a:pt x="45" y="141"/>
                  </a:lnTo>
                  <a:lnTo>
                    <a:pt x="35" y="130"/>
                  </a:lnTo>
                  <a:lnTo>
                    <a:pt x="31" y="123"/>
                  </a:lnTo>
                  <a:lnTo>
                    <a:pt x="27" y="115"/>
                  </a:lnTo>
                  <a:lnTo>
                    <a:pt x="24" y="108"/>
                  </a:lnTo>
                  <a:lnTo>
                    <a:pt x="23" y="100"/>
                  </a:lnTo>
                  <a:lnTo>
                    <a:pt x="22" y="92"/>
                  </a:lnTo>
                  <a:lnTo>
                    <a:pt x="20" y="83"/>
                  </a:lnTo>
                  <a:lnTo>
                    <a:pt x="22" y="75"/>
                  </a:lnTo>
                  <a:lnTo>
                    <a:pt x="23" y="66"/>
                  </a:lnTo>
                  <a:lnTo>
                    <a:pt x="24" y="58"/>
                  </a:lnTo>
                  <a:lnTo>
                    <a:pt x="27" y="50"/>
                  </a:lnTo>
                  <a:lnTo>
                    <a:pt x="31" y="44"/>
                  </a:lnTo>
                  <a:lnTo>
                    <a:pt x="35" y="36"/>
                  </a:lnTo>
                  <a:lnTo>
                    <a:pt x="45" y="24"/>
                  </a:lnTo>
                  <a:lnTo>
                    <a:pt x="57" y="14"/>
                  </a:lnTo>
                  <a:lnTo>
                    <a:pt x="64" y="10"/>
                  </a:lnTo>
                  <a:lnTo>
                    <a:pt x="71" y="6"/>
                  </a:lnTo>
                  <a:lnTo>
                    <a:pt x="79" y="4"/>
                  </a:lnTo>
                  <a:lnTo>
                    <a:pt x="87" y="1"/>
                  </a:lnTo>
                  <a:lnTo>
                    <a:pt x="96" y="0"/>
                  </a:lnTo>
                  <a:lnTo>
                    <a:pt x="103" y="0"/>
                  </a:lnTo>
                  <a:lnTo>
                    <a:pt x="113" y="0"/>
                  </a:lnTo>
                  <a:lnTo>
                    <a:pt x="120" y="1"/>
                  </a:lnTo>
                  <a:lnTo>
                    <a:pt x="128" y="4"/>
                  </a:lnTo>
                  <a:lnTo>
                    <a:pt x="136" y="6"/>
                  </a:lnTo>
                  <a:lnTo>
                    <a:pt x="144" y="10"/>
                  </a:lnTo>
                  <a:lnTo>
                    <a:pt x="150" y="14"/>
                  </a:lnTo>
                  <a:lnTo>
                    <a:pt x="163" y="24"/>
                  </a:lnTo>
                  <a:lnTo>
                    <a:pt x="172" y="36"/>
                  </a:lnTo>
                  <a:lnTo>
                    <a:pt x="178" y="44"/>
                  </a:lnTo>
                  <a:lnTo>
                    <a:pt x="180" y="50"/>
                  </a:lnTo>
                  <a:lnTo>
                    <a:pt x="183" y="58"/>
                  </a:lnTo>
                  <a:lnTo>
                    <a:pt x="185" y="66"/>
                  </a:lnTo>
                  <a:lnTo>
                    <a:pt x="187" y="75"/>
                  </a:lnTo>
                  <a:lnTo>
                    <a:pt x="187" y="83"/>
                  </a:lnTo>
                  <a:lnTo>
                    <a:pt x="187" y="92"/>
                  </a:lnTo>
                  <a:lnTo>
                    <a:pt x="185" y="100"/>
                  </a:lnTo>
                  <a:lnTo>
                    <a:pt x="183" y="108"/>
                  </a:lnTo>
                  <a:lnTo>
                    <a:pt x="180" y="115"/>
                  </a:lnTo>
                  <a:lnTo>
                    <a:pt x="178" y="123"/>
                  </a:lnTo>
                  <a:lnTo>
                    <a:pt x="172" y="130"/>
                  </a:lnTo>
                  <a:lnTo>
                    <a:pt x="163" y="141"/>
                  </a:lnTo>
                  <a:lnTo>
                    <a:pt x="150" y="152"/>
                  </a:lnTo>
                  <a:lnTo>
                    <a:pt x="144" y="156"/>
                  </a:lnTo>
                  <a:lnTo>
                    <a:pt x="136" y="160"/>
                  </a:lnTo>
                  <a:lnTo>
                    <a:pt x="128" y="162"/>
                  </a:lnTo>
                  <a:lnTo>
                    <a:pt x="120" y="165"/>
                  </a:lnTo>
                  <a:lnTo>
                    <a:pt x="113" y="166"/>
                  </a:lnTo>
                  <a:lnTo>
                    <a:pt x="103" y="166"/>
                  </a:lnTo>
                  <a:close/>
                  <a:moveTo>
                    <a:pt x="90" y="22"/>
                  </a:moveTo>
                  <a:lnTo>
                    <a:pt x="90" y="22"/>
                  </a:lnTo>
                  <a:lnTo>
                    <a:pt x="87" y="24"/>
                  </a:lnTo>
                  <a:lnTo>
                    <a:pt x="83" y="27"/>
                  </a:lnTo>
                  <a:lnTo>
                    <a:pt x="81" y="30"/>
                  </a:lnTo>
                  <a:lnTo>
                    <a:pt x="79" y="33"/>
                  </a:lnTo>
                  <a:lnTo>
                    <a:pt x="77" y="40"/>
                  </a:lnTo>
                  <a:lnTo>
                    <a:pt x="76" y="49"/>
                  </a:lnTo>
                  <a:lnTo>
                    <a:pt x="74" y="58"/>
                  </a:lnTo>
                  <a:lnTo>
                    <a:pt x="71" y="62"/>
                  </a:lnTo>
                  <a:lnTo>
                    <a:pt x="68" y="67"/>
                  </a:lnTo>
                  <a:lnTo>
                    <a:pt x="63" y="71"/>
                  </a:lnTo>
                  <a:lnTo>
                    <a:pt x="57" y="75"/>
                  </a:lnTo>
                  <a:lnTo>
                    <a:pt x="49" y="79"/>
                  </a:lnTo>
                  <a:lnTo>
                    <a:pt x="40" y="83"/>
                  </a:lnTo>
                  <a:lnTo>
                    <a:pt x="41" y="96"/>
                  </a:lnTo>
                  <a:lnTo>
                    <a:pt x="45" y="108"/>
                  </a:lnTo>
                  <a:lnTo>
                    <a:pt x="51" y="119"/>
                  </a:lnTo>
                  <a:lnTo>
                    <a:pt x="59" y="128"/>
                  </a:lnTo>
                  <a:lnTo>
                    <a:pt x="68" y="136"/>
                  </a:lnTo>
                  <a:lnTo>
                    <a:pt x="79" y="141"/>
                  </a:lnTo>
                  <a:lnTo>
                    <a:pt x="90" y="145"/>
                  </a:lnTo>
                  <a:lnTo>
                    <a:pt x="103" y="147"/>
                  </a:lnTo>
                  <a:lnTo>
                    <a:pt x="116" y="145"/>
                  </a:lnTo>
                  <a:lnTo>
                    <a:pt x="128" y="141"/>
                  </a:lnTo>
                  <a:lnTo>
                    <a:pt x="140" y="136"/>
                  </a:lnTo>
                  <a:lnTo>
                    <a:pt x="149" y="128"/>
                  </a:lnTo>
                  <a:lnTo>
                    <a:pt x="157" y="119"/>
                  </a:lnTo>
                  <a:lnTo>
                    <a:pt x="162" y="108"/>
                  </a:lnTo>
                  <a:lnTo>
                    <a:pt x="166" y="96"/>
                  </a:lnTo>
                  <a:lnTo>
                    <a:pt x="167" y="83"/>
                  </a:lnTo>
                  <a:lnTo>
                    <a:pt x="161" y="79"/>
                  </a:lnTo>
                  <a:lnTo>
                    <a:pt x="154" y="75"/>
                  </a:lnTo>
                  <a:lnTo>
                    <a:pt x="140" y="69"/>
                  </a:lnTo>
                  <a:lnTo>
                    <a:pt x="113" y="59"/>
                  </a:lnTo>
                  <a:lnTo>
                    <a:pt x="102" y="54"/>
                  </a:lnTo>
                  <a:lnTo>
                    <a:pt x="97" y="52"/>
                  </a:lnTo>
                  <a:lnTo>
                    <a:pt x="93" y="48"/>
                  </a:lnTo>
                  <a:lnTo>
                    <a:pt x="90" y="43"/>
                  </a:lnTo>
                  <a:lnTo>
                    <a:pt x="89" y="37"/>
                  </a:lnTo>
                  <a:lnTo>
                    <a:pt x="89" y="31"/>
                  </a:lnTo>
                  <a:lnTo>
                    <a:pt x="90" y="22"/>
                  </a:lnTo>
                  <a:close/>
                </a:path>
              </a:pathLst>
            </a:custGeom>
            <a:solidFill>
              <a:schemeClr val="bg1"/>
            </a:solidFill>
            <a:ln>
              <a:noFill/>
            </a:ln>
          </p:spPr>
          <p:txBody>
            <a:bodyPr/>
            <a:lstStyle/>
            <a:p>
              <a:pPr defTabSz="914400" eaLnBrk="0" fontAlgn="base" hangingPunct="0">
                <a:spcBef>
                  <a:spcPct val="0"/>
                </a:spcBef>
                <a:spcAft>
                  <a:spcPct val="0"/>
                </a:spcAft>
              </a:pPr>
              <a:endParaRPr lang="zh-CN" altLang="en-US" sz="1735">
                <a:solidFill>
                  <a:prstClr val="black"/>
                </a:solidFill>
              </a:endParaRPr>
            </a:p>
          </p:txBody>
        </p:sp>
      </p:grpSp>
      <p:grpSp>
        <p:nvGrpSpPr>
          <p:cNvPr id="20" name="组合 19"/>
          <p:cNvGrpSpPr/>
          <p:nvPr/>
        </p:nvGrpSpPr>
        <p:grpSpPr>
          <a:xfrm>
            <a:off x="436331" y="3825333"/>
            <a:ext cx="3104121" cy="1931537"/>
            <a:chOff x="2602267" y="4477217"/>
            <a:chExt cx="3014730" cy="1621544"/>
          </a:xfrm>
        </p:grpSpPr>
        <p:sp>
          <p:nvSpPr>
            <p:cNvPr id="21" name="6"/>
            <p:cNvSpPr txBox="1">
              <a:spLocks noChangeArrowheads="1"/>
            </p:cNvSpPr>
            <p:nvPr/>
          </p:nvSpPr>
          <p:spPr bwMode="auto">
            <a:xfrm>
              <a:off x="3541522" y="4477217"/>
              <a:ext cx="1152638" cy="25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spcBef>
                  <a:spcPct val="20000"/>
                </a:spcBef>
              </a:pPr>
              <a:r>
                <a:rPr lang="zh-CN" altLang="en-US" sz="2000" spc="300" dirty="0">
                  <a:solidFill>
                    <a:srgbClr val="E61817"/>
                  </a:solidFill>
                  <a:latin typeface="楷体" panose="02010609060101010101" charset="-122"/>
                  <a:ea typeface="楷体" panose="02010609060101010101" charset="-122"/>
                  <a:sym typeface="Arial" panose="020B0704020202020204" pitchFamily="34" charset="0"/>
                </a:rPr>
                <a:t>集中轮训</a:t>
              </a:r>
              <a:endParaRPr lang="zh-CN" altLang="en-US" sz="2000" spc="300" dirty="0">
                <a:solidFill>
                  <a:srgbClr val="E61817"/>
                </a:solidFill>
                <a:latin typeface="楷体" panose="02010609060101010101" charset="-122"/>
                <a:ea typeface="楷体" panose="02010609060101010101" charset="-122"/>
                <a:sym typeface="Arial" panose="020B0704020202020204" pitchFamily="34" charset="0"/>
              </a:endParaRPr>
            </a:p>
          </p:txBody>
        </p:sp>
        <p:sp>
          <p:nvSpPr>
            <p:cNvPr id="22" name="5"/>
            <p:cNvSpPr txBox="1">
              <a:spLocks noChangeArrowheads="1"/>
            </p:cNvSpPr>
            <p:nvPr/>
          </p:nvSpPr>
          <p:spPr bwMode="auto">
            <a:xfrm>
              <a:off x="2602267" y="4820414"/>
              <a:ext cx="3014730" cy="127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nSpc>
                  <a:spcPct val="110000"/>
                </a:lnSpc>
                <a:spcBef>
                  <a:spcPct val="20000"/>
                </a:spcBef>
              </a:pPr>
              <a:r>
                <a:rPr lang="en-US" altLang="zh-CN" dirty="0">
                  <a:latin typeface="楷体" panose="02010609060101010101" charset="-122"/>
                  <a:ea typeface="楷体" panose="02010609060101010101" charset="-122"/>
                  <a:cs typeface="楷体" panose="02010609060101010101" charset="-122"/>
                </a:rPr>
                <a:t>    </a:t>
              </a:r>
              <a:r>
                <a:rPr lang="zh-CN" altLang="en-US" dirty="0">
                  <a:latin typeface="楷体" panose="02010609060101010101" charset="-122"/>
                  <a:ea typeface="楷体" panose="02010609060101010101" charset="-122"/>
                  <a:cs typeface="楷体" panose="02010609060101010101" charset="-122"/>
                </a:rPr>
                <a:t>每年至少参加一次公司组织的集中轮训，通知文件、参会回执、培训记录保存好。新任支部书记半年内完成任职培训。</a:t>
              </a:r>
              <a:endParaRPr lang="zh-CN" altLang="en-US" dirty="0">
                <a:latin typeface="楷体" panose="02010609060101010101" charset="-122"/>
                <a:ea typeface="楷体" panose="02010609060101010101" charset="-122"/>
                <a:cs typeface="楷体" panose="02010609060101010101" charset="-122"/>
              </a:endParaRPr>
            </a:p>
          </p:txBody>
        </p:sp>
      </p:grpSp>
      <p:pic>
        <p:nvPicPr>
          <p:cNvPr id="3" name="图片 2"/>
          <p:cNvPicPr>
            <a:picLocks noChangeAspect="1"/>
          </p:cNvPicPr>
          <p:nvPr/>
        </p:nvPicPr>
        <p:blipFill>
          <a:blip r:embed="rId1"/>
          <a:stretch>
            <a:fillRect/>
          </a:stretch>
        </p:blipFill>
        <p:spPr>
          <a:xfrm>
            <a:off x="0" y="6026150"/>
            <a:ext cx="12192000" cy="831850"/>
          </a:xfrm>
          <a:prstGeom prst="rect">
            <a:avLst/>
          </a:prstGeom>
        </p:spPr>
      </p:pic>
      <p:grpSp>
        <p:nvGrpSpPr>
          <p:cNvPr id="36" name="组合 35"/>
          <p:cNvGrpSpPr/>
          <p:nvPr/>
        </p:nvGrpSpPr>
        <p:grpSpPr>
          <a:xfrm>
            <a:off x="8298265" y="3825545"/>
            <a:ext cx="2850515" cy="1294764"/>
            <a:chOff x="2848336" y="4500140"/>
            <a:chExt cx="2768427" cy="1086968"/>
          </a:xfrm>
        </p:grpSpPr>
        <p:sp>
          <p:nvSpPr>
            <p:cNvPr id="37" name="6"/>
            <p:cNvSpPr txBox="1">
              <a:spLocks noChangeArrowheads="1"/>
            </p:cNvSpPr>
            <p:nvPr/>
          </p:nvSpPr>
          <p:spPr bwMode="auto">
            <a:xfrm>
              <a:off x="3365141" y="4500140"/>
              <a:ext cx="1735432" cy="25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ctr">
                <a:spcBef>
                  <a:spcPct val="20000"/>
                </a:spcBef>
              </a:pPr>
              <a:r>
                <a:rPr lang="zh-CN" altLang="en-US" sz="2000" spc="300" dirty="0">
                  <a:solidFill>
                    <a:srgbClr val="E61817"/>
                  </a:solidFill>
                  <a:latin typeface="楷体" panose="02010609060101010101" charset="-122"/>
                  <a:ea typeface="楷体" panose="02010609060101010101" charset="-122"/>
                  <a:sym typeface="Arial" panose="020B0704020202020204" pitchFamily="34" charset="0"/>
                </a:rPr>
                <a:t>熟悉具体业务</a:t>
              </a:r>
              <a:endParaRPr lang="zh-CN" altLang="en-US" sz="2000" spc="300" dirty="0">
                <a:solidFill>
                  <a:srgbClr val="E61817"/>
                </a:solidFill>
                <a:latin typeface="楷体" panose="02010609060101010101" charset="-122"/>
                <a:ea typeface="楷体" panose="02010609060101010101" charset="-122"/>
                <a:sym typeface="Arial" panose="020B0704020202020204" pitchFamily="34" charset="0"/>
              </a:endParaRPr>
            </a:p>
          </p:txBody>
        </p:sp>
        <p:sp>
          <p:nvSpPr>
            <p:cNvPr id="38" name="5"/>
            <p:cNvSpPr txBox="1">
              <a:spLocks noChangeArrowheads="1"/>
            </p:cNvSpPr>
            <p:nvPr/>
          </p:nvSpPr>
          <p:spPr bwMode="auto">
            <a:xfrm>
              <a:off x="2848336" y="4820526"/>
              <a:ext cx="2768427" cy="766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lnSpc>
                  <a:spcPct val="110000"/>
                </a:lnSpc>
                <a:spcBef>
                  <a:spcPct val="20000"/>
                </a:spcBef>
              </a:pPr>
              <a:r>
                <a:rPr lang="en-US" altLang="zh-CN" dirty="0">
                  <a:latin typeface="楷体" panose="02010609060101010101" charset="-122"/>
                  <a:ea typeface="楷体" panose="02010609060101010101" charset="-122"/>
                  <a:cs typeface="楷体" panose="02010609060101010101" charset="-122"/>
                </a:rPr>
                <a:t>    </a:t>
              </a:r>
              <a:r>
                <a:rPr lang="zh-CN" altLang="en-US" dirty="0">
                  <a:latin typeface="楷体" panose="02010609060101010101" charset="-122"/>
                  <a:ea typeface="楷体" panose="02010609060101010101" charset="-122"/>
                  <a:cs typeface="楷体" panose="02010609060101010101" charset="-122"/>
                  <a:sym typeface="+mn-ea"/>
                </a:rPr>
                <a:t>支部书记必须熟悉支部工作的方方面面，能够做到</a:t>
              </a:r>
              <a:r>
                <a:rPr lang="en-US" altLang="zh-CN" dirty="0">
                  <a:latin typeface="楷体" panose="02010609060101010101" charset="-122"/>
                  <a:ea typeface="楷体" panose="02010609060101010101" charset="-122"/>
                  <a:cs typeface="楷体" panose="02010609060101010101" charset="-122"/>
                  <a:sym typeface="+mn-ea"/>
                </a:rPr>
                <a:t>“</a:t>
              </a:r>
              <a:r>
                <a:rPr lang="zh-CN" altLang="en-US" dirty="0">
                  <a:latin typeface="楷体" panose="02010609060101010101" charset="-122"/>
                  <a:ea typeface="楷体" panose="02010609060101010101" charset="-122"/>
                  <a:cs typeface="楷体" panose="02010609060101010101" charset="-122"/>
                  <a:sym typeface="+mn-ea"/>
                </a:rPr>
                <a:t>一口清</a:t>
              </a:r>
              <a:r>
                <a:rPr lang="en-US" altLang="zh-CN" dirty="0">
                  <a:latin typeface="楷体" panose="02010609060101010101" charset="-122"/>
                  <a:ea typeface="楷体" panose="02010609060101010101" charset="-122"/>
                  <a:cs typeface="楷体" panose="02010609060101010101" charset="-122"/>
                  <a:sym typeface="+mn-ea"/>
                </a:rPr>
                <a:t>”</a:t>
              </a:r>
              <a:r>
                <a:rPr lang="zh-CN" altLang="en-US" dirty="0">
                  <a:latin typeface="楷体" panose="02010609060101010101" charset="-122"/>
                  <a:ea typeface="楷体" panose="02010609060101010101" charset="-122"/>
                  <a:cs typeface="楷体" panose="02010609060101010101" charset="-122"/>
                  <a:sym typeface="+mn-ea"/>
                </a:rPr>
                <a:t>。</a:t>
              </a:r>
              <a:endParaRPr lang="zh-CN" dirty="0">
                <a:latin typeface="楷体" panose="02010609060101010101" charset="-122"/>
                <a:ea typeface="楷体" panose="02010609060101010101" charset="-122"/>
                <a:cs typeface="楷体" panose="02010609060101010101" charset="-122"/>
              </a:endParaRPr>
            </a:p>
          </p:txBody>
        </p:sp>
      </p:grpSp>
      <p:grpSp>
        <p:nvGrpSpPr>
          <p:cNvPr id="12" name="组合 11"/>
          <p:cNvGrpSpPr/>
          <p:nvPr/>
        </p:nvGrpSpPr>
        <p:grpSpPr>
          <a:xfrm>
            <a:off x="4316730" y="1388110"/>
            <a:ext cx="3046730" cy="1021080"/>
            <a:chOff x="6798" y="2186"/>
            <a:chExt cx="4798" cy="1608"/>
          </a:xfrm>
        </p:grpSpPr>
        <p:sp>
          <p:nvSpPr>
            <p:cNvPr id="28" name="6"/>
            <p:cNvSpPr txBox="1">
              <a:spLocks noChangeArrowheads="1"/>
            </p:cNvSpPr>
            <p:nvPr/>
          </p:nvSpPr>
          <p:spPr bwMode="auto">
            <a:xfrm>
              <a:off x="6798" y="2186"/>
              <a:ext cx="4797"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ctr">
                <a:spcBef>
                  <a:spcPct val="20000"/>
                </a:spcBef>
              </a:pPr>
              <a:r>
                <a:rPr lang="zh-CN" altLang="en-US" sz="2000" spc="300" dirty="0">
                  <a:solidFill>
                    <a:srgbClr val="E61817"/>
                  </a:solidFill>
                  <a:latin typeface="楷体" panose="02010609060101010101" charset="-122"/>
                  <a:ea typeface="楷体" panose="02010609060101010101" charset="-122"/>
                  <a:sym typeface="Arial" panose="020B0704020202020204" pitchFamily="34" charset="0"/>
                </a:rPr>
                <a:t>向上级党组织和党支部党员大会述职</a:t>
              </a:r>
              <a:endParaRPr lang="zh-CN" altLang="en-US" sz="2000" spc="300" dirty="0">
                <a:solidFill>
                  <a:srgbClr val="E61817"/>
                </a:solidFill>
                <a:latin typeface="楷体" panose="02010609060101010101" charset="-122"/>
                <a:ea typeface="楷体" panose="02010609060101010101" charset="-122"/>
                <a:sym typeface="Arial" panose="020B0704020202020204" pitchFamily="34" charset="0"/>
              </a:endParaRPr>
            </a:p>
          </p:txBody>
        </p:sp>
        <p:sp>
          <p:nvSpPr>
            <p:cNvPr id="11" name="5"/>
            <p:cNvSpPr txBox="1">
              <a:spLocks noChangeArrowheads="1"/>
            </p:cNvSpPr>
            <p:nvPr/>
          </p:nvSpPr>
          <p:spPr bwMode="auto">
            <a:xfrm>
              <a:off x="6798" y="3315"/>
              <a:ext cx="4798" cy="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lnSpc>
                  <a:spcPct val="110000"/>
                </a:lnSpc>
                <a:spcBef>
                  <a:spcPct val="20000"/>
                </a:spcBef>
              </a:pPr>
              <a:r>
                <a:rPr lang="en-US" altLang="zh-CN" dirty="0">
                  <a:latin typeface="楷体" panose="02010609060101010101" charset="-122"/>
                  <a:ea typeface="楷体" panose="02010609060101010101" charset="-122"/>
                  <a:cs typeface="楷体" panose="02010609060101010101" charset="-122"/>
                </a:rPr>
                <a:t>    </a:t>
              </a:r>
              <a:r>
                <a:rPr lang="zh-CN" altLang="en-US" dirty="0">
                  <a:latin typeface="楷体" panose="02010609060101010101" charset="-122"/>
                  <a:ea typeface="楷体" panose="02010609060101010101" charset="-122"/>
                  <a:cs typeface="楷体" panose="02010609060101010101" charset="-122"/>
                </a:rPr>
                <a:t>要在党员大会上有记录</a:t>
              </a:r>
              <a:r>
                <a:rPr lang="zh-CN" altLang="en-US" dirty="0">
                  <a:latin typeface="楷体" panose="02010609060101010101" charset="-122"/>
                  <a:ea typeface="楷体" panose="02010609060101010101" charset="-122"/>
                  <a:cs typeface="楷体" panose="02010609060101010101" charset="-122"/>
                  <a:sym typeface="+mn-ea"/>
                </a:rPr>
                <a:t>。</a:t>
              </a:r>
              <a:endParaRPr lang="zh-CN" dirty="0">
                <a:latin typeface="楷体" panose="02010609060101010101" charset="-122"/>
                <a:ea typeface="楷体" panose="02010609060101010101" charset="-122"/>
                <a:cs typeface="楷体" panose="02010609060101010101" charset="-122"/>
              </a:endParaRPr>
            </a:p>
          </p:txBody>
        </p:sp>
      </p:grpSp>
      <p:sp>
        <p:nvSpPr>
          <p:cNvPr id="4" name="文本框 3"/>
          <p:cNvSpPr txBox="1"/>
          <p:nvPr>
            <p:custDataLst>
              <p:tags r:id="rId2"/>
            </p:custDataLst>
          </p:nvPr>
        </p:nvSpPr>
        <p:spPr>
          <a:xfrm>
            <a:off x="901700" y="420370"/>
            <a:ext cx="431228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队伍建设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支部书记培养</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 presetClass="entr" presetSubtype="9" fill="hold" nodeType="afterEffect" p14:presetBounceEnd="40000">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14:bounceEnd="40000">
                                          <p:cBhvr additive="base">
                                            <p:cTn id="18" dur="100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19" dur="1000" fill="hold"/>
                                            <p:tgtEl>
                                              <p:spTgt spid="5"/>
                                            </p:tgtEl>
                                            <p:attrNameLst>
                                              <p:attrName>ppt_y</p:attrName>
                                            </p:attrNameLst>
                                          </p:cBhvr>
                                          <p:tavLst>
                                            <p:tav tm="0">
                                              <p:val>
                                                <p:strVal val="0-#ppt_h/2"/>
                                              </p:val>
                                            </p:tav>
                                            <p:tav tm="100000">
                                              <p:val>
                                                <p:strVal val="#ppt_y"/>
                                              </p:val>
                                            </p:tav>
                                          </p:tavLst>
                                        </p:anim>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right)">
                                          <p:cBhvr>
                                            <p:cTn id="23" dur="500"/>
                                            <p:tgtEl>
                                              <p:spTgt spid="36"/>
                                            </p:tgtEl>
                                          </p:cBhvr>
                                        </p:animEffect>
                                      </p:childTnLst>
                                    </p:cTn>
                                  </p:par>
                                </p:childTnLst>
                              </p:cTn>
                            </p:par>
                            <p:par>
                              <p:cTn id="24" fill="hold">
                                <p:stCondLst>
                                  <p:cond delay="2500"/>
                                </p:stCondLst>
                                <p:childTnLst>
                                  <p:par>
                                    <p:cTn id="25" presetID="2" presetClass="entr" presetSubtype="3" fill="hold" nodeType="afterEffect" p14:presetBounceEnd="40000">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14:bounceEnd="40000">
                                          <p:cBhvr additive="base">
                                            <p:cTn id="27" dur="1000" fill="hold"/>
                                            <p:tgtEl>
                                              <p:spTgt spid="8"/>
                                            </p:tgtEl>
                                            <p:attrNameLst>
                                              <p:attrName>ppt_x</p:attrName>
                                            </p:attrNameLst>
                                          </p:cBhvr>
                                          <p:tavLst>
                                            <p:tav tm="0">
                                              <p:val>
                                                <p:strVal val="1+#ppt_w/2"/>
                                              </p:val>
                                            </p:tav>
                                            <p:tav tm="100000">
                                              <p:val>
                                                <p:strVal val="#ppt_x"/>
                                              </p:val>
                                            </p:tav>
                                          </p:tavLst>
                                        </p:anim>
                                        <p:anim calcmode="lin" valueType="num" p14:bounceEnd="40000">
                                          <p:cBhvr additive="base">
                                            <p:cTn id="28" dur="1000" fill="hold"/>
                                            <p:tgtEl>
                                              <p:spTgt spid="8"/>
                                            </p:tgtEl>
                                            <p:attrNameLst>
                                              <p:attrName>ppt_y</p:attrName>
                                            </p:attrNameLst>
                                          </p:cBhvr>
                                          <p:tavLst>
                                            <p:tav tm="0">
                                              <p:val>
                                                <p:strVal val="0-#ppt_h/2"/>
                                              </p:val>
                                            </p:tav>
                                            <p:tav tm="100000">
                                              <p:val>
                                                <p:strVal val="#ppt_y"/>
                                              </p:val>
                                            </p:tav>
                                          </p:tavLst>
                                        </p:anim>
                                      </p:childTnLst>
                                    </p:cTn>
                                  </p:par>
                                </p:childTnLst>
                              </p:cTn>
                            </p:par>
                            <p:par>
                              <p:cTn id="29" fill="hold">
                                <p:stCondLst>
                                  <p:cond delay="3500"/>
                                </p:stCondLst>
                                <p:childTnLst>
                                  <p:par>
                                    <p:cTn id="30" presetID="22" presetClass="entr" presetSubtype="8"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 presetClass="entr" presetSubtype="9"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0-#ppt_w/2"/>
                                              </p:val>
                                            </p:tav>
                                            <p:tav tm="100000">
                                              <p:val>
                                                <p:strVal val="#ppt_x"/>
                                              </p:val>
                                            </p:tav>
                                          </p:tavLst>
                                        </p:anim>
                                        <p:anim calcmode="lin" valueType="num">
                                          <p:cBhvr additive="base">
                                            <p:cTn id="19" dur="1000" fill="hold"/>
                                            <p:tgtEl>
                                              <p:spTgt spid="5"/>
                                            </p:tgtEl>
                                            <p:attrNameLst>
                                              <p:attrName>ppt_y</p:attrName>
                                            </p:attrNameLst>
                                          </p:cBhvr>
                                          <p:tavLst>
                                            <p:tav tm="0">
                                              <p:val>
                                                <p:strVal val="0-#ppt_h/2"/>
                                              </p:val>
                                            </p:tav>
                                            <p:tav tm="100000">
                                              <p:val>
                                                <p:strVal val="#ppt_y"/>
                                              </p:val>
                                            </p:tav>
                                          </p:tavLst>
                                        </p:anim>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right)">
                                          <p:cBhvr>
                                            <p:cTn id="23" dur="500"/>
                                            <p:tgtEl>
                                              <p:spTgt spid="36"/>
                                            </p:tgtEl>
                                          </p:cBhvr>
                                        </p:animEffect>
                                      </p:childTnLst>
                                    </p:cTn>
                                  </p:par>
                                </p:childTnLst>
                              </p:cTn>
                            </p:par>
                            <p:par>
                              <p:cTn id="24" fill="hold">
                                <p:stCondLst>
                                  <p:cond delay="2500"/>
                                </p:stCondLst>
                                <p:childTnLst>
                                  <p:par>
                                    <p:cTn id="25" presetID="2" presetClass="entr" presetSubtype="3"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1+#ppt_w/2"/>
                                              </p:val>
                                            </p:tav>
                                            <p:tav tm="100000">
                                              <p:val>
                                                <p:strVal val="#ppt_x"/>
                                              </p:val>
                                            </p:tav>
                                          </p:tavLst>
                                        </p:anim>
                                        <p:anim calcmode="lin" valueType="num">
                                          <p:cBhvr additive="base">
                                            <p:cTn id="28" dur="1000" fill="hold"/>
                                            <p:tgtEl>
                                              <p:spTgt spid="8"/>
                                            </p:tgtEl>
                                            <p:attrNameLst>
                                              <p:attrName>ppt_y</p:attrName>
                                            </p:attrNameLst>
                                          </p:cBhvr>
                                          <p:tavLst>
                                            <p:tav tm="0">
                                              <p:val>
                                                <p:strVal val="0-#ppt_h/2"/>
                                              </p:val>
                                            </p:tav>
                                            <p:tav tm="100000">
                                              <p:val>
                                                <p:strVal val="#ppt_y"/>
                                              </p:val>
                                            </p:tav>
                                          </p:tavLst>
                                        </p:anim>
                                      </p:childTnLst>
                                    </p:cTn>
                                  </p:par>
                                </p:childTnLst>
                              </p:cTn>
                            </p:par>
                            <p:par>
                              <p:cTn id="29" fill="hold">
                                <p:stCondLst>
                                  <p:cond delay="3500"/>
                                </p:stCondLst>
                                <p:childTnLst>
                                  <p:par>
                                    <p:cTn id="30" presetID="22" presetClass="entr" presetSubtype="8"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638084" y="2421964"/>
            <a:ext cx="11841480" cy="239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15000" b="0" spc="300" dirty="0">
                <a:solidFill>
                  <a:schemeClr val="bg1">
                    <a:lumMod val="85000"/>
                  </a:schemeClr>
                </a:solidFill>
                <a:latin typeface="Arial Unicode MS" panose="020B0604020202020204" charset="-122"/>
                <a:ea typeface="Arial Unicode MS" panose="020B0604020202020204" charset="-122"/>
              </a:rPr>
              <a:t>你都知道吗？</a:t>
            </a:r>
            <a:endParaRPr lang="zh-CN" altLang="en-US" sz="15000" b="0" spc="300" dirty="0">
              <a:solidFill>
                <a:schemeClr val="bg1">
                  <a:lumMod val="85000"/>
                </a:schemeClr>
              </a:solidFill>
              <a:latin typeface="Arial Unicode MS" panose="020B0604020202020204" charset="-122"/>
              <a:ea typeface="Arial Unicode MS" panose="020B0604020202020204" charset="-122"/>
            </a:endParaRPr>
          </a:p>
        </p:txBody>
      </p:sp>
      <p:pic>
        <p:nvPicPr>
          <p:cNvPr id="3" name="图片 2"/>
          <p:cNvPicPr>
            <a:picLocks noChangeAspect="1"/>
          </p:cNvPicPr>
          <p:nvPr/>
        </p:nvPicPr>
        <p:blipFill>
          <a:blip r:embed="rId1"/>
          <a:stretch>
            <a:fillRect/>
          </a:stretch>
        </p:blipFill>
        <p:spPr>
          <a:xfrm>
            <a:off x="0" y="6026150"/>
            <a:ext cx="12192000" cy="831850"/>
          </a:xfrm>
          <a:prstGeom prst="rect">
            <a:avLst/>
          </a:prstGeom>
        </p:spPr>
      </p:pic>
      <p:sp>
        <p:nvSpPr>
          <p:cNvPr id="2" name="6"/>
          <p:cNvSpPr txBox="1">
            <a:spLocks noChangeArrowheads="1"/>
          </p:cNvSpPr>
          <p:nvPr/>
        </p:nvSpPr>
        <p:spPr bwMode="auto">
          <a:xfrm>
            <a:off x="570230" y="1223010"/>
            <a:ext cx="8055610"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000" spc="300" dirty="0">
                <a:solidFill>
                  <a:srgbClr val="E61817"/>
                </a:solidFill>
                <a:latin typeface="Arial Unicode MS" panose="020B0604020202020204" charset="-122"/>
                <a:ea typeface="Arial Unicode MS" panose="020B0604020202020204" charset="-122"/>
                <a:sym typeface="Arial" panose="020B0704020202020204" pitchFamily="34" charset="0"/>
              </a:rPr>
              <a:t>组织生活融入、议事决策融入、考核评价融入、载体搭建融入</a:t>
            </a:r>
            <a:endParaRPr lang="zh-CN" altLang="en-US" sz="2000" spc="300" dirty="0">
              <a:solidFill>
                <a:srgbClr val="E61817"/>
              </a:solidFill>
              <a:latin typeface="Arial Unicode MS" panose="020B0604020202020204" charset="-122"/>
              <a:ea typeface="Arial Unicode MS" panose="020B0604020202020204" charset="-122"/>
              <a:sym typeface="Arial" panose="020B0704020202020204" pitchFamily="34" charset="0"/>
            </a:endParaRPr>
          </a:p>
        </p:txBody>
      </p:sp>
      <p:sp>
        <p:nvSpPr>
          <p:cNvPr id="26" name="6"/>
          <p:cNvSpPr txBox="1">
            <a:spLocks noChangeArrowheads="1"/>
          </p:cNvSpPr>
          <p:nvPr/>
        </p:nvSpPr>
        <p:spPr bwMode="auto">
          <a:xfrm>
            <a:off x="4087495" y="1635125"/>
            <a:ext cx="5367020"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400" spc="300" dirty="0">
                <a:solidFill>
                  <a:srgbClr val="E61817"/>
                </a:solidFill>
                <a:latin typeface="宋体" pitchFamily="2" charset="-122"/>
                <a:ea typeface="宋体" pitchFamily="2" charset="-122"/>
                <a:sym typeface="Arial" panose="020B0704020202020204" pitchFamily="34" charset="0"/>
              </a:rPr>
              <a:t>基本组织、基本队伍、基本制度</a:t>
            </a:r>
            <a:endParaRPr lang="zh-CN" altLang="en-US" sz="2400" spc="300" dirty="0">
              <a:solidFill>
                <a:srgbClr val="E61817"/>
              </a:solidFill>
              <a:latin typeface="宋体" pitchFamily="2" charset="-122"/>
              <a:ea typeface="宋体" pitchFamily="2" charset="-122"/>
              <a:sym typeface="Arial" panose="020B0704020202020204" pitchFamily="34" charset="0"/>
            </a:endParaRPr>
          </a:p>
        </p:txBody>
      </p:sp>
      <p:sp>
        <p:nvSpPr>
          <p:cNvPr id="28" name="文本框 27"/>
          <p:cNvSpPr txBox="1"/>
          <p:nvPr/>
        </p:nvSpPr>
        <p:spPr>
          <a:xfrm>
            <a:off x="2583180" y="3729355"/>
            <a:ext cx="7269480" cy="368300"/>
          </a:xfrm>
          <a:prstGeom prst="rect">
            <a:avLst/>
          </a:prstGeom>
          <a:noFill/>
        </p:spPr>
        <p:txBody>
          <a:bodyPr wrap="none" rtlCol="0" anchor="t">
            <a:spAutoFit/>
          </a:bodyPr>
          <a:p>
            <a:r>
              <a:rPr lang="zh-CN" altLang="en-US">
                <a:solidFill>
                  <a:srgbClr val="E93535"/>
                </a:solidFill>
              </a:rPr>
              <a:t>职工思想引导好、工作任务引领好、党建责任落实好、以身作则带头好</a:t>
            </a:r>
            <a:endParaRPr lang="zh-CN" altLang="en-US">
              <a:solidFill>
                <a:srgbClr val="E93535"/>
              </a:solidFill>
            </a:endParaRPr>
          </a:p>
        </p:txBody>
      </p:sp>
      <p:sp>
        <p:nvSpPr>
          <p:cNvPr id="33" name="文本框 32"/>
          <p:cNvSpPr txBox="1"/>
          <p:nvPr/>
        </p:nvSpPr>
        <p:spPr>
          <a:xfrm>
            <a:off x="1851025" y="5173980"/>
            <a:ext cx="9733280" cy="337185"/>
          </a:xfrm>
          <a:prstGeom prst="rect">
            <a:avLst/>
          </a:prstGeom>
          <a:noFill/>
        </p:spPr>
        <p:txBody>
          <a:bodyPr wrap="none" rtlCol="0" anchor="t">
            <a:spAutoFit/>
          </a:bodyPr>
          <a:p>
            <a:r>
              <a:rPr lang="zh-CN" altLang="en-US" sz="1600">
                <a:solidFill>
                  <a:srgbClr val="E93535"/>
                </a:solidFill>
              </a:rPr>
              <a:t>组织建设有保障、队伍建设有活力、制度建设有落实、阵地建设有氛围、基础资料有台账、融入中心有实效</a:t>
            </a:r>
            <a:endParaRPr lang="zh-CN" altLang="en-US" sz="1600">
              <a:solidFill>
                <a:srgbClr val="E93535"/>
              </a:solidFill>
            </a:endParaRPr>
          </a:p>
        </p:txBody>
      </p:sp>
      <p:sp>
        <p:nvSpPr>
          <p:cNvPr id="34" name="6"/>
          <p:cNvSpPr txBox="1">
            <a:spLocks noChangeArrowheads="1"/>
          </p:cNvSpPr>
          <p:nvPr/>
        </p:nvSpPr>
        <p:spPr bwMode="auto">
          <a:xfrm>
            <a:off x="417830" y="3211830"/>
            <a:ext cx="536702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200" spc="300" dirty="0">
                <a:solidFill>
                  <a:srgbClr val="E61817"/>
                </a:solidFill>
                <a:latin typeface="Arial Unicode MS" panose="020B0604020202020204" charset="-122"/>
                <a:ea typeface="Arial Unicode MS" panose="020B0604020202020204" charset="-122"/>
                <a:sym typeface="Arial" panose="020B0704020202020204" pitchFamily="34" charset="0"/>
              </a:rPr>
              <a:t>“四讲四有”</a:t>
            </a:r>
            <a:endParaRPr lang="zh-CN" altLang="en-US" sz="3200" spc="300" dirty="0">
              <a:solidFill>
                <a:srgbClr val="E61817"/>
              </a:solidFill>
              <a:latin typeface="Arial Unicode MS" panose="020B0604020202020204" charset="-122"/>
              <a:ea typeface="Arial Unicode MS" panose="020B0604020202020204" charset="-122"/>
              <a:sym typeface="Arial" panose="020B0704020202020204" pitchFamily="34" charset="0"/>
            </a:endParaRPr>
          </a:p>
        </p:txBody>
      </p:sp>
      <p:sp>
        <p:nvSpPr>
          <p:cNvPr id="36" name="文本框 35"/>
          <p:cNvSpPr txBox="1"/>
          <p:nvPr/>
        </p:nvSpPr>
        <p:spPr>
          <a:xfrm>
            <a:off x="2461260" y="2679700"/>
            <a:ext cx="6482080" cy="337185"/>
          </a:xfrm>
          <a:prstGeom prst="rect">
            <a:avLst/>
          </a:prstGeom>
          <a:noFill/>
        </p:spPr>
        <p:txBody>
          <a:bodyPr wrap="none" rtlCol="0" anchor="t">
            <a:spAutoFit/>
          </a:bodyPr>
          <a:p>
            <a:r>
              <a:rPr lang="zh-CN" altLang="en-US" sz="1600">
                <a:solidFill>
                  <a:srgbClr val="E61817"/>
                </a:solidFill>
                <a:latin typeface="微软雅黑" panose="020B0503020204020204" pitchFamily="34" charset="-122"/>
                <a:ea typeface="微软雅黑" panose="020B0503020204020204" pitchFamily="34" charset="-122"/>
              </a:rPr>
              <a:t>讲政治、有信念，讲规矩、有纪律，讲道德、有品行，讲奉献、有作为</a:t>
            </a:r>
            <a:endParaRPr lang="zh-CN" altLang="en-US" sz="1600">
              <a:solidFill>
                <a:srgbClr val="E61817"/>
              </a:solidFill>
              <a:latin typeface="微软雅黑" panose="020B0503020204020204" pitchFamily="34" charset="-122"/>
              <a:ea typeface="微软雅黑" panose="020B0503020204020204" pitchFamily="34" charset="-122"/>
            </a:endParaRPr>
          </a:p>
        </p:txBody>
      </p:sp>
      <p:sp>
        <p:nvSpPr>
          <p:cNvPr id="37" name="6"/>
          <p:cNvSpPr txBox="1">
            <a:spLocks noChangeArrowheads="1"/>
          </p:cNvSpPr>
          <p:nvPr/>
        </p:nvSpPr>
        <p:spPr bwMode="auto">
          <a:xfrm>
            <a:off x="6774815" y="4230370"/>
            <a:ext cx="351726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200" spc="300" dirty="0">
                <a:solidFill>
                  <a:srgbClr val="E61817"/>
                </a:solidFill>
                <a:latin typeface="Arial Unicode MS" panose="020B0604020202020204" charset="-122"/>
                <a:ea typeface="Arial Unicode MS" panose="020B0604020202020204" charset="-122"/>
                <a:sym typeface="Arial" panose="020B0704020202020204" pitchFamily="34" charset="0"/>
              </a:rPr>
              <a:t>“四个合格”</a:t>
            </a:r>
            <a:endParaRPr lang="zh-CN" altLang="en-US" sz="3200" spc="300" dirty="0">
              <a:solidFill>
                <a:srgbClr val="E61817"/>
              </a:solidFill>
              <a:latin typeface="Arial Unicode MS" panose="020B0604020202020204" charset="-122"/>
              <a:ea typeface="Arial Unicode MS" panose="020B0604020202020204" charset="-122"/>
              <a:sym typeface="Arial" panose="020B0704020202020204" pitchFamily="34" charset="0"/>
            </a:endParaRPr>
          </a:p>
        </p:txBody>
      </p:sp>
      <p:sp>
        <p:nvSpPr>
          <p:cNvPr id="38" name="文本框 37"/>
          <p:cNvSpPr txBox="1"/>
          <p:nvPr/>
        </p:nvSpPr>
        <p:spPr>
          <a:xfrm>
            <a:off x="3144520" y="4737100"/>
            <a:ext cx="6024880" cy="398780"/>
          </a:xfrm>
          <a:prstGeom prst="rect">
            <a:avLst/>
          </a:prstGeom>
          <a:noFill/>
        </p:spPr>
        <p:txBody>
          <a:bodyPr wrap="none" rtlCol="0" anchor="t">
            <a:spAutoFit/>
          </a:bodyPr>
          <a:p>
            <a:r>
              <a:rPr lang="zh-CN" altLang="en-US" sz="2000">
                <a:solidFill>
                  <a:srgbClr val="E61817"/>
                </a:solidFill>
              </a:rPr>
              <a:t>政治合格、执行纪律合格、品德合格、发挥作用合格</a:t>
            </a:r>
            <a:endParaRPr lang="zh-CN" altLang="en-US" sz="2000">
              <a:solidFill>
                <a:srgbClr val="E61817"/>
              </a:solidFill>
            </a:endParaRPr>
          </a:p>
        </p:txBody>
      </p:sp>
      <p:sp>
        <p:nvSpPr>
          <p:cNvPr id="39" name="6"/>
          <p:cNvSpPr txBox="1">
            <a:spLocks noChangeArrowheads="1"/>
          </p:cNvSpPr>
          <p:nvPr/>
        </p:nvSpPr>
        <p:spPr bwMode="auto">
          <a:xfrm>
            <a:off x="6217285" y="3077845"/>
            <a:ext cx="5367020"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6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rPr>
              <a:t>五大阶段二十五个步骤</a:t>
            </a:r>
            <a:endParaRPr lang="zh-CN" altLang="en-US" sz="36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endParaRPr>
          </a:p>
        </p:txBody>
      </p:sp>
      <p:sp>
        <p:nvSpPr>
          <p:cNvPr id="41" name="文本框 40"/>
          <p:cNvSpPr txBox="1"/>
          <p:nvPr/>
        </p:nvSpPr>
        <p:spPr>
          <a:xfrm>
            <a:off x="755015" y="2096770"/>
            <a:ext cx="6939280" cy="521970"/>
          </a:xfrm>
          <a:prstGeom prst="rect">
            <a:avLst/>
          </a:prstGeom>
          <a:noFill/>
        </p:spPr>
        <p:txBody>
          <a:bodyPr wrap="none" rtlCol="0" anchor="t">
            <a:spAutoFit/>
          </a:bodyPr>
          <a:p>
            <a:r>
              <a:rPr lang="zh-CN" altLang="en-US" sz="2800">
                <a:solidFill>
                  <a:srgbClr val="E93535"/>
                </a:solidFill>
                <a:latin typeface="黑体" panose="02010609060101010101" charset="-122"/>
                <a:ea typeface="黑体" panose="02010609060101010101" charset="-122"/>
              </a:rPr>
              <a:t>控制总量、优化结构、提高质量、发挥作用</a:t>
            </a:r>
            <a:endParaRPr lang="zh-CN" altLang="en-US" sz="2800">
              <a:solidFill>
                <a:srgbClr val="E93535"/>
              </a:solidFill>
              <a:latin typeface="黑体" panose="02010609060101010101" charset="-122"/>
              <a:ea typeface="黑体" panose="02010609060101010101" charset="-122"/>
            </a:endParaRPr>
          </a:p>
        </p:txBody>
      </p:sp>
      <p:sp>
        <p:nvSpPr>
          <p:cNvPr id="42" name="文本框 41"/>
          <p:cNvSpPr txBox="1"/>
          <p:nvPr/>
        </p:nvSpPr>
        <p:spPr>
          <a:xfrm>
            <a:off x="638175" y="4123055"/>
            <a:ext cx="6024880" cy="398780"/>
          </a:xfrm>
          <a:prstGeom prst="rect">
            <a:avLst/>
          </a:prstGeom>
          <a:noFill/>
        </p:spPr>
        <p:txBody>
          <a:bodyPr wrap="none" rtlCol="0" anchor="t">
            <a:spAutoFit/>
          </a:bodyPr>
          <a:p>
            <a:r>
              <a:rPr lang="zh-CN" altLang="en-US" sz="2000">
                <a:solidFill>
                  <a:srgbClr val="E93535"/>
                </a:solidFill>
                <a:latin typeface="黑体" panose="02010609060101010101" charset="-122"/>
                <a:ea typeface="黑体" panose="02010609060101010101" charset="-122"/>
                <a:cs typeface="幼圆" panose="02010509060101010101" charset="-122"/>
                <a:sym typeface="+mn-ea"/>
              </a:rPr>
              <a:t>团结群众的核心、教育党员的学校、攻坚克难的堡垒</a:t>
            </a:r>
            <a:endParaRPr lang="zh-CN" altLang="en-US" sz="2000">
              <a:solidFill>
                <a:srgbClr val="E93535"/>
              </a:solidFill>
              <a:latin typeface="黑体" panose="02010609060101010101" charset="-122"/>
              <a:ea typeface="黑体" panose="02010609060101010101" charset="-122"/>
              <a:cs typeface="幼圆" panose="02010509060101010101" charset="-122"/>
              <a:sym typeface="+mn-ea"/>
            </a:endParaRPr>
          </a:p>
        </p:txBody>
      </p:sp>
      <p:sp>
        <p:nvSpPr>
          <p:cNvPr id="43" name="6"/>
          <p:cNvSpPr txBox="1">
            <a:spLocks noChangeArrowheads="1"/>
          </p:cNvSpPr>
          <p:nvPr/>
        </p:nvSpPr>
        <p:spPr bwMode="auto">
          <a:xfrm>
            <a:off x="4535805" y="624205"/>
            <a:ext cx="5367020"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4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rPr>
              <a:t>优秀、合格、基本合格、不合格</a:t>
            </a:r>
            <a:endParaRPr lang="zh-CN" altLang="en-US" sz="24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endParaRPr>
          </a:p>
        </p:txBody>
      </p:sp>
      <p:sp>
        <p:nvSpPr>
          <p:cNvPr id="44" name="6"/>
          <p:cNvSpPr txBox="1">
            <a:spLocks noChangeArrowheads="1"/>
          </p:cNvSpPr>
          <p:nvPr/>
        </p:nvSpPr>
        <p:spPr bwMode="auto">
          <a:xfrm>
            <a:off x="570230" y="4618990"/>
            <a:ext cx="351726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200" spc="300" dirty="0">
                <a:solidFill>
                  <a:srgbClr val="E61817"/>
                </a:solidFill>
                <a:latin typeface="Arial Unicode MS" panose="020B0604020202020204" charset="-122"/>
                <a:ea typeface="Arial Unicode MS" panose="020B0604020202020204" charset="-122"/>
                <a:sym typeface="Arial" panose="020B0704020202020204" pitchFamily="34" charset="0"/>
              </a:rPr>
              <a:t>入党誓词</a:t>
            </a:r>
            <a:endParaRPr lang="zh-CN" altLang="en-US" sz="3200" spc="300" dirty="0">
              <a:solidFill>
                <a:srgbClr val="E61817"/>
              </a:solidFill>
              <a:latin typeface="Arial Unicode MS" panose="020B0604020202020204" charset="-122"/>
              <a:ea typeface="Arial Unicode MS" panose="020B0604020202020204" charset="-122"/>
              <a:sym typeface="Arial" panose="020B0704020202020204" pitchFamily="34" charset="0"/>
            </a:endParaRPr>
          </a:p>
        </p:txBody>
      </p:sp>
      <p:sp>
        <p:nvSpPr>
          <p:cNvPr id="45" name="6"/>
          <p:cNvSpPr txBox="1">
            <a:spLocks noChangeArrowheads="1"/>
          </p:cNvSpPr>
          <p:nvPr/>
        </p:nvSpPr>
        <p:spPr bwMode="auto">
          <a:xfrm>
            <a:off x="1296670" y="601980"/>
            <a:ext cx="1413510" cy="6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4000" spc="300" dirty="0">
                <a:solidFill>
                  <a:srgbClr val="E61817"/>
                </a:solidFill>
                <a:latin typeface="Arial Unicode MS" panose="020B0604020202020204" charset="-122"/>
                <a:ea typeface="Arial Unicode MS" panose="020B0604020202020204" charset="-122"/>
                <a:sym typeface="Arial" panose="020B0704020202020204" pitchFamily="34" charset="0"/>
              </a:rPr>
              <a:t>党龄</a:t>
            </a:r>
            <a:endParaRPr lang="zh-CN" altLang="en-US" sz="4000" spc="300" dirty="0">
              <a:solidFill>
                <a:srgbClr val="E61817"/>
              </a:solidFill>
              <a:latin typeface="Arial Unicode MS" panose="020B0604020202020204" charset="-122"/>
              <a:ea typeface="Arial Unicode MS" panose="020B0604020202020204" charset="-122"/>
              <a:sym typeface="Arial" panose="020B0704020202020204" pitchFamily="34" charset="0"/>
            </a:endParaRPr>
          </a:p>
        </p:txBody>
      </p:sp>
      <p:sp>
        <p:nvSpPr>
          <p:cNvPr id="46" name="6"/>
          <p:cNvSpPr txBox="1">
            <a:spLocks noChangeArrowheads="1"/>
          </p:cNvSpPr>
          <p:nvPr/>
        </p:nvSpPr>
        <p:spPr bwMode="auto">
          <a:xfrm>
            <a:off x="6280785" y="5591175"/>
            <a:ext cx="1413510"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600" spc="300" dirty="0">
                <a:solidFill>
                  <a:srgbClr val="E61817"/>
                </a:solidFill>
                <a:latin typeface="Arial Unicode MS" panose="020B0604020202020204" charset="-122"/>
                <a:ea typeface="Arial Unicode MS" panose="020B0604020202020204" charset="-122"/>
                <a:sym typeface="Arial" panose="020B0704020202020204" pitchFamily="34" charset="0"/>
              </a:rPr>
              <a:t>党籍</a:t>
            </a:r>
            <a:endParaRPr lang="zh-CN" altLang="en-US" sz="3600" spc="300" dirty="0">
              <a:solidFill>
                <a:srgbClr val="E61817"/>
              </a:solidFill>
              <a:latin typeface="Arial Unicode MS" panose="020B0604020202020204" charset="-122"/>
              <a:ea typeface="Arial Unicode MS" panose="020B0604020202020204" charset="-122"/>
              <a:sym typeface="Arial" panose="020B0704020202020204" pitchFamily="34" charset="0"/>
            </a:endParaRPr>
          </a:p>
        </p:txBody>
      </p:sp>
      <p:sp>
        <p:nvSpPr>
          <p:cNvPr id="47" name="6"/>
          <p:cNvSpPr txBox="1">
            <a:spLocks noChangeArrowheads="1"/>
          </p:cNvSpPr>
          <p:nvPr/>
        </p:nvSpPr>
        <p:spPr bwMode="auto">
          <a:xfrm>
            <a:off x="7399655" y="5936615"/>
            <a:ext cx="2503170"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800" spc="300" dirty="0">
                <a:solidFill>
                  <a:srgbClr val="E61817"/>
                </a:solidFill>
                <a:latin typeface="宋体" pitchFamily="2" charset="-122"/>
                <a:ea typeface="宋体" pitchFamily="2" charset="-122"/>
                <a:sym typeface="Arial" panose="020B0704020202020204" pitchFamily="34" charset="0"/>
              </a:rPr>
              <a:t>主题党日</a:t>
            </a:r>
            <a:endParaRPr lang="zh-CN" altLang="en-US" sz="2800" spc="300" dirty="0">
              <a:solidFill>
                <a:srgbClr val="E61817"/>
              </a:solidFill>
              <a:latin typeface="宋体" pitchFamily="2" charset="-122"/>
              <a:ea typeface="宋体" pitchFamily="2" charset="-122"/>
              <a:sym typeface="Arial" panose="020B0704020202020204" pitchFamily="34" charset="0"/>
            </a:endParaRPr>
          </a:p>
        </p:txBody>
      </p:sp>
      <p:sp>
        <p:nvSpPr>
          <p:cNvPr id="48" name="6"/>
          <p:cNvSpPr txBox="1">
            <a:spLocks noChangeArrowheads="1"/>
          </p:cNvSpPr>
          <p:nvPr/>
        </p:nvSpPr>
        <p:spPr bwMode="auto">
          <a:xfrm>
            <a:off x="8987790" y="5592445"/>
            <a:ext cx="2503170"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800" spc="300" dirty="0">
                <a:solidFill>
                  <a:srgbClr val="E61817"/>
                </a:solidFill>
                <a:latin typeface="楷体_GB2312" charset="0"/>
                <a:ea typeface="楷体_GB2312" charset="0"/>
                <a:sym typeface="Arial" panose="020B0704020202020204" pitchFamily="34" charset="0"/>
              </a:rPr>
              <a:t>民主评议党员</a:t>
            </a:r>
            <a:endParaRPr lang="zh-CN" altLang="en-US" sz="2800" spc="300" dirty="0">
              <a:solidFill>
                <a:srgbClr val="E61817"/>
              </a:solidFill>
              <a:latin typeface="楷体_GB2312" charset="0"/>
              <a:ea typeface="楷体_GB2312" charset="0"/>
              <a:sym typeface="Arial" panose="020B0704020202020204" pitchFamily="34" charset="0"/>
            </a:endParaRPr>
          </a:p>
        </p:txBody>
      </p:sp>
      <p:sp>
        <p:nvSpPr>
          <p:cNvPr id="49" name="6"/>
          <p:cNvSpPr txBox="1">
            <a:spLocks noChangeArrowheads="1"/>
          </p:cNvSpPr>
          <p:nvPr/>
        </p:nvSpPr>
        <p:spPr bwMode="auto">
          <a:xfrm>
            <a:off x="417830" y="5574030"/>
            <a:ext cx="351726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2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rPr>
              <a:t>支委会</a:t>
            </a:r>
            <a:endParaRPr lang="zh-CN" altLang="en-US" sz="32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endParaRPr>
          </a:p>
        </p:txBody>
      </p:sp>
      <p:sp>
        <p:nvSpPr>
          <p:cNvPr id="50" name="6"/>
          <p:cNvSpPr txBox="1">
            <a:spLocks noChangeArrowheads="1"/>
          </p:cNvSpPr>
          <p:nvPr/>
        </p:nvSpPr>
        <p:spPr bwMode="auto">
          <a:xfrm>
            <a:off x="3145790" y="5607050"/>
            <a:ext cx="3517265"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16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rPr>
              <a:t>党员大会</a:t>
            </a:r>
            <a:endParaRPr lang="zh-CN" altLang="en-US" sz="16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endParaRPr>
          </a:p>
        </p:txBody>
      </p:sp>
      <p:sp>
        <p:nvSpPr>
          <p:cNvPr id="51" name="6"/>
          <p:cNvSpPr txBox="1">
            <a:spLocks noChangeArrowheads="1"/>
          </p:cNvSpPr>
          <p:nvPr/>
        </p:nvSpPr>
        <p:spPr bwMode="auto">
          <a:xfrm>
            <a:off x="3653790" y="5936615"/>
            <a:ext cx="351726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200" spc="300" dirty="0">
                <a:solidFill>
                  <a:srgbClr val="E61817"/>
                </a:solidFill>
                <a:latin typeface="黑体" panose="02010609060101010101" charset="-122"/>
                <a:ea typeface="黑体" panose="02010609060101010101" charset="-122"/>
                <a:sym typeface="Arial" panose="020B0704020202020204" pitchFamily="34" charset="0"/>
              </a:rPr>
              <a:t>党支部换届</a:t>
            </a:r>
            <a:endParaRPr lang="zh-CN" altLang="en-US" sz="3200" spc="300" dirty="0">
              <a:solidFill>
                <a:srgbClr val="E61817"/>
              </a:solidFill>
              <a:latin typeface="黑体" panose="02010609060101010101" charset="-122"/>
              <a:ea typeface="黑体" panose="02010609060101010101" charset="-122"/>
              <a:sym typeface="Arial" panose="020B0704020202020204" pitchFamily="34" charset="0"/>
            </a:endParaRPr>
          </a:p>
        </p:txBody>
      </p:sp>
      <p:sp>
        <p:nvSpPr>
          <p:cNvPr id="52" name="6"/>
          <p:cNvSpPr txBox="1">
            <a:spLocks noChangeArrowheads="1"/>
          </p:cNvSpPr>
          <p:nvPr/>
        </p:nvSpPr>
        <p:spPr bwMode="auto">
          <a:xfrm>
            <a:off x="9999345" y="2434590"/>
            <a:ext cx="141351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200" spc="300" dirty="0">
                <a:solidFill>
                  <a:srgbClr val="E61817"/>
                </a:solidFill>
                <a:latin typeface="Arial Unicode MS" panose="020B0604020202020204" charset="-122"/>
                <a:ea typeface="Arial Unicode MS" panose="020B0604020202020204" charset="-122"/>
                <a:sym typeface="Arial" panose="020B0704020202020204" pitchFamily="34" charset="0"/>
              </a:rPr>
              <a:t>党课</a:t>
            </a:r>
            <a:endParaRPr lang="zh-CN" altLang="en-US" sz="3200" spc="300" dirty="0">
              <a:solidFill>
                <a:srgbClr val="E61817"/>
              </a:solidFill>
              <a:latin typeface="Arial Unicode MS" panose="020B0604020202020204" charset="-122"/>
              <a:ea typeface="Arial Unicode MS" panose="020B0604020202020204" charset="-122"/>
              <a:sym typeface="Arial" panose="020B0704020202020204" pitchFamily="34" charset="0"/>
            </a:endParaRPr>
          </a:p>
        </p:txBody>
      </p:sp>
      <p:sp>
        <p:nvSpPr>
          <p:cNvPr id="53" name="6"/>
          <p:cNvSpPr txBox="1">
            <a:spLocks noChangeArrowheads="1"/>
          </p:cNvSpPr>
          <p:nvPr/>
        </p:nvSpPr>
        <p:spPr bwMode="auto">
          <a:xfrm>
            <a:off x="8178800" y="2145665"/>
            <a:ext cx="2211705"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800" spc="300" dirty="0">
                <a:solidFill>
                  <a:srgbClr val="E61817"/>
                </a:solidFill>
                <a:latin typeface="楷体_GB2312" charset="0"/>
                <a:ea typeface="楷体_GB2312" charset="0"/>
                <a:sym typeface="Arial" panose="020B0704020202020204" pitchFamily="34" charset="0"/>
              </a:rPr>
              <a:t>谈心谈话</a:t>
            </a:r>
            <a:endParaRPr lang="zh-CN" altLang="en-US" sz="2800" spc="300" dirty="0">
              <a:solidFill>
                <a:srgbClr val="E61817"/>
              </a:solidFill>
              <a:latin typeface="楷体_GB2312" charset="0"/>
              <a:ea typeface="楷体_GB2312" charset="0"/>
              <a:sym typeface="Arial" panose="020B0704020202020204" pitchFamily="34" charset="0"/>
            </a:endParaRPr>
          </a:p>
        </p:txBody>
      </p:sp>
      <p:sp>
        <p:nvSpPr>
          <p:cNvPr id="54" name="6"/>
          <p:cNvSpPr txBox="1">
            <a:spLocks noChangeArrowheads="1"/>
          </p:cNvSpPr>
          <p:nvPr/>
        </p:nvSpPr>
        <p:spPr bwMode="auto">
          <a:xfrm>
            <a:off x="3145790" y="3155315"/>
            <a:ext cx="2503170"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800" spc="300" dirty="0">
                <a:solidFill>
                  <a:srgbClr val="E61817"/>
                </a:solidFill>
                <a:latin typeface="宋体" pitchFamily="2" charset="-122"/>
                <a:ea typeface="宋体" pitchFamily="2" charset="-122"/>
                <a:sym typeface="Arial" panose="020B0704020202020204" pitchFamily="34" charset="0"/>
              </a:rPr>
              <a:t>组织生活会</a:t>
            </a:r>
            <a:endParaRPr lang="zh-CN" altLang="en-US" sz="2800" spc="300" dirty="0">
              <a:solidFill>
                <a:srgbClr val="E61817"/>
              </a:solidFill>
              <a:latin typeface="宋体" pitchFamily="2" charset="-122"/>
              <a:ea typeface="宋体" pitchFamily="2" charset="-122"/>
              <a:sym typeface="Arial" panose="020B0704020202020204" pitchFamily="34" charset="0"/>
            </a:endParaRPr>
          </a:p>
        </p:txBody>
      </p:sp>
      <p:sp>
        <p:nvSpPr>
          <p:cNvPr id="55" name="6"/>
          <p:cNvSpPr txBox="1">
            <a:spLocks noChangeArrowheads="1"/>
          </p:cNvSpPr>
          <p:nvPr/>
        </p:nvSpPr>
        <p:spPr bwMode="auto">
          <a:xfrm>
            <a:off x="9655810" y="217805"/>
            <a:ext cx="221170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200" spc="300" dirty="0">
                <a:solidFill>
                  <a:srgbClr val="E61817"/>
                </a:solidFill>
                <a:latin typeface="黑体" panose="02010609060101010101" charset="-122"/>
                <a:ea typeface="黑体" panose="02010609060101010101" charset="-122"/>
                <a:sym typeface="Arial" panose="020B0704020202020204" pitchFamily="34" charset="0"/>
              </a:rPr>
              <a:t>三报三批</a:t>
            </a:r>
            <a:endParaRPr lang="zh-CN" altLang="en-US" sz="3200" spc="300" dirty="0">
              <a:solidFill>
                <a:srgbClr val="E61817"/>
              </a:solidFill>
              <a:latin typeface="黑体" panose="02010609060101010101" charset="-122"/>
              <a:ea typeface="黑体" panose="02010609060101010101" charset="-122"/>
              <a:sym typeface="Arial" panose="020B0704020202020204" pitchFamily="34" charset="0"/>
            </a:endParaRPr>
          </a:p>
        </p:txBody>
      </p:sp>
      <p:sp>
        <p:nvSpPr>
          <p:cNvPr id="56" name="6"/>
          <p:cNvSpPr txBox="1">
            <a:spLocks noChangeArrowheads="1"/>
          </p:cNvSpPr>
          <p:nvPr/>
        </p:nvSpPr>
        <p:spPr bwMode="auto">
          <a:xfrm>
            <a:off x="9454515" y="4181475"/>
            <a:ext cx="2503170"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16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rPr>
              <a:t>党员积分</a:t>
            </a:r>
            <a:endParaRPr lang="zh-CN" altLang="en-US" sz="16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endParaRPr>
          </a:p>
        </p:txBody>
      </p:sp>
      <p:sp>
        <p:nvSpPr>
          <p:cNvPr id="57" name="6"/>
          <p:cNvSpPr txBox="1">
            <a:spLocks noChangeArrowheads="1"/>
          </p:cNvSpPr>
          <p:nvPr/>
        </p:nvSpPr>
        <p:spPr bwMode="auto">
          <a:xfrm>
            <a:off x="9584690" y="4547235"/>
            <a:ext cx="2503170"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8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rPr>
              <a:t>创先争优</a:t>
            </a:r>
            <a:endParaRPr lang="zh-CN" altLang="en-US" sz="28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endParaRPr>
          </a:p>
        </p:txBody>
      </p:sp>
      <p:sp>
        <p:nvSpPr>
          <p:cNvPr id="58" name="6"/>
          <p:cNvSpPr txBox="1">
            <a:spLocks noChangeArrowheads="1"/>
          </p:cNvSpPr>
          <p:nvPr/>
        </p:nvSpPr>
        <p:spPr bwMode="auto">
          <a:xfrm>
            <a:off x="2353310" y="222885"/>
            <a:ext cx="351726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200" spc="300" dirty="0">
                <a:solidFill>
                  <a:srgbClr val="E61817"/>
                </a:solidFill>
                <a:latin typeface="Arial Unicode MS" panose="020B0604020202020204" charset="-122"/>
                <a:ea typeface="Arial Unicode MS" panose="020B0604020202020204" charset="-122"/>
                <a:sym typeface="Arial" panose="020B0704020202020204" pitchFamily="34" charset="0"/>
              </a:rPr>
              <a:t>现场观摩</a:t>
            </a:r>
            <a:endParaRPr lang="zh-CN" altLang="en-US" sz="3200" spc="300" dirty="0">
              <a:solidFill>
                <a:srgbClr val="E61817"/>
              </a:solidFill>
              <a:latin typeface="Arial Unicode MS" panose="020B0604020202020204" charset="-122"/>
              <a:ea typeface="Arial Unicode MS" panose="020B0604020202020204" charset="-122"/>
              <a:sym typeface="Arial" panose="020B0704020202020204" pitchFamily="34" charset="0"/>
            </a:endParaRPr>
          </a:p>
        </p:txBody>
      </p:sp>
      <p:sp>
        <p:nvSpPr>
          <p:cNvPr id="59" name="6"/>
          <p:cNvSpPr txBox="1">
            <a:spLocks noChangeArrowheads="1"/>
          </p:cNvSpPr>
          <p:nvPr/>
        </p:nvSpPr>
        <p:spPr bwMode="auto">
          <a:xfrm>
            <a:off x="1968500" y="6089015"/>
            <a:ext cx="3517265"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16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rPr>
              <a:t>党员服务</a:t>
            </a:r>
            <a:endParaRPr lang="zh-CN" altLang="en-US" sz="1600" spc="300" dirty="0">
              <a:solidFill>
                <a:srgbClr val="E61817"/>
              </a:solidFill>
              <a:latin typeface="微软雅黑" panose="020B0503020204020204" pitchFamily="34" charset="-122"/>
              <a:ea typeface="微软雅黑" panose="020B0503020204020204" pitchFamily="34" charset="-122"/>
              <a:sym typeface="Arial" panose="020B0704020202020204" pitchFamily="34" charset="0"/>
            </a:endParaRPr>
          </a:p>
        </p:txBody>
      </p:sp>
      <p:sp>
        <p:nvSpPr>
          <p:cNvPr id="61" name="6"/>
          <p:cNvSpPr txBox="1">
            <a:spLocks noChangeArrowheads="1"/>
          </p:cNvSpPr>
          <p:nvPr/>
        </p:nvSpPr>
        <p:spPr bwMode="auto">
          <a:xfrm>
            <a:off x="2710180" y="826770"/>
            <a:ext cx="3517265"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000" spc="300" dirty="0">
                <a:solidFill>
                  <a:srgbClr val="E61817"/>
                </a:solidFill>
                <a:latin typeface="楷体_GB2312" charset="0"/>
                <a:ea typeface="楷体_GB2312" charset="0"/>
                <a:sym typeface="Arial" panose="020B0704020202020204" pitchFamily="34" charset="0"/>
              </a:rPr>
              <a:t>思想汇报</a:t>
            </a:r>
            <a:endParaRPr lang="zh-CN" altLang="en-US" sz="2000" spc="300" dirty="0">
              <a:solidFill>
                <a:srgbClr val="E61817"/>
              </a:solidFill>
              <a:latin typeface="楷体_GB2312" charset="0"/>
              <a:ea typeface="楷体_GB2312" charset="0"/>
              <a:sym typeface="Arial" panose="020B0704020202020204" pitchFamily="34" charset="0"/>
            </a:endParaRPr>
          </a:p>
        </p:txBody>
      </p:sp>
      <p:sp>
        <p:nvSpPr>
          <p:cNvPr id="62" name="6"/>
          <p:cNvSpPr txBox="1">
            <a:spLocks noChangeArrowheads="1"/>
          </p:cNvSpPr>
          <p:nvPr/>
        </p:nvSpPr>
        <p:spPr bwMode="auto">
          <a:xfrm>
            <a:off x="1851025" y="1621155"/>
            <a:ext cx="3517265"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800" spc="300" dirty="0">
                <a:solidFill>
                  <a:srgbClr val="E61817"/>
                </a:solidFill>
                <a:latin typeface="楷体_GB2312" charset="0"/>
                <a:ea typeface="楷体_GB2312" charset="0"/>
                <a:sym typeface="Arial" panose="020B0704020202020204" pitchFamily="34" charset="0"/>
              </a:rPr>
              <a:t>阵地建设</a:t>
            </a:r>
            <a:endParaRPr lang="zh-CN" altLang="en-US" sz="2800" spc="300" dirty="0">
              <a:solidFill>
                <a:srgbClr val="E61817"/>
              </a:solidFill>
              <a:latin typeface="楷体_GB2312" charset="0"/>
              <a:ea typeface="楷体_GB2312" charset="0"/>
              <a:sym typeface="Arial" panose="020B0704020202020204" pitchFamily="34" charset="0"/>
            </a:endParaRPr>
          </a:p>
        </p:txBody>
      </p:sp>
      <p:sp>
        <p:nvSpPr>
          <p:cNvPr id="63" name="6"/>
          <p:cNvSpPr txBox="1">
            <a:spLocks noChangeArrowheads="1"/>
          </p:cNvSpPr>
          <p:nvPr/>
        </p:nvSpPr>
        <p:spPr bwMode="auto">
          <a:xfrm>
            <a:off x="9149080" y="1135380"/>
            <a:ext cx="2211705"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1600" spc="300" dirty="0">
                <a:solidFill>
                  <a:srgbClr val="E61817"/>
                </a:solidFill>
                <a:latin typeface="Arial Unicode MS" panose="020B0604020202020204" charset="-122"/>
                <a:ea typeface="Arial Unicode MS" panose="020B0604020202020204" charset="-122"/>
                <a:sym typeface="Arial" panose="020B0704020202020204" pitchFamily="34" charset="0"/>
              </a:rPr>
              <a:t>党员承诺践诺</a:t>
            </a:r>
            <a:endParaRPr lang="zh-CN" altLang="en-US" sz="1600" spc="300" dirty="0">
              <a:solidFill>
                <a:srgbClr val="E61817"/>
              </a:solidFill>
              <a:latin typeface="Arial Unicode MS" panose="020B0604020202020204" charset="-122"/>
              <a:ea typeface="Arial Unicode MS" panose="020B0604020202020204" charset="-122"/>
              <a:sym typeface="Arial" panose="020B0704020202020204" pitchFamily="34" charset="0"/>
            </a:endParaRPr>
          </a:p>
        </p:txBody>
      </p:sp>
      <p:sp>
        <p:nvSpPr>
          <p:cNvPr id="65" name="6"/>
          <p:cNvSpPr txBox="1">
            <a:spLocks noChangeArrowheads="1"/>
          </p:cNvSpPr>
          <p:nvPr/>
        </p:nvSpPr>
        <p:spPr bwMode="auto">
          <a:xfrm>
            <a:off x="9506585" y="1578610"/>
            <a:ext cx="1906270"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400" spc="300" dirty="0">
                <a:solidFill>
                  <a:srgbClr val="E61817"/>
                </a:solidFill>
                <a:latin typeface="楷体_GB2312" charset="0"/>
                <a:ea typeface="楷体_GB2312" charset="0"/>
                <a:sym typeface="Arial" panose="020B0704020202020204" pitchFamily="34" charset="0"/>
              </a:rPr>
              <a:t>党课开讲啦</a:t>
            </a:r>
            <a:endParaRPr lang="zh-CN" altLang="en-US" sz="2400" spc="300" dirty="0">
              <a:solidFill>
                <a:srgbClr val="E61817"/>
              </a:solidFill>
              <a:latin typeface="楷体_GB2312" charset="0"/>
              <a:ea typeface="楷体_GB2312" charset="0"/>
              <a:sym typeface="Arial" panose="020B0704020202020204" pitchFamily="34" charset="0"/>
            </a:endParaRPr>
          </a:p>
        </p:txBody>
      </p:sp>
      <p:sp>
        <p:nvSpPr>
          <p:cNvPr id="66" name="6"/>
          <p:cNvSpPr txBox="1">
            <a:spLocks noChangeArrowheads="1"/>
          </p:cNvSpPr>
          <p:nvPr/>
        </p:nvSpPr>
        <p:spPr bwMode="auto">
          <a:xfrm>
            <a:off x="9169400" y="6153785"/>
            <a:ext cx="2109470"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400" spc="300" dirty="0">
                <a:solidFill>
                  <a:srgbClr val="E61817"/>
                </a:solidFill>
                <a:latin typeface="黑体" panose="02010609060101010101" charset="-122"/>
                <a:ea typeface="黑体" panose="02010609060101010101" charset="-122"/>
                <a:sym typeface="Arial" panose="020B0704020202020204" pitchFamily="34" charset="0"/>
              </a:rPr>
              <a:t>学习身边榜样</a:t>
            </a:r>
            <a:endParaRPr lang="zh-CN" altLang="en-US" sz="2400" spc="300" dirty="0">
              <a:solidFill>
                <a:srgbClr val="E61817"/>
              </a:solidFill>
              <a:latin typeface="黑体" panose="02010609060101010101" charset="-122"/>
              <a:ea typeface="黑体" panose="02010609060101010101" charset="-122"/>
              <a:sym typeface="Arial" panose="020B0704020202020204" pitchFamily="34" charset="0"/>
            </a:endParaRPr>
          </a:p>
        </p:txBody>
      </p:sp>
      <p:sp>
        <p:nvSpPr>
          <p:cNvPr id="67" name="文本框 66"/>
          <p:cNvSpPr txBox="1"/>
          <p:nvPr/>
        </p:nvSpPr>
        <p:spPr>
          <a:xfrm>
            <a:off x="570230" y="2621915"/>
            <a:ext cx="1783080" cy="368300"/>
          </a:xfrm>
          <a:prstGeom prst="rect">
            <a:avLst/>
          </a:prstGeom>
          <a:noFill/>
        </p:spPr>
        <p:txBody>
          <a:bodyPr wrap="none" rtlCol="0" anchor="t">
            <a:spAutoFit/>
          </a:bodyPr>
          <a:p>
            <a:r>
              <a:rPr lang="zh-CN" altLang="en-US">
                <a:solidFill>
                  <a:srgbClr val="E93535"/>
                </a:solidFill>
                <a:sym typeface="+mn-ea"/>
              </a:rPr>
              <a:t>党员过政治生日</a:t>
            </a:r>
            <a:endParaRPr lang="zh-CN" altLang="en-US">
              <a:solidFill>
                <a:srgbClr val="E93535"/>
              </a:solidFill>
              <a:sym typeface="+mn-ea"/>
            </a:endParaRPr>
          </a:p>
        </p:txBody>
      </p:sp>
      <p:sp>
        <p:nvSpPr>
          <p:cNvPr id="100" name="文本框 99"/>
          <p:cNvSpPr txBox="1"/>
          <p:nvPr/>
        </p:nvSpPr>
        <p:spPr>
          <a:xfrm>
            <a:off x="3714115" y="4455478"/>
            <a:ext cx="5080000" cy="337185"/>
          </a:xfrm>
          <a:prstGeom prst="rect">
            <a:avLst/>
          </a:prstGeom>
          <a:noFill/>
          <a:ln w="9525">
            <a:noFill/>
          </a:ln>
        </p:spPr>
        <p:txBody>
          <a:bodyPr>
            <a:spAutoFit/>
          </a:bodyPr>
          <a:p>
            <a:pPr marL="0" indent="0" algn="l"/>
            <a:r>
              <a:rPr lang="zh-CN" altLang="en-US" sz="1600" b="0">
                <a:solidFill>
                  <a:srgbClr val="E61817"/>
                </a:solidFill>
                <a:latin typeface="楷体_GB2312" charset="0"/>
                <a:cs typeface="楷体_GB2312" charset="0"/>
              </a:rPr>
              <a:t>党员亮身份、树形象</a:t>
            </a:r>
            <a:endParaRPr lang="zh-CN" altLang="en-US" sz="1600" b="0">
              <a:solidFill>
                <a:srgbClr val="E61817"/>
              </a:solidFill>
              <a:latin typeface="楷体_GB2312" charset="0"/>
              <a:cs typeface="楷体_GB2312" charset="0"/>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1210310" y="2192655"/>
            <a:ext cx="9797415"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2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《中国共产党发展党员工作细则》</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2014</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年</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5</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月</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28</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日印发实施，《中国共产党发展党员工作细则（试行）》（中组发〔1990〕3号）同时废止。</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20000"/>
              </a:lnSpc>
              <a:spcBef>
                <a:spcPts val="0"/>
              </a:spcBef>
              <a:spcAft>
                <a:spcPts val="0"/>
              </a:spcAft>
            </a:pPr>
            <a:endParaRPr lang="en-US" altLang="zh-CN"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20000"/>
              </a:lnSpc>
              <a:spcBef>
                <a:spcPts val="0"/>
              </a:spcBef>
              <a:spcAft>
                <a:spcPts val="0"/>
              </a:spcAft>
            </a:pPr>
            <a:r>
              <a:rPr lang="en-US" altLang="zh-CN" b="0" spc="300" dirty="0">
                <a:solidFill>
                  <a:srgbClr val="E61817"/>
                </a:solidFill>
                <a:latin typeface="楷体" panose="02010609060101010101" charset="-122"/>
                <a:ea typeface="楷体" panose="02010609060101010101" charset="-122"/>
                <a:cs typeface="楷体" panose="02010609060101010101" charset="-122"/>
                <a:sym typeface="+mn-ea"/>
              </a:rPr>
              <a:t>    </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中共陕西省委组织部</a:t>
            </a:r>
            <a:r>
              <a:rPr lang="en-US" altLang="zh-CN" b="0" spc="300" dirty="0">
                <a:solidFill>
                  <a:srgbClr val="E61817"/>
                </a:solidFill>
                <a:latin typeface="楷体" panose="02010609060101010101" charset="-122"/>
                <a:ea typeface="楷体" panose="02010609060101010101" charset="-122"/>
                <a:cs typeface="楷体" panose="02010609060101010101" charset="-122"/>
                <a:sym typeface="+mn-ea"/>
              </a:rPr>
              <a:t>2016</a:t>
            </a:r>
            <a:r>
              <a:rPr lang="zh-CN" altLang="en-US" b="0" spc="300" dirty="0">
                <a:solidFill>
                  <a:srgbClr val="E61817"/>
                </a:solidFill>
                <a:latin typeface="楷体" panose="02010609060101010101" charset="-122"/>
                <a:ea typeface="楷体" panose="02010609060101010101" charset="-122"/>
                <a:cs typeface="楷体" panose="02010609060101010101" charset="-122"/>
                <a:sym typeface="+mn-ea"/>
              </a:rPr>
              <a:t>年印发、</a:t>
            </a:r>
            <a:r>
              <a:rPr lang="en-US" altLang="zh-CN" b="0" spc="300" dirty="0">
                <a:solidFill>
                  <a:srgbClr val="E61817"/>
                </a:solidFill>
                <a:latin typeface="楷体" panose="02010609060101010101" charset="-122"/>
                <a:ea typeface="楷体" panose="02010609060101010101" charset="-122"/>
                <a:cs typeface="楷体" panose="02010609060101010101" charset="-122"/>
              </a:rPr>
              <a:t>2017</a:t>
            </a:r>
            <a:r>
              <a:rPr lang="zh-CN" altLang="en-US" b="0" spc="300" dirty="0">
                <a:solidFill>
                  <a:srgbClr val="E61817"/>
                </a:solidFill>
                <a:latin typeface="楷体" panose="02010609060101010101" charset="-122"/>
                <a:ea typeface="楷体" panose="02010609060101010101" charset="-122"/>
                <a:cs typeface="楷体" panose="02010609060101010101" charset="-122"/>
              </a:rPr>
              <a:t>年</a:t>
            </a:r>
            <a:r>
              <a:rPr lang="en-US" altLang="zh-CN" b="0" spc="300" dirty="0">
                <a:solidFill>
                  <a:srgbClr val="E61817"/>
                </a:solidFill>
                <a:latin typeface="楷体" panose="02010609060101010101" charset="-122"/>
                <a:ea typeface="楷体" panose="02010609060101010101" charset="-122"/>
                <a:cs typeface="楷体" panose="02010609060101010101" charset="-122"/>
              </a:rPr>
              <a:t>1</a:t>
            </a:r>
            <a:r>
              <a:rPr lang="zh-CN" altLang="en-US" b="0" spc="300" dirty="0">
                <a:solidFill>
                  <a:srgbClr val="E61817"/>
                </a:solidFill>
                <a:latin typeface="楷体" panose="02010609060101010101" charset="-122"/>
                <a:ea typeface="楷体" panose="02010609060101010101" charset="-122"/>
                <a:cs typeface="楷体" panose="02010609060101010101" charset="-122"/>
              </a:rPr>
              <a:t>月</a:t>
            </a:r>
            <a:r>
              <a:rPr lang="en-US" altLang="zh-CN" b="0" spc="300" dirty="0">
                <a:solidFill>
                  <a:srgbClr val="E61817"/>
                </a:solidFill>
                <a:latin typeface="楷体" panose="02010609060101010101" charset="-122"/>
                <a:ea typeface="楷体" panose="02010609060101010101" charset="-122"/>
                <a:cs typeface="楷体" panose="02010609060101010101" charset="-122"/>
              </a:rPr>
              <a:t>1</a:t>
            </a:r>
            <a:r>
              <a:rPr lang="zh-CN" altLang="en-US" b="0" spc="300" dirty="0">
                <a:solidFill>
                  <a:srgbClr val="E61817"/>
                </a:solidFill>
                <a:latin typeface="楷体" panose="02010609060101010101" charset="-122"/>
                <a:ea typeface="楷体" panose="02010609060101010101" charset="-122"/>
                <a:cs typeface="楷体" panose="02010609060101010101" charset="-122"/>
              </a:rPr>
              <a:t>日起执行《陕西省发展党员工作规程（试行）》，</a:t>
            </a:r>
            <a:r>
              <a:rPr lang="en-US" altLang="zh-CN" b="0" spc="300" dirty="0">
                <a:solidFill>
                  <a:srgbClr val="E61817"/>
                </a:solidFill>
                <a:latin typeface="楷体" panose="02010609060101010101" charset="-122"/>
                <a:ea typeface="楷体" panose="02010609060101010101" charset="-122"/>
                <a:cs typeface="楷体" panose="02010609060101010101" charset="-122"/>
              </a:rPr>
              <a:t>2023</a:t>
            </a:r>
            <a:r>
              <a:rPr lang="zh-CN" altLang="en-US" b="0" spc="300" dirty="0">
                <a:solidFill>
                  <a:srgbClr val="E61817"/>
                </a:solidFill>
                <a:latin typeface="楷体" panose="02010609060101010101" charset="-122"/>
                <a:ea typeface="楷体" panose="02010609060101010101" charset="-122"/>
                <a:cs typeface="楷体" panose="02010609060101010101" charset="-122"/>
              </a:rPr>
              <a:t>年</a:t>
            </a:r>
            <a:r>
              <a:rPr lang="en-US" altLang="zh-CN" b="0" spc="300" dirty="0">
                <a:solidFill>
                  <a:srgbClr val="E61817"/>
                </a:solidFill>
                <a:latin typeface="楷体" panose="02010609060101010101" charset="-122"/>
                <a:ea typeface="楷体" panose="02010609060101010101" charset="-122"/>
                <a:cs typeface="楷体" panose="02010609060101010101" charset="-122"/>
              </a:rPr>
              <a:t>3</a:t>
            </a:r>
            <a:r>
              <a:rPr lang="zh-CN" altLang="en-US" b="0" spc="300" dirty="0">
                <a:solidFill>
                  <a:srgbClr val="E61817"/>
                </a:solidFill>
                <a:latin typeface="楷体" panose="02010609060101010101" charset="-122"/>
                <a:ea typeface="楷体" panose="02010609060101010101" charset="-122"/>
                <a:cs typeface="楷体" panose="02010609060101010101" charset="-122"/>
              </a:rPr>
              <a:t>月</a:t>
            </a:r>
            <a:r>
              <a:rPr lang="en-US" altLang="zh-CN" b="0" spc="300" dirty="0">
                <a:solidFill>
                  <a:srgbClr val="E61817"/>
                </a:solidFill>
                <a:latin typeface="楷体" panose="02010609060101010101" charset="-122"/>
                <a:ea typeface="楷体" panose="02010609060101010101" charset="-122"/>
                <a:cs typeface="楷体" panose="02010609060101010101" charset="-122"/>
              </a:rPr>
              <a:t>3</a:t>
            </a:r>
            <a:r>
              <a:rPr lang="zh-CN" altLang="en-US" b="0" spc="300" dirty="0">
                <a:solidFill>
                  <a:srgbClr val="E61817"/>
                </a:solidFill>
                <a:latin typeface="楷体" panose="02010609060101010101" charset="-122"/>
                <a:ea typeface="楷体" panose="02010609060101010101" charset="-122"/>
                <a:cs typeface="楷体" panose="02010609060101010101" charset="-122"/>
              </a:rPr>
              <a:t>日废止。执行《中共陕西省委组织部印发</a:t>
            </a:r>
            <a:r>
              <a:rPr lang="en-US" altLang="zh-CN" b="0" spc="300" dirty="0">
                <a:solidFill>
                  <a:srgbClr val="E61817"/>
                </a:solidFill>
                <a:latin typeface="楷体" panose="02010609060101010101" charset="-122"/>
                <a:ea typeface="楷体" panose="02010609060101010101" charset="-122"/>
                <a:cs typeface="楷体" panose="02010609060101010101" charset="-122"/>
              </a:rPr>
              <a:t>&lt;</a:t>
            </a:r>
            <a:r>
              <a:rPr lang="zh-CN" altLang="en-US" b="0" spc="300" dirty="0">
                <a:solidFill>
                  <a:srgbClr val="E61817"/>
                </a:solidFill>
                <a:latin typeface="楷体" panose="02010609060101010101" charset="-122"/>
                <a:ea typeface="楷体" panose="02010609060101010101" charset="-122"/>
                <a:cs typeface="楷体" panose="02010609060101010101" charset="-122"/>
              </a:rPr>
              <a:t>关于进一步规范发展党员工作的若干措施</a:t>
            </a:r>
            <a:r>
              <a:rPr lang="en-US" altLang="zh-CN" b="0" spc="300" dirty="0">
                <a:solidFill>
                  <a:srgbClr val="E61817"/>
                </a:solidFill>
                <a:latin typeface="楷体" panose="02010609060101010101" charset="-122"/>
                <a:ea typeface="楷体" panose="02010609060101010101" charset="-122"/>
                <a:cs typeface="楷体" panose="02010609060101010101" charset="-122"/>
              </a:rPr>
              <a:t>&gt;</a:t>
            </a:r>
            <a:r>
              <a:rPr lang="zh-CN" altLang="en-US" b="0" spc="300" dirty="0">
                <a:solidFill>
                  <a:srgbClr val="E61817"/>
                </a:solidFill>
                <a:latin typeface="楷体" panose="02010609060101010101" charset="-122"/>
                <a:ea typeface="楷体" panose="02010609060101010101" charset="-122"/>
                <a:cs typeface="楷体" panose="02010609060101010101" charset="-122"/>
              </a:rPr>
              <a:t>的通知》（陕组通字〔</a:t>
            </a:r>
            <a:r>
              <a:rPr lang="en-US" altLang="zh-CN" b="0" spc="300" dirty="0">
                <a:solidFill>
                  <a:srgbClr val="E61817"/>
                </a:solidFill>
                <a:latin typeface="楷体" panose="02010609060101010101" charset="-122"/>
                <a:ea typeface="楷体" panose="02010609060101010101" charset="-122"/>
                <a:cs typeface="楷体" panose="02010609060101010101" charset="-122"/>
                <a:sym typeface="+mn-ea"/>
              </a:rPr>
              <a:t>2023</a:t>
            </a:r>
            <a:r>
              <a:rPr lang="zh-CN" altLang="en-US" b="0" spc="300" dirty="0">
                <a:solidFill>
                  <a:srgbClr val="E61817"/>
                </a:solidFill>
                <a:latin typeface="楷体" panose="02010609060101010101" charset="-122"/>
                <a:ea typeface="楷体" panose="02010609060101010101" charset="-122"/>
                <a:cs typeface="楷体" panose="02010609060101010101" charset="-122"/>
              </a:rPr>
              <a:t>〕</a:t>
            </a:r>
            <a:r>
              <a:rPr lang="en-US" altLang="zh-CN" b="0" spc="300" dirty="0">
                <a:solidFill>
                  <a:srgbClr val="E61817"/>
                </a:solidFill>
                <a:latin typeface="楷体" panose="02010609060101010101" charset="-122"/>
                <a:ea typeface="楷体" panose="02010609060101010101" charset="-122"/>
                <a:cs typeface="楷体" panose="02010609060101010101" charset="-122"/>
              </a:rPr>
              <a:t>12</a:t>
            </a:r>
            <a:r>
              <a:rPr lang="zh-CN" altLang="en-US" b="0" spc="300" dirty="0">
                <a:solidFill>
                  <a:srgbClr val="E61817"/>
                </a:solidFill>
                <a:latin typeface="楷体" panose="02010609060101010101" charset="-122"/>
                <a:ea typeface="楷体" panose="02010609060101010101" charset="-122"/>
                <a:cs typeface="楷体" panose="02010609060101010101" charset="-122"/>
              </a:rPr>
              <a:t>号）。</a:t>
            </a:r>
            <a:endParaRPr lang="zh-CN" altLang="en-US" b="0" spc="300" dirty="0">
              <a:solidFill>
                <a:srgbClr val="E61817"/>
              </a:solidFill>
              <a:latin typeface="楷体" panose="02010609060101010101" charset="-122"/>
              <a:ea typeface="楷体" panose="02010609060101010101" charset="-122"/>
              <a:cs typeface="楷体" panose="020106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4" name="文本框 3"/>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队伍建设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发展党员</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a:xfrm>
            <a:off x="0" y="5360035"/>
            <a:ext cx="12192000" cy="1511300"/>
          </a:xfrm>
          <a:prstGeom prst="rect">
            <a:avLst/>
          </a:prstGeom>
        </p:spPr>
      </p:pic>
      <p:sp>
        <p:nvSpPr>
          <p:cNvPr id="2" name="文本框 1"/>
          <p:cNvSpPr txBox="1"/>
          <p:nvPr>
            <p:custDataLst>
              <p:tags r:id="rId3"/>
            </p:custDataLst>
          </p:nvPr>
        </p:nvSpPr>
        <p:spPr>
          <a:xfrm>
            <a:off x="1438275" y="4749800"/>
            <a:ext cx="9075420" cy="337185"/>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defRPr kumimoji="0" sz="4800" b="0" i="0" u="none" strike="noStrike" cap="none" spc="0" normalizeH="0" baseline="0">
                <a:ln w="19050">
                  <a:noFill/>
                </a:ln>
                <a:solidFill>
                  <a:schemeClr val="tx1">
                    <a:lumMod val="50000"/>
                    <a:lumOff val="50000"/>
                    <a:alpha val="20000"/>
                  </a:schemeClr>
                </a:solidFill>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pPr algn="dist"/>
            <a:r>
              <a:rPr sz="1600">
                <a:solidFill>
                  <a:srgbClr val="FFC000"/>
                </a:solidFill>
              </a:rPr>
              <a:t>找准关键点 </a:t>
            </a:r>
            <a:r>
              <a:rPr lang="en-US" sz="1600">
                <a:solidFill>
                  <a:srgbClr val="FFC000"/>
                </a:solidFill>
              </a:rPr>
              <a:t>/</a:t>
            </a:r>
            <a:r>
              <a:rPr sz="1600">
                <a:solidFill>
                  <a:srgbClr val="FFC000"/>
                </a:solidFill>
              </a:rPr>
              <a:t> 瞄准关键点</a:t>
            </a:r>
            <a:r>
              <a:rPr lang="en-US" sz="1600">
                <a:solidFill>
                  <a:srgbClr val="FFC000"/>
                </a:solidFill>
              </a:rPr>
              <a:t> /</a:t>
            </a:r>
            <a:r>
              <a:rPr sz="1600">
                <a:solidFill>
                  <a:srgbClr val="FFC000"/>
                </a:solidFill>
              </a:rPr>
              <a:t> 盯准突破点</a:t>
            </a:r>
            <a:r>
              <a:rPr lang="en-US" sz="1600">
                <a:solidFill>
                  <a:srgbClr val="FFC000"/>
                </a:solidFill>
              </a:rPr>
              <a:t> /</a:t>
            </a:r>
            <a:r>
              <a:rPr sz="1600">
                <a:solidFill>
                  <a:srgbClr val="FFC000"/>
                </a:solidFill>
              </a:rPr>
              <a:t> 夯实支撑点</a:t>
            </a:r>
            <a:endParaRPr sz="1600">
              <a:solidFill>
                <a:srgbClr val="FFC000"/>
              </a:solidFill>
            </a:endParaRPr>
          </a:p>
        </p:txBody>
      </p:sp>
      <p:sp>
        <p:nvSpPr>
          <p:cNvPr id="1048617" name="Aitds5"/>
          <p:cNvSpPr/>
          <p:nvPr>
            <p:custDataLst>
              <p:tags r:id="rId4"/>
            </p:custDataLst>
          </p:nvPr>
        </p:nvSpPr>
        <p:spPr>
          <a:xfrm>
            <a:off x="4716812" y="2430572"/>
            <a:ext cx="2676562" cy="558426"/>
          </a:xfrm>
          <a:prstGeom prst="roundRect">
            <a:avLst>
              <a:gd name="adj" fmla="val 50000"/>
            </a:avLst>
          </a:prstGeom>
          <a:solidFill>
            <a:srgbClr val="C00000"/>
          </a:solidFill>
          <a:ln w="12700" cap="flat" cmpd="sng" algn="ctr">
            <a:noFill/>
            <a:prstDash val="solid"/>
            <a:miter lim="800000"/>
          </a:ln>
          <a:effectLst/>
        </p:spPr>
        <p:txBody>
          <a:bodyPr rtlCol="0" anchor="ctr"/>
          <a:p>
            <a:pPr lvl="0" algn="ctr"/>
            <a:r>
              <a:rPr lang="zh-CN" altLang="en-US" sz="3200" dirty="0">
                <a:solidFill>
                  <a:srgbClr val="FFFFFF"/>
                </a:solidFill>
                <a:cs typeface="+mn-ea"/>
                <a:sym typeface="+mn-lt"/>
              </a:rPr>
              <a:t>第一部分</a:t>
            </a:r>
            <a:endParaRPr lang="zh-CN" altLang="en-US" sz="3200" dirty="0">
              <a:solidFill>
                <a:srgbClr val="FFFFFF"/>
              </a:solidFill>
              <a:cs typeface="+mn-ea"/>
              <a:sym typeface="+mn-lt"/>
            </a:endParaRPr>
          </a:p>
        </p:txBody>
      </p:sp>
      <p:sp>
        <p:nvSpPr>
          <p:cNvPr id="1048618" name="Aitds6"/>
          <p:cNvSpPr txBox="1"/>
          <p:nvPr>
            <p:custDataLst>
              <p:tags r:id="rId5"/>
            </p:custDataLst>
          </p:nvPr>
        </p:nvSpPr>
        <p:spPr>
          <a:xfrm>
            <a:off x="270510" y="3382010"/>
            <a:ext cx="11569065" cy="1322070"/>
          </a:xfrm>
          <a:prstGeom prst="rect">
            <a:avLst/>
          </a:prstGeom>
          <a:noFill/>
        </p:spPr>
        <p:txBody>
          <a:bodyPr wrap="square" rtlCol="0">
            <a:spAutoFit/>
          </a:bodyPr>
          <a:lstStyle>
            <a:defPPr>
              <a:defRPr lang="zh-CN"/>
            </a:defPPr>
            <a:lvl1pPr algn="ctr">
              <a:defRPr kumimoji="1" sz="6000" b="1">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defRPr>
            </a:lvl1pPr>
          </a:lstStyle>
          <a:p>
            <a:pPr algn="ctr" fontAlgn="auto">
              <a:spcBef>
                <a:spcPts val="0"/>
              </a:spcBef>
              <a:spcAft>
                <a:spcPts val="0"/>
              </a:spcAft>
            </a:pPr>
            <a:r>
              <a:rPr lang="zh-CN" altLang="en-US" sz="4000" spc="600" dirty="0">
                <a:solidFill>
                  <a:srgbClr val="C00000"/>
                </a:solidFill>
                <a:latin typeface="+mn-lt"/>
                <a:ea typeface="+mn-ea"/>
                <a:cs typeface="+mn-ea"/>
                <a:sym typeface="+mn-lt"/>
              </a:rPr>
              <a:t>厘清国有企业基层党建工作的发展脉络</a:t>
            </a:r>
            <a:endParaRPr lang="zh-CN" altLang="en-US" sz="4000" spc="600" dirty="0">
              <a:solidFill>
                <a:srgbClr val="C00000"/>
              </a:solidFill>
              <a:latin typeface="+mn-lt"/>
              <a:ea typeface="+mn-ea"/>
              <a:cs typeface="+mn-ea"/>
              <a:sym typeface="+mn-lt"/>
            </a:endParaRPr>
          </a:p>
          <a:p>
            <a:pPr algn="ctr" fontAlgn="auto">
              <a:spcBef>
                <a:spcPts val="0"/>
              </a:spcBef>
              <a:spcAft>
                <a:spcPts val="0"/>
              </a:spcAft>
            </a:pPr>
            <a:r>
              <a:rPr lang="zh-CN" altLang="en-US" sz="4000" spc="600" dirty="0">
                <a:solidFill>
                  <a:srgbClr val="C00000"/>
                </a:solidFill>
                <a:latin typeface="+mn-lt"/>
                <a:ea typeface="+mn-ea"/>
                <a:cs typeface="+mn-ea"/>
                <a:sym typeface="+mn-lt"/>
              </a:rPr>
              <a:t>把准基层党支部建设制度条例底层逻辑</a:t>
            </a:r>
            <a:endParaRPr lang="zh-CN" altLang="en-US" sz="4000" spc="600" dirty="0">
              <a:solidFill>
                <a:srgbClr val="C00000"/>
              </a:solidFill>
              <a:latin typeface="+mn-lt"/>
              <a:ea typeface="+mn-ea"/>
              <a:cs typeface="+mn-ea"/>
              <a:sym typeface="+mn-lt"/>
            </a:endParaRPr>
          </a:p>
        </p:txBody>
      </p:sp>
      <p:pic>
        <p:nvPicPr>
          <p:cNvPr id="2097168" name="图片 8" descr="t019758405ee7042e8b"/>
          <p:cNvPicPr>
            <a:picLocks noChangeAspect="1"/>
          </p:cNvPicPr>
          <p:nvPr>
            <p:custDataLst>
              <p:tags r:id="rId6"/>
            </p:custDataLst>
          </p:nvPr>
        </p:nvPicPr>
        <p:blipFill>
          <a:blip r:embed="rId7">
            <a:clrChange>
              <a:clrFrom>
                <a:srgbClr val="FFFFFF">
                  <a:alpha val="100000"/>
                </a:srgbClr>
              </a:clrFrom>
              <a:clrTo>
                <a:srgbClr val="FFFFFF">
                  <a:alpha val="100000"/>
                  <a:alpha val="0"/>
                </a:srgbClr>
              </a:clrTo>
            </a:clrChange>
          </a:blip>
          <a:stretch>
            <a:fillRect/>
          </a:stretch>
        </p:blipFill>
        <p:spPr>
          <a:xfrm>
            <a:off x="5231765" y="680720"/>
            <a:ext cx="1646555" cy="15113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80907" y="3107267"/>
            <a:ext cx="1919393" cy="666115"/>
          </a:xfrm>
          <a:prstGeom prst="rect">
            <a:avLst/>
          </a:prstGeom>
        </p:spPr>
        <p:txBody>
          <a:bodyPr wrap="square">
            <a:spAutoFit/>
          </a:bodyPr>
          <a:lstStyle/>
          <a:p>
            <a:pPr algn="ctr"/>
            <a:r>
              <a:rPr lang="zh-CN" altLang="en-US" sz="3735" dirty="0">
                <a:gradFill>
                  <a:gsLst>
                    <a:gs pos="0">
                      <a:srgbClr val="C00000"/>
                    </a:gs>
                    <a:gs pos="100000">
                      <a:srgbClr val="C00000"/>
                    </a:gs>
                    <a:gs pos="55000">
                      <a:srgbClr val="E72E1E"/>
                    </a:gs>
                  </a:gsLst>
                  <a:lin ang="5400000" scaled="1"/>
                </a:gradFill>
                <a:latin typeface="方正小标宋_GBK" panose="03000509000000000000" charset="-122"/>
                <a:ea typeface="方正小标宋_GBK" panose="03000509000000000000" charset="-122"/>
              </a:rPr>
              <a:t>思考</a:t>
            </a:r>
            <a:endParaRPr lang="zh-CN" altLang="en-US" sz="3735" dirty="0">
              <a:gradFill>
                <a:gsLst>
                  <a:gs pos="0">
                    <a:srgbClr val="C00000"/>
                  </a:gs>
                  <a:gs pos="100000">
                    <a:srgbClr val="C00000"/>
                  </a:gs>
                  <a:gs pos="55000">
                    <a:srgbClr val="E72E1E"/>
                  </a:gs>
                </a:gsLst>
                <a:lin ang="5400000" scaled="1"/>
              </a:gradFill>
              <a:latin typeface="方正小标宋_GBK" panose="03000509000000000000" charset="-122"/>
              <a:ea typeface="方正小标宋_GBK" panose="03000509000000000000" charset="-122"/>
            </a:endParaRPr>
          </a:p>
        </p:txBody>
      </p:sp>
      <p:sp>
        <p:nvSpPr>
          <p:cNvPr id="32" name="文本框 31"/>
          <p:cNvSpPr txBox="1"/>
          <p:nvPr/>
        </p:nvSpPr>
        <p:spPr>
          <a:xfrm>
            <a:off x="2400300" y="1917700"/>
            <a:ext cx="8876665" cy="3044190"/>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altLang="zh-CN" sz="3200" dirty="0">
                <a:solidFill>
                  <a:srgbClr val="C00000"/>
                </a:solidFill>
                <a:latin typeface="楷体" panose="02010609060101010101" charset="-122"/>
                <a:ea typeface="楷体" panose="02010609060101010101" charset="-122"/>
                <a:cs typeface="楷体" panose="02010609060101010101" charset="-122"/>
              </a:rPr>
              <a:t>      </a:t>
            </a:r>
            <a:r>
              <a:rPr lang="zh-CN" altLang="en-US" sz="3200" dirty="0">
                <a:solidFill>
                  <a:srgbClr val="C00000"/>
                </a:solidFill>
                <a:latin typeface="楷体" panose="02010609060101010101" charset="-122"/>
                <a:ea typeface="楷体" panose="02010609060101010101" charset="-122"/>
                <a:cs typeface="楷体" panose="02010609060101010101" charset="-122"/>
              </a:rPr>
              <a:t>从入党申请人最快几个月能成为入党积极分子？从入党积极分子最快几个月能成为发展对象？从发展对象最快几个月能成为预备党员？从预备党员最快几个月能成为正式党员？</a:t>
            </a:r>
            <a:r>
              <a:rPr lang="zh-CN" altLang="en-US" sz="3200" dirty="0">
                <a:solidFill>
                  <a:srgbClr val="C00000"/>
                </a:solidFill>
                <a:latin typeface="楷体" panose="02010609060101010101" charset="-122"/>
                <a:ea typeface="楷体" panose="02010609060101010101" charset="-122"/>
                <a:cs typeface="楷体" panose="02010609060101010101" charset="-122"/>
                <a:sym typeface="+mn-ea"/>
              </a:rPr>
              <a:t>从预备党员最长需要几个月能成为正式党员？</a:t>
            </a:r>
            <a:endParaRPr lang="zh-CN" altLang="en-US" sz="3200" dirty="0">
              <a:solidFill>
                <a:srgbClr val="C00000"/>
              </a:solidFill>
              <a:latin typeface="楷体" panose="02010609060101010101" charset="-122"/>
              <a:ea typeface="楷体" panose="02010609060101010101" charset="-122"/>
              <a:cs typeface="楷体" panose="020106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80907" y="3061547"/>
            <a:ext cx="1919393" cy="666115"/>
          </a:xfrm>
          <a:prstGeom prst="rect">
            <a:avLst/>
          </a:prstGeom>
        </p:spPr>
        <p:txBody>
          <a:bodyPr wrap="square">
            <a:spAutoFit/>
          </a:bodyPr>
          <a:lstStyle/>
          <a:p>
            <a:pPr algn="ctr"/>
            <a:r>
              <a:rPr lang="zh-CN" altLang="en-US" sz="3735" dirty="0">
                <a:gradFill>
                  <a:gsLst>
                    <a:gs pos="0">
                      <a:srgbClr val="C00000"/>
                    </a:gs>
                    <a:gs pos="100000">
                      <a:srgbClr val="C00000"/>
                    </a:gs>
                    <a:gs pos="55000">
                      <a:srgbClr val="E72E1E"/>
                    </a:gs>
                  </a:gsLst>
                  <a:lin ang="5400000" scaled="1"/>
                </a:gradFill>
                <a:latin typeface="方正小标宋_GBK" panose="03000509000000000000" charset="-122"/>
                <a:ea typeface="方正小标宋_GBK" panose="03000509000000000000" charset="-122"/>
              </a:rPr>
              <a:t>思考</a:t>
            </a:r>
            <a:endParaRPr lang="zh-CN" altLang="en-US" sz="3735" dirty="0">
              <a:gradFill>
                <a:gsLst>
                  <a:gs pos="0">
                    <a:srgbClr val="C00000"/>
                  </a:gs>
                  <a:gs pos="100000">
                    <a:srgbClr val="C00000"/>
                  </a:gs>
                  <a:gs pos="55000">
                    <a:srgbClr val="E72E1E"/>
                  </a:gs>
                </a:gsLst>
                <a:lin ang="5400000" scaled="1"/>
              </a:gradFill>
              <a:latin typeface="方正小标宋_GBK" panose="03000509000000000000" charset="-122"/>
              <a:ea typeface="方正小标宋_GBK" panose="03000509000000000000" charset="-122"/>
            </a:endParaRPr>
          </a:p>
        </p:txBody>
      </p:sp>
      <p:sp>
        <p:nvSpPr>
          <p:cNvPr id="2" name="文本框 1"/>
          <p:cNvSpPr txBox="1"/>
          <p:nvPr/>
        </p:nvSpPr>
        <p:spPr>
          <a:xfrm>
            <a:off x="2336800" y="1871980"/>
            <a:ext cx="9091507" cy="3044190"/>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3200" dirty="0">
                <a:solidFill>
                  <a:srgbClr val="C00000"/>
                </a:solidFill>
                <a:latin typeface="+mn-ea"/>
              </a:rPr>
              <a:t>      </a:t>
            </a:r>
            <a:r>
              <a:rPr lang="en-US" altLang="zh-CN" sz="3200" dirty="0">
                <a:solidFill>
                  <a:srgbClr val="C00000"/>
                </a:solidFill>
                <a:latin typeface="楷体" panose="02010609060101010101" charset="-122"/>
                <a:ea typeface="楷体" panose="02010609060101010101" charset="-122"/>
                <a:sym typeface="+mn-ea"/>
              </a:rPr>
              <a:t>1.</a:t>
            </a:r>
            <a:r>
              <a:rPr lang="zh-CN" altLang="en-US" sz="3200" dirty="0">
                <a:solidFill>
                  <a:srgbClr val="C00000"/>
                </a:solidFill>
                <a:latin typeface="楷体" panose="02010609060101010101" charset="-122"/>
                <a:ea typeface="楷体" panose="02010609060101010101" charset="-122"/>
                <a:sym typeface="+mn-ea"/>
              </a:rPr>
              <a:t>直系亲属及主要社会关系人个人提供</a:t>
            </a:r>
            <a:r>
              <a:rPr lang="en-US" altLang="zh-CN" sz="3200" dirty="0">
                <a:solidFill>
                  <a:srgbClr val="C00000"/>
                </a:solidFill>
                <a:latin typeface="楷体" panose="02010609060101010101" charset="-122"/>
                <a:ea typeface="楷体" panose="02010609060101010101" charset="-122"/>
                <a:sym typeface="+mn-ea"/>
              </a:rPr>
              <a:t>10</a:t>
            </a:r>
            <a:r>
              <a:rPr lang="zh-CN" altLang="en-US" sz="3200" dirty="0">
                <a:solidFill>
                  <a:srgbClr val="C00000"/>
                </a:solidFill>
                <a:latin typeface="楷体" panose="02010609060101010101" charset="-122"/>
                <a:ea typeface="楷体" panose="02010609060101010101" charset="-122"/>
                <a:sym typeface="+mn-ea"/>
              </a:rPr>
              <a:t>人（父母、配偶、子女、岳父母、哥哥、妹妹），只函调了父母、配偶可以吗？</a:t>
            </a:r>
            <a:endParaRPr lang="zh-CN" altLang="en-US" sz="3200" dirty="0">
              <a:solidFill>
                <a:srgbClr val="C00000"/>
              </a:solidFill>
              <a:latin typeface="楷体" panose="02010609060101010101" charset="-122"/>
              <a:ea typeface="楷体" panose="02010609060101010101" charset="-122"/>
              <a:sym typeface="+mn-ea"/>
            </a:endParaRPr>
          </a:p>
          <a:p>
            <a:pPr>
              <a:lnSpc>
                <a:spcPct val="120000"/>
              </a:lnSpc>
              <a:spcBef>
                <a:spcPts val="0"/>
              </a:spcBef>
              <a:spcAft>
                <a:spcPts val="0"/>
              </a:spcAft>
            </a:pPr>
            <a:r>
              <a:rPr lang="en-US" altLang="zh-CN" sz="3200" dirty="0">
                <a:solidFill>
                  <a:srgbClr val="C00000"/>
                </a:solidFill>
                <a:latin typeface="楷体" panose="02010609060101010101" charset="-122"/>
                <a:ea typeface="楷体" panose="02010609060101010101" charset="-122"/>
              </a:rPr>
              <a:t>        2.</a:t>
            </a:r>
            <a:r>
              <a:rPr lang="zh-CN" altLang="en-US" sz="3200" dirty="0">
                <a:solidFill>
                  <a:srgbClr val="C00000"/>
                </a:solidFill>
                <a:latin typeface="楷体" panose="02010609060101010101" charset="-122"/>
                <a:ea typeface="楷体" panose="02010609060101010101" charset="-122"/>
              </a:rPr>
              <a:t>党支部直接发函进行函调可以吗？</a:t>
            </a:r>
            <a:endParaRPr lang="en-US" altLang="zh-CN" sz="3200" dirty="0">
              <a:solidFill>
                <a:srgbClr val="C00000"/>
              </a:solidFill>
              <a:latin typeface="楷体" panose="02010609060101010101" charset="-122"/>
              <a:ea typeface="楷体" panose="02010609060101010101" charset="-122"/>
            </a:endParaRPr>
          </a:p>
          <a:p>
            <a:pPr>
              <a:lnSpc>
                <a:spcPct val="120000"/>
              </a:lnSpc>
              <a:spcBef>
                <a:spcPts val="0"/>
              </a:spcBef>
              <a:spcAft>
                <a:spcPts val="0"/>
              </a:spcAft>
            </a:pPr>
            <a:r>
              <a:rPr lang="en-US" altLang="zh-CN" sz="3200" dirty="0">
                <a:solidFill>
                  <a:srgbClr val="C00000"/>
                </a:solidFill>
                <a:latin typeface="楷体" panose="02010609060101010101" charset="-122"/>
                <a:ea typeface="楷体" panose="02010609060101010101" charset="-122"/>
              </a:rPr>
              <a:t>        3.</a:t>
            </a:r>
            <a:r>
              <a:rPr lang="zh-CN" altLang="en-US" sz="3200" dirty="0">
                <a:solidFill>
                  <a:srgbClr val="C00000"/>
                </a:solidFill>
                <a:latin typeface="楷体" panose="02010609060101010101" charset="-122"/>
                <a:ea typeface="楷体" panose="02010609060101010101" charset="-122"/>
              </a:rPr>
              <a:t>函调回函是社区党支部或村党支部可以吗？</a:t>
            </a:r>
            <a:endParaRPr lang="zh-CN" altLang="en-US" sz="3200" dirty="0">
              <a:solidFill>
                <a:srgbClr val="C00000"/>
              </a:solidFill>
              <a:latin typeface="楷体" panose="02010609060101010101" charset="-122"/>
              <a:ea typeface="楷体" panose="020106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80907" y="3061547"/>
            <a:ext cx="1919393" cy="666115"/>
          </a:xfrm>
          <a:prstGeom prst="rect">
            <a:avLst/>
          </a:prstGeom>
        </p:spPr>
        <p:txBody>
          <a:bodyPr wrap="square">
            <a:spAutoFit/>
          </a:bodyPr>
          <a:lstStyle/>
          <a:p>
            <a:pPr algn="ctr"/>
            <a:r>
              <a:rPr lang="zh-CN" altLang="en-US" sz="3735" dirty="0">
                <a:gradFill>
                  <a:gsLst>
                    <a:gs pos="0">
                      <a:srgbClr val="C00000"/>
                    </a:gs>
                    <a:gs pos="100000">
                      <a:srgbClr val="C00000"/>
                    </a:gs>
                    <a:gs pos="55000">
                      <a:srgbClr val="E72E1E"/>
                    </a:gs>
                  </a:gsLst>
                  <a:lin ang="5400000" scaled="1"/>
                </a:gradFill>
                <a:latin typeface="方正小标宋_GBK" panose="03000509000000000000" charset="-122"/>
                <a:ea typeface="方正小标宋_GBK" panose="03000509000000000000" charset="-122"/>
              </a:rPr>
              <a:t>思考</a:t>
            </a:r>
            <a:endParaRPr lang="zh-CN" altLang="en-US" sz="3735" dirty="0">
              <a:gradFill>
                <a:gsLst>
                  <a:gs pos="0">
                    <a:srgbClr val="C00000"/>
                  </a:gs>
                  <a:gs pos="100000">
                    <a:srgbClr val="C00000"/>
                  </a:gs>
                  <a:gs pos="55000">
                    <a:srgbClr val="E72E1E"/>
                  </a:gs>
                </a:gsLst>
                <a:lin ang="5400000" scaled="1"/>
              </a:gradFill>
              <a:latin typeface="方正小标宋_GBK" panose="03000509000000000000" charset="-122"/>
              <a:ea typeface="方正小标宋_GBK" panose="03000509000000000000" charset="-122"/>
            </a:endParaRPr>
          </a:p>
        </p:txBody>
      </p:sp>
      <p:sp>
        <p:nvSpPr>
          <p:cNvPr id="2" name="文本框 1"/>
          <p:cNvSpPr txBox="1"/>
          <p:nvPr/>
        </p:nvSpPr>
        <p:spPr>
          <a:xfrm>
            <a:off x="2400300" y="2209800"/>
            <a:ext cx="9091507" cy="2453640"/>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3200" dirty="0">
                <a:solidFill>
                  <a:srgbClr val="C00000"/>
                </a:solidFill>
                <a:latin typeface="+mn-ea"/>
              </a:rPr>
              <a:t>      </a:t>
            </a:r>
            <a:r>
              <a:rPr lang="zh-CN" altLang="en-US" sz="3200" dirty="0">
                <a:solidFill>
                  <a:srgbClr val="C00000"/>
                </a:solidFill>
                <a:latin typeface="楷体" panose="02010609060101010101" charset="-122"/>
                <a:ea typeface="楷体" panose="02010609060101010101" charset="-122"/>
                <a:sym typeface="+mn-ea"/>
              </a:rPr>
              <a:t>党支部</a:t>
            </a:r>
            <a:r>
              <a:rPr lang="en-US" altLang="zh-CN" sz="3200" dirty="0">
                <a:solidFill>
                  <a:srgbClr val="C00000"/>
                </a:solidFill>
                <a:latin typeface="楷体" panose="02010609060101010101" charset="-122"/>
                <a:ea typeface="楷体" panose="02010609060101010101" charset="-122"/>
                <a:sym typeface="+mn-ea"/>
              </a:rPr>
              <a:t>2023</a:t>
            </a:r>
            <a:r>
              <a:rPr lang="zh-CN" altLang="en-US" sz="3200" dirty="0">
                <a:solidFill>
                  <a:srgbClr val="C00000"/>
                </a:solidFill>
                <a:latin typeface="楷体" panose="02010609060101010101" charset="-122"/>
                <a:ea typeface="楷体" panose="02010609060101010101" charset="-122"/>
                <a:sym typeface="+mn-ea"/>
              </a:rPr>
              <a:t>年</a:t>
            </a:r>
            <a:r>
              <a:rPr lang="en-US" altLang="zh-CN" sz="3200" dirty="0">
                <a:solidFill>
                  <a:srgbClr val="C00000"/>
                </a:solidFill>
                <a:latin typeface="楷体" panose="02010609060101010101" charset="-122"/>
                <a:ea typeface="楷体" panose="02010609060101010101" charset="-122"/>
                <a:sym typeface="+mn-ea"/>
              </a:rPr>
              <a:t>11</a:t>
            </a:r>
            <a:r>
              <a:rPr lang="zh-CN" altLang="en-US" sz="3200" dirty="0">
                <a:solidFill>
                  <a:srgbClr val="C00000"/>
                </a:solidFill>
                <a:latin typeface="楷体" panose="02010609060101010101" charset="-122"/>
                <a:ea typeface="楷体" panose="02010609060101010101" charset="-122"/>
                <a:sym typeface="+mn-ea"/>
              </a:rPr>
              <a:t>月</a:t>
            </a:r>
            <a:r>
              <a:rPr lang="en-US" altLang="zh-CN" sz="3200" dirty="0">
                <a:solidFill>
                  <a:srgbClr val="C00000"/>
                </a:solidFill>
                <a:latin typeface="楷体" panose="02010609060101010101" charset="-122"/>
                <a:ea typeface="楷体" panose="02010609060101010101" charset="-122"/>
                <a:sym typeface="+mn-ea"/>
              </a:rPr>
              <a:t>3</a:t>
            </a:r>
            <a:r>
              <a:rPr lang="zh-CN" altLang="en-US" sz="3200" dirty="0">
                <a:solidFill>
                  <a:srgbClr val="C00000"/>
                </a:solidFill>
                <a:latin typeface="楷体" panose="02010609060101010101" charset="-122"/>
                <a:ea typeface="楷体" panose="02010609060101010101" charset="-122"/>
                <a:sym typeface="+mn-ea"/>
              </a:rPr>
              <a:t>日研究表决通过</a:t>
            </a:r>
            <a:r>
              <a:rPr lang="zh-CN" altLang="en-US" sz="3200" dirty="0">
                <a:solidFill>
                  <a:srgbClr val="C00000"/>
                </a:solidFill>
                <a:latin typeface="楷体" panose="02010609060101010101" charset="-122"/>
                <a:ea typeface="楷体" panose="02010609060101010101" charset="-122"/>
              </a:rPr>
              <a:t>将乙某某确定为发展对象人选，</a:t>
            </a:r>
            <a:r>
              <a:rPr lang="en-US" altLang="zh-CN" sz="3200" dirty="0">
                <a:solidFill>
                  <a:srgbClr val="C00000"/>
                </a:solidFill>
                <a:latin typeface="楷体" panose="02010609060101010101" charset="-122"/>
                <a:ea typeface="楷体" panose="02010609060101010101" charset="-122"/>
              </a:rPr>
              <a:t>11</a:t>
            </a:r>
            <a:r>
              <a:rPr lang="zh-CN" altLang="en-US" sz="3200" dirty="0">
                <a:solidFill>
                  <a:srgbClr val="C00000"/>
                </a:solidFill>
                <a:latin typeface="楷体" panose="02010609060101010101" charset="-122"/>
                <a:ea typeface="楷体" panose="02010609060101010101" charset="-122"/>
              </a:rPr>
              <a:t>月</a:t>
            </a:r>
            <a:r>
              <a:rPr lang="en-US" altLang="zh-CN" sz="3200" dirty="0">
                <a:solidFill>
                  <a:srgbClr val="C00000"/>
                </a:solidFill>
                <a:latin typeface="楷体" panose="02010609060101010101" charset="-122"/>
                <a:ea typeface="楷体" panose="02010609060101010101" charset="-122"/>
              </a:rPr>
              <a:t>3</a:t>
            </a:r>
            <a:r>
              <a:rPr lang="zh-CN" altLang="en-US" sz="3200" dirty="0">
                <a:solidFill>
                  <a:srgbClr val="C00000"/>
                </a:solidFill>
                <a:latin typeface="楷体" panose="02010609060101010101" charset="-122"/>
                <a:ea typeface="楷体" panose="02010609060101010101" charset="-122"/>
              </a:rPr>
              <a:t>日至</a:t>
            </a:r>
            <a:r>
              <a:rPr lang="en-US" altLang="zh-CN" sz="3200" dirty="0">
                <a:solidFill>
                  <a:srgbClr val="C00000"/>
                </a:solidFill>
                <a:latin typeface="楷体" panose="02010609060101010101" charset="-122"/>
                <a:ea typeface="楷体" panose="02010609060101010101" charset="-122"/>
              </a:rPr>
              <a:t>9</a:t>
            </a:r>
            <a:r>
              <a:rPr lang="zh-CN" altLang="en-US" sz="3200" dirty="0">
                <a:solidFill>
                  <a:srgbClr val="C00000"/>
                </a:solidFill>
                <a:latin typeface="楷体" panose="02010609060101010101" charset="-122"/>
                <a:ea typeface="楷体" panose="02010609060101010101" charset="-122"/>
              </a:rPr>
              <a:t>日进行了公示，</a:t>
            </a:r>
            <a:r>
              <a:rPr lang="en-US" altLang="zh-CN" sz="3200" dirty="0">
                <a:solidFill>
                  <a:srgbClr val="C00000"/>
                </a:solidFill>
                <a:latin typeface="楷体" panose="02010609060101010101" charset="-122"/>
                <a:ea typeface="楷体" panose="02010609060101010101" charset="-122"/>
              </a:rPr>
              <a:t>9</a:t>
            </a:r>
            <a:r>
              <a:rPr lang="zh-CN" altLang="en-US" sz="3200" dirty="0">
                <a:solidFill>
                  <a:srgbClr val="C00000"/>
                </a:solidFill>
                <a:latin typeface="楷体" panose="02010609060101010101" charset="-122"/>
                <a:ea typeface="楷体" panose="02010609060101010101" charset="-122"/>
              </a:rPr>
              <a:t>日出具公示结果说明，并同日向党委备案，党委</a:t>
            </a:r>
            <a:r>
              <a:rPr lang="en-US" altLang="zh-CN" sz="3200" dirty="0">
                <a:solidFill>
                  <a:srgbClr val="C00000"/>
                </a:solidFill>
                <a:latin typeface="楷体" panose="02010609060101010101" charset="-122"/>
                <a:ea typeface="楷体" panose="02010609060101010101" charset="-122"/>
              </a:rPr>
              <a:t>13</a:t>
            </a:r>
            <a:r>
              <a:rPr lang="zh-CN" altLang="en-US" sz="3200" dirty="0">
                <a:solidFill>
                  <a:srgbClr val="C00000"/>
                </a:solidFill>
                <a:latin typeface="楷体" panose="02010609060101010101" charset="-122"/>
                <a:ea typeface="楷体" panose="02010609060101010101" charset="-122"/>
              </a:rPr>
              <a:t>日给予批复。这个流程有问题吗？</a:t>
            </a:r>
            <a:endParaRPr lang="zh-CN" altLang="en-US" sz="3200" dirty="0">
              <a:solidFill>
                <a:srgbClr val="C00000"/>
              </a:solidFill>
              <a:latin typeface="楷体" panose="02010609060101010101" charset="-122"/>
              <a:ea typeface="楷体" panose="020106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982889" y="1120849"/>
            <a:ext cx="117348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3600" b="0" spc="300" dirty="0">
                <a:solidFill>
                  <a:srgbClr val="E61817"/>
                </a:solidFill>
                <a:latin typeface="方正小标宋_GBK" panose="03000509000000000000" charset="-122"/>
                <a:ea typeface="方正小标宋_GBK" panose="03000509000000000000" charset="-122"/>
              </a:rPr>
              <a:t>思考</a:t>
            </a:r>
            <a:endParaRPr lang="zh-CN" altLang="en-US" sz="3600" b="0" spc="300" dirty="0">
              <a:solidFill>
                <a:srgbClr val="E61817"/>
              </a:solidFill>
              <a:latin typeface="方正小标宋_GBK" panose="03000509000000000000" charset="-122"/>
              <a:ea typeface="方正小标宋_GBK" panose="03000509000000000000" charset="-122"/>
            </a:endParaRPr>
          </a:p>
        </p:txBody>
      </p:sp>
      <p:sp>
        <p:nvSpPr>
          <p:cNvPr id="2" name="文本框 1"/>
          <p:cNvSpPr txBox="1"/>
          <p:nvPr/>
        </p:nvSpPr>
        <p:spPr>
          <a:xfrm>
            <a:off x="1148080" y="1905000"/>
            <a:ext cx="9991090" cy="198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1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    </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企业在发展党员方面，有个别新入职大学生员工存在显示情况：</a:t>
            </a: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7</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月初为毕业时间，</a:t>
            </a: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7</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月底</a:t>
            </a: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8</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月初为中共预备党员期满应转正时间，而</a:t>
            </a: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8</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月中下旬</a:t>
            </a: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9</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月初才到用人单位报到。入职时期满转正时间已过，应如何解决？</a:t>
            </a:r>
            <a:endParaRPr sz="2800" b="0" spc="300" dirty="0">
              <a:solidFill>
                <a:srgbClr val="E61817"/>
              </a:solidFill>
              <a:latin typeface="楷体_GB2312" charset="0"/>
              <a:ea typeface="楷体_GB2312" charset="0"/>
              <a:cs typeface="楷体_GB2312" charset="0"/>
            </a:endParaRPr>
          </a:p>
        </p:txBody>
      </p:sp>
      <p:sp>
        <p:nvSpPr>
          <p:cNvPr id="100" name="文本框 99"/>
          <p:cNvSpPr txBox="1"/>
          <p:nvPr/>
        </p:nvSpPr>
        <p:spPr>
          <a:xfrm>
            <a:off x="1541780" y="4030345"/>
            <a:ext cx="9107805" cy="1714500"/>
          </a:xfrm>
          <a:prstGeom prst="rect">
            <a:avLst/>
          </a:prstGeom>
          <a:noFill/>
          <a:ln w="9525">
            <a:noFill/>
          </a:ln>
        </p:spPr>
        <p:txBody>
          <a:bodyPr wrap="square">
            <a:spAutoFit/>
          </a:bodyPr>
          <a:p>
            <a:pPr marL="0" indent="0" algn="l">
              <a:lnSpc>
                <a:spcPct val="110000"/>
              </a:lnSpc>
              <a:spcBef>
                <a:spcPts val="0"/>
              </a:spcBef>
              <a:spcAft>
                <a:spcPts val="0"/>
              </a:spcAft>
            </a:pPr>
            <a:r>
              <a:rPr lang="en-US" altLang="zh-CN" sz="2400" b="0">
                <a:solidFill>
                  <a:schemeClr val="tx1"/>
                </a:solidFill>
                <a:latin typeface="黑体" panose="02010609060101010101" charset="-122"/>
                <a:ea typeface="黑体" panose="02010609060101010101" charset="-122"/>
                <a:cs typeface="黑体" panose="02010609060101010101" charset="-122"/>
              </a:rPr>
              <a:t>    </a:t>
            </a:r>
            <a:r>
              <a:rPr lang="zh-CN" sz="2400" b="0">
                <a:solidFill>
                  <a:schemeClr val="tx1"/>
                </a:solidFill>
                <a:latin typeface="黑体" panose="02010609060101010101" charset="-122"/>
                <a:ea typeface="黑体" panose="02010609060101010101" charset="-122"/>
                <a:cs typeface="黑体" panose="02010609060101010101" charset="-122"/>
              </a:rPr>
              <a:t>预备党员期满转正时转入新单位时，党支部如对其前期入党情况不了解，则应召开支部大会研究其延迟转正事宜。经过六个月以内的考察了解，党支部认为其符合转正条件后，召开党员大会研究其按期转正事宜。</a:t>
            </a:r>
            <a:endParaRPr lang="zh-CN" sz="2400" b="0">
              <a:solidFill>
                <a:schemeClr val="tx1"/>
              </a:solidFill>
              <a:latin typeface="黑体" panose="02010609060101010101" charset="-122"/>
              <a:ea typeface="黑体" panose="02010609060101010101" charset="-122"/>
              <a:cs typeface="黑体" panose="020106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5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982889" y="1120849"/>
            <a:ext cx="117348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3600" b="0" spc="300" dirty="0">
                <a:solidFill>
                  <a:srgbClr val="E61817"/>
                </a:solidFill>
                <a:latin typeface="方正小标宋_GBK" panose="03000509000000000000" charset="-122"/>
                <a:ea typeface="方正小标宋_GBK" panose="03000509000000000000" charset="-122"/>
              </a:rPr>
              <a:t>思考</a:t>
            </a:r>
            <a:endParaRPr lang="zh-CN" altLang="en-US" sz="3600" b="0" spc="300" dirty="0">
              <a:solidFill>
                <a:srgbClr val="E61817"/>
              </a:solidFill>
              <a:latin typeface="方正小标宋_GBK" panose="03000509000000000000" charset="-122"/>
              <a:ea typeface="方正小标宋_GBK" panose="03000509000000000000" charset="-122"/>
            </a:endParaRPr>
          </a:p>
        </p:txBody>
      </p:sp>
      <p:sp>
        <p:nvSpPr>
          <p:cNvPr id="2" name="文本框 1"/>
          <p:cNvSpPr txBox="1"/>
          <p:nvPr/>
        </p:nvSpPr>
        <p:spPr>
          <a:xfrm>
            <a:off x="1148080" y="1905000"/>
            <a:ext cx="9991090" cy="103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1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    </a:t>
            </a:r>
            <a:r>
              <a:rPr lang="zh-CN" sz="2800" b="0" spc="300" dirty="0">
                <a:solidFill>
                  <a:srgbClr val="E61817"/>
                </a:solidFill>
                <a:latin typeface="楷体" panose="02010609060101010101" charset="-122"/>
                <a:ea typeface="楷体" panose="02010609060101010101" charset="-122"/>
                <a:cs typeface="楷体" panose="02010609060101010101" charset="-122"/>
                <a:sym typeface="+mn-ea"/>
              </a:rPr>
              <a:t>发展党员工作完成后，有五类档案要进入个人人事档案，是哪些</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a:t>
            </a:r>
            <a:endParaRPr sz="2800" b="0" spc="300" dirty="0">
              <a:solidFill>
                <a:srgbClr val="E61817"/>
              </a:solidFill>
              <a:latin typeface="楷体_GB2312" charset="0"/>
              <a:ea typeface="楷体_GB2312" charset="0"/>
              <a:cs typeface="楷体_GB2312" charset="0"/>
            </a:endParaRPr>
          </a:p>
        </p:txBody>
      </p:sp>
      <p:sp>
        <p:nvSpPr>
          <p:cNvPr id="100" name="文本框 99"/>
          <p:cNvSpPr txBox="1"/>
          <p:nvPr/>
        </p:nvSpPr>
        <p:spPr>
          <a:xfrm>
            <a:off x="3143250" y="3200400"/>
            <a:ext cx="4687570" cy="2120900"/>
          </a:xfrm>
          <a:prstGeom prst="rect">
            <a:avLst/>
          </a:prstGeom>
          <a:noFill/>
          <a:ln w="9525">
            <a:noFill/>
          </a:ln>
        </p:spPr>
        <p:txBody>
          <a:bodyPr wrap="square">
            <a:spAutoFit/>
          </a:bodyPr>
          <a:p>
            <a:pPr marL="0" indent="0" algn="l">
              <a:lnSpc>
                <a:spcPct val="110000"/>
              </a:lnSpc>
              <a:spcBef>
                <a:spcPts val="0"/>
              </a:spcBef>
              <a:spcAft>
                <a:spcPts val="0"/>
              </a:spcAft>
            </a:pPr>
            <a:r>
              <a:rPr lang="en-US" altLang="zh-CN" sz="2400" b="0">
                <a:solidFill>
                  <a:schemeClr val="tx1"/>
                </a:solidFill>
                <a:latin typeface="黑体" panose="02010609060101010101" charset="-122"/>
                <a:ea typeface="黑体" panose="02010609060101010101" charset="-122"/>
                <a:cs typeface="黑体" panose="02010609060101010101" charset="-122"/>
              </a:rPr>
              <a:t>1.</a:t>
            </a:r>
            <a:r>
              <a:rPr lang="zh-CN" altLang="en-US" sz="2400" b="0">
                <a:solidFill>
                  <a:schemeClr val="tx1"/>
                </a:solidFill>
                <a:latin typeface="黑体" panose="02010609060101010101" charset="-122"/>
                <a:ea typeface="黑体" panose="02010609060101010101" charset="-122"/>
                <a:cs typeface="黑体" panose="02010609060101010101" charset="-122"/>
              </a:rPr>
              <a:t>入党申请书</a:t>
            </a:r>
            <a:endParaRPr lang="zh-CN" altLang="en-US" sz="2400" b="0">
              <a:solidFill>
                <a:schemeClr val="tx1"/>
              </a:solidFill>
              <a:latin typeface="黑体" panose="02010609060101010101" charset="-122"/>
              <a:ea typeface="黑体" panose="02010609060101010101" charset="-122"/>
              <a:cs typeface="黑体" panose="02010609060101010101" charset="-122"/>
            </a:endParaRPr>
          </a:p>
          <a:p>
            <a:pPr marL="0" indent="0" algn="l">
              <a:lnSpc>
                <a:spcPct val="110000"/>
              </a:lnSpc>
              <a:spcBef>
                <a:spcPts val="0"/>
              </a:spcBef>
              <a:spcAft>
                <a:spcPts val="0"/>
              </a:spcAft>
            </a:pPr>
            <a:r>
              <a:rPr lang="en-US" altLang="zh-CN" sz="2400" b="0">
                <a:solidFill>
                  <a:schemeClr val="tx1"/>
                </a:solidFill>
                <a:latin typeface="黑体" panose="02010609060101010101" charset="-122"/>
                <a:ea typeface="黑体" panose="02010609060101010101" charset="-122"/>
                <a:cs typeface="黑体" panose="02010609060101010101" charset="-122"/>
              </a:rPr>
              <a:t>2.</a:t>
            </a:r>
            <a:r>
              <a:rPr lang="zh-CN" altLang="en-US" sz="2400" b="0">
                <a:solidFill>
                  <a:schemeClr val="tx1"/>
                </a:solidFill>
                <a:latin typeface="黑体" panose="02010609060101010101" charset="-122"/>
                <a:ea typeface="黑体" panose="02010609060101010101" charset="-122"/>
                <a:cs typeface="黑体" panose="02010609060101010101" charset="-122"/>
              </a:rPr>
              <a:t>培养教育考察登记表</a:t>
            </a:r>
            <a:endParaRPr lang="zh-CN" altLang="en-US" sz="2400" b="0">
              <a:solidFill>
                <a:schemeClr val="tx1"/>
              </a:solidFill>
              <a:latin typeface="黑体" panose="02010609060101010101" charset="-122"/>
              <a:ea typeface="黑体" panose="02010609060101010101" charset="-122"/>
              <a:cs typeface="黑体" panose="02010609060101010101" charset="-122"/>
            </a:endParaRPr>
          </a:p>
          <a:p>
            <a:pPr marL="0" indent="0" algn="l">
              <a:lnSpc>
                <a:spcPct val="110000"/>
              </a:lnSpc>
              <a:spcBef>
                <a:spcPts val="0"/>
              </a:spcBef>
              <a:spcAft>
                <a:spcPts val="0"/>
              </a:spcAft>
            </a:pPr>
            <a:r>
              <a:rPr lang="en-US" altLang="zh-CN" sz="2400" b="0">
                <a:solidFill>
                  <a:schemeClr val="tx1"/>
                </a:solidFill>
                <a:latin typeface="黑体" panose="02010609060101010101" charset="-122"/>
                <a:ea typeface="黑体" panose="02010609060101010101" charset="-122"/>
                <a:cs typeface="黑体" panose="02010609060101010101" charset="-122"/>
              </a:rPr>
              <a:t>3.</a:t>
            </a:r>
            <a:r>
              <a:rPr lang="zh-CN" altLang="en-US" sz="2400" b="0">
                <a:solidFill>
                  <a:schemeClr val="tx1"/>
                </a:solidFill>
                <a:latin typeface="黑体" panose="02010609060101010101" charset="-122"/>
                <a:ea typeface="黑体" panose="02010609060101010101" charset="-122"/>
                <a:cs typeface="黑体" panose="02010609060101010101" charset="-122"/>
              </a:rPr>
              <a:t>政审材料</a:t>
            </a:r>
            <a:endParaRPr lang="zh-CN" altLang="en-US" sz="2400" b="0">
              <a:solidFill>
                <a:schemeClr val="tx1"/>
              </a:solidFill>
              <a:latin typeface="黑体" panose="02010609060101010101" charset="-122"/>
              <a:ea typeface="黑体" panose="02010609060101010101" charset="-122"/>
              <a:cs typeface="黑体" panose="02010609060101010101" charset="-122"/>
            </a:endParaRPr>
          </a:p>
          <a:p>
            <a:pPr marL="0" indent="0" algn="l">
              <a:lnSpc>
                <a:spcPct val="110000"/>
              </a:lnSpc>
              <a:spcBef>
                <a:spcPts val="0"/>
              </a:spcBef>
              <a:spcAft>
                <a:spcPts val="0"/>
              </a:spcAft>
            </a:pPr>
            <a:r>
              <a:rPr lang="en-US" altLang="zh-CN" sz="2400" b="0">
                <a:solidFill>
                  <a:schemeClr val="tx1"/>
                </a:solidFill>
                <a:latin typeface="黑体" panose="02010609060101010101" charset="-122"/>
                <a:ea typeface="黑体" panose="02010609060101010101" charset="-122"/>
                <a:cs typeface="黑体" panose="02010609060101010101" charset="-122"/>
              </a:rPr>
              <a:t>4.</a:t>
            </a:r>
            <a:r>
              <a:rPr lang="zh-CN" altLang="en-US" sz="2400" b="0">
                <a:solidFill>
                  <a:schemeClr val="tx1"/>
                </a:solidFill>
                <a:latin typeface="黑体" panose="02010609060101010101" charset="-122"/>
                <a:ea typeface="黑体" panose="02010609060101010101" charset="-122"/>
                <a:cs typeface="黑体" panose="02010609060101010101" charset="-122"/>
              </a:rPr>
              <a:t>入党志愿书</a:t>
            </a:r>
            <a:endParaRPr lang="zh-CN" altLang="en-US" sz="2400" b="0">
              <a:solidFill>
                <a:schemeClr val="tx1"/>
              </a:solidFill>
              <a:latin typeface="黑体" panose="02010609060101010101" charset="-122"/>
              <a:ea typeface="黑体" panose="02010609060101010101" charset="-122"/>
              <a:cs typeface="黑体" panose="02010609060101010101" charset="-122"/>
            </a:endParaRPr>
          </a:p>
          <a:p>
            <a:pPr marL="0" indent="0" algn="l">
              <a:lnSpc>
                <a:spcPct val="110000"/>
              </a:lnSpc>
              <a:spcBef>
                <a:spcPts val="0"/>
              </a:spcBef>
              <a:spcAft>
                <a:spcPts val="0"/>
              </a:spcAft>
            </a:pPr>
            <a:r>
              <a:rPr lang="en-US" altLang="zh-CN" sz="2400" b="0">
                <a:solidFill>
                  <a:schemeClr val="tx1"/>
                </a:solidFill>
                <a:latin typeface="黑体" panose="02010609060101010101" charset="-122"/>
                <a:ea typeface="黑体" panose="02010609060101010101" charset="-122"/>
                <a:cs typeface="黑体" panose="02010609060101010101" charset="-122"/>
              </a:rPr>
              <a:t>5.</a:t>
            </a:r>
            <a:r>
              <a:rPr lang="zh-CN" altLang="en-US" sz="2400" b="0">
                <a:solidFill>
                  <a:schemeClr val="tx1"/>
                </a:solidFill>
                <a:latin typeface="黑体" panose="02010609060101010101" charset="-122"/>
                <a:ea typeface="黑体" panose="02010609060101010101" charset="-122"/>
                <a:cs typeface="黑体" panose="02010609060101010101" charset="-122"/>
              </a:rPr>
              <a:t>转正申请</a:t>
            </a:r>
            <a:endParaRPr lang="zh-CN" altLang="en-US" sz="2400" b="0">
              <a:solidFill>
                <a:schemeClr val="tx1"/>
              </a:solidFill>
              <a:latin typeface="黑体" panose="02010609060101010101" charset="-122"/>
              <a:ea typeface="黑体" panose="02010609060101010101" charset="-122"/>
              <a:cs typeface="黑体" panose="020106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5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4" name="文本框 13"/>
          <p:cNvSpPr txBox="1"/>
          <p:nvPr/>
        </p:nvSpPr>
        <p:spPr>
          <a:xfrm>
            <a:off x="713740" y="1635125"/>
            <a:ext cx="403669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思考有什么问题吗？</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24" name="图片 23"/>
          <p:cNvPicPr>
            <a:picLocks noChangeAspect="1"/>
          </p:cNvPicPr>
          <p:nvPr/>
        </p:nvPicPr>
        <p:blipFill>
          <a:blip r:embed="rId2"/>
          <a:stretch>
            <a:fillRect/>
          </a:stretch>
        </p:blipFill>
        <p:spPr>
          <a:xfrm>
            <a:off x="5039995" y="208280"/>
            <a:ext cx="6618605" cy="6586855"/>
          </a:xfrm>
          <a:prstGeom prst="rect">
            <a:avLst/>
          </a:prstGeom>
        </p:spPr>
      </p:pic>
      <p:pic>
        <p:nvPicPr>
          <p:cNvPr id="25" name="图片 24"/>
          <p:cNvPicPr>
            <a:picLocks noChangeAspect="1"/>
          </p:cNvPicPr>
          <p:nvPr/>
        </p:nvPicPr>
        <p:blipFill>
          <a:blip r:embed="rId3"/>
          <a:stretch>
            <a:fillRect/>
          </a:stretch>
        </p:blipFill>
        <p:spPr>
          <a:xfrm>
            <a:off x="4991735" y="208280"/>
            <a:ext cx="6618605" cy="6586855"/>
          </a:xfrm>
          <a:prstGeom prst="rect">
            <a:avLst/>
          </a:prstGeom>
        </p:spPr>
      </p:pic>
      <p:sp>
        <p:nvSpPr>
          <p:cNvPr id="3" name="右箭头 2"/>
          <p:cNvSpPr/>
          <p:nvPr/>
        </p:nvSpPr>
        <p:spPr>
          <a:xfrm>
            <a:off x="4260215" y="1800225"/>
            <a:ext cx="351155" cy="157480"/>
          </a:xfrm>
          <a:prstGeom prst="rightArrow">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0" name="文本框 99"/>
          <p:cNvSpPr txBox="1"/>
          <p:nvPr>
            <p:custDataLst>
              <p:tags r:id="rId4"/>
            </p:custDataLst>
          </p:nvPr>
        </p:nvSpPr>
        <p:spPr>
          <a:xfrm>
            <a:off x="737235" y="2703830"/>
            <a:ext cx="3811905" cy="3063875"/>
          </a:xfrm>
          <a:prstGeom prst="rect">
            <a:avLst/>
          </a:prstGeom>
          <a:noFill/>
          <a:ln w="9525">
            <a:noFill/>
          </a:ln>
        </p:spPr>
        <p:txBody>
          <a:bodyPr wrap="square">
            <a:noAutofit/>
          </a:bodyPr>
          <a:p>
            <a:pPr indent="0" algn="l" fontAlgn="auto">
              <a:lnSpc>
                <a:spcPct val="130000"/>
              </a:lnSpc>
              <a:spcBef>
                <a:spcPts val="0"/>
              </a:spcBef>
              <a:spcAft>
                <a:spcPts val="0"/>
              </a:spcAft>
            </a:pPr>
            <a:r>
              <a:rPr lang="zh-CN" altLang="en-US" sz="2400" b="0">
                <a:solidFill>
                  <a:schemeClr val="tx1"/>
                </a:solidFill>
                <a:latin typeface="黑体" panose="02010609060101010101" charset="-122"/>
                <a:ea typeface="黑体" panose="02010609060101010101" charset="-122"/>
                <a:cs typeface="黑体" panose="02010609060101010101" charset="-122"/>
              </a:rPr>
              <a:t>可参考点：</a:t>
            </a:r>
            <a:endParaRPr lang="zh-CN" altLang="en-US" sz="2400" b="0">
              <a:solidFill>
                <a:schemeClr val="tx1"/>
              </a:solidFill>
              <a:latin typeface="黑体" panose="02010609060101010101" charset="-122"/>
              <a:ea typeface="黑体" panose="02010609060101010101" charset="-122"/>
              <a:cs typeface="黑体" panose="02010609060101010101" charset="-122"/>
            </a:endParaRPr>
          </a:p>
          <a:p>
            <a:pPr indent="0" algn="l" fontAlgn="auto">
              <a:lnSpc>
                <a:spcPct val="130000"/>
              </a:lnSpc>
              <a:spcBef>
                <a:spcPts val="0"/>
              </a:spcBef>
              <a:spcAft>
                <a:spcPts val="0"/>
              </a:spcAft>
            </a:pPr>
            <a:r>
              <a:rPr lang="en-US" altLang="zh-CN" sz="2400" b="0">
                <a:solidFill>
                  <a:schemeClr val="tx1"/>
                </a:solidFill>
                <a:latin typeface="黑体" panose="02010609060101010101" charset="-122"/>
                <a:ea typeface="黑体" panose="02010609060101010101" charset="-122"/>
                <a:cs typeface="黑体" panose="02010609060101010101" charset="-122"/>
              </a:rPr>
              <a:t>  1.</a:t>
            </a:r>
            <a:r>
              <a:rPr lang="zh-CN" altLang="en-US" sz="2400" b="0">
                <a:solidFill>
                  <a:schemeClr val="tx1"/>
                </a:solidFill>
                <a:latin typeface="黑体" panose="02010609060101010101" charset="-122"/>
                <a:ea typeface="黑体" panose="02010609060101010101" charset="-122"/>
                <a:cs typeface="黑体" panose="02010609060101010101" charset="-122"/>
              </a:rPr>
              <a:t>按月或</a:t>
            </a:r>
            <a:r>
              <a:rPr lang="zh-CN" altLang="en-US" sz="2400" b="0">
                <a:solidFill>
                  <a:schemeClr val="tx1"/>
                </a:solidFill>
                <a:latin typeface="黑体" panose="02010609060101010101" charset="-122"/>
                <a:ea typeface="黑体" panose="02010609060101010101" charset="-122"/>
                <a:cs typeface="黑体" panose="02010609060101010101" charset="-122"/>
              </a:rPr>
              <a:t>按季度</a:t>
            </a:r>
            <a:r>
              <a:rPr lang="zh-CN" altLang="en-US" sz="2400" b="0">
                <a:solidFill>
                  <a:schemeClr val="tx1"/>
                </a:solidFill>
                <a:latin typeface="黑体" panose="02010609060101010101" charset="-122"/>
                <a:ea typeface="黑体" panose="02010609060101010101" charset="-122"/>
                <a:cs typeface="黑体" panose="02010609060101010101" charset="-122"/>
              </a:rPr>
              <a:t>都可以。</a:t>
            </a:r>
            <a:endParaRPr lang="zh-CN" altLang="en-US" sz="2400" b="0">
              <a:solidFill>
                <a:schemeClr val="tx1"/>
              </a:solidFill>
              <a:latin typeface="黑体" panose="02010609060101010101" charset="-122"/>
              <a:ea typeface="黑体" panose="02010609060101010101" charset="-122"/>
              <a:cs typeface="黑体" panose="02010609060101010101" charset="-122"/>
            </a:endParaRPr>
          </a:p>
          <a:p>
            <a:pPr indent="0" algn="l" fontAlgn="auto">
              <a:lnSpc>
                <a:spcPct val="130000"/>
              </a:lnSpc>
              <a:spcBef>
                <a:spcPts val="0"/>
              </a:spcBef>
              <a:spcAft>
                <a:spcPts val="0"/>
              </a:spcAft>
            </a:pPr>
            <a:r>
              <a:rPr lang="en-US" altLang="zh-CN" sz="2400" b="0">
                <a:solidFill>
                  <a:schemeClr val="tx1"/>
                </a:solidFill>
                <a:latin typeface="黑体" panose="02010609060101010101" charset="-122"/>
                <a:ea typeface="黑体" panose="02010609060101010101" charset="-122"/>
                <a:cs typeface="黑体" panose="02010609060101010101" charset="-122"/>
              </a:rPr>
              <a:t>  2.</a:t>
            </a:r>
            <a:r>
              <a:rPr lang="zh-CN" altLang="en-US" sz="2400" b="0">
                <a:solidFill>
                  <a:schemeClr val="tx1"/>
                </a:solidFill>
                <a:latin typeface="黑体" panose="02010609060101010101" charset="-122"/>
                <a:ea typeface="黑体" panose="02010609060101010101" charset="-122"/>
                <a:cs typeface="黑体" panose="02010609060101010101" charset="-122"/>
              </a:rPr>
              <a:t>学习内容</a:t>
            </a:r>
            <a:r>
              <a:rPr lang="zh-CN" altLang="en-US" sz="2400" b="0">
                <a:solidFill>
                  <a:schemeClr val="tx1"/>
                </a:solidFill>
                <a:latin typeface="黑体" panose="02010609060101010101" charset="-122"/>
                <a:ea typeface="黑体" panose="02010609060101010101" charset="-122"/>
                <a:cs typeface="黑体" panose="02010609060101010101" charset="-122"/>
              </a:rPr>
              <a:t>不用太具体。</a:t>
            </a:r>
            <a:endParaRPr lang="zh-CN" altLang="en-US" sz="2400" b="0">
              <a:solidFill>
                <a:schemeClr val="tx1"/>
              </a:solidFill>
              <a:latin typeface="黑体" panose="02010609060101010101" charset="-122"/>
              <a:ea typeface="黑体" panose="02010609060101010101" charset="-122"/>
              <a:cs typeface="黑体" panose="02010609060101010101" charset="-122"/>
            </a:endParaRPr>
          </a:p>
          <a:p>
            <a:pPr indent="0" algn="l" fontAlgn="auto">
              <a:lnSpc>
                <a:spcPct val="130000"/>
              </a:lnSpc>
              <a:spcBef>
                <a:spcPts val="0"/>
              </a:spcBef>
              <a:spcAft>
                <a:spcPts val="0"/>
              </a:spcAft>
            </a:pPr>
            <a:r>
              <a:rPr lang="en-US" altLang="zh-CN" sz="2400" b="0">
                <a:solidFill>
                  <a:schemeClr val="tx1"/>
                </a:solidFill>
                <a:latin typeface="黑体" panose="02010609060101010101" charset="-122"/>
                <a:ea typeface="黑体" panose="02010609060101010101" charset="-122"/>
                <a:cs typeface="黑体" panose="02010609060101010101" charset="-122"/>
              </a:rPr>
              <a:t>  3.</a:t>
            </a:r>
            <a:r>
              <a:rPr lang="zh-CN" altLang="en-US" sz="2400" b="0">
                <a:solidFill>
                  <a:schemeClr val="tx1"/>
                </a:solidFill>
                <a:latin typeface="黑体" panose="02010609060101010101" charset="-122"/>
                <a:ea typeface="黑体" panose="02010609060101010101" charset="-122"/>
                <a:cs typeface="黑体" panose="02010609060101010101" charset="-122"/>
              </a:rPr>
              <a:t>要加入</a:t>
            </a:r>
            <a:r>
              <a:rPr lang="zh-CN" altLang="en-US" sz="2400" b="0">
                <a:solidFill>
                  <a:schemeClr val="tx1"/>
                </a:solidFill>
                <a:latin typeface="黑体" panose="02010609060101010101" charset="-122"/>
                <a:ea typeface="黑体" panose="02010609060101010101" charset="-122"/>
                <a:cs typeface="黑体" panose="02010609060101010101" charset="-122"/>
              </a:rPr>
              <a:t>业务理论学习。</a:t>
            </a:r>
            <a:endParaRPr lang="zh-CN" altLang="en-US" sz="2400" b="0">
              <a:solidFill>
                <a:schemeClr val="tx1"/>
              </a:solidFill>
              <a:latin typeface="黑体" panose="02010609060101010101" charset="-122"/>
              <a:ea typeface="黑体" panose="02010609060101010101" charset="-122"/>
              <a:cs typeface="黑体" panose="02010609060101010101" charset="-122"/>
            </a:endParaRPr>
          </a:p>
          <a:p>
            <a:pPr indent="0" algn="l" fontAlgn="auto">
              <a:lnSpc>
                <a:spcPct val="130000"/>
              </a:lnSpc>
              <a:spcBef>
                <a:spcPts val="0"/>
              </a:spcBef>
              <a:spcAft>
                <a:spcPts val="0"/>
              </a:spcAft>
            </a:pPr>
            <a:r>
              <a:rPr lang="en-US" altLang="zh-CN" sz="2400" b="0">
                <a:solidFill>
                  <a:schemeClr val="tx1"/>
                </a:solidFill>
                <a:latin typeface="黑体" panose="02010609060101010101" charset="-122"/>
                <a:ea typeface="黑体" panose="02010609060101010101" charset="-122"/>
                <a:cs typeface="黑体" panose="02010609060101010101" charset="-122"/>
              </a:rPr>
              <a:t>  4.</a:t>
            </a:r>
            <a:r>
              <a:rPr lang="zh-CN" altLang="en-US" sz="2400" b="0">
                <a:solidFill>
                  <a:schemeClr val="tx1"/>
                </a:solidFill>
                <a:latin typeface="黑体" panose="02010609060101010101" charset="-122"/>
                <a:ea typeface="黑体" panose="02010609060101010101" charset="-122"/>
                <a:cs typeface="黑体" panose="02010609060101010101" charset="-122"/>
              </a:rPr>
              <a:t>用讨论发言的形式做好理论实践</a:t>
            </a:r>
            <a:r>
              <a:rPr lang="zh-CN" altLang="en-US" sz="2400" b="0">
                <a:solidFill>
                  <a:schemeClr val="tx1"/>
                </a:solidFill>
                <a:latin typeface="黑体" panose="02010609060101010101" charset="-122"/>
                <a:ea typeface="黑体" panose="02010609060101010101" charset="-122"/>
                <a:cs typeface="黑体" panose="02010609060101010101" charset="-122"/>
              </a:rPr>
              <a:t>转化。</a:t>
            </a:r>
            <a:endParaRPr lang="zh-CN" altLang="en-US" sz="2400" b="0">
              <a:solidFill>
                <a:schemeClr val="tx1"/>
              </a:solidFill>
              <a:latin typeface="黑体" panose="02010609060101010101" charset="-122"/>
              <a:ea typeface="黑体" panose="02010609060101010101" charset="-122"/>
              <a:cs typeface="黑体" panose="02010609060101010101" charset="-122"/>
            </a:endParaRPr>
          </a:p>
        </p:txBody>
      </p:sp>
      <p:sp>
        <p:nvSpPr>
          <p:cNvPr id="4" name="文本框 3"/>
          <p:cNvSpPr txBox="1"/>
          <p:nvPr>
            <p:custDataLst>
              <p:tags r:id="rId5"/>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教育培训</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0"/>
                                        </p:tgtEl>
                                        <p:attrNameLst>
                                          <p:attrName>style.visibility</p:attrName>
                                        </p:attrNameLst>
                                      </p:cBhvr>
                                      <p:to>
                                        <p:strVal val="visible"/>
                                      </p:to>
                                    </p:set>
                                    <p:anim calcmode="lin" valueType="num">
                                      <p:cBhvr additive="base">
                                        <p:cTn id="14" dur="500" fill="hold"/>
                                        <p:tgtEl>
                                          <p:spTgt spid="100"/>
                                        </p:tgtEl>
                                        <p:attrNameLst>
                                          <p:attrName>ppt_x</p:attrName>
                                        </p:attrNameLst>
                                      </p:cBhvr>
                                      <p:tavLst>
                                        <p:tav tm="0">
                                          <p:val>
                                            <p:strVal val="#ppt_x"/>
                                          </p:val>
                                        </p:tav>
                                        <p:tav tm="100000">
                                          <p:val>
                                            <p:strVal val="#ppt_x"/>
                                          </p:val>
                                        </p:tav>
                                      </p:tavLst>
                                    </p:anim>
                                    <p:anim calcmode="lin" valueType="num">
                                      <p:cBhvr additive="base">
                                        <p:cTn id="15"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0" grpId="0"/>
      <p:bldP spid="100"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pic>
        <p:nvPicPr>
          <p:cNvPr id="11" name="图片 10"/>
          <p:cNvPicPr>
            <a:picLocks noChangeAspect="1"/>
          </p:cNvPicPr>
          <p:nvPr/>
        </p:nvPicPr>
        <p:blipFill>
          <a:blip r:embed="rId2"/>
          <a:stretch>
            <a:fillRect/>
          </a:stretch>
        </p:blipFill>
        <p:spPr>
          <a:xfrm>
            <a:off x="1209040" y="970280"/>
            <a:ext cx="10123170" cy="5810250"/>
          </a:xfrm>
          <a:prstGeom prst="rect">
            <a:avLst/>
          </a:prstGeom>
        </p:spPr>
      </p:pic>
      <p:sp>
        <p:nvSpPr>
          <p:cNvPr id="14" name="文本框 13"/>
          <p:cNvSpPr txBox="1"/>
          <p:nvPr/>
        </p:nvSpPr>
        <p:spPr>
          <a:xfrm>
            <a:off x="461010" y="1678940"/>
            <a:ext cx="525145" cy="406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思考有什么问题吗</a:t>
            </a:r>
            <a:endParaRPr lang="zh-CN" altLang="en-US" sz="2800" b="0" spc="300" dirty="0">
              <a:solidFill>
                <a:srgbClr val="E61817"/>
              </a:solidFill>
              <a:latin typeface="方正小标宋_GBK" panose="03000509000000000000" charset="-122"/>
              <a:ea typeface="方正小标宋_GBK" panose="03000509000000000000" charset="-122"/>
            </a:endParaRPr>
          </a:p>
          <a:p>
            <a:pPr algn="l"/>
            <a:r>
              <a:rPr lang="zh-CN" altLang="en-US" sz="2800" b="0" spc="300" dirty="0">
                <a:solidFill>
                  <a:srgbClr val="E61817"/>
                </a:solidFill>
                <a:latin typeface="方正小标宋_GBK" panose="03000509000000000000" charset="-122"/>
                <a:ea typeface="方正小标宋_GBK" panose="03000509000000000000" charset="-122"/>
              </a:rPr>
              <a:t>？</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15" name="图片 14"/>
          <p:cNvPicPr>
            <a:picLocks noChangeAspect="1"/>
          </p:cNvPicPr>
          <p:nvPr/>
        </p:nvPicPr>
        <p:blipFill>
          <a:blip r:embed="rId3"/>
          <a:stretch>
            <a:fillRect/>
          </a:stretch>
        </p:blipFill>
        <p:spPr>
          <a:xfrm>
            <a:off x="1202690" y="975360"/>
            <a:ext cx="10127615" cy="5804535"/>
          </a:xfrm>
          <a:prstGeom prst="rect">
            <a:avLst/>
          </a:prstGeom>
        </p:spPr>
      </p:pic>
      <p:sp>
        <p:nvSpPr>
          <p:cNvPr id="4" name="文本框 3"/>
          <p:cNvSpPr txBox="1"/>
          <p:nvPr>
            <p:custDataLst>
              <p:tags r:id="rId4"/>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教育培训</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4" name="文本框 13"/>
          <p:cNvSpPr txBox="1"/>
          <p:nvPr/>
        </p:nvSpPr>
        <p:spPr>
          <a:xfrm>
            <a:off x="629920" y="2914650"/>
            <a:ext cx="455549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r>
              <a:rPr lang="en-US" altLang="zh-CN"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   </a:t>
            </a:r>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直接用这个表行不行？</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p:txBody>
      </p:sp>
      <p:pic>
        <p:nvPicPr>
          <p:cNvPr id="3" name="图片 2"/>
          <p:cNvPicPr>
            <a:picLocks noChangeAspect="1"/>
          </p:cNvPicPr>
          <p:nvPr/>
        </p:nvPicPr>
        <p:blipFill>
          <a:blip r:embed="rId2"/>
          <a:stretch>
            <a:fillRect/>
          </a:stretch>
        </p:blipFill>
        <p:spPr>
          <a:xfrm>
            <a:off x="5055235" y="212090"/>
            <a:ext cx="4860925" cy="6529705"/>
          </a:xfrm>
          <a:prstGeom prst="rect">
            <a:avLst/>
          </a:prstGeom>
        </p:spPr>
      </p:pic>
      <p:pic>
        <p:nvPicPr>
          <p:cNvPr id="4" name="图片 3"/>
          <p:cNvPicPr>
            <a:picLocks noChangeAspect="1"/>
          </p:cNvPicPr>
          <p:nvPr/>
        </p:nvPicPr>
        <p:blipFill>
          <a:blip r:embed="rId3"/>
          <a:stretch>
            <a:fillRect/>
          </a:stretch>
        </p:blipFill>
        <p:spPr>
          <a:xfrm>
            <a:off x="4878705" y="212090"/>
            <a:ext cx="6485255" cy="6578600"/>
          </a:xfrm>
          <a:prstGeom prst="rect">
            <a:avLst/>
          </a:prstGeom>
        </p:spPr>
      </p:pic>
      <p:sp>
        <p:nvSpPr>
          <p:cNvPr id="5" name="文本框 4"/>
          <p:cNvSpPr txBox="1"/>
          <p:nvPr>
            <p:custDataLst>
              <p:tags r:id="rId4"/>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监督管理</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4" name="文本框 13"/>
          <p:cNvSpPr txBox="1"/>
          <p:nvPr/>
        </p:nvSpPr>
        <p:spPr>
          <a:xfrm>
            <a:off x="421005" y="2521585"/>
            <a:ext cx="1569720" cy="292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r>
              <a:rPr lang="en-US" altLang="zh-CN"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   </a:t>
            </a:r>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这个党员积分汇总表有没有问题</a:t>
            </a:r>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p:txBody>
      </p:sp>
      <p:pic>
        <p:nvPicPr>
          <p:cNvPr id="5" name="图片 4"/>
          <p:cNvPicPr>
            <a:picLocks noChangeAspect="1"/>
          </p:cNvPicPr>
          <p:nvPr/>
        </p:nvPicPr>
        <p:blipFill>
          <a:blip r:embed="rId2"/>
          <a:stretch>
            <a:fillRect/>
          </a:stretch>
        </p:blipFill>
        <p:spPr>
          <a:xfrm>
            <a:off x="1990090" y="1112520"/>
            <a:ext cx="9767570" cy="5131435"/>
          </a:xfrm>
          <a:prstGeom prst="rect">
            <a:avLst/>
          </a:prstGeom>
        </p:spPr>
      </p:pic>
      <p:pic>
        <p:nvPicPr>
          <p:cNvPr id="6" name="图片 5"/>
          <p:cNvPicPr>
            <a:picLocks noChangeAspect="1"/>
          </p:cNvPicPr>
          <p:nvPr/>
        </p:nvPicPr>
        <p:blipFill>
          <a:blip r:embed="rId3"/>
          <a:stretch>
            <a:fillRect/>
          </a:stretch>
        </p:blipFill>
        <p:spPr>
          <a:xfrm>
            <a:off x="1990725" y="1113155"/>
            <a:ext cx="9767570" cy="5130800"/>
          </a:xfrm>
          <a:prstGeom prst="rect">
            <a:avLst/>
          </a:prstGeom>
        </p:spPr>
      </p:pic>
      <p:sp>
        <p:nvSpPr>
          <p:cNvPr id="3" name="文本框 2"/>
          <p:cNvSpPr txBox="1"/>
          <p:nvPr>
            <p:custDataLst>
              <p:tags r:id="rId4"/>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监督管理</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4" name="文本框 13"/>
          <p:cNvSpPr txBox="1"/>
          <p:nvPr/>
        </p:nvSpPr>
        <p:spPr>
          <a:xfrm>
            <a:off x="693420" y="1450340"/>
            <a:ext cx="10651490" cy="468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r>
              <a:rPr lang="en-US" altLang="zh-CN"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    </a:t>
            </a:r>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党员管理考核细则中的加减分条款有以下内容，都合适吗？</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endPar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lnSpc>
                <a:spcPct val="130000"/>
              </a:lnSpc>
              <a:spcBef>
                <a:spcPts val="0"/>
              </a:spcBef>
              <a:spcAft>
                <a:spcPts val="0"/>
              </a:spcAft>
            </a:pP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     1.</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受到上级党组织表彰加</a:t>
            </a: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3-5</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分；</a:t>
            </a:r>
            <a:endPar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lnSpc>
                <a:spcPct val="130000"/>
              </a:lnSpc>
              <a:spcBef>
                <a:spcPts val="0"/>
              </a:spcBef>
              <a:spcAft>
                <a:spcPts val="0"/>
              </a:spcAft>
            </a:pP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     2.</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降本增效工作成效突出被行政通报表扬，加</a:t>
            </a: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1-3</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分；</a:t>
            </a:r>
            <a:endPar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lnSpc>
                <a:spcPct val="130000"/>
              </a:lnSpc>
              <a:spcBef>
                <a:spcPts val="0"/>
              </a:spcBef>
              <a:spcAft>
                <a:spcPts val="0"/>
              </a:spcAft>
            </a:pP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     3.</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迟到早退，违反劳动纪律，扣</a:t>
            </a: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1</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分</a:t>
            </a: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次；</a:t>
            </a:r>
            <a:endPar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lnSpc>
                <a:spcPct val="130000"/>
              </a:lnSpc>
              <a:spcBef>
                <a:spcPts val="0"/>
              </a:spcBef>
              <a:spcAft>
                <a:spcPts val="0"/>
              </a:spcAft>
            </a:pP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 </a:t>
            </a: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    4.</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违反法律法规、党纪党规的，扣</a:t>
            </a: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5</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分</a:t>
            </a: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次；</a:t>
            </a:r>
            <a:endPar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lnSpc>
                <a:spcPct val="130000"/>
              </a:lnSpc>
              <a:spcBef>
                <a:spcPts val="0"/>
              </a:spcBef>
              <a:spcAft>
                <a:spcPts val="0"/>
              </a:spcAft>
            </a:pP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     5.</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连续</a:t>
            </a: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6</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个月不缴纳党费，扣</a:t>
            </a: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5</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分；</a:t>
            </a:r>
            <a:endPar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lnSpc>
                <a:spcPct val="130000"/>
              </a:lnSpc>
              <a:spcBef>
                <a:spcPts val="0"/>
              </a:spcBef>
              <a:spcAft>
                <a:spcPts val="0"/>
              </a:spcAft>
            </a:pP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     6.</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年度获得积分排名第</a:t>
            </a: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1</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的党员，优先推荐为上级评选</a:t>
            </a: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优秀共产党员</a:t>
            </a: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人选和民主评议党员</a:t>
            </a: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优秀</a:t>
            </a:r>
            <a:r>
              <a:rPr lang="en-US" altLang="zh-CN" b="0" spc="300" dirty="0">
                <a:solidFill>
                  <a:srgbClr val="E61817"/>
                </a:solidFill>
                <a:latin typeface="方正小标宋_GBK" panose="03000509000000000000" charset="-122"/>
                <a:ea typeface="方正小标宋_GBK" panose="03000509000000000000" charset="-122"/>
                <a:cs typeface="方正小标宋_GBK" panose="03000509000000000000" charset="-122"/>
              </a:rPr>
              <a:t>”</a:t>
            </a:r>
            <a:r>
              <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rPr>
              <a:t>格次。</a:t>
            </a:r>
            <a:endParaRPr lang="zh-CN" altLang="en-US"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p:txBody>
      </p:sp>
      <p:sp>
        <p:nvSpPr>
          <p:cNvPr id="5" name="文本框 4"/>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监督管理</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20" name="标题 3"/>
          <p:cNvSpPr/>
          <p:nvPr>
            <p:custDataLst>
              <p:tags r:id="rId2"/>
            </p:custDataLst>
          </p:nvPr>
        </p:nvSpPr>
        <p:spPr>
          <a:xfrm>
            <a:off x="803275" y="369570"/>
            <a:ext cx="10395585" cy="961390"/>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ctr"/>
            <a:r>
              <a:rPr lang="zh-CN" altLang="en-US" sz="4400" b="1">
                <a:solidFill>
                  <a:srgbClr val="C00000"/>
                </a:solidFill>
                <a:latin typeface="黑体" charset="0"/>
                <a:ea typeface="黑体" charset="0"/>
                <a:cs typeface="黑体" charset="0"/>
              </a:rPr>
              <a:t>大背景</a:t>
            </a:r>
            <a:r>
              <a:rPr lang="en-US" altLang="zh-CN" sz="4400" b="1">
                <a:solidFill>
                  <a:srgbClr val="C00000"/>
                </a:solidFill>
                <a:latin typeface="黑体" charset="0"/>
                <a:ea typeface="黑体" charset="0"/>
                <a:cs typeface="黑体" charset="0"/>
              </a:rPr>
              <a:t> </a:t>
            </a:r>
            <a:r>
              <a:rPr lang="zh-CN" altLang="en-US" sz="4400" b="1">
                <a:solidFill>
                  <a:srgbClr val="C00000"/>
                </a:solidFill>
                <a:latin typeface="黑体" charset="0"/>
                <a:ea typeface="黑体" charset="0"/>
                <a:cs typeface="黑体" charset="0"/>
              </a:rPr>
              <a:t>时间线</a:t>
            </a:r>
            <a:r>
              <a:rPr lang="en-US" altLang="zh-CN" sz="4400" b="1">
                <a:solidFill>
                  <a:srgbClr val="C00000"/>
                </a:solidFill>
                <a:latin typeface="黑体" charset="0"/>
                <a:ea typeface="黑体" charset="0"/>
                <a:cs typeface="黑体" charset="0"/>
              </a:rPr>
              <a:t> </a:t>
            </a:r>
            <a:r>
              <a:rPr lang="zh-CN" altLang="en-US" sz="4400" b="1">
                <a:solidFill>
                  <a:srgbClr val="C00000"/>
                </a:solidFill>
                <a:latin typeface="黑体" charset="0"/>
                <a:ea typeface="黑体" charset="0"/>
                <a:cs typeface="黑体" charset="0"/>
              </a:rPr>
              <a:t>持续发力</a:t>
            </a:r>
            <a:endParaRPr lang="zh-CN" altLang="en-US" sz="4400" b="1">
              <a:solidFill>
                <a:srgbClr val="C00000"/>
              </a:solidFill>
              <a:latin typeface="黑体" charset="0"/>
              <a:ea typeface="黑体" charset="0"/>
              <a:cs typeface="黑体" charset="0"/>
            </a:endParaRPr>
          </a:p>
        </p:txBody>
      </p:sp>
      <p:sp>
        <p:nvSpPr>
          <p:cNvPr id="122" name="文本框 121"/>
          <p:cNvSpPr txBox="1"/>
          <p:nvPr/>
        </p:nvSpPr>
        <p:spPr>
          <a:xfrm>
            <a:off x="456565" y="1529715"/>
            <a:ext cx="11169015" cy="4892675"/>
          </a:xfrm>
          <a:prstGeom prst="rect">
            <a:avLst/>
          </a:prstGeom>
          <a:noFill/>
        </p:spPr>
        <p:txBody>
          <a:bodyPr wrap="square" rtlCol="0" anchor="t">
            <a:spAutoFit/>
          </a:bodyPr>
          <a:p>
            <a:pPr marL="0" indent="0" algn="l" defTabSz="508000" eaLnBrk="0" fontAlgn="base" hangingPunct="0">
              <a:lnSpc>
                <a:spcPct val="100000"/>
              </a:lnSpc>
              <a:buFontTx/>
              <a:buNone/>
            </a:pPr>
            <a:r>
              <a:rPr lang="en-US" sz="2400">
                <a:solidFill>
                  <a:srgbClr val="C00000"/>
                </a:solidFill>
                <a:latin typeface="黑体" panose="02010609060101010101" charset="-122"/>
                <a:ea typeface="黑体" panose="02010609060101010101" charset="-122"/>
                <a:cs typeface="黑体" panose="02010609060101010101" charset="-122"/>
                <a:sym typeface="+mn-ea"/>
              </a:rPr>
              <a:t>    1.2012</a:t>
            </a:r>
            <a:r>
              <a:rPr lang="zh-CN" altLang="en-US" sz="2400">
                <a:solidFill>
                  <a:srgbClr val="C00000"/>
                </a:solidFill>
                <a:latin typeface="黑体" panose="02010609060101010101" charset="-122"/>
                <a:ea typeface="黑体" panose="02010609060101010101" charset="-122"/>
                <a:cs typeface="黑体" panose="02010609060101010101" charset="-122"/>
                <a:sym typeface="+mn-ea"/>
              </a:rPr>
              <a:t>年</a:t>
            </a:r>
            <a:r>
              <a:rPr lang="en-US" altLang="zh-CN" sz="2400">
                <a:solidFill>
                  <a:srgbClr val="C00000"/>
                </a:solidFill>
                <a:latin typeface="黑体" panose="02010609060101010101" charset="-122"/>
                <a:ea typeface="黑体" panose="02010609060101010101" charset="-122"/>
                <a:cs typeface="黑体" panose="02010609060101010101" charset="-122"/>
                <a:sym typeface="+mn-ea"/>
              </a:rPr>
              <a:t>10</a:t>
            </a:r>
            <a:r>
              <a:rPr lang="zh-CN" altLang="en-US" sz="2400">
                <a:solidFill>
                  <a:srgbClr val="C00000"/>
                </a:solidFill>
                <a:latin typeface="黑体" panose="02010609060101010101" charset="-122"/>
                <a:ea typeface="黑体" panose="02010609060101010101" charset="-122"/>
                <a:cs typeface="黑体" panose="02010609060101010101" charset="-122"/>
                <a:sym typeface="+mn-ea"/>
              </a:rPr>
              <a:t>月，党的十八大胜利召开，习近平总书记全票当选国家主席、中央军委主席。</a:t>
            </a:r>
            <a:endParaRPr lang="zh-CN" altLang="en-US" sz="2400">
              <a:solidFill>
                <a:srgbClr val="C00000"/>
              </a:solidFill>
              <a:latin typeface="黑体" panose="02010609060101010101" charset="-122"/>
              <a:ea typeface="黑体" panose="02010609060101010101" charset="-122"/>
              <a:cs typeface="黑体" panose="02010609060101010101" charset="-122"/>
              <a:sym typeface="+mn-ea"/>
            </a:endParaRPr>
          </a:p>
          <a:p>
            <a:pPr marL="0" indent="0" algn="l" defTabSz="508000" eaLnBrk="0" fontAlgn="base" hangingPunct="0">
              <a:lnSpc>
                <a:spcPct val="100000"/>
              </a:lnSpc>
              <a:buFontTx/>
              <a:buNone/>
            </a:pPr>
            <a:r>
              <a:rPr lang="en-US" altLang="ko-KR" sz="2400">
                <a:solidFill>
                  <a:srgbClr val="C00000"/>
                </a:solidFill>
                <a:latin typeface="黑体" panose="02010609060101010101" charset="-122"/>
                <a:ea typeface="黑体" panose="02010609060101010101" charset="-122"/>
                <a:cs typeface="黑体" panose="02010609060101010101" charset="-122"/>
              </a:rPr>
              <a:t>    2</a:t>
            </a:r>
            <a:r>
              <a:rPr lang="zh-CN" altLang="en-US" sz="2400">
                <a:solidFill>
                  <a:srgbClr val="C00000"/>
                </a:solidFill>
                <a:latin typeface="黑体" panose="02010609060101010101" charset="-122"/>
                <a:ea typeface="黑体" panose="02010609060101010101" charset="-122"/>
                <a:cs typeface="黑体" panose="02010609060101010101" charset="-122"/>
              </a:rPr>
              <a:t>.</a:t>
            </a:r>
            <a:r>
              <a:rPr lang="zh-CN" altLang="en-US" sz="2400">
                <a:solidFill>
                  <a:srgbClr val="C00000"/>
                </a:solidFill>
                <a:latin typeface="黑体" panose="02010609060101010101" charset="-122"/>
                <a:ea typeface="黑体" panose="02010609060101010101" charset="-122"/>
                <a:cs typeface="黑体" panose="02010609060101010101" charset="-122"/>
                <a:sym typeface="+mn-ea"/>
              </a:rPr>
              <a:t>2013年1月中央政治局会议研究部署加强新形势下发展党员和党员管理工作。</a:t>
            </a:r>
            <a:endParaRPr lang="zh-CN" altLang="en-US" sz="2400">
              <a:solidFill>
                <a:srgbClr val="C00000"/>
              </a:solidFill>
              <a:latin typeface="黑体" panose="02010609060101010101" charset="-122"/>
              <a:ea typeface="黑体" panose="02010609060101010101" charset="-122"/>
              <a:cs typeface="黑体" panose="02010609060101010101" charset="-122"/>
              <a:sym typeface="+mn-ea"/>
            </a:endParaRPr>
          </a:p>
          <a:p>
            <a:pPr marL="0" indent="0" algn="l" defTabSz="508000" eaLnBrk="0" fontAlgn="base" hangingPunct="0">
              <a:lnSpc>
                <a:spcPct val="100000"/>
              </a:lnSpc>
              <a:buFontTx/>
              <a:buNone/>
            </a:pPr>
            <a:r>
              <a:rPr lang="en-US" altLang="zh-CN" sz="2400">
                <a:solidFill>
                  <a:srgbClr val="C00000"/>
                </a:solidFill>
                <a:latin typeface="黑体" panose="02010609060101010101" charset="-122"/>
                <a:ea typeface="黑体" panose="02010609060101010101" charset="-122"/>
                <a:cs typeface="黑体" panose="02010609060101010101" charset="-122"/>
                <a:sym typeface="+mn-ea"/>
              </a:rPr>
              <a:t>    3.2014</a:t>
            </a:r>
            <a:r>
              <a:rPr lang="zh-CN" altLang="en-US" sz="2400">
                <a:solidFill>
                  <a:srgbClr val="C00000"/>
                </a:solidFill>
                <a:latin typeface="黑体" panose="02010609060101010101" charset="-122"/>
                <a:ea typeface="黑体" panose="02010609060101010101" charset="-122"/>
                <a:cs typeface="黑体" panose="02010609060101010101" charset="-122"/>
                <a:sym typeface="+mn-ea"/>
              </a:rPr>
              <a:t>年</a:t>
            </a:r>
            <a:r>
              <a:rPr lang="en-US" altLang="zh-CN" sz="2400">
                <a:solidFill>
                  <a:srgbClr val="C00000"/>
                </a:solidFill>
                <a:latin typeface="黑体" panose="02010609060101010101" charset="-122"/>
                <a:ea typeface="黑体" panose="02010609060101010101" charset="-122"/>
                <a:cs typeface="黑体" panose="02010609060101010101" charset="-122"/>
                <a:sym typeface="+mn-ea"/>
              </a:rPr>
              <a:t>5</a:t>
            </a:r>
            <a:r>
              <a:rPr lang="zh-CN" altLang="en-US" sz="2400">
                <a:solidFill>
                  <a:srgbClr val="C00000"/>
                </a:solidFill>
                <a:latin typeface="黑体" panose="02010609060101010101" charset="-122"/>
                <a:ea typeface="黑体" panose="02010609060101010101" charset="-122"/>
                <a:cs typeface="黑体" panose="02010609060101010101" charset="-122"/>
                <a:sym typeface="+mn-ea"/>
              </a:rPr>
              <a:t>月</a:t>
            </a:r>
            <a:r>
              <a:rPr lang="en-US" altLang="zh-CN" sz="2400">
                <a:solidFill>
                  <a:srgbClr val="C00000"/>
                </a:solidFill>
                <a:latin typeface="黑体" panose="02010609060101010101" charset="-122"/>
                <a:ea typeface="黑体" panose="02010609060101010101" charset="-122"/>
                <a:cs typeface="黑体" panose="02010609060101010101" charset="-122"/>
                <a:sym typeface="+mn-ea"/>
              </a:rPr>
              <a:t>28</a:t>
            </a:r>
            <a:r>
              <a:rPr lang="zh-CN" altLang="en-US" sz="2400">
                <a:solidFill>
                  <a:srgbClr val="C00000"/>
                </a:solidFill>
                <a:latin typeface="黑体" panose="02010609060101010101" charset="-122"/>
                <a:ea typeface="黑体" panose="02010609060101010101" charset="-122"/>
                <a:cs typeface="黑体" panose="02010609060101010101" charset="-122"/>
                <a:sym typeface="+mn-ea"/>
              </a:rPr>
              <a:t>日，中央办公厅印发《中国共产党发展党员工作细则》，全面规范发展党员工作。</a:t>
            </a:r>
            <a:endParaRPr lang="zh-CN" altLang="en-US" sz="2400">
              <a:solidFill>
                <a:srgbClr val="C00000"/>
              </a:solidFill>
              <a:latin typeface="黑体" panose="02010609060101010101" charset="-122"/>
              <a:ea typeface="黑体" panose="02010609060101010101" charset="-122"/>
              <a:cs typeface="黑体" panose="02010609060101010101" charset="-122"/>
            </a:endParaRPr>
          </a:p>
          <a:p>
            <a:pPr marL="0" indent="0" algn="l" defTabSz="508000" eaLnBrk="0" fontAlgn="base" hangingPunct="0">
              <a:lnSpc>
                <a:spcPct val="100000"/>
              </a:lnSpc>
              <a:buFontTx/>
              <a:buNone/>
            </a:pPr>
            <a:r>
              <a:rPr lang="en-US" altLang="ko-KR" sz="2400">
                <a:solidFill>
                  <a:srgbClr val="C00000"/>
                </a:solidFill>
                <a:latin typeface="黑体" panose="02010609060101010101" charset="-122"/>
                <a:ea typeface="黑体" panose="02010609060101010101" charset="-122"/>
                <a:cs typeface="黑体" panose="02010609060101010101" charset="-122"/>
              </a:rPr>
              <a:t>    4.2017</a:t>
            </a:r>
            <a:r>
              <a:rPr lang="zh-CN" altLang="en-US" sz="2400">
                <a:solidFill>
                  <a:srgbClr val="C00000"/>
                </a:solidFill>
                <a:latin typeface="黑体" panose="02010609060101010101" charset="-122"/>
                <a:ea typeface="黑体" panose="02010609060101010101" charset="-122"/>
                <a:cs typeface="黑体" panose="02010609060101010101" charset="-122"/>
              </a:rPr>
              <a:t>年</a:t>
            </a:r>
            <a:r>
              <a:rPr lang="en-US" altLang="zh-CN" sz="2400">
                <a:solidFill>
                  <a:srgbClr val="C00000"/>
                </a:solidFill>
                <a:latin typeface="黑体" panose="02010609060101010101" charset="-122"/>
                <a:ea typeface="黑体" panose="02010609060101010101" charset="-122"/>
                <a:cs typeface="黑体" panose="02010609060101010101" charset="-122"/>
              </a:rPr>
              <a:t>10</a:t>
            </a:r>
            <a:r>
              <a:rPr lang="zh-CN" altLang="en-US" sz="2400">
                <a:solidFill>
                  <a:srgbClr val="C00000"/>
                </a:solidFill>
                <a:latin typeface="黑体" panose="02010609060101010101" charset="-122"/>
                <a:ea typeface="黑体" panose="02010609060101010101" charset="-122"/>
                <a:cs typeface="黑体" panose="02010609060101010101" charset="-122"/>
              </a:rPr>
              <a:t>月，党的十九大胜利召开，习近平新时代中国特色社会主义思想写入党章，国有企业党组织围绕企业生产经营工作开展工作。</a:t>
            </a:r>
            <a:endParaRPr lang="zh-CN" altLang="en-US" sz="2400">
              <a:solidFill>
                <a:srgbClr val="C00000"/>
              </a:solidFill>
              <a:latin typeface="黑体" panose="02010609060101010101" charset="-122"/>
              <a:ea typeface="黑体" panose="02010609060101010101" charset="-122"/>
              <a:cs typeface="黑体" panose="02010609060101010101" charset="-122"/>
            </a:endParaRPr>
          </a:p>
          <a:p>
            <a:pPr marL="0" indent="0" algn="l" defTabSz="508000" eaLnBrk="0" fontAlgn="base" hangingPunct="0">
              <a:lnSpc>
                <a:spcPct val="100000"/>
              </a:lnSpc>
              <a:buFontTx/>
              <a:buNone/>
            </a:pPr>
            <a:r>
              <a:rPr lang="en-US" altLang="zh-CN" sz="2400">
                <a:solidFill>
                  <a:srgbClr val="C00000"/>
                </a:solidFill>
                <a:latin typeface="黑体" panose="02010609060101010101" charset="-122"/>
                <a:ea typeface="黑体" panose="02010609060101010101" charset="-122"/>
                <a:cs typeface="黑体" panose="02010609060101010101" charset="-122"/>
              </a:rPr>
              <a:t>    5.2018</a:t>
            </a:r>
            <a:r>
              <a:rPr lang="zh-CN" altLang="en-US" sz="2400">
                <a:solidFill>
                  <a:srgbClr val="C00000"/>
                </a:solidFill>
                <a:latin typeface="黑体" panose="02010609060101010101" charset="-122"/>
                <a:ea typeface="黑体" panose="02010609060101010101" charset="-122"/>
                <a:cs typeface="黑体" panose="02010609060101010101" charset="-122"/>
              </a:rPr>
              <a:t>年</a:t>
            </a:r>
            <a:r>
              <a:rPr lang="en-US" altLang="zh-CN" sz="2400">
                <a:solidFill>
                  <a:srgbClr val="C00000"/>
                </a:solidFill>
                <a:latin typeface="黑体" panose="02010609060101010101" charset="-122"/>
                <a:ea typeface="黑体" panose="02010609060101010101" charset="-122"/>
                <a:cs typeface="黑体" panose="02010609060101010101" charset="-122"/>
              </a:rPr>
              <a:t>10</a:t>
            </a:r>
            <a:r>
              <a:rPr lang="zh-CN" altLang="en-US" sz="2400">
                <a:solidFill>
                  <a:srgbClr val="C00000"/>
                </a:solidFill>
                <a:latin typeface="黑体" panose="02010609060101010101" charset="-122"/>
                <a:ea typeface="黑体" panose="02010609060101010101" charset="-122"/>
                <a:cs typeface="黑体" panose="02010609060101010101" charset="-122"/>
              </a:rPr>
              <a:t>月</a:t>
            </a:r>
            <a:r>
              <a:rPr lang="en-US" altLang="zh-CN" sz="2400">
                <a:solidFill>
                  <a:srgbClr val="C00000"/>
                </a:solidFill>
                <a:latin typeface="黑体" panose="02010609060101010101" charset="-122"/>
                <a:ea typeface="黑体" panose="02010609060101010101" charset="-122"/>
                <a:cs typeface="黑体" panose="02010609060101010101" charset="-122"/>
              </a:rPr>
              <a:t>28</a:t>
            </a:r>
            <a:r>
              <a:rPr lang="zh-CN" altLang="en-US" sz="2400">
                <a:solidFill>
                  <a:srgbClr val="C00000"/>
                </a:solidFill>
                <a:latin typeface="黑体" panose="02010609060101010101" charset="-122"/>
                <a:ea typeface="黑体" panose="02010609060101010101" charset="-122"/>
                <a:cs typeface="黑体" panose="02010609060101010101" charset="-122"/>
              </a:rPr>
              <a:t>日，中共中央印发的《中国共产党支部工作条例（试行）》开始实施。</a:t>
            </a:r>
            <a:endParaRPr lang="zh-CN" altLang="en-US" sz="2400">
              <a:solidFill>
                <a:srgbClr val="C00000"/>
              </a:solidFill>
              <a:latin typeface="黑体" panose="02010609060101010101" charset="-122"/>
              <a:ea typeface="黑体" panose="02010609060101010101" charset="-122"/>
              <a:cs typeface="黑体" panose="02010609060101010101" charset="-122"/>
            </a:endParaRPr>
          </a:p>
          <a:p>
            <a:pPr marL="0" indent="0" algn="l" defTabSz="508000" eaLnBrk="0" fontAlgn="base" hangingPunct="0">
              <a:lnSpc>
                <a:spcPct val="100000"/>
              </a:lnSpc>
              <a:buFontTx/>
              <a:buNone/>
            </a:pPr>
            <a:r>
              <a:rPr lang="en-US" altLang="zh-CN" sz="2400">
                <a:solidFill>
                  <a:srgbClr val="C00000"/>
                </a:solidFill>
                <a:latin typeface="黑体" panose="02010609060101010101" charset="-122"/>
                <a:ea typeface="黑体" panose="02010609060101010101" charset="-122"/>
                <a:cs typeface="黑体" panose="02010609060101010101" charset="-122"/>
              </a:rPr>
              <a:t>    6.2019</a:t>
            </a:r>
            <a:r>
              <a:rPr lang="zh-CN" altLang="en-US" sz="2400">
                <a:solidFill>
                  <a:srgbClr val="C00000"/>
                </a:solidFill>
                <a:latin typeface="黑体" panose="02010609060101010101" charset="-122"/>
                <a:ea typeface="黑体" panose="02010609060101010101" charset="-122"/>
                <a:cs typeface="黑体" panose="02010609060101010101" charset="-122"/>
              </a:rPr>
              <a:t>年</a:t>
            </a:r>
            <a:r>
              <a:rPr lang="en-US" altLang="zh-CN" sz="2400">
                <a:solidFill>
                  <a:srgbClr val="C00000"/>
                </a:solidFill>
                <a:latin typeface="黑体" panose="02010609060101010101" charset="-122"/>
                <a:ea typeface="黑体" panose="02010609060101010101" charset="-122"/>
                <a:cs typeface="黑体" panose="02010609060101010101" charset="-122"/>
              </a:rPr>
              <a:t>11</a:t>
            </a:r>
            <a:r>
              <a:rPr lang="zh-CN" altLang="en-US" sz="2400">
                <a:solidFill>
                  <a:srgbClr val="C00000"/>
                </a:solidFill>
                <a:latin typeface="黑体" panose="02010609060101010101" charset="-122"/>
                <a:ea typeface="黑体" panose="02010609060101010101" charset="-122"/>
                <a:cs typeface="黑体" panose="02010609060101010101" charset="-122"/>
              </a:rPr>
              <a:t>月</a:t>
            </a:r>
            <a:r>
              <a:rPr lang="en-US" altLang="zh-CN" sz="2400">
                <a:solidFill>
                  <a:srgbClr val="C00000"/>
                </a:solidFill>
                <a:latin typeface="黑体" panose="02010609060101010101" charset="-122"/>
                <a:ea typeface="黑体" panose="02010609060101010101" charset="-122"/>
                <a:cs typeface="黑体" panose="02010609060101010101" charset="-122"/>
              </a:rPr>
              <a:t>30</a:t>
            </a:r>
            <a:r>
              <a:rPr lang="zh-CN" altLang="en-US" sz="2400">
                <a:solidFill>
                  <a:srgbClr val="C00000"/>
                </a:solidFill>
                <a:latin typeface="黑体" panose="02010609060101010101" charset="-122"/>
                <a:ea typeface="黑体" panose="02010609060101010101" charset="-122"/>
                <a:cs typeface="黑体" panose="02010609060101010101" charset="-122"/>
              </a:rPr>
              <a:t>日，中共中央印发的《中国共产党国有企业基层组织工作条例》开始实施。</a:t>
            </a:r>
            <a:endParaRPr lang="zh-CN" altLang="en-US" sz="2400">
              <a:solidFill>
                <a:srgbClr val="C00000"/>
              </a:solidFill>
              <a:latin typeface="黑体" panose="02010609060101010101" charset="-122"/>
              <a:ea typeface="黑体" panose="02010609060101010101" charset="-122"/>
              <a:cs typeface="黑体" panose="02010609060101010101" charset="-122"/>
            </a:endParaRPr>
          </a:p>
          <a:p>
            <a:pPr marL="0" indent="0" algn="l" defTabSz="508000" eaLnBrk="0" fontAlgn="base" hangingPunct="0">
              <a:lnSpc>
                <a:spcPct val="100000"/>
              </a:lnSpc>
              <a:buFontTx/>
              <a:buNone/>
            </a:pPr>
            <a:r>
              <a:rPr lang="en-US" altLang="zh-CN" sz="2400">
                <a:solidFill>
                  <a:srgbClr val="C00000"/>
                </a:solidFill>
                <a:latin typeface="黑体" panose="02010609060101010101" charset="-122"/>
                <a:ea typeface="黑体" panose="02010609060101010101" charset="-122"/>
                <a:cs typeface="黑体" panose="02010609060101010101" charset="-122"/>
              </a:rPr>
              <a:t>    7.2022</a:t>
            </a:r>
            <a:r>
              <a:rPr lang="zh-CN" altLang="en-US" sz="2400">
                <a:solidFill>
                  <a:srgbClr val="C00000"/>
                </a:solidFill>
                <a:latin typeface="黑体" panose="02010609060101010101" charset="-122"/>
                <a:ea typeface="黑体" panose="02010609060101010101" charset="-122"/>
                <a:cs typeface="黑体" panose="02010609060101010101" charset="-122"/>
              </a:rPr>
              <a:t>年</a:t>
            </a:r>
            <a:r>
              <a:rPr lang="en-US" altLang="zh-CN" sz="2400">
                <a:solidFill>
                  <a:srgbClr val="C00000"/>
                </a:solidFill>
                <a:latin typeface="黑体" panose="02010609060101010101" charset="-122"/>
                <a:ea typeface="黑体" panose="02010609060101010101" charset="-122"/>
                <a:cs typeface="黑体" panose="02010609060101010101" charset="-122"/>
              </a:rPr>
              <a:t>10</a:t>
            </a:r>
            <a:r>
              <a:rPr lang="zh-CN" altLang="en-US" sz="2400">
                <a:solidFill>
                  <a:srgbClr val="C00000"/>
                </a:solidFill>
                <a:latin typeface="黑体" panose="02010609060101010101" charset="-122"/>
                <a:ea typeface="黑体" panose="02010609060101010101" charset="-122"/>
                <a:cs typeface="黑体" panose="02010609060101010101" charset="-122"/>
              </a:rPr>
              <a:t>月，党的二十大胜利召开，会议对党章再次进行修订。</a:t>
            </a:r>
            <a:r>
              <a:rPr lang="en-US" altLang="zh-CN" sz="2400">
                <a:solidFill>
                  <a:srgbClr val="C00000"/>
                </a:solidFill>
                <a:latin typeface="黑体" panose="02010609060101010101" charset="-122"/>
                <a:ea typeface="黑体" panose="02010609060101010101" charset="-122"/>
                <a:cs typeface="黑体" panose="02010609060101010101" charset="-122"/>
              </a:rPr>
              <a:t>           </a:t>
            </a:r>
            <a:endParaRPr lang="en-US" altLang="zh-CN" sz="2400">
              <a:solidFill>
                <a:srgbClr val="C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3" name="Rectangle 96"/>
          <p:cNvSpPr/>
          <p:nvPr/>
        </p:nvSpPr>
        <p:spPr>
          <a:xfrm>
            <a:off x="1557655" y="638175"/>
            <a:ext cx="2177415" cy="534035"/>
          </a:xfrm>
          <a:prstGeom prst="rect">
            <a:avLst/>
          </a:prstGeom>
        </p:spPr>
        <p:txBody>
          <a:bodyPr wrap="square">
            <a:spAutoFit/>
          </a:bodyPr>
          <a:p>
            <a:pPr fontAlgn="base">
              <a:lnSpc>
                <a:spcPct val="120000"/>
              </a:lnSpc>
              <a:spcBef>
                <a:spcPts val="0"/>
              </a:spcBef>
              <a:spcAft>
                <a:spcPts val="0"/>
              </a:spcAft>
            </a:pPr>
            <a:r>
              <a:rPr lang="zh-CN" altLang="en-US" sz="2400" dirty="0">
                <a:solidFill>
                  <a:srgbClr val="FF0000"/>
                </a:solidFill>
                <a:latin typeface="方正小标宋_GBK" panose="03000509000000000000" charset="-122"/>
                <a:ea typeface="方正小标宋_GBK" panose="03000509000000000000" charset="-122"/>
                <a:cs typeface="+mn-ea"/>
                <a:sym typeface="Arial" panose="020B0704020202020204" pitchFamily="34" charset="0"/>
              </a:rPr>
              <a:t>思想汇报</a:t>
            </a:r>
            <a:endParaRPr lang="zh-CN" sz="2000" dirty="0">
              <a:solidFill>
                <a:schemeClr val="tx1"/>
              </a:solidFill>
              <a:latin typeface="方正小标宋_GBK" panose="03000509000000000000" charset="-122"/>
              <a:ea typeface="方正小标宋_GBK" panose="03000509000000000000" charset="-122"/>
              <a:cs typeface="+mn-ea"/>
              <a:sym typeface="Arial" panose="020B0704020202020204" pitchFamily="34" charset="0"/>
            </a:endParaRPr>
          </a:p>
        </p:txBody>
      </p:sp>
      <p:pic>
        <p:nvPicPr>
          <p:cNvPr id="4" name="图片 3"/>
          <p:cNvPicPr>
            <a:picLocks noChangeAspect="1"/>
          </p:cNvPicPr>
          <p:nvPr/>
        </p:nvPicPr>
        <p:blipFill>
          <a:blip r:embed="rId2"/>
          <a:stretch>
            <a:fillRect/>
          </a:stretch>
        </p:blipFill>
        <p:spPr>
          <a:xfrm>
            <a:off x="3983355" y="353060"/>
            <a:ext cx="5699125" cy="6151880"/>
          </a:xfrm>
          <a:prstGeom prst="rect">
            <a:avLst/>
          </a:prstGeom>
        </p:spPr>
      </p:pic>
      <p:sp>
        <p:nvSpPr>
          <p:cNvPr id="5" name="文本框 4"/>
          <p:cNvSpPr txBox="1"/>
          <p:nvPr/>
        </p:nvSpPr>
        <p:spPr>
          <a:xfrm>
            <a:off x="629920" y="2914650"/>
            <a:ext cx="455549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r>
              <a:rPr lang="en-US" altLang="zh-CN"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   </a:t>
            </a:r>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这样的思想汇报</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合不合格</a:t>
            </a:r>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p:txBody>
      </p:sp>
      <p:pic>
        <p:nvPicPr>
          <p:cNvPr id="6" name="图片 5"/>
          <p:cNvPicPr>
            <a:picLocks noChangeAspect="1"/>
          </p:cNvPicPr>
          <p:nvPr/>
        </p:nvPicPr>
        <p:blipFill>
          <a:blip r:embed="rId3"/>
          <a:stretch>
            <a:fillRect/>
          </a:stretch>
        </p:blipFill>
        <p:spPr>
          <a:xfrm>
            <a:off x="306070" y="353060"/>
            <a:ext cx="6082030" cy="6082030"/>
          </a:xfrm>
          <a:prstGeom prst="rect">
            <a:avLst/>
          </a:prstGeom>
        </p:spPr>
      </p:pic>
      <p:pic>
        <p:nvPicPr>
          <p:cNvPr id="7" name="图片 6"/>
          <p:cNvPicPr>
            <a:picLocks noChangeAspect="1"/>
          </p:cNvPicPr>
          <p:nvPr/>
        </p:nvPicPr>
        <p:blipFill>
          <a:blip r:embed="rId4"/>
          <a:stretch>
            <a:fillRect/>
          </a:stretch>
        </p:blipFill>
        <p:spPr>
          <a:xfrm>
            <a:off x="6230620" y="1662430"/>
            <a:ext cx="5696585" cy="43091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96"/>
          <p:cNvSpPr/>
          <p:nvPr/>
        </p:nvSpPr>
        <p:spPr>
          <a:xfrm>
            <a:off x="2527300" y="1631315"/>
            <a:ext cx="7232015" cy="521970"/>
          </a:xfrm>
          <a:prstGeom prst="rect">
            <a:avLst/>
          </a:prstGeom>
        </p:spPr>
        <p:txBody>
          <a:bodyPr wrap="square">
            <a:spAutoFit/>
          </a:bodyPr>
          <a:lstStyle/>
          <a:p>
            <a:pPr fontAlgn="base">
              <a:lnSpc>
                <a:spcPct val="100000"/>
              </a:lnSpc>
            </a:pPr>
            <a:r>
              <a:rPr lang="zh-CN" sz="2800" dirty="0">
                <a:solidFill>
                  <a:schemeClr val="tx1">
                    <a:lumMod val="85000"/>
                    <a:lumOff val="15000"/>
                  </a:schemeClr>
                </a:solidFill>
                <a:latin typeface="方正小标宋_GBK" panose="03000509000000000000" charset="-122"/>
                <a:ea typeface="方正小标宋_GBK" panose="03000509000000000000" charset="-122"/>
                <a:cs typeface="方正小标宋_GBK" panose="03000509000000000000" charset="-122"/>
                <a:sym typeface="Arial" panose="020B0704020202020204" pitchFamily="34" charset="0"/>
              </a:rPr>
              <a:t>半年思想汇报存在问题及简化工作技巧：</a:t>
            </a:r>
            <a:endParaRPr lang="zh-CN" sz="2800" dirty="0">
              <a:solidFill>
                <a:schemeClr val="tx1">
                  <a:lumMod val="85000"/>
                  <a:lumOff val="15000"/>
                </a:schemeClr>
              </a:solidFill>
              <a:latin typeface="方正小标宋_GBK" panose="03000509000000000000" charset="-122"/>
              <a:ea typeface="方正小标宋_GBK" panose="03000509000000000000" charset="-122"/>
              <a:cs typeface="方正小标宋_GBK" panose="03000509000000000000" charset="-122"/>
              <a:sym typeface="Arial" panose="020B0704020202020204" pitchFamily="34" charset="0"/>
            </a:endParaRPr>
          </a:p>
        </p:txBody>
      </p:sp>
      <p:grpSp>
        <p:nvGrpSpPr>
          <p:cNvPr id="142" name="组合 141"/>
          <p:cNvGrpSpPr/>
          <p:nvPr/>
        </p:nvGrpSpPr>
        <p:grpSpPr>
          <a:xfrm>
            <a:off x="1569426" y="1531831"/>
            <a:ext cx="693738" cy="693737"/>
            <a:chOff x="4241800" y="4921661"/>
            <a:chExt cx="693738" cy="693737"/>
          </a:xfrm>
        </p:grpSpPr>
        <p:sp>
          <p:nvSpPr>
            <p:cNvPr id="120" name="Oval 58@|1FFC:4308095|FBC:16777215|LFC:16777215|LBC:16777215"/>
            <p:cNvSpPr>
              <a:spLocks noChangeArrowheads="1"/>
            </p:cNvSpPr>
            <p:nvPr/>
          </p:nvSpPr>
          <p:spPr bwMode="auto">
            <a:xfrm rot="7432715">
              <a:off x="4241800" y="4921661"/>
              <a:ext cx="693737" cy="693738"/>
            </a:xfrm>
            <a:prstGeom prst="ellipse">
              <a:avLst/>
            </a:prstGeom>
            <a:solidFill>
              <a:srgbClr val="E61817"/>
            </a:solidFill>
            <a:ln>
              <a:noFill/>
            </a:ln>
            <a:effectLst>
              <a:outerShdw blurRad="63500" algn="ctr" rotWithShape="0">
                <a:prstClr val="black">
                  <a:alpha val="40000"/>
                </a:prstClr>
              </a:outerShdw>
            </a:effectLst>
          </p:spPr>
          <p:txBody>
            <a:bodyPr anchor="ctr"/>
            <a:lstStyle>
              <a:lvl1pPr>
                <a:defRPr>
                  <a:solidFill>
                    <a:schemeClr val="tx1"/>
                  </a:solidFill>
                  <a:latin typeface="Calibri" panose="020F0502020204030204" charset="0"/>
                  <a:ea typeface="宋体" pitchFamily="2" charset="-122"/>
                </a:defRPr>
              </a:lvl1pPr>
              <a:lvl2pPr marL="742950" indent="-285750">
                <a:defRPr>
                  <a:solidFill>
                    <a:schemeClr val="tx1"/>
                  </a:solidFill>
                  <a:latin typeface="Calibri" panose="020F0502020204030204" charset="0"/>
                  <a:ea typeface="宋体" pitchFamily="2" charset="-122"/>
                </a:defRPr>
              </a:lvl2pPr>
              <a:lvl3pPr marL="1143000" indent="-228600">
                <a:defRPr>
                  <a:solidFill>
                    <a:schemeClr val="tx1"/>
                  </a:solidFill>
                  <a:latin typeface="Calibri" panose="020F0502020204030204" charset="0"/>
                  <a:ea typeface="宋体" pitchFamily="2" charset="-122"/>
                </a:defRPr>
              </a:lvl3pPr>
              <a:lvl4pPr marL="1600200" indent="-228600">
                <a:defRPr>
                  <a:solidFill>
                    <a:schemeClr val="tx1"/>
                  </a:solidFill>
                  <a:latin typeface="Calibri" panose="020F0502020204030204" charset="0"/>
                  <a:ea typeface="宋体" pitchFamily="2" charset="-122"/>
                </a:defRPr>
              </a:lvl4pPr>
              <a:lvl5pPr marL="2057400" indent="-228600">
                <a:defRPr>
                  <a:solidFill>
                    <a:schemeClr val="tx1"/>
                  </a:solidFill>
                  <a:latin typeface="Calibri" panose="020F0502020204030204" charset="0"/>
                  <a:ea typeface="宋体" pitchFamily="2" charset="-122"/>
                </a:defRPr>
              </a:lvl5pPr>
              <a:lvl6pPr marL="2514600" indent="-228600" eaLnBrk="0" fontAlgn="base" hangingPunct="0">
                <a:spcBef>
                  <a:spcPct val="0"/>
                </a:spcBef>
                <a:spcAft>
                  <a:spcPct val="0"/>
                </a:spcAft>
                <a:buFont typeface="Arial" panose="020B0704020202020204" pitchFamily="34" charset="0"/>
                <a:defRPr>
                  <a:solidFill>
                    <a:schemeClr val="tx1"/>
                  </a:solidFill>
                  <a:latin typeface="Calibri" panose="020F0502020204030204" charset="0"/>
                  <a:ea typeface="宋体" pitchFamily="2" charset="-122"/>
                </a:defRPr>
              </a:lvl6pPr>
              <a:lvl7pPr marL="2971800" indent="-228600" eaLnBrk="0" fontAlgn="base" hangingPunct="0">
                <a:spcBef>
                  <a:spcPct val="0"/>
                </a:spcBef>
                <a:spcAft>
                  <a:spcPct val="0"/>
                </a:spcAft>
                <a:buFont typeface="Arial" panose="020B0704020202020204" pitchFamily="34" charset="0"/>
                <a:defRPr>
                  <a:solidFill>
                    <a:schemeClr val="tx1"/>
                  </a:solidFill>
                  <a:latin typeface="Calibri" panose="020F0502020204030204" charset="0"/>
                  <a:ea typeface="宋体" pitchFamily="2" charset="-122"/>
                </a:defRPr>
              </a:lvl7pPr>
              <a:lvl8pPr marL="3429000" indent="-228600" eaLnBrk="0" fontAlgn="base" hangingPunct="0">
                <a:spcBef>
                  <a:spcPct val="0"/>
                </a:spcBef>
                <a:spcAft>
                  <a:spcPct val="0"/>
                </a:spcAft>
                <a:buFont typeface="Arial" panose="020B0704020202020204" pitchFamily="34" charset="0"/>
                <a:defRPr>
                  <a:solidFill>
                    <a:schemeClr val="tx1"/>
                  </a:solidFill>
                  <a:latin typeface="Calibri" panose="020F0502020204030204" charset="0"/>
                  <a:ea typeface="宋体" pitchFamily="2" charset="-122"/>
                </a:defRPr>
              </a:lvl8pPr>
              <a:lvl9pPr marL="3886200" indent="-228600" eaLnBrk="0" fontAlgn="base" hangingPunct="0">
                <a:spcBef>
                  <a:spcPct val="0"/>
                </a:spcBef>
                <a:spcAft>
                  <a:spcPct val="0"/>
                </a:spcAft>
                <a:buFont typeface="Arial" panose="020B0704020202020204" pitchFamily="34" charset="0"/>
                <a:defRPr>
                  <a:solidFill>
                    <a:schemeClr val="tx1"/>
                  </a:solidFill>
                  <a:latin typeface="Calibri" panose="020F0502020204030204" charset="0"/>
                  <a:ea typeface="宋体" pitchFamily="2" charset="-122"/>
                </a:defRPr>
              </a:lvl9pPr>
            </a:lstStyle>
            <a:p>
              <a:pPr algn="ctr" eaLnBrk="1" hangingPunct="1"/>
              <a:endParaRPr lang="zh-CN" altLang="en-US" sz="2400" b="1">
                <a:solidFill>
                  <a:srgbClr val="FFFFFF"/>
                </a:solidFill>
                <a:sym typeface="Arial" panose="020B0704020202020204" pitchFamily="34" charset="0"/>
              </a:endParaRPr>
            </a:p>
          </p:txBody>
        </p:sp>
        <p:sp>
          <p:nvSpPr>
            <p:cNvPr id="129" name="Freeform 436"/>
            <p:cNvSpPr>
              <a:spLocks noEditPoints="1"/>
            </p:cNvSpPr>
            <p:nvPr/>
          </p:nvSpPr>
          <p:spPr bwMode="auto">
            <a:xfrm>
              <a:off x="4443413" y="5118511"/>
              <a:ext cx="282575" cy="330200"/>
            </a:xfrm>
            <a:custGeom>
              <a:avLst/>
              <a:gdLst>
                <a:gd name="T0" fmla="*/ 2147483647 w 469"/>
                <a:gd name="T1" fmla="*/ 0 h 545"/>
                <a:gd name="T2" fmla="*/ 2147483647 w 469"/>
                <a:gd name="T3" fmla="*/ 2147483647 h 545"/>
                <a:gd name="T4" fmla="*/ 2147483647 w 469"/>
                <a:gd name="T5" fmla="*/ 2147483647 h 545"/>
                <a:gd name="T6" fmla="*/ 2147483647 w 469"/>
                <a:gd name="T7" fmla="*/ 2147483647 h 545"/>
                <a:gd name="T8" fmla="*/ 2147483647 w 469"/>
                <a:gd name="T9" fmla="*/ 2147483647 h 545"/>
                <a:gd name="T10" fmla="*/ 2147483647 w 469"/>
                <a:gd name="T11" fmla="*/ 2147483647 h 545"/>
                <a:gd name="T12" fmla="*/ 2147483647 w 469"/>
                <a:gd name="T13" fmla="*/ 0 h 545"/>
                <a:gd name="T14" fmla="*/ 2147483647 w 469"/>
                <a:gd name="T15" fmla="*/ 2147483647 h 545"/>
                <a:gd name="T16" fmla="*/ 2147483647 w 469"/>
                <a:gd name="T17" fmla="*/ 2147483647 h 545"/>
                <a:gd name="T18" fmla="*/ 2147483647 w 469"/>
                <a:gd name="T19" fmla="*/ 2147483647 h 545"/>
                <a:gd name="T20" fmla="*/ 2147483647 w 469"/>
                <a:gd name="T21" fmla="*/ 2147483647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9" h="545">
                  <a:moveTo>
                    <a:pt x="335" y="0"/>
                  </a:moveTo>
                  <a:cubicBezTo>
                    <a:pt x="250" y="139"/>
                    <a:pt x="184" y="71"/>
                    <a:pt x="86" y="171"/>
                  </a:cubicBezTo>
                  <a:cubicBezTo>
                    <a:pt x="0" y="260"/>
                    <a:pt x="30" y="366"/>
                    <a:pt x="102" y="403"/>
                  </a:cubicBezTo>
                  <a:cubicBezTo>
                    <a:pt x="174" y="366"/>
                    <a:pt x="247" y="285"/>
                    <a:pt x="301" y="166"/>
                  </a:cubicBezTo>
                  <a:cubicBezTo>
                    <a:pt x="301" y="166"/>
                    <a:pt x="350" y="316"/>
                    <a:pt x="201" y="460"/>
                  </a:cubicBezTo>
                  <a:cubicBezTo>
                    <a:pt x="273" y="545"/>
                    <a:pt x="397" y="486"/>
                    <a:pt x="431" y="350"/>
                  </a:cubicBezTo>
                  <a:cubicBezTo>
                    <a:pt x="469" y="203"/>
                    <a:pt x="371" y="54"/>
                    <a:pt x="335" y="0"/>
                  </a:cubicBezTo>
                  <a:close/>
                  <a:moveTo>
                    <a:pt x="25" y="483"/>
                  </a:moveTo>
                  <a:cubicBezTo>
                    <a:pt x="25" y="485"/>
                    <a:pt x="26" y="512"/>
                    <a:pt x="62" y="512"/>
                  </a:cubicBezTo>
                  <a:cubicBezTo>
                    <a:pt x="88" y="512"/>
                    <a:pt x="221" y="440"/>
                    <a:pt x="289" y="252"/>
                  </a:cubicBezTo>
                  <a:cubicBezTo>
                    <a:pt x="186" y="435"/>
                    <a:pt x="36" y="480"/>
                    <a:pt x="25" y="483"/>
                  </a:cubicBezTo>
                  <a:close/>
                </a:path>
              </a:pathLst>
            </a:custGeom>
            <a:solidFill>
              <a:schemeClr val="bg1"/>
            </a:solidFill>
            <a:ln>
              <a:noFill/>
            </a:ln>
          </p:spPr>
          <p:txBody>
            <a:bodyPr lIns="109728" tIns="54864" rIns="109728" bIns="54864"/>
            <a:lstStyle/>
            <a:p>
              <a:endParaRPr lang="zh-CN" altLang="en-US"/>
            </a:p>
          </p:txBody>
        </p:sp>
      </p:grpSp>
      <p:sp>
        <p:nvSpPr>
          <p:cNvPr id="11" name="Rectangle 96"/>
          <p:cNvSpPr/>
          <p:nvPr/>
        </p:nvSpPr>
        <p:spPr>
          <a:xfrm>
            <a:off x="1771015" y="2360295"/>
            <a:ext cx="7512050" cy="2091690"/>
          </a:xfrm>
          <a:prstGeom prst="rect">
            <a:avLst/>
          </a:prstGeom>
        </p:spPr>
        <p:txBody>
          <a:bodyPr wrap="square">
            <a:spAutoFit/>
          </a:bodyPr>
          <a:p>
            <a:pPr fontAlgn="base">
              <a:lnSpc>
                <a:spcPct val="100000"/>
              </a:lnSpc>
            </a:pPr>
            <a:r>
              <a:rPr lang="zh-CN" altLang="en-US" sz="2600" b="1" dirty="0">
                <a:solidFill>
                  <a:srgbClr val="C00000"/>
                </a:solidFill>
                <a:latin typeface="楷体" panose="02010609060101010101" charset="-122"/>
                <a:ea typeface="楷体" panose="02010609060101010101" charset="-122"/>
                <a:cs typeface="楷体" panose="02010609060101010101" charset="-122"/>
                <a:sym typeface="Arial" panose="020B0704020202020204" pitchFamily="34" charset="0"/>
              </a:rPr>
              <a:t>问  题：</a:t>
            </a:r>
            <a:endParaRPr lang="zh-CN" altLang="en-US" sz="2600" b="1" dirty="0">
              <a:solidFill>
                <a:srgbClr val="C00000"/>
              </a:solidFill>
              <a:latin typeface="楷体" panose="02010609060101010101" charset="-122"/>
              <a:ea typeface="楷体" panose="02010609060101010101" charset="-122"/>
              <a:cs typeface="楷体" panose="02010609060101010101" charset="-122"/>
              <a:sym typeface="Arial" panose="020B0704020202020204" pitchFamily="34" charset="0"/>
            </a:endParaRPr>
          </a:p>
          <a:p>
            <a:pPr fontAlgn="base">
              <a:lnSpc>
                <a:spcPct val="100000"/>
              </a:lnSpc>
            </a:pPr>
            <a:r>
              <a:rPr lang="en-US" altLang="zh-CN" sz="2600" dirty="0">
                <a:solidFill>
                  <a:srgbClr val="C00000"/>
                </a:solidFill>
                <a:latin typeface="楷体" panose="02010609060101010101" charset="-122"/>
                <a:ea typeface="楷体" panose="02010609060101010101" charset="-122"/>
                <a:cs typeface="楷体" panose="02010609060101010101" charset="-122"/>
                <a:sym typeface="Arial" panose="020B0704020202020204" pitchFamily="34" charset="0"/>
              </a:rPr>
              <a:t>    1.</a:t>
            </a:r>
            <a:r>
              <a:rPr lang="zh-CN" altLang="en-US" sz="2600" dirty="0">
                <a:solidFill>
                  <a:srgbClr val="C00000"/>
                </a:solidFill>
                <a:latin typeface="楷体" panose="02010609060101010101" charset="-122"/>
                <a:ea typeface="楷体" panose="02010609060101010101" charset="-122"/>
                <a:cs typeface="楷体" panose="02010609060101010101" charset="-122"/>
                <a:sym typeface="Arial" panose="020B0704020202020204" pitchFamily="34" charset="0"/>
              </a:rPr>
              <a:t>思想汇报为打印件；</a:t>
            </a:r>
            <a:endParaRPr lang="en-US" altLang="zh-CN" sz="2600" dirty="0">
              <a:solidFill>
                <a:srgbClr val="C00000"/>
              </a:solidFill>
              <a:latin typeface="楷体" panose="02010609060101010101" charset="-122"/>
              <a:ea typeface="楷体" panose="02010609060101010101" charset="-122"/>
              <a:cs typeface="楷体" panose="02010609060101010101" charset="-122"/>
              <a:sym typeface="Arial" panose="020B0704020202020204" pitchFamily="34" charset="0"/>
            </a:endParaRPr>
          </a:p>
          <a:p>
            <a:pPr fontAlgn="base">
              <a:lnSpc>
                <a:spcPct val="100000"/>
              </a:lnSpc>
            </a:pPr>
            <a:r>
              <a:rPr lang="en-US" altLang="zh-CN" sz="2600" dirty="0">
                <a:solidFill>
                  <a:srgbClr val="C00000"/>
                </a:solidFill>
                <a:latin typeface="楷体" panose="02010609060101010101" charset="-122"/>
                <a:ea typeface="楷体" panose="02010609060101010101" charset="-122"/>
                <a:cs typeface="楷体" panose="02010609060101010101" charset="-122"/>
                <a:sym typeface="Arial" panose="020B0704020202020204" pitchFamily="34" charset="0"/>
              </a:rPr>
              <a:t>    2.</a:t>
            </a:r>
            <a:r>
              <a:rPr lang="zh-CN" sz="2600" dirty="0">
                <a:solidFill>
                  <a:srgbClr val="C00000"/>
                </a:solidFill>
                <a:latin typeface="楷体" panose="02010609060101010101" charset="-122"/>
                <a:ea typeface="楷体" panose="02010609060101010101" charset="-122"/>
                <a:cs typeface="楷体" panose="02010609060101010101" charset="-122"/>
                <a:sym typeface="Arial" panose="020B0704020202020204" pitchFamily="34" charset="0"/>
              </a:rPr>
              <a:t>未结合个人思想、工作、学习实际；</a:t>
            </a:r>
            <a:endParaRPr lang="zh-CN" sz="2600" dirty="0">
              <a:solidFill>
                <a:srgbClr val="C00000"/>
              </a:solidFill>
              <a:latin typeface="楷体" panose="02010609060101010101" charset="-122"/>
              <a:ea typeface="楷体" panose="02010609060101010101" charset="-122"/>
              <a:cs typeface="楷体" panose="02010609060101010101" charset="-122"/>
              <a:sym typeface="Arial" panose="020B0704020202020204" pitchFamily="34" charset="0"/>
            </a:endParaRPr>
          </a:p>
          <a:p>
            <a:pPr fontAlgn="base">
              <a:lnSpc>
                <a:spcPct val="100000"/>
              </a:lnSpc>
            </a:pPr>
            <a:r>
              <a:rPr lang="zh-CN" sz="2600" dirty="0">
                <a:solidFill>
                  <a:srgbClr val="C00000"/>
                </a:solidFill>
                <a:latin typeface="楷体" panose="02010609060101010101" charset="-122"/>
                <a:ea typeface="楷体" panose="02010609060101010101" charset="-122"/>
                <a:cs typeface="楷体" panose="02010609060101010101" charset="-122"/>
                <a:sym typeface="Arial" panose="020B0704020202020204" pitchFamily="34" charset="0"/>
              </a:rPr>
              <a:t>    </a:t>
            </a:r>
            <a:r>
              <a:rPr lang="en-US" altLang="zh-CN" sz="2600" dirty="0">
                <a:solidFill>
                  <a:srgbClr val="C00000"/>
                </a:solidFill>
                <a:latin typeface="楷体" panose="02010609060101010101" charset="-122"/>
                <a:ea typeface="楷体" panose="02010609060101010101" charset="-122"/>
                <a:cs typeface="楷体" panose="02010609060101010101" charset="-122"/>
                <a:sym typeface="Arial" panose="020B0704020202020204" pitchFamily="34" charset="0"/>
              </a:rPr>
              <a:t>3.</a:t>
            </a:r>
            <a:r>
              <a:rPr lang="zh-CN" altLang="en-US" sz="2600" dirty="0">
                <a:solidFill>
                  <a:srgbClr val="C00000"/>
                </a:solidFill>
                <a:latin typeface="楷体" panose="02010609060101010101" charset="-122"/>
                <a:ea typeface="楷体" panose="02010609060101010101" charset="-122"/>
                <a:cs typeface="楷体" panose="02010609060101010101" charset="-122"/>
                <a:sym typeface="Arial" panose="020B0704020202020204" pitchFamily="34" charset="0"/>
              </a:rPr>
              <a:t>支部书记未审核签批；</a:t>
            </a:r>
            <a:endParaRPr lang="zh-CN" altLang="en-US" sz="2600" dirty="0">
              <a:solidFill>
                <a:srgbClr val="C00000"/>
              </a:solidFill>
              <a:latin typeface="楷体" panose="02010609060101010101" charset="-122"/>
              <a:ea typeface="楷体" panose="02010609060101010101" charset="-122"/>
              <a:cs typeface="楷体" panose="02010609060101010101" charset="-122"/>
              <a:sym typeface="Arial" panose="020B0704020202020204" pitchFamily="34" charset="0"/>
            </a:endParaRPr>
          </a:p>
          <a:p>
            <a:pPr fontAlgn="base">
              <a:lnSpc>
                <a:spcPct val="100000"/>
              </a:lnSpc>
            </a:pPr>
            <a:r>
              <a:rPr lang="zh-CN" altLang="en-US" sz="2600" dirty="0">
                <a:solidFill>
                  <a:srgbClr val="C00000"/>
                </a:solidFill>
                <a:latin typeface="楷体" panose="02010609060101010101" charset="-122"/>
                <a:ea typeface="楷体" panose="02010609060101010101" charset="-122"/>
                <a:cs typeface="楷体" panose="02010609060101010101" charset="-122"/>
                <a:sym typeface="Arial" panose="020B0704020202020204" pitchFamily="34" charset="0"/>
              </a:rPr>
              <a:t>    </a:t>
            </a:r>
            <a:r>
              <a:rPr lang="en-US" altLang="zh-CN" sz="2600" dirty="0">
                <a:solidFill>
                  <a:srgbClr val="C00000"/>
                </a:solidFill>
                <a:latin typeface="楷体" panose="02010609060101010101" charset="-122"/>
                <a:ea typeface="楷体" panose="02010609060101010101" charset="-122"/>
                <a:cs typeface="楷体" panose="02010609060101010101" charset="-122"/>
                <a:sym typeface="Arial" panose="020B0704020202020204" pitchFamily="34" charset="0"/>
              </a:rPr>
              <a:t>4.</a:t>
            </a:r>
            <a:r>
              <a:rPr lang="zh-CN" altLang="en-US" sz="2600" dirty="0">
                <a:solidFill>
                  <a:srgbClr val="C00000"/>
                </a:solidFill>
                <a:latin typeface="楷体" panose="02010609060101010101" charset="-122"/>
                <a:ea typeface="楷体" panose="02010609060101010101" charset="-122"/>
                <a:cs typeface="楷体" panose="02010609060101010101" charset="-122"/>
                <a:sym typeface="Arial" panose="020B0704020202020204" pitchFamily="34" charset="0"/>
              </a:rPr>
              <a:t>思想汇报上交不及时、不齐全。</a:t>
            </a:r>
            <a:endParaRPr lang="zh-CN" altLang="en-US" sz="2600" dirty="0">
              <a:solidFill>
                <a:srgbClr val="C00000"/>
              </a:solidFill>
              <a:latin typeface="楷体" panose="02010609060101010101" charset="-122"/>
              <a:ea typeface="楷体" panose="02010609060101010101" charset="-122"/>
              <a:cs typeface="楷体" panose="02010609060101010101" charset="-122"/>
              <a:sym typeface="Arial" panose="020B0704020202020204" pitchFamily="34" charset="0"/>
            </a:endParaRPr>
          </a:p>
        </p:txBody>
      </p:sp>
      <p:sp>
        <p:nvSpPr>
          <p:cNvPr id="14" name="Rectangle 96"/>
          <p:cNvSpPr/>
          <p:nvPr/>
        </p:nvSpPr>
        <p:spPr>
          <a:xfrm>
            <a:off x="1898015" y="4549775"/>
            <a:ext cx="9025255" cy="1691640"/>
          </a:xfrm>
          <a:prstGeom prst="rect">
            <a:avLst/>
          </a:prstGeom>
        </p:spPr>
        <p:txBody>
          <a:bodyPr wrap="square">
            <a:spAutoFit/>
          </a:bodyPr>
          <a:p>
            <a:pPr fontAlgn="base">
              <a:lnSpc>
                <a:spcPct val="100000"/>
              </a:lnSpc>
            </a:pPr>
            <a:r>
              <a:rPr lang="zh-CN" altLang="en-US" sz="2600" b="1" dirty="0">
                <a:solidFill>
                  <a:schemeClr val="tx1">
                    <a:lumMod val="85000"/>
                    <a:lumOff val="15000"/>
                  </a:schemeClr>
                </a:solidFill>
                <a:latin typeface="楷体" panose="02010609060101010101" charset="-122"/>
                <a:ea typeface="楷体" panose="02010609060101010101" charset="-122"/>
                <a:cs typeface="楷体" panose="02010609060101010101" charset="-122"/>
                <a:sym typeface="Arial" panose="020B0704020202020204" pitchFamily="34" charset="0"/>
              </a:rPr>
              <a:t>简化工作技巧：</a:t>
            </a:r>
            <a:endParaRPr lang="zh-CN" altLang="en-US" sz="2600" b="1" dirty="0">
              <a:solidFill>
                <a:schemeClr val="tx1">
                  <a:lumMod val="85000"/>
                  <a:lumOff val="15000"/>
                </a:schemeClr>
              </a:solidFill>
              <a:latin typeface="楷体" panose="02010609060101010101" charset="-122"/>
              <a:ea typeface="楷体" panose="02010609060101010101" charset="-122"/>
              <a:cs typeface="楷体" panose="02010609060101010101" charset="-122"/>
              <a:sym typeface="Arial" panose="020B0704020202020204" pitchFamily="34" charset="0"/>
            </a:endParaRPr>
          </a:p>
          <a:p>
            <a:pPr fontAlgn="base">
              <a:lnSpc>
                <a:spcPct val="100000"/>
              </a:lnSpc>
            </a:pPr>
            <a:r>
              <a:rPr lang="en-US" altLang="zh-CN" sz="2600" dirty="0">
                <a:solidFill>
                  <a:schemeClr val="tx1">
                    <a:lumMod val="85000"/>
                    <a:lumOff val="15000"/>
                  </a:schemeClr>
                </a:solidFill>
                <a:latin typeface="楷体" panose="02010609060101010101" charset="-122"/>
                <a:ea typeface="楷体" panose="02010609060101010101" charset="-122"/>
                <a:cs typeface="楷体" panose="02010609060101010101" charset="-122"/>
                <a:sym typeface="Arial" panose="020B0704020202020204" pitchFamily="34" charset="0"/>
              </a:rPr>
              <a:t>    </a:t>
            </a:r>
            <a:r>
              <a:rPr lang="zh-CN" altLang="en-US" sz="2600" dirty="0">
                <a:solidFill>
                  <a:schemeClr val="tx1">
                    <a:lumMod val="85000"/>
                    <a:lumOff val="15000"/>
                  </a:schemeClr>
                </a:solidFill>
                <a:latin typeface="楷体" panose="02010609060101010101" charset="-122"/>
                <a:ea typeface="楷体" panose="02010609060101010101" charset="-122"/>
                <a:cs typeface="楷体" panose="02010609060101010101" charset="-122"/>
                <a:sym typeface="Arial" panose="020B0704020202020204" pitchFamily="34" charset="0"/>
              </a:rPr>
              <a:t>半年思想汇报与组织生活会上汇报的个人情况、民主评议时的党性分析材料本质上都是相同的，因此，党支部要求党员每年扎实手写撰写两份思想汇报即可。</a:t>
            </a:r>
            <a:endParaRPr lang="zh-CN" altLang="en-US" sz="2600" dirty="0">
              <a:solidFill>
                <a:schemeClr val="tx1">
                  <a:lumMod val="85000"/>
                  <a:lumOff val="15000"/>
                </a:schemeClr>
              </a:solidFill>
              <a:latin typeface="楷体" panose="02010609060101010101" charset="-122"/>
              <a:ea typeface="楷体" panose="02010609060101010101" charset="-122"/>
              <a:cs typeface="楷体" panose="02010609060101010101" charset="-122"/>
              <a:sym typeface="Arial" panose="020B0704020202020204" pitchFamily="34" charset="0"/>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5" name="文本框 4"/>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监督管理</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500"/>
                                  </p:stCondLst>
                                  <p:childTnLst>
                                    <p:set>
                                      <p:cBhvr>
                                        <p:cTn id="6" dur="1" fill="hold">
                                          <p:stCondLst>
                                            <p:cond delay="0"/>
                                          </p:stCondLst>
                                        </p:cTn>
                                        <p:tgtEl>
                                          <p:spTgt spid="142"/>
                                        </p:tgtEl>
                                        <p:attrNameLst>
                                          <p:attrName>style.visibility</p:attrName>
                                        </p:attrNameLst>
                                      </p:cBhvr>
                                      <p:to>
                                        <p:strVal val="visible"/>
                                      </p:to>
                                    </p:set>
                                    <p:anim calcmode="lin" valueType="num">
                                      <p:cBhvr>
                                        <p:cTn id="7" dur="500" fill="hold"/>
                                        <p:tgtEl>
                                          <p:spTgt spid="142"/>
                                        </p:tgtEl>
                                        <p:attrNameLst>
                                          <p:attrName>ppt_w</p:attrName>
                                        </p:attrNameLst>
                                      </p:cBhvr>
                                      <p:tavLst>
                                        <p:tav tm="0">
                                          <p:val>
                                            <p:fltVal val="0"/>
                                          </p:val>
                                        </p:tav>
                                        <p:tav tm="100000">
                                          <p:val>
                                            <p:strVal val="#ppt_w"/>
                                          </p:val>
                                        </p:tav>
                                      </p:tavLst>
                                    </p:anim>
                                    <p:anim calcmode="lin" valueType="num">
                                      <p:cBhvr>
                                        <p:cTn id="8" dur="500" fill="hold"/>
                                        <p:tgtEl>
                                          <p:spTgt spid="142"/>
                                        </p:tgtEl>
                                        <p:attrNameLst>
                                          <p:attrName>ppt_h</p:attrName>
                                        </p:attrNameLst>
                                      </p:cBhvr>
                                      <p:tavLst>
                                        <p:tav tm="0">
                                          <p:val>
                                            <p:fltVal val="0"/>
                                          </p:val>
                                        </p:tav>
                                        <p:tav tm="100000">
                                          <p:val>
                                            <p:strVal val="#ppt_h"/>
                                          </p:val>
                                        </p:tav>
                                      </p:tavLst>
                                    </p:anim>
                                    <p:animEffect transition="in" filter="fade">
                                      <p:cBhvr>
                                        <p:cTn id="9" dur="500"/>
                                        <p:tgtEl>
                                          <p:spTgt spid="142"/>
                                        </p:tgtEl>
                                      </p:cBhvr>
                                    </p:animEffect>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1+#ppt_w/2"/>
                                          </p:val>
                                        </p:tav>
                                        <p:tav tm="100000">
                                          <p:val>
                                            <p:strVal val="#ppt_x"/>
                                          </p:val>
                                        </p:tav>
                                      </p:tavLst>
                                    </p:anim>
                                    <p:anim calcmode="lin" valueType="num">
                                      <p:cBhvr additive="base">
                                        <p:cTn id="14"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11" grpId="0"/>
      <p:bldP spid="11" grpId="1"/>
      <p:bldP spid="14" grpId="0"/>
      <p:bldP spid="14"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4" name="文本框 13"/>
          <p:cNvSpPr txBox="1"/>
          <p:nvPr/>
        </p:nvSpPr>
        <p:spPr>
          <a:xfrm>
            <a:off x="594360" y="2532380"/>
            <a:ext cx="3771900" cy="186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思考：这份谈心谈话记录有没有什么问题？</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2" name="图片 1"/>
          <p:cNvPicPr>
            <a:picLocks noChangeAspect="1"/>
          </p:cNvPicPr>
          <p:nvPr>
            <p:custDataLst>
              <p:tags r:id="rId2"/>
            </p:custDataLst>
          </p:nvPr>
        </p:nvPicPr>
        <p:blipFill>
          <a:blip r:embed="rId3"/>
          <a:stretch>
            <a:fillRect/>
          </a:stretch>
        </p:blipFill>
        <p:spPr>
          <a:xfrm>
            <a:off x="4878705" y="161925"/>
            <a:ext cx="6144260" cy="6477000"/>
          </a:xfrm>
          <a:prstGeom prst="rect">
            <a:avLst/>
          </a:prstGeom>
        </p:spPr>
      </p:pic>
      <p:pic>
        <p:nvPicPr>
          <p:cNvPr id="6" name="图片 5" descr="/Users/lyrical/Library/Containers/com.kingsoft.wpsoffice.mac/Data/tmp/photoeditapp/20240702110044/temp.pngtemp"/>
          <p:cNvPicPr>
            <a:picLocks noChangeAspect="1"/>
          </p:cNvPicPr>
          <p:nvPr/>
        </p:nvPicPr>
        <p:blipFill>
          <a:blip r:embed="rId4"/>
          <a:stretch>
            <a:fillRect/>
          </a:stretch>
        </p:blipFill>
        <p:spPr>
          <a:xfrm>
            <a:off x="4878705" y="174308"/>
            <a:ext cx="6144260" cy="6476365"/>
          </a:xfrm>
          <a:prstGeom prst="rect">
            <a:avLst/>
          </a:prstGeom>
        </p:spPr>
      </p:pic>
      <p:sp>
        <p:nvSpPr>
          <p:cNvPr id="5" name="文本框 4"/>
          <p:cNvSpPr txBox="1"/>
          <p:nvPr>
            <p:custDataLst>
              <p:tags r:id="rId5"/>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谈心谈话</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5" name="矩形 14"/>
          <p:cNvSpPr/>
          <p:nvPr/>
        </p:nvSpPr>
        <p:spPr>
          <a:xfrm>
            <a:off x="301625" y="1216660"/>
            <a:ext cx="11395075" cy="3046095"/>
          </a:xfrm>
          <a:prstGeom prst="rect">
            <a:avLst/>
          </a:prstGeom>
        </p:spPr>
        <p:txBody>
          <a:bodyPr wrap="square">
            <a:spAutoFit/>
          </a:bodyPr>
          <a:p>
            <a:pPr marL="406400" algn="just">
              <a:lnSpc>
                <a:spcPct val="120000"/>
              </a:lnSpc>
              <a:spcBef>
                <a:spcPts val="0"/>
              </a:spcBef>
              <a:spcAft>
                <a:spcPts val="0"/>
              </a:spcAft>
            </a:pPr>
            <a:r>
              <a:rPr lang="en-US" sz="2000" b="1" kern="100" dirty="0" smtClean="0">
                <a:solidFill>
                  <a:srgbClr val="C00000"/>
                </a:solidFill>
                <a:latin typeface="黑体" panose="02010609060101010101" charset="-122"/>
                <a:ea typeface="黑体" panose="02010609060101010101" charset="-122"/>
                <a:cs typeface="黑体" panose="02010609060101010101" charset="-122"/>
              </a:rPr>
              <a:t>“</a:t>
            </a:r>
            <a:r>
              <a:rPr lang="zh-CN" altLang="en-US" sz="2000" b="1" kern="100" dirty="0" smtClean="0">
                <a:solidFill>
                  <a:srgbClr val="C00000"/>
                </a:solidFill>
                <a:latin typeface="黑体" panose="02010609060101010101" charset="-122"/>
                <a:ea typeface="黑体" panose="02010609060101010101" charset="-122"/>
                <a:cs typeface="黑体" panose="02010609060101010101" charset="-122"/>
              </a:rPr>
              <a:t>六必谈：</a:t>
            </a:r>
            <a:endParaRPr lang="zh-CN" altLang="en-US" sz="2000" b="1"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    1.</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党支部应当注重分析党员思想状况和心理状态，对家庭发生重大变故和出现重大困难、身心健康存在突出问题等情况的党员，党支部书记应该帮助做好心理疏导。</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 </a:t>
            </a: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   2.</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对受到处分处置以及有不良反映的党员，党支部书记应当有针对性地做好思想政治工作。</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 </a:t>
            </a: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   3.</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发现党员有较突出的思想作风问题和违纪违法苗头。</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 </a:t>
            </a: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   4.</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党员之间出现不团结。</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 </a:t>
            </a: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   5.</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党员受到上级组织表彰奖励和提拔重用。</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    6.</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被党组织批准为预备党员、预备期满转正或延期转正。</a:t>
            </a:r>
            <a:endParaRPr lang="en-US" altLang="zh-CN" sz="2000" kern="100" dirty="0" smtClean="0">
              <a:solidFill>
                <a:srgbClr val="C00000"/>
              </a:solidFill>
              <a:latin typeface="黑体" panose="02010609060101010101" charset="-122"/>
              <a:ea typeface="黑体" panose="02010609060101010101" charset="-122"/>
              <a:cs typeface="黑体" panose="02010609060101010101" charset="-122"/>
              <a:sym typeface="+mn-ea"/>
            </a:endParaRPr>
          </a:p>
        </p:txBody>
      </p:sp>
      <p:sp>
        <p:nvSpPr>
          <p:cNvPr id="2" name="矩形 1"/>
          <p:cNvSpPr/>
          <p:nvPr/>
        </p:nvSpPr>
        <p:spPr>
          <a:xfrm>
            <a:off x="593090" y="4529455"/>
            <a:ext cx="3232150" cy="1938020"/>
          </a:xfrm>
          <a:prstGeom prst="rect">
            <a:avLst/>
          </a:prstGeom>
          <a:solidFill>
            <a:schemeClr val="accent5">
              <a:lumMod val="40000"/>
              <a:lumOff val="60000"/>
            </a:schemeClr>
          </a:solidFill>
        </p:spPr>
        <p:txBody>
          <a:bodyPr wrap="square">
            <a:spAutoFit/>
          </a:bodyPr>
          <a:p>
            <a:pPr marL="406400" algn="just">
              <a:lnSpc>
                <a:spcPct val="120000"/>
              </a:lnSpc>
              <a:spcBef>
                <a:spcPts val="0"/>
              </a:spcBef>
              <a:spcAft>
                <a:spcPts val="0"/>
              </a:spcAft>
            </a:pPr>
            <a:r>
              <a:rPr lang="zh-CN" sz="2000" b="1" kern="100" dirty="0" smtClean="0">
                <a:solidFill>
                  <a:srgbClr val="C00000"/>
                </a:solidFill>
                <a:latin typeface="黑体" panose="02010609060101010101" charset="-122"/>
                <a:ea typeface="黑体" panose="02010609060101010101" charset="-122"/>
                <a:cs typeface="黑体" panose="02010609060101010101" charset="-122"/>
              </a:rPr>
              <a:t>谈心谈话原则</a:t>
            </a:r>
            <a:endParaRPr lang="zh-CN" altLang="en-US" sz="2000" b="1"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1.</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宽松的心理环境。</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000" kern="100" dirty="0" smtClean="0">
                <a:solidFill>
                  <a:srgbClr val="C00000"/>
                </a:solidFill>
                <a:latin typeface="黑体" panose="02010609060101010101" charset="-122"/>
                <a:ea typeface="黑体" panose="02010609060101010101" charset="-122"/>
                <a:cs typeface="黑体" panose="02010609060101010101" charset="-122"/>
                <a:sym typeface="+mn-ea"/>
              </a:rPr>
              <a:t>2.</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rPr>
              <a:t>胸怀真诚和善意。</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endParaRPr>
          </a:p>
          <a:p>
            <a:pPr marL="406400" algn="just">
              <a:lnSpc>
                <a:spcPct val="120000"/>
              </a:lnSpc>
              <a:spcBef>
                <a:spcPts val="0"/>
              </a:spcBef>
              <a:spcAft>
                <a:spcPts val="0"/>
              </a:spcAft>
            </a:pPr>
            <a:r>
              <a:rPr lang="en-US" altLang="zh-CN" sz="2000" kern="100" dirty="0" smtClean="0">
                <a:solidFill>
                  <a:srgbClr val="C00000"/>
                </a:solidFill>
                <a:latin typeface="黑体" panose="02010609060101010101" charset="-122"/>
                <a:ea typeface="黑体" panose="02010609060101010101" charset="-122"/>
                <a:cs typeface="黑体" panose="02010609060101010101" charset="-122"/>
                <a:sym typeface="+mn-ea"/>
              </a:rPr>
              <a:t>3.</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rPr>
              <a:t>取得信任和好感。</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endParaRPr>
          </a:p>
          <a:p>
            <a:pPr marL="406400" algn="just">
              <a:lnSpc>
                <a:spcPct val="120000"/>
              </a:lnSpc>
              <a:spcBef>
                <a:spcPts val="0"/>
              </a:spcBef>
              <a:spcAft>
                <a:spcPts val="0"/>
              </a:spcAft>
            </a:pPr>
            <a:r>
              <a:rPr lang="en-US" altLang="zh-CN" sz="2000" kern="100" dirty="0" smtClean="0">
                <a:solidFill>
                  <a:srgbClr val="C00000"/>
                </a:solidFill>
                <a:latin typeface="黑体" panose="02010609060101010101" charset="-122"/>
                <a:ea typeface="黑体" panose="02010609060101010101" charset="-122"/>
                <a:cs typeface="黑体" panose="02010609060101010101" charset="-122"/>
                <a:sym typeface="+mn-ea"/>
              </a:rPr>
              <a:t>4.</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rPr>
              <a:t>善于倾听心声。</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endParaRPr>
          </a:p>
        </p:txBody>
      </p:sp>
      <p:sp>
        <p:nvSpPr>
          <p:cNvPr id="6" name="矩形 5"/>
          <p:cNvSpPr/>
          <p:nvPr/>
        </p:nvSpPr>
        <p:spPr>
          <a:xfrm>
            <a:off x="0" y="4300855"/>
            <a:ext cx="12207875" cy="158750"/>
          </a:xfrm>
          <a:prstGeom prst="rect">
            <a:avLst/>
          </a:prstGeom>
          <a:solidFill>
            <a:schemeClr val="accent2">
              <a:lumMod val="40000"/>
              <a:lumOff val="60000"/>
            </a:schemeClr>
          </a:solidFill>
          <a:ln>
            <a:solidFill>
              <a:schemeClr val="accent2">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ysClr val="windowText" lastClr="000000"/>
                </a:solidFill>
              </a:ln>
              <a:solidFill>
                <a:schemeClr val="accent2">
                  <a:lumMod val="40000"/>
                  <a:lumOff val="60000"/>
                </a:schemeClr>
              </a:solidFill>
            </a:endParaRPr>
          </a:p>
        </p:txBody>
      </p:sp>
      <p:sp>
        <p:nvSpPr>
          <p:cNvPr id="7" name="矩形 6"/>
          <p:cNvSpPr/>
          <p:nvPr/>
        </p:nvSpPr>
        <p:spPr>
          <a:xfrm>
            <a:off x="3987800" y="4532630"/>
            <a:ext cx="3585210" cy="1938020"/>
          </a:xfrm>
          <a:prstGeom prst="rect">
            <a:avLst/>
          </a:prstGeom>
          <a:solidFill>
            <a:schemeClr val="accent4">
              <a:lumMod val="40000"/>
              <a:lumOff val="60000"/>
            </a:schemeClr>
          </a:solidFill>
        </p:spPr>
        <p:txBody>
          <a:bodyPr wrap="square">
            <a:spAutoFit/>
          </a:bodyPr>
          <a:p>
            <a:pPr marL="406400" algn="just">
              <a:lnSpc>
                <a:spcPct val="120000"/>
              </a:lnSpc>
              <a:spcBef>
                <a:spcPts val="0"/>
              </a:spcBef>
              <a:spcAft>
                <a:spcPts val="0"/>
              </a:spcAft>
            </a:pPr>
            <a:r>
              <a:rPr lang="zh-CN" sz="2000" b="1" kern="100" dirty="0" smtClean="0">
                <a:solidFill>
                  <a:srgbClr val="C00000"/>
                </a:solidFill>
                <a:latin typeface="黑体" panose="02010609060101010101" charset="-122"/>
                <a:ea typeface="黑体" panose="02010609060101010101" charset="-122"/>
                <a:cs typeface="黑体" panose="02010609060101010101" charset="-122"/>
              </a:rPr>
              <a:t>谈心谈话形式</a:t>
            </a:r>
            <a:endParaRPr lang="zh-CN" sz="2000" b="1"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1.</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一般</a:t>
            </a: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一对一</a:t>
            </a: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，共性话题</a:t>
            </a: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一对多</a:t>
            </a: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000" kern="100" dirty="0" smtClean="0">
                <a:solidFill>
                  <a:srgbClr val="C00000"/>
                </a:solidFill>
                <a:latin typeface="黑体" panose="02010609060101010101" charset="-122"/>
                <a:ea typeface="黑体" panose="02010609060101010101" charset="-122"/>
                <a:cs typeface="黑体" panose="02010609060101010101" charset="-122"/>
                <a:sym typeface="+mn-ea"/>
              </a:rPr>
              <a:t>2.</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rPr>
              <a:t>外出或流动党员打电话</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rPr>
              <a:t>。</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endParaRPr>
          </a:p>
          <a:p>
            <a:pPr marL="406400" algn="just">
              <a:lnSpc>
                <a:spcPct val="120000"/>
              </a:lnSpc>
              <a:spcBef>
                <a:spcPts val="0"/>
              </a:spcBef>
              <a:spcAft>
                <a:spcPts val="0"/>
              </a:spcAft>
            </a:pPr>
            <a:r>
              <a:rPr lang="en-US" altLang="zh-CN" sz="2000" kern="100" dirty="0" smtClean="0">
                <a:solidFill>
                  <a:srgbClr val="C00000"/>
                </a:solidFill>
                <a:latin typeface="黑体" panose="02010609060101010101" charset="-122"/>
                <a:ea typeface="黑体" panose="02010609060101010101" charset="-122"/>
                <a:cs typeface="黑体" panose="02010609060101010101" charset="-122"/>
                <a:sym typeface="+mn-ea"/>
              </a:rPr>
              <a:t>3.</a:t>
            </a:r>
            <a:r>
              <a:rPr lang="zh-CN" sz="2000" kern="100" dirty="0" smtClean="0">
                <a:solidFill>
                  <a:srgbClr val="C00000"/>
                </a:solidFill>
                <a:latin typeface="黑体" panose="02010609060101010101" charset="-122"/>
                <a:ea typeface="黑体" panose="02010609060101010101" charset="-122"/>
                <a:cs typeface="黑体" panose="02010609060101010101" charset="-122"/>
                <a:sym typeface="+mn-ea"/>
              </a:rPr>
              <a:t>困难党员上门谈</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rPr>
              <a:t>。</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endParaRPr>
          </a:p>
        </p:txBody>
      </p:sp>
      <p:sp>
        <p:nvSpPr>
          <p:cNvPr id="8" name="矩形 7"/>
          <p:cNvSpPr/>
          <p:nvPr/>
        </p:nvSpPr>
        <p:spPr>
          <a:xfrm>
            <a:off x="7735570" y="4714240"/>
            <a:ext cx="3904615" cy="1568450"/>
          </a:xfrm>
          <a:prstGeom prst="rect">
            <a:avLst/>
          </a:prstGeom>
          <a:solidFill>
            <a:schemeClr val="accent6">
              <a:lumMod val="40000"/>
              <a:lumOff val="60000"/>
            </a:schemeClr>
          </a:solidFill>
        </p:spPr>
        <p:txBody>
          <a:bodyPr wrap="square">
            <a:spAutoFit/>
          </a:bodyPr>
          <a:p>
            <a:pPr marL="406400" algn="just">
              <a:lnSpc>
                <a:spcPct val="120000"/>
              </a:lnSpc>
              <a:spcBef>
                <a:spcPts val="0"/>
              </a:spcBef>
              <a:spcAft>
                <a:spcPts val="0"/>
              </a:spcAft>
            </a:pPr>
            <a:r>
              <a:rPr lang="zh-CN" sz="2000" b="1" kern="100" dirty="0" smtClean="0">
                <a:solidFill>
                  <a:srgbClr val="C00000"/>
                </a:solidFill>
                <a:latin typeface="黑体" panose="02010609060101010101" charset="-122"/>
                <a:ea typeface="黑体" panose="02010609060101010101" charset="-122"/>
                <a:cs typeface="黑体" panose="02010609060101010101" charset="-122"/>
              </a:rPr>
              <a:t>谈心谈话方法</a:t>
            </a:r>
            <a:endParaRPr lang="zh-CN" altLang="en-US" sz="2000" b="1"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1.</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鼓励式。</a:t>
            </a:r>
            <a:r>
              <a:rPr lang="en-US" altLang="zh-CN" sz="2000" kern="100" dirty="0" smtClean="0">
                <a:solidFill>
                  <a:srgbClr val="C00000"/>
                </a:solidFill>
                <a:latin typeface="黑体" panose="02010609060101010101" charset="-122"/>
                <a:ea typeface="黑体" panose="02010609060101010101" charset="-122"/>
                <a:cs typeface="黑体" panose="02010609060101010101" charset="-122"/>
              </a:rPr>
              <a:t>    2.</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rPr>
              <a:t>批评式。</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000" kern="100" dirty="0" smtClean="0">
                <a:solidFill>
                  <a:srgbClr val="C00000"/>
                </a:solidFill>
                <a:latin typeface="黑体" panose="02010609060101010101" charset="-122"/>
                <a:ea typeface="黑体" panose="02010609060101010101" charset="-122"/>
                <a:cs typeface="黑体" panose="02010609060101010101" charset="-122"/>
                <a:sym typeface="+mn-ea"/>
              </a:rPr>
              <a:t>3.</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rPr>
              <a:t>讨论式。</a:t>
            </a:r>
            <a:r>
              <a:rPr lang="en-US" altLang="zh-CN" sz="2000" kern="100" dirty="0" smtClean="0">
                <a:solidFill>
                  <a:srgbClr val="C00000"/>
                </a:solidFill>
                <a:latin typeface="黑体" panose="02010609060101010101" charset="-122"/>
                <a:ea typeface="黑体" panose="02010609060101010101" charset="-122"/>
                <a:cs typeface="黑体" panose="02010609060101010101" charset="-122"/>
                <a:sym typeface="+mn-ea"/>
              </a:rPr>
              <a:t>    4.</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rPr>
              <a:t>说理式。</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endParaRPr>
          </a:p>
          <a:p>
            <a:pPr marL="406400" algn="just">
              <a:lnSpc>
                <a:spcPct val="120000"/>
              </a:lnSpc>
              <a:spcBef>
                <a:spcPts val="0"/>
              </a:spcBef>
              <a:spcAft>
                <a:spcPts val="0"/>
              </a:spcAft>
            </a:pPr>
            <a:r>
              <a:rPr lang="en-US" altLang="zh-CN" sz="2000" kern="100" dirty="0" smtClean="0">
                <a:solidFill>
                  <a:srgbClr val="C00000"/>
                </a:solidFill>
                <a:latin typeface="黑体" panose="02010609060101010101" charset="-122"/>
                <a:ea typeface="黑体" panose="02010609060101010101" charset="-122"/>
                <a:cs typeface="黑体" panose="02010609060101010101" charset="-122"/>
                <a:sym typeface="+mn-ea"/>
              </a:rPr>
              <a:t>5.</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rPr>
              <a:t>迂回式。</a:t>
            </a:r>
            <a:r>
              <a:rPr lang="en-US" altLang="zh-CN" sz="2000" kern="100" dirty="0" smtClean="0">
                <a:solidFill>
                  <a:srgbClr val="C00000"/>
                </a:solidFill>
                <a:latin typeface="黑体" panose="02010609060101010101" charset="-122"/>
                <a:ea typeface="黑体" panose="02010609060101010101" charset="-122"/>
                <a:cs typeface="黑体" panose="02010609060101010101" charset="-122"/>
                <a:sym typeface="+mn-ea"/>
              </a:rPr>
              <a:t>    6.</a:t>
            </a:r>
            <a:r>
              <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rPr>
              <a:t>聊天式。</a:t>
            </a:r>
            <a:endParaRPr lang="zh-CN" altLang="en-US" sz="2000" kern="100" dirty="0" smtClean="0">
              <a:solidFill>
                <a:srgbClr val="C00000"/>
              </a:solidFill>
              <a:latin typeface="黑体" panose="02010609060101010101" charset="-122"/>
              <a:ea typeface="黑体" panose="02010609060101010101" charset="-122"/>
              <a:cs typeface="黑体" panose="02010609060101010101" charset="-122"/>
              <a:sym typeface="+mn-ea"/>
            </a:endParaRPr>
          </a:p>
        </p:txBody>
      </p:sp>
      <p:sp>
        <p:nvSpPr>
          <p:cNvPr id="5" name="文本框 4"/>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谈心谈话</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6" name="Rectangle 96"/>
          <p:cNvSpPr/>
          <p:nvPr/>
        </p:nvSpPr>
        <p:spPr>
          <a:xfrm>
            <a:off x="1633855" y="1950085"/>
            <a:ext cx="3770630" cy="645160"/>
          </a:xfrm>
          <a:prstGeom prst="rect">
            <a:avLst/>
          </a:prstGeom>
        </p:spPr>
        <p:txBody>
          <a:bodyPr wrap="square">
            <a:spAutoFit/>
          </a:bodyPr>
          <a:lstStyle/>
          <a:p>
            <a:pPr fontAlgn="base">
              <a:lnSpc>
                <a:spcPct val="150000"/>
              </a:lnSpc>
            </a:pPr>
            <a:r>
              <a:rPr lang="zh-CN" sz="2400" b="1"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对困难党员的关注点：</a:t>
            </a:r>
            <a:endParaRPr lang="zh-CN" sz="2400" b="1"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21" name="Rectangle 96"/>
          <p:cNvSpPr/>
          <p:nvPr/>
        </p:nvSpPr>
        <p:spPr>
          <a:xfrm>
            <a:off x="657860" y="2811780"/>
            <a:ext cx="10864215" cy="2491740"/>
          </a:xfrm>
          <a:prstGeom prst="rect">
            <a:avLst/>
          </a:prstGeom>
        </p:spPr>
        <p:txBody>
          <a:bodyPr wrap="square">
            <a:spAutoFit/>
          </a:bodyPr>
          <a:lstStyle/>
          <a:p>
            <a:pPr fontAlgn="base">
              <a:lnSpc>
                <a:spcPct val="150000"/>
              </a:lnSpc>
              <a:spcBef>
                <a:spcPts val="0"/>
              </a:spcBef>
              <a:spcAft>
                <a:spcPts val="0"/>
              </a:spcAft>
            </a:pPr>
            <a:r>
              <a:rPr lang="en-US" altLang="zh-CN" sz="2600" dirty="0">
                <a:solidFill>
                  <a:schemeClr val="tx1">
                    <a:lumMod val="85000"/>
                    <a:lumOff val="15000"/>
                  </a:schemeClr>
                </a:solidFill>
                <a:latin typeface="黑体" panose="02010609060101010101" charset="-122"/>
                <a:ea typeface="黑体" panose="02010609060101010101" charset="-122"/>
                <a:cs typeface="黑体" panose="02010609060101010101" charset="-122"/>
                <a:sym typeface="Arial" panose="020B0704020202020204" pitchFamily="34" charset="0"/>
              </a:rPr>
              <a:t>   </a:t>
            </a:r>
            <a:r>
              <a:rPr lang="en-US" altLang="zh-CN" sz="26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 1.</a:t>
            </a:r>
            <a:r>
              <a:rPr lang="zh-CN" altLang="en-US" sz="26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如果有困难党员，</a:t>
            </a:r>
            <a:r>
              <a:rPr lang="zh-CN" altLang="en-US" sz="2600" dirty="0">
                <a:solidFill>
                  <a:srgbClr val="C00000"/>
                </a:solidFill>
                <a:highlight>
                  <a:srgbClr val="FFFF00"/>
                </a:highlight>
                <a:latin typeface="黑体" panose="02010609060101010101" charset="-122"/>
                <a:ea typeface="黑体" panose="02010609060101010101" charset="-122"/>
                <a:cs typeface="黑体" panose="02010609060101010101" charset="-122"/>
                <a:sym typeface="Arial" panose="020B0704020202020204" pitchFamily="34" charset="0"/>
              </a:rPr>
              <a:t>党支部</a:t>
            </a:r>
            <a:r>
              <a:rPr lang="zh-CN" altLang="en-US" sz="26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是否通过谈心谈话了解党员需求和建议；</a:t>
            </a:r>
            <a:endParaRPr lang="zh-CN" altLang="en-US" sz="26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endParaRPr>
          </a:p>
          <a:p>
            <a:pPr fontAlgn="base">
              <a:lnSpc>
                <a:spcPct val="150000"/>
              </a:lnSpc>
              <a:spcBef>
                <a:spcPts val="0"/>
              </a:spcBef>
              <a:spcAft>
                <a:spcPts val="0"/>
              </a:spcAft>
            </a:pPr>
            <a:r>
              <a:rPr lang="zh-CN" altLang="en-US" sz="26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    </a:t>
            </a:r>
            <a:r>
              <a:rPr lang="en-US" altLang="zh-CN" sz="26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2.</a:t>
            </a:r>
            <a:r>
              <a:rPr lang="zh-CN" altLang="en-US" sz="26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是否有</a:t>
            </a:r>
            <a:r>
              <a:rPr lang="zh-CN" altLang="en-US" sz="2600" dirty="0">
                <a:solidFill>
                  <a:srgbClr val="C00000"/>
                </a:solidFill>
                <a:highlight>
                  <a:srgbClr val="FFFF00"/>
                </a:highlight>
                <a:latin typeface="黑体" panose="02010609060101010101" charset="-122"/>
                <a:ea typeface="黑体" panose="02010609060101010101" charset="-122"/>
                <a:cs typeface="黑体" panose="02010609060101010101" charset="-122"/>
                <a:sym typeface="Arial" panose="020B0704020202020204" pitchFamily="34" charset="0"/>
              </a:rPr>
              <a:t>党支部</a:t>
            </a:r>
            <a:r>
              <a:rPr lang="zh-CN" altLang="en-US" sz="26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走访慰问生活困难党员记录；</a:t>
            </a:r>
            <a:endParaRPr lang="en-US" altLang="zh-CN" sz="26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endParaRPr>
          </a:p>
          <a:p>
            <a:pPr fontAlgn="base">
              <a:lnSpc>
                <a:spcPct val="150000"/>
              </a:lnSpc>
              <a:spcBef>
                <a:spcPts val="0"/>
              </a:spcBef>
              <a:spcAft>
                <a:spcPts val="0"/>
              </a:spcAft>
            </a:pPr>
            <a:r>
              <a:rPr lang="en-US" altLang="zh-CN" sz="26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    3.</a:t>
            </a:r>
            <a:r>
              <a:rPr lang="zh-CN" altLang="en-US" sz="2600" dirty="0">
                <a:solidFill>
                  <a:srgbClr val="C00000"/>
                </a:solidFill>
                <a:highlight>
                  <a:srgbClr val="FFFF00"/>
                </a:highlight>
                <a:latin typeface="黑体" panose="02010609060101010101" charset="-122"/>
                <a:ea typeface="黑体" panose="02010609060101010101" charset="-122"/>
                <a:cs typeface="黑体" panose="02010609060101010101" charset="-122"/>
                <a:sym typeface="Arial" panose="020B0704020202020204" pitchFamily="34" charset="0"/>
              </a:rPr>
              <a:t>党</a:t>
            </a:r>
            <a:r>
              <a:rPr lang="zh-CN" sz="2600" dirty="0">
                <a:solidFill>
                  <a:srgbClr val="C00000"/>
                </a:solidFill>
                <a:highlight>
                  <a:srgbClr val="FFFF00"/>
                </a:highlight>
                <a:latin typeface="黑体" panose="02010609060101010101" charset="-122"/>
                <a:ea typeface="黑体" panose="02010609060101010101" charset="-122"/>
                <a:cs typeface="黑体" panose="02010609060101010101" charset="-122"/>
                <a:sym typeface="Arial" panose="020B0704020202020204" pitchFamily="34" charset="0"/>
              </a:rPr>
              <a:t>支部</a:t>
            </a:r>
            <a:r>
              <a:rPr lang="zh-CN" sz="26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是否采取有效措施，解决困难党员问题，让困难党员感受组织的温暖。</a:t>
            </a:r>
            <a:endParaRPr lang="zh-CN" sz="26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endParaRPr>
          </a:p>
        </p:txBody>
      </p:sp>
      <p:sp>
        <p:nvSpPr>
          <p:cNvPr id="34" name="KSO_Shape"/>
          <p:cNvSpPr/>
          <p:nvPr/>
        </p:nvSpPr>
        <p:spPr bwMode="auto">
          <a:xfrm>
            <a:off x="657860" y="1908175"/>
            <a:ext cx="732155" cy="635635"/>
          </a:xfrm>
          <a:custGeom>
            <a:avLst/>
            <a:gdLst>
              <a:gd name="T0" fmla="*/ 1412782 w 3753"/>
              <a:gd name="T1" fmla="*/ 1345396 h 3506"/>
              <a:gd name="T2" fmla="*/ 1240082 w 3753"/>
              <a:gd name="T3" fmla="*/ 1199053 h 3506"/>
              <a:gd name="T4" fmla="*/ 984869 w 3753"/>
              <a:gd name="T5" fmla="*/ 1199053 h 3506"/>
              <a:gd name="T6" fmla="*/ 1010295 w 3753"/>
              <a:gd name="T7" fmla="*/ 1111727 h 3506"/>
              <a:gd name="T8" fmla="*/ 1289013 w 3753"/>
              <a:gd name="T9" fmla="*/ 974021 h 3506"/>
              <a:gd name="T10" fmla="*/ 1597475 w 3753"/>
              <a:gd name="T11" fmla="*/ 974021 h 3506"/>
              <a:gd name="T12" fmla="*/ 1708770 w 3753"/>
              <a:gd name="T13" fmla="*/ 1059427 h 3506"/>
              <a:gd name="T14" fmla="*/ 1800397 w 3753"/>
              <a:gd name="T15" fmla="*/ 1345396 h 3506"/>
              <a:gd name="T16" fmla="*/ 1412782 w 3753"/>
              <a:gd name="T17" fmla="*/ 1345396 h 3506"/>
              <a:gd name="T18" fmla="*/ 1366249 w 3753"/>
              <a:gd name="T19" fmla="*/ 895811 h 3506"/>
              <a:gd name="T20" fmla="*/ 1322114 w 3753"/>
              <a:gd name="T21" fmla="*/ 892453 h 3506"/>
              <a:gd name="T22" fmla="*/ 1413741 w 3753"/>
              <a:gd name="T23" fmla="*/ 594009 h 3506"/>
              <a:gd name="T24" fmla="*/ 1209859 w 3753"/>
              <a:gd name="T25" fmla="*/ 225032 h 3506"/>
              <a:gd name="T26" fmla="*/ 1708770 w 3753"/>
              <a:gd name="T27" fmla="*/ 552745 h 3506"/>
              <a:gd name="T28" fmla="*/ 1366249 w 3753"/>
              <a:gd name="T29" fmla="*/ 895811 h 3506"/>
              <a:gd name="T30" fmla="*/ 1309162 w 3753"/>
              <a:gd name="T31" fmla="*/ 622318 h 3506"/>
              <a:gd name="T32" fmla="*/ 879810 w 3753"/>
              <a:gd name="T33" fmla="*/ 1051750 h 3506"/>
              <a:gd name="T34" fmla="*/ 450459 w 3753"/>
              <a:gd name="T35" fmla="*/ 622318 h 3506"/>
              <a:gd name="T36" fmla="*/ 879810 w 3753"/>
              <a:gd name="T37" fmla="*/ 192885 h 3506"/>
              <a:gd name="T38" fmla="*/ 1309162 w 3753"/>
              <a:gd name="T39" fmla="*/ 622318 h 3506"/>
              <a:gd name="T40" fmla="*/ 809291 w 3753"/>
              <a:gd name="T41" fmla="*/ 309479 h 3506"/>
              <a:gd name="T42" fmla="*/ 550241 w 3753"/>
              <a:gd name="T43" fmla="*/ 622318 h 3506"/>
              <a:gd name="T44" fmla="*/ 879810 w 3753"/>
              <a:gd name="T45" fmla="*/ 951949 h 3506"/>
              <a:gd name="T46" fmla="*/ 1208900 w 3753"/>
              <a:gd name="T47" fmla="*/ 622318 h 3506"/>
              <a:gd name="T48" fmla="*/ 809291 w 3753"/>
              <a:gd name="T49" fmla="*/ 309479 h 3506"/>
              <a:gd name="T50" fmla="*/ 565113 w 3753"/>
              <a:gd name="T51" fmla="*/ 217355 h 3506"/>
              <a:gd name="T52" fmla="*/ 344440 w 3753"/>
              <a:gd name="T53" fmla="*/ 594009 h 3506"/>
              <a:gd name="T54" fmla="*/ 437986 w 3753"/>
              <a:gd name="T55" fmla="*/ 932757 h 3506"/>
              <a:gd name="T56" fmla="*/ 431270 w 3753"/>
              <a:gd name="T57" fmla="*/ 933237 h 3506"/>
              <a:gd name="T58" fmla="*/ 88749 w 3753"/>
              <a:gd name="T59" fmla="*/ 552745 h 3506"/>
              <a:gd name="T60" fmla="*/ 565113 w 3753"/>
              <a:gd name="T61" fmla="*/ 217355 h 3506"/>
              <a:gd name="T62" fmla="*/ 218753 w 3753"/>
              <a:gd name="T63" fmla="*/ 974021 h 3506"/>
              <a:gd name="T64" fmla="*/ 468688 w 3753"/>
              <a:gd name="T65" fmla="*/ 974021 h 3506"/>
              <a:gd name="T66" fmla="*/ 752684 w 3753"/>
              <a:gd name="T67" fmla="*/ 1123243 h 3506"/>
              <a:gd name="T68" fmla="*/ 770434 w 3753"/>
              <a:gd name="T69" fmla="*/ 1199053 h 3506"/>
              <a:gd name="T70" fmla="*/ 546883 w 3753"/>
              <a:gd name="T71" fmla="*/ 1199053 h 3506"/>
              <a:gd name="T72" fmla="*/ 378980 w 3753"/>
              <a:gd name="T73" fmla="*/ 1345396 h 3506"/>
              <a:gd name="T74" fmla="*/ 0 w 3753"/>
              <a:gd name="T75" fmla="*/ 1345396 h 3506"/>
              <a:gd name="T76" fmla="*/ 110336 w 3753"/>
              <a:gd name="T77" fmla="*/ 1059427 h 3506"/>
              <a:gd name="T78" fmla="*/ 218753 w 3753"/>
              <a:gd name="T79" fmla="*/ 974021 h 3506"/>
              <a:gd name="T80" fmla="*/ 613085 w 3753"/>
              <a:gd name="T81" fmla="*/ 1234079 h 3506"/>
              <a:gd name="T82" fmla="*/ 1169562 w 3753"/>
              <a:gd name="T83" fmla="*/ 1234079 h 3506"/>
              <a:gd name="T84" fmla="*/ 1309162 w 3753"/>
              <a:gd name="T85" fmla="*/ 1341558 h 3506"/>
              <a:gd name="T86" fmla="*/ 1423815 w 3753"/>
              <a:gd name="T87" fmla="*/ 1682225 h 3506"/>
              <a:gd name="T88" fmla="*/ 339164 w 3753"/>
              <a:gd name="T89" fmla="*/ 1682225 h 3506"/>
              <a:gd name="T90" fmla="*/ 477323 w 3753"/>
              <a:gd name="T91" fmla="*/ 1341558 h 3506"/>
              <a:gd name="T92" fmla="*/ 613085 w 3753"/>
              <a:gd name="T93" fmla="*/ 1234079 h 350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753" h="3506">
                <a:moveTo>
                  <a:pt x="2945" y="2804"/>
                </a:moveTo>
                <a:cubicBezTo>
                  <a:pt x="2931" y="2765"/>
                  <a:pt x="2838" y="2499"/>
                  <a:pt x="2585" y="2499"/>
                </a:cubicBezTo>
                <a:cubicBezTo>
                  <a:pt x="2053" y="2499"/>
                  <a:pt x="2053" y="2499"/>
                  <a:pt x="2053" y="2499"/>
                </a:cubicBezTo>
                <a:cubicBezTo>
                  <a:pt x="2106" y="2317"/>
                  <a:pt x="2106" y="2317"/>
                  <a:pt x="2106" y="2317"/>
                </a:cubicBezTo>
                <a:cubicBezTo>
                  <a:pt x="2337" y="2258"/>
                  <a:pt x="2539" y="2207"/>
                  <a:pt x="2687" y="2030"/>
                </a:cubicBezTo>
                <a:cubicBezTo>
                  <a:pt x="3330" y="2030"/>
                  <a:pt x="3330" y="2030"/>
                  <a:pt x="3330" y="2030"/>
                </a:cubicBezTo>
                <a:cubicBezTo>
                  <a:pt x="3507" y="2030"/>
                  <a:pt x="3562" y="2208"/>
                  <a:pt x="3562" y="2208"/>
                </a:cubicBezTo>
                <a:cubicBezTo>
                  <a:pt x="3753" y="2804"/>
                  <a:pt x="3753" y="2804"/>
                  <a:pt x="3753" y="2804"/>
                </a:cubicBezTo>
                <a:lnTo>
                  <a:pt x="2945" y="2804"/>
                </a:lnTo>
                <a:close/>
                <a:moveTo>
                  <a:pt x="2848" y="1867"/>
                </a:moveTo>
                <a:cubicBezTo>
                  <a:pt x="2816" y="1867"/>
                  <a:pt x="2786" y="1864"/>
                  <a:pt x="2756" y="1860"/>
                </a:cubicBezTo>
                <a:cubicBezTo>
                  <a:pt x="2876" y="1683"/>
                  <a:pt x="2947" y="1468"/>
                  <a:pt x="2947" y="1238"/>
                </a:cubicBezTo>
                <a:cubicBezTo>
                  <a:pt x="2947" y="751"/>
                  <a:pt x="2712" y="670"/>
                  <a:pt x="2522" y="469"/>
                </a:cubicBezTo>
                <a:cubicBezTo>
                  <a:pt x="2004" y="628"/>
                  <a:pt x="3562" y="0"/>
                  <a:pt x="3562" y="1152"/>
                </a:cubicBezTo>
                <a:cubicBezTo>
                  <a:pt x="3562" y="1547"/>
                  <a:pt x="3242" y="1867"/>
                  <a:pt x="2848" y="1867"/>
                </a:cubicBezTo>
                <a:close/>
                <a:moveTo>
                  <a:pt x="2729" y="1297"/>
                </a:moveTo>
                <a:cubicBezTo>
                  <a:pt x="2729" y="1791"/>
                  <a:pt x="2328" y="2192"/>
                  <a:pt x="1834" y="2192"/>
                </a:cubicBezTo>
                <a:cubicBezTo>
                  <a:pt x="1339" y="2192"/>
                  <a:pt x="939" y="1791"/>
                  <a:pt x="939" y="1297"/>
                </a:cubicBezTo>
                <a:cubicBezTo>
                  <a:pt x="939" y="803"/>
                  <a:pt x="1339" y="402"/>
                  <a:pt x="1834" y="402"/>
                </a:cubicBezTo>
                <a:cubicBezTo>
                  <a:pt x="2328" y="402"/>
                  <a:pt x="2729" y="803"/>
                  <a:pt x="2729" y="1297"/>
                </a:cubicBezTo>
                <a:close/>
                <a:moveTo>
                  <a:pt x="1687" y="645"/>
                </a:moveTo>
                <a:cubicBezTo>
                  <a:pt x="1412" y="743"/>
                  <a:pt x="1748" y="1092"/>
                  <a:pt x="1147" y="1297"/>
                </a:cubicBezTo>
                <a:cubicBezTo>
                  <a:pt x="1147" y="1676"/>
                  <a:pt x="1454" y="1984"/>
                  <a:pt x="1834" y="1984"/>
                </a:cubicBezTo>
                <a:cubicBezTo>
                  <a:pt x="2213" y="1984"/>
                  <a:pt x="2520" y="1676"/>
                  <a:pt x="2520" y="1297"/>
                </a:cubicBezTo>
                <a:cubicBezTo>
                  <a:pt x="2170" y="1009"/>
                  <a:pt x="1583" y="1142"/>
                  <a:pt x="1687" y="645"/>
                </a:cubicBezTo>
                <a:close/>
                <a:moveTo>
                  <a:pt x="1178" y="453"/>
                </a:moveTo>
                <a:cubicBezTo>
                  <a:pt x="978" y="654"/>
                  <a:pt x="718" y="802"/>
                  <a:pt x="718" y="1238"/>
                </a:cubicBezTo>
                <a:cubicBezTo>
                  <a:pt x="718" y="1471"/>
                  <a:pt x="790" y="1765"/>
                  <a:pt x="913" y="1944"/>
                </a:cubicBezTo>
                <a:cubicBezTo>
                  <a:pt x="908" y="1944"/>
                  <a:pt x="904" y="1945"/>
                  <a:pt x="899" y="1945"/>
                </a:cubicBezTo>
                <a:cubicBezTo>
                  <a:pt x="505" y="1945"/>
                  <a:pt x="185" y="1547"/>
                  <a:pt x="185" y="1152"/>
                </a:cubicBezTo>
                <a:cubicBezTo>
                  <a:pt x="185" y="63"/>
                  <a:pt x="1759" y="570"/>
                  <a:pt x="1178" y="453"/>
                </a:cubicBezTo>
                <a:close/>
                <a:moveTo>
                  <a:pt x="456" y="2030"/>
                </a:moveTo>
                <a:cubicBezTo>
                  <a:pt x="977" y="2030"/>
                  <a:pt x="977" y="2030"/>
                  <a:pt x="977" y="2030"/>
                </a:cubicBezTo>
                <a:cubicBezTo>
                  <a:pt x="1151" y="2238"/>
                  <a:pt x="1288" y="2302"/>
                  <a:pt x="1569" y="2341"/>
                </a:cubicBezTo>
                <a:cubicBezTo>
                  <a:pt x="1606" y="2499"/>
                  <a:pt x="1606" y="2499"/>
                  <a:pt x="1606" y="2499"/>
                </a:cubicBezTo>
                <a:cubicBezTo>
                  <a:pt x="1140" y="2499"/>
                  <a:pt x="1140" y="2499"/>
                  <a:pt x="1140" y="2499"/>
                </a:cubicBezTo>
                <a:cubicBezTo>
                  <a:pt x="888" y="2499"/>
                  <a:pt x="802" y="2765"/>
                  <a:pt x="790" y="2804"/>
                </a:cubicBezTo>
                <a:cubicBezTo>
                  <a:pt x="0" y="2804"/>
                  <a:pt x="0" y="2804"/>
                  <a:pt x="0" y="2804"/>
                </a:cubicBezTo>
                <a:cubicBezTo>
                  <a:pt x="230" y="2208"/>
                  <a:pt x="230" y="2208"/>
                  <a:pt x="230" y="2208"/>
                </a:cubicBezTo>
                <a:cubicBezTo>
                  <a:pt x="230" y="2208"/>
                  <a:pt x="279" y="2030"/>
                  <a:pt x="456" y="2030"/>
                </a:cubicBezTo>
                <a:close/>
                <a:moveTo>
                  <a:pt x="1278" y="2572"/>
                </a:moveTo>
                <a:cubicBezTo>
                  <a:pt x="2438" y="2572"/>
                  <a:pt x="2438" y="2572"/>
                  <a:pt x="2438" y="2572"/>
                </a:cubicBezTo>
                <a:cubicBezTo>
                  <a:pt x="2660" y="2572"/>
                  <a:pt x="2729" y="2796"/>
                  <a:pt x="2729" y="2796"/>
                </a:cubicBezTo>
                <a:cubicBezTo>
                  <a:pt x="2968" y="3506"/>
                  <a:pt x="2968" y="3506"/>
                  <a:pt x="2968" y="3506"/>
                </a:cubicBezTo>
                <a:cubicBezTo>
                  <a:pt x="707" y="3506"/>
                  <a:pt x="707" y="3506"/>
                  <a:pt x="707" y="3506"/>
                </a:cubicBezTo>
                <a:cubicBezTo>
                  <a:pt x="995" y="2796"/>
                  <a:pt x="995" y="2796"/>
                  <a:pt x="995" y="2796"/>
                </a:cubicBezTo>
                <a:cubicBezTo>
                  <a:pt x="995" y="2796"/>
                  <a:pt x="1056" y="2572"/>
                  <a:pt x="1278" y="2572"/>
                </a:cubicBezTo>
                <a:close/>
              </a:path>
            </a:pathLst>
          </a:custGeom>
          <a:solidFill>
            <a:srgbClr val="E61817"/>
          </a:solidFill>
          <a:ln>
            <a:noFill/>
          </a:ln>
        </p:spPr>
        <p:txBody>
          <a:bodyPr anchor="ctr" anchorCtr="1"/>
          <a:lstStyle/>
          <a:p>
            <a:endParaRPr lang="zh-CN" altLang="en-US">
              <a:latin typeface="汉仪细等线繁" panose="02010600000101010101" charset="-122"/>
              <a:ea typeface="汉仪细等线繁" panose="02010600000101010101" charset="-122"/>
              <a:sym typeface="汉仪细等线繁" panose="02010600000101010101" charset="-122"/>
            </a:endParaRPr>
          </a:p>
        </p:txBody>
      </p:sp>
      <p:grpSp>
        <p:nvGrpSpPr>
          <p:cNvPr id="5" name="组合 4"/>
          <p:cNvGrpSpPr/>
          <p:nvPr/>
        </p:nvGrpSpPr>
        <p:grpSpPr>
          <a:xfrm>
            <a:off x="3498850" y="4812030"/>
            <a:ext cx="6300470" cy="1198880"/>
            <a:chOff x="5510" y="7578"/>
            <a:chExt cx="9922" cy="1888"/>
          </a:xfrm>
        </p:grpSpPr>
        <p:sp>
          <p:nvSpPr>
            <p:cNvPr id="3" name="文本框 2"/>
            <p:cNvSpPr txBox="1"/>
            <p:nvPr/>
          </p:nvSpPr>
          <p:spPr>
            <a:xfrm>
              <a:off x="5832" y="7578"/>
              <a:ext cx="9600" cy="1888"/>
            </a:xfrm>
            <a:prstGeom prst="rect">
              <a:avLst/>
            </a:prstGeom>
            <a:noFill/>
          </p:spPr>
          <p:txBody>
            <a:bodyPr wrap="square" rtlCol="0" anchor="t">
              <a:spAutoFit/>
            </a:bodyPr>
            <a:p>
              <a:r>
                <a:rPr lang="en-US" altLang="zh-CN" sz="24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1.</a:t>
              </a:r>
              <a:r>
                <a:rPr lang="zh-CN" altLang="en-US" sz="24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阶段性减免党费；</a:t>
              </a:r>
              <a:endParaRPr lang="zh-CN" altLang="en-US" sz="24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endParaRPr>
            </a:p>
            <a:p>
              <a:r>
                <a:rPr lang="en-US" altLang="zh-CN" sz="24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2.</a:t>
              </a:r>
              <a:r>
                <a:rPr lang="zh-CN" altLang="en-US" sz="24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帮扶解决家庭劳动力问题；</a:t>
              </a:r>
              <a:endParaRPr lang="zh-CN" altLang="en-US" sz="24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endParaRPr>
            </a:p>
            <a:p>
              <a:r>
                <a:rPr lang="en-US" altLang="zh-CN" sz="24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3.</a:t>
              </a:r>
              <a:r>
                <a:rPr lang="zh-CN" altLang="en-US" sz="24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rPr>
                <a:t>找措施解决收入来源问题。</a:t>
              </a:r>
              <a:endParaRPr lang="zh-CN" altLang="en-US" sz="2400" dirty="0">
                <a:solidFill>
                  <a:srgbClr val="C00000"/>
                </a:solidFill>
                <a:latin typeface="黑体" panose="02010609060101010101" charset="-122"/>
                <a:ea typeface="黑体" panose="02010609060101010101" charset="-122"/>
                <a:cs typeface="黑体" panose="02010609060101010101" charset="-122"/>
                <a:sym typeface="Arial" panose="020B0704020202020204" pitchFamily="34" charset="0"/>
              </a:endParaRPr>
            </a:p>
          </p:txBody>
        </p:sp>
        <p:sp>
          <p:nvSpPr>
            <p:cNvPr id="4" name="左大括号 3"/>
            <p:cNvSpPr/>
            <p:nvPr/>
          </p:nvSpPr>
          <p:spPr>
            <a:xfrm>
              <a:off x="5510" y="7842"/>
              <a:ext cx="119" cy="1376"/>
            </a:xfrm>
            <a:prstGeom prst="leftBrace">
              <a:avLst/>
            </a:prstGeom>
            <a:solidFill>
              <a:srgbClr val="C00000"/>
            </a:solidFill>
            <a:ln w="31750" cap="rnd">
              <a:solidFill>
                <a:srgbClr val="C0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grpSp>
      <p:sp>
        <p:nvSpPr>
          <p:cNvPr id="6" name="圆角矩形标注 5"/>
          <p:cNvSpPr/>
          <p:nvPr/>
        </p:nvSpPr>
        <p:spPr>
          <a:xfrm>
            <a:off x="4986655" y="1475740"/>
            <a:ext cx="5447030" cy="1196340"/>
          </a:xfrm>
          <a:prstGeom prst="wedgeRoundRectCallout">
            <a:avLst>
              <a:gd name="adj1" fmla="val -39942"/>
              <a:gd name="adj2" fmla="val 66082"/>
              <a:gd name="adj3" fmla="val 16667"/>
            </a:avLst>
          </a:prstGeom>
          <a:solidFill>
            <a:srgbClr val="C0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t>关键点：党支部是否有所作为</a:t>
            </a:r>
            <a:endParaRPr lang="zh-CN" altLang="en-US" sz="2800"/>
          </a:p>
        </p:txBody>
      </p:sp>
      <p:sp>
        <p:nvSpPr>
          <p:cNvPr id="7" name="文本框 6"/>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党员服务</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1" grpId="0"/>
      <p:bldP spid="21" grpId="1"/>
      <p:bldP spid="34" grpId="0" bldLvl="0" animBg="1"/>
      <p:bldP spid="34" grpId="1" animBg="1"/>
      <p:bldP spid="6" grpId="0" animBg="1"/>
      <p:bldP spid="6"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1" name="Rectangle 96"/>
          <p:cNvSpPr/>
          <p:nvPr/>
        </p:nvSpPr>
        <p:spPr>
          <a:xfrm>
            <a:off x="1727200" y="2122170"/>
            <a:ext cx="9712325" cy="570865"/>
          </a:xfrm>
          <a:prstGeom prst="rect">
            <a:avLst/>
          </a:prstGeom>
        </p:spPr>
        <p:txBody>
          <a:bodyPr wrap="square">
            <a:spAutoFit/>
          </a:bodyPr>
          <a:lstStyle/>
          <a:p>
            <a:pPr fontAlgn="base">
              <a:lnSpc>
                <a:spcPct val="130000"/>
              </a:lnSpc>
              <a:spcBef>
                <a:spcPts val="0"/>
              </a:spcBef>
              <a:spcAft>
                <a:spcPts val="0"/>
              </a:spcAft>
            </a:pPr>
            <a:r>
              <a:rPr lang="en-US" altLang="zh-CN" sz="2400" dirty="0">
                <a:solidFill>
                  <a:schemeClr val="tx1">
                    <a:lumMod val="85000"/>
                    <a:lumOff val="15000"/>
                  </a:schemeClr>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   </a:t>
            </a:r>
            <a:r>
              <a:rPr lang="en-US" altLang="zh-CN" sz="24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 </a:t>
            </a:r>
            <a:r>
              <a:rPr lang="zh-CN" altLang="en-US" sz="24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责任区、示范岗、先锋岗、突击队、服务队、党员攻关项目</a:t>
            </a:r>
            <a:endParaRPr lang="zh-CN" altLang="en-US" sz="24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endParaRPr>
          </a:p>
        </p:txBody>
      </p:sp>
      <p:sp>
        <p:nvSpPr>
          <p:cNvPr id="26" name="Freeform 55"/>
          <p:cNvSpPr>
            <a:spLocks noEditPoints="1"/>
          </p:cNvSpPr>
          <p:nvPr/>
        </p:nvSpPr>
        <p:spPr bwMode="auto">
          <a:xfrm>
            <a:off x="1264920" y="2051685"/>
            <a:ext cx="723265" cy="641350"/>
          </a:xfrm>
          <a:custGeom>
            <a:avLst/>
            <a:gdLst>
              <a:gd name="T0" fmla="*/ 2147483647 w 129"/>
              <a:gd name="T1" fmla="*/ 2147483647 h 135"/>
              <a:gd name="T2" fmla="*/ 2147483647 w 129"/>
              <a:gd name="T3" fmla="*/ 2147483647 h 135"/>
              <a:gd name="T4" fmla="*/ 2147483647 w 129"/>
              <a:gd name="T5" fmla="*/ 2147483647 h 135"/>
              <a:gd name="T6" fmla="*/ 2147483647 w 129"/>
              <a:gd name="T7" fmla="*/ 2147483647 h 135"/>
              <a:gd name="T8" fmla="*/ 2147483647 w 129"/>
              <a:gd name="T9" fmla="*/ 2147483647 h 135"/>
              <a:gd name="T10" fmla="*/ 2147483647 w 129"/>
              <a:gd name="T11" fmla="*/ 2147483647 h 135"/>
              <a:gd name="T12" fmla="*/ 2147483647 w 129"/>
              <a:gd name="T13" fmla="*/ 2147483647 h 135"/>
              <a:gd name="T14" fmla="*/ 2147483647 w 129"/>
              <a:gd name="T15" fmla="*/ 0 h 135"/>
              <a:gd name="T16" fmla="*/ 2147483647 w 129"/>
              <a:gd name="T17" fmla="*/ 0 h 135"/>
              <a:gd name="T18" fmla="*/ 2147483647 w 129"/>
              <a:gd name="T19" fmla="*/ 2147483647 h 135"/>
              <a:gd name="T20" fmla="*/ 2147483647 w 129"/>
              <a:gd name="T21" fmla="*/ 2147483647 h 135"/>
              <a:gd name="T22" fmla="*/ 2147483647 w 129"/>
              <a:gd name="T23" fmla="*/ 2147483647 h 135"/>
              <a:gd name="T24" fmla="*/ 2147483647 w 129"/>
              <a:gd name="T25" fmla="*/ 2147483647 h 135"/>
              <a:gd name="T26" fmla="*/ 2147483647 w 129"/>
              <a:gd name="T27" fmla="*/ 2147483647 h 135"/>
              <a:gd name="T28" fmla="*/ 2147483647 w 129"/>
              <a:gd name="T29" fmla="*/ 2147483647 h 135"/>
              <a:gd name="T30" fmla="*/ 2147483647 w 129"/>
              <a:gd name="T31" fmla="*/ 2147483647 h 135"/>
              <a:gd name="T32" fmla="*/ 2147483647 w 129"/>
              <a:gd name="T33" fmla="*/ 2147483647 h 135"/>
              <a:gd name="T34" fmla="*/ 2147483647 w 129"/>
              <a:gd name="T35" fmla="*/ 2147483647 h 135"/>
              <a:gd name="T36" fmla="*/ 2147483647 w 129"/>
              <a:gd name="T37" fmla="*/ 2147483647 h 135"/>
              <a:gd name="T38" fmla="*/ 2147483647 w 129"/>
              <a:gd name="T39" fmla="*/ 2147483647 h 135"/>
              <a:gd name="T40" fmla="*/ 2147483647 w 129"/>
              <a:gd name="T41" fmla="*/ 2147483647 h 135"/>
              <a:gd name="T42" fmla="*/ 2147483647 w 129"/>
              <a:gd name="T43" fmla="*/ 2147483647 h 135"/>
              <a:gd name="T44" fmla="*/ 2147483647 w 129"/>
              <a:gd name="T45" fmla="*/ 2147483647 h 135"/>
              <a:gd name="T46" fmla="*/ 2147483647 w 129"/>
              <a:gd name="T47" fmla="*/ 2147483647 h 135"/>
              <a:gd name="T48" fmla="*/ 2147483647 w 129"/>
              <a:gd name="T49" fmla="*/ 2147483647 h 135"/>
              <a:gd name="T50" fmla="*/ 2147483647 w 129"/>
              <a:gd name="T51" fmla="*/ 2147483647 h 135"/>
              <a:gd name="T52" fmla="*/ 2147483647 w 129"/>
              <a:gd name="T53" fmla="*/ 2147483647 h 135"/>
              <a:gd name="T54" fmla="*/ 2147483647 w 129"/>
              <a:gd name="T55" fmla="*/ 2147483647 h 135"/>
              <a:gd name="T56" fmla="*/ 2147483647 w 129"/>
              <a:gd name="T57" fmla="*/ 2147483647 h 135"/>
              <a:gd name="T58" fmla="*/ 2147483647 w 129"/>
              <a:gd name="T59" fmla="*/ 2147483647 h 135"/>
              <a:gd name="T60" fmla="*/ 2147483647 w 129"/>
              <a:gd name="T61" fmla="*/ 2147483647 h 135"/>
              <a:gd name="T62" fmla="*/ 2147483647 w 129"/>
              <a:gd name="T63" fmla="*/ 2147483647 h 135"/>
              <a:gd name="T64" fmla="*/ 2147483647 w 129"/>
              <a:gd name="T65" fmla="*/ 2147483647 h 135"/>
              <a:gd name="T66" fmla="*/ 2147483647 w 129"/>
              <a:gd name="T67" fmla="*/ 2147483647 h 135"/>
              <a:gd name="T68" fmla="*/ 2147483647 w 129"/>
              <a:gd name="T69" fmla="*/ 2147483647 h 135"/>
              <a:gd name="T70" fmla="*/ 2147483647 w 129"/>
              <a:gd name="T71" fmla="*/ 2147483647 h 135"/>
              <a:gd name="T72" fmla="*/ 2147483647 w 129"/>
              <a:gd name="T73" fmla="*/ 2147483647 h 135"/>
              <a:gd name="T74" fmla="*/ 2147483647 w 129"/>
              <a:gd name="T75" fmla="*/ 2147483647 h 135"/>
              <a:gd name="T76" fmla="*/ 2147483647 w 129"/>
              <a:gd name="T77" fmla="*/ 2147483647 h 135"/>
              <a:gd name="T78" fmla="*/ 2147483647 w 129"/>
              <a:gd name="T79" fmla="*/ 2147483647 h 135"/>
              <a:gd name="T80" fmla="*/ 2147483647 w 129"/>
              <a:gd name="T81" fmla="*/ 2147483647 h 135"/>
              <a:gd name="T82" fmla="*/ 2147483647 w 129"/>
              <a:gd name="T83" fmla="*/ 2147483647 h 135"/>
              <a:gd name="T84" fmla="*/ 2147483647 w 129"/>
              <a:gd name="T85" fmla="*/ 2147483647 h 135"/>
              <a:gd name="T86" fmla="*/ 2147483647 w 129"/>
              <a:gd name="T87" fmla="*/ 2147483647 h 135"/>
              <a:gd name="T88" fmla="*/ 2147483647 w 129"/>
              <a:gd name="T89" fmla="*/ 2147483647 h 135"/>
              <a:gd name="T90" fmla="*/ 2147483647 w 129"/>
              <a:gd name="T91" fmla="*/ 2147483647 h 135"/>
              <a:gd name="T92" fmla="*/ 2147483647 w 129"/>
              <a:gd name="T93" fmla="*/ 2147483647 h 135"/>
              <a:gd name="T94" fmla="*/ 2147483647 w 129"/>
              <a:gd name="T95" fmla="*/ 2147483647 h 135"/>
              <a:gd name="T96" fmla="*/ 2147483647 w 129"/>
              <a:gd name="T97" fmla="*/ 2147483647 h 1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solidFill>
            <a:srgbClr val="E61817"/>
          </a:solidFill>
          <a:ln>
            <a:noFill/>
          </a:ln>
        </p:spPr>
        <p:txBody>
          <a:bodyPr anchor="ctr"/>
          <a:lstStyle/>
          <a:p>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 name="圆角矩形 1"/>
          <p:cNvSpPr/>
          <p:nvPr/>
        </p:nvSpPr>
        <p:spPr>
          <a:xfrm>
            <a:off x="1642745" y="3133090"/>
            <a:ext cx="2005965" cy="1833245"/>
          </a:xfrm>
          <a:prstGeom prst="round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t>安全责任区</a:t>
            </a:r>
            <a:endParaRPr lang="zh-CN" altLang="en-US"/>
          </a:p>
          <a:p>
            <a:pPr algn="ctr"/>
            <a:r>
              <a:rPr lang="zh-CN" altLang="en-US"/>
              <a:t>环保责任区</a:t>
            </a:r>
            <a:endParaRPr lang="zh-CN" altLang="en-US"/>
          </a:p>
          <a:p>
            <a:pPr algn="ctr"/>
            <a:r>
              <a:rPr lang="zh-CN" altLang="en-US"/>
              <a:t>生产责任区</a:t>
            </a:r>
            <a:endParaRPr lang="zh-CN" altLang="en-US"/>
          </a:p>
          <a:p>
            <a:pPr algn="ctr"/>
            <a:r>
              <a:rPr lang="zh-CN" altLang="en-US"/>
              <a:t>群众联系</a:t>
            </a:r>
            <a:r>
              <a:rPr lang="zh-CN" altLang="en-US"/>
              <a:t>责任区</a:t>
            </a:r>
            <a:endParaRPr lang="zh-CN" altLang="en-US"/>
          </a:p>
        </p:txBody>
      </p:sp>
      <p:sp>
        <p:nvSpPr>
          <p:cNvPr id="3" name="圆角矩形 2"/>
          <p:cNvSpPr/>
          <p:nvPr>
            <p:custDataLst>
              <p:tags r:id="rId2"/>
            </p:custDataLst>
          </p:nvPr>
        </p:nvSpPr>
        <p:spPr>
          <a:xfrm>
            <a:off x="3810000" y="3145155"/>
            <a:ext cx="1511935" cy="1833245"/>
          </a:xfrm>
          <a:prstGeom prst="round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t>作风</a:t>
            </a:r>
            <a:endParaRPr lang="zh-CN" altLang="en-US"/>
          </a:p>
          <a:p>
            <a:pPr algn="ctr"/>
            <a:r>
              <a:rPr lang="zh-CN" altLang="en-US"/>
              <a:t>形象</a:t>
            </a:r>
            <a:endParaRPr lang="zh-CN" altLang="en-US"/>
          </a:p>
          <a:p>
            <a:pPr algn="ctr"/>
            <a:r>
              <a:rPr lang="zh-CN" altLang="en-US"/>
              <a:t>业务能力</a:t>
            </a:r>
            <a:endParaRPr lang="zh-CN" altLang="en-US"/>
          </a:p>
          <a:p>
            <a:pPr algn="ctr"/>
            <a:r>
              <a:rPr lang="zh-CN" altLang="en-US"/>
              <a:t>服务态度</a:t>
            </a:r>
            <a:endParaRPr lang="zh-CN" altLang="en-US"/>
          </a:p>
        </p:txBody>
      </p:sp>
      <p:sp>
        <p:nvSpPr>
          <p:cNvPr id="4" name="下箭头 3"/>
          <p:cNvSpPr/>
          <p:nvPr/>
        </p:nvSpPr>
        <p:spPr>
          <a:xfrm>
            <a:off x="2559685" y="2640330"/>
            <a:ext cx="172085" cy="458470"/>
          </a:xfrm>
          <a:prstGeom prst="downArrow">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下箭头 5"/>
          <p:cNvSpPr/>
          <p:nvPr>
            <p:custDataLst>
              <p:tags r:id="rId3"/>
            </p:custDataLst>
          </p:nvPr>
        </p:nvSpPr>
        <p:spPr>
          <a:xfrm>
            <a:off x="6026785" y="2674620"/>
            <a:ext cx="172085" cy="458470"/>
          </a:xfrm>
          <a:prstGeom prst="downArrow">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右弧形箭头 7"/>
          <p:cNvSpPr/>
          <p:nvPr/>
        </p:nvSpPr>
        <p:spPr>
          <a:xfrm>
            <a:off x="4141470" y="2674620"/>
            <a:ext cx="240665" cy="400685"/>
          </a:xfrm>
          <a:prstGeom prst="curvedLeftArrow">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9" name="右弧形箭头 8"/>
          <p:cNvSpPr/>
          <p:nvPr>
            <p:custDataLst>
              <p:tags r:id="rId4"/>
            </p:custDataLst>
          </p:nvPr>
        </p:nvSpPr>
        <p:spPr>
          <a:xfrm flipH="1">
            <a:off x="4669790" y="2674620"/>
            <a:ext cx="240665" cy="400685"/>
          </a:xfrm>
          <a:prstGeom prst="curvedLeftArrow">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10" name="圆角矩形 9"/>
          <p:cNvSpPr/>
          <p:nvPr>
            <p:custDataLst>
              <p:tags r:id="rId5"/>
            </p:custDataLst>
          </p:nvPr>
        </p:nvSpPr>
        <p:spPr>
          <a:xfrm>
            <a:off x="5483225" y="3160395"/>
            <a:ext cx="1293495" cy="1833245"/>
          </a:xfrm>
          <a:prstGeom prst="round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t>生产任务</a:t>
            </a:r>
            <a:endParaRPr lang="zh-CN" altLang="en-US"/>
          </a:p>
          <a:p>
            <a:pPr algn="ctr"/>
            <a:r>
              <a:rPr lang="zh-CN" altLang="en-US"/>
              <a:t>抢修</a:t>
            </a:r>
            <a:endParaRPr lang="zh-CN" altLang="en-US"/>
          </a:p>
          <a:p>
            <a:pPr algn="ctr"/>
            <a:r>
              <a:rPr lang="zh-CN" altLang="en-US"/>
              <a:t>防汛</a:t>
            </a:r>
            <a:endParaRPr lang="zh-CN" altLang="en-US"/>
          </a:p>
          <a:p>
            <a:pPr algn="ctr"/>
            <a:r>
              <a:rPr lang="zh-CN" altLang="en-US"/>
              <a:t>灾害</a:t>
            </a:r>
            <a:endParaRPr lang="zh-CN" altLang="en-US"/>
          </a:p>
        </p:txBody>
      </p:sp>
      <p:sp>
        <p:nvSpPr>
          <p:cNvPr id="12" name="圆角矩形 11"/>
          <p:cNvSpPr/>
          <p:nvPr>
            <p:custDataLst>
              <p:tags r:id="rId6"/>
            </p:custDataLst>
          </p:nvPr>
        </p:nvSpPr>
        <p:spPr>
          <a:xfrm>
            <a:off x="6938010" y="3160395"/>
            <a:ext cx="1374140" cy="1833245"/>
          </a:xfrm>
          <a:prstGeom prst="round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t>义务劳动</a:t>
            </a:r>
            <a:endParaRPr lang="zh-CN" altLang="en-US"/>
          </a:p>
          <a:p>
            <a:pPr algn="ctr"/>
            <a:r>
              <a:rPr lang="zh-CN" altLang="en-US"/>
              <a:t>帮扶</a:t>
            </a:r>
            <a:endParaRPr lang="zh-CN" altLang="en-US"/>
          </a:p>
          <a:p>
            <a:pPr algn="ctr"/>
            <a:r>
              <a:rPr lang="zh-CN" altLang="en-US"/>
              <a:t>工作分担</a:t>
            </a:r>
            <a:endParaRPr lang="zh-CN" altLang="en-US"/>
          </a:p>
          <a:p>
            <a:pPr algn="ctr"/>
            <a:r>
              <a:rPr lang="zh-CN" altLang="en-US"/>
              <a:t>定向帮助</a:t>
            </a:r>
            <a:endParaRPr lang="zh-CN" altLang="en-US"/>
          </a:p>
        </p:txBody>
      </p:sp>
      <p:sp>
        <p:nvSpPr>
          <p:cNvPr id="13" name="下箭头 12"/>
          <p:cNvSpPr/>
          <p:nvPr>
            <p:custDataLst>
              <p:tags r:id="rId7"/>
            </p:custDataLst>
          </p:nvPr>
        </p:nvSpPr>
        <p:spPr>
          <a:xfrm>
            <a:off x="7504430" y="2677795"/>
            <a:ext cx="172085" cy="458470"/>
          </a:xfrm>
          <a:prstGeom prst="downArrow">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圆角矩形 6"/>
          <p:cNvSpPr/>
          <p:nvPr>
            <p:custDataLst>
              <p:tags r:id="rId8"/>
            </p:custDataLst>
          </p:nvPr>
        </p:nvSpPr>
        <p:spPr>
          <a:xfrm>
            <a:off x="8473440" y="3160395"/>
            <a:ext cx="1374140" cy="1833245"/>
          </a:xfrm>
          <a:prstGeom prst="round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t>技改</a:t>
            </a:r>
            <a:endParaRPr lang="zh-CN" altLang="en-US"/>
          </a:p>
          <a:p>
            <a:pPr algn="ctr"/>
            <a:r>
              <a:rPr lang="zh-CN" altLang="en-US"/>
              <a:t>创新</a:t>
            </a:r>
            <a:endParaRPr lang="zh-CN" altLang="en-US"/>
          </a:p>
          <a:p>
            <a:pPr algn="ctr"/>
            <a:r>
              <a:rPr lang="zh-CN" altLang="en-US"/>
              <a:t>科研</a:t>
            </a:r>
            <a:endParaRPr lang="zh-CN" altLang="en-US"/>
          </a:p>
          <a:p>
            <a:pPr algn="ctr"/>
            <a:r>
              <a:rPr lang="zh-CN" altLang="en-US"/>
              <a:t>降本增效</a:t>
            </a:r>
            <a:endParaRPr lang="zh-CN" altLang="en-US"/>
          </a:p>
        </p:txBody>
      </p:sp>
      <p:sp>
        <p:nvSpPr>
          <p:cNvPr id="15" name="下箭头 14"/>
          <p:cNvSpPr/>
          <p:nvPr>
            <p:custDataLst>
              <p:tags r:id="rId9"/>
            </p:custDataLst>
          </p:nvPr>
        </p:nvSpPr>
        <p:spPr>
          <a:xfrm>
            <a:off x="9039860" y="2642870"/>
            <a:ext cx="172085" cy="458470"/>
          </a:xfrm>
          <a:prstGeom prst="downArrow">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文本框 13"/>
          <p:cNvSpPr txBox="1"/>
          <p:nvPr>
            <p:custDataLst>
              <p:tags r:id="rId10"/>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创先争优</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bldLst>
      <p:bldP spid="11" grpId="1"/>
      <p:bldP spid="26"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4" name="文本框 13"/>
          <p:cNvSpPr txBox="1"/>
          <p:nvPr/>
        </p:nvSpPr>
        <p:spPr>
          <a:xfrm>
            <a:off x="857885" y="1499235"/>
            <a:ext cx="9894570" cy="292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a:p>
            <a:pPr algn="l"/>
            <a:r>
              <a:rPr lang="en-US" altLang="zh-CN"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     </a:t>
            </a:r>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开展党员先锋岗或示范岗活动，以下</a:t>
            </a:r>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工作程序对不对</a:t>
            </a:r>
            <a:r>
              <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rPr>
              <a:t>？</a:t>
            </a:r>
            <a:endParaRPr lang="zh-CN" altLang="en-US" sz="2800" b="0" spc="300" dirty="0">
              <a:solidFill>
                <a:srgbClr val="E61817"/>
              </a:solidFill>
              <a:latin typeface="方正小标宋_GBK" panose="03000509000000000000" charset="-122"/>
              <a:ea typeface="方正小标宋_GBK" panose="03000509000000000000" charset="-122"/>
              <a:cs typeface="方正小标宋_GBK" panose="03000509000000000000" charset="-122"/>
            </a:endParaRPr>
          </a:p>
        </p:txBody>
      </p:sp>
      <p:sp>
        <p:nvSpPr>
          <p:cNvPr id="11" name="Rectangle 96"/>
          <p:cNvSpPr/>
          <p:nvPr/>
        </p:nvSpPr>
        <p:spPr>
          <a:xfrm>
            <a:off x="1168400" y="2802890"/>
            <a:ext cx="9712325" cy="2399665"/>
          </a:xfrm>
          <a:prstGeom prst="rect">
            <a:avLst/>
          </a:prstGeom>
        </p:spPr>
        <p:txBody>
          <a:bodyPr wrap="square">
            <a:spAutoFit/>
          </a:bodyPr>
          <a:p>
            <a:pPr indent="0" fontAlgn="base">
              <a:lnSpc>
                <a:spcPct val="150000"/>
              </a:lnSpc>
              <a:spcBef>
                <a:spcPts val="0"/>
              </a:spcBef>
              <a:spcAft>
                <a:spcPts val="0"/>
              </a:spcAft>
            </a:pPr>
            <a:r>
              <a:rPr lang="en-US" altLang="zh-CN" sz="2000" dirty="0">
                <a:solidFill>
                  <a:schemeClr val="tx1">
                    <a:lumMod val="85000"/>
                    <a:lumOff val="15000"/>
                  </a:schemeClr>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       </a:t>
            </a: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1.</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酝酿活动：支委会讨论确定开展党员先锋岗或党员示范岗活动</a:t>
            </a: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党员大会表决通过</a:t>
            </a: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印发《关于评选党员先锋岗或党员示范岗的通知》。</a:t>
            </a:r>
            <a:endPar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endParaRPr>
          </a:p>
          <a:p>
            <a:pPr indent="0" fontAlgn="base">
              <a:lnSpc>
                <a:spcPct val="150000"/>
              </a:lnSpc>
              <a:spcBef>
                <a:spcPts val="0"/>
              </a:spcBef>
              <a:spcAft>
                <a:spcPts val="0"/>
              </a:spcAft>
            </a:pP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       2.</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开展具体评选活动：报名</a:t>
            </a: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对照条件确定先锋岗或示范岗</a:t>
            </a: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公示。</a:t>
            </a:r>
            <a:endPar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endParaRPr>
          </a:p>
          <a:p>
            <a:pPr indent="0" fontAlgn="base">
              <a:lnSpc>
                <a:spcPct val="150000"/>
              </a:lnSpc>
              <a:spcBef>
                <a:spcPts val="0"/>
              </a:spcBef>
              <a:spcAft>
                <a:spcPts val="0"/>
              </a:spcAft>
            </a:pP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       3.</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评选活动结束：制作先锋岗或示范岗铭牌</a:t>
            </a: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党员大会授牌</a:t>
            </a: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先锋岗或示范岗岗位挂牌。</a:t>
            </a:r>
            <a:endPar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endParaRPr>
          </a:p>
        </p:txBody>
      </p:sp>
      <p:sp>
        <p:nvSpPr>
          <p:cNvPr id="3" name="矩形 2"/>
          <p:cNvSpPr/>
          <p:nvPr/>
        </p:nvSpPr>
        <p:spPr>
          <a:xfrm>
            <a:off x="1137285" y="5188585"/>
            <a:ext cx="9810750" cy="934720"/>
          </a:xfrm>
          <a:prstGeom prst="rect">
            <a:avLst/>
          </a:prstGeom>
        </p:spPr>
        <p:style>
          <a:lnRef idx="0">
            <a:srgbClr val="FFFFFF"/>
          </a:lnRef>
          <a:fillRef idx="2">
            <a:schemeClr val="accent1"/>
          </a:fillRef>
          <a:effectRef idx="0">
            <a:srgbClr val="FFFFFF"/>
          </a:effectRef>
          <a:fontRef idx="minor">
            <a:schemeClr val="lt1"/>
          </a:fontRef>
        </p:style>
        <p:txBody>
          <a:bodyPr rtlCol="0" anchor="ctr"/>
          <a:p>
            <a:pPr algn="l"/>
            <a:r>
              <a:rPr lang="en-US" altLang="zh-CN"/>
              <a:t>       </a:t>
            </a:r>
            <a:r>
              <a:rPr lang="zh-CN" altLang="en-US"/>
              <a:t>后续的工作才是核心：每月或每季度的检查，持续动态管理，没授牌的考评优秀给予授牌，授了牌的后续连续表现不好，给予撤牌。</a:t>
            </a:r>
            <a:endParaRPr lang="zh-CN" altLang="en-US"/>
          </a:p>
        </p:txBody>
      </p:sp>
      <p:sp>
        <p:nvSpPr>
          <p:cNvPr id="4" name="圆角矩形 3"/>
          <p:cNvSpPr/>
          <p:nvPr/>
        </p:nvSpPr>
        <p:spPr>
          <a:xfrm>
            <a:off x="830580" y="1106170"/>
            <a:ext cx="10387965" cy="3953510"/>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p>
            <a:pPr algn="l"/>
            <a:r>
              <a:rPr lang="en-US" altLang="zh-CN" sz="2800">
                <a:sym typeface="+mn-ea"/>
              </a:rPr>
              <a:t>             </a:t>
            </a:r>
            <a:r>
              <a:rPr lang="zh-CN" altLang="en-US" sz="2800">
                <a:sym typeface="+mn-ea"/>
              </a:rPr>
              <a:t>（chuànɡ）</a:t>
            </a:r>
            <a:r>
              <a:rPr lang="en-US" altLang="zh-CN" sz="2800">
                <a:sym typeface="+mn-ea"/>
              </a:rPr>
              <a:t>                </a:t>
            </a:r>
            <a:r>
              <a:rPr lang="zh-CN" altLang="en-US" sz="2800">
                <a:sym typeface="+mn-ea"/>
              </a:rPr>
              <a:t>（zhēnɡ）</a:t>
            </a:r>
            <a:r>
              <a:rPr lang="en-US" altLang="zh-CN" sz="2800">
                <a:sym typeface="+mn-ea"/>
              </a:rPr>
              <a:t>        </a:t>
            </a:r>
            <a:endParaRPr lang="zh-CN" altLang="en-US" sz="6600"/>
          </a:p>
          <a:p>
            <a:pPr algn="ctr"/>
            <a:r>
              <a:rPr lang="zh-CN" altLang="en-US" sz="6600">
                <a:solidFill>
                  <a:srgbClr val="FF0000"/>
                </a:solidFill>
              </a:rPr>
              <a:t>创</a:t>
            </a:r>
            <a:r>
              <a:rPr lang="en-US" altLang="zh-CN" sz="6600"/>
              <a:t>    </a:t>
            </a:r>
            <a:r>
              <a:rPr lang="zh-CN" altLang="en-US" sz="6600"/>
              <a:t>先</a:t>
            </a:r>
            <a:r>
              <a:rPr lang="en-US" altLang="zh-CN" sz="6600"/>
              <a:t>    </a:t>
            </a:r>
            <a:r>
              <a:rPr lang="zh-CN" altLang="en-US" sz="6600">
                <a:solidFill>
                  <a:srgbClr val="FF0000"/>
                </a:solidFill>
              </a:rPr>
              <a:t>争</a:t>
            </a:r>
            <a:r>
              <a:rPr lang="en-US" altLang="zh-CN" sz="6600"/>
              <a:t>    </a:t>
            </a:r>
            <a:r>
              <a:rPr lang="zh-CN" altLang="en-US" sz="6600"/>
              <a:t>优</a:t>
            </a:r>
            <a:endParaRPr lang="zh-CN" altLang="en-US" sz="6600"/>
          </a:p>
          <a:p>
            <a:pPr algn="ctr"/>
            <a:r>
              <a:rPr lang="en-US" altLang="zh-CN" sz="6600"/>
              <a:t>       </a:t>
            </a:r>
            <a:r>
              <a:rPr lang="en-US" altLang="zh-CN" sz="6600">
                <a:solidFill>
                  <a:schemeClr val="tx1"/>
                </a:solidFill>
              </a:rPr>
              <a:t>·</a:t>
            </a:r>
            <a:endParaRPr lang="en-US" altLang="zh-CN" sz="6600">
              <a:solidFill>
                <a:schemeClr val="tx1"/>
              </a:solidFill>
            </a:endParaRPr>
          </a:p>
          <a:p>
            <a:pPr algn="l"/>
            <a:r>
              <a:rPr lang="en-US" altLang="zh-CN" sz="3600">
                <a:solidFill>
                  <a:schemeClr val="tx1"/>
                </a:solidFill>
              </a:rPr>
              <a:t>             </a:t>
            </a:r>
            <a:r>
              <a:rPr lang="zh-CN" altLang="en-US" sz="3600">
                <a:solidFill>
                  <a:schemeClr val="tx1"/>
                </a:solidFill>
              </a:rPr>
              <a:t>重点</a:t>
            </a:r>
            <a:r>
              <a:rPr lang="en-US" altLang="zh-CN" sz="3600">
                <a:solidFill>
                  <a:schemeClr val="tx1"/>
                </a:solidFill>
              </a:rPr>
              <a:t>                </a:t>
            </a:r>
            <a:r>
              <a:rPr lang="zh-CN" altLang="en-US" sz="3600">
                <a:solidFill>
                  <a:schemeClr val="tx1"/>
                </a:solidFill>
              </a:rPr>
              <a:t>重中之重</a:t>
            </a:r>
            <a:endParaRPr lang="zh-CN" altLang="en-US" sz="3600">
              <a:solidFill>
                <a:schemeClr val="tx1"/>
              </a:solidFill>
            </a:endParaRPr>
          </a:p>
        </p:txBody>
      </p:sp>
      <p:sp>
        <p:nvSpPr>
          <p:cNvPr id="5" name="文本框 4"/>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创先争优</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205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1" grpId="1"/>
      <p:bldP spid="3" grpId="0" animBg="1"/>
      <p:bldP spid="3" grpId="1" animBg="1"/>
      <p:bldP spid="4" grpId="0" bldLvl="0" animBg="1"/>
      <p:bldP spid="4"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8730" y="300990"/>
            <a:ext cx="4932680" cy="6256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本框 3"/>
          <p:cNvSpPr txBox="1"/>
          <p:nvPr/>
        </p:nvSpPr>
        <p:spPr>
          <a:xfrm>
            <a:off x="2322739" y="2878529"/>
            <a:ext cx="215138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党员突击队</a:t>
            </a:r>
            <a:endParaRPr lang="zh-CN" altLang="en-US" sz="2800" b="0" spc="300" dirty="0">
              <a:solidFill>
                <a:srgbClr val="E61817"/>
              </a:solidFill>
              <a:latin typeface="方正小标宋_GBK" panose="03000509000000000000" charset="-122"/>
              <a:ea typeface="方正小标宋_GBK" panose="03000509000000000000" charset="-122"/>
            </a:endParaRPr>
          </a:p>
          <a:p>
            <a:pPr algn="ctr"/>
            <a:r>
              <a:rPr lang="zh-CN" altLang="en-US" sz="2800" b="0" spc="300" dirty="0">
                <a:solidFill>
                  <a:srgbClr val="E61817"/>
                </a:solidFill>
                <a:latin typeface="方正小标宋_GBK" panose="03000509000000000000" charset="-122"/>
                <a:ea typeface="方正小标宋_GBK" panose="03000509000000000000" charset="-122"/>
              </a:rPr>
              <a:t>范例</a:t>
            </a:r>
            <a:endParaRPr lang="zh-CN" altLang="en-US" sz="2800" b="0" spc="300" dirty="0">
              <a:solidFill>
                <a:srgbClr val="E61817"/>
              </a:solidFill>
              <a:latin typeface="方正小标宋_GBK" panose="03000509000000000000" charset="-122"/>
              <a:ea typeface="方正小标宋_GBK" panose="03000509000000000000" charset="-122"/>
            </a:endParaRPr>
          </a:p>
        </p:txBody>
      </p:sp>
      <p:sp>
        <p:nvSpPr>
          <p:cNvPr id="14" name="文本框 13"/>
          <p:cNvSpPr txBox="1"/>
          <p:nvPr>
            <p:custDataLst>
              <p:tags r:id="rId3"/>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创先争优</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 t="4455" r="58301"/>
          <a:stretch>
            <a:fillRect/>
          </a:stretch>
        </p:blipFill>
        <p:spPr bwMode="auto">
          <a:xfrm>
            <a:off x="4391025" y="161925"/>
            <a:ext cx="3640455" cy="4039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989" t="4350" b="34021"/>
          <a:stretch>
            <a:fillRect/>
          </a:stretch>
        </p:blipFill>
        <p:spPr bwMode="auto">
          <a:xfrm>
            <a:off x="4282440" y="4126865"/>
            <a:ext cx="3837940" cy="2668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010" y="1195070"/>
            <a:ext cx="3795395" cy="439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9415" y="1183640"/>
            <a:ext cx="3970020" cy="4582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本框 3"/>
          <p:cNvSpPr txBox="1"/>
          <p:nvPr/>
        </p:nvSpPr>
        <p:spPr>
          <a:xfrm>
            <a:off x="1737269" y="5648399"/>
            <a:ext cx="254508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党员攻关项目</a:t>
            </a:r>
            <a:endParaRPr lang="zh-CN" altLang="en-US" sz="2800" b="0" spc="300" dirty="0">
              <a:solidFill>
                <a:srgbClr val="E61817"/>
              </a:solidFill>
              <a:latin typeface="方正小标宋_GBK" panose="03000509000000000000" charset="-122"/>
              <a:ea typeface="方正小标宋_GBK" panose="03000509000000000000" charset="-122"/>
            </a:endParaRPr>
          </a:p>
          <a:p>
            <a:pPr algn="ctr"/>
            <a:r>
              <a:rPr lang="zh-CN" altLang="en-US" sz="2800" b="0" spc="300" dirty="0">
                <a:solidFill>
                  <a:srgbClr val="E61817"/>
                </a:solidFill>
                <a:latin typeface="方正小标宋_GBK" panose="03000509000000000000" charset="-122"/>
                <a:ea typeface="方正小标宋_GBK" panose="03000509000000000000" charset="-122"/>
              </a:rPr>
              <a:t>范例</a:t>
            </a:r>
            <a:endParaRPr lang="zh-CN" altLang="en-US" sz="2800" b="0" spc="300" dirty="0">
              <a:solidFill>
                <a:srgbClr val="E61817"/>
              </a:solidFill>
              <a:latin typeface="方正小标宋_GBK" panose="03000509000000000000" charset="-122"/>
              <a:ea typeface="方正小标宋_GBK" panose="03000509000000000000" charset="-122"/>
            </a:endParaRPr>
          </a:p>
        </p:txBody>
      </p:sp>
      <p:sp>
        <p:nvSpPr>
          <p:cNvPr id="14" name="文本框 13"/>
          <p:cNvSpPr txBox="1"/>
          <p:nvPr>
            <p:custDataLst>
              <p:tags r:id="rId5"/>
            </p:custDataLst>
          </p:nvPr>
        </p:nvSpPr>
        <p:spPr>
          <a:xfrm>
            <a:off x="751205" y="420370"/>
            <a:ext cx="364109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创先争优</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矩形 1"/>
          <p:cNvSpPr/>
          <p:nvPr/>
        </p:nvSpPr>
        <p:spPr>
          <a:xfrm>
            <a:off x="4092146" y="2271002"/>
            <a:ext cx="6096000" cy="369332"/>
          </a:xfrm>
          <a:prstGeom prst="rect">
            <a:avLst/>
          </a:prstGeom>
        </p:spPr>
        <p:txBody>
          <a:bodyPr>
            <a:spAutoFit/>
          </a:bodyPr>
          <a:p>
            <a:endParaRPr lang="zh-CN" altLang="en-US" dirty="0"/>
          </a:p>
        </p:txBody>
      </p:sp>
      <p:sp>
        <p:nvSpPr>
          <p:cNvPr id="28" name="矩形 27"/>
          <p:cNvSpPr/>
          <p:nvPr/>
        </p:nvSpPr>
        <p:spPr>
          <a:xfrm>
            <a:off x="2301875" y="1992630"/>
            <a:ext cx="5636895" cy="521970"/>
          </a:xfrm>
          <a:prstGeom prst="rect">
            <a:avLst/>
          </a:prstGeom>
        </p:spPr>
        <p:txBody>
          <a:bodyPr wrap="square">
            <a:spAutoFit/>
          </a:bodyPr>
          <a:p>
            <a:pPr algn="just" eaLnBrk="1" latinLnBrk="0" hangingPunct="1">
              <a:lnSpc>
                <a:spcPct val="100000"/>
              </a:lnSpc>
              <a:buFont typeface="Arial" panose="020B0704020202020204" pitchFamily="34" charset="0"/>
              <a:buNone/>
            </a:pPr>
            <a:r>
              <a:rPr lang="en-US" altLang="zh-CN"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rPr>
              <a:t>“</a:t>
            </a:r>
            <a:r>
              <a:rPr lang="zh-CN" altLang="en-US"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rPr>
              <a:t>三型</a:t>
            </a:r>
            <a:r>
              <a:rPr lang="en-US" altLang="zh-CN"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rPr>
              <a:t>”</a:t>
            </a:r>
            <a:r>
              <a:rPr lang="zh-CN" altLang="en-US"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rPr>
              <a:t>机关：创建</a:t>
            </a:r>
            <a:r>
              <a:rPr lang="zh-CN"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rPr>
              <a:t>常见问题</a:t>
            </a:r>
            <a:endParaRPr lang="zh-CN"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endParaRPr>
          </a:p>
        </p:txBody>
      </p:sp>
      <p:sp>
        <p:nvSpPr>
          <p:cNvPr id="29" name="矩形: 圆角 4"/>
          <p:cNvSpPr/>
          <p:nvPr/>
        </p:nvSpPr>
        <p:spPr bwMode="auto">
          <a:xfrm>
            <a:off x="997670" y="1603622"/>
            <a:ext cx="1173446" cy="1185976"/>
          </a:xfrm>
          <a:prstGeom prst="roundRect">
            <a:avLst>
              <a:gd name="adj" fmla="val 7384"/>
            </a:avLst>
          </a:prstGeom>
          <a:solidFill>
            <a:srgbClr val="C00000"/>
          </a:solidFill>
          <a:ln w="5715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
            <a:pPr eaLnBrk="1" hangingPunct="1">
              <a:buFont typeface="Arial" panose="020B0704020202020204" pitchFamily="34" charset="0"/>
              <a:buNone/>
            </a:pPr>
            <a:endParaRPr lang="zh-CN" altLang="en-US"/>
          </a:p>
        </p:txBody>
      </p:sp>
      <p:sp>
        <p:nvSpPr>
          <p:cNvPr id="30" name="矩形 29"/>
          <p:cNvSpPr/>
          <p:nvPr/>
        </p:nvSpPr>
        <p:spPr>
          <a:xfrm>
            <a:off x="1332651" y="2871117"/>
            <a:ext cx="9610982" cy="3415030"/>
          </a:xfrm>
          <a:prstGeom prst="rect">
            <a:avLst/>
          </a:prstGeom>
        </p:spPr>
        <p:txBody>
          <a:bodyPr wrap="square">
            <a:spAutoFit/>
          </a:bodyPr>
          <a:p>
            <a:pPr algn="just" eaLnBrk="1" hangingPunct="1">
              <a:lnSpc>
                <a:spcPct val="150000"/>
              </a:lnSpc>
              <a:buClrTx/>
              <a:buSzTx/>
              <a:buFont typeface="Arial" panose="020B0704020202020204" pitchFamily="34" charset="0"/>
              <a:buNone/>
            </a:pPr>
            <a:r>
              <a:rPr lang="en-US" altLang="zh-CN" sz="2400" dirty="0">
                <a:solidFill>
                  <a:schemeClr val="tx1"/>
                </a:solidFill>
                <a:latin typeface="黑体" panose="02010609060101010101" charset="-122"/>
                <a:ea typeface="黑体" panose="02010609060101010101" charset="-122"/>
                <a:cs typeface="黑体" panose="02010609060101010101" charset="-122"/>
                <a:sym typeface="+mn-ea"/>
              </a:rPr>
              <a:t>    </a:t>
            </a:r>
            <a:r>
              <a:rPr lang="zh-CN" altLang="en-US" sz="2400" dirty="0" smtClean="0">
                <a:solidFill>
                  <a:schemeClr val="tx1"/>
                </a:solidFill>
                <a:latin typeface="黑体" panose="02010609060101010101" charset="-122"/>
                <a:ea typeface="黑体" panose="02010609060101010101" charset="-122"/>
                <a:cs typeface="黑体" panose="02010609060101010101" charset="-122"/>
                <a:sym typeface="+mn-ea"/>
              </a:rPr>
              <a:t>1</a:t>
            </a:r>
            <a:r>
              <a:rPr lang="en-US" altLang="zh-CN" sz="2400" dirty="0" smtClean="0">
                <a:solidFill>
                  <a:schemeClr val="tx1"/>
                </a:solidFill>
                <a:latin typeface="黑体" panose="02010609060101010101" charset="-122"/>
                <a:ea typeface="黑体" panose="02010609060101010101" charset="-122"/>
                <a:cs typeface="黑体" panose="02010609060101010101" charset="-122"/>
                <a:sym typeface="+mn-ea"/>
              </a:rPr>
              <a:t>.</a:t>
            </a:r>
            <a:r>
              <a:rPr lang="zh-CN" altLang="en-US" sz="2400" dirty="0" smtClean="0">
                <a:solidFill>
                  <a:schemeClr val="tx1"/>
                </a:solidFill>
                <a:latin typeface="黑体" panose="02010609060101010101" charset="-122"/>
                <a:ea typeface="黑体" panose="02010609060101010101" charset="-122"/>
                <a:cs typeface="黑体" panose="02010609060101010101" charset="-122"/>
                <a:sym typeface="+mn-ea"/>
              </a:rPr>
              <a:t>有</a:t>
            </a:r>
            <a:r>
              <a:rPr lang="zh-CN" altLang="en-US" sz="2400" dirty="0">
                <a:solidFill>
                  <a:schemeClr val="tx1"/>
                </a:solidFill>
                <a:latin typeface="黑体" panose="02010609060101010101" charset="-122"/>
                <a:ea typeface="黑体" panose="02010609060101010101" charset="-122"/>
                <a:cs typeface="黑体" panose="02010609060101010101" charset="-122"/>
                <a:sym typeface="+mn-ea"/>
              </a:rPr>
              <a:t>的党支部仅拿出几张政治理论学习或者几篇学习记录就证明自己开展了学习型党支部建设；</a:t>
            </a:r>
            <a:endParaRPr lang="zh-CN" altLang="en-US" sz="2400" dirty="0">
              <a:solidFill>
                <a:schemeClr val="tx1"/>
              </a:solidFill>
              <a:latin typeface="黑体" panose="02010609060101010101" charset="-122"/>
              <a:ea typeface="黑体" panose="02010609060101010101" charset="-122"/>
              <a:cs typeface="黑体" panose="02010609060101010101" charset="-122"/>
            </a:endParaRPr>
          </a:p>
          <a:p>
            <a:pPr algn="just" eaLnBrk="1" hangingPunct="1">
              <a:lnSpc>
                <a:spcPct val="150000"/>
              </a:lnSpc>
              <a:buClrTx/>
              <a:buSzTx/>
              <a:buFont typeface="Arial" panose="020B0704020202020204" pitchFamily="34" charset="0"/>
              <a:buNone/>
            </a:pPr>
            <a:r>
              <a:rPr lang="en-US" altLang="zh-CN" sz="2400" dirty="0">
                <a:solidFill>
                  <a:schemeClr val="tx1"/>
                </a:solidFill>
                <a:latin typeface="黑体" panose="02010609060101010101" charset="-122"/>
                <a:ea typeface="黑体" panose="02010609060101010101" charset="-122"/>
                <a:cs typeface="黑体" panose="02010609060101010101" charset="-122"/>
                <a:sym typeface="+mn-ea"/>
              </a:rPr>
              <a:t>    </a:t>
            </a:r>
            <a:r>
              <a:rPr lang="zh-CN" altLang="en-US" sz="2400" dirty="0" smtClean="0">
                <a:solidFill>
                  <a:schemeClr val="tx1"/>
                </a:solidFill>
                <a:latin typeface="黑体" panose="02010609060101010101" charset="-122"/>
                <a:ea typeface="黑体" panose="02010609060101010101" charset="-122"/>
                <a:cs typeface="黑体" panose="02010609060101010101" charset="-122"/>
                <a:sym typeface="+mn-ea"/>
              </a:rPr>
              <a:t>2</a:t>
            </a:r>
            <a:r>
              <a:rPr lang="en-US" altLang="zh-CN" sz="2400" dirty="0" smtClean="0">
                <a:solidFill>
                  <a:schemeClr val="tx1"/>
                </a:solidFill>
                <a:latin typeface="黑体" panose="02010609060101010101" charset="-122"/>
                <a:ea typeface="黑体" panose="02010609060101010101" charset="-122"/>
                <a:cs typeface="黑体" panose="02010609060101010101" charset="-122"/>
                <a:sym typeface="+mn-ea"/>
              </a:rPr>
              <a:t>.</a:t>
            </a:r>
            <a:r>
              <a:rPr lang="zh-CN" altLang="en-US" sz="2400" dirty="0" smtClean="0">
                <a:solidFill>
                  <a:schemeClr val="tx1"/>
                </a:solidFill>
                <a:latin typeface="黑体" panose="02010609060101010101" charset="-122"/>
                <a:ea typeface="黑体" panose="02010609060101010101" charset="-122"/>
                <a:cs typeface="黑体" panose="02010609060101010101" charset="-122"/>
                <a:sym typeface="+mn-ea"/>
              </a:rPr>
              <a:t>有</a:t>
            </a:r>
            <a:r>
              <a:rPr lang="zh-CN" altLang="en-US" sz="2400" dirty="0">
                <a:solidFill>
                  <a:schemeClr val="tx1"/>
                </a:solidFill>
                <a:latin typeface="黑体" panose="02010609060101010101" charset="-122"/>
                <a:ea typeface="黑体" panose="02010609060101010101" charset="-122"/>
                <a:cs typeface="黑体" panose="02010609060101010101" charset="-122"/>
                <a:sym typeface="+mn-ea"/>
              </a:rPr>
              <a:t>的拿出几张慰问困难党员或者一次送温暖活动记录、发放过节的慰问品宣传报道就证明自己是服务型党支部了。</a:t>
            </a:r>
            <a:endParaRPr lang="zh-CN" altLang="en-US" sz="2400" dirty="0">
              <a:solidFill>
                <a:schemeClr val="tx1"/>
              </a:solidFill>
              <a:latin typeface="黑体" panose="02010609060101010101" charset="-122"/>
              <a:ea typeface="黑体" panose="02010609060101010101" charset="-122"/>
              <a:cs typeface="黑体" panose="02010609060101010101" charset="-122"/>
            </a:endParaRPr>
          </a:p>
          <a:p>
            <a:pPr algn="just" eaLnBrk="1" hangingPunct="1">
              <a:lnSpc>
                <a:spcPct val="150000"/>
              </a:lnSpc>
              <a:buClrTx/>
              <a:buSzTx/>
              <a:buFont typeface="Arial" panose="020B0704020202020204" pitchFamily="34" charset="0"/>
              <a:buNone/>
            </a:pPr>
            <a:r>
              <a:rPr lang="en-US" altLang="zh-CN" sz="2400" dirty="0">
                <a:solidFill>
                  <a:schemeClr val="tx1"/>
                </a:solidFill>
                <a:latin typeface="黑体" panose="02010609060101010101" charset="-122"/>
                <a:ea typeface="黑体" panose="02010609060101010101" charset="-122"/>
                <a:cs typeface="黑体" panose="02010609060101010101" charset="-122"/>
                <a:sym typeface="+mn-ea"/>
              </a:rPr>
              <a:t>    </a:t>
            </a:r>
            <a:r>
              <a:rPr lang="zh-CN" altLang="en-US" sz="2400" dirty="0" smtClean="0">
                <a:solidFill>
                  <a:schemeClr val="tx1"/>
                </a:solidFill>
                <a:latin typeface="黑体" panose="02010609060101010101" charset="-122"/>
                <a:ea typeface="黑体" panose="02010609060101010101" charset="-122"/>
                <a:cs typeface="黑体" panose="02010609060101010101" charset="-122"/>
                <a:sym typeface="+mn-ea"/>
              </a:rPr>
              <a:t>3</a:t>
            </a:r>
            <a:r>
              <a:rPr lang="en-US" altLang="zh-CN" sz="2400" dirty="0" smtClean="0">
                <a:solidFill>
                  <a:schemeClr val="tx1"/>
                </a:solidFill>
                <a:latin typeface="黑体" panose="02010609060101010101" charset="-122"/>
                <a:ea typeface="黑体" panose="02010609060101010101" charset="-122"/>
                <a:cs typeface="黑体" panose="02010609060101010101" charset="-122"/>
                <a:sym typeface="+mn-ea"/>
              </a:rPr>
              <a:t>.</a:t>
            </a:r>
            <a:r>
              <a:rPr lang="zh-CN" altLang="en-US" sz="2400" dirty="0" smtClean="0">
                <a:solidFill>
                  <a:schemeClr val="tx1"/>
                </a:solidFill>
                <a:latin typeface="黑体" panose="02010609060101010101" charset="-122"/>
                <a:ea typeface="黑体" panose="02010609060101010101" charset="-122"/>
                <a:cs typeface="黑体" panose="02010609060101010101" charset="-122"/>
                <a:sym typeface="+mn-ea"/>
              </a:rPr>
              <a:t>有人</a:t>
            </a:r>
            <a:r>
              <a:rPr lang="zh-CN" altLang="en-US" sz="2400" dirty="0">
                <a:solidFill>
                  <a:schemeClr val="tx1"/>
                </a:solidFill>
                <a:latin typeface="黑体" panose="02010609060101010101" charset="-122"/>
                <a:ea typeface="黑体" panose="02010609060101010101" charset="-122"/>
                <a:cs typeface="黑体" panose="02010609060101010101" charset="-122"/>
                <a:sym typeface="+mn-ea"/>
              </a:rPr>
              <a:t>整理出几篇论文或者科研小成果等，或者拿出个别职工的五小创新项目就证明自己是创新型党支部。</a:t>
            </a:r>
            <a:endParaRPr lang="zh-CN" altLang="en-US" sz="2400" dirty="0">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3" name="Freeform 5"/>
          <p:cNvSpPr>
            <a:spLocks noEditPoints="1"/>
          </p:cNvSpPr>
          <p:nvPr/>
        </p:nvSpPr>
        <p:spPr bwMode="auto">
          <a:xfrm>
            <a:off x="1201386" y="1802290"/>
            <a:ext cx="766014" cy="788639"/>
          </a:xfrm>
          <a:custGeom>
            <a:avLst/>
            <a:gdLst>
              <a:gd name="T0" fmla="*/ 391 w 782"/>
              <a:gd name="T1" fmla="*/ 281 h 782"/>
              <a:gd name="T2" fmla="*/ 281 w 782"/>
              <a:gd name="T3" fmla="*/ 391 h 782"/>
              <a:gd name="T4" fmla="*/ 391 w 782"/>
              <a:gd name="T5" fmla="*/ 501 h 782"/>
              <a:gd name="T6" fmla="*/ 501 w 782"/>
              <a:gd name="T7" fmla="*/ 391 h 782"/>
              <a:gd name="T8" fmla="*/ 391 w 782"/>
              <a:gd name="T9" fmla="*/ 281 h 782"/>
              <a:gd name="T10" fmla="*/ 682 w 782"/>
              <a:gd name="T11" fmla="*/ 100 h 782"/>
              <a:gd name="T12" fmla="*/ 679 w 782"/>
              <a:gd name="T13" fmla="*/ 0 h 782"/>
              <a:gd name="T14" fmla="*/ 575 w 782"/>
              <a:gd name="T15" fmla="*/ 104 h 782"/>
              <a:gd name="T16" fmla="*/ 575 w 782"/>
              <a:gd name="T17" fmla="*/ 173 h 782"/>
              <a:gd name="T18" fmla="*/ 367 w 782"/>
              <a:gd name="T19" fmla="*/ 380 h 782"/>
              <a:gd name="T20" fmla="*/ 402 w 782"/>
              <a:gd name="T21" fmla="*/ 415 h 782"/>
              <a:gd name="T22" fmla="*/ 609 w 782"/>
              <a:gd name="T23" fmla="*/ 208 h 782"/>
              <a:gd name="T24" fmla="*/ 679 w 782"/>
              <a:gd name="T25" fmla="*/ 208 h 782"/>
              <a:gd name="T26" fmla="*/ 782 w 782"/>
              <a:gd name="T27" fmla="*/ 104 h 782"/>
              <a:gd name="T28" fmla="*/ 682 w 782"/>
              <a:gd name="T29" fmla="*/ 100 h 782"/>
              <a:gd name="T30" fmla="*/ 679 w 782"/>
              <a:gd name="T31" fmla="*/ 256 h 782"/>
              <a:gd name="T32" fmla="*/ 709 w 782"/>
              <a:gd name="T33" fmla="*/ 391 h 782"/>
              <a:gd name="T34" fmla="*/ 391 w 782"/>
              <a:gd name="T35" fmla="*/ 709 h 782"/>
              <a:gd name="T36" fmla="*/ 74 w 782"/>
              <a:gd name="T37" fmla="*/ 391 h 782"/>
              <a:gd name="T38" fmla="*/ 391 w 782"/>
              <a:gd name="T39" fmla="*/ 73 h 782"/>
              <a:gd name="T40" fmla="*/ 526 w 782"/>
              <a:gd name="T41" fmla="*/ 103 h 782"/>
              <a:gd name="T42" fmla="*/ 540 w 782"/>
              <a:gd name="T43" fmla="*/ 69 h 782"/>
              <a:gd name="T44" fmla="*/ 567 w 782"/>
              <a:gd name="T45" fmla="*/ 42 h 782"/>
              <a:gd name="T46" fmla="*/ 391 w 782"/>
              <a:gd name="T47" fmla="*/ 0 h 782"/>
              <a:gd name="T48" fmla="*/ 0 w 782"/>
              <a:gd name="T49" fmla="*/ 391 h 782"/>
              <a:gd name="T50" fmla="*/ 391 w 782"/>
              <a:gd name="T51" fmla="*/ 782 h 782"/>
              <a:gd name="T52" fmla="*/ 782 w 782"/>
              <a:gd name="T53" fmla="*/ 391 h 782"/>
              <a:gd name="T54" fmla="*/ 740 w 782"/>
              <a:gd name="T55" fmla="*/ 215 h 782"/>
              <a:gd name="T56" fmla="*/ 713 w 782"/>
              <a:gd name="T57" fmla="*/ 242 h 782"/>
              <a:gd name="T58" fmla="*/ 679 w 782"/>
              <a:gd name="T59" fmla="*/ 256 h 782"/>
              <a:gd name="T60" fmla="*/ 568 w 782"/>
              <a:gd name="T61" fmla="*/ 391 h 782"/>
              <a:gd name="T62" fmla="*/ 391 w 782"/>
              <a:gd name="T63" fmla="*/ 568 h 782"/>
              <a:gd name="T64" fmla="*/ 214 w 782"/>
              <a:gd name="T65" fmla="*/ 391 h 782"/>
              <a:gd name="T66" fmla="*/ 391 w 782"/>
              <a:gd name="T67" fmla="*/ 214 h 782"/>
              <a:gd name="T68" fmla="*/ 453 w 782"/>
              <a:gd name="T69" fmla="*/ 225 h 782"/>
              <a:gd name="T70" fmla="*/ 504 w 782"/>
              <a:gd name="T71" fmla="*/ 175 h 782"/>
              <a:gd name="T72" fmla="*/ 391 w 782"/>
              <a:gd name="T73" fmla="*/ 147 h 782"/>
              <a:gd name="T74" fmla="*/ 147 w 782"/>
              <a:gd name="T75" fmla="*/ 391 h 782"/>
              <a:gd name="T76" fmla="*/ 391 w 782"/>
              <a:gd name="T77" fmla="*/ 636 h 782"/>
              <a:gd name="T78" fmla="*/ 636 w 782"/>
              <a:gd name="T79" fmla="*/ 391 h 782"/>
              <a:gd name="T80" fmla="*/ 608 w 782"/>
              <a:gd name="T81" fmla="*/ 278 h 782"/>
              <a:gd name="T82" fmla="*/ 557 w 782"/>
              <a:gd name="T83" fmla="*/ 329 h 782"/>
              <a:gd name="T84" fmla="*/ 568 w 782"/>
              <a:gd name="T85" fmla="*/ 391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2" h="782">
                <a:moveTo>
                  <a:pt x="391" y="281"/>
                </a:moveTo>
                <a:cubicBezTo>
                  <a:pt x="331" y="281"/>
                  <a:pt x="281" y="330"/>
                  <a:pt x="281" y="391"/>
                </a:cubicBezTo>
                <a:cubicBezTo>
                  <a:pt x="281" y="452"/>
                  <a:pt x="331" y="501"/>
                  <a:pt x="391" y="501"/>
                </a:cubicBezTo>
                <a:cubicBezTo>
                  <a:pt x="452" y="501"/>
                  <a:pt x="501" y="452"/>
                  <a:pt x="501" y="391"/>
                </a:cubicBezTo>
                <a:cubicBezTo>
                  <a:pt x="501" y="330"/>
                  <a:pt x="452" y="281"/>
                  <a:pt x="391" y="281"/>
                </a:cubicBezTo>
                <a:close/>
                <a:moveTo>
                  <a:pt x="682" y="100"/>
                </a:moveTo>
                <a:lnTo>
                  <a:pt x="679" y="0"/>
                </a:lnTo>
                <a:lnTo>
                  <a:pt x="575" y="104"/>
                </a:lnTo>
                <a:lnTo>
                  <a:pt x="575" y="173"/>
                </a:lnTo>
                <a:lnTo>
                  <a:pt x="367" y="380"/>
                </a:lnTo>
                <a:lnTo>
                  <a:pt x="402" y="415"/>
                </a:lnTo>
                <a:lnTo>
                  <a:pt x="609" y="208"/>
                </a:lnTo>
                <a:lnTo>
                  <a:pt x="679" y="208"/>
                </a:lnTo>
                <a:lnTo>
                  <a:pt x="782" y="104"/>
                </a:lnTo>
                <a:lnTo>
                  <a:pt x="682" y="100"/>
                </a:lnTo>
                <a:close/>
                <a:moveTo>
                  <a:pt x="679" y="256"/>
                </a:moveTo>
                <a:cubicBezTo>
                  <a:pt x="698" y="297"/>
                  <a:pt x="709" y="343"/>
                  <a:pt x="709" y="391"/>
                </a:cubicBezTo>
                <a:cubicBezTo>
                  <a:pt x="709" y="566"/>
                  <a:pt x="566" y="709"/>
                  <a:pt x="391" y="709"/>
                </a:cubicBezTo>
                <a:cubicBezTo>
                  <a:pt x="216" y="709"/>
                  <a:pt x="74" y="566"/>
                  <a:pt x="74" y="391"/>
                </a:cubicBezTo>
                <a:cubicBezTo>
                  <a:pt x="74" y="216"/>
                  <a:pt x="216" y="73"/>
                  <a:pt x="391" y="73"/>
                </a:cubicBezTo>
                <a:cubicBezTo>
                  <a:pt x="439" y="73"/>
                  <a:pt x="485" y="84"/>
                  <a:pt x="526" y="103"/>
                </a:cubicBezTo>
                <a:cubicBezTo>
                  <a:pt x="526" y="91"/>
                  <a:pt x="531" y="78"/>
                  <a:pt x="540" y="69"/>
                </a:cubicBezTo>
                <a:lnTo>
                  <a:pt x="567" y="42"/>
                </a:lnTo>
                <a:cubicBezTo>
                  <a:pt x="514" y="15"/>
                  <a:pt x="455" y="0"/>
                  <a:pt x="391" y="0"/>
                </a:cubicBezTo>
                <a:cubicBezTo>
                  <a:pt x="175" y="0"/>
                  <a:pt x="0" y="175"/>
                  <a:pt x="0" y="391"/>
                </a:cubicBezTo>
                <a:cubicBezTo>
                  <a:pt x="0" y="607"/>
                  <a:pt x="175" y="782"/>
                  <a:pt x="391" y="782"/>
                </a:cubicBezTo>
                <a:cubicBezTo>
                  <a:pt x="607" y="782"/>
                  <a:pt x="782" y="607"/>
                  <a:pt x="782" y="391"/>
                </a:cubicBezTo>
                <a:cubicBezTo>
                  <a:pt x="782" y="328"/>
                  <a:pt x="767" y="268"/>
                  <a:pt x="740" y="215"/>
                </a:cubicBezTo>
                <a:lnTo>
                  <a:pt x="713" y="242"/>
                </a:lnTo>
                <a:cubicBezTo>
                  <a:pt x="704" y="251"/>
                  <a:pt x="692" y="256"/>
                  <a:pt x="679" y="256"/>
                </a:cubicBezTo>
                <a:close/>
                <a:moveTo>
                  <a:pt x="568" y="391"/>
                </a:moveTo>
                <a:cubicBezTo>
                  <a:pt x="568" y="489"/>
                  <a:pt x="489" y="568"/>
                  <a:pt x="391" y="568"/>
                </a:cubicBezTo>
                <a:cubicBezTo>
                  <a:pt x="294" y="568"/>
                  <a:pt x="214" y="489"/>
                  <a:pt x="214" y="391"/>
                </a:cubicBezTo>
                <a:cubicBezTo>
                  <a:pt x="214" y="293"/>
                  <a:pt x="294" y="214"/>
                  <a:pt x="391" y="214"/>
                </a:cubicBezTo>
                <a:cubicBezTo>
                  <a:pt x="413" y="214"/>
                  <a:pt x="434" y="218"/>
                  <a:pt x="453" y="225"/>
                </a:cubicBezTo>
                <a:lnTo>
                  <a:pt x="504" y="175"/>
                </a:lnTo>
                <a:cubicBezTo>
                  <a:pt x="470" y="157"/>
                  <a:pt x="432" y="147"/>
                  <a:pt x="391" y="147"/>
                </a:cubicBezTo>
                <a:cubicBezTo>
                  <a:pt x="256" y="147"/>
                  <a:pt x="147" y="256"/>
                  <a:pt x="147" y="391"/>
                </a:cubicBezTo>
                <a:cubicBezTo>
                  <a:pt x="147" y="526"/>
                  <a:pt x="256" y="636"/>
                  <a:pt x="391" y="636"/>
                </a:cubicBezTo>
                <a:cubicBezTo>
                  <a:pt x="526" y="636"/>
                  <a:pt x="636" y="526"/>
                  <a:pt x="636" y="391"/>
                </a:cubicBezTo>
                <a:cubicBezTo>
                  <a:pt x="636" y="350"/>
                  <a:pt x="626" y="312"/>
                  <a:pt x="608" y="278"/>
                </a:cubicBezTo>
                <a:lnTo>
                  <a:pt x="557" y="329"/>
                </a:lnTo>
                <a:cubicBezTo>
                  <a:pt x="564" y="348"/>
                  <a:pt x="568" y="369"/>
                  <a:pt x="568" y="391"/>
                </a:cubicBezTo>
                <a:close/>
              </a:path>
            </a:pathLst>
          </a:custGeom>
          <a:solidFill>
            <a:schemeClr val="bg2"/>
          </a:solidFill>
          <a:ln>
            <a:noFill/>
          </a:ln>
        </p:spPr>
        <p:txBody>
          <a:bodyPr vert="horz" wrap="square" lIns="91440" tIns="45720" rIns="91440" bIns="45720" numCol="1" anchor="t" anchorCtr="0" compatLnSpc="1"/>
          <a:p>
            <a:endParaRPr lang="zh-CN" altLang="en-US"/>
          </a:p>
        </p:txBody>
      </p:sp>
      <p:sp>
        <p:nvSpPr>
          <p:cNvPr id="14" name="文本框 13"/>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创先争优</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p:nvPr/>
        </p:nvSpPr>
        <p:spPr>
          <a:xfrm>
            <a:off x="769620" y="939165"/>
            <a:ext cx="10705465" cy="5250180"/>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r>
              <a:rPr lang="en-US" altLang="zh-CN" sz="2000" b="1">
                <a:solidFill>
                  <a:srgbClr val="C00000"/>
                </a:solidFill>
                <a:latin typeface="黑体" panose="02010609060101010101" charset="-122"/>
                <a:ea typeface="黑体" panose="02010609060101010101" charset="-122"/>
                <a:cs typeface="黑体" panose="02010609060101010101" charset="-122"/>
                <a:sym typeface="+mn-ea"/>
              </a:rPr>
              <a:t>   </a:t>
            </a:r>
            <a:r>
              <a:rPr lang="zh-CN" altLang="en-US" sz="2000" b="1">
                <a:solidFill>
                  <a:srgbClr val="C00000"/>
                </a:solidFill>
                <a:latin typeface="黑体" panose="02010609060101010101" charset="-122"/>
                <a:ea typeface="黑体" panose="02010609060101010101" charset="-122"/>
                <a:cs typeface="黑体" panose="02010609060101010101" charset="-122"/>
                <a:sym typeface="+mn-ea"/>
              </a:rPr>
              <a:t>第十二条</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党支部委员会是党支部日常工作的领导机构。</a:t>
            </a:r>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党支部委员会会议</a:t>
            </a:r>
            <a:r>
              <a:rPr lang="zh-CN" altLang="en-US" sz="2000" u="sng">
                <a:solidFill>
                  <a:srgbClr val="C00000"/>
                </a:solidFill>
                <a:latin typeface="黑体" panose="02010609060101010101" charset="-122"/>
                <a:ea typeface="黑体" panose="02010609060101010101" charset="-122"/>
                <a:cs typeface="黑体" panose="02010609060101010101" charset="-122"/>
                <a:sym typeface="+mn-ea"/>
              </a:rPr>
              <a:t>一般每月召开1次</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，根据需要可以随时召开，对党支部重要工作进行讨论、作出决定等。党支部委员会会议须有半数以上委员到会方可进行。</a:t>
            </a:r>
            <a:r>
              <a:rPr lang="zh-CN" altLang="en-US" sz="2000" u="sng">
                <a:solidFill>
                  <a:srgbClr val="C00000"/>
                </a:solidFill>
                <a:highlight>
                  <a:srgbClr val="FFFF00"/>
                </a:highlight>
                <a:latin typeface="黑体" panose="02010609060101010101" charset="-122"/>
                <a:ea typeface="黑体" panose="02010609060101010101" charset="-122"/>
                <a:cs typeface="黑体" panose="02010609060101010101" charset="-122"/>
                <a:sym typeface="+mn-ea"/>
              </a:rPr>
              <a:t>重要事项提交党员大会决定前，一般应当经党支部委员会会议讨论</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a:t>
            </a:r>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endParaRPr lang="zh-CN" altLang="en-US" sz="2000">
              <a:latin typeface="黑体" panose="02010609060101010101" charset="-122"/>
              <a:ea typeface="黑体" panose="02010609060101010101" charset="-122"/>
              <a:cs typeface="黑体" panose="02010609060101010101" charset="-122"/>
              <a:sym typeface="+mn-ea"/>
            </a:endParaRPr>
          </a:p>
          <a:p>
            <a:pPr algn="l"/>
            <a:r>
              <a:rPr lang="en-US" altLang="zh-CN" sz="2000" b="1">
                <a:solidFill>
                  <a:srgbClr val="C00000"/>
                </a:solidFill>
                <a:latin typeface="黑体" panose="02010609060101010101" charset="-122"/>
                <a:ea typeface="黑体" panose="02010609060101010101" charset="-122"/>
                <a:cs typeface="黑体" panose="02010609060101010101" charset="-122"/>
                <a:sym typeface="+mn-ea"/>
              </a:rPr>
              <a:t>   </a:t>
            </a:r>
            <a:r>
              <a:rPr lang="zh-CN" altLang="en-US" sz="2000" b="1">
                <a:solidFill>
                  <a:srgbClr val="C00000"/>
                </a:solidFill>
                <a:latin typeface="黑体" panose="02010609060101010101" charset="-122"/>
                <a:ea typeface="黑体" panose="02010609060101010101" charset="-122"/>
                <a:cs typeface="黑体" panose="02010609060101010101" charset="-122"/>
                <a:sym typeface="+mn-ea"/>
              </a:rPr>
              <a:t>第十六条</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党支部应当组织党员按期参加党员大会、党小组会和上党课，定期召开党支部委员会会议。</a:t>
            </a:r>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党课应当针对</a:t>
            </a:r>
            <a:r>
              <a:rPr lang="zh-CN" altLang="en-US" sz="2000">
                <a:solidFill>
                  <a:schemeClr val="accent1">
                    <a:lumMod val="50000"/>
                  </a:schemeClr>
                </a:solidFill>
                <a:highlight>
                  <a:srgbClr val="FFFF00"/>
                </a:highlight>
                <a:latin typeface="黑体" panose="02010609060101010101" charset="-122"/>
                <a:ea typeface="黑体" panose="02010609060101010101" charset="-122"/>
                <a:cs typeface="黑体" panose="02010609060101010101" charset="-122"/>
                <a:sym typeface="+mn-ea"/>
              </a:rPr>
              <a:t>党员思想和工作实际，回应普遍关心的问题，注重身边人讲身边事</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，增强吸引力感染力。党员领导干部应当定期为基层党员讲党课，</a:t>
            </a:r>
            <a:r>
              <a:rPr lang="zh-CN" altLang="en-US" sz="2000" u="sng">
                <a:solidFill>
                  <a:srgbClr val="C00000"/>
                </a:solidFill>
                <a:latin typeface="黑体" panose="02010609060101010101" charset="-122"/>
                <a:ea typeface="黑体" panose="02010609060101010101" charset="-122"/>
                <a:cs typeface="黑体" panose="02010609060101010101" charset="-122"/>
                <a:sym typeface="+mn-ea"/>
              </a:rPr>
              <a:t>党委（党组）书记每年至少讲1次党课</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a:t>
            </a:r>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r>
              <a:rPr lang="zh-CN" altLang="en-US" sz="2000" u="sng">
                <a:solidFill>
                  <a:srgbClr val="C00000"/>
                </a:solidFill>
                <a:latin typeface="黑体" panose="02010609060101010101" charset="-122"/>
                <a:ea typeface="黑体" panose="02010609060101010101" charset="-122"/>
                <a:cs typeface="黑体" panose="02010609060101010101" charset="-122"/>
                <a:sym typeface="+mn-ea"/>
              </a:rPr>
              <a:t>   党支部每月相对固定1天开展主题党日</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，组织党员集中学习、过组织生活、进行民主议事和志愿服务等。主题党日</a:t>
            </a:r>
            <a:r>
              <a:rPr lang="zh-CN" altLang="en-US" sz="2000" u="sng">
                <a:solidFill>
                  <a:srgbClr val="00B050"/>
                </a:solidFill>
                <a:highlight>
                  <a:srgbClr val="FFFF00"/>
                </a:highlight>
                <a:latin typeface="黑体" panose="02010609060101010101" charset="-122"/>
                <a:ea typeface="黑体" panose="02010609060101010101" charset="-122"/>
                <a:cs typeface="黑体" panose="02010609060101010101" charset="-122"/>
                <a:sym typeface="+mn-ea"/>
              </a:rPr>
              <a:t>开展前，党支部应当认真研究确定主题和内容</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；开展后，应当抓好议定事项的组织落实。</a:t>
            </a:r>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413385" y="370840"/>
            <a:ext cx="7691755" cy="460375"/>
          </a:xfrm>
          <a:prstGeom prst="rect">
            <a:avLst/>
          </a:prstGeom>
          <a:noFill/>
        </p:spPr>
        <p:txBody>
          <a:bodyPr wrap="square" rtlCol="0" anchor="t">
            <a:spAutoFit/>
          </a:bodyPr>
          <a:p>
            <a:pPr algn="l"/>
            <a:r>
              <a:rPr lang="zh-CN" altLang="en-US" sz="2400" b="1">
                <a:solidFill>
                  <a:srgbClr val="C00000"/>
                </a:solidFill>
                <a:latin typeface="黑体" panose="02010609060101010101" charset="-122"/>
                <a:ea typeface="黑体" panose="02010609060101010101" charset="-122"/>
                <a:cs typeface="黑体" panose="02010609060101010101" charset="-122"/>
                <a:sym typeface="+mn-ea"/>
              </a:rPr>
              <a:t>《中国共产党支部工作条例（试行）》</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a:t>
            </a:r>
            <a:r>
              <a:rPr lang="en-US" altLang="zh-CN" sz="1600" b="1">
                <a:solidFill>
                  <a:srgbClr val="C00000"/>
                </a:solidFill>
                <a:latin typeface="黑体" panose="02010609060101010101" charset="-122"/>
                <a:ea typeface="黑体" panose="02010609060101010101" charset="-122"/>
                <a:cs typeface="黑体" panose="02010609060101010101" charset="-122"/>
                <a:sym typeface="+mn-ea"/>
              </a:rPr>
              <a:t>2018</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年</a:t>
            </a:r>
            <a:r>
              <a:rPr lang="en-US" altLang="zh-CN" sz="1600" b="1">
                <a:solidFill>
                  <a:srgbClr val="C00000"/>
                </a:solidFill>
                <a:latin typeface="黑体" panose="02010609060101010101" charset="-122"/>
                <a:ea typeface="黑体" panose="02010609060101010101" charset="-122"/>
                <a:cs typeface="黑体" panose="02010609060101010101" charset="-122"/>
                <a:sym typeface="+mn-ea"/>
              </a:rPr>
              <a:t>10</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月</a:t>
            </a:r>
            <a:r>
              <a:rPr lang="en-US" altLang="zh-CN" sz="1600" b="1">
                <a:solidFill>
                  <a:srgbClr val="C00000"/>
                </a:solidFill>
                <a:latin typeface="黑体" panose="02010609060101010101" charset="-122"/>
                <a:ea typeface="黑体" panose="02010609060101010101" charset="-122"/>
                <a:cs typeface="黑体" panose="02010609060101010101" charset="-122"/>
                <a:sym typeface="+mn-ea"/>
              </a:rPr>
              <a:t>28</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日）</a:t>
            </a:r>
            <a:endParaRPr lang="zh-CN" altLang="en-US" sz="1600" b="1">
              <a:solidFill>
                <a:srgbClr val="C00000"/>
              </a:solidFill>
              <a:latin typeface="黑体" panose="02010609060101010101" charset="-122"/>
              <a:ea typeface="黑体" panose="02010609060101010101" charset="-122"/>
              <a:cs typeface="黑体" panose="02010609060101010101" charset="-122"/>
              <a:sym typeface="+mn-ea"/>
            </a:endParaRPr>
          </a:p>
        </p:txBody>
      </p:sp>
      <p:grpSp>
        <p:nvGrpSpPr>
          <p:cNvPr id="3" name="组合 2" descr="7b0a202020202274657874626f78223a2022220a7d0a"/>
          <p:cNvGrpSpPr/>
          <p:nvPr/>
        </p:nvGrpSpPr>
        <p:grpSpPr>
          <a:xfrm>
            <a:off x="6979920" y="2313305"/>
            <a:ext cx="3692525" cy="635635"/>
            <a:chOff x="5727" y="3677"/>
            <a:chExt cx="8166" cy="3759"/>
          </a:xfrm>
        </p:grpSpPr>
        <p:sp>
          <p:nvSpPr>
            <p:cNvPr id="7" name="文本框 6"/>
            <p:cNvSpPr txBox="1"/>
            <p:nvPr/>
          </p:nvSpPr>
          <p:spPr>
            <a:xfrm>
              <a:off x="6204" y="4481"/>
              <a:ext cx="6477" cy="243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fontAlgn="auto">
                <a:lnSpc>
                  <a:spcPts val="3400"/>
                </a:lnSpc>
                <a:spcBef>
                  <a:spcPts val="0"/>
                </a:spcBef>
                <a:spcAft>
                  <a:spcPts val="0"/>
                </a:spcAft>
              </a:pPr>
              <a:r>
                <a:rPr lang="zh-CN" sz="2000" dirty="0">
                  <a:solidFill>
                    <a:srgbClr val="FF0000"/>
                  </a:solidFill>
                  <a:latin typeface="黑体" panose="02010609060101010101" charset="-122"/>
                  <a:ea typeface="黑体" panose="02010609060101010101" charset="-122"/>
                  <a:cs typeface="汉仪中黑简" panose="02010600000101010101" charset="-122"/>
                  <a:sym typeface="+mn-ea"/>
                </a:rPr>
                <a:t>支委会该怎么讨论？</a:t>
              </a:r>
              <a:endParaRPr lang="zh-CN" sz="2000" dirty="0">
                <a:solidFill>
                  <a:srgbClr val="FF0000"/>
                </a:solidFill>
                <a:latin typeface="黑体" panose="02010609060101010101" charset="-122"/>
                <a:ea typeface="黑体" panose="02010609060101010101" charset="-122"/>
                <a:cs typeface="汉仪中黑简" panose="02010600000101010101" charset="-122"/>
                <a:sym typeface="+mn-ea"/>
              </a:endParaRPr>
            </a:p>
          </p:txBody>
        </p:sp>
        <p:grpSp>
          <p:nvGrpSpPr>
            <p:cNvPr id="4" name="组合 3"/>
            <p:cNvGrpSpPr/>
            <p:nvPr/>
          </p:nvGrpSpPr>
          <p:grpSpPr>
            <a:xfrm>
              <a:off x="5727" y="3677"/>
              <a:ext cx="8166" cy="3759"/>
              <a:chOff x="5727" y="3600"/>
              <a:chExt cx="8334" cy="3836"/>
            </a:xfrm>
          </p:grpSpPr>
          <p:sp>
            <p:nvSpPr>
              <p:cNvPr id="151" name="Freeform 133"/>
              <p:cNvSpPr>
                <a:spLocks noEditPoints="1"/>
              </p:cNvSpPr>
              <p:nvPr/>
            </p:nvSpPr>
            <p:spPr bwMode="auto">
              <a:xfrm flipH="1">
                <a:off x="12864" y="6862"/>
                <a:ext cx="994" cy="365"/>
              </a:xfrm>
              <a:custGeom>
                <a:avLst/>
                <a:gdLst>
                  <a:gd name="T0" fmla="*/ 81 w 128"/>
                  <a:gd name="T1" fmla="*/ 15 h 57"/>
                  <a:gd name="T2" fmla="*/ 83 w 128"/>
                  <a:gd name="T3" fmla="*/ 16 h 57"/>
                  <a:gd name="T4" fmla="*/ 85 w 128"/>
                  <a:gd name="T5" fmla="*/ 15 h 57"/>
                  <a:gd name="T6" fmla="*/ 87 w 128"/>
                  <a:gd name="T7" fmla="*/ 15 h 57"/>
                  <a:gd name="T8" fmla="*/ 72 w 128"/>
                  <a:gd name="T9" fmla="*/ 15 h 57"/>
                  <a:gd name="T10" fmla="*/ 49 w 128"/>
                  <a:gd name="T11" fmla="*/ 0 h 57"/>
                  <a:gd name="T12" fmla="*/ 54 w 128"/>
                  <a:gd name="T13" fmla="*/ 6 h 57"/>
                  <a:gd name="T14" fmla="*/ 58 w 128"/>
                  <a:gd name="T15" fmla="*/ 8 h 57"/>
                  <a:gd name="T16" fmla="*/ 66 w 128"/>
                  <a:gd name="T17" fmla="*/ 17 h 57"/>
                  <a:gd name="T18" fmla="*/ 61 w 128"/>
                  <a:gd name="T19" fmla="*/ 20 h 57"/>
                  <a:gd name="T20" fmla="*/ 68 w 128"/>
                  <a:gd name="T21" fmla="*/ 23 h 57"/>
                  <a:gd name="T22" fmla="*/ 69 w 128"/>
                  <a:gd name="T23" fmla="*/ 23 h 57"/>
                  <a:gd name="T24" fmla="*/ 70 w 128"/>
                  <a:gd name="T25" fmla="*/ 20 h 57"/>
                  <a:gd name="T26" fmla="*/ 121 w 128"/>
                  <a:gd name="T27" fmla="*/ 8 h 57"/>
                  <a:gd name="T28" fmla="*/ 118 w 128"/>
                  <a:gd name="T29" fmla="*/ 11 h 57"/>
                  <a:gd name="T30" fmla="*/ 109 w 128"/>
                  <a:gd name="T31" fmla="*/ 6 h 57"/>
                  <a:gd name="T32" fmla="*/ 103 w 128"/>
                  <a:gd name="T33" fmla="*/ 7 h 57"/>
                  <a:gd name="T34" fmla="*/ 112 w 128"/>
                  <a:gd name="T35" fmla="*/ 14 h 57"/>
                  <a:gd name="T36" fmla="*/ 109 w 128"/>
                  <a:gd name="T37" fmla="*/ 15 h 57"/>
                  <a:gd name="T38" fmla="*/ 115 w 128"/>
                  <a:gd name="T39" fmla="*/ 16 h 57"/>
                  <a:gd name="T40" fmla="*/ 123 w 128"/>
                  <a:gd name="T41" fmla="*/ 10 h 57"/>
                  <a:gd name="T42" fmla="*/ 128 w 128"/>
                  <a:gd name="T43" fmla="*/ 7 h 57"/>
                  <a:gd name="T44" fmla="*/ 31 w 128"/>
                  <a:gd name="T45" fmla="*/ 44 h 57"/>
                  <a:gd name="T46" fmla="*/ 21 w 128"/>
                  <a:gd name="T47" fmla="*/ 36 h 57"/>
                  <a:gd name="T48" fmla="*/ 19 w 128"/>
                  <a:gd name="T49" fmla="*/ 35 h 57"/>
                  <a:gd name="T50" fmla="*/ 18 w 128"/>
                  <a:gd name="T51" fmla="*/ 35 h 57"/>
                  <a:gd name="T52" fmla="*/ 16 w 128"/>
                  <a:gd name="T53" fmla="*/ 35 h 57"/>
                  <a:gd name="T54" fmla="*/ 0 w 128"/>
                  <a:gd name="T55" fmla="*/ 40 h 57"/>
                  <a:gd name="T56" fmla="*/ 6 w 128"/>
                  <a:gd name="T57" fmla="*/ 40 h 57"/>
                  <a:gd name="T58" fmla="*/ 7 w 128"/>
                  <a:gd name="T59" fmla="*/ 39 h 57"/>
                  <a:gd name="T60" fmla="*/ 15 w 128"/>
                  <a:gd name="T61" fmla="*/ 40 h 57"/>
                  <a:gd name="T62" fmla="*/ 18 w 128"/>
                  <a:gd name="T63" fmla="*/ 42 h 57"/>
                  <a:gd name="T64" fmla="*/ 19 w 128"/>
                  <a:gd name="T65" fmla="*/ 42 h 57"/>
                  <a:gd name="T66" fmla="*/ 19 w 128"/>
                  <a:gd name="T67" fmla="*/ 42 h 57"/>
                  <a:gd name="T68" fmla="*/ 22 w 128"/>
                  <a:gd name="T69" fmla="*/ 40 h 57"/>
                  <a:gd name="T70" fmla="*/ 20 w 128"/>
                  <a:gd name="T71" fmla="*/ 39 h 57"/>
                  <a:gd name="T72" fmla="*/ 20 w 128"/>
                  <a:gd name="T73" fmla="*/ 38 h 57"/>
                  <a:gd name="T74" fmla="*/ 25 w 128"/>
                  <a:gd name="T75" fmla="*/ 40 h 57"/>
                  <a:gd name="T76" fmla="*/ 34 w 128"/>
                  <a:gd name="T77" fmla="*/ 47 h 57"/>
                  <a:gd name="T78" fmla="*/ 31 w 128"/>
                  <a:gd name="T79" fmla="*/ 44 h 57"/>
                  <a:gd name="T80" fmla="*/ 15 w 128"/>
                  <a:gd name="T81" fmla="*/ 38 h 57"/>
                  <a:gd name="T82" fmla="*/ 15 w 128"/>
                  <a:gd name="T83" fmla="*/ 38 h 57"/>
                  <a:gd name="T84" fmla="*/ 17 w 128"/>
                  <a:gd name="T85" fmla="*/ 38 h 57"/>
                  <a:gd name="T86" fmla="*/ 75 w 128"/>
                  <a:gd name="T87" fmla="*/ 55 h 57"/>
                  <a:gd name="T88" fmla="*/ 75 w 128"/>
                  <a:gd name="T89" fmla="*/ 55 h 57"/>
                  <a:gd name="T90" fmla="*/ 83 w 128"/>
                  <a:gd name="T91" fmla="*/ 57 h 57"/>
                  <a:gd name="T92" fmla="*/ 85 w 128"/>
                  <a:gd name="T93" fmla="*/ 57 h 57"/>
                  <a:gd name="T94" fmla="*/ 94 w 128"/>
                  <a:gd name="T95" fmla="*/ 56 h 57"/>
                  <a:gd name="T96" fmla="*/ 85 w 128"/>
                  <a:gd name="T97" fmla="*/ 5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94" h="292">
                    <a:moveTo>
                      <a:pt x="118" y="267"/>
                    </a:moveTo>
                    <a:cubicBezTo>
                      <a:pt x="118" y="267"/>
                      <a:pt x="118" y="267"/>
                      <a:pt x="118" y="267"/>
                    </a:cubicBezTo>
                    <a:lnTo>
                      <a:pt x="118" y="266"/>
                    </a:lnTo>
                    <a:lnTo>
                      <a:pt x="118" y="265"/>
                    </a:lnTo>
                    <a:lnTo>
                      <a:pt x="118" y="264"/>
                    </a:lnTo>
                    <a:lnTo>
                      <a:pt x="118" y="263"/>
                    </a:lnTo>
                    <a:lnTo>
                      <a:pt x="118" y="262"/>
                    </a:lnTo>
                    <a:lnTo>
                      <a:pt x="118" y="262"/>
                    </a:lnTo>
                    <a:lnTo>
                      <a:pt x="118" y="262"/>
                    </a:lnTo>
                    <a:lnTo>
                      <a:pt x="118" y="261"/>
                    </a:lnTo>
                    <a:lnTo>
                      <a:pt x="118" y="261"/>
                    </a:lnTo>
                    <a:lnTo>
                      <a:pt x="118" y="261"/>
                    </a:lnTo>
                    <a:cubicBezTo>
                      <a:pt x="118" y="261"/>
                      <a:pt x="118" y="261"/>
                      <a:pt x="118" y="261"/>
                    </a:cubicBezTo>
                    <a:cubicBezTo>
                      <a:pt x="118" y="261"/>
                      <a:pt x="118" y="260"/>
                      <a:pt x="118" y="260"/>
                    </a:cubicBezTo>
                    <a:cubicBezTo>
                      <a:pt x="118" y="260"/>
                      <a:pt x="118" y="260"/>
                      <a:pt x="118" y="259"/>
                    </a:cubicBezTo>
                    <a:cubicBezTo>
                      <a:pt x="118" y="259"/>
                      <a:pt x="118" y="259"/>
                      <a:pt x="118" y="258"/>
                    </a:cubicBezTo>
                    <a:cubicBezTo>
                      <a:pt x="118" y="258"/>
                      <a:pt x="118" y="257"/>
                      <a:pt x="118" y="257"/>
                    </a:cubicBezTo>
                    <a:cubicBezTo>
                      <a:pt x="118" y="256"/>
                      <a:pt x="118" y="255"/>
                      <a:pt x="118" y="255"/>
                    </a:cubicBezTo>
                    <a:lnTo>
                      <a:pt x="118" y="267"/>
                    </a:lnTo>
                    <a:close/>
                    <a:moveTo>
                      <a:pt x="112" y="211"/>
                    </a:moveTo>
                    <a:cubicBezTo>
                      <a:pt x="124" y="217"/>
                      <a:pt x="124" y="217"/>
                      <a:pt x="130" y="223"/>
                    </a:cubicBezTo>
                    <a:cubicBezTo>
                      <a:pt x="143" y="230"/>
                      <a:pt x="155" y="230"/>
                      <a:pt x="167" y="236"/>
                    </a:cubicBezTo>
                    <a:cubicBezTo>
                      <a:pt x="180" y="242"/>
                      <a:pt x="186" y="261"/>
                      <a:pt x="192" y="273"/>
                    </a:cubicBezTo>
                    <a:cubicBezTo>
                      <a:pt x="199" y="279"/>
                      <a:pt x="205" y="286"/>
                      <a:pt x="217" y="292"/>
                    </a:cubicBezTo>
                    <a:cubicBezTo>
                      <a:pt x="217" y="292"/>
                      <a:pt x="217" y="292"/>
                      <a:pt x="211" y="292"/>
                    </a:cubicBezTo>
                    <a:cubicBezTo>
                      <a:pt x="205" y="292"/>
                      <a:pt x="199" y="286"/>
                      <a:pt x="192" y="286"/>
                    </a:cubicBezTo>
                    <a:cubicBezTo>
                      <a:pt x="192" y="279"/>
                      <a:pt x="167" y="255"/>
                      <a:pt x="155" y="248"/>
                    </a:cubicBezTo>
                    <a:cubicBezTo>
                      <a:pt x="149" y="248"/>
                      <a:pt x="143" y="248"/>
                      <a:pt x="136" y="242"/>
                    </a:cubicBezTo>
                    <a:cubicBezTo>
                      <a:pt x="130" y="242"/>
                      <a:pt x="130" y="236"/>
                      <a:pt x="124" y="236"/>
                    </a:cubicBezTo>
                    <a:cubicBezTo>
                      <a:pt x="124" y="242"/>
                      <a:pt x="124" y="242"/>
                      <a:pt x="124" y="242"/>
                    </a:cubicBezTo>
                    <a:cubicBezTo>
                      <a:pt x="130" y="242"/>
                      <a:pt x="136" y="248"/>
                      <a:pt x="136" y="248"/>
                    </a:cubicBezTo>
                    <a:cubicBezTo>
                      <a:pt x="130" y="255"/>
                      <a:pt x="130" y="255"/>
                      <a:pt x="118" y="255"/>
                    </a:cubicBezTo>
                    <a:cubicBezTo>
                      <a:pt x="112" y="261"/>
                      <a:pt x="112" y="261"/>
                      <a:pt x="112" y="261"/>
                    </a:cubicBezTo>
                    <a:cubicBezTo>
                      <a:pt x="105" y="255"/>
                      <a:pt x="99" y="255"/>
                      <a:pt x="93" y="248"/>
                    </a:cubicBezTo>
                    <a:cubicBezTo>
                      <a:pt x="93" y="248"/>
                      <a:pt x="93" y="248"/>
                      <a:pt x="87" y="236"/>
                    </a:cubicBezTo>
                    <a:cubicBezTo>
                      <a:pt x="74" y="236"/>
                      <a:pt x="56" y="242"/>
                      <a:pt x="43" y="242"/>
                    </a:cubicBezTo>
                    <a:cubicBezTo>
                      <a:pt x="43" y="242"/>
                      <a:pt x="43" y="242"/>
                      <a:pt x="43" y="236"/>
                    </a:cubicBezTo>
                    <a:cubicBezTo>
                      <a:pt x="43" y="236"/>
                      <a:pt x="43" y="236"/>
                      <a:pt x="37" y="248"/>
                    </a:cubicBezTo>
                    <a:cubicBezTo>
                      <a:pt x="25" y="255"/>
                      <a:pt x="12" y="255"/>
                      <a:pt x="0" y="248"/>
                    </a:cubicBezTo>
                    <a:cubicBezTo>
                      <a:pt x="31" y="248"/>
                      <a:pt x="43" y="223"/>
                      <a:pt x="62" y="217"/>
                    </a:cubicBezTo>
                    <a:cubicBezTo>
                      <a:pt x="74" y="217"/>
                      <a:pt x="87" y="217"/>
                      <a:pt x="99" y="217"/>
                    </a:cubicBezTo>
                    <a:cubicBezTo>
                      <a:pt x="105" y="217"/>
                      <a:pt x="112" y="211"/>
                      <a:pt x="112" y="211"/>
                    </a:cubicBezTo>
                    <a:cubicBezTo>
                      <a:pt x="112" y="211"/>
                      <a:pt x="112" y="217"/>
                      <a:pt x="112" y="217"/>
                    </a:cubicBezTo>
                    <a:cubicBezTo>
                      <a:pt x="112" y="217"/>
                      <a:pt x="112" y="217"/>
                      <a:pt x="118" y="217"/>
                    </a:cubicBezTo>
                    <a:cubicBezTo>
                      <a:pt x="118" y="217"/>
                      <a:pt x="118" y="217"/>
                      <a:pt x="112" y="211"/>
                    </a:cubicBezTo>
                    <a:close/>
                    <a:moveTo>
                      <a:pt x="794" y="43"/>
                    </a:moveTo>
                    <a:cubicBezTo>
                      <a:pt x="782" y="50"/>
                      <a:pt x="769" y="62"/>
                      <a:pt x="763" y="62"/>
                    </a:cubicBezTo>
                    <a:cubicBezTo>
                      <a:pt x="757" y="62"/>
                      <a:pt x="744" y="62"/>
                      <a:pt x="732" y="68"/>
                    </a:cubicBezTo>
                    <a:cubicBezTo>
                      <a:pt x="732" y="68"/>
                      <a:pt x="732" y="68"/>
                      <a:pt x="732" y="62"/>
                    </a:cubicBezTo>
                    <a:cubicBezTo>
                      <a:pt x="738" y="56"/>
                      <a:pt x="744" y="56"/>
                      <a:pt x="751" y="50"/>
                    </a:cubicBezTo>
                    <a:cubicBezTo>
                      <a:pt x="769" y="50"/>
                      <a:pt x="782" y="43"/>
                      <a:pt x="794" y="43"/>
                    </a:cubicBezTo>
                    <a:close/>
                    <a:moveTo>
                      <a:pt x="602" y="19"/>
                    </a:moveTo>
                    <a:cubicBezTo>
                      <a:pt x="620" y="19"/>
                      <a:pt x="664" y="31"/>
                      <a:pt x="676" y="37"/>
                    </a:cubicBezTo>
                    <a:cubicBezTo>
                      <a:pt x="689" y="50"/>
                      <a:pt x="701" y="62"/>
                      <a:pt x="713" y="74"/>
                    </a:cubicBezTo>
                    <a:cubicBezTo>
                      <a:pt x="720" y="68"/>
                      <a:pt x="726" y="68"/>
                      <a:pt x="732" y="68"/>
                    </a:cubicBezTo>
                    <a:cubicBezTo>
                      <a:pt x="732" y="68"/>
                      <a:pt x="720" y="93"/>
                      <a:pt x="713" y="99"/>
                    </a:cubicBezTo>
                    <a:cubicBezTo>
                      <a:pt x="713" y="106"/>
                      <a:pt x="713" y="106"/>
                      <a:pt x="713" y="112"/>
                    </a:cubicBezTo>
                    <a:cubicBezTo>
                      <a:pt x="695" y="118"/>
                      <a:pt x="676" y="106"/>
                      <a:pt x="676" y="93"/>
                    </a:cubicBezTo>
                    <a:cubicBezTo>
                      <a:pt x="682" y="93"/>
                      <a:pt x="695" y="93"/>
                      <a:pt x="695" y="87"/>
                    </a:cubicBezTo>
                    <a:cubicBezTo>
                      <a:pt x="695" y="81"/>
                      <a:pt x="658" y="50"/>
                      <a:pt x="651" y="43"/>
                    </a:cubicBezTo>
                    <a:cubicBezTo>
                      <a:pt x="651" y="43"/>
                      <a:pt x="651" y="43"/>
                      <a:pt x="639" y="43"/>
                    </a:cubicBezTo>
                    <a:cubicBezTo>
                      <a:pt x="627" y="37"/>
                      <a:pt x="614" y="25"/>
                      <a:pt x="602" y="19"/>
                    </a:cubicBezTo>
                    <a:close/>
                    <a:moveTo>
                      <a:pt x="304" y="0"/>
                    </a:moveTo>
                    <a:cubicBezTo>
                      <a:pt x="378" y="12"/>
                      <a:pt x="385" y="37"/>
                      <a:pt x="422" y="87"/>
                    </a:cubicBezTo>
                    <a:cubicBezTo>
                      <a:pt x="428" y="87"/>
                      <a:pt x="434" y="93"/>
                      <a:pt x="447" y="93"/>
                    </a:cubicBezTo>
                    <a:cubicBezTo>
                      <a:pt x="459" y="68"/>
                      <a:pt x="546" y="68"/>
                      <a:pt x="558" y="99"/>
                    </a:cubicBezTo>
                    <a:cubicBezTo>
                      <a:pt x="558" y="99"/>
                      <a:pt x="558" y="99"/>
                      <a:pt x="540" y="93"/>
                    </a:cubicBezTo>
                    <a:cubicBezTo>
                      <a:pt x="540" y="93"/>
                      <a:pt x="540" y="99"/>
                      <a:pt x="540" y="99"/>
                    </a:cubicBezTo>
                    <a:cubicBezTo>
                      <a:pt x="534" y="99"/>
                      <a:pt x="527" y="99"/>
                      <a:pt x="527" y="93"/>
                    </a:cubicBezTo>
                    <a:cubicBezTo>
                      <a:pt x="527" y="93"/>
                      <a:pt x="521" y="99"/>
                      <a:pt x="521" y="99"/>
                    </a:cubicBezTo>
                    <a:cubicBezTo>
                      <a:pt x="521" y="99"/>
                      <a:pt x="515" y="99"/>
                      <a:pt x="515" y="99"/>
                    </a:cubicBezTo>
                    <a:cubicBezTo>
                      <a:pt x="509" y="99"/>
                      <a:pt x="509" y="93"/>
                      <a:pt x="502" y="93"/>
                    </a:cubicBezTo>
                    <a:cubicBezTo>
                      <a:pt x="490" y="99"/>
                      <a:pt x="459" y="99"/>
                      <a:pt x="440" y="106"/>
                    </a:cubicBezTo>
                    <a:lnTo>
                      <a:pt x="434" y="124"/>
                    </a:lnTo>
                    <a:cubicBezTo>
                      <a:pt x="440" y="124"/>
                      <a:pt x="440" y="124"/>
                      <a:pt x="447" y="124"/>
                    </a:cubicBezTo>
                    <a:cubicBezTo>
                      <a:pt x="440" y="130"/>
                      <a:pt x="434" y="137"/>
                      <a:pt x="428" y="143"/>
                    </a:cubicBezTo>
                    <a:cubicBezTo>
                      <a:pt x="428" y="143"/>
                      <a:pt x="428" y="143"/>
                      <a:pt x="428" y="137"/>
                    </a:cubicBezTo>
                    <a:cubicBezTo>
                      <a:pt x="422" y="137"/>
                      <a:pt x="422" y="143"/>
                      <a:pt x="422" y="143"/>
                    </a:cubicBezTo>
                    <a:cubicBezTo>
                      <a:pt x="409" y="149"/>
                      <a:pt x="385" y="143"/>
                      <a:pt x="378" y="137"/>
                    </a:cubicBezTo>
                    <a:cubicBezTo>
                      <a:pt x="378" y="130"/>
                      <a:pt x="385" y="130"/>
                      <a:pt x="378" y="124"/>
                    </a:cubicBezTo>
                    <a:cubicBezTo>
                      <a:pt x="397" y="124"/>
                      <a:pt x="403" y="124"/>
                      <a:pt x="409" y="106"/>
                    </a:cubicBezTo>
                    <a:cubicBezTo>
                      <a:pt x="397" y="106"/>
                      <a:pt x="397" y="99"/>
                      <a:pt x="391" y="93"/>
                    </a:cubicBezTo>
                    <a:cubicBezTo>
                      <a:pt x="385" y="81"/>
                      <a:pt x="372" y="62"/>
                      <a:pt x="360" y="50"/>
                    </a:cubicBezTo>
                    <a:cubicBezTo>
                      <a:pt x="360" y="50"/>
                      <a:pt x="354" y="43"/>
                      <a:pt x="354" y="43"/>
                    </a:cubicBezTo>
                    <a:cubicBezTo>
                      <a:pt x="341" y="43"/>
                      <a:pt x="329" y="43"/>
                      <a:pt x="335" y="37"/>
                    </a:cubicBezTo>
                    <a:cubicBezTo>
                      <a:pt x="323" y="25"/>
                      <a:pt x="304" y="19"/>
                      <a:pt x="298" y="6"/>
                    </a:cubicBezTo>
                    <a:cubicBezTo>
                      <a:pt x="304" y="0"/>
                      <a:pt x="304" y="0"/>
                      <a:pt x="304" y="0"/>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775" name="组合 2774"/>
              <p:cNvGrpSpPr/>
              <p:nvPr/>
            </p:nvGrpSpPr>
            <p:grpSpPr>
              <a:xfrm>
                <a:off x="5727" y="3600"/>
                <a:ext cx="8335" cy="3837"/>
                <a:chOff x="3638550" y="2287588"/>
                <a:chExt cx="4911725" cy="2260601"/>
              </a:xfrm>
            </p:grpSpPr>
            <p:sp>
              <p:nvSpPr>
                <p:cNvPr id="2720" name="Freeform 1709"/>
                <p:cNvSpPr/>
                <p:nvPr/>
              </p:nvSpPr>
              <p:spPr bwMode="auto">
                <a:xfrm>
                  <a:off x="8470900" y="4468813"/>
                  <a:ext cx="30163" cy="30163"/>
                </a:xfrm>
                <a:custGeom>
                  <a:avLst/>
                  <a:gdLst>
                    <a:gd name="T0" fmla="*/ 19 w 19"/>
                    <a:gd name="T1" fmla="*/ 19 h 19"/>
                    <a:gd name="T2" fmla="*/ 0 w 19"/>
                    <a:gd name="T3" fmla="*/ 19 h 19"/>
                    <a:gd name="T4" fmla="*/ 0 w 19"/>
                    <a:gd name="T5" fmla="*/ 10 h 19"/>
                    <a:gd name="T6" fmla="*/ 9 w 19"/>
                    <a:gd name="T7" fmla="*/ 10 h 19"/>
                    <a:gd name="T8" fmla="*/ 9 w 19"/>
                    <a:gd name="T9" fmla="*/ 0 h 19"/>
                    <a:gd name="T10" fmla="*/ 19 w 19"/>
                    <a:gd name="T11" fmla="*/ 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0" y="19"/>
                      </a:lnTo>
                      <a:lnTo>
                        <a:pt x="0" y="10"/>
                      </a:lnTo>
                      <a:lnTo>
                        <a:pt x="9" y="10"/>
                      </a:lnTo>
                      <a:lnTo>
                        <a:pt x="9" y="0"/>
                      </a:lnTo>
                      <a:lnTo>
                        <a:pt x="19" y="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1" name="Freeform 1710"/>
                <p:cNvSpPr>
                  <a:spLocks noEditPoints="1"/>
                </p:cNvSpPr>
                <p:nvPr/>
              </p:nvSpPr>
              <p:spPr bwMode="auto">
                <a:xfrm>
                  <a:off x="3765550" y="4484688"/>
                  <a:ext cx="4656138" cy="14288"/>
                </a:xfrm>
                <a:custGeom>
                  <a:avLst/>
                  <a:gdLst>
                    <a:gd name="T0" fmla="*/ 2933 w 2933"/>
                    <a:gd name="T1" fmla="*/ 9 h 9"/>
                    <a:gd name="T2" fmla="*/ 2876 w 2933"/>
                    <a:gd name="T3" fmla="*/ 9 h 9"/>
                    <a:gd name="T4" fmla="*/ 2820 w 2933"/>
                    <a:gd name="T5" fmla="*/ 9 h 9"/>
                    <a:gd name="T6" fmla="*/ 2763 w 2933"/>
                    <a:gd name="T7" fmla="*/ 9 h 9"/>
                    <a:gd name="T8" fmla="*/ 2706 w 2933"/>
                    <a:gd name="T9" fmla="*/ 9 h 9"/>
                    <a:gd name="T10" fmla="*/ 2649 w 2933"/>
                    <a:gd name="T11" fmla="*/ 9 h 9"/>
                    <a:gd name="T12" fmla="*/ 2592 w 2933"/>
                    <a:gd name="T13" fmla="*/ 9 h 9"/>
                    <a:gd name="T14" fmla="*/ 2536 w 2933"/>
                    <a:gd name="T15" fmla="*/ 9 h 9"/>
                    <a:gd name="T16" fmla="*/ 2479 w 2933"/>
                    <a:gd name="T17" fmla="*/ 9 h 9"/>
                    <a:gd name="T18" fmla="*/ 2422 w 2933"/>
                    <a:gd name="T19" fmla="*/ 9 h 9"/>
                    <a:gd name="T20" fmla="*/ 2365 w 2933"/>
                    <a:gd name="T21" fmla="*/ 9 h 9"/>
                    <a:gd name="T22" fmla="*/ 2308 w 2933"/>
                    <a:gd name="T23" fmla="*/ 9 h 9"/>
                    <a:gd name="T24" fmla="*/ 2251 w 2933"/>
                    <a:gd name="T25" fmla="*/ 9 h 9"/>
                    <a:gd name="T26" fmla="*/ 2195 w 2933"/>
                    <a:gd name="T27" fmla="*/ 9 h 9"/>
                    <a:gd name="T28" fmla="*/ 2135 w 2933"/>
                    <a:gd name="T29" fmla="*/ 9 h 9"/>
                    <a:gd name="T30" fmla="*/ 2079 w 2933"/>
                    <a:gd name="T31" fmla="*/ 9 h 9"/>
                    <a:gd name="T32" fmla="*/ 2022 w 2933"/>
                    <a:gd name="T33" fmla="*/ 9 h 9"/>
                    <a:gd name="T34" fmla="*/ 1965 w 2933"/>
                    <a:gd name="T35" fmla="*/ 9 h 9"/>
                    <a:gd name="T36" fmla="*/ 1908 w 2933"/>
                    <a:gd name="T37" fmla="*/ 9 h 9"/>
                    <a:gd name="T38" fmla="*/ 1851 w 2933"/>
                    <a:gd name="T39" fmla="*/ 9 h 9"/>
                    <a:gd name="T40" fmla="*/ 1795 w 2933"/>
                    <a:gd name="T41" fmla="*/ 9 h 9"/>
                    <a:gd name="T42" fmla="*/ 1738 w 2933"/>
                    <a:gd name="T43" fmla="*/ 9 h 9"/>
                    <a:gd name="T44" fmla="*/ 1681 w 2933"/>
                    <a:gd name="T45" fmla="*/ 9 h 9"/>
                    <a:gd name="T46" fmla="*/ 1624 w 2933"/>
                    <a:gd name="T47" fmla="*/ 9 h 9"/>
                    <a:gd name="T48" fmla="*/ 1567 w 2933"/>
                    <a:gd name="T49" fmla="*/ 9 h 9"/>
                    <a:gd name="T50" fmla="*/ 1511 w 2933"/>
                    <a:gd name="T51" fmla="*/ 9 h 9"/>
                    <a:gd name="T52" fmla="*/ 1454 w 2933"/>
                    <a:gd name="T53" fmla="*/ 9 h 9"/>
                    <a:gd name="T54" fmla="*/ 1395 w 2933"/>
                    <a:gd name="T55" fmla="*/ 9 h 9"/>
                    <a:gd name="T56" fmla="*/ 1338 w 2933"/>
                    <a:gd name="T57" fmla="*/ 9 h 9"/>
                    <a:gd name="T58" fmla="*/ 1281 w 2933"/>
                    <a:gd name="T59" fmla="*/ 9 h 9"/>
                    <a:gd name="T60" fmla="*/ 1224 w 2933"/>
                    <a:gd name="T61" fmla="*/ 9 h 9"/>
                    <a:gd name="T62" fmla="*/ 1167 w 2933"/>
                    <a:gd name="T63" fmla="*/ 9 h 9"/>
                    <a:gd name="T64" fmla="*/ 1111 w 2933"/>
                    <a:gd name="T65" fmla="*/ 9 h 9"/>
                    <a:gd name="T66" fmla="*/ 1054 w 2933"/>
                    <a:gd name="T67" fmla="*/ 9 h 9"/>
                    <a:gd name="T68" fmla="*/ 997 w 2933"/>
                    <a:gd name="T69" fmla="*/ 9 h 9"/>
                    <a:gd name="T70" fmla="*/ 940 w 2933"/>
                    <a:gd name="T71" fmla="*/ 9 h 9"/>
                    <a:gd name="T72" fmla="*/ 883 w 2933"/>
                    <a:gd name="T73" fmla="*/ 9 h 9"/>
                    <a:gd name="T74" fmla="*/ 827 w 2933"/>
                    <a:gd name="T75" fmla="*/ 9 h 9"/>
                    <a:gd name="T76" fmla="*/ 770 w 2933"/>
                    <a:gd name="T77" fmla="*/ 9 h 9"/>
                    <a:gd name="T78" fmla="*/ 713 w 2933"/>
                    <a:gd name="T79" fmla="*/ 9 h 9"/>
                    <a:gd name="T80" fmla="*/ 654 w 2933"/>
                    <a:gd name="T81" fmla="*/ 9 h 9"/>
                    <a:gd name="T82" fmla="*/ 597 w 2933"/>
                    <a:gd name="T83" fmla="*/ 9 h 9"/>
                    <a:gd name="T84" fmla="*/ 540 w 2933"/>
                    <a:gd name="T85" fmla="*/ 9 h 9"/>
                    <a:gd name="T86" fmla="*/ 483 w 2933"/>
                    <a:gd name="T87" fmla="*/ 9 h 9"/>
                    <a:gd name="T88" fmla="*/ 427 w 2933"/>
                    <a:gd name="T89" fmla="*/ 9 h 9"/>
                    <a:gd name="T90" fmla="*/ 370 w 2933"/>
                    <a:gd name="T91" fmla="*/ 9 h 9"/>
                    <a:gd name="T92" fmla="*/ 313 w 2933"/>
                    <a:gd name="T93" fmla="*/ 9 h 9"/>
                    <a:gd name="T94" fmla="*/ 256 w 2933"/>
                    <a:gd name="T95" fmla="*/ 9 h 9"/>
                    <a:gd name="T96" fmla="*/ 199 w 2933"/>
                    <a:gd name="T97" fmla="*/ 9 h 9"/>
                    <a:gd name="T98" fmla="*/ 142 w 2933"/>
                    <a:gd name="T99" fmla="*/ 9 h 9"/>
                    <a:gd name="T100" fmla="*/ 86 w 2933"/>
                    <a:gd name="T101" fmla="*/ 9 h 9"/>
                    <a:gd name="T102" fmla="*/ 29 w 2933"/>
                    <a:gd name="T10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33" h="9">
                      <a:moveTo>
                        <a:pt x="2933" y="9"/>
                      </a:moveTo>
                      <a:lnTo>
                        <a:pt x="2905" y="9"/>
                      </a:lnTo>
                      <a:lnTo>
                        <a:pt x="2905" y="0"/>
                      </a:lnTo>
                      <a:lnTo>
                        <a:pt x="2933" y="0"/>
                      </a:lnTo>
                      <a:lnTo>
                        <a:pt x="2933" y="9"/>
                      </a:lnTo>
                      <a:close/>
                      <a:moveTo>
                        <a:pt x="2876" y="9"/>
                      </a:moveTo>
                      <a:lnTo>
                        <a:pt x="2848" y="9"/>
                      </a:lnTo>
                      <a:lnTo>
                        <a:pt x="2848" y="0"/>
                      </a:lnTo>
                      <a:lnTo>
                        <a:pt x="2876" y="0"/>
                      </a:lnTo>
                      <a:lnTo>
                        <a:pt x="2876" y="9"/>
                      </a:lnTo>
                      <a:close/>
                      <a:moveTo>
                        <a:pt x="2820" y="9"/>
                      </a:moveTo>
                      <a:lnTo>
                        <a:pt x="2791" y="9"/>
                      </a:lnTo>
                      <a:lnTo>
                        <a:pt x="2791" y="0"/>
                      </a:lnTo>
                      <a:lnTo>
                        <a:pt x="2820" y="0"/>
                      </a:lnTo>
                      <a:lnTo>
                        <a:pt x="2820" y="9"/>
                      </a:lnTo>
                      <a:close/>
                      <a:moveTo>
                        <a:pt x="2763" y="9"/>
                      </a:moveTo>
                      <a:lnTo>
                        <a:pt x="2734" y="9"/>
                      </a:lnTo>
                      <a:lnTo>
                        <a:pt x="2734" y="0"/>
                      </a:lnTo>
                      <a:lnTo>
                        <a:pt x="2763" y="0"/>
                      </a:lnTo>
                      <a:lnTo>
                        <a:pt x="2763" y="9"/>
                      </a:lnTo>
                      <a:close/>
                      <a:moveTo>
                        <a:pt x="2706" y="9"/>
                      </a:moveTo>
                      <a:lnTo>
                        <a:pt x="2678" y="9"/>
                      </a:lnTo>
                      <a:lnTo>
                        <a:pt x="2678" y="0"/>
                      </a:lnTo>
                      <a:lnTo>
                        <a:pt x="2706" y="0"/>
                      </a:lnTo>
                      <a:lnTo>
                        <a:pt x="2706" y="9"/>
                      </a:lnTo>
                      <a:close/>
                      <a:moveTo>
                        <a:pt x="2649" y="9"/>
                      </a:moveTo>
                      <a:lnTo>
                        <a:pt x="2621" y="9"/>
                      </a:lnTo>
                      <a:lnTo>
                        <a:pt x="2621" y="0"/>
                      </a:lnTo>
                      <a:lnTo>
                        <a:pt x="2649" y="0"/>
                      </a:lnTo>
                      <a:lnTo>
                        <a:pt x="2649" y="9"/>
                      </a:lnTo>
                      <a:close/>
                      <a:moveTo>
                        <a:pt x="2592" y="9"/>
                      </a:moveTo>
                      <a:lnTo>
                        <a:pt x="2564" y="9"/>
                      </a:lnTo>
                      <a:lnTo>
                        <a:pt x="2564" y="0"/>
                      </a:lnTo>
                      <a:lnTo>
                        <a:pt x="2592" y="0"/>
                      </a:lnTo>
                      <a:lnTo>
                        <a:pt x="2592" y="9"/>
                      </a:lnTo>
                      <a:close/>
                      <a:moveTo>
                        <a:pt x="2536" y="9"/>
                      </a:moveTo>
                      <a:lnTo>
                        <a:pt x="2507" y="9"/>
                      </a:lnTo>
                      <a:lnTo>
                        <a:pt x="2507" y="0"/>
                      </a:lnTo>
                      <a:lnTo>
                        <a:pt x="2536" y="0"/>
                      </a:lnTo>
                      <a:lnTo>
                        <a:pt x="2536" y="9"/>
                      </a:lnTo>
                      <a:close/>
                      <a:moveTo>
                        <a:pt x="2479" y="9"/>
                      </a:moveTo>
                      <a:lnTo>
                        <a:pt x="2450" y="9"/>
                      </a:lnTo>
                      <a:lnTo>
                        <a:pt x="2450" y="0"/>
                      </a:lnTo>
                      <a:lnTo>
                        <a:pt x="2479" y="0"/>
                      </a:lnTo>
                      <a:lnTo>
                        <a:pt x="2479" y="9"/>
                      </a:lnTo>
                      <a:close/>
                      <a:moveTo>
                        <a:pt x="2422" y="9"/>
                      </a:moveTo>
                      <a:lnTo>
                        <a:pt x="2393" y="9"/>
                      </a:lnTo>
                      <a:lnTo>
                        <a:pt x="2393" y="0"/>
                      </a:lnTo>
                      <a:lnTo>
                        <a:pt x="2422" y="0"/>
                      </a:lnTo>
                      <a:lnTo>
                        <a:pt x="2422" y="9"/>
                      </a:lnTo>
                      <a:close/>
                      <a:moveTo>
                        <a:pt x="2365" y="9"/>
                      </a:moveTo>
                      <a:lnTo>
                        <a:pt x="2337" y="9"/>
                      </a:lnTo>
                      <a:lnTo>
                        <a:pt x="2337" y="0"/>
                      </a:lnTo>
                      <a:lnTo>
                        <a:pt x="2365" y="0"/>
                      </a:lnTo>
                      <a:lnTo>
                        <a:pt x="2365" y="9"/>
                      </a:lnTo>
                      <a:close/>
                      <a:moveTo>
                        <a:pt x="2308" y="9"/>
                      </a:moveTo>
                      <a:lnTo>
                        <a:pt x="2280" y="9"/>
                      </a:lnTo>
                      <a:lnTo>
                        <a:pt x="2280" y="0"/>
                      </a:lnTo>
                      <a:lnTo>
                        <a:pt x="2308" y="0"/>
                      </a:lnTo>
                      <a:lnTo>
                        <a:pt x="2308" y="9"/>
                      </a:lnTo>
                      <a:close/>
                      <a:moveTo>
                        <a:pt x="2251" y="9"/>
                      </a:moveTo>
                      <a:lnTo>
                        <a:pt x="2223" y="9"/>
                      </a:lnTo>
                      <a:lnTo>
                        <a:pt x="2223" y="0"/>
                      </a:lnTo>
                      <a:lnTo>
                        <a:pt x="2251" y="0"/>
                      </a:lnTo>
                      <a:lnTo>
                        <a:pt x="2251" y="9"/>
                      </a:lnTo>
                      <a:close/>
                      <a:moveTo>
                        <a:pt x="2195" y="9"/>
                      </a:moveTo>
                      <a:lnTo>
                        <a:pt x="2164" y="9"/>
                      </a:lnTo>
                      <a:lnTo>
                        <a:pt x="2164" y="0"/>
                      </a:lnTo>
                      <a:lnTo>
                        <a:pt x="2195" y="0"/>
                      </a:lnTo>
                      <a:lnTo>
                        <a:pt x="2195" y="9"/>
                      </a:lnTo>
                      <a:close/>
                      <a:moveTo>
                        <a:pt x="2135" y="9"/>
                      </a:moveTo>
                      <a:lnTo>
                        <a:pt x="2107" y="9"/>
                      </a:lnTo>
                      <a:lnTo>
                        <a:pt x="2107" y="0"/>
                      </a:lnTo>
                      <a:lnTo>
                        <a:pt x="2135" y="0"/>
                      </a:lnTo>
                      <a:lnTo>
                        <a:pt x="2135" y="9"/>
                      </a:lnTo>
                      <a:close/>
                      <a:moveTo>
                        <a:pt x="2079" y="9"/>
                      </a:moveTo>
                      <a:lnTo>
                        <a:pt x="2050" y="9"/>
                      </a:lnTo>
                      <a:lnTo>
                        <a:pt x="2050" y="0"/>
                      </a:lnTo>
                      <a:lnTo>
                        <a:pt x="2079" y="0"/>
                      </a:lnTo>
                      <a:lnTo>
                        <a:pt x="2079" y="9"/>
                      </a:lnTo>
                      <a:close/>
                      <a:moveTo>
                        <a:pt x="2022" y="9"/>
                      </a:moveTo>
                      <a:lnTo>
                        <a:pt x="1993" y="9"/>
                      </a:lnTo>
                      <a:lnTo>
                        <a:pt x="1993" y="0"/>
                      </a:lnTo>
                      <a:lnTo>
                        <a:pt x="2022" y="0"/>
                      </a:lnTo>
                      <a:lnTo>
                        <a:pt x="2022" y="9"/>
                      </a:lnTo>
                      <a:close/>
                      <a:moveTo>
                        <a:pt x="1965" y="9"/>
                      </a:moveTo>
                      <a:lnTo>
                        <a:pt x="1937" y="9"/>
                      </a:lnTo>
                      <a:lnTo>
                        <a:pt x="1937" y="0"/>
                      </a:lnTo>
                      <a:lnTo>
                        <a:pt x="1965" y="0"/>
                      </a:lnTo>
                      <a:lnTo>
                        <a:pt x="1965" y="9"/>
                      </a:lnTo>
                      <a:close/>
                      <a:moveTo>
                        <a:pt x="1908" y="9"/>
                      </a:moveTo>
                      <a:lnTo>
                        <a:pt x="1880" y="9"/>
                      </a:lnTo>
                      <a:lnTo>
                        <a:pt x="1880" y="0"/>
                      </a:lnTo>
                      <a:lnTo>
                        <a:pt x="1908" y="0"/>
                      </a:lnTo>
                      <a:lnTo>
                        <a:pt x="1908" y="9"/>
                      </a:lnTo>
                      <a:close/>
                      <a:moveTo>
                        <a:pt x="1851" y="9"/>
                      </a:moveTo>
                      <a:lnTo>
                        <a:pt x="1823" y="9"/>
                      </a:lnTo>
                      <a:lnTo>
                        <a:pt x="1823" y="0"/>
                      </a:lnTo>
                      <a:lnTo>
                        <a:pt x="1851" y="0"/>
                      </a:lnTo>
                      <a:lnTo>
                        <a:pt x="1851" y="9"/>
                      </a:lnTo>
                      <a:close/>
                      <a:moveTo>
                        <a:pt x="1795" y="9"/>
                      </a:moveTo>
                      <a:lnTo>
                        <a:pt x="1766" y="9"/>
                      </a:lnTo>
                      <a:lnTo>
                        <a:pt x="1766" y="0"/>
                      </a:lnTo>
                      <a:lnTo>
                        <a:pt x="1795" y="0"/>
                      </a:lnTo>
                      <a:lnTo>
                        <a:pt x="1795" y="9"/>
                      </a:lnTo>
                      <a:close/>
                      <a:moveTo>
                        <a:pt x="1738" y="9"/>
                      </a:moveTo>
                      <a:lnTo>
                        <a:pt x="1709" y="9"/>
                      </a:lnTo>
                      <a:lnTo>
                        <a:pt x="1709" y="0"/>
                      </a:lnTo>
                      <a:lnTo>
                        <a:pt x="1738" y="0"/>
                      </a:lnTo>
                      <a:lnTo>
                        <a:pt x="1738" y="9"/>
                      </a:lnTo>
                      <a:close/>
                      <a:moveTo>
                        <a:pt x="1681" y="9"/>
                      </a:moveTo>
                      <a:lnTo>
                        <a:pt x="1653" y="9"/>
                      </a:lnTo>
                      <a:lnTo>
                        <a:pt x="1653" y="0"/>
                      </a:lnTo>
                      <a:lnTo>
                        <a:pt x="1681" y="0"/>
                      </a:lnTo>
                      <a:lnTo>
                        <a:pt x="1681" y="9"/>
                      </a:lnTo>
                      <a:close/>
                      <a:moveTo>
                        <a:pt x="1624" y="9"/>
                      </a:moveTo>
                      <a:lnTo>
                        <a:pt x="1596" y="9"/>
                      </a:lnTo>
                      <a:lnTo>
                        <a:pt x="1596" y="0"/>
                      </a:lnTo>
                      <a:lnTo>
                        <a:pt x="1624" y="0"/>
                      </a:lnTo>
                      <a:lnTo>
                        <a:pt x="1624" y="9"/>
                      </a:lnTo>
                      <a:close/>
                      <a:moveTo>
                        <a:pt x="1567" y="9"/>
                      </a:moveTo>
                      <a:lnTo>
                        <a:pt x="1539" y="9"/>
                      </a:lnTo>
                      <a:lnTo>
                        <a:pt x="1539" y="0"/>
                      </a:lnTo>
                      <a:lnTo>
                        <a:pt x="1567" y="0"/>
                      </a:lnTo>
                      <a:lnTo>
                        <a:pt x="1567" y="9"/>
                      </a:lnTo>
                      <a:close/>
                      <a:moveTo>
                        <a:pt x="1511" y="9"/>
                      </a:moveTo>
                      <a:lnTo>
                        <a:pt x="1482" y="9"/>
                      </a:lnTo>
                      <a:lnTo>
                        <a:pt x="1482" y="0"/>
                      </a:lnTo>
                      <a:lnTo>
                        <a:pt x="1511" y="0"/>
                      </a:lnTo>
                      <a:lnTo>
                        <a:pt x="1511" y="9"/>
                      </a:lnTo>
                      <a:close/>
                      <a:moveTo>
                        <a:pt x="1454" y="9"/>
                      </a:moveTo>
                      <a:lnTo>
                        <a:pt x="1423" y="9"/>
                      </a:lnTo>
                      <a:lnTo>
                        <a:pt x="1423" y="0"/>
                      </a:lnTo>
                      <a:lnTo>
                        <a:pt x="1454" y="0"/>
                      </a:lnTo>
                      <a:lnTo>
                        <a:pt x="1454" y="9"/>
                      </a:lnTo>
                      <a:close/>
                      <a:moveTo>
                        <a:pt x="1395" y="9"/>
                      </a:moveTo>
                      <a:lnTo>
                        <a:pt x="1366" y="9"/>
                      </a:lnTo>
                      <a:lnTo>
                        <a:pt x="1366" y="0"/>
                      </a:lnTo>
                      <a:lnTo>
                        <a:pt x="1395" y="0"/>
                      </a:lnTo>
                      <a:lnTo>
                        <a:pt x="1395" y="9"/>
                      </a:lnTo>
                      <a:close/>
                      <a:moveTo>
                        <a:pt x="1338" y="9"/>
                      </a:moveTo>
                      <a:lnTo>
                        <a:pt x="1309" y="9"/>
                      </a:lnTo>
                      <a:lnTo>
                        <a:pt x="1309" y="0"/>
                      </a:lnTo>
                      <a:lnTo>
                        <a:pt x="1338" y="0"/>
                      </a:lnTo>
                      <a:lnTo>
                        <a:pt x="1338" y="9"/>
                      </a:lnTo>
                      <a:close/>
                      <a:moveTo>
                        <a:pt x="1281" y="9"/>
                      </a:moveTo>
                      <a:lnTo>
                        <a:pt x="1253" y="9"/>
                      </a:lnTo>
                      <a:lnTo>
                        <a:pt x="1253" y="0"/>
                      </a:lnTo>
                      <a:lnTo>
                        <a:pt x="1281" y="0"/>
                      </a:lnTo>
                      <a:lnTo>
                        <a:pt x="1281" y="9"/>
                      </a:lnTo>
                      <a:close/>
                      <a:moveTo>
                        <a:pt x="1224" y="9"/>
                      </a:moveTo>
                      <a:lnTo>
                        <a:pt x="1196" y="9"/>
                      </a:lnTo>
                      <a:lnTo>
                        <a:pt x="1196" y="0"/>
                      </a:lnTo>
                      <a:lnTo>
                        <a:pt x="1224" y="0"/>
                      </a:lnTo>
                      <a:lnTo>
                        <a:pt x="1224" y="9"/>
                      </a:lnTo>
                      <a:close/>
                      <a:moveTo>
                        <a:pt x="1167" y="9"/>
                      </a:moveTo>
                      <a:lnTo>
                        <a:pt x="1139" y="9"/>
                      </a:lnTo>
                      <a:lnTo>
                        <a:pt x="1139" y="0"/>
                      </a:lnTo>
                      <a:lnTo>
                        <a:pt x="1167" y="0"/>
                      </a:lnTo>
                      <a:lnTo>
                        <a:pt x="1167" y="9"/>
                      </a:lnTo>
                      <a:close/>
                      <a:moveTo>
                        <a:pt x="1111" y="9"/>
                      </a:moveTo>
                      <a:lnTo>
                        <a:pt x="1082" y="9"/>
                      </a:lnTo>
                      <a:lnTo>
                        <a:pt x="1082" y="0"/>
                      </a:lnTo>
                      <a:lnTo>
                        <a:pt x="1111" y="0"/>
                      </a:lnTo>
                      <a:lnTo>
                        <a:pt x="1111" y="9"/>
                      </a:lnTo>
                      <a:close/>
                      <a:moveTo>
                        <a:pt x="1054" y="9"/>
                      </a:moveTo>
                      <a:lnTo>
                        <a:pt x="1025" y="9"/>
                      </a:lnTo>
                      <a:lnTo>
                        <a:pt x="1025" y="0"/>
                      </a:lnTo>
                      <a:lnTo>
                        <a:pt x="1054" y="0"/>
                      </a:lnTo>
                      <a:lnTo>
                        <a:pt x="1054" y="9"/>
                      </a:lnTo>
                      <a:close/>
                      <a:moveTo>
                        <a:pt x="997" y="9"/>
                      </a:moveTo>
                      <a:lnTo>
                        <a:pt x="969" y="9"/>
                      </a:lnTo>
                      <a:lnTo>
                        <a:pt x="969" y="0"/>
                      </a:lnTo>
                      <a:lnTo>
                        <a:pt x="997" y="0"/>
                      </a:lnTo>
                      <a:lnTo>
                        <a:pt x="997" y="9"/>
                      </a:lnTo>
                      <a:close/>
                      <a:moveTo>
                        <a:pt x="940" y="9"/>
                      </a:moveTo>
                      <a:lnTo>
                        <a:pt x="912" y="9"/>
                      </a:lnTo>
                      <a:lnTo>
                        <a:pt x="912" y="0"/>
                      </a:lnTo>
                      <a:lnTo>
                        <a:pt x="940" y="0"/>
                      </a:lnTo>
                      <a:lnTo>
                        <a:pt x="940" y="9"/>
                      </a:lnTo>
                      <a:close/>
                      <a:moveTo>
                        <a:pt x="883" y="9"/>
                      </a:moveTo>
                      <a:lnTo>
                        <a:pt x="855" y="9"/>
                      </a:lnTo>
                      <a:lnTo>
                        <a:pt x="855" y="0"/>
                      </a:lnTo>
                      <a:lnTo>
                        <a:pt x="883" y="0"/>
                      </a:lnTo>
                      <a:lnTo>
                        <a:pt x="883" y="9"/>
                      </a:lnTo>
                      <a:close/>
                      <a:moveTo>
                        <a:pt x="827" y="9"/>
                      </a:moveTo>
                      <a:lnTo>
                        <a:pt x="798" y="9"/>
                      </a:lnTo>
                      <a:lnTo>
                        <a:pt x="798" y="0"/>
                      </a:lnTo>
                      <a:lnTo>
                        <a:pt x="827" y="0"/>
                      </a:lnTo>
                      <a:lnTo>
                        <a:pt x="827" y="9"/>
                      </a:lnTo>
                      <a:close/>
                      <a:moveTo>
                        <a:pt x="770" y="9"/>
                      </a:moveTo>
                      <a:lnTo>
                        <a:pt x="741" y="9"/>
                      </a:lnTo>
                      <a:lnTo>
                        <a:pt x="741" y="0"/>
                      </a:lnTo>
                      <a:lnTo>
                        <a:pt x="770" y="0"/>
                      </a:lnTo>
                      <a:lnTo>
                        <a:pt x="770" y="9"/>
                      </a:lnTo>
                      <a:close/>
                      <a:moveTo>
                        <a:pt x="713" y="9"/>
                      </a:moveTo>
                      <a:lnTo>
                        <a:pt x="682" y="9"/>
                      </a:lnTo>
                      <a:lnTo>
                        <a:pt x="682" y="0"/>
                      </a:lnTo>
                      <a:lnTo>
                        <a:pt x="713" y="0"/>
                      </a:lnTo>
                      <a:lnTo>
                        <a:pt x="713" y="9"/>
                      </a:lnTo>
                      <a:close/>
                      <a:moveTo>
                        <a:pt x="654" y="9"/>
                      </a:moveTo>
                      <a:lnTo>
                        <a:pt x="625" y="9"/>
                      </a:lnTo>
                      <a:lnTo>
                        <a:pt x="625" y="0"/>
                      </a:lnTo>
                      <a:lnTo>
                        <a:pt x="654" y="0"/>
                      </a:lnTo>
                      <a:lnTo>
                        <a:pt x="654" y="9"/>
                      </a:lnTo>
                      <a:close/>
                      <a:moveTo>
                        <a:pt x="597" y="9"/>
                      </a:moveTo>
                      <a:lnTo>
                        <a:pt x="569" y="9"/>
                      </a:lnTo>
                      <a:lnTo>
                        <a:pt x="569" y="0"/>
                      </a:lnTo>
                      <a:lnTo>
                        <a:pt x="597" y="0"/>
                      </a:lnTo>
                      <a:lnTo>
                        <a:pt x="597" y="9"/>
                      </a:lnTo>
                      <a:close/>
                      <a:moveTo>
                        <a:pt x="540" y="9"/>
                      </a:moveTo>
                      <a:lnTo>
                        <a:pt x="512" y="9"/>
                      </a:lnTo>
                      <a:lnTo>
                        <a:pt x="512" y="0"/>
                      </a:lnTo>
                      <a:lnTo>
                        <a:pt x="540" y="0"/>
                      </a:lnTo>
                      <a:lnTo>
                        <a:pt x="540" y="9"/>
                      </a:lnTo>
                      <a:close/>
                      <a:moveTo>
                        <a:pt x="483" y="9"/>
                      </a:moveTo>
                      <a:lnTo>
                        <a:pt x="455" y="9"/>
                      </a:lnTo>
                      <a:lnTo>
                        <a:pt x="455" y="0"/>
                      </a:lnTo>
                      <a:lnTo>
                        <a:pt x="483" y="0"/>
                      </a:lnTo>
                      <a:lnTo>
                        <a:pt x="483" y="9"/>
                      </a:lnTo>
                      <a:close/>
                      <a:moveTo>
                        <a:pt x="427" y="9"/>
                      </a:moveTo>
                      <a:lnTo>
                        <a:pt x="398" y="9"/>
                      </a:lnTo>
                      <a:lnTo>
                        <a:pt x="398" y="0"/>
                      </a:lnTo>
                      <a:lnTo>
                        <a:pt x="427" y="0"/>
                      </a:lnTo>
                      <a:lnTo>
                        <a:pt x="427" y="9"/>
                      </a:lnTo>
                      <a:close/>
                      <a:moveTo>
                        <a:pt x="370" y="9"/>
                      </a:moveTo>
                      <a:lnTo>
                        <a:pt x="341" y="9"/>
                      </a:lnTo>
                      <a:lnTo>
                        <a:pt x="341" y="0"/>
                      </a:lnTo>
                      <a:lnTo>
                        <a:pt x="370" y="0"/>
                      </a:lnTo>
                      <a:lnTo>
                        <a:pt x="370" y="9"/>
                      </a:lnTo>
                      <a:close/>
                      <a:moveTo>
                        <a:pt x="313" y="9"/>
                      </a:moveTo>
                      <a:lnTo>
                        <a:pt x="285" y="9"/>
                      </a:lnTo>
                      <a:lnTo>
                        <a:pt x="285" y="0"/>
                      </a:lnTo>
                      <a:lnTo>
                        <a:pt x="313" y="0"/>
                      </a:lnTo>
                      <a:lnTo>
                        <a:pt x="313" y="9"/>
                      </a:lnTo>
                      <a:close/>
                      <a:moveTo>
                        <a:pt x="256" y="9"/>
                      </a:moveTo>
                      <a:lnTo>
                        <a:pt x="228" y="9"/>
                      </a:lnTo>
                      <a:lnTo>
                        <a:pt x="228" y="0"/>
                      </a:lnTo>
                      <a:lnTo>
                        <a:pt x="256" y="0"/>
                      </a:lnTo>
                      <a:lnTo>
                        <a:pt x="256" y="9"/>
                      </a:lnTo>
                      <a:close/>
                      <a:moveTo>
                        <a:pt x="199" y="9"/>
                      </a:moveTo>
                      <a:lnTo>
                        <a:pt x="171" y="9"/>
                      </a:lnTo>
                      <a:lnTo>
                        <a:pt x="171" y="0"/>
                      </a:lnTo>
                      <a:lnTo>
                        <a:pt x="199" y="0"/>
                      </a:lnTo>
                      <a:lnTo>
                        <a:pt x="199" y="9"/>
                      </a:lnTo>
                      <a:close/>
                      <a:moveTo>
                        <a:pt x="142" y="9"/>
                      </a:moveTo>
                      <a:lnTo>
                        <a:pt x="114" y="9"/>
                      </a:lnTo>
                      <a:lnTo>
                        <a:pt x="114" y="0"/>
                      </a:lnTo>
                      <a:lnTo>
                        <a:pt x="142" y="0"/>
                      </a:lnTo>
                      <a:lnTo>
                        <a:pt x="142" y="9"/>
                      </a:lnTo>
                      <a:close/>
                      <a:moveTo>
                        <a:pt x="86" y="9"/>
                      </a:moveTo>
                      <a:lnTo>
                        <a:pt x="57" y="9"/>
                      </a:lnTo>
                      <a:lnTo>
                        <a:pt x="57" y="0"/>
                      </a:lnTo>
                      <a:lnTo>
                        <a:pt x="86" y="0"/>
                      </a:lnTo>
                      <a:lnTo>
                        <a:pt x="86" y="9"/>
                      </a:lnTo>
                      <a:close/>
                      <a:moveTo>
                        <a:pt x="29" y="9"/>
                      </a:moveTo>
                      <a:lnTo>
                        <a:pt x="0" y="9"/>
                      </a:lnTo>
                      <a:lnTo>
                        <a:pt x="0" y="0"/>
                      </a:lnTo>
                      <a:lnTo>
                        <a:pt x="29" y="0"/>
                      </a:lnTo>
                      <a:lnTo>
                        <a:pt x="29" y="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2" name="Freeform 1711"/>
                <p:cNvSpPr/>
                <p:nvPr/>
              </p:nvSpPr>
              <p:spPr bwMode="auto">
                <a:xfrm>
                  <a:off x="3690938" y="4468813"/>
                  <a:ext cx="30163" cy="30163"/>
                </a:xfrm>
                <a:custGeom>
                  <a:avLst/>
                  <a:gdLst>
                    <a:gd name="T0" fmla="*/ 19 w 19"/>
                    <a:gd name="T1" fmla="*/ 19 h 19"/>
                    <a:gd name="T2" fmla="*/ 0 w 19"/>
                    <a:gd name="T3" fmla="*/ 19 h 19"/>
                    <a:gd name="T4" fmla="*/ 0 w 19"/>
                    <a:gd name="T5" fmla="*/ 0 h 19"/>
                    <a:gd name="T6" fmla="*/ 10 w 19"/>
                    <a:gd name="T7" fmla="*/ 0 h 19"/>
                    <a:gd name="T8" fmla="*/ 10 w 19"/>
                    <a:gd name="T9" fmla="*/ 10 h 19"/>
                    <a:gd name="T10" fmla="*/ 19 w 19"/>
                    <a:gd name="T11" fmla="*/ 1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0" y="19"/>
                      </a:lnTo>
                      <a:lnTo>
                        <a:pt x="0" y="0"/>
                      </a:lnTo>
                      <a:lnTo>
                        <a:pt x="10" y="0"/>
                      </a:lnTo>
                      <a:lnTo>
                        <a:pt x="10" y="10"/>
                      </a:lnTo>
                      <a:lnTo>
                        <a:pt x="19" y="1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3" name="Freeform 1712"/>
                <p:cNvSpPr>
                  <a:spLocks noEditPoints="1"/>
                </p:cNvSpPr>
                <p:nvPr/>
              </p:nvSpPr>
              <p:spPr bwMode="auto">
                <a:xfrm>
                  <a:off x="3690938" y="2649538"/>
                  <a:ext cx="15875" cy="1774825"/>
                </a:xfrm>
                <a:custGeom>
                  <a:avLst/>
                  <a:gdLst>
                    <a:gd name="T0" fmla="*/ 0 w 10"/>
                    <a:gd name="T1" fmla="*/ 1118 h 1118"/>
                    <a:gd name="T2" fmla="*/ 10 w 10"/>
                    <a:gd name="T3" fmla="*/ 1089 h 1118"/>
                    <a:gd name="T4" fmla="*/ 10 w 10"/>
                    <a:gd name="T5" fmla="*/ 1061 h 1118"/>
                    <a:gd name="T6" fmla="*/ 0 w 10"/>
                    <a:gd name="T7" fmla="*/ 1032 h 1118"/>
                    <a:gd name="T8" fmla="*/ 10 w 10"/>
                    <a:gd name="T9" fmla="*/ 1061 h 1118"/>
                    <a:gd name="T10" fmla="*/ 0 w 10"/>
                    <a:gd name="T11" fmla="*/ 1004 h 1118"/>
                    <a:gd name="T12" fmla="*/ 10 w 10"/>
                    <a:gd name="T13" fmla="*/ 975 h 1118"/>
                    <a:gd name="T14" fmla="*/ 10 w 10"/>
                    <a:gd name="T15" fmla="*/ 944 h 1118"/>
                    <a:gd name="T16" fmla="*/ 0 w 10"/>
                    <a:gd name="T17" fmla="*/ 916 h 1118"/>
                    <a:gd name="T18" fmla="*/ 10 w 10"/>
                    <a:gd name="T19" fmla="*/ 944 h 1118"/>
                    <a:gd name="T20" fmla="*/ 0 w 10"/>
                    <a:gd name="T21" fmla="*/ 887 h 1118"/>
                    <a:gd name="T22" fmla="*/ 10 w 10"/>
                    <a:gd name="T23" fmla="*/ 859 h 1118"/>
                    <a:gd name="T24" fmla="*/ 10 w 10"/>
                    <a:gd name="T25" fmla="*/ 830 h 1118"/>
                    <a:gd name="T26" fmla="*/ 0 w 10"/>
                    <a:gd name="T27" fmla="*/ 802 h 1118"/>
                    <a:gd name="T28" fmla="*/ 10 w 10"/>
                    <a:gd name="T29" fmla="*/ 830 h 1118"/>
                    <a:gd name="T30" fmla="*/ 0 w 10"/>
                    <a:gd name="T31" fmla="*/ 773 h 1118"/>
                    <a:gd name="T32" fmla="*/ 10 w 10"/>
                    <a:gd name="T33" fmla="*/ 745 h 1118"/>
                    <a:gd name="T34" fmla="*/ 10 w 10"/>
                    <a:gd name="T35" fmla="*/ 716 h 1118"/>
                    <a:gd name="T36" fmla="*/ 0 w 10"/>
                    <a:gd name="T37" fmla="*/ 688 h 1118"/>
                    <a:gd name="T38" fmla="*/ 10 w 10"/>
                    <a:gd name="T39" fmla="*/ 716 h 1118"/>
                    <a:gd name="T40" fmla="*/ 0 w 10"/>
                    <a:gd name="T41" fmla="*/ 659 h 1118"/>
                    <a:gd name="T42" fmla="*/ 10 w 10"/>
                    <a:gd name="T43" fmla="*/ 631 h 1118"/>
                    <a:gd name="T44" fmla="*/ 10 w 10"/>
                    <a:gd name="T45" fmla="*/ 603 h 1118"/>
                    <a:gd name="T46" fmla="*/ 0 w 10"/>
                    <a:gd name="T47" fmla="*/ 574 h 1118"/>
                    <a:gd name="T48" fmla="*/ 10 w 10"/>
                    <a:gd name="T49" fmla="*/ 603 h 1118"/>
                    <a:gd name="T50" fmla="*/ 0 w 10"/>
                    <a:gd name="T51" fmla="*/ 546 h 1118"/>
                    <a:gd name="T52" fmla="*/ 10 w 10"/>
                    <a:gd name="T53" fmla="*/ 517 h 1118"/>
                    <a:gd name="T54" fmla="*/ 10 w 10"/>
                    <a:gd name="T55" fmla="*/ 486 h 1118"/>
                    <a:gd name="T56" fmla="*/ 0 w 10"/>
                    <a:gd name="T57" fmla="*/ 458 h 1118"/>
                    <a:gd name="T58" fmla="*/ 10 w 10"/>
                    <a:gd name="T59" fmla="*/ 486 h 1118"/>
                    <a:gd name="T60" fmla="*/ 0 w 10"/>
                    <a:gd name="T61" fmla="*/ 429 h 1118"/>
                    <a:gd name="T62" fmla="*/ 10 w 10"/>
                    <a:gd name="T63" fmla="*/ 401 h 1118"/>
                    <a:gd name="T64" fmla="*/ 10 w 10"/>
                    <a:gd name="T65" fmla="*/ 372 h 1118"/>
                    <a:gd name="T66" fmla="*/ 0 w 10"/>
                    <a:gd name="T67" fmla="*/ 344 h 1118"/>
                    <a:gd name="T68" fmla="*/ 10 w 10"/>
                    <a:gd name="T69" fmla="*/ 372 h 1118"/>
                    <a:gd name="T70" fmla="*/ 0 w 10"/>
                    <a:gd name="T71" fmla="*/ 315 h 1118"/>
                    <a:gd name="T72" fmla="*/ 10 w 10"/>
                    <a:gd name="T73" fmla="*/ 287 h 1118"/>
                    <a:gd name="T74" fmla="*/ 10 w 10"/>
                    <a:gd name="T75" fmla="*/ 258 h 1118"/>
                    <a:gd name="T76" fmla="*/ 0 w 10"/>
                    <a:gd name="T77" fmla="*/ 230 h 1118"/>
                    <a:gd name="T78" fmla="*/ 10 w 10"/>
                    <a:gd name="T79" fmla="*/ 258 h 1118"/>
                    <a:gd name="T80" fmla="*/ 0 w 10"/>
                    <a:gd name="T81" fmla="*/ 201 h 1118"/>
                    <a:gd name="T82" fmla="*/ 10 w 10"/>
                    <a:gd name="T83" fmla="*/ 173 h 1118"/>
                    <a:gd name="T84" fmla="*/ 10 w 10"/>
                    <a:gd name="T85" fmla="*/ 144 h 1118"/>
                    <a:gd name="T86" fmla="*/ 0 w 10"/>
                    <a:gd name="T87" fmla="*/ 116 h 1118"/>
                    <a:gd name="T88" fmla="*/ 10 w 10"/>
                    <a:gd name="T89" fmla="*/ 144 h 1118"/>
                    <a:gd name="T90" fmla="*/ 0 w 10"/>
                    <a:gd name="T91" fmla="*/ 87 h 1118"/>
                    <a:gd name="T92" fmla="*/ 10 w 10"/>
                    <a:gd name="T93" fmla="*/ 57 h 1118"/>
                    <a:gd name="T94" fmla="*/ 10 w 10"/>
                    <a:gd name="T95" fmla="*/ 28 h 1118"/>
                    <a:gd name="T96" fmla="*/ 0 w 10"/>
                    <a:gd name="T97" fmla="*/ 0 h 1118"/>
                    <a:gd name="T98" fmla="*/ 10 w 10"/>
                    <a:gd name="T99" fmla="*/ 28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 h="1118">
                      <a:moveTo>
                        <a:pt x="10" y="1118"/>
                      </a:moveTo>
                      <a:lnTo>
                        <a:pt x="0" y="1118"/>
                      </a:lnTo>
                      <a:lnTo>
                        <a:pt x="0" y="1089"/>
                      </a:lnTo>
                      <a:lnTo>
                        <a:pt x="10" y="1089"/>
                      </a:lnTo>
                      <a:lnTo>
                        <a:pt x="10" y="1118"/>
                      </a:lnTo>
                      <a:close/>
                      <a:moveTo>
                        <a:pt x="10" y="1061"/>
                      </a:moveTo>
                      <a:lnTo>
                        <a:pt x="0" y="1061"/>
                      </a:lnTo>
                      <a:lnTo>
                        <a:pt x="0" y="1032"/>
                      </a:lnTo>
                      <a:lnTo>
                        <a:pt x="10" y="1032"/>
                      </a:lnTo>
                      <a:lnTo>
                        <a:pt x="10" y="1061"/>
                      </a:lnTo>
                      <a:close/>
                      <a:moveTo>
                        <a:pt x="10" y="1004"/>
                      </a:moveTo>
                      <a:lnTo>
                        <a:pt x="0" y="1004"/>
                      </a:lnTo>
                      <a:lnTo>
                        <a:pt x="0" y="975"/>
                      </a:lnTo>
                      <a:lnTo>
                        <a:pt x="10" y="975"/>
                      </a:lnTo>
                      <a:lnTo>
                        <a:pt x="10" y="1004"/>
                      </a:lnTo>
                      <a:close/>
                      <a:moveTo>
                        <a:pt x="10" y="944"/>
                      </a:moveTo>
                      <a:lnTo>
                        <a:pt x="0" y="944"/>
                      </a:lnTo>
                      <a:lnTo>
                        <a:pt x="0" y="916"/>
                      </a:lnTo>
                      <a:lnTo>
                        <a:pt x="10" y="916"/>
                      </a:lnTo>
                      <a:lnTo>
                        <a:pt x="10" y="944"/>
                      </a:lnTo>
                      <a:close/>
                      <a:moveTo>
                        <a:pt x="10" y="887"/>
                      </a:moveTo>
                      <a:lnTo>
                        <a:pt x="0" y="887"/>
                      </a:lnTo>
                      <a:lnTo>
                        <a:pt x="0" y="859"/>
                      </a:lnTo>
                      <a:lnTo>
                        <a:pt x="10" y="859"/>
                      </a:lnTo>
                      <a:lnTo>
                        <a:pt x="10" y="887"/>
                      </a:lnTo>
                      <a:close/>
                      <a:moveTo>
                        <a:pt x="10" y="830"/>
                      </a:moveTo>
                      <a:lnTo>
                        <a:pt x="0" y="830"/>
                      </a:lnTo>
                      <a:lnTo>
                        <a:pt x="0" y="802"/>
                      </a:lnTo>
                      <a:lnTo>
                        <a:pt x="10" y="802"/>
                      </a:lnTo>
                      <a:lnTo>
                        <a:pt x="10" y="830"/>
                      </a:lnTo>
                      <a:close/>
                      <a:moveTo>
                        <a:pt x="10" y="773"/>
                      </a:moveTo>
                      <a:lnTo>
                        <a:pt x="0" y="773"/>
                      </a:lnTo>
                      <a:lnTo>
                        <a:pt x="0" y="745"/>
                      </a:lnTo>
                      <a:lnTo>
                        <a:pt x="10" y="745"/>
                      </a:lnTo>
                      <a:lnTo>
                        <a:pt x="10" y="773"/>
                      </a:lnTo>
                      <a:close/>
                      <a:moveTo>
                        <a:pt x="10" y="716"/>
                      </a:moveTo>
                      <a:lnTo>
                        <a:pt x="0" y="716"/>
                      </a:lnTo>
                      <a:lnTo>
                        <a:pt x="0" y="688"/>
                      </a:lnTo>
                      <a:lnTo>
                        <a:pt x="10" y="688"/>
                      </a:lnTo>
                      <a:lnTo>
                        <a:pt x="10" y="716"/>
                      </a:lnTo>
                      <a:close/>
                      <a:moveTo>
                        <a:pt x="10" y="659"/>
                      </a:moveTo>
                      <a:lnTo>
                        <a:pt x="0" y="659"/>
                      </a:lnTo>
                      <a:lnTo>
                        <a:pt x="0" y="631"/>
                      </a:lnTo>
                      <a:lnTo>
                        <a:pt x="10" y="631"/>
                      </a:lnTo>
                      <a:lnTo>
                        <a:pt x="10" y="659"/>
                      </a:lnTo>
                      <a:close/>
                      <a:moveTo>
                        <a:pt x="10" y="603"/>
                      </a:moveTo>
                      <a:lnTo>
                        <a:pt x="0" y="603"/>
                      </a:lnTo>
                      <a:lnTo>
                        <a:pt x="0" y="574"/>
                      </a:lnTo>
                      <a:lnTo>
                        <a:pt x="10" y="574"/>
                      </a:lnTo>
                      <a:lnTo>
                        <a:pt x="10" y="603"/>
                      </a:lnTo>
                      <a:close/>
                      <a:moveTo>
                        <a:pt x="10" y="546"/>
                      </a:moveTo>
                      <a:lnTo>
                        <a:pt x="0" y="546"/>
                      </a:lnTo>
                      <a:lnTo>
                        <a:pt x="0" y="517"/>
                      </a:lnTo>
                      <a:lnTo>
                        <a:pt x="10" y="517"/>
                      </a:lnTo>
                      <a:lnTo>
                        <a:pt x="10" y="546"/>
                      </a:lnTo>
                      <a:close/>
                      <a:moveTo>
                        <a:pt x="10" y="486"/>
                      </a:moveTo>
                      <a:lnTo>
                        <a:pt x="0" y="486"/>
                      </a:lnTo>
                      <a:lnTo>
                        <a:pt x="0" y="458"/>
                      </a:lnTo>
                      <a:lnTo>
                        <a:pt x="10" y="458"/>
                      </a:lnTo>
                      <a:lnTo>
                        <a:pt x="10" y="486"/>
                      </a:lnTo>
                      <a:close/>
                      <a:moveTo>
                        <a:pt x="10" y="429"/>
                      </a:moveTo>
                      <a:lnTo>
                        <a:pt x="0" y="429"/>
                      </a:lnTo>
                      <a:lnTo>
                        <a:pt x="0" y="401"/>
                      </a:lnTo>
                      <a:lnTo>
                        <a:pt x="10" y="401"/>
                      </a:lnTo>
                      <a:lnTo>
                        <a:pt x="10" y="429"/>
                      </a:lnTo>
                      <a:close/>
                      <a:moveTo>
                        <a:pt x="10" y="372"/>
                      </a:moveTo>
                      <a:lnTo>
                        <a:pt x="0" y="372"/>
                      </a:lnTo>
                      <a:lnTo>
                        <a:pt x="0" y="344"/>
                      </a:lnTo>
                      <a:lnTo>
                        <a:pt x="10" y="344"/>
                      </a:lnTo>
                      <a:lnTo>
                        <a:pt x="10" y="372"/>
                      </a:lnTo>
                      <a:close/>
                      <a:moveTo>
                        <a:pt x="10" y="315"/>
                      </a:moveTo>
                      <a:lnTo>
                        <a:pt x="0" y="315"/>
                      </a:lnTo>
                      <a:lnTo>
                        <a:pt x="0" y="287"/>
                      </a:lnTo>
                      <a:lnTo>
                        <a:pt x="10" y="287"/>
                      </a:lnTo>
                      <a:lnTo>
                        <a:pt x="10" y="315"/>
                      </a:lnTo>
                      <a:close/>
                      <a:moveTo>
                        <a:pt x="10" y="258"/>
                      </a:moveTo>
                      <a:lnTo>
                        <a:pt x="0" y="258"/>
                      </a:lnTo>
                      <a:lnTo>
                        <a:pt x="0" y="230"/>
                      </a:lnTo>
                      <a:lnTo>
                        <a:pt x="10" y="230"/>
                      </a:lnTo>
                      <a:lnTo>
                        <a:pt x="10" y="258"/>
                      </a:lnTo>
                      <a:close/>
                      <a:moveTo>
                        <a:pt x="10" y="201"/>
                      </a:moveTo>
                      <a:lnTo>
                        <a:pt x="0" y="201"/>
                      </a:lnTo>
                      <a:lnTo>
                        <a:pt x="0" y="173"/>
                      </a:lnTo>
                      <a:lnTo>
                        <a:pt x="10" y="173"/>
                      </a:lnTo>
                      <a:lnTo>
                        <a:pt x="10" y="201"/>
                      </a:lnTo>
                      <a:close/>
                      <a:moveTo>
                        <a:pt x="10" y="144"/>
                      </a:moveTo>
                      <a:lnTo>
                        <a:pt x="0" y="144"/>
                      </a:lnTo>
                      <a:lnTo>
                        <a:pt x="0" y="116"/>
                      </a:lnTo>
                      <a:lnTo>
                        <a:pt x="10" y="116"/>
                      </a:lnTo>
                      <a:lnTo>
                        <a:pt x="10" y="144"/>
                      </a:lnTo>
                      <a:close/>
                      <a:moveTo>
                        <a:pt x="10" y="87"/>
                      </a:moveTo>
                      <a:lnTo>
                        <a:pt x="0" y="87"/>
                      </a:lnTo>
                      <a:lnTo>
                        <a:pt x="0" y="57"/>
                      </a:lnTo>
                      <a:lnTo>
                        <a:pt x="10" y="57"/>
                      </a:lnTo>
                      <a:lnTo>
                        <a:pt x="10" y="87"/>
                      </a:lnTo>
                      <a:close/>
                      <a:moveTo>
                        <a:pt x="10" y="28"/>
                      </a:moveTo>
                      <a:lnTo>
                        <a:pt x="0" y="28"/>
                      </a:lnTo>
                      <a:lnTo>
                        <a:pt x="0" y="0"/>
                      </a:lnTo>
                      <a:lnTo>
                        <a:pt x="10" y="0"/>
                      </a:lnTo>
                      <a:lnTo>
                        <a:pt x="10" y="28"/>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4" name="Freeform 1713"/>
                <p:cNvSpPr/>
                <p:nvPr/>
              </p:nvSpPr>
              <p:spPr bwMode="auto">
                <a:xfrm>
                  <a:off x="3690938" y="2573338"/>
                  <a:ext cx="30163" cy="30163"/>
                </a:xfrm>
                <a:custGeom>
                  <a:avLst/>
                  <a:gdLst>
                    <a:gd name="T0" fmla="*/ 10 w 19"/>
                    <a:gd name="T1" fmla="*/ 19 h 19"/>
                    <a:gd name="T2" fmla="*/ 0 w 19"/>
                    <a:gd name="T3" fmla="*/ 19 h 19"/>
                    <a:gd name="T4" fmla="*/ 0 w 19"/>
                    <a:gd name="T5" fmla="*/ 0 h 19"/>
                    <a:gd name="T6" fmla="*/ 19 w 19"/>
                    <a:gd name="T7" fmla="*/ 0 h 19"/>
                    <a:gd name="T8" fmla="*/ 19 w 19"/>
                    <a:gd name="T9" fmla="*/ 10 h 19"/>
                    <a:gd name="T10" fmla="*/ 10 w 19"/>
                    <a:gd name="T11" fmla="*/ 10 h 19"/>
                    <a:gd name="T12" fmla="*/ 10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0" y="19"/>
                      </a:moveTo>
                      <a:lnTo>
                        <a:pt x="0" y="19"/>
                      </a:lnTo>
                      <a:lnTo>
                        <a:pt x="0" y="0"/>
                      </a:lnTo>
                      <a:lnTo>
                        <a:pt x="19" y="0"/>
                      </a:lnTo>
                      <a:lnTo>
                        <a:pt x="19" y="10"/>
                      </a:lnTo>
                      <a:lnTo>
                        <a:pt x="10" y="10"/>
                      </a:lnTo>
                      <a:lnTo>
                        <a:pt x="10"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5" name="Rectangle 1714"/>
                <p:cNvSpPr>
                  <a:spLocks noChangeArrowheads="1"/>
                </p:cNvSpPr>
                <p:nvPr/>
              </p:nvSpPr>
              <p:spPr bwMode="auto">
                <a:xfrm>
                  <a:off x="8377238"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6" name="Rectangle 1715"/>
                <p:cNvSpPr>
                  <a:spLocks noChangeArrowheads="1"/>
                </p:cNvSpPr>
                <p:nvPr/>
              </p:nvSpPr>
              <p:spPr bwMode="auto">
                <a:xfrm>
                  <a:off x="82867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7" name="Rectangle 1716"/>
                <p:cNvSpPr>
                  <a:spLocks noChangeArrowheads="1"/>
                </p:cNvSpPr>
                <p:nvPr/>
              </p:nvSpPr>
              <p:spPr bwMode="auto">
                <a:xfrm>
                  <a:off x="8196263"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8" name="Rectangle 1717"/>
                <p:cNvSpPr>
                  <a:spLocks noChangeArrowheads="1"/>
                </p:cNvSpPr>
                <p:nvPr/>
              </p:nvSpPr>
              <p:spPr bwMode="auto">
                <a:xfrm>
                  <a:off x="81057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9" name="Rectangle 1718"/>
                <p:cNvSpPr>
                  <a:spLocks noChangeArrowheads="1"/>
                </p:cNvSpPr>
                <p:nvPr/>
              </p:nvSpPr>
              <p:spPr bwMode="auto">
                <a:xfrm>
                  <a:off x="8016875"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0" name="Rectangle 1719"/>
                <p:cNvSpPr>
                  <a:spLocks noChangeArrowheads="1"/>
                </p:cNvSpPr>
                <p:nvPr/>
              </p:nvSpPr>
              <p:spPr bwMode="auto">
                <a:xfrm>
                  <a:off x="79263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1" name="Rectangle 1720"/>
                <p:cNvSpPr>
                  <a:spLocks noChangeArrowheads="1"/>
                </p:cNvSpPr>
                <p:nvPr/>
              </p:nvSpPr>
              <p:spPr bwMode="auto">
                <a:xfrm>
                  <a:off x="783590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2" name="Rectangle 1721"/>
                <p:cNvSpPr>
                  <a:spLocks noChangeArrowheads="1"/>
                </p:cNvSpPr>
                <p:nvPr/>
              </p:nvSpPr>
              <p:spPr bwMode="auto">
                <a:xfrm>
                  <a:off x="7745413"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3" name="Rectangle 1722"/>
                <p:cNvSpPr>
                  <a:spLocks noChangeArrowheads="1"/>
                </p:cNvSpPr>
                <p:nvPr/>
              </p:nvSpPr>
              <p:spPr bwMode="auto">
                <a:xfrm>
                  <a:off x="765492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4" name="Rectangle 1723"/>
                <p:cNvSpPr>
                  <a:spLocks noChangeArrowheads="1"/>
                </p:cNvSpPr>
                <p:nvPr/>
              </p:nvSpPr>
              <p:spPr bwMode="auto">
                <a:xfrm>
                  <a:off x="75644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5" name="Rectangle 1724"/>
                <p:cNvSpPr>
                  <a:spLocks noChangeArrowheads="1"/>
                </p:cNvSpPr>
                <p:nvPr/>
              </p:nvSpPr>
              <p:spPr bwMode="auto">
                <a:xfrm>
                  <a:off x="74755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6" name="Rectangle 1725"/>
                <p:cNvSpPr>
                  <a:spLocks noChangeArrowheads="1"/>
                </p:cNvSpPr>
                <p:nvPr/>
              </p:nvSpPr>
              <p:spPr bwMode="auto">
                <a:xfrm>
                  <a:off x="73850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7" name="Rectangle 1726"/>
                <p:cNvSpPr>
                  <a:spLocks noChangeArrowheads="1"/>
                </p:cNvSpPr>
                <p:nvPr/>
              </p:nvSpPr>
              <p:spPr bwMode="auto">
                <a:xfrm>
                  <a:off x="72945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8" name="Rectangle 1727"/>
                <p:cNvSpPr>
                  <a:spLocks noChangeArrowheads="1"/>
                </p:cNvSpPr>
                <p:nvPr/>
              </p:nvSpPr>
              <p:spPr bwMode="auto">
                <a:xfrm>
                  <a:off x="7200900"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9" name="Rectangle 1728"/>
                <p:cNvSpPr>
                  <a:spLocks noChangeArrowheads="1"/>
                </p:cNvSpPr>
                <p:nvPr/>
              </p:nvSpPr>
              <p:spPr bwMode="auto">
                <a:xfrm>
                  <a:off x="711041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0" name="Rectangle 1729"/>
                <p:cNvSpPr>
                  <a:spLocks noChangeArrowheads="1"/>
                </p:cNvSpPr>
                <p:nvPr/>
              </p:nvSpPr>
              <p:spPr bwMode="auto">
                <a:xfrm>
                  <a:off x="701992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1" name="Rectangle 1730"/>
                <p:cNvSpPr>
                  <a:spLocks noChangeArrowheads="1"/>
                </p:cNvSpPr>
                <p:nvPr/>
              </p:nvSpPr>
              <p:spPr bwMode="auto">
                <a:xfrm>
                  <a:off x="69294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2" name="Rectangle 1731"/>
                <p:cNvSpPr>
                  <a:spLocks noChangeArrowheads="1"/>
                </p:cNvSpPr>
                <p:nvPr/>
              </p:nvSpPr>
              <p:spPr bwMode="auto">
                <a:xfrm>
                  <a:off x="68405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3" name="Rectangle 1732"/>
                <p:cNvSpPr>
                  <a:spLocks noChangeArrowheads="1"/>
                </p:cNvSpPr>
                <p:nvPr/>
              </p:nvSpPr>
              <p:spPr bwMode="auto">
                <a:xfrm>
                  <a:off x="67500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4" name="Rectangle 1733"/>
                <p:cNvSpPr>
                  <a:spLocks noChangeArrowheads="1"/>
                </p:cNvSpPr>
                <p:nvPr/>
              </p:nvSpPr>
              <p:spPr bwMode="auto">
                <a:xfrm>
                  <a:off x="66595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5" name="Rectangle 1734"/>
                <p:cNvSpPr>
                  <a:spLocks noChangeArrowheads="1"/>
                </p:cNvSpPr>
                <p:nvPr/>
              </p:nvSpPr>
              <p:spPr bwMode="auto">
                <a:xfrm>
                  <a:off x="65690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6" name="Rectangle 1735"/>
                <p:cNvSpPr>
                  <a:spLocks noChangeArrowheads="1"/>
                </p:cNvSpPr>
                <p:nvPr/>
              </p:nvSpPr>
              <p:spPr bwMode="auto">
                <a:xfrm>
                  <a:off x="64785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7" name="Rectangle 1736"/>
                <p:cNvSpPr>
                  <a:spLocks noChangeArrowheads="1"/>
                </p:cNvSpPr>
                <p:nvPr/>
              </p:nvSpPr>
              <p:spPr bwMode="auto">
                <a:xfrm>
                  <a:off x="63896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8" name="Rectangle 1737"/>
                <p:cNvSpPr>
                  <a:spLocks noChangeArrowheads="1"/>
                </p:cNvSpPr>
                <p:nvPr/>
              </p:nvSpPr>
              <p:spPr bwMode="auto">
                <a:xfrm>
                  <a:off x="52133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9" name="Rectangle 1738"/>
                <p:cNvSpPr>
                  <a:spLocks noChangeArrowheads="1"/>
                </p:cNvSpPr>
                <p:nvPr/>
              </p:nvSpPr>
              <p:spPr bwMode="auto">
                <a:xfrm>
                  <a:off x="49418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0" name="Rectangle 1739"/>
                <p:cNvSpPr>
                  <a:spLocks noChangeArrowheads="1"/>
                </p:cNvSpPr>
                <p:nvPr/>
              </p:nvSpPr>
              <p:spPr bwMode="auto">
                <a:xfrm>
                  <a:off x="4848225"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1" name="Rectangle 1740"/>
                <p:cNvSpPr>
                  <a:spLocks noChangeArrowheads="1"/>
                </p:cNvSpPr>
                <p:nvPr/>
              </p:nvSpPr>
              <p:spPr bwMode="auto">
                <a:xfrm>
                  <a:off x="47577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2" name="Rectangle 1741"/>
                <p:cNvSpPr>
                  <a:spLocks noChangeArrowheads="1"/>
                </p:cNvSpPr>
                <p:nvPr/>
              </p:nvSpPr>
              <p:spPr bwMode="auto">
                <a:xfrm>
                  <a:off x="46688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3" name="Rectangle 1742"/>
                <p:cNvSpPr>
                  <a:spLocks noChangeArrowheads="1"/>
                </p:cNvSpPr>
                <p:nvPr/>
              </p:nvSpPr>
              <p:spPr bwMode="auto">
                <a:xfrm>
                  <a:off x="45783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4" name="Rectangle 1743"/>
                <p:cNvSpPr>
                  <a:spLocks noChangeArrowheads="1"/>
                </p:cNvSpPr>
                <p:nvPr/>
              </p:nvSpPr>
              <p:spPr bwMode="auto">
                <a:xfrm>
                  <a:off x="44878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5" name="Rectangle 1744"/>
                <p:cNvSpPr>
                  <a:spLocks noChangeArrowheads="1"/>
                </p:cNvSpPr>
                <p:nvPr/>
              </p:nvSpPr>
              <p:spPr bwMode="auto">
                <a:xfrm>
                  <a:off x="43973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6" name="Rectangle 1745"/>
                <p:cNvSpPr>
                  <a:spLocks noChangeArrowheads="1"/>
                </p:cNvSpPr>
                <p:nvPr/>
              </p:nvSpPr>
              <p:spPr bwMode="auto">
                <a:xfrm>
                  <a:off x="43068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7" name="Rectangle 1746"/>
                <p:cNvSpPr>
                  <a:spLocks noChangeArrowheads="1"/>
                </p:cNvSpPr>
                <p:nvPr/>
              </p:nvSpPr>
              <p:spPr bwMode="auto">
                <a:xfrm>
                  <a:off x="42179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8" name="Rectangle 1747"/>
                <p:cNvSpPr>
                  <a:spLocks noChangeArrowheads="1"/>
                </p:cNvSpPr>
                <p:nvPr/>
              </p:nvSpPr>
              <p:spPr bwMode="auto">
                <a:xfrm>
                  <a:off x="412750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9" name="Rectangle 1748"/>
                <p:cNvSpPr>
                  <a:spLocks noChangeArrowheads="1"/>
                </p:cNvSpPr>
                <p:nvPr/>
              </p:nvSpPr>
              <p:spPr bwMode="auto">
                <a:xfrm>
                  <a:off x="403701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0" name="Rectangle 1749"/>
                <p:cNvSpPr>
                  <a:spLocks noChangeArrowheads="1"/>
                </p:cNvSpPr>
                <p:nvPr/>
              </p:nvSpPr>
              <p:spPr bwMode="auto">
                <a:xfrm>
                  <a:off x="3946525"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1" name="Rectangle 1750"/>
                <p:cNvSpPr>
                  <a:spLocks noChangeArrowheads="1"/>
                </p:cNvSpPr>
                <p:nvPr/>
              </p:nvSpPr>
              <p:spPr bwMode="auto">
                <a:xfrm>
                  <a:off x="38560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2" name="Rectangle 1751"/>
                <p:cNvSpPr>
                  <a:spLocks noChangeArrowheads="1"/>
                </p:cNvSpPr>
                <p:nvPr/>
              </p:nvSpPr>
              <p:spPr bwMode="auto">
                <a:xfrm>
                  <a:off x="3765550"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3" name="Freeform 1752"/>
                <p:cNvSpPr/>
                <p:nvPr/>
              </p:nvSpPr>
              <p:spPr bwMode="auto">
                <a:xfrm>
                  <a:off x="8470900" y="2573338"/>
                  <a:ext cx="30163" cy="30163"/>
                </a:xfrm>
                <a:custGeom>
                  <a:avLst/>
                  <a:gdLst>
                    <a:gd name="T0" fmla="*/ 19 w 19"/>
                    <a:gd name="T1" fmla="*/ 19 h 19"/>
                    <a:gd name="T2" fmla="*/ 9 w 19"/>
                    <a:gd name="T3" fmla="*/ 19 h 19"/>
                    <a:gd name="T4" fmla="*/ 9 w 19"/>
                    <a:gd name="T5" fmla="*/ 10 h 19"/>
                    <a:gd name="T6" fmla="*/ 0 w 19"/>
                    <a:gd name="T7" fmla="*/ 10 h 19"/>
                    <a:gd name="T8" fmla="*/ 0 w 19"/>
                    <a:gd name="T9" fmla="*/ 0 h 19"/>
                    <a:gd name="T10" fmla="*/ 19 w 19"/>
                    <a:gd name="T11" fmla="*/ 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9" y="19"/>
                      </a:lnTo>
                      <a:lnTo>
                        <a:pt x="9" y="10"/>
                      </a:lnTo>
                      <a:lnTo>
                        <a:pt x="0" y="10"/>
                      </a:lnTo>
                      <a:lnTo>
                        <a:pt x="0" y="0"/>
                      </a:lnTo>
                      <a:lnTo>
                        <a:pt x="19" y="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4" name="Freeform 1753"/>
                <p:cNvSpPr>
                  <a:spLocks noEditPoints="1"/>
                </p:cNvSpPr>
                <p:nvPr/>
              </p:nvSpPr>
              <p:spPr bwMode="auto">
                <a:xfrm>
                  <a:off x="8242740" y="2649661"/>
                  <a:ext cx="258024" cy="1775002"/>
                </a:xfrm>
                <a:custGeom>
                  <a:avLst/>
                  <a:gdLst>
                    <a:gd name="T0" fmla="*/ 0 w 10"/>
                    <a:gd name="T1" fmla="*/ 1118 h 1118"/>
                    <a:gd name="T2" fmla="*/ 10 w 10"/>
                    <a:gd name="T3" fmla="*/ 1089 h 1118"/>
                    <a:gd name="T4" fmla="*/ 10 w 10"/>
                    <a:gd name="T5" fmla="*/ 1061 h 1118"/>
                    <a:gd name="T6" fmla="*/ 0 w 10"/>
                    <a:gd name="T7" fmla="*/ 1032 h 1118"/>
                    <a:gd name="T8" fmla="*/ 10 w 10"/>
                    <a:gd name="T9" fmla="*/ 1061 h 1118"/>
                    <a:gd name="T10" fmla="*/ 0 w 10"/>
                    <a:gd name="T11" fmla="*/ 1004 h 1118"/>
                    <a:gd name="T12" fmla="*/ 10 w 10"/>
                    <a:gd name="T13" fmla="*/ 975 h 1118"/>
                    <a:gd name="T14" fmla="*/ 10 w 10"/>
                    <a:gd name="T15" fmla="*/ 944 h 1118"/>
                    <a:gd name="T16" fmla="*/ 0 w 10"/>
                    <a:gd name="T17" fmla="*/ 916 h 1118"/>
                    <a:gd name="T18" fmla="*/ 10 w 10"/>
                    <a:gd name="T19" fmla="*/ 944 h 1118"/>
                    <a:gd name="T20" fmla="*/ 0 w 10"/>
                    <a:gd name="T21" fmla="*/ 887 h 1118"/>
                    <a:gd name="T22" fmla="*/ 10 w 10"/>
                    <a:gd name="T23" fmla="*/ 859 h 1118"/>
                    <a:gd name="T24" fmla="*/ 10 w 10"/>
                    <a:gd name="T25" fmla="*/ 830 h 1118"/>
                    <a:gd name="T26" fmla="*/ 0 w 10"/>
                    <a:gd name="T27" fmla="*/ 802 h 1118"/>
                    <a:gd name="T28" fmla="*/ 10 w 10"/>
                    <a:gd name="T29" fmla="*/ 830 h 1118"/>
                    <a:gd name="T30" fmla="*/ 0 w 10"/>
                    <a:gd name="T31" fmla="*/ 773 h 1118"/>
                    <a:gd name="T32" fmla="*/ 10 w 10"/>
                    <a:gd name="T33" fmla="*/ 745 h 1118"/>
                    <a:gd name="T34" fmla="*/ 10 w 10"/>
                    <a:gd name="T35" fmla="*/ 716 h 1118"/>
                    <a:gd name="T36" fmla="*/ 0 w 10"/>
                    <a:gd name="T37" fmla="*/ 688 h 1118"/>
                    <a:gd name="T38" fmla="*/ 10 w 10"/>
                    <a:gd name="T39" fmla="*/ 716 h 1118"/>
                    <a:gd name="T40" fmla="*/ 0 w 10"/>
                    <a:gd name="T41" fmla="*/ 659 h 1118"/>
                    <a:gd name="T42" fmla="*/ 10 w 10"/>
                    <a:gd name="T43" fmla="*/ 631 h 1118"/>
                    <a:gd name="T44" fmla="*/ 10 w 10"/>
                    <a:gd name="T45" fmla="*/ 603 h 1118"/>
                    <a:gd name="T46" fmla="*/ 0 w 10"/>
                    <a:gd name="T47" fmla="*/ 574 h 1118"/>
                    <a:gd name="T48" fmla="*/ 10 w 10"/>
                    <a:gd name="T49" fmla="*/ 603 h 1118"/>
                    <a:gd name="T50" fmla="*/ 0 w 10"/>
                    <a:gd name="T51" fmla="*/ 546 h 1118"/>
                    <a:gd name="T52" fmla="*/ 10 w 10"/>
                    <a:gd name="T53" fmla="*/ 517 h 1118"/>
                    <a:gd name="T54" fmla="*/ 10 w 10"/>
                    <a:gd name="T55" fmla="*/ 486 h 1118"/>
                    <a:gd name="T56" fmla="*/ 0 w 10"/>
                    <a:gd name="T57" fmla="*/ 458 h 1118"/>
                    <a:gd name="T58" fmla="*/ 10 w 10"/>
                    <a:gd name="T59" fmla="*/ 486 h 1118"/>
                    <a:gd name="T60" fmla="*/ 0 w 10"/>
                    <a:gd name="T61" fmla="*/ 429 h 1118"/>
                    <a:gd name="T62" fmla="*/ 10 w 10"/>
                    <a:gd name="T63" fmla="*/ 401 h 1118"/>
                    <a:gd name="T64" fmla="*/ 10 w 10"/>
                    <a:gd name="T65" fmla="*/ 372 h 1118"/>
                    <a:gd name="T66" fmla="*/ 0 w 10"/>
                    <a:gd name="T67" fmla="*/ 344 h 1118"/>
                    <a:gd name="T68" fmla="*/ 10 w 10"/>
                    <a:gd name="T69" fmla="*/ 372 h 1118"/>
                    <a:gd name="T70" fmla="*/ 0 w 10"/>
                    <a:gd name="T71" fmla="*/ 315 h 1118"/>
                    <a:gd name="T72" fmla="*/ 10 w 10"/>
                    <a:gd name="T73" fmla="*/ 287 h 1118"/>
                    <a:gd name="T74" fmla="*/ 10 w 10"/>
                    <a:gd name="T75" fmla="*/ 258 h 1118"/>
                    <a:gd name="T76" fmla="*/ 0 w 10"/>
                    <a:gd name="T77" fmla="*/ 230 h 1118"/>
                    <a:gd name="T78" fmla="*/ 10 w 10"/>
                    <a:gd name="T79" fmla="*/ 258 h 1118"/>
                    <a:gd name="T80" fmla="*/ 0 w 10"/>
                    <a:gd name="T81" fmla="*/ 201 h 1118"/>
                    <a:gd name="T82" fmla="*/ 10 w 10"/>
                    <a:gd name="T83" fmla="*/ 173 h 1118"/>
                    <a:gd name="T84" fmla="*/ 10 w 10"/>
                    <a:gd name="T85" fmla="*/ 144 h 1118"/>
                    <a:gd name="T86" fmla="*/ 0 w 10"/>
                    <a:gd name="T87" fmla="*/ 116 h 1118"/>
                    <a:gd name="T88" fmla="*/ 10 w 10"/>
                    <a:gd name="T89" fmla="*/ 144 h 1118"/>
                    <a:gd name="T90" fmla="*/ 0 w 10"/>
                    <a:gd name="T91" fmla="*/ 87 h 1118"/>
                    <a:gd name="T92" fmla="*/ 10 w 10"/>
                    <a:gd name="T93" fmla="*/ 57 h 1118"/>
                    <a:gd name="T94" fmla="*/ 10 w 10"/>
                    <a:gd name="T95" fmla="*/ 28 h 1118"/>
                    <a:gd name="T96" fmla="*/ 0 w 10"/>
                    <a:gd name="T97" fmla="*/ 0 h 1118"/>
                    <a:gd name="T98" fmla="*/ 10 w 10"/>
                    <a:gd name="T99" fmla="*/ 28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 h="1118">
                      <a:moveTo>
                        <a:pt x="10" y="1118"/>
                      </a:moveTo>
                      <a:lnTo>
                        <a:pt x="0" y="1118"/>
                      </a:lnTo>
                      <a:lnTo>
                        <a:pt x="0" y="1089"/>
                      </a:lnTo>
                      <a:lnTo>
                        <a:pt x="10" y="1089"/>
                      </a:lnTo>
                      <a:lnTo>
                        <a:pt x="10" y="1118"/>
                      </a:lnTo>
                      <a:close/>
                      <a:moveTo>
                        <a:pt x="10" y="1061"/>
                      </a:moveTo>
                      <a:lnTo>
                        <a:pt x="0" y="1061"/>
                      </a:lnTo>
                      <a:lnTo>
                        <a:pt x="0" y="1032"/>
                      </a:lnTo>
                      <a:lnTo>
                        <a:pt x="10" y="1032"/>
                      </a:lnTo>
                      <a:lnTo>
                        <a:pt x="10" y="1061"/>
                      </a:lnTo>
                      <a:close/>
                      <a:moveTo>
                        <a:pt x="10" y="1004"/>
                      </a:moveTo>
                      <a:lnTo>
                        <a:pt x="0" y="1004"/>
                      </a:lnTo>
                      <a:lnTo>
                        <a:pt x="0" y="975"/>
                      </a:lnTo>
                      <a:lnTo>
                        <a:pt x="10" y="975"/>
                      </a:lnTo>
                      <a:lnTo>
                        <a:pt x="10" y="1004"/>
                      </a:lnTo>
                      <a:close/>
                      <a:moveTo>
                        <a:pt x="10" y="944"/>
                      </a:moveTo>
                      <a:lnTo>
                        <a:pt x="0" y="944"/>
                      </a:lnTo>
                      <a:lnTo>
                        <a:pt x="0" y="916"/>
                      </a:lnTo>
                      <a:lnTo>
                        <a:pt x="10" y="916"/>
                      </a:lnTo>
                      <a:lnTo>
                        <a:pt x="10" y="944"/>
                      </a:lnTo>
                      <a:close/>
                      <a:moveTo>
                        <a:pt x="10" y="887"/>
                      </a:moveTo>
                      <a:lnTo>
                        <a:pt x="0" y="887"/>
                      </a:lnTo>
                      <a:lnTo>
                        <a:pt x="0" y="859"/>
                      </a:lnTo>
                      <a:lnTo>
                        <a:pt x="10" y="859"/>
                      </a:lnTo>
                      <a:lnTo>
                        <a:pt x="10" y="887"/>
                      </a:lnTo>
                      <a:close/>
                      <a:moveTo>
                        <a:pt x="10" y="830"/>
                      </a:moveTo>
                      <a:lnTo>
                        <a:pt x="0" y="830"/>
                      </a:lnTo>
                      <a:lnTo>
                        <a:pt x="0" y="802"/>
                      </a:lnTo>
                      <a:lnTo>
                        <a:pt x="10" y="802"/>
                      </a:lnTo>
                      <a:lnTo>
                        <a:pt x="10" y="830"/>
                      </a:lnTo>
                      <a:close/>
                      <a:moveTo>
                        <a:pt x="10" y="773"/>
                      </a:moveTo>
                      <a:lnTo>
                        <a:pt x="0" y="773"/>
                      </a:lnTo>
                      <a:lnTo>
                        <a:pt x="0" y="745"/>
                      </a:lnTo>
                      <a:lnTo>
                        <a:pt x="10" y="745"/>
                      </a:lnTo>
                      <a:lnTo>
                        <a:pt x="10" y="773"/>
                      </a:lnTo>
                      <a:close/>
                      <a:moveTo>
                        <a:pt x="10" y="716"/>
                      </a:moveTo>
                      <a:lnTo>
                        <a:pt x="0" y="716"/>
                      </a:lnTo>
                      <a:lnTo>
                        <a:pt x="0" y="688"/>
                      </a:lnTo>
                      <a:lnTo>
                        <a:pt x="10" y="688"/>
                      </a:lnTo>
                      <a:lnTo>
                        <a:pt x="10" y="716"/>
                      </a:lnTo>
                      <a:close/>
                      <a:moveTo>
                        <a:pt x="10" y="659"/>
                      </a:moveTo>
                      <a:lnTo>
                        <a:pt x="0" y="659"/>
                      </a:lnTo>
                      <a:lnTo>
                        <a:pt x="0" y="631"/>
                      </a:lnTo>
                      <a:lnTo>
                        <a:pt x="10" y="631"/>
                      </a:lnTo>
                      <a:lnTo>
                        <a:pt x="10" y="659"/>
                      </a:lnTo>
                      <a:close/>
                      <a:moveTo>
                        <a:pt x="10" y="603"/>
                      </a:moveTo>
                      <a:lnTo>
                        <a:pt x="0" y="603"/>
                      </a:lnTo>
                      <a:lnTo>
                        <a:pt x="0" y="574"/>
                      </a:lnTo>
                      <a:lnTo>
                        <a:pt x="10" y="574"/>
                      </a:lnTo>
                      <a:lnTo>
                        <a:pt x="10" y="603"/>
                      </a:lnTo>
                      <a:close/>
                      <a:moveTo>
                        <a:pt x="10" y="546"/>
                      </a:moveTo>
                      <a:lnTo>
                        <a:pt x="0" y="546"/>
                      </a:lnTo>
                      <a:lnTo>
                        <a:pt x="0" y="517"/>
                      </a:lnTo>
                      <a:lnTo>
                        <a:pt x="10" y="517"/>
                      </a:lnTo>
                      <a:lnTo>
                        <a:pt x="10" y="546"/>
                      </a:lnTo>
                      <a:close/>
                      <a:moveTo>
                        <a:pt x="10" y="486"/>
                      </a:moveTo>
                      <a:lnTo>
                        <a:pt x="0" y="486"/>
                      </a:lnTo>
                      <a:lnTo>
                        <a:pt x="0" y="458"/>
                      </a:lnTo>
                      <a:lnTo>
                        <a:pt x="10" y="458"/>
                      </a:lnTo>
                      <a:lnTo>
                        <a:pt x="10" y="486"/>
                      </a:lnTo>
                      <a:close/>
                      <a:moveTo>
                        <a:pt x="10" y="429"/>
                      </a:moveTo>
                      <a:lnTo>
                        <a:pt x="0" y="429"/>
                      </a:lnTo>
                      <a:lnTo>
                        <a:pt x="0" y="401"/>
                      </a:lnTo>
                      <a:lnTo>
                        <a:pt x="10" y="401"/>
                      </a:lnTo>
                      <a:lnTo>
                        <a:pt x="10" y="429"/>
                      </a:lnTo>
                      <a:close/>
                      <a:moveTo>
                        <a:pt x="10" y="372"/>
                      </a:moveTo>
                      <a:lnTo>
                        <a:pt x="0" y="372"/>
                      </a:lnTo>
                      <a:lnTo>
                        <a:pt x="0" y="344"/>
                      </a:lnTo>
                      <a:lnTo>
                        <a:pt x="10" y="344"/>
                      </a:lnTo>
                      <a:lnTo>
                        <a:pt x="10" y="372"/>
                      </a:lnTo>
                      <a:close/>
                      <a:moveTo>
                        <a:pt x="10" y="315"/>
                      </a:moveTo>
                      <a:lnTo>
                        <a:pt x="0" y="315"/>
                      </a:lnTo>
                      <a:lnTo>
                        <a:pt x="0" y="287"/>
                      </a:lnTo>
                      <a:lnTo>
                        <a:pt x="10" y="287"/>
                      </a:lnTo>
                      <a:lnTo>
                        <a:pt x="10" y="315"/>
                      </a:lnTo>
                      <a:close/>
                      <a:moveTo>
                        <a:pt x="10" y="258"/>
                      </a:moveTo>
                      <a:lnTo>
                        <a:pt x="0" y="258"/>
                      </a:lnTo>
                      <a:lnTo>
                        <a:pt x="0" y="230"/>
                      </a:lnTo>
                      <a:lnTo>
                        <a:pt x="10" y="230"/>
                      </a:lnTo>
                      <a:lnTo>
                        <a:pt x="10" y="258"/>
                      </a:lnTo>
                      <a:close/>
                      <a:moveTo>
                        <a:pt x="10" y="201"/>
                      </a:moveTo>
                      <a:lnTo>
                        <a:pt x="0" y="201"/>
                      </a:lnTo>
                      <a:lnTo>
                        <a:pt x="0" y="173"/>
                      </a:lnTo>
                      <a:lnTo>
                        <a:pt x="10" y="173"/>
                      </a:lnTo>
                      <a:lnTo>
                        <a:pt x="10" y="201"/>
                      </a:lnTo>
                      <a:close/>
                      <a:moveTo>
                        <a:pt x="10" y="144"/>
                      </a:moveTo>
                      <a:lnTo>
                        <a:pt x="0" y="144"/>
                      </a:lnTo>
                      <a:lnTo>
                        <a:pt x="0" y="116"/>
                      </a:lnTo>
                      <a:lnTo>
                        <a:pt x="10" y="116"/>
                      </a:lnTo>
                      <a:lnTo>
                        <a:pt x="10" y="144"/>
                      </a:lnTo>
                      <a:close/>
                      <a:moveTo>
                        <a:pt x="10" y="87"/>
                      </a:moveTo>
                      <a:lnTo>
                        <a:pt x="0" y="87"/>
                      </a:lnTo>
                      <a:lnTo>
                        <a:pt x="0" y="57"/>
                      </a:lnTo>
                      <a:lnTo>
                        <a:pt x="10" y="57"/>
                      </a:lnTo>
                      <a:lnTo>
                        <a:pt x="10" y="87"/>
                      </a:lnTo>
                      <a:close/>
                      <a:moveTo>
                        <a:pt x="10" y="28"/>
                      </a:moveTo>
                      <a:lnTo>
                        <a:pt x="0" y="28"/>
                      </a:lnTo>
                      <a:lnTo>
                        <a:pt x="0" y="0"/>
                      </a:lnTo>
                      <a:lnTo>
                        <a:pt x="10" y="0"/>
                      </a:lnTo>
                      <a:lnTo>
                        <a:pt x="10" y="28"/>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5" name="Freeform 1754"/>
                <p:cNvSpPr/>
                <p:nvPr/>
              </p:nvSpPr>
              <p:spPr bwMode="auto">
                <a:xfrm>
                  <a:off x="4987925" y="2425701"/>
                  <a:ext cx="274638" cy="26988"/>
                </a:xfrm>
                <a:custGeom>
                  <a:avLst/>
                  <a:gdLst>
                    <a:gd name="T0" fmla="*/ 73 w 73"/>
                    <a:gd name="T1" fmla="*/ 7 h 7"/>
                    <a:gd name="T2" fmla="*/ 0 w 73"/>
                    <a:gd name="T3" fmla="*/ 0 h 7"/>
                    <a:gd name="T4" fmla="*/ 73 w 73"/>
                    <a:gd name="T5" fmla="*/ 7 h 7"/>
                  </a:gdLst>
                  <a:ahLst/>
                  <a:cxnLst>
                    <a:cxn ang="0">
                      <a:pos x="T0" y="T1"/>
                    </a:cxn>
                    <a:cxn ang="0">
                      <a:pos x="T2" y="T3"/>
                    </a:cxn>
                    <a:cxn ang="0">
                      <a:pos x="T4" y="T5"/>
                    </a:cxn>
                  </a:cxnLst>
                  <a:rect l="0" t="0" r="r" b="b"/>
                  <a:pathLst>
                    <a:path w="73" h="7">
                      <a:moveTo>
                        <a:pt x="73" y="7"/>
                      </a:moveTo>
                      <a:cubicBezTo>
                        <a:pt x="51" y="5"/>
                        <a:pt x="27" y="3"/>
                        <a:pt x="0" y="0"/>
                      </a:cubicBezTo>
                      <a:cubicBezTo>
                        <a:pt x="27" y="3"/>
                        <a:pt x="51" y="5"/>
                        <a:pt x="73" y="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6" name="Freeform 1755"/>
                <p:cNvSpPr/>
                <p:nvPr/>
              </p:nvSpPr>
              <p:spPr bwMode="auto">
                <a:xfrm>
                  <a:off x="3800475" y="2474913"/>
                  <a:ext cx="577850" cy="65088"/>
                </a:xfrm>
                <a:custGeom>
                  <a:avLst/>
                  <a:gdLst>
                    <a:gd name="T0" fmla="*/ 11 w 154"/>
                    <a:gd name="T1" fmla="*/ 17 h 17"/>
                    <a:gd name="T2" fmla="*/ 154 w 154"/>
                    <a:gd name="T3" fmla="*/ 0 h 17"/>
                    <a:gd name="T4" fmla="*/ 135 w 154"/>
                    <a:gd name="T5" fmla="*/ 0 h 17"/>
                    <a:gd name="T6" fmla="*/ 0 w 154"/>
                    <a:gd name="T7" fmla="*/ 17 h 17"/>
                    <a:gd name="T8" fmla="*/ 11 w 154"/>
                    <a:gd name="T9" fmla="*/ 17 h 17"/>
                  </a:gdLst>
                  <a:ahLst/>
                  <a:cxnLst>
                    <a:cxn ang="0">
                      <a:pos x="T0" y="T1"/>
                    </a:cxn>
                    <a:cxn ang="0">
                      <a:pos x="T2" y="T3"/>
                    </a:cxn>
                    <a:cxn ang="0">
                      <a:pos x="T4" y="T5"/>
                    </a:cxn>
                    <a:cxn ang="0">
                      <a:pos x="T6" y="T7"/>
                    </a:cxn>
                    <a:cxn ang="0">
                      <a:pos x="T8" y="T9"/>
                    </a:cxn>
                  </a:cxnLst>
                  <a:rect l="0" t="0" r="r" b="b"/>
                  <a:pathLst>
                    <a:path w="154" h="17">
                      <a:moveTo>
                        <a:pt x="11" y="17"/>
                      </a:moveTo>
                      <a:cubicBezTo>
                        <a:pt x="40" y="10"/>
                        <a:pt x="87" y="1"/>
                        <a:pt x="154" y="0"/>
                      </a:cubicBezTo>
                      <a:cubicBezTo>
                        <a:pt x="148" y="0"/>
                        <a:pt x="141" y="0"/>
                        <a:pt x="135" y="0"/>
                      </a:cubicBezTo>
                      <a:cubicBezTo>
                        <a:pt x="69" y="0"/>
                        <a:pt x="25" y="10"/>
                        <a:pt x="0" y="17"/>
                      </a:cubicBezTo>
                      <a:cubicBezTo>
                        <a:pt x="4" y="17"/>
                        <a:pt x="7" y="17"/>
                        <a:pt x="11" y="1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7" name="Freeform 1756"/>
                <p:cNvSpPr/>
                <p:nvPr/>
              </p:nvSpPr>
              <p:spPr bwMode="auto">
                <a:xfrm>
                  <a:off x="5716588" y="2384426"/>
                  <a:ext cx="582613" cy="246063"/>
                </a:xfrm>
                <a:custGeom>
                  <a:avLst/>
                  <a:gdLst>
                    <a:gd name="T0" fmla="*/ 110 w 155"/>
                    <a:gd name="T1" fmla="*/ 27 h 65"/>
                    <a:gd name="T2" fmla="*/ 99 w 155"/>
                    <a:gd name="T3" fmla="*/ 0 h 65"/>
                    <a:gd name="T4" fmla="*/ 34 w 155"/>
                    <a:gd name="T5" fmla="*/ 18 h 65"/>
                    <a:gd name="T6" fmla="*/ 40 w 155"/>
                    <a:gd name="T7" fmla="*/ 27 h 65"/>
                    <a:gd name="T8" fmla="*/ 57 w 155"/>
                    <a:gd name="T9" fmla="*/ 36 h 65"/>
                    <a:gd name="T10" fmla="*/ 79 w 155"/>
                    <a:gd name="T11" fmla="*/ 49 h 65"/>
                    <a:gd name="T12" fmla="*/ 79 w 155"/>
                    <a:gd name="T13" fmla="*/ 51 h 65"/>
                    <a:gd name="T14" fmla="*/ 77 w 155"/>
                    <a:gd name="T15" fmla="*/ 52 h 65"/>
                    <a:gd name="T16" fmla="*/ 0 w 155"/>
                    <a:gd name="T17" fmla="*/ 64 h 65"/>
                    <a:gd name="T18" fmla="*/ 155 w 155"/>
                    <a:gd name="T19" fmla="*/ 49 h 65"/>
                    <a:gd name="T20" fmla="*/ 110 w 155"/>
                    <a:gd name="T21" fmla="*/ 2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65">
                      <a:moveTo>
                        <a:pt x="110" y="27"/>
                      </a:moveTo>
                      <a:cubicBezTo>
                        <a:pt x="98" y="19"/>
                        <a:pt x="99" y="0"/>
                        <a:pt x="99" y="0"/>
                      </a:cubicBezTo>
                      <a:cubicBezTo>
                        <a:pt x="78" y="7"/>
                        <a:pt x="60" y="13"/>
                        <a:pt x="34" y="18"/>
                      </a:cubicBezTo>
                      <a:cubicBezTo>
                        <a:pt x="35" y="21"/>
                        <a:pt x="37" y="25"/>
                        <a:pt x="40" y="27"/>
                      </a:cubicBezTo>
                      <a:cubicBezTo>
                        <a:pt x="43" y="30"/>
                        <a:pt x="50" y="33"/>
                        <a:pt x="57" y="36"/>
                      </a:cubicBezTo>
                      <a:cubicBezTo>
                        <a:pt x="68" y="40"/>
                        <a:pt x="77" y="43"/>
                        <a:pt x="79" y="49"/>
                      </a:cubicBezTo>
                      <a:cubicBezTo>
                        <a:pt x="79" y="51"/>
                        <a:pt x="79" y="51"/>
                        <a:pt x="79" y="51"/>
                      </a:cubicBezTo>
                      <a:cubicBezTo>
                        <a:pt x="77" y="52"/>
                        <a:pt x="77" y="52"/>
                        <a:pt x="77" y="52"/>
                      </a:cubicBezTo>
                      <a:cubicBezTo>
                        <a:pt x="76" y="52"/>
                        <a:pt x="51" y="60"/>
                        <a:pt x="0" y="64"/>
                      </a:cubicBezTo>
                      <a:cubicBezTo>
                        <a:pt x="108" y="65"/>
                        <a:pt x="155" y="49"/>
                        <a:pt x="155" y="49"/>
                      </a:cubicBezTo>
                      <a:cubicBezTo>
                        <a:pt x="150" y="37"/>
                        <a:pt x="122" y="34"/>
                        <a:pt x="110" y="2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8" name="Freeform 1757"/>
                <p:cNvSpPr/>
                <p:nvPr/>
              </p:nvSpPr>
              <p:spPr bwMode="auto">
                <a:xfrm>
                  <a:off x="3638550" y="2287588"/>
                  <a:ext cx="2070100" cy="241300"/>
                </a:xfrm>
                <a:custGeom>
                  <a:avLst/>
                  <a:gdLst>
                    <a:gd name="T0" fmla="*/ 539 w 551"/>
                    <a:gd name="T1" fmla="*/ 32 h 64"/>
                    <a:gd name="T2" fmla="*/ 530 w 551"/>
                    <a:gd name="T3" fmla="*/ 6 h 64"/>
                    <a:gd name="T4" fmla="*/ 287 w 551"/>
                    <a:gd name="T5" fmla="*/ 18 h 64"/>
                    <a:gd name="T6" fmla="*/ 0 w 551"/>
                    <a:gd name="T7" fmla="*/ 64 h 64"/>
                    <a:gd name="T8" fmla="*/ 0 w 551"/>
                    <a:gd name="T9" fmla="*/ 64 h 64"/>
                    <a:gd name="T10" fmla="*/ 56 w 551"/>
                    <a:gd name="T11" fmla="*/ 44 h 64"/>
                    <a:gd name="T12" fmla="*/ 217 w 551"/>
                    <a:gd name="T13" fmla="*/ 24 h 64"/>
                    <a:gd name="T14" fmla="*/ 315 w 551"/>
                    <a:gd name="T15" fmla="*/ 31 h 64"/>
                    <a:gd name="T16" fmla="*/ 482 w 551"/>
                    <a:gd name="T17" fmla="*/ 46 h 64"/>
                    <a:gd name="T18" fmla="*/ 551 w 551"/>
                    <a:gd name="T19" fmla="*/ 38 h 64"/>
                    <a:gd name="T20" fmla="*/ 539 w 551"/>
                    <a:gd name="T21"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1" h="64">
                      <a:moveTo>
                        <a:pt x="539" y="32"/>
                      </a:moveTo>
                      <a:cubicBezTo>
                        <a:pt x="530" y="25"/>
                        <a:pt x="530" y="6"/>
                        <a:pt x="530" y="6"/>
                      </a:cubicBezTo>
                      <a:cubicBezTo>
                        <a:pt x="497" y="24"/>
                        <a:pt x="461" y="39"/>
                        <a:pt x="287" y="18"/>
                      </a:cubicBezTo>
                      <a:cubicBezTo>
                        <a:pt x="131" y="0"/>
                        <a:pt x="21" y="53"/>
                        <a:pt x="0" y="64"/>
                      </a:cubicBezTo>
                      <a:cubicBezTo>
                        <a:pt x="0" y="64"/>
                        <a:pt x="0" y="64"/>
                        <a:pt x="0" y="64"/>
                      </a:cubicBezTo>
                      <a:cubicBezTo>
                        <a:pt x="10" y="60"/>
                        <a:pt x="31" y="50"/>
                        <a:pt x="56" y="44"/>
                      </a:cubicBezTo>
                      <a:cubicBezTo>
                        <a:pt x="90" y="35"/>
                        <a:pt x="147" y="24"/>
                        <a:pt x="217" y="24"/>
                      </a:cubicBezTo>
                      <a:cubicBezTo>
                        <a:pt x="249" y="24"/>
                        <a:pt x="282" y="26"/>
                        <a:pt x="315" y="31"/>
                      </a:cubicBezTo>
                      <a:cubicBezTo>
                        <a:pt x="387" y="41"/>
                        <a:pt x="442" y="46"/>
                        <a:pt x="482" y="46"/>
                      </a:cubicBezTo>
                      <a:cubicBezTo>
                        <a:pt x="514" y="46"/>
                        <a:pt x="535" y="43"/>
                        <a:pt x="551" y="38"/>
                      </a:cubicBezTo>
                      <a:cubicBezTo>
                        <a:pt x="546" y="36"/>
                        <a:pt x="541" y="34"/>
                        <a:pt x="539" y="32"/>
                      </a:cubicBez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9" name="Freeform 1758"/>
                <p:cNvSpPr/>
                <p:nvPr/>
              </p:nvSpPr>
              <p:spPr bwMode="auto">
                <a:xfrm>
                  <a:off x="3638550" y="2324101"/>
                  <a:ext cx="2363788" cy="312738"/>
                </a:xfrm>
                <a:custGeom>
                  <a:avLst/>
                  <a:gdLst>
                    <a:gd name="T0" fmla="*/ 591 w 629"/>
                    <a:gd name="T1" fmla="*/ 45 h 83"/>
                    <a:gd name="T2" fmla="*/ 581 w 629"/>
                    <a:gd name="T3" fmla="*/ 19 h 83"/>
                    <a:gd name="T4" fmla="*/ 315 w 629"/>
                    <a:gd name="T5" fmla="*/ 23 h 83"/>
                    <a:gd name="T6" fmla="*/ 0 w 629"/>
                    <a:gd name="T7" fmla="*/ 55 h 83"/>
                    <a:gd name="T8" fmla="*/ 0 w 629"/>
                    <a:gd name="T9" fmla="*/ 57 h 83"/>
                    <a:gd name="T10" fmla="*/ 2 w 629"/>
                    <a:gd name="T11" fmla="*/ 58 h 83"/>
                    <a:gd name="T12" fmla="*/ 5 w 629"/>
                    <a:gd name="T13" fmla="*/ 58 h 83"/>
                    <a:gd name="T14" fmla="*/ 5 w 629"/>
                    <a:gd name="T15" fmla="*/ 58 h 83"/>
                    <a:gd name="T16" fmla="*/ 5 w 629"/>
                    <a:gd name="T17" fmla="*/ 58 h 83"/>
                    <a:gd name="T18" fmla="*/ 35 w 629"/>
                    <a:gd name="T19" fmla="*/ 57 h 83"/>
                    <a:gd name="T20" fmla="*/ 216 w 629"/>
                    <a:gd name="T21" fmla="*/ 38 h 83"/>
                    <a:gd name="T22" fmla="*/ 466 w 629"/>
                    <a:gd name="T23" fmla="*/ 78 h 83"/>
                    <a:gd name="T24" fmla="*/ 629 w 629"/>
                    <a:gd name="T25" fmla="*/ 65 h 83"/>
                    <a:gd name="T26" fmla="*/ 591 w 629"/>
                    <a:gd name="T2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9" h="83">
                      <a:moveTo>
                        <a:pt x="591" y="45"/>
                      </a:moveTo>
                      <a:cubicBezTo>
                        <a:pt x="582" y="38"/>
                        <a:pt x="581" y="19"/>
                        <a:pt x="581" y="19"/>
                      </a:cubicBezTo>
                      <a:cubicBezTo>
                        <a:pt x="545" y="36"/>
                        <a:pt x="506" y="50"/>
                        <a:pt x="315" y="23"/>
                      </a:cubicBezTo>
                      <a:cubicBezTo>
                        <a:pt x="141" y="0"/>
                        <a:pt x="21" y="46"/>
                        <a:pt x="0" y="55"/>
                      </a:cubicBezTo>
                      <a:cubicBezTo>
                        <a:pt x="0" y="56"/>
                        <a:pt x="0" y="56"/>
                        <a:pt x="0" y="57"/>
                      </a:cubicBezTo>
                      <a:cubicBezTo>
                        <a:pt x="2" y="58"/>
                        <a:pt x="2" y="58"/>
                        <a:pt x="2" y="58"/>
                      </a:cubicBezTo>
                      <a:cubicBezTo>
                        <a:pt x="3" y="58"/>
                        <a:pt x="4" y="58"/>
                        <a:pt x="5" y="58"/>
                      </a:cubicBezTo>
                      <a:cubicBezTo>
                        <a:pt x="5" y="58"/>
                        <a:pt x="5" y="58"/>
                        <a:pt x="5" y="58"/>
                      </a:cubicBezTo>
                      <a:cubicBezTo>
                        <a:pt x="5" y="58"/>
                        <a:pt x="5" y="58"/>
                        <a:pt x="5" y="58"/>
                      </a:cubicBezTo>
                      <a:cubicBezTo>
                        <a:pt x="15" y="57"/>
                        <a:pt x="25" y="56"/>
                        <a:pt x="35" y="57"/>
                      </a:cubicBezTo>
                      <a:cubicBezTo>
                        <a:pt x="63" y="48"/>
                        <a:pt x="120" y="33"/>
                        <a:pt x="216" y="38"/>
                      </a:cubicBezTo>
                      <a:cubicBezTo>
                        <a:pt x="336" y="45"/>
                        <a:pt x="383" y="75"/>
                        <a:pt x="466" y="78"/>
                      </a:cubicBezTo>
                      <a:cubicBezTo>
                        <a:pt x="578" y="83"/>
                        <a:pt x="629" y="65"/>
                        <a:pt x="629" y="65"/>
                      </a:cubicBezTo>
                      <a:cubicBezTo>
                        <a:pt x="627" y="58"/>
                        <a:pt x="600" y="52"/>
                        <a:pt x="591" y="45"/>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4" name="Freeform 1763"/>
                <p:cNvSpPr/>
                <p:nvPr/>
              </p:nvSpPr>
              <p:spPr bwMode="auto">
                <a:xfrm>
                  <a:off x="3638550" y="2524126"/>
                  <a:ext cx="4911725" cy="2024063"/>
                </a:xfrm>
                <a:custGeom>
                  <a:avLst/>
                  <a:gdLst>
                    <a:gd name="T0" fmla="*/ 671 w 1307"/>
                    <a:gd name="T1" fmla="*/ 0 h 537"/>
                    <a:gd name="T2" fmla="*/ 673 w 1307"/>
                    <a:gd name="T3" fmla="*/ 8 h 537"/>
                    <a:gd name="T4" fmla="*/ 1299 w 1307"/>
                    <a:gd name="T5" fmla="*/ 8 h 537"/>
                    <a:gd name="T6" fmla="*/ 1299 w 1307"/>
                    <a:gd name="T7" fmla="*/ 529 h 537"/>
                    <a:gd name="T8" fmla="*/ 8 w 1307"/>
                    <a:gd name="T9" fmla="*/ 529 h 537"/>
                    <a:gd name="T10" fmla="*/ 8 w 1307"/>
                    <a:gd name="T11" fmla="*/ 8 h 537"/>
                    <a:gd name="T12" fmla="*/ 381 w 1307"/>
                    <a:gd name="T13" fmla="*/ 8 h 537"/>
                    <a:gd name="T14" fmla="*/ 379 w 1307"/>
                    <a:gd name="T15" fmla="*/ 0 h 537"/>
                    <a:gd name="T16" fmla="*/ 0 w 1307"/>
                    <a:gd name="T17" fmla="*/ 0 h 537"/>
                    <a:gd name="T18" fmla="*/ 0 w 1307"/>
                    <a:gd name="T19" fmla="*/ 537 h 537"/>
                    <a:gd name="T20" fmla="*/ 1307 w 1307"/>
                    <a:gd name="T21" fmla="*/ 537 h 537"/>
                    <a:gd name="T22" fmla="*/ 1307 w 1307"/>
                    <a:gd name="T23" fmla="*/ 0 h 537"/>
                    <a:gd name="T24" fmla="*/ 671 w 1307"/>
                    <a:gd name="T25"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7" h="537">
                      <a:moveTo>
                        <a:pt x="671" y="0"/>
                      </a:moveTo>
                      <a:cubicBezTo>
                        <a:pt x="672" y="2"/>
                        <a:pt x="673" y="5"/>
                        <a:pt x="673" y="8"/>
                      </a:cubicBezTo>
                      <a:cubicBezTo>
                        <a:pt x="1299" y="8"/>
                        <a:pt x="1299" y="8"/>
                        <a:pt x="1299" y="8"/>
                      </a:cubicBezTo>
                      <a:cubicBezTo>
                        <a:pt x="1299" y="529"/>
                        <a:pt x="1299" y="529"/>
                        <a:pt x="1299" y="529"/>
                      </a:cubicBezTo>
                      <a:cubicBezTo>
                        <a:pt x="8" y="529"/>
                        <a:pt x="8" y="529"/>
                        <a:pt x="8" y="529"/>
                      </a:cubicBezTo>
                      <a:cubicBezTo>
                        <a:pt x="8" y="8"/>
                        <a:pt x="8" y="8"/>
                        <a:pt x="8" y="8"/>
                      </a:cubicBezTo>
                      <a:cubicBezTo>
                        <a:pt x="381" y="8"/>
                        <a:pt x="381" y="8"/>
                        <a:pt x="381" y="8"/>
                      </a:cubicBezTo>
                      <a:cubicBezTo>
                        <a:pt x="380" y="6"/>
                        <a:pt x="379" y="3"/>
                        <a:pt x="379" y="0"/>
                      </a:cubicBezTo>
                      <a:cubicBezTo>
                        <a:pt x="0" y="0"/>
                        <a:pt x="0" y="0"/>
                        <a:pt x="0" y="0"/>
                      </a:cubicBezTo>
                      <a:cubicBezTo>
                        <a:pt x="0" y="537"/>
                        <a:pt x="0" y="537"/>
                        <a:pt x="0" y="537"/>
                      </a:cubicBezTo>
                      <a:cubicBezTo>
                        <a:pt x="1307" y="537"/>
                        <a:pt x="1307" y="537"/>
                        <a:pt x="1307" y="537"/>
                      </a:cubicBezTo>
                      <a:cubicBezTo>
                        <a:pt x="1307" y="0"/>
                        <a:pt x="1307" y="0"/>
                        <a:pt x="1307" y="0"/>
                      </a:cubicBezTo>
                      <a:lnTo>
                        <a:pt x="671" y="0"/>
                      </a:ln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nvGrpSpPr>
          <p:cNvPr id="6" name="组合 5" descr="7b0a202020202274657874626f78223a2022220a7d0a"/>
          <p:cNvGrpSpPr/>
          <p:nvPr/>
        </p:nvGrpSpPr>
        <p:grpSpPr>
          <a:xfrm>
            <a:off x="8068310" y="4457700"/>
            <a:ext cx="3498215" cy="609600"/>
            <a:chOff x="5727" y="3677"/>
            <a:chExt cx="8166" cy="3759"/>
          </a:xfrm>
        </p:grpSpPr>
        <p:sp>
          <p:nvSpPr>
            <p:cNvPr id="8" name="文本框 7"/>
            <p:cNvSpPr txBox="1"/>
            <p:nvPr/>
          </p:nvSpPr>
          <p:spPr>
            <a:xfrm>
              <a:off x="6205" y="4481"/>
              <a:ext cx="6804" cy="243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fontAlgn="auto">
                <a:lnSpc>
                  <a:spcPts val="3400"/>
                </a:lnSpc>
                <a:spcBef>
                  <a:spcPts val="0"/>
                </a:spcBef>
                <a:spcAft>
                  <a:spcPts val="0"/>
                </a:spcAft>
              </a:pPr>
              <a:r>
                <a:rPr lang="zh-CN" sz="2000" dirty="0">
                  <a:solidFill>
                    <a:srgbClr val="FF0000"/>
                  </a:solidFill>
                  <a:latin typeface="黑体" panose="02010609060101010101" charset="-122"/>
                  <a:ea typeface="黑体" panose="02010609060101010101" charset="-122"/>
                  <a:cs typeface="汉仪中黑简" panose="02010600000101010101" charset="-122"/>
                  <a:sym typeface="+mn-ea"/>
                </a:rPr>
                <a:t>党课应该讲什么？</a:t>
              </a:r>
              <a:endParaRPr lang="zh-CN" sz="2000" dirty="0">
                <a:solidFill>
                  <a:srgbClr val="FF0000"/>
                </a:solidFill>
                <a:latin typeface="黑体" panose="02010609060101010101" charset="-122"/>
                <a:ea typeface="黑体" panose="02010609060101010101" charset="-122"/>
                <a:cs typeface="汉仪中黑简" panose="02010600000101010101" charset="-122"/>
                <a:sym typeface="+mn-ea"/>
              </a:endParaRPr>
            </a:p>
          </p:txBody>
        </p:sp>
        <p:grpSp>
          <p:nvGrpSpPr>
            <p:cNvPr id="9" name="组合 8"/>
            <p:cNvGrpSpPr/>
            <p:nvPr/>
          </p:nvGrpSpPr>
          <p:grpSpPr>
            <a:xfrm>
              <a:off x="5727" y="3677"/>
              <a:ext cx="8166" cy="3759"/>
              <a:chOff x="5727" y="3600"/>
              <a:chExt cx="8334" cy="3836"/>
            </a:xfrm>
          </p:grpSpPr>
          <p:sp>
            <p:nvSpPr>
              <p:cNvPr id="10" name="Freeform 133"/>
              <p:cNvSpPr>
                <a:spLocks noEditPoints="1"/>
              </p:cNvSpPr>
              <p:nvPr/>
            </p:nvSpPr>
            <p:spPr bwMode="auto">
              <a:xfrm flipH="1">
                <a:off x="12864" y="6862"/>
                <a:ext cx="994" cy="365"/>
              </a:xfrm>
              <a:custGeom>
                <a:avLst/>
                <a:gdLst>
                  <a:gd name="T0" fmla="*/ 81 w 128"/>
                  <a:gd name="T1" fmla="*/ 15 h 57"/>
                  <a:gd name="T2" fmla="*/ 83 w 128"/>
                  <a:gd name="T3" fmla="*/ 16 h 57"/>
                  <a:gd name="T4" fmla="*/ 85 w 128"/>
                  <a:gd name="T5" fmla="*/ 15 h 57"/>
                  <a:gd name="T6" fmla="*/ 87 w 128"/>
                  <a:gd name="T7" fmla="*/ 15 h 57"/>
                  <a:gd name="T8" fmla="*/ 72 w 128"/>
                  <a:gd name="T9" fmla="*/ 15 h 57"/>
                  <a:gd name="T10" fmla="*/ 49 w 128"/>
                  <a:gd name="T11" fmla="*/ 0 h 57"/>
                  <a:gd name="T12" fmla="*/ 54 w 128"/>
                  <a:gd name="T13" fmla="*/ 6 h 57"/>
                  <a:gd name="T14" fmla="*/ 58 w 128"/>
                  <a:gd name="T15" fmla="*/ 8 h 57"/>
                  <a:gd name="T16" fmla="*/ 66 w 128"/>
                  <a:gd name="T17" fmla="*/ 17 h 57"/>
                  <a:gd name="T18" fmla="*/ 61 w 128"/>
                  <a:gd name="T19" fmla="*/ 20 h 57"/>
                  <a:gd name="T20" fmla="*/ 68 w 128"/>
                  <a:gd name="T21" fmla="*/ 23 h 57"/>
                  <a:gd name="T22" fmla="*/ 69 w 128"/>
                  <a:gd name="T23" fmla="*/ 23 h 57"/>
                  <a:gd name="T24" fmla="*/ 70 w 128"/>
                  <a:gd name="T25" fmla="*/ 20 h 57"/>
                  <a:gd name="T26" fmla="*/ 121 w 128"/>
                  <a:gd name="T27" fmla="*/ 8 h 57"/>
                  <a:gd name="T28" fmla="*/ 118 w 128"/>
                  <a:gd name="T29" fmla="*/ 11 h 57"/>
                  <a:gd name="T30" fmla="*/ 109 w 128"/>
                  <a:gd name="T31" fmla="*/ 6 h 57"/>
                  <a:gd name="T32" fmla="*/ 103 w 128"/>
                  <a:gd name="T33" fmla="*/ 7 h 57"/>
                  <a:gd name="T34" fmla="*/ 112 w 128"/>
                  <a:gd name="T35" fmla="*/ 14 h 57"/>
                  <a:gd name="T36" fmla="*/ 109 w 128"/>
                  <a:gd name="T37" fmla="*/ 15 h 57"/>
                  <a:gd name="T38" fmla="*/ 115 w 128"/>
                  <a:gd name="T39" fmla="*/ 16 h 57"/>
                  <a:gd name="T40" fmla="*/ 123 w 128"/>
                  <a:gd name="T41" fmla="*/ 10 h 57"/>
                  <a:gd name="T42" fmla="*/ 128 w 128"/>
                  <a:gd name="T43" fmla="*/ 7 h 57"/>
                  <a:gd name="T44" fmla="*/ 31 w 128"/>
                  <a:gd name="T45" fmla="*/ 44 h 57"/>
                  <a:gd name="T46" fmla="*/ 21 w 128"/>
                  <a:gd name="T47" fmla="*/ 36 h 57"/>
                  <a:gd name="T48" fmla="*/ 19 w 128"/>
                  <a:gd name="T49" fmla="*/ 35 h 57"/>
                  <a:gd name="T50" fmla="*/ 18 w 128"/>
                  <a:gd name="T51" fmla="*/ 35 h 57"/>
                  <a:gd name="T52" fmla="*/ 16 w 128"/>
                  <a:gd name="T53" fmla="*/ 35 h 57"/>
                  <a:gd name="T54" fmla="*/ 0 w 128"/>
                  <a:gd name="T55" fmla="*/ 40 h 57"/>
                  <a:gd name="T56" fmla="*/ 6 w 128"/>
                  <a:gd name="T57" fmla="*/ 40 h 57"/>
                  <a:gd name="T58" fmla="*/ 7 w 128"/>
                  <a:gd name="T59" fmla="*/ 39 h 57"/>
                  <a:gd name="T60" fmla="*/ 15 w 128"/>
                  <a:gd name="T61" fmla="*/ 40 h 57"/>
                  <a:gd name="T62" fmla="*/ 18 w 128"/>
                  <a:gd name="T63" fmla="*/ 42 h 57"/>
                  <a:gd name="T64" fmla="*/ 19 w 128"/>
                  <a:gd name="T65" fmla="*/ 42 h 57"/>
                  <a:gd name="T66" fmla="*/ 19 w 128"/>
                  <a:gd name="T67" fmla="*/ 42 h 57"/>
                  <a:gd name="T68" fmla="*/ 22 w 128"/>
                  <a:gd name="T69" fmla="*/ 40 h 57"/>
                  <a:gd name="T70" fmla="*/ 20 w 128"/>
                  <a:gd name="T71" fmla="*/ 39 h 57"/>
                  <a:gd name="T72" fmla="*/ 20 w 128"/>
                  <a:gd name="T73" fmla="*/ 38 h 57"/>
                  <a:gd name="T74" fmla="*/ 25 w 128"/>
                  <a:gd name="T75" fmla="*/ 40 h 57"/>
                  <a:gd name="T76" fmla="*/ 34 w 128"/>
                  <a:gd name="T77" fmla="*/ 47 h 57"/>
                  <a:gd name="T78" fmla="*/ 31 w 128"/>
                  <a:gd name="T79" fmla="*/ 44 h 57"/>
                  <a:gd name="T80" fmla="*/ 15 w 128"/>
                  <a:gd name="T81" fmla="*/ 38 h 57"/>
                  <a:gd name="T82" fmla="*/ 15 w 128"/>
                  <a:gd name="T83" fmla="*/ 38 h 57"/>
                  <a:gd name="T84" fmla="*/ 17 w 128"/>
                  <a:gd name="T85" fmla="*/ 38 h 57"/>
                  <a:gd name="T86" fmla="*/ 75 w 128"/>
                  <a:gd name="T87" fmla="*/ 55 h 57"/>
                  <a:gd name="T88" fmla="*/ 75 w 128"/>
                  <a:gd name="T89" fmla="*/ 55 h 57"/>
                  <a:gd name="T90" fmla="*/ 83 w 128"/>
                  <a:gd name="T91" fmla="*/ 57 h 57"/>
                  <a:gd name="T92" fmla="*/ 85 w 128"/>
                  <a:gd name="T93" fmla="*/ 57 h 57"/>
                  <a:gd name="T94" fmla="*/ 94 w 128"/>
                  <a:gd name="T95" fmla="*/ 56 h 57"/>
                  <a:gd name="T96" fmla="*/ 85 w 128"/>
                  <a:gd name="T97" fmla="*/ 5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94" h="292">
                    <a:moveTo>
                      <a:pt x="118" y="267"/>
                    </a:moveTo>
                    <a:cubicBezTo>
                      <a:pt x="118" y="267"/>
                      <a:pt x="118" y="267"/>
                      <a:pt x="118" y="267"/>
                    </a:cubicBezTo>
                    <a:lnTo>
                      <a:pt x="118" y="266"/>
                    </a:lnTo>
                    <a:lnTo>
                      <a:pt x="118" y="265"/>
                    </a:lnTo>
                    <a:lnTo>
                      <a:pt x="118" y="264"/>
                    </a:lnTo>
                    <a:lnTo>
                      <a:pt x="118" y="263"/>
                    </a:lnTo>
                    <a:lnTo>
                      <a:pt x="118" y="262"/>
                    </a:lnTo>
                    <a:lnTo>
                      <a:pt x="118" y="262"/>
                    </a:lnTo>
                    <a:lnTo>
                      <a:pt x="118" y="262"/>
                    </a:lnTo>
                    <a:lnTo>
                      <a:pt x="118" y="261"/>
                    </a:lnTo>
                    <a:lnTo>
                      <a:pt x="118" y="261"/>
                    </a:lnTo>
                    <a:lnTo>
                      <a:pt x="118" y="261"/>
                    </a:lnTo>
                    <a:cubicBezTo>
                      <a:pt x="118" y="261"/>
                      <a:pt x="118" y="261"/>
                      <a:pt x="118" y="261"/>
                    </a:cubicBezTo>
                    <a:cubicBezTo>
                      <a:pt x="118" y="261"/>
                      <a:pt x="118" y="260"/>
                      <a:pt x="118" y="260"/>
                    </a:cubicBezTo>
                    <a:cubicBezTo>
                      <a:pt x="118" y="260"/>
                      <a:pt x="118" y="260"/>
                      <a:pt x="118" y="259"/>
                    </a:cubicBezTo>
                    <a:cubicBezTo>
                      <a:pt x="118" y="259"/>
                      <a:pt x="118" y="259"/>
                      <a:pt x="118" y="258"/>
                    </a:cubicBezTo>
                    <a:cubicBezTo>
                      <a:pt x="118" y="258"/>
                      <a:pt x="118" y="257"/>
                      <a:pt x="118" y="257"/>
                    </a:cubicBezTo>
                    <a:cubicBezTo>
                      <a:pt x="118" y="256"/>
                      <a:pt x="118" y="255"/>
                      <a:pt x="118" y="255"/>
                    </a:cubicBezTo>
                    <a:lnTo>
                      <a:pt x="118" y="267"/>
                    </a:lnTo>
                    <a:close/>
                    <a:moveTo>
                      <a:pt x="112" y="211"/>
                    </a:moveTo>
                    <a:cubicBezTo>
                      <a:pt x="124" y="217"/>
                      <a:pt x="124" y="217"/>
                      <a:pt x="130" y="223"/>
                    </a:cubicBezTo>
                    <a:cubicBezTo>
                      <a:pt x="143" y="230"/>
                      <a:pt x="155" y="230"/>
                      <a:pt x="167" y="236"/>
                    </a:cubicBezTo>
                    <a:cubicBezTo>
                      <a:pt x="180" y="242"/>
                      <a:pt x="186" y="261"/>
                      <a:pt x="192" y="273"/>
                    </a:cubicBezTo>
                    <a:cubicBezTo>
                      <a:pt x="199" y="279"/>
                      <a:pt x="205" y="286"/>
                      <a:pt x="217" y="292"/>
                    </a:cubicBezTo>
                    <a:cubicBezTo>
                      <a:pt x="217" y="292"/>
                      <a:pt x="217" y="292"/>
                      <a:pt x="211" y="292"/>
                    </a:cubicBezTo>
                    <a:cubicBezTo>
                      <a:pt x="205" y="292"/>
                      <a:pt x="199" y="286"/>
                      <a:pt x="192" y="286"/>
                    </a:cubicBezTo>
                    <a:cubicBezTo>
                      <a:pt x="192" y="279"/>
                      <a:pt x="167" y="255"/>
                      <a:pt x="155" y="248"/>
                    </a:cubicBezTo>
                    <a:cubicBezTo>
                      <a:pt x="149" y="248"/>
                      <a:pt x="143" y="248"/>
                      <a:pt x="136" y="242"/>
                    </a:cubicBezTo>
                    <a:cubicBezTo>
                      <a:pt x="130" y="242"/>
                      <a:pt x="130" y="236"/>
                      <a:pt x="124" y="236"/>
                    </a:cubicBezTo>
                    <a:cubicBezTo>
                      <a:pt x="124" y="242"/>
                      <a:pt x="124" y="242"/>
                      <a:pt x="124" y="242"/>
                    </a:cubicBezTo>
                    <a:cubicBezTo>
                      <a:pt x="130" y="242"/>
                      <a:pt x="136" y="248"/>
                      <a:pt x="136" y="248"/>
                    </a:cubicBezTo>
                    <a:cubicBezTo>
                      <a:pt x="130" y="255"/>
                      <a:pt x="130" y="255"/>
                      <a:pt x="118" y="255"/>
                    </a:cubicBezTo>
                    <a:cubicBezTo>
                      <a:pt x="112" y="261"/>
                      <a:pt x="112" y="261"/>
                      <a:pt x="112" y="261"/>
                    </a:cubicBezTo>
                    <a:cubicBezTo>
                      <a:pt x="105" y="255"/>
                      <a:pt x="99" y="255"/>
                      <a:pt x="93" y="248"/>
                    </a:cubicBezTo>
                    <a:cubicBezTo>
                      <a:pt x="93" y="248"/>
                      <a:pt x="93" y="248"/>
                      <a:pt x="87" y="236"/>
                    </a:cubicBezTo>
                    <a:cubicBezTo>
                      <a:pt x="74" y="236"/>
                      <a:pt x="56" y="242"/>
                      <a:pt x="43" y="242"/>
                    </a:cubicBezTo>
                    <a:cubicBezTo>
                      <a:pt x="43" y="242"/>
                      <a:pt x="43" y="242"/>
                      <a:pt x="43" y="236"/>
                    </a:cubicBezTo>
                    <a:cubicBezTo>
                      <a:pt x="43" y="236"/>
                      <a:pt x="43" y="236"/>
                      <a:pt x="37" y="248"/>
                    </a:cubicBezTo>
                    <a:cubicBezTo>
                      <a:pt x="25" y="255"/>
                      <a:pt x="12" y="255"/>
                      <a:pt x="0" y="248"/>
                    </a:cubicBezTo>
                    <a:cubicBezTo>
                      <a:pt x="31" y="248"/>
                      <a:pt x="43" y="223"/>
                      <a:pt x="62" y="217"/>
                    </a:cubicBezTo>
                    <a:cubicBezTo>
                      <a:pt x="74" y="217"/>
                      <a:pt x="87" y="217"/>
                      <a:pt x="99" y="217"/>
                    </a:cubicBezTo>
                    <a:cubicBezTo>
                      <a:pt x="105" y="217"/>
                      <a:pt x="112" y="211"/>
                      <a:pt x="112" y="211"/>
                    </a:cubicBezTo>
                    <a:cubicBezTo>
                      <a:pt x="112" y="211"/>
                      <a:pt x="112" y="217"/>
                      <a:pt x="112" y="217"/>
                    </a:cubicBezTo>
                    <a:cubicBezTo>
                      <a:pt x="112" y="217"/>
                      <a:pt x="112" y="217"/>
                      <a:pt x="118" y="217"/>
                    </a:cubicBezTo>
                    <a:cubicBezTo>
                      <a:pt x="118" y="217"/>
                      <a:pt x="118" y="217"/>
                      <a:pt x="112" y="211"/>
                    </a:cubicBezTo>
                    <a:close/>
                    <a:moveTo>
                      <a:pt x="794" y="43"/>
                    </a:moveTo>
                    <a:cubicBezTo>
                      <a:pt x="782" y="50"/>
                      <a:pt x="769" y="62"/>
                      <a:pt x="763" y="62"/>
                    </a:cubicBezTo>
                    <a:cubicBezTo>
                      <a:pt x="757" y="62"/>
                      <a:pt x="744" y="62"/>
                      <a:pt x="732" y="68"/>
                    </a:cubicBezTo>
                    <a:cubicBezTo>
                      <a:pt x="732" y="68"/>
                      <a:pt x="732" y="68"/>
                      <a:pt x="732" y="62"/>
                    </a:cubicBezTo>
                    <a:cubicBezTo>
                      <a:pt x="738" y="56"/>
                      <a:pt x="744" y="56"/>
                      <a:pt x="751" y="50"/>
                    </a:cubicBezTo>
                    <a:cubicBezTo>
                      <a:pt x="769" y="50"/>
                      <a:pt x="782" y="43"/>
                      <a:pt x="794" y="43"/>
                    </a:cubicBezTo>
                    <a:close/>
                    <a:moveTo>
                      <a:pt x="602" y="19"/>
                    </a:moveTo>
                    <a:cubicBezTo>
                      <a:pt x="620" y="19"/>
                      <a:pt x="664" y="31"/>
                      <a:pt x="676" y="37"/>
                    </a:cubicBezTo>
                    <a:cubicBezTo>
                      <a:pt x="689" y="50"/>
                      <a:pt x="701" y="62"/>
                      <a:pt x="713" y="74"/>
                    </a:cubicBezTo>
                    <a:cubicBezTo>
                      <a:pt x="720" y="68"/>
                      <a:pt x="726" y="68"/>
                      <a:pt x="732" y="68"/>
                    </a:cubicBezTo>
                    <a:cubicBezTo>
                      <a:pt x="732" y="68"/>
                      <a:pt x="720" y="93"/>
                      <a:pt x="713" y="99"/>
                    </a:cubicBezTo>
                    <a:cubicBezTo>
                      <a:pt x="713" y="106"/>
                      <a:pt x="713" y="106"/>
                      <a:pt x="713" y="112"/>
                    </a:cubicBezTo>
                    <a:cubicBezTo>
                      <a:pt x="695" y="118"/>
                      <a:pt x="676" y="106"/>
                      <a:pt x="676" y="93"/>
                    </a:cubicBezTo>
                    <a:cubicBezTo>
                      <a:pt x="682" y="93"/>
                      <a:pt x="695" y="93"/>
                      <a:pt x="695" y="87"/>
                    </a:cubicBezTo>
                    <a:cubicBezTo>
                      <a:pt x="695" y="81"/>
                      <a:pt x="658" y="50"/>
                      <a:pt x="651" y="43"/>
                    </a:cubicBezTo>
                    <a:cubicBezTo>
                      <a:pt x="651" y="43"/>
                      <a:pt x="651" y="43"/>
                      <a:pt x="639" y="43"/>
                    </a:cubicBezTo>
                    <a:cubicBezTo>
                      <a:pt x="627" y="37"/>
                      <a:pt x="614" y="25"/>
                      <a:pt x="602" y="19"/>
                    </a:cubicBezTo>
                    <a:close/>
                    <a:moveTo>
                      <a:pt x="304" y="0"/>
                    </a:moveTo>
                    <a:cubicBezTo>
                      <a:pt x="378" y="12"/>
                      <a:pt x="385" y="37"/>
                      <a:pt x="422" y="87"/>
                    </a:cubicBezTo>
                    <a:cubicBezTo>
                      <a:pt x="428" y="87"/>
                      <a:pt x="434" y="93"/>
                      <a:pt x="447" y="93"/>
                    </a:cubicBezTo>
                    <a:cubicBezTo>
                      <a:pt x="459" y="68"/>
                      <a:pt x="546" y="68"/>
                      <a:pt x="558" y="99"/>
                    </a:cubicBezTo>
                    <a:cubicBezTo>
                      <a:pt x="558" y="99"/>
                      <a:pt x="558" y="99"/>
                      <a:pt x="540" y="93"/>
                    </a:cubicBezTo>
                    <a:cubicBezTo>
                      <a:pt x="540" y="93"/>
                      <a:pt x="540" y="99"/>
                      <a:pt x="540" y="99"/>
                    </a:cubicBezTo>
                    <a:cubicBezTo>
                      <a:pt x="534" y="99"/>
                      <a:pt x="527" y="99"/>
                      <a:pt x="527" y="93"/>
                    </a:cubicBezTo>
                    <a:cubicBezTo>
                      <a:pt x="527" y="93"/>
                      <a:pt x="521" y="99"/>
                      <a:pt x="521" y="99"/>
                    </a:cubicBezTo>
                    <a:cubicBezTo>
                      <a:pt x="521" y="99"/>
                      <a:pt x="515" y="99"/>
                      <a:pt x="515" y="99"/>
                    </a:cubicBezTo>
                    <a:cubicBezTo>
                      <a:pt x="509" y="99"/>
                      <a:pt x="509" y="93"/>
                      <a:pt x="502" y="93"/>
                    </a:cubicBezTo>
                    <a:cubicBezTo>
                      <a:pt x="490" y="99"/>
                      <a:pt x="459" y="99"/>
                      <a:pt x="440" y="106"/>
                    </a:cubicBezTo>
                    <a:lnTo>
                      <a:pt x="434" y="124"/>
                    </a:lnTo>
                    <a:cubicBezTo>
                      <a:pt x="440" y="124"/>
                      <a:pt x="440" y="124"/>
                      <a:pt x="447" y="124"/>
                    </a:cubicBezTo>
                    <a:cubicBezTo>
                      <a:pt x="440" y="130"/>
                      <a:pt x="434" y="137"/>
                      <a:pt x="428" y="143"/>
                    </a:cubicBezTo>
                    <a:cubicBezTo>
                      <a:pt x="428" y="143"/>
                      <a:pt x="428" y="143"/>
                      <a:pt x="428" y="137"/>
                    </a:cubicBezTo>
                    <a:cubicBezTo>
                      <a:pt x="422" y="137"/>
                      <a:pt x="422" y="143"/>
                      <a:pt x="422" y="143"/>
                    </a:cubicBezTo>
                    <a:cubicBezTo>
                      <a:pt x="409" y="149"/>
                      <a:pt x="385" y="143"/>
                      <a:pt x="378" y="137"/>
                    </a:cubicBezTo>
                    <a:cubicBezTo>
                      <a:pt x="378" y="130"/>
                      <a:pt x="385" y="130"/>
                      <a:pt x="378" y="124"/>
                    </a:cubicBezTo>
                    <a:cubicBezTo>
                      <a:pt x="397" y="124"/>
                      <a:pt x="403" y="124"/>
                      <a:pt x="409" y="106"/>
                    </a:cubicBezTo>
                    <a:cubicBezTo>
                      <a:pt x="397" y="106"/>
                      <a:pt x="397" y="99"/>
                      <a:pt x="391" y="93"/>
                    </a:cubicBezTo>
                    <a:cubicBezTo>
                      <a:pt x="385" y="81"/>
                      <a:pt x="372" y="62"/>
                      <a:pt x="360" y="50"/>
                    </a:cubicBezTo>
                    <a:cubicBezTo>
                      <a:pt x="360" y="50"/>
                      <a:pt x="354" y="43"/>
                      <a:pt x="354" y="43"/>
                    </a:cubicBezTo>
                    <a:cubicBezTo>
                      <a:pt x="341" y="43"/>
                      <a:pt x="329" y="43"/>
                      <a:pt x="335" y="37"/>
                    </a:cubicBezTo>
                    <a:cubicBezTo>
                      <a:pt x="323" y="25"/>
                      <a:pt x="304" y="19"/>
                      <a:pt x="298" y="6"/>
                    </a:cubicBezTo>
                    <a:cubicBezTo>
                      <a:pt x="304" y="0"/>
                      <a:pt x="304" y="0"/>
                      <a:pt x="304" y="0"/>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1" name="组合 10"/>
              <p:cNvGrpSpPr/>
              <p:nvPr/>
            </p:nvGrpSpPr>
            <p:grpSpPr>
              <a:xfrm>
                <a:off x="5727" y="3600"/>
                <a:ext cx="8335" cy="3837"/>
                <a:chOff x="3638550" y="2287588"/>
                <a:chExt cx="4911725" cy="2260601"/>
              </a:xfrm>
            </p:grpSpPr>
            <p:sp>
              <p:nvSpPr>
                <p:cNvPr id="12" name="Freeform 1709"/>
                <p:cNvSpPr/>
                <p:nvPr/>
              </p:nvSpPr>
              <p:spPr bwMode="auto">
                <a:xfrm>
                  <a:off x="8470900" y="4468813"/>
                  <a:ext cx="30163" cy="30163"/>
                </a:xfrm>
                <a:custGeom>
                  <a:avLst/>
                  <a:gdLst>
                    <a:gd name="T0" fmla="*/ 19 w 19"/>
                    <a:gd name="T1" fmla="*/ 19 h 19"/>
                    <a:gd name="T2" fmla="*/ 0 w 19"/>
                    <a:gd name="T3" fmla="*/ 19 h 19"/>
                    <a:gd name="T4" fmla="*/ 0 w 19"/>
                    <a:gd name="T5" fmla="*/ 10 h 19"/>
                    <a:gd name="T6" fmla="*/ 9 w 19"/>
                    <a:gd name="T7" fmla="*/ 10 h 19"/>
                    <a:gd name="T8" fmla="*/ 9 w 19"/>
                    <a:gd name="T9" fmla="*/ 0 h 19"/>
                    <a:gd name="T10" fmla="*/ 19 w 19"/>
                    <a:gd name="T11" fmla="*/ 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0" y="19"/>
                      </a:lnTo>
                      <a:lnTo>
                        <a:pt x="0" y="10"/>
                      </a:lnTo>
                      <a:lnTo>
                        <a:pt x="9" y="10"/>
                      </a:lnTo>
                      <a:lnTo>
                        <a:pt x="9" y="0"/>
                      </a:lnTo>
                      <a:lnTo>
                        <a:pt x="19" y="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Freeform 1710"/>
                <p:cNvSpPr>
                  <a:spLocks noEditPoints="1"/>
                </p:cNvSpPr>
                <p:nvPr/>
              </p:nvSpPr>
              <p:spPr bwMode="auto">
                <a:xfrm>
                  <a:off x="3765550" y="4484688"/>
                  <a:ext cx="4656138" cy="14288"/>
                </a:xfrm>
                <a:custGeom>
                  <a:avLst/>
                  <a:gdLst>
                    <a:gd name="T0" fmla="*/ 2933 w 2933"/>
                    <a:gd name="T1" fmla="*/ 9 h 9"/>
                    <a:gd name="T2" fmla="*/ 2876 w 2933"/>
                    <a:gd name="T3" fmla="*/ 9 h 9"/>
                    <a:gd name="T4" fmla="*/ 2820 w 2933"/>
                    <a:gd name="T5" fmla="*/ 9 h 9"/>
                    <a:gd name="T6" fmla="*/ 2763 w 2933"/>
                    <a:gd name="T7" fmla="*/ 9 h 9"/>
                    <a:gd name="T8" fmla="*/ 2706 w 2933"/>
                    <a:gd name="T9" fmla="*/ 9 h 9"/>
                    <a:gd name="T10" fmla="*/ 2649 w 2933"/>
                    <a:gd name="T11" fmla="*/ 9 h 9"/>
                    <a:gd name="T12" fmla="*/ 2592 w 2933"/>
                    <a:gd name="T13" fmla="*/ 9 h 9"/>
                    <a:gd name="T14" fmla="*/ 2536 w 2933"/>
                    <a:gd name="T15" fmla="*/ 9 h 9"/>
                    <a:gd name="T16" fmla="*/ 2479 w 2933"/>
                    <a:gd name="T17" fmla="*/ 9 h 9"/>
                    <a:gd name="T18" fmla="*/ 2422 w 2933"/>
                    <a:gd name="T19" fmla="*/ 9 h 9"/>
                    <a:gd name="T20" fmla="*/ 2365 w 2933"/>
                    <a:gd name="T21" fmla="*/ 9 h 9"/>
                    <a:gd name="T22" fmla="*/ 2308 w 2933"/>
                    <a:gd name="T23" fmla="*/ 9 h 9"/>
                    <a:gd name="T24" fmla="*/ 2251 w 2933"/>
                    <a:gd name="T25" fmla="*/ 9 h 9"/>
                    <a:gd name="T26" fmla="*/ 2195 w 2933"/>
                    <a:gd name="T27" fmla="*/ 9 h 9"/>
                    <a:gd name="T28" fmla="*/ 2135 w 2933"/>
                    <a:gd name="T29" fmla="*/ 9 h 9"/>
                    <a:gd name="T30" fmla="*/ 2079 w 2933"/>
                    <a:gd name="T31" fmla="*/ 9 h 9"/>
                    <a:gd name="T32" fmla="*/ 2022 w 2933"/>
                    <a:gd name="T33" fmla="*/ 9 h 9"/>
                    <a:gd name="T34" fmla="*/ 1965 w 2933"/>
                    <a:gd name="T35" fmla="*/ 9 h 9"/>
                    <a:gd name="T36" fmla="*/ 1908 w 2933"/>
                    <a:gd name="T37" fmla="*/ 9 h 9"/>
                    <a:gd name="T38" fmla="*/ 1851 w 2933"/>
                    <a:gd name="T39" fmla="*/ 9 h 9"/>
                    <a:gd name="T40" fmla="*/ 1795 w 2933"/>
                    <a:gd name="T41" fmla="*/ 9 h 9"/>
                    <a:gd name="T42" fmla="*/ 1738 w 2933"/>
                    <a:gd name="T43" fmla="*/ 9 h 9"/>
                    <a:gd name="T44" fmla="*/ 1681 w 2933"/>
                    <a:gd name="T45" fmla="*/ 9 h 9"/>
                    <a:gd name="T46" fmla="*/ 1624 w 2933"/>
                    <a:gd name="T47" fmla="*/ 9 h 9"/>
                    <a:gd name="T48" fmla="*/ 1567 w 2933"/>
                    <a:gd name="T49" fmla="*/ 9 h 9"/>
                    <a:gd name="T50" fmla="*/ 1511 w 2933"/>
                    <a:gd name="T51" fmla="*/ 9 h 9"/>
                    <a:gd name="T52" fmla="*/ 1454 w 2933"/>
                    <a:gd name="T53" fmla="*/ 9 h 9"/>
                    <a:gd name="T54" fmla="*/ 1395 w 2933"/>
                    <a:gd name="T55" fmla="*/ 9 h 9"/>
                    <a:gd name="T56" fmla="*/ 1338 w 2933"/>
                    <a:gd name="T57" fmla="*/ 9 h 9"/>
                    <a:gd name="T58" fmla="*/ 1281 w 2933"/>
                    <a:gd name="T59" fmla="*/ 9 h 9"/>
                    <a:gd name="T60" fmla="*/ 1224 w 2933"/>
                    <a:gd name="T61" fmla="*/ 9 h 9"/>
                    <a:gd name="T62" fmla="*/ 1167 w 2933"/>
                    <a:gd name="T63" fmla="*/ 9 h 9"/>
                    <a:gd name="T64" fmla="*/ 1111 w 2933"/>
                    <a:gd name="T65" fmla="*/ 9 h 9"/>
                    <a:gd name="T66" fmla="*/ 1054 w 2933"/>
                    <a:gd name="T67" fmla="*/ 9 h 9"/>
                    <a:gd name="T68" fmla="*/ 997 w 2933"/>
                    <a:gd name="T69" fmla="*/ 9 h 9"/>
                    <a:gd name="T70" fmla="*/ 940 w 2933"/>
                    <a:gd name="T71" fmla="*/ 9 h 9"/>
                    <a:gd name="T72" fmla="*/ 883 w 2933"/>
                    <a:gd name="T73" fmla="*/ 9 h 9"/>
                    <a:gd name="T74" fmla="*/ 827 w 2933"/>
                    <a:gd name="T75" fmla="*/ 9 h 9"/>
                    <a:gd name="T76" fmla="*/ 770 w 2933"/>
                    <a:gd name="T77" fmla="*/ 9 h 9"/>
                    <a:gd name="T78" fmla="*/ 713 w 2933"/>
                    <a:gd name="T79" fmla="*/ 9 h 9"/>
                    <a:gd name="T80" fmla="*/ 654 w 2933"/>
                    <a:gd name="T81" fmla="*/ 9 h 9"/>
                    <a:gd name="T82" fmla="*/ 597 w 2933"/>
                    <a:gd name="T83" fmla="*/ 9 h 9"/>
                    <a:gd name="T84" fmla="*/ 540 w 2933"/>
                    <a:gd name="T85" fmla="*/ 9 h 9"/>
                    <a:gd name="T86" fmla="*/ 483 w 2933"/>
                    <a:gd name="T87" fmla="*/ 9 h 9"/>
                    <a:gd name="T88" fmla="*/ 427 w 2933"/>
                    <a:gd name="T89" fmla="*/ 9 h 9"/>
                    <a:gd name="T90" fmla="*/ 370 w 2933"/>
                    <a:gd name="T91" fmla="*/ 9 h 9"/>
                    <a:gd name="T92" fmla="*/ 313 w 2933"/>
                    <a:gd name="T93" fmla="*/ 9 h 9"/>
                    <a:gd name="T94" fmla="*/ 256 w 2933"/>
                    <a:gd name="T95" fmla="*/ 9 h 9"/>
                    <a:gd name="T96" fmla="*/ 199 w 2933"/>
                    <a:gd name="T97" fmla="*/ 9 h 9"/>
                    <a:gd name="T98" fmla="*/ 142 w 2933"/>
                    <a:gd name="T99" fmla="*/ 9 h 9"/>
                    <a:gd name="T100" fmla="*/ 86 w 2933"/>
                    <a:gd name="T101" fmla="*/ 9 h 9"/>
                    <a:gd name="T102" fmla="*/ 29 w 2933"/>
                    <a:gd name="T10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33" h="9">
                      <a:moveTo>
                        <a:pt x="2933" y="9"/>
                      </a:moveTo>
                      <a:lnTo>
                        <a:pt x="2905" y="9"/>
                      </a:lnTo>
                      <a:lnTo>
                        <a:pt x="2905" y="0"/>
                      </a:lnTo>
                      <a:lnTo>
                        <a:pt x="2933" y="0"/>
                      </a:lnTo>
                      <a:lnTo>
                        <a:pt x="2933" y="9"/>
                      </a:lnTo>
                      <a:close/>
                      <a:moveTo>
                        <a:pt x="2876" y="9"/>
                      </a:moveTo>
                      <a:lnTo>
                        <a:pt x="2848" y="9"/>
                      </a:lnTo>
                      <a:lnTo>
                        <a:pt x="2848" y="0"/>
                      </a:lnTo>
                      <a:lnTo>
                        <a:pt x="2876" y="0"/>
                      </a:lnTo>
                      <a:lnTo>
                        <a:pt x="2876" y="9"/>
                      </a:lnTo>
                      <a:close/>
                      <a:moveTo>
                        <a:pt x="2820" y="9"/>
                      </a:moveTo>
                      <a:lnTo>
                        <a:pt x="2791" y="9"/>
                      </a:lnTo>
                      <a:lnTo>
                        <a:pt x="2791" y="0"/>
                      </a:lnTo>
                      <a:lnTo>
                        <a:pt x="2820" y="0"/>
                      </a:lnTo>
                      <a:lnTo>
                        <a:pt x="2820" y="9"/>
                      </a:lnTo>
                      <a:close/>
                      <a:moveTo>
                        <a:pt x="2763" y="9"/>
                      </a:moveTo>
                      <a:lnTo>
                        <a:pt x="2734" y="9"/>
                      </a:lnTo>
                      <a:lnTo>
                        <a:pt x="2734" y="0"/>
                      </a:lnTo>
                      <a:lnTo>
                        <a:pt x="2763" y="0"/>
                      </a:lnTo>
                      <a:lnTo>
                        <a:pt x="2763" y="9"/>
                      </a:lnTo>
                      <a:close/>
                      <a:moveTo>
                        <a:pt x="2706" y="9"/>
                      </a:moveTo>
                      <a:lnTo>
                        <a:pt x="2678" y="9"/>
                      </a:lnTo>
                      <a:lnTo>
                        <a:pt x="2678" y="0"/>
                      </a:lnTo>
                      <a:lnTo>
                        <a:pt x="2706" y="0"/>
                      </a:lnTo>
                      <a:lnTo>
                        <a:pt x="2706" y="9"/>
                      </a:lnTo>
                      <a:close/>
                      <a:moveTo>
                        <a:pt x="2649" y="9"/>
                      </a:moveTo>
                      <a:lnTo>
                        <a:pt x="2621" y="9"/>
                      </a:lnTo>
                      <a:lnTo>
                        <a:pt x="2621" y="0"/>
                      </a:lnTo>
                      <a:lnTo>
                        <a:pt x="2649" y="0"/>
                      </a:lnTo>
                      <a:lnTo>
                        <a:pt x="2649" y="9"/>
                      </a:lnTo>
                      <a:close/>
                      <a:moveTo>
                        <a:pt x="2592" y="9"/>
                      </a:moveTo>
                      <a:lnTo>
                        <a:pt x="2564" y="9"/>
                      </a:lnTo>
                      <a:lnTo>
                        <a:pt x="2564" y="0"/>
                      </a:lnTo>
                      <a:lnTo>
                        <a:pt x="2592" y="0"/>
                      </a:lnTo>
                      <a:lnTo>
                        <a:pt x="2592" y="9"/>
                      </a:lnTo>
                      <a:close/>
                      <a:moveTo>
                        <a:pt x="2536" y="9"/>
                      </a:moveTo>
                      <a:lnTo>
                        <a:pt x="2507" y="9"/>
                      </a:lnTo>
                      <a:lnTo>
                        <a:pt x="2507" y="0"/>
                      </a:lnTo>
                      <a:lnTo>
                        <a:pt x="2536" y="0"/>
                      </a:lnTo>
                      <a:lnTo>
                        <a:pt x="2536" y="9"/>
                      </a:lnTo>
                      <a:close/>
                      <a:moveTo>
                        <a:pt x="2479" y="9"/>
                      </a:moveTo>
                      <a:lnTo>
                        <a:pt x="2450" y="9"/>
                      </a:lnTo>
                      <a:lnTo>
                        <a:pt x="2450" y="0"/>
                      </a:lnTo>
                      <a:lnTo>
                        <a:pt x="2479" y="0"/>
                      </a:lnTo>
                      <a:lnTo>
                        <a:pt x="2479" y="9"/>
                      </a:lnTo>
                      <a:close/>
                      <a:moveTo>
                        <a:pt x="2422" y="9"/>
                      </a:moveTo>
                      <a:lnTo>
                        <a:pt x="2393" y="9"/>
                      </a:lnTo>
                      <a:lnTo>
                        <a:pt x="2393" y="0"/>
                      </a:lnTo>
                      <a:lnTo>
                        <a:pt x="2422" y="0"/>
                      </a:lnTo>
                      <a:lnTo>
                        <a:pt x="2422" y="9"/>
                      </a:lnTo>
                      <a:close/>
                      <a:moveTo>
                        <a:pt x="2365" y="9"/>
                      </a:moveTo>
                      <a:lnTo>
                        <a:pt x="2337" y="9"/>
                      </a:lnTo>
                      <a:lnTo>
                        <a:pt x="2337" y="0"/>
                      </a:lnTo>
                      <a:lnTo>
                        <a:pt x="2365" y="0"/>
                      </a:lnTo>
                      <a:lnTo>
                        <a:pt x="2365" y="9"/>
                      </a:lnTo>
                      <a:close/>
                      <a:moveTo>
                        <a:pt x="2308" y="9"/>
                      </a:moveTo>
                      <a:lnTo>
                        <a:pt x="2280" y="9"/>
                      </a:lnTo>
                      <a:lnTo>
                        <a:pt x="2280" y="0"/>
                      </a:lnTo>
                      <a:lnTo>
                        <a:pt x="2308" y="0"/>
                      </a:lnTo>
                      <a:lnTo>
                        <a:pt x="2308" y="9"/>
                      </a:lnTo>
                      <a:close/>
                      <a:moveTo>
                        <a:pt x="2251" y="9"/>
                      </a:moveTo>
                      <a:lnTo>
                        <a:pt x="2223" y="9"/>
                      </a:lnTo>
                      <a:lnTo>
                        <a:pt x="2223" y="0"/>
                      </a:lnTo>
                      <a:lnTo>
                        <a:pt x="2251" y="0"/>
                      </a:lnTo>
                      <a:lnTo>
                        <a:pt x="2251" y="9"/>
                      </a:lnTo>
                      <a:close/>
                      <a:moveTo>
                        <a:pt x="2195" y="9"/>
                      </a:moveTo>
                      <a:lnTo>
                        <a:pt x="2164" y="9"/>
                      </a:lnTo>
                      <a:lnTo>
                        <a:pt x="2164" y="0"/>
                      </a:lnTo>
                      <a:lnTo>
                        <a:pt x="2195" y="0"/>
                      </a:lnTo>
                      <a:lnTo>
                        <a:pt x="2195" y="9"/>
                      </a:lnTo>
                      <a:close/>
                      <a:moveTo>
                        <a:pt x="2135" y="9"/>
                      </a:moveTo>
                      <a:lnTo>
                        <a:pt x="2107" y="9"/>
                      </a:lnTo>
                      <a:lnTo>
                        <a:pt x="2107" y="0"/>
                      </a:lnTo>
                      <a:lnTo>
                        <a:pt x="2135" y="0"/>
                      </a:lnTo>
                      <a:lnTo>
                        <a:pt x="2135" y="9"/>
                      </a:lnTo>
                      <a:close/>
                      <a:moveTo>
                        <a:pt x="2079" y="9"/>
                      </a:moveTo>
                      <a:lnTo>
                        <a:pt x="2050" y="9"/>
                      </a:lnTo>
                      <a:lnTo>
                        <a:pt x="2050" y="0"/>
                      </a:lnTo>
                      <a:lnTo>
                        <a:pt x="2079" y="0"/>
                      </a:lnTo>
                      <a:lnTo>
                        <a:pt x="2079" y="9"/>
                      </a:lnTo>
                      <a:close/>
                      <a:moveTo>
                        <a:pt x="2022" y="9"/>
                      </a:moveTo>
                      <a:lnTo>
                        <a:pt x="1993" y="9"/>
                      </a:lnTo>
                      <a:lnTo>
                        <a:pt x="1993" y="0"/>
                      </a:lnTo>
                      <a:lnTo>
                        <a:pt x="2022" y="0"/>
                      </a:lnTo>
                      <a:lnTo>
                        <a:pt x="2022" y="9"/>
                      </a:lnTo>
                      <a:close/>
                      <a:moveTo>
                        <a:pt x="1965" y="9"/>
                      </a:moveTo>
                      <a:lnTo>
                        <a:pt x="1937" y="9"/>
                      </a:lnTo>
                      <a:lnTo>
                        <a:pt x="1937" y="0"/>
                      </a:lnTo>
                      <a:lnTo>
                        <a:pt x="1965" y="0"/>
                      </a:lnTo>
                      <a:lnTo>
                        <a:pt x="1965" y="9"/>
                      </a:lnTo>
                      <a:close/>
                      <a:moveTo>
                        <a:pt x="1908" y="9"/>
                      </a:moveTo>
                      <a:lnTo>
                        <a:pt x="1880" y="9"/>
                      </a:lnTo>
                      <a:lnTo>
                        <a:pt x="1880" y="0"/>
                      </a:lnTo>
                      <a:lnTo>
                        <a:pt x="1908" y="0"/>
                      </a:lnTo>
                      <a:lnTo>
                        <a:pt x="1908" y="9"/>
                      </a:lnTo>
                      <a:close/>
                      <a:moveTo>
                        <a:pt x="1851" y="9"/>
                      </a:moveTo>
                      <a:lnTo>
                        <a:pt x="1823" y="9"/>
                      </a:lnTo>
                      <a:lnTo>
                        <a:pt x="1823" y="0"/>
                      </a:lnTo>
                      <a:lnTo>
                        <a:pt x="1851" y="0"/>
                      </a:lnTo>
                      <a:lnTo>
                        <a:pt x="1851" y="9"/>
                      </a:lnTo>
                      <a:close/>
                      <a:moveTo>
                        <a:pt x="1795" y="9"/>
                      </a:moveTo>
                      <a:lnTo>
                        <a:pt x="1766" y="9"/>
                      </a:lnTo>
                      <a:lnTo>
                        <a:pt x="1766" y="0"/>
                      </a:lnTo>
                      <a:lnTo>
                        <a:pt x="1795" y="0"/>
                      </a:lnTo>
                      <a:lnTo>
                        <a:pt x="1795" y="9"/>
                      </a:lnTo>
                      <a:close/>
                      <a:moveTo>
                        <a:pt x="1738" y="9"/>
                      </a:moveTo>
                      <a:lnTo>
                        <a:pt x="1709" y="9"/>
                      </a:lnTo>
                      <a:lnTo>
                        <a:pt x="1709" y="0"/>
                      </a:lnTo>
                      <a:lnTo>
                        <a:pt x="1738" y="0"/>
                      </a:lnTo>
                      <a:lnTo>
                        <a:pt x="1738" y="9"/>
                      </a:lnTo>
                      <a:close/>
                      <a:moveTo>
                        <a:pt x="1681" y="9"/>
                      </a:moveTo>
                      <a:lnTo>
                        <a:pt x="1653" y="9"/>
                      </a:lnTo>
                      <a:lnTo>
                        <a:pt x="1653" y="0"/>
                      </a:lnTo>
                      <a:lnTo>
                        <a:pt x="1681" y="0"/>
                      </a:lnTo>
                      <a:lnTo>
                        <a:pt x="1681" y="9"/>
                      </a:lnTo>
                      <a:close/>
                      <a:moveTo>
                        <a:pt x="1624" y="9"/>
                      </a:moveTo>
                      <a:lnTo>
                        <a:pt x="1596" y="9"/>
                      </a:lnTo>
                      <a:lnTo>
                        <a:pt x="1596" y="0"/>
                      </a:lnTo>
                      <a:lnTo>
                        <a:pt x="1624" y="0"/>
                      </a:lnTo>
                      <a:lnTo>
                        <a:pt x="1624" y="9"/>
                      </a:lnTo>
                      <a:close/>
                      <a:moveTo>
                        <a:pt x="1567" y="9"/>
                      </a:moveTo>
                      <a:lnTo>
                        <a:pt x="1539" y="9"/>
                      </a:lnTo>
                      <a:lnTo>
                        <a:pt x="1539" y="0"/>
                      </a:lnTo>
                      <a:lnTo>
                        <a:pt x="1567" y="0"/>
                      </a:lnTo>
                      <a:lnTo>
                        <a:pt x="1567" y="9"/>
                      </a:lnTo>
                      <a:close/>
                      <a:moveTo>
                        <a:pt x="1511" y="9"/>
                      </a:moveTo>
                      <a:lnTo>
                        <a:pt x="1482" y="9"/>
                      </a:lnTo>
                      <a:lnTo>
                        <a:pt x="1482" y="0"/>
                      </a:lnTo>
                      <a:lnTo>
                        <a:pt x="1511" y="0"/>
                      </a:lnTo>
                      <a:lnTo>
                        <a:pt x="1511" y="9"/>
                      </a:lnTo>
                      <a:close/>
                      <a:moveTo>
                        <a:pt x="1454" y="9"/>
                      </a:moveTo>
                      <a:lnTo>
                        <a:pt x="1423" y="9"/>
                      </a:lnTo>
                      <a:lnTo>
                        <a:pt x="1423" y="0"/>
                      </a:lnTo>
                      <a:lnTo>
                        <a:pt x="1454" y="0"/>
                      </a:lnTo>
                      <a:lnTo>
                        <a:pt x="1454" y="9"/>
                      </a:lnTo>
                      <a:close/>
                      <a:moveTo>
                        <a:pt x="1395" y="9"/>
                      </a:moveTo>
                      <a:lnTo>
                        <a:pt x="1366" y="9"/>
                      </a:lnTo>
                      <a:lnTo>
                        <a:pt x="1366" y="0"/>
                      </a:lnTo>
                      <a:lnTo>
                        <a:pt x="1395" y="0"/>
                      </a:lnTo>
                      <a:lnTo>
                        <a:pt x="1395" y="9"/>
                      </a:lnTo>
                      <a:close/>
                      <a:moveTo>
                        <a:pt x="1338" y="9"/>
                      </a:moveTo>
                      <a:lnTo>
                        <a:pt x="1309" y="9"/>
                      </a:lnTo>
                      <a:lnTo>
                        <a:pt x="1309" y="0"/>
                      </a:lnTo>
                      <a:lnTo>
                        <a:pt x="1338" y="0"/>
                      </a:lnTo>
                      <a:lnTo>
                        <a:pt x="1338" y="9"/>
                      </a:lnTo>
                      <a:close/>
                      <a:moveTo>
                        <a:pt x="1281" y="9"/>
                      </a:moveTo>
                      <a:lnTo>
                        <a:pt x="1253" y="9"/>
                      </a:lnTo>
                      <a:lnTo>
                        <a:pt x="1253" y="0"/>
                      </a:lnTo>
                      <a:lnTo>
                        <a:pt x="1281" y="0"/>
                      </a:lnTo>
                      <a:lnTo>
                        <a:pt x="1281" y="9"/>
                      </a:lnTo>
                      <a:close/>
                      <a:moveTo>
                        <a:pt x="1224" y="9"/>
                      </a:moveTo>
                      <a:lnTo>
                        <a:pt x="1196" y="9"/>
                      </a:lnTo>
                      <a:lnTo>
                        <a:pt x="1196" y="0"/>
                      </a:lnTo>
                      <a:lnTo>
                        <a:pt x="1224" y="0"/>
                      </a:lnTo>
                      <a:lnTo>
                        <a:pt x="1224" y="9"/>
                      </a:lnTo>
                      <a:close/>
                      <a:moveTo>
                        <a:pt x="1167" y="9"/>
                      </a:moveTo>
                      <a:lnTo>
                        <a:pt x="1139" y="9"/>
                      </a:lnTo>
                      <a:lnTo>
                        <a:pt x="1139" y="0"/>
                      </a:lnTo>
                      <a:lnTo>
                        <a:pt x="1167" y="0"/>
                      </a:lnTo>
                      <a:lnTo>
                        <a:pt x="1167" y="9"/>
                      </a:lnTo>
                      <a:close/>
                      <a:moveTo>
                        <a:pt x="1111" y="9"/>
                      </a:moveTo>
                      <a:lnTo>
                        <a:pt x="1082" y="9"/>
                      </a:lnTo>
                      <a:lnTo>
                        <a:pt x="1082" y="0"/>
                      </a:lnTo>
                      <a:lnTo>
                        <a:pt x="1111" y="0"/>
                      </a:lnTo>
                      <a:lnTo>
                        <a:pt x="1111" y="9"/>
                      </a:lnTo>
                      <a:close/>
                      <a:moveTo>
                        <a:pt x="1054" y="9"/>
                      </a:moveTo>
                      <a:lnTo>
                        <a:pt x="1025" y="9"/>
                      </a:lnTo>
                      <a:lnTo>
                        <a:pt x="1025" y="0"/>
                      </a:lnTo>
                      <a:lnTo>
                        <a:pt x="1054" y="0"/>
                      </a:lnTo>
                      <a:lnTo>
                        <a:pt x="1054" y="9"/>
                      </a:lnTo>
                      <a:close/>
                      <a:moveTo>
                        <a:pt x="997" y="9"/>
                      </a:moveTo>
                      <a:lnTo>
                        <a:pt x="969" y="9"/>
                      </a:lnTo>
                      <a:lnTo>
                        <a:pt x="969" y="0"/>
                      </a:lnTo>
                      <a:lnTo>
                        <a:pt x="997" y="0"/>
                      </a:lnTo>
                      <a:lnTo>
                        <a:pt x="997" y="9"/>
                      </a:lnTo>
                      <a:close/>
                      <a:moveTo>
                        <a:pt x="940" y="9"/>
                      </a:moveTo>
                      <a:lnTo>
                        <a:pt x="912" y="9"/>
                      </a:lnTo>
                      <a:lnTo>
                        <a:pt x="912" y="0"/>
                      </a:lnTo>
                      <a:lnTo>
                        <a:pt x="940" y="0"/>
                      </a:lnTo>
                      <a:lnTo>
                        <a:pt x="940" y="9"/>
                      </a:lnTo>
                      <a:close/>
                      <a:moveTo>
                        <a:pt x="883" y="9"/>
                      </a:moveTo>
                      <a:lnTo>
                        <a:pt x="855" y="9"/>
                      </a:lnTo>
                      <a:lnTo>
                        <a:pt x="855" y="0"/>
                      </a:lnTo>
                      <a:lnTo>
                        <a:pt x="883" y="0"/>
                      </a:lnTo>
                      <a:lnTo>
                        <a:pt x="883" y="9"/>
                      </a:lnTo>
                      <a:close/>
                      <a:moveTo>
                        <a:pt x="827" y="9"/>
                      </a:moveTo>
                      <a:lnTo>
                        <a:pt x="798" y="9"/>
                      </a:lnTo>
                      <a:lnTo>
                        <a:pt x="798" y="0"/>
                      </a:lnTo>
                      <a:lnTo>
                        <a:pt x="827" y="0"/>
                      </a:lnTo>
                      <a:lnTo>
                        <a:pt x="827" y="9"/>
                      </a:lnTo>
                      <a:close/>
                      <a:moveTo>
                        <a:pt x="770" y="9"/>
                      </a:moveTo>
                      <a:lnTo>
                        <a:pt x="741" y="9"/>
                      </a:lnTo>
                      <a:lnTo>
                        <a:pt x="741" y="0"/>
                      </a:lnTo>
                      <a:lnTo>
                        <a:pt x="770" y="0"/>
                      </a:lnTo>
                      <a:lnTo>
                        <a:pt x="770" y="9"/>
                      </a:lnTo>
                      <a:close/>
                      <a:moveTo>
                        <a:pt x="713" y="9"/>
                      </a:moveTo>
                      <a:lnTo>
                        <a:pt x="682" y="9"/>
                      </a:lnTo>
                      <a:lnTo>
                        <a:pt x="682" y="0"/>
                      </a:lnTo>
                      <a:lnTo>
                        <a:pt x="713" y="0"/>
                      </a:lnTo>
                      <a:lnTo>
                        <a:pt x="713" y="9"/>
                      </a:lnTo>
                      <a:close/>
                      <a:moveTo>
                        <a:pt x="654" y="9"/>
                      </a:moveTo>
                      <a:lnTo>
                        <a:pt x="625" y="9"/>
                      </a:lnTo>
                      <a:lnTo>
                        <a:pt x="625" y="0"/>
                      </a:lnTo>
                      <a:lnTo>
                        <a:pt x="654" y="0"/>
                      </a:lnTo>
                      <a:lnTo>
                        <a:pt x="654" y="9"/>
                      </a:lnTo>
                      <a:close/>
                      <a:moveTo>
                        <a:pt x="597" y="9"/>
                      </a:moveTo>
                      <a:lnTo>
                        <a:pt x="569" y="9"/>
                      </a:lnTo>
                      <a:lnTo>
                        <a:pt x="569" y="0"/>
                      </a:lnTo>
                      <a:lnTo>
                        <a:pt x="597" y="0"/>
                      </a:lnTo>
                      <a:lnTo>
                        <a:pt x="597" y="9"/>
                      </a:lnTo>
                      <a:close/>
                      <a:moveTo>
                        <a:pt x="540" y="9"/>
                      </a:moveTo>
                      <a:lnTo>
                        <a:pt x="512" y="9"/>
                      </a:lnTo>
                      <a:lnTo>
                        <a:pt x="512" y="0"/>
                      </a:lnTo>
                      <a:lnTo>
                        <a:pt x="540" y="0"/>
                      </a:lnTo>
                      <a:lnTo>
                        <a:pt x="540" y="9"/>
                      </a:lnTo>
                      <a:close/>
                      <a:moveTo>
                        <a:pt x="483" y="9"/>
                      </a:moveTo>
                      <a:lnTo>
                        <a:pt x="455" y="9"/>
                      </a:lnTo>
                      <a:lnTo>
                        <a:pt x="455" y="0"/>
                      </a:lnTo>
                      <a:lnTo>
                        <a:pt x="483" y="0"/>
                      </a:lnTo>
                      <a:lnTo>
                        <a:pt x="483" y="9"/>
                      </a:lnTo>
                      <a:close/>
                      <a:moveTo>
                        <a:pt x="427" y="9"/>
                      </a:moveTo>
                      <a:lnTo>
                        <a:pt x="398" y="9"/>
                      </a:lnTo>
                      <a:lnTo>
                        <a:pt x="398" y="0"/>
                      </a:lnTo>
                      <a:lnTo>
                        <a:pt x="427" y="0"/>
                      </a:lnTo>
                      <a:lnTo>
                        <a:pt x="427" y="9"/>
                      </a:lnTo>
                      <a:close/>
                      <a:moveTo>
                        <a:pt x="370" y="9"/>
                      </a:moveTo>
                      <a:lnTo>
                        <a:pt x="341" y="9"/>
                      </a:lnTo>
                      <a:lnTo>
                        <a:pt x="341" y="0"/>
                      </a:lnTo>
                      <a:lnTo>
                        <a:pt x="370" y="0"/>
                      </a:lnTo>
                      <a:lnTo>
                        <a:pt x="370" y="9"/>
                      </a:lnTo>
                      <a:close/>
                      <a:moveTo>
                        <a:pt x="313" y="9"/>
                      </a:moveTo>
                      <a:lnTo>
                        <a:pt x="285" y="9"/>
                      </a:lnTo>
                      <a:lnTo>
                        <a:pt x="285" y="0"/>
                      </a:lnTo>
                      <a:lnTo>
                        <a:pt x="313" y="0"/>
                      </a:lnTo>
                      <a:lnTo>
                        <a:pt x="313" y="9"/>
                      </a:lnTo>
                      <a:close/>
                      <a:moveTo>
                        <a:pt x="256" y="9"/>
                      </a:moveTo>
                      <a:lnTo>
                        <a:pt x="228" y="9"/>
                      </a:lnTo>
                      <a:lnTo>
                        <a:pt x="228" y="0"/>
                      </a:lnTo>
                      <a:lnTo>
                        <a:pt x="256" y="0"/>
                      </a:lnTo>
                      <a:lnTo>
                        <a:pt x="256" y="9"/>
                      </a:lnTo>
                      <a:close/>
                      <a:moveTo>
                        <a:pt x="199" y="9"/>
                      </a:moveTo>
                      <a:lnTo>
                        <a:pt x="171" y="9"/>
                      </a:lnTo>
                      <a:lnTo>
                        <a:pt x="171" y="0"/>
                      </a:lnTo>
                      <a:lnTo>
                        <a:pt x="199" y="0"/>
                      </a:lnTo>
                      <a:lnTo>
                        <a:pt x="199" y="9"/>
                      </a:lnTo>
                      <a:close/>
                      <a:moveTo>
                        <a:pt x="142" y="9"/>
                      </a:moveTo>
                      <a:lnTo>
                        <a:pt x="114" y="9"/>
                      </a:lnTo>
                      <a:lnTo>
                        <a:pt x="114" y="0"/>
                      </a:lnTo>
                      <a:lnTo>
                        <a:pt x="142" y="0"/>
                      </a:lnTo>
                      <a:lnTo>
                        <a:pt x="142" y="9"/>
                      </a:lnTo>
                      <a:close/>
                      <a:moveTo>
                        <a:pt x="86" y="9"/>
                      </a:moveTo>
                      <a:lnTo>
                        <a:pt x="57" y="9"/>
                      </a:lnTo>
                      <a:lnTo>
                        <a:pt x="57" y="0"/>
                      </a:lnTo>
                      <a:lnTo>
                        <a:pt x="86" y="0"/>
                      </a:lnTo>
                      <a:lnTo>
                        <a:pt x="86" y="9"/>
                      </a:lnTo>
                      <a:close/>
                      <a:moveTo>
                        <a:pt x="29" y="9"/>
                      </a:moveTo>
                      <a:lnTo>
                        <a:pt x="0" y="9"/>
                      </a:lnTo>
                      <a:lnTo>
                        <a:pt x="0" y="0"/>
                      </a:lnTo>
                      <a:lnTo>
                        <a:pt x="29" y="0"/>
                      </a:lnTo>
                      <a:lnTo>
                        <a:pt x="29" y="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Freeform 1711"/>
                <p:cNvSpPr/>
                <p:nvPr/>
              </p:nvSpPr>
              <p:spPr bwMode="auto">
                <a:xfrm>
                  <a:off x="3690938" y="4468813"/>
                  <a:ext cx="30163" cy="30163"/>
                </a:xfrm>
                <a:custGeom>
                  <a:avLst/>
                  <a:gdLst>
                    <a:gd name="T0" fmla="*/ 19 w 19"/>
                    <a:gd name="T1" fmla="*/ 19 h 19"/>
                    <a:gd name="T2" fmla="*/ 0 w 19"/>
                    <a:gd name="T3" fmla="*/ 19 h 19"/>
                    <a:gd name="T4" fmla="*/ 0 w 19"/>
                    <a:gd name="T5" fmla="*/ 0 h 19"/>
                    <a:gd name="T6" fmla="*/ 10 w 19"/>
                    <a:gd name="T7" fmla="*/ 0 h 19"/>
                    <a:gd name="T8" fmla="*/ 10 w 19"/>
                    <a:gd name="T9" fmla="*/ 10 h 19"/>
                    <a:gd name="T10" fmla="*/ 19 w 19"/>
                    <a:gd name="T11" fmla="*/ 1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0" y="19"/>
                      </a:lnTo>
                      <a:lnTo>
                        <a:pt x="0" y="0"/>
                      </a:lnTo>
                      <a:lnTo>
                        <a:pt x="10" y="0"/>
                      </a:lnTo>
                      <a:lnTo>
                        <a:pt x="10" y="10"/>
                      </a:lnTo>
                      <a:lnTo>
                        <a:pt x="19" y="1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Freeform 1712"/>
                <p:cNvSpPr>
                  <a:spLocks noEditPoints="1"/>
                </p:cNvSpPr>
                <p:nvPr/>
              </p:nvSpPr>
              <p:spPr bwMode="auto">
                <a:xfrm>
                  <a:off x="3690938" y="2649538"/>
                  <a:ext cx="15875" cy="1774825"/>
                </a:xfrm>
                <a:custGeom>
                  <a:avLst/>
                  <a:gdLst>
                    <a:gd name="T0" fmla="*/ 0 w 10"/>
                    <a:gd name="T1" fmla="*/ 1118 h 1118"/>
                    <a:gd name="T2" fmla="*/ 10 w 10"/>
                    <a:gd name="T3" fmla="*/ 1089 h 1118"/>
                    <a:gd name="T4" fmla="*/ 10 w 10"/>
                    <a:gd name="T5" fmla="*/ 1061 h 1118"/>
                    <a:gd name="T6" fmla="*/ 0 w 10"/>
                    <a:gd name="T7" fmla="*/ 1032 h 1118"/>
                    <a:gd name="T8" fmla="*/ 10 w 10"/>
                    <a:gd name="T9" fmla="*/ 1061 h 1118"/>
                    <a:gd name="T10" fmla="*/ 0 w 10"/>
                    <a:gd name="T11" fmla="*/ 1004 h 1118"/>
                    <a:gd name="T12" fmla="*/ 10 w 10"/>
                    <a:gd name="T13" fmla="*/ 975 h 1118"/>
                    <a:gd name="T14" fmla="*/ 10 w 10"/>
                    <a:gd name="T15" fmla="*/ 944 h 1118"/>
                    <a:gd name="T16" fmla="*/ 0 w 10"/>
                    <a:gd name="T17" fmla="*/ 916 h 1118"/>
                    <a:gd name="T18" fmla="*/ 10 w 10"/>
                    <a:gd name="T19" fmla="*/ 944 h 1118"/>
                    <a:gd name="T20" fmla="*/ 0 w 10"/>
                    <a:gd name="T21" fmla="*/ 887 h 1118"/>
                    <a:gd name="T22" fmla="*/ 10 w 10"/>
                    <a:gd name="T23" fmla="*/ 859 h 1118"/>
                    <a:gd name="T24" fmla="*/ 10 w 10"/>
                    <a:gd name="T25" fmla="*/ 830 h 1118"/>
                    <a:gd name="T26" fmla="*/ 0 w 10"/>
                    <a:gd name="T27" fmla="*/ 802 h 1118"/>
                    <a:gd name="T28" fmla="*/ 10 w 10"/>
                    <a:gd name="T29" fmla="*/ 830 h 1118"/>
                    <a:gd name="T30" fmla="*/ 0 w 10"/>
                    <a:gd name="T31" fmla="*/ 773 h 1118"/>
                    <a:gd name="T32" fmla="*/ 10 w 10"/>
                    <a:gd name="T33" fmla="*/ 745 h 1118"/>
                    <a:gd name="T34" fmla="*/ 10 w 10"/>
                    <a:gd name="T35" fmla="*/ 716 h 1118"/>
                    <a:gd name="T36" fmla="*/ 0 w 10"/>
                    <a:gd name="T37" fmla="*/ 688 h 1118"/>
                    <a:gd name="T38" fmla="*/ 10 w 10"/>
                    <a:gd name="T39" fmla="*/ 716 h 1118"/>
                    <a:gd name="T40" fmla="*/ 0 w 10"/>
                    <a:gd name="T41" fmla="*/ 659 h 1118"/>
                    <a:gd name="T42" fmla="*/ 10 w 10"/>
                    <a:gd name="T43" fmla="*/ 631 h 1118"/>
                    <a:gd name="T44" fmla="*/ 10 w 10"/>
                    <a:gd name="T45" fmla="*/ 603 h 1118"/>
                    <a:gd name="T46" fmla="*/ 0 w 10"/>
                    <a:gd name="T47" fmla="*/ 574 h 1118"/>
                    <a:gd name="T48" fmla="*/ 10 w 10"/>
                    <a:gd name="T49" fmla="*/ 603 h 1118"/>
                    <a:gd name="T50" fmla="*/ 0 w 10"/>
                    <a:gd name="T51" fmla="*/ 546 h 1118"/>
                    <a:gd name="T52" fmla="*/ 10 w 10"/>
                    <a:gd name="T53" fmla="*/ 517 h 1118"/>
                    <a:gd name="T54" fmla="*/ 10 w 10"/>
                    <a:gd name="T55" fmla="*/ 486 h 1118"/>
                    <a:gd name="T56" fmla="*/ 0 w 10"/>
                    <a:gd name="T57" fmla="*/ 458 h 1118"/>
                    <a:gd name="T58" fmla="*/ 10 w 10"/>
                    <a:gd name="T59" fmla="*/ 486 h 1118"/>
                    <a:gd name="T60" fmla="*/ 0 w 10"/>
                    <a:gd name="T61" fmla="*/ 429 h 1118"/>
                    <a:gd name="T62" fmla="*/ 10 w 10"/>
                    <a:gd name="T63" fmla="*/ 401 h 1118"/>
                    <a:gd name="T64" fmla="*/ 10 w 10"/>
                    <a:gd name="T65" fmla="*/ 372 h 1118"/>
                    <a:gd name="T66" fmla="*/ 0 w 10"/>
                    <a:gd name="T67" fmla="*/ 344 h 1118"/>
                    <a:gd name="T68" fmla="*/ 10 w 10"/>
                    <a:gd name="T69" fmla="*/ 372 h 1118"/>
                    <a:gd name="T70" fmla="*/ 0 w 10"/>
                    <a:gd name="T71" fmla="*/ 315 h 1118"/>
                    <a:gd name="T72" fmla="*/ 10 w 10"/>
                    <a:gd name="T73" fmla="*/ 287 h 1118"/>
                    <a:gd name="T74" fmla="*/ 10 w 10"/>
                    <a:gd name="T75" fmla="*/ 258 h 1118"/>
                    <a:gd name="T76" fmla="*/ 0 w 10"/>
                    <a:gd name="T77" fmla="*/ 230 h 1118"/>
                    <a:gd name="T78" fmla="*/ 10 w 10"/>
                    <a:gd name="T79" fmla="*/ 258 h 1118"/>
                    <a:gd name="T80" fmla="*/ 0 w 10"/>
                    <a:gd name="T81" fmla="*/ 201 h 1118"/>
                    <a:gd name="T82" fmla="*/ 10 w 10"/>
                    <a:gd name="T83" fmla="*/ 173 h 1118"/>
                    <a:gd name="T84" fmla="*/ 10 w 10"/>
                    <a:gd name="T85" fmla="*/ 144 h 1118"/>
                    <a:gd name="T86" fmla="*/ 0 w 10"/>
                    <a:gd name="T87" fmla="*/ 116 h 1118"/>
                    <a:gd name="T88" fmla="*/ 10 w 10"/>
                    <a:gd name="T89" fmla="*/ 144 h 1118"/>
                    <a:gd name="T90" fmla="*/ 0 w 10"/>
                    <a:gd name="T91" fmla="*/ 87 h 1118"/>
                    <a:gd name="T92" fmla="*/ 10 w 10"/>
                    <a:gd name="T93" fmla="*/ 57 h 1118"/>
                    <a:gd name="T94" fmla="*/ 10 w 10"/>
                    <a:gd name="T95" fmla="*/ 28 h 1118"/>
                    <a:gd name="T96" fmla="*/ 0 w 10"/>
                    <a:gd name="T97" fmla="*/ 0 h 1118"/>
                    <a:gd name="T98" fmla="*/ 10 w 10"/>
                    <a:gd name="T99" fmla="*/ 28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 h="1118">
                      <a:moveTo>
                        <a:pt x="10" y="1118"/>
                      </a:moveTo>
                      <a:lnTo>
                        <a:pt x="0" y="1118"/>
                      </a:lnTo>
                      <a:lnTo>
                        <a:pt x="0" y="1089"/>
                      </a:lnTo>
                      <a:lnTo>
                        <a:pt x="10" y="1089"/>
                      </a:lnTo>
                      <a:lnTo>
                        <a:pt x="10" y="1118"/>
                      </a:lnTo>
                      <a:close/>
                      <a:moveTo>
                        <a:pt x="10" y="1061"/>
                      </a:moveTo>
                      <a:lnTo>
                        <a:pt x="0" y="1061"/>
                      </a:lnTo>
                      <a:lnTo>
                        <a:pt x="0" y="1032"/>
                      </a:lnTo>
                      <a:lnTo>
                        <a:pt x="10" y="1032"/>
                      </a:lnTo>
                      <a:lnTo>
                        <a:pt x="10" y="1061"/>
                      </a:lnTo>
                      <a:close/>
                      <a:moveTo>
                        <a:pt x="10" y="1004"/>
                      </a:moveTo>
                      <a:lnTo>
                        <a:pt x="0" y="1004"/>
                      </a:lnTo>
                      <a:lnTo>
                        <a:pt x="0" y="975"/>
                      </a:lnTo>
                      <a:lnTo>
                        <a:pt x="10" y="975"/>
                      </a:lnTo>
                      <a:lnTo>
                        <a:pt x="10" y="1004"/>
                      </a:lnTo>
                      <a:close/>
                      <a:moveTo>
                        <a:pt x="10" y="944"/>
                      </a:moveTo>
                      <a:lnTo>
                        <a:pt x="0" y="944"/>
                      </a:lnTo>
                      <a:lnTo>
                        <a:pt x="0" y="916"/>
                      </a:lnTo>
                      <a:lnTo>
                        <a:pt x="10" y="916"/>
                      </a:lnTo>
                      <a:lnTo>
                        <a:pt x="10" y="944"/>
                      </a:lnTo>
                      <a:close/>
                      <a:moveTo>
                        <a:pt x="10" y="887"/>
                      </a:moveTo>
                      <a:lnTo>
                        <a:pt x="0" y="887"/>
                      </a:lnTo>
                      <a:lnTo>
                        <a:pt x="0" y="859"/>
                      </a:lnTo>
                      <a:lnTo>
                        <a:pt x="10" y="859"/>
                      </a:lnTo>
                      <a:lnTo>
                        <a:pt x="10" y="887"/>
                      </a:lnTo>
                      <a:close/>
                      <a:moveTo>
                        <a:pt x="10" y="830"/>
                      </a:moveTo>
                      <a:lnTo>
                        <a:pt x="0" y="830"/>
                      </a:lnTo>
                      <a:lnTo>
                        <a:pt x="0" y="802"/>
                      </a:lnTo>
                      <a:lnTo>
                        <a:pt x="10" y="802"/>
                      </a:lnTo>
                      <a:lnTo>
                        <a:pt x="10" y="830"/>
                      </a:lnTo>
                      <a:close/>
                      <a:moveTo>
                        <a:pt x="10" y="773"/>
                      </a:moveTo>
                      <a:lnTo>
                        <a:pt x="0" y="773"/>
                      </a:lnTo>
                      <a:lnTo>
                        <a:pt x="0" y="745"/>
                      </a:lnTo>
                      <a:lnTo>
                        <a:pt x="10" y="745"/>
                      </a:lnTo>
                      <a:lnTo>
                        <a:pt x="10" y="773"/>
                      </a:lnTo>
                      <a:close/>
                      <a:moveTo>
                        <a:pt x="10" y="716"/>
                      </a:moveTo>
                      <a:lnTo>
                        <a:pt x="0" y="716"/>
                      </a:lnTo>
                      <a:lnTo>
                        <a:pt x="0" y="688"/>
                      </a:lnTo>
                      <a:lnTo>
                        <a:pt x="10" y="688"/>
                      </a:lnTo>
                      <a:lnTo>
                        <a:pt x="10" y="716"/>
                      </a:lnTo>
                      <a:close/>
                      <a:moveTo>
                        <a:pt x="10" y="659"/>
                      </a:moveTo>
                      <a:lnTo>
                        <a:pt x="0" y="659"/>
                      </a:lnTo>
                      <a:lnTo>
                        <a:pt x="0" y="631"/>
                      </a:lnTo>
                      <a:lnTo>
                        <a:pt x="10" y="631"/>
                      </a:lnTo>
                      <a:lnTo>
                        <a:pt x="10" y="659"/>
                      </a:lnTo>
                      <a:close/>
                      <a:moveTo>
                        <a:pt x="10" y="603"/>
                      </a:moveTo>
                      <a:lnTo>
                        <a:pt x="0" y="603"/>
                      </a:lnTo>
                      <a:lnTo>
                        <a:pt x="0" y="574"/>
                      </a:lnTo>
                      <a:lnTo>
                        <a:pt x="10" y="574"/>
                      </a:lnTo>
                      <a:lnTo>
                        <a:pt x="10" y="603"/>
                      </a:lnTo>
                      <a:close/>
                      <a:moveTo>
                        <a:pt x="10" y="546"/>
                      </a:moveTo>
                      <a:lnTo>
                        <a:pt x="0" y="546"/>
                      </a:lnTo>
                      <a:lnTo>
                        <a:pt x="0" y="517"/>
                      </a:lnTo>
                      <a:lnTo>
                        <a:pt x="10" y="517"/>
                      </a:lnTo>
                      <a:lnTo>
                        <a:pt x="10" y="546"/>
                      </a:lnTo>
                      <a:close/>
                      <a:moveTo>
                        <a:pt x="10" y="486"/>
                      </a:moveTo>
                      <a:lnTo>
                        <a:pt x="0" y="486"/>
                      </a:lnTo>
                      <a:lnTo>
                        <a:pt x="0" y="458"/>
                      </a:lnTo>
                      <a:lnTo>
                        <a:pt x="10" y="458"/>
                      </a:lnTo>
                      <a:lnTo>
                        <a:pt x="10" y="486"/>
                      </a:lnTo>
                      <a:close/>
                      <a:moveTo>
                        <a:pt x="10" y="429"/>
                      </a:moveTo>
                      <a:lnTo>
                        <a:pt x="0" y="429"/>
                      </a:lnTo>
                      <a:lnTo>
                        <a:pt x="0" y="401"/>
                      </a:lnTo>
                      <a:lnTo>
                        <a:pt x="10" y="401"/>
                      </a:lnTo>
                      <a:lnTo>
                        <a:pt x="10" y="429"/>
                      </a:lnTo>
                      <a:close/>
                      <a:moveTo>
                        <a:pt x="10" y="372"/>
                      </a:moveTo>
                      <a:lnTo>
                        <a:pt x="0" y="372"/>
                      </a:lnTo>
                      <a:lnTo>
                        <a:pt x="0" y="344"/>
                      </a:lnTo>
                      <a:lnTo>
                        <a:pt x="10" y="344"/>
                      </a:lnTo>
                      <a:lnTo>
                        <a:pt x="10" y="372"/>
                      </a:lnTo>
                      <a:close/>
                      <a:moveTo>
                        <a:pt x="10" y="315"/>
                      </a:moveTo>
                      <a:lnTo>
                        <a:pt x="0" y="315"/>
                      </a:lnTo>
                      <a:lnTo>
                        <a:pt x="0" y="287"/>
                      </a:lnTo>
                      <a:lnTo>
                        <a:pt x="10" y="287"/>
                      </a:lnTo>
                      <a:lnTo>
                        <a:pt x="10" y="315"/>
                      </a:lnTo>
                      <a:close/>
                      <a:moveTo>
                        <a:pt x="10" y="258"/>
                      </a:moveTo>
                      <a:lnTo>
                        <a:pt x="0" y="258"/>
                      </a:lnTo>
                      <a:lnTo>
                        <a:pt x="0" y="230"/>
                      </a:lnTo>
                      <a:lnTo>
                        <a:pt x="10" y="230"/>
                      </a:lnTo>
                      <a:lnTo>
                        <a:pt x="10" y="258"/>
                      </a:lnTo>
                      <a:close/>
                      <a:moveTo>
                        <a:pt x="10" y="201"/>
                      </a:moveTo>
                      <a:lnTo>
                        <a:pt x="0" y="201"/>
                      </a:lnTo>
                      <a:lnTo>
                        <a:pt x="0" y="173"/>
                      </a:lnTo>
                      <a:lnTo>
                        <a:pt x="10" y="173"/>
                      </a:lnTo>
                      <a:lnTo>
                        <a:pt x="10" y="201"/>
                      </a:lnTo>
                      <a:close/>
                      <a:moveTo>
                        <a:pt x="10" y="144"/>
                      </a:moveTo>
                      <a:lnTo>
                        <a:pt x="0" y="144"/>
                      </a:lnTo>
                      <a:lnTo>
                        <a:pt x="0" y="116"/>
                      </a:lnTo>
                      <a:lnTo>
                        <a:pt x="10" y="116"/>
                      </a:lnTo>
                      <a:lnTo>
                        <a:pt x="10" y="144"/>
                      </a:lnTo>
                      <a:close/>
                      <a:moveTo>
                        <a:pt x="10" y="87"/>
                      </a:moveTo>
                      <a:lnTo>
                        <a:pt x="0" y="87"/>
                      </a:lnTo>
                      <a:lnTo>
                        <a:pt x="0" y="57"/>
                      </a:lnTo>
                      <a:lnTo>
                        <a:pt x="10" y="57"/>
                      </a:lnTo>
                      <a:lnTo>
                        <a:pt x="10" y="87"/>
                      </a:lnTo>
                      <a:close/>
                      <a:moveTo>
                        <a:pt x="10" y="28"/>
                      </a:moveTo>
                      <a:lnTo>
                        <a:pt x="0" y="28"/>
                      </a:lnTo>
                      <a:lnTo>
                        <a:pt x="0" y="0"/>
                      </a:lnTo>
                      <a:lnTo>
                        <a:pt x="10" y="0"/>
                      </a:lnTo>
                      <a:lnTo>
                        <a:pt x="10" y="28"/>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Freeform 1713"/>
                <p:cNvSpPr/>
                <p:nvPr/>
              </p:nvSpPr>
              <p:spPr bwMode="auto">
                <a:xfrm>
                  <a:off x="3690938" y="2573338"/>
                  <a:ext cx="30163" cy="30163"/>
                </a:xfrm>
                <a:custGeom>
                  <a:avLst/>
                  <a:gdLst>
                    <a:gd name="T0" fmla="*/ 10 w 19"/>
                    <a:gd name="T1" fmla="*/ 19 h 19"/>
                    <a:gd name="T2" fmla="*/ 0 w 19"/>
                    <a:gd name="T3" fmla="*/ 19 h 19"/>
                    <a:gd name="T4" fmla="*/ 0 w 19"/>
                    <a:gd name="T5" fmla="*/ 0 h 19"/>
                    <a:gd name="T6" fmla="*/ 19 w 19"/>
                    <a:gd name="T7" fmla="*/ 0 h 19"/>
                    <a:gd name="T8" fmla="*/ 19 w 19"/>
                    <a:gd name="T9" fmla="*/ 10 h 19"/>
                    <a:gd name="T10" fmla="*/ 10 w 19"/>
                    <a:gd name="T11" fmla="*/ 10 h 19"/>
                    <a:gd name="T12" fmla="*/ 10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0" y="19"/>
                      </a:moveTo>
                      <a:lnTo>
                        <a:pt x="0" y="19"/>
                      </a:lnTo>
                      <a:lnTo>
                        <a:pt x="0" y="0"/>
                      </a:lnTo>
                      <a:lnTo>
                        <a:pt x="19" y="0"/>
                      </a:lnTo>
                      <a:lnTo>
                        <a:pt x="19" y="10"/>
                      </a:lnTo>
                      <a:lnTo>
                        <a:pt x="10" y="10"/>
                      </a:lnTo>
                      <a:lnTo>
                        <a:pt x="10"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Rectangle 1714"/>
                <p:cNvSpPr>
                  <a:spLocks noChangeArrowheads="1"/>
                </p:cNvSpPr>
                <p:nvPr/>
              </p:nvSpPr>
              <p:spPr bwMode="auto">
                <a:xfrm>
                  <a:off x="8377238"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 name="Rectangle 1715"/>
                <p:cNvSpPr>
                  <a:spLocks noChangeArrowheads="1"/>
                </p:cNvSpPr>
                <p:nvPr/>
              </p:nvSpPr>
              <p:spPr bwMode="auto">
                <a:xfrm>
                  <a:off x="82867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Rectangle 1716"/>
                <p:cNvSpPr>
                  <a:spLocks noChangeArrowheads="1"/>
                </p:cNvSpPr>
                <p:nvPr/>
              </p:nvSpPr>
              <p:spPr bwMode="auto">
                <a:xfrm>
                  <a:off x="8196263"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 name="Rectangle 1717"/>
                <p:cNvSpPr>
                  <a:spLocks noChangeArrowheads="1"/>
                </p:cNvSpPr>
                <p:nvPr/>
              </p:nvSpPr>
              <p:spPr bwMode="auto">
                <a:xfrm>
                  <a:off x="81057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 name="Rectangle 1718"/>
                <p:cNvSpPr>
                  <a:spLocks noChangeArrowheads="1"/>
                </p:cNvSpPr>
                <p:nvPr/>
              </p:nvSpPr>
              <p:spPr bwMode="auto">
                <a:xfrm>
                  <a:off x="8016875"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 name="Rectangle 1719"/>
                <p:cNvSpPr>
                  <a:spLocks noChangeArrowheads="1"/>
                </p:cNvSpPr>
                <p:nvPr/>
              </p:nvSpPr>
              <p:spPr bwMode="auto">
                <a:xfrm>
                  <a:off x="79263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Rectangle 1720"/>
                <p:cNvSpPr>
                  <a:spLocks noChangeArrowheads="1"/>
                </p:cNvSpPr>
                <p:nvPr/>
              </p:nvSpPr>
              <p:spPr bwMode="auto">
                <a:xfrm>
                  <a:off x="783590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Rectangle 1721"/>
                <p:cNvSpPr>
                  <a:spLocks noChangeArrowheads="1"/>
                </p:cNvSpPr>
                <p:nvPr/>
              </p:nvSpPr>
              <p:spPr bwMode="auto">
                <a:xfrm>
                  <a:off x="7745413"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Rectangle 1722"/>
                <p:cNvSpPr>
                  <a:spLocks noChangeArrowheads="1"/>
                </p:cNvSpPr>
                <p:nvPr/>
              </p:nvSpPr>
              <p:spPr bwMode="auto">
                <a:xfrm>
                  <a:off x="765492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Rectangle 1723"/>
                <p:cNvSpPr>
                  <a:spLocks noChangeArrowheads="1"/>
                </p:cNvSpPr>
                <p:nvPr/>
              </p:nvSpPr>
              <p:spPr bwMode="auto">
                <a:xfrm>
                  <a:off x="75644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Rectangle 1724"/>
                <p:cNvSpPr>
                  <a:spLocks noChangeArrowheads="1"/>
                </p:cNvSpPr>
                <p:nvPr/>
              </p:nvSpPr>
              <p:spPr bwMode="auto">
                <a:xfrm>
                  <a:off x="74755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Rectangle 1725"/>
                <p:cNvSpPr>
                  <a:spLocks noChangeArrowheads="1"/>
                </p:cNvSpPr>
                <p:nvPr/>
              </p:nvSpPr>
              <p:spPr bwMode="auto">
                <a:xfrm>
                  <a:off x="73850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Rectangle 1726"/>
                <p:cNvSpPr>
                  <a:spLocks noChangeArrowheads="1"/>
                </p:cNvSpPr>
                <p:nvPr/>
              </p:nvSpPr>
              <p:spPr bwMode="auto">
                <a:xfrm>
                  <a:off x="72945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Rectangle 1727"/>
                <p:cNvSpPr>
                  <a:spLocks noChangeArrowheads="1"/>
                </p:cNvSpPr>
                <p:nvPr/>
              </p:nvSpPr>
              <p:spPr bwMode="auto">
                <a:xfrm>
                  <a:off x="7200900"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Rectangle 1728"/>
                <p:cNvSpPr>
                  <a:spLocks noChangeArrowheads="1"/>
                </p:cNvSpPr>
                <p:nvPr/>
              </p:nvSpPr>
              <p:spPr bwMode="auto">
                <a:xfrm>
                  <a:off x="711041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Rectangle 1729"/>
                <p:cNvSpPr>
                  <a:spLocks noChangeArrowheads="1"/>
                </p:cNvSpPr>
                <p:nvPr/>
              </p:nvSpPr>
              <p:spPr bwMode="auto">
                <a:xfrm>
                  <a:off x="701992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Rectangle 1730"/>
                <p:cNvSpPr>
                  <a:spLocks noChangeArrowheads="1"/>
                </p:cNvSpPr>
                <p:nvPr/>
              </p:nvSpPr>
              <p:spPr bwMode="auto">
                <a:xfrm>
                  <a:off x="69294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Rectangle 1731"/>
                <p:cNvSpPr>
                  <a:spLocks noChangeArrowheads="1"/>
                </p:cNvSpPr>
                <p:nvPr/>
              </p:nvSpPr>
              <p:spPr bwMode="auto">
                <a:xfrm>
                  <a:off x="68405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Rectangle 1732"/>
                <p:cNvSpPr>
                  <a:spLocks noChangeArrowheads="1"/>
                </p:cNvSpPr>
                <p:nvPr/>
              </p:nvSpPr>
              <p:spPr bwMode="auto">
                <a:xfrm>
                  <a:off x="67500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Rectangle 1733"/>
                <p:cNvSpPr>
                  <a:spLocks noChangeArrowheads="1"/>
                </p:cNvSpPr>
                <p:nvPr/>
              </p:nvSpPr>
              <p:spPr bwMode="auto">
                <a:xfrm>
                  <a:off x="66595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Rectangle 1734"/>
                <p:cNvSpPr>
                  <a:spLocks noChangeArrowheads="1"/>
                </p:cNvSpPr>
                <p:nvPr/>
              </p:nvSpPr>
              <p:spPr bwMode="auto">
                <a:xfrm>
                  <a:off x="65690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Rectangle 1735"/>
                <p:cNvSpPr>
                  <a:spLocks noChangeArrowheads="1"/>
                </p:cNvSpPr>
                <p:nvPr/>
              </p:nvSpPr>
              <p:spPr bwMode="auto">
                <a:xfrm>
                  <a:off x="64785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Rectangle 1736"/>
                <p:cNvSpPr>
                  <a:spLocks noChangeArrowheads="1"/>
                </p:cNvSpPr>
                <p:nvPr/>
              </p:nvSpPr>
              <p:spPr bwMode="auto">
                <a:xfrm>
                  <a:off x="63896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Rectangle 1737"/>
                <p:cNvSpPr>
                  <a:spLocks noChangeArrowheads="1"/>
                </p:cNvSpPr>
                <p:nvPr/>
              </p:nvSpPr>
              <p:spPr bwMode="auto">
                <a:xfrm>
                  <a:off x="52133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Rectangle 1738"/>
                <p:cNvSpPr>
                  <a:spLocks noChangeArrowheads="1"/>
                </p:cNvSpPr>
                <p:nvPr/>
              </p:nvSpPr>
              <p:spPr bwMode="auto">
                <a:xfrm>
                  <a:off x="49418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Rectangle 1739"/>
                <p:cNvSpPr>
                  <a:spLocks noChangeArrowheads="1"/>
                </p:cNvSpPr>
                <p:nvPr/>
              </p:nvSpPr>
              <p:spPr bwMode="auto">
                <a:xfrm>
                  <a:off x="4848225"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Rectangle 1740"/>
                <p:cNvSpPr>
                  <a:spLocks noChangeArrowheads="1"/>
                </p:cNvSpPr>
                <p:nvPr/>
              </p:nvSpPr>
              <p:spPr bwMode="auto">
                <a:xfrm>
                  <a:off x="47577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Rectangle 1741"/>
                <p:cNvSpPr>
                  <a:spLocks noChangeArrowheads="1"/>
                </p:cNvSpPr>
                <p:nvPr/>
              </p:nvSpPr>
              <p:spPr bwMode="auto">
                <a:xfrm>
                  <a:off x="46688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Rectangle 1742"/>
                <p:cNvSpPr>
                  <a:spLocks noChangeArrowheads="1"/>
                </p:cNvSpPr>
                <p:nvPr/>
              </p:nvSpPr>
              <p:spPr bwMode="auto">
                <a:xfrm>
                  <a:off x="45783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Rectangle 1743"/>
                <p:cNvSpPr>
                  <a:spLocks noChangeArrowheads="1"/>
                </p:cNvSpPr>
                <p:nvPr/>
              </p:nvSpPr>
              <p:spPr bwMode="auto">
                <a:xfrm>
                  <a:off x="44878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Rectangle 1744"/>
                <p:cNvSpPr>
                  <a:spLocks noChangeArrowheads="1"/>
                </p:cNvSpPr>
                <p:nvPr/>
              </p:nvSpPr>
              <p:spPr bwMode="auto">
                <a:xfrm>
                  <a:off x="43973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Rectangle 1745"/>
                <p:cNvSpPr>
                  <a:spLocks noChangeArrowheads="1"/>
                </p:cNvSpPr>
                <p:nvPr/>
              </p:nvSpPr>
              <p:spPr bwMode="auto">
                <a:xfrm>
                  <a:off x="43068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Rectangle 1746"/>
                <p:cNvSpPr>
                  <a:spLocks noChangeArrowheads="1"/>
                </p:cNvSpPr>
                <p:nvPr/>
              </p:nvSpPr>
              <p:spPr bwMode="auto">
                <a:xfrm>
                  <a:off x="42179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Rectangle 1747"/>
                <p:cNvSpPr>
                  <a:spLocks noChangeArrowheads="1"/>
                </p:cNvSpPr>
                <p:nvPr/>
              </p:nvSpPr>
              <p:spPr bwMode="auto">
                <a:xfrm>
                  <a:off x="412750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Rectangle 1748"/>
                <p:cNvSpPr>
                  <a:spLocks noChangeArrowheads="1"/>
                </p:cNvSpPr>
                <p:nvPr/>
              </p:nvSpPr>
              <p:spPr bwMode="auto">
                <a:xfrm>
                  <a:off x="403701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Rectangle 1749"/>
                <p:cNvSpPr>
                  <a:spLocks noChangeArrowheads="1"/>
                </p:cNvSpPr>
                <p:nvPr/>
              </p:nvSpPr>
              <p:spPr bwMode="auto">
                <a:xfrm>
                  <a:off x="3946525"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Rectangle 1750"/>
                <p:cNvSpPr>
                  <a:spLocks noChangeArrowheads="1"/>
                </p:cNvSpPr>
                <p:nvPr/>
              </p:nvSpPr>
              <p:spPr bwMode="auto">
                <a:xfrm>
                  <a:off x="38560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Rectangle 1751"/>
                <p:cNvSpPr>
                  <a:spLocks noChangeArrowheads="1"/>
                </p:cNvSpPr>
                <p:nvPr/>
              </p:nvSpPr>
              <p:spPr bwMode="auto">
                <a:xfrm>
                  <a:off x="3765550"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1752"/>
                <p:cNvSpPr/>
                <p:nvPr/>
              </p:nvSpPr>
              <p:spPr bwMode="auto">
                <a:xfrm>
                  <a:off x="8470900" y="2573338"/>
                  <a:ext cx="30163" cy="30163"/>
                </a:xfrm>
                <a:custGeom>
                  <a:avLst/>
                  <a:gdLst>
                    <a:gd name="T0" fmla="*/ 19 w 19"/>
                    <a:gd name="T1" fmla="*/ 19 h 19"/>
                    <a:gd name="T2" fmla="*/ 9 w 19"/>
                    <a:gd name="T3" fmla="*/ 19 h 19"/>
                    <a:gd name="T4" fmla="*/ 9 w 19"/>
                    <a:gd name="T5" fmla="*/ 10 h 19"/>
                    <a:gd name="T6" fmla="*/ 0 w 19"/>
                    <a:gd name="T7" fmla="*/ 10 h 19"/>
                    <a:gd name="T8" fmla="*/ 0 w 19"/>
                    <a:gd name="T9" fmla="*/ 0 h 19"/>
                    <a:gd name="T10" fmla="*/ 19 w 19"/>
                    <a:gd name="T11" fmla="*/ 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9" y="19"/>
                      </a:lnTo>
                      <a:lnTo>
                        <a:pt x="9" y="10"/>
                      </a:lnTo>
                      <a:lnTo>
                        <a:pt x="0" y="10"/>
                      </a:lnTo>
                      <a:lnTo>
                        <a:pt x="0" y="0"/>
                      </a:lnTo>
                      <a:lnTo>
                        <a:pt x="19" y="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1753"/>
                <p:cNvSpPr>
                  <a:spLocks noEditPoints="1"/>
                </p:cNvSpPr>
                <p:nvPr/>
              </p:nvSpPr>
              <p:spPr bwMode="auto">
                <a:xfrm>
                  <a:off x="8242740" y="2649661"/>
                  <a:ext cx="258024" cy="1775002"/>
                </a:xfrm>
                <a:custGeom>
                  <a:avLst/>
                  <a:gdLst>
                    <a:gd name="T0" fmla="*/ 0 w 10"/>
                    <a:gd name="T1" fmla="*/ 1118 h 1118"/>
                    <a:gd name="T2" fmla="*/ 10 w 10"/>
                    <a:gd name="T3" fmla="*/ 1089 h 1118"/>
                    <a:gd name="T4" fmla="*/ 10 w 10"/>
                    <a:gd name="T5" fmla="*/ 1061 h 1118"/>
                    <a:gd name="T6" fmla="*/ 0 w 10"/>
                    <a:gd name="T7" fmla="*/ 1032 h 1118"/>
                    <a:gd name="T8" fmla="*/ 10 w 10"/>
                    <a:gd name="T9" fmla="*/ 1061 h 1118"/>
                    <a:gd name="T10" fmla="*/ 0 w 10"/>
                    <a:gd name="T11" fmla="*/ 1004 h 1118"/>
                    <a:gd name="T12" fmla="*/ 10 w 10"/>
                    <a:gd name="T13" fmla="*/ 975 h 1118"/>
                    <a:gd name="T14" fmla="*/ 10 w 10"/>
                    <a:gd name="T15" fmla="*/ 944 h 1118"/>
                    <a:gd name="T16" fmla="*/ 0 w 10"/>
                    <a:gd name="T17" fmla="*/ 916 h 1118"/>
                    <a:gd name="T18" fmla="*/ 10 w 10"/>
                    <a:gd name="T19" fmla="*/ 944 h 1118"/>
                    <a:gd name="T20" fmla="*/ 0 w 10"/>
                    <a:gd name="T21" fmla="*/ 887 h 1118"/>
                    <a:gd name="T22" fmla="*/ 10 w 10"/>
                    <a:gd name="T23" fmla="*/ 859 h 1118"/>
                    <a:gd name="T24" fmla="*/ 10 w 10"/>
                    <a:gd name="T25" fmla="*/ 830 h 1118"/>
                    <a:gd name="T26" fmla="*/ 0 w 10"/>
                    <a:gd name="T27" fmla="*/ 802 h 1118"/>
                    <a:gd name="T28" fmla="*/ 10 w 10"/>
                    <a:gd name="T29" fmla="*/ 830 h 1118"/>
                    <a:gd name="T30" fmla="*/ 0 w 10"/>
                    <a:gd name="T31" fmla="*/ 773 h 1118"/>
                    <a:gd name="T32" fmla="*/ 10 w 10"/>
                    <a:gd name="T33" fmla="*/ 745 h 1118"/>
                    <a:gd name="T34" fmla="*/ 10 w 10"/>
                    <a:gd name="T35" fmla="*/ 716 h 1118"/>
                    <a:gd name="T36" fmla="*/ 0 w 10"/>
                    <a:gd name="T37" fmla="*/ 688 h 1118"/>
                    <a:gd name="T38" fmla="*/ 10 w 10"/>
                    <a:gd name="T39" fmla="*/ 716 h 1118"/>
                    <a:gd name="T40" fmla="*/ 0 w 10"/>
                    <a:gd name="T41" fmla="*/ 659 h 1118"/>
                    <a:gd name="T42" fmla="*/ 10 w 10"/>
                    <a:gd name="T43" fmla="*/ 631 h 1118"/>
                    <a:gd name="T44" fmla="*/ 10 w 10"/>
                    <a:gd name="T45" fmla="*/ 603 h 1118"/>
                    <a:gd name="T46" fmla="*/ 0 w 10"/>
                    <a:gd name="T47" fmla="*/ 574 h 1118"/>
                    <a:gd name="T48" fmla="*/ 10 w 10"/>
                    <a:gd name="T49" fmla="*/ 603 h 1118"/>
                    <a:gd name="T50" fmla="*/ 0 w 10"/>
                    <a:gd name="T51" fmla="*/ 546 h 1118"/>
                    <a:gd name="T52" fmla="*/ 10 w 10"/>
                    <a:gd name="T53" fmla="*/ 517 h 1118"/>
                    <a:gd name="T54" fmla="*/ 10 w 10"/>
                    <a:gd name="T55" fmla="*/ 486 h 1118"/>
                    <a:gd name="T56" fmla="*/ 0 w 10"/>
                    <a:gd name="T57" fmla="*/ 458 h 1118"/>
                    <a:gd name="T58" fmla="*/ 10 w 10"/>
                    <a:gd name="T59" fmla="*/ 486 h 1118"/>
                    <a:gd name="T60" fmla="*/ 0 w 10"/>
                    <a:gd name="T61" fmla="*/ 429 h 1118"/>
                    <a:gd name="T62" fmla="*/ 10 w 10"/>
                    <a:gd name="T63" fmla="*/ 401 h 1118"/>
                    <a:gd name="T64" fmla="*/ 10 w 10"/>
                    <a:gd name="T65" fmla="*/ 372 h 1118"/>
                    <a:gd name="T66" fmla="*/ 0 w 10"/>
                    <a:gd name="T67" fmla="*/ 344 h 1118"/>
                    <a:gd name="T68" fmla="*/ 10 w 10"/>
                    <a:gd name="T69" fmla="*/ 372 h 1118"/>
                    <a:gd name="T70" fmla="*/ 0 w 10"/>
                    <a:gd name="T71" fmla="*/ 315 h 1118"/>
                    <a:gd name="T72" fmla="*/ 10 w 10"/>
                    <a:gd name="T73" fmla="*/ 287 h 1118"/>
                    <a:gd name="T74" fmla="*/ 10 w 10"/>
                    <a:gd name="T75" fmla="*/ 258 h 1118"/>
                    <a:gd name="T76" fmla="*/ 0 w 10"/>
                    <a:gd name="T77" fmla="*/ 230 h 1118"/>
                    <a:gd name="T78" fmla="*/ 10 w 10"/>
                    <a:gd name="T79" fmla="*/ 258 h 1118"/>
                    <a:gd name="T80" fmla="*/ 0 w 10"/>
                    <a:gd name="T81" fmla="*/ 201 h 1118"/>
                    <a:gd name="T82" fmla="*/ 10 w 10"/>
                    <a:gd name="T83" fmla="*/ 173 h 1118"/>
                    <a:gd name="T84" fmla="*/ 10 w 10"/>
                    <a:gd name="T85" fmla="*/ 144 h 1118"/>
                    <a:gd name="T86" fmla="*/ 0 w 10"/>
                    <a:gd name="T87" fmla="*/ 116 h 1118"/>
                    <a:gd name="T88" fmla="*/ 10 w 10"/>
                    <a:gd name="T89" fmla="*/ 144 h 1118"/>
                    <a:gd name="T90" fmla="*/ 0 w 10"/>
                    <a:gd name="T91" fmla="*/ 87 h 1118"/>
                    <a:gd name="T92" fmla="*/ 10 w 10"/>
                    <a:gd name="T93" fmla="*/ 57 h 1118"/>
                    <a:gd name="T94" fmla="*/ 10 w 10"/>
                    <a:gd name="T95" fmla="*/ 28 h 1118"/>
                    <a:gd name="T96" fmla="*/ 0 w 10"/>
                    <a:gd name="T97" fmla="*/ 0 h 1118"/>
                    <a:gd name="T98" fmla="*/ 10 w 10"/>
                    <a:gd name="T99" fmla="*/ 28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 h="1118">
                      <a:moveTo>
                        <a:pt x="10" y="1118"/>
                      </a:moveTo>
                      <a:lnTo>
                        <a:pt x="0" y="1118"/>
                      </a:lnTo>
                      <a:lnTo>
                        <a:pt x="0" y="1089"/>
                      </a:lnTo>
                      <a:lnTo>
                        <a:pt x="10" y="1089"/>
                      </a:lnTo>
                      <a:lnTo>
                        <a:pt x="10" y="1118"/>
                      </a:lnTo>
                      <a:close/>
                      <a:moveTo>
                        <a:pt x="10" y="1061"/>
                      </a:moveTo>
                      <a:lnTo>
                        <a:pt x="0" y="1061"/>
                      </a:lnTo>
                      <a:lnTo>
                        <a:pt x="0" y="1032"/>
                      </a:lnTo>
                      <a:lnTo>
                        <a:pt x="10" y="1032"/>
                      </a:lnTo>
                      <a:lnTo>
                        <a:pt x="10" y="1061"/>
                      </a:lnTo>
                      <a:close/>
                      <a:moveTo>
                        <a:pt x="10" y="1004"/>
                      </a:moveTo>
                      <a:lnTo>
                        <a:pt x="0" y="1004"/>
                      </a:lnTo>
                      <a:lnTo>
                        <a:pt x="0" y="975"/>
                      </a:lnTo>
                      <a:lnTo>
                        <a:pt x="10" y="975"/>
                      </a:lnTo>
                      <a:lnTo>
                        <a:pt x="10" y="1004"/>
                      </a:lnTo>
                      <a:close/>
                      <a:moveTo>
                        <a:pt x="10" y="944"/>
                      </a:moveTo>
                      <a:lnTo>
                        <a:pt x="0" y="944"/>
                      </a:lnTo>
                      <a:lnTo>
                        <a:pt x="0" y="916"/>
                      </a:lnTo>
                      <a:lnTo>
                        <a:pt x="10" y="916"/>
                      </a:lnTo>
                      <a:lnTo>
                        <a:pt x="10" y="944"/>
                      </a:lnTo>
                      <a:close/>
                      <a:moveTo>
                        <a:pt x="10" y="887"/>
                      </a:moveTo>
                      <a:lnTo>
                        <a:pt x="0" y="887"/>
                      </a:lnTo>
                      <a:lnTo>
                        <a:pt x="0" y="859"/>
                      </a:lnTo>
                      <a:lnTo>
                        <a:pt x="10" y="859"/>
                      </a:lnTo>
                      <a:lnTo>
                        <a:pt x="10" y="887"/>
                      </a:lnTo>
                      <a:close/>
                      <a:moveTo>
                        <a:pt x="10" y="830"/>
                      </a:moveTo>
                      <a:lnTo>
                        <a:pt x="0" y="830"/>
                      </a:lnTo>
                      <a:lnTo>
                        <a:pt x="0" y="802"/>
                      </a:lnTo>
                      <a:lnTo>
                        <a:pt x="10" y="802"/>
                      </a:lnTo>
                      <a:lnTo>
                        <a:pt x="10" y="830"/>
                      </a:lnTo>
                      <a:close/>
                      <a:moveTo>
                        <a:pt x="10" y="773"/>
                      </a:moveTo>
                      <a:lnTo>
                        <a:pt x="0" y="773"/>
                      </a:lnTo>
                      <a:lnTo>
                        <a:pt x="0" y="745"/>
                      </a:lnTo>
                      <a:lnTo>
                        <a:pt x="10" y="745"/>
                      </a:lnTo>
                      <a:lnTo>
                        <a:pt x="10" y="773"/>
                      </a:lnTo>
                      <a:close/>
                      <a:moveTo>
                        <a:pt x="10" y="716"/>
                      </a:moveTo>
                      <a:lnTo>
                        <a:pt x="0" y="716"/>
                      </a:lnTo>
                      <a:lnTo>
                        <a:pt x="0" y="688"/>
                      </a:lnTo>
                      <a:lnTo>
                        <a:pt x="10" y="688"/>
                      </a:lnTo>
                      <a:lnTo>
                        <a:pt x="10" y="716"/>
                      </a:lnTo>
                      <a:close/>
                      <a:moveTo>
                        <a:pt x="10" y="659"/>
                      </a:moveTo>
                      <a:lnTo>
                        <a:pt x="0" y="659"/>
                      </a:lnTo>
                      <a:lnTo>
                        <a:pt x="0" y="631"/>
                      </a:lnTo>
                      <a:lnTo>
                        <a:pt x="10" y="631"/>
                      </a:lnTo>
                      <a:lnTo>
                        <a:pt x="10" y="659"/>
                      </a:lnTo>
                      <a:close/>
                      <a:moveTo>
                        <a:pt x="10" y="603"/>
                      </a:moveTo>
                      <a:lnTo>
                        <a:pt x="0" y="603"/>
                      </a:lnTo>
                      <a:lnTo>
                        <a:pt x="0" y="574"/>
                      </a:lnTo>
                      <a:lnTo>
                        <a:pt x="10" y="574"/>
                      </a:lnTo>
                      <a:lnTo>
                        <a:pt x="10" y="603"/>
                      </a:lnTo>
                      <a:close/>
                      <a:moveTo>
                        <a:pt x="10" y="546"/>
                      </a:moveTo>
                      <a:lnTo>
                        <a:pt x="0" y="546"/>
                      </a:lnTo>
                      <a:lnTo>
                        <a:pt x="0" y="517"/>
                      </a:lnTo>
                      <a:lnTo>
                        <a:pt x="10" y="517"/>
                      </a:lnTo>
                      <a:lnTo>
                        <a:pt x="10" y="546"/>
                      </a:lnTo>
                      <a:close/>
                      <a:moveTo>
                        <a:pt x="10" y="486"/>
                      </a:moveTo>
                      <a:lnTo>
                        <a:pt x="0" y="486"/>
                      </a:lnTo>
                      <a:lnTo>
                        <a:pt x="0" y="458"/>
                      </a:lnTo>
                      <a:lnTo>
                        <a:pt x="10" y="458"/>
                      </a:lnTo>
                      <a:lnTo>
                        <a:pt x="10" y="486"/>
                      </a:lnTo>
                      <a:close/>
                      <a:moveTo>
                        <a:pt x="10" y="429"/>
                      </a:moveTo>
                      <a:lnTo>
                        <a:pt x="0" y="429"/>
                      </a:lnTo>
                      <a:lnTo>
                        <a:pt x="0" y="401"/>
                      </a:lnTo>
                      <a:lnTo>
                        <a:pt x="10" y="401"/>
                      </a:lnTo>
                      <a:lnTo>
                        <a:pt x="10" y="429"/>
                      </a:lnTo>
                      <a:close/>
                      <a:moveTo>
                        <a:pt x="10" y="372"/>
                      </a:moveTo>
                      <a:lnTo>
                        <a:pt x="0" y="372"/>
                      </a:lnTo>
                      <a:lnTo>
                        <a:pt x="0" y="344"/>
                      </a:lnTo>
                      <a:lnTo>
                        <a:pt x="10" y="344"/>
                      </a:lnTo>
                      <a:lnTo>
                        <a:pt x="10" y="372"/>
                      </a:lnTo>
                      <a:close/>
                      <a:moveTo>
                        <a:pt x="10" y="315"/>
                      </a:moveTo>
                      <a:lnTo>
                        <a:pt x="0" y="315"/>
                      </a:lnTo>
                      <a:lnTo>
                        <a:pt x="0" y="287"/>
                      </a:lnTo>
                      <a:lnTo>
                        <a:pt x="10" y="287"/>
                      </a:lnTo>
                      <a:lnTo>
                        <a:pt x="10" y="315"/>
                      </a:lnTo>
                      <a:close/>
                      <a:moveTo>
                        <a:pt x="10" y="258"/>
                      </a:moveTo>
                      <a:lnTo>
                        <a:pt x="0" y="258"/>
                      </a:lnTo>
                      <a:lnTo>
                        <a:pt x="0" y="230"/>
                      </a:lnTo>
                      <a:lnTo>
                        <a:pt x="10" y="230"/>
                      </a:lnTo>
                      <a:lnTo>
                        <a:pt x="10" y="258"/>
                      </a:lnTo>
                      <a:close/>
                      <a:moveTo>
                        <a:pt x="10" y="201"/>
                      </a:moveTo>
                      <a:lnTo>
                        <a:pt x="0" y="201"/>
                      </a:lnTo>
                      <a:lnTo>
                        <a:pt x="0" y="173"/>
                      </a:lnTo>
                      <a:lnTo>
                        <a:pt x="10" y="173"/>
                      </a:lnTo>
                      <a:lnTo>
                        <a:pt x="10" y="201"/>
                      </a:lnTo>
                      <a:close/>
                      <a:moveTo>
                        <a:pt x="10" y="144"/>
                      </a:moveTo>
                      <a:lnTo>
                        <a:pt x="0" y="144"/>
                      </a:lnTo>
                      <a:lnTo>
                        <a:pt x="0" y="116"/>
                      </a:lnTo>
                      <a:lnTo>
                        <a:pt x="10" y="116"/>
                      </a:lnTo>
                      <a:lnTo>
                        <a:pt x="10" y="144"/>
                      </a:lnTo>
                      <a:close/>
                      <a:moveTo>
                        <a:pt x="10" y="87"/>
                      </a:moveTo>
                      <a:lnTo>
                        <a:pt x="0" y="87"/>
                      </a:lnTo>
                      <a:lnTo>
                        <a:pt x="0" y="57"/>
                      </a:lnTo>
                      <a:lnTo>
                        <a:pt x="10" y="57"/>
                      </a:lnTo>
                      <a:lnTo>
                        <a:pt x="10" y="87"/>
                      </a:lnTo>
                      <a:close/>
                      <a:moveTo>
                        <a:pt x="10" y="28"/>
                      </a:moveTo>
                      <a:lnTo>
                        <a:pt x="0" y="28"/>
                      </a:lnTo>
                      <a:lnTo>
                        <a:pt x="0" y="0"/>
                      </a:lnTo>
                      <a:lnTo>
                        <a:pt x="10" y="0"/>
                      </a:lnTo>
                      <a:lnTo>
                        <a:pt x="10" y="28"/>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1754"/>
                <p:cNvSpPr/>
                <p:nvPr/>
              </p:nvSpPr>
              <p:spPr bwMode="auto">
                <a:xfrm>
                  <a:off x="4987925" y="2425701"/>
                  <a:ext cx="274638" cy="26988"/>
                </a:xfrm>
                <a:custGeom>
                  <a:avLst/>
                  <a:gdLst>
                    <a:gd name="T0" fmla="*/ 73 w 73"/>
                    <a:gd name="T1" fmla="*/ 7 h 7"/>
                    <a:gd name="T2" fmla="*/ 0 w 73"/>
                    <a:gd name="T3" fmla="*/ 0 h 7"/>
                    <a:gd name="T4" fmla="*/ 73 w 73"/>
                    <a:gd name="T5" fmla="*/ 7 h 7"/>
                  </a:gdLst>
                  <a:ahLst/>
                  <a:cxnLst>
                    <a:cxn ang="0">
                      <a:pos x="T0" y="T1"/>
                    </a:cxn>
                    <a:cxn ang="0">
                      <a:pos x="T2" y="T3"/>
                    </a:cxn>
                    <a:cxn ang="0">
                      <a:pos x="T4" y="T5"/>
                    </a:cxn>
                  </a:cxnLst>
                  <a:rect l="0" t="0" r="r" b="b"/>
                  <a:pathLst>
                    <a:path w="73" h="7">
                      <a:moveTo>
                        <a:pt x="73" y="7"/>
                      </a:moveTo>
                      <a:cubicBezTo>
                        <a:pt x="51" y="5"/>
                        <a:pt x="27" y="3"/>
                        <a:pt x="0" y="0"/>
                      </a:cubicBezTo>
                      <a:cubicBezTo>
                        <a:pt x="27" y="3"/>
                        <a:pt x="51" y="5"/>
                        <a:pt x="73" y="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1755"/>
                <p:cNvSpPr/>
                <p:nvPr/>
              </p:nvSpPr>
              <p:spPr bwMode="auto">
                <a:xfrm>
                  <a:off x="3800475" y="2474913"/>
                  <a:ext cx="577850" cy="65088"/>
                </a:xfrm>
                <a:custGeom>
                  <a:avLst/>
                  <a:gdLst>
                    <a:gd name="T0" fmla="*/ 11 w 154"/>
                    <a:gd name="T1" fmla="*/ 17 h 17"/>
                    <a:gd name="T2" fmla="*/ 154 w 154"/>
                    <a:gd name="T3" fmla="*/ 0 h 17"/>
                    <a:gd name="T4" fmla="*/ 135 w 154"/>
                    <a:gd name="T5" fmla="*/ 0 h 17"/>
                    <a:gd name="T6" fmla="*/ 0 w 154"/>
                    <a:gd name="T7" fmla="*/ 17 h 17"/>
                    <a:gd name="T8" fmla="*/ 11 w 154"/>
                    <a:gd name="T9" fmla="*/ 17 h 17"/>
                  </a:gdLst>
                  <a:ahLst/>
                  <a:cxnLst>
                    <a:cxn ang="0">
                      <a:pos x="T0" y="T1"/>
                    </a:cxn>
                    <a:cxn ang="0">
                      <a:pos x="T2" y="T3"/>
                    </a:cxn>
                    <a:cxn ang="0">
                      <a:pos x="T4" y="T5"/>
                    </a:cxn>
                    <a:cxn ang="0">
                      <a:pos x="T6" y="T7"/>
                    </a:cxn>
                    <a:cxn ang="0">
                      <a:pos x="T8" y="T9"/>
                    </a:cxn>
                  </a:cxnLst>
                  <a:rect l="0" t="0" r="r" b="b"/>
                  <a:pathLst>
                    <a:path w="154" h="17">
                      <a:moveTo>
                        <a:pt x="11" y="17"/>
                      </a:moveTo>
                      <a:cubicBezTo>
                        <a:pt x="40" y="10"/>
                        <a:pt x="87" y="1"/>
                        <a:pt x="154" y="0"/>
                      </a:cubicBezTo>
                      <a:cubicBezTo>
                        <a:pt x="148" y="0"/>
                        <a:pt x="141" y="0"/>
                        <a:pt x="135" y="0"/>
                      </a:cubicBezTo>
                      <a:cubicBezTo>
                        <a:pt x="69" y="0"/>
                        <a:pt x="25" y="10"/>
                        <a:pt x="0" y="17"/>
                      </a:cubicBezTo>
                      <a:cubicBezTo>
                        <a:pt x="4" y="17"/>
                        <a:pt x="7" y="17"/>
                        <a:pt x="11" y="1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1756"/>
                <p:cNvSpPr/>
                <p:nvPr/>
              </p:nvSpPr>
              <p:spPr bwMode="auto">
                <a:xfrm>
                  <a:off x="5716588" y="2384426"/>
                  <a:ext cx="582613" cy="246063"/>
                </a:xfrm>
                <a:custGeom>
                  <a:avLst/>
                  <a:gdLst>
                    <a:gd name="T0" fmla="*/ 110 w 155"/>
                    <a:gd name="T1" fmla="*/ 27 h 65"/>
                    <a:gd name="T2" fmla="*/ 99 w 155"/>
                    <a:gd name="T3" fmla="*/ 0 h 65"/>
                    <a:gd name="T4" fmla="*/ 34 w 155"/>
                    <a:gd name="T5" fmla="*/ 18 h 65"/>
                    <a:gd name="T6" fmla="*/ 40 w 155"/>
                    <a:gd name="T7" fmla="*/ 27 h 65"/>
                    <a:gd name="T8" fmla="*/ 57 w 155"/>
                    <a:gd name="T9" fmla="*/ 36 h 65"/>
                    <a:gd name="T10" fmla="*/ 79 w 155"/>
                    <a:gd name="T11" fmla="*/ 49 h 65"/>
                    <a:gd name="T12" fmla="*/ 79 w 155"/>
                    <a:gd name="T13" fmla="*/ 51 h 65"/>
                    <a:gd name="T14" fmla="*/ 77 w 155"/>
                    <a:gd name="T15" fmla="*/ 52 h 65"/>
                    <a:gd name="T16" fmla="*/ 0 w 155"/>
                    <a:gd name="T17" fmla="*/ 64 h 65"/>
                    <a:gd name="T18" fmla="*/ 155 w 155"/>
                    <a:gd name="T19" fmla="*/ 49 h 65"/>
                    <a:gd name="T20" fmla="*/ 110 w 155"/>
                    <a:gd name="T21" fmla="*/ 2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65">
                      <a:moveTo>
                        <a:pt x="110" y="27"/>
                      </a:moveTo>
                      <a:cubicBezTo>
                        <a:pt x="98" y="19"/>
                        <a:pt x="99" y="0"/>
                        <a:pt x="99" y="0"/>
                      </a:cubicBezTo>
                      <a:cubicBezTo>
                        <a:pt x="78" y="7"/>
                        <a:pt x="60" y="13"/>
                        <a:pt x="34" y="18"/>
                      </a:cubicBezTo>
                      <a:cubicBezTo>
                        <a:pt x="35" y="21"/>
                        <a:pt x="37" y="25"/>
                        <a:pt x="40" y="27"/>
                      </a:cubicBezTo>
                      <a:cubicBezTo>
                        <a:pt x="43" y="30"/>
                        <a:pt x="50" y="33"/>
                        <a:pt x="57" y="36"/>
                      </a:cubicBezTo>
                      <a:cubicBezTo>
                        <a:pt x="68" y="40"/>
                        <a:pt x="77" y="43"/>
                        <a:pt x="79" y="49"/>
                      </a:cubicBezTo>
                      <a:cubicBezTo>
                        <a:pt x="79" y="51"/>
                        <a:pt x="79" y="51"/>
                        <a:pt x="79" y="51"/>
                      </a:cubicBezTo>
                      <a:cubicBezTo>
                        <a:pt x="77" y="52"/>
                        <a:pt x="77" y="52"/>
                        <a:pt x="77" y="52"/>
                      </a:cubicBezTo>
                      <a:cubicBezTo>
                        <a:pt x="76" y="52"/>
                        <a:pt x="51" y="60"/>
                        <a:pt x="0" y="64"/>
                      </a:cubicBezTo>
                      <a:cubicBezTo>
                        <a:pt x="108" y="65"/>
                        <a:pt x="155" y="49"/>
                        <a:pt x="155" y="49"/>
                      </a:cubicBezTo>
                      <a:cubicBezTo>
                        <a:pt x="150" y="37"/>
                        <a:pt x="122" y="34"/>
                        <a:pt x="110" y="2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1757"/>
                <p:cNvSpPr/>
                <p:nvPr/>
              </p:nvSpPr>
              <p:spPr bwMode="auto">
                <a:xfrm>
                  <a:off x="3638550" y="2287588"/>
                  <a:ext cx="2070100" cy="241300"/>
                </a:xfrm>
                <a:custGeom>
                  <a:avLst/>
                  <a:gdLst>
                    <a:gd name="T0" fmla="*/ 539 w 551"/>
                    <a:gd name="T1" fmla="*/ 32 h 64"/>
                    <a:gd name="T2" fmla="*/ 530 w 551"/>
                    <a:gd name="T3" fmla="*/ 6 h 64"/>
                    <a:gd name="T4" fmla="*/ 287 w 551"/>
                    <a:gd name="T5" fmla="*/ 18 h 64"/>
                    <a:gd name="T6" fmla="*/ 0 w 551"/>
                    <a:gd name="T7" fmla="*/ 64 h 64"/>
                    <a:gd name="T8" fmla="*/ 0 w 551"/>
                    <a:gd name="T9" fmla="*/ 64 h 64"/>
                    <a:gd name="T10" fmla="*/ 56 w 551"/>
                    <a:gd name="T11" fmla="*/ 44 h 64"/>
                    <a:gd name="T12" fmla="*/ 217 w 551"/>
                    <a:gd name="T13" fmla="*/ 24 h 64"/>
                    <a:gd name="T14" fmla="*/ 315 w 551"/>
                    <a:gd name="T15" fmla="*/ 31 h 64"/>
                    <a:gd name="T16" fmla="*/ 482 w 551"/>
                    <a:gd name="T17" fmla="*/ 46 h 64"/>
                    <a:gd name="T18" fmla="*/ 551 w 551"/>
                    <a:gd name="T19" fmla="*/ 38 h 64"/>
                    <a:gd name="T20" fmla="*/ 539 w 551"/>
                    <a:gd name="T21"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1" h="64">
                      <a:moveTo>
                        <a:pt x="539" y="32"/>
                      </a:moveTo>
                      <a:cubicBezTo>
                        <a:pt x="530" y="25"/>
                        <a:pt x="530" y="6"/>
                        <a:pt x="530" y="6"/>
                      </a:cubicBezTo>
                      <a:cubicBezTo>
                        <a:pt x="497" y="24"/>
                        <a:pt x="461" y="39"/>
                        <a:pt x="287" y="18"/>
                      </a:cubicBezTo>
                      <a:cubicBezTo>
                        <a:pt x="131" y="0"/>
                        <a:pt x="21" y="53"/>
                        <a:pt x="0" y="64"/>
                      </a:cubicBezTo>
                      <a:cubicBezTo>
                        <a:pt x="0" y="64"/>
                        <a:pt x="0" y="64"/>
                        <a:pt x="0" y="64"/>
                      </a:cubicBezTo>
                      <a:cubicBezTo>
                        <a:pt x="10" y="60"/>
                        <a:pt x="31" y="50"/>
                        <a:pt x="56" y="44"/>
                      </a:cubicBezTo>
                      <a:cubicBezTo>
                        <a:pt x="90" y="35"/>
                        <a:pt x="147" y="24"/>
                        <a:pt x="217" y="24"/>
                      </a:cubicBezTo>
                      <a:cubicBezTo>
                        <a:pt x="249" y="24"/>
                        <a:pt x="282" y="26"/>
                        <a:pt x="315" y="31"/>
                      </a:cubicBezTo>
                      <a:cubicBezTo>
                        <a:pt x="387" y="41"/>
                        <a:pt x="442" y="46"/>
                        <a:pt x="482" y="46"/>
                      </a:cubicBezTo>
                      <a:cubicBezTo>
                        <a:pt x="514" y="46"/>
                        <a:pt x="535" y="43"/>
                        <a:pt x="551" y="38"/>
                      </a:cubicBezTo>
                      <a:cubicBezTo>
                        <a:pt x="546" y="36"/>
                        <a:pt x="541" y="34"/>
                        <a:pt x="539" y="32"/>
                      </a:cubicBez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1758"/>
                <p:cNvSpPr/>
                <p:nvPr/>
              </p:nvSpPr>
              <p:spPr bwMode="auto">
                <a:xfrm>
                  <a:off x="3638550" y="2324101"/>
                  <a:ext cx="2363788" cy="312738"/>
                </a:xfrm>
                <a:custGeom>
                  <a:avLst/>
                  <a:gdLst>
                    <a:gd name="T0" fmla="*/ 591 w 629"/>
                    <a:gd name="T1" fmla="*/ 45 h 83"/>
                    <a:gd name="T2" fmla="*/ 581 w 629"/>
                    <a:gd name="T3" fmla="*/ 19 h 83"/>
                    <a:gd name="T4" fmla="*/ 315 w 629"/>
                    <a:gd name="T5" fmla="*/ 23 h 83"/>
                    <a:gd name="T6" fmla="*/ 0 w 629"/>
                    <a:gd name="T7" fmla="*/ 55 h 83"/>
                    <a:gd name="T8" fmla="*/ 0 w 629"/>
                    <a:gd name="T9" fmla="*/ 57 h 83"/>
                    <a:gd name="T10" fmla="*/ 2 w 629"/>
                    <a:gd name="T11" fmla="*/ 58 h 83"/>
                    <a:gd name="T12" fmla="*/ 5 w 629"/>
                    <a:gd name="T13" fmla="*/ 58 h 83"/>
                    <a:gd name="T14" fmla="*/ 5 w 629"/>
                    <a:gd name="T15" fmla="*/ 58 h 83"/>
                    <a:gd name="T16" fmla="*/ 5 w 629"/>
                    <a:gd name="T17" fmla="*/ 58 h 83"/>
                    <a:gd name="T18" fmla="*/ 35 w 629"/>
                    <a:gd name="T19" fmla="*/ 57 h 83"/>
                    <a:gd name="T20" fmla="*/ 216 w 629"/>
                    <a:gd name="T21" fmla="*/ 38 h 83"/>
                    <a:gd name="T22" fmla="*/ 466 w 629"/>
                    <a:gd name="T23" fmla="*/ 78 h 83"/>
                    <a:gd name="T24" fmla="*/ 629 w 629"/>
                    <a:gd name="T25" fmla="*/ 65 h 83"/>
                    <a:gd name="T26" fmla="*/ 591 w 629"/>
                    <a:gd name="T2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9" h="83">
                      <a:moveTo>
                        <a:pt x="591" y="45"/>
                      </a:moveTo>
                      <a:cubicBezTo>
                        <a:pt x="582" y="38"/>
                        <a:pt x="581" y="19"/>
                        <a:pt x="581" y="19"/>
                      </a:cubicBezTo>
                      <a:cubicBezTo>
                        <a:pt x="545" y="36"/>
                        <a:pt x="506" y="50"/>
                        <a:pt x="315" y="23"/>
                      </a:cubicBezTo>
                      <a:cubicBezTo>
                        <a:pt x="141" y="0"/>
                        <a:pt x="21" y="46"/>
                        <a:pt x="0" y="55"/>
                      </a:cubicBezTo>
                      <a:cubicBezTo>
                        <a:pt x="0" y="56"/>
                        <a:pt x="0" y="56"/>
                        <a:pt x="0" y="57"/>
                      </a:cubicBezTo>
                      <a:cubicBezTo>
                        <a:pt x="2" y="58"/>
                        <a:pt x="2" y="58"/>
                        <a:pt x="2" y="58"/>
                      </a:cubicBezTo>
                      <a:cubicBezTo>
                        <a:pt x="3" y="58"/>
                        <a:pt x="4" y="58"/>
                        <a:pt x="5" y="58"/>
                      </a:cubicBezTo>
                      <a:cubicBezTo>
                        <a:pt x="5" y="58"/>
                        <a:pt x="5" y="58"/>
                        <a:pt x="5" y="58"/>
                      </a:cubicBezTo>
                      <a:cubicBezTo>
                        <a:pt x="5" y="58"/>
                        <a:pt x="5" y="58"/>
                        <a:pt x="5" y="58"/>
                      </a:cubicBezTo>
                      <a:cubicBezTo>
                        <a:pt x="15" y="57"/>
                        <a:pt x="25" y="56"/>
                        <a:pt x="35" y="57"/>
                      </a:cubicBezTo>
                      <a:cubicBezTo>
                        <a:pt x="63" y="48"/>
                        <a:pt x="120" y="33"/>
                        <a:pt x="216" y="38"/>
                      </a:cubicBezTo>
                      <a:cubicBezTo>
                        <a:pt x="336" y="45"/>
                        <a:pt x="383" y="75"/>
                        <a:pt x="466" y="78"/>
                      </a:cubicBezTo>
                      <a:cubicBezTo>
                        <a:pt x="578" y="83"/>
                        <a:pt x="629" y="65"/>
                        <a:pt x="629" y="65"/>
                      </a:cubicBezTo>
                      <a:cubicBezTo>
                        <a:pt x="627" y="58"/>
                        <a:pt x="600" y="52"/>
                        <a:pt x="591" y="45"/>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1763"/>
                <p:cNvSpPr/>
                <p:nvPr/>
              </p:nvSpPr>
              <p:spPr bwMode="auto">
                <a:xfrm>
                  <a:off x="3638550" y="2524126"/>
                  <a:ext cx="4911725" cy="2024063"/>
                </a:xfrm>
                <a:custGeom>
                  <a:avLst/>
                  <a:gdLst>
                    <a:gd name="T0" fmla="*/ 671 w 1307"/>
                    <a:gd name="T1" fmla="*/ 0 h 537"/>
                    <a:gd name="T2" fmla="*/ 673 w 1307"/>
                    <a:gd name="T3" fmla="*/ 8 h 537"/>
                    <a:gd name="T4" fmla="*/ 1299 w 1307"/>
                    <a:gd name="T5" fmla="*/ 8 h 537"/>
                    <a:gd name="T6" fmla="*/ 1299 w 1307"/>
                    <a:gd name="T7" fmla="*/ 529 h 537"/>
                    <a:gd name="T8" fmla="*/ 8 w 1307"/>
                    <a:gd name="T9" fmla="*/ 529 h 537"/>
                    <a:gd name="T10" fmla="*/ 8 w 1307"/>
                    <a:gd name="T11" fmla="*/ 8 h 537"/>
                    <a:gd name="T12" fmla="*/ 381 w 1307"/>
                    <a:gd name="T13" fmla="*/ 8 h 537"/>
                    <a:gd name="T14" fmla="*/ 379 w 1307"/>
                    <a:gd name="T15" fmla="*/ 0 h 537"/>
                    <a:gd name="T16" fmla="*/ 0 w 1307"/>
                    <a:gd name="T17" fmla="*/ 0 h 537"/>
                    <a:gd name="T18" fmla="*/ 0 w 1307"/>
                    <a:gd name="T19" fmla="*/ 537 h 537"/>
                    <a:gd name="T20" fmla="*/ 1307 w 1307"/>
                    <a:gd name="T21" fmla="*/ 537 h 537"/>
                    <a:gd name="T22" fmla="*/ 1307 w 1307"/>
                    <a:gd name="T23" fmla="*/ 0 h 537"/>
                    <a:gd name="T24" fmla="*/ 671 w 1307"/>
                    <a:gd name="T25"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7" h="537">
                      <a:moveTo>
                        <a:pt x="671" y="0"/>
                      </a:moveTo>
                      <a:cubicBezTo>
                        <a:pt x="672" y="2"/>
                        <a:pt x="673" y="5"/>
                        <a:pt x="673" y="8"/>
                      </a:cubicBezTo>
                      <a:cubicBezTo>
                        <a:pt x="1299" y="8"/>
                        <a:pt x="1299" y="8"/>
                        <a:pt x="1299" y="8"/>
                      </a:cubicBezTo>
                      <a:cubicBezTo>
                        <a:pt x="1299" y="529"/>
                        <a:pt x="1299" y="529"/>
                        <a:pt x="1299" y="529"/>
                      </a:cubicBezTo>
                      <a:cubicBezTo>
                        <a:pt x="8" y="529"/>
                        <a:pt x="8" y="529"/>
                        <a:pt x="8" y="529"/>
                      </a:cubicBezTo>
                      <a:cubicBezTo>
                        <a:pt x="8" y="8"/>
                        <a:pt x="8" y="8"/>
                        <a:pt x="8" y="8"/>
                      </a:cubicBezTo>
                      <a:cubicBezTo>
                        <a:pt x="381" y="8"/>
                        <a:pt x="381" y="8"/>
                        <a:pt x="381" y="8"/>
                      </a:cubicBezTo>
                      <a:cubicBezTo>
                        <a:pt x="380" y="6"/>
                        <a:pt x="379" y="3"/>
                        <a:pt x="379" y="0"/>
                      </a:cubicBezTo>
                      <a:cubicBezTo>
                        <a:pt x="0" y="0"/>
                        <a:pt x="0" y="0"/>
                        <a:pt x="0" y="0"/>
                      </a:cubicBezTo>
                      <a:cubicBezTo>
                        <a:pt x="0" y="537"/>
                        <a:pt x="0" y="537"/>
                        <a:pt x="0" y="537"/>
                      </a:cubicBezTo>
                      <a:cubicBezTo>
                        <a:pt x="1307" y="537"/>
                        <a:pt x="1307" y="537"/>
                        <a:pt x="1307" y="537"/>
                      </a:cubicBezTo>
                      <a:cubicBezTo>
                        <a:pt x="1307" y="0"/>
                        <a:pt x="1307" y="0"/>
                        <a:pt x="1307" y="0"/>
                      </a:cubicBezTo>
                      <a:lnTo>
                        <a:pt x="671" y="0"/>
                      </a:ln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nvGrpSpPr>
          <p:cNvPr id="64" name="组合 63" descr="7b0a202020202274657874626f78223a2022220a7d0a"/>
          <p:cNvGrpSpPr/>
          <p:nvPr/>
        </p:nvGrpSpPr>
        <p:grpSpPr>
          <a:xfrm>
            <a:off x="2855595" y="6000750"/>
            <a:ext cx="3498215" cy="523240"/>
            <a:chOff x="5727" y="3677"/>
            <a:chExt cx="8166" cy="3759"/>
          </a:xfrm>
        </p:grpSpPr>
        <p:sp>
          <p:nvSpPr>
            <p:cNvPr id="65" name="文本框 64"/>
            <p:cNvSpPr txBox="1"/>
            <p:nvPr/>
          </p:nvSpPr>
          <p:spPr>
            <a:xfrm>
              <a:off x="6205" y="4481"/>
              <a:ext cx="6804" cy="243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fontAlgn="auto">
                <a:lnSpc>
                  <a:spcPts val="3400"/>
                </a:lnSpc>
                <a:spcBef>
                  <a:spcPts val="0"/>
                </a:spcBef>
                <a:spcAft>
                  <a:spcPts val="0"/>
                </a:spcAft>
              </a:pPr>
              <a:r>
                <a:rPr lang="zh-CN" sz="2000" dirty="0">
                  <a:solidFill>
                    <a:srgbClr val="FF0000"/>
                  </a:solidFill>
                  <a:latin typeface="黑体" panose="02010609060101010101" charset="-122"/>
                  <a:ea typeface="黑体" panose="02010609060101010101" charset="-122"/>
                  <a:cs typeface="汉仪中黑简" panose="02010600000101010101" charset="-122"/>
                  <a:sym typeface="+mn-ea"/>
                </a:rPr>
                <a:t>党支部该怎么研究？</a:t>
              </a:r>
              <a:endParaRPr lang="zh-CN" sz="2000" dirty="0">
                <a:solidFill>
                  <a:srgbClr val="FF0000"/>
                </a:solidFill>
                <a:latin typeface="黑体" panose="02010609060101010101" charset="-122"/>
                <a:ea typeface="黑体" panose="02010609060101010101" charset="-122"/>
                <a:cs typeface="汉仪中黑简" panose="02010600000101010101" charset="-122"/>
                <a:sym typeface="+mn-ea"/>
              </a:endParaRPr>
            </a:p>
          </p:txBody>
        </p:sp>
        <p:grpSp>
          <p:nvGrpSpPr>
            <p:cNvPr id="66" name="组合 65"/>
            <p:cNvGrpSpPr/>
            <p:nvPr/>
          </p:nvGrpSpPr>
          <p:grpSpPr>
            <a:xfrm>
              <a:off x="5727" y="3677"/>
              <a:ext cx="8166" cy="3759"/>
              <a:chOff x="5727" y="3600"/>
              <a:chExt cx="8334" cy="3836"/>
            </a:xfrm>
          </p:grpSpPr>
          <p:sp>
            <p:nvSpPr>
              <p:cNvPr id="67" name="Freeform 133"/>
              <p:cNvSpPr>
                <a:spLocks noEditPoints="1"/>
              </p:cNvSpPr>
              <p:nvPr/>
            </p:nvSpPr>
            <p:spPr bwMode="auto">
              <a:xfrm flipH="1">
                <a:off x="12864" y="6862"/>
                <a:ext cx="994" cy="365"/>
              </a:xfrm>
              <a:custGeom>
                <a:avLst/>
                <a:gdLst>
                  <a:gd name="T0" fmla="*/ 81 w 128"/>
                  <a:gd name="T1" fmla="*/ 15 h 57"/>
                  <a:gd name="T2" fmla="*/ 83 w 128"/>
                  <a:gd name="T3" fmla="*/ 16 h 57"/>
                  <a:gd name="T4" fmla="*/ 85 w 128"/>
                  <a:gd name="T5" fmla="*/ 15 h 57"/>
                  <a:gd name="T6" fmla="*/ 87 w 128"/>
                  <a:gd name="T7" fmla="*/ 15 h 57"/>
                  <a:gd name="T8" fmla="*/ 72 w 128"/>
                  <a:gd name="T9" fmla="*/ 15 h 57"/>
                  <a:gd name="T10" fmla="*/ 49 w 128"/>
                  <a:gd name="T11" fmla="*/ 0 h 57"/>
                  <a:gd name="T12" fmla="*/ 54 w 128"/>
                  <a:gd name="T13" fmla="*/ 6 h 57"/>
                  <a:gd name="T14" fmla="*/ 58 w 128"/>
                  <a:gd name="T15" fmla="*/ 8 h 57"/>
                  <a:gd name="T16" fmla="*/ 66 w 128"/>
                  <a:gd name="T17" fmla="*/ 17 h 57"/>
                  <a:gd name="T18" fmla="*/ 61 w 128"/>
                  <a:gd name="T19" fmla="*/ 20 h 57"/>
                  <a:gd name="T20" fmla="*/ 68 w 128"/>
                  <a:gd name="T21" fmla="*/ 23 h 57"/>
                  <a:gd name="T22" fmla="*/ 69 w 128"/>
                  <a:gd name="T23" fmla="*/ 23 h 57"/>
                  <a:gd name="T24" fmla="*/ 70 w 128"/>
                  <a:gd name="T25" fmla="*/ 20 h 57"/>
                  <a:gd name="T26" fmla="*/ 121 w 128"/>
                  <a:gd name="T27" fmla="*/ 8 h 57"/>
                  <a:gd name="T28" fmla="*/ 118 w 128"/>
                  <a:gd name="T29" fmla="*/ 11 h 57"/>
                  <a:gd name="T30" fmla="*/ 109 w 128"/>
                  <a:gd name="T31" fmla="*/ 6 h 57"/>
                  <a:gd name="T32" fmla="*/ 103 w 128"/>
                  <a:gd name="T33" fmla="*/ 7 h 57"/>
                  <a:gd name="T34" fmla="*/ 112 w 128"/>
                  <a:gd name="T35" fmla="*/ 14 h 57"/>
                  <a:gd name="T36" fmla="*/ 109 w 128"/>
                  <a:gd name="T37" fmla="*/ 15 h 57"/>
                  <a:gd name="T38" fmla="*/ 115 w 128"/>
                  <a:gd name="T39" fmla="*/ 16 h 57"/>
                  <a:gd name="T40" fmla="*/ 123 w 128"/>
                  <a:gd name="T41" fmla="*/ 10 h 57"/>
                  <a:gd name="T42" fmla="*/ 128 w 128"/>
                  <a:gd name="T43" fmla="*/ 7 h 57"/>
                  <a:gd name="T44" fmla="*/ 31 w 128"/>
                  <a:gd name="T45" fmla="*/ 44 h 57"/>
                  <a:gd name="T46" fmla="*/ 21 w 128"/>
                  <a:gd name="T47" fmla="*/ 36 h 57"/>
                  <a:gd name="T48" fmla="*/ 19 w 128"/>
                  <a:gd name="T49" fmla="*/ 35 h 57"/>
                  <a:gd name="T50" fmla="*/ 18 w 128"/>
                  <a:gd name="T51" fmla="*/ 35 h 57"/>
                  <a:gd name="T52" fmla="*/ 16 w 128"/>
                  <a:gd name="T53" fmla="*/ 35 h 57"/>
                  <a:gd name="T54" fmla="*/ 0 w 128"/>
                  <a:gd name="T55" fmla="*/ 40 h 57"/>
                  <a:gd name="T56" fmla="*/ 6 w 128"/>
                  <a:gd name="T57" fmla="*/ 40 h 57"/>
                  <a:gd name="T58" fmla="*/ 7 w 128"/>
                  <a:gd name="T59" fmla="*/ 39 h 57"/>
                  <a:gd name="T60" fmla="*/ 15 w 128"/>
                  <a:gd name="T61" fmla="*/ 40 h 57"/>
                  <a:gd name="T62" fmla="*/ 18 w 128"/>
                  <a:gd name="T63" fmla="*/ 42 h 57"/>
                  <a:gd name="T64" fmla="*/ 19 w 128"/>
                  <a:gd name="T65" fmla="*/ 42 h 57"/>
                  <a:gd name="T66" fmla="*/ 19 w 128"/>
                  <a:gd name="T67" fmla="*/ 42 h 57"/>
                  <a:gd name="T68" fmla="*/ 22 w 128"/>
                  <a:gd name="T69" fmla="*/ 40 h 57"/>
                  <a:gd name="T70" fmla="*/ 20 w 128"/>
                  <a:gd name="T71" fmla="*/ 39 h 57"/>
                  <a:gd name="T72" fmla="*/ 20 w 128"/>
                  <a:gd name="T73" fmla="*/ 38 h 57"/>
                  <a:gd name="T74" fmla="*/ 25 w 128"/>
                  <a:gd name="T75" fmla="*/ 40 h 57"/>
                  <a:gd name="T76" fmla="*/ 34 w 128"/>
                  <a:gd name="T77" fmla="*/ 47 h 57"/>
                  <a:gd name="T78" fmla="*/ 31 w 128"/>
                  <a:gd name="T79" fmla="*/ 44 h 57"/>
                  <a:gd name="T80" fmla="*/ 15 w 128"/>
                  <a:gd name="T81" fmla="*/ 38 h 57"/>
                  <a:gd name="T82" fmla="*/ 15 w 128"/>
                  <a:gd name="T83" fmla="*/ 38 h 57"/>
                  <a:gd name="T84" fmla="*/ 17 w 128"/>
                  <a:gd name="T85" fmla="*/ 38 h 57"/>
                  <a:gd name="T86" fmla="*/ 75 w 128"/>
                  <a:gd name="T87" fmla="*/ 55 h 57"/>
                  <a:gd name="T88" fmla="*/ 75 w 128"/>
                  <a:gd name="T89" fmla="*/ 55 h 57"/>
                  <a:gd name="T90" fmla="*/ 83 w 128"/>
                  <a:gd name="T91" fmla="*/ 57 h 57"/>
                  <a:gd name="T92" fmla="*/ 85 w 128"/>
                  <a:gd name="T93" fmla="*/ 57 h 57"/>
                  <a:gd name="T94" fmla="*/ 94 w 128"/>
                  <a:gd name="T95" fmla="*/ 56 h 57"/>
                  <a:gd name="T96" fmla="*/ 85 w 128"/>
                  <a:gd name="T97" fmla="*/ 5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94" h="292">
                    <a:moveTo>
                      <a:pt x="118" y="267"/>
                    </a:moveTo>
                    <a:cubicBezTo>
                      <a:pt x="118" y="267"/>
                      <a:pt x="118" y="267"/>
                      <a:pt x="118" y="267"/>
                    </a:cubicBezTo>
                    <a:lnTo>
                      <a:pt x="118" y="266"/>
                    </a:lnTo>
                    <a:lnTo>
                      <a:pt x="118" y="265"/>
                    </a:lnTo>
                    <a:lnTo>
                      <a:pt x="118" y="264"/>
                    </a:lnTo>
                    <a:lnTo>
                      <a:pt x="118" y="263"/>
                    </a:lnTo>
                    <a:lnTo>
                      <a:pt x="118" y="262"/>
                    </a:lnTo>
                    <a:lnTo>
                      <a:pt x="118" y="262"/>
                    </a:lnTo>
                    <a:lnTo>
                      <a:pt x="118" y="262"/>
                    </a:lnTo>
                    <a:lnTo>
                      <a:pt x="118" y="261"/>
                    </a:lnTo>
                    <a:lnTo>
                      <a:pt x="118" y="261"/>
                    </a:lnTo>
                    <a:lnTo>
                      <a:pt x="118" y="261"/>
                    </a:lnTo>
                    <a:cubicBezTo>
                      <a:pt x="118" y="261"/>
                      <a:pt x="118" y="261"/>
                      <a:pt x="118" y="261"/>
                    </a:cubicBezTo>
                    <a:cubicBezTo>
                      <a:pt x="118" y="261"/>
                      <a:pt x="118" y="260"/>
                      <a:pt x="118" y="260"/>
                    </a:cubicBezTo>
                    <a:cubicBezTo>
                      <a:pt x="118" y="260"/>
                      <a:pt x="118" y="260"/>
                      <a:pt x="118" y="259"/>
                    </a:cubicBezTo>
                    <a:cubicBezTo>
                      <a:pt x="118" y="259"/>
                      <a:pt x="118" y="259"/>
                      <a:pt x="118" y="258"/>
                    </a:cubicBezTo>
                    <a:cubicBezTo>
                      <a:pt x="118" y="258"/>
                      <a:pt x="118" y="257"/>
                      <a:pt x="118" y="257"/>
                    </a:cubicBezTo>
                    <a:cubicBezTo>
                      <a:pt x="118" y="256"/>
                      <a:pt x="118" y="255"/>
                      <a:pt x="118" y="255"/>
                    </a:cubicBezTo>
                    <a:lnTo>
                      <a:pt x="118" y="267"/>
                    </a:lnTo>
                    <a:close/>
                    <a:moveTo>
                      <a:pt x="112" y="211"/>
                    </a:moveTo>
                    <a:cubicBezTo>
                      <a:pt x="124" y="217"/>
                      <a:pt x="124" y="217"/>
                      <a:pt x="130" y="223"/>
                    </a:cubicBezTo>
                    <a:cubicBezTo>
                      <a:pt x="143" y="230"/>
                      <a:pt x="155" y="230"/>
                      <a:pt x="167" y="236"/>
                    </a:cubicBezTo>
                    <a:cubicBezTo>
                      <a:pt x="180" y="242"/>
                      <a:pt x="186" y="261"/>
                      <a:pt x="192" y="273"/>
                    </a:cubicBezTo>
                    <a:cubicBezTo>
                      <a:pt x="199" y="279"/>
                      <a:pt x="205" y="286"/>
                      <a:pt x="217" y="292"/>
                    </a:cubicBezTo>
                    <a:cubicBezTo>
                      <a:pt x="217" y="292"/>
                      <a:pt x="217" y="292"/>
                      <a:pt x="211" y="292"/>
                    </a:cubicBezTo>
                    <a:cubicBezTo>
                      <a:pt x="205" y="292"/>
                      <a:pt x="199" y="286"/>
                      <a:pt x="192" y="286"/>
                    </a:cubicBezTo>
                    <a:cubicBezTo>
                      <a:pt x="192" y="279"/>
                      <a:pt x="167" y="255"/>
                      <a:pt x="155" y="248"/>
                    </a:cubicBezTo>
                    <a:cubicBezTo>
                      <a:pt x="149" y="248"/>
                      <a:pt x="143" y="248"/>
                      <a:pt x="136" y="242"/>
                    </a:cubicBezTo>
                    <a:cubicBezTo>
                      <a:pt x="130" y="242"/>
                      <a:pt x="130" y="236"/>
                      <a:pt x="124" y="236"/>
                    </a:cubicBezTo>
                    <a:cubicBezTo>
                      <a:pt x="124" y="242"/>
                      <a:pt x="124" y="242"/>
                      <a:pt x="124" y="242"/>
                    </a:cubicBezTo>
                    <a:cubicBezTo>
                      <a:pt x="130" y="242"/>
                      <a:pt x="136" y="248"/>
                      <a:pt x="136" y="248"/>
                    </a:cubicBezTo>
                    <a:cubicBezTo>
                      <a:pt x="130" y="255"/>
                      <a:pt x="130" y="255"/>
                      <a:pt x="118" y="255"/>
                    </a:cubicBezTo>
                    <a:cubicBezTo>
                      <a:pt x="112" y="261"/>
                      <a:pt x="112" y="261"/>
                      <a:pt x="112" y="261"/>
                    </a:cubicBezTo>
                    <a:cubicBezTo>
                      <a:pt x="105" y="255"/>
                      <a:pt x="99" y="255"/>
                      <a:pt x="93" y="248"/>
                    </a:cubicBezTo>
                    <a:cubicBezTo>
                      <a:pt x="93" y="248"/>
                      <a:pt x="93" y="248"/>
                      <a:pt x="87" y="236"/>
                    </a:cubicBezTo>
                    <a:cubicBezTo>
                      <a:pt x="74" y="236"/>
                      <a:pt x="56" y="242"/>
                      <a:pt x="43" y="242"/>
                    </a:cubicBezTo>
                    <a:cubicBezTo>
                      <a:pt x="43" y="242"/>
                      <a:pt x="43" y="242"/>
                      <a:pt x="43" y="236"/>
                    </a:cubicBezTo>
                    <a:cubicBezTo>
                      <a:pt x="43" y="236"/>
                      <a:pt x="43" y="236"/>
                      <a:pt x="37" y="248"/>
                    </a:cubicBezTo>
                    <a:cubicBezTo>
                      <a:pt x="25" y="255"/>
                      <a:pt x="12" y="255"/>
                      <a:pt x="0" y="248"/>
                    </a:cubicBezTo>
                    <a:cubicBezTo>
                      <a:pt x="31" y="248"/>
                      <a:pt x="43" y="223"/>
                      <a:pt x="62" y="217"/>
                    </a:cubicBezTo>
                    <a:cubicBezTo>
                      <a:pt x="74" y="217"/>
                      <a:pt x="87" y="217"/>
                      <a:pt x="99" y="217"/>
                    </a:cubicBezTo>
                    <a:cubicBezTo>
                      <a:pt x="105" y="217"/>
                      <a:pt x="112" y="211"/>
                      <a:pt x="112" y="211"/>
                    </a:cubicBezTo>
                    <a:cubicBezTo>
                      <a:pt x="112" y="211"/>
                      <a:pt x="112" y="217"/>
                      <a:pt x="112" y="217"/>
                    </a:cubicBezTo>
                    <a:cubicBezTo>
                      <a:pt x="112" y="217"/>
                      <a:pt x="112" y="217"/>
                      <a:pt x="118" y="217"/>
                    </a:cubicBezTo>
                    <a:cubicBezTo>
                      <a:pt x="118" y="217"/>
                      <a:pt x="118" y="217"/>
                      <a:pt x="112" y="211"/>
                    </a:cubicBezTo>
                    <a:close/>
                    <a:moveTo>
                      <a:pt x="794" y="43"/>
                    </a:moveTo>
                    <a:cubicBezTo>
                      <a:pt x="782" y="50"/>
                      <a:pt x="769" y="62"/>
                      <a:pt x="763" y="62"/>
                    </a:cubicBezTo>
                    <a:cubicBezTo>
                      <a:pt x="757" y="62"/>
                      <a:pt x="744" y="62"/>
                      <a:pt x="732" y="68"/>
                    </a:cubicBezTo>
                    <a:cubicBezTo>
                      <a:pt x="732" y="68"/>
                      <a:pt x="732" y="68"/>
                      <a:pt x="732" y="62"/>
                    </a:cubicBezTo>
                    <a:cubicBezTo>
                      <a:pt x="738" y="56"/>
                      <a:pt x="744" y="56"/>
                      <a:pt x="751" y="50"/>
                    </a:cubicBezTo>
                    <a:cubicBezTo>
                      <a:pt x="769" y="50"/>
                      <a:pt x="782" y="43"/>
                      <a:pt x="794" y="43"/>
                    </a:cubicBezTo>
                    <a:close/>
                    <a:moveTo>
                      <a:pt x="602" y="19"/>
                    </a:moveTo>
                    <a:cubicBezTo>
                      <a:pt x="620" y="19"/>
                      <a:pt x="664" y="31"/>
                      <a:pt x="676" y="37"/>
                    </a:cubicBezTo>
                    <a:cubicBezTo>
                      <a:pt x="689" y="50"/>
                      <a:pt x="701" y="62"/>
                      <a:pt x="713" y="74"/>
                    </a:cubicBezTo>
                    <a:cubicBezTo>
                      <a:pt x="720" y="68"/>
                      <a:pt x="726" y="68"/>
                      <a:pt x="732" y="68"/>
                    </a:cubicBezTo>
                    <a:cubicBezTo>
                      <a:pt x="732" y="68"/>
                      <a:pt x="720" y="93"/>
                      <a:pt x="713" y="99"/>
                    </a:cubicBezTo>
                    <a:cubicBezTo>
                      <a:pt x="713" y="106"/>
                      <a:pt x="713" y="106"/>
                      <a:pt x="713" y="112"/>
                    </a:cubicBezTo>
                    <a:cubicBezTo>
                      <a:pt x="695" y="118"/>
                      <a:pt x="676" y="106"/>
                      <a:pt x="676" y="93"/>
                    </a:cubicBezTo>
                    <a:cubicBezTo>
                      <a:pt x="682" y="93"/>
                      <a:pt x="695" y="93"/>
                      <a:pt x="695" y="87"/>
                    </a:cubicBezTo>
                    <a:cubicBezTo>
                      <a:pt x="695" y="81"/>
                      <a:pt x="658" y="50"/>
                      <a:pt x="651" y="43"/>
                    </a:cubicBezTo>
                    <a:cubicBezTo>
                      <a:pt x="651" y="43"/>
                      <a:pt x="651" y="43"/>
                      <a:pt x="639" y="43"/>
                    </a:cubicBezTo>
                    <a:cubicBezTo>
                      <a:pt x="627" y="37"/>
                      <a:pt x="614" y="25"/>
                      <a:pt x="602" y="19"/>
                    </a:cubicBezTo>
                    <a:close/>
                    <a:moveTo>
                      <a:pt x="304" y="0"/>
                    </a:moveTo>
                    <a:cubicBezTo>
                      <a:pt x="378" y="12"/>
                      <a:pt x="385" y="37"/>
                      <a:pt x="422" y="87"/>
                    </a:cubicBezTo>
                    <a:cubicBezTo>
                      <a:pt x="428" y="87"/>
                      <a:pt x="434" y="93"/>
                      <a:pt x="447" y="93"/>
                    </a:cubicBezTo>
                    <a:cubicBezTo>
                      <a:pt x="459" y="68"/>
                      <a:pt x="546" y="68"/>
                      <a:pt x="558" y="99"/>
                    </a:cubicBezTo>
                    <a:cubicBezTo>
                      <a:pt x="558" y="99"/>
                      <a:pt x="558" y="99"/>
                      <a:pt x="540" y="93"/>
                    </a:cubicBezTo>
                    <a:cubicBezTo>
                      <a:pt x="540" y="93"/>
                      <a:pt x="540" y="99"/>
                      <a:pt x="540" y="99"/>
                    </a:cubicBezTo>
                    <a:cubicBezTo>
                      <a:pt x="534" y="99"/>
                      <a:pt x="527" y="99"/>
                      <a:pt x="527" y="93"/>
                    </a:cubicBezTo>
                    <a:cubicBezTo>
                      <a:pt x="527" y="93"/>
                      <a:pt x="521" y="99"/>
                      <a:pt x="521" y="99"/>
                    </a:cubicBezTo>
                    <a:cubicBezTo>
                      <a:pt x="521" y="99"/>
                      <a:pt x="515" y="99"/>
                      <a:pt x="515" y="99"/>
                    </a:cubicBezTo>
                    <a:cubicBezTo>
                      <a:pt x="509" y="99"/>
                      <a:pt x="509" y="93"/>
                      <a:pt x="502" y="93"/>
                    </a:cubicBezTo>
                    <a:cubicBezTo>
                      <a:pt x="490" y="99"/>
                      <a:pt x="459" y="99"/>
                      <a:pt x="440" y="106"/>
                    </a:cubicBezTo>
                    <a:lnTo>
                      <a:pt x="434" y="124"/>
                    </a:lnTo>
                    <a:cubicBezTo>
                      <a:pt x="440" y="124"/>
                      <a:pt x="440" y="124"/>
                      <a:pt x="447" y="124"/>
                    </a:cubicBezTo>
                    <a:cubicBezTo>
                      <a:pt x="440" y="130"/>
                      <a:pt x="434" y="137"/>
                      <a:pt x="428" y="143"/>
                    </a:cubicBezTo>
                    <a:cubicBezTo>
                      <a:pt x="428" y="143"/>
                      <a:pt x="428" y="143"/>
                      <a:pt x="428" y="137"/>
                    </a:cubicBezTo>
                    <a:cubicBezTo>
                      <a:pt x="422" y="137"/>
                      <a:pt x="422" y="143"/>
                      <a:pt x="422" y="143"/>
                    </a:cubicBezTo>
                    <a:cubicBezTo>
                      <a:pt x="409" y="149"/>
                      <a:pt x="385" y="143"/>
                      <a:pt x="378" y="137"/>
                    </a:cubicBezTo>
                    <a:cubicBezTo>
                      <a:pt x="378" y="130"/>
                      <a:pt x="385" y="130"/>
                      <a:pt x="378" y="124"/>
                    </a:cubicBezTo>
                    <a:cubicBezTo>
                      <a:pt x="397" y="124"/>
                      <a:pt x="403" y="124"/>
                      <a:pt x="409" y="106"/>
                    </a:cubicBezTo>
                    <a:cubicBezTo>
                      <a:pt x="397" y="106"/>
                      <a:pt x="397" y="99"/>
                      <a:pt x="391" y="93"/>
                    </a:cubicBezTo>
                    <a:cubicBezTo>
                      <a:pt x="385" y="81"/>
                      <a:pt x="372" y="62"/>
                      <a:pt x="360" y="50"/>
                    </a:cubicBezTo>
                    <a:cubicBezTo>
                      <a:pt x="360" y="50"/>
                      <a:pt x="354" y="43"/>
                      <a:pt x="354" y="43"/>
                    </a:cubicBezTo>
                    <a:cubicBezTo>
                      <a:pt x="341" y="43"/>
                      <a:pt x="329" y="43"/>
                      <a:pt x="335" y="37"/>
                    </a:cubicBezTo>
                    <a:cubicBezTo>
                      <a:pt x="323" y="25"/>
                      <a:pt x="304" y="19"/>
                      <a:pt x="298" y="6"/>
                    </a:cubicBezTo>
                    <a:cubicBezTo>
                      <a:pt x="304" y="0"/>
                      <a:pt x="304" y="0"/>
                      <a:pt x="304" y="0"/>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68" name="组合 67"/>
              <p:cNvGrpSpPr/>
              <p:nvPr/>
            </p:nvGrpSpPr>
            <p:grpSpPr>
              <a:xfrm>
                <a:off x="5727" y="3600"/>
                <a:ext cx="8335" cy="3837"/>
                <a:chOff x="3638550" y="2287588"/>
                <a:chExt cx="4911725" cy="2260601"/>
              </a:xfrm>
            </p:grpSpPr>
            <p:sp>
              <p:nvSpPr>
                <p:cNvPr id="69" name="Freeform 1709"/>
                <p:cNvSpPr/>
                <p:nvPr/>
              </p:nvSpPr>
              <p:spPr bwMode="auto">
                <a:xfrm>
                  <a:off x="8470900" y="4468813"/>
                  <a:ext cx="30163" cy="30163"/>
                </a:xfrm>
                <a:custGeom>
                  <a:avLst/>
                  <a:gdLst>
                    <a:gd name="T0" fmla="*/ 19 w 19"/>
                    <a:gd name="T1" fmla="*/ 19 h 19"/>
                    <a:gd name="T2" fmla="*/ 0 w 19"/>
                    <a:gd name="T3" fmla="*/ 19 h 19"/>
                    <a:gd name="T4" fmla="*/ 0 w 19"/>
                    <a:gd name="T5" fmla="*/ 10 h 19"/>
                    <a:gd name="T6" fmla="*/ 9 w 19"/>
                    <a:gd name="T7" fmla="*/ 10 h 19"/>
                    <a:gd name="T8" fmla="*/ 9 w 19"/>
                    <a:gd name="T9" fmla="*/ 0 h 19"/>
                    <a:gd name="T10" fmla="*/ 19 w 19"/>
                    <a:gd name="T11" fmla="*/ 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0" y="19"/>
                      </a:lnTo>
                      <a:lnTo>
                        <a:pt x="0" y="10"/>
                      </a:lnTo>
                      <a:lnTo>
                        <a:pt x="9" y="10"/>
                      </a:lnTo>
                      <a:lnTo>
                        <a:pt x="9" y="0"/>
                      </a:lnTo>
                      <a:lnTo>
                        <a:pt x="19" y="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1710"/>
                <p:cNvSpPr>
                  <a:spLocks noEditPoints="1"/>
                </p:cNvSpPr>
                <p:nvPr/>
              </p:nvSpPr>
              <p:spPr bwMode="auto">
                <a:xfrm>
                  <a:off x="3765550" y="4484688"/>
                  <a:ext cx="4656138" cy="14288"/>
                </a:xfrm>
                <a:custGeom>
                  <a:avLst/>
                  <a:gdLst>
                    <a:gd name="T0" fmla="*/ 2933 w 2933"/>
                    <a:gd name="T1" fmla="*/ 9 h 9"/>
                    <a:gd name="T2" fmla="*/ 2876 w 2933"/>
                    <a:gd name="T3" fmla="*/ 9 h 9"/>
                    <a:gd name="T4" fmla="*/ 2820 w 2933"/>
                    <a:gd name="T5" fmla="*/ 9 h 9"/>
                    <a:gd name="T6" fmla="*/ 2763 w 2933"/>
                    <a:gd name="T7" fmla="*/ 9 h 9"/>
                    <a:gd name="T8" fmla="*/ 2706 w 2933"/>
                    <a:gd name="T9" fmla="*/ 9 h 9"/>
                    <a:gd name="T10" fmla="*/ 2649 w 2933"/>
                    <a:gd name="T11" fmla="*/ 9 h 9"/>
                    <a:gd name="T12" fmla="*/ 2592 w 2933"/>
                    <a:gd name="T13" fmla="*/ 9 h 9"/>
                    <a:gd name="T14" fmla="*/ 2536 w 2933"/>
                    <a:gd name="T15" fmla="*/ 9 h 9"/>
                    <a:gd name="T16" fmla="*/ 2479 w 2933"/>
                    <a:gd name="T17" fmla="*/ 9 h 9"/>
                    <a:gd name="T18" fmla="*/ 2422 w 2933"/>
                    <a:gd name="T19" fmla="*/ 9 h 9"/>
                    <a:gd name="T20" fmla="*/ 2365 w 2933"/>
                    <a:gd name="T21" fmla="*/ 9 h 9"/>
                    <a:gd name="T22" fmla="*/ 2308 w 2933"/>
                    <a:gd name="T23" fmla="*/ 9 h 9"/>
                    <a:gd name="T24" fmla="*/ 2251 w 2933"/>
                    <a:gd name="T25" fmla="*/ 9 h 9"/>
                    <a:gd name="T26" fmla="*/ 2195 w 2933"/>
                    <a:gd name="T27" fmla="*/ 9 h 9"/>
                    <a:gd name="T28" fmla="*/ 2135 w 2933"/>
                    <a:gd name="T29" fmla="*/ 9 h 9"/>
                    <a:gd name="T30" fmla="*/ 2079 w 2933"/>
                    <a:gd name="T31" fmla="*/ 9 h 9"/>
                    <a:gd name="T32" fmla="*/ 2022 w 2933"/>
                    <a:gd name="T33" fmla="*/ 9 h 9"/>
                    <a:gd name="T34" fmla="*/ 1965 w 2933"/>
                    <a:gd name="T35" fmla="*/ 9 h 9"/>
                    <a:gd name="T36" fmla="*/ 1908 w 2933"/>
                    <a:gd name="T37" fmla="*/ 9 h 9"/>
                    <a:gd name="T38" fmla="*/ 1851 w 2933"/>
                    <a:gd name="T39" fmla="*/ 9 h 9"/>
                    <a:gd name="T40" fmla="*/ 1795 w 2933"/>
                    <a:gd name="T41" fmla="*/ 9 h 9"/>
                    <a:gd name="T42" fmla="*/ 1738 w 2933"/>
                    <a:gd name="T43" fmla="*/ 9 h 9"/>
                    <a:gd name="T44" fmla="*/ 1681 w 2933"/>
                    <a:gd name="T45" fmla="*/ 9 h 9"/>
                    <a:gd name="T46" fmla="*/ 1624 w 2933"/>
                    <a:gd name="T47" fmla="*/ 9 h 9"/>
                    <a:gd name="T48" fmla="*/ 1567 w 2933"/>
                    <a:gd name="T49" fmla="*/ 9 h 9"/>
                    <a:gd name="T50" fmla="*/ 1511 w 2933"/>
                    <a:gd name="T51" fmla="*/ 9 h 9"/>
                    <a:gd name="T52" fmla="*/ 1454 w 2933"/>
                    <a:gd name="T53" fmla="*/ 9 h 9"/>
                    <a:gd name="T54" fmla="*/ 1395 w 2933"/>
                    <a:gd name="T55" fmla="*/ 9 h 9"/>
                    <a:gd name="T56" fmla="*/ 1338 w 2933"/>
                    <a:gd name="T57" fmla="*/ 9 h 9"/>
                    <a:gd name="T58" fmla="*/ 1281 w 2933"/>
                    <a:gd name="T59" fmla="*/ 9 h 9"/>
                    <a:gd name="T60" fmla="*/ 1224 w 2933"/>
                    <a:gd name="T61" fmla="*/ 9 h 9"/>
                    <a:gd name="T62" fmla="*/ 1167 w 2933"/>
                    <a:gd name="T63" fmla="*/ 9 h 9"/>
                    <a:gd name="T64" fmla="*/ 1111 w 2933"/>
                    <a:gd name="T65" fmla="*/ 9 h 9"/>
                    <a:gd name="T66" fmla="*/ 1054 w 2933"/>
                    <a:gd name="T67" fmla="*/ 9 h 9"/>
                    <a:gd name="T68" fmla="*/ 997 w 2933"/>
                    <a:gd name="T69" fmla="*/ 9 h 9"/>
                    <a:gd name="T70" fmla="*/ 940 w 2933"/>
                    <a:gd name="T71" fmla="*/ 9 h 9"/>
                    <a:gd name="T72" fmla="*/ 883 w 2933"/>
                    <a:gd name="T73" fmla="*/ 9 h 9"/>
                    <a:gd name="T74" fmla="*/ 827 w 2933"/>
                    <a:gd name="T75" fmla="*/ 9 h 9"/>
                    <a:gd name="T76" fmla="*/ 770 w 2933"/>
                    <a:gd name="T77" fmla="*/ 9 h 9"/>
                    <a:gd name="T78" fmla="*/ 713 w 2933"/>
                    <a:gd name="T79" fmla="*/ 9 h 9"/>
                    <a:gd name="T80" fmla="*/ 654 w 2933"/>
                    <a:gd name="T81" fmla="*/ 9 h 9"/>
                    <a:gd name="T82" fmla="*/ 597 w 2933"/>
                    <a:gd name="T83" fmla="*/ 9 h 9"/>
                    <a:gd name="T84" fmla="*/ 540 w 2933"/>
                    <a:gd name="T85" fmla="*/ 9 h 9"/>
                    <a:gd name="T86" fmla="*/ 483 w 2933"/>
                    <a:gd name="T87" fmla="*/ 9 h 9"/>
                    <a:gd name="T88" fmla="*/ 427 w 2933"/>
                    <a:gd name="T89" fmla="*/ 9 h 9"/>
                    <a:gd name="T90" fmla="*/ 370 w 2933"/>
                    <a:gd name="T91" fmla="*/ 9 h 9"/>
                    <a:gd name="T92" fmla="*/ 313 w 2933"/>
                    <a:gd name="T93" fmla="*/ 9 h 9"/>
                    <a:gd name="T94" fmla="*/ 256 w 2933"/>
                    <a:gd name="T95" fmla="*/ 9 h 9"/>
                    <a:gd name="T96" fmla="*/ 199 w 2933"/>
                    <a:gd name="T97" fmla="*/ 9 h 9"/>
                    <a:gd name="T98" fmla="*/ 142 w 2933"/>
                    <a:gd name="T99" fmla="*/ 9 h 9"/>
                    <a:gd name="T100" fmla="*/ 86 w 2933"/>
                    <a:gd name="T101" fmla="*/ 9 h 9"/>
                    <a:gd name="T102" fmla="*/ 29 w 2933"/>
                    <a:gd name="T10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33" h="9">
                      <a:moveTo>
                        <a:pt x="2933" y="9"/>
                      </a:moveTo>
                      <a:lnTo>
                        <a:pt x="2905" y="9"/>
                      </a:lnTo>
                      <a:lnTo>
                        <a:pt x="2905" y="0"/>
                      </a:lnTo>
                      <a:lnTo>
                        <a:pt x="2933" y="0"/>
                      </a:lnTo>
                      <a:lnTo>
                        <a:pt x="2933" y="9"/>
                      </a:lnTo>
                      <a:close/>
                      <a:moveTo>
                        <a:pt x="2876" y="9"/>
                      </a:moveTo>
                      <a:lnTo>
                        <a:pt x="2848" y="9"/>
                      </a:lnTo>
                      <a:lnTo>
                        <a:pt x="2848" y="0"/>
                      </a:lnTo>
                      <a:lnTo>
                        <a:pt x="2876" y="0"/>
                      </a:lnTo>
                      <a:lnTo>
                        <a:pt x="2876" y="9"/>
                      </a:lnTo>
                      <a:close/>
                      <a:moveTo>
                        <a:pt x="2820" y="9"/>
                      </a:moveTo>
                      <a:lnTo>
                        <a:pt x="2791" y="9"/>
                      </a:lnTo>
                      <a:lnTo>
                        <a:pt x="2791" y="0"/>
                      </a:lnTo>
                      <a:lnTo>
                        <a:pt x="2820" y="0"/>
                      </a:lnTo>
                      <a:lnTo>
                        <a:pt x="2820" y="9"/>
                      </a:lnTo>
                      <a:close/>
                      <a:moveTo>
                        <a:pt x="2763" y="9"/>
                      </a:moveTo>
                      <a:lnTo>
                        <a:pt x="2734" y="9"/>
                      </a:lnTo>
                      <a:lnTo>
                        <a:pt x="2734" y="0"/>
                      </a:lnTo>
                      <a:lnTo>
                        <a:pt x="2763" y="0"/>
                      </a:lnTo>
                      <a:lnTo>
                        <a:pt x="2763" y="9"/>
                      </a:lnTo>
                      <a:close/>
                      <a:moveTo>
                        <a:pt x="2706" y="9"/>
                      </a:moveTo>
                      <a:lnTo>
                        <a:pt x="2678" y="9"/>
                      </a:lnTo>
                      <a:lnTo>
                        <a:pt x="2678" y="0"/>
                      </a:lnTo>
                      <a:lnTo>
                        <a:pt x="2706" y="0"/>
                      </a:lnTo>
                      <a:lnTo>
                        <a:pt x="2706" y="9"/>
                      </a:lnTo>
                      <a:close/>
                      <a:moveTo>
                        <a:pt x="2649" y="9"/>
                      </a:moveTo>
                      <a:lnTo>
                        <a:pt x="2621" y="9"/>
                      </a:lnTo>
                      <a:lnTo>
                        <a:pt x="2621" y="0"/>
                      </a:lnTo>
                      <a:lnTo>
                        <a:pt x="2649" y="0"/>
                      </a:lnTo>
                      <a:lnTo>
                        <a:pt x="2649" y="9"/>
                      </a:lnTo>
                      <a:close/>
                      <a:moveTo>
                        <a:pt x="2592" y="9"/>
                      </a:moveTo>
                      <a:lnTo>
                        <a:pt x="2564" y="9"/>
                      </a:lnTo>
                      <a:lnTo>
                        <a:pt x="2564" y="0"/>
                      </a:lnTo>
                      <a:lnTo>
                        <a:pt x="2592" y="0"/>
                      </a:lnTo>
                      <a:lnTo>
                        <a:pt x="2592" y="9"/>
                      </a:lnTo>
                      <a:close/>
                      <a:moveTo>
                        <a:pt x="2536" y="9"/>
                      </a:moveTo>
                      <a:lnTo>
                        <a:pt x="2507" y="9"/>
                      </a:lnTo>
                      <a:lnTo>
                        <a:pt x="2507" y="0"/>
                      </a:lnTo>
                      <a:lnTo>
                        <a:pt x="2536" y="0"/>
                      </a:lnTo>
                      <a:lnTo>
                        <a:pt x="2536" y="9"/>
                      </a:lnTo>
                      <a:close/>
                      <a:moveTo>
                        <a:pt x="2479" y="9"/>
                      </a:moveTo>
                      <a:lnTo>
                        <a:pt x="2450" y="9"/>
                      </a:lnTo>
                      <a:lnTo>
                        <a:pt x="2450" y="0"/>
                      </a:lnTo>
                      <a:lnTo>
                        <a:pt x="2479" y="0"/>
                      </a:lnTo>
                      <a:lnTo>
                        <a:pt x="2479" y="9"/>
                      </a:lnTo>
                      <a:close/>
                      <a:moveTo>
                        <a:pt x="2422" y="9"/>
                      </a:moveTo>
                      <a:lnTo>
                        <a:pt x="2393" y="9"/>
                      </a:lnTo>
                      <a:lnTo>
                        <a:pt x="2393" y="0"/>
                      </a:lnTo>
                      <a:lnTo>
                        <a:pt x="2422" y="0"/>
                      </a:lnTo>
                      <a:lnTo>
                        <a:pt x="2422" y="9"/>
                      </a:lnTo>
                      <a:close/>
                      <a:moveTo>
                        <a:pt x="2365" y="9"/>
                      </a:moveTo>
                      <a:lnTo>
                        <a:pt x="2337" y="9"/>
                      </a:lnTo>
                      <a:lnTo>
                        <a:pt x="2337" y="0"/>
                      </a:lnTo>
                      <a:lnTo>
                        <a:pt x="2365" y="0"/>
                      </a:lnTo>
                      <a:lnTo>
                        <a:pt x="2365" y="9"/>
                      </a:lnTo>
                      <a:close/>
                      <a:moveTo>
                        <a:pt x="2308" y="9"/>
                      </a:moveTo>
                      <a:lnTo>
                        <a:pt x="2280" y="9"/>
                      </a:lnTo>
                      <a:lnTo>
                        <a:pt x="2280" y="0"/>
                      </a:lnTo>
                      <a:lnTo>
                        <a:pt x="2308" y="0"/>
                      </a:lnTo>
                      <a:lnTo>
                        <a:pt x="2308" y="9"/>
                      </a:lnTo>
                      <a:close/>
                      <a:moveTo>
                        <a:pt x="2251" y="9"/>
                      </a:moveTo>
                      <a:lnTo>
                        <a:pt x="2223" y="9"/>
                      </a:lnTo>
                      <a:lnTo>
                        <a:pt x="2223" y="0"/>
                      </a:lnTo>
                      <a:lnTo>
                        <a:pt x="2251" y="0"/>
                      </a:lnTo>
                      <a:lnTo>
                        <a:pt x="2251" y="9"/>
                      </a:lnTo>
                      <a:close/>
                      <a:moveTo>
                        <a:pt x="2195" y="9"/>
                      </a:moveTo>
                      <a:lnTo>
                        <a:pt x="2164" y="9"/>
                      </a:lnTo>
                      <a:lnTo>
                        <a:pt x="2164" y="0"/>
                      </a:lnTo>
                      <a:lnTo>
                        <a:pt x="2195" y="0"/>
                      </a:lnTo>
                      <a:lnTo>
                        <a:pt x="2195" y="9"/>
                      </a:lnTo>
                      <a:close/>
                      <a:moveTo>
                        <a:pt x="2135" y="9"/>
                      </a:moveTo>
                      <a:lnTo>
                        <a:pt x="2107" y="9"/>
                      </a:lnTo>
                      <a:lnTo>
                        <a:pt x="2107" y="0"/>
                      </a:lnTo>
                      <a:lnTo>
                        <a:pt x="2135" y="0"/>
                      </a:lnTo>
                      <a:lnTo>
                        <a:pt x="2135" y="9"/>
                      </a:lnTo>
                      <a:close/>
                      <a:moveTo>
                        <a:pt x="2079" y="9"/>
                      </a:moveTo>
                      <a:lnTo>
                        <a:pt x="2050" y="9"/>
                      </a:lnTo>
                      <a:lnTo>
                        <a:pt x="2050" y="0"/>
                      </a:lnTo>
                      <a:lnTo>
                        <a:pt x="2079" y="0"/>
                      </a:lnTo>
                      <a:lnTo>
                        <a:pt x="2079" y="9"/>
                      </a:lnTo>
                      <a:close/>
                      <a:moveTo>
                        <a:pt x="2022" y="9"/>
                      </a:moveTo>
                      <a:lnTo>
                        <a:pt x="1993" y="9"/>
                      </a:lnTo>
                      <a:lnTo>
                        <a:pt x="1993" y="0"/>
                      </a:lnTo>
                      <a:lnTo>
                        <a:pt x="2022" y="0"/>
                      </a:lnTo>
                      <a:lnTo>
                        <a:pt x="2022" y="9"/>
                      </a:lnTo>
                      <a:close/>
                      <a:moveTo>
                        <a:pt x="1965" y="9"/>
                      </a:moveTo>
                      <a:lnTo>
                        <a:pt x="1937" y="9"/>
                      </a:lnTo>
                      <a:lnTo>
                        <a:pt x="1937" y="0"/>
                      </a:lnTo>
                      <a:lnTo>
                        <a:pt x="1965" y="0"/>
                      </a:lnTo>
                      <a:lnTo>
                        <a:pt x="1965" y="9"/>
                      </a:lnTo>
                      <a:close/>
                      <a:moveTo>
                        <a:pt x="1908" y="9"/>
                      </a:moveTo>
                      <a:lnTo>
                        <a:pt x="1880" y="9"/>
                      </a:lnTo>
                      <a:lnTo>
                        <a:pt x="1880" y="0"/>
                      </a:lnTo>
                      <a:lnTo>
                        <a:pt x="1908" y="0"/>
                      </a:lnTo>
                      <a:lnTo>
                        <a:pt x="1908" y="9"/>
                      </a:lnTo>
                      <a:close/>
                      <a:moveTo>
                        <a:pt x="1851" y="9"/>
                      </a:moveTo>
                      <a:lnTo>
                        <a:pt x="1823" y="9"/>
                      </a:lnTo>
                      <a:lnTo>
                        <a:pt x="1823" y="0"/>
                      </a:lnTo>
                      <a:lnTo>
                        <a:pt x="1851" y="0"/>
                      </a:lnTo>
                      <a:lnTo>
                        <a:pt x="1851" y="9"/>
                      </a:lnTo>
                      <a:close/>
                      <a:moveTo>
                        <a:pt x="1795" y="9"/>
                      </a:moveTo>
                      <a:lnTo>
                        <a:pt x="1766" y="9"/>
                      </a:lnTo>
                      <a:lnTo>
                        <a:pt x="1766" y="0"/>
                      </a:lnTo>
                      <a:lnTo>
                        <a:pt x="1795" y="0"/>
                      </a:lnTo>
                      <a:lnTo>
                        <a:pt x="1795" y="9"/>
                      </a:lnTo>
                      <a:close/>
                      <a:moveTo>
                        <a:pt x="1738" y="9"/>
                      </a:moveTo>
                      <a:lnTo>
                        <a:pt x="1709" y="9"/>
                      </a:lnTo>
                      <a:lnTo>
                        <a:pt x="1709" y="0"/>
                      </a:lnTo>
                      <a:lnTo>
                        <a:pt x="1738" y="0"/>
                      </a:lnTo>
                      <a:lnTo>
                        <a:pt x="1738" y="9"/>
                      </a:lnTo>
                      <a:close/>
                      <a:moveTo>
                        <a:pt x="1681" y="9"/>
                      </a:moveTo>
                      <a:lnTo>
                        <a:pt x="1653" y="9"/>
                      </a:lnTo>
                      <a:lnTo>
                        <a:pt x="1653" y="0"/>
                      </a:lnTo>
                      <a:lnTo>
                        <a:pt x="1681" y="0"/>
                      </a:lnTo>
                      <a:lnTo>
                        <a:pt x="1681" y="9"/>
                      </a:lnTo>
                      <a:close/>
                      <a:moveTo>
                        <a:pt x="1624" y="9"/>
                      </a:moveTo>
                      <a:lnTo>
                        <a:pt x="1596" y="9"/>
                      </a:lnTo>
                      <a:lnTo>
                        <a:pt x="1596" y="0"/>
                      </a:lnTo>
                      <a:lnTo>
                        <a:pt x="1624" y="0"/>
                      </a:lnTo>
                      <a:lnTo>
                        <a:pt x="1624" y="9"/>
                      </a:lnTo>
                      <a:close/>
                      <a:moveTo>
                        <a:pt x="1567" y="9"/>
                      </a:moveTo>
                      <a:lnTo>
                        <a:pt x="1539" y="9"/>
                      </a:lnTo>
                      <a:lnTo>
                        <a:pt x="1539" y="0"/>
                      </a:lnTo>
                      <a:lnTo>
                        <a:pt x="1567" y="0"/>
                      </a:lnTo>
                      <a:lnTo>
                        <a:pt x="1567" y="9"/>
                      </a:lnTo>
                      <a:close/>
                      <a:moveTo>
                        <a:pt x="1511" y="9"/>
                      </a:moveTo>
                      <a:lnTo>
                        <a:pt x="1482" y="9"/>
                      </a:lnTo>
                      <a:lnTo>
                        <a:pt x="1482" y="0"/>
                      </a:lnTo>
                      <a:lnTo>
                        <a:pt x="1511" y="0"/>
                      </a:lnTo>
                      <a:lnTo>
                        <a:pt x="1511" y="9"/>
                      </a:lnTo>
                      <a:close/>
                      <a:moveTo>
                        <a:pt x="1454" y="9"/>
                      </a:moveTo>
                      <a:lnTo>
                        <a:pt x="1423" y="9"/>
                      </a:lnTo>
                      <a:lnTo>
                        <a:pt x="1423" y="0"/>
                      </a:lnTo>
                      <a:lnTo>
                        <a:pt x="1454" y="0"/>
                      </a:lnTo>
                      <a:lnTo>
                        <a:pt x="1454" y="9"/>
                      </a:lnTo>
                      <a:close/>
                      <a:moveTo>
                        <a:pt x="1395" y="9"/>
                      </a:moveTo>
                      <a:lnTo>
                        <a:pt x="1366" y="9"/>
                      </a:lnTo>
                      <a:lnTo>
                        <a:pt x="1366" y="0"/>
                      </a:lnTo>
                      <a:lnTo>
                        <a:pt x="1395" y="0"/>
                      </a:lnTo>
                      <a:lnTo>
                        <a:pt x="1395" y="9"/>
                      </a:lnTo>
                      <a:close/>
                      <a:moveTo>
                        <a:pt x="1338" y="9"/>
                      </a:moveTo>
                      <a:lnTo>
                        <a:pt x="1309" y="9"/>
                      </a:lnTo>
                      <a:lnTo>
                        <a:pt x="1309" y="0"/>
                      </a:lnTo>
                      <a:lnTo>
                        <a:pt x="1338" y="0"/>
                      </a:lnTo>
                      <a:lnTo>
                        <a:pt x="1338" y="9"/>
                      </a:lnTo>
                      <a:close/>
                      <a:moveTo>
                        <a:pt x="1281" y="9"/>
                      </a:moveTo>
                      <a:lnTo>
                        <a:pt x="1253" y="9"/>
                      </a:lnTo>
                      <a:lnTo>
                        <a:pt x="1253" y="0"/>
                      </a:lnTo>
                      <a:lnTo>
                        <a:pt x="1281" y="0"/>
                      </a:lnTo>
                      <a:lnTo>
                        <a:pt x="1281" y="9"/>
                      </a:lnTo>
                      <a:close/>
                      <a:moveTo>
                        <a:pt x="1224" y="9"/>
                      </a:moveTo>
                      <a:lnTo>
                        <a:pt x="1196" y="9"/>
                      </a:lnTo>
                      <a:lnTo>
                        <a:pt x="1196" y="0"/>
                      </a:lnTo>
                      <a:lnTo>
                        <a:pt x="1224" y="0"/>
                      </a:lnTo>
                      <a:lnTo>
                        <a:pt x="1224" y="9"/>
                      </a:lnTo>
                      <a:close/>
                      <a:moveTo>
                        <a:pt x="1167" y="9"/>
                      </a:moveTo>
                      <a:lnTo>
                        <a:pt x="1139" y="9"/>
                      </a:lnTo>
                      <a:lnTo>
                        <a:pt x="1139" y="0"/>
                      </a:lnTo>
                      <a:lnTo>
                        <a:pt x="1167" y="0"/>
                      </a:lnTo>
                      <a:lnTo>
                        <a:pt x="1167" y="9"/>
                      </a:lnTo>
                      <a:close/>
                      <a:moveTo>
                        <a:pt x="1111" y="9"/>
                      </a:moveTo>
                      <a:lnTo>
                        <a:pt x="1082" y="9"/>
                      </a:lnTo>
                      <a:lnTo>
                        <a:pt x="1082" y="0"/>
                      </a:lnTo>
                      <a:lnTo>
                        <a:pt x="1111" y="0"/>
                      </a:lnTo>
                      <a:lnTo>
                        <a:pt x="1111" y="9"/>
                      </a:lnTo>
                      <a:close/>
                      <a:moveTo>
                        <a:pt x="1054" y="9"/>
                      </a:moveTo>
                      <a:lnTo>
                        <a:pt x="1025" y="9"/>
                      </a:lnTo>
                      <a:lnTo>
                        <a:pt x="1025" y="0"/>
                      </a:lnTo>
                      <a:lnTo>
                        <a:pt x="1054" y="0"/>
                      </a:lnTo>
                      <a:lnTo>
                        <a:pt x="1054" y="9"/>
                      </a:lnTo>
                      <a:close/>
                      <a:moveTo>
                        <a:pt x="997" y="9"/>
                      </a:moveTo>
                      <a:lnTo>
                        <a:pt x="969" y="9"/>
                      </a:lnTo>
                      <a:lnTo>
                        <a:pt x="969" y="0"/>
                      </a:lnTo>
                      <a:lnTo>
                        <a:pt x="997" y="0"/>
                      </a:lnTo>
                      <a:lnTo>
                        <a:pt x="997" y="9"/>
                      </a:lnTo>
                      <a:close/>
                      <a:moveTo>
                        <a:pt x="940" y="9"/>
                      </a:moveTo>
                      <a:lnTo>
                        <a:pt x="912" y="9"/>
                      </a:lnTo>
                      <a:lnTo>
                        <a:pt x="912" y="0"/>
                      </a:lnTo>
                      <a:lnTo>
                        <a:pt x="940" y="0"/>
                      </a:lnTo>
                      <a:lnTo>
                        <a:pt x="940" y="9"/>
                      </a:lnTo>
                      <a:close/>
                      <a:moveTo>
                        <a:pt x="883" y="9"/>
                      </a:moveTo>
                      <a:lnTo>
                        <a:pt x="855" y="9"/>
                      </a:lnTo>
                      <a:lnTo>
                        <a:pt x="855" y="0"/>
                      </a:lnTo>
                      <a:lnTo>
                        <a:pt x="883" y="0"/>
                      </a:lnTo>
                      <a:lnTo>
                        <a:pt x="883" y="9"/>
                      </a:lnTo>
                      <a:close/>
                      <a:moveTo>
                        <a:pt x="827" y="9"/>
                      </a:moveTo>
                      <a:lnTo>
                        <a:pt x="798" y="9"/>
                      </a:lnTo>
                      <a:lnTo>
                        <a:pt x="798" y="0"/>
                      </a:lnTo>
                      <a:lnTo>
                        <a:pt x="827" y="0"/>
                      </a:lnTo>
                      <a:lnTo>
                        <a:pt x="827" y="9"/>
                      </a:lnTo>
                      <a:close/>
                      <a:moveTo>
                        <a:pt x="770" y="9"/>
                      </a:moveTo>
                      <a:lnTo>
                        <a:pt x="741" y="9"/>
                      </a:lnTo>
                      <a:lnTo>
                        <a:pt x="741" y="0"/>
                      </a:lnTo>
                      <a:lnTo>
                        <a:pt x="770" y="0"/>
                      </a:lnTo>
                      <a:lnTo>
                        <a:pt x="770" y="9"/>
                      </a:lnTo>
                      <a:close/>
                      <a:moveTo>
                        <a:pt x="713" y="9"/>
                      </a:moveTo>
                      <a:lnTo>
                        <a:pt x="682" y="9"/>
                      </a:lnTo>
                      <a:lnTo>
                        <a:pt x="682" y="0"/>
                      </a:lnTo>
                      <a:lnTo>
                        <a:pt x="713" y="0"/>
                      </a:lnTo>
                      <a:lnTo>
                        <a:pt x="713" y="9"/>
                      </a:lnTo>
                      <a:close/>
                      <a:moveTo>
                        <a:pt x="654" y="9"/>
                      </a:moveTo>
                      <a:lnTo>
                        <a:pt x="625" y="9"/>
                      </a:lnTo>
                      <a:lnTo>
                        <a:pt x="625" y="0"/>
                      </a:lnTo>
                      <a:lnTo>
                        <a:pt x="654" y="0"/>
                      </a:lnTo>
                      <a:lnTo>
                        <a:pt x="654" y="9"/>
                      </a:lnTo>
                      <a:close/>
                      <a:moveTo>
                        <a:pt x="597" y="9"/>
                      </a:moveTo>
                      <a:lnTo>
                        <a:pt x="569" y="9"/>
                      </a:lnTo>
                      <a:lnTo>
                        <a:pt x="569" y="0"/>
                      </a:lnTo>
                      <a:lnTo>
                        <a:pt x="597" y="0"/>
                      </a:lnTo>
                      <a:lnTo>
                        <a:pt x="597" y="9"/>
                      </a:lnTo>
                      <a:close/>
                      <a:moveTo>
                        <a:pt x="540" y="9"/>
                      </a:moveTo>
                      <a:lnTo>
                        <a:pt x="512" y="9"/>
                      </a:lnTo>
                      <a:lnTo>
                        <a:pt x="512" y="0"/>
                      </a:lnTo>
                      <a:lnTo>
                        <a:pt x="540" y="0"/>
                      </a:lnTo>
                      <a:lnTo>
                        <a:pt x="540" y="9"/>
                      </a:lnTo>
                      <a:close/>
                      <a:moveTo>
                        <a:pt x="483" y="9"/>
                      </a:moveTo>
                      <a:lnTo>
                        <a:pt x="455" y="9"/>
                      </a:lnTo>
                      <a:lnTo>
                        <a:pt x="455" y="0"/>
                      </a:lnTo>
                      <a:lnTo>
                        <a:pt x="483" y="0"/>
                      </a:lnTo>
                      <a:lnTo>
                        <a:pt x="483" y="9"/>
                      </a:lnTo>
                      <a:close/>
                      <a:moveTo>
                        <a:pt x="427" y="9"/>
                      </a:moveTo>
                      <a:lnTo>
                        <a:pt x="398" y="9"/>
                      </a:lnTo>
                      <a:lnTo>
                        <a:pt x="398" y="0"/>
                      </a:lnTo>
                      <a:lnTo>
                        <a:pt x="427" y="0"/>
                      </a:lnTo>
                      <a:lnTo>
                        <a:pt x="427" y="9"/>
                      </a:lnTo>
                      <a:close/>
                      <a:moveTo>
                        <a:pt x="370" y="9"/>
                      </a:moveTo>
                      <a:lnTo>
                        <a:pt x="341" y="9"/>
                      </a:lnTo>
                      <a:lnTo>
                        <a:pt x="341" y="0"/>
                      </a:lnTo>
                      <a:lnTo>
                        <a:pt x="370" y="0"/>
                      </a:lnTo>
                      <a:lnTo>
                        <a:pt x="370" y="9"/>
                      </a:lnTo>
                      <a:close/>
                      <a:moveTo>
                        <a:pt x="313" y="9"/>
                      </a:moveTo>
                      <a:lnTo>
                        <a:pt x="285" y="9"/>
                      </a:lnTo>
                      <a:lnTo>
                        <a:pt x="285" y="0"/>
                      </a:lnTo>
                      <a:lnTo>
                        <a:pt x="313" y="0"/>
                      </a:lnTo>
                      <a:lnTo>
                        <a:pt x="313" y="9"/>
                      </a:lnTo>
                      <a:close/>
                      <a:moveTo>
                        <a:pt x="256" y="9"/>
                      </a:moveTo>
                      <a:lnTo>
                        <a:pt x="228" y="9"/>
                      </a:lnTo>
                      <a:lnTo>
                        <a:pt x="228" y="0"/>
                      </a:lnTo>
                      <a:lnTo>
                        <a:pt x="256" y="0"/>
                      </a:lnTo>
                      <a:lnTo>
                        <a:pt x="256" y="9"/>
                      </a:lnTo>
                      <a:close/>
                      <a:moveTo>
                        <a:pt x="199" y="9"/>
                      </a:moveTo>
                      <a:lnTo>
                        <a:pt x="171" y="9"/>
                      </a:lnTo>
                      <a:lnTo>
                        <a:pt x="171" y="0"/>
                      </a:lnTo>
                      <a:lnTo>
                        <a:pt x="199" y="0"/>
                      </a:lnTo>
                      <a:lnTo>
                        <a:pt x="199" y="9"/>
                      </a:lnTo>
                      <a:close/>
                      <a:moveTo>
                        <a:pt x="142" y="9"/>
                      </a:moveTo>
                      <a:lnTo>
                        <a:pt x="114" y="9"/>
                      </a:lnTo>
                      <a:lnTo>
                        <a:pt x="114" y="0"/>
                      </a:lnTo>
                      <a:lnTo>
                        <a:pt x="142" y="0"/>
                      </a:lnTo>
                      <a:lnTo>
                        <a:pt x="142" y="9"/>
                      </a:lnTo>
                      <a:close/>
                      <a:moveTo>
                        <a:pt x="86" y="9"/>
                      </a:moveTo>
                      <a:lnTo>
                        <a:pt x="57" y="9"/>
                      </a:lnTo>
                      <a:lnTo>
                        <a:pt x="57" y="0"/>
                      </a:lnTo>
                      <a:lnTo>
                        <a:pt x="86" y="0"/>
                      </a:lnTo>
                      <a:lnTo>
                        <a:pt x="86" y="9"/>
                      </a:lnTo>
                      <a:close/>
                      <a:moveTo>
                        <a:pt x="29" y="9"/>
                      </a:moveTo>
                      <a:lnTo>
                        <a:pt x="0" y="9"/>
                      </a:lnTo>
                      <a:lnTo>
                        <a:pt x="0" y="0"/>
                      </a:lnTo>
                      <a:lnTo>
                        <a:pt x="29" y="0"/>
                      </a:lnTo>
                      <a:lnTo>
                        <a:pt x="29" y="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1711"/>
                <p:cNvSpPr/>
                <p:nvPr/>
              </p:nvSpPr>
              <p:spPr bwMode="auto">
                <a:xfrm>
                  <a:off x="3690938" y="4468813"/>
                  <a:ext cx="30163" cy="30163"/>
                </a:xfrm>
                <a:custGeom>
                  <a:avLst/>
                  <a:gdLst>
                    <a:gd name="T0" fmla="*/ 19 w 19"/>
                    <a:gd name="T1" fmla="*/ 19 h 19"/>
                    <a:gd name="T2" fmla="*/ 0 w 19"/>
                    <a:gd name="T3" fmla="*/ 19 h 19"/>
                    <a:gd name="T4" fmla="*/ 0 w 19"/>
                    <a:gd name="T5" fmla="*/ 0 h 19"/>
                    <a:gd name="T6" fmla="*/ 10 w 19"/>
                    <a:gd name="T7" fmla="*/ 0 h 19"/>
                    <a:gd name="T8" fmla="*/ 10 w 19"/>
                    <a:gd name="T9" fmla="*/ 10 h 19"/>
                    <a:gd name="T10" fmla="*/ 19 w 19"/>
                    <a:gd name="T11" fmla="*/ 1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0" y="19"/>
                      </a:lnTo>
                      <a:lnTo>
                        <a:pt x="0" y="0"/>
                      </a:lnTo>
                      <a:lnTo>
                        <a:pt x="10" y="0"/>
                      </a:lnTo>
                      <a:lnTo>
                        <a:pt x="10" y="10"/>
                      </a:lnTo>
                      <a:lnTo>
                        <a:pt x="19" y="1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1712"/>
                <p:cNvSpPr>
                  <a:spLocks noEditPoints="1"/>
                </p:cNvSpPr>
                <p:nvPr/>
              </p:nvSpPr>
              <p:spPr bwMode="auto">
                <a:xfrm>
                  <a:off x="3690938" y="2649538"/>
                  <a:ext cx="15875" cy="1774825"/>
                </a:xfrm>
                <a:custGeom>
                  <a:avLst/>
                  <a:gdLst>
                    <a:gd name="T0" fmla="*/ 0 w 10"/>
                    <a:gd name="T1" fmla="*/ 1118 h 1118"/>
                    <a:gd name="T2" fmla="*/ 10 w 10"/>
                    <a:gd name="T3" fmla="*/ 1089 h 1118"/>
                    <a:gd name="T4" fmla="*/ 10 w 10"/>
                    <a:gd name="T5" fmla="*/ 1061 h 1118"/>
                    <a:gd name="T6" fmla="*/ 0 w 10"/>
                    <a:gd name="T7" fmla="*/ 1032 h 1118"/>
                    <a:gd name="T8" fmla="*/ 10 w 10"/>
                    <a:gd name="T9" fmla="*/ 1061 h 1118"/>
                    <a:gd name="T10" fmla="*/ 0 w 10"/>
                    <a:gd name="T11" fmla="*/ 1004 h 1118"/>
                    <a:gd name="T12" fmla="*/ 10 w 10"/>
                    <a:gd name="T13" fmla="*/ 975 h 1118"/>
                    <a:gd name="T14" fmla="*/ 10 w 10"/>
                    <a:gd name="T15" fmla="*/ 944 h 1118"/>
                    <a:gd name="T16" fmla="*/ 0 w 10"/>
                    <a:gd name="T17" fmla="*/ 916 h 1118"/>
                    <a:gd name="T18" fmla="*/ 10 w 10"/>
                    <a:gd name="T19" fmla="*/ 944 h 1118"/>
                    <a:gd name="T20" fmla="*/ 0 w 10"/>
                    <a:gd name="T21" fmla="*/ 887 h 1118"/>
                    <a:gd name="T22" fmla="*/ 10 w 10"/>
                    <a:gd name="T23" fmla="*/ 859 h 1118"/>
                    <a:gd name="T24" fmla="*/ 10 w 10"/>
                    <a:gd name="T25" fmla="*/ 830 h 1118"/>
                    <a:gd name="T26" fmla="*/ 0 w 10"/>
                    <a:gd name="T27" fmla="*/ 802 h 1118"/>
                    <a:gd name="T28" fmla="*/ 10 w 10"/>
                    <a:gd name="T29" fmla="*/ 830 h 1118"/>
                    <a:gd name="T30" fmla="*/ 0 w 10"/>
                    <a:gd name="T31" fmla="*/ 773 h 1118"/>
                    <a:gd name="T32" fmla="*/ 10 w 10"/>
                    <a:gd name="T33" fmla="*/ 745 h 1118"/>
                    <a:gd name="T34" fmla="*/ 10 w 10"/>
                    <a:gd name="T35" fmla="*/ 716 h 1118"/>
                    <a:gd name="T36" fmla="*/ 0 w 10"/>
                    <a:gd name="T37" fmla="*/ 688 h 1118"/>
                    <a:gd name="T38" fmla="*/ 10 w 10"/>
                    <a:gd name="T39" fmla="*/ 716 h 1118"/>
                    <a:gd name="T40" fmla="*/ 0 w 10"/>
                    <a:gd name="T41" fmla="*/ 659 h 1118"/>
                    <a:gd name="T42" fmla="*/ 10 w 10"/>
                    <a:gd name="T43" fmla="*/ 631 h 1118"/>
                    <a:gd name="T44" fmla="*/ 10 w 10"/>
                    <a:gd name="T45" fmla="*/ 603 h 1118"/>
                    <a:gd name="T46" fmla="*/ 0 w 10"/>
                    <a:gd name="T47" fmla="*/ 574 h 1118"/>
                    <a:gd name="T48" fmla="*/ 10 w 10"/>
                    <a:gd name="T49" fmla="*/ 603 h 1118"/>
                    <a:gd name="T50" fmla="*/ 0 w 10"/>
                    <a:gd name="T51" fmla="*/ 546 h 1118"/>
                    <a:gd name="T52" fmla="*/ 10 w 10"/>
                    <a:gd name="T53" fmla="*/ 517 h 1118"/>
                    <a:gd name="T54" fmla="*/ 10 w 10"/>
                    <a:gd name="T55" fmla="*/ 486 h 1118"/>
                    <a:gd name="T56" fmla="*/ 0 w 10"/>
                    <a:gd name="T57" fmla="*/ 458 h 1118"/>
                    <a:gd name="T58" fmla="*/ 10 w 10"/>
                    <a:gd name="T59" fmla="*/ 486 h 1118"/>
                    <a:gd name="T60" fmla="*/ 0 w 10"/>
                    <a:gd name="T61" fmla="*/ 429 h 1118"/>
                    <a:gd name="T62" fmla="*/ 10 w 10"/>
                    <a:gd name="T63" fmla="*/ 401 h 1118"/>
                    <a:gd name="T64" fmla="*/ 10 w 10"/>
                    <a:gd name="T65" fmla="*/ 372 h 1118"/>
                    <a:gd name="T66" fmla="*/ 0 w 10"/>
                    <a:gd name="T67" fmla="*/ 344 h 1118"/>
                    <a:gd name="T68" fmla="*/ 10 w 10"/>
                    <a:gd name="T69" fmla="*/ 372 h 1118"/>
                    <a:gd name="T70" fmla="*/ 0 w 10"/>
                    <a:gd name="T71" fmla="*/ 315 h 1118"/>
                    <a:gd name="T72" fmla="*/ 10 w 10"/>
                    <a:gd name="T73" fmla="*/ 287 h 1118"/>
                    <a:gd name="T74" fmla="*/ 10 w 10"/>
                    <a:gd name="T75" fmla="*/ 258 h 1118"/>
                    <a:gd name="T76" fmla="*/ 0 w 10"/>
                    <a:gd name="T77" fmla="*/ 230 h 1118"/>
                    <a:gd name="T78" fmla="*/ 10 w 10"/>
                    <a:gd name="T79" fmla="*/ 258 h 1118"/>
                    <a:gd name="T80" fmla="*/ 0 w 10"/>
                    <a:gd name="T81" fmla="*/ 201 h 1118"/>
                    <a:gd name="T82" fmla="*/ 10 w 10"/>
                    <a:gd name="T83" fmla="*/ 173 h 1118"/>
                    <a:gd name="T84" fmla="*/ 10 w 10"/>
                    <a:gd name="T85" fmla="*/ 144 h 1118"/>
                    <a:gd name="T86" fmla="*/ 0 w 10"/>
                    <a:gd name="T87" fmla="*/ 116 h 1118"/>
                    <a:gd name="T88" fmla="*/ 10 w 10"/>
                    <a:gd name="T89" fmla="*/ 144 h 1118"/>
                    <a:gd name="T90" fmla="*/ 0 w 10"/>
                    <a:gd name="T91" fmla="*/ 87 h 1118"/>
                    <a:gd name="T92" fmla="*/ 10 w 10"/>
                    <a:gd name="T93" fmla="*/ 57 h 1118"/>
                    <a:gd name="T94" fmla="*/ 10 w 10"/>
                    <a:gd name="T95" fmla="*/ 28 h 1118"/>
                    <a:gd name="T96" fmla="*/ 0 w 10"/>
                    <a:gd name="T97" fmla="*/ 0 h 1118"/>
                    <a:gd name="T98" fmla="*/ 10 w 10"/>
                    <a:gd name="T99" fmla="*/ 28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 h="1118">
                      <a:moveTo>
                        <a:pt x="10" y="1118"/>
                      </a:moveTo>
                      <a:lnTo>
                        <a:pt x="0" y="1118"/>
                      </a:lnTo>
                      <a:lnTo>
                        <a:pt x="0" y="1089"/>
                      </a:lnTo>
                      <a:lnTo>
                        <a:pt x="10" y="1089"/>
                      </a:lnTo>
                      <a:lnTo>
                        <a:pt x="10" y="1118"/>
                      </a:lnTo>
                      <a:close/>
                      <a:moveTo>
                        <a:pt x="10" y="1061"/>
                      </a:moveTo>
                      <a:lnTo>
                        <a:pt x="0" y="1061"/>
                      </a:lnTo>
                      <a:lnTo>
                        <a:pt x="0" y="1032"/>
                      </a:lnTo>
                      <a:lnTo>
                        <a:pt x="10" y="1032"/>
                      </a:lnTo>
                      <a:lnTo>
                        <a:pt x="10" y="1061"/>
                      </a:lnTo>
                      <a:close/>
                      <a:moveTo>
                        <a:pt x="10" y="1004"/>
                      </a:moveTo>
                      <a:lnTo>
                        <a:pt x="0" y="1004"/>
                      </a:lnTo>
                      <a:lnTo>
                        <a:pt x="0" y="975"/>
                      </a:lnTo>
                      <a:lnTo>
                        <a:pt x="10" y="975"/>
                      </a:lnTo>
                      <a:lnTo>
                        <a:pt x="10" y="1004"/>
                      </a:lnTo>
                      <a:close/>
                      <a:moveTo>
                        <a:pt x="10" y="944"/>
                      </a:moveTo>
                      <a:lnTo>
                        <a:pt x="0" y="944"/>
                      </a:lnTo>
                      <a:lnTo>
                        <a:pt x="0" y="916"/>
                      </a:lnTo>
                      <a:lnTo>
                        <a:pt x="10" y="916"/>
                      </a:lnTo>
                      <a:lnTo>
                        <a:pt x="10" y="944"/>
                      </a:lnTo>
                      <a:close/>
                      <a:moveTo>
                        <a:pt x="10" y="887"/>
                      </a:moveTo>
                      <a:lnTo>
                        <a:pt x="0" y="887"/>
                      </a:lnTo>
                      <a:lnTo>
                        <a:pt x="0" y="859"/>
                      </a:lnTo>
                      <a:lnTo>
                        <a:pt x="10" y="859"/>
                      </a:lnTo>
                      <a:lnTo>
                        <a:pt x="10" y="887"/>
                      </a:lnTo>
                      <a:close/>
                      <a:moveTo>
                        <a:pt x="10" y="830"/>
                      </a:moveTo>
                      <a:lnTo>
                        <a:pt x="0" y="830"/>
                      </a:lnTo>
                      <a:lnTo>
                        <a:pt x="0" y="802"/>
                      </a:lnTo>
                      <a:lnTo>
                        <a:pt x="10" y="802"/>
                      </a:lnTo>
                      <a:lnTo>
                        <a:pt x="10" y="830"/>
                      </a:lnTo>
                      <a:close/>
                      <a:moveTo>
                        <a:pt x="10" y="773"/>
                      </a:moveTo>
                      <a:lnTo>
                        <a:pt x="0" y="773"/>
                      </a:lnTo>
                      <a:lnTo>
                        <a:pt x="0" y="745"/>
                      </a:lnTo>
                      <a:lnTo>
                        <a:pt x="10" y="745"/>
                      </a:lnTo>
                      <a:lnTo>
                        <a:pt x="10" y="773"/>
                      </a:lnTo>
                      <a:close/>
                      <a:moveTo>
                        <a:pt x="10" y="716"/>
                      </a:moveTo>
                      <a:lnTo>
                        <a:pt x="0" y="716"/>
                      </a:lnTo>
                      <a:lnTo>
                        <a:pt x="0" y="688"/>
                      </a:lnTo>
                      <a:lnTo>
                        <a:pt x="10" y="688"/>
                      </a:lnTo>
                      <a:lnTo>
                        <a:pt x="10" y="716"/>
                      </a:lnTo>
                      <a:close/>
                      <a:moveTo>
                        <a:pt x="10" y="659"/>
                      </a:moveTo>
                      <a:lnTo>
                        <a:pt x="0" y="659"/>
                      </a:lnTo>
                      <a:lnTo>
                        <a:pt x="0" y="631"/>
                      </a:lnTo>
                      <a:lnTo>
                        <a:pt x="10" y="631"/>
                      </a:lnTo>
                      <a:lnTo>
                        <a:pt x="10" y="659"/>
                      </a:lnTo>
                      <a:close/>
                      <a:moveTo>
                        <a:pt x="10" y="603"/>
                      </a:moveTo>
                      <a:lnTo>
                        <a:pt x="0" y="603"/>
                      </a:lnTo>
                      <a:lnTo>
                        <a:pt x="0" y="574"/>
                      </a:lnTo>
                      <a:lnTo>
                        <a:pt x="10" y="574"/>
                      </a:lnTo>
                      <a:lnTo>
                        <a:pt x="10" y="603"/>
                      </a:lnTo>
                      <a:close/>
                      <a:moveTo>
                        <a:pt x="10" y="546"/>
                      </a:moveTo>
                      <a:lnTo>
                        <a:pt x="0" y="546"/>
                      </a:lnTo>
                      <a:lnTo>
                        <a:pt x="0" y="517"/>
                      </a:lnTo>
                      <a:lnTo>
                        <a:pt x="10" y="517"/>
                      </a:lnTo>
                      <a:lnTo>
                        <a:pt x="10" y="546"/>
                      </a:lnTo>
                      <a:close/>
                      <a:moveTo>
                        <a:pt x="10" y="486"/>
                      </a:moveTo>
                      <a:lnTo>
                        <a:pt x="0" y="486"/>
                      </a:lnTo>
                      <a:lnTo>
                        <a:pt x="0" y="458"/>
                      </a:lnTo>
                      <a:lnTo>
                        <a:pt x="10" y="458"/>
                      </a:lnTo>
                      <a:lnTo>
                        <a:pt x="10" y="486"/>
                      </a:lnTo>
                      <a:close/>
                      <a:moveTo>
                        <a:pt x="10" y="429"/>
                      </a:moveTo>
                      <a:lnTo>
                        <a:pt x="0" y="429"/>
                      </a:lnTo>
                      <a:lnTo>
                        <a:pt x="0" y="401"/>
                      </a:lnTo>
                      <a:lnTo>
                        <a:pt x="10" y="401"/>
                      </a:lnTo>
                      <a:lnTo>
                        <a:pt x="10" y="429"/>
                      </a:lnTo>
                      <a:close/>
                      <a:moveTo>
                        <a:pt x="10" y="372"/>
                      </a:moveTo>
                      <a:lnTo>
                        <a:pt x="0" y="372"/>
                      </a:lnTo>
                      <a:lnTo>
                        <a:pt x="0" y="344"/>
                      </a:lnTo>
                      <a:lnTo>
                        <a:pt x="10" y="344"/>
                      </a:lnTo>
                      <a:lnTo>
                        <a:pt x="10" y="372"/>
                      </a:lnTo>
                      <a:close/>
                      <a:moveTo>
                        <a:pt x="10" y="315"/>
                      </a:moveTo>
                      <a:lnTo>
                        <a:pt x="0" y="315"/>
                      </a:lnTo>
                      <a:lnTo>
                        <a:pt x="0" y="287"/>
                      </a:lnTo>
                      <a:lnTo>
                        <a:pt x="10" y="287"/>
                      </a:lnTo>
                      <a:lnTo>
                        <a:pt x="10" y="315"/>
                      </a:lnTo>
                      <a:close/>
                      <a:moveTo>
                        <a:pt x="10" y="258"/>
                      </a:moveTo>
                      <a:lnTo>
                        <a:pt x="0" y="258"/>
                      </a:lnTo>
                      <a:lnTo>
                        <a:pt x="0" y="230"/>
                      </a:lnTo>
                      <a:lnTo>
                        <a:pt x="10" y="230"/>
                      </a:lnTo>
                      <a:lnTo>
                        <a:pt x="10" y="258"/>
                      </a:lnTo>
                      <a:close/>
                      <a:moveTo>
                        <a:pt x="10" y="201"/>
                      </a:moveTo>
                      <a:lnTo>
                        <a:pt x="0" y="201"/>
                      </a:lnTo>
                      <a:lnTo>
                        <a:pt x="0" y="173"/>
                      </a:lnTo>
                      <a:lnTo>
                        <a:pt x="10" y="173"/>
                      </a:lnTo>
                      <a:lnTo>
                        <a:pt x="10" y="201"/>
                      </a:lnTo>
                      <a:close/>
                      <a:moveTo>
                        <a:pt x="10" y="144"/>
                      </a:moveTo>
                      <a:lnTo>
                        <a:pt x="0" y="144"/>
                      </a:lnTo>
                      <a:lnTo>
                        <a:pt x="0" y="116"/>
                      </a:lnTo>
                      <a:lnTo>
                        <a:pt x="10" y="116"/>
                      </a:lnTo>
                      <a:lnTo>
                        <a:pt x="10" y="144"/>
                      </a:lnTo>
                      <a:close/>
                      <a:moveTo>
                        <a:pt x="10" y="87"/>
                      </a:moveTo>
                      <a:lnTo>
                        <a:pt x="0" y="87"/>
                      </a:lnTo>
                      <a:lnTo>
                        <a:pt x="0" y="57"/>
                      </a:lnTo>
                      <a:lnTo>
                        <a:pt x="10" y="57"/>
                      </a:lnTo>
                      <a:lnTo>
                        <a:pt x="10" y="87"/>
                      </a:lnTo>
                      <a:close/>
                      <a:moveTo>
                        <a:pt x="10" y="28"/>
                      </a:moveTo>
                      <a:lnTo>
                        <a:pt x="0" y="28"/>
                      </a:lnTo>
                      <a:lnTo>
                        <a:pt x="0" y="0"/>
                      </a:lnTo>
                      <a:lnTo>
                        <a:pt x="10" y="0"/>
                      </a:lnTo>
                      <a:lnTo>
                        <a:pt x="10" y="28"/>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1713"/>
                <p:cNvSpPr/>
                <p:nvPr/>
              </p:nvSpPr>
              <p:spPr bwMode="auto">
                <a:xfrm>
                  <a:off x="3690938" y="2573338"/>
                  <a:ext cx="30163" cy="30163"/>
                </a:xfrm>
                <a:custGeom>
                  <a:avLst/>
                  <a:gdLst>
                    <a:gd name="T0" fmla="*/ 10 w 19"/>
                    <a:gd name="T1" fmla="*/ 19 h 19"/>
                    <a:gd name="T2" fmla="*/ 0 w 19"/>
                    <a:gd name="T3" fmla="*/ 19 h 19"/>
                    <a:gd name="T4" fmla="*/ 0 w 19"/>
                    <a:gd name="T5" fmla="*/ 0 h 19"/>
                    <a:gd name="T6" fmla="*/ 19 w 19"/>
                    <a:gd name="T7" fmla="*/ 0 h 19"/>
                    <a:gd name="T8" fmla="*/ 19 w 19"/>
                    <a:gd name="T9" fmla="*/ 10 h 19"/>
                    <a:gd name="T10" fmla="*/ 10 w 19"/>
                    <a:gd name="T11" fmla="*/ 10 h 19"/>
                    <a:gd name="T12" fmla="*/ 10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0" y="19"/>
                      </a:moveTo>
                      <a:lnTo>
                        <a:pt x="0" y="19"/>
                      </a:lnTo>
                      <a:lnTo>
                        <a:pt x="0" y="0"/>
                      </a:lnTo>
                      <a:lnTo>
                        <a:pt x="19" y="0"/>
                      </a:lnTo>
                      <a:lnTo>
                        <a:pt x="19" y="10"/>
                      </a:lnTo>
                      <a:lnTo>
                        <a:pt x="10" y="10"/>
                      </a:lnTo>
                      <a:lnTo>
                        <a:pt x="10"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Rectangle 1714"/>
                <p:cNvSpPr>
                  <a:spLocks noChangeArrowheads="1"/>
                </p:cNvSpPr>
                <p:nvPr/>
              </p:nvSpPr>
              <p:spPr bwMode="auto">
                <a:xfrm>
                  <a:off x="8377238"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5" name="Rectangle 1715"/>
                <p:cNvSpPr>
                  <a:spLocks noChangeArrowheads="1"/>
                </p:cNvSpPr>
                <p:nvPr/>
              </p:nvSpPr>
              <p:spPr bwMode="auto">
                <a:xfrm>
                  <a:off x="82867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6" name="Rectangle 1716"/>
                <p:cNvSpPr>
                  <a:spLocks noChangeArrowheads="1"/>
                </p:cNvSpPr>
                <p:nvPr/>
              </p:nvSpPr>
              <p:spPr bwMode="auto">
                <a:xfrm>
                  <a:off x="8196263"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Rectangle 1717"/>
                <p:cNvSpPr>
                  <a:spLocks noChangeArrowheads="1"/>
                </p:cNvSpPr>
                <p:nvPr/>
              </p:nvSpPr>
              <p:spPr bwMode="auto">
                <a:xfrm>
                  <a:off x="81057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8" name="Rectangle 1718"/>
                <p:cNvSpPr>
                  <a:spLocks noChangeArrowheads="1"/>
                </p:cNvSpPr>
                <p:nvPr/>
              </p:nvSpPr>
              <p:spPr bwMode="auto">
                <a:xfrm>
                  <a:off x="8016875"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9" name="Rectangle 1719"/>
                <p:cNvSpPr>
                  <a:spLocks noChangeArrowheads="1"/>
                </p:cNvSpPr>
                <p:nvPr/>
              </p:nvSpPr>
              <p:spPr bwMode="auto">
                <a:xfrm>
                  <a:off x="79263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0" name="Rectangle 1720"/>
                <p:cNvSpPr>
                  <a:spLocks noChangeArrowheads="1"/>
                </p:cNvSpPr>
                <p:nvPr/>
              </p:nvSpPr>
              <p:spPr bwMode="auto">
                <a:xfrm>
                  <a:off x="783590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1" name="Rectangle 1721"/>
                <p:cNvSpPr>
                  <a:spLocks noChangeArrowheads="1"/>
                </p:cNvSpPr>
                <p:nvPr/>
              </p:nvSpPr>
              <p:spPr bwMode="auto">
                <a:xfrm>
                  <a:off x="7745413"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2" name="Rectangle 1722"/>
                <p:cNvSpPr>
                  <a:spLocks noChangeArrowheads="1"/>
                </p:cNvSpPr>
                <p:nvPr/>
              </p:nvSpPr>
              <p:spPr bwMode="auto">
                <a:xfrm>
                  <a:off x="765492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3" name="Rectangle 1723"/>
                <p:cNvSpPr>
                  <a:spLocks noChangeArrowheads="1"/>
                </p:cNvSpPr>
                <p:nvPr/>
              </p:nvSpPr>
              <p:spPr bwMode="auto">
                <a:xfrm>
                  <a:off x="75644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4" name="Rectangle 1724"/>
                <p:cNvSpPr>
                  <a:spLocks noChangeArrowheads="1"/>
                </p:cNvSpPr>
                <p:nvPr/>
              </p:nvSpPr>
              <p:spPr bwMode="auto">
                <a:xfrm>
                  <a:off x="74755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5" name="Rectangle 1725"/>
                <p:cNvSpPr>
                  <a:spLocks noChangeArrowheads="1"/>
                </p:cNvSpPr>
                <p:nvPr/>
              </p:nvSpPr>
              <p:spPr bwMode="auto">
                <a:xfrm>
                  <a:off x="73850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6" name="Rectangle 1726"/>
                <p:cNvSpPr>
                  <a:spLocks noChangeArrowheads="1"/>
                </p:cNvSpPr>
                <p:nvPr/>
              </p:nvSpPr>
              <p:spPr bwMode="auto">
                <a:xfrm>
                  <a:off x="72945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7" name="Rectangle 1727"/>
                <p:cNvSpPr>
                  <a:spLocks noChangeArrowheads="1"/>
                </p:cNvSpPr>
                <p:nvPr/>
              </p:nvSpPr>
              <p:spPr bwMode="auto">
                <a:xfrm>
                  <a:off x="7200900"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8" name="Rectangle 1728"/>
                <p:cNvSpPr>
                  <a:spLocks noChangeArrowheads="1"/>
                </p:cNvSpPr>
                <p:nvPr/>
              </p:nvSpPr>
              <p:spPr bwMode="auto">
                <a:xfrm>
                  <a:off x="711041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9" name="Rectangle 1729"/>
                <p:cNvSpPr>
                  <a:spLocks noChangeArrowheads="1"/>
                </p:cNvSpPr>
                <p:nvPr/>
              </p:nvSpPr>
              <p:spPr bwMode="auto">
                <a:xfrm>
                  <a:off x="701992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0" name="Rectangle 1730"/>
                <p:cNvSpPr>
                  <a:spLocks noChangeArrowheads="1"/>
                </p:cNvSpPr>
                <p:nvPr/>
              </p:nvSpPr>
              <p:spPr bwMode="auto">
                <a:xfrm>
                  <a:off x="69294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1" name="Rectangle 1731"/>
                <p:cNvSpPr>
                  <a:spLocks noChangeArrowheads="1"/>
                </p:cNvSpPr>
                <p:nvPr/>
              </p:nvSpPr>
              <p:spPr bwMode="auto">
                <a:xfrm>
                  <a:off x="68405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2" name="Rectangle 1732"/>
                <p:cNvSpPr>
                  <a:spLocks noChangeArrowheads="1"/>
                </p:cNvSpPr>
                <p:nvPr/>
              </p:nvSpPr>
              <p:spPr bwMode="auto">
                <a:xfrm>
                  <a:off x="67500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3" name="Rectangle 1733"/>
                <p:cNvSpPr>
                  <a:spLocks noChangeArrowheads="1"/>
                </p:cNvSpPr>
                <p:nvPr/>
              </p:nvSpPr>
              <p:spPr bwMode="auto">
                <a:xfrm>
                  <a:off x="66595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4" name="Rectangle 1734"/>
                <p:cNvSpPr>
                  <a:spLocks noChangeArrowheads="1"/>
                </p:cNvSpPr>
                <p:nvPr/>
              </p:nvSpPr>
              <p:spPr bwMode="auto">
                <a:xfrm>
                  <a:off x="65690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5" name="Rectangle 1735"/>
                <p:cNvSpPr>
                  <a:spLocks noChangeArrowheads="1"/>
                </p:cNvSpPr>
                <p:nvPr/>
              </p:nvSpPr>
              <p:spPr bwMode="auto">
                <a:xfrm>
                  <a:off x="64785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6" name="Rectangle 1736"/>
                <p:cNvSpPr>
                  <a:spLocks noChangeArrowheads="1"/>
                </p:cNvSpPr>
                <p:nvPr/>
              </p:nvSpPr>
              <p:spPr bwMode="auto">
                <a:xfrm>
                  <a:off x="63896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7" name="Rectangle 1737"/>
                <p:cNvSpPr>
                  <a:spLocks noChangeArrowheads="1"/>
                </p:cNvSpPr>
                <p:nvPr/>
              </p:nvSpPr>
              <p:spPr bwMode="auto">
                <a:xfrm>
                  <a:off x="52133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8" name="Rectangle 1738"/>
                <p:cNvSpPr>
                  <a:spLocks noChangeArrowheads="1"/>
                </p:cNvSpPr>
                <p:nvPr/>
              </p:nvSpPr>
              <p:spPr bwMode="auto">
                <a:xfrm>
                  <a:off x="49418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9" name="Rectangle 1739"/>
                <p:cNvSpPr>
                  <a:spLocks noChangeArrowheads="1"/>
                </p:cNvSpPr>
                <p:nvPr/>
              </p:nvSpPr>
              <p:spPr bwMode="auto">
                <a:xfrm>
                  <a:off x="4848225"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0" name="Rectangle 1740"/>
                <p:cNvSpPr>
                  <a:spLocks noChangeArrowheads="1"/>
                </p:cNvSpPr>
                <p:nvPr/>
              </p:nvSpPr>
              <p:spPr bwMode="auto">
                <a:xfrm>
                  <a:off x="47577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 name="Rectangle 1741"/>
                <p:cNvSpPr>
                  <a:spLocks noChangeArrowheads="1"/>
                </p:cNvSpPr>
                <p:nvPr/>
              </p:nvSpPr>
              <p:spPr bwMode="auto">
                <a:xfrm>
                  <a:off x="46688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 name="Rectangle 1742"/>
                <p:cNvSpPr>
                  <a:spLocks noChangeArrowheads="1"/>
                </p:cNvSpPr>
                <p:nvPr/>
              </p:nvSpPr>
              <p:spPr bwMode="auto">
                <a:xfrm>
                  <a:off x="45783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3" name="Rectangle 1743"/>
                <p:cNvSpPr>
                  <a:spLocks noChangeArrowheads="1"/>
                </p:cNvSpPr>
                <p:nvPr/>
              </p:nvSpPr>
              <p:spPr bwMode="auto">
                <a:xfrm>
                  <a:off x="44878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4" name="Rectangle 1744"/>
                <p:cNvSpPr>
                  <a:spLocks noChangeArrowheads="1"/>
                </p:cNvSpPr>
                <p:nvPr/>
              </p:nvSpPr>
              <p:spPr bwMode="auto">
                <a:xfrm>
                  <a:off x="43973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5" name="Rectangle 1745"/>
                <p:cNvSpPr>
                  <a:spLocks noChangeArrowheads="1"/>
                </p:cNvSpPr>
                <p:nvPr/>
              </p:nvSpPr>
              <p:spPr bwMode="auto">
                <a:xfrm>
                  <a:off x="43068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6" name="Rectangle 1746"/>
                <p:cNvSpPr>
                  <a:spLocks noChangeArrowheads="1"/>
                </p:cNvSpPr>
                <p:nvPr/>
              </p:nvSpPr>
              <p:spPr bwMode="auto">
                <a:xfrm>
                  <a:off x="42179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7" name="Rectangle 1747"/>
                <p:cNvSpPr>
                  <a:spLocks noChangeArrowheads="1"/>
                </p:cNvSpPr>
                <p:nvPr/>
              </p:nvSpPr>
              <p:spPr bwMode="auto">
                <a:xfrm>
                  <a:off x="412750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8" name="Rectangle 1748"/>
                <p:cNvSpPr>
                  <a:spLocks noChangeArrowheads="1"/>
                </p:cNvSpPr>
                <p:nvPr/>
              </p:nvSpPr>
              <p:spPr bwMode="auto">
                <a:xfrm>
                  <a:off x="403701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9" name="Rectangle 1749"/>
                <p:cNvSpPr>
                  <a:spLocks noChangeArrowheads="1"/>
                </p:cNvSpPr>
                <p:nvPr/>
              </p:nvSpPr>
              <p:spPr bwMode="auto">
                <a:xfrm>
                  <a:off x="3946525"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0" name="Rectangle 1750"/>
                <p:cNvSpPr>
                  <a:spLocks noChangeArrowheads="1"/>
                </p:cNvSpPr>
                <p:nvPr/>
              </p:nvSpPr>
              <p:spPr bwMode="auto">
                <a:xfrm>
                  <a:off x="38560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1" name="Rectangle 1751"/>
                <p:cNvSpPr>
                  <a:spLocks noChangeArrowheads="1"/>
                </p:cNvSpPr>
                <p:nvPr/>
              </p:nvSpPr>
              <p:spPr bwMode="auto">
                <a:xfrm>
                  <a:off x="3765550"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2" name="Freeform 1752"/>
                <p:cNvSpPr/>
                <p:nvPr/>
              </p:nvSpPr>
              <p:spPr bwMode="auto">
                <a:xfrm>
                  <a:off x="8470900" y="2573338"/>
                  <a:ext cx="30163" cy="30163"/>
                </a:xfrm>
                <a:custGeom>
                  <a:avLst/>
                  <a:gdLst>
                    <a:gd name="T0" fmla="*/ 19 w 19"/>
                    <a:gd name="T1" fmla="*/ 19 h 19"/>
                    <a:gd name="T2" fmla="*/ 9 w 19"/>
                    <a:gd name="T3" fmla="*/ 19 h 19"/>
                    <a:gd name="T4" fmla="*/ 9 w 19"/>
                    <a:gd name="T5" fmla="*/ 10 h 19"/>
                    <a:gd name="T6" fmla="*/ 0 w 19"/>
                    <a:gd name="T7" fmla="*/ 10 h 19"/>
                    <a:gd name="T8" fmla="*/ 0 w 19"/>
                    <a:gd name="T9" fmla="*/ 0 h 19"/>
                    <a:gd name="T10" fmla="*/ 19 w 19"/>
                    <a:gd name="T11" fmla="*/ 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9" y="19"/>
                      </a:lnTo>
                      <a:lnTo>
                        <a:pt x="9" y="10"/>
                      </a:lnTo>
                      <a:lnTo>
                        <a:pt x="0" y="10"/>
                      </a:lnTo>
                      <a:lnTo>
                        <a:pt x="0" y="0"/>
                      </a:lnTo>
                      <a:lnTo>
                        <a:pt x="19" y="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3" name="Freeform 1753"/>
                <p:cNvSpPr>
                  <a:spLocks noEditPoints="1"/>
                </p:cNvSpPr>
                <p:nvPr/>
              </p:nvSpPr>
              <p:spPr bwMode="auto">
                <a:xfrm>
                  <a:off x="8242740" y="2649661"/>
                  <a:ext cx="258024" cy="1775002"/>
                </a:xfrm>
                <a:custGeom>
                  <a:avLst/>
                  <a:gdLst>
                    <a:gd name="T0" fmla="*/ 0 w 10"/>
                    <a:gd name="T1" fmla="*/ 1118 h 1118"/>
                    <a:gd name="T2" fmla="*/ 10 w 10"/>
                    <a:gd name="T3" fmla="*/ 1089 h 1118"/>
                    <a:gd name="T4" fmla="*/ 10 w 10"/>
                    <a:gd name="T5" fmla="*/ 1061 h 1118"/>
                    <a:gd name="T6" fmla="*/ 0 w 10"/>
                    <a:gd name="T7" fmla="*/ 1032 h 1118"/>
                    <a:gd name="T8" fmla="*/ 10 w 10"/>
                    <a:gd name="T9" fmla="*/ 1061 h 1118"/>
                    <a:gd name="T10" fmla="*/ 0 w 10"/>
                    <a:gd name="T11" fmla="*/ 1004 h 1118"/>
                    <a:gd name="T12" fmla="*/ 10 w 10"/>
                    <a:gd name="T13" fmla="*/ 975 h 1118"/>
                    <a:gd name="T14" fmla="*/ 10 w 10"/>
                    <a:gd name="T15" fmla="*/ 944 h 1118"/>
                    <a:gd name="T16" fmla="*/ 0 w 10"/>
                    <a:gd name="T17" fmla="*/ 916 h 1118"/>
                    <a:gd name="T18" fmla="*/ 10 w 10"/>
                    <a:gd name="T19" fmla="*/ 944 h 1118"/>
                    <a:gd name="T20" fmla="*/ 0 w 10"/>
                    <a:gd name="T21" fmla="*/ 887 h 1118"/>
                    <a:gd name="T22" fmla="*/ 10 w 10"/>
                    <a:gd name="T23" fmla="*/ 859 h 1118"/>
                    <a:gd name="T24" fmla="*/ 10 w 10"/>
                    <a:gd name="T25" fmla="*/ 830 h 1118"/>
                    <a:gd name="T26" fmla="*/ 0 w 10"/>
                    <a:gd name="T27" fmla="*/ 802 h 1118"/>
                    <a:gd name="T28" fmla="*/ 10 w 10"/>
                    <a:gd name="T29" fmla="*/ 830 h 1118"/>
                    <a:gd name="T30" fmla="*/ 0 w 10"/>
                    <a:gd name="T31" fmla="*/ 773 h 1118"/>
                    <a:gd name="T32" fmla="*/ 10 w 10"/>
                    <a:gd name="T33" fmla="*/ 745 h 1118"/>
                    <a:gd name="T34" fmla="*/ 10 w 10"/>
                    <a:gd name="T35" fmla="*/ 716 h 1118"/>
                    <a:gd name="T36" fmla="*/ 0 w 10"/>
                    <a:gd name="T37" fmla="*/ 688 h 1118"/>
                    <a:gd name="T38" fmla="*/ 10 w 10"/>
                    <a:gd name="T39" fmla="*/ 716 h 1118"/>
                    <a:gd name="T40" fmla="*/ 0 w 10"/>
                    <a:gd name="T41" fmla="*/ 659 h 1118"/>
                    <a:gd name="T42" fmla="*/ 10 w 10"/>
                    <a:gd name="T43" fmla="*/ 631 h 1118"/>
                    <a:gd name="T44" fmla="*/ 10 w 10"/>
                    <a:gd name="T45" fmla="*/ 603 h 1118"/>
                    <a:gd name="T46" fmla="*/ 0 w 10"/>
                    <a:gd name="T47" fmla="*/ 574 h 1118"/>
                    <a:gd name="T48" fmla="*/ 10 w 10"/>
                    <a:gd name="T49" fmla="*/ 603 h 1118"/>
                    <a:gd name="T50" fmla="*/ 0 w 10"/>
                    <a:gd name="T51" fmla="*/ 546 h 1118"/>
                    <a:gd name="T52" fmla="*/ 10 w 10"/>
                    <a:gd name="T53" fmla="*/ 517 h 1118"/>
                    <a:gd name="T54" fmla="*/ 10 w 10"/>
                    <a:gd name="T55" fmla="*/ 486 h 1118"/>
                    <a:gd name="T56" fmla="*/ 0 w 10"/>
                    <a:gd name="T57" fmla="*/ 458 h 1118"/>
                    <a:gd name="T58" fmla="*/ 10 w 10"/>
                    <a:gd name="T59" fmla="*/ 486 h 1118"/>
                    <a:gd name="T60" fmla="*/ 0 w 10"/>
                    <a:gd name="T61" fmla="*/ 429 h 1118"/>
                    <a:gd name="T62" fmla="*/ 10 w 10"/>
                    <a:gd name="T63" fmla="*/ 401 h 1118"/>
                    <a:gd name="T64" fmla="*/ 10 w 10"/>
                    <a:gd name="T65" fmla="*/ 372 h 1118"/>
                    <a:gd name="T66" fmla="*/ 0 w 10"/>
                    <a:gd name="T67" fmla="*/ 344 h 1118"/>
                    <a:gd name="T68" fmla="*/ 10 w 10"/>
                    <a:gd name="T69" fmla="*/ 372 h 1118"/>
                    <a:gd name="T70" fmla="*/ 0 w 10"/>
                    <a:gd name="T71" fmla="*/ 315 h 1118"/>
                    <a:gd name="T72" fmla="*/ 10 w 10"/>
                    <a:gd name="T73" fmla="*/ 287 h 1118"/>
                    <a:gd name="T74" fmla="*/ 10 w 10"/>
                    <a:gd name="T75" fmla="*/ 258 h 1118"/>
                    <a:gd name="T76" fmla="*/ 0 w 10"/>
                    <a:gd name="T77" fmla="*/ 230 h 1118"/>
                    <a:gd name="T78" fmla="*/ 10 w 10"/>
                    <a:gd name="T79" fmla="*/ 258 h 1118"/>
                    <a:gd name="T80" fmla="*/ 0 w 10"/>
                    <a:gd name="T81" fmla="*/ 201 h 1118"/>
                    <a:gd name="T82" fmla="*/ 10 w 10"/>
                    <a:gd name="T83" fmla="*/ 173 h 1118"/>
                    <a:gd name="T84" fmla="*/ 10 w 10"/>
                    <a:gd name="T85" fmla="*/ 144 h 1118"/>
                    <a:gd name="T86" fmla="*/ 0 w 10"/>
                    <a:gd name="T87" fmla="*/ 116 h 1118"/>
                    <a:gd name="T88" fmla="*/ 10 w 10"/>
                    <a:gd name="T89" fmla="*/ 144 h 1118"/>
                    <a:gd name="T90" fmla="*/ 0 w 10"/>
                    <a:gd name="T91" fmla="*/ 87 h 1118"/>
                    <a:gd name="T92" fmla="*/ 10 w 10"/>
                    <a:gd name="T93" fmla="*/ 57 h 1118"/>
                    <a:gd name="T94" fmla="*/ 10 w 10"/>
                    <a:gd name="T95" fmla="*/ 28 h 1118"/>
                    <a:gd name="T96" fmla="*/ 0 w 10"/>
                    <a:gd name="T97" fmla="*/ 0 h 1118"/>
                    <a:gd name="T98" fmla="*/ 10 w 10"/>
                    <a:gd name="T99" fmla="*/ 28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 h="1118">
                      <a:moveTo>
                        <a:pt x="10" y="1118"/>
                      </a:moveTo>
                      <a:lnTo>
                        <a:pt x="0" y="1118"/>
                      </a:lnTo>
                      <a:lnTo>
                        <a:pt x="0" y="1089"/>
                      </a:lnTo>
                      <a:lnTo>
                        <a:pt x="10" y="1089"/>
                      </a:lnTo>
                      <a:lnTo>
                        <a:pt x="10" y="1118"/>
                      </a:lnTo>
                      <a:close/>
                      <a:moveTo>
                        <a:pt x="10" y="1061"/>
                      </a:moveTo>
                      <a:lnTo>
                        <a:pt x="0" y="1061"/>
                      </a:lnTo>
                      <a:lnTo>
                        <a:pt x="0" y="1032"/>
                      </a:lnTo>
                      <a:lnTo>
                        <a:pt x="10" y="1032"/>
                      </a:lnTo>
                      <a:lnTo>
                        <a:pt x="10" y="1061"/>
                      </a:lnTo>
                      <a:close/>
                      <a:moveTo>
                        <a:pt x="10" y="1004"/>
                      </a:moveTo>
                      <a:lnTo>
                        <a:pt x="0" y="1004"/>
                      </a:lnTo>
                      <a:lnTo>
                        <a:pt x="0" y="975"/>
                      </a:lnTo>
                      <a:lnTo>
                        <a:pt x="10" y="975"/>
                      </a:lnTo>
                      <a:lnTo>
                        <a:pt x="10" y="1004"/>
                      </a:lnTo>
                      <a:close/>
                      <a:moveTo>
                        <a:pt x="10" y="944"/>
                      </a:moveTo>
                      <a:lnTo>
                        <a:pt x="0" y="944"/>
                      </a:lnTo>
                      <a:lnTo>
                        <a:pt x="0" y="916"/>
                      </a:lnTo>
                      <a:lnTo>
                        <a:pt x="10" y="916"/>
                      </a:lnTo>
                      <a:lnTo>
                        <a:pt x="10" y="944"/>
                      </a:lnTo>
                      <a:close/>
                      <a:moveTo>
                        <a:pt x="10" y="887"/>
                      </a:moveTo>
                      <a:lnTo>
                        <a:pt x="0" y="887"/>
                      </a:lnTo>
                      <a:lnTo>
                        <a:pt x="0" y="859"/>
                      </a:lnTo>
                      <a:lnTo>
                        <a:pt x="10" y="859"/>
                      </a:lnTo>
                      <a:lnTo>
                        <a:pt x="10" y="887"/>
                      </a:lnTo>
                      <a:close/>
                      <a:moveTo>
                        <a:pt x="10" y="830"/>
                      </a:moveTo>
                      <a:lnTo>
                        <a:pt x="0" y="830"/>
                      </a:lnTo>
                      <a:lnTo>
                        <a:pt x="0" y="802"/>
                      </a:lnTo>
                      <a:lnTo>
                        <a:pt x="10" y="802"/>
                      </a:lnTo>
                      <a:lnTo>
                        <a:pt x="10" y="830"/>
                      </a:lnTo>
                      <a:close/>
                      <a:moveTo>
                        <a:pt x="10" y="773"/>
                      </a:moveTo>
                      <a:lnTo>
                        <a:pt x="0" y="773"/>
                      </a:lnTo>
                      <a:lnTo>
                        <a:pt x="0" y="745"/>
                      </a:lnTo>
                      <a:lnTo>
                        <a:pt x="10" y="745"/>
                      </a:lnTo>
                      <a:lnTo>
                        <a:pt x="10" y="773"/>
                      </a:lnTo>
                      <a:close/>
                      <a:moveTo>
                        <a:pt x="10" y="716"/>
                      </a:moveTo>
                      <a:lnTo>
                        <a:pt x="0" y="716"/>
                      </a:lnTo>
                      <a:lnTo>
                        <a:pt x="0" y="688"/>
                      </a:lnTo>
                      <a:lnTo>
                        <a:pt x="10" y="688"/>
                      </a:lnTo>
                      <a:lnTo>
                        <a:pt x="10" y="716"/>
                      </a:lnTo>
                      <a:close/>
                      <a:moveTo>
                        <a:pt x="10" y="659"/>
                      </a:moveTo>
                      <a:lnTo>
                        <a:pt x="0" y="659"/>
                      </a:lnTo>
                      <a:lnTo>
                        <a:pt x="0" y="631"/>
                      </a:lnTo>
                      <a:lnTo>
                        <a:pt x="10" y="631"/>
                      </a:lnTo>
                      <a:lnTo>
                        <a:pt x="10" y="659"/>
                      </a:lnTo>
                      <a:close/>
                      <a:moveTo>
                        <a:pt x="10" y="603"/>
                      </a:moveTo>
                      <a:lnTo>
                        <a:pt x="0" y="603"/>
                      </a:lnTo>
                      <a:lnTo>
                        <a:pt x="0" y="574"/>
                      </a:lnTo>
                      <a:lnTo>
                        <a:pt x="10" y="574"/>
                      </a:lnTo>
                      <a:lnTo>
                        <a:pt x="10" y="603"/>
                      </a:lnTo>
                      <a:close/>
                      <a:moveTo>
                        <a:pt x="10" y="546"/>
                      </a:moveTo>
                      <a:lnTo>
                        <a:pt x="0" y="546"/>
                      </a:lnTo>
                      <a:lnTo>
                        <a:pt x="0" y="517"/>
                      </a:lnTo>
                      <a:lnTo>
                        <a:pt x="10" y="517"/>
                      </a:lnTo>
                      <a:lnTo>
                        <a:pt x="10" y="546"/>
                      </a:lnTo>
                      <a:close/>
                      <a:moveTo>
                        <a:pt x="10" y="486"/>
                      </a:moveTo>
                      <a:lnTo>
                        <a:pt x="0" y="486"/>
                      </a:lnTo>
                      <a:lnTo>
                        <a:pt x="0" y="458"/>
                      </a:lnTo>
                      <a:lnTo>
                        <a:pt x="10" y="458"/>
                      </a:lnTo>
                      <a:lnTo>
                        <a:pt x="10" y="486"/>
                      </a:lnTo>
                      <a:close/>
                      <a:moveTo>
                        <a:pt x="10" y="429"/>
                      </a:moveTo>
                      <a:lnTo>
                        <a:pt x="0" y="429"/>
                      </a:lnTo>
                      <a:lnTo>
                        <a:pt x="0" y="401"/>
                      </a:lnTo>
                      <a:lnTo>
                        <a:pt x="10" y="401"/>
                      </a:lnTo>
                      <a:lnTo>
                        <a:pt x="10" y="429"/>
                      </a:lnTo>
                      <a:close/>
                      <a:moveTo>
                        <a:pt x="10" y="372"/>
                      </a:moveTo>
                      <a:lnTo>
                        <a:pt x="0" y="372"/>
                      </a:lnTo>
                      <a:lnTo>
                        <a:pt x="0" y="344"/>
                      </a:lnTo>
                      <a:lnTo>
                        <a:pt x="10" y="344"/>
                      </a:lnTo>
                      <a:lnTo>
                        <a:pt x="10" y="372"/>
                      </a:lnTo>
                      <a:close/>
                      <a:moveTo>
                        <a:pt x="10" y="315"/>
                      </a:moveTo>
                      <a:lnTo>
                        <a:pt x="0" y="315"/>
                      </a:lnTo>
                      <a:lnTo>
                        <a:pt x="0" y="287"/>
                      </a:lnTo>
                      <a:lnTo>
                        <a:pt x="10" y="287"/>
                      </a:lnTo>
                      <a:lnTo>
                        <a:pt x="10" y="315"/>
                      </a:lnTo>
                      <a:close/>
                      <a:moveTo>
                        <a:pt x="10" y="258"/>
                      </a:moveTo>
                      <a:lnTo>
                        <a:pt x="0" y="258"/>
                      </a:lnTo>
                      <a:lnTo>
                        <a:pt x="0" y="230"/>
                      </a:lnTo>
                      <a:lnTo>
                        <a:pt x="10" y="230"/>
                      </a:lnTo>
                      <a:lnTo>
                        <a:pt x="10" y="258"/>
                      </a:lnTo>
                      <a:close/>
                      <a:moveTo>
                        <a:pt x="10" y="201"/>
                      </a:moveTo>
                      <a:lnTo>
                        <a:pt x="0" y="201"/>
                      </a:lnTo>
                      <a:lnTo>
                        <a:pt x="0" y="173"/>
                      </a:lnTo>
                      <a:lnTo>
                        <a:pt x="10" y="173"/>
                      </a:lnTo>
                      <a:lnTo>
                        <a:pt x="10" y="201"/>
                      </a:lnTo>
                      <a:close/>
                      <a:moveTo>
                        <a:pt x="10" y="144"/>
                      </a:moveTo>
                      <a:lnTo>
                        <a:pt x="0" y="144"/>
                      </a:lnTo>
                      <a:lnTo>
                        <a:pt x="0" y="116"/>
                      </a:lnTo>
                      <a:lnTo>
                        <a:pt x="10" y="116"/>
                      </a:lnTo>
                      <a:lnTo>
                        <a:pt x="10" y="144"/>
                      </a:lnTo>
                      <a:close/>
                      <a:moveTo>
                        <a:pt x="10" y="87"/>
                      </a:moveTo>
                      <a:lnTo>
                        <a:pt x="0" y="87"/>
                      </a:lnTo>
                      <a:lnTo>
                        <a:pt x="0" y="57"/>
                      </a:lnTo>
                      <a:lnTo>
                        <a:pt x="10" y="57"/>
                      </a:lnTo>
                      <a:lnTo>
                        <a:pt x="10" y="87"/>
                      </a:lnTo>
                      <a:close/>
                      <a:moveTo>
                        <a:pt x="10" y="28"/>
                      </a:moveTo>
                      <a:lnTo>
                        <a:pt x="0" y="28"/>
                      </a:lnTo>
                      <a:lnTo>
                        <a:pt x="0" y="0"/>
                      </a:lnTo>
                      <a:lnTo>
                        <a:pt x="10" y="0"/>
                      </a:lnTo>
                      <a:lnTo>
                        <a:pt x="10" y="28"/>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4" name="Freeform 1754"/>
                <p:cNvSpPr/>
                <p:nvPr/>
              </p:nvSpPr>
              <p:spPr bwMode="auto">
                <a:xfrm>
                  <a:off x="4987925" y="2425701"/>
                  <a:ext cx="274638" cy="26988"/>
                </a:xfrm>
                <a:custGeom>
                  <a:avLst/>
                  <a:gdLst>
                    <a:gd name="T0" fmla="*/ 73 w 73"/>
                    <a:gd name="T1" fmla="*/ 7 h 7"/>
                    <a:gd name="T2" fmla="*/ 0 w 73"/>
                    <a:gd name="T3" fmla="*/ 0 h 7"/>
                    <a:gd name="T4" fmla="*/ 73 w 73"/>
                    <a:gd name="T5" fmla="*/ 7 h 7"/>
                  </a:gdLst>
                  <a:ahLst/>
                  <a:cxnLst>
                    <a:cxn ang="0">
                      <a:pos x="T0" y="T1"/>
                    </a:cxn>
                    <a:cxn ang="0">
                      <a:pos x="T2" y="T3"/>
                    </a:cxn>
                    <a:cxn ang="0">
                      <a:pos x="T4" y="T5"/>
                    </a:cxn>
                  </a:cxnLst>
                  <a:rect l="0" t="0" r="r" b="b"/>
                  <a:pathLst>
                    <a:path w="73" h="7">
                      <a:moveTo>
                        <a:pt x="73" y="7"/>
                      </a:moveTo>
                      <a:cubicBezTo>
                        <a:pt x="51" y="5"/>
                        <a:pt x="27" y="3"/>
                        <a:pt x="0" y="0"/>
                      </a:cubicBezTo>
                      <a:cubicBezTo>
                        <a:pt x="27" y="3"/>
                        <a:pt x="51" y="5"/>
                        <a:pt x="73" y="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Freeform 1755"/>
                <p:cNvSpPr/>
                <p:nvPr/>
              </p:nvSpPr>
              <p:spPr bwMode="auto">
                <a:xfrm>
                  <a:off x="3800475" y="2474913"/>
                  <a:ext cx="577850" cy="65088"/>
                </a:xfrm>
                <a:custGeom>
                  <a:avLst/>
                  <a:gdLst>
                    <a:gd name="T0" fmla="*/ 11 w 154"/>
                    <a:gd name="T1" fmla="*/ 17 h 17"/>
                    <a:gd name="T2" fmla="*/ 154 w 154"/>
                    <a:gd name="T3" fmla="*/ 0 h 17"/>
                    <a:gd name="T4" fmla="*/ 135 w 154"/>
                    <a:gd name="T5" fmla="*/ 0 h 17"/>
                    <a:gd name="T6" fmla="*/ 0 w 154"/>
                    <a:gd name="T7" fmla="*/ 17 h 17"/>
                    <a:gd name="T8" fmla="*/ 11 w 154"/>
                    <a:gd name="T9" fmla="*/ 17 h 17"/>
                  </a:gdLst>
                  <a:ahLst/>
                  <a:cxnLst>
                    <a:cxn ang="0">
                      <a:pos x="T0" y="T1"/>
                    </a:cxn>
                    <a:cxn ang="0">
                      <a:pos x="T2" y="T3"/>
                    </a:cxn>
                    <a:cxn ang="0">
                      <a:pos x="T4" y="T5"/>
                    </a:cxn>
                    <a:cxn ang="0">
                      <a:pos x="T6" y="T7"/>
                    </a:cxn>
                    <a:cxn ang="0">
                      <a:pos x="T8" y="T9"/>
                    </a:cxn>
                  </a:cxnLst>
                  <a:rect l="0" t="0" r="r" b="b"/>
                  <a:pathLst>
                    <a:path w="154" h="17">
                      <a:moveTo>
                        <a:pt x="11" y="17"/>
                      </a:moveTo>
                      <a:cubicBezTo>
                        <a:pt x="40" y="10"/>
                        <a:pt x="87" y="1"/>
                        <a:pt x="154" y="0"/>
                      </a:cubicBezTo>
                      <a:cubicBezTo>
                        <a:pt x="148" y="0"/>
                        <a:pt x="141" y="0"/>
                        <a:pt x="135" y="0"/>
                      </a:cubicBezTo>
                      <a:cubicBezTo>
                        <a:pt x="69" y="0"/>
                        <a:pt x="25" y="10"/>
                        <a:pt x="0" y="17"/>
                      </a:cubicBezTo>
                      <a:cubicBezTo>
                        <a:pt x="4" y="17"/>
                        <a:pt x="7" y="17"/>
                        <a:pt x="11" y="1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Freeform 1756"/>
                <p:cNvSpPr/>
                <p:nvPr/>
              </p:nvSpPr>
              <p:spPr bwMode="auto">
                <a:xfrm>
                  <a:off x="5716588" y="2384426"/>
                  <a:ext cx="582613" cy="246063"/>
                </a:xfrm>
                <a:custGeom>
                  <a:avLst/>
                  <a:gdLst>
                    <a:gd name="T0" fmla="*/ 110 w 155"/>
                    <a:gd name="T1" fmla="*/ 27 h 65"/>
                    <a:gd name="T2" fmla="*/ 99 w 155"/>
                    <a:gd name="T3" fmla="*/ 0 h 65"/>
                    <a:gd name="T4" fmla="*/ 34 w 155"/>
                    <a:gd name="T5" fmla="*/ 18 h 65"/>
                    <a:gd name="T6" fmla="*/ 40 w 155"/>
                    <a:gd name="T7" fmla="*/ 27 h 65"/>
                    <a:gd name="T8" fmla="*/ 57 w 155"/>
                    <a:gd name="T9" fmla="*/ 36 h 65"/>
                    <a:gd name="T10" fmla="*/ 79 w 155"/>
                    <a:gd name="T11" fmla="*/ 49 h 65"/>
                    <a:gd name="T12" fmla="*/ 79 w 155"/>
                    <a:gd name="T13" fmla="*/ 51 h 65"/>
                    <a:gd name="T14" fmla="*/ 77 w 155"/>
                    <a:gd name="T15" fmla="*/ 52 h 65"/>
                    <a:gd name="T16" fmla="*/ 0 w 155"/>
                    <a:gd name="T17" fmla="*/ 64 h 65"/>
                    <a:gd name="T18" fmla="*/ 155 w 155"/>
                    <a:gd name="T19" fmla="*/ 49 h 65"/>
                    <a:gd name="T20" fmla="*/ 110 w 155"/>
                    <a:gd name="T21" fmla="*/ 2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65">
                      <a:moveTo>
                        <a:pt x="110" y="27"/>
                      </a:moveTo>
                      <a:cubicBezTo>
                        <a:pt x="98" y="19"/>
                        <a:pt x="99" y="0"/>
                        <a:pt x="99" y="0"/>
                      </a:cubicBezTo>
                      <a:cubicBezTo>
                        <a:pt x="78" y="7"/>
                        <a:pt x="60" y="13"/>
                        <a:pt x="34" y="18"/>
                      </a:cubicBezTo>
                      <a:cubicBezTo>
                        <a:pt x="35" y="21"/>
                        <a:pt x="37" y="25"/>
                        <a:pt x="40" y="27"/>
                      </a:cubicBezTo>
                      <a:cubicBezTo>
                        <a:pt x="43" y="30"/>
                        <a:pt x="50" y="33"/>
                        <a:pt x="57" y="36"/>
                      </a:cubicBezTo>
                      <a:cubicBezTo>
                        <a:pt x="68" y="40"/>
                        <a:pt x="77" y="43"/>
                        <a:pt x="79" y="49"/>
                      </a:cubicBezTo>
                      <a:cubicBezTo>
                        <a:pt x="79" y="51"/>
                        <a:pt x="79" y="51"/>
                        <a:pt x="79" y="51"/>
                      </a:cubicBezTo>
                      <a:cubicBezTo>
                        <a:pt x="77" y="52"/>
                        <a:pt x="77" y="52"/>
                        <a:pt x="77" y="52"/>
                      </a:cubicBezTo>
                      <a:cubicBezTo>
                        <a:pt x="76" y="52"/>
                        <a:pt x="51" y="60"/>
                        <a:pt x="0" y="64"/>
                      </a:cubicBezTo>
                      <a:cubicBezTo>
                        <a:pt x="108" y="65"/>
                        <a:pt x="155" y="49"/>
                        <a:pt x="155" y="49"/>
                      </a:cubicBezTo>
                      <a:cubicBezTo>
                        <a:pt x="150" y="37"/>
                        <a:pt x="122" y="34"/>
                        <a:pt x="110" y="2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Freeform 1757"/>
                <p:cNvSpPr/>
                <p:nvPr/>
              </p:nvSpPr>
              <p:spPr bwMode="auto">
                <a:xfrm>
                  <a:off x="3638550" y="2287588"/>
                  <a:ext cx="2070100" cy="241300"/>
                </a:xfrm>
                <a:custGeom>
                  <a:avLst/>
                  <a:gdLst>
                    <a:gd name="T0" fmla="*/ 539 w 551"/>
                    <a:gd name="T1" fmla="*/ 32 h 64"/>
                    <a:gd name="T2" fmla="*/ 530 w 551"/>
                    <a:gd name="T3" fmla="*/ 6 h 64"/>
                    <a:gd name="T4" fmla="*/ 287 w 551"/>
                    <a:gd name="T5" fmla="*/ 18 h 64"/>
                    <a:gd name="T6" fmla="*/ 0 w 551"/>
                    <a:gd name="T7" fmla="*/ 64 h 64"/>
                    <a:gd name="T8" fmla="*/ 0 w 551"/>
                    <a:gd name="T9" fmla="*/ 64 h 64"/>
                    <a:gd name="T10" fmla="*/ 56 w 551"/>
                    <a:gd name="T11" fmla="*/ 44 h 64"/>
                    <a:gd name="T12" fmla="*/ 217 w 551"/>
                    <a:gd name="T13" fmla="*/ 24 h 64"/>
                    <a:gd name="T14" fmla="*/ 315 w 551"/>
                    <a:gd name="T15" fmla="*/ 31 h 64"/>
                    <a:gd name="T16" fmla="*/ 482 w 551"/>
                    <a:gd name="T17" fmla="*/ 46 h 64"/>
                    <a:gd name="T18" fmla="*/ 551 w 551"/>
                    <a:gd name="T19" fmla="*/ 38 h 64"/>
                    <a:gd name="T20" fmla="*/ 539 w 551"/>
                    <a:gd name="T21"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1" h="64">
                      <a:moveTo>
                        <a:pt x="539" y="32"/>
                      </a:moveTo>
                      <a:cubicBezTo>
                        <a:pt x="530" y="25"/>
                        <a:pt x="530" y="6"/>
                        <a:pt x="530" y="6"/>
                      </a:cubicBezTo>
                      <a:cubicBezTo>
                        <a:pt x="497" y="24"/>
                        <a:pt x="461" y="39"/>
                        <a:pt x="287" y="18"/>
                      </a:cubicBezTo>
                      <a:cubicBezTo>
                        <a:pt x="131" y="0"/>
                        <a:pt x="21" y="53"/>
                        <a:pt x="0" y="64"/>
                      </a:cubicBezTo>
                      <a:cubicBezTo>
                        <a:pt x="0" y="64"/>
                        <a:pt x="0" y="64"/>
                        <a:pt x="0" y="64"/>
                      </a:cubicBezTo>
                      <a:cubicBezTo>
                        <a:pt x="10" y="60"/>
                        <a:pt x="31" y="50"/>
                        <a:pt x="56" y="44"/>
                      </a:cubicBezTo>
                      <a:cubicBezTo>
                        <a:pt x="90" y="35"/>
                        <a:pt x="147" y="24"/>
                        <a:pt x="217" y="24"/>
                      </a:cubicBezTo>
                      <a:cubicBezTo>
                        <a:pt x="249" y="24"/>
                        <a:pt x="282" y="26"/>
                        <a:pt x="315" y="31"/>
                      </a:cubicBezTo>
                      <a:cubicBezTo>
                        <a:pt x="387" y="41"/>
                        <a:pt x="442" y="46"/>
                        <a:pt x="482" y="46"/>
                      </a:cubicBezTo>
                      <a:cubicBezTo>
                        <a:pt x="514" y="46"/>
                        <a:pt x="535" y="43"/>
                        <a:pt x="551" y="38"/>
                      </a:cubicBezTo>
                      <a:cubicBezTo>
                        <a:pt x="546" y="36"/>
                        <a:pt x="541" y="34"/>
                        <a:pt x="539" y="32"/>
                      </a:cubicBez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Freeform 1758"/>
                <p:cNvSpPr/>
                <p:nvPr/>
              </p:nvSpPr>
              <p:spPr bwMode="auto">
                <a:xfrm>
                  <a:off x="3638550" y="2324101"/>
                  <a:ext cx="2363788" cy="312738"/>
                </a:xfrm>
                <a:custGeom>
                  <a:avLst/>
                  <a:gdLst>
                    <a:gd name="T0" fmla="*/ 591 w 629"/>
                    <a:gd name="T1" fmla="*/ 45 h 83"/>
                    <a:gd name="T2" fmla="*/ 581 w 629"/>
                    <a:gd name="T3" fmla="*/ 19 h 83"/>
                    <a:gd name="T4" fmla="*/ 315 w 629"/>
                    <a:gd name="T5" fmla="*/ 23 h 83"/>
                    <a:gd name="T6" fmla="*/ 0 w 629"/>
                    <a:gd name="T7" fmla="*/ 55 h 83"/>
                    <a:gd name="T8" fmla="*/ 0 w 629"/>
                    <a:gd name="T9" fmla="*/ 57 h 83"/>
                    <a:gd name="T10" fmla="*/ 2 w 629"/>
                    <a:gd name="T11" fmla="*/ 58 h 83"/>
                    <a:gd name="T12" fmla="*/ 5 w 629"/>
                    <a:gd name="T13" fmla="*/ 58 h 83"/>
                    <a:gd name="T14" fmla="*/ 5 w 629"/>
                    <a:gd name="T15" fmla="*/ 58 h 83"/>
                    <a:gd name="T16" fmla="*/ 5 w 629"/>
                    <a:gd name="T17" fmla="*/ 58 h 83"/>
                    <a:gd name="T18" fmla="*/ 35 w 629"/>
                    <a:gd name="T19" fmla="*/ 57 h 83"/>
                    <a:gd name="T20" fmla="*/ 216 w 629"/>
                    <a:gd name="T21" fmla="*/ 38 h 83"/>
                    <a:gd name="T22" fmla="*/ 466 w 629"/>
                    <a:gd name="T23" fmla="*/ 78 h 83"/>
                    <a:gd name="T24" fmla="*/ 629 w 629"/>
                    <a:gd name="T25" fmla="*/ 65 h 83"/>
                    <a:gd name="T26" fmla="*/ 591 w 629"/>
                    <a:gd name="T2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9" h="83">
                      <a:moveTo>
                        <a:pt x="591" y="45"/>
                      </a:moveTo>
                      <a:cubicBezTo>
                        <a:pt x="582" y="38"/>
                        <a:pt x="581" y="19"/>
                        <a:pt x="581" y="19"/>
                      </a:cubicBezTo>
                      <a:cubicBezTo>
                        <a:pt x="545" y="36"/>
                        <a:pt x="506" y="50"/>
                        <a:pt x="315" y="23"/>
                      </a:cubicBezTo>
                      <a:cubicBezTo>
                        <a:pt x="141" y="0"/>
                        <a:pt x="21" y="46"/>
                        <a:pt x="0" y="55"/>
                      </a:cubicBezTo>
                      <a:cubicBezTo>
                        <a:pt x="0" y="56"/>
                        <a:pt x="0" y="56"/>
                        <a:pt x="0" y="57"/>
                      </a:cubicBezTo>
                      <a:cubicBezTo>
                        <a:pt x="2" y="58"/>
                        <a:pt x="2" y="58"/>
                        <a:pt x="2" y="58"/>
                      </a:cubicBezTo>
                      <a:cubicBezTo>
                        <a:pt x="3" y="58"/>
                        <a:pt x="4" y="58"/>
                        <a:pt x="5" y="58"/>
                      </a:cubicBezTo>
                      <a:cubicBezTo>
                        <a:pt x="5" y="58"/>
                        <a:pt x="5" y="58"/>
                        <a:pt x="5" y="58"/>
                      </a:cubicBezTo>
                      <a:cubicBezTo>
                        <a:pt x="5" y="58"/>
                        <a:pt x="5" y="58"/>
                        <a:pt x="5" y="58"/>
                      </a:cubicBezTo>
                      <a:cubicBezTo>
                        <a:pt x="15" y="57"/>
                        <a:pt x="25" y="56"/>
                        <a:pt x="35" y="57"/>
                      </a:cubicBezTo>
                      <a:cubicBezTo>
                        <a:pt x="63" y="48"/>
                        <a:pt x="120" y="33"/>
                        <a:pt x="216" y="38"/>
                      </a:cubicBezTo>
                      <a:cubicBezTo>
                        <a:pt x="336" y="45"/>
                        <a:pt x="383" y="75"/>
                        <a:pt x="466" y="78"/>
                      </a:cubicBezTo>
                      <a:cubicBezTo>
                        <a:pt x="578" y="83"/>
                        <a:pt x="629" y="65"/>
                        <a:pt x="629" y="65"/>
                      </a:cubicBezTo>
                      <a:cubicBezTo>
                        <a:pt x="627" y="58"/>
                        <a:pt x="600" y="52"/>
                        <a:pt x="591" y="45"/>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Freeform 1763"/>
                <p:cNvSpPr/>
                <p:nvPr/>
              </p:nvSpPr>
              <p:spPr bwMode="auto">
                <a:xfrm>
                  <a:off x="3638550" y="2524126"/>
                  <a:ext cx="4911725" cy="2024063"/>
                </a:xfrm>
                <a:custGeom>
                  <a:avLst/>
                  <a:gdLst>
                    <a:gd name="T0" fmla="*/ 671 w 1307"/>
                    <a:gd name="T1" fmla="*/ 0 h 537"/>
                    <a:gd name="T2" fmla="*/ 673 w 1307"/>
                    <a:gd name="T3" fmla="*/ 8 h 537"/>
                    <a:gd name="T4" fmla="*/ 1299 w 1307"/>
                    <a:gd name="T5" fmla="*/ 8 h 537"/>
                    <a:gd name="T6" fmla="*/ 1299 w 1307"/>
                    <a:gd name="T7" fmla="*/ 529 h 537"/>
                    <a:gd name="T8" fmla="*/ 8 w 1307"/>
                    <a:gd name="T9" fmla="*/ 529 h 537"/>
                    <a:gd name="T10" fmla="*/ 8 w 1307"/>
                    <a:gd name="T11" fmla="*/ 8 h 537"/>
                    <a:gd name="T12" fmla="*/ 381 w 1307"/>
                    <a:gd name="T13" fmla="*/ 8 h 537"/>
                    <a:gd name="T14" fmla="*/ 379 w 1307"/>
                    <a:gd name="T15" fmla="*/ 0 h 537"/>
                    <a:gd name="T16" fmla="*/ 0 w 1307"/>
                    <a:gd name="T17" fmla="*/ 0 h 537"/>
                    <a:gd name="T18" fmla="*/ 0 w 1307"/>
                    <a:gd name="T19" fmla="*/ 537 h 537"/>
                    <a:gd name="T20" fmla="*/ 1307 w 1307"/>
                    <a:gd name="T21" fmla="*/ 537 h 537"/>
                    <a:gd name="T22" fmla="*/ 1307 w 1307"/>
                    <a:gd name="T23" fmla="*/ 0 h 537"/>
                    <a:gd name="T24" fmla="*/ 671 w 1307"/>
                    <a:gd name="T25"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7" h="537">
                      <a:moveTo>
                        <a:pt x="671" y="0"/>
                      </a:moveTo>
                      <a:cubicBezTo>
                        <a:pt x="672" y="2"/>
                        <a:pt x="673" y="5"/>
                        <a:pt x="673" y="8"/>
                      </a:cubicBezTo>
                      <a:cubicBezTo>
                        <a:pt x="1299" y="8"/>
                        <a:pt x="1299" y="8"/>
                        <a:pt x="1299" y="8"/>
                      </a:cubicBezTo>
                      <a:cubicBezTo>
                        <a:pt x="1299" y="529"/>
                        <a:pt x="1299" y="529"/>
                        <a:pt x="1299" y="529"/>
                      </a:cubicBezTo>
                      <a:cubicBezTo>
                        <a:pt x="8" y="529"/>
                        <a:pt x="8" y="529"/>
                        <a:pt x="8" y="529"/>
                      </a:cubicBezTo>
                      <a:cubicBezTo>
                        <a:pt x="8" y="8"/>
                        <a:pt x="8" y="8"/>
                        <a:pt x="8" y="8"/>
                      </a:cubicBezTo>
                      <a:cubicBezTo>
                        <a:pt x="381" y="8"/>
                        <a:pt x="381" y="8"/>
                        <a:pt x="381" y="8"/>
                      </a:cubicBezTo>
                      <a:cubicBezTo>
                        <a:pt x="380" y="6"/>
                        <a:pt x="379" y="3"/>
                        <a:pt x="379" y="0"/>
                      </a:cubicBezTo>
                      <a:cubicBezTo>
                        <a:pt x="0" y="0"/>
                        <a:pt x="0" y="0"/>
                        <a:pt x="0" y="0"/>
                      </a:cubicBezTo>
                      <a:cubicBezTo>
                        <a:pt x="0" y="537"/>
                        <a:pt x="0" y="537"/>
                        <a:pt x="0" y="537"/>
                      </a:cubicBezTo>
                      <a:cubicBezTo>
                        <a:pt x="1307" y="537"/>
                        <a:pt x="1307" y="537"/>
                        <a:pt x="1307" y="537"/>
                      </a:cubicBezTo>
                      <a:cubicBezTo>
                        <a:pt x="1307" y="0"/>
                        <a:pt x="1307" y="0"/>
                        <a:pt x="1307" y="0"/>
                      </a:cubicBezTo>
                      <a:lnTo>
                        <a:pt x="671" y="0"/>
                      </a:ln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00" b="45540"/>
          <a:stretch>
            <a:fillRect/>
          </a:stretch>
        </p:blipFill>
        <p:spPr bwMode="auto">
          <a:xfrm>
            <a:off x="310515" y="1271270"/>
            <a:ext cx="5723890" cy="356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9765" y="1971040"/>
            <a:ext cx="6364605" cy="3558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2415" y="3202940"/>
            <a:ext cx="7081520" cy="2823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本框 3"/>
          <p:cNvSpPr txBox="1"/>
          <p:nvPr/>
        </p:nvSpPr>
        <p:spPr>
          <a:xfrm>
            <a:off x="7180580" y="1014095"/>
            <a:ext cx="3982720" cy="521970"/>
          </a:xfrm>
          <a:prstGeom prst="rect">
            <a:avLst/>
          </a:prstGeom>
          <a:noFill/>
        </p:spPr>
        <p:txBody>
          <a:bodyPr wrap="square" rtlCol="0" anchor="t">
            <a:spAutoFit/>
          </a:bodyPr>
          <a:p>
            <a:r>
              <a:rPr lang="en-US" altLang="zh-CN"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rPr>
              <a:t>“</a:t>
            </a:r>
            <a:r>
              <a:rPr lang="zh-CN" altLang="en-US"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rPr>
              <a:t>三型</a:t>
            </a:r>
            <a:r>
              <a:rPr lang="en-US" altLang="zh-CN"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rPr>
              <a:t>”</a:t>
            </a:r>
            <a:r>
              <a:rPr lang="zh-CN" altLang="en-US"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rPr>
              <a:t>机关怎么创建？</a:t>
            </a:r>
            <a:endParaRPr lang="zh-CN" altLang="en-US" sz="2800" dirty="0">
              <a:solidFill>
                <a:srgbClr val="C00000"/>
              </a:solidFill>
              <a:latin typeface="方正小标宋_GBK" panose="03000509000000000000" charset="-122"/>
              <a:ea typeface="方正小标宋_GBK" panose="03000509000000000000" charset="-122"/>
              <a:cs typeface="方正小标宋_GBK" panose="03000509000000000000" charset="-122"/>
              <a:sym typeface="+mn-ea"/>
            </a:endParaRPr>
          </a:p>
        </p:txBody>
      </p:sp>
      <p:sp>
        <p:nvSpPr>
          <p:cNvPr id="14" name="文本框 13"/>
          <p:cNvSpPr txBox="1"/>
          <p:nvPr>
            <p:custDataLst>
              <p:tags r:id="rId5"/>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创先争优</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31" name="Rectangle 96"/>
          <p:cNvSpPr/>
          <p:nvPr/>
        </p:nvSpPr>
        <p:spPr>
          <a:xfrm>
            <a:off x="2012315" y="1374775"/>
            <a:ext cx="1659890" cy="398780"/>
          </a:xfrm>
          <a:prstGeom prst="rect">
            <a:avLst/>
          </a:prstGeom>
        </p:spPr>
        <p:txBody>
          <a:bodyPr wrap="square">
            <a:spAutoFit/>
          </a:bodyPr>
          <a:lstStyle/>
          <a:p>
            <a:pPr fontAlgn="base">
              <a:lnSpc>
                <a:spcPct val="100000"/>
              </a:lnSpc>
            </a:pPr>
            <a:r>
              <a:rPr lang="zh-CN" sz="2000" b="1"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常见问题：</a:t>
            </a:r>
            <a:endParaRPr lang="zh-CN" sz="2000" b="1"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endParaRPr>
          </a:p>
        </p:txBody>
      </p:sp>
      <p:sp>
        <p:nvSpPr>
          <p:cNvPr id="11" name="Rectangle 96"/>
          <p:cNvSpPr/>
          <p:nvPr/>
        </p:nvSpPr>
        <p:spPr>
          <a:xfrm>
            <a:off x="1155700" y="1938655"/>
            <a:ext cx="9712325" cy="2491740"/>
          </a:xfrm>
          <a:prstGeom prst="rect">
            <a:avLst/>
          </a:prstGeom>
        </p:spPr>
        <p:txBody>
          <a:bodyPr wrap="square">
            <a:spAutoFit/>
          </a:bodyPr>
          <a:lstStyle/>
          <a:p>
            <a:pPr fontAlgn="base">
              <a:lnSpc>
                <a:spcPct val="130000"/>
              </a:lnSpc>
              <a:spcBef>
                <a:spcPts val="0"/>
              </a:spcBef>
              <a:spcAft>
                <a:spcPts val="0"/>
              </a:spcAft>
            </a:pPr>
            <a:r>
              <a:rPr lang="en-US" altLang="zh-CN" sz="2000" dirty="0">
                <a:solidFill>
                  <a:schemeClr val="tx1">
                    <a:lumMod val="85000"/>
                    <a:lumOff val="15000"/>
                  </a:schemeClr>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   </a:t>
            </a: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 1.</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责任区、示范岗、先锋岗、突击队、服务队、攻关项目至少</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两项，常有缺项；</a:t>
            </a:r>
            <a:endPar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endParaRPr>
          </a:p>
          <a:p>
            <a:pPr fontAlgn="base">
              <a:lnSpc>
                <a:spcPct val="130000"/>
              </a:lnSpc>
              <a:spcBef>
                <a:spcPts val="0"/>
              </a:spcBef>
              <a:spcAft>
                <a:spcPts val="0"/>
              </a:spcAft>
            </a:pP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    </a:t>
            </a: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2.</a:t>
            </a:r>
            <a:r>
              <a:rPr lang="zh-CN" altLang="en-US" sz="2000" dirty="0">
                <a:solidFill>
                  <a:srgbClr val="C00000"/>
                </a:solidFill>
                <a:highlight>
                  <a:srgbClr val="FFFF00"/>
                </a:highlight>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示范岗、先锋岗不是简单评选授牌就结束了</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a:t>
            </a:r>
            <a:endPar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endParaRPr>
          </a:p>
          <a:p>
            <a:pPr fontAlgn="base">
              <a:lnSpc>
                <a:spcPct val="130000"/>
              </a:lnSpc>
              <a:spcBef>
                <a:spcPts val="0"/>
              </a:spcBef>
              <a:spcAft>
                <a:spcPts val="0"/>
              </a:spcAft>
            </a:pP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    3.</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只有方案，没有实施过程记录；</a:t>
            </a:r>
            <a:endPar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endParaRPr>
          </a:p>
          <a:p>
            <a:pPr fontAlgn="base">
              <a:lnSpc>
                <a:spcPct val="130000"/>
              </a:lnSpc>
              <a:spcBef>
                <a:spcPts val="0"/>
              </a:spcBef>
              <a:spcAft>
                <a:spcPts val="0"/>
              </a:spcAft>
            </a:pP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    </a:t>
            </a: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4</a:t>
            </a: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有方案，方案十分粗糙，没有执行的具体措施；</a:t>
            </a:r>
            <a:endPar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endParaRPr>
          </a:p>
          <a:p>
            <a:pPr fontAlgn="base">
              <a:lnSpc>
                <a:spcPct val="130000"/>
              </a:lnSpc>
              <a:spcBef>
                <a:spcPts val="0"/>
              </a:spcBef>
              <a:spcAft>
                <a:spcPts val="0"/>
              </a:spcAft>
            </a:pP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    5.</a:t>
            </a:r>
            <a:r>
              <a:rPr 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有方案，方案写的和执行的记录完全对不上；</a:t>
            </a:r>
            <a:endParaRPr 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endParaRPr>
          </a:p>
          <a:p>
            <a:pPr fontAlgn="base">
              <a:lnSpc>
                <a:spcPct val="130000"/>
              </a:lnSpc>
              <a:spcBef>
                <a:spcPts val="0"/>
              </a:spcBef>
              <a:spcAft>
                <a:spcPts val="0"/>
              </a:spcAft>
            </a:pPr>
            <a:r>
              <a:rPr 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    </a:t>
            </a: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6.</a:t>
            </a:r>
            <a:r>
              <a:rPr lang="zh-CN" altLang="en-US" sz="2000" dirty="0">
                <a:solidFill>
                  <a:srgbClr val="C00000"/>
                </a:solidFill>
                <a:highlight>
                  <a:srgbClr val="FFFF00"/>
                </a:highlight>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方案落实结果无考核兑现</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a:t>
            </a:r>
            <a:endPar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endParaRPr>
          </a:p>
        </p:txBody>
      </p:sp>
      <p:sp>
        <p:nvSpPr>
          <p:cNvPr id="14" name="Rectangle 96"/>
          <p:cNvSpPr/>
          <p:nvPr>
            <p:custDataLst>
              <p:tags r:id="rId2"/>
            </p:custDataLst>
          </p:nvPr>
        </p:nvSpPr>
        <p:spPr>
          <a:xfrm>
            <a:off x="777875" y="4587875"/>
            <a:ext cx="10372725" cy="1273175"/>
          </a:xfrm>
          <a:prstGeom prst="rect">
            <a:avLst/>
          </a:prstGeom>
        </p:spPr>
        <p:txBody>
          <a:bodyPr wrap="square">
            <a:spAutoFit/>
          </a:bodyPr>
          <a:lstStyle/>
          <a:p>
            <a:pPr fontAlgn="base">
              <a:lnSpc>
                <a:spcPct val="120000"/>
              </a:lnSpc>
              <a:spcBef>
                <a:spcPts val="0"/>
              </a:spcBef>
              <a:spcAft>
                <a:spcPts val="0"/>
              </a:spcAft>
            </a:pPr>
            <a:r>
              <a:rPr lang="zh-CN" altLang="en-US" sz="2400" b="1"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注意点：</a:t>
            </a:r>
            <a:endParaRPr lang="zh-CN" altLang="en-US" sz="2400" b="1"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endParaRPr>
          </a:p>
          <a:p>
            <a:pPr fontAlgn="base">
              <a:lnSpc>
                <a:spcPct val="120000"/>
              </a:lnSpc>
              <a:spcBef>
                <a:spcPts val="0"/>
              </a:spcBef>
              <a:spcAft>
                <a:spcPts val="0"/>
              </a:spcAft>
            </a:pPr>
            <a:r>
              <a:rPr lang="en-US" altLang="zh-CN" sz="2000" dirty="0">
                <a:solidFill>
                  <a:schemeClr val="tx1">
                    <a:lumMod val="85000"/>
                    <a:lumOff val="15000"/>
                  </a:schemeClr>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   </a:t>
            </a:r>
            <a:r>
              <a:rPr lang="en-US" altLang="zh-CN"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     </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开展创先争优</a:t>
            </a:r>
            <a:r>
              <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rPr>
              <a:t>工作制定方案时，最好给出明确的工作内容，能形成空白表单的形成表单进行日常填写，工作可以得到简化。</a:t>
            </a:r>
            <a:endParaRPr lang="zh-CN" altLang="en-US" sz="2000" dirty="0">
              <a:solidFill>
                <a:srgbClr val="C00000"/>
              </a:solidFill>
              <a:latin typeface="Arial" panose="020B0704020202020204" pitchFamily="34" charset="0"/>
              <a:ea typeface="微软雅黑" panose="020B0503020204020204" pitchFamily="34" charset="-122"/>
              <a:cs typeface="汉仪细等线繁" panose="02010600000101010101" charset="-122"/>
              <a:sym typeface="Arial" panose="020B0704020202020204" pitchFamily="34" charset="0"/>
            </a:endParaRPr>
          </a:p>
        </p:txBody>
      </p:sp>
      <p:sp>
        <p:nvSpPr>
          <p:cNvPr id="26" name="Freeform 55"/>
          <p:cNvSpPr>
            <a:spLocks noEditPoints="1"/>
          </p:cNvSpPr>
          <p:nvPr/>
        </p:nvSpPr>
        <p:spPr bwMode="auto">
          <a:xfrm>
            <a:off x="1155700" y="1297305"/>
            <a:ext cx="723265" cy="641350"/>
          </a:xfrm>
          <a:custGeom>
            <a:avLst/>
            <a:gdLst>
              <a:gd name="T0" fmla="*/ 2147483647 w 129"/>
              <a:gd name="T1" fmla="*/ 2147483647 h 135"/>
              <a:gd name="T2" fmla="*/ 2147483647 w 129"/>
              <a:gd name="T3" fmla="*/ 2147483647 h 135"/>
              <a:gd name="T4" fmla="*/ 2147483647 w 129"/>
              <a:gd name="T5" fmla="*/ 2147483647 h 135"/>
              <a:gd name="T6" fmla="*/ 2147483647 w 129"/>
              <a:gd name="T7" fmla="*/ 2147483647 h 135"/>
              <a:gd name="T8" fmla="*/ 2147483647 w 129"/>
              <a:gd name="T9" fmla="*/ 2147483647 h 135"/>
              <a:gd name="T10" fmla="*/ 2147483647 w 129"/>
              <a:gd name="T11" fmla="*/ 2147483647 h 135"/>
              <a:gd name="T12" fmla="*/ 2147483647 w 129"/>
              <a:gd name="T13" fmla="*/ 2147483647 h 135"/>
              <a:gd name="T14" fmla="*/ 2147483647 w 129"/>
              <a:gd name="T15" fmla="*/ 0 h 135"/>
              <a:gd name="T16" fmla="*/ 2147483647 w 129"/>
              <a:gd name="T17" fmla="*/ 0 h 135"/>
              <a:gd name="T18" fmla="*/ 2147483647 w 129"/>
              <a:gd name="T19" fmla="*/ 2147483647 h 135"/>
              <a:gd name="T20" fmla="*/ 2147483647 w 129"/>
              <a:gd name="T21" fmla="*/ 2147483647 h 135"/>
              <a:gd name="T22" fmla="*/ 2147483647 w 129"/>
              <a:gd name="T23" fmla="*/ 2147483647 h 135"/>
              <a:gd name="T24" fmla="*/ 2147483647 w 129"/>
              <a:gd name="T25" fmla="*/ 2147483647 h 135"/>
              <a:gd name="T26" fmla="*/ 2147483647 w 129"/>
              <a:gd name="T27" fmla="*/ 2147483647 h 135"/>
              <a:gd name="T28" fmla="*/ 2147483647 w 129"/>
              <a:gd name="T29" fmla="*/ 2147483647 h 135"/>
              <a:gd name="T30" fmla="*/ 2147483647 w 129"/>
              <a:gd name="T31" fmla="*/ 2147483647 h 135"/>
              <a:gd name="T32" fmla="*/ 2147483647 w 129"/>
              <a:gd name="T33" fmla="*/ 2147483647 h 135"/>
              <a:gd name="T34" fmla="*/ 2147483647 w 129"/>
              <a:gd name="T35" fmla="*/ 2147483647 h 135"/>
              <a:gd name="T36" fmla="*/ 2147483647 w 129"/>
              <a:gd name="T37" fmla="*/ 2147483647 h 135"/>
              <a:gd name="T38" fmla="*/ 2147483647 w 129"/>
              <a:gd name="T39" fmla="*/ 2147483647 h 135"/>
              <a:gd name="T40" fmla="*/ 2147483647 w 129"/>
              <a:gd name="T41" fmla="*/ 2147483647 h 135"/>
              <a:gd name="T42" fmla="*/ 2147483647 w 129"/>
              <a:gd name="T43" fmla="*/ 2147483647 h 135"/>
              <a:gd name="T44" fmla="*/ 2147483647 w 129"/>
              <a:gd name="T45" fmla="*/ 2147483647 h 135"/>
              <a:gd name="T46" fmla="*/ 2147483647 w 129"/>
              <a:gd name="T47" fmla="*/ 2147483647 h 135"/>
              <a:gd name="T48" fmla="*/ 2147483647 w 129"/>
              <a:gd name="T49" fmla="*/ 2147483647 h 135"/>
              <a:gd name="T50" fmla="*/ 2147483647 w 129"/>
              <a:gd name="T51" fmla="*/ 2147483647 h 135"/>
              <a:gd name="T52" fmla="*/ 2147483647 w 129"/>
              <a:gd name="T53" fmla="*/ 2147483647 h 135"/>
              <a:gd name="T54" fmla="*/ 2147483647 w 129"/>
              <a:gd name="T55" fmla="*/ 2147483647 h 135"/>
              <a:gd name="T56" fmla="*/ 2147483647 w 129"/>
              <a:gd name="T57" fmla="*/ 2147483647 h 135"/>
              <a:gd name="T58" fmla="*/ 2147483647 w 129"/>
              <a:gd name="T59" fmla="*/ 2147483647 h 135"/>
              <a:gd name="T60" fmla="*/ 2147483647 w 129"/>
              <a:gd name="T61" fmla="*/ 2147483647 h 135"/>
              <a:gd name="T62" fmla="*/ 2147483647 w 129"/>
              <a:gd name="T63" fmla="*/ 2147483647 h 135"/>
              <a:gd name="T64" fmla="*/ 2147483647 w 129"/>
              <a:gd name="T65" fmla="*/ 2147483647 h 135"/>
              <a:gd name="T66" fmla="*/ 2147483647 w 129"/>
              <a:gd name="T67" fmla="*/ 2147483647 h 135"/>
              <a:gd name="T68" fmla="*/ 2147483647 w 129"/>
              <a:gd name="T69" fmla="*/ 2147483647 h 135"/>
              <a:gd name="T70" fmla="*/ 2147483647 w 129"/>
              <a:gd name="T71" fmla="*/ 2147483647 h 135"/>
              <a:gd name="T72" fmla="*/ 2147483647 w 129"/>
              <a:gd name="T73" fmla="*/ 2147483647 h 135"/>
              <a:gd name="T74" fmla="*/ 2147483647 w 129"/>
              <a:gd name="T75" fmla="*/ 2147483647 h 135"/>
              <a:gd name="T76" fmla="*/ 2147483647 w 129"/>
              <a:gd name="T77" fmla="*/ 2147483647 h 135"/>
              <a:gd name="T78" fmla="*/ 2147483647 w 129"/>
              <a:gd name="T79" fmla="*/ 2147483647 h 135"/>
              <a:gd name="T80" fmla="*/ 2147483647 w 129"/>
              <a:gd name="T81" fmla="*/ 2147483647 h 135"/>
              <a:gd name="T82" fmla="*/ 2147483647 w 129"/>
              <a:gd name="T83" fmla="*/ 2147483647 h 135"/>
              <a:gd name="T84" fmla="*/ 2147483647 w 129"/>
              <a:gd name="T85" fmla="*/ 2147483647 h 135"/>
              <a:gd name="T86" fmla="*/ 2147483647 w 129"/>
              <a:gd name="T87" fmla="*/ 2147483647 h 135"/>
              <a:gd name="T88" fmla="*/ 2147483647 w 129"/>
              <a:gd name="T89" fmla="*/ 2147483647 h 135"/>
              <a:gd name="T90" fmla="*/ 2147483647 w 129"/>
              <a:gd name="T91" fmla="*/ 2147483647 h 135"/>
              <a:gd name="T92" fmla="*/ 2147483647 w 129"/>
              <a:gd name="T93" fmla="*/ 2147483647 h 135"/>
              <a:gd name="T94" fmla="*/ 2147483647 w 129"/>
              <a:gd name="T95" fmla="*/ 2147483647 h 135"/>
              <a:gd name="T96" fmla="*/ 2147483647 w 129"/>
              <a:gd name="T97" fmla="*/ 2147483647 h 1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solidFill>
            <a:srgbClr val="E61817"/>
          </a:solidFill>
          <a:ln>
            <a:noFill/>
          </a:ln>
        </p:spPr>
        <p:txBody>
          <a:bodyPr anchor="ctr"/>
          <a:lstStyle/>
          <a:p>
            <a:endParaRPr lang="zh-CN" altLang="en-US">
              <a:solidFill>
                <a:schemeClr val="bg1"/>
              </a:solidFill>
              <a:latin typeface="腾祥澜黑简" panose="01010104010101010101" pitchFamily="2" charset="-122"/>
              <a:ea typeface="腾祥澜黑简" panose="01010104010101010101" pitchFamily="2" charset="-122"/>
            </a:endParaRPr>
          </a:p>
        </p:txBody>
      </p:sp>
      <p:sp>
        <p:nvSpPr>
          <p:cNvPr id="2" name="文本框 1"/>
          <p:cNvSpPr txBox="1"/>
          <p:nvPr>
            <p:custDataLst>
              <p:tags r:id="rId3"/>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创先争优</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3" presetClass="entr" presetSubtype="1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linds(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11" grpId="0"/>
      <p:bldP spid="11" grpId="1"/>
      <p:bldP spid="14" grpId="0"/>
      <p:bldP spid="14" grpId="1"/>
      <p:bldP spid="26" grpId="0" bldLvl="0" animBg="1"/>
      <p:bldP spid="26"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2565" y="3369310"/>
            <a:ext cx="1666240" cy="666115"/>
          </a:xfrm>
          <a:prstGeom prst="rect">
            <a:avLst/>
          </a:prstGeom>
        </p:spPr>
        <p:txBody>
          <a:bodyPr wrap="square">
            <a:spAutoFit/>
          </a:bodyPr>
          <a:lstStyle/>
          <a:p>
            <a:pPr algn="ctr"/>
            <a:r>
              <a:rPr lang="zh-CN" altLang="en-US" sz="3735" dirty="0">
                <a:gradFill>
                  <a:gsLst>
                    <a:gs pos="0">
                      <a:srgbClr val="C00000"/>
                    </a:gs>
                    <a:gs pos="100000">
                      <a:srgbClr val="C00000"/>
                    </a:gs>
                    <a:gs pos="55000">
                      <a:srgbClr val="E72E1E"/>
                    </a:gs>
                  </a:gsLst>
                  <a:lin ang="5400000" scaled="1"/>
                </a:gradFill>
                <a:latin typeface="方正小标宋_GBK" panose="03000509000000000000" charset="-122"/>
                <a:ea typeface="方正小标宋_GBK" panose="03000509000000000000" charset="-122"/>
              </a:rPr>
              <a:t>思考</a:t>
            </a:r>
            <a:endParaRPr lang="zh-CN" altLang="en-US" sz="3735" dirty="0">
              <a:gradFill>
                <a:gsLst>
                  <a:gs pos="0">
                    <a:srgbClr val="C00000"/>
                  </a:gs>
                  <a:gs pos="100000">
                    <a:srgbClr val="C00000"/>
                  </a:gs>
                  <a:gs pos="55000">
                    <a:srgbClr val="E72E1E"/>
                  </a:gs>
                </a:gsLst>
                <a:lin ang="5400000" scaled="1"/>
              </a:gradFill>
              <a:latin typeface="方正小标宋_GBK" panose="03000509000000000000" charset="-122"/>
              <a:ea typeface="方正小标宋_GBK" panose="03000509000000000000" charset="-122"/>
            </a:endParaRPr>
          </a:p>
        </p:txBody>
      </p:sp>
      <p:sp>
        <p:nvSpPr>
          <p:cNvPr id="2" name="文本框 1"/>
          <p:cNvSpPr txBox="1"/>
          <p:nvPr/>
        </p:nvSpPr>
        <p:spPr>
          <a:xfrm>
            <a:off x="1781810" y="1221740"/>
            <a:ext cx="9890125" cy="4961890"/>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10000"/>
              </a:lnSpc>
              <a:spcBef>
                <a:spcPts val="0"/>
              </a:spcBef>
              <a:spcAft>
                <a:spcPts val="0"/>
              </a:spcAft>
            </a:pPr>
            <a:r>
              <a:rPr lang="en-US" sz="3200" dirty="0">
                <a:solidFill>
                  <a:srgbClr val="C00000"/>
                </a:solidFill>
                <a:latin typeface="+mn-ea"/>
              </a:rPr>
              <a:t>    </a:t>
            </a:r>
            <a:r>
              <a:rPr lang="zh-CN" altLang="en-US" sz="3200" spc="300" dirty="0">
                <a:solidFill>
                  <a:srgbClr val="E61817"/>
                </a:solidFill>
                <a:latin typeface="楷体" panose="02010609060101010101" charset="-122"/>
                <a:ea typeface="楷体" panose="02010609060101010101" charset="-122"/>
                <a:cs typeface="楷体" panose="02010609060101010101" charset="-122"/>
              </a:rPr>
              <a:t> </a:t>
            </a:r>
            <a:r>
              <a:rPr lang="en-US" altLang="zh-CN" sz="3200" spc="300" dirty="0">
                <a:solidFill>
                  <a:srgbClr val="E61817"/>
                </a:solidFill>
                <a:latin typeface="楷体" panose="02010609060101010101" charset="-122"/>
                <a:ea typeface="楷体" panose="02010609060101010101" charset="-122"/>
                <a:cs typeface="楷体" panose="02010609060101010101" charset="-122"/>
              </a:rPr>
              <a:t> </a:t>
            </a:r>
            <a:r>
              <a:rPr lang="zh-CN" altLang="en-US" sz="3200" spc="300" dirty="0">
                <a:solidFill>
                  <a:srgbClr val="E61817"/>
                </a:solidFill>
                <a:latin typeface="楷体" panose="02010609060101010101" charset="-122"/>
                <a:ea typeface="楷体" panose="02010609060101010101" charset="-122"/>
                <a:cs typeface="楷体" panose="02010609060101010101" charset="-122"/>
              </a:rPr>
              <a:t>1.兑现年薪的党员，当年</a:t>
            </a:r>
            <a:r>
              <a:rPr lang="zh-CN" altLang="en-US" sz="3200" spc="300" dirty="0">
                <a:solidFill>
                  <a:srgbClr val="E61817"/>
                </a:solidFill>
                <a:latin typeface="楷体" panose="02010609060101010101" charset="-122"/>
                <a:ea typeface="楷体" panose="02010609060101010101" charset="-122"/>
                <a:cs typeface="楷体" panose="02010609060101010101" charset="-122"/>
                <a:sym typeface="+mn-ea"/>
              </a:rPr>
              <a:t>兑现</a:t>
            </a:r>
            <a:r>
              <a:rPr lang="zh-CN" altLang="en-US" sz="3200" spc="300" dirty="0">
                <a:solidFill>
                  <a:srgbClr val="E61817"/>
                </a:solidFill>
                <a:latin typeface="楷体" panose="02010609060101010101" charset="-122"/>
                <a:ea typeface="楷体" panose="02010609060101010101" charset="-122"/>
                <a:cs typeface="楷体" panose="02010609060101010101" charset="-122"/>
                <a:sym typeface="+mn-ea"/>
              </a:rPr>
              <a:t>年薪</a:t>
            </a:r>
            <a:r>
              <a:rPr lang="en-US" altLang="zh-CN" sz="3200" spc="300" dirty="0">
                <a:solidFill>
                  <a:srgbClr val="E61817"/>
                </a:solidFill>
                <a:latin typeface="楷体" panose="02010609060101010101" charset="-122"/>
                <a:ea typeface="楷体" panose="02010609060101010101" charset="-122"/>
                <a:cs typeface="楷体" panose="02010609060101010101" charset="-122"/>
                <a:sym typeface="+mn-ea"/>
              </a:rPr>
              <a:t>4</a:t>
            </a:r>
            <a:r>
              <a:rPr lang="zh-CN" altLang="en-US" sz="3200" spc="300" dirty="0">
                <a:solidFill>
                  <a:srgbClr val="E61817"/>
                </a:solidFill>
                <a:latin typeface="楷体" panose="02010609060101010101" charset="-122"/>
                <a:ea typeface="楷体" panose="02010609060101010101" charset="-122"/>
                <a:cs typeface="楷体" panose="02010609060101010101" charset="-122"/>
                <a:sym typeface="+mn-ea"/>
              </a:rPr>
              <a:t>万元，年薪部分的大额党费是交</a:t>
            </a:r>
            <a:r>
              <a:rPr lang="en-US" altLang="zh-CN" sz="3200" spc="300" dirty="0">
                <a:solidFill>
                  <a:srgbClr val="E61817"/>
                </a:solidFill>
                <a:latin typeface="楷体" panose="02010609060101010101" charset="-122"/>
                <a:ea typeface="楷体" panose="02010609060101010101" charset="-122"/>
                <a:cs typeface="楷体" panose="02010609060101010101" charset="-122"/>
                <a:sym typeface="+mn-ea"/>
              </a:rPr>
              <a:t>800</a:t>
            </a:r>
            <a:r>
              <a:rPr lang="zh-CN" altLang="en-US" sz="3200" spc="300" dirty="0">
                <a:solidFill>
                  <a:srgbClr val="E61817"/>
                </a:solidFill>
                <a:latin typeface="楷体" panose="02010609060101010101" charset="-122"/>
                <a:ea typeface="楷体" panose="02010609060101010101" charset="-122"/>
                <a:cs typeface="楷体" panose="02010609060101010101" charset="-122"/>
                <a:sym typeface="+mn-ea"/>
              </a:rPr>
              <a:t>元，还是交</a:t>
            </a:r>
            <a:r>
              <a:rPr lang="en-US" altLang="zh-CN" sz="3200" spc="300" dirty="0">
                <a:solidFill>
                  <a:srgbClr val="E61817"/>
                </a:solidFill>
                <a:latin typeface="楷体" panose="02010609060101010101" charset="-122"/>
                <a:ea typeface="楷体" panose="02010609060101010101" charset="-122"/>
                <a:cs typeface="楷体" panose="02010609060101010101" charset="-122"/>
                <a:sym typeface="+mn-ea"/>
              </a:rPr>
              <a:t>1000</a:t>
            </a:r>
            <a:r>
              <a:rPr lang="zh-CN" altLang="en-US" sz="3200" spc="300" dirty="0">
                <a:solidFill>
                  <a:srgbClr val="E61817"/>
                </a:solidFill>
                <a:latin typeface="楷体" panose="02010609060101010101" charset="-122"/>
                <a:ea typeface="楷体" panose="02010609060101010101" charset="-122"/>
                <a:cs typeface="楷体" panose="02010609060101010101" charset="-122"/>
                <a:sym typeface="+mn-ea"/>
              </a:rPr>
              <a:t>元？</a:t>
            </a:r>
            <a:endParaRPr lang="zh-CN" altLang="en-US" sz="3200" spc="300" dirty="0">
              <a:solidFill>
                <a:srgbClr val="E61817"/>
              </a:solidFill>
              <a:latin typeface="楷体" panose="02010609060101010101" charset="-122"/>
              <a:ea typeface="楷体" panose="02010609060101010101" charset="-122"/>
              <a:cs typeface="楷体" panose="02010609060101010101" charset="-122"/>
              <a:sym typeface="+mn-ea"/>
            </a:endParaRPr>
          </a:p>
          <a:p>
            <a:pPr>
              <a:lnSpc>
                <a:spcPct val="110000"/>
              </a:lnSpc>
              <a:spcBef>
                <a:spcPts val="0"/>
              </a:spcBef>
              <a:spcAft>
                <a:spcPts val="0"/>
              </a:spcAft>
            </a:pPr>
            <a:r>
              <a:rPr lang="zh-CN" altLang="en-US" sz="3200" spc="300" dirty="0">
                <a:solidFill>
                  <a:srgbClr val="E61817"/>
                </a:solidFill>
                <a:latin typeface="楷体" panose="02010609060101010101" charset="-122"/>
                <a:ea typeface="楷体" panose="02010609060101010101" charset="-122"/>
                <a:cs typeface="楷体" panose="02010609060101010101" charset="-122"/>
                <a:sym typeface="+mn-ea"/>
              </a:rPr>
              <a:t> </a:t>
            </a:r>
            <a:r>
              <a:rPr lang="en-US" altLang="zh-CN" sz="3200" spc="300" dirty="0">
                <a:solidFill>
                  <a:srgbClr val="E61817"/>
                </a:solidFill>
                <a:latin typeface="楷体" panose="02010609060101010101" charset="-122"/>
                <a:ea typeface="楷体" panose="02010609060101010101" charset="-122"/>
                <a:cs typeface="楷体" panose="02010609060101010101" charset="-122"/>
                <a:sym typeface="+mn-ea"/>
              </a:rPr>
              <a:t>     2.</a:t>
            </a:r>
            <a:r>
              <a:rPr lang="zh-CN" altLang="en-US" sz="3200" spc="300" dirty="0">
                <a:solidFill>
                  <a:srgbClr val="E61817"/>
                </a:solidFill>
                <a:latin typeface="楷体" panose="02010609060101010101" charset="-122"/>
                <a:ea typeface="楷体" panose="02010609060101010101" charset="-122"/>
                <a:cs typeface="楷体" panose="02010609060101010101" charset="-122"/>
                <a:sym typeface="+mn-ea"/>
              </a:rPr>
              <a:t>兑现年薪的党员，</a:t>
            </a:r>
            <a:r>
              <a:rPr lang="en-US" altLang="zh-CN" sz="3200" spc="300" dirty="0">
                <a:solidFill>
                  <a:srgbClr val="E61817"/>
                </a:solidFill>
                <a:latin typeface="楷体" panose="02010609060101010101" charset="-122"/>
                <a:ea typeface="楷体" panose="02010609060101010101" charset="-122"/>
                <a:cs typeface="楷体" panose="02010609060101010101" charset="-122"/>
                <a:sym typeface="+mn-ea"/>
              </a:rPr>
              <a:t>12</a:t>
            </a:r>
            <a:r>
              <a:rPr lang="zh-CN" altLang="en-US" sz="3200" spc="300" dirty="0">
                <a:solidFill>
                  <a:srgbClr val="E61817"/>
                </a:solidFill>
                <a:latin typeface="楷体" panose="02010609060101010101" charset="-122"/>
                <a:ea typeface="楷体" panose="02010609060101010101" charset="-122"/>
                <a:cs typeface="楷体" panose="02010609060101010101" charset="-122"/>
                <a:sym typeface="+mn-ea"/>
              </a:rPr>
              <a:t>月兑现上年度年薪</a:t>
            </a:r>
            <a:r>
              <a:rPr lang="en-US" altLang="zh-CN" sz="3200" spc="300" dirty="0">
                <a:solidFill>
                  <a:srgbClr val="E61817"/>
                </a:solidFill>
                <a:latin typeface="楷体" panose="02010609060101010101" charset="-122"/>
                <a:ea typeface="楷体" panose="02010609060101010101" charset="-122"/>
                <a:cs typeface="楷体" panose="02010609060101010101" charset="-122"/>
                <a:sym typeface="+mn-ea"/>
              </a:rPr>
              <a:t>15</a:t>
            </a:r>
            <a:r>
              <a:rPr lang="zh-CN" altLang="en-US" sz="3200" spc="300" dirty="0">
                <a:solidFill>
                  <a:srgbClr val="E61817"/>
                </a:solidFill>
                <a:latin typeface="楷体" panose="02010609060101010101" charset="-122"/>
                <a:ea typeface="楷体" panose="02010609060101010101" charset="-122"/>
                <a:cs typeface="楷体" panose="02010609060101010101" charset="-122"/>
                <a:sym typeface="+mn-ea"/>
              </a:rPr>
              <a:t>万元，</a:t>
            </a:r>
            <a:r>
              <a:rPr lang="en-US" altLang="zh-CN" sz="3200" spc="300" dirty="0">
                <a:solidFill>
                  <a:srgbClr val="E61817"/>
                </a:solidFill>
                <a:latin typeface="楷体" panose="02010609060101010101" charset="-122"/>
                <a:ea typeface="楷体" panose="02010609060101010101" charset="-122"/>
                <a:cs typeface="楷体" panose="02010609060101010101" charset="-122"/>
                <a:sym typeface="+mn-ea"/>
              </a:rPr>
              <a:t>12</a:t>
            </a:r>
            <a:r>
              <a:rPr lang="zh-CN" altLang="en-US" sz="3200" spc="300" dirty="0">
                <a:solidFill>
                  <a:srgbClr val="E61817"/>
                </a:solidFill>
                <a:latin typeface="楷体" panose="02010609060101010101" charset="-122"/>
                <a:ea typeface="楷体" panose="02010609060101010101" charset="-122"/>
                <a:cs typeface="楷体" panose="02010609060101010101" charset="-122"/>
                <a:sym typeface="+mn-ea"/>
              </a:rPr>
              <a:t>月还发了基本工资与绩效工资合计</a:t>
            </a:r>
            <a:r>
              <a:rPr lang="en-US" altLang="zh-CN" sz="3200" spc="300" dirty="0">
                <a:solidFill>
                  <a:srgbClr val="E61817"/>
                </a:solidFill>
                <a:latin typeface="楷体" panose="02010609060101010101" charset="-122"/>
                <a:ea typeface="楷体" panose="02010609060101010101" charset="-122"/>
                <a:cs typeface="楷体" panose="02010609060101010101" charset="-122"/>
                <a:sym typeface="+mn-ea"/>
              </a:rPr>
              <a:t>2.2</a:t>
            </a:r>
            <a:r>
              <a:rPr lang="zh-CN" altLang="en-US" sz="3200" spc="300" dirty="0">
                <a:solidFill>
                  <a:srgbClr val="E61817"/>
                </a:solidFill>
                <a:latin typeface="楷体" panose="02010609060101010101" charset="-122"/>
                <a:ea typeface="楷体" panose="02010609060101010101" charset="-122"/>
                <a:cs typeface="楷体" panose="02010609060101010101" charset="-122"/>
                <a:sym typeface="+mn-ea"/>
              </a:rPr>
              <a:t>万元，那么</a:t>
            </a:r>
            <a:r>
              <a:rPr lang="en-US" altLang="zh-CN" sz="3200" spc="300" dirty="0">
                <a:solidFill>
                  <a:srgbClr val="E61817"/>
                </a:solidFill>
                <a:latin typeface="楷体" panose="02010609060101010101" charset="-122"/>
                <a:ea typeface="楷体" panose="02010609060101010101" charset="-122"/>
                <a:cs typeface="楷体" panose="02010609060101010101" charset="-122"/>
                <a:sym typeface="+mn-ea"/>
              </a:rPr>
              <a:t>12</a:t>
            </a:r>
            <a:r>
              <a:rPr lang="zh-CN" altLang="en-US" sz="3200" spc="300" dirty="0">
                <a:solidFill>
                  <a:srgbClr val="E61817"/>
                </a:solidFill>
                <a:latin typeface="楷体" panose="02010609060101010101" charset="-122"/>
                <a:ea typeface="楷体" panose="02010609060101010101" charset="-122"/>
                <a:cs typeface="楷体" panose="02010609060101010101" charset="-122"/>
                <a:sym typeface="+mn-ea"/>
              </a:rPr>
              <a:t>月是缴纳一笔党费共</a:t>
            </a:r>
            <a:r>
              <a:rPr lang="en-US" altLang="zh-CN" sz="3200" spc="300" dirty="0">
                <a:solidFill>
                  <a:srgbClr val="E61817"/>
                </a:solidFill>
                <a:latin typeface="楷体" panose="02010609060101010101" charset="-122"/>
                <a:ea typeface="楷体" panose="02010609060101010101" charset="-122"/>
                <a:cs typeface="楷体" panose="02010609060101010101" charset="-122"/>
                <a:sym typeface="+mn-ea"/>
              </a:rPr>
              <a:t>1000</a:t>
            </a:r>
            <a:r>
              <a:rPr lang="zh-CN" altLang="en-US" sz="3200" spc="300" dirty="0">
                <a:solidFill>
                  <a:srgbClr val="E61817"/>
                </a:solidFill>
                <a:latin typeface="楷体" panose="02010609060101010101" charset="-122"/>
                <a:ea typeface="楷体" panose="02010609060101010101" charset="-122"/>
                <a:cs typeface="楷体" panose="02010609060101010101" charset="-122"/>
                <a:sym typeface="+mn-ea"/>
              </a:rPr>
              <a:t>元，还是缴纳两笔党费（一笔大额党费</a:t>
            </a:r>
            <a:r>
              <a:rPr lang="en-US" altLang="zh-CN" sz="3200" spc="300" dirty="0">
                <a:solidFill>
                  <a:srgbClr val="E61817"/>
                </a:solidFill>
                <a:latin typeface="楷体" panose="02010609060101010101" charset="-122"/>
                <a:ea typeface="楷体" panose="02010609060101010101" charset="-122"/>
                <a:cs typeface="楷体" panose="02010609060101010101" charset="-122"/>
                <a:sym typeface="+mn-ea"/>
              </a:rPr>
              <a:t>1000</a:t>
            </a:r>
            <a:r>
              <a:rPr lang="zh-CN" altLang="en-US" sz="3200" spc="300" dirty="0">
                <a:solidFill>
                  <a:srgbClr val="E61817"/>
                </a:solidFill>
                <a:latin typeface="楷体" panose="02010609060101010101" charset="-122"/>
                <a:ea typeface="楷体" panose="02010609060101010101" charset="-122"/>
                <a:cs typeface="楷体" panose="02010609060101010101" charset="-122"/>
                <a:sym typeface="+mn-ea"/>
              </a:rPr>
              <a:t>元，一笔</a:t>
            </a:r>
            <a:r>
              <a:rPr lang="en-US" altLang="zh-CN" sz="3200" spc="300" dirty="0">
                <a:solidFill>
                  <a:srgbClr val="E61817"/>
                </a:solidFill>
                <a:latin typeface="楷体" panose="02010609060101010101" charset="-122"/>
                <a:ea typeface="楷体" panose="02010609060101010101" charset="-122"/>
                <a:cs typeface="楷体" panose="02010609060101010101" charset="-122"/>
                <a:sym typeface="+mn-ea"/>
              </a:rPr>
              <a:t>440</a:t>
            </a:r>
            <a:r>
              <a:rPr lang="zh-CN" altLang="en-US" sz="3200" spc="300" dirty="0">
                <a:solidFill>
                  <a:srgbClr val="E61817"/>
                </a:solidFill>
                <a:latin typeface="楷体" panose="02010609060101010101" charset="-122"/>
                <a:ea typeface="楷体" panose="02010609060101010101" charset="-122"/>
                <a:cs typeface="楷体" panose="02010609060101010101" charset="-122"/>
                <a:sym typeface="+mn-ea"/>
              </a:rPr>
              <a:t>元）共</a:t>
            </a:r>
            <a:r>
              <a:rPr lang="en-US" altLang="zh-CN" sz="3200" spc="300" dirty="0">
                <a:solidFill>
                  <a:srgbClr val="E61817"/>
                </a:solidFill>
                <a:latin typeface="楷体" panose="02010609060101010101" charset="-122"/>
                <a:ea typeface="楷体" panose="02010609060101010101" charset="-122"/>
                <a:cs typeface="楷体" panose="02010609060101010101" charset="-122"/>
                <a:sym typeface="+mn-ea"/>
              </a:rPr>
              <a:t>1440</a:t>
            </a:r>
            <a:r>
              <a:rPr lang="zh-CN" altLang="en-US" sz="3200" spc="300" dirty="0">
                <a:solidFill>
                  <a:srgbClr val="E61817"/>
                </a:solidFill>
                <a:latin typeface="楷体" panose="02010609060101010101" charset="-122"/>
                <a:ea typeface="楷体" panose="02010609060101010101" charset="-122"/>
                <a:cs typeface="楷体" panose="02010609060101010101" charset="-122"/>
                <a:sym typeface="+mn-ea"/>
              </a:rPr>
              <a:t>元？</a:t>
            </a:r>
            <a:endParaRPr lang="zh-CN" altLang="en-US" sz="3200" spc="300" dirty="0">
              <a:solidFill>
                <a:srgbClr val="E61817"/>
              </a:solidFill>
              <a:latin typeface="楷体" panose="02010609060101010101" charset="-122"/>
              <a:ea typeface="楷体" panose="02010609060101010101" charset="-122"/>
              <a:cs typeface="楷体" panose="02010609060101010101" charset="-122"/>
              <a:sym typeface="+mn-ea"/>
            </a:endParaRPr>
          </a:p>
          <a:p>
            <a:pPr>
              <a:lnSpc>
                <a:spcPct val="110000"/>
              </a:lnSpc>
              <a:spcBef>
                <a:spcPts val="0"/>
              </a:spcBef>
              <a:spcAft>
                <a:spcPts val="0"/>
              </a:spcAft>
            </a:pPr>
            <a:r>
              <a:rPr lang="en-US" altLang="zh-CN" sz="3200" spc="300" dirty="0">
                <a:solidFill>
                  <a:srgbClr val="E61817"/>
                </a:solidFill>
                <a:latin typeface="楷体" panose="02010609060101010101" charset="-122"/>
                <a:ea typeface="楷体" panose="02010609060101010101" charset="-122"/>
                <a:cs typeface="楷体" panose="02010609060101010101" charset="-122"/>
                <a:sym typeface="+mn-ea"/>
              </a:rPr>
              <a:t>      3.党支部困难党员申请少交或免交党费时，支部研究通过后是否就可以执行？</a:t>
            </a:r>
            <a:endParaRPr lang="en-US" altLang="zh-CN" sz="320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14" name="文本框 13"/>
          <p:cNvSpPr txBox="1"/>
          <p:nvPr>
            <p:custDataLst>
              <p:tags r:id="rId1"/>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党费管理</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2565" y="3369310"/>
            <a:ext cx="1666240" cy="666115"/>
          </a:xfrm>
          <a:prstGeom prst="rect">
            <a:avLst/>
          </a:prstGeom>
        </p:spPr>
        <p:txBody>
          <a:bodyPr wrap="square">
            <a:spAutoFit/>
          </a:bodyPr>
          <a:lstStyle/>
          <a:p>
            <a:pPr algn="ctr"/>
            <a:r>
              <a:rPr lang="zh-CN" altLang="en-US" sz="3735" dirty="0">
                <a:gradFill>
                  <a:gsLst>
                    <a:gs pos="0">
                      <a:srgbClr val="C00000"/>
                    </a:gs>
                    <a:gs pos="100000">
                      <a:srgbClr val="C00000"/>
                    </a:gs>
                    <a:gs pos="55000">
                      <a:srgbClr val="E72E1E"/>
                    </a:gs>
                  </a:gsLst>
                  <a:lin ang="5400000" scaled="1"/>
                </a:gradFill>
                <a:latin typeface="方正小标宋_GBK" panose="03000509000000000000" charset="-122"/>
                <a:ea typeface="方正小标宋_GBK" panose="03000509000000000000" charset="-122"/>
              </a:rPr>
              <a:t>思考</a:t>
            </a:r>
            <a:endParaRPr lang="zh-CN" altLang="en-US" sz="3735" dirty="0">
              <a:gradFill>
                <a:gsLst>
                  <a:gs pos="0">
                    <a:srgbClr val="C00000"/>
                  </a:gs>
                  <a:gs pos="100000">
                    <a:srgbClr val="C00000"/>
                  </a:gs>
                  <a:gs pos="55000">
                    <a:srgbClr val="E72E1E"/>
                  </a:gs>
                </a:gsLst>
                <a:lin ang="5400000" scaled="1"/>
              </a:gradFill>
              <a:latin typeface="方正小标宋_GBK" panose="03000509000000000000" charset="-122"/>
              <a:ea typeface="方正小标宋_GBK" panose="03000509000000000000" charset="-122"/>
            </a:endParaRPr>
          </a:p>
        </p:txBody>
      </p:sp>
      <p:sp>
        <p:nvSpPr>
          <p:cNvPr id="2" name="文本框 1"/>
          <p:cNvSpPr txBox="1"/>
          <p:nvPr/>
        </p:nvSpPr>
        <p:spPr>
          <a:xfrm>
            <a:off x="1781810" y="1589405"/>
            <a:ext cx="9890125" cy="4225290"/>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20000"/>
              </a:lnSpc>
              <a:spcBef>
                <a:spcPts val="0"/>
              </a:spcBef>
              <a:spcAft>
                <a:spcPts val="0"/>
              </a:spcAft>
            </a:pPr>
            <a:r>
              <a:rPr lang="en-US" sz="3200" dirty="0">
                <a:solidFill>
                  <a:srgbClr val="C00000"/>
                </a:solidFill>
                <a:latin typeface="+mn-ea"/>
              </a:rPr>
              <a:t>    </a:t>
            </a:r>
            <a:r>
              <a:rPr lang="zh-CN" altLang="en-US" sz="3200" spc="300" dirty="0">
                <a:solidFill>
                  <a:srgbClr val="E61817"/>
                </a:solidFill>
                <a:latin typeface="楷体" panose="02010609060101010101" charset="-122"/>
                <a:ea typeface="楷体" panose="02010609060101010101" charset="-122"/>
                <a:cs typeface="楷体" panose="02010609060101010101" charset="-122"/>
              </a:rPr>
              <a:t> </a:t>
            </a:r>
            <a:r>
              <a:rPr lang="en-US" altLang="zh-CN" sz="3200" spc="300" dirty="0">
                <a:solidFill>
                  <a:srgbClr val="E61817"/>
                </a:solidFill>
                <a:latin typeface="楷体" panose="02010609060101010101" charset="-122"/>
                <a:ea typeface="楷体" panose="02010609060101010101" charset="-122"/>
                <a:cs typeface="楷体" panose="02010609060101010101" charset="-122"/>
              </a:rPr>
              <a:t> </a:t>
            </a:r>
            <a:r>
              <a:rPr lang="zh-CN" altLang="en-US" sz="3200" spc="300" dirty="0">
                <a:solidFill>
                  <a:srgbClr val="E61817"/>
                </a:solidFill>
                <a:latin typeface="楷体" panose="02010609060101010101" charset="-122"/>
                <a:ea typeface="楷体" panose="02010609060101010101" charset="-122"/>
                <a:cs typeface="楷体" panose="02010609060101010101" charset="-122"/>
              </a:rPr>
              <a:t>1.</a:t>
            </a:r>
            <a:r>
              <a:rPr sz="3200" spc="300" dirty="0">
                <a:solidFill>
                  <a:srgbClr val="E61817"/>
                </a:solidFill>
                <a:latin typeface="楷体" panose="02010609060101010101" charset="-122"/>
                <a:ea typeface="楷体" panose="02010609060101010101" charset="-122"/>
                <a:cs typeface="楷体" panose="02010609060101010101" charset="-122"/>
              </a:rPr>
              <a:t>党支部按月收缴党员党费后，能否按季度或者按年上缴至党委党费专户中？</a:t>
            </a:r>
            <a:endParaRPr sz="3200" spc="300" dirty="0">
              <a:solidFill>
                <a:srgbClr val="E61817"/>
              </a:solidFill>
              <a:latin typeface="楷体" panose="02010609060101010101" charset="-122"/>
              <a:ea typeface="楷体" panose="02010609060101010101" charset="-122"/>
              <a:cs typeface="楷体" panose="02010609060101010101" charset="-122"/>
            </a:endParaRPr>
          </a:p>
          <a:p>
            <a:pPr>
              <a:lnSpc>
                <a:spcPct val="120000"/>
              </a:lnSpc>
              <a:spcBef>
                <a:spcPts val="0"/>
              </a:spcBef>
              <a:spcAft>
                <a:spcPts val="0"/>
              </a:spcAft>
            </a:pPr>
            <a:r>
              <a:rPr lang="en-US" sz="3200" spc="300" dirty="0">
                <a:solidFill>
                  <a:srgbClr val="E61817"/>
                </a:solidFill>
                <a:latin typeface="楷体" panose="02010609060101010101" charset="-122"/>
                <a:ea typeface="楷体" panose="02010609060101010101" charset="-122"/>
                <a:cs typeface="楷体" panose="02010609060101010101" charset="-122"/>
              </a:rPr>
              <a:t>      </a:t>
            </a:r>
            <a:r>
              <a:rPr sz="3200" spc="300" dirty="0">
                <a:solidFill>
                  <a:srgbClr val="E61817"/>
                </a:solidFill>
                <a:latin typeface="楷体" panose="02010609060101010101" charset="-122"/>
                <a:ea typeface="楷体" panose="02010609060101010101" charset="-122"/>
                <a:cs typeface="楷体" panose="02010609060101010101" charset="-122"/>
              </a:rPr>
              <a:t>2.党支部党费虽然是按季度收缴的，但党支部在每季度收缴党费时，编制按月收缴登记表，让党员在其上签字，这样做在实操时可不可以？</a:t>
            </a:r>
            <a:endParaRPr sz="3200" spc="300" dirty="0">
              <a:solidFill>
                <a:srgbClr val="E61817"/>
              </a:solidFill>
              <a:latin typeface="楷体" panose="02010609060101010101" charset="-122"/>
              <a:ea typeface="楷体" panose="02010609060101010101" charset="-122"/>
              <a:cs typeface="楷体" panose="02010609060101010101" charset="-122"/>
            </a:endParaRPr>
          </a:p>
          <a:p>
            <a:pPr>
              <a:lnSpc>
                <a:spcPct val="120000"/>
              </a:lnSpc>
              <a:spcBef>
                <a:spcPts val="0"/>
              </a:spcBef>
              <a:spcAft>
                <a:spcPts val="0"/>
              </a:spcAft>
            </a:pPr>
            <a:r>
              <a:rPr lang="en-US" sz="3200" spc="300" dirty="0">
                <a:solidFill>
                  <a:srgbClr val="E61817"/>
                </a:solidFill>
                <a:latin typeface="楷体" panose="02010609060101010101" charset="-122"/>
                <a:ea typeface="楷体" panose="02010609060101010101" charset="-122"/>
                <a:cs typeface="楷体" panose="02010609060101010101" charset="-122"/>
              </a:rPr>
              <a:t>      </a:t>
            </a:r>
            <a:r>
              <a:rPr sz="3200" spc="300" dirty="0">
                <a:solidFill>
                  <a:srgbClr val="E61817"/>
                </a:solidFill>
                <a:latin typeface="楷体" panose="02010609060101010101" charset="-122"/>
                <a:ea typeface="楷体" panose="02010609060101010101" charset="-122"/>
                <a:cs typeface="楷体" panose="02010609060101010101" charset="-122"/>
              </a:rPr>
              <a:t>3.上级下拨了党员慰问等专项党费，没有用完</a:t>
            </a:r>
            <a:r>
              <a:rPr lang="zh-CN" sz="3200" spc="300" dirty="0">
                <a:solidFill>
                  <a:srgbClr val="E61817"/>
                </a:solidFill>
                <a:latin typeface="楷体" panose="02010609060101010101" charset="-122"/>
                <a:ea typeface="楷体" panose="02010609060101010101" charset="-122"/>
                <a:cs typeface="楷体" panose="02010609060101010101" charset="-122"/>
              </a:rPr>
              <a:t>上级也不要，</a:t>
            </a:r>
            <a:r>
              <a:rPr sz="3200" spc="300" dirty="0">
                <a:solidFill>
                  <a:srgbClr val="E61817"/>
                </a:solidFill>
                <a:latin typeface="楷体" panose="02010609060101010101" charset="-122"/>
                <a:ea typeface="楷体" panose="02010609060101010101" charset="-122"/>
                <a:cs typeface="楷体" panose="02010609060101010101" charset="-122"/>
              </a:rPr>
              <a:t>该怎么处理？</a:t>
            </a:r>
            <a:endParaRPr sz="3200" spc="300" dirty="0">
              <a:solidFill>
                <a:srgbClr val="E61817"/>
              </a:solidFill>
              <a:latin typeface="楷体" panose="02010609060101010101" charset="-122"/>
              <a:ea typeface="楷体" panose="02010609060101010101" charset="-122"/>
              <a:cs typeface="楷体" panose="02010609060101010101" charset="-122"/>
            </a:endParaRPr>
          </a:p>
        </p:txBody>
      </p:sp>
      <p:sp>
        <p:nvSpPr>
          <p:cNvPr id="14" name="文本框 13"/>
          <p:cNvSpPr txBox="1"/>
          <p:nvPr>
            <p:custDataLst>
              <p:tags r:id="rId1"/>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党费管理</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2565" y="3369310"/>
            <a:ext cx="1666240" cy="666115"/>
          </a:xfrm>
          <a:prstGeom prst="rect">
            <a:avLst/>
          </a:prstGeom>
        </p:spPr>
        <p:txBody>
          <a:bodyPr wrap="square">
            <a:spAutoFit/>
          </a:bodyPr>
          <a:lstStyle/>
          <a:p>
            <a:pPr algn="ctr"/>
            <a:r>
              <a:rPr lang="zh-CN" altLang="en-US" sz="3735" dirty="0">
                <a:gradFill>
                  <a:gsLst>
                    <a:gs pos="0">
                      <a:srgbClr val="C00000"/>
                    </a:gs>
                    <a:gs pos="100000">
                      <a:srgbClr val="C00000"/>
                    </a:gs>
                    <a:gs pos="55000">
                      <a:srgbClr val="E72E1E"/>
                    </a:gs>
                  </a:gsLst>
                  <a:lin ang="5400000" scaled="1"/>
                </a:gradFill>
                <a:latin typeface="方正小标宋_GBK" panose="03000509000000000000" charset="-122"/>
                <a:ea typeface="方正小标宋_GBK" panose="03000509000000000000" charset="-122"/>
              </a:rPr>
              <a:t>思考</a:t>
            </a:r>
            <a:endParaRPr lang="zh-CN" altLang="en-US" sz="3735" dirty="0">
              <a:gradFill>
                <a:gsLst>
                  <a:gs pos="0">
                    <a:srgbClr val="C00000"/>
                  </a:gs>
                  <a:gs pos="100000">
                    <a:srgbClr val="C00000"/>
                  </a:gs>
                  <a:gs pos="55000">
                    <a:srgbClr val="E72E1E"/>
                  </a:gs>
                </a:gsLst>
                <a:lin ang="5400000" scaled="1"/>
              </a:gradFill>
              <a:latin typeface="方正小标宋_GBK" panose="03000509000000000000" charset="-122"/>
              <a:ea typeface="方正小标宋_GBK" panose="03000509000000000000" charset="-122"/>
            </a:endParaRPr>
          </a:p>
        </p:txBody>
      </p:sp>
      <p:sp>
        <p:nvSpPr>
          <p:cNvPr id="2" name="文本框 1"/>
          <p:cNvSpPr txBox="1"/>
          <p:nvPr/>
        </p:nvSpPr>
        <p:spPr>
          <a:xfrm>
            <a:off x="1781810" y="1463040"/>
            <a:ext cx="9890125" cy="4961890"/>
          </a:xfrm>
          <a:prstGeom prst="rect">
            <a:avLst/>
          </a:prstGeom>
          <a:noFill/>
        </p:spPr>
        <p:txBody>
          <a:bodyPr vert="horz" wrap="square" rtlCol="0">
            <a:spAutoFit/>
          </a:bodyPr>
          <a:lstStyle>
            <a:defPPr>
              <a:defRPr lang="zh-CN"/>
            </a:defPPr>
            <a:lvl1pPr>
              <a:defRPr sz="1400">
                <a:solidFill>
                  <a:schemeClr val="tx1">
                    <a:lumMod val="65000"/>
                    <a:lumOff val="35000"/>
                  </a:schemeClr>
                </a:solidFill>
              </a:defRPr>
            </a:lvl1pPr>
          </a:lstStyle>
          <a:p>
            <a:pPr>
              <a:lnSpc>
                <a:spcPct val="110000"/>
              </a:lnSpc>
              <a:spcBef>
                <a:spcPts val="0"/>
              </a:spcBef>
              <a:spcAft>
                <a:spcPts val="0"/>
              </a:spcAft>
            </a:pPr>
            <a:r>
              <a:rPr lang="en-US" sz="3200" dirty="0">
                <a:solidFill>
                  <a:srgbClr val="C00000"/>
                </a:solidFill>
                <a:latin typeface="+mn-ea"/>
              </a:rPr>
              <a:t>    </a:t>
            </a:r>
            <a:r>
              <a:rPr lang="zh-CN" altLang="en-US" sz="3200" spc="300" dirty="0">
                <a:solidFill>
                  <a:srgbClr val="E61817"/>
                </a:solidFill>
                <a:latin typeface="楷体" panose="02010609060101010101" charset="-122"/>
                <a:ea typeface="楷体" panose="02010609060101010101" charset="-122"/>
                <a:cs typeface="楷体" panose="02010609060101010101" charset="-122"/>
              </a:rPr>
              <a:t> </a:t>
            </a:r>
            <a:r>
              <a:rPr lang="en-US" altLang="zh-CN" sz="3200" spc="300" dirty="0">
                <a:solidFill>
                  <a:srgbClr val="E61817"/>
                </a:solidFill>
                <a:latin typeface="楷体" panose="02010609060101010101" charset="-122"/>
                <a:ea typeface="楷体" panose="02010609060101010101" charset="-122"/>
                <a:cs typeface="楷体" panose="02010609060101010101" charset="-122"/>
              </a:rPr>
              <a:t> </a:t>
            </a:r>
            <a:r>
              <a:rPr sz="3200" spc="300" dirty="0">
                <a:solidFill>
                  <a:srgbClr val="E61817"/>
                </a:solidFill>
                <a:latin typeface="楷体" panose="02010609060101010101" charset="-122"/>
                <a:ea typeface="楷体" panose="02010609060101010101" charset="-122"/>
                <a:cs typeface="楷体" panose="02010609060101010101" charset="-122"/>
              </a:rPr>
              <a:t>某党支部有15名党员，组织开展红色教育主题党日活动，向上级申请了3000元党费，其中吃饭花费1000元，请讲解员和制作横幅等杂项花费300元，租用16座小巴车一天花费1500元。</a:t>
            </a:r>
            <a:endParaRPr sz="3200" spc="300" dirty="0">
              <a:solidFill>
                <a:srgbClr val="E61817"/>
              </a:solidFill>
              <a:latin typeface="楷体" panose="02010609060101010101" charset="-122"/>
              <a:ea typeface="楷体" panose="02010609060101010101" charset="-122"/>
              <a:cs typeface="楷体" panose="02010609060101010101" charset="-122"/>
            </a:endParaRPr>
          </a:p>
          <a:p>
            <a:pPr>
              <a:lnSpc>
                <a:spcPct val="110000"/>
              </a:lnSpc>
              <a:spcBef>
                <a:spcPts val="0"/>
              </a:spcBef>
              <a:spcAft>
                <a:spcPts val="0"/>
              </a:spcAft>
            </a:pPr>
            <a:r>
              <a:rPr lang="en-US" sz="3200" spc="300" dirty="0">
                <a:solidFill>
                  <a:srgbClr val="E61817"/>
                </a:solidFill>
                <a:latin typeface="楷体" panose="02010609060101010101" charset="-122"/>
                <a:ea typeface="楷体" panose="02010609060101010101" charset="-122"/>
                <a:cs typeface="楷体" panose="02010609060101010101" charset="-122"/>
              </a:rPr>
              <a:t>      </a:t>
            </a:r>
            <a:r>
              <a:rPr sz="3200" spc="300" dirty="0">
                <a:solidFill>
                  <a:srgbClr val="E61817"/>
                </a:solidFill>
                <a:latin typeface="楷体" panose="02010609060101010101" charset="-122"/>
                <a:ea typeface="楷体" panose="02010609060101010101" charset="-122"/>
                <a:cs typeface="楷体" panose="02010609060101010101" charset="-122"/>
              </a:rPr>
              <a:t>问题一：以上花费是否符合规定？</a:t>
            </a:r>
            <a:endParaRPr sz="3200" spc="300" dirty="0">
              <a:solidFill>
                <a:srgbClr val="E61817"/>
              </a:solidFill>
              <a:latin typeface="楷体" panose="02010609060101010101" charset="-122"/>
              <a:ea typeface="楷体" panose="02010609060101010101" charset="-122"/>
              <a:cs typeface="楷体" panose="02010609060101010101" charset="-122"/>
            </a:endParaRPr>
          </a:p>
          <a:p>
            <a:pPr>
              <a:lnSpc>
                <a:spcPct val="110000"/>
              </a:lnSpc>
              <a:spcBef>
                <a:spcPts val="0"/>
              </a:spcBef>
              <a:spcAft>
                <a:spcPts val="0"/>
              </a:spcAft>
            </a:pPr>
            <a:r>
              <a:rPr lang="en-US" sz="3200" spc="300" dirty="0">
                <a:solidFill>
                  <a:srgbClr val="E61817"/>
                </a:solidFill>
                <a:latin typeface="楷体" panose="02010609060101010101" charset="-122"/>
                <a:ea typeface="楷体" panose="02010609060101010101" charset="-122"/>
                <a:cs typeface="楷体" panose="02010609060101010101" charset="-122"/>
              </a:rPr>
              <a:t>      </a:t>
            </a:r>
            <a:r>
              <a:rPr sz="3200" spc="300" dirty="0">
                <a:solidFill>
                  <a:srgbClr val="E61817"/>
                </a:solidFill>
                <a:latin typeface="楷体" panose="02010609060101010101" charset="-122"/>
                <a:ea typeface="楷体" panose="02010609060101010101" charset="-122"/>
                <a:cs typeface="楷体" panose="02010609060101010101" charset="-122"/>
              </a:rPr>
              <a:t>问题二：假设上述费用合理，为了便于账务处理由红培公司统一组织，活动结束后，红培公司以“某某旅游公司”向该党支部出具发票，可否？</a:t>
            </a:r>
            <a:endParaRPr sz="3200" spc="300" dirty="0">
              <a:solidFill>
                <a:srgbClr val="E61817"/>
              </a:solidFill>
              <a:latin typeface="楷体" panose="02010609060101010101" charset="-122"/>
              <a:ea typeface="楷体" panose="02010609060101010101" charset="-122"/>
              <a:cs typeface="楷体" panose="02010609060101010101" charset="-122"/>
            </a:endParaRPr>
          </a:p>
        </p:txBody>
      </p:sp>
      <p:sp>
        <p:nvSpPr>
          <p:cNvPr id="14" name="文本框 13"/>
          <p:cNvSpPr txBox="1"/>
          <p:nvPr>
            <p:custDataLst>
              <p:tags r:id="rId1"/>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教育管理</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党费管理</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
        <p14:prism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5" name="矩形 14"/>
          <p:cNvSpPr/>
          <p:nvPr/>
        </p:nvSpPr>
        <p:spPr>
          <a:xfrm>
            <a:off x="293505" y="1573095"/>
            <a:ext cx="11201809" cy="4759325"/>
          </a:xfrm>
          <a:prstGeom prst="rect">
            <a:avLst/>
          </a:prstGeom>
        </p:spPr>
        <p:txBody>
          <a:bodyPr wrap="square">
            <a:spAutoFit/>
          </a:bodyPr>
          <a:lstStyle/>
          <a:p>
            <a:pPr marL="406400" algn="just">
              <a:lnSpc>
                <a:spcPts val="2800"/>
              </a:lnSpc>
              <a:spcAft>
                <a:spcPts val="0"/>
              </a:spcAft>
            </a:pPr>
            <a:r>
              <a:rPr lang="zh-CN" altLang="en-US" sz="2000" kern="100" dirty="0" smtClean="0">
                <a:latin typeface="黑体" panose="02010609060101010101" charset="-122"/>
                <a:ea typeface="黑体" panose="02010609060101010101" charset="-122"/>
                <a:cs typeface="黑体" panose="02010609060101010101" charset="-122"/>
                <a:sym typeface="汉仪细等线繁" panose="02010600000101010101" charset="-122"/>
              </a:rPr>
              <a:t>   </a:t>
            </a:r>
            <a:r>
              <a:rPr lang="zh-CN" altLang="en-US" kern="100" dirty="0" smtClean="0">
                <a:solidFill>
                  <a:srgbClr val="C00000"/>
                </a:solidFill>
                <a:latin typeface="黑体" panose="02010609060101010101" charset="-122"/>
                <a:ea typeface="黑体" panose="02010609060101010101" charset="-122"/>
                <a:cs typeface="黑体" panose="02010609060101010101" charset="-122"/>
              </a:rPr>
              <a:t>（</a:t>
            </a:r>
            <a:r>
              <a:rPr lang="zh-CN" altLang="en-US" kern="100" dirty="0">
                <a:solidFill>
                  <a:srgbClr val="C00000"/>
                </a:solidFill>
                <a:latin typeface="黑体" panose="02010609060101010101" charset="-122"/>
                <a:ea typeface="黑体" panose="02010609060101010101" charset="-122"/>
                <a:cs typeface="黑体" panose="02010609060101010101" charset="-122"/>
              </a:rPr>
              <a:t>一）会议准备</a:t>
            </a:r>
            <a:endParaRPr lang="zh-CN" altLang="en-US" kern="100" dirty="0">
              <a:solidFill>
                <a:srgbClr val="C00000"/>
              </a:solidFill>
              <a:latin typeface="黑体" panose="02010609060101010101" charset="-122"/>
              <a:ea typeface="黑体" panose="02010609060101010101" charset="-122"/>
              <a:cs typeface="黑体" panose="02010609060101010101" charset="-122"/>
            </a:endParaRPr>
          </a:p>
          <a:p>
            <a:pPr marL="406400" algn="just">
              <a:lnSpc>
                <a:spcPts val="2800"/>
              </a:lnSpc>
              <a:spcAft>
                <a:spcPts val="0"/>
              </a:spcAft>
            </a:pPr>
            <a:r>
              <a:rPr lang="zh-CN" altLang="en-US" kern="100" dirty="0">
                <a:solidFill>
                  <a:srgbClr val="C00000"/>
                </a:solidFill>
                <a:latin typeface="黑体" panose="02010609060101010101" charset="-122"/>
                <a:ea typeface="黑体" panose="02010609060101010101" charset="-122"/>
                <a:cs typeface="黑体" panose="02010609060101010101" charset="-122"/>
              </a:rPr>
              <a:t>　</a:t>
            </a:r>
            <a:r>
              <a:rPr lang="en-US" altLang="zh-CN" kern="100" dirty="0">
                <a:solidFill>
                  <a:srgbClr val="C00000"/>
                </a:solidFill>
                <a:latin typeface="黑体" panose="02010609060101010101" charset="-122"/>
                <a:ea typeface="黑体" panose="02010609060101010101" charset="-122"/>
                <a:cs typeface="黑体" panose="02010609060101010101" charset="-122"/>
              </a:rPr>
              <a:t>  1.</a:t>
            </a:r>
            <a:r>
              <a:rPr lang="zh-CN" altLang="en-US" kern="100" dirty="0">
                <a:solidFill>
                  <a:srgbClr val="C00000"/>
                </a:solidFill>
                <a:latin typeface="黑体" panose="02010609060101010101" charset="-122"/>
                <a:ea typeface="黑体" panose="02010609060101010101" charset="-122"/>
                <a:cs typeface="黑体" panose="02010609060101010101" charset="-122"/>
              </a:rPr>
              <a:t>党支部书记主持</a:t>
            </a:r>
            <a:r>
              <a:rPr lang="zh-CN" altLang="en-US" kern="100" dirty="0">
                <a:solidFill>
                  <a:srgbClr val="C00000"/>
                </a:solidFill>
                <a:highlight>
                  <a:srgbClr val="FFFF00"/>
                </a:highlight>
                <a:latin typeface="黑体" panose="02010609060101010101" charset="-122"/>
                <a:ea typeface="黑体" panose="02010609060101010101" charset="-122"/>
                <a:cs typeface="黑体" panose="02010609060101010101" charset="-122"/>
              </a:rPr>
              <a:t>召开支部委员会</a:t>
            </a:r>
            <a:r>
              <a:rPr lang="zh-CN" altLang="en-US" kern="100" dirty="0">
                <a:solidFill>
                  <a:srgbClr val="C00000"/>
                </a:solidFill>
                <a:latin typeface="黑体" panose="02010609060101010101" charset="-122"/>
                <a:ea typeface="黑体" panose="02010609060101010101" charset="-122"/>
                <a:cs typeface="黑体" panose="02010609060101010101" charset="-122"/>
              </a:rPr>
              <a:t>，讨论党员大会的议题、日程和时间安排；</a:t>
            </a:r>
            <a:r>
              <a:rPr lang="en-US" altLang="zh-CN" kern="100" dirty="0">
                <a:solidFill>
                  <a:srgbClr val="C00000"/>
                </a:solidFill>
                <a:latin typeface="黑体" panose="02010609060101010101" charset="-122"/>
                <a:ea typeface="黑体" panose="02010609060101010101" charset="-122"/>
                <a:cs typeface="黑体" panose="02010609060101010101" charset="-122"/>
              </a:rPr>
              <a:t>2.</a:t>
            </a:r>
            <a:r>
              <a:rPr lang="zh-CN" altLang="en-US" kern="100" dirty="0">
                <a:solidFill>
                  <a:srgbClr val="C00000"/>
                </a:solidFill>
                <a:latin typeface="黑体" panose="02010609060101010101" charset="-122"/>
                <a:ea typeface="黑体" panose="02010609060101010101" charset="-122"/>
                <a:cs typeface="黑体" panose="02010609060101010101" charset="-122"/>
              </a:rPr>
              <a:t>拟召开党员大会的时间、地点和议题于会前</a:t>
            </a:r>
            <a:r>
              <a:rPr lang="en-US" altLang="zh-CN" kern="100" dirty="0">
                <a:solidFill>
                  <a:srgbClr val="C00000"/>
                </a:solidFill>
                <a:latin typeface="黑体" panose="02010609060101010101" charset="-122"/>
                <a:ea typeface="黑体" panose="02010609060101010101" charset="-122"/>
                <a:cs typeface="黑体" panose="02010609060101010101" charset="-122"/>
              </a:rPr>
              <a:t>3</a:t>
            </a:r>
            <a:r>
              <a:rPr lang="zh-CN" altLang="en-US" kern="100" dirty="0">
                <a:solidFill>
                  <a:srgbClr val="C00000"/>
                </a:solidFill>
                <a:latin typeface="黑体" panose="02010609060101010101" charset="-122"/>
                <a:ea typeface="黑体" panose="02010609060101010101" charset="-122"/>
                <a:cs typeface="黑体" panose="02010609060101010101" charset="-122"/>
              </a:rPr>
              <a:t>天向全体党员通知；</a:t>
            </a:r>
            <a:r>
              <a:rPr lang="en-US" altLang="zh-CN" kern="100" dirty="0">
                <a:solidFill>
                  <a:srgbClr val="C00000"/>
                </a:solidFill>
                <a:latin typeface="黑体" panose="02010609060101010101" charset="-122"/>
                <a:ea typeface="黑体" panose="02010609060101010101" charset="-122"/>
                <a:cs typeface="黑体" panose="02010609060101010101" charset="-122"/>
              </a:rPr>
              <a:t>3.</a:t>
            </a:r>
            <a:r>
              <a:rPr lang="zh-CN" altLang="en-US" kern="100" dirty="0">
                <a:solidFill>
                  <a:srgbClr val="C00000"/>
                </a:solidFill>
                <a:latin typeface="黑体" panose="02010609060101010101" charset="-122"/>
                <a:ea typeface="黑体" panose="02010609060101010101" charset="-122"/>
                <a:cs typeface="黑体" panose="02010609060101010101" charset="-122"/>
              </a:rPr>
              <a:t>根据大会议题准备会议所需资料、材料等（不能就党建而论党建，要融入中心工作）。</a:t>
            </a:r>
            <a:endParaRPr lang="zh-CN" altLang="en-US" kern="100" dirty="0">
              <a:solidFill>
                <a:srgbClr val="C00000"/>
              </a:solidFill>
              <a:latin typeface="黑体" panose="02010609060101010101" charset="-122"/>
              <a:ea typeface="黑体" panose="02010609060101010101" charset="-122"/>
              <a:cs typeface="黑体" panose="02010609060101010101" charset="-122"/>
            </a:endParaRPr>
          </a:p>
          <a:p>
            <a:pPr marL="406400" algn="just">
              <a:lnSpc>
                <a:spcPts val="2800"/>
              </a:lnSpc>
              <a:spcAft>
                <a:spcPts val="0"/>
              </a:spcAft>
            </a:pPr>
            <a:r>
              <a:rPr lang="zh-CN" altLang="en-US" kern="100" dirty="0" smtClean="0">
                <a:solidFill>
                  <a:srgbClr val="C00000"/>
                </a:solidFill>
                <a:latin typeface="黑体" panose="02010609060101010101" charset="-122"/>
                <a:ea typeface="黑体" panose="02010609060101010101" charset="-122"/>
                <a:cs typeface="黑体" panose="02010609060101010101" charset="-122"/>
              </a:rPr>
              <a:t>    （</a:t>
            </a:r>
            <a:r>
              <a:rPr lang="zh-CN" altLang="en-US" kern="100" dirty="0">
                <a:solidFill>
                  <a:srgbClr val="C00000"/>
                </a:solidFill>
                <a:latin typeface="黑体" panose="02010609060101010101" charset="-122"/>
                <a:ea typeface="黑体" panose="02010609060101010101" charset="-122"/>
                <a:cs typeface="黑体" panose="02010609060101010101" charset="-122"/>
              </a:rPr>
              <a:t>二）召开会议</a:t>
            </a:r>
            <a:endParaRPr lang="zh-CN" altLang="en-US" kern="100" dirty="0">
              <a:solidFill>
                <a:srgbClr val="C00000"/>
              </a:solidFill>
              <a:latin typeface="黑体" panose="02010609060101010101" charset="-122"/>
              <a:ea typeface="黑体" panose="02010609060101010101" charset="-122"/>
              <a:cs typeface="黑体" panose="02010609060101010101" charset="-122"/>
            </a:endParaRPr>
          </a:p>
          <a:p>
            <a:pPr marL="406400" algn="just">
              <a:lnSpc>
                <a:spcPts val="2800"/>
              </a:lnSpc>
              <a:spcAft>
                <a:spcPts val="0"/>
              </a:spcAft>
            </a:pPr>
            <a:r>
              <a:rPr lang="zh-CN" altLang="en-US" kern="100" dirty="0">
                <a:solidFill>
                  <a:srgbClr val="C00000"/>
                </a:solidFill>
                <a:latin typeface="黑体" panose="02010609060101010101" charset="-122"/>
                <a:ea typeface="黑体" panose="02010609060101010101" charset="-122"/>
                <a:cs typeface="黑体" panose="02010609060101010101" charset="-122"/>
              </a:rPr>
              <a:t>　</a:t>
            </a:r>
            <a:r>
              <a:rPr lang="en-US" altLang="zh-CN" kern="100" dirty="0">
                <a:solidFill>
                  <a:srgbClr val="C00000"/>
                </a:solidFill>
                <a:latin typeface="黑体" panose="02010609060101010101" charset="-122"/>
                <a:ea typeface="黑体" panose="02010609060101010101" charset="-122"/>
                <a:cs typeface="黑体" panose="02010609060101010101" charset="-122"/>
              </a:rPr>
              <a:t>  1.</a:t>
            </a:r>
            <a:r>
              <a:rPr lang="zh-CN" altLang="en-US" kern="100" dirty="0">
                <a:solidFill>
                  <a:srgbClr val="C00000"/>
                </a:solidFill>
                <a:latin typeface="黑体" panose="02010609060101010101" charset="-122"/>
                <a:ea typeface="黑体" panose="02010609060101010101" charset="-122"/>
                <a:cs typeface="黑体" panose="02010609060101010101" charset="-122"/>
              </a:rPr>
              <a:t>支部书记宣布开会；</a:t>
            </a:r>
            <a:r>
              <a:rPr lang="en-US" altLang="zh-CN" kern="100" dirty="0">
                <a:solidFill>
                  <a:srgbClr val="C00000"/>
                </a:solidFill>
                <a:latin typeface="黑体" panose="02010609060101010101" charset="-122"/>
                <a:ea typeface="黑体" panose="02010609060101010101" charset="-122"/>
                <a:cs typeface="黑体" panose="02010609060101010101" charset="-122"/>
              </a:rPr>
              <a:t>2.</a:t>
            </a:r>
            <a:r>
              <a:rPr lang="zh-CN" altLang="en-US" kern="100" dirty="0">
                <a:solidFill>
                  <a:srgbClr val="C00000"/>
                </a:solidFill>
                <a:latin typeface="黑体" panose="02010609060101010101" charset="-122"/>
                <a:ea typeface="黑体" panose="02010609060101010101" charset="-122"/>
                <a:cs typeface="黑体" panose="02010609060101010101" charset="-122"/>
              </a:rPr>
              <a:t>清点到会人数，宣布会议是否有效；</a:t>
            </a:r>
            <a:r>
              <a:rPr lang="en-US" altLang="zh-CN" kern="100" dirty="0">
                <a:solidFill>
                  <a:srgbClr val="C00000"/>
                </a:solidFill>
                <a:latin typeface="黑体" panose="02010609060101010101" charset="-122"/>
                <a:ea typeface="黑体" panose="02010609060101010101" charset="-122"/>
                <a:cs typeface="黑体" panose="02010609060101010101" charset="-122"/>
              </a:rPr>
              <a:t>3.</a:t>
            </a:r>
            <a:r>
              <a:rPr lang="zh-CN" altLang="en-US" kern="100" dirty="0">
                <a:solidFill>
                  <a:srgbClr val="C00000"/>
                </a:solidFill>
                <a:latin typeface="黑体" panose="02010609060101010101" charset="-122"/>
                <a:ea typeface="黑体" panose="02010609060101010101" charset="-122"/>
                <a:cs typeface="黑体" panose="02010609060101010101" charset="-122"/>
              </a:rPr>
              <a:t>指定会议记录人员；</a:t>
            </a:r>
            <a:r>
              <a:rPr lang="en-US" altLang="zh-CN" kern="100" dirty="0">
                <a:solidFill>
                  <a:srgbClr val="C00000"/>
                </a:solidFill>
                <a:latin typeface="黑体" panose="02010609060101010101" charset="-122"/>
                <a:ea typeface="黑体" panose="02010609060101010101" charset="-122"/>
                <a:cs typeface="黑体" panose="02010609060101010101" charset="-122"/>
              </a:rPr>
              <a:t>4.</a:t>
            </a:r>
            <a:r>
              <a:rPr lang="zh-CN" altLang="en-US" kern="100" dirty="0">
                <a:solidFill>
                  <a:srgbClr val="C00000"/>
                </a:solidFill>
                <a:latin typeface="黑体" panose="02010609060101010101" charset="-122"/>
                <a:ea typeface="黑体" panose="02010609060101010101" charset="-122"/>
                <a:cs typeface="黑体" panose="02010609060101010101" charset="-122"/>
              </a:rPr>
              <a:t>向大会报告主要议题；</a:t>
            </a:r>
            <a:r>
              <a:rPr lang="en-US" altLang="zh-CN" kern="100" dirty="0">
                <a:solidFill>
                  <a:srgbClr val="C00000"/>
                </a:solidFill>
                <a:latin typeface="黑体" panose="02010609060101010101" charset="-122"/>
                <a:ea typeface="黑体" panose="02010609060101010101" charset="-122"/>
                <a:cs typeface="黑体" panose="02010609060101010101" charset="-122"/>
              </a:rPr>
              <a:t>5.</a:t>
            </a:r>
            <a:r>
              <a:rPr lang="zh-CN" altLang="en-US" kern="100" dirty="0">
                <a:solidFill>
                  <a:srgbClr val="C00000"/>
                </a:solidFill>
                <a:latin typeface="黑体" panose="02010609060101010101" charset="-122"/>
                <a:ea typeface="黑体" panose="02010609060101010101" charset="-122"/>
                <a:cs typeface="黑体" panose="02010609060101010101" charset="-122"/>
              </a:rPr>
              <a:t>第一议题为学习习近平总书记系列讲话精神和重要论述，全体党员围绕学习内容谈认识；</a:t>
            </a:r>
            <a:r>
              <a:rPr lang="en-US" altLang="zh-CN" kern="100" dirty="0">
                <a:solidFill>
                  <a:srgbClr val="C00000"/>
                </a:solidFill>
                <a:latin typeface="黑体" panose="02010609060101010101" charset="-122"/>
                <a:ea typeface="黑体" panose="02010609060101010101" charset="-122"/>
                <a:cs typeface="黑体" panose="02010609060101010101" charset="-122"/>
              </a:rPr>
              <a:t>6.</a:t>
            </a:r>
            <a:r>
              <a:rPr lang="zh-CN" altLang="en-US" kern="100" dirty="0">
                <a:solidFill>
                  <a:srgbClr val="C00000"/>
                </a:solidFill>
                <a:latin typeface="黑体" panose="02010609060101010101" charset="-122"/>
                <a:ea typeface="黑体" panose="02010609060101010101" charset="-122"/>
                <a:cs typeface="黑体" panose="02010609060101010101" charset="-122"/>
              </a:rPr>
              <a:t>学习类议题需全体党员参与交流；</a:t>
            </a:r>
            <a:r>
              <a:rPr lang="en-US" altLang="zh-CN" kern="100" dirty="0">
                <a:solidFill>
                  <a:srgbClr val="C00000"/>
                </a:solidFill>
                <a:latin typeface="黑体" panose="02010609060101010101" charset="-122"/>
                <a:ea typeface="黑体" panose="02010609060101010101" charset="-122"/>
                <a:cs typeface="黑体" panose="02010609060101010101" charset="-122"/>
              </a:rPr>
              <a:t>7.</a:t>
            </a:r>
            <a:r>
              <a:rPr lang="zh-CN" altLang="en-US" kern="100" dirty="0">
                <a:solidFill>
                  <a:srgbClr val="C00000"/>
                </a:solidFill>
                <a:latin typeface="黑体" panose="02010609060101010101" charset="-122"/>
                <a:ea typeface="黑体" panose="02010609060101010101" charset="-122"/>
                <a:cs typeface="黑体" panose="02010609060101010101" charset="-122"/>
              </a:rPr>
              <a:t>研究讨论类议题需全体党员</a:t>
            </a:r>
            <a:r>
              <a:rPr lang="zh-CN" altLang="en-US" kern="100" dirty="0">
                <a:solidFill>
                  <a:srgbClr val="C00000"/>
                </a:solidFill>
                <a:highlight>
                  <a:srgbClr val="FFFF00"/>
                </a:highlight>
                <a:latin typeface="黑体" panose="02010609060101010101" charset="-122"/>
                <a:ea typeface="黑体" panose="02010609060101010101" charset="-122"/>
                <a:cs typeface="黑体" panose="02010609060101010101" charset="-122"/>
              </a:rPr>
              <a:t>逐项开展讨论</a:t>
            </a:r>
            <a:r>
              <a:rPr lang="zh-CN" altLang="en-US" kern="100" dirty="0">
                <a:solidFill>
                  <a:srgbClr val="C00000"/>
                </a:solidFill>
                <a:latin typeface="黑体" panose="02010609060101010101" charset="-122"/>
                <a:ea typeface="黑体" panose="02010609060101010101" charset="-122"/>
                <a:cs typeface="黑体" panose="02010609060101010101" charset="-122"/>
              </a:rPr>
              <a:t>，发表个人意见，并</a:t>
            </a:r>
            <a:r>
              <a:rPr lang="zh-CN" altLang="en-US" kern="100" dirty="0">
                <a:solidFill>
                  <a:srgbClr val="C00000"/>
                </a:solidFill>
                <a:highlight>
                  <a:srgbClr val="FFFF00"/>
                </a:highlight>
                <a:latin typeface="黑体" panose="02010609060101010101" charset="-122"/>
                <a:ea typeface="黑体" panose="02010609060101010101" charset="-122"/>
                <a:cs typeface="黑体" panose="02010609060101010101" charset="-122"/>
              </a:rPr>
              <a:t>逐项进行表决</a:t>
            </a:r>
            <a:r>
              <a:rPr lang="zh-CN" altLang="en-US" kern="100" dirty="0">
                <a:solidFill>
                  <a:srgbClr val="C00000"/>
                </a:solidFill>
                <a:latin typeface="黑体" panose="02010609060101010101" charset="-122"/>
                <a:ea typeface="黑体" panose="02010609060101010101" charset="-122"/>
                <a:cs typeface="黑体" panose="02010609060101010101" charset="-122"/>
              </a:rPr>
              <a:t>，以少数服从多数的原则形成决议，做到一人一事一决议；</a:t>
            </a:r>
            <a:r>
              <a:rPr lang="en-US" altLang="zh-CN" kern="100" dirty="0">
                <a:solidFill>
                  <a:srgbClr val="C00000"/>
                </a:solidFill>
                <a:latin typeface="黑体" panose="02010609060101010101" charset="-122"/>
                <a:ea typeface="黑体" panose="02010609060101010101" charset="-122"/>
                <a:cs typeface="黑体" panose="02010609060101010101" charset="-122"/>
              </a:rPr>
              <a:t>8.</a:t>
            </a:r>
            <a:r>
              <a:rPr lang="zh-CN" altLang="en-US" kern="100" dirty="0">
                <a:solidFill>
                  <a:srgbClr val="C00000"/>
                </a:solidFill>
                <a:latin typeface="黑体" panose="02010609060101010101" charset="-122"/>
                <a:ea typeface="黑体" panose="02010609060101010101" charset="-122"/>
                <a:cs typeface="黑体" panose="02010609060101010101" charset="-122"/>
              </a:rPr>
              <a:t>支部书记做会议总结；</a:t>
            </a:r>
            <a:r>
              <a:rPr lang="en-US" altLang="zh-CN" kern="100" dirty="0">
                <a:solidFill>
                  <a:srgbClr val="C00000"/>
                </a:solidFill>
                <a:latin typeface="黑体" panose="02010609060101010101" charset="-122"/>
                <a:ea typeface="黑体" panose="02010609060101010101" charset="-122"/>
                <a:cs typeface="黑体" panose="02010609060101010101" charset="-122"/>
              </a:rPr>
              <a:t>9.</a:t>
            </a:r>
            <a:r>
              <a:rPr lang="zh-CN" altLang="en-US" kern="100" dirty="0">
                <a:solidFill>
                  <a:srgbClr val="C00000"/>
                </a:solidFill>
                <a:latin typeface="黑体" panose="02010609060101010101" charset="-122"/>
                <a:ea typeface="黑体" panose="02010609060101010101" charset="-122"/>
                <a:cs typeface="黑体" panose="02010609060101010101" charset="-122"/>
              </a:rPr>
              <a:t>宣布会议结束；</a:t>
            </a:r>
            <a:r>
              <a:rPr lang="en-US" altLang="zh-CN" kern="100" dirty="0">
                <a:solidFill>
                  <a:srgbClr val="C00000"/>
                </a:solidFill>
                <a:latin typeface="黑体" panose="02010609060101010101" charset="-122"/>
                <a:ea typeface="黑体" panose="02010609060101010101" charset="-122"/>
                <a:cs typeface="黑体" panose="02010609060101010101" charset="-122"/>
              </a:rPr>
              <a:t>10.</a:t>
            </a:r>
            <a:r>
              <a:rPr lang="zh-CN" altLang="en-US" kern="100" dirty="0">
                <a:solidFill>
                  <a:srgbClr val="C00000"/>
                </a:solidFill>
                <a:latin typeface="黑体" panose="02010609060101010101" charset="-122"/>
                <a:ea typeface="黑体" panose="02010609060101010101" charset="-122"/>
                <a:cs typeface="黑体" panose="02010609060101010101" charset="-122"/>
              </a:rPr>
              <a:t>支部书记审签会议记录。</a:t>
            </a:r>
            <a:endParaRPr lang="zh-CN" altLang="en-US" kern="100" dirty="0">
              <a:solidFill>
                <a:srgbClr val="C00000"/>
              </a:solidFill>
              <a:latin typeface="黑体" panose="02010609060101010101" charset="-122"/>
              <a:ea typeface="黑体" panose="02010609060101010101" charset="-122"/>
              <a:cs typeface="黑体" panose="02010609060101010101" charset="-122"/>
            </a:endParaRPr>
          </a:p>
          <a:p>
            <a:pPr marL="406400" algn="just">
              <a:lnSpc>
                <a:spcPts val="2800"/>
              </a:lnSpc>
              <a:spcAft>
                <a:spcPts val="0"/>
              </a:spcAft>
            </a:pPr>
            <a:r>
              <a:rPr lang="zh-CN" altLang="en-US" kern="100" dirty="0" smtClean="0">
                <a:solidFill>
                  <a:srgbClr val="C00000"/>
                </a:solidFill>
                <a:latin typeface="黑体" panose="02010609060101010101" charset="-122"/>
                <a:ea typeface="黑体" panose="02010609060101010101" charset="-122"/>
                <a:cs typeface="黑体" panose="02010609060101010101" charset="-122"/>
              </a:rPr>
              <a:t>    （</a:t>
            </a:r>
            <a:r>
              <a:rPr lang="zh-CN" altLang="en-US" kern="100" dirty="0">
                <a:solidFill>
                  <a:srgbClr val="C00000"/>
                </a:solidFill>
                <a:latin typeface="黑体" panose="02010609060101010101" charset="-122"/>
                <a:ea typeface="黑体" panose="02010609060101010101" charset="-122"/>
                <a:cs typeface="黑体" panose="02010609060101010101" charset="-122"/>
              </a:rPr>
              <a:t>三）会后工作</a:t>
            </a:r>
            <a:endParaRPr lang="zh-CN" altLang="en-US" kern="100" dirty="0">
              <a:solidFill>
                <a:srgbClr val="C00000"/>
              </a:solidFill>
              <a:latin typeface="黑体" panose="02010609060101010101" charset="-122"/>
              <a:ea typeface="黑体" panose="02010609060101010101" charset="-122"/>
              <a:cs typeface="黑体" panose="02010609060101010101" charset="-122"/>
            </a:endParaRPr>
          </a:p>
          <a:p>
            <a:pPr marL="406400" algn="just">
              <a:lnSpc>
                <a:spcPts val="2800"/>
              </a:lnSpc>
              <a:spcAft>
                <a:spcPts val="0"/>
              </a:spcAft>
            </a:pPr>
            <a:r>
              <a:rPr lang="en-US" altLang="zh-CN" kern="100" dirty="0">
                <a:solidFill>
                  <a:srgbClr val="C00000"/>
                </a:solidFill>
                <a:latin typeface="黑体" panose="02010609060101010101" charset="-122"/>
                <a:ea typeface="黑体" panose="02010609060101010101" charset="-122"/>
                <a:cs typeface="黑体" panose="02010609060101010101" charset="-122"/>
              </a:rPr>
              <a:t>    1.</a:t>
            </a:r>
            <a:r>
              <a:rPr lang="zh-CN" altLang="en-US" kern="100" dirty="0">
                <a:solidFill>
                  <a:srgbClr val="C00000"/>
                </a:solidFill>
                <a:latin typeface="黑体" panose="02010609060101010101" charset="-122"/>
                <a:ea typeface="黑体" panose="02010609060101010101" charset="-122"/>
                <a:cs typeface="黑体" panose="02010609060101010101" charset="-122"/>
              </a:rPr>
              <a:t>会后</a:t>
            </a:r>
            <a:r>
              <a:rPr lang="en-US" altLang="zh-CN" kern="100" dirty="0">
                <a:solidFill>
                  <a:srgbClr val="C00000"/>
                </a:solidFill>
                <a:latin typeface="黑体" panose="02010609060101010101" charset="-122"/>
                <a:ea typeface="黑体" panose="02010609060101010101" charset="-122"/>
                <a:cs typeface="黑体" panose="02010609060101010101" charset="-122"/>
              </a:rPr>
              <a:t>3</a:t>
            </a:r>
            <a:r>
              <a:rPr lang="zh-CN" altLang="en-US" kern="100" dirty="0">
                <a:solidFill>
                  <a:srgbClr val="C00000"/>
                </a:solidFill>
                <a:latin typeface="黑体" panose="02010609060101010101" charset="-122"/>
                <a:ea typeface="黑体" panose="02010609060101010101" charset="-122"/>
                <a:cs typeface="黑体" panose="02010609060101010101" charset="-122"/>
              </a:rPr>
              <a:t>天内，重要事项向上级党组织报告；</a:t>
            </a:r>
            <a:r>
              <a:rPr lang="en-US" altLang="zh-CN" kern="100" dirty="0">
                <a:solidFill>
                  <a:srgbClr val="C00000"/>
                </a:solidFill>
                <a:latin typeface="黑体" panose="02010609060101010101" charset="-122"/>
                <a:ea typeface="黑体" panose="02010609060101010101" charset="-122"/>
                <a:cs typeface="黑体" panose="02010609060101010101" charset="-122"/>
              </a:rPr>
              <a:t>2.</a:t>
            </a:r>
            <a:r>
              <a:rPr lang="zh-CN" altLang="en-US" kern="100" dirty="0">
                <a:solidFill>
                  <a:srgbClr val="C00000"/>
                </a:solidFill>
                <a:latin typeface="黑体" panose="02010609060101010101" charset="-122"/>
                <a:ea typeface="黑体" panose="02010609060101010101" charset="-122"/>
                <a:cs typeface="黑体" panose="02010609060101010101" charset="-122"/>
              </a:rPr>
              <a:t>做好会议决议落实工作；３</a:t>
            </a:r>
            <a:r>
              <a:rPr lang="en-US" altLang="zh-CN" kern="100" dirty="0">
                <a:solidFill>
                  <a:srgbClr val="C00000"/>
                </a:solidFill>
                <a:latin typeface="黑体" panose="02010609060101010101" charset="-122"/>
                <a:ea typeface="黑体" panose="02010609060101010101" charset="-122"/>
                <a:cs typeface="黑体" panose="02010609060101010101" charset="-122"/>
              </a:rPr>
              <a:t>.</a:t>
            </a:r>
            <a:r>
              <a:rPr lang="zh-CN" altLang="en-US" kern="100" dirty="0">
                <a:solidFill>
                  <a:srgbClr val="C00000"/>
                </a:solidFill>
                <a:latin typeface="黑体" panose="02010609060101010101" charset="-122"/>
                <a:ea typeface="黑体" panose="02010609060101010101" charset="-122"/>
                <a:cs typeface="黑体" panose="02010609060101010101" charset="-122"/>
              </a:rPr>
              <a:t>支部书记或纪检委员及时做好工作跟踪验证；</a:t>
            </a:r>
            <a:r>
              <a:rPr lang="en-US" altLang="zh-CN" kern="100" dirty="0">
                <a:solidFill>
                  <a:srgbClr val="C00000"/>
                </a:solidFill>
                <a:latin typeface="黑体" panose="02010609060101010101" charset="-122"/>
                <a:ea typeface="黑体" panose="02010609060101010101" charset="-122"/>
                <a:cs typeface="黑体" panose="02010609060101010101" charset="-122"/>
              </a:rPr>
              <a:t>4.</a:t>
            </a:r>
            <a:r>
              <a:rPr lang="zh-CN" altLang="en-US" kern="100" dirty="0">
                <a:solidFill>
                  <a:srgbClr val="C00000"/>
                </a:solidFill>
                <a:latin typeface="黑体" panose="02010609060101010101" charset="-122"/>
                <a:ea typeface="黑体" panose="02010609060101010101" charset="-122"/>
                <a:cs typeface="黑体" panose="02010609060101010101" charset="-122"/>
              </a:rPr>
              <a:t>做好会议材料的立卷归档工作。</a:t>
            </a:r>
            <a:endParaRPr lang="zh-CN" altLang="en-US" kern="100" dirty="0">
              <a:solidFill>
                <a:srgbClr val="C00000"/>
              </a:solidFill>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901700" y="1222375"/>
            <a:ext cx="3183890" cy="398780"/>
          </a:xfrm>
          <a:prstGeom prst="rect">
            <a:avLst/>
          </a:prstGeom>
          <a:noFill/>
          <a:ln>
            <a:noFill/>
          </a:ln>
          <a:extLst>
            <a:ext uri="{909E8E84-426E-40DD-AFC4-6F175D3DCCD1}">
              <a14:hiddenFill xmlns:a14="http://schemas.microsoft.com/office/drawing/2010/main">
                <a:solidFill>
                  <a:srgbClr val="C00000"/>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2000" b="0" dirty="0">
                <a:solidFill>
                  <a:srgbClr val="C00000"/>
                </a:solidFill>
                <a:latin typeface="黑体" charset="0"/>
                <a:ea typeface="黑体" charset="0"/>
                <a:cs typeface="汉仪细等线繁" panose="02010600000101010101" charset="-122"/>
                <a:sym typeface="Arial" panose="020B0704020202020204" pitchFamily="34" charset="0"/>
              </a:rPr>
              <a:t>党员大会规范</a:t>
            </a:r>
            <a:r>
              <a:rPr lang="zh-CN" altLang="en-US" sz="2000" b="0" dirty="0" smtClean="0">
                <a:solidFill>
                  <a:srgbClr val="C00000"/>
                </a:solidFill>
                <a:latin typeface="黑体" charset="0"/>
                <a:ea typeface="黑体" charset="0"/>
                <a:cs typeface="汉仪细等线繁" panose="02010600000101010101" charset="-122"/>
                <a:sym typeface="Arial" panose="020B0704020202020204" pitchFamily="34" charset="0"/>
              </a:rPr>
              <a:t>流程</a:t>
            </a:r>
            <a:endParaRPr lang="zh-CN" altLang="en-US" sz="2000" b="0" spc="300" dirty="0" smtClean="0">
              <a:solidFill>
                <a:srgbClr val="C00000"/>
              </a:solidFill>
              <a:latin typeface="黑体" charset="0"/>
              <a:ea typeface="黑体" charset="0"/>
              <a:cs typeface="汉仪细等线繁" panose="02010600000101010101" charset="-122"/>
              <a:sym typeface="Arial" panose="020B0704020202020204" pitchFamily="34" charset="0"/>
            </a:endParaRPr>
          </a:p>
        </p:txBody>
      </p:sp>
      <p:sp>
        <p:nvSpPr>
          <p:cNvPr id="3" name="文本框 2"/>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制度落实</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三会一课</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4" name="文本框 13"/>
          <p:cNvSpPr txBox="1"/>
          <p:nvPr/>
        </p:nvSpPr>
        <p:spPr>
          <a:xfrm>
            <a:off x="328295" y="1582420"/>
            <a:ext cx="525145" cy="406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思考这样写对吗</a:t>
            </a:r>
            <a:endParaRPr lang="zh-CN" altLang="en-US" sz="2800" b="0" spc="300" dirty="0">
              <a:solidFill>
                <a:srgbClr val="E61817"/>
              </a:solidFill>
              <a:latin typeface="方正小标宋_GBK" panose="03000509000000000000" charset="-122"/>
              <a:ea typeface="方正小标宋_GBK" panose="03000509000000000000" charset="-122"/>
            </a:endParaRPr>
          </a:p>
          <a:p>
            <a:pPr algn="l"/>
            <a:r>
              <a:rPr lang="zh-CN" altLang="en-US" sz="2800" b="0" spc="300" dirty="0">
                <a:solidFill>
                  <a:srgbClr val="E61817"/>
                </a:solidFill>
                <a:latin typeface="方正小标宋_GBK" panose="03000509000000000000" charset="-122"/>
                <a:ea typeface="方正小标宋_GBK" panose="03000509000000000000" charset="-122"/>
              </a:rPr>
              <a:t>？</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3" name="图片 2" descr="/Users/lyrical/Library/Containers/com.kingsoft.wpsoffice.mac/Data/tmp/photoeditapp/20240702130909/temp.pngtemp"/>
          <p:cNvPicPr>
            <a:picLocks noChangeAspect="1"/>
          </p:cNvPicPr>
          <p:nvPr>
            <p:custDataLst>
              <p:tags r:id="rId2"/>
            </p:custDataLst>
          </p:nvPr>
        </p:nvPicPr>
        <p:blipFill>
          <a:blip r:embed="rId3"/>
          <a:stretch>
            <a:fillRect/>
          </a:stretch>
        </p:blipFill>
        <p:spPr>
          <a:xfrm>
            <a:off x="853440" y="505143"/>
            <a:ext cx="11106150" cy="5913755"/>
          </a:xfrm>
          <a:prstGeom prst="rect">
            <a:avLst/>
          </a:prstGeom>
        </p:spPr>
      </p:pic>
      <p:pic>
        <p:nvPicPr>
          <p:cNvPr id="7" name="图片 6" descr="/Users/lyrical/Library/Containers/com.kingsoft.wpsoffice.mac/Data/tmp/photoeditapp/20240702130955/temp.pngtemp"/>
          <p:cNvPicPr>
            <a:picLocks noChangeAspect="1"/>
          </p:cNvPicPr>
          <p:nvPr/>
        </p:nvPicPr>
        <p:blipFill>
          <a:blip r:embed="rId4"/>
          <a:stretch>
            <a:fillRect/>
          </a:stretch>
        </p:blipFill>
        <p:spPr>
          <a:xfrm>
            <a:off x="853758" y="505143"/>
            <a:ext cx="11105515" cy="5913755"/>
          </a:xfrm>
          <a:prstGeom prst="rect">
            <a:avLst/>
          </a:prstGeom>
        </p:spPr>
      </p:pic>
      <p:pic>
        <p:nvPicPr>
          <p:cNvPr id="2" name="图片 1"/>
          <p:cNvPicPr>
            <a:picLocks noChangeAspect="1"/>
          </p:cNvPicPr>
          <p:nvPr/>
        </p:nvPicPr>
        <p:blipFill>
          <a:blip r:embed="rId5"/>
          <a:stretch>
            <a:fillRect/>
          </a:stretch>
        </p:blipFill>
        <p:spPr>
          <a:xfrm>
            <a:off x="885190" y="505460"/>
            <a:ext cx="11074400" cy="5912485"/>
          </a:xfrm>
          <a:prstGeom prst="rect">
            <a:avLst/>
          </a:prstGeom>
        </p:spPr>
      </p:pic>
      <p:pic>
        <p:nvPicPr>
          <p:cNvPr id="10" name="图片 9"/>
          <p:cNvPicPr>
            <a:picLocks noChangeAspect="1"/>
          </p:cNvPicPr>
          <p:nvPr/>
        </p:nvPicPr>
        <p:blipFill>
          <a:blip r:embed="rId6"/>
          <a:stretch>
            <a:fillRect/>
          </a:stretch>
        </p:blipFill>
        <p:spPr>
          <a:xfrm>
            <a:off x="885190" y="505460"/>
            <a:ext cx="11074400" cy="59594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335" name=""/>
        <p:cNvGrpSpPr/>
        <p:nvPr/>
      </p:nvGrpSpPr>
      <p:grpSpPr>
        <a:xfrm>
          <a:off x="0" y="0"/>
          <a:ext cx="0" cy="0"/>
          <a:chOff x="0" y="0"/>
          <a:chExt cx="0" cy="0"/>
        </a:xfrm>
      </p:grpSpPr>
      <p:pic>
        <p:nvPicPr>
          <p:cNvPr id="2097260" name="图片 32"/>
          <p:cNvPicPr>
            <a:picLocks noChangeAspect="1"/>
          </p:cNvPicPr>
          <p:nvPr/>
        </p:nvPicPr>
        <p:blipFill>
          <a:blip r:embed="rId1"/>
          <a:stretch>
            <a:fillRect/>
          </a:stretch>
        </p:blipFill>
        <p:spPr>
          <a:xfrm>
            <a:off x="0" y="6026150"/>
            <a:ext cx="12192000" cy="831850"/>
          </a:xfrm>
          <a:prstGeom prst="rect">
            <a:avLst/>
          </a:prstGeom>
        </p:spPr>
      </p:pic>
      <p:sp>
        <p:nvSpPr>
          <p:cNvPr id="1049594" name="文本框 1"/>
          <p:cNvSpPr txBox="1"/>
          <p:nvPr/>
        </p:nvSpPr>
        <p:spPr>
          <a:xfrm>
            <a:off x="1325245" y="1311910"/>
            <a:ext cx="7202805" cy="521970"/>
          </a:xfrm>
          <a:prstGeom prst="rect">
            <a:avLst/>
          </a:prstGeom>
          <a:noFill/>
          <a:ln>
            <a:noFill/>
          </a:ln>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zh-CN" sz="2800" spc="300" dirty="0">
                <a:solidFill>
                  <a:srgbClr val="C00000"/>
                </a:solidFill>
                <a:latin typeface="方正小标宋_GBK" panose="03000509000000000000" charset="-122"/>
                <a:ea typeface="方正小标宋_GBK" panose="03000509000000000000" charset="-122"/>
                <a:sym typeface="汉仪细等线繁" panose="02010600000101010101" charset="-122"/>
              </a:rPr>
              <a:t>哪些工作可以整合优化到一起呢？</a:t>
            </a:r>
            <a:endParaRPr lang="zh-CN" altLang="zh-CN" sz="2800" spc="300" dirty="0">
              <a:solidFill>
                <a:srgbClr val="C00000"/>
              </a:solidFill>
              <a:latin typeface="方正小标宋_GBK" panose="03000509000000000000" charset="-122"/>
              <a:ea typeface="方正小标宋_GBK" panose="03000509000000000000" charset="-122"/>
              <a:sym typeface="汉仪细等线繁" panose="02010600000101010101" charset="-122"/>
            </a:endParaRPr>
          </a:p>
        </p:txBody>
      </p:sp>
      <p:sp>
        <p:nvSpPr>
          <p:cNvPr id="1049595" name="文本框 59"/>
          <p:cNvSpPr txBox="1"/>
          <p:nvPr/>
        </p:nvSpPr>
        <p:spPr>
          <a:xfrm>
            <a:off x="681990" y="1833880"/>
            <a:ext cx="10603865" cy="4444365"/>
          </a:xfrm>
          <a:prstGeom prst="rect">
            <a:avLst/>
          </a:prstGeom>
          <a:noFill/>
        </p:spPr>
        <p:txBody>
          <a:bodyPr wrap="square" rtlCol="0">
            <a:spAutoFit/>
          </a:bodyPr>
          <a:p>
            <a:pPr algn="just">
              <a:lnSpc>
                <a:spcPct val="130000"/>
              </a:lnSpc>
              <a:spcBef>
                <a:spcPts val="0"/>
              </a:spcBef>
              <a:spcAft>
                <a:spcPts val="0"/>
              </a:spcAft>
            </a:pPr>
            <a:r>
              <a:rPr lang="en-US" altLang="zh-CN" sz="2000" dirty="0">
                <a:solidFill>
                  <a:srgbClr val="C00000"/>
                </a:solidFill>
                <a:latin typeface="汉仪细等线繁" panose="02010600000101010101" charset="-122"/>
                <a:ea typeface="汉仪细等线繁" panose="02010600000101010101" charset="-122"/>
                <a:sym typeface="汉仪细等线繁" panose="02010600000101010101" charset="-122"/>
              </a:rPr>
              <a:t>      </a:t>
            </a:r>
            <a:r>
              <a:rPr lang="en-US" altLang="zh-CN"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1.</a:t>
            </a:r>
            <a:r>
              <a:rPr lang="en-US" altLang="zh-CN" sz="2400" dirty="0">
                <a:solidFill>
                  <a:srgbClr val="C0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本月</a:t>
            </a:r>
            <a:r>
              <a:rPr lang="zh-CN" altLang="en-US" sz="2400" dirty="0">
                <a:solidFill>
                  <a:srgbClr val="C0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sym typeface="汉仪细等线繁" panose="02010600000101010101" charset="-122"/>
              </a:rPr>
              <a:t>支委会</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汉仪细等线繁" panose="02010600000101010101" charset="-122"/>
              </a:rPr>
              <a:t>上要研究当月</a:t>
            </a:r>
            <a:r>
              <a:rPr lang="en-US" altLang="zh-CN"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党员积分情况、党员承诺践诺情况、创先争优</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工作推进</a:t>
            </a:r>
            <a:r>
              <a:rPr lang="en-US" altLang="zh-CN"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情况</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及安排</a:t>
            </a:r>
            <a:r>
              <a:rPr lang="en-US" altLang="zh-CN"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、发展党员</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阶段工作</a:t>
            </a:r>
            <a:r>
              <a:rPr lang="en-US" altLang="zh-CN"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月度</a:t>
            </a:r>
            <a:r>
              <a:rPr lang="en-US" altLang="zh-CN"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主题党日活动</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安排、当前生产经营难点重点工作融入</a:t>
            </a:r>
            <a:r>
              <a:rPr lang="en-US" altLang="zh-CN"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等工作</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rgbClr val="C0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年初的第一次支委会</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还要研究年度党员发展计划、年度学习教育清单、年度党员积分管理办法修订、年度创先争优、年度主题党日计划，</a:t>
            </a:r>
            <a:r>
              <a:rPr lang="zh-CN" altLang="en-US" sz="2400" dirty="0">
                <a:solidFill>
                  <a:srgbClr val="C0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每季度末的支委会</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还要研究党员积分考核情况、本季度承诺践诺完成情况、党员突击队、先锋岗开展等情况。</a:t>
            </a:r>
            <a:endParaRPr lang="en-US" altLang="zh-CN"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30000"/>
              </a:lnSpc>
              <a:spcBef>
                <a:spcPts val="0"/>
              </a:spcBef>
              <a:spcAft>
                <a:spcPts val="0"/>
              </a:spcAft>
            </a:pPr>
            <a:r>
              <a:rPr lang="en-US" altLang="zh-CN"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2.</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党员承诺践诺、党员过政治生日、党员积分考核结果通报、近期生产经营难点热点研讨等可以</a:t>
            </a:r>
            <a:r>
              <a:rPr lang="zh-CN" altLang="en-US" sz="2400" dirty="0">
                <a:solidFill>
                  <a:srgbClr val="C0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整合到党员大会</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中作为一项议题来进行。</a:t>
            </a:r>
            <a:r>
              <a:rPr lang="zh-CN" altLang="en-US" sz="2400" dirty="0">
                <a:solidFill>
                  <a:srgbClr val="C0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上年年末或下年初的党员大会</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还要表决通过各类年度计划、年度清单，听取支部书记</a:t>
            </a:r>
            <a:r>
              <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述职。</a:t>
            </a:r>
            <a:endPar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
              </a:lnSpc>
            </a:pPr>
            <a:endParaRPr lang="zh-CN" altLang="en-US" sz="2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制度落实</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三会一课</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49594"/>
                                        </p:tgtEl>
                                        <p:attrNameLst>
                                          <p:attrName>style.visibility</p:attrName>
                                        </p:attrNameLst>
                                      </p:cBhvr>
                                      <p:to>
                                        <p:strVal val="visible"/>
                                      </p:to>
                                    </p:set>
                                    <p:animEffect transition="in" filter="fade">
                                      <p:cBhvr>
                                        <p:cTn id="7" dur="1000"/>
                                        <p:tgtEl>
                                          <p:spTgt spid="1049594"/>
                                        </p:tgtEl>
                                      </p:cBhvr>
                                    </p:animEffect>
                                    <p:anim calcmode="lin" valueType="num">
                                      <p:cBhvr>
                                        <p:cTn id="8" dur="1000" fill="hold"/>
                                        <p:tgtEl>
                                          <p:spTgt spid="1049594"/>
                                        </p:tgtEl>
                                        <p:attrNameLst>
                                          <p:attrName>ppt_x</p:attrName>
                                        </p:attrNameLst>
                                      </p:cBhvr>
                                      <p:tavLst>
                                        <p:tav tm="0">
                                          <p:val>
                                            <p:strVal val="#ppt_x"/>
                                          </p:val>
                                        </p:tav>
                                        <p:tav tm="100000">
                                          <p:val>
                                            <p:strVal val="#ppt_x"/>
                                          </p:val>
                                        </p:tav>
                                      </p:tavLst>
                                    </p:anim>
                                    <p:anim calcmode="lin" valueType="num">
                                      <p:cBhvr>
                                        <p:cTn id="9" dur="1000" fill="hold"/>
                                        <p:tgtEl>
                                          <p:spTgt spid="10495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000" fill="hold">
                                          <p:stCondLst>
                                            <p:cond delay="0"/>
                                          </p:stCondLst>
                                        </p:cTn>
                                        <p:tgtEl>
                                          <p:spTgt spid="1049595"/>
                                        </p:tgtEl>
                                        <p:attrNameLst>
                                          <p:attrName>style.visibility</p:attrName>
                                        </p:attrNameLst>
                                      </p:cBhvr>
                                      <p:to>
                                        <p:strVal val="visible"/>
                                      </p:to>
                                    </p:set>
                                    <p:animEffect transition="in" filter="wipe(up)">
                                      <p:cBhvr>
                                        <p:cTn id="14" dur="1000"/>
                                        <p:tgtEl>
                                          <p:spTgt spid="1049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594" grpId="0"/>
      <p:bldP spid="1049594" grpId="1"/>
      <p:bldP spid="1049595" grpId="0"/>
      <p:bldP spid="1049595"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5" name="矩形 14"/>
          <p:cNvSpPr/>
          <p:nvPr/>
        </p:nvSpPr>
        <p:spPr>
          <a:xfrm>
            <a:off x="537210" y="2051050"/>
            <a:ext cx="10986135" cy="3609975"/>
          </a:xfrm>
          <a:prstGeom prst="rect">
            <a:avLst/>
          </a:prstGeom>
        </p:spPr>
        <p:txBody>
          <a:bodyPr wrap="square">
            <a:spAutoFit/>
          </a:bodyPr>
          <a:lstStyle/>
          <a:p>
            <a:pPr marL="406400" algn="just">
              <a:lnSpc>
                <a:spcPct val="130000"/>
              </a:lnSpc>
              <a:spcBef>
                <a:spcPts val="0"/>
              </a:spcBef>
              <a:spcAft>
                <a:spcPts val="0"/>
              </a:spcAft>
            </a:pPr>
            <a:r>
              <a:rPr lang="en-US" altLang="zh-CN" sz="2200" kern="100" dirty="0">
                <a:solidFill>
                  <a:srgbClr val="C00000"/>
                </a:solidFill>
                <a:latin typeface="黑体" panose="02010609060101010101" charset="-122"/>
                <a:ea typeface="黑体" panose="02010609060101010101" charset="-122"/>
                <a:cs typeface="黑体" panose="02010609060101010101" charset="-122"/>
              </a:rPr>
              <a:t>    </a:t>
            </a:r>
            <a:r>
              <a:rPr lang="zh-CN" altLang="zh-CN" sz="2200" kern="100" dirty="0">
                <a:solidFill>
                  <a:srgbClr val="C00000"/>
                </a:solidFill>
                <a:latin typeface="黑体" panose="02010609060101010101" charset="-122"/>
                <a:ea typeface="黑体" panose="02010609060101010101" charset="-122"/>
                <a:cs typeface="黑体" panose="02010609060101010101" charset="-122"/>
              </a:rPr>
              <a:t>（一）提前准备</a:t>
            </a:r>
            <a:endParaRPr lang="zh-CN" altLang="zh-CN" sz="2200" kern="100" dirty="0">
              <a:solidFill>
                <a:srgbClr val="C00000"/>
              </a:solidFill>
              <a:latin typeface="黑体" panose="02010609060101010101" charset="-122"/>
              <a:ea typeface="黑体" panose="02010609060101010101" charset="-122"/>
              <a:cs typeface="黑体" panose="02010609060101010101" charset="-122"/>
            </a:endParaRPr>
          </a:p>
          <a:p>
            <a:pPr marL="406400" algn="just">
              <a:lnSpc>
                <a:spcPct val="130000"/>
              </a:lnSpc>
              <a:spcBef>
                <a:spcPts val="0"/>
              </a:spcBef>
              <a:spcAft>
                <a:spcPts val="0"/>
              </a:spcAft>
            </a:pPr>
            <a:r>
              <a:rPr lang="en-US" altLang="zh-CN" sz="2200" kern="100" dirty="0">
                <a:solidFill>
                  <a:srgbClr val="C00000"/>
                </a:solidFill>
                <a:latin typeface="黑体" panose="02010609060101010101" charset="-122"/>
                <a:ea typeface="黑体" panose="02010609060101010101" charset="-122"/>
                <a:cs typeface="黑体" panose="02010609060101010101" charset="-122"/>
              </a:rPr>
              <a:t>     </a:t>
            </a:r>
            <a:r>
              <a:rPr lang="zh-CN" altLang="zh-CN" sz="2200" kern="100" dirty="0">
                <a:solidFill>
                  <a:srgbClr val="C00000"/>
                </a:solidFill>
                <a:latin typeface="黑体" panose="02010609060101010101" charset="-122"/>
                <a:ea typeface="黑体" panose="02010609060101010101" charset="-122"/>
                <a:cs typeface="黑体" panose="02010609060101010101" charset="-122"/>
              </a:rPr>
              <a:t>１.制定计划；２.确定内容；３.调查研究；４.制作课件；５.备课试讲。</a:t>
            </a:r>
            <a:endParaRPr lang="zh-CN" altLang="zh-CN" sz="2200" kern="100" dirty="0">
              <a:solidFill>
                <a:srgbClr val="C00000"/>
              </a:solidFill>
              <a:latin typeface="黑体" panose="02010609060101010101" charset="-122"/>
              <a:ea typeface="黑体" panose="02010609060101010101" charset="-122"/>
              <a:cs typeface="黑体" panose="02010609060101010101" charset="-122"/>
            </a:endParaRPr>
          </a:p>
          <a:p>
            <a:pPr marL="406400" algn="just">
              <a:lnSpc>
                <a:spcPct val="130000"/>
              </a:lnSpc>
              <a:spcBef>
                <a:spcPts val="0"/>
              </a:spcBef>
              <a:spcAft>
                <a:spcPts val="0"/>
              </a:spcAft>
            </a:pPr>
            <a:r>
              <a:rPr lang="en-US" altLang="zh-CN" sz="2200" kern="100" dirty="0">
                <a:solidFill>
                  <a:srgbClr val="C00000"/>
                </a:solidFill>
                <a:latin typeface="黑体" panose="02010609060101010101" charset="-122"/>
                <a:ea typeface="黑体" panose="02010609060101010101" charset="-122"/>
                <a:cs typeface="黑体" panose="02010609060101010101" charset="-122"/>
              </a:rPr>
              <a:t>    </a:t>
            </a:r>
            <a:r>
              <a:rPr lang="zh-CN" altLang="zh-CN" sz="2200" kern="100" dirty="0">
                <a:solidFill>
                  <a:srgbClr val="C00000"/>
                </a:solidFill>
                <a:latin typeface="黑体" panose="02010609060101010101" charset="-122"/>
                <a:ea typeface="黑体" panose="02010609060101010101" charset="-122"/>
                <a:cs typeface="黑体" panose="02010609060101010101" charset="-122"/>
              </a:rPr>
              <a:t>（二）授课要求</a:t>
            </a:r>
            <a:endParaRPr lang="zh-CN" altLang="zh-CN" sz="2200" kern="100" dirty="0">
              <a:solidFill>
                <a:srgbClr val="C00000"/>
              </a:solidFill>
              <a:latin typeface="黑体" panose="02010609060101010101" charset="-122"/>
              <a:ea typeface="黑体" panose="02010609060101010101" charset="-122"/>
              <a:cs typeface="黑体" panose="02010609060101010101" charset="-122"/>
            </a:endParaRPr>
          </a:p>
          <a:p>
            <a:pPr marL="406400" algn="just">
              <a:lnSpc>
                <a:spcPct val="130000"/>
              </a:lnSpc>
              <a:spcBef>
                <a:spcPts val="0"/>
              </a:spcBef>
              <a:spcAft>
                <a:spcPts val="0"/>
              </a:spcAft>
            </a:pPr>
            <a:r>
              <a:rPr lang="en-US" altLang="zh-CN" sz="2200" kern="100" dirty="0">
                <a:solidFill>
                  <a:srgbClr val="C00000"/>
                </a:solidFill>
                <a:latin typeface="黑体" panose="02010609060101010101" charset="-122"/>
                <a:ea typeface="黑体" panose="02010609060101010101" charset="-122"/>
                <a:cs typeface="黑体" panose="02010609060101010101" charset="-122"/>
              </a:rPr>
              <a:t>    </a:t>
            </a:r>
            <a:r>
              <a:rPr lang="zh-CN" altLang="zh-CN" sz="2200" kern="100" dirty="0">
                <a:solidFill>
                  <a:srgbClr val="C00000"/>
                </a:solidFill>
                <a:latin typeface="黑体" panose="02010609060101010101" charset="-122"/>
                <a:ea typeface="黑体" panose="02010609060101010101" charset="-122"/>
                <a:cs typeface="黑体" panose="02010609060101010101" charset="-122"/>
              </a:rPr>
              <a:t>１.坚持党性；２.突出重点；３.找准问题；４.联系实际；５．情理交融；６.讲究艺术；７.做好记录（党课讲授内容与生产经营中心工作结合点需要着重记录，党员参与讨论发言需要着重记录）。</a:t>
            </a:r>
            <a:endParaRPr lang="zh-CN" altLang="zh-CN" sz="2200" kern="100" dirty="0">
              <a:solidFill>
                <a:srgbClr val="C00000"/>
              </a:solidFill>
              <a:latin typeface="黑体" panose="02010609060101010101" charset="-122"/>
              <a:ea typeface="黑体" panose="02010609060101010101" charset="-122"/>
              <a:cs typeface="黑体" panose="02010609060101010101" charset="-122"/>
            </a:endParaRPr>
          </a:p>
          <a:p>
            <a:pPr marL="406400" algn="just">
              <a:lnSpc>
                <a:spcPct val="130000"/>
              </a:lnSpc>
              <a:spcBef>
                <a:spcPts val="0"/>
              </a:spcBef>
              <a:spcAft>
                <a:spcPts val="0"/>
              </a:spcAft>
            </a:pPr>
            <a:r>
              <a:rPr lang="en-US" altLang="zh-CN" sz="2200" kern="100" dirty="0">
                <a:solidFill>
                  <a:srgbClr val="C00000"/>
                </a:solidFill>
                <a:latin typeface="黑体" panose="02010609060101010101" charset="-122"/>
                <a:ea typeface="黑体" panose="02010609060101010101" charset="-122"/>
                <a:cs typeface="黑体" panose="02010609060101010101" charset="-122"/>
              </a:rPr>
              <a:t>    </a:t>
            </a:r>
            <a:r>
              <a:rPr lang="zh-CN" altLang="zh-CN" sz="2200" kern="100" dirty="0">
                <a:solidFill>
                  <a:srgbClr val="C00000"/>
                </a:solidFill>
                <a:latin typeface="黑体" panose="02010609060101010101" charset="-122"/>
                <a:ea typeface="黑体" panose="02010609060101010101" charset="-122"/>
                <a:cs typeface="黑体" panose="02010609060101010101" charset="-122"/>
              </a:rPr>
              <a:t>（三）课后工作</a:t>
            </a:r>
            <a:endParaRPr lang="zh-CN" altLang="zh-CN" sz="2200" kern="100" dirty="0">
              <a:solidFill>
                <a:srgbClr val="C00000"/>
              </a:solidFill>
              <a:latin typeface="黑体" panose="02010609060101010101" charset="-122"/>
              <a:ea typeface="黑体" panose="02010609060101010101" charset="-122"/>
              <a:cs typeface="黑体" panose="02010609060101010101" charset="-122"/>
            </a:endParaRPr>
          </a:p>
          <a:p>
            <a:pPr marL="406400" algn="just">
              <a:lnSpc>
                <a:spcPct val="130000"/>
              </a:lnSpc>
              <a:spcBef>
                <a:spcPts val="0"/>
              </a:spcBef>
              <a:spcAft>
                <a:spcPts val="0"/>
              </a:spcAft>
            </a:pPr>
            <a:r>
              <a:rPr lang="en-US" altLang="zh-CN" sz="2200" kern="100" dirty="0">
                <a:solidFill>
                  <a:srgbClr val="C00000"/>
                </a:solidFill>
                <a:latin typeface="黑体" panose="02010609060101010101" charset="-122"/>
                <a:ea typeface="黑体" panose="02010609060101010101" charset="-122"/>
                <a:cs typeface="黑体" panose="02010609060101010101" charset="-122"/>
              </a:rPr>
              <a:t>    </a:t>
            </a:r>
            <a:r>
              <a:rPr lang="zh-CN" altLang="zh-CN" sz="2200" kern="100" dirty="0">
                <a:solidFill>
                  <a:srgbClr val="C00000"/>
                </a:solidFill>
                <a:latin typeface="黑体" panose="02010609060101010101" charset="-122"/>
                <a:ea typeface="黑体" panose="02010609060101010101" charset="-122"/>
                <a:cs typeface="黑体" panose="02010609060101010101" charset="-122"/>
              </a:rPr>
              <a:t>１.组织讨论；２.个别辅导；３.课外相关；４.考核验收；５.适时讲评。</a:t>
            </a:r>
            <a:endParaRPr lang="zh-CN" altLang="zh-CN" sz="2200" kern="100" dirty="0">
              <a:solidFill>
                <a:srgbClr val="C00000"/>
              </a:solidFill>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1443990" y="1590675"/>
            <a:ext cx="2324100" cy="460375"/>
          </a:xfrm>
          <a:prstGeom prst="rect">
            <a:avLst/>
          </a:prstGeom>
          <a:noFill/>
          <a:ln>
            <a:noFill/>
          </a:ln>
          <a:extLst>
            <a:ext uri="{909E8E84-426E-40DD-AFC4-6F175D3DCCD1}">
              <a14:hiddenFill xmlns:a14="http://schemas.microsoft.com/office/drawing/2010/main">
                <a:solidFill>
                  <a:srgbClr val="C00000"/>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b="0" dirty="0">
                <a:solidFill>
                  <a:srgbClr val="C00000"/>
                </a:solidFill>
                <a:latin typeface="黑体" charset="0"/>
                <a:ea typeface="黑体" charset="0"/>
                <a:cs typeface="汉仪细等线繁" panose="02010600000101010101" charset="-122"/>
                <a:sym typeface="Arial" panose="020B0704020202020204" pitchFamily="34" charset="0"/>
              </a:rPr>
              <a:t>党课规范</a:t>
            </a:r>
            <a:r>
              <a:rPr lang="zh-CN" altLang="en-US" b="0" dirty="0" smtClean="0">
                <a:solidFill>
                  <a:srgbClr val="C00000"/>
                </a:solidFill>
                <a:latin typeface="黑体" charset="0"/>
                <a:ea typeface="黑体" charset="0"/>
                <a:cs typeface="汉仪细等线繁" panose="02010600000101010101" charset="-122"/>
                <a:sym typeface="Arial" panose="020B0704020202020204" pitchFamily="34" charset="0"/>
              </a:rPr>
              <a:t>流程</a:t>
            </a:r>
            <a:endParaRPr lang="zh-CN" altLang="en-US" b="0" spc="300" dirty="0" smtClean="0">
              <a:solidFill>
                <a:srgbClr val="C00000"/>
              </a:solidFill>
              <a:latin typeface="黑体" charset="0"/>
              <a:ea typeface="黑体" charset="0"/>
              <a:cs typeface="汉仪细等线繁" panose="02010600000101010101" charset="-122"/>
              <a:sym typeface="Arial" panose="020B0704020202020204" pitchFamily="34" charset="0"/>
            </a:endParaRPr>
          </a:p>
        </p:txBody>
      </p:sp>
      <p:sp>
        <p:nvSpPr>
          <p:cNvPr id="3" name="文本框 2"/>
          <p:cNvSpPr txBox="1"/>
          <p:nvPr>
            <p:custDataLst>
              <p:tags r:id="rId2"/>
            </p:custDataLst>
          </p:nvPr>
        </p:nvSpPr>
        <p:spPr>
          <a:xfrm>
            <a:off x="901700" y="420370"/>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制度落实</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三会一课</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pic>
        <p:nvPicPr>
          <p:cNvPr id="4" name="图片 3"/>
          <p:cNvPicPr>
            <a:picLocks noChangeAspect="1"/>
          </p:cNvPicPr>
          <p:nvPr/>
        </p:nvPicPr>
        <p:blipFill>
          <a:blip r:embed="rId2"/>
          <a:stretch>
            <a:fillRect/>
          </a:stretch>
        </p:blipFill>
        <p:spPr>
          <a:xfrm>
            <a:off x="1744345" y="1141095"/>
            <a:ext cx="9389110" cy="5247640"/>
          </a:xfrm>
          <a:prstGeom prst="rect">
            <a:avLst/>
          </a:prstGeom>
        </p:spPr>
      </p:pic>
      <p:sp>
        <p:nvSpPr>
          <p:cNvPr id="14" name="文本框 13"/>
          <p:cNvSpPr txBox="1"/>
          <p:nvPr/>
        </p:nvSpPr>
        <p:spPr>
          <a:xfrm>
            <a:off x="290830" y="2287270"/>
            <a:ext cx="1386205" cy="318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思考：哪种批评与自我批评的方式是对的</a:t>
            </a:r>
            <a:endParaRPr lang="zh-CN" altLang="en-US" sz="2800" b="0" spc="300" dirty="0">
              <a:solidFill>
                <a:srgbClr val="E61817"/>
              </a:solidFill>
              <a:latin typeface="方正小标宋_GBK" panose="03000509000000000000" charset="-122"/>
              <a:ea typeface="方正小标宋_GBK" panose="03000509000000000000" charset="-122"/>
            </a:endParaRPr>
          </a:p>
          <a:p>
            <a:pPr algn="l"/>
            <a:r>
              <a:rPr lang="zh-CN" altLang="en-US" sz="2800" b="0" spc="300" dirty="0">
                <a:solidFill>
                  <a:srgbClr val="E61817"/>
                </a:solidFill>
                <a:latin typeface="方正小标宋_GBK" panose="03000509000000000000" charset="-122"/>
                <a:ea typeface="方正小标宋_GBK" panose="03000509000000000000" charset="-122"/>
              </a:rPr>
              <a:t>？</a:t>
            </a:r>
            <a:endParaRPr lang="zh-CN" altLang="en-US" sz="2800" b="0" spc="300" dirty="0">
              <a:solidFill>
                <a:srgbClr val="E61817"/>
              </a:solidFill>
              <a:latin typeface="方正小标宋_GBK" panose="03000509000000000000" charset="-122"/>
              <a:ea typeface="方正小标宋_GBK" panose="03000509000000000000" charset="-122"/>
            </a:endParaRPr>
          </a:p>
        </p:txBody>
      </p:sp>
      <p:sp>
        <p:nvSpPr>
          <p:cNvPr id="2" name="文本框 1"/>
          <p:cNvSpPr txBox="1"/>
          <p:nvPr>
            <p:custDataLst>
              <p:tags r:id="rId3"/>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制度落实</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组织生活会</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p:nvPr/>
        </p:nvSpPr>
        <p:spPr>
          <a:xfrm>
            <a:off x="743585" y="1182370"/>
            <a:ext cx="10705465" cy="4661535"/>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r>
              <a:rPr lang="en-US" altLang="zh-CN" sz="2000" b="1">
                <a:solidFill>
                  <a:srgbClr val="C00000"/>
                </a:solidFill>
                <a:latin typeface="黑体" panose="02010609060101010101" charset="-122"/>
                <a:ea typeface="黑体" panose="02010609060101010101" charset="-122"/>
                <a:cs typeface="黑体" panose="02010609060101010101" charset="-122"/>
                <a:sym typeface="+mn-ea"/>
              </a:rPr>
              <a:t>   </a:t>
            </a:r>
            <a:r>
              <a:rPr lang="zh-CN" altLang="en-US" sz="2000" b="1">
                <a:solidFill>
                  <a:srgbClr val="C00000"/>
                </a:solidFill>
                <a:latin typeface="黑体" panose="02010609060101010101" charset="-122"/>
                <a:ea typeface="黑体" panose="02010609060101010101" charset="-122"/>
                <a:cs typeface="黑体" panose="02010609060101010101" charset="-122"/>
                <a:sym typeface="+mn-ea"/>
              </a:rPr>
              <a:t>第十八条</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a:t>
            </a:r>
            <a:r>
              <a:rPr lang="zh-CN" altLang="en-US" sz="2000" u="sng">
                <a:solidFill>
                  <a:srgbClr val="C00000"/>
                </a:solidFill>
                <a:latin typeface="黑体" panose="02010609060101010101" charset="-122"/>
                <a:ea typeface="黑体" panose="02010609060101010101" charset="-122"/>
                <a:cs typeface="黑体" panose="02010609060101010101" charset="-122"/>
                <a:sym typeface="+mn-ea"/>
              </a:rPr>
              <a:t>党支部一般每年开展1次民主评议党员</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，组织党员对照合格党员标准、对照入党誓词，联系个人实际进行党性分析。</a:t>
            </a:r>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党支部召开党员大会，按照个人自评、党员互评、民主测评的程序，组织党员进行评议。党员人数较多的党支部，个人自评和党员互评可以在党小组范围内进行。</a:t>
            </a:r>
            <a:r>
              <a:rPr lang="zh-CN" altLang="en-US" sz="2000">
                <a:solidFill>
                  <a:schemeClr val="accent1">
                    <a:lumMod val="50000"/>
                  </a:schemeClr>
                </a:solidFill>
                <a:highlight>
                  <a:srgbClr val="FFFF00"/>
                </a:highlight>
                <a:latin typeface="黑体" panose="02010609060101010101" charset="-122"/>
                <a:ea typeface="黑体" panose="02010609060101010101" charset="-122"/>
                <a:cs typeface="黑体" panose="02010609060101010101" charset="-122"/>
                <a:sym typeface="+mn-ea"/>
              </a:rPr>
              <a:t>党支部委员会会议或者党员大会根据评议情况和党员日常表现情况，提出评定意见</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a:t>
            </a:r>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民主评议党员可以结合组织生活会一并进行。</a:t>
            </a:r>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r>
              <a:rPr lang="en-US" altLang="zh-CN" sz="2000" b="1">
                <a:solidFill>
                  <a:srgbClr val="C00000"/>
                </a:solidFill>
                <a:latin typeface="黑体" panose="02010609060101010101" charset="-122"/>
                <a:ea typeface="黑体" panose="02010609060101010101" charset="-122"/>
                <a:cs typeface="黑体" panose="02010609060101010101" charset="-122"/>
                <a:sym typeface="+mn-ea"/>
              </a:rPr>
              <a:t>   </a:t>
            </a:r>
            <a:r>
              <a:rPr lang="zh-CN" altLang="en-US" sz="2000" b="1">
                <a:solidFill>
                  <a:srgbClr val="C00000"/>
                </a:solidFill>
                <a:latin typeface="黑体" panose="02010609060101010101" charset="-122"/>
                <a:ea typeface="黑体" panose="02010609060101010101" charset="-122"/>
                <a:cs typeface="黑体" panose="02010609060101010101" charset="-122"/>
                <a:sym typeface="+mn-ea"/>
              </a:rPr>
              <a:t>第二十条</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a:t>
            </a:r>
            <a:r>
              <a:rPr lang="zh-CN" altLang="en-US" sz="2000" u="sng">
                <a:solidFill>
                  <a:srgbClr val="C00000"/>
                </a:solidFill>
                <a:latin typeface="黑体" panose="02010609060101010101" charset="-122"/>
                <a:ea typeface="黑体" panose="02010609060101010101" charset="-122"/>
                <a:cs typeface="黑体" panose="02010609060101010101" charset="-122"/>
                <a:sym typeface="+mn-ea"/>
              </a:rPr>
              <a:t>有正式党员7人以上的党支部，应当设立党支部委员会。党支部委员会由3至5人组成，一般不超过7人</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a:t>
            </a:r>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党支部委员会设</a:t>
            </a:r>
            <a:r>
              <a:rPr lang="zh-CN" altLang="en-US" sz="2000">
                <a:solidFill>
                  <a:schemeClr val="accent1">
                    <a:lumMod val="50000"/>
                  </a:schemeClr>
                </a:solidFill>
                <a:highlight>
                  <a:srgbClr val="FFFF00"/>
                </a:highlight>
                <a:latin typeface="黑体" panose="02010609060101010101" charset="-122"/>
                <a:ea typeface="黑体" panose="02010609060101010101" charset="-122"/>
                <a:cs typeface="黑体" panose="02010609060101010101" charset="-122"/>
                <a:sym typeface="+mn-ea"/>
              </a:rPr>
              <a:t>书记和组织委员、宣传委员、纪检委员</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等，必要时可以设1名副书记。</a:t>
            </a:r>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a:t>
            </a:r>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a:p>
            <a:pPr algn="l"/>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a:t>
            </a:r>
            <a:r>
              <a:rPr lang="en-US" altLang="zh-CN"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a:t>
            </a:r>
            <a:r>
              <a:rPr lang="zh-CN" altLang="en-US" sz="2000" b="1">
                <a:solidFill>
                  <a:srgbClr val="C00000"/>
                </a:solidFill>
                <a:latin typeface="黑体" panose="02010609060101010101" charset="-122"/>
                <a:ea typeface="黑体" panose="02010609060101010101" charset="-122"/>
                <a:cs typeface="黑体" panose="02010609060101010101" charset="-122"/>
                <a:sym typeface="+mn-ea"/>
              </a:rPr>
              <a:t>第二十一条</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　村、社区党支部委员会每届任期5年，</a:t>
            </a:r>
            <a:r>
              <a:rPr lang="zh-CN" altLang="en-US" sz="2000" u="sng">
                <a:solidFill>
                  <a:srgbClr val="C00000"/>
                </a:solidFill>
                <a:latin typeface="黑体" panose="02010609060101010101" charset="-122"/>
                <a:ea typeface="黑体" panose="02010609060101010101" charset="-122"/>
                <a:cs typeface="黑体" panose="02010609060101010101" charset="-122"/>
                <a:sym typeface="+mn-ea"/>
              </a:rPr>
              <a:t>其他基层单位党支部委员会一般每届任期3年</a:t>
            </a:r>
            <a:r>
              <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rPr>
              <a:t>。</a:t>
            </a:r>
            <a:endParaRPr lang="zh-CN" altLang="en-US" sz="2000">
              <a:solidFill>
                <a:schemeClr val="accent1">
                  <a:lumMod val="50000"/>
                </a:schemeClr>
              </a:solidFill>
              <a:latin typeface="黑体" panose="02010609060101010101" charset="-122"/>
              <a:ea typeface="黑体" panose="02010609060101010101" charset="-122"/>
              <a:cs typeface="黑体" panose="02010609060101010101" charset="-122"/>
              <a:sym typeface="+mn-ea"/>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413385" y="370840"/>
            <a:ext cx="7691755" cy="460375"/>
          </a:xfrm>
          <a:prstGeom prst="rect">
            <a:avLst/>
          </a:prstGeom>
          <a:noFill/>
        </p:spPr>
        <p:txBody>
          <a:bodyPr wrap="square" rtlCol="0" anchor="t">
            <a:spAutoFit/>
          </a:bodyPr>
          <a:p>
            <a:pPr algn="l"/>
            <a:r>
              <a:rPr lang="zh-CN" altLang="en-US" sz="2400" b="1">
                <a:solidFill>
                  <a:srgbClr val="C00000"/>
                </a:solidFill>
                <a:latin typeface="黑体" panose="02010609060101010101" charset="-122"/>
                <a:ea typeface="黑体" panose="02010609060101010101" charset="-122"/>
                <a:cs typeface="黑体" panose="02010609060101010101" charset="-122"/>
                <a:sym typeface="+mn-ea"/>
              </a:rPr>
              <a:t>《中国共产党支部工作条例（试行）》</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a:t>
            </a:r>
            <a:r>
              <a:rPr lang="en-US" altLang="zh-CN" sz="1600" b="1">
                <a:solidFill>
                  <a:srgbClr val="C00000"/>
                </a:solidFill>
                <a:latin typeface="黑体" panose="02010609060101010101" charset="-122"/>
                <a:ea typeface="黑体" panose="02010609060101010101" charset="-122"/>
                <a:cs typeface="黑体" panose="02010609060101010101" charset="-122"/>
                <a:sym typeface="+mn-ea"/>
              </a:rPr>
              <a:t>2018</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年</a:t>
            </a:r>
            <a:r>
              <a:rPr lang="en-US" altLang="zh-CN" sz="1600" b="1">
                <a:solidFill>
                  <a:srgbClr val="C00000"/>
                </a:solidFill>
                <a:latin typeface="黑体" panose="02010609060101010101" charset="-122"/>
                <a:ea typeface="黑体" panose="02010609060101010101" charset="-122"/>
                <a:cs typeface="黑体" panose="02010609060101010101" charset="-122"/>
                <a:sym typeface="+mn-ea"/>
              </a:rPr>
              <a:t>10</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月</a:t>
            </a:r>
            <a:r>
              <a:rPr lang="en-US" altLang="zh-CN" sz="1600" b="1">
                <a:solidFill>
                  <a:srgbClr val="C00000"/>
                </a:solidFill>
                <a:latin typeface="黑体" panose="02010609060101010101" charset="-122"/>
                <a:ea typeface="黑体" panose="02010609060101010101" charset="-122"/>
                <a:cs typeface="黑体" panose="02010609060101010101" charset="-122"/>
                <a:sym typeface="+mn-ea"/>
              </a:rPr>
              <a:t>28</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日）</a:t>
            </a:r>
            <a:endParaRPr lang="zh-CN" altLang="en-US" sz="1600" b="1">
              <a:solidFill>
                <a:srgbClr val="C00000"/>
              </a:solidFill>
              <a:latin typeface="黑体" panose="02010609060101010101" charset="-122"/>
              <a:ea typeface="黑体" panose="02010609060101010101" charset="-122"/>
              <a:cs typeface="黑体" panose="02010609060101010101" charset="-122"/>
              <a:sym typeface="+mn-ea"/>
            </a:endParaRPr>
          </a:p>
        </p:txBody>
      </p:sp>
      <p:grpSp>
        <p:nvGrpSpPr>
          <p:cNvPr id="3" name="组合 2" descr="7b0a202020202274657874626f78223a2022220a7d0a"/>
          <p:cNvGrpSpPr/>
          <p:nvPr/>
        </p:nvGrpSpPr>
        <p:grpSpPr>
          <a:xfrm>
            <a:off x="8076565" y="2793365"/>
            <a:ext cx="3692525" cy="635635"/>
            <a:chOff x="5727" y="3677"/>
            <a:chExt cx="8166" cy="3759"/>
          </a:xfrm>
        </p:grpSpPr>
        <p:sp>
          <p:nvSpPr>
            <p:cNvPr id="7" name="文本框 6"/>
            <p:cNvSpPr txBox="1"/>
            <p:nvPr/>
          </p:nvSpPr>
          <p:spPr>
            <a:xfrm>
              <a:off x="6204" y="4481"/>
              <a:ext cx="7027" cy="243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fontAlgn="auto">
                <a:lnSpc>
                  <a:spcPts val="3400"/>
                </a:lnSpc>
                <a:spcBef>
                  <a:spcPts val="0"/>
                </a:spcBef>
                <a:spcAft>
                  <a:spcPts val="0"/>
                </a:spcAft>
              </a:pPr>
              <a:r>
                <a:rPr lang="zh-CN" sz="2000" dirty="0">
                  <a:solidFill>
                    <a:srgbClr val="FF0000"/>
                  </a:solidFill>
                  <a:latin typeface="黑体" panose="02010609060101010101" charset="-122"/>
                  <a:ea typeface="黑体" panose="02010609060101010101" charset="-122"/>
                  <a:cs typeface="汉仪中黑简" panose="02010600000101010101" charset="-122"/>
                  <a:sym typeface="+mn-ea"/>
                </a:rPr>
                <a:t>这句话其实在表达什么？</a:t>
              </a:r>
              <a:endParaRPr lang="zh-CN" sz="2000" dirty="0">
                <a:solidFill>
                  <a:srgbClr val="FF0000"/>
                </a:solidFill>
                <a:latin typeface="黑体" panose="02010609060101010101" charset="-122"/>
                <a:ea typeface="黑体" panose="02010609060101010101" charset="-122"/>
                <a:cs typeface="汉仪中黑简" panose="02010600000101010101" charset="-122"/>
                <a:sym typeface="+mn-ea"/>
              </a:endParaRPr>
            </a:p>
          </p:txBody>
        </p:sp>
        <p:grpSp>
          <p:nvGrpSpPr>
            <p:cNvPr id="4" name="组合 3"/>
            <p:cNvGrpSpPr/>
            <p:nvPr/>
          </p:nvGrpSpPr>
          <p:grpSpPr>
            <a:xfrm>
              <a:off x="5727" y="3677"/>
              <a:ext cx="8166" cy="3759"/>
              <a:chOff x="5727" y="3600"/>
              <a:chExt cx="8334" cy="3836"/>
            </a:xfrm>
          </p:grpSpPr>
          <p:sp>
            <p:nvSpPr>
              <p:cNvPr id="151" name="Freeform 133"/>
              <p:cNvSpPr>
                <a:spLocks noEditPoints="1"/>
              </p:cNvSpPr>
              <p:nvPr/>
            </p:nvSpPr>
            <p:spPr bwMode="auto">
              <a:xfrm flipH="1">
                <a:off x="12864" y="6862"/>
                <a:ext cx="994" cy="365"/>
              </a:xfrm>
              <a:custGeom>
                <a:avLst/>
                <a:gdLst>
                  <a:gd name="T0" fmla="*/ 81 w 128"/>
                  <a:gd name="T1" fmla="*/ 15 h 57"/>
                  <a:gd name="T2" fmla="*/ 83 w 128"/>
                  <a:gd name="T3" fmla="*/ 16 h 57"/>
                  <a:gd name="T4" fmla="*/ 85 w 128"/>
                  <a:gd name="T5" fmla="*/ 15 h 57"/>
                  <a:gd name="T6" fmla="*/ 87 w 128"/>
                  <a:gd name="T7" fmla="*/ 15 h 57"/>
                  <a:gd name="T8" fmla="*/ 72 w 128"/>
                  <a:gd name="T9" fmla="*/ 15 h 57"/>
                  <a:gd name="T10" fmla="*/ 49 w 128"/>
                  <a:gd name="T11" fmla="*/ 0 h 57"/>
                  <a:gd name="T12" fmla="*/ 54 w 128"/>
                  <a:gd name="T13" fmla="*/ 6 h 57"/>
                  <a:gd name="T14" fmla="*/ 58 w 128"/>
                  <a:gd name="T15" fmla="*/ 8 h 57"/>
                  <a:gd name="T16" fmla="*/ 66 w 128"/>
                  <a:gd name="T17" fmla="*/ 17 h 57"/>
                  <a:gd name="T18" fmla="*/ 61 w 128"/>
                  <a:gd name="T19" fmla="*/ 20 h 57"/>
                  <a:gd name="T20" fmla="*/ 68 w 128"/>
                  <a:gd name="T21" fmla="*/ 23 h 57"/>
                  <a:gd name="T22" fmla="*/ 69 w 128"/>
                  <a:gd name="T23" fmla="*/ 23 h 57"/>
                  <a:gd name="T24" fmla="*/ 70 w 128"/>
                  <a:gd name="T25" fmla="*/ 20 h 57"/>
                  <a:gd name="T26" fmla="*/ 121 w 128"/>
                  <a:gd name="T27" fmla="*/ 8 h 57"/>
                  <a:gd name="T28" fmla="*/ 118 w 128"/>
                  <a:gd name="T29" fmla="*/ 11 h 57"/>
                  <a:gd name="T30" fmla="*/ 109 w 128"/>
                  <a:gd name="T31" fmla="*/ 6 h 57"/>
                  <a:gd name="T32" fmla="*/ 103 w 128"/>
                  <a:gd name="T33" fmla="*/ 7 h 57"/>
                  <a:gd name="T34" fmla="*/ 112 w 128"/>
                  <a:gd name="T35" fmla="*/ 14 h 57"/>
                  <a:gd name="T36" fmla="*/ 109 w 128"/>
                  <a:gd name="T37" fmla="*/ 15 h 57"/>
                  <a:gd name="T38" fmla="*/ 115 w 128"/>
                  <a:gd name="T39" fmla="*/ 16 h 57"/>
                  <a:gd name="T40" fmla="*/ 123 w 128"/>
                  <a:gd name="T41" fmla="*/ 10 h 57"/>
                  <a:gd name="T42" fmla="*/ 128 w 128"/>
                  <a:gd name="T43" fmla="*/ 7 h 57"/>
                  <a:gd name="T44" fmla="*/ 31 w 128"/>
                  <a:gd name="T45" fmla="*/ 44 h 57"/>
                  <a:gd name="T46" fmla="*/ 21 w 128"/>
                  <a:gd name="T47" fmla="*/ 36 h 57"/>
                  <a:gd name="T48" fmla="*/ 19 w 128"/>
                  <a:gd name="T49" fmla="*/ 35 h 57"/>
                  <a:gd name="T50" fmla="*/ 18 w 128"/>
                  <a:gd name="T51" fmla="*/ 35 h 57"/>
                  <a:gd name="T52" fmla="*/ 16 w 128"/>
                  <a:gd name="T53" fmla="*/ 35 h 57"/>
                  <a:gd name="T54" fmla="*/ 0 w 128"/>
                  <a:gd name="T55" fmla="*/ 40 h 57"/>
                  <a:gd name="T56" fmla="*/ 6 w 128"/>
                  <a:gd name="T57" fmla="*/ 40 h 57"/>
                  <a:gd name="T58" fmla="*/ 7 w 128"/>
                  <a:gd name="T59" fmla="*/ 39 h 57"/>
                  <a:gd name="T60" fmla="*/ 15 w 128"/>
                  <a:gd name="T61" fmla="*/ 40 h 57"/>
                  <a:gd name="T62" fmla="*/ 18 w 128"/>
                  <a:gd name="T63" fmla="*/ 42 h 57"/>
                  <a:gd name="T64" fmla="*/ 19 w 128"/>
                  <a:gd name="T65" fmla="*/ 42 h 57"/>
                  <a:gd name="T66" fmla="*/ 19 w 128"/>
                  <a:gd name="T67" fmla="*/ 42 h 57"/>
                  <a:gd name="T68" fmla="*/ 22 w 128"/>
                  <a:gd name="T69" fmla="*/ 40 h 57"/>
                  <a:gd name="T70" fmla="*/ 20 w 128"/>
                  <a:gd name="T71" fmla="*/ 39 h 57"/>
                  <a:gd name="T72" fmla="*/ 20 w 128"/>
                  <a:gd name="T73" fmla="*/ 38 h 57"/>
                  <a:gd name="T74" fmla="*/ 25 w 128"/>
                  <a:gd name="T75" fmla="*/ 40 h 57"/>
                  <a:gd name="T76" fmla="*/ 34 w 128"/>
                  <a:gd name="T77" fmla="*/ 47 h 57"/>
                  <a:gd name="T78" fmla="*/ 31 w 128"/>
                  <a:gd name="T79" fmla="*/ 44 h 57"/>
                  <a:gd name="T80" fmla="*/ 15 w 128"/>
                  <a:gd name="T81" fmla="*/ 38 h 57"/>
                  <a:gd name="T82" fmla="*/ 15 w 128"/>
                  <a:gd name="T83" fmla="*/ 38 h 57"/>
                  <a:gd name="T84" fmla="*/ 17 w 128"/>
                  <a:gd name="T85" fmla="*/ 38 h 57"/>
                  <a:gd name="T86" fmla="*/ 75 w 128"/>
                  <a:gd name="T87" fmla="*/ 55 h 57"/>
                  <a:gd name="T88" fmla="*/ 75 w 128"/>
                  <a:gd name="T89" fmla="*/ 55 h 57"/>
                  <a:gd name="T90" fmla="*/ 83 w 128"/>
                  <a:gd name="T91" fmla="*/ 57 h 57"/>
                  <a:gd name="T92" fmla="*/ 85 w 128"/>
                  <a:gd name="T93" fmla="*/ 57 h 57"/>
                  <a:gd name="T94" fmla="*/ 94 w 128"/>
                  <a:gd name="T95" fmla="*/ 56 h 57"/>
                  <a:gd name="T96" fmla="*/ 85 w 128"/>
                  <a:gd name="T97" fmla="*/ 5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94" h="292">
                    <a:moveTo>
                      <a:pt x="118" y="267"/>
                    </a:moveTo>
                    <a:cubicBezTo>
                      <a:pt x="118" y="267"/>
                      <a:pt x="118" y="267"/>
                      <a:pt x="118" y="267"/>
                    </a:cubicBezTo>
                    <a:lnTo>
                      <a:pt x="118" y="266"/>
                    </a:lnTo>
                    <a:lnTo>
                      <a:pt x="118" y="265"/>
                    </a:lnTo>
                    <a:lnTo>
                      <a:pt x="118" y="264"/>
                    </a:lnTo>
                    <a:lnTo>
                      <a:pt x="118" y="263"/>
                    </a:lnTo>
                    <a:lnTo>
                      <a:pt x="118" y="262"/>
                    </a:lnTo>
                    <a:lnTo>
                      <a:pt x="118" y="262"/>
                    </a:lnTo>
                    <a:lnTo>
                      <a:pt x="118" y="262"/>
                    </a:lnTo>
                    <a:lnTo>
                      <a:pt x="118" y="261"/>
                    </a:lnTo>
                    <a:lnTo>
                      <a:pt x="118" y="261"/>
                    </a:lnTo>
                    <a:lnTo>
                      <a:pt x="118" y="261"/>
                    </a:lnTo>
                    <a:cubicBezTo>
                      <a:pt x="118" y="261"/>
                      <a:pt x="118" y="261"/>
                      <a:pt x="118" y="261"/>
                    </a:cubicBezTo>
                    <a:cubicBezTo>
                      <a:pt x="118" y="261"/>
                      <a:pt x="118" y="260"/>
                      <a:pt x="118" y="260"/>
                    </a:cubicBezTo>
                    <a:cubicBezTo>
                      <a:pt x="118" y="260"/>
                      <a:pt x="118" y="260"/>
                      <a:pt x="118" y="259"/>
                    </a:cubicBezTo>
                    <a:cubicBezTo>
                      <a:pt x="118" y="259"/>
                      <a:pt x="118" y="259"/>
                      <a:pt x="118" y="258"/>
                    </a:cubicBezTo>
                    <a:cubicBezTo>
                      <a:pt x="118" y="258"/>
                      <a:pt x="118" y="257"/>
                      <a:pt x="118" y="257"/>
                    </a:cubicBezTo>
                    <a:cubicBezTo>
                      <a:pt x="118" y="256"/>
                      <a:pt x="118" y="255"/>
                      <a:pt x="118" y="255"/>
                    </a:cubicBezTo>
                    <a:lnTo>
                      <a:pt x="118" y="267"/>
                    </a:lnTo>
                    <a:close/>
                    <a:moveTo>
                      <a:pt x="112" y="211"/>
                    </a:moveTo>
                    <a:cubicBezTo>
                      <a:pt x="124" y="217"/>
                      <a:pt x="124" y="217"/>
                      <a:pt x="130" y="223"/>
                    </a:cubicBezTo>
                    <a:cubicBezTo>
                      <a:pt x="143" y="230"/>
                      <a:pt x="155" y="230"/>
                      <a:pt x="167" y="236"/>
                    </a:cubicBezTo>
                    <a:cubicBezTo>
                      <a:pt x="180" y="242"/>
                      <a:pt x="186" y="261"/>
                      <a:pt x="192" y="273"/>
                    </a:cubicBezTo>
                    <a:cubicBezTo>
                      <a:pt x="199" y="279"/>
                      <a:pt x="205" y="286"/>
                      <a:pt x="217" y="292"/>
                    </a:cubicBezTo>
                    <a:cubicBezTo>
                      <a:pt x="217" y="292"/>
                      <a:pt x="217" y="292"/>
                      <a:pt x="211" y="292"/>
                    </a:cubicBezTo>
                    <a:cubicBezTo>
                      <a:pt x="205" y="292"/>
                      <a:pt x="199" y="286"/>
                      <a:pt x="192" y="286"/>
                    </a:cubicBezTo>
                    <a:cubicBezTo>
                      <a:pt x="192" y="279"/>
                      <a:pt x="167" y="255"/>
                      <a:pt x="155" y="248"/>
                    </a:cubicBezTo>
                    <a:cubicBezTo>
                      <a:pt x="149" y="248"/>
                      <a:pt x="143" y="248"/>
                      <a:pt x="136" y="242"/>
                    </a:cubicBezTo>
                    <a:cubicBezTo>
                      <a:pt x="130" y="242"/>
                      <a:pt x="130" y="236"/>
                      <a:pt x="124" y="236"/>
                    </a:cubicBezTo>
                    <a:cubicBezTo>
                      <a:pt x="124" y="242"/>
                      <a:pt x="124" y="242"/>
                      <a:pt x="124" y="242"/>
                    </a:cubicBezTo>
                    <a:cubicBezTo>
                      <a:pt x="130" y="242"/>
                      <a:pt x="136" y="248"/>
                      <a:pt x="136" y="248"/>
                    </a:cubicBezTo>
                    <a:cubicBezTo>
                      <a:pt x="130" y="255"/>
                      <a:pt x="130" y="255"/>
                      <a:pt x="118" y="255"/>
                    </a:cubicBezTo>
                    <a:cubicBezTo>
                      <a:pt x="112" y="261"/>
                      <a:pt x="112" y="261"/>
                      <a:pt x="112" y="261"/>
                    </a:cubicBezTo>
                    <a:cubicBezTo>
                      <a:pt x="105" y="255"/>
                      <a:pt x="99" y="255"/>
                      <a:pt x="93" y="248"/>
                    </a:cubicBezTo>
                    <a:cubicBezTo>
                      <a:pt x="93" y="248"/>
                      <a:pt x="93" y="248"/>
                      <a:pt x="87" y="236"/>
                    </a:cubicBezTo>
                    <a:cubicBezTo>
                      <a:pt x="74" y="236"/>
                      <a:pt x="56" y="242"/>
                      <a:pt x="43" y="242"/>
                    </a:cubicBezTo>
                    <a:cubicBezTo>
                      <a:pt x="43" y="242"/>
                      <a:pt x="43" y="242"/>
                      <a:pt x="43" y="236"/>
                    </a:cubicBezTo>
                    <a:cubicBezTo>
                      <a:pt x="43" y="236"/>
                      <a:pt x="43" y="236"/>
                      <a:pt x="37" y="248"/>
                    </a:cubicBezTo>
                    <a:cubicBezTo>
                      <a:pt x="25" y="255"/>
                      <a:pt x="12" y="255"/>
                      <a:pt x="0" y="248"/>
                    </a:cubicBezTo>
                    <a:cubicBezTo>
                      <a:pt x="31" y="248"/>
                      <a:pt x="43" y="223"/>
                      <a:pt x="62" y="217"/>
                    </a:cubicBezTo>
                    <a:cubicBezTo>
                      <a:pt x="74" y="217"/>
                      <a:pt x="87" y="217"/>
                      <a:pt x="99" y="217"/>
                    </a:cubicBezTo>
                    <a:cubicBezTo>
                      <a:pt x="105" y="217"/>
                      <a:pt x="112" y="211"/>
                      <a:pt x="112" y="211"/>
                    </a:cubicBezTo>
                    <a:cubicBezTo>
                      <a:pt x="112" y="211"/>
                      <a:pt x="112" y="217"/>
                      <a:pt x="112" y="217"/>
                    </a:cubicBezTo>
                    <a:cubicBezTo>
                      <a:pt x="112" y="217"/>
                      <a:pt x="112" y="217"/>
                      <a:pt x="118" y="217"/>
                    </a:cubicBezTo>
                    <a:cubicBezTo>
                      <a:pt x="118" y="217"/>
                      <a:pt x="118" y="217"/>
                      <a:pt x="112" y="211"/>
                    </a:cubicBezTo>
                    <a:close/>
                    <a:moveTo>
                      <a:pt x="794" y="43"/>
                    </a:moveTo>
                    <a:cubicBezTo>
                      <a:pt x="782" y="50"/>
                      <a:pt x="769" y="62"/>
                      <a:pt x="763" y="62"/>
                    </a:cubicBezTo>
                    <a:cubicBezTo>
                      <a:pt x="757" y="62"/>
                      <a:pt x="744" y="62"/>
                      <a:pt x="732" y="68"/>
                    </a:cubicBezTo>
                    <a:cubicBezTo>
                      <a:pt x="732" y="68"/>
                      <a:pt x="732" y="68"/>
                      <a:pt x="732" y="62"/>
                    </a:cubicBezTo>
                    <a:cubicBezTo>
                      <a:pt x="738" y="56"/>
                      <a:pt x="744" y="56"/>
                      <a:pt x="751" y="50"/>
                    </a:cubicBezTo>
                    <a:cubicBezTo>
                      <a:pt x="769" y="50"/>
                      <a:pt x="782" y="43"/>
                      <a:pt x="794" y="43"/>
                    </a:cubicBezTo>
                    <a:close/>
                    <a:moveTo>
                      <a:pt x="602" y="19"/>
                    </a:moveTo>
                    <a:cubicBezTo>
                      <a:pt x="620" y="19"/>
                      <a:pt x="664" y="31"/>
                      <a:pt x="676" y="37"/>
                    </a:cubicBezTo>
                    <a:cubicBezTo>
                      <a:pt x="689" y="50"/>
                      <a:pt x="701" y="62"/>
                      <a:pt x="713" y="74"/>
                    </a:cubicBezTo>
                    <a:cubicBezTo>
                      <a:pt x="720" y="68"/>
                      <a:pt x="726" y="68"/>
                      <a:pt x="732" y="68"/>
                    </a:cubicBezTo>
                    <a:cubicBezTo>
                      <a:pt x="732" y="68"/>
                      <a:pt x="720" y="93"/>
                      <a:pt x="713" y="99"/>
                    </a:cubicBezTo>
                    <a:cubicBezTo>
                      <a:pt x="713" y="106"/>
                      <a:pt x="713" y="106"/>
                      <a:pt x="713" y="112"/>
                    </a:cubicBezTo>
                    <a:cubicBezTo>
                      <a:pt x="695" y="118"/>
                      <a:pt x="676" y="106"/>
                      <a:pt x="676" y="93"/>
                    </a:cubicBezTo>
                    <a:cubicBezTo>
                      <a:pt x="682" y="93"/>
                      <a:pt x="695" y="93"/>
                      <a:pt x="695" y="87"/>
                    </a:cubicBezTo>
                    <a:cubicBezTo>
                      <a:pt x="695" y="81"/>
                      <a:pt x="658" y="50"/>
                      <a:pt x="651" y="43"/>
                    </a:cubicBezTo>
                    <a:cubicBezTo>
                      <a:pt x="651" y="43"/>
                      <a:pt x="651" y="43"/>
                      <a:pt x="639" y="43"/>
                    </a:cubicBezTo>
                    <a:cubicBezTo>
                      <a:pt x="627" y="37"/>
                      <a:pt x="614" y="25"/>
                      <a:pt x="602" y="19"/>
                    </a:cubicBezTo>
                    <a:close/>
                    <a:moveTo>
                      <a:pt x="304" y="0"/>
                    </a:moveTo>
                    <a:cubicBezTo>
                      <a:pt x="378" y="12"/>
                      <a:pt x="385" y="37"/>
                      <a:pt x="422" y="87"/>
                    </a:cubicBezTo>
                    <a:cubicBezTo>
                      <a:pt x="428" y="87"/>
                      <a:pt x="434" y="93"/>
                      <a:pt x="447" y="93"/>
                    </a:cubicBezTo>
                    <a:cubicBezTo>
                      <a:pt x="459" y="68"/>
                      <a:pt x="546" y="68"/>
                      <a:pt x="558" y="99"/>
                    </a:cubicBezTo>
                    <a:cubicBezTo>
                      <a:pt x="558" y="99"/>
                      <a:pt x="558" y="99"/>
                      <a:pt x="540" y="93"/>
                    </a:cubicBezTo>
                    <a:cubicBezTo>
                      <a:pt x="540" y="93"/>
                      <a:pt x="540" y="99"/>
                      <a:pt x="540" y="99"/>
                    </a:cubicBezTo>
                    <a:cubicBezTo>
                      <a:pt x="534" y="99"/>
                      <a:pt x="527" y="99"/>
                      <a:pt x="527" y="93"/>
                    </a:cubicBezTo>
                    <a:cubicBezTo>
                      <a:pt x="527" y="93"/>
                      <a:pt x="521" y="99"/>
                      <a:pt x="521" y="99"/>
                    </a:cubicBezTo>
                    <a:cubicBezTo>
                      <a:pt x="521" y="99"/>
                      <a:pt x="515" y="99"/>
                      <a:pt x="515" y="99"/>
                    </a:cubicBezTo>
                    <a:cubicBezTo>
                      <a:pt x="509" y="99"/>
                      <a:pt x="509" y="93"/>
                      <a:pt x="502" y="93"/>
                    </a:cubicBezTo>
                    <a:cubicBezTo>
                      <a:pt x="490" y="99"/>
                      <a:pt x="459" y="99"/>
                      <a:pt x="440" y="106"/>
                    </a:cubicBezTo>
                    <a:lnTo>
                      <a:pt x="434" y="124"/>
                    </a:lnTo>
                    <a:cubicBezTo>
                      <a:pt x="440" y="124"/>
                      <a:pt x="440" y="124"/>
                      <a:pt x="447" y="124"/>
                    </a:cubicBezTo>
                    <a:cubicBezTo>
                      <a:pt x="440" y="130"/>
                      <a:pt x="434" y="137"/>
                      <a:pt x="428" y="143"/>
                    </a:cubicBezTo>
                    <a:cubicBezTo>
                      <a:pt x="428" y="143"/>
                      <a:pt x="428" y="143"/>
                      <a:pt x="428" y="137"/>
                    </a:cubicBezTo>
                    <a:cubicBezTo>
                      <a:pt x="422" y="137"/>
                      <a:pt x="422" y="143"/>
                      <a:pt x="422" y="143"/>
                    </a:cubicBezTo>
                    <a:cubicBezTo>
                      <a:pt x="409" y="149"/>
                      <a:pt x="385" y="143"/>
                      <a:pt x="378" y="137"/>
                    </a:cubicBezTo>
                    <a:cubicBezTo>
                      <a:pt x="378" y="130"/>
                      <a:pt x="385" y="130"/>
                      <a:pt x="378" y="124"/>
                    </a:cubicBezTo>
                    <a:cubicBezTo>
                      <a:pt x="397" y="124"/>
                      <a:pt x="403" y="124"/>
                      <a:pt x="409" y="106"/>
                    </a:cubicBezTo>
                    <a:cubicBezTo>
                      <a:pt x="397" y="106"/>
                      <a:pt x="397" y="99"/>
                      <a:pt x="391" y="93"/>
                    </a:cubicBezTo>
                    <a:cubicBezTo>
                      <a:pt x="385" y="81"/>
                      <a:pt x="372" y="62"/>
                      <a:pt x="360" y="50"/>
                    </a:cubicBezTo>
                    <a:cubicBezTo>
                      <a:pt x="360" y="50"/>
                      <a:pt x="354" y="43"/>
                      <a:pt x="354" y="43"/>
                    </a:cubicBezTo>
                    <a:cubicBezTo>
                      <a:pt x="341" y="43"/>
                      <a:pt x="329" y="43"/>
                      <a:pt x="335" y="37"/>
                    </a:cubicBezTo>
                    <a:cubicBezTo>
                      <a:pt x="323" y="25"/>
                      <a:pt x="304" y="19"/>
                      <a:pt x="298" y="6"/>
                    </a:cubicBezTo>
                    <a:cubicBezTo>
                      <a:pt x="304" y="0"/>
                      <a:pt x="304" y="0"/>
                      <a:pt x="304" y="0"/>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775" name="组合 2774"/>
              <p:cNvGrpSpPr/>
              <p:nvPr/>
            </p:nvGrpSpPr>
            <p:grpSpPr>
              <a:xfrm>
                <a:off x="5727" y="3600"/>
                <a:ext cx="8335" cy="3837"/>
                <a:chOff x="3638550" y="2287588"/>
                <a:chExt cx="4911725" cy="2260601"/>
              </a:xfrm>
            </p:grpSpPr>
            <p:sp>
              <p:nvSpPr>
                <p:cNvPr id="2720" name="Freeform 1709"/>
                <p:cNvSpPr/>
                <p:nvPr/>
              </p:nvSpPr>
              <p:spPr bwMode="auto">
                <a:xfrm>
                  <a:off x="8470900" y="4468813"/>
                  <a:ext cx="30163" cy="30163"/>
                </a:xfrm>
                <a:custGeom>
                  <a:avLst/>
                  <a:gdLst>
                    <a:gd name="T0" fmla="*/ 19 w 19"/>
                    <a:gd name="T1" fmla="*/ 19 h 19"/>
                    <a:gd name="T2" fmla="*/ 0 w 19"/>
                    <a:gd name="T3" fmla="*/ 19 h 19"/>
                    <a:gd name="T4" fmla="*/ 0 w 19"/>
                    <a:gd name="T5" fmla="*/ 10 h 19"/>
                    <a:gd name="T6" fmla="*/ 9 w 19"/>
                    <a:gd name="T7" fmla="*/ 10 h 19"/>
                    <a:gd name="T8" fmla="*/ 9 w 19"/>
                    <a:gd name="T9" fmla="*/ 0 h 19"/>
                    <a:gd name="T10" fmla="*/ 19 w 19"/>
                    <a:gd name="T11" fmla="*/ 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0" y="19"/>
                      </a:lnTo>
                      <a:lnTo>
                        <a:pt x="0" y="10"/>
                      </a:lnTo>
                      <a:lnTo>
                        <a:pt x="9" y="10"/>
                      </a:lnTo>
                      <a:lnTo>
                        <a:pt x="9" y="0"/>
                      </a:lnTo>
                      <a:lnTo>
                        <a:pt x="19" y="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1" name="Freeform 1710"/>
                <p:cNvSpPr>
                  <a:spLocks noEditPoints="1"/>
                </p:cNvSpPr>
                <p:nvPr/>
              </p:nvSpPr>
              <p:spPr bwMode="auto">
                <a:xfrm>
                  <a:off x="3765550" y="4484688"/>
                  <a:ext cx="4656138" cy="14288"/>
                </a:xfrm>
                <a:custGeom>
                  <a:avLst/>
                  <a:gdLst>
                    <a:gd name="T0" fmla="*/ 2933 w 2933"/>
                    <a:gd name="T1" fmla="*/ 9 h 9"/>
                    <a:gd name="T2" fmla="*/ 2876 w 2933"/>
                    <a:gd name="T3" fmla="*/ 9 h 9"/>
                    <a:gd name="T4" fmla="*/ 2820 w 2933"/>
                    <a:gd name="T5" fmla="*/ 9 h 9"/>
                    <a:gd name="T6" fmla="*/ 2763 w 2933"/>
                    <a:gd name="T7" fmla="*/ 9 h 9"/>
                    <a:gd name="T8" fmla="*/ 2706 w 2933"/>
                    <a:gd name="T9" fmla="*/ 9 h 9"/>
                    <a:gd name="T10" fmla="*/ 2649 w 2933"/>
                    <a:gd name="T11" fmla="*/ 9 h 9"/>
                    <a:gd name="T12" fmla="*/ 2592 w 2933"/>
                    <a:gd name="T13" fmla="*/ 9 h 9"/>
                    <a:gd name="T14" fmla="*/ 2536 w 2933"/>
                    <a:gd name="T15" fmla="*/ 9 h 9"/>
                    <a:gd name="T16" fmla="*/ 2479 w 2933"/>
                    <a:gd name="T17" fmla="*/ 9 h 9"/>
                    <a:gd name="T18" fmla="*/ 2422 w 2933"/>
                    <a:gd name="T19" fmla="*/ 9 h 9"/>
                    <a:gd name="T20" fmla="*/ 2365 w 2933"/>
                    <a:gd name="T21" fmla="*/ 9 h 9"/>
                    <a:gd name="T22" fmla="*/ 2308 w 2933"/>
                    <a:gd name="T23" fmla="*/ 9 h 9"/>
                    <a:gd name="T24" fmla="*/ 2251 w 2933"/>
                    <a:gd name="T25" fmla="*/ 9 h 9"/>
                    <a:gd name="T26" fmla="*/ 2195 w 2933"/>
                    <a:gd name="T27" fmla="*/ 9 h 9"/>
                    <a:gd name="T28" fmla="*/ 2135 w 2933"/>
                    <a:gd name="T29" fmla="*/ 9 h 9"/>
                    <a:gd name="T30" fmla="*/ 2079 w 2933"/>
                    <a:gd name="T31" fmla="*/ 9 h 9"/>
                    <a:gd name="T32" fmla="*/ 2022 w 2933"/>
                    <a:gd name="T33" fmla="*/ 9 h 9"/>
                    <a:gd name="T34" fmla="*/ 1965 w 2933"/>
                    <a:gd name="T35" fmla="*/ 9 h 9"/>
                    <a:gd name="T36" fmla="*/ 1908 w 2933"/>
                    <a:gd name="T37" fmla="*/ 9 h 9"/>
                    <a:gd name="T38" fmla="*/ 1851 w 2933"/>
                    <a:gd name="T39" fmla="*/ 9 h 9"/>
                    <a:gd name="T40" fmla="*/ 1795 w 2933"/>
                    <a:gd name="T41" fmla="*/ 9 h 9"/>
                    <a:gd name="T42" fmla="*/ 1738 w 2933"/>
                    <a:gd name="T43" fmla="*/ 9 h 9"/>
                    <a:gd name="T44" fmla="*/ 1681 w 2933"/>
                    <a:gd name="T45" fmla="*/ 9 h 9"/>
                    <a:gd name="T46" fmla="*/ 1624 w 2933"/>
                    <a:gd name="T47" fmla="*/ 9 h 9"/>
                    <a:gd name="T48" fmla="*/ 1567 w 2933"/>
                    <a:gd name="T49" fmla="*/ 9 h 9"/>
                    <a:gd name="T50" fmla="*/ 1511 w 2933"/>
                    <a:gd name="T51" fmla="*/ 9 h 9"/>
                    <a:gd name="T52" fmla="*/ 1454 w 2933"/>
                    <a:gd name="T53" fmla="*/ 9 h 9"/>
                    <a:gd name="T54" fmla="*/ 1395 w 2933"/>
                    <a:gd name="T55" fmla="*/ 9 h 9"/>
                    <a:gd name="T56" fmla="*/ 1338 w 2933"/>
                    <a:gd name="T57" fmla="*/ 9 h 9"/>
                    <a:gd name="T58" fmla="*/ 1281 w 2933"/>
                    <a:gd name="T59" fmla="*/ 9 h 9"/>
                    <a:gd name="T60" fmla="*/ 1224 w 2933"/>
                    <a:gd name="T61" fmla="*/ 9 h 9"/>
                    <a:gd name="T62" fmla="*/ 1167 w 2933"/>
                    <a:gd name="T63" fmla="*/ 9 h 9"/>
                    <a:gd name="T64" fmla="*/ 1111 w 2933"/>
                    <a:gd name="T65" fmla="*/ 9 h 9"/>
                    <a:gd name="T66" fmla="*/ 1054 w 2933"/>
                    <a:gd name="T67" fmla="*/ 9 h 9"/>
                    <a:gd name="T68" fmla="*/ 997 w 2933"/>
                    <a:gd name="T69" fmla="*/ 9 h 9"/>
                    <a:gd name="T70" fmla="*/ 940 w 2933"/>
                    <a:gd name="T71" fmla="*/ 9 h 9"/>
                    <a:gd name="T72" fmla="*/ 883 w 2933"/>
                    <a:gd name="T73" fmla="*/ 9 h 9"/>
                    <a:gd name="T74" fmla="*/ 827 w 2933"/>
                    <a:gd name="T75" fmla="*/ 9 h 9"/>
                    <a:gd name="T76" fmla="*/ 770 w 2933"/>
                    <a:gd name="T77" fmla="*/ 9 h 9"/>
                    <a:gd name="T78" fmla="*/ 713 w 2933"/>
                    <a:gd name="T79" fmla="*/ 9 h 9"/>
                    <a:gd name="T80" fmla="*/ 654 w 2933"/>
                    <a:gd name="T81" fmla="*/ 9 h 9"/>
                    <a:gd name="T82" fmla="*/ 597 w 2933"/>
                    <a:gd name="T83" fmla="*/ 9 h 9"/>
                    <a:gd name="T84" fmla="*/ 540 w 2933"/>
                    <a:gd name="T85" fmla="*/ 9 h 9"/>
                    <a:gd name="T86" fmla="*/ 483 w 2933"/>
                    <a:gd name="T87" fmla="*/ 9 h 9"/>
                    <a:gd name="T88" fmla="*/ 427 w 2933"/>
                    <a:gd name="T89" fmla="*/ 9 h 9"/>
                    <a:gd name="T90" fmla="*/ 370 w 2933"/>
                    <a:gd name="T91" fmla="*/ 9 h 9"/>
                    <a:gd name="T92" fmla="*/ 313 w 2933"/>
                    <a:gd name="T93" fmla="*/ 9 h 9"/>
                    <a:gd name="T94" fmla="*/ 256 w 2933"/>
                    <a:gd name="T95" fmla="*/ 9 h 9"/>
                    <a:gd name="T96" fmla="*/ 199 w 2933"/>
                    <a:gd name="T97" fmla="*/ 9 h 9"/>
                    <a:gd name="T98" fmla="*/ 142 w 2933"/>
                    <a:gd name="T99" fmla="*/ 9 h 9"/>
                    <a:gd name="T100" fmla="*/ 86 w 2933"/>
                    <a:gd name="T101" fmla="*/ 9 h 9"/>
                    <a:gd name="T102" fmla="*/ 29 w 2933"/>
                    <a:gd name="T10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33" h="9">
                      <a:moveTo>
                        <a:pt x="2933" y="9"/>
                      </a:moveTo>
                      <a:lnTo>
                        <a:pt x="2905" y="9"/>
                      </a:lnTo>
                      <a:lnTo>
                        <a:pt x="2905" y="0"/>
                      </a:lnTo>
                      <a:lnTo>
                        <a:pt x="2933" y="0"/>
                      </a:lnTo>
                      <a:lnTo>
                        <a:pt x="2933" y="9"/>
                      </a:lnTo>
                      <a:close/>
                      <a:moveTo>
                        <a:pt x="2876" y="9"/>
                      </a:moveTo>
                      <a:lnTo>
                        <a:pt x="2848" y="9"/>
                      </a:lnTo>
                      <a:lnTo>
                        <a:pt x="2848" y="0"/>
                      </a:lnTo>
                      <a:lnTo>
                        <a:pt x="2876" y="0"/>
                      </a:lnTo>
                      <a:lnTo>
                        <a:pt x="2876" y="9"/>
                      </a:lnTo>
                      <a:close/>
                      <a:moveTo>
                        <a:pt x="2820" y="9"/>
                      </a:moveTo>
                      <a:lnTo>
                        <a:pt x="2791" y="9"/>
                      </a:lnTo>
                      <a:lnTo>
                        <a:pt x="2791" y="0"/>
                      </a:lnTo>
                      <a:lnTo>
                        <a:pt x="2820" y="0"/>
                      </a:lnTo>
                      <a:lnTo>
                        <a:pt x="2820" y="9"/>
                      </a:lnTo>
                      <a:close/>
                      <a:moveTo>
                        <a:pt x="2763" y="9"/>
                      </a:moveTo>
                      <a:lnTo>
                        <a:pt x="2734" y="9"/>
                      </a:lnTo>
                      <a:lnTo>
                        <a:pt x="2734" y="0"/>
                      </a:lnTo>
                      <a:lnTo>
                        <a:pt x="2763" y="0"/>
                      </a:lnTo>
                      <a:lnTo>
                        <a:pt x="2763" y="9"/>
                      </a:lnTo>
                      <a:close/>
                      <a:moveTo>
                        <a:pt x="2706" y="9"/>
                      </a:moveTo>
                      <a:lnTo>
                        <a:pt x="2678" y="9"/>
                      </a:lnTo>
                      <a:lnTo>
                        <a:pt x="2678" y="0"/>
                      </a:lnTo>
                      <a:lnTo>
                        <a:pt x="2706" y="0"/>
                      </a:lnTo>
                      <a:lnTo>
                        <a:pt x="2706" y="9"/>
                      </a:lnTo>
                      <a:close/>
                      <a:moveTo>
                        <a:pt x="2649" y="9"/>
                      </a:moveTo>
                      <a:lnTo>
                        <a:pt x="2621" y="9"/>
                      </a:lnTo>
                      <a:lnTo>
                        <a:pt x="2621" y="0"/>
                      </a:lnTo>
                      <a:lnTo>
                        <a:pt x="2649" y="0"/>
                      </a:lnTo>
                      <a:lnTo>
                        <a:pt x="2649" y="9"/>
                      </a:lnTo>
                      <a:close/>
                      <a:moveTo>
                        <a:pt x="2592" y="9"/>
                      </a:moveTo>
                      <a:lnTo>
                        <a:pt x="2564" y="9"/>
                      </a:lnTo>
                      <a:lnTo>
                        <a:pt x="2564" y="0"/>
                      </a:lnTo>
                      <a:lnTo>
                        <a:pt x="2592" y="0"/>
                      </a:lnTo>
                      <a:lnTo>
                        <a:pt x="2592" y="9"/>
                      </a:lnTo>
                      <a:close/>
                      <a:moveTo>
                        <a:pt x="2536" y="9"/>
                      </a:moveTo>
                      <a:lnTo>
                        <a:pt x="2507" y="9"/>
                      </a:lnTo>
                      <a:lnTo>
                        <a:pt x="2507" y="0"/>
                      </a:lnTo>
                      <a:lnTo>
                        <a:pt x="2536" y="0"/>
                      </a:lnTo>
                      <a:lnTo>
                        <a:pt x="2536" y="9"/>
                      </a:lnTo>
                      <a:close/>
                      <a:moveTo>
                        <a:pt x="2479" y="9"/>
                      </a:moveTo>
                      <a:lnTo>
                        <a:pt x="2450" y="9"/>
                      </a:lnTo>
                      <a:lnTo>
                        <a:pt x="2450" y="0"/>
                      </a:lnTo>
                      <a:lnTo>
                        <a:pt x="2479" y="0"/>
                      </a:lnTo>
                      <a:lnTo>
                        <a:pt x="2479" y="9"/>
                      </a:lnTo>
                      <a:close/>
                      <a:moveTo>
                        <a:pt x="2422" y="9"/>
                      </a:moveTo>
                      <a:lnTo>
                        <a:pt x="2393" y="9"/>
                      </a:lnTo>
                      <a:lnTo>
                        <a:pt x="2393" y="0"/>
                      </a:lnTo>
                      <a:lnTo>
                        <a:pt x="2422" y="0"/>
                      </a:lnTo>
                      <a:lnTo>
                        <a:pt x="2422" y="9"/>
                      </a:lnTo>
                      <a:close/>
                      <a:moveTo>
                        <a:pt x="2365" y="9"/>
                      </a:moveTo>
                      <a:lnTo>
                        <a:pt x="2337" y="9"/>
                      </a:lnTo>
                      <a:lnTo>
                        <a:pt x="2337" y="0"/>
                      </a:lnTo>
                      <a:lnTo>
                        <a:pt x="2365" y="0"/>
                      </a:lnTo>
                      <a:lnTo>
                        <a:pt x="2365" y="9"/>
                      </a:lnTo>
                      <a:close/>
                      <a:moveTo>
                        <a:pt x="2308" y="9"/>
                      </a:moveTo>
                      <a:lnTo>
                        <a:pt x="2280" y="9"/>
                      </a:lnTo>
                      <a:lnTo>
                        <a:pt x="2280" y="0"/>
                      </a:lnTo>
                      <a:lnTo>
                        <a:pt x="2308" y="0"/>
                      </a:lnTo>
                      <a:lnTo>
                        <a:pt x="2308" y="9"/>
                      </a:lnTo>
                      <a:close/>
                      <a:moveTo>
                        <a:pt x="2251" y="9"/>
                      </a:moveTo>
                      <a:lnTo>
                        <a:pt x="2223" y="9"/>
                      </a:lnTo>
                      <a:lnTo>
                        <a:pt x="2223" y="0"/>
                      </a:lnTo>
                      <a:lnTo>
                        <a:pt x="2251" y="0"/>
                      </a:lnTo>
                      <a:lnTo>
                        <a:pt x="2251" y="9"/>
                      </a:lnTo>
                      <a:close/>
                      <a:moveTo>
                        <a:pt x="2195" y="9"/>
                      </a:moveTo>
                      <a:lnTo>
                        <a:pt x="2164" y="9"/>
                      </a:lnTo>
                      <a:lnTo>
                        <a:pt x="2164" y="0"/>
                      </a:lnTo>
                      <a:lnTo>
                        <a:pt x="2195" y="0"/>
                      </a:lnTo>
                      <a:lnTo>
                        <a:pt x="2195" y="9"/>
                      </a:lnTo>
                      <a:close/>
                      <a:moveTo>
                        <a:pt x="2135" y="9"/>
                      </a:moveTo>
                      <a:lnTo>
                        <a:pt x="2107" y="9"/>
                      </a:lnTo>
                      <a:lnTo>
                        <a:pt x="2107" y="0"/>
                      </a:lnTo>
                      <a:lnTo>
                        <a:pt x="2135" y="0"/>
                      </a:lnTo>
                      <a:lnTo>
                        <a:pt x="2135" y="9"/>
                      </a:lnTo>
                      <a:close/>
                      <a:moveTo>
                        <a:pt x="2079" y="9"/>
                      </a:moveTo>
                      <a:lnTo>
                        <a:pt x="2050" y="9"/>
                      </a:lnTo>
                      <a:lnTo>
                        <a:pt x="2050" y="0"/>
                      </a:lnTo>
                      <a:lnTo>
                        <a:pt x="2079" y="0"/>
                      </a:lnTo>
                      <a:lnTo>
                        <a:pt x="2079" y="9"/>
                      </a:lnTo>
                      <a:close/>
                      <a:moveTo>
                        <a:pt x="2022" y="9"/>
                      </a:moveTo>
                      <a:lnTo>
                        <a:pt x="1993" y="9"/>
                      </a:lnTo>
                      <a:lnTo>
                        <a:pt x="1993" y="0"/>
                      </a:lnTo>
                      <a:lnTo>
                        <a:pt x="2022" y="0"/>
                      </a:lnTo>
                      <a:lnTo>
                        <a:pt x="2022" y="9"/>
                      </a:lnTo>
                      <a:close/>
                      <a:moveTo>
                        <a:pt x="1965" y="9"/>
                      </a:moveTo>
                      <a:lnTo>
                        <a:pt x="1937" y="9"/>
                      </a:lnTo>
                      <a:lnTo>
                        <a:pt x="1937" y="0"/>
                      </a:lnTo>
                      <a:lnTo>
                        <a:pt x="1965" y="0"/>
                      </a:lnTo>
                      <a:lnTo>
                        <a:pt x="1965" y="9"/>
                      </a:lnTo>
                      <a:close/>
                      <a:moveTo>
                        <a:pt x="1908" y="9"/>
                      </a:moveTo>
                      <a:lnTo>
                        <a:pt x="1880" y="9"/>
                      </a:lnTo>
                      <a:lnTo>
                        <a:pt x="1880" y="0"/>
                      </a:lnTo>
                      <a:lnTo>
                        <a:pt x="1908" y="0"/>
                      </a:lnTo>
                      <a:lnTo>
                        <a:pt x="1908" y="9"/>
                      </a:lnTo>
                      <a:close/>
                      <a:moveTo>
                        <a:pt x="1851" y="9"/>
                      </a:moveTo>
                      <a:lnTo>
                        <a:pt x="1823" y="9"/>
                      </a:lnTo>
                      <a:lnTo>
                        <a:pt x="1823" y="0"/>
                      </a:lnTo>
                      <a:lnTo>
                        <a:pt x="1851" y="0"/>
                      </a:lnTo>
                      <a:lnTo>
                        <a:pt x="1851" y="9"/>
                      </a:lnTo>
                      <a:close/>
                      <a:moveTo>
                        <a:pt x="1795" y="9"/>
                      </a:moveTo>
                      <a:lnTo>
                        <a:pt x="1766" y="9"/>
                      </a:lnTo>
                      <a:lnTo>
                        <a:pt x="1766" y="0"/>
                      </a:lnTo>
                      <a:lnTo>
                        <a:pt x="1795" y="0"/>
                      </a:lnTo>
                      <a:lnTo>
                        <a:pt x="1795" y="9"/>
                      </a:lnTo>
                      <a:close/>
                      <a:moveTo>
                        <a:pt x="1738" y="9"/>
                      </a:moveTo>
                      <a:lnTo>
                        <a:pt x="1709" y="9"/>
                      </a:lnTo>
                      <a:lnTo>
                        <a:pt x="1709" y="0"/>
                      </a:lnTo>
                      <a:lnTo>
                        <a:pt x="1738" y="0"/>
                      </a:lnTo>
                      <a:lnTo>
                        <a:pt x="1738" y="9"/>
                      </a:lnTo>
                      <a:close/>
                      <a:moveTo>
                        <a:pt x="1681" y="9"/>
                      </a:moveTo>
                      <a:lnTo>
                        <a:pt x="1653" y="9"/>
                      </a:lnTo>
                      <a:lnTo>
                        <a:pt x="1653" y="0"/>
                      </a:lnTo>
                      <a:lnTo>
                        <a:pt x="1681" y="0"/>
                      </a:lnTo>
                      <a:lnTo>
                        <a:pt x="1681" y="9"/>
                      </a:lnTo>
                      <a:close/>
                      <a:moveTo>
                        <a:pt x="1624" y="9"/>
                      </a:moveTo>
                      <a:lnTo>
                        <a:pt x="1596" y="9"/>
                      </a:lnTo>
                      <a:lnTo>
                        <a:pt x="1596" y="0"/>
                      </a:lnTo>
                      <a:lnTo>
                        <a:pt x="1624" y="0"/>
                      </a:lnTo>
                      <a:lnTo>
                        <a:pt x="1624" y="9"/>
                      </a:lnTo>
                      <a:close/>
                      <a:moveTo>
                        <a:pt x="1567" y="9"/>
                      </a:moveTo>
                      <a:lnTo>
                        <a:pt x="1539" y="9"/>
                      </a:lnTo>
                      <a:lnTo>
                        <a:pt x="1539" y="0"/>
                      </a:lnTo>
                      <a:lnTo>
                        <a:pt x="1567" y="0"/>
                      </a:lnTo>
                      <a:lnTo>
                        <a:pt x="1567" y="9"/>
                      </a:lnTo>
                      <a:close/>
                      <a:moveTo>
                        <a:pt x="1511" y="9"/>
                      </a:moveTo>
                      <a:lnTo>
                        <a:pt x="1482" y="9"/>
                      </a:lnTo>
                      <a:lnTo>
                        <a:pt x="1482" y="0"/>
                      </a:lnTo>
                      <a:lnTo>
                        <a:pt x="1511" y="0"/>
                      </a:lnTo>
                      <a:lnTo>
                        <a:pt x="1511" y="9"/>
                      </a:lnTo>
                      <a:close/>
                      <a:moveTo>
                        <a:pt x="1454" y="9"/>
                      </a:moveTo>
                      <a:lnTo>
                        <a:pt x="1423" y="9"/>
                      </a:lnTo>
                      <a:lnTo>
                        <a:pt x="1423" y="0"/>
                      </a:lnTo>
                      <a:lnTo>
                        <a:pt x="1454" y="0"/>
                      </a:lnTo>
                      <a:lnTo>
                        <a:pt x="1454" y="9"/>
                      </a:lnTo>
                      <a:close/>
                      <a:moveTo>
                        <a:pt x="1395" y="9"/>
                      </a:moveTo>
                      <a:lnTo>
                        <a:pt x="1366" y="9"/>
                      </a:lnTo>
                      <a:lnTo>
                        <a:pt x="1366" y="0"/>
                      </a:lnTo>
                      <a:lnTo>
                        <a:pt x="1395" y="0"/>
                      </a:lnTo>
                      <a:lnTo>
                        <a:pt x="1395" y="9"/>
                      </a:lnTo>
                      <a:close/>
                      <a:moveTo>
                        <a:pt x="1338" y="9"/>
                      </a:moveTo>
                      <a:lnTo>
                        <a:pt x="1309" y="9"/>
                      </a:lnTo>
                      <a:lnTo>
                        <a:pt x="1309" y="0"/>
                      </a:lnTo>
                      <a:lnTo>
                        <a:pt x="1338" y="0"/>
                      </a:lnTo>
                      <a:lnTo>
                        <a:pt x="1338" y="9"/>
                      </a:lnTo>
                      <a:close/>
                      <a:moveTo>
                        <a:pt x="1281" y="9"/>
                      </a:moveTo>
                      <a:lnTo>
                        <a:pt x="1253" y="9"/>
                      </a:lnTo>
                      <a:lnTo>
                        <a:pt x="1253" y="0"/>
                      </a:lnTo>
                      <a:lnTo>
                        <a:pt x="1281" y="0"/>
                      </a:lnTo>
                      <a:lnTo>
                        <a:pt x="1281" y="9"/>
                      </a:lnTo>
                      <a:close/>
                      <a:moveTo>
                        <a:pt x="1224" y="9"/>
                      </a:moveTo>
                      <a:lnTo>
                        <a:pt x="1196" y="9"/>
                      </a:lnTo>
                      <a:lnTo>
                        <a:pt x="1196" y="0"/>
                      </a:lnTo>
                      <a:lnTo>
                        <a:pt x="1224" y="0"/>
                      </a:lnTo>
                      <a:lnTo>
                        <a:pt x="1224" y="9"/>
                      </a:lnTo>
                      <a:close/>
                      <a:moveTo>
                        <a:pt x="1167" y="9"/>
                      </a:moveTo>
                      <a:lnTo>
                        <a:pt x="1139" y="9"/>
                      </a:lnTo>
                      <a:lnTo>
                        <a:pt x="1139" y="0"/>
                      </a:lnTo>
                      <a:lnTo>
                        <a:pt x="1167" y="0"/>
                      </a:lnTo>
                      <a:lnTo>
                        <a:pt x="1167" y="9"/>
                      </a:lnTo>
                      <a:close/>
                      <a:moveTo>
                        <a:pt x="1111" y="9"/>
                      </a:moveTo>
                      <a:lnTo>
                        <a:pt x="1082" y="9"/>
                      </a:lnTo>
                      <a:lnTo>
                        <a:pt x="1082" y="0"/>
                      </a:lnTo>
                      <a:lnTo>
                        <a:pt x="1111" y="0"/>
                      </a:lnTo>
                      <a:lnTo>
                        <a:pt x="1111" y="9"/>
                      </a:lnTo>
                      <a:close/>
                      <a:moveTo>
                        <a:pt x="1054" y="9"/>
                      </a:moveTo>
                      <a:lnTo>
                        <a:pt x="1025" y="9"/>
                      </a:lnTo>
                      <a:lnTo>
                        <a:pt x="1025" y="0"/>
                      </a:lnTo>
                      <a:lnTo>
                        <a:pt x="1054" y="0"/>
                      </a:lnTo>
                      <a:lnTo>
                        <a:pt x="1054" y="9"/>
                      </a:lnTo>
                      <a:close/>
                      <a:moveTo>
                        <a:pt x="997" y="9"/>
                      </a:moveTo>
                      <a:lnTo>
                        <a:pt x="969" y="9"/>
                      </a:lnTo>
                      <a:lnTo>
                        <a:pt x="969" y="0"/>
                      </a:lnTo>
                      <a:lnTo>
                        <a:pt x="997" y="0"/>
                      </a:lnTo>
                      <a:lnTo>
                        <a:pt x="997" y="9"/>
                      </a:lnTo>
                      <a:close/>
                      <a:moveTo>
                        <a:pt x="940" y="9"/>
                      </a:moveTo>
                      <a:lnTo>
                        <a:pt x="912" y="9"/>
                      </a:lnTo>
                      <a:lnTo>
                        <a:pt x="912" y="0"/>
                      </a:lnTo>
                      <a:lnTo>
                        <a:pt x="940" y="0"/>
                      </a:lnTo>
                      <a:lnTo>
                        <a:pt x="940" y="9"/>
                      </a:lnTo>
                      <a:close/>
                      <a:moveTo>
                        <a:pt x="883" y="9"/>
                      </a:moveTo>
                      <a:lnTo>
                        <a:pt x="855" y="9"/>
                      </a:lnTo>
                      <a:lnTo>
                        <a:pt x="855" y="0"/>
                      </a:lnTo>
                      <a:lnTo>
                        <a:pt x="883" y="0"/>
                      </a:lnTo>
                      <a:lnTo>
                        <a:pt x="883" y="9"/>
                      </a:lnTo>
                      <a:close/>
                      <a:moveTo>
                        <a:pt x="827" y="9"/>
                      </a:moveTo>
                      <a:lnTo>
                        <a:pt x="798" y="9"/>
                      </a:lnTo>
                      <a:lnTo>
                        <a:pt x="798" y="0"/>
                      </a:lnTo>
                      <a:lnTo>
                        <a:pt x="827" y="0"/>
                      </a:lnTo>
                      <a:lnTo>
                        <a:pt x="827" y="9"/>
                      </a:lnTo>
                      <a:close/>
                      <a:moveTo>
                        <a:pt x="770" y="9"/>
                      </a:moveTo>
                      <a:lnTo>
                        <a:pt x="741" y="9"/>
                      </a:lnTo>
                      <a:lnTo>
                        <a:pt x="741" y="0"/>
                      </a:lnTo>
                      <a:lnTo>
                        <a:pt x="770" y="0"/>
                      </a:lnTo>
                      <a:lnTo>
                        <a:pt x="770" y="9"/>
                      </a:lnTo>
                      <a:close/>
                      <a:moveTo>
                        <a:pt x="713" y="9"/>
                      </a:moveTo>
                      <a:lnTo>
                        <a:pt x="682" y="9"/>
                      </a:lnTo>
                      <a:lnTo>
                        <a:pt x="682" y="0"/>
                      </a:lnTo>
                      <a:lnTo>
                        <a:pt x="713" y="0"/>
                      </a:lnTo>
                      <a:lnTo>
                        <a:pt x="713" y="9"/>
                      </a:lnTo>
                      <a:close/>
                      <a:moveTo>
                        <a:pt x="654" y="9"/>
                      </a:moveTo>
                      <a:lnTo>
                        <a:pt x="625" y="9"/>
                      </a:lnTo>
                      <a:lnTo>
                        <a:pt x="625" y="0"/>
                      </a:lnTo>
                      <a:lnTo>
                        <a:pt x="654" y="0"/>
                      </a:lnTo>
                      <a:lnTo>
                        <a:pt x="654" y="9"/>
                      </a:lnTo>
                      <a:close/>
                      <a:moveTo>
                        <a:pt x="597" y="9"/>
                      </a:moveTo>
                      <a:lnTo>
                        <a:pt x="569" y="9"/>
                      </a:lnTo>
                      <a:lnTo>
                        <a:pt x="569" y="0"/>
                      </a:lnTo>
                      <a:lnTo>
                        <a:pt x="597" y="0"/>
                      </a:lnTo>
                      <a:lnTo>
                        <a:pt x="597" y="9"/>
                      </a:lnTo>
                      <a:close/>
                      <a:moveTo>
                        <a:pt x="540" y="9"/>
                      </a:moveTo>
                      <a:lnTo>
                        <a:pt x="512" y="9"/>
                      </a:lnTo>
                      <a:lnTo>
                        <a:pt x="512" y="0"/>
                      </a:lnTo>
                      <a:lnTo>
                        <a:pt x="540" y="0"/>
                      </a:lnTo>
                      <a:lnTo>
                        <a:pt x="540" y="9"/>
                      </a:lnTo>
                      <a:close/>
                      <a:moveTo>
                        <a:pt x="483" y="9"/>
                      </a:moveTo>
                      <a:lnTo>
                        <a:pt x="455" y="9"/>
                      </a:lnTo>
                      <a:lnTo>
                        <a:pt x="455" y="0"/>
                      </a:lnTo>
                      <a:lnTo>
                        <a:pt x="483" y="0"/>
                      </a:lnTo>
                      <a:lnTo>
                        <a:pt x="483" y="9"/>
                      </a:lnTo>
                      <a:close/>
                      <a:moveTo>
                        <a:pt x="427" y="9"/>
                      </a:moveTo>
                      <a:lnTo>
                        <a:pt x="398" y="9"/>
                      </a:lnTo>
                      <a:lnTo>
                        <a:pt x="398" y="0"/>
                      </a:lnTo>
                      <a:lnTo>
                        <a:pt x="427" y="0"/>
                      </a:lnTo>
                      <a:lnTo>
                        <a:pt x="427" y="9"/>
                      </a:lnTo>
                      <a:close/>
                      <a:moveTo>
                        <a:pt x="370" y="9"/>
                      </a:moveTo>
                      <a:lnTo>
                        <a:pt x="341" y="9"/>
                      </a:lnTo>
                      <a:lnTo>
                        <a:pt x="341" y="0"/>
                      </a:lnTo>
                      <a:lnTo>
                        <a:pt x="370" y="0"/>
                      </a:lnTo>
                      <a:lnTo>
                        <a:pt x="370" y="9"/>
                      </a:lnTo>
                      <a:close/>
                      <a:moveTo>
                        <a:pt x="313" y="9"/>
                      </a:moveTo>
                      <a:lnTo>
                        <a:pt x="285" y="9"/>
                      </a:lnTo>
                      <a:lnTo>
                        <a:pt x="285" y="0"/>
                      </a:lnTo>
                      <a:lnTo>
                        <a:pt x="313" y="0"/>
                      </a:lnTo>
                      <a:lnTo>
                        <a:pt x="313" y="9"/>
                      </a:lnTo>
                      <a:close/>
                      <a:moveTo>
                        <a:pt x="256" y="9"/>
                      </a:moveTo>
                      <a:lnTo>
                        <a:pt x="228" y="9"/>
                      </a:lnTo>
                      <a:lnTo>
                        <a:pt x="228" y="0"/>
                      </a:lnTo>
                      <a:lnTo>
                        <a:pt x="256" y="0"/>
                      </a:lnTo>
                      <a:lnTo>
                        <a:pt x="256" y="9"/>
                      </a:lnTo>
                      <a:close/>
                      <a:moveTo>
                        <a:pt x="199" y="9"/>
                      </a:moveTo>
                      <a:lnTo>
                        <a:pt x="171" y="9"/>
                      </a:lnTo>
                      <a:lnTo>
                        <a:pt x="171" y="0"/>
                      </a:lnTo>
                      <a:lnTo>
                        <a:pt x="199" y="0"/>
                      </a:lnTo>
                      <a:lnTo>
                        <a:pt x="199" y="9"/>
                      </a:lnTo>
                      <a:close/>
                      <a:moveTo>
                        <a:pt x="142" y="9"/>
                      </a:moveTo>
                      <a:lnTo>
                        <a:pt x="114" y="9"/>
                      </a:lnTo>
                      <a:lnTo>
                        <a:pt x="114" y="0"/>
                      </a:lnTo>
                      <a:lnTo>
                        <a:pt x="142" y="0"/>
                      </a:lnTo>
                      <a:lnTo>
                        <a:pt x="142" y="9"/>
                      </a:lnTo>
                      <a:close/>
                      <a:moveTo>
                        <a:pt x="86" y="9"/>
                      </a:moveTo>
                      <a:lnTo>
                        <a:pt x="57" y="9"/>
                      </a:lnTo>
                      <a:lnTo>
                        <a:pt x="57" y="0"/>
                      </a:lnTo>
                      <a:lnTo>
                        <a:pt x="86" y="0"/>
                      </a:lnTo>
                      <a:lnTo>
                        <a:pt x="86" y="9"/>
                      </a:lnTo>
                      <a:close/>
                      <a:moveTo>
                        <a:pt x="29" y="9"/>
                      </a:moveTo>
                      <a:lnTo>
                        <a:pt x="0" y="9"/>
                      </a:lnTo>
                      <a:lnTo>
                        <a:pt x="0" y="0"/>
                      </a:lnTo>
                      <a:lnTo>
                        <a:pt x="29" y="0"/>
                      </a:lnTo>
                      <a:lnTo>
                        <a:pt x="29" y="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2" name="Freeform 1711"/>
                <p:cNvSpPr/>
                <p:nvPr/>
              </p:nvSpPr>
              <p:spPr bwMode="auto">
                <a:xfrm>
                  <a:off x="3690938" y="4468813"/>
                  <a:ext cx="30163" cy="30163"/>
                </a:xfrm>
                <a:custGeom>
                  <a:avLst/>
                  <a:gdLst>
                    <a:gd name="T0" fmla="*/ 19 w 19"/>
                    <a:gd name="T1" fmla="*/ 19 h 19"/>
                    <a:gd name="T2" fmla="*/ 0 w 19"/>
                    <a:gd name="T3" fmla="*/ 19 h 19"/>
                    <a:gd name="T4" fmla="*/ 0 w 19"/>
                    <a:gd name="T5" fmla="*/ 0 h 19"/>
                    <a:gd name="T6" fmla="*/ 10 w 19"/>
                    <a:gd name="T7" fmla="*/ 0 h 19"/>
                    <a:gd name="T8" fmla="*/ 10 w 19"/>
                    <a:gd name="T9" fmla="*/ 10 h 19"/>
                    <a:gd name="T10" fmla="*/ 19 w 19"/>
                    <a:gd name="T11" fmla="*/ 1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0" y="19"/>
                      </a:lnTo>
                      <a:lnTo>
                        <a:pt x="0" y="0"/>
                      </a:lnTo>
                      <a:lnTo>
                        <a:pt x="10" y="0"/>
                      </a:lnTo>
                      <a:lnTo>
                        <a:pt x="10" y="10"/>
                      </a:lnTo>
                      <a:lnTo>
                        <a:pt x="19" y="1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3" name="Freeform 1712"/>
                <p:cNvSpPr>
                  <a:spLocks noEditPoints="1"/>
                </p:cNvSpPr>
                <p:nvPr/>
              </p:nvSpPr>
              <p:spPr bwMode="auto">
                <a:xfrm>
                  <a:off x="3690938" y="2649538"/>
                  <a:ext cx="15875" cy="1774825"/>
                </a:xfrm>
                <a:custGeom>
                  <a:avLst/>
                  <a:gdLst>
                    <a:gd name="T0" fmla="*/ 0 w 10"/>
                    <a:gd name="T1" fmla="*/ 1118 h 1118"/>
                    <a:gd name="T2" fmla="*/ 10 w 10"/>
                    <a:gd name="T3" fmla="*/ 1089 h 1118"/>
                    <a:gd name="T4" fmla="*/ 10 w 10"/>
                    <a:gd name="T5" fmla="*/ 1061 h 1118"/>
                    <a:gd name="T6" fmla="*/ 0 w 10"/>
                    <a:gd name="T7" fmla="*/ 1032 h 1118"/>
                    <a:gd name="T8" fmla="*/ 10 w 10"/>
                    <a:gd name="T9" fmla="*/ 1061 h 1118"/>
                    <a:gd name="T10" fmla="*/ 0 w 10"/>
                    <a:gd name="T11" fmla="*/ 1004 h 1118"/>
                    <a:gd name="T12" fmla="*/ 10 w 10"/>
                    <a:gd name="T13" fmla="*/ 975 h 1118"/>
                    <a:gd name="T14" fmla="*/ 10 w 10"/>
                    <a:gd name="T15" fmla="*/ 944 h 1118"/>
                    <a:gd name="T16" fmla="*/ 0 w 10"/>
                    <a:gd name="T17" fmla="*/ 916 h 1118"/>
                    <a:gd name="T18" fmla="*/ 10 w 10"/>
                    <a:gd name="T19" fmla="*/ 944 h 1118"/>
                    <a:gd name="T20" fmla="*/ 0 w 10"/>
                    <a:gd name="T21" fmla="*/ 887 h 1118"/>
                    <a:gd name="T22" fmla="*/ 10 w 10"/>
                    <a:gd name="T23" fmla="*/ 859 h 1118"/>
                    <a:gd name="T24" fmla="*/ 10 w 10"/>
                    <a:gd name="T25" fmla="*/ 830 h 1118"/>
                    <a:gd name="T26" fmla="*/ 0 w 10"/>
                    <a:gd name="T27" fmla="*/ 802 h 1118"/>
                    <a:gd name="T28" fmla="*/ 10 w 10"/>
                    <a:gd name="T29" fmla="*/ 830 h 1118"/>
                    <a:gd name="T30" fmla="*/ 0 w 10"/>
                    <a:gd name="T31" fmla="*/ 773 h 1118"/>
                    <a:gd name="T32" fmla="*/ 10 w 10"/>
                    <a:gd name="T33" fmla="*/ 745 h 1118"/>
                    <a:gd name="T34" fmla="*/ 10 w 10"/>
                    <a:gd name="T35" fmla="*/ 716 h 1118"/>
                    <a:gd name="T36" fmla="*/ 0 w 10"/>
                    <a:gd name="T37" fmla="*/ 688 h 1118"/>
                    <a:gd name="T38" fmla="*/ 10 w 10"/>
                    <a:gd name="T39" fmla="*/ 716 h 1118"/>
                    <a:gd name="T40" fmla="*/ 0 w 10"/>
                    <a:gd name="T41" fmla="*/ 659 h 1118"/>
                    <a:gd name="T42" fmla="*/ 10 w 10"/>
                    <a:gd name="T43" fmla="*/ 631 h 1118"/>
                    <a:gd name="T44" fmla="*/ 10 w 10"/>
                    <a:gd name="T45" fmla="*/ 603 h 1118"/>
                    <a:gd name="T46" fmla="*/ 0 w 10"/>
                    <a:gd name="T47" fmla="*/ 574 h 1118"/>
                    <a:gd name="T48" fmla="*/ 10 w 10"/>
                    <a:gd name="T49" fmla="*/ 603 h 1118"/>
                    <a:gd name="T50" fmla="*/ 0 w 10"/>
                    <a:gd name="T51" fmla="*/ 546 h 1118"/>
                    <a:gd name="T52" fmla="*/ 10 w 10"/>
                    <a:gd name="T53" fmla="*/ 517 h 1118"/>
                    <a:gd name="T54" fmla="*/ 10 w 10"/>
                    <a:gd name="T55" fmla="*/ 486 h 1118"/>
                    <a:gd name="T56" fmla="*/ 0 w 10"/>
                    <a:gd name="T57" fmla="*/ 458 h 1118"/>
                    <a:gd name="T58" fmla="*/ 10 w 10"/>
                    <a:gd name="T59" fmla="*/ 486 h 1118"/>
                    <a:gd name="T60" fmla="*/ 0 w 10"/>
                    <a:gd name="T61" fmla="*/ 429 h 1118"/>
                    <a:gd name="T62" fmla="*/ 10 w 10"/>
                    <a:gd name="T63" fmla="*/ 401 h 1118"/>
                    <a:gd name="T64" fmla="*/ 10 w 10"/>
                    <a:gd name="T65" fmla="*/ 372 h 1118"/>
                    <a:gd name="T66" fmla="*/ 0 w 10"/>
                    <a:gd name="T67" fmla="*/ 344 h 1118"/>
                    <a:gd name="T68" fmla="*/ 10 w 10"/>
                    <a:gd name="T69" fmla="*/ 372 h 1118"/>
                    <a:gd name="T70" fmla="*/ 0 w 10"/>
                    <a:gd name="T71" fmla="*/ 315 h 1118"/>
                    <a:gd name="T72" fmla="*/ 10 w 10"/>
                    <a:gd name="T73" fmla="*/ 287 h 1118"/>
                    <a:gd name="T74" fmla="*/ 10 w 10"/>
                    <a:gd name="T75" fmla="*/ 258 h 1118"/>
                    <a:gd name="T76" fmla="*/ 0 w 10"/>
                    <a:gd name="T77" fmla="*/ 230 h 1118"/>
                    <a:gd name="T78" fmla="*/ 10 w 10"/>
                    <a:gd name="T79" fmla="*/ 258 h 1118"/>
                    <a:gd name="T80" fmla="*/ 0 w 10"/>
                    <a:gd name="T81" fmla="*/ 201 h 1118"/>
                    <a:gd name="T82" fmla="*/ 10 w 10"/>
                    <a:gd name="T83" fmla="*/ 173 h 1118"/>
                    <a:gd name="T84" fmla="*/ 10 w 10"/>
                    <a:gd name="T85" fmla="*/ 144 h 1118"/>
                    <a:gd name="T86" fmla="*/ 0 w 10"/>
                    <a:gd name="T87" fmla="*/ 116 h 1118"/>
                    <a:gd name="T88" fmla="*/ 10 w 10"/>
                    <a:gd name="T89" fmla="*/ 144 h 1118"/>
                    <a:gd name="T90" fmla="*/ 0 w 10"/>
                    <a:gd name="T91" fmla="*/ 87 h 1118"/>
                    <a:gd name="T92" fmla="*/ 10 w 10"/>
                    <a:gd name="T93" fmla="*/ 57 h 1118"/>
                    <a:gd name="T94" fmla="*/ 10 w 10"/>
                    <a:gd name="T95" fmla="*/ 28 h 1118"/>
                    <a:gd name="T96" fmla="*/ 0 w 10"/>
                    <a:gd name="T97" fmla="*/ 0 h 1118"/>
                    <a:gd name="T98" fmla="*/ 10 w 10"/>
                    <a:gd name="T99" fmla="*/ 28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 h="1118">
                      <a:moveTo>
                        <a:pt x="10" y="1118"/>
                      </a:moveTo>
                      <a:lnTo>
                        <a:pt x="0" y="1118"/>
                      </a:lnTo>
                      <a:lnTo>
                        <a:pt x="0" y="1089"/>
                      </a:lnTo>
                      <a:lnTo>
                        <a:pt x="10" y="1089"/>
                      </a:lnTo>
                      <a:lnTo>
                        <a:pt x="10" y="1118"/>
                      </a:lnTo>
                      <a:close/>
                      <a:moveTo>
                        <a:pt x="10" y="1061"/>
                      </a:moveTo>
                      <a:lnTo>
                        <a:pt x="0" y="1061"/>
                      </a:lnTo>
                      <a:lnTo>
                        <a:pt x="0" y="1032"/>
                      </a:lnTo>
                      <a:lnTo>
                        <a:pt x="10" y="1032"/>
                      </a:lnTo>
                      <a:lnTo>
                        <a:pt x="10" y="1061"/>
                      </a:lnTo>
                      <a:close/>
                      <a:moveTo>
                        <a:pt x="10" y="1004"/>
                      </a:moveTo>
                      <a:lnTo>
                        <a:pt x="0" y="1004"/>
                      </a:lnTo>
                      <a:lnTo>
                        <a:pt x="0" y="975"/>
                      </a:lnTo>
                      <a:lnTo>
                        <a:pt x="10" y="975"/>
                      </a:lnTo>
                      <a:lnTo>
                        <a:pt x="10" y="1004"/>
                      </a:lnTo>
                      <a:close/>
                      <a:moveTo>
                        <a:pt x="10" y="944"/>
                      </a:moveTo>
                      <a:lnTo>
                        <a:pt x="0" y="944"/>
                      </a:lnTo>
                      <a:lnTo>
                        <a:pt x="0" y="916"/>
                      </a:lnTo>
                      <a:lnTo>
                        <a:pt x="10" y="916"/>
                      </a:lnTo>
                      <a:lnTo>
                        <a:pt x="10" y="944"/>
                      </a:lnTo>
                      <a:close/>
                      <a:moveTo>
                        <a:pt x="10" y="887"/>
                      </a:moveTo>
                      <a:lnTo>
                        <a:pt x="0" y="887"/>
                      </a:lnTo>
                      <a:lnTo>
                        <a:pt x="0" y="859"/>
                      </a:lnTo>
                      <a:lnTo>
                        <a:pt x="10" y="859"/>
                      </a:lnTo>
                      <a:lnTo>
                        <a:pt x="10" y="887"/>
                      </a:lnTo>
                      <a:close/>
                      <a:moveTo>
                        <a:pt x="10" y="830"/>
                      </a:moveTo>
                      <a:lnTo>
                        <a:pt x="0" y="830"/>
                      </a:lnTo>
                      <a:lnTo>
                        <a:pt x="0" y="802"/>
                      </a:lnTo>
                      <a:lnTo>
                        <a:pt x="10" y="802"/>
                      </a:lnTo>
                      <a:lnTo>
                        <a:pt x="10" y="830"/>
                      </a:lnTo>
                      <a:close/>
                      <a:moveTo>
                        <a:pt x="10" y="773"/>
                      </a:moveTo>
                      <a:lnTo>
                        <a:pt x="0" y="773"/>
                      </a:lnTo>
                      <a:lnTo>
                        <a:pt x="0" y="745"/>
                      </a:lnTo>
                      <a:lnTo>
                        <a:pt x="10" y="745"/>
                      </a:lnTo>
                      <a:lnTo>
                        <a:pt x="10" y="773"/>
                      </a:lnTo>
                      <a:close/>
                      <a:moveTo>
                        <a:pt x="10" y="716"/>
                      </a:moveTo>
                      <a:lnTo>
                        <a:pt x="0" y="716"/>
                      </a:lnTo>
                      <a:lnTo>
                        <a:pt x="0" y="688"/>
                      </a:lnTo>
                      <a:lnTo>
                        <a:pt x="10" y="688"/>
                      </a:lnTo>
                      <a:lnTo>
                        <a:pt x="10" y="716"/>
                      </a:lnTo>
                      <a:close/>
                      <a:moveTo>
                        <a:pt x="10" y="659"/>
                      </a:moveTo>
                      <a:lnTo>
                        <a:pt x="0" y="659"/>
                      </a:lnTo>
                      <a:lnTo>
                        <a:pt x="0" y="631"/>
                      </a:lnTo>
                      <a:lnTo>
                        <a:pt x="10" y="631"/>
                      </a:lnTo>
                      <a:lnTo>
                        <a:pt x="10" y="659"/>
                      </a:lnTo>
                      <a:close/>
                      <a:moveTo>
                        <a:pt x="10" y="603"/>
                      </a:moveTo>
                      <a:lnTo>
                        <a:pt x="0" y="603"/>
                      </a:lnTo>
                      <a:lnTo>
                        <a:pt x="0" y="574"/>
                      </a:lnTo>
                      <a:lnTo>
                        <a:pt x="10" y="574"/>
                      </a:lnTo>
                      <a:lnTo>
                        <a:pt x="10" y="603"/>
                      </a:lnTo>
                      <a:close/>
                      <a:moveTo>
                        <a:pt x="10" y="546"/>
                      </a:moveTo>
                      <a:lnTo>
                        <a:pt x="0" y="546"/>
                      </a:lnTo>
                      <a:lnTo>
                        <a:pt x="0" y="517"/>
                      </a:lnTo>
                      <a:lnTo>
                        <a:pt x="10" y="517"/>
                      </a:lnTo>
                      <a:lnTo>
                        <a:pt x="10" y="546"/>
                      </a:lnTo>
                      <a:close/>
                      <a:moveTo>
                        <a:pt x="10" y="486"/>
                      </a:moveTo>
                      <a:lnTo>
                        <a:pt x="0" y="486"/>
                      </a:lnTo>
                      <a:lnTo>
                        <a:pt x="0" y="458"/>
                      </a:lnTo>
                      <a:lnTo>
                        <a:pt x="10" y="458"/>
                      </a:lnTo>
                      <a:lnTo>
                        <a:pt x="10" y="486"/>
                      </a:lnTo>
                      <a:close/>
                      <a:moveTo>
                        <a:pt x="10" y="429"/>
                      </a:moveTo>
                      <a:lnTo>
                        <a:pt x="0" y="429"/>
                      </a:lnTo>
                      <a:lnTo>
                        <a:pt x="0" y="401"/>
                      </a:lnTo>
                      <a:lnTo>
                        <a:pt x="10" y="401"/>
                      </a:lnTo>
                      <a:lnTo>
                        <a:pt x="10" y="429"/>
                      </a:lnTo>
                      <a:close/>
                      <a:moveTo>
                        <a:pt x="10" y="372"/>
                      </a:moveTo>
                      <a:lnTo>
                        <a:pt x="0" y="372"/>
                      </a:lnTo>
                      <a:lnTo>
                        <a:pt x="0" y="344"/>
                      </a:lnTo>
                      <a:lnTo>
                        <a:pt x="10" y="344"/>
                      </a:lnTo>
                      <a:lnTo>
                        <a:pt x="10" y="372"/>
                      </a:lnTo>
                      <a:close/>
                      <a:moveTo>
                        <a:pt x="10" y="315"/>
                      </a:moveTo>
                      <a:lnTo>
                        <a:pt x="0" y="315"/>
                      </a:lnTo>
                      <a:lnTo>
                        <a:pt x="0" y="287"/>
                      </a:lnTo>
                      <a:lnTo>
                        <a:pt x="10" y="287"/>
                      </a:lnTo>
                      <a:lnTo>
                        <a:pt x="10" y="315"/>
                      </a:lnTo>
                      <a:close/>
                      <a:moveTo>
                        <a:pt x="10" y="258"/>
                      </a:moveTo>
                      <a:lnTo>
                        <a:pt x="0" y="258"/>
                      </a:lnTo>
                      <a:lnTo>
                        <a:pt x="0" y="230"/>
                      </a:lnTo>
                      <a:lnTo>
                        <a:pt x="10" y="230"/>
                      </a:lnTo>
                      <a:lnTo>
                        <a:pt x="10" y="258"/>
                      </a:lnTo>
                      <a:close/>
                      <a:moveTo>
                        <a:pt x="10" y="201"/>
                      </a:moveTo>
                      <a:lnTo>
                        <a:pt x="0" y="201"/>
                      </a:lnTo>
                      <a:lnTo>
                        <a:pt x="0" y="173"/>
                      </a:lnTo>
                      <a:lnTo>
                        <a:pt x="10" y="173"/>
                      </a:lnTo>
                      <a:lnTo>
                        <a:pt x="10" y="201"/>
                      </a:lnTo>
                      <a:close/>
                      <a:moveTo>
                        <a:pt x="10" y="144"/>
                      </a:moveTo>
                      <a:lnTo>
                        <a:pt x="0" y="144"/>
                      </a:lnTo>
                      <a:lnTo>
                        <a:pt x="0" y="116"/>
                      </a:lnTo>
                      <a:lnTo>
                        <a:pt x="10" y="116"/>
                      </a:lnTo>
                      <a:lnTo>
                        <a:pt x="10" y="144"/>
                      </a:lnTo>
                      <a:close/>
                      <a:moveTo>
                        <a:pt x="10" y="87"/>
                      </a:moveTo>
                      <a:lnTo>
                        <a:pt x="0" y="87"/>
                      </a:lnTo>
                      <a:lnTo>
                        <a:pt x="0" y="57"/>
                      </a:lnTo>
                      <a:lnTo>
                        <a:pt x="10" y="57"/>
                      </a:lnTo>
                      <a:lnTo>
                        <a:pt x="10" y="87"/>
                      </a:lnTo>
                      <a:close/>
                      <a:moveTo>
                        <a:pt x="10" y="28"/>
                      </a:moveTo>
                      <a:lnTo>
                        <a:pt x="0" y="28"/>
                      </a:lnTo>
                      <a:lnTo>
                        <a:pt x="0" y="0"/>
                      </a:lnTo>
                      <a:lnTo>
                        <a:pt x="10" y="0"/>
                      </a:lnTo>
                      <a:lnTo>
                        <a:pt x="10" y="28"/>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4" name="Freeform 1713"/>
                <p:cNvSpPr/>
                <p:nvPr/>
              </p:nvSpPr>
              <p:spPr bwMode="auto">
                <a:xfrm>
                  <a:off x="3690938" y="2573338"/>
                  <a:ext cx="30163" cy="30163"/>
                </a:xfrm>
                <a:custGeom>
                  <a:avLst/>
                  <a:gdLst>
                    <a:gd name="T0" fmla="*/ 10 w 19"/>
                    <a:gd name="T1" fmla="*/ 19 h 19"/>
                    <a:gd name="T2" fmla="*/ 0 w 19"/>
                    <a:gd name="T3" fmla="*/ 19 h 19"/>
                    <a:gd name="T4" fmla="*/ 0 w 19"/>
                    <a:gd name="T5" fmla="*/ 0 h 19"/>
                    <a:gd name="T6" fmla="*/ 19 w 19"/>
                    <a:gd name="T7" fmla="*/ 0 h 19"/>
                    <a:gd name="T8" fmla="*/ 19 w 19"/>
                    <a:gd name="T9" fmla="*/ 10 h 19"/>
                    <a:gd name="T10" fmla="*/ 10 w 19"/>
                    <a:gd name="T11" fmla="*/ 10 h 19"/>
                    <a:gd name="T12" fmla="*/ 10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0" y="19"/>
                      </a:moveTo>
                      <a:lnTo>
                        <a:pt x="0" y="19"/>
                      </a:lnTo>
                      <a:lnTo>
                        <a:pt x="0" y="0"/>
                      </a:lnTo>
                      <a:lnTo>
                        <a:pt x="19" y="0"/>
                      </a:lnTo>
                      <a:lnTo>
                        <a:pt x="19" y="10"/>
                      </a:lnTo>
                      <a:lnTo>
                        <a:pt x="10" y="10"/>
                      </a:lnTo>
                      <a:lnTo>
                        <a:pt x="10"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5" name="Rectangle 1714"/>
                <p:cNvSpPr>
                  <a:spLocks noChangeArrowheads="1"/>
                </p:cNvSpPr>
                <p:nvPr/>
              </p:nvSpPr>
              <p:spPr bwMode="auto">
                <a:xfrm>
                  <a:off x="8377238"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6" name="Rectangle 1715"/>
                <p:cNvSpPr>
                  <a:spLocks noChangeArrowheads="1"/>
                </p:cNvSpPr>
                <p:nvPr/>
              </p:nvSpPr>
              <p:spPr bwMode="auto">
                <a:xfrm>
                  <a:off x="82867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7" name="Rectangle 1716"/>
                <p:cNvSpPr>
                  <a:spLocks noChangeArrowheads="1"/>
                </p:cNvSpPr>
                <p:nvPr/>
              </p:nvSpPr>
              <p:spPr bwMode="auto">
                <a:xfrm>
                  <a:off x="8196263"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8" name="Rectangle 1717"/>
                <p:cNvSpPr>
                  <a:spLocks noChangeArrowheads="1"/>
                </p:cNvSpPr>
                <p:nvPr/>
              </p:nvSpPr>
              <p:spPr bwMode="auto">
                <a:xfrm>
                  <a:off x="81057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9" name="Rectangle 1718"/>
                <p:cNvSpPr>
                  <a:spLocks noChangeArrowheads="1"/>
                </p:cNvSpPr>
                <p:nvPr/>
              </p:nvSpPr>
              <p:spPr bwMode="auto">
                <a:xfrm>
                  <a:off x="8016875"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0" name="Rectangle 1719"/>
                <p:cNvSpPr>
                  <a:spLocks noChangeArrowheads="1"/>
                </p:cNvSpPr>
                <p:nvPr/>
              </p:nvSpPr>
              <p:spPr bwMode="auto">
                <a:xfrm>
                  <a:off x="79263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1" name="Rectangle 1720"/>
                <p:cNvSpPr>
                  <a:spLocks noChangeArrowheads="1"/>
                </p:cNvSpPr>
                <p:nvPr/>
              </p:nvSpPr>
              <p:spPr bwMode="auto">
                <a:xfrm>
                  <a:off x="783590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2" name="Rectangle 1721"/>
                <p:cNvSpPr>
                  <a:spLocks noChangeArrowheads="1"/>
                </p:cNvSpPr>
                <p:nvPr/>
              </p:nvSpPr>
              <p:spPr bwMode="auto">
                <a:xfrm>
                  <a:off x="7745413"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3" name="Rectangle 1722"/>
                <p:cNvSpPr>
                  <a:spLocks noChangeArrowheads="1"/>
                </p:cNvSpPr>
                <p:nvPr/>
              </p:nvSpPr>
              <p:spPr bwMode="auto">
                <a:xfrm>
                  <a:off x="765492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4" name="Rectangle 1723"/>
                <p:cNvSpPr>
                  <a:spLocks noChangeArrowheads="1"/>
                </p:cNvSpPr>
                <p:nvPr/>
              </p:nvSpPr>
              <p:spPr bwMode="auto">
                <a:xfrm>
                  <a:off x="75644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5" name="Rectangle 1724"/>
                <p:cNvSpPr>
                  <a:spLocks noChangeArrowheads="1"/>
                </p:cNvSpPr>
                <p:nvPr/>
              </p:nvSpPr>
              <p:spPr bwMode="auto">
                <a:xfrm>
                  <a:off x="74755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6" name="Rectangle 1725"/>
                <p:cNvSpPr>
                  <a:spLocks noChangeArrowheads="1"/>
                </p:cNvSpPr>
                <p:nvPr/>
              </p:nvSpPr>
              <p:spPr bwMode="auto">
                <a:xfrm>
                  <a:off x="73850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7" name="Rectangle 1726"/>
                <p:cNvSpPr>
                  <a:spLocks noChangeArrowheads="1"/>
                </p:cNvSpPr>
                <p:nvPr/>
              </p:nvSpPr>
              <p:spPr bwMode="auto">
                <a:xfrm>
                  <a:off x="72945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8" name="Rectangle 1727"/>
                <p:cNvSpPr>
                  <a:spLocks noChangeArrowheads="1"/>
                </p:cNvSpPr>
                <p:nvPr/>
              </p:nvSpPr>
              <p:spPr bwMode="auto">
                <a:xfrm>
                  <a:off x="7200900"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9" name="Rectangle 1728"/>
                <p:cNvSpPr>
                  <a:spLocks noChangeArrowheads="1"/>
                </p:cNvSpPr>
                <p:nvPr/>
              </p:nvSpPr>
              <p:spPr bwMode="auto">
                <a:xfrm>
                  <a:off x="711041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0" name="Rectangle 1729"/>
                <p:cNvSpPr>
                  <a:spLocks noChangeArrowheads="1"/>
                </p:cNvSpPr>
                <p:nvPr/>
              </p:nvSpPr>
              <p:spPr bwMode="auto">
                <a:xfrm>
                  <a:off x="701992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1" name="Rectangle 1730"/>
                <p:cNvSpPr>
                  <a:spLocks noChangeArrowheads="1"/>
                </p:cNvSpPr>
                <p:nvPr/>
              </p:nvSpPr>
              <p:spPr bwMode="auto">
                <a:xfrm>
                  <a:off x="69294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2" name="Rectangle 1731"/>
                <p:cNvSpPr>
                  <a:spLocks noChangeArrowheads="1"/>
                </p:cNvSpPr>
                <p:nvPr/>
              </p:nvSpPr>
              <p:spPr bwMode="auto">
                <a:xfrm>
                  <a:off x="68405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3" name="Rectangle 1732"/>
                <p:cNvSpPr>
                  <a:spLocks noChangeArrowheads="1"/>
                </p:cNvSpPr>
                <p:nvPr/>
              </p:nvSpPr>
              <p:spPr bwMode="auto">
                <a:xfrm>
                  <a:off x="67500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4" name="Rectangle 1733"/>
                <p:cNvSpPr>
                  <a:spLocks noChangeArrowheads="1"/>
                </p:cNvSpPr>
                <p:nvPr/>
              </p:nvSpPr>
              <p:spPr bwMode="auto">
                <a:xfrm>
                  <a:off x="66595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5" name="Rectangle 1734"/>
                <p:cNvSpPr>
                  <a:spLocks noChangeArrowheads="1"/>
                </p:cNvSpPr>
                <p:nvPr/>
              </p:nvSpPr>
              <p:spPr bwMode="auto">
                <a:xfrm>
                  <a:off x="65690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6" name="Rectangle 1735"/>
                <p:cNvSpPr>
                  <a:spLocks noChangeArrowheads="1"/>
                </p:cNvSpPr>
                <p:nvPr/>
              </p:nvSpPr>
              <p:spPr bwMode="auto">
                <a:xfrm>
                  <a:off x="64785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7" name="Rectangle 1736"/>
                <p:cNvSpPr>
                  <a:spLocks noChangeArrowheads="1"/>
                </p:cNvSpPr>
                <p:nvPr/>
              </p:nvSpPr>
              <p:spPr bwMode="auto">
                <a:xfrm>
                  <a:off x="63896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8" name="Rectangle 1737"/>
                <p:cNvSpPr>
                  <a:spLocks noChangeArrowheads="1"/>
                </p:cNvSpPr>
                <p:nvPr/>
              </p:nvSpPr>
              <p:spPr bwMode="auto">
                <a:xfrm>
                  <a:off x="52133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9" name="Rectangle 1738"/>
                <p:cNvSpPr>
                  <a:spLocks noChangeArrowheads="1"/>
                </p:cNvSpPr>
                <p:nvPr/>
              </p:nvSpPr>
              <p:spPr bwMode="auto">
                <a:xfrm>
                  <a:off x="49418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0" name="Rectangle 1739"/>
                <p:cNvSpPr>
                  <a:spLocks noChangeArrowheads="1"/>
                </p:cNvSpPr>
                <p:nvPr/>
              </p:nvSpPr>
              <p:spPr bwMode="auto">
                <a:xfrm>
                  <a:off x="4848225"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1" name="Rectangle 1740"/>
                <p:cNvSpPr>
                  <a:spLocks noChangeArrowheads="1"/>
                </p:cNvSpPr>
                <p:nvPr/>
              </p:nvSpPr>
              <p:spPr bwMode="auto">
                <a:xfrm>
                  <a:off x="47577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2" name="Rectangle 1741"/>
                <p:cNvSpPr>
                  <a:spLocks noChangeArrowheads="1"/>
                </p:cNvSpPr>
                <p:nvPr/>
              </p:nvSpPr>
              <p:spPr bwMode="auto">
                <a:xfrm>
                  <a:off x="46688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3" name="Rectangle 1742"/>
                <p:cNvSpPr>
                  <a:spLocks noChangeArrowheads="1"/>
                </p:cNvSpPr>
                <p:nvPr/>
              </p:nvSpPr>
              <p:spPr bwMode="auto">
                <a:xfrm>
                  <a:off x="45783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4" name="Rectangle 1743"/>
                <p:cNvSpPr>
                  <a:spLocks noChangeArrowheads="1"/>
                </p:cNvSpPr>
                <p:nvPr/>
              </p:nvSpPr>
              <p:spPr bwMode="auto">
                <a:xfrm>
                  <a:off x="44878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5" name="Rectangle 1744"/>
                <p:cNvSpPr>
                  <a:spLocks noChangeArrowheads="1"/>
                </p:cNvSpPr>
                <p:nvPr/>
              </p:nvSpPr>
              <p:spPr bwMode="auto">
                <a:xfrm>
                  <a:off x="43973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6" name="Rectangle 1745"/>
                <p:cNvSpPr>
                  <a:spLocks noChangeArrowheads="1"/>
                </p:cNvSpPr>
                <p:nvPr/>
              </p:nvSpPr>
              <p:spPr bwMode="auto">
                <a:xfrm>
                  <a:off x="43068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7" name="Rectangle 1746"/>
                <p:cNvSpPr>
                  <a:spLocks noChangeArrowheads="1"/>
                </p:cNvSpPr>
                <p:nvPr/>
              </p:nvSpPr>
              <p:spPr bwMode="auto">
                <a:xfrm>
                  <a:off x="42179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8" name="Rectangle 1747"/>
                <p:cNvSpPr>
                  <a:spLocks noChangeArrowheads="1"/>
                </p:cNvSpPr>
                <p:nvPr/>
              </p:nvSpPr>
              <p:spPr bwMode="auto">
                <a:xfrm>
                  <a:off x="412750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9" name="Rectangle 1748"/>
                <p:cNvSpPr>
                  <a:spLocks noChangeArrowheads="1"/>
                </p:cNvSpPr>
                <p:nvPr/>
              </p:nvSpPr>
              <p:spPr bwMode="auto">
                <a:xfrm>
                  <a:off x="403701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0" name="Rectangle 1749"/>
                <p:cNvSpPr>
                  <a:spLocks noChangeArrowheads="1"/>
                </p:cNvSpPr>
                <p:nvPr/>
              </p:nvSpPr>
              <p:spPr bwMode="auto">
                <a:xfrm>
                  <a:off x="3946525"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1" name="Rectangle 1750"/>
                <p:cNvSpPr>
                  <a:spLocks noChangeArrowheads="1"/>
                </p:cNvSpPr>
                <p:nvPr/>
              </p:nvSpPr>
              <p:spPr bwMode="auto">
                <a:xfrm>
                  <a:off x="38560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2" name="Rectangle 1751"/>
                <p:cNvSpPr>
                  <a:spLocks noChangeArrowheads="1"/>
                </p:cNvSpPr>
                <p:nvPr/>
              </p:nvSpPr>
              <p:spPr bwMode="auto">
                <a:xfrm>
                  <a:off x="3765550"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3" name="Freeform 1752"/>
                <p:cNvSpPr/>
                <p:nvPr/>
              </p:nvSpPr>
              <p:spPr bwMode="auto">
                <a:xfrm>
                  <a:off x="8470900" y="2573338"/>
                  <a:ext cx="30163" cy="30163"/>
                </a:xfrm>
                <a:custGeom>
                  <a:avLst/>
                  <a:gdLst>
                    <a:gd name="T0" fmla="*/ 19 w 19"/>
                    <a:gd name="T1" fmla="*/ 19 h 19"/>
                    <a:gd name="T2" fmla="*/ 9 w 19"/>
                    <a:gd name="T3" fmla="*/ 19 h 19"/>
                    <a:gd name="T4" fmla="*/ 9 w 19"/>
                    <a:gd name="T5" fmla="*/ 10 h 19"/>
                    <a:gd name="T6" fmla="*/ 0 w 19"/>
                    <a:gd name="T7" fmla="*/ 10 h 19"/>
                    <a:gd name="T8" fmla="*/ 0 w 19"/>
                    <a:gd name="T9" fmla="*/ 0 h 19"/>
                    <a:gd name="T10" fmla="*/ 19 w 19"/>
                    <a:gd name="T11" fmla="*/ 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9" y="19"/>
                      </a:lnTo>
                      <a:lnTo>
                        <a:pt x="9" y="10"/>
                      </a:lnTo>
                      <a:lnTo>
                        <a:pt x="0" y="10"/>
                      </a:lnTo>
                      <a:lnTo>
                        <a:pt x="0" y="0"/>
                      </a:lnTo>
                      <a:lnTo>
                        <a:pt x="19" y="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4" name="Freeform 1753"/>
                <p:cNvSpPr>
                  <a:spLocks noEditPoints="1"/>
                </p:cNvSpPr>
                <p:nvPr/>
              </p:nvSpPr>
              <p:spPr bwMode="auto">
                <a:xfrm>
                  <a:off x="8242740" y="2649661"/>
                  <a:ext cx="258024" cy="1775002"/>
                </a:xfrm>
                <a:custGeom>
                  <a:avLst/>
                  <a:gdLst>
                    <a:gd name="T0" fmla="*/ 0 w 10"/>
                    <a:gd name="T1" fmla="*/ 1118 h 1118"/>
                    <a:gd name="T2" fmla="*/ 10 w 10"/>
                    <a:gd name="T3" fmla="*/ 1089 h 1118"/>
                    <a:gd name="T4" fmla="*/ 10 w 10"/>
                    <a:gd name="T5" fmla="*/ 1061 h 1118"/>
                    <a:gd name="T6" fmla="*/ 0 w 10"/>
                    <a:gd name="T7" fmla="*/ 1032 h 1118"/>
                    <a:gd name="T8" fmla="*/ 10 w 10"/>
                    <a:gd name="T9" fmla="*/ 1061 h 1118"/>
                    <a:gd name="T10" fmla="*/ 0 w 10"/>
                    <a:gd name="T11" fmla="*/ 1004 h 1118"/>
                    <a:gd name="T12" fmla="*/ 10 w 10"/>
                    <a:gd name="T13" fmla="*/ 975 h 1118"/>
                    <a:gd name="T14" fmla="*/ 10 w 10"/>
                    <a:gd name="T15" fmla="*/ 944 h 1118"/>
                    <a:gd name="T16" fmla="*/ 0 w 10"/>
                    <a:gd name="T17" fmla="*/ 916 h 1118"/>
                    <a:gd name="T18" fmla="*/ 10 w 10"/>
                    <a:gd name="T19" fmla="*/ 944 h 1118"/>
                    <a:gd name="T20" fmla="*/ 0 w 10"/>
                    <a:gd name="T21" fmla="*/ 887 h 1118"/>
                    <a:gd name="T22" fmla="*/ 10 w 10"/>
                    <a:gd name="T23" fmla="*/ 859 h 1118"/>
                    <a:gd name="T24" fmla="*/ 10 w 10"/>
                    <a:gd name="T25" fmla="*/ 830 h 1118"/>
                    <a:gd name="T26" fmla="*/ 0 w 10"/>
                    <a:gd name="T27" fmla="*/ 802 h 1118"/>
                    <a:gd name="T28" fmla="*/ 10 w 10"/>
                    <a:gd name="T29" fmla="*/ 830 h 1118"/>
                    <a:gd name="T30" fmla="*/ 0 w 10"/>
                    <a:gd name="T31" fmla="*/ 773 h 1118"/>
                    <a:gd name="T32" fmla="*/ 10 w 10"/>
                    <a:gd name="T33" fmla="*/ 745 h 1118"/>
                    <a:gd name="T34" fmla="*/ 10 w 10"/>
                    <a:gd name="T35" fmla="*/ 716 h 1118"/>
                    <a:gd name="T36" fmla="*/ 0 w 10"/>
                    <a:gd name="T37" fmla="*/ 688 h 1118"/>
                    <a:gd name="T38" fmla="*/ 10 w 10"/>
                    <a:gd name="T39" fmla="*/ 716 h 1118"/>
                    <a:gd name="T40" fmla="*/ 0 w 10"/>
                    <a:gd name="T41" fmla="*/ 659 h 1118"/>
                    <a:gd name="T42" fmla="*/ 10 w 10"/>
                    <a:gd name="T43" fmla="*/ 631 h 1118"/>
                    <a:gd name="T44" fmla="*/ 10 w 10"/>
                    <a:gd name="T45" fmla="*/ 603 h 1118"/>
                    <a:gd name="T46" fmla="*/ 0 w 10"/>
                    <a:gd name="T47" fmla="*/ 574 h 1118"/>
                    <a:gd name="T48" fmla="*/ 10 w 10"/>
                    <a:gd name="T49" fmla="*/ 603 h 1118"/>
                    <a:gd name="T50" fmla="*/ 0 w 10"/>
                    <a:gd name="T51" fmla="*/ 546 h 1118"/>
                    <a:gd name="T52" fmla="*/ 10 w 10"/>
                    <a:gd name="T53" fmla="*/ 517 h 1118"/>
                    <a:gd name="T54" fmla="*/ 10 w 10"/>
                    <a:gd name="T55" fmla="*/ 486 h 1118"/>
                    <a:gd name="T56" fmla="*/ 0 w 10"/>
                    <a:gd name="T57" fmla="*/ 458 h 1118"/>
                    <a:gd name="T58" fmla="*/ 10 w 10"/>
                    <a:gd name="T59" fmla="*/ 486 h 1118"/>
                    <a:gd name="T60" fmla="*/ 0 w 10"/>
                    <a:gd name="T61" fmla="*/ 429 h 1118"/>
                    <a:gd name="T62" fmla="*/ 10 w 10"/>
                    <a:gd name="T63" fmla="*/ 401 h 1118"/>
                    <a:gd name="T64" fmla="*/ 10 w 10"/>
                    <a:gd name="T65" fmla="*/ 372 h 1118"/>
                    <a:gd name="T66" fmla="*/ 0 w 10"/>
                    <a:gd name="T67" fmla="*/ 344 h 1118"/>
                    <a:gd name="T68" fmla="*/ 10 w 10"/>
                    <a:gd name="T69" fmla="*/ 372 h 1118"/>
                    <a:gd name="T70" fmla="*/ 0 w 10"/>
                    <a:gd name="T71" fmla="*/ 315 h 1118"/>
                    <a:gd name="T72" fmla="*/ 10 w 10"/>
                    <a:gd name="T73" fmla="*/ 287 h 1118"/>
                    <a:gd name="T74" fmla="*/ 10 w 10"/>
                    <a:gd name="T75" fmla="*/ 258 h 1118"/>
                    <a:gd name="T76" fmla="*/ 0 w 10"/>
                    <a:gd name="T77" fmla="*/ 230 h 1118"/>
                    <a:gd name="T78" fmla="*/ 10 w 10"/>
                    <a:gd name="T79" fmla="*/ 258 h 1118"/>
                    <a:gd name="T80" fmla="*/ 0 w 10"/>
                    <a:gd name="T81" fmla="*/ 201 h 1118"/>
                    <a:gd name="T82" fmla="*/ 10 w 10"/>
                    <a:gd name="T83" fmla="*/ 173 h 1118"/>
                    <a:gd name="T84" fmla="*/ 10 w 10"/>
                    <a:gd name="T85" fmla="*/ 144 h 1118"/>
                    <a:gd name="T86" fmla="*/ 0 w 10"/>
                    <a:gd name="T87" fmla="*/ 116 h 1118"/>
                    <a:gd name="T88" fmla="*/ 10 w 10"/>
                    <a:gd name="T89" fmla="*/ 144 h 1118"/>
                    <a:gd name="T90" fmla="*/ 0 w 10"/>
                    <a:gd name="T91" fmla="*/ 87 h 1118"/>
                    <a:gd name="T92" fmla="*/ 10 w 10"/>
                    <a:gd name="T93" fmla="*/ 57 h 1118"/>
                    <a:gd name="T94" fmla="*/ 10 w 10"/>
                    <a:gd name="T95" fmla="*/ 28 h 1118"/>
                    <a:gd name="T96" fmla="*/ 0 w 10"/>
                    <a:gd name="T97" fmla="*/ 0 h 1118"/>
                    <a:gd name="T98" fmla="*/ 10 w 10"/>
                    <a:gd name="T99" fmla="*/ 28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 h="1118">
                      <a:moveTo>
                        <a:pt x="10" y="1118"/>
                      </a:moveTo>
                      <a:lnTo>
                        <a:pt x="0" y="1118"/>
                      </a:lnTo>
                      <a:lnTo>
                        <a:pt x="0" y="1089"/>
                      </a:lnTo>
                      <a:lnTo>
                        <a:pt x="10" y="1089"/>
                      </a:lnTo>
                      <a:lnTo>
                        <a:pt x="10" y="1118"/>
                      </a:lnTo>
                      <a:close/>
                      <a:moveTo>
                        <a:pt x="10" y="1061"/>
                      </a:moveTo>
                      <a:lnTo>
                        <a:pt x="0" y="1061"/>
                      </a:lnTo>
                      <a:lnTo>
                        <a:pt x="0" y="1032"/>
                      </a:lnTo>
                      <a:lnTo>
                        <a:pt x="10" y="1032"/>
                      </a:lnTo>
                      <a:lnTo>
                        <a:pt x="10" y="1061"/>
                      </a:lnTo>
                      <a:close/>
                      <a:moveTo>
                        <a:pt x="10" y="1004"/>
                      </a:moveTo>
                      <a:lnTo>
                        <a:pt x="0" y="1004"/>
                      </a:lnTo>
                      <a:lnTo>
                        <a:pt x="0" y="975"/>
                      </a:lnTo>
                      <a:lnTo>
                        <a:pt x="10" y="975"/>
                      </a:lnTo>
                      <a:lnTo>
                        <a:pt x="10" y="1004"/>
                      </a:lnTo>
                      <a:close/>
                      <a:moveTo>
                        <a:pt x="10" y="944"/>
                      </a:moveTo>
                      <a:lnTo>
                        <a:pt x="0" y="944"/>
                      </a:lnTo>
                      <a:lnTo>
                        <a:pt x="0" y="916"/>
                      </a:lnTo>
                      <a:lnTo>
                        <a:pt x="10" y="916"/>
                      </a:lnTo>
                      <a:lnTo>
                        <a:pt x="10" y="944"/>
                      </a:lnTo>
                      <a:close/>
                      <a:moveTo>
                        <a:pt x="10" y="887"/>
                      </a:moveTo>
                      <a:lnTo>
                        <a:pt x="0" y="887"/>
                      </a:lnTo>
                      <a:lnTo>
                        <a:pt x="0" y="859"/>
                      </a:lnTo>
                      <a:lnTo>
                        <a:pt x="10" y="859"/>
                      </a:lnTo>
                      <a:lnTo>
                        <a:pt x="10" y="887"/>
                      </a:lnTo>
                      <a:close/>
                      <a:moveTo>
                        <a:pt x="10" y="830"/>
                      </a:moveTo>
                      <a:lnTo>
                        <a:pt x="0" y="830"/>
                      </a:lnTo>
                      <a:lnTo>
                        <a:pt x="0" y="802"/>
                      </a:lnTo>
                      <a:lnTo>
                        <a:pt x="10" y="802"/>
                      </a:lnTo>
                      <a:lnTo>
                        <a:pt x="10" y="830"/>
                      </a:lnTo>
                      <a:close/>
                      <a:moveTo>
                        <a:pt x="10" y="773"/>
                      </a:moveTo>
                      <a:lnTo>
                        <a:pt x="0" y="773"/>
                      </a:lnTo>
                      <a:lnTo>
                        <a:pt x="0" y="745"/>
                      </a:lnTo>
                      <a:lnTo>
                        <a:pt x="10" y="745"/>
                      </a:lnTo>
                      <a:lnTo>
                        <a:pt x="10" y="773"/>
                      </a:lnTo>
                      <a:close/>
                      <a:moveTo>
                        <a:pt x="10" y="716"/>
                      </a:moveTo>
                      <a:lnTo>
                        <a:pt x="0" y="716"/>
                      </a:lnTo>
                      <a:lnTo>
                        <a:pt x="0" y="688"/>
                      </a:lnTo>
                      <a:lnTo>
                        <a:pt x="10" y="688"/>
                      </a:lnTo>
                      <a:lnTo>
                        <a:pt x="10" y="716"/>
                      </a:lnTo>
                      <a:close/>
                      <a:moveTo>
                        <a:pt x="10" y="659"/>
                      </a:moveTo>
                      <a:lnTo>
                        <a:pt x="0" y="659"/>
                      </a:lnTo>
                      <a:lnTo>
                        <a:pt x="0" y="631"/>
                      </a:lnTo>
                      <a:lnTo>
                        <a:pt x="10" y="631"/>
                      </a:lnTo>
                      <a:lnTo>
                        <a:pt x="10" y="659"/>
                      </a:lnTo>
                      <a:close/>
                      <a:moveTo>
                        <a:pt x="10" y="603"/>
                      </a:moveTo>
                      <a:lnTo>
                        <a:pt x="0" y="603"/>
                      </a:lnTo>
                      <a:lnTo>
                        <a:pt x="0" y="574"/>
                      </a:lnTo>
                      <a:lnTo>
                        <a:pt x="10" y="574"/>
                      </a:lnTo>
                      <a:lnTo>
                        <a:pt x="10" y="603"/>
                      </a:lnTo>
                      <a:close/>
                      <a:moveTo>
                        <a:pt x="10" y="546"/>
                      </a:moveTo>
                      <a:lnTo>
                        <a:pt x="0" y="546"/>
                      </a:lnTo>
                      <a:lnTo>
                        <a:pt x="0" y="517"/>
                      </a:lnTo>
                      <a:lnTo>
                        <a:pt x="10" y="517"/>
                      </a:lnTo>
                      <a:lnTo>
                        <a:pt x="10" y="546"/>
                      </a:lnTo>
                      <a:close/>
                      <a:moveTo>
                        <a:pt x="10" y="486"/>
                      </a:moveTo>
                      <a:lnTo>
                        <a:pt x="0" y="486"/>
                      </a:lnTo>
                      <a:lnTo>
                        <a:pt x="0" y="458"/>
                      </a:lnTo>
                      <a:lnTo>
                        <a:pt x="10" y="458"/>
                      </a:lnTo>
                      <a:lnTo>
                        <a:pt x="10" y="486"/>
                      </a:lnTo>
                      <a:close/>
                      <a:moveTo>
                        <a:pt x="10" y="429"/>
                      </a:moveTo>
                      <a:lnTo>
                        <a:pt x="0" y="429"/>
                      </a:lnTo>
                      <a:lnTo>
                        <a:pt x="0" y="401"/>
                      </a:lnTo>
                      <a:lnTo>
                        <a:pt x="10" y="401"/>
                      </a:lnTo>
                      <a:lnTo>
                        <a:pt x="10" y="429"/>
                      </a:lnTo>
                      <a:close/>
                      <a:moveTo>
                        <a:pt x="10" y="372"/>
                      </a:moveTo>
                      <a:lnTo>
                        <a:pt x="0" y="372"/>
                      </a:lnTo>
                      <a:lnTo>
                        <a:pt x="0" y="344"/>
                      </a:lnTo>
                      <a:lnTo>
                        <a:pt x="10" y="344"/>
                      </a:lnTo>
                      <a:lnTo>
                        <a:pt x="10" y="372"/>
                      </a:lnTo>
                      <a:close/>
                      <a:moveTo>
                        <a:pt x="10" y="315"/>
                      </a:moveTo>
                      <a:lnTo>
                        <a:pt x="0" y="315"/>
                      </a:lnTo>
                      <a:lnTo>
                        <a:pt x="0" y="287"/>
                      </a:lnTo>
                      <a:lnTo>
                        <a:pt x="10" y="287"/>
                      </a:lnTo>
                      <a:lnTo>
                        <a:pt x="10" y="315"/>
                      </a:lnTo>
                      <a:close/>
                      <a:moveTo>
                        <a:pt x="10" y="258"/>
                      </a:moveTo>
                      <a:lnTo>
                        <a:pt x="0" y="258"/>
                      </a:lnTo>
                      <a:lnTo>
                        <a:pt x="0" y="230"/>
                      </a:lnTo>
                      <a:lnTo>
                        <a:pt x="10" y="230"/>
                      </a:lnTo>
                      <a:lnTo>
                        <a:pt x="10" y="258"/>
                      </a:lnTo>
                      <a:close/>
                      <a:moveTo>
                        <a:pt x="10" y="201"/>
                      </a:moveTo>
                      <a:lnTo>
                        <a:pt x="0" y="201"/>
                      </a:lnTo>
                      <a:lnTo>
                        <a:pt x="0" y="173"/>
                      </a:lnTo>
                      <a:lnTo>
                        <a:pt x="10" y="173"/>
                      </a:lnTo>
                      <a:lnTo>
                        <a:pt x="10" y="201"/>
                      </a:lnTo>
                      <a:close/>
                      <a:moveTo>
                        <a:pt x="10" y="144"/>
                      </a:moveTo>
                      <a:lnTo>
                        <a:pt x="0" y="144"/>
                      </a:lnTo>
                      <a:lnTo>
                        <a:pt x="0" y="116"/>
                      </a:lnTo>
                      <a:lnTo>
                        <a:pt x="10" y="116"/>
                      </a:lnTo>
                      <a:lnTo>
                        <a:pt x="10" y="144"/>
                      </a:lnTo>
                      <a:close/>
                      <a:moveTo>
                        <a:pt x="10" y="87"/>
                      </a:moveTo>
                      <a:lnTo>
                        <a:pt x="0" y="87"/>
                      </a:lnTo>
                      <a:lnTo>
                        <a:pt x="0" y="57"/>
                      </a:lnTo>
                      <a:lnTo>
                        <a:pt x="10" y="57"/>
                      </a:lnTo>
                      <a:lnTo>
                        <a:pt x="10" y="87"/>
                      </a:lnTo>
                      <a:close/>
                      <a:moveTo>
                        <a:pt x="10" y="28"/>
                      </a:moveTo>
                      <a:lnTo>
                        <a:pt x="0" y="28"/>
                      </a:lnTo>
                      <a:lnTo>
                        <a:pt x="0" y="0"/>
                      </a:lnTo>
                      <a:lnTo>
                        <a:pt x="10" y="0"/>
                      </a:lnTo>
                      <a:lnTo>
                        <a:pt x="10" y="28"/>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5" name="Freeform 1754"/>
                <p:cNvSpPr/>
                <p:nvPr/>
              </p:nvSpPr>
              <p:spPr bwMode="auto">
                <a:xfrm>
                  <a:off x="4987925" y="2425701"/>
                  <a:ext cx="274638" cy="26988"/>
                </a:xfrm>
                <a:custGeom>
                  <a:avLst/>
                  <a:gdLst>
                    <a:gd name="T0" fmla="*/ 73 w 73"/>
                    <a:gd name="T1" fmla="*/ 7 h 7"/>
                    <a:gd name="T2" fmla="*/ 0 w 73"/>
                    <a:gd name="T3" fmla="*/ 0 h 7"/>
                    <a:gd name="T4" fmla="*/ 73 w 73"/>
                    <a:gd name="T5" fmla="*/ 7 h 7"/>
                  </a:gdLst>
                  <a:ahLst/>
                  <a:cxnLst>
                    <a:cxn ang="0">
                      <a:pos x="T0" y="T1"/>
                    </a:cxn>
                    <a:cxn ang="0">
                      <a:pos x="T2" y="T3"/>
                    </a:cxn>
                    <a:cxn ang="0">
                      <a:pos x="T4" y="T5"/>
                    </a:cxn>
                  </a:cxnLst>
                  <a:rect l="0" t="0" r="r" b="b"/>
                  <a:pathLst>
                    <a:path w="73" h="7">
                      <a:moveTo>
                        <a:pt x="73" y="7"/>
                      </a:moveTo>
                      <a:cubicBezTo>
                        <a:pt x="51" y="5"/>
                        <a:pt x="27" y="3"/>
                        <a:pt x="0" y="0"/>
                      </a:cubicBezTo>
                      <a:cubicBezTo>
                        <a:pt x="27" y="3"/>
                        <a:pt x="51" y="5"/>
                        <a:pt x="73" y="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6" name="Freeform 1755"/>
                <p:cNvSpPr/>
                <p:nvPr/>
              </p:nvSpPr>
              <p:spPr bwMode="auto">
                <a:xfrm>
                  <a:off x="3800475" y="2474913"/>
                  <a:ext cx="577850" cy="65088"/>
                </a:xfrm>
                <a:custGeom>
                  <a:avLst/>
                  <a:gdLst>
                    <a:gd name="T0" fmla="*/ 11 w 154"/>
                    <a:gd name="T1" fmla="*/ 17 h 17"/>
                    <a:gd name="T2" fmla="*/ 154 w 154"/>
                    <a:gd name="T3" fmla="*/ 0 h 17"/>
                    <a:gd name="T4" fmla="*/ 135 w 154"/>
                    <a:gd name="T5" fmla="*/ 0 h 17"/>
                    <a:gd name="T6" fmla="*/ 0 w 154"/>
                    <a:gd name="T7" fmla="*/ 17 h 17"/>
                    <a:gd name="T8" fmla="*/ 11 w 154"/>
                    <a:gd name="T9" fmla="*/ 17 h 17"/>
                  </a:gdLst>
                  <a:ahLst/>
                  <a:cxnLst>
                    <a:cxn ang="0">
                      <a:pos x="T0" y="T1"/>
                    </a:cxn>
                    <a:cxn ang="0">
                      <a:pos x="T2" y="T3"/>
                    </a:cxn>
                    <a:cxn ang="0">
                      <a:pos x="T4" y="T5"/>
                    </a:cxn>
                    <a:cxn ang="0">
                      <a:pos x="T6" y="T7"/>
                    </a:cxn>
                    <a:cxn ang="0">
                      <a:pos x="T8" y="T9"/>
                    </a:cxn>
                  </a:cxnLst>
                  <a:rect l="0" t="0" r="r" b="b"/>
                  <a:pathLst>
                    <a:path w="154" h="17">
                      <a:moveTo>
                        <a:pt x="11" y="17"/>
                      </a:moveTo>
                      <a:cubicBezTo>
                        <a:pt x="40" y="10"/>
                        <a:pt x="87" y="1"/>
                        <a:pt x="154" y="0"/>
                      </a:cubicBezTo>
                      <a:cubicBezTo>
                        <a:pt x="148" y="0"/>
                        <a:pt x="141" y="0"/>
                        <a:pt x="135" y="0"/>
                      </a:cubicBezTo>
                      <a:cubicBezTo>
                        <a:pt x="69" y="0"/>
                        <a:pt x="25" y="10"/>
                        <a:pt x="0" y="17"/>
                      </a:cubicBezTo>
                      <a:cubicBezTo>
                        <a:pt x="4" y="17"/>
                        <a:pt x="7" y="17"/>
                        <a:pt x="11" y="1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7" name="Freeform 1756"/>
                <p:cNvSpPr/>
                <p:nvPr/>
              </p:nvSpPr>
              <p:spPr bwMode="auto">
                <a:xfrm>
                  <a:off x="5716588" y="2384426"/>
                  <a:ext cx="582613" cy="246063"/>
                </a:xfrm>
                <a:custGeom>
                  <a:avLst/>
                  <a:gdLst>
                    <a:gd name="T0" fmla="*/ 110 w 155"/>
                    <a:gd name="T1" fmla="*/ 27 h 65"/>
                    <a:gd name="T2" fmla="*/ 99 w 155"/>
                    <a:gd name="T3" fmla="*/ 0 h 65"/>
                    <a:gd name="T4" fmla="*/ 34 w 155"/>
                    <a:gd name="T5" fmla="*/ 18 h 65"/>
                    <a:gd name="T6" fmla="*/ 40 w 155"/>
                    <a:gd name="T7" fmla="*/ 27 h 65"/>
                    <a:gd name="T8" fmla="*/ 57 w 155"/>
                    <a:gd name="T9" fmla="*/ 36 h 65"/>
                    <a:gd name="T10" fmla="*/ 79 w 155"/>
                    <a:gd name="T11" fmla="*/ 49 h 65"/>
                    <a:gd name="T12" fmla="*/ 79 w 155"/>
                    <a:gd name="T13" fmla="*/ 51 h 65"/>
                    <a:gd name="T14" fmla="*/ 77 w 155"/>
                    <a:gd name="T15" fmla="*/ 52 h 65"/>
                    <a:gd name="T16" fmla="*/ 0 w 155"/>
                    <a:gd name="T17" fmla="*/ 64 h 65"/>
                    <a:gd name="T18" fmla="*/ 155 w 155"/>
                    <a:gd name="T19" fmla="*/ 49 h 65"/>
                    <a:gd name="T20" fmla="*/ 110 w 155"/>
                    <a:gd name="T21" fmla="*/ 2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65">
                      <a:moveTo>
                        <a:pt x="110" y="27"/>
                      </a:moveTo>
                      <a:cubicBezTo>
                        <a:pt x="98" y="19"/>
                        <a:pt x="99" y="0"/>
                        <a:pt x="99" y="0"/>
                      </a:cubicBezTo>
                      <a:cubicBezTo>
                        <a:pt x="78" y="7"/>
                        <a:pt x="60" y="13"/>
                        <a:pt x="34" y="18"/>
                      </a:cubicBezTo>
                      <a:cubicBezTo>
                        <a:pt x="35" y="21"/>
                        <a:pt x="37" y="25"/>
                        <a:pt x="40" y="27"/>
                      </a:cubicBezTo>
                      <a:cubicBezTo>
                        <a:pt x="43" y="30"/>
                        <a:pt x="50" y="33"/>
                        <a:pt x="57" y="36"/>
                      </a:cubicBezTo>
                      <a:cubicBezTo>
                        <a:pt x="68" y="40"/>
                        <a:pt x="77" y="43"/>
                        <a:pt x="79" y="49"/>
                      </a:cubicBezTo>
                      <a:cubicBezTo>
                        <a:pt x="79" y="51"/>
                        <a:pt x="79" y="51"/>
                        <a:pt x="79" y="51"/>
                      </a:cubicBezTo>
                      <a:cubicBezTo>
                        <a:pt x="77" y="52"/>
                        <a:pt x="77" y="52"/>
                        <a:pt x="77" y="52"/>
                      </a:cubicBezTo>
                      <a:cubicBezTo>
                        <a:pt x="76" y="52"/>
                        <a:pt x="51" y="60"/>
                        <a:pt x="0" y="64"/>
                      </a:cubicBezTo>
                      <a:cubicBezTo>
                        <a:pt x="108" y="65"/>
                        <a:pt x="155" y="49"/>
                        <a:pt x="155" y="49"/>
                      </a:cubicBezTo>
                      <a:cubicBezTo>
                        <a:pt x="150" y="37"/>
                        <a:pt x="122" y="34"/>
                        <a:pt x="110" y="2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8" name="Freeform 1757"/>
                <p:cNvSpPr/>
                <p:nvPr/>
              </p:nvSpPr>
              <p:spPr bwMode="auto">
                <a:xfrm>
                  <a:off x="3638550" y="2287588"/>
                  <a:ext cx="2070100" cy="241300"/>
                </a:xfrm>
                <a:custGeom>
                  <a:avLst/>
                  <a:gdLst>
                    <a:gd name="T0" fmla="*/ 539 w 551"/>
                    <a:gd name="T1" fmla="*/ 32 h 64"/>
                    <a:gd name="T2" fmla="*/ 530 w 551"/>
                    <a:gd name="T3" fmla="*/ 6 h 64"/>
                    <a:gd name="T4" fmla="*/ 287 w 551"/>
                    <a:gd name="T5" fmla="*/ 18 h 64"/>
                    <a:gd name="T6" fmla="*/ 0 w 551"/>
                    <a:gd name="T7" fmla="*/ 64 h 64"/>
                    <a:gd name="T8" fmla="*/ 0 w 551"/>
                    <a:gd name="T9" fmla="*/ 64 h 64"/>
                    <a:gd name="T10" fmla="*/ 56 w 551"/>
                    <a:gd name="T11" fmla="*/ 44 h 64"/>
                    <a:gd name="T12" fmla="*/ 217 w 551"/>
                    <a:gd name="T13" fmla="*/ 24 h 64"/>
                    <a:gd name="T14" fmla="*/ 315 w 551"/>
                    <a:gd name="T15" fmla="*/ 31 h 64"/>
                    <a:gd name="T16" fmla="*/ 482 w 551"/>
                    <a:gd name="T17" fmla="*/ 46 h 64"/>
                    <a:gd name="T18" fmla="*/ 551 w 551"/>
                    <a:gd name="T19" fmla="*/ 38 h 64"/>
                    <a:gd name="T20" fmla="*/ 539 w 551"/>
                    <a:gd name="T21"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1" h="64">
                      <a:moveTo>
                        <a:pt x="539" y="32"/>
                      </a:moveTo>
                      <a:cubicBezTo>
                        <a:pt x="530" y="25"/>
                        <a:pt x="530" y="6"/>
                        <a:pt x="530" y="6"/>
                      </a:cubicBezTo>
                      <a:cubicBezTo>
                        <a:pt x="497" y="24"/>
                        <a:pt x="461" y="39"/>
                        <a:pt x="287" y="18"/>
                      </a:cubicBezTo>
                      <a:cubicBezTo>
                        <a:pt x="131" y="0"/>
                        <a:pt x="21" y="53"/>
                        <a:pt x="0" y="64"/>
                      </a:cubicBezTo>
                      <a:cubicBezTo>
                        <a:pt x="0" y="64"/>
                        <a:pt x="0" y="64"/>
                        <a:pt x="0" y="64"/>
                      </a:cubicBezTo>
                      <a:cubicBezTo>
                        <a:pt x="10" y="60"/>
                        <a:pt x="31" y="50"/>
                        <a:pt x="56" y="44"/>
                      </a:cubicBezTo>
                      <a:cubicBezTo>
                        <a:pt x="90" y="35"/>
                        <a:pt x="147" y="24"/>
                        <a:pt x="217" y="24"/>
                      </a:cubicBezTo>
                      <a:cubicBezTo>
                        <a:pt x="249" y="24"/>
                        <a:pt x="282" y="26"/>
                        <a:pt x="315" y="31"/>
                      </a:cubicBezTo>
                      <a:cubicBezTo>
                        <a:pt x="387" y="41"/>
                        <a:pt x="442" y="46"/>
                        <a:pt x="482" y="46"/>
                      </a:cubicBezTo>
                      <a:cubicBezTo>
                        <a:pt x="514" y="46"/>
                        <a:pt x="535" y="43"/>
                        <a:pt x="551" y="38"/>
                      </a:cubicBezTo>
                      <a:cubicBezTo>
                        <a:pt x="546" y="36"/>
                        <a:pt x="541" y="34"/>
                        <a:pt x="539" y="32"/>
                      </a:cubicBez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9" name="Freeform 1758"/>
                <p:cNvSpPr/>
                <p:nvPr/>
              </p:nvSpPr>
              <p:spPr bwMode="auto">
                <a:xfrm>
                  <a:off x="3638550" y="2324101"/>
                  <a:ext cx="2363788" cy="312738"/>
                </a:xfrm>
                <a:custGeom>
                  <a:avLst/>
                  <a:gdLst>
                    <a:gd name="T0" fmla="*/ 591 w 629"/>
                    <a:gd name="T1" fmla="*/ 45 h 83"/>
                    <a:gd name="T2" fmla="*/ 581 w 629"/>
                    <a:gd name="T3" fmla="*/ 19 h 83"/>
                    <a:gd name="T4" fmla="*/ 315 w 629"/>
                    <a:gd name="T5" fmla="*/ 23 h 83"/>
                    <a:gd name="T6" fmla="*/ 0 w 629"/>
                    <a:gd name="T7" fmla="*/ 55 h 83"/>
                    <a:gd name="T8" fmla="*/ 0 w 629"/>
                    <a:gd name="T9" fmla="*/ 57 h 83"/>
                    <a:gd name="T10" fmla="*/ 2 w 629"/>
                    <a:gd name="T11" fmla="*/ 58 h 83"/>
                    <a:gd name="T12" fmla="*/ 5 w 629"/>
                    <a:gd name="T13" fmla="*/ 58 h 83"/>
                    <a:gd name="T14" fmla="*/ 5 w 629"/>
                    <a:gd name="T15" fmla="*/ 58 h 83"/>
                    <a:gd name="T16" fmla="*/ 5 w 629"/>
                    <a:gd name="T17" fmla="*/ 58 h 83"/>
                    <a:gd name="T18" fmla="*/ 35 w 629"/>
                    <a:gd name="T19" fmla="*/ 57 h 83"/>
                    <a:gd name="T20" fmla="*/ 216 w 629"/>
                    <a:gd name="T21" fmla="*/ 38 h 83"/>
                    <a:gd name="T22" fmla="*/ 466 w 629"/>
                    <a:gd name="T23" fmla="*/ 78 h 83"/>
                    <a:gd name="T24" fmla="*/ 629 w 629"/>
                    <a:gd name="T25" fmla="*/ 65 h 83"/>
                    <a:gd name="T26" fmla="*/ 591 w 629"/>
                    <a:gd name="T2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9" h="83">
                      <a:moveTo>
                        <a:pt x="591" y="45"/>
                      </a:moveTo>
                      <a:cubicBezTo>
                        <a:pt x="582" y="38"/>
                        <a:pt x="581" y="19"/>
                        <a:pt x="581" y="19"/>
                      </a:cubicBezTo>
                      <a:cubicBezTo>
                        <a:pt x="545" y="36"/>
                        <a:pt x="506" y="50"/>
                        <a:pt x="315" y="23"/>
                      </a:cubicBezTo>
                      <a:cubicBezTo>
                        <a:pt x="141" y="0"/>
                        <a:pt x="21" y="46"/>
                        <a:pt x="0" y="55"/>
                      </a:cubicBezTo>
                      <a:cubicBezTo>
                        <a:pt x="0" y="56"/>
                        <a:pt x="0" y="56"/>
                        <a:pt x="0" y="57"/>
                      </a:cubicBezTo>
                      <a:cubicBezTo>
                        <a:pt x="2" y="58"/>
                        <a:pt x="2" y="58"/>
                        <a:pt x="2" y="58"/>
                      </a:cubicBezTo>
                      <a:cubicBezTo>
                        <a:pt x="3" y="58"/>
                        <a:pt x="4" y="58"/>
                        <a:pt x="5" y="58"/>
                      </a:cubicBezTo>
                      <a:cubicBezTo>
                        <a:pt x="5" y="58"/>
                        <a:pt x="5" y="58"/>
                        <a:pt x="5" y="58"/>
                      </a:cubicBezTo>
                      <a:cubicBezTo>
                        <a:pt x="5" y="58"/>
                        <a:pt x="5" y="58"/>
                        <a:pt x="5" y="58"/>
                      </a:cubicBezTo>
                      <a:cubicBezTo>
                        <a:pt x="15" y="57"/>
                        <a:pt x="25" y="56"/>
                        <a:pt x="35" y="57"/>
                      </a:cubicBezTo>
                      <a:cubicBezTo>
                        <a:pt x="63" y="48"/>
                        <a:pt x="120" y="33"/>
                        <a:pt x="216" y="38"/>
                      </a:cubicBezTo>
                      <a:cubicBezTo>
                        <a:pt x="336" y="45"/>
                        <a:pt x="383" y="75"/>
                        <a:pt x="466" y="78"/>
                      </a:cubicBezTo>
                      <a:cubicBezTo>
                        <a:pt x="578" y="83"/>
                        <a:pt x="629" y="65"/>
                        <a:pt x="629" y="65"/>
                      </a:cubicBezTo>
                      <a:cubicBezTo>
                        <a:pt x="627" y="58"/>
                        <a:pt x="600" y="52"/>
                        <a:pt x="591" y="45"/>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4" name="Freeform 1763"/>
                <p:cNvSpPr/>
                <p:nvPr/>
              </p:nvSpPr>
              <p:spPr bwMode="auto">
                <a:xfrm>
                  <a:off x="3638550" y="2524126"/>
                  <a:ext cx="4911725" cy="2024063"/>
                </a:xfrm>
                <a:custGeom>
                  <a:avLst/>
                  <a:gdLst>
                    <a:gd name="T0" fmla="*/ 671 w 1307"/>
                    <a:gd name="T1" fmla="*/ 0 h 537"/>
                    <a:gd name="T2" fmla="*/ 673 w 1307"/>
                    <a:gd name="T3" fmla="*/ 8 h 537"/>
                    <a:gd name="T4" fmla="*/ 1299 w 1307"/>
                    <a:gd name="T5" fmla="*/ 8 h 537"/>
                    <a:gd name="T6" fmla="*/ 1299 w 1307"/>
                    <a:gd name="T7" fmla="*/ 529 h 537"/>
                    <a:gd name="T8" fmla="*/ 8 w 1307"/>
                    <a:gd name="T9" fmla="*/ 529 h 537"/>
                    <a:gd name="T10" fmla="*/ 8 w 1307"/>
                    <a:gd name="T11" fmla="*/ 8 h 537"/>
                    <a:gd name="T12" fmla="*/ 381 w 1307"/>
                    <a:gd name="T13" fmla="*/ 8 h 537"/>
                    <a:gd name="T14" fmla="*/ 379 w 1307"/>
                    <a:gd name="T15" fmla="*/ 0 h 537"/>
                    <a:gd name="T16" fmla="*/ 0 w 1307"/>
                    <a:gd name="T17" fmla="*/ 0 h 537"/>
                    <a:gd name="T18" fmla="*/ 0 w 1307"/>
                    <a:gd name="T19" fmla="*/ 537 h 537"/>
                    <a:gd name="T20" fmla="*/ 1307 w 1307"/>
                    <a:gd name="T21" fmla="*/ 537 h 537"/>
                    <a:gd name="T22" fmla="*/ 1307 w 1307"/>
                    <a:gd name="T23" fmla="*/ 0 h 537"/>
                    <a:gd name="T24" fmla="*/ 671 w 1307"/>
                    <a:gd name="T25"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7" h="537">
                      <a:moveTo>
                        <a:pt x="671" y="0"/>
                      </a:moveTo>
                      <a:cubicBezTo>
                        <a:pt x="672" y="2"/>
                        <a:pt x="673" y="5"/>
                        <a:pt x="673" y="8"/>
                      </a:cubicBezTo>
                      <a:cubicBezTo>
                        <a:pt x="1299" y="8"/>
                        <a:pt x="1299" y="8"/>
                        <a:pt x="1299" y="8"/>
                      </a:cubicBezTo>
                      <a:cubicBezTo>
                        <a:pt x="1299" y="529"/>
                        <a:pt x="1299" y="529"/>
                        <a:pt x="1299" y="529"/>
                      </a:cubicBezTo>
                      <a:cubicBezTo>
                        <a:pt x="8" y="529"/>
                        <a:pt x="8" y="529"/>
                        <a:pt x="8" y="529"/>
                      </a:cubicBezTo>
                      <a:cubicBezTo>
                        <a:pt x="8" y="8"/>
                        <a:pt x="8" y="8"/>
                        <a:pt x="8" y="8"/>
                      </a:cubicBezTo>
                      <a:cubicBezTo>
                        <a:pt x="381" y="8"/>
                        <a:pt x="381" y="8"/>
                        <a:pt x="381" y="8"/>
                      </a:cubicBezTo>
                      <a:cubicBezTo>
                        <a:pt x="380" y="6"/>
                        <a:pt x="379" y="3"/>
                        <a:pt x="379" y="0"/>
                      </a:cubicBezTo>
                      <a:cubicBezTo>
                        <a:pt x="0" y="0"/>
                        <a:pt x="0" y="0"/>
                        <a:pt x="0" y="0"/>
                      </a:cubicBezTo>
                      <a:cubicBezTo>
                        <a:pt x="0" y="537"/>
                        <a:pt x="0" y="537"/>
                        <a:pt x="0" y="537"/>
                      </a:cubicBezTo>
                      <a:cubicBezTo>
                        <a:pt x="1307" y="537"/>
                        <a:pt x="1307" y="537"/>
                        <a:pt x="1307" y="537"/>
                      </a:cubicBezTo>
                      <a:cubicBezTo>
                        <a:pt x="1307" y="0"/>
                        <a:pt x="1307" y="0"/>
                        <a:pt x="1307" y="0"/>
                      </a:cubicBezTo>
                      <a:lnTo>
                        <a:pt x="671" y="0"/>
                      </a:ln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nvGrpSpPr>
          <p:cNvPr id="6" name="组合 5" descr="7b0a202020202274657874626f78223a2022220a7d0a"/>
          <p:cNvGrpSpPr/>
          <p:nvPr/>
        </p:nvGrpSpPr>
        <p:grpSpPr>
          <a:xfrm>
            <a:off x="6212205" y="4583430"/>
            <a:ext cx="3994150" cy="607060"/>
            <a:chOff x="5727" y="3677"/>
            <a:chExt cx="8166" cy="3759"/>
          </a:xfrm>
        </p:grpSpPr>
        <p:sp>
          <p:nvSpPr>
            <p:cNvPr id="8" name="文本框 7"/>
            <p:cNvSpPr txBox="1"/>
            <p:nvPr/>
          </p:nvSpPr>
          <p:spPr>
            <a:xfrm>
              <a:off x="6204" y="4481"/>
              <a:ext cx="7027" cy="243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fontAlgn="auto">
                <a:lnSpc>
                  <a:spcPts val="3400"/>
                </a:lnSpc>
                <a:spcBef>
                  <a:spcPts val="0"/>
                </a:spcBef>
                <a:spcAft>
                  <a:spcPts val="0"/>
                </a:spcAft>
              </a:pPr>
              <a:r>
                <a:rPr lang="zh-CN" sz="2000" dirty="0">
                  <a:solidFill>
                    <a:srgbClr val="FF0000"/>
                  </a:solidFill>
                  <a:latin typeface="黑体" panose="02010609060101010101" charset="-122"/>
                  <a:ea typeface="黑体" panose="02010609060101010101" charset="-122"/>
                  <a:cs typeface="汉仪中黑简" panose="02010600000101010101" charset="-122"/>
                  <a:sym typeface="+mn-ea"/>
                </a:rPr>
                <a:t>从这句话我们能看出什么？</a:t>
              </a:r>
              <a:endParaRPr lang="zh-CN" sz="2000" dirty="0">
                <a:solidFill>
                  <a:srgbClr val="FF0000"/>
                </a:solidFill>
                <a:latin typeface="黑体" panose="02010609060101010101" charset="-122"/>
                <a:ea typeface="黑体" panose="02010609060101010101" charset="-122"/>
                <a:cs typeface="汉仪中黑简" panose="02010600000101010101" charset="-122"/>
                <a:sym typeface="+mn-ea"/>
              </a:endParaRPr>
            </a:p>
          </p:txBody>
        </p:sp>
        <p:grpSp>
          <p:nvGrpSpPr>
            <p:cNvPr id="9" name="组合 8"/>
            <p:cNvGrpSpPr/>
            <p:nvPr/>
          </p:nvGrpSpPr>
          <p:grpSpPr>
            <a:xfrm>
              <a:off x="5727" y="3677"/>
              <a:ext cx="8166" cy="3759"/>
              <a:chOff x="5727" y="3600"/>
              <a:chExt cx="8334" cy="3836"/>
            </a:xfrm>
          </p:grpSpPr>
          <p:sp>
            <p:nvSpPr>
              <p:cNvPr id="10" name="Freeform 133"/>
              <p:cNvSpPr>
                <a:spLocks noEditPoints="1"/>
              </p:cNvSpPr>
              <p:nvPr/>
            </p:nvSpPr>
            <p:spPr bwMode="auto">
              <a:xfrm flipH="1">
                <a:off x="12864" y="6862"/>
                <a:ext cx="994" cy="365"/>
              </a:xfrm>
              <a:custGeom>
                <a:avLst/>
                <a:gdLst>
                  <a:gd name="T0" fmla="*/ 81 w 128"/>
                  <a:gd name="T1" fmla="*/ 15 h 57"/>
                  <a:gd name="T2" fmla="*/ 83 w 128"/>
                  <a:gd name="T3" fmla="*/ 16 h 57"/>
                  <a:gd name="T4" fmla="*/ 85 w 128"/>
                  <a:gd name="T5" fmla="*/ 15 h 57"/>
                  <a:gd name="T6" fmla="*/ 87 w 128"/>
                  <a:gd name="T7" fmla="*/ 15 h 57"/>
                  <a:gd name="T8" fmla="*/ 72 w 128"/>
                  <a:gd name="T9" fmla="*/ 15 h 57"/>
                  <a:gd name="T10" fmla="*/ 49 w 128"/>
                  <a:gd name="T11" fmla="*/ 0 h 57"/>
                  <a:gd name="T12" fmla="*/ 54 w 128"/>
                  <a:gd name="T13" fmla="*/ 6 h 57"/>
                  <a:gd name="T14" fmla="*/ 58 w 128"/>
                  <a:gd name="T15" fmla="*/ 8 h 57"/>
                  <a:gd name="T16" fmla="*/ 66 w 128"/>
                  <a:gd name="T17" fmla="*/ 17 h 57"/>
                  <a:gd name="T18" fmla="*/ 61 w 128"/>
                  <a:gd name="T19" fmla="*/ 20 h 57"/>
                  <a:gd name="T20" fmla="*/ 68 w 128"/>
                  <a:gd name="T21" fmla="*/ 23 h 57"/>
                  <a:gd name="T22" fmla="*/ 69 w 128"/>
                  <a:gd name="T23" fmla="*/ 23 h 57"/>
                  <a:gd name="T24" fmla="*/ 70 w 128"/>
                  <a:gd name="T25" fmla="*/ 20 h 57"/>
                  <a:gd name="T26" fmla="*/ 121 w 128"/>
                  <a:gd name="T27" fmla="*/ 8 h 57"/>
                  <a:gd name="T28" fmla="*/ 118 w 128"/>
                  <a:gd name="T29" fmla="*/ 11 h 57"/>
                  <a:gd name="T30" fmla="*/ 109 w 128"/>
                  <a:gd name="T31" fmla="*/ 6 h 57"/>
                  <a:gd name="T32" fmla="*/ 103 w 128"/>
                  <a:gd name="T33" fmla="*/ 7 h 57"/>
                  <a:gd name="T34" fmla="*/ 112 w 128"/>
                  <a:gd name="T35" fmla="*/ 14 h 57"/>
                  <a:gd name="T36" fmla="*/ 109 w 128"/>
                  <a:gd name="T37" fmla="*/ 15 h 57"/>
                  <a:gd name="T38" fmla="*/ 115 w 128"/>
                  <a:gd name="T39" fmla="*/ 16 h 57"/>
                  <a:gd name="T40" fmla="*/ 123 w 128"/>
                  <a:gd name="T41" fmla="*/ 10 h 57"/>
                  <a:gd name="T42" fmla="*/ 128 w 128"/>
                  <a:gd name="T43" fmla="*/ 7 h 57"/>
                  <a:gd name="T44" fmla="*/ 31 w 128"/>
                  <a:gd name="T45" fmla="*/ 44 h 57"/>
                  <a:gd name="T46" fmla="*/ 21 w 128"/>
                  <a:gd name="T47" fmla="*/ 36 h 57"/>
                  <a:gd name="T48" fmla="*/ 19 w 128"/>
                  <a:gd name="T49" fmla="*/ 35 h 57"/>
                  <a:gd name="T50" fmla="*/ 18 w 128"/>
                  <a:gd name="T51" fmla="*/ 35 h 57"/>
                  <a:gd name="T52" fmla="*/ 16 w 128"/>
                  <a:gd name="T53" fmla="*/ 35 h 57"/>
                  <a:gd name="T54" fmla="*/ 0 w 128"/>
                  <a:gd name="T55" fmla="*/ 40 h 57"/>
                  <a:gd name="T56" fmla="*/ 6 w 128"/>
                  <a:gd name="T57" fmla="*/ 40 h 57"/>
                  <a:gd name="T58" fmla="*/ 7 w 128"/>
                  <a:gd name="T59" fmla="*/ 39 h 57"/>
                  <a:gd name="T60" fmla="*/ 15 w 128"/>
                  <a:gd name="T61" fmla="*/ 40 h 57"/>
                  <a:gd name="T62" fmla="*/ 18 w 128"/>
                  <a:gd name="T63" fmla="*/ 42 h 57"/>
                  <a:gd name="T64" fmla="*/ 19 w 128"/>
                  <a:gd name="T65" fmla="*/ 42 h 57"/>
                  <a:gd name="T66" fmla="*/ 19 w 128"/>
                  <a:gd name="T67" fmla="*/ 42 h 57"/>
                  <a:gd name="T68" fmla="*/ 22 w 128"/>
                  <a:gd name="T69" fmla="*/ 40 h 57"/>
                  <a:gd name="T70" fmla="*/ 20 w 128"/>
                  <a:gd name="T71" fmla="*/ 39 h 57"/>
                  <a:gd name="T72" fmla="*/ 20 w 128"/>
                  <a:gd name="T73" fmla="*/ 38 h 57"/>
                  <a:gd name="T74" fmla="*/ 25 w 128"/>
                  <a:gd name="T75" fmla="*/ 40 h 57"/>
                  <a:gd name="T76" fmla="*/ 34 w 128"/>
                  <a:gd name="T77" fmla="*/ 47 h 57"/>
                  <a:gd name="T78" fmla="*/ 31 w 128"/>
                  <a:gd name="T79" fmla="*/ 44 h 57"/>
                  <a:gd name="T80" fmla="*/ 15 w 128"/>
                  <a:gd name="T81" fmla="*/ 38 h 57"/>
                  <a:gd name="T82" fmla="*/ 15 w 128"/>
                  <a:gd name="T83" fmla="*/ 38 h 57"/>
                  <a:gd name="T84" fmla="*/ 17 w 128"/>
                  <a:gd name="T85" fmla="*/ 38 h 57"/>
                  <a:gd name="T86" fmla="*/ 75 w 128"/>
                  <a:gd name="T87" fmla="*/ 55 h 57"/>
                  <a:gd name="T88" fmla="*/ 75 w 128"/>
                  <a:gd name="T89" fmla="*/ 55 h 57"/>
                  <a:gd name="T90" fmla="*/ 83 w 128"/>
                  <a:gd name="T91" fmla="*/ 57 h 57"/>
                  <a:gd name="T92" fmla="*/ 85 w 128"/>
                  <a:gd name="T93" fmla="*/ 57 h 57"/>
                  <a:gd name="T94" fmla="*/ 94 w 128"/>
                  <a:gd name="T95" fmla="*/ 56 h 57"/>
                  <a:gd name="T96" fmla="*/ 85 w 128"/>
                  <a:gd name="T97" fmla="*/ 5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94" h="292">
                    <a:moveTo>
                      <a:pt x="118" y="267"/>
                    </a:moveTo>
                    <a:cubicBezTo>
                      <a:pt x="118" y="267"/>
                      <a:pt x="118" y="267"/>
                      <a:pt x="118" y="267"/>
                    </a:cubicBezTo>
                    <a:lnTo>
                      <a:pt x="118" y="266"/>
                    </a:lnTo>
                    <a:lnTo>
                      <a:pt x="118" y="265"/>
                    </a:lnTo>
                    <a:lnTo>
                      <a:pt x="118" y="264"/>
                    </a:lnTo>
                    <a:lnTo>
                      <a:pt x="118" y="263"/>
                    </a:lnTo>
                    <a:lnTo>
                      <a:pt x="118" y="262"/>
                    </a:lnTo>
                    <a:lnTo>
                      <a:pt x="118" y="262"/>
                    </a:lnTo>
                    <a:lnTo>
                      <a:pt x="118" y="262"/>
                    </a:lnTo>
                    <a:lnTo>
                      <a:pt x="118" y="261"/>
                    </a:lnTo>
                    <a:lnTo>
                      <a:pt x="118" y="261"/>
                    </a:lnTo>
                    <a:lnTo>
                      <a:pt x="118" y="261"/>
                    </a:lnTo>
                    <a:cubicBezTo>
                      <a:pt x="118" y="261"/>
                      <a:pt x="118" y="261"/>
                      <a:pt x="118" y="261"/>
                    </a:cubicBezTo>
                    <a:cubicBezTo>
                      <a:pt x="118" y="261"/>
                      <a:pt x="118" y="260"/>
                      <a:pt x="118" y="260"/>
                    </a:cubicBezTo>
                    <a:cubicBezTo>
                      <a:pt x="118" y="260"/>
                      <a:pt x="118" y="260"/>
                      <a:pt x="118" y="259"/>
                    </a:cubicBezTo>
                    <a:cubicBezTo>
                      <a:pt x="118" y="259"/>
                      <a:pt x="118" y="259"/>
                      <a:pt x="118" y="258"/>
                    </a:cubicBezTo>
                    <a:cubicBezTo>
                      <a:pt x="118" y="258"/>
                      <a:pt x="118" y="257"/>
                      <a:pt x="118" y="257"/>
                    </a:cubicBezTo>
                    <a:cubicBezTo>
                      <a:pt x="118" y="256"/>
                      <a:pt x="118" y="255"/>
                      <a:pt x="118" y="255"/>
                    </a:cubicBezTo>
                    <a:lnTo>
                      <a:pt x="118" y="267"/>
                    </a:lnTo>
                    <a:close/>
                    <a:moveTo>
                      <a:pt x="112" y="211"/>
                    </a:moveTo>
                    <a:cubicBezTo>
                      <a:pt x="124" y="217"/>
                      <a:pt x="124" y="217"/>
                      <a:pt x="130" y="223"/>
                    </a:cubicBezTo>
                    <a:cubicBezTo>
                      <a:pt x="143" y="230"/>
                      <a:pt x="155" y="230"/>
                      <a:pt x="167" y="236"/>
                    </a:cubicBezTo>
                    <a:cubicBezTo>
                      <a:pt x="180" y="242"/>
                      <a:pt x="186" y="261"/>
                      <a:pt x="192" y="273"/>
                    </a:cubicBezTo>
                    <a:cubicBezTo>
                      <a:pt x="199" y="279"/>
                      <a:pt x="205" y="286"/>
                      <a:pt x="217" y="292"/>
                    </a:cubicBezTo>
                    <a:cubicBezTo>
                      <a:pt x="217" y="292"/>
                      <a:pt x="217" y="292"/>
                      <a:pt x="211" y="292"/>
                    </a:cubicBezTo>
                    <a:cubicBezTo>
                      <a:pt x="205" y="292"/>
                      <a:pt x="199" y="286"/>
                      <a:pt x="192" y="286"/>
                    </a:cubicBezTo>
                    <a:cubicBezTo>
                      <a:pt x="192" y="279"/>
                      <a:pt x="167" y="255"/>
                      <a:pt x="155" y="248"/>
                    </a:cubicBezTo>
                    <a:cubicBezTo>
                      <a:pt x="149" y="248"/>
                      <a:pt x="143" y="248"/>
                      <a:pt x="136" y="242"/>
                    </a:cubicBezTo>
                    <a:cubicBezTo>
                      <a:pt x="130" y="242"/>
                      <a:pt x="130" y="236"/>
                      <a:pt x="124" y="236"/>
                    </a:cubicBezTo>
                    <a:cubicBezTo>
                      <a:pt x="124" y="242"/>
                      <a:pt x="124" y="242"/>
                      <a:pt x="124" y="242"/>
                    </a:cubicBezTo>
                    <a:cubicBezTo>
                      <a:pt x="130" y="242"/>
                      <a:pt x="136" y="248"/>
                      <a:pt x="136" y="248"/>
                    </a:cubicBezTo>
                    <a:cubicBezTo>
                      <a:pt x="130" y="255"/>
                      <a:pt x="130" y="255"/>
                      <a:pt x="118" y="255"/>
                    </a:cubicBezTo>
                    <a:cubicBezTo>
                      <a:pt x="112" y="261"/>
                      <a:pt x="112" y="261"/>
                      <a:pt x="112" y="261"/>
                    </a:cubicBezTo>
                    <a:cubicBezTo>
                      <a:pt x="105" y="255"/>
                      <a:pt x="99" y="255"/>
                      <a:pt x="93" y="248"/>
                    </a:cubicBezTo>
                    <a:cubicBezTo>
                      <a:pt x="93" y="248"/>
                      <a:pt x="93" y="248"/>
                      <a:pt x="87" y="236"/>
                    </a:cubicBezTo>
                    <a:cubicBezTo>
                      <a:pt x="74" y="236"/>
                      <a:pt x="56" y="242"/>
                      <a:pt x="43" y="242"/>
                    </a:cubicBezTo>
                    <a:cubicBezTo>
                      <a:pt x="43" y="242"/>
                      <a:pt x="43" y="242"/>
                      <a:pt x="43" y="236"/>
                    </a:cubicBezTo>
                    <a:cubicBezTo>
                      <a:pt x="43" y="236"/>
                      <a:pt x="43" y="236"/>
                      <a:pt x="37" y="248"/>
                    </a:cubicBezTo>
                    <a:cubicBezTo>
                      <a:pt x="25" y="255"/>
                      <a:pt x="12" y="255"/>
                      <a:pt x="0" y="248"/>
                    </a:cubicBezTo>
                    <a:cubicBezTo>
                      <a:pt x="31" y="248"/>
                      <a:pt x="43" y="223"/>
                      <a:pt x="62" y="217"/>
                    </a:cubicBezTo>
                    <a:cubicBezTo>
                      <a:pt x="74" y="217"/>
                      <a:pt x="87" y="217"/>
                      <a:pt x="99" y="217"/>
                    </a:cubicBezTo>
                    <a:cubicBezTo>
                      <a:pt x="105" y="217"/>
                      <a:pt x="112" y="211"/>
                      <a:pt x="112" y="211"/>
                    </a:cubicBezTo>
                    <a:cubicBezTo>
                      <a:pt x="112" y="211"/>
                      <a:pt x="112" y="217"/>
                      <a:pt x="112" y="217"/>
                    </a:cubicBezTo>
                    <a:cubicBezTo>
                      <a:pt x="112" y="217"/>
                      <a:pt x="112" y="217"/>
                      <a:pt x="118" y="217"/>
                    </a:cubicBezTo>
                    <a:cubicBezTo>
                      <a:pt x="118" y="217"/>
                      <a:pt x="118" y="217"/>
                      <a:pt x="112" y="211"/>
                    </a:cubicBezTo>
                    <a:close/>
                    <a:moveTo>
                      <a:pt x="794" y="43"/>
                    </a:moveTo>
                    <a:cubicBezTo>
                      <a:pt x="782" y="50"/>
                      <a:pt x="769" y="62"/>
                      <a:pt x="763" y="62"/>
                    </a:cubicBezTo>
                    <a:cubicBezTo>
                      <a:pt x="757" y="62"/>
                      <a:pt x="744" y="62"/>
                      <a:pt x="732" y="68"/>
                    </a:cubicBezTo>
                    <a:cubicBezTo>
                      <a:pt x="732" y="68"/>
                      <a:pt x="732" y="68"/>
                      <a:pt x="732" y="62"/>
                    </a:cubicBezTo>
                    <a:cubicBezTo>
                      <a:pt x="738" y="56"/>
                      <a:pt x="744" y="56"/>
                      <a:pt x="751" y="50"/>
                    </a:cubicBezTo>
                    <a:cubicBezTo>
                      <a:pt x="769" y="50"/>
                      <a:pt x="782" y="43"/>
                      <a:pt x="794" y="43"/>
                    </a:cubicBezTo>
                    <a:close/>
                    <a:moveTo>
                      <a:pt x="602" y="19"/>
                    </a:moveTo>
                    <a:cubicBezTo>
                      <a:pt x="620" y="19"/>
                      <a:pt x="664" y="31"/>
                      <a:pt x="676" y="37"/>
                    </a:cubicBezTo>
                    <a:cubicBezTo>
                      <a:pt x="689" y="50"/>
                      <a:pt x="701" y="62"/>
                      <a:pt x="713" y="74"/>
                    </a:cubicBezTo>
                    <a:cubicBezTo>
                      <a:pt x="720" y="68"/>
                      <a:pt x="726" y="68"/>
                      <a:pt x="732" y="68"/>
                    </a:cubicBezTo>
                    <a:cubicBezTo>
                      <a:pt x="732" y="68"/>
                      <a:pt x="720" y="93"/>
                      <a:pt x="713" y="99"/>
                    </a:cubicBezTo>
                    <a:cubicBezTo>
                      <a:pt x="713" y="106"/>
                      <a:pt x="713" y="106"/>
                      <a:pt x="713" y="112"/>
                    </a:cubicBezTo>
                    <a:cubicBezTo>
                      <a:pt x="695" y="118"/>
                      <a:pt x="676" y="106"/>
                      <a:pt x="676" y="93"/>
                    </a:cubicBezTo>
                    <a:cubicBezTo>
                      <a:pt x="682" y="93"/>
                      <a:pt x="695" y="93"/>
                      <a:pt x="695" y="87"/>
                    </a:cubicBezTo>
                    <a:cubicBezTo>
                      <a:pt x="695" y="81"/>
                      <a:pt x="658" y="50"/>
                      <a:pt x="651" y="43"/>
                    </a:cubicBezTo>
                    <a:cubicBezTo>
                      <a:pt x="651" y="43"/>
                      <a:pt x="651" y="43"/>
                      <a:pt x="639" y="43"/>
                    </a:cubicBezTo>
                    <a:cubicBezTo>
                      <a:pt x="627" y="37"/>
                      <a:pt x="614" y="25"/>
                      <a:pt x="602" y="19"/>
                    </a:cubicBezTo>
                    <a:close/>
                    <a:moveTo>
                      <a:pt x="304" y="0"/>
                    </a:moveTo>
                    <a:cubicBezTo>
                      <a:pt x="378" y="12"/>
                      <a:pt x="385" y="37"/>
                      <a:pt x="422" y="87"/>
                    </a:cubicBezTo>
                    <a:cubicBezTo>
                      <a:pt x="428" y="87"/>
                      <a:pt x="434" y="93"/>
                      <a:pt x="447" y="93"/>
                    </a:cubicBezTo>
                    <a:cubicBezTo>
                      <a:pt x="459" y="68"/>
                      <a:pt x="546" y="68"/>
                      <a:pt x="558" y="99"/>
                    </a:cubicBezTo>
                    <a:cubicBezTo>
                      <a:pt x="558" y="99"/>
                      <a:pt x="558" y="99"/>
                      <a:pt x="540" y="93"/>
                    </a:cubicBezTo>
                    <a:cubicBezTo>
                      <a:pt x="540" y="93"/>
                      <a:pt x="540" y="99"/>
                      <a:pt x="540" y="99"/>
                    </a:cubicBezTo>
                    <a:cubicBezTo>
                      <a:pt x="534" y="99"/>
                      <a:pt x="527" y="99"/>
                      <a:pt x="527" y="93"/>
                    </a:cubicBezTo>
                    <a:cubicBezTo>
                      <a:pt x="527" y="93"/>
                      <a:pt x="521" y="99"/>
                      <a:pt x="521" y="99"/>
                    </a:cubicBezTo>
                    <a:cubicBezTo>
                      <a:pt x="521" y="99"/>
                      <a:pt x="515" y="99"/>
                      <a:pt x="515" y="99"/>
                    </a:cubicBezTo>
                    <a:cubicBezTo>
                      <a:pt x="509" y="99"/>
                      <a:pt x="509" y="93"/>
                      <a:pt x="502" y="93"/>
                    </a:cubicBezTo>
                    <a:cubicBezTo>
                      <a:pt x="490" y="99"/>
                      <a:pt x="459" y="99"/>
                      <a:pt x="440" y="106"/>
                    </a:cubicBezTo>
                    <a:lnTo>
                      <a:pt x="434" y="124"/>
                    </a:lnTo>
                    <a:cubicBezTo>
                      <a:pt x="440" y="124"/>
                      <a:pt x="440" y="124"/>
                      <a:pt x="447" y="124"/>
                    </a:cubicBezTo>
                    <a:cubicBezTo>
                      <a:pt x="440" y="130"/>
                      <a:pt x="434" y="137"/>
                      <a:pt x="428" y="143"/>
                    </a:cubicBezTo>
                    <a:cubicBezTo>
                      <a:pt x="428" y="143"/>
                      <a:pt x="428" y="143"/>
                      <a:pt x="428" y="137"/>
                    </a:cubicBezTo>
                    <a:cubicBezTo>
                      <a:pt x="422" y="137"/>
                      <a:pt x="422" y="143"/>
                      <a:pt x="422" y="143"/>
                    </a:cubicBezTo>
                    <a:cubicBezTo>
                      <a:pt x="409" y="149"/>
                      <a:pt x="385" y="143"/>
                      <a:pt x="378" y="137"/>
                    </a:cubicBezTo>
                    <a:cubicBezTo>
                      <a:pt x="378" y="130"/>
                      <a:pt x="385" y="130"/>
                      <a:pt x="378" y="124"/>
                    </a:cubicBezTo>
                    <a:cubicBezTo>
                      <a:pt x="397" y="124"/>
                      <a:pt x="403" y="124"/>
                      <a:pt x="409" y="106"/>
                    </a:cubicBezTo>
                    <a:cubicBezTo>
                      <a:pt x="397" y="106"/>
                      <a:pt x="397" y="99"/>
                      <a:pt x="391" y="93"/>
                    </a:cubicBezTo>
                    <a:cubicBezTo>
                      <a:pt x="385" y="81"/>
                      <a:pt x="372" y="62"/>
                      <a:pt x="360" y="50"/>
                    </a:cubicBezTo>
                    <a:cubicBezTo>
                      <a:pt x="360" y="50"/>
                      <a:pt x="354" y="43"/>
                      <a:pt x="354" y="43"/>
                    </a:cubicBezTo>
                    <a:cubicBezTo>
                      <a:pt x="341" y="43"/>
                      <a:pt x="329" y="43"/>
                      <a:pt x="335" y="37"/>
                    </a:cubicBezTo>
                    <a:cubicBezTo>
                      <a:pt x="323" y="25"/>
                      <a:pt x="304" y="19"/>
                      <a:pt x="298" y="6"/>
                    </a:cubicBezTo>
                    <a:cubicBezTo>
                      <a:pt x="304" y="0"/>
                      <a:pt x="304" y="0"/>
                      <a:pt x="304" y="0"/>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1" name="组合 10"/>
              <p:cNvGrpSpPr/>
              <p:nvPr/>
            </p:nvGrpSpPr>
            <p:grpSpPr>
              <a:xfrm>
                <a:off x="5727" y="3600"/>
                <a:ext cx="8335" cy="3837"/>
                <a:chOff x="3638550" y="2287588"/>
                <a:chExt cx="4911725" cy="2260601"/>
              </a:xfrm>
            </p:grpSpPr>
            <p:sp>
              <p:nvSpPr>
                <p:cNvPr id="12" name="Freeform 1709"/>
                <p:cNvSpPr/>
                <p:nvPr/>
              </p:nvSpPr>
              <p:spPr bwMode="auto">
                <a:xfrm>
                  <a:off x="8470900" y="4468813"/>
                  <a:ext cx="30163" cy="30163"/>
                </a:xfrm>
                <a:custGeom>
                  <a:avLst/>
                  <a:gdLst>
                    <a:gd name="T0" fmla="*/ 19 w 19"/>
                    <a:gd name="T1" fmla="*/ 19 h 19"/>
                    <a:gd name="T2" fmla="*/ 0 w 19"/>
                    <a:gd name="T3" fmla="*/ 19 h 19"/>
                    <a:gd name="T4" fmla="*/ 0 w 19"/>
                    <a:gd name="T5" fmla="*/ 10 h 19"/>
                    <a:gd name="T6" fmla="*/ 9 w 19"/>
                    <a:gd name="T7" fmla="*/ 10 h 19"/>
                    <a:gd name="T8" fmla="*/ 9 w 19"/>
                    <a:gd name="T9" fmla="*/ 0 h 19"/>
                    <a:gd name="T10" fmla="*/ 19 w 19"/>
                    <a:gd name="T11" fmla="*/ 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0" y="19"/>
                      </a:lnTo>
                      <a:lnTo>
                        <a:pt x="0" y="10"/>
                      </a:lnTo>
                      <a:lnTo>
                        <a:pt x="9" y="10"/>
                      </a:lnTo>
                      <a:lnTo>
                        <a:pt x="9" y="0"/>
                      </a:lnTo>
                      <a:lnTo>
                        <a:pt x="19" y="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Freeform 1710"/>
                <p:cNvSpPr>
                  <a:spLocks noEditPoints="1"/>
                </p:cNvSpPr>
                <p:nvPr/>
              </p:nvSpPr>
              <p:spPr bwMode="auto">
                <a:xfrm>
                  <a:off x="3765550" y="4484688"/>
                  <a:ext cx="4656138" cy="14288"/>
                </a:xfrm>
                <a:custGeom>
                  <a:avLst/>
                  <a:gdLst>
                    <a:gd name="T0" fmla="*/ 2933 w 2933"/>
                    <a:gd name="T1" fmla="*/ 9 h 9"/>
                    <a:gd name="T2" fmla="*/ 2876 w 2933"/>
                    <a:gd name="T3" fmla="*/ 9 h 9"/>
                    <a:gd name="T4" fmla="*/ 2820 w 2933"/>
                    <a:gd name="T5" fmla="*/ 9 h 9"/>
                    <a:gd name="T6" fmla="*/ 2763 w 2933"/>
                    <a:gd name="T7" fmla="*/ 9 h 9"/>
                    <a:gd name="T8" fmla="*/ 2706 w 2933"/>
                    <a:gd name="T9" fmla="*/ 9 h 9"/>
                    <a:gd name="T10" fmla="*/ 2649 w 2933"/>
                    <a:gd name="T11" fmla="*/ 9 h 9"/>
                    <a:gd name="T12" fmla="*/ 2592 w 2933"/>
                    <a:gd name="T13" fmla="*/ 9 h 9"/>
                    <a:gd name="T14" fmla="*/ 2536 w 2933"/>
                    <a:gd name="T15" fmla="*/ 9 h 9"/>
                    <a:gd name="T16" fmla="*/ 2479 w 2933"/>
                    <a:gd name="T17" fmla="*/ 9 h 9"/>
                    <a:gd name="T18" fmla="*/ 2422 w 2933"/>
                    <a:gd name="T19" fmla="*/ 9 h 9"/>
                    <a:gd name="T20" fmla="*/ 2365 w 2933"/>
                    <a:gd name="T21" fmla="*/ 9 h 9"/>
                    <a:gd name="T22" fmla="*/ 2308 w 2933"/>
                    <a:gd name="T23" fmla="*/ 9 h 9"/>
                    <a:gd name="T24" fmla="*/ 2251 w 2933"/>
                    <a:gd name="T25" fmla="*/ 9 h 9"/>
                    <a:gd name="T26" fmla="*/ 2195 w 2933"/>
                    <a:gd name="T27" fmla="*/ 9 h 9"/>
                    <a:gd name="T28" fmla="*/ 2135 w 2933"/>
                    <a:gd name="T29" fmla="*/ 9 h 9"/>
                    <a:gd name="T30" fmla="*/ 2079 w 2933"/>
                    <a:gd name="T31" fmla="*/ 9 h 9"/>
                    <a:gd name="T32" fmla="*/ 2022 w 2933"/>
                    <a:gd name="T33" fmla="*/ 9 h 9"/>
                    <a:gd name="T34" fmla="*/ 1965 w 2933"/>
                    <a:gd name="T35" fmla="*/ 9 h 9"/>
                    <a:gd name="T36" fmla="*/ 1908 w 2933"/>
                    <a:gd name="T37" fmla="*/ 9 h 9"/>
                    <a:gd name="T38" fmla="*/ 1851 w 2933"/>
                    <a:gd name="T39" fmla="*/ 9 h 9"/>
                    <a:gd name="T40" fmla="*/ 1795 w 2933"/>
                    <a:gd name="T41" fmla="*/ 9 h 9"/>
                    <a:gd name="T42" fmla="*/ 1738 w 2933"/>
                    <a:gd name="T43" fmla="*/ 9 h 9"/>
                    <a:gd name="T44" fmla="*/ 1681 w 2933"/>
                    <a:gd name="T45" fmla="*/ 9 h 9"/>
                    <a:gd name="T46" fmla="*/ 1624 w 2933"/>
                    <a:gd name="T47" fmla="*/ 9 h 9"/>
                    <a:gd name="T48" fmla="*/ 1567 w 2933"/>
                    <a:gd name="T49" fmla="*/ 9 h 9"/>
                    <a:gd name="T50" fmla="*/ 1511 w 2933"/>
                    <a:gd name="T51" fmla="*/ 9 h 9"/>
                    <a:gd name="T52" fmla="*/ 1454 w 2933"/>
                    <a:gd name="T53" fmla="*/ 9 h 9"/>
                    <a:gd name="T54" fmla="*/ 1395 w 2933"/>
                    <a:gd name="T55" fmla="*/ 9 h 9"/>
                    <a:gd name="T56" fmla="*/ 1338 w 2933"/>
                    <a:gd name="T57" fmla="*/ 9 h 9"/>
                    <a:gd name="T58" fmla="*/ 1281 w 2933"/>
                    <a:gd name="T59" fmla="*/ 9 h 9"/>
                    <a:gd name="T60" fmla="*/ 1224 w 2933"/>
                    <a:gd name="T61" fmla="*/ 9 h 9"/>
                    <a:gd name="T62" fmla="*/ 1167 w 2933"/>
                    <a:gd name="T63" fmla="*/ 9 h 9"/>
                    <a:gd name="T64" fmla="*/ 1111 w 2933"/>
                    <a:gd name="T65" fmla="*/ 9 h 9"/>
                    <a:gd name="T66" fmla="*/ 1054 w 2933"/>
                    <a:gd name="T67" fmla="*/ 9 h 9"/>
                    <a:gd name="T68" fmla="*/ 997 w 2933"/>
                    <a:gd name="T69" fmla="*/ 9 h 9"/>
                    <a:gd name="T70" fmla="*/ 940 w 2933"/>
                    <a:gd name="T71" fmla="*/ 9 h 9"/>
                    <a:gd name="T72" fmla="*/ 883 w 2933"/>
                    <a:gd name="T73" fmla="*/ 9 h 9"/>
                    <a:gd name="T74" fmla="*/ 827 w 2933"/>
                    <a:gd name="T75" fmla="*/ 9 h 9"/>
                    <a:gd name="T76" fmla="*/ 770 w 2933"/>
                    <a:gd name="T77" fmla="*/ 9 h 9"/>
                    <a:gd name="T78" fmla="*/ 713 w 2933"/>
                    <a:gd name="T79" fmla="*/ 9 h 9"/>
                    <a:gd name="T80" fmla="*/ 654 w 2933"/>
                    <a:gd name="T81" fmla="*/ 9 h 9"/>
                    <a:gd name="T82" fmla="*/ 597 w 2933"/>
                    <a:gd name="T83" fmla="*/ 9 h 9"/>
                    <a:gd name="T84" fmla="*/ 540 w 2933"/>
                    <a:gd name="T85" fmla="*/ 9 h 9"/>
                    <a:gd name="T86" fmla="*/ 483 w 2933"/>
                    <a:gd name="T87" fmla="*/ 9 h 9"/>
                    <a:gd name="T88" fmla="*/ 427 w 2933"/>
                    <a:gd name="T89" fmla="*/ 9 h 9"/>
                    <a:gd name="T90" fmla="*/ 370 w 2933"/>
                    <a:gd name="T91" fmla="*/ 9 h 9"/>
                    <a:gd name="T92" fmla="*/ 313 w 2933"/>
                    <a:gd name="T93" fmla="*/ 9 h 9"/>
                    <a:gd name="T94" fmla="*/ 256 w 2933"/>
                    <a:gd name="T95" fmla="*/ 9 h 9"/>
                    <a:gd name="T96" fmla="*/ 199 w 2933"/>
                    <a:gd name="T97" fmla="*/ 9 h 9"/>
                    <a:gd name="T98" fmla="*/ 142 w 2933"/>
                    <a:gd name="T99" fmla="*/ 9 h 9"/>
                    <a:gd name="T100" fmla="*/ 86 w 2933"/>
                    <a:gd name="T101" fmla="*/ 9 h 9"/>
                    <a:gd name="T102" fmla="*/ 29 w 2933"/>
                    <a:gd name="T10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33" h="9">
                      <a:moveTo>
                        <a:pt x="2933" y="9"/>
                      </a:moveTo>
                      <a:lnTo>
                        <a:pt x="2905" y="9"/>
                      </a:lnTo>
                      <a:lnTo>
                        <a:pt x="2905" y="0"/>
                      </a:lnTo>
                      <a:lnTo>
                        <a:pt x="2933" y="0"/>
                      </a:lnTo>
                      <a:lnTo>
                        <a:pt x="2933" y="9"/>
                      </a:lnTo>
                      <a:close/>
                      <a:moveTo>
                        <a:pt x="2876" y="9"/>
                      </a:moveTo>
                      <a:lnTo>
                        <a:pt x="2848" y="9"/>
                      </a:lnTo>
                      <a:lnTo>
                        <a:pt x="2848" y="0"/>
                      </a:lnTo>
                      <a:lnTo>
                        <a:pt x="2876" y="0"/>
                      </a:lnTo>
                      <a:lnTo>
                        <a:pt x="2876" y="9"/>
                      </a:lnTo>
                      <a:close/>
                      <a:moveTo>
                        <a:pt x="2820" y="9"/>
                      </a:moveTo>
                      <a:lnTo>
                        <a:pt x="2791" y="9"/>
                      </a:lnTo>
                      <a:lnTo>
                        <a:pt x="2791" y="0"/>
                      </a:lnTo>
                      <a:lnTo>
                        <a:pt x="2820" y="0"/>
                      </a:lnTo>
                      <a:lnTo>
                        <a:pt x="2820" y="9"/>
                      </a:lnTo>
                      <a:close/>
                      <a:moveTo>
                        <a:pt x="2763" y="9"/>
                      </a:moveTo>
                      <a:lnTo>
                        <a:pt x="2734" y="9"/>
                      </a:lnTo>
                      <a:lnTo>
                        <a:pt x="2734" y="0"/>
                      </a:lnTo>
                      <a:lnTo>
                        <a:pt x="2763" y="0"/>
                      </a:lnTo>
                      <a:lnTo>
                        <a:pt x="2763" y="9"/>
                      </a:lnTo>
                      <a:close/>
                      <a:moveTo>
                        <a:pt x="2706" y="9"/>
                      </a:moveTo>
                      <a:lnTo>
                        <a:pt x="2678" y="9"/>
                      </a:lnTo>
                      <a:lnTo>
                        <a:pt x="2678" y="0"/>
                      </a:lnTo>
                      <a:lnTo>
                        <a:pt x="2706" y="0"/>
                      </a:lnTo>
                      <a:lnTo>
                        <a:pt x="2706" y="9"/>
                      </a:lnTo>
                      <a:close/>
                      <a:moveTo>
                        <a:pt x="2649" y="9"/>
                      </a:moveTo>
                      <a:lnTo>
                        <a:pt x="2621" y="9"/>
                      </a:lnTo>
                      <a:lnTo>
                        <a:pt x="2621" y="0"/>
                      </a:lnTo>
                      <a:lnTo>
                        <a:pt x="2649" y="0"/>
                      </a:lnTo>
                      <a:lnTo>
                        <a:pt x="2649" y="9"/>
                      </a:lnTo>
                      <a:close/>
                      <a:moveTo>
                        <a:pt x="2592" y="9"/>
                      </a:moveTo>
                      <a:lnTo>
                        <a:pt x="2564" y="9"/>
                      </a:lnTo>
                      <a:lnTo>
                        <a:pt x="2564" y="0"/>
                      </a:lnTo>
                      <a:lnTo>
                        <a:pt x="2592" y="0"/>
                      </a:lnTo>
                      <a:lnTo>
                        <a:pt x="2592" y="9"/>
                      </a:lnTo>
                      <a:close/>
                      <a:moveTo>
                        <a:pt x="2536" y="9"/>
                      </a:moveTo>
                      <a:lnTo>
                        <a:pt x="2507" y="9"/>
                      </a:lnTo>
                      <a:lnTo>
                        <a:pt x="2507" y="0"/>
                      </a:lnTo>
                      <a:lnTo>
                        <a:pt x="2536" y="0"/>
                      </a:lnTo>
                      <a:lnTo>
                        <a:pt x="2536" y="9"/>
                      </a:lnTo>
                      <a:close/>
                      <a:moveTo>
                        <a:pt x="2479" y="9"/>
                      </a:moveTo>
                      <a:lnTo>
                        <a:pt x="2450" y="9"/>
                      </a:lnTo>
                      <a:lnTo>
                        <a:pt x="2450" y="0"/>
                      </a:lnTo>
                      <a:lnTo>
                        <a:pt x="2479" y="0"/>
                      </a:lnTo>
                      <a:lnTo>
                        <a:pt x="2479" y="9"/>
                      </a:lnTo>
                      <a:close/>
                      <a:moveTo>
                        <a:pt x="2422" y="9"/>
                      </a:moveTo>
                      <a:lnTo>
                        <a:pt x="2393" y="9"/>
                      </a:lnTo>
                      <a:lnTo>
                        <a:pt x="2393" y="0"/>
                      </a:lnTo>
                      <a:lnTo>
                        <a:pt x="2422" y="0"/>
                      </a:lnTo>
                      <a:lnTo>
                        <a:pt x="2422" y="9"/>
                      </a:lnTo>
                      <a:close/>
                      <a:moveTo>
                        <a:pt x="2365" y="9"/>
                      </a:moveTo>
                      <a:lnTo>
                        <a:pt x="2337" y="9"/>
                      </a:lnTo>
                      <a:lnTo>
                        <a:pt x="2337" y="0"/>
                      </a:lnTo>
                      <a:lnTo>
                        <a:pt x="2365" y="0"/>
                      </a:lnTo>
                      <a:lnTo>
                        <a:pt x="2365" y="9"/>
                      </a:lnTo>
                      <a:close/>
                      <a:moveTo>
                        <a:pt x="2308" y="9"/>
                      </a:moveTo>
                      <a:lnTo>
                        <a:pt x="2280" y="9"/>
                      </a:lnTo>
                      <a:lnTo>
                        <a:pt x="2280" y="0"/>
                      </a:lnTo>
                      <a:lnTo>
                        <a:pt x="2308" y="0"/>
                      </a:lnTo>
                      <a:lnTo>
                        <a:pt x="2308" y="9"/>
                      </a:lnTo>
                      <a:close/>
                      <a:moveTo>
                        <a:pt x="2251" y="9"/>
                      </a:moveTo>
                      <a:lnTo>
                        <a:pt x="2223" y="9"/>
                      </a:lnTo>
                      <a:lnTo>
                        <a:pt x="2223" y="0"/>
                      </a:lnTo>
                      <a:lnTo>
                        <a:pt x="2251" y="0"/>
                      </a:lnTo>
                      <a:lnTo>
                        <a:pt x="2251" y="9"/>
                      </a:lnTo>
                      <a:close/>
                      <a:moveTo>
                        <a:pt x="2195" y="9"/>
                      </a:moveTo>
                      <a:lnTo>
                        <a:pt x="2164" y="9"/>
                      </a:lnTo>
                      <a:lnTo>
                        <a:pt x="2164" y="0"/>
                      </a:lnTo>
                      <a:lnTo>
                        <a:pt x="2195" y="0"/>
                      </a:lnTo>
                      <a:lnTo>
                        <a:pt x="2195" y="9"/>
                      </a:lnTo>
                      <a:close/>
                      <a:moveTo>
                        <a:pt x="2135" y="9"/>
                      </a:moveTo>
                      <a:lnTo>
                        <a:pt x="2107" y="9"/>
                      </a:lnTo>
                      <a:lnTo>
                        <a:pt x="2107" y="0"/>
                      </a:lnTo>
                      <a:lnTo>
                        <a:pt x="2135" y="0"/>
                      </a:lnTo>
                      <a:lnTo>
                        <a:pt x="2135" y="9"/>
                      </a:lnTo>
                      <a:close/>
                      <a:moveTo>
                        <a:pt x="2079" y="9"/>
                      </a:moveTo>
                      <a:lnTo>
                        <a:pt x="2050" y="9"/>
                      </a:lnTo>
                      <a:lnTo>
                        <a:pt x="2050" y="0"/>
                      </a:lnTo>
                      <a:lnTo>
                        <a:pt x="2079" y="0"/>
                      </a:lnTo>
                      <a:lnTo>
                        <a:pt x="2079" y="9"/>
                      </a:lnTo>
                      <a:close/>
                      <a:moveTo>
                        <a:pt x="2022" y="9"/>
                      </a:moveTo>
                      <a:lnTo>
                        <a:pt x="1993" y="9"/>
                      </a:lnTo>
                      <a:lnTo>
                        <a:pt x="1993" y="0"/>
                      </a:lnTo>
                      <a:lnTo>
                        <a:pt x="2022" y="0"/>
                      </a:lnTo>
                      <a:lnTo>
                        <a:pt x="2022" y="9"/>
                      </a:lnTo>
                      <a:close/>
                      <a:moveTo>
                        <a:pt x="1965" y="9"/>
                      </a:moveTo>
                      <a:lnTo>
                        <a:pt x="1937" y="9"/>
                      </a:lnTo>
                      <a:lnTo>
                        <a:pt x="1937" y="0"/>
                      </a:lnTo>
                      <a:lnTo>
                        <a:pt x="1965" y="0"/>
                      </a:lnTo>
                      <a:lnTo>
                        <a:pt x="1965" y="9"/>
                      </a:lnTo>
                      <a:close/>
                      <a:moveTo>
                        <a:pt x="1908" y="9"/>
                      </a:moveTo>
                      <a:lnTo>
                        <a:pt x="1880" y="9"/>
                      </a:lnTo>
                      <a:lnTo>
                        <a:pt x="1880" y="0"/>
                      </a:lnTo>
                      <a:lnTo>
                        <a:pt x="1908" y="0"/>
                      </a:lnTo>
                      <a:lnTo>
                        <a:pt x="1908" y="9"/>
                      </a:lnTo>
                      <a:close/>
                      <a:moveTo>
                        <a:pt x="1851" y="9"/>
                      </a:moveTo>
                      <a:lnTo>
                        <a:pt x="1823" y="9"/>
                      </a:lnTo>
                      <a:lnTo>
                        <a:pt x="1823" y="0"/>
                      </a:lnTo>
                      <a:lnTo>
                        <a:pt x="1851" y="0"/>
                      </a:lnTo>
                      <a:lnTo>
                        <a:pt x="1851" y="9"/>
                      </a:lnTo>
                      <a:close/>
                      <a:moveTo>
                        <a:pt x="1795" y="9"/>
                      </a:moveTo>
                      <a:lnTo>
                        <a:pt x="1766" y="9"/>
                      </a:lnTo>
                      <a:lnTo>
                        <a:pt x="1766" y="0"/>
                      </a:lnTo>
                      <a:lnTo>
                        <a:pt x="1795" y="0"/>
                      </a:lnTo>
                      <a:lnTo>
                        <a:pt x="1795" y="9"/>
                      </a:lnTo>
                      <a:close/>
                      <a:moveTo>
                        <a:pt x="1738" y="9"/>
                      </a:moveTo>
                      <a:lnTo>
                        <a:pt x="1709" y="9"/>
                      </a:lnTo>
                      <a:lnTo>
                        <a:pt x="1709" y="0"/>
                      </a:lnTo>
                      <a:lnTo>
                        <a:pt x="1738" y="0"/>
                      </a:lnTo>
                      <a:lnTo>
                        <a:pt x="1738" y="9"/>
                      </a:lnTo>
                      <a:close/>
                      <a:moveTo>
                        <a:pt x="1681" y="9"/>
                      </a:moveTo>
                      <a:lnTo>
                        <a:pt x="1653" y="9"/>
                      </a:lnTo>
                      <a:lnTo>
                        <a:pt x="1653" y="0"/>
                      </a:lnTo>
                      <a:lnTo>
                        <a:pt x="1681" y="0"/>
                      </a:lnTo>
                      <a:lnTo>
                        <a:pt x="1681" y="9"/>
                      </a:lnTo>
                      <a:close/>
                      <a:moveTo>
                        <a:pt x="1624" y="9"/>
                      </a:moveTo>
                      <a:lnTo>
                        <a:pt x="1596" y="9"/>
                      </a:lnTo>
                      <a:lnTo>
                        <a:pt x="1596" y="0"/>
                      </a:lnTo>
                      <a:lnTo>
                        <a:pt x="1624" y="0"/>
                      </a:lnTo>
                      <a:lnTo>
                        <a:pt x="1624" y="9"/>
                      </a:lnTo>
                      <a:close/>
                      <a:moveTo>
                        <a:pt x="1567" y="9"/>
                      </a:moveTo>
                      <a:lnTo>
                        <a:pt x="1539" y="9"/>
                      </a:lnTo>
                      <a:lnTo>
                        <a:pt x="1539" y="0"/>
                      </a:lnTo>
                      <a:lnTo>
                        <a:pt x="1567" y="0"/>
                      </a:lnTo>
                      <a:lnTo>
                        <a:pt x="1567" y="9"/>
                      </a:lnTo>
                      <a:close/>
                      <a:moveTo>
                        <a:pt x="1511" y="9"/>
                      </a:moveTo>
                      <a:lnTo>
                        <a:pt x="1482" y="9"/>
                      </a:lnTo>
                      <a:lnTo>
                        <a:pt x="1482" y="0"/>
                      </a:lnTo>
                      <a:lnTo>
                        <a:pt x="1511" y="0"/>
                      </a:lnTo>
                      <a:lnTo>
                        <a:pt x="1511" y="9"/>
                      </a:lnTo>
                      <a:close/>
                      <a:moveTo>
                        <a:pt x="1454" y="9"/>
                      </a:moveTo>
                      <a:lnTo>
                        <a:pt x="1423" y="9"/>
                      </a:lnTo>
                      <a:lnTo>
                        <a:pt x="1423" y="0"/>
                      </a:lnTo>
                      <a:lnTo>
                        <a:pt x="1454" y="0"/>
                      </a:lnTo>
                      <a:lnTo>
                        <a:pt x="1454" y="9"/>
                      </a:lnTo>
                      <a:close/>
                      <a:moveTo>
                        <a:pt x="1395" y="9"/>
                      </a:moveTo>
                      <a:lnTo>
                        <a:pt x="1366" y="9"/>
                      </a:lnTo>
                      <a:lnTo>
                        <a:pt x="1366" y="0"/>
                      </a:lnTo>
                      <a:lnTo>
                        <a:pt x="1395" y="0"/>
                      </a:lnTo>
                      <a:lnTo>
                        <a:pt x="1395" y="9"/>
                      </a:lnTo>
                      <a:close/>
                      <a:moveTo>
                        <a:pt x="1338" y="9"/>
                      </a:moveTo>
                      <a:lnTo>
                        <a:pt x="1309" y="9"/>
                      </a:lnTo>
                      <a:lnTo>
                        <a:pt x="1309" y="0"/>
                      </a:lnTo>
                      <a:lnTo>
                        <a:pt x="1338" y="0"/>
                      </a:lnTo>
                      <a:lnTo>
                        <a:pt x="1338" y="9"/>
                      </a:lnTo>
                      <a:close/>
                      <a:moveTo>
                        <a:pt x="1281" y="9"/>
                      </a:moveTo>
                      <a:lnTo>
                        <a:pt x="1253" y="9"/>
                      </a:lnTo>
                      <a:lnTo>
                        <a:pt x="1253" y="0"/>
                      </a:lnTo>
                      <a:lnTo>
                        <a:pt x="1281" y="0"/>
                      </a:lnTo>
                      <a:lnTo>
                        <a:pt x="1281" y="9"/>
                      </a:lnTo>
                      <a:close/>
                      <a:moveTo>
                        <a:pt x="1224" y="9"/>
                      </a:moveTo>
                      <a:lnTo>
                        <a:pt x="1196" y="9"/>
                      </a:lnTo>
                      <a:lnTo>
                        <a:pt x="1196" y="0"/>
                      </a:lnTo>
                      <a:lnTo>
                        <a:pt x="1224" y="0"/>
                      </a:lnTo>
                      <a:lnTo>
                        <a:pt x="1224" y="9"/>
                      </a:lnTo>
                      <a:close/>
                      <a:moveTo>
                        <a:pt x="1167" y="9"/>
                      </a:moveTo>
                      <a:lnTo>
                        <a:pt x="1139" y="9"/>
                      </a:lnTo>
                      <a:lnTo>
                        <a:pt x="1139" y="0"/>
                      </a:lnTo>
                      <a:lnTo>
                        <a:pt x="1167" y="0"/>
                      </a:lnTo>
                      <a:lnTo>
                        <a:pt x="1167" y="9"/>
                      </a:lnTo>
                      <a:close/>
                      <a:moveTo>
                        <a:pt x="1111" y="9"/>
                      </a:moveTo>
                      <a:lnTo>
                        <a:pt x="1082" y="9"/>
                      </a:lnTo>
                      <a:lnTo>
                        <a:pt x="1082" y="0"/>
                      </a:lnTo>
                      <a:lnTo>
                        <a:pt x="1111" y="0"/>
                      </a:lnTo>
                      <a:lnTo>
                        <a:pt x="1111" y="9"/>
                      </a:lnTo>
                      <a:close/>
                      <a:moveTo>
                        <a:pt x="1054" y="9"/>
                      </a:moveTo>
                      <a:lnTo>
                        <a:pt x="1025" y="9"/>
                      </a:lnTo>
                      <a:lnTo>
                        <a:pt x="1025" y="0"/>
                      </a:lnTo>
                      <a:lnTo>
                        <a:pt x="1054" y="0"/>
                      </a:lnTo>
                      <a:lnTo>
                        <a:pt x="1054" y="9"/>
                      </a:lnTo>
                      <a:close/>
                      <a:moveTo>
                        <a:pt x="997" y="9"/>
                      </a:moveTo>
                      <a:lnTo>
                        <a:pt x="969" y="9"/>
                      </a:lnTo>
                      <a:lnTo>
                        <a:pt x="969" y="0"/>
                      </a:lnTo>
                      <a:lnTo>
                        <a:pt x="997" y="0"/>
                      </a:lnTo>
                      <a:lnTo>
                        <a:pt x="997" y="9"/>
                      </a:lnTo>
                      <a:close/>
                      <a:moveTo>
                        <a:pt x="940" y="9"/>
                      </a:moveTo>
                      <a:lnTo>
                        <a:pt x="912" y="9"/>
                      </a:lnTo>
                      <a:lnTo>
                        <a:pt x="912" y="0"/>
                      </a:lnTo>
                      <a:lnTo>
                        <a:pt x="940" y="0"/>
                      </a:lnTo>
                      <a:lnTo>
                        <a:pt x="940" y="9"/>
                      </a:lnTo>
                      <a:close/>
                      <a:moveTo>
                        <a:pt x="883" y="9"/>
                      </a:moveTo>
                      <a:lnTo>
                        <a:pt x="855" y="9"/>
                      </a:lnTo>
                      <a:lnTo>
                        <a:pt x="855" y="0"/>
                      </a:lnTo>
                      <a:lnTo>
                        <a:pt x="883" y="0"/>
                      </a:lnTo>
                      <a:lnTo>
                        <a:pt x="883" y="9"/>
                      </a:lnTo>
                      <a:close/>
                      <a:moveTo>
                        <a:pt x="827" y="9"/>
                      </a:moveTo>
                      <a:lnTo>
                        <a:pt x="798" y="9"/>
                      </a:lnTo>
                      <a:lnTo>
                        <a:pt x="798" y="0"/>
                      </a:lnTo>
                      <a:lnTo>
                        <a:pt x="827" y="0"/>
                      </a:lnTo>
                      <a:lnTo>
                        <a:pt x="827" y="9"/>
                      </a:lnTo>
                      <a:close/>
                      <a:moveTo>
                        <a:pt x="770" y="9"/>
                      </a:moveTo>
                      <a:lnTo>
                        <a:pt x="741" y="9"/>
                      </a:lnTo>
                      <a:lnTo>
                        <a:pt x="741" y="0"/>
                      </a:lnTo>
                      <a:lnTo>
                        <a:pt x="770" y="0"/>
                      </a:lnTo>
                      <a:lnTo>
                        <a:pt x="770" y="9"/>
                      </a:lnTo>
                      <a:close/>
                      <a:moveTo>
                        <a:pt x="713" y="9"/>
                      </a:moveTo>
                      <a:lnTo>
                        <a:pt x="682" y="9"/>
                      </a:lnTo>
                      <a:lnTo>
                        <a:pt x="682" y="0"/>
                      </a:lnTo>
                      <a:lnTo>
                        <a:pt x="713" y="0"/>
                      </a:lnTo>
                      <a:lnTo>
                        <a:pt x="713" y="9"/>
                      </a:lnTo>
                      <a:close/>
                      <a:moveTo>
                        <a:pt x="654" y="9"/>
                      </a:moveTo>
                      <a:lnTo>
                        <a:pt x="625" y="9"/>
                      </a:lnTo>
                      <a:lnTo>
                        <a:pt x="625" y="0"/>
                      </a:lnTo>
                      <a:lnTo>
                        <a:pt x="654" y="0"/>
                      </a:lnTo>
                      <a:lnTo>
                        <a:pt x="654" y="9"/>
                      </a:lnTo>
                      <a:close/>
                      <a:moveTo>
                        <a:pt x="597" y="9"/>
                      </a:moveTo>
                      <a:lnTo>
                        <a:pt x="569" y="9"/>
                      </a:lnTo>
                      <a:lnTo>
                        <a:pt x="569" y="0"/>
                      </a:lnTo>
                      <a:lnTo>
                        <a:pt x="597" y="0"/>
                      </a:lnTo>
                      <a:lnTo>
                        <a:pt x="597" y="9"/>
                      </a:lnTo>
                      <a:close/>
                      <a:moveTo>
                        <a:pt x="540" y="9"/>
                      </a:moveTo>
                      <a:lnTo>
                        <a:pt x="512" y="9"/>
                      </a:lnTo>
                      <a:lnTo>
                        <a:pt x="512" y="0"/>
                      </a:lnTo>
                      <a:lnTo>
                        <a:pt x="540" y="0"/>
                      </a:lnTo>
                      <a:lnTo>
                        <a:pt x="540" y="9"/>
                      </a:lnTo>
                      <a:close/>
                      <a:moveTo>
                        <a:pt x="483" y="9"/>
                      </a:moveTo>
                      <a:lnTo>
                        <a:pt x="455" y="9"/>
                      </a:lnTo>
                      <a:lnTo>
                        <a:pt x="455" y="0"/>
                      </a:lnTo>
                      <a:lnTo>
                        <a:pt x="483" y="0"/>
                      </a:lnTo>
                      <a:lnTo>
                        <a:pt x="483" y="9"/>
                      </a:lnTo>
                      <a:close/>
                      <a:moveTo>
                        <a:pt x="427" y="9"/>
                      </a:moveTo>
                      <a:lnTo>
                        <a:pt x="398" y="9"/>
                      </a:lnTo>
                      <a:lnTo>
                        <a:pt x="398" y="0"/>
                      </a:lnTo>
                      <a:lnTo>
                        <a:pt x="427" y="0"/>
                      </a:lnTo>
                      <a:lnTo>
                        <a:pt x="427" y="9"/>
                      </a:lnTo>
                      <a:close/>
                      <a:moveTo>
                        <a:pt x="370" y="9"/>
                      </a:moveTo>
                      <a:lnTo>
                        <a:pt x="341" y="9"/>
                      </a:lnTo>
                      <a:lnTo>
                        <a:pt x="341" y="0"/>
                      </a:lnTo>
                      <a:lnTo>
                        <a:pt x="370" y="0"/>
                      </a:lnTo>
                      <a:lnTo>
                        <a:pt x="370" y="9"/>
                      </a:lnTo>
                      <a:close/>
                      <a:moveTo>
                        <a:pt x="313" y="9"/>
                      </a:moveTo>
                      <a:lnTo>
                        <a:pt x="285" y="9"/>
                      </a:lnTo>
                      <a:lnTo>
                        <a:pt x="285" y="0"/>
                      </a:lnTo>
                      <a:lnTo>
                        <a:pt x="313" y="0"/>
                      </a:lnTo>
                      <a:lnTo>
                        <a:pt x="313" y="9"/>
                      </a:lnTo>
                      <a:close/>
                      <a:moveTo>
                        <a:pt x="256" y="9"/>
                      </a:moveTo>
                      <a:lnTo>
                        <a:pt x="228" y="9"/>
                      </a:lnTo>
                      <a:lnTo>
                        <a:pt x="228" y="0"/>
                      </a:lnTo>
                      <a:lnTo>
                        <a:pt x="256" y="0"/>
                      </a:lnTo>
                      <a:lnTo>
                        <a:pt x="256" y="9"/>
                      </a:lnTo>
                      <a:close/>
                      <a:moveTo>
                        <a:pt x="199" y="9"/>
                      </a:moveTo>
                      <a:lnTo>
                        <a:pt x="171" y="9"/>
                      </a:lnTo>
                      <a:lnTo>
                        <a:pt x="171" y="0"/>
                      </a:lnTo>
                      <a:lnTo>
                        <a:pt x="199" y="0"/>
                      </a:lnTo>
                      <a:lnTo>
                        <a:pt x="199" y="9"/>
                      </a:lnTo>
                      <a:close/>
                      <a:moveTo>
                        <a:pt x="142" y="9"/>
                      </a:moveTo>
                      <a:lnTo>
                        <a:pt x="114" y="9"/>
                      </a:lnTo>
                      <a:lnTo>
                        <a:pt x="114" y="0"/>
                      </a:lnTo>
                      <a:lnTo>
                        <a:pt x="142" y="0"/>
                      </a:lnTo>
                      <a:lnTo>
                        <a:pt x="142" y="9"/>
                      </a:lnTo>
                      <a:close/>
                      <a:moveTo>
                        <a:pt x="86" y="9"/>
                      </a:moveTo>
                      <a:lnTo>
                        <a:pt x="57" y="9"/>
                      </a:lnTo>
                      <a:lnTo>
                        <a:pt x="57" y="0"/>
                      </a:lnTo>
                      <a:lnTo>
                        <a:pt x="86" y="0"/>
                      </a:lnTo>
                      <a:lnTo>
                        <a:pt x="86" y="9"/>
                      </a:lnTo>
                      <a:close/>
                      <a:moveTo>
                        <a:pt x="29" y="9"/>
                      </a:moveTo>
                      <a:lnTo>
                        <a:pt x="0" y="9"/>
                      </a:lnTo>
                      <a:lnTo>
                        <a:pt x="0" y="0"/>
                      </a:lnTo>
                      <a:lnTo>
                        <a:pt x="29" y="0"/>
                      </a:lnTo>
                      <a:lnTo>
                        <a:pt x="29" y="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Freeform 1711"/>
                <p:cNvSpPr/>
                <p:nvPr/>
              </p:nvSpPr>
              <p:spPr bwMode="auto">
                <a:xfrm>
                  <a:off x="3690938" y="4468813"/>
                  <a:ext cx="30163" cy="30163"/>
                </a:xfrm>
                <a:custGeom>
                  <a:avLst/>
                  <a:gdLst>
                    <a:gd name="T0" fmla="*/ 19 w 19"/>
                    <a:gd name="T1" fmla="*/ 19 h 19"/>
                    <a:gd name="T2" fmla="*/ 0 w 19"/>
                    <a:gd name="T3" fmla="*/ 19 h 19"/>
                    <a:gd name="T4" fmla="*/ 0 w 19"/>
                    <a:gd name="T5" fmla="*/ 0 h 19"/>
                    <a:gd name="T6" fmla="*/ 10 w 19"/>
                    <a:gd name="T7" fmla="*/ 0 h 19"/>
                    <a:gd name="T8" fmla="*/ 10 w 19"/>
                    <a:gd name="T9" fmla="*/ 10 h 19"/>
                    <a:gd name="T10" fmla="*/ 19 w 19"/>
                    <a:gd name="T11" fmla="*/ 1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0" y="19"/>
                      </a:lnTo>
                      <a:lnTo>
                        <a:pt x="0" y="0"/>
                      </a:lnTo>
                      <a:lnTo>
                        <a:pt x="10" y="0"/>
                      </a:lnTo>
                      <a:lnTo>
                        <a:pt x="10" y="10"/>
                      </a:lnTo>
                      <a:lnTo>
                        <a:pt x="19" y="1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Freeform 1712"/>
                <p:cNvSpPr>
                  <a:spLocks noEditPoints="1"/>
                </p:cNvSpPr>
                <p:nvPr/>
              </p:nvSpPr>
              <p:spPr bwMode="auto">
                <a:xfrm>
                  <a:off x="3690938" y="2649538"/>
                  <a:ext cx="15875" cy="1774825"/>
                </a:xfrm>
                <a:custGeom>
                  <a:avLst/>
                  <a:gdLst>
                    <a:gd name="T0" fmla="*/ 0 w 10"/>
                    <a:gd name="T1" fmla="*/ 1118 h 1118"/>
                    <a:gd name="T2" fmla="*/ 10 w 10"/>
                    <a:gd name="T3" fmla="*/ 1089 h 1118"/>
                    <a:gd name="T4" fmla="*/ 10 w 10"/>
                    <a:gd name="T5" fmla="*/ 1061 h 1118"/>
                    <a:gd name="T6" fmla="*/ 0 w 10"/>
                    <a:gd name="T7" fmla="*/ 1032 h 1118"/>
                    <a:gd name="T8" fmla="*/ 10 w 10"/>
                    <a:gd name="T9" fmla="*/ 1061 h 1118"/>
                    <a:gd name="T10" fmla="*/ 0 w 10"/>
                    <a:gd name="T11" fmla="*/ 1004 h 1118"/>
                    <a:gd name="T12" fmla="*/ 10 w 10"/>
                    <a:gd name="T13" fmla="*/ 975 h 1118"/>
                    <a:gd name="T14" fmla="*/ 10 w 10"/>
                    <a:gd name="T15" fmla="*/ 944 h 1118"/>
                    <a:gd name="T16" fmla="*/ 0 w 10"/>
                    <a:gd name="T17" fmla="*/ 916 h 1118"/>
                    <a:gd name="T18" fmla="*/ 10 w 10"/>
                    <a:gd name="T19" fmla="*/ 944 h 1118"/>
                    <a:gd name="T20" fmla="*/ 0 w 10"/>
                    <a:gd name="T21" fmla="*/ 887 h 1118"/>
                    <a:gd name="T22" fmla="*/ 10 w 10"/>
                    <a:gd name="T23" fmla="*/ 859 h 1118"/>
                    <a:gd name="T24" fmla="*/ 10 w 10"/>
                    <a:gd name="T25" fmla="*/ 830 h 1118"/>
                    <a:gd name="T26" fmla="*/ 0 w 10"/>
                    <a:gd name="T27" fmla="*/ 802 h 1118"/>
                    <a:gd name="T28" fmla="*/ 10 w 10"/>
                    <a:gd name="T29" fmla="*/ 830 h 1118"/>
                    <a:gd name="T30" fmla="*/ 0 w 10"/>
                    <a:gd name="T31" fmla="*/ 773 h 1118"/>
                    <a:gd name="T32" fmla="*/ 10 w 10"/>
                    <a:gd name="T33" fmla="*/ 745 h 1118"/>
                    <a:gd name="T34" fmla="*/ 10 w 10"/>
                    <a:gd name="T35" fmla="*/ 716 h 1118"/>
                    <a:gd name="T36" fmla="*/ 0 w 10"/>
                    <a:gd name="T37" fmla="*/ 688 h 1118"/>
                    <a:gd name="T38" fmla="*/ 10 w 10"/>
                    <a:gd name="T39" fmla="*/ 716 h 1118"/>
                    <a:gd name="T40" fmla="*/ 0 w 10"/>
                    <a:gd name="T41" fmla="*/ 659 h 1118"/>
                    <a:gd name="T42" fmla="*/ 10 w 10"/>
                    <a:gd name="T43" fmla="*/ 631 h 1118"/>
                    <a:gd name="T44" fmla="*/ 10 w 10"/>
                    <a:gd name="T45" fmla="*/ 603 h 1118"/>
                    <a:gd name="T46" fmla="*/ 0 w 10"/>
                    <a:gd name="T47" fmla="*/ 574 h 1118"/>
                    <a:gd name="T48" fmla="*/ 10 w 10"/>
                    <a:gd name="T49" fmla="*/ 603 h 1118"/>
                    <a:gd name="T50" fmla="*/ 0 w 10"/>
                    <a:gd name="T51" fmla="*/ 546 h 1118"/>
                    <a:gd name="T52" fmla="*/ 10 w 10"/>
                    <a:gd name="T53" fmla="*/ 517 h 1118"/>
                    <a:gd name="T54" fmla="*/ 10 w 10"/>
                    <a:gd name="T55" fmla="*/ 486 h 1118"/>
                    <a:gd name="T56" fmla="*/ 0 w 10"/>
                    <a:gd name="T57" fmla="*/ 458 h 1118"/>
                    <a:gd name="T58" fmla="*/ 10 w 10"/>
                    <a:gd name="T59" fmla="*/ 486 h 1118"/>
                    <a:gd name="T60" fmla="*/ 0 w 10"/>
                    <a:gd name="T61" fmla="*/ 429 h 1118"/>
                    <a:gd name="T62" fmla="*/ 10 w 10"/>
                    <a:gd name="T63" fmla="*/ 401 h 1118"/>
                    <a:gd name="T64" fmla="*/ 10 w 10"/>
                    <a:gd name="T65" fmla="*/ 372 h 1118"/>
                    <a:gd name="T66" fmla="*/ 0 w 10"/>
                    <a:gd name="T67" fmla="*/ 344 h 1118"/>
                    <a:gd name="T68" fmla="*/ 10 w 10"/>
                    <a:gd name="T69" fmla="*/ 372 h 1118"/>
                    <a:gd name="T70" fmla="*/ 0 w 10"/>
                    <a:gd name="T71" fmla="*/ 315 h 1118"/>
                    <a:gd name="T72" fmla="*/ 10 w 10"/>
                    <a:gd name="T73" fmla="*/ 287 h 1118"/>
                    <a:gd name="T74" fmla="*/ 10 w 10"/>
                    <a:gd name="T75" fmla="*/ 258 h 1118"/>
                    <a:gd name="T76" fmla="*/ 0 w 10"/>
                    <a:gd name="T77" fmla="*/ 230 h 1118"/>
                    <a:gd name="T78" fmla="*/ 10 w 10"/>
                    <a:gd name="T79" fmla="*/ 258 h 1118"/>
                    <a:gd name="T80" fmla="*/ 0 w 10"/>
                    <a:gd name="T81" fmla="*/ 201 h 1118"/>
                    <a:gd name="T82" fmla="*/ 10 w 10"/>
                    <a:gd name="T83" fmla="*/ 173 h 1118"/>
                    <a:gd name="T84" fmla="*/ 10 w 10"/>
                    <a:gd name="T85" fmla="*/ 144 h 1118"/>
                    <a:gd name="T86" fmla="*/ 0 w 10"/>
                    <a:gd name="T87" fmla="*/ 116 h 1118"/>
                    <a:gd name="T88" fmla="*/ 10 w 10"/>
                    <a:gd name="T89" fmla="*/ 144 h 1118"/>
                    <a:gd name="T90" fmla="*/ 0 w 10"/>
                    <a:gd name="T91" fmla="*/ 87 h 1118"/>
                    <a:gd name="T92" fmla="*/ 10 w 10"/>
                    <a:gd name="T93" fmla="*/ 57 h 1118"/>
                    <a:gd name="T94" fmla="*/ 10 w 10"/>
                    <a:gd name="T95" fmla="*/ 28 h 1118"/>
                    <a:gd name="T96" fmla="*/ 0 w 10"/>
                    <a:gd name="T97" fmla="*/ 0 h 1118"/>
                    <a:gd name="T98" fmla="*/ 10 w 10"/>
                    <a:gd name="T99" fmla="*/ 28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 h="1118">
                      <a:moveTo>
                        <a:pt x="10" y="1118"/>
                      </a:moveTo>
                      <a:lnTo>
                        <a:pt x="0" y="1118"/>
                      </a:lnTo>
                      <a:lnTo>
                        <a:pt x="0" y="1089"/>
                      </a:lnTo>
                      <a:lnTo>
                        <a:pt x="10" y="1089"/>
                      </a:lnTo>
                      <a:lnTo>
                        <a:pt x="10" y="1118"/>
                      </a:lnTo>
                      <a:close/>
                      <a:moveTo>
                        <a:pt x="10" y="1061"/>
                      </a:moveTo>
                      <a:lnTo>
                        <a:pt x="0" y="1061"/>
                      </a:lnTo>
                      <a:lnTo>
                        <a:pt x="0" y="1032"/>
                      </a:lnTo>
                      <a:lnTo>
                        <a:pt x="10" y="1032"/>
                      </a:lnTo>
                      <a:lnTo>
                        <a:pt x="10" y="1061"/>
                      </a:lnTo>
                      <a:close/>
                      <a:moveTo>
                        <a:pt x="10" y="1004"/>
                      </a:moveTo>
                      <a:lnTo>
                        <a:pt x="0" y="1004"/>
                      </a:lnTo>
                      <a:lnTo>
                        <a:pt x="0" y="975"/>
                      </a:lnTo>
                      <a:lnTo>
                        <a:pt x="10" y="975"/>
                      </a:lnTo>
                      <a:lnTo>
                        <a:pt x="10" y="1004"/>
                      </a:lnTo>
                      <a:close/>
                      <a:moveTo>
                        <a:pt x="10" y="944"/>
                      </a:moveTo>
                      <a:lnTo>
                        <a:pt x="0" y="944"/>
                      </a:lnTo>
                      <a:lnTo>
                        <a:pt x="0" y="916"/>
                      </a:lnTo>
                      <a:lnTo>
                        <a:pt x="10" y="916"/>
                      </a:lnTo>
                      <a:lnTo>
                        <a:pt x="10" y="944"/>
                      </a:lnTo>
                      <a:close/>
                      <a:moveTo>
                        <a:pt x="10" y="887"/>
                      </a:moveTo>
                      <a:lnTo>
                        <a:pt x="0" y="887"/>
                      </a:lnTo>
                      <a:lnTo>
                        <a:pt x="0" y="859"/>
                      </a:lnTo>
                      <a:lnTo>
                        <a:pt x="10" y="859"/>
                      </a:lnTo>
                      <a:lnTo>
                        <a:pt x="10" y="887"/>
                      </a:lnTo>
                      <a:close/>
                      <a:moveTo>
                        <a:pt x="10" y="830"/>
                      </a:moveTo>
                      <a:lnTo>
                        <a:pt x="0" y="830"/>
                      </a:lnTo>
                      <a:lnTo>
                        <a:pt x="0" y="802"/>
                      </a:lnTo>
                      <a:lnTo>
                        <a:pt x="10" y="802"/>
                      </a:lnTo>
                      <a:lnTo>
                        <a:pt x="10" y="830"/>
                      </a:lnTo>
                      <a:close/>
                      <a:moveTo>
                        <a:pt x="10" y="773"/>
                      </a:moveTo>
                      <a:lnTo>
                        <a:pt x="0" y="773"/>
                      </a:lnTo>
                      <a:lnTo>
                        <a:pt x="0" y="745"/>
                      </a:lnTo>
                      <a:lnTo>
                        <a:pt x="10" y="745"/>
                      </a:lnTo>
                      <a:lnTo>
                        <a:pt x="10" y="773"/>
                      </a:lnTo>
                      <a:close/>
                      <a:moveTo>
                        <a:pt x="10" y="716"/>
                      </a:moveTo>
                      <a:lnTo>
                        <a:pt x="0" y="716"/>
                      </a:lnTo>
                      <a:lnTo>
                        <a:pt x="0" y="688"/>
                      </a:lnTo>
                      <a:lnTo>
                        <a:pt x="10" y="688"/>
                      </a:lnTo>
                      <a:lnTo>
                        <a:pt x="10" y="716"/>
                      </a:lnTo>
                      <a:close/>
                      <a:moveTo>
                        <a:pt x="10" y="659"/>
                      </a:moveTo>
                      <a:lnTo>
                        <a:pt x="0" y="659"/>
                      </a:lnTo>
                      <a:lnTo>
                        <a:pt x="0" y="631"/>
                      </a:lnTo>
                      <a:lnTo>
                        <a:pt x="10" y="631"/>
                      </a:lnTo>
                      <a:lnTo>
                        <a:pt x="10" y="659"/>
                      </a:lnTo>
                      <a:close/>
                      <a:moveTo>
                        <a:pt x="10" y="603"/>
                      </a:moveTo>
                      <a:lnTo>
                        <a:pt x="0" y="603"/>
                      </a:lnTo>
                      <a:lnTo>
                        <a:pt x="0" y="574"/>
                      </a:lnTo>
                      <a:lnTo>
                        <a:pt x="10" y="574"/>
                      </a:lnTo>
                      <a:lnTo>
                        <a:pt x="10" y="603"/>
                      </a:lnTo>
                      <a:close/>
                      <a:moveTo>
                        <a:pt x="10" y="546"/>
                      </a:moveTo>
                      <a:lnTo>
                        <a:pt x="0" y="546"/>
                      </a:lnTo>
                      <a:lnTo>
                        <a:pt x="0" y="517"/>
                      </a:lnTo>
                      <a:lnTo>
                        <a:pt x="10" y="517"/>
                      </a:lnTo>
                      <a:lnTo>
                        <a:pt x="10" y="546"/>
                      </a:lnTo>
                      <a:close/>
                      <a:moveTo>
                        <a:pt x="10" y="486"/>
                      </a:moveTo>
                      <a:lnTo>
                        <a:pt x="0" y="486"/>
                      </a:lnTo>
                      <a:lnTo>
                        <a:pt x="0" y="458"/>
                      </a:lnTo>
                      <a:lnTo>
                        <a:pt x="10" y="458"/>
                      </a:lnTo>
                      <a:lnTo>
                        <a:pt x="10" y="486"/>
                      </a:lnTo>
                      <a:close/>
                      <a:moveTo>
                        <a:pt x="10" y="429"/>
                      </a:moveTo>
                      <a:lnTo>
                        <a:pt x="0" y="429"/>
                      </a:lnTo>
                      <a:lnTo>
                        <a:pt x="0" y="401"/>
                      </a:lnTo>
                      <a:lnTo>
                        <a:pt x="10" y="401"/>
                      </a:lnTo>
                      <a:lnTo>
                        <a:pt x="10" y="429"/>
                      </a:lnTo>
                      <a:close/>
                      <a:moveTo>
                        <a:pt x="10" y="372"/>
                      </a:moveTo>
                      <a:lnTo>
                        <a:pt x="0" y="372"/>
                      </a:lnTo>
                      <a:lnTo>
                        <a:pt x="0" y="344"/>
                      </a:lnTo>
                      <a:lnTo>
                        <a:pt x="10" y="344"/>
                      </a:lnTo>
                      <a:lnTo>
                        <a:pt x="10" y="372"/>
                      </a:lnTo>
                      <a:close/>
                      <a:moveTo>
                        <a:pt x="10" y="315"/>
                      </a:moveTo>
                      <a:lnTo>
                        <a:pt x="0" y="315"/>
                      </a:lnTo>
                      <a:lnTo>
                        <a:pt x="0" y="287"/>
                      </a:lnTo>
                      <a:lnTo>
                        <a:pt x="10" y="287"/>
                      </a:lnTo>
                      <a:lnTo>
                        <a:pt x="10" y="315"/>
                      </a:lnTo>
                      <a:close/>
                      <a:moveTo>
                        <a:pt x="10" y="258"/>
                      </a:moveTo>
                      <a:lnTo>
                        <a:pt x="0" y="258"/>
                      </a:lnTo>
                      <a:lnTo>
                        <a:pt x="0" y="230"/>
                      </a:lnTo>
                      <a:lnTo>
                        <a:pt x="10" y="230"/>
                      </a:lnTo>
                      <a:lnTo>
                        <a:pt x="10" y="258"/>
                      </a:lnTo>
                      <a:close/>
                      <a:moveTo>
                        <a:pt x="10" y="201"/>
                      </a:moveTo>
                      <a:lnTo>
                        <a:pt x="0" y="201"/>
                      </a:lnTo>
                      <a:lnTo>
                        <a:pt x="0" y="173"/>
                      </a:lnTo>
                      <a:lnTo>
                        <a:pt x="10" y="173"/>
                      </a:lnTo>
                      <a:lnTo>
                        <a:pt x="10" y="201"/>
                      </a:lnTo>
                      <a:close/>
                      <a:moveTo>
                        <a:pt x="10" y="144"/>
                      </a:moveTo>
                      <a:lnTo>
                        <a:pt x="0" y="144"/>
                      </a:lnTo>
                      <a:lnTo>
                        <a:pt x="0" y="116"/>
                      </a:lnTo>
                      <a:lnTo>
                        <a:pt x="10" y="116"/>
                      </a:lnTo>
                      <a:lnTo>
                        <a:pt x="10" y="144"/>
                      </a:lnTo>
                      <a:close/>
                      <a:moveTo>
                        <a:pt x="10" y="87"/>
                      </a:moveTo>
                      <a:lnTo>
                        <a:pt x="0" y="87"/>
                      </a:lnTo>
                      <a:lnTo>
                        <a:pt x="0" y="57"/>
                      </a:lnTo>
                      <a:lnTo>
                        <a:pt x="10" y="57"/>
                      </a:lnTo>
                      <a:lnTo>
                        <a:pt x="10" y="87"/>
                      </a:lnTo>
                      <a:close/>
                      <a:moveTo>
                        <a:pt x="10" y="28"/>
                      </a:moveTo>
                      <a:lnTo>
                        <a:pt x="0" y="28"/>
                      </a:lnTo>
                      <a:lnTo>
                        <a:pt x="0" y="0"/>
                      </a:lnTo>
                      <a:lnTo>
                        <a:pt x="10" y="0"/>
                      </a:lnTo>
                      <a:lnTo>
                        <a:pt x="10" y="28"/>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Freeform 1713"/>
                <p:cNvSpPr/>
                <p:nvPr/>
              </p:nvSpPr>
              <p:spPr bwMode="auto">
                <a:xfrm>
                  <a:off x="3690938" y="2573338"/>
                  <a:ext cx="30163" cy="30163"/>
                </a:xfrm>
                <a:custGeom>
                  <a:avLst/>
                  <a:gdLst>
                    <a:gd name="T0" fmla="*/ 10 w 19"/>
                    <a:gd name="T1" fmla="*/ 19 h 19"/>
                    <a:gd name="T2" fmla="*/ 0 w 19"/>
                    <a:gd name="T3" fmla="*/ 19 h 19"/>
                    <a:gd name="T4" fmla="*/ 0 w 19"/>
                    <a:gd name="T5" fmla="*/ 0 h 19"/>
                    <a:gd name="T6" fmla="*/ 19 w 19"/>
                    <a:gd name="T7" fmla="*/ 0 h 19"/>
                    <a:gd name="T8" fmla="*/ 19 w 19"/>
                    <a:gd name="T9" fmla="*/ 10 h 19"/>
                    <a:gd name="T10" fmla="*/ 10 w 19"/>
                    <a:gd name="T11" fmla="*/ 10 h 19"/>
                    <a:gd name="T12" fmla="*/ 10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0" y="19"/>
                      </a:moveTo>
                      <a:lnTo>
                        <a:pt x="0" y="19"/>
                      </a:lnTo>
                      <a:lnTo>
                        <a:pt x="0" y="0"/>
                      </a:lnTo>
                      <a:lnTo>
                        <a:pt x="19" y="0"/>
                      </a:lnTo>
                      <a:lnTo>
                        <a:pt x="19" y="10"/>
                      </a:lnTo>
                      <a:lnTo>
                        <a:pt x="10" y="10"/>
                      </a:lnTo>
                      <a:lnTo>
                        <a:pt x="10"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Rectangle 1714"/>
                <p:cNvSpPr>
                  <a:spLocks noChangeArrowheads="1"/>
                </p:cNvSpPr>
                <p:nvPr/>
              </p:nvSpPr>
              <p:spPr bwMode="auto">
                <a:xfrm>
                  <a:off x="8377238"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 name="Rectangle 1715"/>
                <p:cNvSpPr>
                  <a:spLocks noChangeArrowheads="1"/>
                </p:cNvSpPr>
                <p:nvPr/>
              </p:nvSpPr>
              <p:spPr bwMode="auto">
                <a:xfrm>
                  <a:off x="82867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Rectangle 1716"/>
                <p:cNvSpPr>
                  <a:spLocks noChangeArrowheads="1"/>
                </p:cNvSpPr>
                <p:nvPr/>
              </p:nvSpPr>
              <p:spPr bwMode="auto">
                <a:xfrm>
                  <a:off x="8196263"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 name="Rectangle 1717"/>
                <p:cNvSpPr>
                  <a:spLocks noChangeArrowheads="1"/>
                </p:cNvSpPr>
                <p:nvPr/>
              </p:nvSpPr>
              <p:spPr bwMode="auto">
                <a:xfrm>
                  <a:off x="81057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 name="Rectangle 1718"/>
                <p:cNvSpPr>
                  <a:spLocks noChangeArrowheads="1"/>
                </p:cNvSpPr>
                <p:nvPr/>
              </p:nvSpPr>
              <p:spPr bwMode="auto">
                <a:xfrm>
                  <a:off x="8016875"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 name="Rectangle 1719"/>
                <p:cNvSpPr>
                  <a:spLocks noChangeArrowheads="1"/>
                </p:cNvSpPr>
                <p:nvPr/>
              </p:nvSpPr>
              <p:spPr bwMode="auto">
                <a:xfrm>
                  <a:off x="79263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Rectangle 1720"/>
                <p:cNvSpPr>
                  <a:spLocks noChangeArrowheads="1"/>
                </p:cNvSpPr>
                <p:nvPr/>
              </p:nvSpPr>
              <p:spPr bwMode="auto">
                <a:xfrm>
                  <a:off x="783590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Rectangle 1721"/>
                <p:cNvSpPr>
                  <a:spLocks noChangeArrowheads="1"/>
                </p:cNvSpPr>
                <p:nvPr/>
              </p:nvSpPr>
              <p:spPr bwMode="auto">
                <a:xfrm>
                  <a:off x="7745413"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Rectangle 1722"/>
                <p:cNvSpPr>
                  <a:spLocks noChangeArrowheads="1"/>
                </p:cNvSpPr>
                <p:nvPr/>
              </p:nvSpPr>
              <p:spPr bwMode="auto">
                <a:xfrm>
                  <a:off x="765492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Rectangle 1723"/>
                <p:cNvSpPr>
                  <a:spLocks noChangeArrowheads="1"/>
                </p:cNvSpPr>
                <p:nvPr/>
              </p:nvSpPr>
              <p:spPr bwMode="auto">
                <a:xfrm>
                  <a:off x="75644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Rectangle 1724"/>
                <p:cNvSpPr>
                  <a:spLocks noChangeArrowheads="1"/>
                </p:cNvSpPr>
                <p:nvPr/>
              </p:nvSpPr>
              <p:spPr bwMode="auto">
                <a:xfrm>
                  <a:off x="74755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Rectangle 1725"/>
                <p:cNvSpPr>
                  <a:spLocks noChangeArrowheads="1"/>
                </p:cNvSpPr>
                <p:nvPr/>
              </p:nvSpPr>
              <p:spPr bwMode="auto">
                <a:xfrm>
                  <a:off x="73850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Rectangle 1726"/>
                <p:cNvSpPr>
                  <a:spLocks noChangeArrowheads="1"/>
                </p:cNvSpPr>
                <p:nvPr/>
              </p:nvSpPr>
              <p:spPr bwMode="auto">
                <a:xfrm>
                  <a:off x="72945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Rectangle 1727"/>
                <p:cNvSpPr>
                  <a:spLocks noChangeArrowheads="1"/>
                </p:cNvSpPr>
                <p:nvPr/>
              </p:nvSpPr>
              <p:spPr bwMode="auto">
                <a:xfrm>
                  <a:off x="7200900"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Rectangle 1728"/>
                <p:cNvSpPr>
                  <a:spLocks noChangeArrowheads="1"/>
                </p:cNvSpPr>
                <p:nvPr/>
              </p:nvSpPr>
              <p:spPr bwMode="auto">
                <a:xfrm>
                  <a:off x="711041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Rectangle 1729"/>
                <p:cNvSpPr>
                  <a:spLocks noChangeArrowheads="1"/>
                </p:cNvSpPr>
                <p:nvPr/>
              </p:nvSpPr>
              <p:spPr bwMode="auto">
                <a:xfrm>
                  <a:off x="701992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Rectangle 1730"/>
                <p:cNvSpPr>
                  <a:spLocks noChangeArrowheads="1"/>
                </p:cNvSpPr>
                <p:nvPr/>
              </p:nvSpPr>
              <p:spPr bwMode="auto">
                <a:xfrm>
                  <a:off x="69294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Rectangle 1731"/>
                <p:cNvSpPr>
                  <a:spLocks noChangeArrowheads="1"/>
                </p:cNvSpPr>
                <p:nvPr/>
              </p:nvSpPr>
              <p:spPr bwMode="auto">
                <a:xfrm>
                  <a:off x="68405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Rectangle 1732"/>
                <p:cNvSpPr>
                  <a:spLocks noChangeArrowheads="1"/>
                </p:cNvSpPr>
                <p:nvPr/>
              </p:nvSpPr>
              <p:spPr bwMode="auto">
                <a:xfrm>
                  <a:off x="67500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Rectangle 1733"/>
                <p:cNvSpPr>
                  <a:spLocks noChangeArrowheads="1"/>
                </p:cNvSpPr>
                <p:nvPr/>
              </p:nvSpPr>
              <p:spPr bwMode="auto">
                <a:xfrm>
                  <a:off x="66595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Rectangle 1734"/>
                <p:cNvSpPr>
                  <a:spLocks noChangeArrowheads="1"/>
                </p:cNvSpPr>
                <p:nvPr/>
              </p:nvSpPr>
              <p:spPr bwMode="auto">
                <a:xfrm>
                  <a:off x="65690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Rectangle 1735"/>
                <p:cNvSpPr>
                  <a:spLocks noChangeArrowheads="1"/>
                </p:cNvSpPr>
                <p:nvPr/>
              </p:nvSpPr>
              <p:spPr bwMode="auto">
                <a:xfrm>
                  <a:off x="64785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Rectangle 1736"/>
                <p:cNvSpPr>
                  <a:spLocks noChangeArrowheads="1"/>
                </p:cNvSpPr>
                <p:nvPr/>
              </p:nvSpPr>
              <p:spPr bwMode="auto">
                <a:xfrm>
                  <a:off x="63896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Rectangle 1737"/>
                <p:cNvSpPr>
                  <a:spLocks noChangeArrowheads="1"/>
                </p:cNvSpPr>
                <p:nvPr/>
              </p:nvSpPr>
              <p:spPr bwMode="auto">
                <a:xfrm>
                  <a:off x="52133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Rectangle 1738"/>
                <p:cNvSpPr>
                  <a:spLocks noChangeArrowheads="1"/>
                </p:cNvSpPr>
                <p:nvPr/>
              </p:nvSpPr>
              <p:spPr bwMode="auto">
                <a:xfrm>
                  <a:off x="49418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Rectangle 1739"/>
                <p:cNvSpPr>
                  <a:spLocks noChangeArrowheads="1"/>
                </p:cNvSpPr>
                <p:nvPr/>
              </p:nvSpPr>
              <p:spPr bwMode="auto">
                <a:xfrm>
                  <a:off x="4848225" y="2573338"/>
                  <a:ext cx="49213"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Rectangle 1740"/>
                <p:cNvSpPr>
                  <a:spLocks noChangeArrowheads="1"/>
                </p:cNvSpPr>
                <p:nvPr/>
              </p:nvSpPr>
              <p:spPr bwMode="auto">
                <a:xfrm>
                  <a:off x="47577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Rectangle 1741"/>
                <p:cNvSpPr>
                  <a:spLocks noChangeArrowheads="1"/>
                </p:cNvSpPr>
                <p:nvPr/>
              </p:nvSpPr>
              <p:spPr bwMode="auto">
                <a:xfrm>
                  <a:off x="466883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Rectangle 1742"/>
                <p:cNvSpPr>
                  <a:spLocks noChangeArrowheads="1"/>
                </p:cNvSpPr>
                <p:nvPr/>
              </p:nvSpPr>
              <p:spPr bwMode="auto">
                <a:xfrm>
                  <a:off x="457835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Rectangle 1743"/>
                <p:cNvSpPr>
                  <a:spLocks noChangeArrowheads="1"/>
                </p:cNvSpPr>
                <p:nvPr/>
              </p:nvSpPr>
              <p:spPr bwMode="auto">
                <a:xfrm>
                  <a:off x="448786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Rectangle 1744"/>
                <p:cNvSpPr>
                  <a:spLocks noChangeArrowheads="1"/>
                </p:cNvSpPr>
                <p:nvPr/>
              </p:nvSpPr>
              <p:spPr bwMode="auto">
                <a:xfrm>
                  <a:off x="4397375"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Rectangle 1745"/>
                <p:cNvSpPr>
                  <a:spLocks noChangeArrowheads="1"/>
                </p:cNvSpPr>
                <p:nvPr/>
              </p:nvSpPr>
              <p:spPr bwMode="auto">
                <a:xfrm>
                  <a:off x="430688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Rectangle 1746"/>
                <p:cNvSpPr>
                  <a:spLocks noChangeArrowheads="1"/>
                </p:cNvSpPr>
                <p:nvPr/>
              </p:nvSpPr>
              <p:spPr bwMode="auto">
                <a:xfrm>
                  <a:off x="4217988"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Rectangle 1747"/>
                <p:cNvSpPr>
                  <a:spLocks noChangeArrowheads="1"/>
                </p:cNvSpPr>
                <p:nvPr/>
              </p:nvSpPr>
              <p:spPr bwMode="auto">
                <a:xfrm>
                  <a:off x="4127500"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Rectangle 1748"/>
                <p:cNvSpPr>
                  <a:spLocks noChangeArrowheads="1"/>
                </p:cNvSpPr>
                <p:nvPr/>
              </p:nvSpPr>
              <p:spPr bwMode="auto">
                <a:xfrm>
                  <a:off x="4037013"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Rectangle 1749"/>
                <p:cNvSpPr>
                  <a:spLocks noChangeArrowheads="1"/>
                </p:cNvSpPr>
                <p:nvPr/>
              </p:nvSpPr>
              <p:spPr bwMode="auto">
                <a:xfrm>
                  <a:off x="3946525" y="2573338"/>
                  <a:ext cx="44450"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Rectangle 1750"/>
                <p:cNvSpPr>
                  <a:spLocks noChangeArrowheads="1"/>
                </p:cNvSpPr>
                <p:nvPr/>
              </p:nvSpPr>
              <p:spPr bwMode="auto">
                <a:xfrm>
                  <a:off x="3856038"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Rectangle 1751"/>
                <p:cNvSpPr>
                  <a:spLocks noChangeArrowheads="1"/>
                </p:cNvSpPr>
                <p:nvPr/>
              </p:nvSpPr>
              <p:spPr bwMode="auto">
                <a:xfrm>
                  <a:off x="3765550" y="2573338"/>
                  <a:ext cx="46038" cy="158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1752"/>
                <p:cNvSpPr/>
                <p:nvPr/>
              </p:nvSpPr>
              <p:spPr bwMode="auto">
                <a:xfrm>
                  <a:off x="8470900" y="2573338"/>
                  <a:ext cx="30163" cy="30163"/>
                </a:xfrm>
                <a:custGeom>
                  <a:avLst/>
                  <a:gdLst>
                    <a:gd name="T0" fmla="*/ 19 w 19"/>
                    <a:gd name="T1" fmla="*/ 19 h 19"/>
                    <a:gd name="T2" fmla="*/ 9 w 19"/>
                    <a:gd name="T3" fmla="*/ 19 h 19"/>
                    <a:gd name="T4" fmla="*/ 9 w 19"/>
                    <a:gd name="T5" fmla="*/ 10 h 19"/>
                    <a:gd name="T6" fmla="*/ 0 w 19"/>
                    <a:gd name="T7" fmla="*/ 10 h 19"/>
                    <a:gd name="T8" fmla="*/ 0 w 19"/>
                    <a:gd name="T9" fmla="*/ 0 h 19"/>
                    <a:gd name="T10" fmla="*/ 19 w 19"/>
                    <a:gd name="T11" fmla="*/ 0 h 19"/>
                    <a:gd name="T12" fmla="*/ 1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9"/>
                      </a:moveTo>
                      <a:lnTo>
                        <a:pt x="9" y="19"/>
                      </a:lnTo>
                      <a:lnTo>
                        <a:pt x="9" y="10"/>
                      </a:lnTo>
                      <a:lnTo>
                        <a:pt x="0" y="10"/>
                      </a:lnTo>
                      <a:lnTo>
                        <a:pt x="0" y="0"/>
                      </a:lnTo>
                      <a:lnTo>
                        <a:pt x="19" y="0"/>
                      </a:lnTo>
                      <a:lnTo>
                        <a:pt x="19" y="1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1753"/>
                <p:cNvSpPr>
                  <a:spLocks noEditPoints="1"/>
                </p:cNvSpPr>
                <p:nvPr/>
              </p:nvSpPr>
              <p:spPr bwMode="auto">
                <a:xfrm>
                  <a:off x="8242740" y="2649661"/>
                  <a:ext cx="258024" cy="1775002"/>
                </a:xfrm>
                <a:custGeom>
                  <a:avLst/>
                  <a:gdLst>
                    <a:gd name="T0" fmla="*/ 0 w 10"/>
                    <a:gd name="T1" fmla="*/ 1118 h 1118"/>
                    <a:gd name="T2" fmla="*/ 10 w 10"/>
                    <a:gd name="T3" fmla="*/ 1089 h 1118"/>
                    <a:gd name="T4" fmla="*/ 10 w 10"/>
                    <a:gd name="T5" fmla="*/ 1061 h 1118"/>
                    <a:gd name="T6" fmla="*/ 0 w 10"/>
                    <a:gd name="T7" fmla="*/ 1032 h 1118"/>
                    <a:gd name="T8" fmla="*/ 10 w 10"/>
                    <a:gd name="T9" fmla="*/ 1061 h 1118"/>
                    <a:gd name="T10" fmla="*/ 0 w 10"/>
                    <a:gd name="T11" fmla="*/ 1004 h 1118"/>
                    <a:gd name="T12" fmla="*/ 10 w 10"/>
                    <a:gd name="T13" fmla="*/ 975 h 1118"/>
                    <a:gd name="T14" fmla="*/ 10 w 10"/>
                    <a:gd name="T15" fmla="*/ 944 h 1118"/>
                    <a:gd name="T16" fmla="*/ 0 w 10"/>
                    <a:gd name="T17" fmla="*/ 916 h 1118"/>
                    <a:gd name="T18" fmla="*/ 10 w 10"/>
                    <a:gd name="T19" fmla="*/ 944 h 1118"/>
                    <a:gd name="T20" fmla="*/ 0 w 10"/>
                    <a:gd name="T21" fmla="*/ 887 h 1118"/>
                    <a:gd name="T22" fmla="*/ 10 w 10"/>
                    <a:gd name="T23" fmla="*/ 859 h 1118"/>
                    <a:gd name="T24" fmla="*/ 10 w 10"/>
                    <a:gd name="T25" fmla="*/ 830 h 1118"/>
                    <a:gd name="T26" fmla="*/ 0 w 10"/>
                    <a:gd name="T27" fmla="*/ 802 h 1118"/>
                    <a:gd name="T28" fmla="*/ 10 w 10"/>
                    <a:gd name="T29" fmla="*/ 830 h 1118"/>
                    <a:gd name="T30" fmla="*/ 0 w 10"/>
                    <a:gd name="T31" fmla="*/ 773 h 1118"/>
                    <a:gd name="T32" fmla="*/ 10 w 10"/>
                    <a:gd name="T33" fmla="*/ 745 h 1118"/>
                    <a:gd name="T34" fmla="*/ 10 w 10"/>
                    <a:gd name="T35" fmla="*/ 716 h 1118"/>
                    <a:gd name="T36" fmla="*/ 0 w 10"/>
                    <a:gd name="T37" fmla="*/ 688 h 1118"/>
                    <a:gd name="T38" fmla="*/ 10 w 10"/>
                    <a:gd name="T39" fmla="*/ 716 h 1118"/>
                    <a:gd name="T40" fmla="*/ 0 w 10"/>
                    <a:gd name="T41" fmla="*/ 659 h 1118"/>
                    <a:gd name="T42" fmla="*/ 10 w 10"/>
                    <a:gd name="T43" fmla="*/ 631 h 1118"/>
                    <a:gd name="T44" fmla="*/ 10 w 10"/>
                    <a:gd name="T45" fmla="*/ 603 h 1118"/>
                    <a:gd name="T46" fmla="*/ 0 w 10"/>
                    <a:gd name="T47" fmla="*/ 574 h 1118"/>
                    <a:gd name="T48" fmla="*/ 10 w 10"/>
                    <a:gd name="T49" fmla="*/ 603 h 1118"/>
                    <a:gd name="T50" fmla="*/ 0 w 10"/>
                    <a:gd name="T51" fmla="*/ 546 h 1118"/>
                    <a:gd name="T52" fmla="*/ 10 w 10"/>
                    <a:gd name="T53" fmla="*/ 517 h 1118"/>
                    <a:gd name="T54" fmla="*/ 10 w 10"/>
                    <a:gd name="T55" fmla="*/ 486 h 1118"/>
                    <a:gd name="T56" fmla="*/ 0 w 10"/>
                    <a:gd name="T57" fmla="*/ 458 h 1118"/>
                    <a:gd name="T58" fmla="*/ 10 w 10"/>
                    <a:gd name="T59" fmla="*/ 486 h 1118"/>
                    <a:gd name="T60" fmla="*/ 0 w 10"/>
                    <a:gd name="T61" fmla="*/ 429 h 1118"/>
                    <a:gd name="T62" fmla="*/ 10 w 10"/>
                    <a:gd name="T63" fmla="*/ 401 h 1118"/>
                    <a:gd name="T64" fmla="*/ 10 w 10"/>
                    <a:gd name="T65" fmla="*/ 372 h 1118"/>
                    <a:gd name="T66" fmla="*/ 0 w 10"/>
                    <a:gd name="T67" fmla="*/ 344 h 1118"/>
                    <a:gd name="T68" fmla="*/ 10 w 10"/>
                    <a:gd name="T69" fmla="*/ 372 h 1118"/>
                    <a:gd name="T70" fmla="*/ 0 w 10"/>
                    <a:gd name="T71" fmla="*/ 315 h 1118"/>
                    <a:gd name="T72" fmla="*/ 10 w 10"/>
                    <a:gd name="T73" fmla="*/ 287 h 1118"/>
                    <a:gd name="T74" fmla="*/ 10 w 10"/>
                    <a:gd name="T75" fmla="*/ 258 h 1118"/>
                    <a:gd name="T76" fmla="*/ 0 w 10"/>
                    <a:gd name="T77" fmla="*/ 230 h 1118"/>
                    <a:gd name="T78" fmla="*/ 10 w 10"/>
                    <a:gd name="T79" fmla="*/ 258 h 1118"/>
                    <a:gd name="T80" fmla="*/ 0 w 10"/>
                    <a:gd name="T81" fmla="*/ 201 h 1118"/>
                    <a:gd name="T82" fmla="*/ 10 w 10"/>
                    <a:gd name="T83" fmla="*/ 173 h 1118"/>
                    <a:gd name="T84" fmla="*/ 10 w 10"/>
                    <a:gd name="T85" fmla="*/ 144 h 1118"/>
                    <a:gd name="T86" fmla="*/ 0 w 10"/>
                    <a:gd name="T87" fmla="*/ 116 h 1118"/>
                    <a:gd name="T88" fmla="*/ 10 w 10"/>
                    <a:gd name="T89" fmla="*/ 144 h 1118"/>
                    <a:gd name="T90" fmla="*/ 0 w 10"/>
                    <a:gd name="T91" fmla="*/ 87 h 1118"/>
                    <a:gd name="T92" fmla="*/ 10 w 10"/>
                    <a:gd name="T93" fmla="*/ 57 h 1118"/>
                    <a:gd name="T94" fmla="*/ 10 w 10"/>
                    <a:gd name="T95" fmla="*/ 28 h 1118"/>
                    <a:gd name="T96" fmla="*/ 0 w 10"/>
                    <a:gd name="T97" fmla="*/ 0 h 1118"/>
                    <a:gd name="T98" fmla="*/ 10 w 10"/>
                    <a:gd name="T99" fmla="*/ 28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 h="1118">
                      <a:moveTo>
                        <a:pt x="10" y="1118"/>
                      </a:moveTo>
                      <a:lnTo>
                        <a:pt x="0" y="1118"/>
                      </a:lnTo>
                      <a:lnTo>
                        <a:pt x="0" y="1089"/>
                      </a:lnTo>
                      <a:lnTo>
                        <a:pt x="10" y="1089"/>
                      </a:lnTo>
                      <a:lnTo>
                        <a:pt x="10" y="1118"/>
                      </a:lnTo>
                      <a:close/>
                      <a:moveTo>
                        <a:pt x="10" y="1061"/>
                      </a:moveTo>
                      <a:lnTo>
                        <a:pt x="0" y="1061"/>
                      </a:lnTo>
                      <a:lnTo>
                        <a:pt x="0" y="1032"/>
                      </a:lnTo>
                      <a:lnTo>
                        <a:pt x="10" y="1032"/>
                      </a:lnTo>
                      <a:lnTo>
                        <a:pt x="10" y="1061"/>
                      </a:lnTo>
                      <a:close/>
                      <a:moveTo>
                        <a:pt x="10" y="1004"/>
                      </a:moveTo>
                      <a:lnTo>
                        <a:pt x="0" y="1004"/>
                      </a:lnTo>
                      <a:lnTo>
                        <a:pt x="0" y="975"/>
                      </a:lnTo>
                      <a:lnTo>
                        <a:pt x="10" y="975"/>
                      </a:lnTo>
                      <a:lnTo>
                        <a:pt x="10" y="1004"/>
                      </a:lnTo>
                      <a:close/>
                      <a:moveTo>
                        <a:pt x="10" y="944"/>
                      </a:moveTo>
                      <a:lnTo>
                        <a:pt x="0" y="944"/>
                      </a:lnTo>
                      <a:lnTo>
                        <a:pt x="0" y="916"/>
                      </a:lnTo>
                      <a:lnTo>
                        <a:pt x="10" y="916"/>
                      </a:lnTo>
                      <a:lnTo>
                        <a:pt x="10" y="944"/>
                      </a:lnTo>
                      <a:close/>
                      <a:moveTo>
                        <a:pt x="10" y="887"/>
                      </a:moveTo>
                      <a:lnTo>
                        <a:pt x="0" y="887"/>
                      </a:lnTo>
                      <a:lnTo>
                        <a:pt x="0" y="859"/>
                      </a:lnTo>
                      <a:lnTo>
                        <a:pt x="10" y="859"/>
                      </a:lnTo>
                      <a:lnTo>
                        <a:pt x="10" y="887"/>
                      </a:lnTo>
                      <a:close/>
                      <a:moveTo>
                        <a:pt x="10" y="830"/>
                      </a:moveTo>
                      <a:lnTo>
                        <a:pt x="0" y="830"/>
                      </a:lnTo>
                      <a:lnTo>
                        <a:pt x="0" y="802"/>
                      </a:lnTo>
                      <a:lnTo>
                        <a:pt x="10" y="802"/>
                      </a:lnTo>
                      <a:lnTo>
                        <a:pt x="10" y="830"/>
                      </a:lnTo>
                      <a:close/>
                      <a:moveTo>
                        <a:pt x="10" y="773"/>
                      </a:moveTo>
                      <a:lnTo>
                        <a:pt x="0" y="773"/>
                      </a:lnTo>
                      <a:lnTo>
                        <a:pt x="0" y="745"/>
                      </a:lnTo>
                      <a:lnTo>
                        <a:pt x="10" y="745"/>
                      </a:lnTo>
                      <a:lnTo>
                        <a:pt x="10" y="773"/>
                      </a:lnTo>
                      <a:close/>
                      <a:moveTo>
                        <a:pt x="10" y="716"/>
                      </a:moveTo>
                      <a:lnTo>
                        <a:pt x="0" y="716"/>
                      </a:lnTo>
                      <a:lnTo>
                        <a:pt x="0" y="688"/>
                      </a:lnTo>
                      <a:lnTo>
                        <a:pt x="10" y="688"/>
                      </a:lnTo>
                      <a:lnTo>
                        <a:pt x="10" y="716"/>
                      </a:lnTo>
                      <a:close/>
                      <a:moveTo>
                        <a:pt x="10" y="659"/>
                      </a:moveTo>
                      <a:lnTo>
                        <a:pt x="0" y="659"/>
                      </a:lnTo>
                      <a:lnTo>
                        <a:pt x="0" y="631"/>
                      </a:lnTo>
                      <a:lnTo>
                        <a:pt x="10" y="631"/>
                      </a:lnTo>
                      <a:lnTo>
                        <a:pt x="10" y="659"/>
                      </a:lnTo>
                      <a:close/>
                      <a:moveTo>
                        <a:pt x="10" y="603"/>
                      </a:moveTo>
                      <a:lnTo>
                        <a:pt x="0" y="603"/>
                      </a:lnTo>
                      <a:lnTo>
                        <a:pt x="0" y="574"/>
                      </a:lnTo>
                      <a:lnTo>
                        <a:pt x="10" y="574"/>
                      </a:lnTo>
                      <a:lnTo>
                        <a:pt x="10" y="603"/>
                      </a:lnTo>
                      <a:close/>
                      <a:moveTo>
                        <a:pt x="10" y="546"/>
                      </a:moveTo>
                      <a:lnTo>
                        <a:pt x="0" y="546"/>
                      </a:lnTo>
                      <a:lnTo>
                        <a:pt x="0" y="517"/>
                      </a:lnTo>
                      <a:lnTo>
                        <a:pt x="10" y="517"/>
                      </a:lnTo>
                      <a:lnTo>
                        <a:pt x="10" y="546"/>
                      </a:lnTo>
                      <a:close/>
                      <a:moveTo>
                        <a:pt x="10" y="486"/>
                      </a:moveTo>
                      <a:lnTo>
                        <a:pt x="0" y="486"/>
                      </a:lnTo>
                      <a:lnTo>
                        <a:pt x="0" y="458"/>
                      </a:lnTo>
                      <a:lnTo>
                        <a:pt x="10" y="458"/>
                      </a:lnTo>
                      <a:lnTo>
                        <a:pt x="10" y="486"/>
                      </a:lnTo>
                      <a:close/>
                      <a:moveTo>
                        <a:pt x="10" y="429"/>
                      </a:moveTo>
                      <a:lnTo>
                        <a:pt x="0" y="429"/>
                      </a:lnTo>
                      <a:lnTo>
                        <a:pt x="0" y="401"/>
                      </a:lnTo>
                      <a:lnTo>
                        <a:pt x="10" y="401"/>
                      </a:lnTo>
                      <a:lnTo>
                        <a:pt x="10" y="429"/>
                      </a:lnTo>
                      <a:close/>
                      <a:moveTo>
                        <a:pt x="10" y="372"/>
                      </a:moveTo>
                      <a:lnTo>
                        <a:pt x="0" y="372"/>
                      </a:lnTo>
                      <a:lnTo>
                        <a:pt x="0" y="344"/>
                      </a:lnTo>
                      <a:lnTo>
                        <a:pt x="10" y="344"/>
                      </a:lnTo>
                      <a:lnTo>
                        <a:pt x="10" y="372"/>
                      </a:lnTo>
                      <a:close/>
                      <a:moveTo>
                        <a:pt x="10" y="315"/>
                      </a:moveTo>
                      <a:lnTo>
                        <a:pt x="0" y="315"/>
                      </a:lnTo>
                      <a:lnTo>
                        <a:pt x="0" y="287"/>
                      </a:lnTo>
                      <a:lnTo>
                        <a:pt x="10" y="287"/>
                      </a:lnTo>
                      <a:lnTo>
                        <a:pt x="10" y="315"/>
                      </a:lnTo>
                      <a:close/>
                      <a:moveTo>
                        <a:pt x="10" y="258"/>
                      </a:moveTo>
                      <a:lnTo>
                        <a:pt x="0" y="258"/>
                      </a:lnTo>
                      <a:lnTo>
                        <a:pt x="0" y="230"/>
                      </a:lnTo>
                      <a:lnTo>
                        <a:pt x="10" y="230"/>
                      </a:lnTo>
                      <a:lnTo>
                        <a:pt x="10" y="258"/>
                      </a:lnTo>
                      <a:close/>
                      <a:moveTo>
                        <a:pt x="10" y="201"/>
                      </a:moveTo>
                      <a:lnTo>
                        <a:pt x="0" y="201"/>
                      </a:lnTo>
                      <a:lnTo>
                        <a:pt x="0" y="173"/>
                      </a:lnTo>
                      <a:lnTo>
                        <a:pt x="10" y="173"/>
                      </a:lnTo>
                      <a:lnTo>
                        <a:pt x="10" y="201"/>
                      </a:lnTo>
                      <a:close/>
                      <a:moveTo>
                        <a:pt x="10" y="144"/>
                      </a:moveTo>
                      <a:lnTo>
                        <a:pt x="0" y="144"/>
                      </a:lnTo>
                      <a:lnTo>
                        <a:pt x="0" y="116"/>
                      </a:lnTo>
                      <a:lnTo>
                        <a:pt x="10" y="116"/>
                      </a:lnTo>
                      <a:lnTo>
                        <a:pt x="10" y="144"/>
                      </a:lnTo>
                      <a:close/>
                      <a:moveTo>
                        <a:pt x="10" y="87"/>
                      </a:moveTo>
                      <a:lnTo>
                        <a:pt x="0" y="87"/>
                      </a:lnTo>
                      <a:lnTo>
                        <a:pt x="0" y="57"/>
                      </a:lnTo>
                      <a:lnTo>
                        <a:pt x="10" y="57"/>
                      </a:lnTo>
                      <a:lnTo>
                        <a:pt x="10" y="87"/>
                      </a:lnTo>
                      <a:close/>
                      <a:moveTo>
                        <a:pt x="10" y="28"/>
                      </a:moveTo>
                      <a:lnTo>
                        <a:pt x="0" y="28"/>
                      </a:lnTo>
                      <a:lnTo>
                        <a:pt x="0" y="0"/>
                      </a:lnTo>
                      <a:lnTo>
                        <a:pt x="10" y="0"/>
                      </a:lnTo>
                      <a:lnTo>
                        <a:pt x="10" y="28"/>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1754"/>
                <p:cNvSpPr/>
                <p:nvPr/>
              </p:nvSpPr>
              <p:spPr bwMode="auto">
                <a:xfrm>
                  <a:off x="4987925" y="2425701"/>
                  <a:ext cx="274638" cy="26988"/>
                </a:xfrm>
                <a:custGeom>
                  <a:avLst/>
                  <a:gdLst>
                    <a:gd name="T0" fmla="*/ 73 w 73"/>
                    <a:gd name="T1" fmla="*/ 7 h 7"/>
                    <a:gd name="T2" fmla="*/ 0 w 73"/>
                    <a:gd name="T3" fmla="*/ 0 h 7"/>
                    <a:gd name="T4" fmla="*/ 73 w 73"/>
                    <a:gd name="T5" fmla="*/ 7 h 7"/>
                  </a:gdLst>
                  <a:ahLst/>
                  <a:cxnLst>
                    <a:cxn ang="0">
                      <a:pos x="T0" y="T1"/>
                    </a:cxn>
                    <a:cxn ang="0">
                      <a:pos x="T2" y="T3"/>
                    </a:cxn>
                    <a:cxn ang="0">
                      <a:pos x="T4" y="T5"/>
                    </a:cxn>
                  </a:cxnLst>
                  <a:rect l="0" t="0" r="r" b="b"/>
                  <a:pathLst>
                    <a:path w="73" h="7">
                      <a:moveTo>
                        <a:pt x="73" y="7"/>
                      </a:moveTo>
                      <a:cubicBezTo>
                        <a:pt x="51" y="5"/>
                        <a:pt x="27" y="3"/>
                        <a:pt x="0" y="0"/>
                      </a:cubicBezTo>
                      <a:cubicBezTo>
                        <a:pt x="27" y="3"/>
                        <a:pt x="51" y="5"/>
                        <a:pt x="73" y="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1755"/>
                <p:cNvSpPr/>
                <p:nvPr/>
              </p:nvSpPr>
              <p:spPr bwMode="auto">
                <a:xfrm>
                  <a:off x="3800475" y="2474913"/>
                  <a:ext cx="577850" cy="65088"/>
                </a:xfrm>
                <a:custGeom>
                  <a:avLst/>
                  <a:gdLst>
                    <a:gd name="T0" fmla="*/ 11 w 154"/>
                    <a:gd name="T1" fmla="*/ 17 h 17"/>
                    <a:gd name="T2" fmla="*/ 154 w 154"/>
                    <a:gd name="T3" fmla="*/ 0 h 17"/>
                    <a:gd name="T4" fmla="*/ 135 w 154"/>
                    <a:gd name="T5" fmla="*/ 0 h 17"/>
                    <a:gd name="T6" fmla="*/ 0 w 154"/>
                    <a:gd name="T7" fmla="*/ 17 h 17"/>
                    <a:gd name="T8" fmla="*/ 11 w 154"/>
                    <a:gd name="T9" fmla="*/ 17 h 17"/>
                  </a:gdLst>
                  <a:ahLst/>
                  <a:cxnLst>
                    <a:cxn ang="0">
                      <a:pos x="T0" y="T1"/>
                    </a:cxn>
                    <a:cxn ang="0">
                      <a:pos x="T2" y="T3"/>
                    </a:cxn>
                    <a:cxn ang="0">
                      <a:pos x="T4" y="T5"/>
                    </a:cxn>
                    <a:cxn ang="0">
                      <a:pos x="T6" y="T7"/>
                    </a:cxn>
                    <a:cxn ang="0">
                      <a:pos x="T8" y="T9"/>
                    </a:cxn>
                  </a:cxnLst>
                  <a:rect l="0" t="0" r="r" b="b"/>
                  <a:pathLst>
                    <a:path w="154" h="17">
                      <a:moveTo>
                        <a:pt x="11" y="17"/>
                      </a:moveTo>
                      <a:cubicBezTo>
                        <a:pt x="40" y="10"/>
                        <a:pt x="87" y="1"/>
                        <a:pt x="154" y="0"/>
                      </a:cubicBezTo>
                      <a:cubicBezTo>
                        <a:pt x="148" y="0"/>
                        <a:pt x="141" y="0"/>
                        <a:pt x="135" y="0"/>
                      </a:cubicBezTo>
                      <a:cubicBezTo>
                        <a:pt x="69" y="0"/>
                        <a:pt x="25" y="10"/>
                        <a:pt x="0" y="17"/>
                      </a:cubicBezTo>
                      <a:cubicBezTo>
                        <a:pt x="4" y="17"/>
                        <a:pt x="7" y="17"/>
                        <a:pt x="11" y="1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1756"/>
                <p:cNvSpPr/>
                <p:nvPr/>
              </p:nvSpPr>
              <p:spPr bwMode="auto">
                <a:xfrm>
                  <a:off x="5716588" y="2384426"/>
                  <a:ext cx="582613" cy="246063"/>
                </a:xfrm>
                <a:custGeom>
                  <a:avLst/>
                  <a:gdLst>
                    <a:gd name="T0" fmla="*/ 110 w 155"/>
                    <a:gd name="T1" fmla="*/ 27 h 65"/>
                    <a:gd name="T2" fmla="*/ 99 w 155"/>
                    <a:gd name="T3" fmla="*/ 0 h 65"/>
                    <a:gd name="T4" fmla="*/ 34 w 155"/>
                    <a:gd name="T5" fmla="*/ 18 h 65"/>
                    <a:gd name="T6" fmla="*/ 40 w 155"/>
                    <a:gd name="T7" fmla="*/ 27 h 65"/>
                    <a:gd name="T8" fmla="*/ 57 w 155"/>
                    <a:gd name="T9" fmla="*/ 36 h 65"/>
                    <a:gd name="T10" fmla="*/ 79 w 155"/>
                    <a:gd name="T11" fmla="*/ 49 h 65"/>
                    <a:gd name="T12" fmla="*/ 79 w 155"/>
                    <a:gd name="T13" fmla="*/ 51 h 65"/>
                    <a:gd name="T14" fmla="*/ 77 w 155"/>
                    <a:gd name="T15" fmla="*/ 52 h 65"/>
                    <a:gd name="T16" fmla="*/ 0 w 155"/>
                    <a:gd name="T17" fmla="*/ 64 h 65"/>
                    <a:gd name="T18" fmla="*/ 155 w 155"/>
                    <a:gd name="T19" fmla="*/ 49 h 65"/>
                    <a:gd name="T20" fmla="*/ 110 w 155"/>
                    <a:gd name="T21" fmla="*/ 2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65">
                      <a:moveTo>
                        <a:pt x="110" y="27"/>
                      </a:moveTo>
                      <a:cubicBezTo>
                        <a:pt x="98" y="19"/>
                        <a:pt x="99" y="0"/>
                        <a:pt x="99" y="0"/>
                      </a:cubicBezTo>
                      <a:cubicBezTo>
                        <a:pt x="78" y="7"/>
                        <a:pt x="60" y="13"/>
                        <a:pt x="34" y="18"/>
                      </a:cubicBezTo>
                      <a:cubicBezTo>
                        <a:pt x="35" y="21"/>
                        <a:pt x="37" y="25"/>
                        <a:pt x="40" y="27"/>
                      </a:cubicBezTo>
                      <a:cubicBezTo>
                        <a:pt x="43" y="30"/>
                        <a:pt x="50" y="33"/>
                        <a:pt x="57" y="36"/>
                      </a:cubicBezTo>
                      <a:cubicBezTo>
                        <a:pt x="68" y="40"/>
                        <a:pt x="77" y="43"/>
                        <a:pt x="79" y="49"/>
                      </a:cubicBezTo>
                      <a:cubicBezTo>
                        <a:pt x="79" y="51"/>
                        <a:pt x="79" y="51"/>
                        <a:pt x="79" y="51"/>
                      </a:cubicBezTo>
                      <a:cubicBezTo>
                        <a:pt x="77" y="52"/>
                        <a:pt x="77" y="52"/>
                        <a:pt x="77" y="52"/>
                      </a:cubicBezTo>
                      <a:cubicBezTo>
                        <a:pt x="76" y="52"/>
                        <a:pt x="51" y="60"/>
                        <a:pt x="0" y="64"/>
                      </a:cubicBezTo>
                      <a:cubicBezTo>
                        <a:pt x="108" y="65"/>
                        <a:pt x="155" y="49"/>
                        <a:pt x="155" y="49"/>
                      </a:cubicBezTo>
                      <a:cubicBezTo>
                        <a:pt x="150" y="37"/>
                        <a:pt x="122" y="34"/>
                        <a:pt x="110" y="27"/>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1757"/>
                <p:cNvSpPr/>
                <p:nvPr/>
              </p:nvSpPr>
              <p:spPr bwMode="auto">
                <a:xfrm>
                  <a:off x="3638550" y="2287588"/>
                  <a:ext cx="2070100" cy="241300"/>
                </a:xfrm>
                <a:custGeom>
                  <a:avLst/>
                  <a:gdLst>
                    <a:gd name="T0" fmla="*/ 539 w 551"/>
                    <a:gd name="T1" fmla="*/ 32 h 64"/>
                    <a:gd name="T2" fmla="*/ 530 w 551"/>
                    <a:gd name="T3" fmla="*/ 6 h 64"/>
                    <a:gd name="T4" fmla="*/ 287 w 551"/>
                    <a:gd name="T5" fmla="*/ 18 h 64"/>
                    <a:gd name="T6" fmla="*/ 0 w 551"/>
                    <a:gd name="T7" fmla="*/ 64 h 64"/>
                    <a:gd name="T8" fmla="*/ 0 w 551"/>
                    <a:gd name="T9" fmla="*/ 64 h 64"/>
                    <a:gd name="T10" fmla="*/ 56 w 551"/>
                    <a:gd name="T11" fmla="*/ 44 h 64"/>
                    <a:gd name="T12" fmla="*/ 217 w 551"/>
                    <a:gd name="T13" fmla="*/ 24 h 64"/>
                    <a:gd name="T14" fmla="*/ 315 w 551"/>
                    <a:gd name="T15" fmla="*/ 31 h 64"/>
                    <a:gd name="T16" fmla="*/ 482 w 551"/>
                    <a:gd name="T17" fmla="*/ 46 h 64"/>
                    <a:gd name="T18" fmla="*/ 551 w 551"/>
                    <a:gd name="T19" fmla="*/ 38 h 64"/>
                    <a:gd name="T20" fmla="*/ 539 w 551"/>
                    <a:gd name="T21"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1" h="64">
                      <a:moveTo>
                        <a:pt x="539" y="32"/>
                      </a:moveTo>
                      <a:cubicBezTo>
                        <a:pt x="530" y="25"/>
                        <a:pt x="530" y="6"/>
                        <a:pt x="530" y="6"/>
                      </a:cubicBezTo>
                      <a:cubicBezTo>
                        <a:pt x="497" y="24"/>
                        <a:pt x="461" y="39"/>
                        <a:pt x="287" y="18"/>
                      </a:cubicBezTo>
                      <a:cubicBezTo>
                        <a:pt x="131" y="0"/>
                        <a:pt x="21" y="53"/>
                        <a:pt x="0" y="64"/>
                      </a:cubicBezTo>
                      <a:cubicBezTo>
                        <a:pt x="0" y="64"/>
                        <a:pt x="0" y="64"/>
                        <a:pt x="0" y="64"/>
                      </a:cubicBezTo>
                      <a:cubicBezTo>
                        <a:pt x="10" y="60"/>
                        <a:pt x="31" y="50"/>
                        <a:pt x="56" y="44"/>
                      </a:cubicBezTo>
                      <a:cubicBezTo>
                        <a:pt x="90" y="35"/>
                        <a:pt x="147" y="24"/>
                        <a:pt x="217" y="24"/>
                      </a:cubicBezTo>
                      <a:cubicBezTo>
                        <a:pt x="249" y="24"/>
                        <a:pt x="282" y="26"/>
                        <a:pt x="315" y="31"/>
                      </a:cubicBezTo>
                      <a:cubicBezTo>
                        <a:pt x="387" y="41"/>
                        <a:pt x="442" y="46"/>
                        <a:pt x="482" y="46"/>
                      </a:cubicBezTo>
                      <a:cubicBezTo>
                        <a:pt x="514" y="46"/>
                        <a:pt x="535" y="43"/>
                        <a:pt x="551" y="38"/>
                      </a:cubicBezTo>
                      <a:cubicBezTo>
                        <a:pt x="546" y="36"/>
                        <a:pt x="541" y="34"/>
                        <a:pt x="539" y="32"/>
                      </a:cubicBez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1758"/>
                <p:cNvSpPr/>
                <p:nvPr/>
              </p:nvSpPr>
              <p:spPr bwMode="auto">
                <a:xfrm>
                  <a:off x="3638550" y="2324101"/>
                  <a:ext cx="2363788" cy="312738"/>
                </a:xfrm>
                <a:custGeom>
                  <a:avLst/>
                  <a:gdLst>
                    <a:gd name="T0" fmla="*/ 591 w 629"/>
                    <a:gd name="T1" fmla="*/ 45 h 83"/>
                    <a:gd name="T2" fmla="*/ 581 w 629"/>
                    <a:gd name="T3" fmla="*/ 19 h 83"/>
                    <a:gd name="T4" fmla="*/ 315 w 629"/>
                    <a:gd name="T5" fmla="*/ 23 h 83"/>
                    <a:gd name="T6" fmla="*/ 0 w 629"/>
                    <a:gd name="T7" fmla="*/ 55 h 83"/>
                    <a:gd name="T8" fmla="*/ 0 w 629"/>
                    <a:gd name="T9" fmla="*/ 57 h 83"/>
                    <a:gd name="T10" fmla="*/ 2 w 629"/>
                    <a:gd name="T11" fmla="*/ 58 h 83"/>
                    <a:gd name="T12" fmla="*/ 5 w 629"/>
                    <a:gd name="T13" fmla="*/ 58 h 83"/>
                    <a:gd name="T14" fmla="*/ 5 w 629"/>
                    <a:gd name="T15" fmla="*/ 58 h 83"/>
                    <a:gd name="T16" fmla="*/ 5 w 629"/>
                    <a:gd name="T17" fmla="*/ 58 h 83"/>
                    <a:gd name="T18" fmla="*/ 35 w 629"/>
                    <a:gd name="T19" fmla="*/ 57 h 83"/>
                    <a:gd name="T20" fmla="*/ 216 w 629"/>
                    <a:gd name="T21" fmla="*/ 38 h 83"/>
                    <a:gd name="T22" fmla="*/ 466 w 629"/>
                    <a:gd name="T23" fmla="*/ 78 h 83"/>
                    <a:gd name="T24" fmla="*/ 629 w 629"/>
                    <a:gd name="T25" fmla="*/ 65 h 83"/>
                    <a:gd name="T26" fmla="*/ 591 w 629"/>
                    <a:gd name="T2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9" h="83">
                      <a:moveTo>
                        <a:pt x="591" y="45"/>
                      </a:moveTo>
                      <a:cubicBezTo>
                        <a:pt x="582" y="38"/>
                        <a:pt x="581" y="19"/>
                        <a:pt x="581" y="19"/>
                      </a:cubicBezTo>
                      <a:cubicBezTo>
                        <a:pt x="545" y="36"/>
                        <a:pt x="506" y="50"/>
                        <a:pt x="315" y="23"/>
                      </a:cubicBezTo>
                      <a:cubicBezTo>
                        <a:pt x="141" y="0"/>
                        <a:pt x="21" y="46"/>
                        <a:pt x="0" y="55"/>
                      </a:cubicBezTo>
                      <a:cubicBezTo>
                        <a:pt x="0" y="56"/>
                        <a:pt x="0" y="56"/>
                        <a:pt x="0" y="57"/>
                      </a:cubicBezTo>
                      <a:cubicBezTo>
                        <a:pt x="2" y="58"/>
                        <a:pt x="2" y="58"/>
                        <a:pt x="2" y="58"/>
                      </a:cubicBezTo>
                      <a:cubicBezTo>
                        <a:pt x="3" y="58"/>
                        <a:pt x="4" y="58"/>
                        <a:pt x="5" y="58"/>
                      </a:cubicBezTo>
                      <a:cubicBezTo>
                        <a:pt x="5" y="58"/>
                        <a:pt x="5" y="58"/>
                        <a:pt x="5" y="58"/>
                      </a:cubicBezTo>
                      <a:cubicBezTo>
                        <a:pt x="5" y="58"/>
                        <a:pt x="5" y="58"/>
                        <a:pt x="5" y="58"/>
                      </a:cubicBezTo>
                      <a:cubicBezTo>
                        <a:pt x="15" y="57"/>
                        <a:pt x="25" y="56"/>
                        <a:pt x="35" y="57"/>
                      </a:cubicBezTo>
                      <a:cubicBezTo>
                        <a:pt x="63" y="48"/>
                        <a:pt x="120" y="33"/>
                        <a:pt x="216" y="38"/>
                      </a:cubicBezTo>
                      <a:cubicBezTo>
                        <a:pt x="336" y="45"/>
                        <a:pt x="383" y="75"/>
                        <a:pt x="466" y="78"/>
                      </a:cubicBezTo>
                      <a:cubicBezTo>
                        <a:pt x="578" y="83"/>
                        <a:pt x="629" y="65"/>
                        <a:pt x="629" y="65"/>
                      </a:cubicBezTo>
                      <a:cubicBezTo>
                        <a:pt x="627" y="58"/>
                        <a:pt x="600" y="52"/>
                        <a:pt x="591" y="45"/>
                      </a:cubicBez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1763"/>
                <p:cNvSpPr/>
                <p:nvPr/>
              </p:nvSpPr>
              <p:spPr bwMode="auto">
                <a:xfrm>
                  <a:off x="3638550" y="2524126"/>
                  <a:ext cx="4911725" cy="2024063"/>
                </a:xfrm>
                <a:custGeom>
                  <a:avLst/>
                  <a:gdLst>
                    <a:gd name="T0" fmla="*/ 671 w 1307"/>
                    <a:gd name="T1" fmla="*/ 0 h 537"/>
                    <a:gd name="T2" fmla="*/ 673 w 1307"/>
                    <a:gd name="T3" fmla="*/ 8 h 537"/>
                    <a:gd name="T4" fmla="*/ 1299 w 1307"/>
                    <a:gd name="T5" fmla="*/ 8 h 537"/>
                    <a:gd name="T6" fmla="*/ 1299 w 1307"/>
                    <a:gd name="T7" fmla="*/ 529 h 537"/>
                    <a:gd name="T8" fmla="*/ 8 w 1307"/>
                    <a:gd name="T9" fmla="*/ 529 h 537"/>
                    <a:gd name="T10" fmla="*/ 8 w 1307"/>
                    <a:gd name="T11" fmla="*/ 8 h 537"/>
                    <a:gd name="T12" fmla="*/ 381 w 1307"/>
                    <a:gd name="T13" fmla="*/ 8 h 537"/>
                    <a:gd name="T14" fmla="*/ 379 w 1307"/>
                    <a:gd name="T15" fmla="*/ 0 h 537"/>
                    <a:gd name="T16" fmla="*/ 0 w 1307"/>
                    <a:gd name="T17" fmla="*/ 0 h 537"/>
                    <a:gd name="T18" fmla="*/ 0 w 1307"/>
                    <a:gd name="T19" fmla="*/ 537 h 537"/>
                    <a:gd name="T20" fmla="*/ 1307 w 1307"/>
                    <a:gd name="T21" fmla="*/ 537 h 537"/>
                    <a:gd name="T22" fmla="*/ 1307 w 1307"/>
                    <a:gd name="T23" fmla="*/ 0 h 537"/>
                    <a:gd name="T24" fmla="*/ 671 w 1307"/>
                    <a:gd name="T25"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7" h="537">
                      <a:moveTo>
                        <a:pt x="671" y="0"/>
                      </a:moveTo>
                      <a:cubicBezTo>
                        <a:pt x="672" y="2"/>
                        <a:pt x="673" y="5"/>
                        <a:pt x="673" y="8"/>
                      </a:cubicBezTo>
                      <a:cubicBezTo>
                        <a:pt x="1299" y="8"/>
                        <a:pt x="1299" y="8"/>
                        <a:pt x="1299" y="8"/>
                      </a:cubicBezTo>
                      <a:cubicBezTo>
                        <a:pt x="1299" y="529"/>
                        <a:pt x="1299" y="529"/>
                        <a:pt x="1299" y="529"/>
                      </a:cubicBezTo>
                      <a:cubicBezTo>
                        <a:pt x="8" y="529"/>
                        <a:pt x="8" y="529"/>
                        <a:pt x="8" y="529"/>
                      </a:cubicBezTo>
                      <a:cubicBezTo>
                        <a:pt x="8" y="8"/>
                        <a:pt x="8" y="8"/>
                        <a:pt x="8" y="8"/>
                      </a:cubicBezTo>
                      <a:cubicBezTo>
                        <a:pt x="381" y="8"/>
                        <a:pt x="381" y="8"/>
                        <a:pt x="381" y="8"/>
                      </a:cubicBezTo>
                      <a:cubicBezTo>
                        <a:pt x="380" y="6"/>
                        <a:pt x="379" y="3"/>
                        <a:pt x="379" y="0"/>
                      </a:cubicBezTo>
                      <a:cubicBezTo>
                        <a:pt x="0" y="0"/>
                        <a:pt x="0" y="0"/>
                        <a:pt x="0" y="0"/>
                      </a:cubicBezTo>
                      <a:cubicBezTo>
                        <a:pt x="0" y="537"/>
                        <a:pt x="0" y="537"/>
                        <a:pt x="0" y="537"/>
                      </a:cubicBezTo>
                      <a:cubicBezTo>
                        <a:pt x="1307" y="537"/>
                        <a:pt x="1307" y="537"/>
                        <a:pt x="1307" y="537"/>
                      </a:cubicBezTo>
                      <a:cubicBezTo>
                        <a:pt x="1307" y="0"/>
                        <a:pt x="1307" y="0"/>
                        <a:pt x="1307" y="0"/>
                      </a:cubicBezTo>
                      <a:lnTo>
                        <a:pt x="671" y="0"/>
                      </a:lnTo>
                      <a:close/>
                    </a:path>
                  </a:pathLst>
                </a:custGeom>
                <a:solidFill>
                  <a:srgbClr val="C30D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3" name="文本框 2"/>
          <p:cNvSpPr txBox="1"/>
          <p:nvPr/>
        </p:nvSpPr>
        <p:spPr>
          <a:xfrm>
            <a:off x="1487805" y="619125"/>
            <a:ext cx="2418715" cy="46037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dirty="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组织生活会</a:t>
            </a:r>
            <a:endParaRPr lang="zh-CN" altLang="en-US" spc="300" dirty="0" smtClean="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14" name="文本框 13"/>
          <p:cNvSpPr txBox="1"/>
          <p:nvPr/>
        </p:nvSpPr>
        <p:spPr>
          <a:xfrm>
            <a:off x="382905" y="1722120"/>
            <a:ext cx="1292860" cy="430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思考：这张问题整改清单符合要求吗</a:t>
            </a:r>
            <a:endParaRPr lang="zh-CN" altLang="en-US" sz="2800" b="0" spc="300" dirty="0">
              <a:solidFill>
                <a:srgbClr val="E61817"/>
              </a:solidFill>
              <a:latin typeface="方正小标宋_GBK" panose="03000509000000000000" charset="-122"/>
              <a:ea typeface="方正小标宋_GBK" panose="03000509000000000000" charset="-122"/>
            </a:endParaRPr>
          </a:p>
          <a:p>
            <a:pPr algn="l"/>
            <a:r>
              <a:rPr lang="zh-CN" altLang="en-US" sz="2800" b="0" spc="300" dirty="0">
                <a:solidFill>
                  <a:srgbClr val="E61817"/>
                </a:solidFill>
                <a:latin typeface="方正小标宋_GBK" panose="03000509000000000000" charset="-122"/>
                <a:ea typeface="方正小标宋_GBK" panose="03000509000000000000" charset="-122"/>
              </a:rPr>
              <a:t>？</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2" name="图片 1"/>
          <p:cNvPicPr>
            <a:picLocks noChangeAspect="1"/>
          </p:cNvPicPr>
          <p:nvPr/>
        </p:nvPicPr>
        <p:blipFill>
          <a:blip r:embed="rId2"/>
          <a:stretch>
            <a:fillRect/>
          </a:stretch>
        </p:blipFill>
        <p:spPr>
          <a:xfrm>
            <a:off x="1675765" y="1091565"/>
            <a:ext cx="9477375" cy="5417185"/>
          </a:xfrm>
          <a:prstGeom prst="rect">
            <a:avLst/>
          </a:prstGeom>
        </p:spPr>
      </p:pic>
      <p:pic>
        <p:nvPicPr>
          <p:cNvPr id="5" name="图片 4"/>
          <p:cNvPicPr>
            <a:picLocks noChangeAspect="1"/>
          </p:cNvPicPr>
          <p:nvPr/>
        </p:nvPicPr>
        <p:blipFill>
          <a:blip r:embed="rId3"/>
          <a:stretch>
            <a:fillRect/>
          </a:stretch>
        </p:blipFill>
        <p:spPr>
          <a:xfrm>
            <a:off x="1675765" y="1091565"/>
            <a:ext cx="9477375" cy="5416550"/>
          </a:xfrm>
          <a:prstGeom prst="rect">
            <a:avLst/>
          </a:prstGeom>
        </p:spPr>
      </p:pic>
      <p:pic>
        <p:nvPicPr>
          <p:cNvPr id="6" name="图片 5"/>
          <p:cNvPicPr>
            <a:picLocks noChangeAspect="1"/>
          </p:cNvPicPr>
          <p:nvPr/>
        </p:nvPicPr>
        <p:blipFill>
          <a:blip r:embed="rId4"/>
          <a:stretch>
            <a:fillRect/>
          </a:stretch>
        </p:blipFill>
        <p:spPr>
          <a:xfrm>
            <a:off x="1028065" y="619125"/>
            <a:ext cx="10125075" cy="58293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771525" y="2855595"/>
            <a:ext cx="2252980"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思考：这个民主测评表对不对？</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pic>
        <p:nvPicPr>
          <p:cNvPr id="5" name="图片 4"/>
          <p:cNvPicPr>
            <a:picLocks noChangeAspect="1"/>
          </p:cNvPicPr>
          <p:nvPr/>
        </p:nvPicPr>
        <p:blipFill>
          <a:blip r:embed="rId2"/>
          <a:srcRect l="299" r="507" b="549"/>
          <a:stretch>
            <a:fillRect/>
          </a:stretch>
        </p:blipFill>
        <p:spPr>
          <a:xfrm>
            <a:off x="3609975" y="748665"/>
            <a:ext cx="7617460" cy="5855335"/>
          </a:xfrm>
          <a:prstGeom prst="rect">
            <a:avLst/>
          </a:prstGeom>
        </p:spPr>
      </p:pic>
      <p:pic>
        <p:nvPicPr>
          <p:cNvPr id="6" name="图片 5"/>
          <p:cNvPicPr>
            <a:picLocks noChangeAspect="1"/>
          </p:cNvPicPr>
          <p:nvPr/>
        </p:nvPicPr>
        <p:blipFill>
          <a:blip r:embed="rId3"/>
          <a:srcRect l="299" r="507" b="549"/>
          <a:stretch>
            <a:fillRect/>
          </a:stretch>
        </p:blipFill>
        <p:spPr>
          <a:xfrm>
            <a:off x="3609975" y="748665"/>
            <a:ext cx="7617460" cy="5855335"/>
          </a:xfrm>
          <a:prstGeom prst="rect">
            <a:avLst/>
          </a:prstGeom>
        </p:spPr>
      </p:pic>
      <p:sp>
        <p:nvSpPr>
          <p:cNvPr id="2" name="文本框 1"/>
          <p:cNvSpPr txBox="1"/>
          <p:nvPr>
            <p:custDataLst>
              <p:tags r:id="rId4"/>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制度落实</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民主评议</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5" name="矩形 14"/>
          <p:cNvSpPr/>
          <p:nvPr/>
        </p:nvSpPr>
        <p:spPr>
          <a:xfrm>
            <a:off x="301625" y="1461770"/>
            <a:ext cx="11395075" cy="4961890"/>
          </a:xfrm>
          <a:prstGeom prst="rect">
            <a:avLst/>
          </a:prstGeom>
        </p:spPr>
        <p:txBody>
          <a:bodyPr wrap="square">
            <a:spAutoFit/>
          </a:bodyPr>
          <a:lstStyle/>
          <a:p>
            <a:pPr marL="406400" algn="just">
              <a:lnSpc>
                <a:spcPct val="120000"/>
              </a:lnSpc>
              <a:spcBef>
                <a:spcPts val="0"/>
              </a:spcBef>
              <a:spcAft>
                <a:spcPts val="0"/>
              </a:spcAft>
            </a:pPr>
            <a:r>
              <a:rPr lang="zh-CN" altLang="zh-CN" sz="2200" kern="100" dirty="0" smtClean="0">
                <a:solidFill>
                  <a:srgbClr val="C00000"/>
                </a:solidFill>
                <a:latin typeface="黑体" panose="02010609060101010101" charset="-122"/>
                <a:ea typeface="黑体" panose="02010609060101010101" charset="-122"/>
                <a:cs typeface="黑体" panose="02010609060101010101" charset="-122"/>
              </a:rPr>
              <a:t>民主评议党员一般每年进行</a:t>
            </a:r>
            <a:r>
              <a:rPr lang="en-US" altLang="zh-CN" sz="2200" kern="100" dirty="0" smtClean="0">
                <a:solidFill>
                  <a:srgbClr val="C00000"/>
                </a:solidFill>
                <a:latin typeface="黑体" panose="02010609060101010101" charset="-122"/>
                <a:ea typeface="黑体" panose="02010609060101010101" charset="-122"/>
                <a:cs typeface="黑体" panose="02010609060101010101" charset="-122"/>
              </a:rPr>
              <a:t>1</a:t>
            </a:r>
            <a:r>
              <a:rPr lang="zh-CN" altLang="en-US" sz="2200" kern="100" dirty="0" smtClean="0">
                <a:solidFill>
                  <a:srgbClr val="C00000"/>
                </a:solidFill>
                <a:latin typeface="黑体" panose="02010609060101010101" charset="-122"/>
                <a:ea typeface="黑体" panose="02010609060101010101" charset="-122"/>
                <a:cs typeface="黑体" panose="02010609060101010101" charset="-122"/>
              </a:rPr>
              <a:t>次，民主评议党员可以结合组织生活会一并进行。</a:t>
            </a:r>
            <a:endParaRPr lang="zh-CN" altLang="en-US" sz="22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endParaRPr lang="zh-CN" altLang="en-US" sz="22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zh-CN" altLang="zh-CN" sz="2200" kern="100" dirty="0" smtClean="0">
                <a:solidFill>
                  <a:srgbClr val="C00000"/>
                </a:solidFill>
                <a:latin typeface="黑体" panose="02010609060101010101" charset="-122"/>
                <a:ea typeface="黑体" panose="02010609060101010101" charset="-122"/>
                <a:cs typeface="黑体" panose="02010609060101010101" charset="-122"/>
              </a:rPr>
              <a:t>易错点：</a:t>
            </a:r>
            <a:endParaRPr lang="zh-CN" altLang="zh-CN" sz="22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200" kern="100" dirty="0" smtClean="0">
                <a:solidFill>
                  <a:srgbClr val="C00000"/>
                </a:solidFill>
                <a:latin typeface="黑体" panose="02010609060101010101" charset="-122"/>
                <a:ea typeface="黑体" panose="02010609060101010101" charset="-122"/>
                <a:cs typeface="黑体" panose="02010609060101010101" charset="-122"/>
              </a:rPr>
              <a:t>    1.“优秀、合格、基本合格、不合格”四个等次</a:t>
            </a:r>
            <a:r>
              <a:rPr lang="zh-CN" altLang="en-US" sz="2200" kern="100" dirty="0" smtClean="0">
                <a:solidFill>
                  <a:srgbClr val="C00000"/>
                </a:solidFill>
                <a:latin typeface="黑体" panose="02010609060101010101" charset="-122"/>
                <a:ea typeface="黑体" panose="02010609060101010101" charset="-122"/>
                <a:cs typeface="黑体" panose="02010609060101010101" charset="-122"/>
              </a:rPr>
              <a:t>。</a:t>
            </a:r>
            <a:endParaRPr lang="en-US" altLang="zh-CN" sz="22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200" kern="100" dirty="0" smtClean="0">
                <a:solidFill>
                  <a:srgbClr val="C00000"/>
                </a:solidFill>
                <a:latin typeface="黑体" panose="02010609060101010101" charset="-122"/>
                <a:ea typeface="黑体" panose="02010609060101010101" charset="-122"/>
                <a:cs typeface="黑体" panose="02010609060101010101" charset="-122"/>
              </a:rPr>
              <a:t>    2.评为“优秀”的党员比例一般</a:t>
            </a:r>
            <a:r>
              <a:rPr lang="en-US" altLang="zh-CN" sz="2200" kern="100" dirty="0" smtClean="0">
                <a:solidFill>
                  <a:srgbClr val="C00000"/>
                </a:solidFill>
                <a:highlight>
                  <a:srgbClr val="FFFF00"/>
                </a:highlight>
                <a:latin typeface="黑体" panose="02010609060101010101" charset="-122"/>
                <a:ea typeface="黑体" panose="02010609060101010101" charset="-122"/>
                <a:cs typeface="黑体" panose="02010609060101010101" charset="-122"/>
              </a:rPr>
              <a:t>不超过参评党员总数的三分之一</a:t>
            </a:r>
            <a:r>
              <a:rPr lang="en-US" altLang="zh-CN" sz="2200" kern="100" dirty="0" smtClean="0">
                <a:solidFill>
                  <a:srgbClr val="C00000"/>
                </a:solidFill>
                <a:latin typeface="黑体" panose="02010609060101010101" charset="-122"/>
                <a:ea typeface="黑体" panose="02010609060101010101" charset="-122"/>
                <a:cs typeface="黑体" panose="02010609060101010101" charset="-122"/>
              </a:rPr>
              <a:t>，受到党纪处分但仍可以参加民主评议的党员，当年不能评定为“优秀”档次。</a:t>
            </a:r>
            <a:r>
              <a:rPr lang="zh-CN" altLang="en-US" sz="2200" kern="100" dirty="0" smtClean="0">
                <a:solidFill>
                  <a:srgbClr val="C00000"/>
                </a:solidFill>
                <a:highlight>
                  <a:srgbClr val="FFFF00"/>
                </a:highlight>
                <a:latin typeface="黑体" panose="02010609060101010101" charset="-122"/>
                <a:ea typeface="黑体" panose="02010609060101010101" charset="-122"/>
                <a:cs typeface="黑体" panose="02010609060101010101" charset="-122"/>
              </a:rPr>
              <a:t>测评票不能有涂改</a:t>
            </a:r>
            <a:r>
              <a:rPr lang="zh-CN" altLang="en-US" sz="2200" kern="100" dirty="0" smtClean="0">
                <a:solidFill>
                  <a:srgbClr val="C00000"/>
                </a:solidFill>
                <a:latin typeface="黑体" panose="02010609060101010101" charset="-122"/>
                <a:ea typeface="黑体" panose="02010609060101010101" charset="-122"/>
                <a:cs typeface="黑体" panose="02010609060101010101" charset="-122"/>
              </a:rPr>
              <a:t>。</a:t>
            </a:r>
            <a:endParaRPr lang="en-US" altLang="zh-CN" sz="22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200" kern="100" dirty="0" smtClean="0">
                <a:solidFill>
                  <a:srgbClr val="C00000"/>
                </a:solidFill>
                <a:latin typeface="黑体" panose="02010609060101010101" charset="-122"/>
                <a:ea typeface="黑体" panose="02010609060101010101" charset="-122"/>
                <a:cs typeface="黑体" panose="02010609060101010101" charset="-122"/>
              </a:rPr>
              <a:t>    3.党员对照合格党员标准、入党誓词，联系个人实际进行党性分析，因特殊原因不能参会的党员，应写出书面分析材料，委托或由党支部指定其他党员代其作党性分析发言,会后党支部要及时向党员本人反馈评议意见</a:t>
            </a:r>
            <a:r>
              <a:rPr lang="zh-CN" altLang="en-US" sz="2200" kern="100" dirty="0" smtClean="0">
                <a:solidFill>
                  <a:srgbClr val="C00000"/>
                </a:solidFill>
                <a:latin typeface="黑体" panose="02010609060101010101" charset="-122"/>
                <a:ea typeface="黑体" panose="02010609060101010101" charset="-122"/>
                <a:cs typeface="黑体" panose="02010609060101010101" charset="-122"/>
              </a:rPr>
              <a:t>。</a:t>
            </a:r>
            <a:endParaRPr lang="en-US" altLang="zh-CN" sz="22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200" kern="100" dirty="0" smtClean="0">
                <a:solidFill>
                  <a:srgbClr val="C00000"/>
                </a:solidFill>
                <a:latin typeface="黑体" panose="02010609060101010101" charset="-122"/>
                <a:ea typeface="黑体" panose="02010609060101010101" charset="-122"/>
                <a:cs typeface="黑体" panose="02010609060101010101" charset="-122"/>
              </a:rPr>
              <a:t>    4.预备党员参加民主评议，但</a:t>
            </a:r>
            <a:r>
              <a:rPr lang="en-US" altLang="zh-CN" sz="2200" kern="100" dirty="0" smtClean="0">
                <a:solidFill>
                  <a:srgbClr val="C00000"/>
                </a:solidFill>
                <a:highlight>
                  <a:srgbClr val="FFFF00"/>
                </a:highlight>
                <a:latin typeface="黑体" panose="02010609060101010101" charset="-122"/>
                <a:ea typeface="黑体" panose="02010609060101010101" charset="-122"/>
                <a:cs typeface="黑体" panose="02010609060101010101" charset="-122"/>
              </a:rPr>
              <a:t>不评定等次</a:t>
            </a:r>
            <a:r>
              <a:rPr lang="en-US" altLang="zh-CN" sz="2200" kern="100" dirty="0" smtClean="0">
                <a:solidFill>
                  <a:srgbClr val="C00000"/>
                </a:solidFill>
                <a:latin typeface="黑体" panose="02010609060101010101" charset="-122"/>
                <a:ea typeface="黑体" panose="02010609060101010101" charset="-122"/>
                <a:cs typeface="黑体" panose="02010609060101010101" charset="-122"/>
              </a:rPr>
              <a:t>。</a:t>
            </a:r>
            <a:endParaRPr lang="en-US" altLang="zh-CN" sz="2200" kern="100" dirty="0" smtClean="0">
              <a:solidFill>
                <a:srgbClr val="C00000"/>
              </a:solidFill>
              <a:latin typeface="黑体" panose="02010609060101010101" charset="-122"/>
              <a:ea typeface="黑体" panose="02010609060101010101" charset="-122"/>
              <a:cs typeface="黑体" panose="02010609060101010101" charset="-122"/>
            </a:endParaRPr>
          </a:p>
          <a:p>
            <a:pPr marL="406400" algn="just">
              <a:lnSpc>
                <a:spcPct val="120000"/>
              </a:lnSpc>
              <a:spcBef>
                <a:spcPts val="0"/>
              </a:spcBef>
              <a:spcAft>
                <a:spcPts val="0"/>
              </a:spcAft>
            </a:pPr>
            <a:r>
              <a:rPr lang="en-US" altLang="zh-CN" sz="2200" kern="100" dirty="0" smtClean="0">
                <a:solidFill>
                  <a:srgbClr val="C00000"/>
                </a:solidFill>
                <a:latin typeface="黑体" panose="02010609060101010101" charset="-122"/>
                <a:ea typeface="黑体" panose="02010609060101010101" charset="-122"/>
                <a:cs typeface="黑体" panose="02010609060101010101" charset="-122"/>
              </a:rPr>
              <a:t>    5.</a:t>
            </a:r>
            <a:r>
              <a:rPr lang="zh-CN" altLang="en-US" sz="2200" kern="100" dirty="0" smtClean="0">
                <a:solidFill>
                  <a:srgbClr val="C00000"/>
                </a:solidFill>
                <a:latin typeface="黑体" panose="02010609060101010101" charset="-122"/>
                <a:ea typeface="黑体" panose="02010609060101010101" charset="-122"/>
                <a:cs typeface="黑体" panose="02010609060101010101" charset="-122"/>
              </a:rPr>
              <a:t>民主评议结束后，要</a:t>
            </a:r>
            <a:r>
              <a:rPr lang="zh-CN" altLang="en-US" sz="2200" kern="100" dirty="0" smtClean="0">
                <a:solidFill>
                  <a:srgbClr val="C00000"/>
                </a:solidFill>
                <a:highlight>
                  <a:srgbClr val="FFFF00"/>
                </a:highlight>
                <a:latin typeface="黑体" panose="02010609060101010101" charset="-122"/>
                <a:ea typeface="黑体" panose="02010609060101010101" charset="-122"/>
                <a:cs typeface="黑体" panose="02010609060101010101" charset="-122"/>
              </a:rPr>
              <a:t>召开支委会进行讨论研究</a:t>
            </a:r>
            <a:r>
              <a:rPr lang="zh-CN" altLang="en-US" sz="2200" kern="100" dirty="0" smtClean="0">
                <a:solidFill>
                  <a:srgbClr val="C00000"/>
                </a:solidFill>
                <a:latin typeface="黑体" panose="02010609060101010101" charset="-122"/>
                <a:ea typeface="黑体" panose="02010609060101010101" charset="-122"/>
                <a:cs typeface="黑体" panose="02010609060101010101" charset="-122"/>
              </a:rPr>
              <a:t>。</a:t>
            </a:r>
            <a:r>
              <a:rPr lang="en-US" altLang="zh-CN" sz="2200" kern="100" dirty="0" smtClean="0">
                <a:solidFill>
                  <a:srgbClr val="C00000"/>
                </a:solidFill>
                <a:latin typeface="黑体" panose="02010609060101010101" charset="-122"/>
                <a:ea typeface="黑体" panose="02010609060101010101" charset="-122"/>
                <a:cs typeface="黑体" panose="02010609060101010101" charset="-122"/>
                <a:sym typeface="+mn-ea"/>
              </a:rPr>
              <a:t>不设支部委员会的党支部由支部党员大会按照党员互评情况确定等次。</a:t>
            </a:r>
            <a:endParaRPr lang="en-US" altLang="zh-CN" sz="2200" kern="100" dirty="0" smtClean="0">
              <a:solidFill>
                <a:srgbClr val="C00000"/>
              </a:solidFill>
              <a:latin typeface="黑体" panose="02010609060101010101" charset="-122"/>
              <a:ea typeface="黑体" panose="02010609060101010101" charset="-122"/>
              <a:cs typeface="黑体" panose="02010609060101010101" charset="-122"/>
              <a:sym typeface="+mn-ea"/>
            </a:endParaRPr>
          </a:p>
        </p:txBody>
      </p:sp>
      <p:sp>
        <p:nvSpPr>
          <p:cNvPr id="5" name="文本框 4"/>
          <p:cNvSpPr txBox="1"/>
          <p:nvPr>
            <p:custDataLst>
              <p:tags r:id="rId2"/>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制度落实</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民主评议</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716824" y="1376119"/>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1843405" y="1376045"/>
            <a:ext cx="9615170" cy="103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10000"/>
              </a:lnSpc>
              <a:spcBef>
                <a:spcPts val="0"/>
              </a:spcBef>
              <a:spcAft>
                <a:spcPts val="0"/>
              </a:spcAft>
            </a:pP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对受到警告、严重警告、撤销党内职务、留党察看处分的党员，参加年度民主评议应如何评定</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等次？</a:t>
            </a:r>
            <a:endPar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100" name="文本框 99"/>
          <p:cNvSpPr txBox="1"/>
          <p:nvPr/>
        </p:nvSpPr>
        <p:spPr>
          <a:xfrm>
            <a:off x="716915" y="2498090"/>
            <a:ext cx="10327640" cy="3815080"/>
          </a:xfrm>
          <a:prstGeom prst="rect">
            <a:avLst/>
          </a:prstGeom>
          <a:noFill/>
          <a:ln w="9525">
            <a:noFill/>
          </a:ln>
        </p:spPr>
        <p:txBody>
          <a:bodyPr wrap="square">
            <a:spAutoFit/>
          </a:bodyPr>
          <a:p>
            <a:pPr marL="0" indent="0" algn="l">
              <a:lnSpc>
                <a:spcPct val="110000"/>
              </a:lnSpc>
              <a:spcBef>
                <a:spcPts val="0"/>
              </a:spcBef>
              <a:spcAft>
                <a:spcPts val="0"/>
              </a:spcAft>
            </a:pPr>
            <a:r>
              <a:rPr lang="zh-CN" sz="2000" b="0">
                <a:solidFill>
                  <a:schemeClr val="tx1"/>
                </a:solidFill>
                <a:latin typeface="楷体" panose="02010609060101010101" charset="-122"/>
                <a:ea typeface="楷体" panose="02010609060101010101" charset="-122"/>
                <a:cs typeface="楷体" panose="02010609060101010101" charset="-122"/>
              </a:rPr>
              <a:t>可参考以下规定评定等次：</a:t>
            </a:r>
            <a:endParaRPr lang="zh-CN" sz="2000" b="0">
              <a:solidFill>
                <a:schemeClr val="tx1"/>
              </a:solidFill>
              <a:latin typeface="楷体" panose="02010609060101010101" charset="-122"/>
              <a:ea typeface="楷体" panose="02010609060101010101" charset="-122"/>
              <a:cs typeface="楷体" panose="02010609060101010101" charset="-122"/>
            </a:endParaRPr>
          </a:p>
          <a:p>
            <a:pPr marL="0" indent="0" algn="l">
              <a:lnSpc>
                <a:spcPct val="110000"/>
              </a:lnSpc>
              <a:spcBef>
                <a:spcPts val="0"/>
              </a:spcBef>
              <a:spcAft>
                <a:spcPts val="0"/>
              </a:spcAft>
            </a:pPr>
            <a:r>
              <a:rPr lang="zh-CN" sz="2000" b="0">
                <a:solidFill>
                  <a:schemeClr val="tx1"/>
                </a:solidFill>
                <a:latin typeface="楷体" panose="02010609060101010101" charset="-122"/>
                <a:ea typeface="楷体" panose="02010609060101010101" charset="-122"/>
                <a:cs typeface="楷体" panose="02010609060101010101" charset="-122"/>
              </a:rPr>
              <a:t>（</a:t>
            </a:r>
            <a:r>
              <a:rPr lang="en-US" altLang="zh-CN" sz="2000" b="0">
                <a:solidFill>
                  <a:schemeClr val="tx1"/>
                </a:solidFill>
                <a:latin typeface="楷体" panose="02010609060101010101" charset="-122"/>
                <a:ea typeface="楷体" panose="02010609060101010101" charset="-122"/>
                <a:cs typeface="楷体" panose="02010609060101010101" charset="-122"/>
              </a:rPr>
              <a:t>1</a:t>
            </a:r>
            <a:r>
              <a:rPr lang="zh-CN" altLang="en-US" sz="2000" b="0">
                <a:solidFill>
                  <a:schemeClr val="tx1"/>
                </a:solidFill>
                <a:latin typeface="楷体" panose="02010609060101010101" charset="-122"/>
                <a:ea typeface="楷体" panose="02010609060101010101" charset="-122"/>
                <a:cs typeface="楷体" panose="02010609060101010101" charset="-122"/>
              </a:rPr>
              <a:t>）党员</a:t>
            </a:r>
            <a:r>
              <a:rPr lang="zh-CN" altLang="en-US" sz="2000" b="0">
                <a:solidFill>
                  <a:schemeClr val="tx1"/>
                </a:solidFill>
                <a:highlight>
                  <a:srgbClr val="FFFF00"/>
                </a:highlight>
                <a:latin typeface="楷体" panose="02010609060101010101" charset="-122"/>
                <a:ea typeface="楷体" panose="02010609060101010101" charset="-122"/>
                <a:cs typeface="楷体" panose="02010609060101010101" charset="-122"/>
              </a:rPr>
              <a:t>受警告处分的当年，不得评定为优秀等次</a:t>
            </a:r>
            <a:r>
              <a:rPr lang="zh-CN" altLang="en-US" sz="2000" b="0">
                <a:solidFill>
                  <a:schemeClr val="tx1"/>
                </a:solidFill>
                <a:latin typeface="楷体" panose="02010609060101010101" charset="-122"/>
                <a:ea typeface="楷体" panose="02010609060101010101" charset="-122"/>
                <a:cs typeface="楷体" panose="02010609060101010101" charset="-122"/>
              </a:rPr>
              <a:t>。</a:t>
            </a:r>
            <a:endParaRPr lang="zh-CN" altLang="en-US" sz="2000" b="0">
              <a:solidFill>
                <a:schemeClr val="tx1"/>
              </a:solidFill>
              <a:latin typeface="楷体" panose="02010609060101010101" charset="-122"/>
              <a:ea typeface="楷体" panose="02010609060101010101" charset="-122"/>
              <a:cs typeface="楷体" panose="02010609060101010101" charset="-122"/>
            </a:endParaRPr>
          </a:p>
          <a:p>
            <a:pPr marL="0" indent="0" algn="l">
              <a:lnSpc>
                <a:spcPct val="110000"/>
              </a:lnSpc>
              <a:spcBef>
                <a:spcPts val="0"/>
              </a:spcBef>
              <a:spcAft>
                <a:spcPts val="0"/>
              </a:spcAft>
            </a:pPr>
            <a:r>
              <a:rPr lang="zh-CN" altLang="en-US" sz="2000" b="0">
                <a:solidFill>
                  <a:schemeClr val="tx1"/>
                </a:solidFill>
                <a:latin typeface="楷体" panose="02010609060101010101" charset="-122"/>
                <a:ea typeface="楷体" panose="02010609060101010101" charset="-122"/>
                <a:cs typeface="楷体" panose="02010609060101010101" charset="-122"/>
              </a:rPr>
              <a:t>（</a:t>
            </a:r>
            <a:r>
              <a:rPr lang="en-US" altLang="zh-CN" sz="2000" b="0">
                <a:solidFill>
                  <a:schemeClr val="tx1"/>
                </a:solidFill>
                <a:latin typeface="楷体" panose="02010609060101010101" charset="-122"/>
                <a:ea typeface="楷体" panose="02010609060101010101" charset="-122"/>
                <a:cs typeface="楷体" panose="02010609060101010101" charset="-122"/>
              </a:rPr>
              <a:t>2</a:t>
            </a:r>
            <a:r>
              <a:rPr lang="zh-CN" altLang="en-US" sz="2000" b="0">
                <a:solidFill>
                  <a:schemeClr val="tx1"/>
                </a:solidFill>
                <a:latin typeface="楷体" panose="02010609060101010101" charset="-122"/>
                <a:ea typeface="楷体" panose="02010609060101010101" charset="-122"/>
                <a:cs typeface="楷体" panose="02010609060101010101" charset="-122"/>
              </a:rPr>
              <a:t>）党员</a:t>
            </a:r>
            <a:r>
              <a:rPr lang="zh-CN" altLang="en-US" sz="2000" b="0">
                <a:solidFill>
                  <a:schemeClr val="tx1"/>
                </a:solidFill>
                <a:highlight>
                  <a:srgbClr val="FFFF00"/>
                </a:highlight>
                <a:latin typeface="楷体" panose="02010609060101010101" charset="-122"/>
                <a:ea typeface="楷体" panose="02010609060101010101" charset="-122"/>
                <a:cs typeface="楷体" panose="02010609060101010101" charset="-122"/>
              </a:rPr>
              <a:t>受严重警告处分的当年，不得评定为合格及以上等次</a:t>
            </a:r>
            <a:r>
              <a:rPr lang="zh-CN" altLang="en-US" sz="2000" b="0">
                <a:solidFill>
                  <a:schemeClr val="tx1"/>
                </a:solidFill>
                <a:latin typeface="楷体" panose="02010609060101010101" charset="-122"/>
                <a:ea typeface="楷体" panose="02010609060101010101" charset="-122"/>
                <a:cs typeface="楷体" panose="02010609060101010101" charset="-122"/>
              </a:rPr>
              <a:t>。</a:t>
            </a:r>
            <a:endParaRPr lang="zh-CN" altLang="en-US" sz="2000" b="0">
              <a:solidFill>
                <a:schemeClr val="tx1"/>
              </a:solidFill>
              <a:latin typeface="楷体" panose="02010609060101010101" charset="-122"/>
              <a:ea typeface="楷体" panose="02010609060101010101" charset="-122"/>
              <a:cs typeface="楷体" panose="02010609060101010101" charset="-122"/>
            </a:endParaRPr>
          </a:p>
          <a:p>
            <a:pPr marL="0" indent="0" algn="l">
              <a:lnSpc>
                <a:spcPct val="110000"/>
              </a:lnSpc>
              <a:spcBef>
                <a:spcPts val="0"/>
              </a:spcBef>
              <a:spcAft>
                <a:spcPts val="0"/>
              </a:spcAft>
            </a:pPr>
            <a:r>
              <a:rPr lang="zh-CN" altLang="en-US" sz="2000" b="0">
                <a:solidFill>
                  <a:schemeClr val="tx1"/>
                </a:solidFill>
                <a:latin typeface="楷体" panose="02010609060101010101" charset="-122"/>
                <a:ea typeface="楷体" panose="02010609060101010101" charset="-122"/>
                <a:cs typeface="楷体" panose="02010609060101010101" charset="-122"/>
              </a:rPr>
              <a:t>（</a:t>
            </a:r>
            <a:r>
              <a:rPr lang="en-US" altLang="zh-CN" sz="2000" b="0">
                <a:solidFill>
                  <a:schemeClr val="tx1"/>
                </a:solidFill>
                <a:latin typeface="楷体" panose="02010609060101010101" charset="-122"/>
                <a:ea typeface="楷体" panose="02010609060101010101" charset="-122"/>
                <a:cs typeface="楷体" panose="02010609060101010101" charset="-122"/>
              </a:rPr>
              <a:t>3</a:t>
            </a:r>
            <a:r>
              <a:rPr lang="zh-CN" altLang="en-US" sz="2000" b="0">
                <a:solidFill>
                  <a:schemeClr val="tx1"/>
                </a:solidFill>
                <a:latin typeface="楷体" panose="02010609060101010101" charset="-122"/>
                <a:ea typeface="楷体" panose="02010609060101010101" charset="-122"/>
                <a:cs typeface="楷体" panose="02010609060101010101" charset="-122"/>
              </a:rPr>
              <a:t>）党员受撤销党员职务、留党察看处分的当年，评定不合格等次。</a:t>
            </a:r>
            <a:endParaRPr lang="zh-CN" altLang="en-US" sz="2000" b="0">
              <a:solidFill>
                <a:schemeClr val="tx1"/>
              </a:solidFill>
              <a:latin typeface="楷体" panose="02010609060101010101" charset="-122"/>
              <a:ea typeface="楷体" panose="02010609060101010101" charset="-122"/>
              <a:cs typeface="楷体" panose="02010609060101010101" charset="-122"/>
            </a:endParaRPr>
          </a:p>
          <a:p>
            <a:pPr marL="0" indent="0" algn="l">
              <a:lnSpc>
                <a:spcPct val="110000"/>
              </a:lnSpc>
              <a:spcBef>
                <a:spcPts val="0"/>
              </a:spcBef>
              <a:spcAft>
                <a:spcPts val="0"/>
              </a:spcAft>
            </a:pPr>
            <a:r>
              <a:rPr lang="zh-CN" altLang="en-US" sz="2000" b="0">
                <a:solidFill>
                  <a:schemeClr val="tx1"/>
                </a:solidFill>
                <a:latin typeface="楷体" panose="02010609060101010101" charset="-122"/>
                <a:ea typeface="楷体" panose="02010609060101010101" charset="-122"/>
                <a:cs typeface="楷体" panose="02010609060101010101" charset="-122"/>
              </a:rPr>
              <a:t>（</a:t>
            </a:r>
            <a:r>
              <a:rPr lang="en-US" altLang="zh-CN" sz="2000" b="0">
                <a:solidFill>
                  <a:schemeClr val="tx1"/>
                </a:solidFill>
                <a:latin typeface="楷体" panose="02010609060101010101" charset="-122"/>
                <a:ea typeface="楷体" panose="02010609060101010101" charset="-122"/>
                <a:cs typeface="楷体" panose="02010609060101010101" charset="-122"/>
              </a:rPr>
              <a:t>4</a:t>
            </a:r>
            <a:r>
              <a:rPr lang="zh-CN" altLang="en-US" sz="2000" b="0">
                <a:solidFill>
                  <a:schemeClr val="tx1"/>
                </a:solidFill>
                <a:latin typeface="楷体" panose="02010609060101010101" charset="-122"/>
                <a:ea typeface="楷体" panose="02010609060101010101" charset="-122"/>
                <a:cs typeface="楷体" panose="02010609060101010101" charset="-122"/>
              </a:rPr>
              <a:t>）党员受到留党察看</a:t>
            </a:r>
            <a:r>
              <a:rPr lang="en-US" altLang="zh-CN" sz="2000" b="0">
                <a:solidFill>
                  <a:schemeClr val="tx1"/>
                </a:solidFill>
                <a:latin typeface="楷体" panose="02010609060101010101" charset="-122"/>
                <a:ea typeface="楷体" panose="02010609060101010101" charset="-122"/>
                <a:cs typeface="楷体" panose="02010609060101010101" charset="-122"/>
              </a:rPr>
              <a:t>1</a:t>
            </a:r>
            <a:r>
              <a:rPr lang="zh-CN" altLang="en-US" sz="2000" b="0">
                <a:solidFill>
                  <a:schemeClr val="tx1"/>
                </a:solidFill>
                <a:latin typeface="楷体" panose="02010609060101010101" charset="-122"/>
                <a:ea typeface="楷体" panose="02010609060101010101" charset="-122"/>
                <a:cs typeface="楷体" panose="02010609060101010101" charset="-122"/>
              </a:rPr>
              <a:t>年处分的第二年，受留党察看</a:t>
            </a:r>
            <a:r>
              <a:rPr lang="en-US" altLang="zh-CN" sz="2000" b="0">
                <a:solidFill>
                  <a:schemeClr val="tx1"/>
                </a:solidFill>
                <a:latin typeface="楷体" panose="02010609060101010101" charset="-122"/>
                <a:ea typeface="楷体" panose="02010609060101010101" charset="-122"/>
                <a:cs typeface="楷体" panose="02010609060101010101" charset="-122"/>
              </a:rPr>
              <a:t>2</a:t>
            </a:r>
            <a:r>
              <a:rPr lang="zh-CN" altLang="en-US" sz="2000" b="0">
                <a:solidFill>
                  <a:schemeClr val="tx1"/>
                </a:solidFill>
                <a:latin typeface="楷体" panose="02010609060101010101" charset="-122"/>
                <a:ea typeface="楷体" panose="02010609060101010101" charset="-122"/>
                <a:cs typeface="楷体" panose="02010609060101010101" charset="-122"/>
              </a:rPr>
              <a:t>年处分的第二年、第三年，不评定等次。</a:t>
            </a:r>
            <a:endParaRPr lang="zh-CN" altLang="en-US" sz="2000" b="0">
              <a:solidFill>
                <a:schemeClr val="tx1"/>
              </a:solidFill>
              <a:latin typeface="楷体" panose="02010609060101010101" charset="-122"/>
              <a:ea typeface="楷体" panose="02010609060101010101" charset="-122"/>
              <a:cs typeface="楷体" panose="02010609060101010101" charset="-122"/>
            </a:endParaRPr>
          </a:p>
          <a:p>
            <a:pPr marL="0" indent="0" algn="l">
              <a:lnSpc>
                <a:spcPct val="110000"/>
              </a:lnSpc>
              <a:spcBef>
                <a:spcPts val="0"/>
              </a:spcBef>
              <a:spcAft>
                <a:spcPts val="0"/>
              </a:spcAft>
            </a:pPr>
            <a:r>
              <a:rPr lang="zh-CN" altLang="en-US" sz="2000" b="0">
                <a:solidFill>
                  <a:schemeClr val="tx1"/>
                </a:solidFill>
                <a:latin typeface="楷体" panose="02010609060101010101" charset="-122"/>
                <a:ea typeface="楷体" panose="02010609060101010101" charset="-122"/>
                <a:cs typeface="楷体" panose="02010609060101010101" charset="-122"/>
              </a:rPr>
              <a:t>（</a:t>
            </a:r>
            <a:r>
              <a:rPr lang="en-US" altLang="zh-CN" sz="2000" b="0">
                <a:solidFill>
                  <a:schemeClr val="tx1"/>
                </a:solidFill>
                <a:latin typeface="楷体" panose="02010609060101010101" charset="-122"/>
                <a:ea typeface="楷体" panose="02010609060101010101" charset="-122"/>
                <a:cs typeface="楷体" panose="02010609060101010101" charset="-122"/>
              </a:rPr>
              <a:t>5</a:t>
            </a:r>
            <a:r>
              <a:rPr lang="zh-CN" altLang="en-US" sz="2000" b="0">
                <a:solidFill>
                  <a:schemeClr val="tx1"/>
                </a:solidFill>
                <a:latin typeface="楷体" panose="02010609060101010101" charset="-122"/>
                <a:ea typeface="楷体" panose="02010609060101010101" charset="-122"/>
                <a:cs typeface="楷体" panose="02010609060101010101" charset="-122"/>
              </a:rPr>
              <a:t>）党员涉嫌违犯党纪被立案审查尚未结案的，参加民主评议，不评定等次。结案后，免予党纪处分或者不予党纪处分的，按规定补定等次；给予党纪处分的，视其所受处分种类按前款规定办理。</a:t>
            </a:r>
            <a:endParaRPr lang="zh-CN" altLang="en-US" sz="2000" b="0">
              <a:solidFill>
                <a:schemeClr val="tx1"/>
              </a:solidFill>
              <a:latin typeface="楷体" panose="02010609060101010101" charset="-122"/>
              <a:ea typeface="楷体" panose="02010609060101010101" charset="-122"/>
              <a:cs typeface="楷体" panose="02010609060101010101" charset="-122"/>
            </a:endParaRPr>
          </a:p>
          <a:p>
            <a:pPr marL="0" indent="0" algn="l">
              <a:lnSpc>
                <a:spcPct val="110000"/>
              </a:lnSpc>
              <a:spcBef>
                <a:spcPts val="0"/>
              </a:spcBef>
              <a:spcAft>
                <a:spcPts val="0"/>
              </a:spcAft>
            </a:pPr>
            <a:r>
              <a:rPr lang="zh-CN" altLang="en-US" sz="2000" b="0">
                <a:solidFill>
                  <a:schemeClr val="tx1"/>
                </a:solidFill>
                <a:latin typeface="楷体" panose="02010609060101010101" charset="-122"/>
                <a:ea typeface="楷体" panose="02010609060101010101" charset="-122"/>
                <a:cs typeface="楷体" panose="02010609060101010101" charset="-122"/>
              </a:rPr>
              <a:t>（</a:t>
            </a:r>
            <a:r>
              <a:rPr lang="en-US" altLang="zh-CN" sz="2000" b="0">
                <a:solidFill>
                  <a:schemeClr val="tx1"/>
                </a:solidFill>
                <a:latin typeface="楷体" panose="02010609060101010101" charset="-122"/>
                <a:ea typeface="楷体" panose="02010609060101010101" charset="-122"/>
                <a:cs typeface="楷体" panose="02010609060101010101" charset="-122"/>
              </a:rPr>
              <a:t>6</a:t>
            </a:r>
            <a:r>
              <a:rPr lang="zh-CN" altLang="en-US" sz="2000" b="0">
                <a:solidFill>
                  <a:schemeClr val="tx1"/>
                </a:solidFill>
                <a:latin typeface="楷体" panose="02010609060101010101" charset="-122"/>
                <a:ea typeface="楷体" panose="02010609060101010101" charset="-122"/>
                <a:cs typeface="楷体" panose="02010609060101010101" charset="-122"/>
              </a:rPr>
              <a:t>）对受警告、严重警告、撤销党内职务、留党察看处分的党员，一般不因同一问题在进行组织处置。</a:t>
            </a:r>
            <a:endParaRPr lang="zh-CN" altLang="en-US" sz="2000" b="0">
              <a:solidFill>
                <a:schemeClr val="tx1"/>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2"/>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制度落实</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民主评议</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100" grpId="0"/>
      <p:bldP spid="100"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5" name="矩形 14"/>
          <p:cNvSpPr/>
          <p:nvPr/>
        </p:nvSpPr>
        <p:spPr>
          <a:xfrm>
            <a:off x="328521" y="1740587"/>
            <a:ext cx="11473543" cy="4556125"/>
          </a:xfrm>
          <a:prstGeom prst="rect">
            <a:avLst/>
          </a:prstGeom>
        </p:spPr>
        <p:txBody>
          <a:bodyPr wrap="square">
            <a:spAutoFit/>
          </a:bodyPr>
          <a:lstStyle/>
          <a:p>
            <a:pPr>
              <a:lnSpc>
                <a:spcPct val="120000"/>
              </a:lnSpc>
            </a:pPr>
            <a:r>
              <a:rPr lang="en-US" altLang="zh-CN" sz="2200" dirty="0" smtClean="0">
                <a:solidFill>
                  <a:srgbClr val="C00000"/>
                </a:solidFill>
                <a:latin typeface="黑体" panose="02010609060101010101" charset="-122"/>
                <a:ea typeface="黑体" panose="02010609060101010101" charset="-122"/>
                <a:cs typeface="黑体" panose="02010609060101010101" charset="-122"/>
              </a:rPr>
              <a:t>    </a:t>
            </a:r>
            <a:r>
              <a:rPr lang="zh-CN" altLang="zh-CN" sz="2200" dirty="0" smtClean="0">
                <a:solidFill>
                  <a:srgbClr val="C00000"/>
                </a:solidFill>
                <a:latin typeface="黑体" panose="02010609060101010101" charset="-122"/>
                <a:ea typeface="黑体" panose="02010609060101010101" charset="-122"/>
                <a:cs typeface="黑体" panose="02010609060101010101" charset="-122"/>
              </a:rPr>
              <a:t>党支部</a:t>
            </a:r>
            <a:r>
              <a:rPr lang="zh-CN" altLang="zh-CN" sz="2200" dirty="0">
                <a:solidFill>
                  <a:srgbClr val="C00000"/>
                </a:solidFill>
                <a:latin typeface="黑体" panose="02010609060101010101" charset="-122"/>
                <a:ea typeface="黑体" panose="02010609060101010101" charset="-122"/>
                <a:cs typeface="黑体" panose="02010609060101010101" charset="-122"/>
              </a:rPr>
              <a:t>每月相对固定一天开展主题党日，组织党员集中学习、过组织生活、进行民主议事和志愿服务等。制定党支部主题党日活动实施方案和年度计划并在上一年年底支委会和党员大会上讨论通过，并向上级党组织报备。</a:t>
            </a:r>
            <a:endParaRPr lang="zh-CN" altLang="zh-CN" sz="2200" dirty="0">
              <a:solidFill>
                <a:srgbClr val="C00000"/>
              </a:solidFill>
              <a:latin typeface="黑体" panose="02010609060101010101" charset="-122"/>
              <a:ea typeface="黑体" panose="02010609060101010101" charset="-122"/>
              <a:cs typeface="黑体" panose="02010609060101010101" charset="-122"/>
            </a:endParaRPr>
          </a:p>
          <a:p>
            <a:pPr>
              <a:lnSpc>
                <a:spcPct val="120000"/>
              </a:lnSpc>
            </a:pPr>
            <a:r>
              <a:rPr lang="en-US" altLang="zh-CN" sz="2200" dirty="0" smtClean="0">
                <a:solidFill>
                  <a:srgbClr val="C00000"/>
                </a:solidFill>
                <a:latin typeface="黑体" panose="02010609060101010101" charset="-122"/>
                <a:ea typeface="黑体" panose="02010609060101010101" charset="-122"/>
                <a:cs typeface="黑体" panose="02010609060101010101" charset="-122"/>
              </a:rPr>
              <a:t>    </a:t>
            </a:r>
            <a:r>
              <a:rPr lang="zh-CN" altLang="zh-CN" sz="2200" dirty="0" smtClean="0">
                <a:solidFill>
                  <a:srgbClr val="C00000"/>
                </a:solidFill>
                <a:latin typeface="黑体" panose="02010609060101010101" charset="-122"/>
                <a:ea typeface="黑体" panose="02010609060101010101" charset="-122"/>
                <a:cs typeface="黑体" panose="02010609060101010101" charset="-122"/>
              </a:rPr>
              <a:t>（</a:t>
            </a:r>
            <a:r>
              <a:rPr lang="zh-CN" altLang="zh-CN" sz="2200" dirty="0">
                <a:solidFill>
                  <a:srgbClr val="C00000"/>
                </a:solidFill>
                <a:latin typeface="黑体" panose="02010609060101010101" charset="-122"/>
                <a:ea typeface="黑体" panose="02010609060101010101" charset="-122"/>
                <a:cs typeface="黑体" panose="02010609060101010101" charset="-122"/>
              </a:rPr>
              <a:t>一）预先准备</a:t>
            </a:r>
            <a:endParaRPr lang="zh-CN" altLang="zh-CN" sz="2200" dirty="0">
              <a:solidFill>
                <a:srgbClr val="C00000"/>
              </a:solidFill>
              <a:latin typeface="黑体" panose="02010609060101010101" charset="-122"/>
              <a:ea typeface="黑体" panose="02010609060101010101" charset="-122"/>
              <a:cs typeface="黑体" panose="02010609060101010101" charset="-122"/>
            </a:endParaRPr>
          </a:p>
          <a:p>
            <a:pPr>
              <a:lnSpc>
                <a:spcPct val="120000"/>
              </a:lnSpc>
            </a:pPr>
            <a:r>
              <a:rPr lang="en-US" altLang="zh-CN" sz="2200" dirty="0" smtClean="0">
                <a:solidFill>
                  <a:srgbClr val="C00000"/>
                </a:solidFill>
                <a:latin typeface="黑体" panose="02010609060101010101" charset="-122"/>
                <a:ea typeface="黑体" panose="02010609060101010101" charset="-122"/>
                <a:cs typeface="黑体" panose="02010609060101010101" charset="-122"/>
              </a:rPr>
              <a:t>    1</a:t>
            </a:r>
            <a:r>
              <a:rPr lang="en-US" altLang="zh-CN" sz="2200" dirty="0">
                <a:solidFill>
                  <a:srgbClr val="C00000"/>
                </a:solidFill>
                <a:latin typeface="黑体" panose="02010609060101010101" charset="-122"/>
                <a:ea typeface="黑体" panose="02010609060101010101" charset="-122"/>
                <a:cs typeface="黑体" panose="02010609060101010101" charset="-122"/>
              </a:rPr>
              <a:t>.</a:t>
            </a:r>
            <a:r>
              <a:rPr lang="zh-CN" altLang="zh-CN" sz="2200" dirty="0">
                <a:solidFill>
                  <a:srgbClr val="C00000"/>
                </a:solidFill>
                <a:highlight>
                  <a:srgbClr val="FFFF00"/>
                </a:highlight>
                <a:latin typeface="黑体" panose="02010609060101010101" charset="-122"/>
                <a:ea typeface="黑体" panose="02010609060101010101" charset="-122"/>
                <a:cs typeface="黑体" panose="02010609060101010101" charset="-122"/>
              </a:rPr>
              <a:t>支委会讨论确定</a:t>
            </a:r>
            <a:r>
              <a:rPr lang="zh-CN" altLang="zh-CN" sz="2200" dirty="0">
                <a:solidFill>
                  <a:srgbClr val="C00000"/>
                </a:solidFill>
                <a:latin typeface="黑体" panose="02010609060101010101" charset="-122"/>
                <a:ea typeface="黑体" panose="02010609060101010101" charset="-122"/>
                <a:cs typeface="黑体" panose="02010609060101010101" charset="-122"/>
              </a:rPr>
              <a:t>每月主题党日活动计划和流程及注意事项；</a:t>
            </a:r>
            <a:r>
              <a:rPr lang="en-US" altLang="zh-CN" sz="2200" dirty="0">
                <a:solidFill>
                  <a:srgbClr val="C00000"/>
                </a:solidFill>
                <a:latin typeface="黑体" panose="02010609060101010101" charset="-122"/>
                <a:ea typeface="黑体" panose="02010609060101010101" charset="-122"/>
                <a:cs typeface="黑体" panose="02010609060101010101" charset="-122"/>
              </a:rPr>
              <a:t>2.</a:t>
            </a:r>
            <a:r>
              <a:rPr lang="zh-CN" altLang="zh-CN" sz="2200" dirty="0">
                <a:solidFill>
                  <a:srgbClr val="C00000"/>
                </a:solidFill>
                <a:latin typeface="黑体" panose="02010609060101010101" charset="-122"/>
                <a:ea typeface="黑体" panose="02010609060101010101" charset="-122"/>
                <a:cs typeface="黑体" panose="02010609060101010101" charset="-122"/>
              </a:rPr>
              <a:t>将活动时间地点通知党员；</a:t>
            </a:r>
            <a:r>
              <a:rPr lang="en-US" altLang="zh-CN" sz="2200" dirty="0">
                <a:solidFill>
                  <a:srgbClr val="C00000"/>
                </a:solidFill>
                <a:latin typeface="黑体" panose="02010609060101010101" charset="-122"/>
                <a:ea typeface="黑体" panose="02010609060101010101" charset="-122"/>
                <a:cs typeface="黑体" panose="02010609060101010101" charset="-122"/>
              </a:rPr>
              <a:t>3.</a:t>
            </a:r>
            <a:r>
              <a:rPr lang="zh-CN" altLang="zh-CN" sz="2200" dirty="0">
                <a:solidFill>
                  <a:srgbClr val="C00000"/>
                </a:solidFill>
                <a:latin typeface="黑体" panose="02010609060101010101" charset="-122"/>
                <a:ea typeface="黑体" panose="02010609060101010101" charset="-122"/>
                <a:cs typeface="黑体" panose="02010609060101010101" charset="-122"/>
              </a:rPr>
              <a:t>事先准备好预案；</a:t>
            </a:r>
            <a:r>
              <a:rPr lang="en-US" altLang="zh-CN" sz="2200" dirty="0">
                <a:solidFill>
                  <a:srgbClr val="C00000"/>
                </a:solidFill>
                <a:latin typeface="黑体" panose="02010609060101010101" charset="-122"/>
                <a:ea typeface="黑体" panose="02010609060101010101" charset="-122"/>
                <a:cs typeface="黑体" panose="02010609060101010101" charset="-122"/>
              </a:rPr>
              <a:t>4.</a:t>
            </a:r>
            <a:r>
              <a:rPr lang="zh-CN" altLang="zh-CN" sz="2200" dirty="0">
                <a:solidFill>
                  <a:srgbClr val="C00000"/>
                </a:solidFill>
                <a:latin typeface="黑体" panose="02010609060101010101" charset="-122"/>
                <a:ea typeface="黑体" panose="02010609060101010101" charset="-122"/>
                <a:cs typeface="黑体" panose="02010609060101010101" charset="-122"/>
              </a:rPr>
              <a:t>根据情况确定是否向上级党组织</a:t>
            </a:r>
            <a:r>
              <a:rPr lang="zh-CN" altLang="zh-CN" sz="2200" dirty="0">
                <a:solidFill>
                  <a:srgbClr val="C00000"/>
                </a:solidFill>
                <a:highlight>
                  <a:srgbClr val="FFFF00"/>
                </a:highlight>
                <a:latin typeface="黑体" panose="02010609060101010101" charset="-122"/>
                <a:ea typeface="黑体" panose="02010609060101010101" charset="-122"/>
                <a:cs typeface="黑体" panose="02010609060101010101" charset="-122"/>
              </a:rPr>
              <a:t>报备</a:t>
            </a:r>
            <a:r>
              <a:rPr lang="zh-CN" altLang="zh-CN" sz="2200" dirty="0">
                <a:solidFill>
                  <a:srgbClr val="C00000"/>
                </a:solidFill>
                <a:latin typeface="黑体" panose="02010609060101010101" charset="-122"/>
                <a:ea typeface="黑体" panose="02010609060101010101" charset="-122"/>
                <a:cs typeface="黑体" panose="02010609060101010101" charset="-122"/>
              </a:rPr>
              <a:t>（更换主题、外出、需要活动经费）。</a:t>
            </a:r>
            <a:endParaRPr lang="zh-CN" altLang="zh-CN" sz="2200" dirty="0">
              <a:solidFill>
                <a:srgbClr val="C00000"/>
              </a:solidFill>
              <a:latin typeface="黑体" panose="02010609060101010101" charset="-122"/>
              <a:ea typeface="黑体" panose="02010609060101010101" charset="-122"/>
              <a:cs typeface="黑体" panose="02010609060101010101" charset="-122"/>
            </a:endParaRPr>
          </a:p>
          <a:p>
            <a:pPr>
              <a:lnSpc>
                <a:spcPct val="120000"/>
              </a:lnSpc>
            </a:pPr>
            <a:r>
              <a:rPr lang="en-US" altLang="zh-CN" sz="2200" dirty="0" smtClean="0">
                <a:solidFill>
                  <a:srgbClr val="C00000"/>
                </a:solidFill>
                <a:latin typeface="黑体" panose="02010609060101010101" charset="-122"/>
                <a:ea typeface="黑体" panose="02010609060101010101" charset="-122"/>
                <a:cs typeface="黑体" panose="02010609060101010101" charset="-122"/>
              </a:rPr>
              <a:t>   </a:t>
            </a:r>
            <a:r>
              <a:rPr lang="zh-CN" altLang="en-US" sz="2200" dirty="0" smtClean="0">
                <a:solidFill>
                  <a:srgbClr val="C00000"/>
                </a:solidFill>
                <a:latin typeface="黑体" panose="02010609060101010101" charset="-122"/>
                <a:ea typeface="黑体" panose="02010609060101010101" charset="-122"/>
                <a:cs typeface="黑体" panose="02010609060101010101" charset="-122"/>
              </a:rPr>
              <a:t>（二）开展活动，</a:t>
            </a:r>
            <a:r>
              <a:rPr lang="zh-CN" altLang="en-US" sz="2200" dirty="0" smtClean="0">
                <a:solidFill>
                  <a:srgbClr val="C00000"/>
                </a:solidFill>
                <a:highlight>
                  <a:srgbClr val="FFFF00"/>
                </a:highlight>
                <a:latin typeface="黑体" panose="02010609060101010101" charset="-122"/>
                <a:ea typeface="黑体" panose="02010609060101010101" charset="-122"/>
                <a:cs typeface="黑体" panose="02010609060101010101" charset="-122"/>
              </a:rPr>
              <a:t>学习类活动做好会议记录</a:t>
            </a:r>
            <a:r>
              <a:rPr lang="zh-CN" altLang="en-US" sz="2200" dirty="0" smtClean="0">
                <a:solidFill>
                  <a:srgbClr val="C00000"/>
                </a:solidFill>
                <a:latin typeface="黑体" panose="02010609060101010101" charset="-122"/>
                <a:ea typeface="黑体" panose="02010609060101010101" charset="-122"/>
                <a:cs typeface="黑体" panose="02010609060101010101" charset="-122"/>
              </a:rPr>
              <a:t>及签到。</a:t>
            </a:r>
            <a:endParaRPr lang="en-US" altLang="zh-CN" sz="2200" dirty="0" smtClean="0">
              <a:solidFill>
                <a:srgbClr val="C00000"/>
              </a:solidFill>
              <a:latin typeface="黑体" panose="02010609060101010101" charset="-122"/>
              <a:ea typeface="黑体" panose="02010609060101010101" charset="-122"/>
              <a:cs typeface="黑体" panose="02010609060101010101" charset="-122"/>
            </a:endParaRPr>
          </a:p>
          <a:p>
            <a:pPr>
              <a:lnSpc>
                <a:spcPct val="120000"/>
              </a:lnSpc>
            </a:pPr>
            <a:r>
              <a:rPr lang="en-US" altLang="zh-CN" sz="2200" dirty="0" smtClean="0">
                <a:solidFill>
                  <a:srgbClr val="C00000"/>
                </a:solidFill>
                <a:latin typeface="黑体" panose="02010609060101010101" charset="-122"/>
                <a:ea typeface="黑体" panose="02010609060101010101" charset="-122"/>
                <a:cs typeface="黑体" panose="02010609060101010101" charset="-122"/>
              </a:rPr>
              <a:t>   </a:t>
            </a:r>
            <a:r>
              <a:rPr lang="zh-CN" altLang="zh-CN" sz="2200" dirty="0" smtClean="0">
                <a:solidFill>
                  <a:srgbClr val="C00000"/>
                </a:solidFill>
                <a:latin typeface="黑体" panose="02010609060101010101" charset="-122"/>
                <a:ea typeface="黑体" panose="02010609060101010101" charset="-122"/>
                <a:cs typeface="黑体" panose="02010609060101010101" charset="-122"/>
              </a:rPr>
              <a:t>（</a:t>
            </a:r>
            <a:r>
              <a:rPr lang="zh-CN" altLang="zh-CN" sz="2200" dirty="0">
                <a:solidFill>
                  <a:srgbClr val="C00000"/>
                </a:solidFill>
                <a:latin typeface="黑体" panose="02010609060101010101" charset="-122"/>
                <a:ea typeface="黑体" panose="02010609060101010101" charset="-122"/>
                <a:cs typeface="黑体" panose="02010609060101010101" charset="-122"/>
              </a:rPr>
              <a:t>三）总结记录</a:t>
            </a:r>
            <a:endParaRPr lang="zh-CN" altLang="zh-CN" sz="2200" dirty="0">
              <a:solidFill>
                <a:srgbClr val="C00000"/>
              </a:solidFill>
              <a:latin typeface="黑体" panose="02010609060101010101" charset="-122"/>
              <a:ea typeface="黑体" panose="02010609060101010101" charset="-122"/>
              <a:cs typeface="黑体" panose="02010609060101010101" charset="-122"/>
            </a:endParaRPr>
          </a:p>
          <a:p>
            <a:pPr>
              <a:lnSpc>
                <a:spcPct val="120000"/>
              </a:lnSpc>
            </a:pPr>
            <a:r>
              <a:rPr lang="en-US" altLang="zh-CN" sz="2200" dirty="0" smtClean="0">
                <a:solidFill>
                  <a:srgbClr val="C00000"/>
                </a:solidFill>
                <a:latin typeface="黑体" panose="02010609060101010101" charset="-122"/>
                <a:ea typeface="黑体" panose="02010609060101010101" charset="-122"/>
                <a:cs typeface="黑体" panose="02010609060101010101" charset="-122"/>
              </a:rPr>
              <a:t>    1</a:t>
            </a:r>
            <a:r>
              <a:rPr lang="en-US" altLang="zh-CN" sz="2200" dirty="0">
                <a:solidFill>
                  <a:srgbClr val="C00000"/>
                </a:solidFill>
                <a:latin typeface="黑体" panose="02010609060101010101" charset="-122"/>
                <a:ea typeface="黑体" panose="02010609060101010101" charset="-122"/>
                <a:cs typeface="黑体" panose="02010609060101010101" charset="-122"/>
              </a:rPr>
              <a:t>.</a:t>
            </a:r>
            <a:r>
              <a:rPr lang="zh-CN" altLang="zh-CN" sz="2200" dirty="0">
                <a:solidFill>
                  <a:srgbClr val="C00000"/>
                </a:solidFill>
                <a:latin typeface="黑体" panose="02010609060101010101" charset="-122"/>
                <a:ea typeface="黑体" panose="02010609060101010101" charset="-122"/>
                <a:cs typeface="黑体" panose="02010609060101010101" charset="-122"/>
              </a:rPr>
              <a:t>对活动情况进行梳理总结；</a:t>
            </a:r>
            <a:r>
              <a:rPr lang="en-US" altLang="zh-CN" sz="2200" dirty="0">
                <a:solidFill>
                  <a:srgbClr val="C00000"/>
                </a:solidFill>
                <a:latin typeface="黑体" panose="02010609060101010101" charset="-122"/>
                <a:ea typeface="黑体" panose="02010609060101010101" charset="-122"/>
                <a:cs typeface="黑体" panose="02010609060101010101" charset="-122"/>
              </a:rPr>
              <a:t>2.</a:t>
            </a:r>
            <a:r>
              <a:rPr lang="zh-CN" altLang="zh-CN" sz="2200" dirty="0">
                <a:solidFill>
                  <a:srgbClr val="C00000"/>
                </a:solidFill>
                <a:latin typeface="黑体" panose="02010609060101010101" charset="-122"/>
                <a:ea typeface="黑体" panose="02010609060101010101" charset="-122"/>
                <a:cs typeface="黑体" panose="02010609060101010101" charset="-122"/>
              </a:rPr>
              <a:t>形成活动纪实材料归类存档；</a:t>
            </a:r>
            <a:r>
              <a:rPr lang="en-US" altLang="zh-CN" sz="2200" dirty="0">
                <a:solidFill>
                  <a:srgbClr val="C00000"/>
                </a:solidFill>
                <a:latin typeface="黑体" panose="02010609060101010101" charset="-122"/>
                <a:ea typeface="黑体" panose="02010609060101010101" charset="-122"/>
                <a:cs typeface="黑体" panose="02010609060101010101" charset="-122"/>
              </a:rPr>
              <a:t>3.</a:t>
            </a:r>
            <a:r>
              <a:rPr lang="zh-CN" altLang="zh-CN" sz="2200" dirty="0">
                <a:solidFill>
                  <a:srgbClr val="C00000"/>
                </a:solidFill>
                <a:latin typeface="黑体" panose="02010609060101010101" charset="-122"/>
                <a:ea typeface="黑体" panose="02010609060101010101" charset="-122"/>
                <a:cs typeface="黑体" panose="02010609060101010101" charset="-122"/>
              </a:rPr>
              <a:t>按照要求上报上级</a:t>
            </a:r>
            <a:r>
              <a:rPr lang="zh-CN" altLang="zh-CN" sz="2200" dirty="0" smtClean="0">
                <a:solidFill>
                  <a:srgbClr val="C00000"/>
                </a:solidFill>
                <a:latin typeface="黑体" panose="02010609060101010101" charset="-122"/>
                <a:ea typeface="黑体" panose="02010609060101010101" charset="-122"/>
                <a:cs typeface="黑体" panose="02010609060101010101" charset="-122"/>
              </a:rPr>
              <a:t>党组织</a:t>
            </a:r>
            <a:r>
              <a:rPr lang="zh-CN" altLang="en-US" sz="2200" dirty="0" smtClean="0">
                <a:solidFill>
                  <a:srgbClr val="C00000"/>
                </a:solidFill>
                <a:latin typeface="黑体" panose="02010609060101010101" charset="-122"/>
                <a:ea typeface="黑体" panose="02010609060101010101" charset="-122"/>
                <a:cs typeface="黑体" panose="02010609060101010101" charset="-122"/>
              </a:rPr>
              <a:t>；</a:t>
            </a:r>
            <a:r>
              <a:rPr lang="en-US" altLang="zh-CN" sz="2200" dirty="0" smtClean="0">
                <a:solidFill>
                  <a:srgbClr val="C00000"/>
                </a:solidFill>
                <a:latin typeface="黑体" panose="02010609060101010101" charset="-122"/>
                <a:ea typeface="黑体" panose="02010609060101010101" charset="-122"/>
                <a:cs typeface="黑体" panose="02010609060101010101" charset="-122"/>
              </a:rPr>
              <a:t>4</a:t>
            </a:r>
            <a:r>
              <a:rPr lang="en-US" altLang="zh-CN" sz="2200" dirty="0">
                <a:solidFill>
                  <a:srgbClr val="C00000"/>
                </a:solidFill>
                <a:latin typeface="黑体" panose="02010609060101010101" charset="-122"/>
                <a:ea typeface="黑体" panose="02010609060101010101" charset="-122"/>
                <a:cs typeface="黑体" panose="02010609060101010101" charset="-122"/>
              </a:rPr>
              <a:t>.</a:t>
            </a:r>
            <a:r>
              <a:rPr lang="zh-CN" altLang="zh-CN" sz="2200" dirty="0">
                <a:solidFill>
                  <a:srgbClr val="C00000"/>
                </a:solidFill>
                <a:latin typeface="黑体" panose="02010609060101010101" charset="-122"/>
                <a:ea typeface="黑体" panose="02010609060101010101" charset="-122"/>
                <a:cs typeface="黑体" panose="02010609060101010101" charset="-122"/>
              </a:rPr>
              <a:t>可以发表通讯报道。</a:t>
            </a:r>
            <a:endParaRPr lang="zh-CN" altLang="zh-CN" sz="2200" dirty="0">
              <a:solidFill>
                <a:srgbClr val="C00000"/>
              </a:solidFill>
              <a:latin typeface="黑体" panose="02010609060101010101" charset="-122"/>
              <a:ea typeface="黑体" panose="02010609060101010101" charset="-122"/>
              <a:cs typeface="黑体" panose="02010609060101010101" charset="-122"/>
            </a:endParaRPr>
          </a:p>
        </p:txBody>
      </p:sp>
      <p:sp>
        <p:nvSpPr>
          <p:cNvPr id="5" name="文本框 4"/>
          <p:cNvSpPr txBox="1"/>
          <p:nvPr/>
        </p:nvSpPr>
        <p:spPr>
          <a:xfrm>
            <a:off x="826135" y="1340485"/>
            <a:ext cx="3060065" cy="460375"/>
          </a:xfrm>
          <a:prstGeom prst="rect">
            <a:avLst/>
          </a:prstGeom>
          <a:noFill/>
          <a:ln>
            <a:noFill/>
          </a:ln>
          <a:extLst>
            <a:ext uri="{909E8E84-426E-40DD-AFC4-6F175D3DCCD1}">
              <a14:hiddenFill xmlns:a14="http://schemas.microsoft.com/office/drawing/2010/main">
                <a:solidFill>
                  <a:srgbClr val="C00000"/>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b="0" dirty="0">
                <a:solidFill>
                  <a:srgbClr val="C00000"/>
                </a:solidFill>
                <a:latin typeface="黑体" charset="0"/>
                <a:ea typeface="黑体" charset="0"/>
                <a:cs typeface="汉仪细等线繁" panose="02010600000101010101" charset="-122"/>
                <a:sym typeface="Arial" panose="020B0704020202020204" pitchFamily="34" charset="0"/>
              </a:rPr>
              <a:t>主题党日规范</a:t>
            </a:r>
            <a:r>
              <a:rPr lang="zh-CN" altLang="en-US" b="0" dirty="0" smtClean="0">
                <a:solidFill>
                  <a:srgbClr val="C00000"/>
                </a:solidFill>
                <a:latin typeface="黑体" charset="0"/>
                <a:ea typeface="黑体" charset="0"/>
                <a:cs typeface="汉仪细等线繁" panose="02010600000101010101" charset="-122"/>
                <a:sym typeface="Arial" panose="020B0704020202020204" pitchFamily="34" charset="0"/>
              </a:rPr>
              <a:t>流程</a:t>
            </a:r>
            <a:endParaRPr lang="zh-CN" altLang="en-US" b="0" spc="300" dirty="0" smtClean="0">
              <a:solidFill>
                <a:srgbClr val="C00000"/>
              </a:solidFill>
              <a:latin typeface="黑体" charset="0"/>
              <a:ea typeface="黑体" charset="0"/>
              <a:cs typeface="汉仪细等线繁" panose="02010600000101010101" charset="-122"/>
              <a:sym typeface="Arial" panose="020B0704020202020204" pitchFamily="34" charset="0"/>
            </a:endParaRPr>
          </a:p>
        </p:txBody>
      </p:sp>
      <p:sp>
        <p:nvSpPr>
          <p:cNvPr id="2" name="文本框 1"/>
          <p:cNvSpPr txBox="1"/>
          <p:nvPr>
            <p:custDataLst>
              <p:tags r:id="rId2"/>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制度落实</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主题党日</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5" name="文本框 4"/>
          <p:cNvSpPr txBox="1"/>
          <p:nvPr/>
        </p:nvSpPr>
        <p:spPr>
          <a:xfrm>
            <a:off x="3440430" y="3437255"/>
            <a:ext cx="5311140" cy="119824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en-US" altLang="zh-CN" sz="1600" dirty="0">
                <a:solidFill>
                  <a:schemeClr val="bg1"/>
                </a:solidFill>
                <a:latin typeface="Arial Unicode MS" panose="020B0604020202020204" charset="-122"/>
                <a:ea typeface="Arial Unicode MS" panose="020B0604020202020204" charset="-122"/>
                <a:cs typeface="汉仪细等线繁" panose="02010600000101010101" charset="-122"/>
                <a:sym typeface="Arial" panose="020B0704020202020204" pitchFamily="34" charset="0"/>
              </a:rPr>
              <a:t> </a:t>
            </a:r>
            <a:r>
              <a:rPr lang="zh-CN" altLang="en-US" sz="8800" dirty="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戴帽</a:t>
            </a:r>
            <a:r>
              <a:rPr lang="zh-CN" altLang="en-US" sz="8800" dirty="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穿靴</a:t>
            </a:r>
            <a:endParaRPr lang="zh-CN" altLang="en-US" sz="8800" spc="300" dirty="0" smtClean="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2" name="文本框 1"/>
          <p:cNvSpPr txBox="1"/>
          <p:nvPr/>
        </p:nvSpPr>
        <p:spPr>
          <a:xfrm>
            <a:off x="2119630" y="1351915"/>
            <a:ext cx="6096000" cy="583565"/>
          </a:xfrm>
          <a:prstGeom prst="rect">
            <a:avLst/>
          </a:prstGeom>
          <a:noFill/>
        </p:spPr>
        <p:txBody>
          <a:bodyPr wrap="square" rtlCol="0" anchor="t">
            <a:spAutoFit/>
          </a:bodyPr>
          <a:p>
            <a:r>
              <a:rPr lang="zh-CN" altLang="en-US" sz="3200" dirty="0">
                <a:solidFill>
                  <a:srgbClr val="FF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主题党日实务的核心是什么？</a:t>
            </a:r>
            <a:endParaRPr lang="zh-CN" altLang="en-US" sz="3200" dirty="0">
              <a:solidFill>
                <a:srgbClr val="FF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32" name="文本框 31"/>
          <p:cNvSpPr txBox="1"/>
          <p:nvPr/>
        </p:nvSpPr>
        <p:spPr>
          <a:xfrm>
            <a:off x="755559" y="1355799"/>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endParaRPr>
          </a:p>
        </p:txBody>
      </p:sp>
      <p:sp>
        <p:nvSpPr>
          <p:cNvPr id="3" name="文本框 2"/>
          <p:cNvSpPr txBox="1"/>
          <p:nvPr/>
        </p:nvSpPr>
        <p:spPr>
          <a:xfrm>
            <a:off x="1187450" y="2120900"/>
            <a:ext cx="4509135" cy="1291590"/>
          </a:xfrm>
          <a:prstGeom prst="rect">
            <a:avLst/>
          </a:prstGeom>
        </p:spPr>
        <p:txBody>
          <a:bodyPr wrap="square">
            <a:spAutoFit/>
            <a:extLst>
              <a:ext uri="{4A0BC546-FE56-4ADE-93B0-CB8AF2F6F144}">
                <wpsdc:textFrameExt xmlns:wpsdc="http://www.wps.cn/officeDocument/2022/drawingmlCustomData" type="text"/>
              </a:ext>
            </a:extLst>
          </a:bodyPr>
          <a:p>
            <a:pPr algn="l">
              <a:lnSpc>
                <a:spcPct val="130000"/>
              </a:lnSpc>
              <a:spcBef>
                <a:spcPts val="0"/>
              </a:spcBef>
              <a:spcAft>
                <a:spcPts val="0"/>
              </a:spcAft>
            </a:pPr>
            <a:r>
              <a:rPr lang="en-US" altLang="zh-CN" sz="2000">
                <a:latin typeface="Arial" panose="020B0704020202020204" pitchFamily="34" charset="0"/>
                <a:ea typeface="微软雅黑" panose="020B0503020204020204" pitchFamily="34" charset="-122"/>
              </a:rPr>
              <a:t>1.</a:t>
            </a:r>
            <a:r>
              <a:rPr lang="zh-CN" altLang="en-US" sz="2000">
                <a:latin typeface="Arial" panose="020B0704020202020204" pitchFamily="34" charset="0"/>
                <a:ea typeface="微软雅黑" panose="020B0503020204020204" pitchFamily="34" charset="-122"/>
              </a:rPr>
              <a:t>加入</a:t>
            </a:r>
            <a:r>
              <a:rPr lang="en-US" altLang="zh-CN" sz="2000">
                <a:latin typeface="Arial" panose="020B0704020202020204" pitchFamily="34" charset="0"/>
                <a:ea typeface="微软雅黑" panose="020B0503020204020204" pitchFamily="34" charset="-122"/>
              </a:rPr>
              <a:t>“</a:t>
            </a:r>
            <a:r>
              <a:rPr lang="zh-CN" altLang="en-US" sz="2000">
                <a:latin typeface="Arial" panose="020B0704020202020204" pitchFamily="34" charset="0"/>
                <a:ea typeface="微软雅黑" panose="020B0503020204020204" pitchFamily="34" charset="-122"/>
              </a:rPr>
              <a:t>第一议题</a:t>
            </a:r>
            <a:r>
              <a:rPr lang="en-US" altLang="zh-CN" sz="2000">
                <a:latin typeface="Arial" panose="020B0704020202020204" pitchFamily="34" charset="0"/>
                <a:ea typeface="微软雅黑" panose="020B0503020204020204" pitchFamily="34" charset="-122"/>
              </a:rPr>
              <a:t>”</a:t>
            </a:r>
            <a:r>
              <a:rPr lang="zh-CN" altLang="en-US" sz="2000">
                <a:latin typeface="Arial" panose="020B0704020202020204" pitchFamily="34" charset="0"/>
                <a:ea typeface="微软雅黑" panose="020B0503020204020204" pitchFamily="34" charset="-122"/>
              </a:rPr>
              <a:t>和党员讨论；</a:t>
            </a:r>
            <a:endParaRPr lang="zh-CN" altLang="en-US" sz="2000">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sz="2000">
                <a:latin typeface="Arial" panose="020B0704020202020204" pitchFamily="34" charset="0"/>
                <a:ea typeface="微软雅黑" panose="020B0503020204020204" pitchFamily="34" charset="-122"/>
              </a:rPr>
              <a:t>2.</a:t>
            </a:r>
            <a:r>
              <a:rPr lang="zh-CN" altLang="en-US" sz="2000">
                <a:latin typeface="Arial" panose="020B0704020202020204" pitchFamily="34" charset="0"/>
                <a:ea typeface="微软雅黑" panose="020B0503020204020204" pitchFamily="34" charset="-122"/>
              </a:rPr>
              <a:t>加入服务职工群众的环节内容；</a:t>
            </a:r>
            <a:endParaRPr lang="zh-CN" altLang="en-US" sz="2000">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sz="2000">
                <a:latin typeface="Arial" panose="020B0704020202020204" pitchFamily="34" charset="0"/>
                <a:ea typeface="微软雅黑" panose="020B0503020204020204" pitchFamily="34" charset="-122"/>
              </a:rPr>
              <a:t>3.</a:t>
            </a:r>
            <a:r>
              <a:rPr lang="zh-CN" altLang="en-US" sz="2000">
                <a:latin typeface="Arial" panose="020B0704020202020204" pitchFamily="34" charset="0"/>
                <a:ea typeface="微软雅黑" panose="020B0503020204020204" pitchFamily="34" charset="-122"/>
              </a:rPr>
              <a:t>加入组织生活和党务工作相关内容；</a:t>
            </a:r>
            <a:endParaRPr lang="zh-CN" altLang="en-US" sz="2000">
              <a:latin typeface="Arial" panose="020B0704020202020204" pitchFamily="34" charset="0"/>
              <a:ea typeface="微软雅黑" panose="020B0503020204020204" pitchFamily="34" charset="-122"/>
            </a:endParaRPr>
          </a:p>
        </p:txBody>
      </p:sp>
      <p:sp>
        <p:nvSpPr>
          <p:cNvPr id="4" name="文本框 3"/>
          <p:cNvSpPr txBox="1"/>
          <p:nvPr/>
        </p:nvSpPr>
        <p:spPr>
          <a:xfrm>
            <a:off x="6464300" y="4685030"/>
            <a:ext cx="4604385" cy="1291590"/>
          </a:xfrm>
          <a:prstGeom prst="rect">
            <a:avLst/>
          </a:prstGeom>
        </p:spPr>
        <p:txBody>
          <a:bodyPr wrap="square">
            <a:spAutoFit/>
            <a:extLst>
              <a:ext uri="{4A0BC546-FE56-4ADE-93B0-CB8AF2F6F144}">
                <wpsdc:textFrameExt xmlns:wpsdc="http://www.wps.cn/officeDocument/2022/drawingmlCustomData" type="text"/>
              </a:ext>
            </a:extLst>
          </a:bodyPr>
          <a:p>
            <a:pPr algn="l">
              <a:lnSpc>
                <a:spcPct val="130000"/>
              </a:lnSpc>
              <a:spcBef>
                <a:spcPts val="0"/>
              </a:spcBef>
              <a:spcAft>
                <a:spcPts val="0"/>
              </a:spcAft>
            </a:pPr>
            <a:r>
              <a:rPr lang="en-US" altLang="zh-CN" sz="2000">
                <a:latin typeface="Arial" panose="020B0704020202020204" pitchFamily="34" charset="0"/>
                <a:ea typeface="微软雅黑" panose="020B0503020204020204" pitchFamily="34" charset="-122"/>
              </a:rPr>
              <a:t>1.</a:t>
            </a:r>
            <a:r>
              <a:rPr lang="zh-CN" sz="2000">
                <a:latin typeface="Arial" panose="020B0704020202020204" pitchFamily="34" charset="0"/>
                <a:ea typeface="微软雅黑" panose="020B0503020204020204" pitchFamily="34" charset="-122"/>
              </a:rPr>
              <a:t>加入党员</a:t>
            </a:r>
            <a:r>
              <a:rPr lang="en-US" altLang="zh-CN" sz="2000">
                <a:latin typeface="Arial" panose="020B0704020202020204" pitchFamily="34" charset="0"/>
                <a:ea typeface="微软雅黑" panose="020B0503020204020204" pitchFamily="34" charset="-122"/>
              </a:rPr>
              <a:t>“</a:t>
            </a:r>
            <a:r>
              <a:rPr lang="zh-CN" altLang="en-US" sz="2000">
                <a:latin typeface="Arial" panose="020B0704020202020204" pitchFamily="34" charset="0"/>
                <a:ea typeface="微软雅黑" panose="020B0503020204020204" pitchFamily="34" charset="-122"/>
              </a:rPr>
              <a:t>亮身份树形象</a:t>
            </a:r>
            <a:r>
              <a:rPr lang="en-US" altLang="zh-CN" sz="2000">
                <a:latin typeface="Arial" panose="020B0704020202020204" pitchFamily="34" charset="0"/>
                <a:ea typeface="微软雅黑" panose="020B0503020204020204" pitchFamily="34" charset="-122"/>
              </a:rPr>
              <a:t>”</a:t>
            </a:r>
            <a:r>
              <a:rPr lang="zh-CN" altLang="en-US" sz="2000">
                <a:latin typeface="Arial" panose="020B0704020202020204" pitchFamily="34" charset="0"/>
                <a:ea typeface="微软雅黑" panose="020B0503020204020204" pitchFamily="34" charset="-122"/>
              </a:rPr>
              <a:t>的环节内容；</a:t>
            </a:r>
            <a:endParaRPr lang="zh-CN" altLang="en-US" sz="2000">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sz="2000">
                <a:latin typeface="Arial" panose="020B0704020202020204" pitchFamily="34" charset="0"/>
                <a:ea typeface="微软雅黑" panose="020B0503020204020204" pitchFamily="34" charset="-122"/>
              </a:rPr>
              <a:t>2.</a:t>
            </a:r>
            <a:r>
              <a:rPr lang="zh-CN" altLang="en-US" sz="2000">
                <a:latin typeface="Arial" panose="020B0704020202020204" pitchFamily="34" charset="0"/>
                <a:ea typeface="微软雅黑" panose="020B0503020204020204" pitchFamily="34" charset="-122"/>
              </a:rPr>
              <a:t>加入党员分享和表态环节内容。</a:t>
            </a:r>
            <a:endParaRPr lang="en-US" altLang="zh-CN" sz="2000">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sz="2000">
                <a:latin typeface="Arial" panose="020B0704020202020204" pitchFamily="34" charset="0"/>
                <a:ea typeface="微软雅黑" panose="020B0503020204020204" pitchFamily="34" charset="-122"/>
              </a:rPr>
              <a:t>3.</a:t>
            </a:r>
            <a:r>
              <a:rPr lang="zh-CN" altLang="en-US" sz="2000">
                <a:latin typeface="Arial" panose="020B0704020202020204" pitchFamily="34" charset="0"/>
                <a:ea typeface="微软雅黑" panose="020B0503020204020204" pitchFamily="34" charset="-122"/>
              </a:rPr>
              <a:t>加入党支部书记总结强调。</a:t>
            </a:r>
            <a:endParaRPr lang="zh-CN" altLang="en-US" sz="2000">
              <a:latin typeface="Arial" panose="020B0704020202020204" pitchFamily="34" charset="0"/>
              <a:ea typeface="微软雅黑" panose="020B0503020204020204" pitchFamily="34" charset="-122"/>
            </a:endParaRPr>
          </a:p>
        </p:txBody>
      </p:sp>
      <p:sp>
        <p:nvSpPr>
          <p:cNvPr id="6" name="文本框 5"/>
          <p:cNvSpPr txBox="1"/>
          <p:nvPr>
            <p:custDataLst>
              <p:tags r:id="rId2"/>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制度落实</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主题党日</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3" grpId="0"/>
      <p:bldP spid="3" grpId="1"/>
      <p:bldP spid="4" grpId="0"/>
      <p:bldP spid="4"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5" name="文本框 4"/>
          <p:cNvSpPr txBox="1"/>
          <p:nvPr/>
        </p:nvSpPr>
        <p:spPr>
          <a:xfrm>
            <a:off x="1989455" y="1766570"/>
            <a:ext cx="5749290" cy="70548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4400" dirty="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环西安城墙健步走</a:t>
            </a:r>
            <a:endParaRPr lang="zh-CN" altLang="en-US" sz="4400" spc="300" dirty="0" smtClean="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2" name="文本框 1"/>
          <p:cNvSpPr txBox="1"/>
          <p:nvPr/>
        </p:nvSpPr>
        <p:spPr>
          <a:xfrm>
            <a:off x="791210" y="1071880"/>
            <a:ext cx="6096000" cy="583565"/>
          </a:xfrm>
          <a:prstGeom prst="rect">
            <a:avLst/>
          </a:prstGeom>
          <a:noFill/>
        </p:spPr>
        <p:txBody>
          <a:bodyPr wrap="square" rtlCol="0" anchor="t">
            <a:spAutoFit/>
          </a:bodyPr>
          <a:p>
            <a:r>
              <a:rPr lang="zh-CN" altLang="en-US" sz="3200" dirty="0">
                <a:solidFill>
                  <a:srgbClr val="FF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主题党日实务案例</a:t>
            </a:r>
            <a:r>
              <a:rPr lang="en-US" altLang="zh-CN" sz="3200" dirty="0">
                <a:solidFill>
                  <a:srgbClr val="FF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 1</a:t>
            </a:r>
            <a:endParaRPr lang="en-US" altLang="zh-CN" sz="3200" dirty="0">
              <a:solidFill>
                <a:srgbClr val="FF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3" name="文本框 2"/>
          <p:cNvSpPr txBox="1"/>
          <p:nvPr/>
        </p:nvSpPr>
        <p:spPr>
          <a:xfrm>
            <a:off x="191135" y="3478530"/>
            <a:ext cx="3723005" cy="2968625"/>
          </a:xfrm>
          <a:prstGeom prst="rect">
            <a:avLst/>
          </a:prstGeom>
        </p:spPr>
        <p:txBody>
          <a:bodyPr wrap="square">
            <a:spAutoFit/>
            <a:extLst>
              <a:ext uri="{4A0BC546-FE56-4ADE-93B0-CB8AF2F6F144}">
                <wpsdc:textFrameExt xmlns:wpsdc="http://www.wps.cn/officeDocument/2022/drawingmlCustomData" type="text"/>
              </a:ext>
            </a:extLst>
          </a:bodyPr>
          <a:p>
            <a:pPr algn="l">
              <a:lnSpc>
                <a:spcPct val="130000"/>
              </a:lnSpc>
              <a:spcBef>
                <a:spcPts val="0"/>
              </a:spcBef>
              <a:spcAft>
                <a:spcPts val="0"/>
              </a:spcAft>
            </a:pP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zh-CN" altLang="en-US">
                <a:latin typeface="Arial" panose="020B0704020202020204" pitchFamily="34" charset="0"/>
                <a:ea typeface="微软雅黑" panose="020B0503020204020204" pitchFamily="34" charset="-122"/>
              </a:rPr>
              <a:t>党员同志</a:t>
            </a:r>
            <a:r>
              <a:rPr lang="en-US" altLang="zh-CN">
                <a:latin typeface="Arial" panose="020B0704020202020204" pitchFamily="34" charset="0"/>
                <a:ea typeface="微软雅黑" panose="020B0503020204020204" pitchFamily="34" charset="-122"/>
              </a:rPr>
              <a:t>14:00</a:t>
            </a:r>
            <a:r>
              <a:rPr lang="zh-CN" altLang="en-US">
                <a:latin typeface="Arial" panose="020B0704020202020204" pitchFamily="34" charset="0"/>
                <a:ea typeface="微软雅黑" panose="020B0503020204020204" pitchFamily="34" charset="-122"/>
              </a:rPr>
              <a:t>在朝阳门集合</a:t>
            </a:r>
            <a:endParaRPr lang="en-US" altLang="zh-CN">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1.</a:t>
            </a:r>
            <a:r>
              <a:rPr lang="zh-CN" altLang="en-US">
                <a:latin typeface="Arial" panose="020B0704020202020204" pitchFamily="34" charset="0"/>
                <a:ea typeface="微软雅黑" panose="020B0503020204020204" pitchFamily="34" charset="-122"/>
              </a:rPr>
              <a:t>现场进行</a:t>
            </a:r>
            <a:r>
              <a:rPr lang="en-US" altLang="zh-CN">
                <a:latin typeface="Arial" panose="020B0704020202020204" pitchFamily="34" charset="0"/>
                <a:ea typeface="微软雅黑" panose="020B0503020204020204" pitchFamily="34" charset="-122"/>
              </a:rPr>
              <a:t>“</a:t>
            </a:r>
            <a:r>
              <a:rPr lang="zh-CN" altLang="en-US">
                <a:latin typeface="Arial" panose="020B0704020202020204" pitchFamily="34" charset="0"/>
                <a:ea typeface="微软雅黑" panose="020B0503020204020204" pitchFamily="34" charset="-122"/>
              </a:rPr>
              <a:t>第一议题</a:t>
            </a:r>
            <a:r>
              <a:rPr lang="en-US" altLang="zh-CN">
                <a:latin typeface="Arial" panose="020B0704020202020204" pitchFamily="34" charset="0"/>
                <a:ea typeface="微软雅黑" panose="020B0503020204020204" pitchFamily="34" charset="-122"/>
              </a:rPr>
              <a:t>”</a:t>
            </a:r>
            <a:r>
              <a:rPr lang="zh-CN" altLang="en-US">
                <a:latin typeface="Arial" panose="020B0704020202020204" pitchFamily="34" charset="0"/>
                <a:ea typeface="微软雅黑" panose="020B0503020204020204" pitchFamily="34" charset="-122"/>
              </a:rPr>
              <a:t>学习习近平总书记关于健康中国重要论述；</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2.</a:t>
            </a:r>
            <a:r>
              <a:rPr lang="zh-CN" altLang="en-US">
                <a:latin typeface="Arial" panose="020B0704020202020204" pitchFamily="34" charset="0"/>
                <a:ea typeface="微软雅黑" panose="020B0503020204020204" pitchFamily="34" charset="-122"/>
              </a:rPr>
              <a:t>党员讨论发言；</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3.</a:t>
            </a:r>
            <a:r>
              <a:rPr lang="zh-CN" altLang="en-US">
                <a:latin typeface="Arial" panose="020B0704020202020204" pitchFamily="34" charset="0"/>
                <a:ea typeface="微软雅黑" panose="020B0503020204020204" pitchFamily="34" charset="-122"/>
              </a:rPr>
              <a:t>党员分工保障本次活动安全顺利进行，同时佩戴党徽开展</a:t>
            </a:r>
            <a:r>
              <a:rPr lang="en-US" altLang="zh-CN">
                <a:latin typeface="Arial" panose="020B0704020202020204" pitchFamily="34" charset="0"/>
                <a:ea typeface="微软雅黑" panose="020B0503020204020204" pitchFamily="34" charset="-122"/>
              </a:rPr>
              <a:t>“</a:t>
            </a:r>
            <a:r>
              <a:rPr lang="zh-CN" altLang="en-US">
                <a:latin typeface="Arial" panose="020B0704020202020204" pitchFamily="34" charset="0"/>
                <a:ea typeface="微软雅黑" panose="020B0503020204020204" pitchFamily="34" charset="-122"/>
              </a:rPr>
              <a:t>亮身份树形象</a:t>
            </a:r>
            <a:r>
              <a:rPr lang="en-US" altLang="zh-CN">
                <a:latin typeface="Arial" panose="020B0704020202020204" pitchFamily="34" charset="0"/>
                <a:ea typeface="微软雅黑" panose="020B0503020204020204" pitchFamily="34" charset="-122"/>
              </a:rPr>
              <a:t>”</a:t>
            </a:r>
            <a:r>
              <a:rPr lang="zh-CN" altLang="en-US">
                <a:latin typeface="Arial" panose="020B0704020202020204" pitchFamily="34" charset="0"/>
                <a:ea typeface="微软雅黑" panose="020B0503020204020204" pitchFamily="34" charset="-122"/>
              </a:rPr>
              <a:t>活动；</a:t>
            </a:r>
            <a:endParaRPr lang="zh-CN" altLang="en-US">
              <a:latin typeface="Arial" panose="020B0704020202020204" pitchFamily="34" charset="0"/>
              <a:ea typeface="微软雅黑" panose="020B0503020204020204" pitchFamily="34" charset="-122"/>
            </a:endParaRPr>
          </a:p>
        </p:txBody>
      </p:sp>
      <p:sp>
        <p:nvSpPr>
          <p:cNvPr id="4" name="文本框 3"/>
          <p:cNvSpPr txBox="1"/>
          <p:nvPr/>
        </p:nvSpPr>
        <p:spPr>
          <a:xfrm>
            <a:off x="8290560" y="3478530"/>
            <a:ext cx="3608070" cy="2968625"/>
          </a:xfrm>
          <a:prstGeom prst="rect">
            <a:avLst/>
          </a:prstGeom>
        </p:spPr>
        <p:txBody>
          <a:bodyPr wrap="square">
            <a:spAutoFit/>
            <a:extLst>
              <a:ext uri="{4A0BC546-FE56-4ADE-93B0-CB8AF2F6F144}">
                <wpsdc:textFrameExt xmlns:wpsdc="http://www.wps.cn/officeDocument/2022/drawingmlCustomData" type="text"/>
              </a:ext>
            </a:extLst>
          </a:bodyPr>
          <a:p>
            <a:pPr algn="l">
              <a:lnSpc>
                <a:spcPct val="130000"/>
              </a:lnSpc>
              <a:spcBef>
                <a:spcPts val="0"/>
              </a:spcBef>
              <a:spcAft>
                <a:spcPts val="0"/>
              </a:spcAft>
            </a:pP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zh-CN" altLang="en-US">
                <a:latin typeface="Arial" panose="020B0704020202020204" pitchFamily="34" charset="0"/>
                <a:ea typeface="微软雅黑" panose="020B0503020204020204" pitchFamily="34" charset="-122"/>
              </a:rPr>
              <a:t>活动结束后党员留下</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1.</a:t>
            </a:r>
            <a:r>
              <a:rPr lang="zh-CN" altLang="en-US">
                <a:latin typeface="Arial" panose="020B0704020202020204" pitchFamily="34" charset="0"/>
                <a:ea typeface="微软雅黑" panose="020B0503020204020204" pitchFamily="34" charset="-122"/>
              </a:rPr>
              <a:t>组织党员就地开展捡拾垃圾快闪活动；</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2.</a:t>
            </a:r>
            <a:r>
              <a:rPr lang="zh-CN" altLang="en-US">
                <a:latin typeface="Arial" panose="020B0704020202020204" pitchFamily="34" charset="0"/>
                <a:ea typeface="微软雅黑" panose="020B0503020204020204" pitchFamily="34" charset="-122"/>
                <a:sym typeface="+mn-ea"/>
              </a:rPr>
              <a:t>党员分享参加活动感受；</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3.</a:t>
            </a:r>
            <a:r>
              <a:rPr lang="zh-CN">
                <a:latin typeface="Arial" panose="020B0704020202020204" pitchFamily="34" charset="0"/>
                <a:ea typeface="微软雅黑" panose="020B0503020204020204" pitchFamily="34" charset="-122"/>
                <a:sym typeface="+mn-ea"/>
              </a:rPr>
              <a:t>支部书记点评各党员的表现，表扬批评</a:t>
            </a:r>
            <a:r>
              <a:rPr lang="zh-CN" altLang="en-US">
                <a:latin typeface="Arial" panose="020B0704020202020204" pitchFamily="34" charset="0"/>
                <a:ea typeface="微软雅黑" panose="020B0503020204020204" pitchFamily="34" charset="-122"/>
                <a:sym typeface="+mn-ea"/>
              </a:rPr>
              <a:t>；</a:t>
            </a:r>
            <a:endParaRPr lang="en-US" altLang="zh-CN">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4.</a:t>
            </a:r>
            <a:r>
              <a:rPr lang="zh-CN" altLang="en-US">
                <a:latin typeface="Arial" panose="020B0704020202020204" pitchFamily="34" charset="0"/>
                <a:ea typeface="微软雅黑" panose="020B0503020204020204" pitchFamily="34" charset="-122"/>
              </a:rPr>
              <a:t>党支部书记总结讲话。</a:t>
            </a:r>
            <a:endParaRPr lang="zh-CN" altLang="en-US">
              <a:latin typeface="Arial" panose="020B0704020202020204" pitchFamily="34" charset="0"/>
              <a:ea typeface="微软雅黑" panose="020B0503020204020204" pitchFamily="34" charset="-122"/>
            </a:endParaRPr>
          </a:p>
        </p:txBody>
      </p:sp>
      <p:sp>
        <p:nvSpPr>
          <p:cNvPr id="6" name="文本框 5"/>
          <p:cNvSpPr txBox="1"/>
          <p:nvPr/>
        </p:nvSpPr>
        <p:spPr>
          <a:xfrm>
            <a:off x="8205470" y="1657985"/>
            <a:ext cx="3119755" cy="92202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800">
                <a:latin typeface="Arial" panose="020B0704020202020204" pitchFamily="34" charset="0"/>
                <a:ea typeface="微软雅黑" panose="020B0503020204020204" pitchFamily="34" charset="-122"/>
              </a:rPr>
              <a:t>对象：全体职工</a:t>
            </a:r>
            <a:endParaRPr lang="zh-CN" altLang="en-US" sz="1800">
              <a:latin typeface="Arial" panose="020B0704020202020204" pitchFamily="34" charset="0"/>
              <a:ea typeface="微软雅黑" panose="020B0503020204020204" pitchFamily="34" charset="-122"/>
            </a:endParaRPr>
          </a:p>
          <a:p>
            <a:pPr algn="l"/>
            <a:r>
              <a:rPr lang="zh-CN" altLang="en-US" sz="1800">
                <a:latin typeface="Arial" panose="020B0704020202020204" pitchFamily="34" charset="0"/>
                <a:ea typeface="微软雅黑" panose="020B0503020204020204" pitchFamily="34" charset="-122"/>
              </a:rPr>
              <a:t>时间：</a:t>
            </a:r>
            <a:r>
              <a:rPr lang="en-US" altLang="zh-CN" sz="1800">
                <a:latin typeface="Arial" panose="020B0704020202020204" pitchFamily="34" charset="0"/>
                <a:ea typeface="微软雅黑" panose="020B0503020204020204" pitchFamily="34" charset="-122"/>
              </a:rPr>
              <a:t>2024</a:t>
            </a:r>
            <a:r>
              <a:rPr lang="zh-CN" altLang="en-US" sz="1800">
                <a:latin typeface="Arial" panose="020B0704020202020204" pitchFamily="34" charset="0"/>
                <a:ea typeface="微软雅黑" panose="020B0503020204020204" pitchFamily="34" charset="-122"/>
              </a:rPr>
              <a:t>年</a:t>
            </a:r>
            <a:r>
              <a:rPr lang="en-US" altLang="zh-CN" sz="1800">
                <a:latin typeface="Arial" panose="020B0704020202020204" pitchFamily="34" charset="0"/>
                <a:ea typeface="微软雅黑" panose="020B0503020204020204" pitchFamily="34" charset="-122"/>
              </a:rPr>
              <a:t>3</a:t>
            </a:r>
            <a:r>
              <a:rPr lang="zh-CN" altLang="en-US" sz="1800">
                <a:latin typeface="Arial" panose="020B0704020202020204" pitchFamily="34" charset="0"/>
                <a:ea typeface="微软雅黑" panose="020B0503020204020204" pitchFamily="34" charset="-122"/>
              </a:rPr>
              <a:t>月</a:t>
            </a:r>
            <a:r>
              <a:rPr lang="en-US" altLang="zh-CN" sz="1800">
                <a:latin typeface="Arial" panose="020B0704020202020204" pitchFamily="34" charset="0"/>
                <a:ea typeface="微软雅黑" panose="020B0503020204020204" pitchFamily="34" charset="-122"/>
              </a:rPr>
              <a:t>12</a:t>
            </a:r>
            <a:r>
              <a:rPr lang="zh-CN" altLang="en-US" sz="1800">
                <a:latin typeface="Arial" panose="020B0704020202020204" pitchFamily="34" charset="0"/>
                <a:ea typeface="微软雅黑" panose="020B0503020204020204" pitchFamily="34" charset="-122"/>
              </a:rPr>
              <a:t>日</a:t>
            </a:r>
            <a:r>
              <a:rPr lang="en-US" altLang="zh-CN" sz="1800">
                <a:latin typeface="Arial" panose="020B0704020202020204" pitchFamily="34" charset="0"/>
                <a:ea typeface="微软雅黑" panose="020B0503020204020204" pitchFamily="34" charset="-122"/>
              </a:rPr>
              <a:t> 14:30</a:t>
            </a:r>
            <a:endParaRPr lang="zh-CN" altLang="en-US" sz="1800">
              <a:latin typeface="Arial" panose="020B0704020202020204" pitchFamily="34" charset="0"/>
              <a:ea typeface="微软雅黑" panose="020B0503020204020204" pitchFamily="34" charset="-122"/>
            </a:endParaRPr>
          </a:p>
          <a:p>
            <a:pPr algn="l"/>
            <a:r>
              <a:rPr lang="zh-CN" altLang="en-US" sz="1800">
                <a:latin typeface="Arial" panose="020B0704020202020204" pitchFamily="34" charset="0"/>
                <a:ea typeface="微软雅黑" panose="020B0503020204020204" pitchFamily="34" charset="-122"/>
              </a:rPr>
              <a:t>地点：西安城墙</a:t>
            </a:r>
            <a:r>
              <a:rPr lang="en-US" altLang="zh-CN" sz="1800">
                <a:latin typeface="Arial" panose="020B0704020202020204" pitchFamily="34" charset="0"/>
                <a:ea typeface="微软雅黑" panose="020B0503020204020204" pitchFamily="34" charset="-122"/>
              </a:rPr>
              <a:t> </a:t>
            </a:r>
            <a:r>
              <a:rPr lang="zh-CN" altLang="en-US" sz="1800">
                <a:latin typeface="Arial" panose="020B0704020202020204" pitchFamily="34" charset="0"/>
                <a:ea typeface="微软雅黑" panose="020B0503020204020204" pitchFamily="34" charset="-122"/>
              </a:rPr>
              <a:t>朝阳门</a:t>
            </a:r>
            <a:endParaRPr lang="zh-CN" altLang="en-US" sz="1800">
              <a:latin typeface="Arial" panose="020B0704020202020204" pitchFamily="34" charset="0"/>
              <a:ea typeface="微软雅黑" panose="020B0503020204020204" pitchFamily="34" charset="-122"/>
            </a:endParaRPr>
          </a:p>
        </p:txBody>
      </p:sp>
      <p:sp>
        <p:nvSpPr>
          <p:cNvPr id="7" name="矩形 6"/>
          <p:cNvSpPr/>
          <p:nvPr/>
        </p:nvSpPr>
        <p:spPr>
          <a:xfrm>
            <a:off x="-6985" y="2655570"/>
            <a:ext cx="12186285" cy="156845"/>
          </a:xfrm>
          <a:prstGeom prst="rect">
            <a:avLst/>
          </a:prstGeom>
          <a:solidFill>
            <a:schemeClr val="accent6">
              <a:lumMod val="40000"/>
              <a:lumOff val="60000"/>
            </a:schemeClr>
          </a:solidFill>
          <a:ln>
            <a:solidFill>
              <a:schemeClr val="accent6">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4240530" y="3478530"/>
            <a:ext cx="3723005" cy="2249170"/>
          </a:xfrm>
          <a:prstGeom prst="rect">
            <a:avLst/>
          </a:prstGeom>
        </p:spPr>
        <p:txBody>
          <a:bodyPr wrap="square">
            <a:spAutoFit/>
            <a:extLst>
              <a:ext uri="{4A0BC546-FE56-4ADE-93B0-CB8AF2F6F144}">
                <wpsdc:textFrameExt xmlns:wpsdc="http://www.wps.cn/officeDocument/2022/drawingmlCustomData" type="text"/>
              </a:ext>
            </a:extLst>
          </a:bodyPr>
          <a:p>
            <a:pPr algn="l">
              <a:lnSpc>
                <a:spcPct val="130000"/>
              </a:lnSpc>
              <a:spcBef>
                <a:spcPts val="0"/>
              </a:spcBef>
              <a:spcAft>
                <a:spcPts val="0"/>
              </a:spcAft>
            </a:pP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zh-CN">
                <a:latin typeface="Arial" panose="020B0704020202020204" pitchFamily="34" charset="0"/>
                <a:ea typeface="微软雅黑" panose="020B0503020204020204" pitchFamily="34" charset="-122"/>
              </a:rPr>
              <a:t>活动过程中</a:t>
            </a:r>
            <a:endParaRPr lang="en-US" altLang="zh-CN">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1.</a:t>
            </a:r>
            <a:r>
              <a:rPr lang="zh-CN">
                <a:latin typeface="Arial" panose="020B0704020202020204" pitchFamily="34" charset="0"/>
                <a:ea typeface="微软雅黑" panose="020B0503020204020204" pitchFamily="34" charset="-122"/>
              </a:rPr>
              <a:t>党员为大家讲述西安城墙的由来，和平解放西安小故事</a:t>
            </a:r>
            <a:r>
              <a:rPr lang="zh-CN" altLang="en-US">
                <a:latin typeface="Arial" panose="020B0704020202020204" pitchFamily="34" charset="0"/>
                <a:ea typeface="微软雅黑" panose="020B0503020204020204" pitchFamily="34" charset="-122"/>
              </a:rPr>
              <a:t>；</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2.</a:t>
            </a:r>
            <a:r>
              <a:rPr lang="zh-CN" altLang="en-US">
                <a:latin typeface="Arial" panose="020B0704020202020204" pitchFamily="34" charset="0"/>
                <a:ea typeface="微软雅黑" panose="020B0503020204020204" pitchFamily="34" charset="-122"/>
              </a:rPr>
              <a:t>组织开展党纪学习教育小知识快问快答</a:t>
            </a:r>
            <a:r>
              <a:rPr lang="zh-CN" altLang="en-US">
                <a:latin typeface="Arial" panose="020B0704020202020204" pitchFamily="34" charset="0"/>
                <a:ea typeface="微软雅黑" panose="020B0503020204020204" pitchFamily="34" charset="-122"/>
              </a:rPr>
              <a:t>；</a:t>
            </a:r>
            <a:endParaRPr lang="zh-CN" altLang="en-US">
              <a:latin typeface="Arial" panose="020B0704020202020204" pitchFamily="34" charset="0"/>
              <a:ea typeface="微软雅黑" panose="020B0503020204020204" pitchFamily="34" charset="-122"/>
            </a:endParaRPr>
          </a:p>
        </p:txBody>
      </p:sp>
      <p:sp>
        <p:nvSpPr>
          <p:cNvPr id="9" name="文本框 8"/>
          <p:cNvSpPr txBox="1"/>
          <p:nvPr/>
        </p:nvSpPr>
        <p:spPr>
          <a:xfrm>
            <a:off x="1273810" y="3495675"/>
            <a:ext cx="850265" cy="398780"/>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20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帽子</a:t>
            </a:r>
            <a:endParaRPr lang="zh-CN" altLang="en-US" sz="2000" spc="300" dirty="0" smtClean="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10" name="文本框 9"/>
          <p:cNvSpPr txBox="1"/>
          <p:nvPr/>
        </p:nvSpPr>
        <p:spPr>
          <a:xfrm>
            <a:off x="9582785" y="3478530"/>
            <a:ext cx="850265" cy="398780"/>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20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靴子</a:t>
            </a:r>
            <a:endParaRPr lang="zh-CN" altLang="en-US" sz="2000" spc="300" dirty="0" smtClean="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11" name="文本框 10"/>
          <p:cNvSpPr txBox="1"/>
          <p:nvPr/>
        </p:nvSpPr>
        <p:spPr>
          <a:xfrm>
            <a:off x="5173345" y="3500120"/>
            <a:ext cx="1360170" cy="398780"/>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20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中间环节</a:t>
            </a:r>
            <a:endParaRPr lang="zh-CN" altLang="en-US" sz="2000" spc="300" dirty="0" smtClean="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12" name="文本框 11"/>
          <p:cNvSpPr txBox="1"/>
          <p:nvPr/>
        </p:nvSpPr>
        <p:spPr>
          <a:xfrm>
            <a:off x="1510030" y="2898140"/>
            <a:ext cx="8686800" cy="495300"/>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en-US" altLang="zh-CN"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a:t>
            </a:r>
            <a:r>
              <a:rPr lang="zh-CN" altLang="en-US"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凝心聚力跟党走</a:t>
            </a:r>
            <a:r>
              <a:rPr lang="en-US" altLang="zh-CN"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  </a:t>
            </a:r>
            <a:r>
              <a:rPr lang="zh-CN" altLang="en-US"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健康快乐伴我行</a:t>
            </a:r>
            <a:r>
              <a:rPr lang="en-US" altLang="zh-CN"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a:t>
            </a:r>
            <a:r>
              <a:rPr lang="zh-CN" altLang="en-US"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主题党日活动</a:t>
            </a:r>
            <a:endParaRPr lang="zh-CN" altLang="en-US" sz="2800" spc="300" dirty="0" smtClean="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3" grpId="0"/>
      <p:bldP spid="3" grpId="1"/>
      <p:bldP spid="8" grpId="0"/>
      <p:bldP spid="8" grpId="1"/>
      <p:bldP spid="7" grpId="0" bldLvl="0" animBg="1"/>
      <p:bldP spid="7" grpId="1" animBg="1"/>
      <p:bldP spid="9" grpId="0" bldLvl="0" animBg="1"/>
      <p:bldP spid="9" grpId="1" animBg="1"/>
      <p:bldP spid="11" grpId="0" bldLvl="0" animBg="1"/>
      <p:bldP spid="11" grpId="1" animBg="1"/>
      <p:bldP spid="4" grpId="0"/>
      <p:bldP spid="4" grpId="1"/>
      <p:bldP spid="10" grpId="0" bldLvl="0" animBg="1"/>
      <p:bldP spid="10" grpId="1" animBg="1"/>
      <p:bldP spid="12" grpId="0" animBg="1"/>
      <p:bldP spid="12"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5" name="文本框 4"/>
          <p:cNvSpPr txBox="1"/>
          <p:nvPr/>
        </p:nvSpPr>
        <p:spPr>
          <a:xfrm>
            <a:off x="1989455" y="1766570"/>
            <a:ext cx="5749290" cy="70548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4400" dirty="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生产系统停机检修</a:t>
            </a:r>
            <a:endParaRPr lang="zh-CN" altLang="en-US" sz="4400" spc="300" dirty="0" smtClean="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2" name="文本框 1"/>
          <p:cNvSpPr txBox="1"/>
          <p:nvPr/>
        </p:nvSpPr>
        <p:spPr>
          <a:xfrm>
            <a:off x="791210" y="1071880"/>
            <a:ext cx="6096000" cy="583565"/>
          </a:xfrm>
          <a:prstGeom prst="rect">
            <a:avLst/>
          </a:prstGeom>
          <a:noFill/>
        </p:spPr>
        <p:txBody>
          <a:bodyPr wrap="square" rtlCol="0" anchor="t">
            <a:spAutoFit/>
          </a:bodyPr>
          <a:p>
            <a:r>
              <a:rPr lang="zh-CN" altLang="en-US" sz="3200" dirty="0">
                <a:solidFill>
                  <a:srgbClr val="FF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主题党日实务案例</a:t>
            </a:r>
            <a:r>
              <a:rPr lang="en-US" altLang="zh-CN" sz="3200" dirty="0">
                <a:solidFill>
                  <a:srgbClr val="FF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 2</a:t>
            </a:r>
            <a:endParaRPr lang="en-US" altLang="zh-CN" sz="3200" dirty="0">
              <a:solidFill>
                <a:srgbClr val="FF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3" name="文本框 2"/>
          <p:cNvSpPr txBox="1"/>
          <p:nvPr/>
        </p:nvSpPr>
        <p:spPr>
          <a:xfrm>
            <a:off x="191135" y="3478530"/>
            <a:ext cx="3723005" cy="2968625"/>
          </a:xfrm>
          <a:prstGeom prst="rect">
            <a:avLst/>
          </a:prstGeom>
        </p:spPr>
        <p:txBody>
          <a:bodyPr wrap="square">
            <a:spAutoFit/>
            <a:extLst>
              <a:ext uri="{4A0BC546-FE56-4ADE-93B0-CB8AF2F6F144}">
                <wpsdc:textFrameExt xmlns:wpsdc="http://www.wps.cn/officeDocument/2022/drawingmlCustomData" type="text"/>
              </a:ext>
            </a:extLst>
          </a:bodyPr>
          <a:p>
            <a:pPr algn="l">
              <a:lnSpc>
                <a:spcPct val="130000"/>
              </a:lnSpc>
              <a:spcBef>
                <a:spcPts val="0"/>
              </a:spcBef>
              <a:spcAft>
                <a:spcPts val="0"/>
              </a:spcAft>
            </a:pP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atin typeface="Arial" panose="020B0704020202020204" pitchFamily="34" charset="0"/>
                <a:ea typeface="微软雅黑" panose="020B0503020204020204" pitchFamily="34" charset="-122"/>
              </a:rPr>
              <a:t>4</a:t>
            </a:r>
            <a:r>
              <a:rPr lang="zh-CN" altLang="en-US">
                <a:latin typeface="Arial" panose="020B0704020202020204" pitchFamily="34" charset="0"/>
                <a:ea typeface="微软雅黑" panose="020B0503020204020204" pitchFamily="34" charset="-122"/>
              </a:rPr>
              <a:t>月</a:t>
            </a:r>
            <a:r>
              <a:rPr lang="en-US" altLang="zh-CN">
                <a:latin typeface="Arial" panose="020B0704020202020204" pitchFamily="34" charset="0"/>
                <a:ea typeface="微软雅黑" panose="020B0503020204020204" pitchFamily="34" charset="-122"/>
              </a:rPr>
              <a:t>12</a:t>
            </a:r>
            <a:r>
              <a:rPr lang="zh-CN" altLang="en-US">
                <a:latin typeface="Arial" panose="020B0704020202020204" pitchFamily="34" charset="0"/>
                <a:ea typeface="微软雅黑" panose="020B0503020204020204" pitchFamily="34" charset="-122"/>
              </a:rPr>
              <a:t>日</a:t>
            </a:r>
            <a:r>
              <a:rPr lang="en-US" altLang="zh-CN">
                <a:latin typeface="Arial" panose="020B0704020202020204" pitchFamily="34" charset="0"/>
                <a:ea typeface="微软雅黑" panose="020B0503020204020204" pitchFamily="34" charset="-122"/>
              </a:rPr>
              <a:t> </a:t>
            </a:r>
            <a:r>
              <a:rPr lang="zh-CN" altLang="en-US">
                <a:latin typeface="Arial" panose="020B0704020202020204" pitchFamily="34" charset="0"/>
                <a:ea typeface="微软雅黑" panose="020B0503020204020204" pitchFamily="34" charset="-122"/>
              </a:rPr>
              <a:t>召集党员</a:t>
            </a:r>
            <a:endParaRPr lang="en-US" altLang="zh-CN">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1.</a:t>
            </a:r>
            <a:r>
              <a:rPr lang="zh-CN" altLang="en-US">
                <a:latin typeface="Arial" panose="020B0704020202020204" pitchFamily="34" charset="0"/>
                <a:ea typeface="微软雅黑" panose="020B0503020204020204" pitchFamily="34" charset="-122"/>
              </a:rPr>
              <a:t>现场进行</a:t>
            </a:r>
            <a:r>
              <a:rPr lang="en-US" altLang="zh-CN">
                <a:latin typeface="Arial" panose="020B0704020202020204" pitchFamily="34" charset="0"/>
                <a:ea typeface="微软雅黑" panose="020B0503020204020204" pitchFamily="34" charset="-122"/>
              </a:rPr>
              <a:t>“</a:t>
            </a:r>
            <a:r>
              <a:rPr lang="zh-CN" altLang="en-US">
                <a:latin typeface="Arial" panose="020B0704020202020204" pitchFamily="34" charset="0"/>
                <a:ea typeface="微软雅黑" panose="020B0503020204020204" pitchFamily="34" charset="-122"/>
              </a:rPr>
              <a:t>第一议题</a:t>
            </a:r>
            <a:r>
              <a:rPr lang="en-US" altLang="zh-CN">
                <a:latin typeface="Arial" panose="020B0704020202020204" pitchFamily="34" charset="0"/>
                <a:ea typeface="微软雅黑" panose="020B0503020204020204" pitchFamily="34" charset="-122"/>
              </a:rPr>
              <a:t>”</a:t>
            </a:r>
            <a:r>
              <a:rPr lang="zh-CN" altLang="en-US">
                <a:latin typeface="Arial" panose="020B0704020202020204" pitchFamily="34" charset="0"/>
                <a:ea typeface="微软雅黑" panose="020B0503020204020204" pitchFamily="34" charset="-122"/>
              </a:rPr>
              <a:t>学习习近平总书记关于安全生产重要论述；</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2.</a:t>
            </a:r>
            <a:r>
              <a:rPr lang="zh-CN" altLang="en-US">
                <a:latin typeface="Arial" panose="020B0704020202020204" pitchFamily="34" charset="0"/>
                <a:ea typeface="微软雅黑" panose="020B0503020204020204" pitchFamily="34" charset="-122"/>
              </a:rPr>
              <a:t>党员讨论发言；</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3.</a:t>
            </a:r>
            <a:r>
              <a:rPr lang="zh-CN" altLang="en-US">
                <a:latin typeface="Arial" panose="020B0704020202020204" pitchFamily="34" charset="0"/>
                <a:ea typeface="微软雅黑" panose="020B0503020204020204" pitchFamily="34" charset="-122"/>
              </a:rPr>
              <a:t>党员分工安排任务（除了检修任务之外的任务，比如安全隐患排查、互保联保确认、疲劳作业等；</a:t>
            </a:r>
            <a:endParaRPr lang="zh-CN" altLang="en-US">
              <a:latin typeface="Arial" panose="020B0704020202020204" pitchFamily="34" charset="0"/>
              <a:ea typeface="微软雅黑" panose="020B0503020204020204" pitchFamily="34" charset="-122"/>
            </a:endParaRPr>
          </a:p>
        </p:txBody>
      </p:sp>
      <p:sp>
        <p:nvSpPr>
          <p:cNvPr id="4" name="文本框 3"/>
          <p:cNvSpPr txBox="1"/>
          <p:nvPr/>
        </p:nvSpPr>
        <p:spPr>
          <a:xfrm>
            <a:off x="8290560" y="3478530"/>
            <a:ext cx="3608070" cy="2609215"/>
          </a:xfrm>
          <a:prstGeom prst="rect">
            <a:avLst/>
          </a:prstGeom>
        </p:spPr>
        <p:txBody>
          <a:bodyPr wrap="square">
            <a:spAutoFit/>
            <a:extLst>
              <a:ext uri="{4A0BC546-FE56-4ADE-93B0-CB8AF2F6F144}">
                <wpsdc:textFrameExt xmlns:wpsdc="http://www.wps.cn/officeDocument/2022/drawingmlCustomData" type="text"/>
              </a:ext>
            </a:extLst>
          </a:bodyPr>
          <a:p>
            <a:pPr algn="l">
              <a:lnSpc>
                <a:spcPct val="130000"/>
              </a:lnSpc>
              <a:spcBef>
                <a:spcPts val="0"/>
              </a:spcBef>
              <a:spcAft>
                <a:spcPts val="0"/>
              </a:spcAft>
            </a:pP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zh-CN" altLang="en-US">
                <a:latin typeface="Arial" panose="020B0704020202020204" pitchFamily="34" charset="0"/>
                <a:ea typeface="微软雅黑" panose="020B0503020204020204" pitchFamily="34" charset="-122"/>
              </a:rPr>
              <a:t>活动结束后召集党员</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1.</a:t>
            </a:r>
            <a:r>
              <a:rPr lang="zh-CN" altLang="en-US">
                <a:latin typeface="Arial" panose="020B0704020202020204" pitchFamily="34" charset="0"/>
                <a:ea typeface="微软雅黑" panose="020B0503020204020204" pitchFamily="34" charset="-122"/>
                <a:sym typeface="+mn-ea"/>
              </a:rPr>
              <a:t>党员分享参加活动感受；</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2.</a:t>
            </a:r>
            <a:r>
              <a:rPr lang="zh-CN">
                <a:latin typeface="Arial" panose="020B0704020202020204" pitchFamily="34" charset="0"/>
                <a:ea typeface="微软雅黑" panose="020B0503020204020204" pitchFamily="34" charset="-122"/>
                <a:sym typeface="+mn-ea"/>
              </a:rPr>
              <a:t>支部书记点评各党员的表现，表扬批评</a:t>
            </a:r>
            <a:r>
              <a:rPr lang="zh-CN" altLang="en-US">
                <a:latin typeface="Arial" panose="020B0704020202020204" pitchFamily="34" charset="0"/>
                <a:ea typeface="微软雅黑" panose="020B0503020204020204" pitchFamily="34" charset="-122"/>
                <a:sym typeface="+mn-ea"/>
              </a:rPr>
              <a:t>；</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3.</a:t>
            </a:r>
            <a:r>
              <a:rPr lang="zh-CN" altLang="en-US">
                <a:latin typeface="Arial" panose="020B0704020202020204" pitchFamily="34" charset="0"/>
                <a:ea typeface="微软雅黑" panose="020B0503020204020204" pitchFamily="34" charset="-122"/>
              </a:rPr>
              <a:t>党支部书记安排后续检修期间党员发挥作用工作安排。</a:t>
            </a:r>
            <a:endParaRPr lang="zh-CN" altLang="en-US">
              <a:latin typeface="Arial" panose="020B0704020202020204" pitchFamily="34" charset="0"/>
              <a:ea typeface="微软雅黑" panose="020B0503020204020204" pitchFamily="34" charset="-122"/>
            </a:endParaRPr>
          </a:p>
        </p:txBody>
      </p:sp>
      <p:sp>
        <p:nvSpPr>
          <p:cNvPr id="7" name="矩形 6"/>
          <p:cNvSpPr/>
          <p:nvPr/>
        </p:nvSpPr>
        <p:spPr>
          <a:xfrm>
            <a:off x="-6985" y="2655570"/>
            <a:ext cx="12186285" cy="156845"/>
          </a:xfrm>
          <a:prstGeom prst="rect">
            <a:avLst/>
          </a:prstGeom>
          <a:solidFill>
            <a:schemeClr val="accent6">
              <a:lumMod val="40000"/>
              <a:lumOff val="60000"/>
            </a:schemeClr>
          </a:solidFill>
          <a:ln>
            <a:solidFill>
              <a:schemeClr val="accent6">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4240530" y="3478530"/>
            <a:ext cx="3723005" cy="2249170"/>
          </a:xfrm>
          <a:prstGeom prst="rect">
            <a:avLst/>
          </a:prstGeom>
        </p:spPr>
        <p:txBody>
          <a:bodyPr wrap="square">
            <a:spAutoFit/>
            <a:extLst>
              <a:ext uri="{4A0BC546-FE56-4ADE-93B0-CB8AF2F6F144}">
                <wpsdc:textFrameExt xmlns:wpsdc="http://www.wps.cn/officeDocument/2022/drawingmlCustomData" type="text"/>
              </a:ext>
            </a:extLst>
          </a:bodyPr>
          <a:p>
            <a:pPr algn="l">
              <a:lnSpc>
                <a:spcPct val="130000"/>
              </a:lnSpc>
              <a:spcBef>
                <a:spcPts val="0"/>
              </a:spcBef>
              <a:spcAft>
                <a:spcPts val="0"/>
              </a:spcAft>
            </a:pP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zh-CN">
                <a:latin typeface="Arial" panose="020B0704020202020204" pitchFamily="34" charset="0"/>
                <a:ea typeface="微软雅黑" panose="020B0503020204020204" pitchFamily="34" charset="-122"/>
              </a:rPr>
              <a:t>开展活动</a:t>
            </a:r>
            <a:endParaRPr lang="en-US" altLang="zh-CN">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1.</a:t>
            </a:r>
            <a:r>
              <a:rPr lang="zh-CN">
                <a:latin typeface="Arial" panose="020B0704020202020204" pitchFamily="34" charset="0"/>
                <a:ea typeface="微软雅黑" panose="020B0503020204020204" pitchFamily="34" charset="-122"/>
              </a:rPr>
              <a:t>现场检查安全隐患</a:t>
            </a:r>
            <a:r>
              <a:rPr lang="zh-CN" altLang="en-US">
                <a:latin typeface="Arial" panose="020B0704020202020204" pitchFamily="34" charset="0"/>
                <a:ea typeface="微软雅黑" panose="020B0503020204020204" pitchFamily="34" charset="-122"/>
              </a:rPr>
              <a:t>；</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2.</a:t>
            </a:r>
            <a:r>
              <a:rPr lang="zh-CN" altLang="en-US">
                <a:latin typeface="Arial" panose="020B0704020202020204" pitchFamily="34" charset="0"/>
                <a:ea typeface="微软雅黑" panose="020B0503020204020204" pitchFamily="34" charset="-122"/>
              </a:rPr>
              <a:t>检查互保联保情况；</a:t>
            </a:r>
            <a:endParaRPr lang="zh-CN" altLang="en-US">
              <a:latin typeface="Arial" panose="020B0704020202020204" pitchFamily="34" charset="0"/>
              <a:ea typeface="微软雅黑" panose="020B0503020204020204" pitchFamily="34" charset="-122"/>
            </a:endParaRPr>
          </a:p>
          <a:p>
            <a:pPr algn="l">
              <a:lnSpc>
                <a:spcPct val="130000"/>
              </a:lnSpc>
              <a:spcBef>
                <a:spcPts val="0"/>
              </a:spcBef>
              <a:spcAft>
                <a:spcPts val="0"/>
              </a:spcAft>
            </a:pPr>
            <a:r>
              <a:rPr lang="en-US" altLang="zh-CN">
                <a:latin typeface="Arial" panose="020B0704020202020204" pitchFamily="34" charset="0"/>
                <a:ea typeface="微软雅黑" panose="020B0503020204020204" pitchFamily="34" charset="-122"/>
              </a:rPr>
              <a:t>    3.</a:t>
            </a:r>
            <a:r>
              <a:rPr lang="zh-CN" altLang="en-US">
                <a:latin typeface="Arial" panose="020B0704020202020204" pitchFamily="34" charset="0"/>
                <a:ea typeface="微软雅黑" panose="020B0503020204020204" pitchFamily="34" charset="-122"/>
              </a:rPr>
              <a:t>组织党员参与检修现场清理、重物搬运等；</a:t>
            </a:r>
            <a:endParaRPr lang="zh-CN" altLang="en-US">
              <a:latin typeface="Arial" panose="020B0704020202020204" pitchFamily="34" charset="0"/>
              <a:ea typeface="微软雅黑" panose="020B0503020204020204" pitchFamily="34" charset="-122"/>
            </a:endParaRPr>
          </a:p>
        </p:txBody>
      </p:sp>
      <p:sp>
        <p:nvSpPr>
          <p:cNvPr id="9" name="文本框 8"/>
          <p:cNvSpPr txBox="1"/>
          <p:nvPr/>
        </p:nvSpPr>
        <p:spPr>
          <a:xfrm>
            <a:off x="1273810" y="3495675"/>
            <a:ext cx="850265" cy="398780"/>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20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帽子</a:t>
            </a:r>
            <a:endParaRPr lang="zh-CN" altLang="en-US" sz="2000" spc="300" dirty="0" smtClean="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10" name="文本框 9"/>
          <p:cNvSpPr txBox="1"/>
          <p:nvPr/>
        </p:nvSpPr>
        <p:spPr>
          <a:xfrm>
            <a:off x="9582785" y="3478530"/>
            <a:ext cx="850265" cy="398780"/>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20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靴子</a:t>
            </a:r>
            <a:endParaRPr lang="zh-CN" altLang="en-US" sz="2000" spc="300" dirty="0" smtClean="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11" name="文本框 10"/>
          <p:cNvSpPr txBox="1"/>
          <p:nvPr/>
        </p:nvSpPr>
        <p:spPr>
          <a:xfrm>
            <a:off x="5173345" y="3500120"/>
            <a:ext cx="1360170" cy="398780"/>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20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中间环节</a:t>
            </a:r>
            <a:endParaRPr lang="zh-CN" altLang="en-US" sz="2000" spc="300" dirty="0" smtClean="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12" name="文本框 11"/>
          <p:cNvSpPr txBox="1"/>
          <p:nvPr/>
        </p:nvSpPr>
        <p:spPr>
          <a:xfrm>
            <a:off x="1510030" y="2898140"/>
            <a:ext cx="8686800" cy="495300"/>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en-US" altLang="zh-CN"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a:t>
            </a:r>
            <a:r>
              <a:rPr lang="zh-CN"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保安全</a:t>
            </a:r>
            <a:r>
              <a:rPr lang="en-US" altLang="zh-CN"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 </a:t>
            </a:r>
            <a:r>
              <a:rPr lang="zh-CN" altLang="en-US"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促检修</a:t>
            </a:r>
            <a:r>
              <a:rPr lang="en-US" altLang="zh-CN"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 </a:t>
            </a:r>
            <a:r>
              <a:rPr lang="zh-CN" altLang="en-US"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我是党员我先上</a:t>
            </a:r>
            <a:r>
              <a:rPr lang="en-US" altLang="zh-CN"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a:t>
            </a:r>
            <a:r>
              <a:rPr lang="zh-CN" altLang="en-US" sz="2800" dirty="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主题党日活动</a:t>
            </a:r>
            <a:endParaRPr lang="zh-CN" altLang="en-US" sz="2800" spc="300" dirty="0" smtClean="0">
              <a:solidFill>
                <a:srgbClr val="C00000"/>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13" name="文本框 12"/>
          <p:cNvSpPr txBox="1"/>
          <p:nvPr/>
        </p:nvSpPr>
        <p:spPr>
          <a:xfrm>
            <a:off x="8205470" y="1935480"/>
            <a:ext cx="3448685" cy="36830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800">
                <a:latin typeface="Arial" panose="020B0704020202020204" pitchFamily="34" charset="0"/>
                <a:ea typeface="微软雅黑" panose="020B0503020204020204" pitchFamily="34" charset="-122"/>
              </a:rPr>
              <a:t>时间：</a:t>
            </a:r>
            <a:r>
              <a:rPr lang="en-US" altLang="zh-CN" sz="1800">
                <a:latin typeface="Arial" panose="020B0704020202020204" pitchFamily="34" charset="0"/>
                <a:ea typeface="微软雅黑" panose="020B0503020204020204" pitchFamily="34" charset="-122"/>
              </a:rPr>
              <a:t>2024</a:t>
            </a:r>
            <a:r>
              <a:rPr lang="zh-CN" altLang="en-US" sz="1800">
                <a:latin typeface="Arial" panose="020B0704020202020204" pitchFamily="34" charset="0"/>
                <a:ea typeface="微软雅黑" panose="020B0503020204020204" pitchFamily="34" charset="-122"/>
              </a:rPr>
              <a:t>年</a:t>
            </a:r>
            <a:r>
              <a:rPr lang="en-US" altLang="zh-CN" sz="1800">
                <a:latin typeface="Arial" panose="020B0704020202020204" pitchFamily="34" charset="0"/>
                <a:ea typeface="微软雅黑" panose="020B0503020204020204" pitchFamily="34" charset="-122"/>
              </a:rPr>
              <a:t>4</a:t>
            </a:r>
            <a:r>
              <a:rPr lang="zh-CN" altLang="en-US" sz="1800">
                <a:latin typeface="Arial" panose="020B0704020202020204" pitchFamily="34" charset="0"/>
                <a:ea typeface="微软雅黑" panose="020B0503020204020204" pitchFamily="34" charset="-122"/>
              </a:rPr>
              <a:t>月</a:t>
            </a:r>
            <a:r>
              <a:rPr lang="en-US" altLang="zh-CN" sz="1800">
                <a:latin typeface="Arial" panose="020B0704020202020204" pitchFamily="34" charset="0"/>
                <a:ea typeface="微软雅黑" panose="020B0503020204020204" pitchFamily="34" charset="-122"/>
              </a:rPr>
              <a:t>12</a:t>
            </a:r>
            <a:r>
              <a:rPr lang="zh-CN" altLang="en-US" sz="1800">
                <a:latin typeface="Arial" panose="020B0704020202020204" pitchFamily="34" charset="0"/>
                <a:ea typeface="微软雅黑" panose="020B0503020204020204" pitchFamily="34" charset="-122"/>
              </a:rPr>
              <a:t>日</a:t>
            </a:r>
            <a:r>
              <a:rPr lang="en-US" altLang="zh-CN" sz="1800">
                <a:latin typeface="Arial" panose="020B0704020202020204" pitchFamily="34" charset="0"/>
                <a:ea typeface="微软雅黑" panose="020B0503020204020204" pitchFamily="34" charset="-122"/>
              </a:rPr>
              <a:t>-4</a:t>
            </a:r>
            <a:r>
              <a:rPr lang="zh-CN" altLang="en-US" sz="1800">
                <a:latin typeface="Arial" panose="020B0704020202020204" pitchFamily="34" charset="0"/>
                <a:ea typeface="微软雅黑" panose="020B0503020204020204" pitchFamily="34" charset="-122"/>
              </a:rPr>
              <a:t>月</a:t>
            </a:r>
            <a:r>
              <a:rPr lang="en-US" altLang="zh-CN" sz="1800">
                <a:latin typeface="Arial" panose="020B0704020202020204" pitchFamily="34" charset="0"/>
                <a:ea typeface="微软雅黑" panose="020B0503020204020204" pitchFamily="34" charset="-122"/>
              </a:rPr>
              <a:t>20</a:t>
            </a:r>
            <a:r>
              <a:rPr lang="zh-CN" altLang="en-US" sz="1800">
                <a:latin typeface="Arial" panose="020B0704020202020204" pitchFamily="34" charset="0"/>
                <a:ea typeface="微软雅黑" panose="020B0503020204020204" pitchFamily="34" charset="-122"/>
              </a:rPr>
              <a:t>日</a:t>
            </a:r>
            <a:endParaRPr lang="zh-CN" altLang="en-US" sz="1800">
              <a:latin typeface="Arial" panose="020B07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3" grpId="0"/>
      <p:bldP spid="3" grpId="1"/>
      <p:bldP spid="8" grpId="0"/>
      <p:bldP spid="8" grpId="1"/>
      <p:bldP spid="7" grpId="0" bldLvl="0" animBg="1"/>
      <p:bldP spid="7" grpId="1" animBg="1"/>
      <p:bldP spid="9" grpId="0" bldLvl="0" animBg="1"/>
      <p:bldP spid="9" grpId="1" animBg="1"/>
      <p:bldP spid="11" grpId="0" bldLvl="0" animBg="1"/>
      <p:bldP spid="11" grpId="1" animBg="1"/>
      <p:bldP spid="4" grpId="0"/>
      <p:bldP spid="4" grpId="1"/>
      <p:bldP spid="10" grpId="0" bldLvl="0" animBg="1"/>
      <p:bldP spid="10" grpId="1" animBg="1"/>
      <p:bldP spid="12" grpId="0" bldLvl="0" animBg="1"/>
      <p:bldP spid="12"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grpSp>
        <p:nvGrpSpPr>
          <p:cNvPr id="13" name="组合 12"/>
          <p:cNvGrpSpPr/>
          <p:nvPr/>
        </p:nvGrpSpPr>
        <p:grpSpPr>
          <a:xfrm>
            <a:off x="3440430" y="2534285"/>
            <a:ext cx="5311140" cy="1886585"/>
            <a:chOff x="4804" y="4047"/>
            <a:chExt cx="8364" cy="2971"/>
          </a:xfrm>
        </p:grpSpPr>
        <p:sp>
          <p:nvSpPr>
            <p:cNvPr id="5" name="文本框 4"/>
            <p:cNvSpPr txBox="1"/>
            <p:nvPr/>
          </p:nvSpPr>
          <p:spPr>
            <a:xfrm>
              <a:off x="4804" y="5131"/>
              <a:ext cx="8364" cy="188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en-US" altLang="zh-CN" sz="1600" dirty="0">
                  <a:solidFill>
                    <a:schemeClr val="bg1"/>
                  </a:solidFill>
                  <a:latin typeface="Arial Unicode MS" panose="020B0604020202020204" charset="-122"/>
                  <a:ea typeface="Arial Unicode MS" panose="020B0604020202020204" charset="-122"/>
                  <a:cs typeface="汉仪细等线繁" panose="02010600000101010101" charset="-122"/>
                  <a:sym typeface="Arial" panose="020B0704020202020204" pitchFamily="34" charset="0"/>
                </a:rPr>
                <a:t> </a:t>
              </a:r>
              <a:r>
                <a:rPr lang="zh-CN" altLang="en-US" sz="8000" dirty="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戴帽穿靴</a:t>
              </a:r>
              <a:endParaRPr lang="zh-CN" altLang="en-US" sz="8000" spc="300" dirty="0" smtClean="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sp>
          <p:nvSpPr>
            <p:cNvPr id="2" name="文本框 1"/>
            <p:cNvSpPr txBox="1"/>
            <p:nvPr/>
          </p:nvSpPr>
          <p:spPr>
            <a:xfrm>
              <a:off x="7112" y="4047"/>
              <a:ext cx="3748" cy="1113"/>
            </a:xfrm>
            <a:prstGeom prst="rect">
              <a:avLst/>
            </a:prstGeom>
            <a:solidFill>
              <a:srgbClr val="C00000"/>
            </a:solidFill>
          </p:spPr>
          <p:txBody>
            <a:bodyPr wrap="square" rtlCol="0" anchor="t">
              <a:spAutoFit/>
            </a:bodyPr>
            <a:p>
              <a:pPr algn="ctr"/>
              <a:r>
                <a:rPr lang="zh-CN" altLang="en-US" sz="4000" b="1" dirty="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rPr>
                <a:t>主题党日</a:t>
              </a:r>
              <a:endParaRPr lang="zh-CN" altLang="en-US" sz="4000" b="1" dirty="0">
                <a:solidFill>
                  <a:schemeClr val="bg1"/>
                </a:solidFill>
                <a:latin typeface="方正小标宋_GBK" panose="03000509000000000000" charset="-122"/>
                <a:ea typeface="方正小标宋_GBK" panose="03000509000000000000" charset="-122"/>
                <a:cs typeface="汉仪细等线繁" panose="02010600000101010101" charset="-122"/>
                <a:sym typeface="Arial" panose="020B0704020202020204" pitchFamily="34" charset="0"/>
              </a:endParaRPr>
            </a:p>
          </p:txBody>
        </p:sp>
      </p:grpSp>
      <p:sp>
        <p:nvSpPr>
          <p:cNvPr id="58" name="6"/>
          <p:cNvSpPr txBox="1">
            <a:spLocks noChangeArrowheads="1"/>
          </p:cNvSpPr>
          <p:nvPr>
            <p:custDataLst>
              <p:tags r:id="rId2"/>
            </p:custDataLst>
          </p:nvPr>
        </p:nvSpPr>
        <p:spPr bwMode="auto">
          <a:xfrm>
            <a:off x="1388745" y="554990"/>
            <a:ext cx="3517265" cy="67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4400" spc="300" dirty="0">
                <a:solidFill>
                  <a:srgbClr val="E61817"/>
                </a:solidFill>
                <a:latin typeface="黑体" charset="0"/>
                <a:ea typeface="黑体" charset="0"/>
                <a:sym typeface="Arial" panose="020B0704020202020204" pitchFamily="34" charset="0"/>
              </a:rPr>
              <a:t>元宵节</a:t>
            </a:r>
            <a:endParaRPr lang="zh-CN" altLang="en-US" sz="4400" spc="300" dirty="0">
              <a:solidFill>
                <a:srgbClr val="E61817"/>
              </a:solidFill>
              <a:latin typeface="黑体" charset="0"/>
              <a:ea typeface="黑体" charset="0"/>
              <a:sym typeface="Arial" panose="020B0704020202020204" pitchFamily="34" charset="0"/>
            </a:endParaRPr>
          </a:p>
        </p:txBody>
      </p:sp>
      <p:sp>
        <p:nvSpPr>
          <p:cNvPr id="6" name="6"/>
          <p:cNvSpPr txBox="1">
            <a:spLocks noChangeArrowheads="1"/>
          </p:cNvSpPr>
          <p:nvPr>
            <p:custDataLst>
              <p:tags r:id="rId3"/>
            </p:custDataLst>
          </p:nvPr>
        </p:nvSpPr>
        <p:spPr bwMode="auto">
          <a:xfrm>
            <a:off x="327025" y="1524635"/>
            <a:ext cx="3517265"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600" spc="300" dirty="0">
                <a:solidFill>
                  <a:srgbClr val="E61817"/>
                </a:solidFill>
                <a:latin typeface="黑体" charset="0"/>
                <a:ea typeface="黑体" charset="0"/>
                <a:sym typeface="Arial" panose="020B0704020202020204" pitchFamily="34" charset="0"/>
              </a:rPr>
              <a:t>植树节</a:t>
            </a:r>
            <a:endParaRPr lang="zh-CN" altLang="en-US" sz="3600" spc="300" dirty="0">
              <a:solidFill>
                <a:srgbClr val="E61817"/>
              </a:solidFill>
              <a:latin typeface="黑体" charset="0"/>
              <a:ea typeface="黑体" charset="0"/>
              <a:sym typeface="Arial" panose="020B0704020202020204" pitchFamily="34" charset="0"/>
            </a:endParaRPr>
          </a:p>
        </p:txBody>
      </p:sp>
      <p:sp>
        <p:nvSpPr>
          <p:cNvPr id="7" name="6"/>
          <p:cNvSpPr txBox="1">
            <a:spLocks noChangeArrowheads="1"/>
          </p:cNvSpPr>
          <p:nvPr>
            <p:custDataLst>
              <p:tags r:id="rId4"/>
            </p:custDataLst>
          </p:nvPr>
        </p:nvSpPr>
        <p:spPr bwMode="auto">
          <a:xfrm>
            <a:off x="7771765" y="1917065"/>
            <a:ext cx="2263775" cy="67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4400" spc="300" dirty="0">
                <a:solidFill>
                  <a:srgbClr val="E61817"/>
                </a:solidFill>
                <a:latin typeface="黑体" charset="0"/>
                <a:ea typeface="黑体" charset="0"/>
                <a:sym typeface="Arial" panose="020B0704020202020204" pitchFamily="34" charset="0"/>
              </a:rPr>
              <a:t>雷锋月</a:t>
            </a:r>
            <a:endParaRPr lang="zh-CN" altLang="en-US" sz="4400" spc="300" dirty="0">
              <a:solidFill>
                <a:srgbClr val="E61817"/>
              </a:solidFill>
              <a:latin typeface="黑体" charset="0"/>
              <a:ea typeface="黑体" charset="0"/>
              <a:sym typeface="Arial" panose="020B0704020202020204" pitchFamily="34" charset="0"/>
            </a:endParaRPr>
          </a:p>
        </p:txBody>
      </p:sp>
      <p:sp>
        <p:nvSpPr>
          <p:cNvPr id="8" name="6"/>
          <p:cNvSpPr txBox="1">
            <a:spLocks noChangeArrowheads="1"/>
          </p:cNvSpPr>
          <p:nvPr>
            <p:custDataLst>
              <p:tags r:id="rId5"/>
            </p:custDataLst>
          </p:nvPr>
        </p:nvSpPr>
        <p:spPr bwMode="auto">
          <a:xfrm>
            <a:off x="927100" y="4949190"/>
            <a:ext cx="3517265"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en-US" altLang="zh-CN" sz="3600" spc="300" dirty="0">
                <a:solidFill>
                  <a:srgbClr val="E61817"/>
                </a:solidFill>
                <a:latin typeface="黑体" charset="0"/>
                <a:ea typeface="黑体" charset="0"/>
                <a:sym typeface="Arial" panose="020B0704020202020204" pitchFamily="34" charset="0"/>
              </a:rPr>
              <a:t>6·5</a:t>
            </a:r>
            <a:r>
              <a:rPr lang="zh-CN" altLang="en-US" sz="3600" spc="300" dirty="0">
                <a:solidFill>
                  <a:srgbClr val="E61817"/>
                </a:solidFill>
                <a:latin typeface="黑体" charset="0"/>
                <a:ea typeface="黑体" charset="0"/>
                <a:sym typeface="Arial" panose="020B0704020202020204" pitchFamily="34" charset="0"/>
              </a:rPr>
              <a:t>环境日</a:t>
            </a:r>
            <a:endParaRPr lang="zh-CN" altLang="en-US" sz="3600" spc="300" dirty="0">
              <a:solidFill>
                <a:srgbClr val="E61817"/>
              </a:solidFill>
              <a:latin typeface="黑体" charset="0"/>
              <a:ea typeface="黑体" charset="0"/>
              <a:sym typeface="Arial" panose="020B0704020202020204" pitchFamily="34" charset="0"/>
            </a:endParaRPr>
          </a:p>
        </p:txBody>
      </p:sp>
      <p:sp>
        <p:nvSpPr>
          <p:cNvPr id="9" name="6"/>
          <p:cNvSpPr txBox="1">
            <a:spLocks noChangeArrowheads="1"/>
          </p:cNvSpPr>
          <p:nvPr>
            <p:custDataLst>
              <p:tags r:id="rId6"/>
            </p:custDataLst>
          </p:nvPr>
        </p:nvSpPr>
        <p:spPr bwMode="auto">
          <a:xfrm>
            <a:off x="5723255" y="969010"/>
            <a:ext cx="351726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en-US" sz="3200" spc="300" dirty="0">
                <a:solidFill>
                  <a:srgbClr val="E61817"/>
                </a:solidFill>
                <a:latin typeface="黑体" charset="0"/>
                <a:ea typeface="黑体" charset="0"/>
                <a:sym typeface="Arial" panose="020B0704020202020204" pitchFamily="34" charset="0"/>
              </a:rPr>
              <a:t>3·8</a:t>
            </a:r>
            <a:r>
              <a:rPr lang="zh-CN" altLang="en-US" sz="3200" spc="300" dirty="0">
                <a:solidFill>
                  <a:srgbClr val="E61817"/>
                </a:solidFill>
                <a:latin typeface="黑体" charset="0"/>
                <a:ea typeface="黑体" charset="0"/>
                <a:sym typeface="Arial" panose="020B0704020202020204" pitchFamily="34" charset="0"/>
              </a:rPr>
              <a:t>妇女节</a:t>
            </a:r>
            <a:endParaRPr lang="zh-CN" altLang="en-US" sz="3200" spc="300" dirty="0">
              <a:solidFill>
                <a:srgbClr val="E61817"/>
              </a:solidFill>
              <a:latin typeface="黑体" charset="0"/>
              <a:ea typeface="黑体" charset="0"/>
              <a:sym typeface="Arial" panose="020B0704020202020204" pitchFamily="34" charset="0"/>
            </a:endParaRPr>
          </a:p>
        </p:txBody>
      </p:sp>
      <p:sp>
        <p:nvSpPr>
          <p:cNvPr id="10" name="6"/>
          <p:cNvSpPr txBox="1">
            <a:spLocks noChangeArrowheads="1"/>
          </p:cNvSpPr>
          <p:nvPr>
            <p:custDataLst>
              <p:tags r:id="rId7"/>
            </p:custDataLst>
          </p:nvPr>
        </p:nvSpPr>
        <p:spPr bwMode="auto">
          <a:xfrm>
            <a:off x="5031740" y="5396865"/>
            <a:ext cx="4596130"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en-US" sz="2800" spc="300" dirty="0">
                <a:solidFill>
                  <a:srgbClr val="E61817"/>
                </a:solidFill>
                <a:latin typeface="黑体" charset="0"/>
                <a:ea typeface="黑体" charset="0"/>
                <a:sym typeface="Arial" panose="020B0704020202020204" pitchFamily="34" charset="0"/>
              </a:rPr>
              <a:t>12·12</a:t>
            </a:r>
            <a:r>
              <a:rPr lang="zh-CN" altLang="en-US" sz="2800" spc="300" dirty="0">
                <a:solidFill>
                  <a:srgbClr val="E61817"/>
                </a:solidFill>
                <a:latin typeface="黑体" charset="0"/>
                <a:ea typeface="黑体" charset="0"/>
                <a:sym typeface="Arial" panose="020B0704020202020204" pitchFamily="34" charset="0"/>
              </a:rPr>
              <a:t>国际志愿者日</a:t>
            </a:r>
            <a:endParaRPr lang="zh-CN" altLang="en-US" sz="2800" spc="300" dirty="0">
              <a:solidFill>
                <a:srgbClr val="E61817"/>
              </a:solidFill>
              <a:latin typeface="黑体" charset="0"/>
              <a:ea typeface="黑体" charset="0"/>
              <a:sym typeface="Arial" panose="020B0704020202020204" pitchFamily="34" charset="0"/>
            </a:endParaRPr>
          </a:p>
        </p:txBody>
      </p:sp>
      <p:sp>
        <p:nvSpPr>
          <p:cNvPr id="11" name="6"/>
          <p:cNvSpPr txBox="1">
            <a:spLocks noChangeArrowheads="1"/>
          </p:cNvSpPr>
          <p:nvPr>
            <p:custDataLst>
              <p:tags r:id="rId8"/>
            </p:custDataLst>
          </p:nvPr>
        </p:nvSpPr>
        <p:spPr bwMode="auto">
          <a:xfrm>
            <a:off x="2974975" y="2505075"/>
            <a:ext cx="1931035"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800" spc="300" dirty="0">
                <a:solidFill>
                  <a:srgbClr val="E61817"/>
                </a:solidFill>
                <a:latin typeface="黑体" charset="0"/>
                <a:ea typeface="黑体" charset="0"/>
                <a:sym typeface="Arial" panose="020B0704020202020204" pitchFamily="34" charset="0"/>
              </a:rPr>
              <a:t>七一建党</a:t>
            </a:r>
            <a:endParaRPr lang="zh-CN" altLang="en-US" sz="2800" spc="300" dirty="0">
              <a:solidFill>
                <a:srgbClr val="E61817"/>
              </a:solidFill>
              <a:latin typeface="黑体" charset="0"/>
              <a:ea typeface="黑体" charset="0"/>
              <a:sym typeface="Arial" panose="020B0704020202020204" pitchFamily="34" charset="0"/>
            </a:endParaRPr>
          </a:p>
        </p:txBody>
      </p:sp>
      <p:sp>
        <p:nvSpPr>
          <p:cNvPr id="12" name="6"/>
          <p:cNvSpPr txBox="1">
            <a:spLocks noChangeArrowheads="1"/>
          </p:cNvSpPr>
          <p:nvPr>
            <p:custDataLst>
              <p:tags r:id="rId9"/>
            </p:custDataLst>
          </p:nvPr>
        </p:nvSpPr>
        <p:spPr bwMode="auto">
          <a:xfrm>
            <a:off x="9843770" y="3511550"/>
            <a:ext cx="2420620"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600" spc="300" dirty="0">
                <a:solidFill>
                  <a:srgbClr val="E61817"/>
                </a:solidFill>
                <a:latin typeface="黑体" charset="0"/>
                <a:ea typeface="黑体" charset="0"/>
                <a:sym typeface="Arial" panose="020B0704020202020204" pitchFamily="34" charset="0"/>
              </a:rPr>
              <a:t>八一建军</a:t>
            </a:r>
            <a:endParaRPr lang="zh-CN" altLang="en-US" sz="3600" spc="300" dirty="0">
              <a:solidFill>
                <a:srgbClr val="E61817"/>
              </a:solidFill>
              <a:latin typeface="黑体" charset="0"/>
              <a:ea typeface="黑体" charset="0"/>
              <a:sym typeface="Arial" panose="020B0704020202020204" pitchFamily="34" charset="0"/>
            </a:endParaRPr>
          </a:p>
        </p:txBody>
      </p:sp>
      <p:sp>
        <p:nvSpPr>
          <p:cNvPr id="14" name="6"/>
          <p:cNvSpPr txBox="1">
            <a:spLocks noChangeArrowheads="1"/>
          </p:cNvSpPr>
          <p:nvPr>
            <p:custDataLst>
              <p:tags r:id="rId10"/>
            </p:custDataLst>
          </p:nvPr>
        </p:nvSpPr>
        <p:spPr bwMode="auto">
          <a:xfrm>
            <a:off x="327025" y="3129280"/>
            <a:ext cx="3517265"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600" spc="300" dirty="0">
                <a:solidFill>
                  <a:srgbClr val="E61817"/>
                </a:solidFill>
                <a:latin typeface="黑体" charset="0"/>
                <a:ea typeface="黑体" charset="0"/>
                <a:sym typeface="Arial" panose="020B0704020202020204" pitchFamily="34" charset="0"/>
              </a:rPr>
              <a:t>毛泽东诞辰</a:t>
            </a:r>
            <a:endParaRPr lang="zh-CN" altLang="en-US" sz="3600" spc="300" dirty="0">
              <a:solidFill>
                <a:srgbClr val="E61817"/>
              </a:solidFill>
              <a:latin typeface="黑体" charset="0"/>
              <a:ea typeface="黑体" charset="0"/>
              <a:sym typeface="Arial" panose="020B0704020202020204" pitchFamily="34" charset="0"/>
            </a:endParaRPr>
          </a:p>
        </p:txBody>
      </p:sp>
      <p:sp>
        <p:nvSpPr>
          <p:cNvPr id="15" name="6"/>
          <p:cNvSpPr txBox="1">
            <a:spLocks noChangeArrowheads="1"/>
          </p:cNvSpPr>
          <p:nvPr>
            <p:custDataLst>
              <p:tags r:id="rId11"/>
            </p:custDataLst>
          </p:nvPr>
        </p:nvSpPr>
        <p:spPr bwMode="auto">
          <a:xfrm>
            <a:off x="10035540" y="231140"/>
            <a:ext cx="193103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ctr">
              <a:spcBef>
                <a:spcPct val="20000"/>
              </a:spcBef>
            </a:pPr>
            <a:r>
              <a:rPr lang="zh-CN" altLang="en-US" sz="3200" spc="300" dirty="0">
                <a:solidFill>
                  <a:srgbClr val="E61817"/>
                </a:solidFill>
                <a:latin typeface="黑体" charset="0"/>
                <a:ea typeface="黑体" charset="0"/>
                <a:sym typeface="Arial" panose="020B0704020202020204" pitchFamily="34" charset="0"/>
              </a:rPr>
              <a:t>世界水日</a:t>
            </a:r>
            <a:endParaRPr lang="zh-CN" altLang="en-US" sz="3200" spc="300" dirty="0">
              <a:solidFill>
                <a:srgbClr val="E61817"/>
              </a:solidFill>
              <a:latin typeface="黑体" charset="0"/>
              <a:ea typeface="黑体" charset="0"/>
              <a:sym typeface="Arial" panose="020B0704020202020204" pitchFamily="34" charset="0"/>
            </a:endParaRPr>
          </a:p>
        </p:txBody>
      </p:sp>
      <p:sp>
        <p:nvSpPr>
          <p:cNvPr id="16" name="6"/>
          <p:cNvSpPr txBox="1">
            <a:spLocks noChangeArrowheads="1"/>
          </p:cNvSpPr>
          <p:nvPr>
            <p:custDataLst>
              <p:tags r:id="rId12"/>
            </p:custDataLst>
          </p:nvPr>
        </p:nvSpPr>
        <p:spPr bwMode="auto">
          <a:xfrm>
            <a:off x="9037320" y="1231900"/>
            <a:ext cx="3517265"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en-US" altLang="zh-CN" sz="3600" spc="300" dirty="0">
                <a:solidFill>
                  <a:srgbClr val="E61817"/>
                </a:solidFill>
                <a:latin typeface="黑体" charset="0"/>
                <a:ea typeface="黑体" charset="0"/>
                <a:sym typeface="Arial" panose="020B0704020202020204" pitchFamily="34" charset="0"/>
              </a:rPr>
              <a:t>5·4</a:t>
            </a:r>
            <a:r>
              <a:rPr lang="zh-CN" altLang="en-US" sz="3600" spc="300" dirty="0">
                <a:solidFill>
                  <a:srgbClr val="E61817"/>
                </a:solidFill>
                <a:latin typeface="黑体" charset="0"/>
                <a:ea typeface="黑体" charset="0"/>
                <a:sym typeface="Arial" panose="020B0704020202020204" pitchFamily="34" charset="0"/>
              </a:rPr>
              <a:t>青年节</a:t>
            </a:r>
            <a:endParaRPr lang="zh-CN" altLang="en-US" sz="3600" spc="300" dirty="0">
              <a:solidFill>
                <a:srgbClr val="E61817"/>
              </a:solidFill>
              <a:latin typeface="黑体" charset="0"/>
              <a:ea typeface="黑体" charset="0"/>
              <a:sym typeface="Arial" panose="020B0704020202020204" pitchFamily="34" charset="0"/>
            </a:endParaRPr>
          </a:p>
        </p:txBody>
      </p:sp>
      <p:sp>
        <p:nvSpPr>
          <p:cNvPr id="17" name="6"/>
          <p:cNvSpPr txBox="1">
            <a:spLocks noChangeArrowheads="1"/>
          </p:cNvSpPr>
          <p:nvPr>
            <p:custDataLst>
              <p:tags r:id="rId13"/>
            </p:custDataLst>
          </p:nvPr>
        </p:nvSpPr>
        <p:spPr bwMode="auto">
          <a:xfrm>
            <a:off x="3224530" y="1231900"/>
            <a:ext cx="3517265"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600" spc="300" dirty="0">
                <a:solidFill>
                  <a:srgbClr val="E61817"/>
                </a:solidFill>
                <a:latin typeface="黑体" charset="0"/>
                <a:ea typeface="黑体" charset="0"/>
                <a:sym typeface="Arial" panose="020B0704020202020204" pitchFamily="34" charset="0"/>
              </a:rPr>
              <a:t>踏青活动</a:t>
            </a:r>
            <a:endParaRPr lang="zh-CN" altLang="en-US" sz="3600" spc="300" dirty="0">
              <a:solidFill>
                <a:srgbClr val="E61817"/>
              </a:solidFill>
              <a:latin typeface="黑体" charset="0"/>
              <a:ea typeface="黑体" charset="0"/>
              <a:sym typeface="Arial" panose="020B0704020202020204" pitchFamily="34" charset="0"/>
            </a:endParaRPr>
          </a:p>
        </p:txBody>
      </p:sp>
      <p:sp>
        <p:nvSpPr>
          <p:cNvPr id="18" name="6"/>
          <p:cNvSpPr txBox="1">
            <a:spLocks noChangeArrowheads="1"/>
          </p:cNvSpPr>
          <p:nvPr>
            <p:custDataLst>
              <p:tags r:id="rId14"/>
            </p:custDataLst>
          </p:nvPr>
        </p:nvSpPr>
        <p:spPr bwMode="auto">
          <a:xfrm>
            <a:off x="3844290" y="198755"/>
            <a:ext cx="2263775"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600" spc="300" dirty="0">
                <a:solidFill>
                  <a:srgbClr val="E61817"/>
                </a:solidFill>
                <a:latin typeface="黑体" charset="0"/>
                <a:ea typeface="黑体" charset="0"/>
                <a:sym typeface="Arial" panose="020B0704020202020204" pitchFamily="34" charset="0"/>
              </a:rPr>
              <a:t>七夕节</a:t>
            </a:r>
            <a:endParaRPr lang="zh-CN" altLang="en-US" sz="3600" spc="300" dirty="0">
              <a:solidFill>
                <a:srgbClr val="E61817"/>
              </a:solidFill>
              <a:latin typeface="黑体" charset="0"/>
              <a:ea typeface="黑体" charset="0"/>
              <a:sym typeface="Arial" panose="020B0704020202020204" pitchFamily="34" charset="0"/>
            </a:endParaRPr>
          </a:p>
        </p:txBody>
      </p:sp>
      <p:sp>
        <p:nvSpPr>
          <p:cNvPr id="19" name="6"/>
          <p:cNvSpPr txBox="1">
            <a:spLocks noChangeArrowheads="1"/>
          </p:cNvSpPr>
          <p:nvPr>
            <p:custDataLst>
              <p:tags r:id="rId15"/>
            </p:custDataLst>
          </p:nvPr>
        </p:nvSpPr>
        <p:spPr bwMode="auto">
          <a:xfrm>
            <a:off x="3997325" y="4688205"/>
            <a:ext cx="3517265"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600" spc="300" dirty="0">
                <a:solidFill>
                  <a:srgbClr val="E61817"/>
                </a:solidFill>
                <a:latin typeface="黑体" charset="0"/>
                <a:ea typeface="黑体" charset="0"/>
                <a:sym typeface="Arial" panose="020B0704020202020204" pitchFamily="34" charset="0"/>
              </a:rPr>
              <a:t>联谊活动</a:t>
            </a:r>
            <a:endParaRPr lang="zh-CN" altLang="en-US" sz="3600" spc="300" dirty="0">
              <a:solidFill>
                <a:srgbClr val="E61817"/>
              </a:solidFill>
              <a:latin typeface="黑体" charset="0"/>
              <a:ea typeface="黑体" charset="0"/>
              <a:sym typeface="Arial" panose="020B0704020202020204" pitchFamily="34" charset="0"/>
            </a:endParaRPr>
          </a:p>
        </p:txBody>
      </p:sp>
      <p:sp>
        <p:nvSpPr>
          <p:cNvPr id="20" name="6"/>
          <p:cNvSpPr txBox="1">
            <a:spLocks noChangeArrowheads="1"/>
          </p:cNvSpPr>
          <p:nvPr>
            <p:custDataLst>
              <p:tags r:id="rId16"/>
            </p:custDataLst>
          </p:nvPr>
        </p:nvSpPr>
        <p:spPr bwMode="auto">
          <a:xfrm>
            <a:off x="1341120" y="5872480"/>
            <a:ext cx="4295775"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600" spc="300" dirty="0">
                <a:solidFill>
                  <a:srgbClr val="E61817"/>
                </a:solidFill>
                <a:latin typeface="黑体" charset="0"/>
                <a:ea typeface="黑体" charset="0"/>
                <a:sym typeface="Arial" panose="020B0704020202020204" pitchFamily="34" charset="0"/>
              </a:rPr>
              <a:t>生产系统</a:t>
            </a:r>
            <a:r>
              <a:rPr lang="zh-CN" altLang="en-US" sz="3600" spc="300" dirty="0">
                <a:solidFill>
                  <a:srgbClr val="E61817"/>
                </a:solidFill>
                <a:latin typeface="黑体" charset="0"/>
                <a:ea typeface="黑体" charset="0"/>
                <a:sym typeface="Arial" panose="020B0704020202020204" pitchFamily="34" charset="0"/>
              </a:rPr>
              <a:t>停机检修</a:t>
            </a:r>
            <a:endParaRPr lang="zh-CN" altLang="en-US" sz="3600" spc="300" dirty="0">
              <a:solidFill>
                <a:srgbClr val="E61817"/>
              </a:solidFill>
              <a:latin typeface="黑体" charset="0"/>
              <a:ea typeface="黑体" charset="0"/>
              <a:sym typeface="Arial" panose="020B0704020202020204" pitchFamily="34" charset="0"/>
            </a:endParaRPr>
          </a:p>
        </p:txBody>
      </p:sp>
      <p:sp>
        <p:nvSpPr>
          <p:cNvPr id="21" name="6"/>
          <p:cNvSpPr txBox="1">
            <a:spLocks noChangeArrowheads="1"/>
          </p:cNvSpPr>
          <p:nvPr>
            <p:custDataLst>
              <p:tags r:id="rId17"/>
            </p:custDataLst>
          </p:nvPr>
        </p:nvSpPr>
        <p:spPr bwMode="auto">
          <a:xfrm>
            <a:off x="7618095" y="5982335"/>
            <a:ext cx="2485390"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ctr">
              <a:spcBef>
                <a:spcPct val="20000"/>
              </a:spcBef>
            </a:pPr>
            <a:r>
              <a:rPr lang="zh-CN" altLang="en-US" sz="2800" spc="300" dirty="0">
                <a:solidFill>
                  <a:srgbClr val="E61817"/>
                </a:solidFill>
                <a:latin typeface="黑体" charset="0"/>
                <a:ea typeface="黑体" charset="0"/>
                <a:sym typeface="Arial" panose="020B0704020202020204" pitchFamily="34" charset="0"/>
              </a:rPr>
              <a:t>技术比武</a:t>
            </a:r>
            <a:endParaRPr lang="zh-CN" altLang="en-US" sz="2800" spc="300" dirty="0">
              <a:solidFill>
                <a:srgbClr val="E61817"/>
              </a:solidFill>
              <a:latin typeface="黑体" charset="0"/>
              <a:ea typeface="黑体" charset="0"/>
              <a:sym typeface="Arial" panose="020B0704020202020204" pitchFamily="34" charset="0"/>
            </a:endParaRPr>
          </a:p>
        </p:txBody>
      </p:sp>
      <p:sp>
        <p:nvSpPr>
          <p:cNvPr id="22" name="6"/>
          <p:cNvSpPr txBox="1">
            <a:spLocks noChangeArrowheads="1"/>
          </p:cNvSpPr>
          <p:nvPr>
            <p:custDataLst>
              <p:tags r:id="rId18"/>
            </p:custDataLst>
          </p:nvPr>
        </p:nvSpPr>
        <p:spPr bwMode="auto">
          <a:xfrm>
            <a:off x="8905875" y="2809240"/>
            <a:ext cx="2485390"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800" spc="300" dirty="0">
                <a:solidFill>
                  <a:srgbClr val="E61817"/>
                </a:solidFill>
                <a:latin typeface="黑体" charset="0"/>
                <a:ea typeface="黑体" charset="0"/>
                <a:sym typeface="Arial" panose="020B0704020202020204" pitchFamily="34" charset="0"/>
              </a:rPr>
              <a:t>六一儿童节</a:t>
            </a:r>
            <a:endParaRPr lang="zh-CN" altLang="en-US" sz="2800" spc="300" dirty="0">
              <a:solidFill>
                <a:srgbClr val="E61817"/>
              </a:solidFill>
              <a:latin typeface="黑体" charset="0"/>
              <a:ea typeface="黑体" charset="0"/>
              <a:sym typeface="Arial" panose="020B0704020202020204" pitchFamily="34" charset="0"/>
            </a:endParaRPr>
          </a:p>
        </p:txBody>
      </p:sp>
      <p:sp>
        <p:nvSpPr>
          <p:cNvPr id="23" name="6"/>
          <p:cNvSpPr txBox="1">
            <a:spLocks noChangeArrowheads="1"/>
          </p:cNvSpPr>
          <p:nvPr>
            <p:custDataLst>
              <p:tags r:id="rId19"/>
            </p:custDataLst>
          </p:nvPr>
        </p:nvSpPr>
        <p:spPr bwMode="auto">
          <a:xfrm>
            <a:off x="1099820" y="3990975"/>
            <a:ext cx="2485390"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ctr">
              <a:spcBef>
                <a:spcPct val="20000"/>
              </a:spcBef>
            </a:pPr>
            <a:r>
              <a:rPr lang="zh-CN" altLang="en-US" sz="2800" spc="300" dirty="0">
                <a:solidFill>
                  <a:srgbClr val="E61817"/>
                </a:solidFill>
                <a:latin typeface="黑体" charset="0"/>
                <a:ea typeface="黑体" charset="0"/>
                <a:sym typeface="Arial" panose="020B0704020202020204" pitchFamily="34" charset="0"/>
              </a:rPr>
              <a:t>消防演练</a:t>
            </a:r>
            <a:endParaRPr lang="zh-CN" altLang="en-US" sz="2800" spc="300" dirty="0">
              <a:solidFill>
                <a:srgbClr val="E61817"/>
              </a:solidFill>
              <a:latin typeface="黑体" charset="0"/>
              <a:ea typeface="黑体" charset="0"/>
              <a:sym typeface="Arial" panose="020B0704020202020204" pitchFamily="34" charset="0"/>
            </a:endParaRPr>
          </a:p>
        </p:txBody>
      </p:sp>
      <p:sp>
        <p:nvSpPr>
          <p:cNvPr id="24" name="6"/>
          <p:cNvSpPr txBox="1">
            <a:spLocks noChangeArrowheads="1"/>
          </p:cNvSpPr>
          <p:nvPr>
            <p:custDataLst>
              <p:tags r:id="rId20"/>
            </p:custDataLst>
          </p:nvPr>
        </p:nvSpPr>
        <p:spPr bwMode="auto">
          <a:xfrm>
            <a:off x="4787900" y="1946275"/>
            <a:ext cx="272605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200" spc="300" dirty="0">
                <a:solidFill>
                  <a:srgbClr val="E61817"/>
                </a:solidFill>
                <a:latin typeface="黑体" charset="0"/>
                <a:ea typeface="黑体" charset="0"/>
                <a:sym typeface="Arial" panose="020B0704020202020204" pitchFamily="34" charset="0"/>
              </a:rPr>
              <a:t>防汛</a:t>
            </a:r>
            <a:r>
              <a:rPr lang="zh-CN" altLang="en-US" sz="3200" spc="300" dirty="0">
                <a:solidFill>
                  <a:srgbClr val="E61817"/>
                </a:solidFill>
                <a:latin typeface="黑体" charset="0"/>
                <a:ea typeface="黑体" charset="0"/>
                <a:sym typeface="Arial" panose="020B0704020202020204" pitchFamily="34" charset="0"/>
              </a:rPr>
              <a:t>抢险</a:t>
            </a:r>
            <a:endParaRPr lang="zh-CN" altLang="en-US" sz="3200" spc="300" dirty="0">
              <a:solidFill>
                <a:srgbClr val="E61817"/>
              </a:solidFill>
              <a:latin typeface="黑体" charset="0"/>
              <a:ea typeface="黑体" charset="0"/>
              <a:sym typeface="Arial" panose="020B0704020202020204" pitchFamily="34" charset="0"/>
            </a:endParaRPr>
          </a:p>
        </p:txBody>
      </p:sp>
      <p:sp>
        <p:nvSpPr>
          <p:cNvPr id="25" name="6"/>
          <p:cNvSpPr txBox="1">
            <a:spLocks noChangeArrowheads="1"/>
          </p:cNvSpPr>
          <p:nvPr>
            <p:custDataLst>
              <p:tags r:id="rId21"/>
            </p:custDataLst>
          </p:nvPr>
        </p:nvSpPr>
        <p:spPr bwMode="auto">
          <a:xfrm>
            <a:off x="7618095" y="4521835"/>
            <a:ext cx="3314700"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2800" spc="300" dirty="0">
                <a:solidFill>
                  <a:srgbClr val="E61817"/>
                </a:solidFill>
                <a:latin typeface="黑体" charset="0"/>
                <a:ea typeface="黑体" charset="0"/>
                <a:sym typeface="Arial" panose="020B0704020202020204" pitchFamily="34" charset="0"/>
              </a:rPr>
              <a:t>改革创新</a:t>
            </a:r>
            <a:r>
              <a:rPr lang="zh-CN" altLang="en-US" sz="2800" spc="300" dirty="0">
                <a:solidFill>
                  <a:srgbClr val="E61817"/>
                </a:solidFill>
                <a:latin typeface="黑体" charset="0"/>
                <a:ea typeface="黑体" charset="0"/>
                <a:sym typeface="Arial" panose="020B0704020202020204" pitchFamily="34" charset="0"/>
              </a:rPr>
              <a:t>成果展</a:t>
            </a:r>
            <a:endParaRPr lang="zh-CN" altLang="en-US" sz="2800" spc="300" dirty="0">
              <a:solidFill>
                <a:srgbClr val="E61817"/>
              </a:solidFill>
              <a:latin typeface="黑体" charset="0"/>
              <a:ea typeface="黑体" charset="0"/>
              <a:sym typeface="Arial" panose="020B0704020202020204" pitchFamily="34" charset="0"/>
            </a:endParaRPr>
          </a:p>
        </p:txBody>
      </p:sp>
      <p:sp>
        <p:nvSpPr>
          <p:cNvPr id="26" name="6"/>
          <p:cNvSpPr txBox="1">
            <a:spLocks noChangeArrowheads="1"/>
          </p:cNvSpPr>
          <p:nvPr>
            <p:custDataLst>
              <p:tags r:id="rId22"/>
            </p:custDataLst>
          </p:nvPr>
        </p:nvSpPr>
        <p:spPr bwMode="auto">
          <a:xfrm>
            <a:off x="6108065" y="219710"/>
            <a:ext cx="3718560" cy="67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4400" spc="300" dirty="0">
                <a:solidFill>
                  <a:srgbClr val="E61817"/>
                </a:solidFill>
                <a:latin typeface="黑体" charset="0"/>
                <a:ea typeface="黑体" charset="0"/>
                <a:sym typeface="Arial" panose="020B0704020202020204" pitchFamily="34" charset="0"/>
              </a:rPr>
              <a:t>青年歌手大赛</a:t>
            </a:r>
            <a:endParaRPr lang="zh-CN" altLang="en-US" sz="4400" spc="300" dirty="0">
              <a:solidFill>
                <a:srgbClr val="E61817"/>
              </a:solidFill>
              <a:latin typeface="黑体" charset="0"/>
              <a:ea typeface="黑体" charset="0"/>
              <a:sym typeface="Arial" panose="020B0704020202020204" pitchFamily="34" charset="0"/>
            </a:endParaRPr>
          </a:p>
        </p:txBody>
      </p:sp>
      <p:sp>
        <p:nvSpPr>
          <p:cNvPr id="27" name="6"/>
          <p:cNvSpPr txBox="1">
            <a:spLocks noChangeArrowheads="1"/>
          </p:cNvSpPr>
          <p:nvPr>
            <p:custDataLst>
              <p:tags r:id="rId23"/>
            </p:custDataLst>
          </p:nvPr>
        </p:nvSpPr>
        <p:spPr bwMode="auto">
          <a:xfrm>
            <a:off x="1320800" y="2225675"/>
            <a:ext cx="1903730"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600" spc="300" dirty="0">
                <a:solidFill>
                  <a:srgbClr val="E61817"/>
                </a:solidFill>
                <a:latin typeface="黑体" charset="0"/>
                <a:ea typeface="黑体" charset="0"/>
                <a:sym typeface="Arial" panose="020B0704020202020204" pitchFamily="34" charset="0"/>
              </a:rPr>
              <a:t>演讲赛</a:t>
            </a:r>
            <a:endParaRPr lang="zh-CN" altLang="en-US" sz="3600" spc="300" dirty="0">
              <a:solidFill>
                <a:srgbClr val="E61817"/>
              </a:solidFill>
              <a:latin typeface="黑体" charset="0"/>
              <a:ea typeface="黑体" charset="0"/>
              <a:sym typeface="Arial" panose="020B0704020202020204" pitchFamily="34" charset="0"/>
            </a:endParaRPr>
          </a:p>
        </p:txBody>
      </p:sp>
      <p:sp>
        <p:nvSpPr>
          <p:cNvPr id="28" name="6"/>
          <p:cNvSpPr txBox="1">
            <a:spLocks noChangeArrowheads="1"/>
          </p:cNvSpPr>
          <p:nvPr>
            <p:custDataLst>
              <p:tags r:id="rId24"/>
            </p:custDataLst>
          </p:nvPr>
        </p:nvSpPr>
        <p:spPr bwMode="auto">
          <a:xfrm>
            <a:off x="9240520" y="5152390"/>
            <a:ext cx="2420620"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l">
              <a:spcBef>
                <a:spcPct val="20000"/>
              </a:spcBef>
            </a:pPr>
            <a:r>
              <a:rPr lang="zh-CN" altLang="en-US" sz="3600" spc="300" dirty="0">
                <a:solidFill>
                  <a:srgbClr val="E61817"/>
                </a:solidFill>
                <a:latin typeface="黑体" charset="0"/>
                <a:ea typeface="黑体" charset="0"/>
                <a:sym typeface="Arial" panose="020B0704020202020204" pitchFamily="34" charset="0"/>
              </a:rPr>
              <a:t>知识竞赛</a:t>
            </a:r>
            <a:endParaRPr lang="zh-CN" altLang="en-US" sz="3600" spc="300" dirty="0">
              <a:solidFill>
                <a:srgbClr val="E61817"/>
              </a:solidFill>
              <a:latin typeface="黑体" charset="0"/>
              <a:ea typeface="黑体" charset="0"/>
              <a:sym typeface="Arial" panose="020B07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731429" y="1631389"/>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简体" panose="03000509000000000000" charset="-122"/>
                <a:ea typeface="方正小标宋简体" panose="03000509000000000000" charset="-122"/>
              </a:rPr>
              <a:t>思考：</a:t>
            </a:r>
            <a:endParaRPr lang="zh-CN" altLang="en-US" sz="2800" b="0" spc="300" dirty="0">
              <a:solidFill>
                <a:srgbClr val="E61817"/>
              </a:solidFill>
              <a:latin typeface="方正小标宋简体" panose="03000509000000000000" charset="-122"/>
              <a:ea typeface="方正小标宋简体"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571500" y="2153285"/>
            <a:ext cx="6014720" cy="293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1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党支部</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党员活动室要进行最基本的布置，主要包括党旗、党员权利义务、入党誓词、党务公开栏、宣传栏等，那么在布置党旗和党员权利义务时，有布置位置和次序的要求吗？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p:txBody>
      </p:sp>
      <p:pic>
        <p:nvPicPr>
          <p:cNvPr id="3" name="图片 2"/>
          <p:cNvPicPr>
            <a:picLocks noChangeAspect="1"/>
          </p:cNvPicPr>
          <p:nvPr/>
        </p:nvPicPr>
        <p:blipFill>
          <a:blip r:embed="rId2"/>
          <a:stretch>
            <a:fillRect/>
          </a:stretch>
        </p:blipFill>
        <p:spPr>
          <a:xfrm>
            <a:off x="7919720" y="2141220"/>
            <a:ext cx="2729230" cy="1822450"/>
          </a:xfrm>
          <a:prstGeom prst="rect">
            <a:avLst/>
          </a:prstGeom>
        </p:spPr>
      </p:pic>
      <p:pic>
        <p:nvPicPr>
          <p:cNvPr id="5" name="图片 4"/>
          <p:cNvPicPr>
            <a:picLocks noChangeAspect="1"/>
          </p:cNvPicPr>
          <p:nvPr/>
        </p:nvPicPr>
        <p:blipFill>
          <a:blip r:embed="rId3"/>
          <a:stretch>
            <a:fillRect/>
          </a:stretch>
        </p:blipFill>
        <p:spPr>
          <a:xfrm>
            <a:off x="7919720" y="3963670"/>
            <a:ext cx="2724150" cy="1114425"/>
          </a:xfrm>
          <a:prstGeom prst="rect">
            <a:avLst/>
          </a:prstGeom>
        </p:spPr>
      </p:pic>
      <p:sp>
        <p:nvSpPr>
          <p:cNvPr id="6" name="矩形 5"/>
          <p:cNvSpPr/>
          <p:nvPr/>
        </p:nvSpPr>
        <p:spPr>
          <a:xfrm>
            <a:off x="6610350" y="2164080"/>
            <a:ext cx="1240155" cy="2847975"/>
          </a:xfrm>
          <a:prstGeom prst="rec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sym typeface="+mn-ea"/>
              </a:rPr>
              <a:t>党员</a:t>
            </a:r>
            <a:endParaRPr lang="zh-CN" altLang="en-US"/>
          </a:p>
          <a:p>
            <a:pPr algn="ctr"/>
            <a:r>
              <a:rPr lang="zh-CN" altLang="en-US">
                <a:sym typeface="+mn-ea"/>
              </a:rPr>
              <a:t>权利</a:t>
            </a:r>
            <a:endParaRPr lang="zh-CN" altLang="en-US"/>
          </a:p>
          <a:p>
            <a:pPr algn="ctr"/>
            <a:r>
              <a:rPr lang="zh-CN" altLang="en-US">
                <a:sym typeface="+mn-ea"/>
              </a:rPr>
              <a:t>还是</a:t>
            </a:r>
            <a:endParaRPr lang="zh-CN" altLang="en-US"/>
          </a:p>
          <a:p>
            <a:pPr algn="ctr"/>
            <a:r>
              <a:rPr lang="zh-CN" altLang="en-US">
                <a:sym typeface="+mn-ea"/>
              </a:rPr>
              <a:t>义务</a:t>
            </a:r>
            <a:endParaRPr lang="zh-CN" altLang="en-US"/>
          </a:p>
          <a:p>
            <a:pPr algn="ctr"/>
            <a:r>
              <a:rPr lang="zh-CN" altLang="en-US">
                <a:sym typeface="+mn-ea"/>
              </a:rPr>
              <a:t>？</a:t>
            </a:r>
            <a:endParaRPr lang="zh-CN" altLang="en-US"/>
          </a:p>
        </p:txBody>
      </p:sp>
      <p:sp>
        <p:nvSpPr>
          <p:cNvPr id="7" name="矩形 6"/>
          <p:cNvSpPr/>
          <p:nvPr/>
        </p:nvSpPr>
        <p:spPr>
          <a:xfrm>
            <a:off x="10713085" y="2164080"/>
            <a:ext cx="1240155" cy="2847975"/>
          </a:xfrm>
          <a:prstGeom prst="rec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sym typeface="+mn-ea"/>
              </a:rPr>
              <a:t>党员</a:t>
            </a:r>
            <a:endParaRPr lang="zh-CN" altLang="en-US"/>
          </a:p>
          <a:p>
            <a:pPr algn="ctr"/>
            <a:r>
              <a:rPr lang="zh-CN" altLang="en-US">
                <a:sym typeface="+mn-ea"/>
              </a:rPr>
              <a:t>权利</a:t>
            </a:r>
            <a:endParaRPr lang="zh-CN" altLang="en-US"/>
          </a:p>
          <a:p>
            <a:pPr algn="ctr"/>
            <a:r>
              <a:rPr lang="zh-CN" altLang="en-US">
                <a:sym typeface="+mn-ea"/>
              </a:rPr>
              <a:t>还是</a:t>
            </a:r>
            <a:endParaRPr lang="zh-CN" altLang="en-US"/>
          </a:p>
          <a:p>
            <a:pPr algn="ctr"/>
            <a:r>
              <a:rPr lang="zh-CN" altLang="en-US">
                <a:sym typeface="+mn-ea"/>
              </a:rPr>
              <a:t>义务</a:t>
            </a:r>
            <a:endParaRPr lang="zh-CN" altLang="en-US"/>
          </a:p>
          <a:p>
            <a:pPr algn="ctr"/>
            <a:r>
              <a:rPr lang="zh-CN" altLang="en-US">
                <a:sym typeface="+mn-ea"/>
              </a:rPr>
              <a:t>？</a:t>
            </a:r>
            <a:endParaRPr lang="zh-CN" altLang="en-US"/>
          </a:p>
        </p:txBody>
      </p:sp>
      <p:sp>
        <p:nvSpPr>
          <p:cNvPr id="8" name="文本框 7"/>
          <p:cNvSpPr txBox="1"/>
          <p:nvPr/>
        </p:nvSpPr>
        <p:spPr>
          <a:xfrm>
            <a:off x="1230630" y="5216525"/>
            <a:ext cx="6096000" cy="565150"/>
          </a:xfrm>
          <a:prstGeom prst="rect">
            <a:avLst/>
          </a:prstGeom>
          <a:noFill/>
        </p:spPr>
        <p:txBody>
          <a:bodyPr wrap="square" rtlCol="0" anchor="t">
            <a:spAutoFit/>
          </a:bodyPr>
          <a:p>
            <a:pPr algn="l">
              <a:lnSpc>
                <a:spcPct val="110000"/>
              </a:lnSpc>
              <a:spcBef>
                <a:spcPts val="0"/>
              </a:spcBef>
              <a:spcAft>
                <a:spcPts val="0"/>
              </a:spcAft>
            </a:pPr>
            <a:r>
              <a:rPr lang="en-US" altLang="zh-CN" sz="2800" spc="300" dirty="0">
                <a:solidFill>
                  <a:srgbClr val="E61817"/>
                </a:solidFill>
                <a:latin typeface="楷体" panose="02010609060101010101" charset="-122"/>
                <a:ea typeface="楷体" panose="02010609060101010101" charset="-122"/>
                <a:cs typeface="楷体" panose="02010609060101010101" charset="-122"/>
                <a:sym typeface="+mn-ea"/>
              </a:rPr>
              <a:t>2.</a:t>
            </a:r>
            <a:r>
              <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rPr>
              <a:t>党支部</a:t>
            </a:r>
            <a:r>
              <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rPr>
              <a:t>党员活动室能够共用吗？</a:t>
            </a:r>
            <a:endParaRPr lang="zh-CN" altLang="en-US" sz="280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9" name="文本框 8"/>
          <p:cNvSpPr txBox="1"/>
          <p:nvPr>
            <p:custDataLst>
              <p:tags r:id="rId4"/>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阵地建设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活动阵地</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bldLst>
      <p:bldP spid="8" grpId="1"/>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p:nvPr/>
        </p:nvSpPr>
        <p:spPr>
          <a:xfrm>
            <a:off x="834390" y="1046480"/>
            <a:ext cx="10436225" cy="5458460"/>
          </a:xfrm>
          <a:prstGeom prst="rect">
            <a:avLst/>
          </a:prstGeom>
        </p:spPr>
        <p:txBody>
          <a:bodyPr vert="horz" wrap="square" lIns="0" tIns="0" rIns="0" bIns="0" numCol="1" anchor="ctr">
            <a:noAutofit/>
          </a:bodyPr>
          <a:lstStyle>
            <a:lvl1pPr marL="0" indent="0" algn="dist" defTabSz="914400" eaLnBrk="1" fontAlgn="auto" latinLnBrk="0" hangingPunct="1">
              <a:lnSpc>
                <a:spcPct val="100000"/>
              </a:lnSpc>
              <a:spcBef>
                <a:spcPts val="0"/>
              </a:spcBef>
              <a:spcAft>
                <a:spcPts val="0"/>
              </a:spcAft>
              <a:buFontTx/>
              <a:buNone/>
              <a:defRPr lang="en-GB" altLang="en-US" sz="6600" b="0" strike="noStrike" cap="none" spc="700">
                <a:solidFill>
                  <a:schemeClr val="tx1"/>
                </a:solidFill>
                <a:latin typeface="Arial" panose="020B0704020202020204" pitchFamily="34" charset="0"/>
                <a:ea typeface="汉仪旗黑-85S" charset="0"/>
                <a:cs typeface="+mj-cs"/>
              </a:defRPr>
            </a:lvl1pPr>
          </a:lstStyle>
          <a:p>
            <a:pPr marL="0" indent="0" algn="l" defTabSz="508000" eaLnBrk="0" fontAlgn="base" hangingPunct="0">
              <a:lnSpc>
                <a:spcPct val="115000"/>
              </a:lnSpc>
              <a:spcBef>
                <a:spcPts val="0"/>
              </a:spcBef>
              <a:spcAft>
                <a:spcPts val="0"/>
              </a:spcAft>
              <a:buFontTx/>
              <a:buNone/>
            </a:pPr>
            <a:r>
              <a:rPr lang="en-US" altLang="zh-CN" sz="2400">
                <a:solidFill>
                  <a:srgbClr val="C00000"/>
                </a:solidFill>
                <a:latin typeface="黑体" panose="02010609060101010101" charset="-122"/>
                <a:ea typeface="黑体" panose="02010609060101010101" charset="-122"/>
                <a:cs typeface="黑体" panose="02010609060101010101" charset="-122"/>
              </a:rPr>
              <a:t>   </a:t>
            </a:r>
            <a:r>
              <a:rPr lang="zh-CN" altLang="en-US" sz="2400">
                <a:solidFill>
                  <a:srgbClr val="C00000"/>
                </a:solidFill>
                <a:latin typeface="黑体" panose="02010609060101010101" charset="-122"/>
                <a:ea typeface="黑体" panose="02010609060101010101" charset="-122"/>
                <a:cs typeface="黑体" panose="02010609060101010101" charset="-122"/>
              </a:rPr>
              <a:t>中国共产党跳出治乱兴衰历史周期率的第二个答</a:t>
            </a:r>
            <a:r>
              <a:rPr lang="en-US" altLang="zh-CN" sz="2400">
                <a:solidFill>
                  <a:srgbClr val="C00000"/>
                </a:solidFill>
                <a:latin typeface="黑体" panose="02010609060101010101" charset="-122"/>
                <a:ea typeface="黑体" panose="02010609060101010101" charset="-122"/>
                <a:cs typeface="黑体" panose="02010609060101010101" charset="-122"/>
              </a:rPr>
              <a:t>——</a:t>
            </a:r>
            <a:r>
              <a:rPr lang="zh-CN" sz="2400">
                <a:solidFill>
                  <a:srgbClr val="C00000"/>
                </a:solidFill>
                <a:latin typeface="黑体" panose="02010609060101010101" charset="-122"/>
                <a:ea typeface="黑体" panose="02010609060101010101" charset="-122"/>
                <a:cs typeface="黑体" panose="02010609060101010101" charset="-122"/>
              </a:rPr>
              <a:t>党的自我革命。</a:t>
            </a:r>
            <a:endParaRPr lang="zh-CN" altLang="en-US" sz="2400">
              <a:solidFill>
                <a:srgbClr val="C00000"/>
              </a:solidFill>
              <a:latin typeface="黑体" panose="02010609060101010101" charset="-122"/>
              <a:ea typeface="黑体" panose="02010609060101010101" charset="-122"/>
              <a:cs typeface="黑体" panose="02010609060101010101" charset="-122"/>
            </a:endParaRPr>
          </a:p>
          <a:p>
            <a:pPr marL="0" indent="0" algn="l" defTabSz="508000" eaLnBrk="0" fontAlgn="base" hangingPunct="0">
              <a:lnSpc>
                <a:spcPct val="115000"/>
              </a:lnSpc>
              <a:spcBef>
                <a:spcPts val="0"/>
              </a:spcBef>
              <a:spcAft>
                <a:spcPts val="0"/>
              </a:spcAft>
              <a:buFontTx/>
              <a:buNone/>
            </a:pPr>
            <a:r>
              <a:rPr lang="zh-CN" altLang="en-US" sz="2400">
                <a:solidFill>
                  <a:srgbClr val="C00000"/>
                </a:solidFill>
                <a:latin typeface="黑体" panose="02010609060101010101" charset="-122"/>
                <a:ea typeface="黑体" panose="02010609060101010101" charset="-122"/>
                <a:cs typeface="黑体" panose="02010609060101010101" charset="-122"/>
              </a:rPr>
              <a:t>   在一个孤立封闭的系统中，如果没有</a:t>
            </a:r>
            <a:r>
              <a:rPr lang="zh-CN" sz="2400">
                <a:solidFill>
                  <a:srgbClr val="C00000"/>
                </a:solidFill>
                <a:latin typeface="黑体" panose="02010609060101010101" charset="-122"/>
                <a:ea typeface="黑体" panose="02010609060101010101" charset="-122"/>
                <a:cs typeface="黑体" panose="02010609060101010101" charset="-122"/>
              </a:rPr>
              <a:t>持续的外力能量输入，</a:t>
            </a:r>
            <a:r>
              <a:rPr lang="zh-CN" altLang="en-US" sz="2400">
                <a:solidFill>
                  <a:srgbClr val="C00000"/>
                </a:solidFill>
                <a:latin typeface="黑体" panose="02010609060101010101" charset="-122"/>
                <a:ea typeface="黑体" panose="02010609060101010101" charset="-122"/>
                <a:cs typeface="黑体" panose="02010609060101010101" charset="-122"/>
              </a:rPr>
              <a:t>体系会自发的向混乱无序（即熵）的程度持续变化，动能是递减的，当熵增到一定程度，就会熵死。</a:t>
            </a:r>
            <a:endParaRPr lang="zh-CN" altLang="en-US" sz="2400">
              <a:solidFill>
                <a:srgbClr val="C00000"/>
              </a:solidFill>
              <a:latin typeface="黑体" panose="02010609060101010101" charset="-122"/>
              <a:ea typeface="黑体" panose="02010609060101010101" charset="-122"/>
              <a:cs typeface="黑体" panose="02010609060101010101" charset="-122"/>
            </a:endParaRPr>
          </a:p>
          <a:p>
            <a:pPr marL="0" indent="0" algn="l" defTabSz="508000" eaLnBrk="0" fontAlgn="base" hangingPunct="0">
              <a:lnSpc>
                <a:spcPct val="115000"/>
              </a:lnSpc>
              <a:spcBef>
                <a:spcPts val="0"/>
              </a:spcBef>
              <a:spcAft>
                <a:spcPts val="0"/>
              </a:spcAft>
              <a:buFontTx/>
              <a:buNone/>
            </a:pPr>
            <a:r>
              <a:rPr lang="zh-CN" altLang="en-US" sz="900">
                <a:solidFill>
                  <a:schemeClr val="accent2">
                    <a:lumMod val="75000"/>
                  </a:schemeClr>
                </a:solidFill>
                <a:latin typeface="黑体" panose="02010609060101010101" charset="-122"/>
                <a:ea typeface="黑体" panose="02010609060101010101" charset="-122"/>
                <a:cs typeface="黑体" panose="02010609060101010101" charset="-122"/>
              </a:rPr>
              <a:t> </a:t>
            </a:r>
            <a:r>
              <a:rPr lang="en-US" altLang="zh-CN" sz="900">
                <a:solidFill>
                  <a:schemeClr val="accent2">
                    <a:lumMod val="75000"/>
                  </a:schemeClr>
                </a:solidFill>
                <a:latin typeface="黑体" panose="02010609060101010101" charset="-122"/>
                <a:ea typeface="黑体" panose="02010609060101010101" charset="-122"/>
                <a:cs typeface="黑体" panose="02010609060101010101" charset="-122"/>
              </a:rPr>
              <a:t>  </a:t>
            </a:r>
            <a:endParaRPr lang="en-US" altLang="zh-CN" sz="900">
              <a:solidFill>
                <a:schemeClr val="accent2">
                  <a:lumMod val="75000"/>
                </a:schemeClr>
              </a:solidFill>
              <a:latin typeface="黑体" panose="02010609060101010101" charset="-122"/>
              <a:ea typeface="黑体" panose="02010609060101010101" charset="-122"/>
              <a:cs typeface="黑体" panose="02010609060101010101" charset="-122"/>
            </a:endParaRPr>
          </a:p>
          <a:p>
            <a:pPr marL="0" indent="0" algn="l" defTabSz="508000" eaLnBrk="0" fontAlgn="base" hangingPunct="0">
              <a:lnSpc>
                <a:spcPct val="115000"/>
              </a:lnSpc>
              <a:spcBef>
                <a:spcPts val="0"/>
              </a:spcBef>
              <a:spcAft>
                <a:spcPts val="0"/>
              </a:spcAft>
              <a:buFontTx/>
              <a:buNone/>
            </a:pPr>
            <a:r>
              <a:rPr lang="en-US" altLang="zh-CN" sz="2000">
                <a:solidFill>
                  <a:schemeClr val="accent2">
                    <a:lumMod val="75000"/>
                  </a:schemeClr>
                </a:solidFill>
                <a:latin typeface="黑体" panose="02010609060101010101" charset="-122"/>
                <a:ea typeface="黑体" panose="02010609060101010101" charset="-122"/>
                <a:cs typeface="黑体" panose="02010609060101010101" charset="-122"/>
              </a:rPr>
              <a:t>   </a:t>
            </a:r>
            <a:r>
              <a:rPr lang="zh-CN" altLang="en-US" sz="2000">
                <a:solidFill>
                  <a:schemeClr val="accent2">
                    <a:lumMod val="75000"/>
                  </a:schemeClr>
                </a:solidFill>
                <a:latin typeface="黑体" panose="02010609060101010101" charset="-122"/>
                <a:ea typeface="黑体" panose="02010609060101010101" charset="-122"/>
                <a:cs typeface="黑体" panose="02010609060101010101" charset="-122"/>
              </a:rPr>
              <a:t>万事万物、组织、个人莫过于此，我们党的刀刃向内从严治党，国家的国内大循环、国际国内双循环，</a:t>
            </a:r>
            <a:r>
              <a:rPr lang="en-US" altLang="zh-CN" sz="2000">
                <a:solidFill>
                  <a:schemeClr val="accent2">
                    <a:lumMod val="75000"/>
                  </a:schemeClr>
                </a:solidFill>
                <a:latin typeface="黑体" panose="02010609060101010101" charset="-122"/>
                <a:ea typeface="黑体" panose="02010609060101010101" charset="-122"/>
                <a:cs typeface="黑体" panose="02010609060101010101" charset="-122"/>
              </a:rPr>
              <a:t>“</a:t>
            </a:r>
            <a:r>
              <a:rPr lang="zh-CN" sz="2000">
                <a:solidFill>
                  <a:schemeClr val="accent2">
                    <a:lumMod val="75000"/>
                  </a:schemeClr>
                </a:solidFill>
                <a:latin typeface="黑体" panose="02010609060101010101" charset="-122"/>
                <a:ea typeface="黑体" panose="02010609060101010101" charset="-122"/>
                <a:cs typeface="黑体" panose="02010609060101010101" charset="-122"/>
              </a:rPr>
              <a:t>一带一路</a:t>
            </a:r>
            <a:r>
              <a:rPr lang="en-US" altLang="zh-CN" sz="2000">
                <a:solidFill>
                  <a:schemeClr val="accent2">
                    <a:lumMod val="75000"/>
                  </a:schemeClr>
                </a:solidFill>
                <a:latin typeface="黑体" panose="02010609060101010101" charset="-122"/>
                <a:ea typeface="黑体" panose="02010609060101010101" charset="-122"/>
                <a:cs typeface="黑体" panose="02010609060101010101" charset="-122"/>
              </a:rPr>
              <a:t>”</a:t>
            </a:r>
            <a:r>
              <a:rPr lang="zh-CN" altLang="en-US" sz="2000">
                <a:solidFill>
                  <a:schemeClr val="accent2">
                    <a:lumMod val="75000"/>
                  </a:schemeClr>
                </a:solidFill>
                <a:latin typeface="黑体" panose="02010609060101010101" charset="-122"/>
                <a:ea typeface="黑体" panose="02010609060101010101" charset="-122"/>
                <a:cs typeface="黑体" panose="02010609060101010101" charset="-122"/>
              </a:rPr>
              <a:t>战略等。开展党支部标准化规范化建设，打开了原来各自为战的党建模式，实际上都是在尝试打开这个孤立的封闭系统，来对抗持续的熵增，实现组织不断的迸发生机活力，实现有序的发展。</a:t>
            </a:r>
            <a:endParaRPr lang="ko-KR" altLang="en-US" sz="2000">
              <a:solidFill>
                <a:schemeClr val="accent2">
                  <a:lumMod val="75000"/>
                </a:schemeClr>
              </a:solidFill>
              <a:latin typeface="黑体" panose="02010609060101010101" charset="-122"/>
              <a:ea typeface="黑体" panose="02010609060101010101" charset="-122"/>
              <a:cs typeface="黑体" panose="02010609060101010101" charset="-122"/>
            </a:endParaRPr>
          </a:p>
          <a:p>
            <a:pPr marL="0" indent="0" algn="l" defTabSz="508000" eaLnBrk="0" fontAlgn="base" hangingPunct="0">
              <a:lnSpc>
                <a:spcPct val="115000"/>
              </a:lnSpc>
              <a:spcBef>
                <a:spcPts val="0"/>
              </a:spcBef>
              <a:spcAft>
                <a:spcPts val="0"/>
              </a:spcAft>
              <a:buFontTx/>
              <a:buNone/>
            </a:pPr>
            <a:r>
              <a:rPr lang="zh-CN" altLang="en-US" sz="2000">
                <a:solidFill>
                  <a:schemeClr val="accent2">
                    <a:lumMod val="75000"/>
                  </a:schemeClr>
                </a:solidFill>
                <a:latin typeface="黑体" panose="02010609060101010101" charset="-122"/>
                <a:ea typeface="黑体" panose="02010609060101010101" charset="-122"/>
                <a:cs typeface="黑体" panose="02010609060101010101" charset="-122"/>
              </a:rPr>
              <a:t> </a:t>
            </a:r>
            <a:r>
              <a:rPr lang="en-US" altLang="zh-CN" sz="2000">
                <a:solidFill>
                  <a:schemeClr val="accent2">
                    <a:lumMod val="75000"/>
                  </a:schemeClr>
                </a:solidFill>
                <a:latin typeface="黑体" panose="02010609060101010101" charset="-122"/>
                <a:ea typeface="黑体" panose="02010609060101010101" charset="-122"/>
                <a:cs typeface="黑体" panose="02010609060101010101" charset="-122"/>
              </a:rPr>
              <a:t>  </a:t>
            </a:r>
            <a:r>
              <a:rPr lang="zh-CN" altLang="en-US" sz="2000">
                <a:solidFill>
                  <a:schemeClr val="accent2">
                    <a:lumMod val="75000"/>
                  </a:schemeClr>
                </a:solidFill>
                <a:latin typeface="黑体" panose="02010609060101010101" charset="-122"/>
                <a:ea typeface="黑体" panose="02010609060101010101" charset="-122"/>
                <a:cs typeface="黑体" panose="02010609060101010101" charset="-122"/>
              </a:rPr>
              <a:t>通过党支部标准化建设的实践，将其</a:t>
            </a:r>
            <a:r>
              <a:rPr lang="zh-CN" altLang="en-US" sz="2000" b="1">
                <a:solidFill>
                  <a:srgbClr val="C00000"/>
                </a:solidFill>
                <a:latin typeface="黑体" panose="02010609060101010101" charset="-122"/>
                <a:ea typeface="黑体" panose="02010609060101010101" charset="-122"/>
                <a:cs typeface="黑体" panose="02010609060101010101" charset="-122"/>
              </a:rPr>
              <a:t>作为一种强大的外力</a:t>
            </a:r>
            <a:r>
              <a:rPr lang="zh-CN" altLang="en-US" sz="2000" b="1">
                <a:solidFill>
                  <a:schemeClr val="accent2">
                    <a:lumMod val="75000"/>
                  </a:schemeClr>
                </a:solidFill>
                <a:latin typeface="黑体" panose="02010609060101010101" charset="-122"/>
                <a:ea typeface="黑体" panose="02010609060101010101" charset="-122"/>
                <a:cs typeface="黑体" panose="02010609060101010101" charset="-122"/>
              </a:rPr>
              <a:t>，</a:t>
            </a:r>
            <a:r>
              <a:rPr lang="zh-CN" altLang="en-US" sz="2000">
                <a:solidFill>
                  <a:schemeClr val="accent2">
                    <a:lumMod val="75000"/>
                  </a:schemeClr>
                </a:solidFill>
                <a:latin typeface="黑体" panose="02010609060101010101" charset="-122"/>
                <a:ea typeface="黑体" panose="02010609060101010101" charset="-122"/>
                <a:cs typeface="黑体" panose="02010609060101010101" charset="-122"/>
              </a:rPr>
              <a:t>激活基层党组织的</a:t>
            </a:r>
            <a:r>
              <a:rPr lang="en-US" altLang="zh-CN" sz="2000">
                <a:solidFill>
                  <a:schemeClr val="accent2">
                    <a:lumMod val="75000"/>
                  </a:schemeClr>
                </a:solidFill>
                <a:latin typeface="黑体" panose="02010609060101010101" charset="-122"/>
                <a:ea typeface="黑体" panose="02010609060101010101" charset="-122"/>
                <a:cs typeface="黑体" panose="02010609060101010101" charset="-122"/>
              </a:rPr>
              <a:t>“</a:t>
            </a:r>
            <a:r>
              <a:rPr lang="zh-CN" altLang="en-US" sz="2000">
                <a:solidFill>
                  <a:schemeClr val="accent2">
                    <a:lumMod val="75000"/>
                  </a:schemeClr>
                </a:solidFill>
                <a:latin typeface="黑体" panose="02010609060101010101" charset="-122"/>
                <a:ea typeface="黑体" panose="02010609060101010101" charset="-122"/>
                <a:cs typeface="黑体" panose="02010609060101010101" charset="-122"/>
              </a:rPr>
              <a:t>三基建设</a:t>
            </a:r>
            <a:r>
              <a:rPr lang="en-US" altLang="zh-CN" sz="2000">
                <a:solidFill>
                  <a:schemeClr val="accent2">
                    <a:lumMod val="75000"/>
                  </a:schemeClr>
                </a:solidFill>
                <a:latin typeface="黑体" panose="02010609060101010101" charset="-122"/>
                <a:ea typeface="黑体" panose="02010609060101010101" charset="-122"/>
                <a:cs typeface="黑体" panose="02010609060101010101" charset="-122"/>
              </a:rPr>
              <a:t>”</a:t>
            </a:r>
            <a:r>
              <a:rPr lang="zh-CN" altLang="en-US" sz="2000">
                <a:solidFill>
                  <a:schemeClr val="accent2">
                    <a:lumMod val="75000"/>
                  </a:schemeClr>
                </a:solidFill>
                <a:latin typeface="黑体" panose="02010609060101010101" charset="-122"/>
                <a:ea typeface="黑体" panose="02010609060101010101" charset="-122"/>
                <a:cs typeface="黑体" panose="02010609060101010101" charset="-122"/>
              </a:rPr>
              <a:t>。</a:t>
            </a:r>
            <a:endParaRPr lang="zh-CN" altLang="en-US" sz="2000">
              <a:solidFill>
                <a:schemeClr val="accent2">
                  <a:lumMod val="75000"/>
                </a:schemeClr>
              </a:solidFill>
              <a:latin typeface="黑体" panose="02010609060101010101" charset="-122"/>
              <a:ea typeface="黑体" panose="02010609060101010101" charset="-122"/>
              <a:cs typeface="黑体" panose="020106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3" name="文本框 2"/>
          <p:cNvSpPr txBox="1"/>
          <p:nvPr/>
        </p:nvSpPr>
        <p:spPr>
          <a:xfrm>
            <a:off x="919480" y="647700"/>
            <a:ext cx="10419080" cy="645160"/>
          </a:xfrm>
          <a:prstGeom prst="rect">
            <a:avLst/>
          </a:prstGeom>
          <a:noFill/>
        </p:spPr>
        <p:txBody>
          <a:bodyPr wrap="none" rtlCol="0" anchor="t">
            <a:spAutoFit/>
          </a:bodyPr>
          <a:p>
            <a:r>
              <a:rPr lang="zh-CN" sz="2800">
                <a:solidFill>
                  <a:srgbClr val="C00000"/>
                </a:solidFill>
                <a:latin typeface="黑体" panose="02010609060101010101" charset="-122"/>
                <a:ea typeface="黑体" panose="02010609060101010101" charset="-122"/>
                <a:cs typeface="黑体" panose="02010609060101010101" charset="-122"/>
                <a:sym typeface="+mn-ea"/>
              </a:rPr>
              <a:t>背后的底层逻辑</a:t>
            </a:r>
            <a:r>
              <a:rPr lang="en-US" altLang="zh-CN" sz="2800">
                <a:solidFill>
                  <a:srgbClr val="C00000"/>
                </a:solidFill>
                <a:latin typeface="黑体" panose="02010609060101010101" charset="-122"/>
                <a:ea typeface="黑体" panose="02010609060101010101" charset="-122"/>
                <a:cs typeface="黑体" panose="02010609060101010101" charset="-122"/>
                <a:sym typeface="+mn-ea"/>
              </a:rPr>
              <a:t>——                   </a:t>
            </a:r>
            <a:r>
              <a:rPr lang="zh-CN" sz="3600">
                <a:solidFill>
                  <a:srgbClr val="C00000"/>
                </a:solidFill>
                <a:latin typeface="黑体" panose="02010609060101010101" charset="-122"/>
                <a:ea typeface="黑体" panose="02010609060101010101" charset="-122"/>
                <a:cs typeface="黑体" panose="02010609060101010101" charset="-122"/>
                <a:sym typeface="+mn-ea"/>
              </a:rPr>
              <a:t>打破</a:t>
            </a:r>
            <a:r>
              <a:rPr lang="en-US" altLang="zh-CN" sz="3600">
                <a:solidFill>
                  <a:srgbClr val="C00000"/>
                </a:solidFill>
                <a:latin typeface="黑体" panose="02010609060101010101" charset="-122"/>
                <a:ea typeface="黑体" panose="02010609060101010101" charset="-122"/>
                <a:cs typeface="黑体" panose="02010609060101010101" charset="-122"/>
                <a:sym typeface="+mn-ea"/>
              </a:rPr>
              <a:t>“</a:t>
            </a:r>
            <a:r>
              <a:rPr lang="zh-CN" sz="3600">
                <a:solidFill>
                  <a:srgbClr val="C00000"/>
                </a:solidFill>
                <a:latin typeface="黑体" panose="02010609060101010101" charset="-122"/>
                <a:ea typeface="黑体" panose="02010609060101010101" charset="-122"/>
                <a:cs typeface="黑体" panose="02010609060101010101" charset="-122"/>
                <a:sym typeface="+mn-ea"/>
              </a:rPr>
              <a:t>熵增定律</a:t>
            </a:r>
            <a:r>
              <a:rPr lang="en-US" altLang="zh-CN" sz="3600">
                <a:solidFill>
                  <a:srgbClr val="C00000"/>
                </a:solidFill>
                <a:latin typeface="黑体" panose="02010609060101010101" charset="-122"/>
                <a:ea typeface="黑体" panose="02010609060101010101" charset="-122"/>
                <a:cs typeface="黑体" panose="02010609060101010101" charset="-122"/>
                <a:sym typeface="+mn-ea"/>
              </a:rPr>
              <a:t>”</a:t>
            </a:r>
            <a:endParaRPr lang="en-US" altLang="zh-CN" sz="3600">
              <a:solidFill>
                <a:srgbClr val="C00000"/>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4333240" y="664210"/>
            <a:ext cx="2926080" cy="645160"/>
          </a:xfrm>
          <a:prstGeom prst="rect">
            <a:avLst/>
          </a:prstGeom>
          <a:noFill/>
        </p:spPr>
        <p:txBody>
          <a:bodyPr wrap="none" rtlCol="0" anchor="t">
            <a:spAutoFit/>
          </a:bodyPr>
          <a:p>
            <a:r>
              <a:rPr lang="zh-CN" sz="3600">
                <a:solidFill>
                  <a:srgbClr val="C00000"/>
                </a:solidFill>
                <a:latin typeface="黑体" panose="02010609060101010101" charset="-122"/>
                <a:ea typeface="黑体" panose="02010609060101010101" charset="-122"/>
                <a:cs typeface="黑体" panose="02010609060101010101" charset="-122"/>
                <a:sym typeface="+mn-ea"/>
              </a:rPr>
              <a:t>自我革命</a:t>
            </a:r>
            <a:r>
              <a:rPr lang="en-US" altLang="zh-CN" sz="3600">
                <a:solidFill>
                  <a:srgbClr val="C00000"/>
                </a:solidFill>
                <a:latin typeface="黑体" panose="02010609060101010101" charset="-122"/>
                <a:ea typeface="黑体" panose="02010609060101010101" charset="-122"/>
                <a:cs typeface="黑体" panose="02010609060101010101" charset="-122"/>
                <a:sym typeface="+mn-ea"/>
              </a:rPr>
              <a:t>  or</a:t>
            </a:r>
            <a:endParaRPr lang="en-US" altLang="zh-CN" sz="3600">
              <a:solidFill>
                <a:srgbClr val="C0000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100" name="文本框 99"/>
          <p:cNvSpPr txBox="1"/>
          <p:nvPr/>
        </p:nvSpPr>
        <p:spPr>
          <a:xfrm>
            <a:off x="633730" y="1226820"/>
            <a:ext cx="10991215" cy="4741545"/>
          </a:xfrm>
          <a:prstGeom prst="rect">
            <a:avLst/>
          </a:prstGeom>
          <a:noFill/>
          <a:ln w="9525">
            <a:noFill/>
          </a:ln>
        </p:spPr>
        <p:txBody>
          <a:bodyPr wrap="square">
            <a:spAutoFit/>
          </a:bodyPr>
          <a:p>
            <a:pPr indent="266700">
              <a:lnSpc>
                <a:spcPct val="120000"/>
              </a:lnSpc>
              <a:spcBef>
                <a:spcPts val="0"/>
              </a:spcBef>
              <a:spcAft>
                <a:spcPts val="0"/>
              </a:spcAft>
            </a:pPr>
            <a:r>
              <a:rPr lang="en-US" altLang="zh-CN" b="1">
                <a:solidFill>
                  <a:srgbClr val="C00000"/>
                </a:solidFill>
                <a:latin typeface="Calibri" panose="020F0502020204030204" charset="0"/>
                <a:cs typeface="楷体_GB2312" charset="0"/>
              </a:rPr>
              <a:t>  </a:t>
            </a:r>
            <a:r>
              <a:rPr lang="zh-CN" b="1">
                <a:solidFill>
                  <a:srgbClr val="C00000"/>
                </a:solidFill>
                <a:latin typeface="Calibri" panose="020F0502020204030204" charset="0"/>
                <a:cs typeface="楷体_GB2312" charset="0"/>
              </a:rPr>
              <a:t>（一）“七有”标准</a:t>
            </a:r>
            <a:endParaRPr lang="en-US" b="0">
              <a:solidFill>
                <a:srgbClr val="C00000"/>
              </a:solidFill>
              <a:latin typeface="仿宋_GB2312" panose="02010609030101010101" charset="-122"/>
              <a:ea typeface="宋体" pitchFamily="2" charset="-122"/>
            </a:endParaRPr>
          </a:p>
          <a:p>
            <a:pPr indent="266700">
              <a:lnSpc>
                <a:spcPct val="120000"/>
              </a:lnSpc>
              <a:spcBef>
                <a:spcPts val="0"/>
              </a:spcBef>
              <a:spcAft>
                <a:spcPts val="0"/>
              </a:spcAft>
            </a:pPr>
            <a:r>
              <a:rPr lang="en-US" b="0">
                <a:solidFill>
                  <a:srgbClr val="C00000"/>
                </a:solidFill>
                <a:latin typeface="仿宋_GB2312" panose="02010609030101010101" charset="-122"/>
                <a:ea typeface="仿宋_GB2312" panose="02010609030101010101" charset="-122"/>
                <a:cs typeface="仿宋_GB2312" panose="02010609030101010101" charset="-122"/>
              </a:rPr>
              <a:t>  1.</a:t>
            </a:r>
            <a:r>
              <a:rPr lang="zh-CN" b="0">
                <a:solidFill>
                  <a:srgbClr val="C00000"/>
                </a:solidFill>
                <a:latin typeface="仿宋_GB2312" panose="02010609030101010101" charset="-122"/>
                <a:ea typeface="仿宋_GB2312" panose="02010609030101010101" charset="-122"/>
                <a:cs typeface="仿宋_GB2312" panose="02010609030101010101" charset="-122"/>
              </a:rPr>
              <a:t>结合党支部实际情况，一般应有30平方米以上的党员活动固定场所（包括桌椅）；</a:t>
            </a:r>
            <a:endParaRPr lang="zh-CN" b="0">
              <a:solidFill>
                <a:srgbClr val="C00000"/>
              </a:solidFill>
              <a:latin typeface="仿宋_GB2312" panose="02010609030101010101" charset="-122"/>
              <a:ea typeface="仿宋_GB2312" panose="02010609030101010101" charset="-122"/>
              <a:cs typeface="仿宋_GB2312" panose="02010609030101010101" charset="-122"/>
            </a:endParaRPr>
          </a:p>
          <a:p>
            <a:pPr indent="266700">
              <a:lnSpc>
                <a:spcPct val="120000"/>
              </a:lnSpc>
              <a:spcBef>
                <a:spcPts val="0"/>
              </a:spcBef>
              <a:spcAft>
                <a:spcPts val="0"/>
              </a:spcAft>
            </a:pPr>
            <a:r>
              <a:rPr lang="en-US" altLang="zh-CN" b="0">
                <a:solidFill>
                  <a:srgbClr val="C00000"/>
                </a:solidFill>
                <a:latin typeface="仿宋_GB2312" panose="02010609030101010101" charset="-122"/>
                <a:ea typeface="仿宋_GB2312" panose="02010609030101010101" charset="-122"/>
                <a:cs typeface="仿宋_GB2312" panose="02010609030101010101" charset="-122"/>
              </a:rPr>
              <a:t>  </a:t>
            </a:r>
            <a:r>
              <a:rPr lang="zh-CN" b="0">
                <a:solidFill>
                  <a:srgbClr val="C00000"/>
                </a:solidFill>
                <a:latin typeface="仿宋_GB2312" panose="02010609030101010101" charset="-122"/>
                <a:ea typeface="仿宋_GB2312" panose="02010609030101010101" charset="-122"/>
                <a:cs typeface="仿宋_GB2312" panose="02010609030101010101" charset="-122"/>
              </a:rPr>
              <a:t>2.有党旗、入党誓词、党员义务、党员权利和相关制度等；</a:t>
            </a:r>
            <a:endParaRPr lang="zh-CN" b="0">
              <a:solidFill>
                <a:srgbClr val="C00000"/>
              </a:solidFill>
              <a:latin typeface="仿宋_GB2312" panose="02010609030101010101" charset="-122"/>
              <a:ea typeface="仿宋_GB2312" panose="02010609030101010101" charset="-122"/>
              <a:cs typeface="仿宋_GB2312" panose="02010609030101010101" charset="-122"/>
            </a:endParaRPr>
          </a:p>
          <a:p>
            <a:pPr indent="266700">
              <a:lnSpc>
                <a:spcPct val="120000"/>
              </a:lnSpc>
              <a:spcBef>
                <a:spcPts val="0"/>
              </a:spcBef>
              <a:spcAft>
                <a:spcPts val="0"/>
              </a:spcAft>
            </a:pPr>
            <a:r>
              <a:rPr lang="en-US" altLang="zh-CN" b="0">
                <a:solidFill>
                  <a:srgbClr val="C00000"/>
                </a:solidFill>
                <a:latin typeface="仿宋_GB2312" panose="02010609030101010101" charset="-122"/>
                <a:ea typeface="仿宋_GB2312" panose="02010609030101010101" charset="-122"/>
                <a:cs typeface="仿宋_GB2312" panose="02010609030101010101" charset="-122"/>
              </a:rPr>
              <a:t>  </a:t>
            </a:r>
            <a:r>
              <a:rPr lang="zh-CN" b="0">
                <a:solidFill>
                  <a:srgbClr val="C00000"/>
                </a:solidFill>
                <a:latin typeface="仿宋_GB2312" panose="02010609030101010101" charset="-122"/>
                <a:ea typeface="仿宋_GB2312" panose="02010609030101010101" charset="-122"/>
                <a:cs typeface="仿宋_GB2312" panose="02010609030101010101" charset="-122"/>
              </a:rPr>
              <a:t>3.有一定的活动设备。如投影仪、笔记本电脑、照相机、电视机、录像机等；</a:t>
            </a:r>
            <a:endParaRPr lang="zh-CN" b="0">
              <a:solidFill>
                <a:srgbClr val="C00000"/>
              </a:solidFill>
              <a:latin typeface="仿宋_GB2312" panose="02010609030101010101" charset="-122"/>
              <a:ea typeface="仿宋_GB2312" panose="02010609030101010101" charset="-122"/>
              <a:cs typeface="仿宋_GB2312" panose="02010609030101010101" charset="-122"/>
            </a:endParaRPr>
          </a:p>
          <a:p>
            <a:pPr indent="266700">
              <a:lnSpc>
                <a:spcPct val="120000"/>
              </a:lnSpc>
              <a:spcBef>
                <a:spcPts val="0"/>
              </a:spcBef>
              <a:spcAft>
                <a:spcPts val="0"/>
              </a:spcAft>
            </a:pPr>
            <a:r>
              <a:rPr lang="en-US" altLang="zh-CN" b="0">
                <a:solidFill>
                  <a:srgbClr val="C00000"/>
                </a:solidFill>
                <a:latin typeface="仿宋_GB2312" panose="02010609030101010101" charset="-122"/>
                <a:ea typeface="仿宋_GB2312" panose="02010609030101010101" charset="-122"/>
                <a:cs typeface="仿宋_GB2312" panose="02010609030101010101" charset="-122"/>
              </a:rPr>
              <a:t>  </a:t>
            </a:r>
            <a:r>
              <a:rPr lang="zh-CN" b="0">
                <a:solidFill>
                  <a:srgbClr val="C00000"/>
                </a:solidFill>
                <a:latin typeface="仿宋_GB2312" panose="02010609030101010101" charset="-122"/>
                <a:ea typeface="仿宋_GB2312" panose="02010609030101010101" charset="-122"/>
                <a:cs typeface="仿宋_GB2312" panose="02010609030101010101" charset="-122"/>
              </a:rPr>
              <a:t>4.有一定数量的学习资料。主要包括：马克思恩格斯全集、毛泽东选集、邓小平选集、江泽民文选、胡锦涛科学发展观和习近平谈治国理政、党的</a:t>
            </a:r>
            <a:r>
              <a:rPr lang="en-US" b="0">
                <a:solidFill>
                  <a:srgbClr val="C00000"/>
                </a:solidFill>
                <a:latin typeface="仿宋_GB2312" panose="02010609030101010101" charset="-122"/>
                <a:ea typeface="仿宋_GB2312" panose="02010609030101010101" charset="-122"/>
                <a:cs typeface="仿宋_GB2312" panose="02010609030101010101" charset="-122"/>
              </a:rPr>
              <a:t>“</a:t>
            </a:r>
            <a:r>
              <a:rPr lang="zh-CN" b="0">
                <a:solidFill>
                  <a:srgbClr val="C00000"/>
                </a:solidFill>
                <a:latin typeface="仿宋_GB2312" panose="02010609030101010101" charset="-122"/>
                <a:ea typeface="仿宋_GB2312" panose="02010609030101010101" charset="-122"/>
                <a:cs typeface="仿宋_GB2312" panose="02010609030101010101" charset="-122"/>
              </a:rPr>
              <a:t>二十大</a:t>
            </a:r>
            <a:r>
              <a:rPr lang="en-US" b="0">
                <a:solidFill>
                  <a:srgbClr val="C00000"/>
                </a:solidFill>
                <a:latin typeface="仿宋_GB2312" panose="02010609030101010101" charset="-122"/>
                <a:ea typeface="仿宋_GB2312" panose="02010609030101010101" charset="-122"/>
                <a:cs typeface="仿宋_GB2312" panose="02010609030101010101" charset="-122"/>
              </a:rPr>
              <a:t>”</a:t>
            </a:r>
            <a:r>
              <a:rPr lang="zh-CN" b="0">
                <a:solidFill>
                  <a:srgbClr val="C00000"/>
                </a:solidFill>
                <a:latin typeface="仿宋_GB2312" panose="02010609030101010101" charset="-122"/>
                <a:ea typeface="仿宋_GB2312" panose="02010609030101010101" charset="-122"/>
                <a:cs typeface="仿宋_GB2312" panose="02010609030101010101" charset="-122"/>
              </a:rPr>
              <a:t>学习材料、《党章》、中共党史、党的建设、主题教育等书籍，人民日报、陕西日报及《共产党员》、《求是》等报刊；</a:t>
            </a:r>
            <a:endParaRPr lang="zh-CN" b="0">
              <a:solidFill>
                <a:srgbClr val="C00000"/>
              </a:solidFill>
              <a:latin typeface="仿宋_GB2312" panose="02010609030101010101" charset="-122"/>
              <a:ea typeface="仿宋_GB2312" panose="02010609030101010101" charset="-122"/>
              <a:cs typeface="仿宋_GB2312" panose="02010609030101010101" charset="-122"/>
            </a:endParaRPr>
          </a:p>
          <a:p>
            <a:pPr indent="266700">
              <a:lnSpc>
                <a:spcPct val="120000"/>
              </a:lnSpc>
              <a:spcBef>
                <a:spcPts val="0"/>
              </a:spcBef>
              <a:spcAft>
                <a:spcPts val="0"/>
              </a:spcAft>
            </a:pPr>
            <a:r>
              <a:rPr lang="en-US" altLang="zh-CN" b="0">
                <a:solidFill>
                  <a:srgbClr val="C00000"/>
                </a:solidFill>
                <a:latin typeface="仿宋_GB2312" panose="02010609030101010101" charset="-122"/>
                <a:ea typeface="仿宋_GB2312" panose="02010609030101010101" charset="-122"/>
                <a:cs typeface="仿宋_GB2312" panose="02010609030101010101" charset="-122"/>
              </a:rPr>
              <a:t>  </a:t>
            </a:r>
            <a:r>
              <a:rPr lang="zh-CN" b="0">
                <a:solidFill>
                  <a:srgbClr val="C00000"/>
                </a:solidFill>
                <a:latin typeface="仿宋_GB2312" panose="02010609030101010101" charset="-122"/>
                <a:ea typeface="仿宋_GB2312" panose="02010609030101010101" charset="-122"/>
                <a:cs typeface="仿宋_GB2312" panose="02010609030101010101" charset="-122"/>
              </a:rPr>
              <a:t>5.有记录资料及开展活动的计划。包括：党员花名册、党费收缴情况记录、党组织会议记录簿、党组织活动记录簿、基层组织建设情况簿以及有关党建工作的文件资料等；</a:t>
            </a:r>
            <a:endParaRPr lang="zh-CN" b="0">
              <a:solidFill>
                <a:srgbClr val="C00000"/>
              </a:solidFill>
              <a:latin typeface="仿宋_GB2312" panose="02010609030101010101" charset="-122"/>
              <a:ea typeface="仿宋_GB2312" panose="02010609030101010101" charset="-122"/>
              <a:cs typeface="仿宋_GB2312" panose="02010609030101010101" charset="-122"/>
            </a:endParaRPr>
          </a:p>
          <a:p>
            <a:pPr indent="266700">
              <a:lnSpc>
                <a:spcPct val="120000"/>
              </a:lnSpc>
              <a:spcBef>
                <a:spcPts val="0"/>
              </a:spcBef>
              <a:spcAft>
                <a:spcPts val="0"/>
              </a:spcAft>
            </a:pPr>
            <a:r>
              <a:rPr lang="en-US" altLang="zh-CN" b="0">
                <a:solidFill>
                  <a:srgbClr val="C00000"/>
                </a:solidFill>
                <a:latin typeface="仿宋_GB2312" panose="02010609030101010101" charset="-122"/>
                <a:ea typeface="仿宋_GB2312" panose="02010609030101010101" charset="-122"/>
                <a:cs typeface="仿宋_GB2312" panose="02010609030101010101" charset="-122"/>
              </a:rPr>
              <a:t>  </a:t>
            </a:r>
            <a:r>
              <a:rPr lang="zh-CN" b="0">
                <a:solidFill>
                  <a:srgbClr val="C00000"/>
                </a:solidFill>
                <a:latin typeface="仿宋_GB2312" panose="02010609030101010101" charset="-122"/>
                <a:ea typeface="仿宋_GB2312" panose="02010609030101010101" charset="-122"/>
                <a:cs typeface="仿宋_GB2312" panose="02010609030101010101" charset="-122"/>
              </a:rPr>
              <a:t>6.有荣誉栏，用于摆放党组织获得的表彰、奖励等荣誉奖牌证书；</a:t>
            </a:r>
            <a:endParaRPr lang="zh-CN" b="0">
              <a:solidFill>
                <a:srgbClr val="C00000"/>
              </a:solidFill>
              <a:latin typeface="仿宋_GB2312" panose="02010609030101010101" charset="-122"/>
              <a:ea typeface="仿宋_GB2312" panose="02010609030101010101" charset="-122"/>
              <a:cs typeface="仿宋_GB2312" panose="02010609030101010101" charset="-122"/>
            </a:endParaRPr>
          </a:p>
          <a:p>
            <a:pPr indent="266700">
              <a:lnSpc>
                <a:spcPct val="120000"/>
              </a:lnSpc>
              <a:spcBef>
                <a:spcPts val="0"/>
              </a:spcBef>
              <a:spcAft>
                <a:spcPts val="0"/>
              </a:spcAft>
            </a:pPr>
            <a:r>
              <a:rPr lang="en-US" altLang="zh-CN" b="0">
                <a:solidFill>
                  <a:srgbClr val="C00000"/>
                </a:solidFill>
                <a:latin typeface="仿宋_GB2312" panose="02010609030101010101" charset="-122"/>
                <a:ea typeface="仿宋_GB2312" panose="02010609030101010101" charset="-122"/>
                <a:cs typeface="仿宋_GB2312" panose="02010609030101010101" charset="-122"/>
              </a:rPr>
              <a:t>  </a:t>
            </a:r>
            <a:r>
              <a:rPr lang="zh-CN" b="0">
                <a:solidFill>
                  <a:srgbClr val="C00000"/>
                </a:solidFill>
                <a:latin typeface="仿宋_GB2312" panose="02010609030101010101" charset="-122"/>
                <a:ea typeface="仿宋_GB2312" panose="02010609030101010101" charset="-122"/>
                <a:cs typeface="仿宋_GB2312" panose="02010609030101010101" charset="-122"/>
              </a:rPr>
              <a:t>7.有明确的管理人员和相应的管理制度。</a:t>
            </a:r>
            <a:endParaRPr lang="zh-CN" b="1">
              <a:solidFill>
                <a:srgbClr val="C00000"/>
              </a:solidFill>
              <a:latin typeface="仿宋_GB2312" panose="02010609030101010101" charset="-122"/>
              <a:ea typeface="仿宋_GB2312" panose="02010609030101010101" charset="-122"/>
              <a:cs typeface="仿宋_GB2312" panose="02010609030101010101" charset="-122"/>
            </a:endParaRPr>
          </a:p>
          <a:p>
            <a:pPr indent="266700">
              <a:lnSpc>
                <a:spcPct val="120000"/>
              </a:lnSpc>
              <a:spcBef>
                <a:spcPts val="0"/>
              </a:spcBef>
              <a:spcAft>
                <a:spcPts val="0"/>
              </a:spcAft>
            </a:pPr>
            <a:r>
              <a:rPr lang="en-US" altLang="zh-CN" b="1">
                <a:solidFill>
                  <a:srgbClr val="C00000"/>
                </a:solidFill>
                <a:latin typeface="Calibri" panose="020F0502020204030204" charset="0"/>
                <a:cs typeface="楷体_GB2312" charset="0"/>
              </a:rPr>
              <a:t>  </a:t>
            </a:r>
            <a:r>
              <a:rPr lang="zh-CN" b="1">
                <a:solidFill>
                  <a:srgbClr val="C00000"/>
                </a:solidFill>
                <a:latin typeface="Calibri" panose="020F0502020204030204" charset="0"/>
                <a:cs typeface="楷体_GB2312" charset="0"/>
              </a:rPr>
              <a:t>（二）布置要求</a:t>
            </a:r>
            <a:endParaRPr lang="zh-CN" b="0">
              <a:solidFill>
                <a:srgbClr val="C00000"/>
              </a:solidFill>
              <a:ea typeface="宋体" pitchFamily="2" charset="-122"/>
            </a:endParaRPr>
          </a:p>
          <a:p>
            <a:pPr indent="266700">
              <a:lnSpc>
                <a:spcPct val="120000"/>
              </a:lnSpc>
              <a:spcBef>
                <a:spcPts val="0"/>
              </a:spcBef>
              <a:spcAft>
                <a:spcPts val="0"/>
              </a:spcAft>
            </a:pPr>
            <a:r>
              <a:rPr lang="en-US" altLang="zh-CN" b="0">
                <a:solidFill>
                  <a:srgbClr val="C00000"/>
                </a:solidFill>
                <a:latin typeface="仿宋_GB2312" panose="02010609030101010101" charset="-122"/>
                <a:ea typeface="仿宋_GB2312" panose="02010609030101010101" charset="-122"/>
                <a:cs typeface="仿宋_GB2312" panose="02010609030101010101" charset="-122"/>
              </a:rPr>
              <a:t>  1.</a:t>
            </a:r>
            <a:r>
              <a:rPr lang="zh-CN" b="0">
                <a:solidFill>
                  <a:srgbClr val="C00000"/>
                </a:solidFill>
                <a:latin typeface="仿宋_GB2312" panose="02010609030101010101" charset="-122"/>
                <a:ea typeface="仿宋_GB2312" panose="02010609030101010101" charset="-122"/>
                <a:cs typeface="仿宋_GB2312" panose="02010609030101010101" charset="-122"/>
              </a:rPr>
              <a:t>党旗（一般规格144cm×96cm或旗面长宽之比为3：2；</a:t>
            </a:r>
            <a:r>
              <a:rPr lang="en-US" altLang="zh-CN" b="0">
                <a:solidFill>
                  <a:srgbClr val="C00000"/>
                </a:solidFill>
                <a:latin typeface="仿宋_GB2312" panose="02010609030101010101" charset="-122"/>
                <a:ea typeface="仿宋_GB2312" panose="02010609030101010101" charset="-122"/>
                <a:cs typeface="仿宋_GB2312" panose="02010609030101010101" charset="-122"/>
              </a:rPr>
              <a:t> 2.</a:t>
            </a:r>
            <a:r>
              <a:rPr lang="zh-CN" b="0">
                <a:solidFill>
                  <a:srgbClr val="C00000"/>
                </a:solidFill>
                <a:latin typeface="仿宋_GB2312" panose="02010609030101010101" charset="-122"/>
                <a:ea typeface="仿宋_GB2312" panose="02010609030101010101" charset="-122"/>
                <a:cs typeface="仿宋_GB2312" panose="02010609030101010101" charset="-122"/>
              </a:rPr>
              <a:t>入党誓词；</a:t>
            </a:r>
            <a:r>
              <a:rPr lang="en-US" altLang="zh-CN" b="0">
                <a:solidFill>
                  <a:srgbClr val="C00000"/>
                </a:solidFill>
                <a:latin typeface="仿宋_GB2312" panose="02010609030101010101" charset="-122"/>
                <a:ea typeface="仿宋_GB2312" panose="02010609030101010101" charset="-122"/>
                <a:cs typeface="仿宋_GB2312" panose="02010609030101010101" charset="-122"/>
              </a:rPr>
              <a:t>3.</a:t>
            </a:r>
            <a:r>
              <a:rPr lang="zh-CN" b="0">
                <a:solidFill>
                  <a:srgbClr val="C00000"/>
                </a:solidFill>
                <a:latin typeface="仿宋_GB2312" panose="02010609030101010101" charset="-122"/>
                <a:ea typeface="仿宋_GB2312" panose="02010609030101010101" charset="-122"/>
                <a:cs typeface="仿宋_GB2312" panose="02010609030101010101" charset="-122"/>
              </a:rPr>
              <a:t>党员的义务和权利；</a:t>
            </a:r>
            <a:r>
              <a:rPr lang="en-US" altLang="zh-CN" b="0">
                <a:solidFill>
                  <a:srgbClr val="C00000"/>
                </a:solidFill>
                <a:latin typeface="仿宋_GB2312" panose="02010609030101010101" charset="-122"/>
                <a:ea typeface="仿宋_GB2312" panose="02010609030101010101" charset="-122"/>
                <a:cs typeface="仿宋_GB2312" panose="02010609030101010101" charset="-122"/>
              </a:rPr>
              <a:t>4.</a:t>
            </a:r>
            <a:r>
              <a:rPr lang="zh-CN" b="0">
                <a:solidFill>
                  <a:srgbClr val="C00000"/>
                </a:solidFill>
                <a:latin typeface="仿宋_GB2312" panose="02010609030101010101" charset="-122"/>
                <a:ea typeface="仿宋_GB2312" panose="02010609030101010101" charset="-122"/>
                <a:cs typeface="仿宋_GB2312" panose="02010609030101010101" charset="-122"/>
              </a:rPr>
              <a:t>党内有关制度；</a:t>
            </a:r>
            <a:r>
              <a:rPr lang="en-US" altLang="zh-CN" b="0">
                <a:solidFill>
                  <a:srgbClr val="C00000"/>
                </a:solidFill>
                <a:latin typeface="仿宋_GB2312" panose="02010609030101010101" charset="-122"/>
                <a:ea typeface="仿宋_GB2312" panose="02010609030101010101" charset="-122"/>
                <a:cs typeface="仿宋_GB2312" panose="02010609030101010101" charset="-122"/>
              </a:rPr>
              <a:t>5.</a:t>
            </a:r>
            <a:r>
              <a:rPr lang="zh-CN" b="0">
                <a:solidFill>
                  <a:srgbClr val="C00000"/>
                </a:solidFill>
                <a:latin typeface="仿宋_GB2312" panose="02010609030101010101" charset="-122"/>
                <a:ea typeface="仿宋_GB2312" panose="02010609030101010101" charset="-122"/>
                <a:cs typeface="仿宋_GB2312" panose="02010609030101010101" charset="-122"/>
              </a:rPr>
              <a:t>党员组织活动情况照片；</a:t>
            </a:r>
            <a:r>
              <a:rPr lang="en-US" altLang="zh-CN" b="0">
                <a:solidFill>
                  <a:srgbClr val="C00000"/>
                </a:solidFill>
                <a:latin typeface="仿宋_GB2312" panose="02010609030101010101" charset="-122"/>
                <a:ea typeface="仿宋_GB2312" panose="02010609030101010101" charset="-122"/>
                <a:cs typeface="仿宋_GB2312" panose="02010609030101010101" charset="-122"/>
              </a:rPr>
              <a:t>6.</a:t>
            </a:r>
            <a:r>
              <a:rPr lang="zh-CN" b="0">
                <a:solidFill>
                  <a:srgbClr val="C00000"/>
                </a:solidFill>
                <a:latin typeface="仿宋_GB2312" panose="02010609030101010101" charset="-122"/>
                <a:ea typeface="仿宋_GB2312" panose="02010609030101010101" charset="-122"/>
                <a:cs typeface="仿宋_GB2312" panose="02010609030101010101" charset="-122"/>
              </a:rPr>
              <a:t>党务公开；</a:t>
            </a:r>
            <a:r>
              <a:rPr lang="en-US" altLang="zh-CN" b="0">
                <a:solidFill>
                  <a:srgbClr val="C00000"/>
                </a:solidFill>
                <a:latin typeface="仿宋_GB2312" panose="02010609030101010101" charset="-122"/>
                <a:ea typeface="仿宋_GB2312" panose="02010609030101010101" charset="-122"/>
                <a:cs typeface="仿宋_GB2312" panose="02010609030101010101" charset="-122"/>
              </a:rPr>
              <a:t>7.</a:t>
            </a:r>
            <a:r>
              <a:rPr lang="zh-CN" b="0">
                <a:solidFill>
                  <a:srgbClr val="C00000"/>
                </a:solidFill>
                <a:latin typeface="仿宋_GB2312" panose="02010609030101010101" charset="-122"/>
                <a:ea typeface="仿宋_GB2312" panose="02010609030101010101" charset="-122"/>
                <a:cs typeface="仿宋_GB2312" panose="02010609030101010101" charset="-122"/>
              </a:rPr>
              <a:t>特色内容。</a:t>
            </a:r>
            <a:endParaRPr lang="zh-CN" altLang="en-US" b="0">
              <a:solidFill>
                <a:srgbClr val="C00000"/>
              </a:solidFill>
              <a:latin typeface="仿宋_GB2312" panose="02010609030101010101" charset="-122"/>
              <a:ea typeface="仿宋_GB2312" panose="02010609030101010101" charset="-122"/>
              <a:cs typeface="仿宋_GB2312" panose="02010609030101010101" charset="-122"/>
            </a:endParaRPr>
          </a:p>
        </p:txBody>
      </p:sp>
      <p:sp>
        <p:nvSpPr>
          <p:cNvPr id="9" name="文本框 8"/>
          <p:cNvSpPr txBox="1"/>
          <p:nvPr>
            <p:custDataLst>
              <p:tags r:id="rId2"/>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阵地建设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活动阵地</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571409" y="1276424"/>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简体" panose="03000509000000000000" charset="-122"/>
                <a:ea typeface="方正小标宋简体" panose="03000509000000000000" charset="-122"/>
              </a:rPr>
              <a:t>思考：</a:t>
            </a:r>
            <a:endParaRPr lang="zh-CN" altLang="en-US" sz="2800" b="0" spc="300" dirty="0">
              <a:solidFill>
                <a:srgbClr val="E61817"/>
              </a:solidFill>
              <a:latin typeface="方正小标宋简体" panose="03000509000000000000" charset="-122"/>
              <a:ea typeface="方正小标宋简体"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1223645" y="1233170"/>
            <a:ext cx="1005014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1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以下几种使用党旗元素的形式可不可以？</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p:txBody>
      </p:sp>
      <p:pic>
        <p:nvPicPr>
          <p:cNvPr id="9" name="图片 8"/>
          <p:cNvPicPr>
            <a:picLocks noChangeAspect="1"/>
          </p:cNvPicPr>
          <p:nvPr/>
        </p:nvPicPr>
        <p:blipFill>
          <a:blip r:embed="rId2"/>
          <a:stretch>
            <a:fillRect/>
          </a:stretch>
        </p:blipFill>
        <p:spPr>
          <a:xfrm>
            <a:off x="448310" y="2296160"/>
            <a:ext cx="2092960" cy="1394460"/>
          </a:xfrm>
          <a:prstGeom prst="rect">
            <a:avLst/>
          </a:prstGeom>
        </p:spPr>
      </p:pic>
      <p:pic>
        <p:nvPicPr>
          <p:cNvPr id="10" name="图片 9"/>
          <p:cNvPicPr>
            <a:picLocks noChangeAspect="1"/>
          </p:cNvPicPr>
          <p:nvPr/>
        </p:nvPicPr>
        <p:blipFill>
          <a:blip r:embed="rId3"/>
          <a:stretch>
            <a:fillRect/>
          </a:stretch>
        </p:blipFill>
        <p:spPr>
          <a:xfrm>
            <a:off x="2696845" y="2059305"/>
            <a:ext cx="959485" cy="1906905"/>
          </a:xfrm>
          <a:prstGeom prst="rect">
            <a:avLst/>
          </a:prstGeom>
        </p:spPr>
      </p:pic>
      <p:pic>
        <p:nvPicPr>
          <p:cNvPr id="11" name="图片 10"/>
          <p:cNvPicPr>
            <a:picLocks noChangeAspect="1"/>
          </p:cNvPicPr>
          <p:nvPr/>
        </p:nvPicPr>
        <p:blipFill>
          <a:blip r:embed="rId4"/>
          <a:stretch>
            <a:fillRect/>
          </a:stretch>
        </p:blipFill>
        <p:spPr>
          <a:xfrm>
            <a:off x="3811905" y="1972945"/>
            <a:ext cx="3420745" cy="1993265"/>
          </a:xfrm>
          <a:prstGeom prst="rect">
            <a:avLst/>
          </a:prstGeom>
        </p:spPr>
      </p:pic>
      <p:pic>
        <p:nvPicPr>
          <p:cNvPr id="12" name="图片 11"/>
          <p:cNvPicPr>
            <a:picLocks noChangeAspect="1"/>
          </p:cNvPicPr>
          <p:nvPr/>
        </p:nvPicPr>
        <p:blipFill>
          <a:blip r:embed="rId5"/>
          <a:stretch>
            <a:fillRect/>
          </a:stretch>
        </p:blipFill>
        <p:spPr>
          <a:xfrm>
            <a:off x="7388225" y="1828165"/>
            <a:ext cx="2000885" cy="2259330"/>
          </a:xfrm>
          <a:prstGeom prst="rect">
            <a:avLst/>
          </a:prstGeom>
        </p:spPr>
      </p:pic>
      <p:pic>
        <p:nvPicPr>
          <p:cNvPr id="13" name="图片 12"/>
          <p:cNvPicPr>
            <a:picLocks noChangeAspect="1"/>
          </p:cNvPicPr>
          <p:nvPr/>
        </p:nvPicPr>
        <p:blipFill>
          <a:blip r:embed="rId6"/>
          <a:stretch>
            <a:fillRect/>
          </a:stretch>
        </p:blipFill>
        <p:spPr>
          <a:xfrm>
            <a:off x="9544685" y="2059305"/>
            <a:ext cx="2248535" cy="1797685"/>
          </a:xfrm>
          <a:prstGeom prst="rect">
            <a:avLst/>
          </a:prstGeom>
        </p:spPr>
      </p:pic>
      <p:pic>
        <p:nvPicPr>
          <p:cNvPr id="14" name="图片 13"/>
          <p:cNvPicPr>
            <a:picLocks noChangeAspect="1"/>
          </p:cNvPicPr>
          <p:nvPr/>
        </p:nvPicPr>
        <p:blipFill>
          <a:blip r:embed="rId7"/>
          <a:stretch>
            <a:fillRect/>
          </a:stretch>
        </p:blipFill>
        <p:spPr>
          <a:xfrm>
            <a:off x="1696085" y="4359910"/>
            <a:ext cx="2597150" cy="1735455"/>
          </a:xfrm>
          <a:prstGeom prst="rect">
            <a:avLst/>
          </a:prstGeom>
        </p:spPr>
      </p:pic>
      <p:pic>
        <p:nvPicPr>
          <p:cNvPr id="15" name="图片 14"/>
          <p:cNvPicPr>
            <a:picLocks noChangeAspect="1"/>
          </p:cNvPicPr>
          <p:nvPr/>
        </p:nvPicPr>
        <p:blipFill>
          <a:blip r:embed="rId8"/>
          <a:stretch>
            <a:fillRect/>
          </a:stretch>
        </p:blipFill>
        <p:spPr>
          <a:xfrm>
            <a:off x="6927850" y="4201160"/>
            <a:ext cx="3761105" cy="2210435"/>
          </a:xfrm>
          <a:prstGeom prst="rect">
            <a:avLst/>
          </a:prstGeom>
        </p:spPr>
      </p:pic>
      <p:pic>
        <p:nvPicPr>
          <p:cNvPr id="40" name="图片 1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96742" y="4959349"/>
            <a:ext cx="850878" cy="693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custDataLst>
              <p:tags r:id="rId10"/>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阵地建设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宣教载体</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1113155" y="2506345"/>
            <a:ext cx="3034665"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简体" panose="03000509000000000000" charset="-122"/>
                <a:ea typeface="方正小标宋简体" panose="03000509000000000000" charset="-122"/>
              </a:rPr>
              <a:t>思考：</a:t>
            </a:r>
            <a:endParaRPr lang="zh-CN" altLang="en-US" sz="2800" b="0" spc="300" dirty="0">
              <a:solidFill>
                <a:srgbClr val="E61817"/>
              </a:solidFill>
              <a:latin typeface="方正小标宋简体" panose="03000509000000000000" charset="-122"/>
              <a:ea typeface="方正小标宋简体" panose="03000509000000000000" charset="-122"/>
            </a:endParaRPr>
          </a:p>
          <a:p>
            <a:pPr algn="l"/>
            <a:r>
              <a:rPr lang="zh-CN" altLang="en-US" sz="2800" b="0" spc="300" dirty="0">
                <a:solidFill>
                  <a:srgbClr val="E61817"/>
                </a:solidFill>
                <a:latin typeface="方正小标宋简体" panose="03000509000000000000" charset="-122"/>
                <a:ea typeface="方正小标宋简体" panose="03000509000000000000" charset="-122"/>
              </a:rPr>
              <a:t>这样做党员承诺践诺可不可以？</a:t>
            </a:r>
            <a:endParaRPr lang="zh-CN" altLang="en-US" sz="2800" b="0" spc="300" dirty="0">
              <a:solidFill>
                <a:srgbClr val="E61817"/>
              </a:solidFill>
              <a:latin typeface="方正小标宋简体" panose="03000509000000000000" charset="-122"/>
              <a:ea typeface="方正小标宋简体"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pic>
        <p:nvPicPr>
          <p:cNvPr id="3" name="图片 2"/>
          <p:cNvPicPr>
            <a:picLocks noChangeAspect="1"/>
          </p:cNvPicPr>
          <p:nvPr/>
        </p:nvPicPr>
        <p:blipFill>
          <a:blip r:embed="rId2"/>
          <a:stretch>
            <a:fillRect/>
          </a:stretch>
        </p:blipFill>
        <p:spPr>
          <a:xfrm>
            <a:off x="5157470" y="144780"/>
            <a:ext cx="5060950" cy="6538595"/>
          </a:xfrm>
          <a:prstGeom prst="rect">
            <a:avLst/>
          </a:prstGeom>
        </p:spPr>
      </p:pic>
      <p:pic>
        <p:nvPicPr>
          <p:cNvPr id="2" name="图片 1"/>
          <p:cNvPicPr>
            <a:picLocks noChangeAspect="1"/>
          </p:cNvPicPr>
          <p:nvPr/>
        </p:nvPicPr>
        <p:blipFill>
          <a:blip r:embed="rId3"/>
          <a:stretch>
            <a:fillRect/>
          </a:stretch>
        </p:blipFill>
        <p:spPr>
          <a:xfrm>
            <a:off x="5157470" y="144780"/>
            <a:ext cx="5060950" cy="6537325"/>
          </a:xfrm>
          <a:prstGeom prst="rect">
            <a:avLst/>
          </a:prstGeom>
        </p:spPr>
      </p:pic>
      <p:sp>
        <p:nvSpPr>
          <p:cNvPr id="9" name="文本框 8"/>
          <p:cNvSpPr txBox="1"/>
          <p:nvPr>
            <p:custDataLst>
              <p:tags r:id="rId4"/>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阵地建设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活动开展</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grpSp>
        <p:nvGrpSpPr>
          <p:cNvPr id="38" name="组合 37"/>
          <p:cNvGrpSpPr/>
          <p:nvPr/>
        </p:nvGrpSpPr>
        <p:grpSpPr>
          <a:xfrm>
            <a:off x="1638935" y="2404759"/>
            <a:ext cx="892175" cy="2197085"/>
            <a:chOff x="4830270" y="3017387"/>
            <a:chExt cx="1069514" cy="2197173"/>
          </a:xfrm>
        </p:grpSpPr>
        <p:cxnSp>
          <p:nvCxnSpPr>
            <p:cNvPr id="39" name="7"/>
            <p:cNvCxnSpPr/>
            <p:nvPr/>
          </p:nvCxnSpPr>
          <p:spPr>
            <a:xfrm>
              <a:off x="4830270" y="4154706"/>
              <a:ext cx="643992" cy="635"/>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 name="6"/>
            <p:cNvCxnSpPr/>
            <p:nvPr/>
          </p:nvCxnSpPr>
          <p:spPr>
            <a:xfrm flipV="1">
              <a:off x="5474262" y="3031978"/>
              <a:ext cx="0" cy="2182582"/>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1" name="5"/>
            <p:cNvCxnSpPr/>
            <p:nvPr/>
          </p:nvCxnSpPr>
          <p:spPr bwMode="auto">
            <a:xfrm>
              <a:off x="5474334" y="3017387"/>
              <a:ext cx="425450" cy="0"/>
            </a:xfrm>
            <a:prstGeom prst="straightConnector1">
              <a:avLst/>
            </a:prstGeom>
            <a:ln w="952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组合 45"/>
          <p:cNvGrpSpPr/>
          <p:nvPr>
            <p:custDataLst>
              <p:tags r:id="rId2"/>
            </p:custDataLst>
          </p:nvPr>
        </p:nvGrpSpPr>
        <p:grpSpPr>
          <a:xfrm>
            <a:off x="2817495" y="1985645"/>
            <a:ext cx="8834120" cy="1291590"/>
            <a:chOff x="6176388" y="1890700"/>
            <a:chExt cx="7871309" cy="1291590"/>
          </a:xfrm>
        </p:grpSpPr>
        <p:sp>
          <p:nvSpPr>
            <p:cNvPr id="47" name="椭圆 46"/>
            <p:cNvSpPr/>
            <p:nvPr>
              <p:custDataLst>
                <p:tags r:id="rId3"/>
              </p:custDataLst>
            </p:nvPr>
          </p:nvSpPr>
          <p:spPr>
            <a:xfrm>
              <a:off x="6176388" y="1998775"/>
              <a:ext cx="595086" cy="595086"/>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3200" dirty="0">
                  <a:latin typeface="Impact" panose="020B0806030902050204" pitchFamily="34" charset="0"/>
                  <a:ea typeface="汉仪细等线繁" panose="02010600000101010101" charset="-122"/>
                </a:rPr>
                <a:t>1</a:t>
              </a:r>
              <a:endParaRPr lang="en-US" altLang="zh-CN" sz="3200" dirty="0">
                <a:latin typeface="Impact" panose="020B0806030902050204" pitchFamily="34" charset="0"/>
                <a:ea typeface="汉仪细等线繁" panose="02010600000101010101" charset="-122"/>
              </a:endParaRPr>
            </a:p>
          </p:txBody>
        </p:sp>
        <p:sp>
          <p:nvSpPr>
            <p:cNvPr id="48" name="文本框 47"/>
            <p:cNvSpPr txBox="1"/>
            <p:nvPr>
              <p:custDataLst>
                <p:tags r:id="rId4"/>
              </p:custDataLst>
            </p:nvPr>
          </p:nvSpPr>
          <p:spPr>
            <a:xfrm>
              <a:off x="6829879" y="1890700"/>
              <a:ext cx="7217818" cy="1291590"/>
            </a:xfrm>
            <a:prstGeom prst="rect">
              <a:avLst/>
            </a:prstGeom>
            <a:noFill/>
          </p:spPr>
          <p:txBody>
            <a:bodyPr wrap="square" rtlCol="0">
              <a:spAutoFit/>
            </a:bodyPr>
            <a:lstStyle/>
            <a:p>
              <a:pPr>
                <a:lnSpc>
                  <a:spcPct val="130000"/>
                </a:lnSpc>
              </a:pPr>
              <a:r>
                <a:rPr lang="en-US" altLang="zh-CN" sz="2000" dirty="0">
                  <a:latin typeface="微软雅黑" panose="020B0503020204020204" pitchFamily="34" charset="-122"/>
                  <a:ea typeface="微软雅黑" panose="020B0503020204020204" pitchFamily="34" charset="-122"/>
                </a:rPr>
                <a:t>     </a:t>
              </a:r>
              <a:r>
                <a:rPr lang="zh-CN" altLang="en-US" sz="2000" dirty="0">
                  <a:solidFill>
                    <a:srgbClr val="C00000"/>
                  </a:solidFill>
                  <a:latin typeface="微软雅黑" panose="020B0503020204020204" pitchFamily="34" charset="-122"/>
                  <a:ea typeface="微软雅黑" panose="020B0503020204020204" pitchFamily="34" charset="-122"/>
                </a:rPr>
                <a:t>党员承诺践诺，每季度承诺</a:t>
              </a:r>
              <a:r>
                <a:rPr lang="en-US" altLang="zh-CN" sz="2000" dirty="0">
                  <a:solidFill>
                    <a:srgbClr val="C00000"/>
                  </a:solidFill>
                  <a:latin typeface="微软雅黑" panose="020B0503020204020204" pitchFamily="34" charset="-122"/>
                  <a:ea typeface="微软雅黑" panose="020B0503020204020204" pitchFamily="34" charset="-122"/>
                </a:rPr>
                <a:t>3</a:t>
              </a:r>
              <a:r>
                <a:rPr lang="zh-CN" altLang="en-US" sz="2000" dirty="0">
                  <a:solidFill>
                    <a:srgbClr val="C00000"/>
                  </a:solidFill>
                  <a:latin typeface="微软雅黑" panose="020B0503020204020204" pitchFamily="34" charset="-122"/>
                  <a:ea typeface="微软雅黑" panose="020B0503020204020204" pitchFamily="34" charset="-122"/>
                </a:rPr>
                <a:t>条（比如其中</a:t>
              </a:r>
              <a:r>
                <a:rPr lang="en-US" altLang="zh-CN" sz="2000" dirty="0">
                  <a:solidFill>
                    <a:srgbClr val="C00000"/>
                  </a:solidFill>
                  <a:latin typeface="微软雅黑" panose="020B0503020204020204" pitchFamily="34" charset="-122"/>
                  <a:ea typeface="微软雅黑" panose="020B0503020204020204" pitchFamily="34" charset="-122"/>
                </a:rPr>
                <a:t>1</a:t>
              </a:r>
              <a:r>
                <a:rPr lang="zh-CN" altLang="en-US" sz="2000" dirty="0">
                  <a:solidFill>
                    <a:srgbClr val="C00000"/>
                  </a:solidFill>
                  <a:latin typeface="微软雅黑" panose="020B0503020204020204" pitchFamily="34" charset="-122"/>
                  <a:ea typeface="微软雅黑" panose="020B0503020204020204" pitchFamily="34" charset="-122"/>
                </a:rPr>
                <a:t>条学习，</a:t>
              </a:r>
              <a:r>
                <a:rPr lang="en-US" altLang="zh-CN" sz="2000" dirty="0">
                  <a:solidFill>
                    <a:srgbClr val="C00000"/>
                  </a:solidFill>
                  <a:latin typeface="微软雅黑" panose="020B0503020204020204" pitchFamily="34" charset="-122"/>
                  <a:ea typeface="微软雅黑" panose="020B0503020204020204" pitchFamily="34" charset="-122"/>
                </a:rPr>
                <a:t>1</a:t>
              </a:r>
              <a:r>
                <a:rPr lang="zh-CN" altLang="en-US" sz="2000" dirty="0">
                  <a:solidFill>
                    <a:srgbClr val="C00000"/>
                  </a:solidFill>
                  <a:latin typeface="微软雅黑" panose="020B0503020204020204" pitchFamily="34" charset="-122"/>
                  <a:ea typeface="微软雅黑" panose="020B0503020204020204" pitchFamily="34" charset="-122"/>
                </a:rPr>
                <a:t>条纪律，</a:t>
              </a:r>
              <a:r>
                <a:rPr lang="en-US" altLang="zh-CN" sz="2000" dirty="0">
                  <a:solidFill>
                    <a:srgbClr val="C00000"/>
                  </a:solidFill>
                  <a:latin typeface="微软雅黑" panose="020B0503020204020204" pitchFamily="34" charset="-122"/>
                  <a:ea typeface="微软雅黑" panose="020B0503020204020204" pitchFamily="34" charset="-122"/>
                </a:rPr>
                <a:t>1</a:t>
              </a:r>
              <a:r>
                <a:rPr lang="zh-CN" altLang="en-US" sz="2000" dirty="0">
                  <a:solidFill>
                    <a:srgbClr val="C00000"/>
                  </a:solidFill>
                  <a:latin typeface="微软雅黑" panose="020B0503020204020204" pitchFamily="34" charset="-122"/>
                  <a:ea typeface="微软雅黑" panose="020B0503020204020204" pitchFamily="34" charset="-122"/>
                </a:rPr>
                <a:t>条工作具体业务即可），每季度末验证落实情况，</a:t>
              </a:r>
              <a:r>
                <a:rPr lang="zh-CN" altLang="en-US" sz="2000" dirty="0">
                  <a:solidFill>
                    <a:srgbClr val="C00000"/>
                  </a:solidFill>
                  <a:latin typeface="微软雅黑" panose="020B0503020204020204" pitchFamily="34" charset="-122"/>
                  <a:ea typeface="微软雅黑" panose="020B0503020204020204" pitchFamily="34" charset="-122"/>
                  <a:sym typeface="+mn-ea"/>
                </a:rPr>
                <a:t>需有方案</a:t>
              </a:r>
              <a:r>
                <a:rPr lang="zh-CN" altLang="en-US" sz="2000" dirty="0">
                  <a:solidFill>
                    <a:srgbClr val="C00000"/>
                  </a:solidFill>
                  <a:latin typeface="微软雅黑" panose="020B0503020204020204" pitchFamily="34" charset="-122"/>
                  <a:ea typeface="微软雅黑" panose="020B0503020204020204" pitchFamily="34" charset="-122"/>
                </a:rPr>
                <a:t>。（范例见后页）</a:t>
              </a:r>
              <a:endParaRPr lang="zh-CN" altLang="en-US" sz="2000" dirty="0">
                <a:solidFill>
                  <a:srgbClr val="C00000"/>
                </a:solidFill>
                <a:latin typeface="微软雅黑" panose="020B0503020204020204" pitchFamily="34" charset="-122"/>
                <a:ea typeface="微软雅黑" panose="020B0503020204020204" pitchFamily="34" charset="-122"/>
              </a:endParaRPr>
            </a:p>
          </p:txBody>
        </p:sp>
      </p:grpSp>
      <p:grpSp>
        <p:nvGrpSpPr>
          <p:cNvPr id="58" name="组合 57"/>
          <p:cNvGrpSpPr/>
          <p:nvPr>
            <p:custDataLst>
              <p:tags r:id="rId5"/>
            </p:custDataLst>
          </p:nvPr>
        </p:nvGrpSpPr>
        <p:grpSpPr>
          <a:xfrm>
            <a:off x="2817495" y="3964305"/>
            <a:ext cx="8778875" cy="1291590"/>
            <a:chOff x="6176388" y="5007290"/>
            <a:chExt cx="7820185" cy="1291590"/>
          </a:xfrm>
        </p:grpSpPr>
        <p:sp>
          <p:nvSpPr>
            <p:cNvPr id="59" name="椭圆 58"/>
            <p:cNvSpPr/>
            <p:nvPr>
              <p:custDataLst>
                <p:tags r:id="rId6"/>
              </p:custDataLst>
            </p:nvPr>
          </p:nvSpPr>
          <p:spPr>
            <a:xfrm>
              <a:off x="6176388" y="5361870"/>
              <a:ext cx="595086" cy="595086"/>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3200" dirty="0">
                  <a:latin typeface="Impact" panose="020B0806030902050204" pitchFamily="34" charset="0"/>
                  <a:ea typeface="汉仪细等线繁" panose="02010600000101010101" charset="-122"/>
                </a:rPr>
                <a:t>2</a:t>
              </a:r>
              <a:endParaRPr lang="en-US" altLang="zh-CN" sz="3200" dirty="0">
                <a:latin typeface="Impact" panose="020B0806030902050204" pitchFamily="34" charset="0"/>
                <a:ea typeface="汉仪细等线繁" panose="02010600000101010101" charset="-122"/>
              </a:endParaRPr>
            </a:p>
          </p:txBody>
        </p:sp>
        <p:sp>
          <p:nvSpPr>
            <p:cNvPr id="60" name="文本框 59"/>
            <p:cNvSpPr txBox="1"/>
            <p:nvPr>
              <p:custDataLst>
                <p:tags r:id="rId7"/>
              </p:custDataLst>
            </p:nvPr>
          </p:nvSpPr>
          <p:spPr>
            <a:xfrm>
              <a:off x="6838770" y="5007290"/>
              <a:ext cx="7157803" cy="1291590"/>
            </a:xfrm>
            <a:prstGeom prst="rect">
              <a:avLst/>
            </a:prstGeom>
            <a:noFill/>
          </p:spPr>
          <p:txBody>
            <a:bodyPr wrap="square" rtlCol="0">
              <a:spAutoFit/>
            </a:bodyPr>
            <a:lstStyle/>
            <a:p>
              <a:pPr>
                <a:lnSpc>
                  <a:spcPct val="130000"/>
                </a:lnSpc>
              </a:pPr>
              <a:r>
                <a:rPr lang="en-US" altLang="zh-CN" sz="2000" dirty="0">
                  <a:latin typeface="微软雅黑" panose="020B0503020204020204" pitchFamily="34" charset="-122"/>
                  <a:ea typeface="微软雅黑" panose="020B0503020204020204" pitchFamily="34" charset="-122"/>
                </a:rPr>
                <a:t>    </a:t>
              </a:r>
              <a:r>
                <a:rPr lang="zh-CN" altLang="en-US" sz="2000" dirty="0">
                  <a:solidFill>
                    <a:srgbClr val="C00000"/>
                  </a:solidFill>
                  <a:latin typeface="微软雅黑" panose="020B0503020204020204" pitchFamily="34" charset="-122"/>
                  <a:ea typeface="微软雅黑" panose="020B0503020204020204" pitchFamily="34" charset="-122"/>
                </a:rPr>
                <a:t>党员过政治生日，可集中开展，注意活动符合党中央规定的程序，要有重温入党誓词、回忆或分享故事、送礼物环节，可在党员大会组织，</a:t>
              </a:r>
              <a:r>
                <a:rPr lang="zh-CN" altLang="en-US" sz="2000" dirty="0">
                  <a:solidFill>
                    <a:srgbClr val="C00000"/>
                  </a:solidFill>
                  <a:latin typeface="微软雅黑" panose="020B0503020204020204" pitchFamily="34" charset="-122"/>
                  <a:ea typeface="微软雅黑" panose="020B0503020204020204" pitchFamily="34" charset="-122"/>
                  <a:sym typeface="+mn-ea"/>
                </a:rPr>
                <a:t>需有方案</a:t>
              </a:r>
              <a:r>
                <a:rPr lang="zh-CN" altLang="en-US" sz="2000" dirty="0">
                  <a:solidFill>
                    <a:srgbClr val="C00000"/>
                  </a:solidFill>
                  <a:latin typeface="微软雅黑" panose="020B0503020204020204" pitchFamily="34" charset="-122"/>
                  <a:ea typeface="微软雅黑" panose="020B0503020204020204" pitchFamily="34" charset="-122"/>
                </a:rPr>
                <a:t>。</a:t>
              </a:r>
              <a:endParaRPr lang="zh-CN" altLang="en-US" sz="2000" dirty="0">
                <a:solidFill>
                  <a:srgbClr val="C00000"/>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530860" y="2793365"/>
            <a:ext cx="1243330" cy="1304925"/>
            <a:chOff x="493940" y="1854851"/>
            <a:chExt cx="3511550" cy="3806825"/>
          </a:xfrm>
        </p:grpSpPr>
        <p:sp>
          <p:nvSpPr>
            <p:cNvPr id="6" name="5"/>
            <p:cNvSpPr>
              <a:spLocks noChangeArrowheads="1"/>
            </p:cNvSpPr>
            <p:nvPr/>
          </p:nvSpPr>
          <p:spPr bwMode="auto">
            <a:xfrm>
              <a:off x="1687740" y="3908017"/>
              <a:ext cx="560917" cy="559859"/>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5" dirty="0">
                <a:solidFill>
                  <a:schemeClr val="lt1"/>
                </a:solidFill>
                <a:latin typeface="汉仪细等线繁" panose="02010600000101010101" charset="-122"/>
                <a:sym typeface="汉仪细等线繁" panose="02010600000101010101" charset="-122"/>
              </a:endParaRPr>
            </a:p>
          </p:txBody>
        </p:sp>
        <p:grpSp>
          <p:nvGrpSpPr>
            <p:cNvPr id="7" name="1"/>
            <p:cNvGrpSpPr/>
            <p:nvPr/>
          </p:nvGrpSpPr>
          <p:grpSpPr bwMode="auto">
            <a:xfrm>
              <a:off x="1969257" y="1854851"/>
              <a:ext cx="2036233" cy="2334683"/>
              <a:chOff x="3879850" y="2675943"/>
              <a:chExt cx="3054350" cy="3502025"/>
            </a:xfrm>
            <a:solidFill>
              <a:srgbClr val="3D7351"/>
            </a:solidFill>
          </p:grpSpPr>
          <p:sp>
            <p:nvSpPr>
              <p:cNvPr id="11" name="4"/>
              <p:cNvSpPr/>
              <p:nvPr/>
            </p:nvSpPr>
            <p:spPr bwMode="auto">
              <a:xfrm>
                <a:off x="5710238" y="3528431"/>
                <a:ext cx="1223962" cy="644525"/>
              </a:xfrm>
              <a:custGeom>
                <a:avLst/>
                <a:gdLst>
                  <a:gd name="T0" fmla="*/ 344 w 771"/>
                  <a:gd name="T1" fmla="*/ 0 h 406"/>
                  <a:gd name="T2" fmla="*/ 771 w 771"/>
                  <a:gd name="T3" fmla="*/ 40 h 406"/>
                  <a:gd name="T4" fmla="*/ 274 w 771"/>
                  <a:gd name="T5" fmla="*/ 379 h 406"/>
                  <a:gd name="T6" fmla="*/ 0 w 771"/>
                  <a:gd name="T7" fmla="*/ 406 h 406"/>
                  <a:gd name="T8" fmla="*/ 344 w 771"/>
                  <a:gd name="T9" fmla="*/ 0 h 406"/>
                </a:gdLst>
                <a:ahLst/>
                <a:cxnLst>
                  <a:cxn ang="0">
                    <a:pos x="T0" y="T1"/>
                  </a:cxn>
                  <a:cxn ang="0">
                    <a:pos x="T2" y="T3"/>
                  </a:cxn>
                  <a:cxn ang="0">
                    <a:pos x="T4" y="T5"/>
                  </a:cxn>
                  <a:cxn ang="0">
                    <a:pos x="T6" y="T7"/>
                  </a:cxn>
                  <a:cxn ang="0">
                    <a:pos x="T8" y="T9"/>
                  </a:cxn>
                </a:cxnLst>
                <a:rect l="0" t="0" r="r" b="b"/>
                <a:pathLst>
                  <a:path w="771" h="406">
                    <a:moveTo>
                      <a:pt x="344" y="0"/>
                    </a:moveTo>
                    <a:lnTo>
                      <a:pt x="771" y="40"/>
                    </a:lnTo>
                    <a:lnTo>
                      <a:pt x="274" y="379"/>
                    </a:lnTo>
                    <a:lnTo>
                      <a:pt x="0" y="406"/>
                    </a:lnTo>
                    <a:lnTo>
                      <a:pt x="344" y="0"/>
                    </a:lnTo>
                    <a:close/>
                  </a:path>
                </a:pathLst>
              </a:cu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5" dirty="0">
                  <a:solidFill>
                    <a:schemeClr val="lt1"/>
                  </a:solidFill>
                  <a:latin typeface="汉仪细等线繁" panose="02010600000101010101" charset="-122"/>
                  <a:sym typeface="汉仪细等线繁" panose="02010600000101010101" charset="-122"/>
                </a:endParaRPr>
              </a:p>
            </p:txBody>
          </p:sp>
          <p:sp>
            <p:nvSpPr>
              <p:cNvPr id="12" name="1"/>
              <p:cNvSpPr/>
              <p:nvPr/>
            </p:nvSpPr>
            <p:spPr bwMode="auto">
              <a:xfrm>
                <a:off x="5414963" y="2675943"/>
                <a:ext cx="568325" cy="1322388"/>
              </a:xfrm>
              <a:custGeom>
                <a:avLst/>
                <a:gdLst>
                  <a:gd name="T0" fmla="*/ 358 w 358"/>
                  <a:gd name="T1" fmla="*/ 400 h 833"/>
                  <a:gd name="T2" fmla="*/ 226 w 358"/>
                  <a:gd name="T3" fmla="*/ 0 h 833"/>
                  <a:gd name="T4" fmla="*/ 0 w 358"/>
                  <a:gd name="T5" fmla="*/ 556 h 833"/>
                  <a:gd name="T6" fmla="*/ 35 w 358"/>
                  <a:gd name="T7" fmla="*/ 833 h 833"/>
                  <a:gd name="T8" fmla="*/ 358 w 358"/>
                  <a:gd name="T9" fmla="*/ 400 h 833"/>
                </a:gdLst>
                <a:ahLst/>
                <a:cxnLst>
                  <a:cxn ang="0">
                    <a:pos x="T0" y="T1"/>
                  </a:cxn>
                  <a:cxn ang="0">
                    <a:pos x="T2" y="T3"/>
                  </a:cxn>
                  <a:cxn ang="0">
                    <a:pos x="T4" y="T5"/>
                  </a:cxn>
                  <a:cxn ang="0">
                    <a:pos x="T6" y="T7"/>
                  </a:cxn>
                  <a:cxn ang="0">
                    <a:pos x="T8" y="T9"/>
                  </a:cxn>
                </a:cxnLst>
                <a:rect l="0" t="0" r="r" b="b"/>
                <a:pathLst>
                  <a:path w="358" h="833">
                    <a:moveTo>
                      <a:pt x="358" y="400"/>
                    </a:moveTo>
                    <a:lnTo>
                      <a:pt x="226" y="0"/>
                    </a:lnTo>
                    <a:lnTo>
                      <a:pt x="0" y="556"/>
                    </a:lnTo>
                    <a:lnTo>
                      <a:pt x="35" y="833"/>
                    </a:lnTo>
                    <a:lnTo>
                      <a:pt x="358" y="400"/>
                    </a:lnTo>
                    <a:close/>
                  </a:path>
                </a:pathLst>
              </a:cu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5" dirty="0">
                  <a:solidFill>
                    <a:schemeClr val="lt1"/>
                  </a:solidFill>
                  <a:latin typeface="汉仪细等线繁" panose="02010600000101010101" charset="-122"/>
                  <a:sym typeface="汉仪细等线繁" panose="02010600000101010101" charset="-122"/>
                </a:endParaRPr>
              </a:p>
            </p:txBody>
          </p:sp>
          <p:sp>
            <p:nvSpPr>
              <p:cNvPr id="13" name="3"/>
              <p:cNvSpPr/>
              <p:nvPr/>
            </p:nvSpPr>
            <p:spPr bwMode="auto">
              <a:xfrm>
                <a:off x="3879850" y="3149018"/>
                <a:ext cx="2503488" cy="3028950"/>
              </a:xfrm>
              <a:custGeom>
                <a:avLst/>
                <a:gdLst>
                  <a:gd name="T0" fmla="*/ 0 w 1577"/>
                  <a:gd name="T1" fmla="*/ 1908 h 1908"/>
                  <a:gd name="T2" fmla="*/ 239 w 1577"/>
                  <a:gd name="T3" fmla="*/ 1443 h 1908"/>
                  <a:gd name="T4" fmla="*/ 264 w 1577"/>
                  <a:gd name="T5" fmla="*/ 1523 h 1908"/>
                  <a:gd name="T6" fmla="*/ 1387 w 1577"/>
                  <a:gd name="T7" fmla="*/ 0 h 1908"/>
                  <a:gd name="T8" fmla="*/ 1577 w 1577"/>
                  <a:gd name="T9" fmla="*/ 161 h 1908"/>
                  <a:gd name="T10" fmla="*/ 341 w 1577"/>
                  <a:gd name="T11" fmla="*/ 1588 h 1908"/>
                  <a:gd name="T12" fmla="*/ 422 w 1577"/>
                  <a:gd name="T13" fmla="*/ 1601 h 1908"/>
                  <a:gd name="T14" fmla="*/ 0 w 1577"/>
                  <a:gd name="T15" fmla="*/ 1908 h 19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7" h="1908">
                    <a:moveTo>
                      <a:pt x="0" y="1908"/>
                    </a:moveTo>
                    <a:lnTo>
                      <a:pt x="239" y="1443"/>
                    </a:lnTo>
                    <a:lnTo>
                      <a:pt x="264" y="1523"/>
                    </a:lnTo>
                    <a:lnTo>
                      <a:pt x="1387" y="0"/>
                    </a:lnTo>
                    <a:lnTo>
                      <a:pt x="1577" y="161"/>
                    </a:lnTo>
                    <a:lnTo>
                      <a:pt x="341" y="1588"/>
                    </a:lnTo>
                    <a:lnTo>
                      <a:pt x="422" y="1601"/>
                    </a:lnTo>
                    <a:lnTo>
                      <a:pt x="0" y="1908"/>
                    </a:lnTo>
                    <a:close/>
                  </a:path>
                </a:pathLst>
              </a:cu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5" dirty="0">
                  <a:solidFill>
                    <a:schemeClr val="lt1"/>
                  </a:solidFill>
                  <a:latin typeface="汉仪细等线繁" panose="02010600000101010101" charset="-122"/>
                  <a:sym typeface="汉仪细等线繁" panose="02010600000101010101" charset="-122"/>
                </a:endParaRPr>
              </a:p>
            </p:txBody>
          </p:sp>
        </p:grpSp>
        <p:sp>
          <p:nvSpPr>
            <p:cNvPr id="8" name="12"/>
            <p:cNvSpPr/>
            <p:nvPr/>
          </p:nvSpPr>
          <p:spPr bwMode="auto">
            <a:xfrm>
              <a:off x="1258057" y="3478334"/>
              <a:ext cx="1422400" cy="1421342"/>
            </a:xfrm>
            <a:custGeom>
              <a:avLst/>
              <a:gdLst>
                <a:gd name="T0" fmla="*/ 250 w 500"/>
                <a:gd name="T1" fmla="*/ 500 h 500"/>
                <a:gd name="T2" fmla="*/ 0 w 500"/>
                <a:gd name="T3" fmla="*/ 250 h 500"/>
                <a:gd name="T4" fmla="*/ 250 w 500"/>
                <a:gd name="T5" fmla="*/ 0 h 500"/>
                <a:gd name="T6" fmla="*/ 348 w 500"/>
                <a:gd name="T7" fmla="*/ 20 h 500"/>
                <a:gd name="T8" fmla="*/ 311 w 500"/>
                <a:gd name="T9" fmla="*/ 75 h 500"/>
                <a:gd name="T10" fmla="*/ 250 w 500"/>
                <a:gd name="T11" fmla="*/ 64 h 500"/>
                <a:gd name="T12" fmla="*/ 64 w 500"/>
                <a:gd name="T13" fmla="*/ 250 h 500"/>
                <a:gd name="T14" fmla="*/ 250 w 500"/>
                <a:gd name="T15" fmla="*/ 435 h 500"/>
                <a:gd name="T16" fmla="*/ 435 w 500"/>
                <a:gd name="T17" fmla="*/ 250 h 500"/>
                <a:gd name="T18" fmla="*/ 414 w 500"/>
                <a:gd name="T19" fmla="*/ 164 h 500"/>
                <a:gd name="T20" fmla="*/ 460 w 500"/>
                <a:gd name="T21" fmla="*/ 114 h 500"/>
                <a:gd name="T22" fmla="*/ 500 w 500"/>
                <a:gd name="T23" fmla="*/ 250 h 500"/>
                <a:gd name="T24" fmla="*/ 250 w 500"/>
                <a:gd name="T25" fmla="*/ 50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0" h="500">
                  <a:moveTo>
                    <a:pt x="250" y="500"/>
                  </a:moveTo>
                  <a:cubicBezTo>
                    <a:pt x="112" y="500"/>
                    <a:pt x="0" y="388"/>
                    <a:pt x="0" y="250"/>
                  </a:cubicBezTo>
                  <a:cubicBezTo>
                    <a:pt x="0" y="112"/>
                    <a:pt x="112" y="0"/>
                    <a:pt x="250" y="0"/>
                  </a:cubicBezTo>
                  <a:cubicBezTo>
                    <a:pt x="285" y="0"/>
                    <a:pt x="318" y="7"/>
                    <a:pt x="348" y="20"/>
                  </a:cubicBezTo>
                  <a:cubicBezTo>
                    <a:pt x="311" y="75"/>
                    <a:pt x="311" y="75"/>
                    <a:pt x="311" y="75"/>
                  </a:cubicBezTo>
                  <a:cubicBezTo>
                    <a:pt x="291" y="68"/>
                    <a:pt x="271" y="64"/>
                    <a:pt x="250" y="64"/>
                  </a:cubicBezTo>
                  <a:cubicBezTo>
                    <a:pt x="147" y="64"/>
                    <a:pt x="64" y="147"/>
                    <a:pt x="64" y="250"/>
                  </a:cubicBezTo>
                  <a:cubicBezTo>
                    <a:pt x="64" y="352"/>
                    <a:pt x="147" y="435"/>
                    <a:pt x="250" y="435"/>
                  </a:cubicBezTo>
                  <a:cubicBezTo>
                    <a:pt x="352" y="435"/>
                    <a:pt x="435" y="352"/>
                    <a:pt x="435" y="250"/>
                  </a:cubicBezTo>
                  <a:cubicBezTo>
                    <a:pt x="435" y="219"/>
                    <a:pt x="427" y="189"/>
                    <a:pt x="414" y="164"/>
                  </a:cubicBezTo>
                  <a:cubicBezTo>
                    <a:pt x="460" y="114"/>
                    <a:pt x="460" y="114"/>
                    <a:pt x="460" y="114"/>
                  </a:cubicBezTo>
                  <a:cubicBezTo>
                    <a:pt x="485" y="153"/>
                    <a:pt x="500" y="200"/>
                    <a:pt x="500" y="250"/>
                  </a:cubicBezTo>
                  <a:cubicBezTo>
                    <a:pt x="500" y="388"/>
                    <a:pt x="388" y="500"/>
                    <a:pt x="250" y="500"/>
                  </a:cubicBezTo>
                  <a:close/>
                </a:path>
              </a:pathLst>
            </a:cu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5" dirty="0">
                <a:solidFill>
                  <a:schemeClr val="lt1"/>
                </a:solidFill>
                <a:latin typeface="汉仪细等线繁" panose="02010600000101010101" charset="-122"/>
                <a:sym typeface="汉仪细等线繁" panose="02010600000101010101" charset="-122"/>
              </a:endParaRPr>
            </a:p>
          </p:txBody>
        </p:sp>
        <p:sp>
          <p:nvSpPr>
            <p:cNvPr id="9" name="9"/>
            <p:cNvSpPr/>
            <p:nvPr/>
          </p:nvSpPr>
          <p:spPr bwMode="auto">
            <a:xfrm>
              <a:off x="880232" y="3100509"/>
              <a:ext cx="2175933" cy="2174875"/>
            </a:xfrm>
            <a:custGeom>
              <a:avLst/>
              <a:gdLst>
                <a:gd name="T0" fmla="*/ 383 w 765"/>
                <a:gd name="T1" fmla="*/ 765 h 765"/>
                <a:gd name="T2" fmla="*/ 0 w 765"/>
                <a:gd name="T3" fmla="*/ 383 h 765"/>
                <a:gd name="T4" fmla="*/ 383 w 765"/>
                <a:gd name="T5" fmla="*/ 0 h 765"/>
                <a:gd name="T6" fmla="*/ 562 w 765"/>
                <a:gd name="T7" fmla="*/ 45 h 765"/>
                <a:gd name="T8" fmla="*/ 529 w 765"/>
                <a:gd name="T9" fmla="*/ 93 h 765"/>
                <a:gd name="T10" fmla="*/ 383 w 765"/>
                <a:gd name="T11" fmla="*/ 58 h 765"/>
                <a:gd name="T12" fmla="*/ 153 w 765"/>
                <a:gd name="T13" fmla="*/ 153 h 765"/>
                <a:gd name="T14" fmla="*/ 58 w 765"/>
                <a:gd name="T15" fmla="*/ 383 h 765"/>
                <a:gd name="T16" fmla="*/ 153 w 765"/>
                <a:gd name="T17" fmla="*/ 612 h 765"/>
                <a:gd name="T18" fmla="*/ 383 w 765"/>
                <a:gd name="T19" fmla="*/ 707 h 765"/>
                <a:gd name="T20" fmla="*/ 612 w 765"/>
                <a:gd name="T21" fmla="*/ 612 h 765"/>
                <a:gd name="T22" fmla="*/ 707 w 765"/>
                <a:gd name="T23" fmla="*/ 383 h 765"/>
                <a:gd name="T24" fmla="*/ 640 w 765"/>
                <a:gd name="T25" fmla="*/ 186 h 765"/>
                <a:gd name="T26" fmla="*/ 680 w 765"/>
                <a:gd name="T27" fmla="*/ 143 h 765"/>
                <a:gd name="T28" fmla="*/ 765 w 765"/>
                <a:gd name="T29" fmla="*/ 383 h 765"/>
                <a:gd name="T30" fmla="*/ 383 w 765"/>
                <a:gd name="T31" fmla="*/ 765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5" h="765">
                  <a:moveTo>
                    <a:pt x="383" y="765"/>
                  </a:moveTo>
                  <a:cubicBezTo>
                    <a:pt x="171" y="765"/>
                    <a:pt x="0" y="594"/>
                    <a:pt x="0" y="383"/>
                  </a:cubicBezTo>
                  <a:cubicBezTo>
                    <a:pt x="0" y="171"/>
                    <a:pt x="171" y="0"/>
                    <a:pt x="383" y="0"/>
                  </a:cubicBezTo>
                  <a:cubicBezTo>
                    <a:pt x="447" y="0"/>
                    <a:pt x="508" y="16"/>
                    <a:pt x="562" y="45"/>
                  </a:cubicBezTo>
                  <a:cubicBezTo>
                    <a:pt x="529" y="93"/>
                    <a:pt x="529" y="93"/>
                    <a:pt x="529" y="93"/>
                  </a:cubicBezTo>
                  <a:cubicBezTo>
                    <a:pt x="485" y="71"/>
                    <a:pt x="435" y="58"/>
                    <a:pt x="383" y="58"/>
                  </a:cubicBezTo>
                  <a:cubicBezTo>
                    <a:pt x="293" y="59"/>
                    <a:pt x="212" y="95"/>
                    <a:pt x="153" y="153"/>
                  </a:cubicBezTo>
                  <a:cubicBezTo>
                    <a:pt x="95" y="212"/>
                    <a:pt x="59" y="293"/>
                    <a:pt x="58" y="383"/>
                  </a:cubicBezTo>
                  <a:cubicBezTo>
                    <a:pt x="59" y="472"/>
                    <a:pt x="95" y="553"/>
                    <a:pt x="153" y="612"/>
                  </a:cubicBezTo>
                  <a:cubicBezTo>
                    <a:pt x="212" y="671"/>
                    <a:pt x="293" y="707"/>
                    <a:pt x="383" y="707"/>
                  </a:cubicBezTo>
                  <a:cubicBezTo>
                    <a:pt x="472" y="707"/>
                    <a:pt x="553" y="671"/>
                    <a:pt x="612" y="612"/>
                  </a:cubicBezTo>
                  <a:cubicBezTo>
                    <a:pt x="671" y="553"/>
                    <a:pt x="707" y="472"/>
                    <a:pt x="707" y="383"/>
                  </a:cubicBezTo>
                  <a:cubicBezTo>
                    <a:pt x="707" y="309"/>
                    <a:pt x="682" y="240"/>
                    <a:pt x="640" y="186"/>
                  </a:cubicBezTo>
                  <a:cubicBezTo>
                    <a:pt x="680" y="143"/>
                    <a:pt x="680" y="143"/>
                    <a:pt x="680" y="143"/>
                  </a:cubicBezTo>
                  <a:cubicBezTo>
                    <a:pt x="733" y="208"/>
                    <a:pt x="765" y="292"/>
                    <a:pt x="765" y="383"/>
                  </a:cubicBezTo>
                  <a:cubicBezTo>
                    <a:pt x="765" y="594"/>
                    <a:pt x="594" y="765"/>
                    <a:pt x="383" y="765"/>
                  </a:cubicBezTo>
                  <a:close/>
                </a:path>
              </a:pathLst>
            </a:cu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5" dirty="0">
                <a:solidFill>
                  <a:schemeClr val="lt1"/>
                </a:solidFill>
                <a:latin typeface="汉仪细等线繁" panose="02010600000101010101" charset="-122"/>
                <a:sym typeface="汉仪细等线繁" panose="02010600000101010101" charset="-122"/>
              </a:endParaRPr>
            </a:p>
          </p:txBody>
        </p:sp>
        <p:sp>
          <p:nvSpPr>
            <p:cNvPr id="10" name="8"/>
            <p:cNvSpPr/>
            <p:nvPr/>
          </p:nvSpPr>
          <p:spPr bwMode="auto">
            <a:xfrm>
              <a:off x="493940" y="2713159"/>
              <a:ext cx="2951692" cy="2948517"/>
            </a:xfrm>
            <a:custGeom>
              <a:avLst/>
              <a:gdLst>
                <a:gd name="T0" fmla="*/ 519 w 1038"/>
                <a:gd name="T1" fmla="*/ 0 h 1037"/>
                <a:gd name="T2" fmla="*/ 775 w 1038"/>
                <a:gd name="T3" fmla="*/ 68 h 1037"/>
                <a:gd name="T4" fmla="*/ 740 w 1038"/>
                <a:gd name="T5" fmla="*/ 119 h 1037"/>
                <a:gd name="T6" fmla="*/ 519 w 1038"/>
                <a:gd name="T7" fmla="*/ 62 h 1037"/>
                <a:gd name="T8" fmla="*/ 196 w 1038"/>
                <a:gd name="T9" fmla="*/ 196 h 1037"/>
                <a:gd name="T10" fmla="*/ 62 w 1038"/>
                <a:gd name="T11" fmla="*/ 519 h 1037"/>
                <a:gd name="T12" fmla="*/ 196 w 1038"/>
                <a:gd name="T13" fmla="*/ 842 h 1037"/>
                <a:gd name="T14" fmla="*/ 519 w 1038"/>
                <a:gd name="T15" fmla="*/ 976 h 1037"/>
                <a:gd name="T16" fmla="*/ 842 w 1038"/>
                <a:gd name="T17" fmla="*/ 842 h 1037"/>
                <a:gd name="T18" fmla="*/ 976 w 1038"/>
                <a:gd name="T19" fmla="*/ 519 h 1037"/>
                <a:gd name="T20" fmla="*/ 867 w 1038"/>
                <a:gd name="T21" fmla="*/ 224 h 1037"/>
                <a:gd name="T22" fmla="*/ 910 w 1038"/>
                <a:gd name="T23" fmla="*/ 178 h 1037"/>
                <a:gd name="T24" fmla="*/ 1038 w 1038"/>
                <a:gd name="T25" fmla="*/ 519 h 1037"/>
                <a:gd name="T26" fmla="*/ 519 w 1038"/>
                <a:gd name="T27" fmla="*/ 1037 h 1037"/>
                <a:gd name="T28" fmla="*/ 0 w 1038"/>
                <a:gd name="T29" fmla="*/ 519 h 1037"/>
                <a:gd name="T30" fmla="*/ 519 w 1038"/>
                <a:gd name="T31" fmla="*/ 0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8" h="1037">
                  <a:moveTo>
                    <a:pt x="519" y="0"/>
                  </a:moveTo>
                  <a:cubicBezTo>
                    <a:pt x="612" y="0"/>
                    <a:pt x="700" y="25"/>
                    <a:pt x="775" y="68"/>
                  </a:cubicBezTo>
                  <a:cubicBezTo>
                    <a:pt x="740" y="119"/>
                    <a:pt x="740" y="119"/>
                    <a:pt x="740" y="119"/>
                  </a:cubicBezTo>
                  <a:cubicBezTo>
                    <a:pt x="675" y="83"/>
                    <a:pt x="599" y="62"/>
                    <a:pt x="519" y="62"/>
                  </a:cubicBezTo>
                  <a:cubicBezTo>
                    <a:pt x="392" y="62"/>
                    <a:pt x="278" y="113"/>
                    <a:pt x="196" y="196"/>
                  </a:cubicBezTo>
                  <a:cubicBezTo>
                    <a:pt x="113" y="278"/>
                    <a:pt x="62" y="392"/>
                    <a:pt x="62" y="519"/>
                  </a:cubicBezTo>
                  <a:cubicBezTo>
                    <a:pt x="62" y="645"/>
                    <a:pt x="113" y="759"/>
                    <a:pt x="196" y="842"/>
                  </a:cubicBezTo>
                  <a:cubicBezTo>
                    <a:pt x="278" y="925"/>
                    <a:pt x="392" y="976"/>
                    <a:pt x="519" y="976"/>
                  </a:cubicBezTo>
                  <a:cubicBezTo>
                    <a:pt x="645" y="976"/>
                    <a:pt x="759" y="925"/>
                    <a:pt x="842" y="842"/>
                  </a:cubicBezTo>
                  <a:cubicBezTo>
                    <a:pt x="925" y="759"/>
                    <a:pt x="976" y="645"/>
                    <a:pt x="976" y="519"/>
                  </a:cubicBezTo>
                  <a:cubicBezTo>
                    <a:pt x="976" y="406"/>
                    <a:pt x="935" y="303"/>
                    <a:pt x="867" y="224"/>
                  </a:cubicBezTo>
                  <a:cubicBezTo>
                    <a:pt x="910" y="178"/>
                    <a:pt x="910" y="178"/>
                    <a:pt x="910" y="178"/>
                  </a:cubicBezTo>
                  <a:cubicBezTo>
                    <a:pt x="989" y="269"/>
                    <a:pt x="1037" y="388"/>
                    <a:pt x="1038" y="519"/>
                  </a:cubicBezTo>
                  <a:cubicBezTo>
                    <a:pt x="1037" y="805"/>
                    <a:pt x="805" y="1037"/>
                    <a:pt x="519" y="1037"/>
                  </a:cubicBezTo>
                  <a:cubicBezTo>
                    <a:pt x="232" y="1037"/>
                    <a:pt x="0" y="805"/>
                    <a:pt x="0" y="519"/>
                  </a:cubicBezTo>
                  <a:cubicBezTo>
                    <a:pt x="0" y="232"/>
                    <a:pt x="232" y="0"/>
                    <a:pt x="519" y="0"/>
                  </a:cubicBezTo>
                  <a:close/>
                </a:path>
              </a:pathLst>
            </a:cu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5" dirty="0">
                <a:solidFill>
                  <a:schemeClr val="lt1"/>
                </a:solidFill>
                <a:latin typeface="汉仪细等线繁" panose="02010600000101010101" charset="-122"/>
                <a:sym typeface="汉仪细等线繁" panose="02010600000101010101" charset="-122"/>
              </a:endParaRPr>
            </a:p>
          </p:txBody>
        </p:sp>
      </p:grpSp>
      <p:sp>
        <p:nvSpPr>
          <p:cNvPr id="5" name="文本框 4"/>
          <p:cNvSpPr txBox="1"/>
          <p:nvPr/>
        </p:nvSpPr>
        <p:spPr>
          <a:xfrm>
            <a:off x="1151890" y="5719445"/>
            <a:ext cx="10592435" cy="583565"/>
          </a:xfrm>
          <a:prstGeom prst="rect">
            <a:avLst/>
          </a:prstGeom>
          <a:noFill/>
          <a:ln w="9525" cap="flat" cmpd="sng">
            <a:solidFill>
              <a:schemeClr val="tx1"/>
            </a:solidFill>
            <a:prstDash val="dashDot"/>
            <a:round/>
            <a:headEnd type="none" w="med" len="med"/>
            <a:tailEnd type="none" w="med" len="med"/>
          </a:ln>
        </p:spPr>
        <p:txBody>
          <a:bodyPr wrap="square" anchor="t">
            <a:spAutoFit/>
          </a:bodyPr>
          <a:lstStyle/>
          <a:p>
            <a:r>
              <a:rPr lang="zh-CN" altLang="zh-CN" sz="1600">
                <a:solidFill>
                  <a:srgbClr val="C00000"/>
                </a:solidFill>
                <a:latin typeface="黑体" panose="02010609060101010101" charset="-122"/>
                <a:ea typeface="黑体" panose="02010609060101010101" charset="-122"/>
              </a:rPr>
              <a:t>知识点：</a:t>
            </a:r>
            <a:r>
              <a:rPr lang="en-US" altLang="zh-CN" sz="1600">
                <a:solidFill>
                  <a:srgbClr val="C00000"/>
                </a:solidFill>
                <a:latin typeface="黑体" panose="02010609060101010101" charset="-122"/>
                <a:ea typeface="黑体" panose="02010609060101010101" charset="-122"/>
              </a:rPr>
              <a:t>1.</a:t>
            </a:r>
            <a:r>
              <a:rPr lang="zh-CN" altLang="zh-CN" sz="1600">
                <a:solidFill>
                  <a:srgbClr val="C00000"/>
                </a:solidFill>
                <a:latin typeface="黑体" panose="02010609060101010101" charset="-122"/>
                <a:ea typeface="黑体" panose="02010609060101010101" charset="-122"/>
              </a:rPr>
              <a:t>政治生日即党员入党时间，也就是成为预备党员时间。</a:t>
            </a:r>
            <a:endParaRPr lang="zh-CN" altLang="zh-CN" sz="1600">
              <a:solidFill>
                <a:srgbClr val="C00000"/>
              </a:solidFill>
              <a:latin typeface="黑体" panose="02010609060101010101" charset="-122"/>
              <a:ea typeface="黑体" panose="02010609060101010101" charset="-122"/>
            </a:endParaRPr>
          </a:p>
          <a:p>
            <a:r>
              <a:rPr lang="en-US" altLang="zh-CN" sz="1600">
                <a:solidFill>
                  <a:srgbClr val="C00000"/>
                </a:solidFill>
                <a:latin typeface="黑体" panose="02010609060101010101" charset="-122"/>
                <a:ea typeface="黑体" panose="02010609060101010101" charset="-122"/>
              </a:rPr>
              <a:t>        2.</a:t>
            </a:r>
            <a:r>
              <a:rPr lang="zh-CN" altLang="en-US" sz="1600">
                <a:solidFill>
                  <a:srgbClr val="C00000"/>
                </a:solidFill>
                <a:latin typeface="黑体" panose="02010609060101010101" charset="-122"/>
                <a:ea typeface="黑体" panose="02010609060101010101" charset="-122"/>
              </a:rPr>
              <a:t>区分党龄和党籍：党龄从正式党员算起，党籍从成为预备党员之日取得。</a:t>
            </a:r>
            <a:endParaRPr lang="zh-CN" altLang="en-US" sz="1600">
              <a:solidFill>
                <a:srgbClr val="C00000"/>
              </a:solidFill>
              <a:latin typeface="黑体" panose="02010609060101010101" charset="-122"/>
              <a:ea typeface="黑体" panose="02010609060101010101" charset="-122"/>
            </a:endParaRPr>
          </a:p>
        </p:txBody>
      </p:sp>
      <p:cxnSp>
        <p:nvCxnSpPr>
          <p:cNvPr id="18" name="1"/>
          <p:cNvCxnSpPr/>
          <p:nvPr/>
        </p:nvCxnSpPr>
        <p:spPr bwMode="auto">
          <a:xfrm>
            <a:off x="2180650" y="4592314"/>
            <a:ext cx="354905" cy="0"/>
          </a:xfrm>
          <a:prstGeom prst="straightConnector1">
            <a:avLst/>
          </a:prstGeom>
          <a:ln w="952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文本框 2"/>
          <p:cNvSpPr txBox="1"/>
          <p:nvPr>
            <p:custDataLst>
              <p:tags r:id="rId8"/>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阵地建设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活动</a:t>
            </a:r>
            <a:r>
              <a:rPr lang="zh-CN" altLang="en-US" spc="300" dirty="0">
                <a:solidFill>
                  <a:schemeClr val="bg1"/>
                </a:solidFill>
                <a:latin typeface="微软雅黑" panose="020B0503020204020204" pitchFamily="34" charset="-122"/>
                <a:ea typeface="微软雅黑" panose="020B0503020204020204" pitchFamily="34" charset="-122"/>
              </a:rPr>
              <a:t>开展</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32" name="文本框 31"/>
          <p:cNvSpPr txBox="1"/>
          <p:nvPr/>
        </p:nvSpPr>
        <p:spPr>
          <a:xfrm>
            <a:off x="1124585" y="638175"/>
            <a:ext cx="56629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b="0" spc="300" dirty="0">
                <a:solidFill>
                  <a:srgbClr val="E61817"/>
                </a:solidFill>
                <a:latin typeface="方正小标宋_GBK" panose="03000509000000000000" charset="-122"/>
                <a:ea typeface="方正小标宋_GBK" panose="03000509000000000000" charset="-122"/>
                <a:sym typeface="+mn-ea"/>
              </a:rPr>
              <a:t>党员过政治生日可参考的形式内容</a:t>
            </a:r>
            <a:endParaRPr lang="zh-CN" altLang="en-US" b="0" spc="300" dirty="0">
              <a:solidFill>
                <a:srgbClr val="E61817"/>
              </a:solidFill>
              <a:latin typeface="方正小标宋_GBK" panose="03000509000000000000" charset="-122"/>
              <a:ea typeface="方正小标宋_GBK" panose="03000509000000000000" charset="-122"/>
              <a:sym typeface="+mn-ea"/>
            </a:endParaRPr>
          </a:p>
        </p:txBody>
      </p:sp>
      <p:sp>
        <p:nvSpPr>
          <p:cNvPr id="60" name="文本框 59"/>
          <p:cNvSpPr txBox="1"/>
          <p:nvPr/>
        </p:nvSpPr>
        <p:spPr>
          <a:xfrm>
            <a:off x="593725" y="1160780"/>
            <a:ext cx="11097895" cy="3688080"/>
          </a:xfrm>
          <a:prstGeom prst="rect">
            <a:avLst/>
          </a:prstGeom>
          <a:noFill/>
        </p:spPr>
        <p:txBody>
          <a:bodyPr wrap="square" rtlCol="0">
            <a:spAutoFit/>
          </a:bodyPr>
          <a:p>
            <a:pPr algn="just">
              <a:lnSpc>
                <a:spcPct val="130000"/>
              </a:lnSpc>
            </a:pPr>
            <a:r>
              <a:rPr lang="en-US" altLang="zh-CN" dirty="0">
                <a:latin typeface="微软雅黑" panose="020B0503020204020204" pitchFamily="34" charset="-122"/>
                <a:ea typeface="微软雅黑" panose="020B0503020204020204" pitchFamily="34" charset="-122"/>
              </a:rPr>
              <a:t>      1.</a:t>
            </a:r>
            <a:r>
              <a:rPr lang="zh-CN" altLang="en-US" dirty="0">
                <a:latin typeface="微软雅黑" panose="020B0503020204020204" pitchFamily="34" charset="-122"/>
                <a:ea typeface="微软雅黑" panose="020B0503020204020204" pitchFamily="34" charset="-122"/>
              </a:rPr>
              <a:t>发送祝福信息。如：</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今天是您的政治生日，××××年××月××日，您光荣加入了中国共产党。在这神圣的日子里，希望您时刻牢记自己是一名共产党员，践行入党誓词，不负党的重任，永葆共产党员的先进本色！</a:t>
            </a:r>
            <a:endParaRPr lang="zh-CN" altLang="en-US" dirty="0">
              <a:latin typeface="微软雅黑" panose="020B0503020204020204" pitchFamily="34" charset="-122"/>
              <a:ea typeface="微软雅黑" panose="020B0503020204020204" pitchFamily="34" charset="-122"/>
            </a:endParaRPr>
          </a:p>
          <a:p>
            <a:pPr algn="just">
              <a:lnSpc>
                <a:spcPct val="130000"/>
              </a:lnSpc>
            </a:pPr>
            <a:r>
              <a:rPr lang="en-US" altLang="zh-CN" dirty="0">
                <a:latin typeface="微软雅黑" panose="020B0503020204020204" pitchFamily="34" charset="-122"/>
                <a:ea typeface="微软雅黑" panose="020B0503020204020204" pitchFamily="34" charset="-122"/>
              </a:rPr>
              <a:t>      2.</a:t>
            </a:r>
            <a:r>
              <a:rPr lang="zh-CN" altLang="en-US" dirty="0">
                <a:latin typeface="微软雅黑" panose="020B0503020204020204" pitchFamily="34" charset="-122"/>
                <a:ea typeface="微软雅黑" panose="020B0503020204020204" pitchFamily="34" charset="-122"/>
              </a:rPr>
              <a:t>赠送贺卡和礼物。以党支部的名义向过政治生日的党员赠送生日贺卡和生日礼物（一般以党建理论书籍、学习笔记本为主）。贺卡建议寄语由支部书记亲笔书写。</a:t>
            </a:r>
            <a:endParaRPr lang="zh-CN" altLang="en-US" dirty="0">
              <a:latin typeface="微软雅黑" panose="020B0503020204020204" pitchFamily="34" charset="-122"/>
              <a:ea typeface="微软雅黑" panose="020B0503020204020204" pitchFamily="34" charset="-122"/>
            </a:endParaRPr>
          </a:p>
          <a:p>
            <a:pPr algn="just">
              <a:lnSpc>
                <a:spcPct val="130000"/>
              </a:lnSpc>
            </a:pPr>
            <a:r>
              <a:rPr lang="en-US" altLang="zh-CN" dirty="0">
                <a:latin typeface="微软雅黑" panose="020B0503020204020204" pitchFamily="34" charset="-122"/>
                <a:ea typeface="微软雅黑" panose="020B0503020204020204" pitchFamily="34" charset="-122"/>
              </a:rPr>
              <a:t>      3.</a:t>
            </a:r>
            <a:r>
              <a:rPr lang="zh-CN" altLang="en-US" dirty="0">
                <a:latin typeface="微软雅黑" panose="020B0503020204020204" pitchFamily="34" charset="-122"/>
                <a:ea typeface="微软雅黑" panose="020B0503020204020204" pitchFamily="34" charset="-122"/>
              </a:rPr>
              <a:t>重温入党誓词。只一人过生日时，由过</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政治生日</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的同志领誓。集体过生日时，可有支部书记领誓。</a:t>
            </a:r>
            <a:endParaRPr lang="zh-CN" altLang="en-US" dirty="0">
              <a:latin typeface="微软雅黑" panose="020B0503020204020204" pitchFamily="34" charset="-122"/>
              <a:ea typeface="微软雅黑" panose="020B0503020204020204" pitchFamily="34" charset="-122"/>
            </a:endParaRPr>
          </a:p>
          <a:p>
            <a:pPr algn="just">
              <a:lnSpc>
                <a:spcPct val="130000"/>
              </a:lnSpc>
            </a:pPr>
            <a:r>
              <a:rPr lang="en-US" altLang="zh-CN" dirty="0">
                <a:latin typeface="微软雅黑" panose="020B0503020204020204" pitchFamily="34" charset="-122"/>
                <a:ea typeface="微软雅黑" panose="020B0503020204020204" pitchFamily="34" charset="-122"/>
              </a:rPr>
              <a:t>      4.</a:t>
            </a:r>
            <a:r>
              <a:rPr lang="zh-CN" altLang="en-US" dirty="0">
                <a:latin typeface="微软雅黑" panose="020B0503020204020204" pitchFamily="34" charset="-122"/>
                <a:ea typeface="微软雅黑" panose="020B0503020204020204" pitchFamily="34" charset="-122"/>
              </a:rPr>
              <a:t>重温党章或入党志愿书。由本人在活动当天宣读。</a:t>
            </a:r>
            <a:endParaRPr lang="zh-CN" altLang="en-US" dirty="0">
              <a:latin typeface="微软雅黑" panose="020B0503020204020204" pitchFamily="34" charset="-122"/>
              <a:ea typeface="微软雅黑" panose="020B0503020204020204" pitchFamily="34" charset="-122"/>
            </a:endParaRPr>
          </a:p>
          <a:p>
            <a:pPr algn="just">
              <a:lnSpc>
                <a:spcPct val="130000"/>
              </a:lnSpc>
            </a:pPr>
            <a:r>
              <a:rPr lang="en-US" altLang="zh-CN" dirty="0">
                <a:latin typeface="微软雅黑" panose="020B0503020204020204" pitchFamily="34" charset="-122"/>
                <a:ea typeface="微软雅黑" panose="020B0503020204020204" pitchFamily="34" charset="-122"/>
              </a:rPr>
              <a:t>      5.</a:t>
            </a:r>
            <a:r>
              <a:rPr lang="zh-CN" altLang="en-US" dirty="0">
                <a:latin typeface="微软雅黑" panose="020B0503020204020204" pitchFamily="34" charset="-122"/>
                <a:ea typeface="微软雅黑" panose="020B0503020204020204" pitchFamily="34" charset="-122"/>
              </a:rPr>
              <a:t>写生日感言或寄语。感言不要求篇幅，不拘泥形式，发自内心真情流露。</a:t>
            </a:r>
            <a:endParaRPr lang="zh-CN" altLang="en-US" dirty="0">
              <a:latin typeface="微软雅黑" panose="020B0503020204020204" pitchFamily="34" charset="-122"/>
              <a:ea typeface="微软雅黑" panose="020B0503020204020204" pitchFamily="34" charset="-122"/>
            </a:endParaRPr>
          </a:p>
          <a:p>
            <a:pPr algn="just">
              <a:lnSpc>
                <a:spcPct val="130000"/>
              </a:lnSpc>
            </a:pPr>
            <a:r>
              <a:rPr lang="en-US" altLang="zh-CN" dirty="0">
                <a:latin typeface="微软雅黑" panose="020B0503020204020204" pitchFamily="34" charset="-122"/>
                <a:ea typeface="微软雅黑" panose="020B0503020204020204" pitchFamily="34" charset="-122"/>
              </a:rPr>
              <a:t>      6.</a:t>
            </a:r>
            <a:r>
              <a:rPr lang="zh-CN" altLang="en-US" dirty="0">
                <a:latin typeface="微软雅黑" panose="020B0503020204020204" pitchFamily="34" charset="-122"/>
                <a:ea typeface="微软雅黑" panose="020B0503020204020204" pitchFamily="34" charset="-122"/>
              </a:rPr>
              <a:t>组织志愿服务活动或开展党员示范岗活动。</a:t>
            </a:r>
            <a:endParaRPr lang="zh-CN" altLang="en-US" dirty="0">
              <a:latin typeface="微软雅黑" panose="020B0503020204020204" pitchFamily="34" charset="-122"/>
              <a:ea typeface="微软雅黑" panose="020B0503020204020204" pitchFamily="34" charset="-122"/>
            </a:endParaRPr>
          </a:p>
          <a:p>
            <a:pPr algn="just">
              <a:lnSpc>
                <a:spcPct val="130000"/>
              </a:lnSpc>
            </a:pPr>
            <a:r>
              <a:rPr lang="en-US" altLang="zh-CN" dirty="0">
                <a:latin typeface="微软雅黑" panose="020B0503020204020204" pitchFamily="34" charset="-122"/>
                <a:ea typeface="微软雅黑" panose="020B0503020204020204" pitchFamily="34" charset="-122"/>
              </a:rPr>
              <a:t>      7.</a:t>
            </a:r>
            <a:r>
              <a:rPr lang="zh-CN" altLang="en-US" dirty="0">
                <a:latin typeface="微软雅黑" panose="020B0503020204020204" pitchFamily="34" charset="-122"/>
                <a:ea typeface="微软雅黑" panose="020B0503020204020204" pitchFamily="34" charset="-122"/>
              </a:rPr>
              <a:t>开展谈心谈话。由支部书记或委员与党员进行一次谈心谈话。</a:t>
            </a:r>
            <a:endParaRPr lang="en-US" altLang="zh-CN" dirty="0">
              <a:latin typeface="微软雅黑" panose="020B0503020204020204" pitchFamily="34" charset="-122"/>
              <a:ea typeface="微软雅黑" panose="020B0503020204020204" pitchFamily="34" charset="-122"/>
            </a:endParaRPr>
          </a:p>
        </p:txBody>
      </p:sp>
      <p:sp>
        <p:nvSpPr>
          <p:cNvPr id="2" name="文本框 1"/>
          <p:cNvSpPr txBox="1"/>
          <p:nvPr/>
        </p:nvSpPr>
        <p:spPr>
          <a:xfrm>
            <a:off x="1530350" y="4922520"/>
            <a:ext cx="10161270" cy="1630045"/>
          </a:xfrm>
          <a:prstGeom prst="rect">
            <a:avLst/>
          </a:prstGeom>
          <a:noFill/>
          <a:ln w="9525" cap="flat" cmpd="sng">
            <a:solidFill>
              <a:schemeClr val="tx1"/>
            </a:solidFill>
            <a:prstDash val="dashDot"/>
            <a:round/>
            <a:headEnd type="none" w="med" len="med"/>
            <a:tailEnd type="none" w="med" len="med"/>
          </a:ln>
        </p:spPr>
        <p:txBody>
          <a:bodyPr wrap="square" anchor="t">
            <a:spAutoFit/>
          </a:bodyPr>
          <a:p>
            <a:r>
              <a:rPr lang="zh-CN" altLang="zh-CN" sz="2000">
                <a:latin typeface="黑体" panose="02010609060101010101" charset="-122"/>
                <a:ea typeface="黑体" panose="02010609060101010101" charset="-122"/>
              </a:rPr>
              <a:t>关键点：</a:t>
            </a:r>
            <a:r>
              <a:rPr lang="en-US" altLang="zh-CN" sz="2000">
                <a:latin typeface="黑体" panose="02010609060101010101" charset="-122"/>
                <a:ea typeface="黑体" panose="02010609060101010101" charset="-122"/>
              </a:rPr>
              <a:t>1.</a:t>
            </a:r>
            <a:r>
              <a:rPr lang="zh-CN" altLang="en-US" sz="2000">
                <a:latin typeface="黑体" panose="02010609060101010101" charset="-122"/>
                <a:ea typeface="黑体" panose="02010609060101010101" charset="-122"/>
              </a:rPr>
              <a:t>过政治生日要体现仪式感，即要组织正式会议或活动进行。</a:t>
            </a:r>
            <a:endParaRPr lang="zh-CN" altLang="en-US" sz="2000">
              <a:latin typeface="黑体" panose="02010609060101010101" charset="-122"/>
              <a:ea typeface="黑体" panose="02010609060101010101" charset="-122"/>
            </a:endParaRPr>
          </a:p>
          <a:p>
            <a:r>
              <a:rPr lang="zh-CN" altLang="en-US" sz="2000">
                <a:latin typeface="黑体" panose="02010609060101010101" charset="-122"/>
                <a:ea typeface="黑体" panose="02010609060101010101" charset="-122"/>
              </a:rPr>
              <a:t>        </a:t>
            </a:r>
            <a:r>
              <a:rPr lang="en-US" altLang="zh-CN" sz="2000">
                <a:latin typeface="黑体" panose="02010609060101010101" charset="-122"/>
                <a:ea typeface="黑体" panose="02010609060101010101" charset="-122"/>
              </a:rPr>
              <a:t>2.</a:t>
            </a:r>
            <a:r>
              <a:rPr lang="zh-CN" altLang="en-US" sz="2000">
                <a:latin typeface="黑体" panose="02010609060101010101" charset="-122"/>
                <a:ea typeface="黑体" panose="02010609060101010101" charset="-122"/>
              </a:rPr>
              <a:t>重温入党誓词环节必不可少。</a:t>
            </a:r>
            <a:endParaRPr lang="zh-CN" altLang="en-US" sz="2000">
              <a:latin typeface="黑体" panose="02010609060101010101" charset="-122"/>
              <a:ea typeface="黑体" panose="02010609060101010101" charset="-122"/>
            </a:endParaRPr>
          </a:p>
          <a:p>
            <a:r>
              <a:rPr lang="zh-CN" altLang="en-US" sz="2000">
                <a:latin typeface="黑体" panose="02010609060101010101" charset="-122"/>
                <a:ea typeface="黑体" panose="02010609060101010101" charset="-122"/>
              </a:rPr>
              <a:t>        </a:t>
            </a:r>
            <a:r>
              <a:rPr lang="en-US" altLang="zh-CN" sz="2000">
                <a:latin typeface="黑体" panose="02010609060101010101" charset="-122"/>
                <a:ea typeface="黑体" panose="02010609060101010101" charset="-122"/>
              </a:rPr>
              <a:t>3.</a:t>
            </a:r>
            <a:r>
              <a:rPr lang="zh-CN" altLang="en-US" sz="2000">
                <a:latin typeface="黑体" panose="02010609060101010101" charset="-122"/>
                <a:ea typeface="黑体" panose="02010609060101010101" charset="-122"/>
              </a:rPr>
              <a:t>每年开展应变化组织形式或内容。</a:t>
            </a:r>
            <a:endParaRPr lang="zh-CN" altLang="en-US" sz="2000">
              <a:latin typeface="黑体" panose="02010609060101010101" charset="-122"/>
              <a:ea typeface="黑体" panose="02010609060101010101" charset="-122"/>
            </a:endParaRPr>
          </a:p>
          <a:p>
            <a:r>
              <a:rPr lang="zh-CN" altLang="en-US" sz="2000">
                <a:latin typeface="黑体" panose="02010609060101010101" charset="-122"/>
                <a:ea typeface="黑体" panose="02010609060101010101" charset="-122"/>
              </a:rPr>
              <a:t>        </a:t>
            </a:r>
            <a:r>
              <a:rPr lang="en-US" altLang="zh-CN" sz="2000">
                <a:latin typeface="黑体" panose="02010609060101010101" charset="-122"/>
                <a:ea typeface="黑体" panose="02010609060101010101" charset="-122"/>
              </a:rPr>
              <a:t>4.</a:t>
            </a:r>
            <a:r>
              <a:rPr lang="zh-CN" altLang="en-US" sz="2000">
                <a:latin typeface="黑体" panose="02010609060101010101" charset="-122"/>
                <a:ea typeface="黑体" panose="02010609060101010101" charset="-122"/>
              </a:rPr>
              <a:t>一般情况下，过政治生日活动都是以集体形式举办，那么党支部就可以在党员过生日的当天把发送祝福信息或谈心谈话开展起来，让支部工作更加立体。</a:t>
            </a:r>
            <a:endParaRPr lang="zh-CN" altLang="en-US" sz="2000">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1"/>
      <p:bldP spid="2" grpId="0" bldLvl="0" animBg="1"/>
      <p:bldP spid="2" grpId="1" animBg="1"/>
      <p:bldP spid="60" grpId="0"/>
      <p:bldP spid="60" grpId="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cxnSp>
        <p:nvCxnSpPr>
          <p:cNvPr id="8" name="Elbow Connector 47"/>
          <p:cNvCxnSpPr>
            <a:cxnSpLocks noChangeShapeType="1"/>
          </p:cNvCxnSpPr>
          <p:nvPr/>
        </p:nvCxnSpPr>
        <p:spPr bwMode="auto">
          <a:xfrm rot="10800000" flipV="1">
            <a:off x="3814763" y="3904240"/>
            <a:ext cx="1792287" cy="1395412"/>
          </a:xfrm>
          <a:prstGeom prst="bentConnector3">
            <a:avLst>
              <a:gd name="adj1" fmla="val 26111"/>
            </a:avLst>
          </a:prstGeom>
          <a:noFill/>
          <a:ln w="12700" algn="ctr">
            <a:solidFill>
              <a:srgbClr val="ADBACA"/>
            </a:solidFill>
            <a:miter lim="800000"/>
            <a:tailEnd type="triangle" w="med" len="med"/>
          </a:ln>
          <a:extLst>
            <a:ext uri="{909E8E84-426E-40DD-AFC4-6F175D3DCCD1}">
              <a14:hiddenFill xmlns:a14="http://schemas.microsoft.com/office/drawing/2010/main">
                <a:noFill/>
              </a14:hiddenFill>
            </a:ext>
          </a:extLst>
        </p:spPr>
      </p:cxnSp>
      <p:cxnSp>
        <p:nvCxnSpPr>
          <p:cNvPr id="2" name="Elbow Connector 50"/>
          <p:cNvCxnSpPr>
            <a:cxnSpLocks noChangeShapeType="1"/>
          </p:cNvCxnSpPr>
          <p:nvPr/>
        </p:nvCxnSpPr>
        <p:spPr bwMode="auto">
          <a:xfrm rot="10800000">
            <a:off x="3108960" y="3766820"/>
            <a:ext cx="2670810" cy="460375"/>
          </a:xfrm>
          <a:prstGeom prst="bentConnector3">
            <a:avLst>
              <a:gd name="adj1" fmla="val 49976"/>
            </a:avLst>
          </a:prstGeom>
          <a:noFill/>
          <a:ln w="12700" algn="ctr">
            <a:solidFill>
              <a:srgbClr val="ADBACA"/>
            </a:solidFill>
            <a:miter lim="800000"/>
            <a:tailEnd type="triangle" w="med" len="med"/>
          </a:ln>
          <a:extLst>
            <a:ext uri="{909E8E84-426E-40DD-AFC4-6F175D3DCCD1}">
              <a14:hiddenFill xmlns:a14="http://schemas.microsoft.com/office/drawing/2010/main">
                <a:noFill/>
              </a14:hiddenFill>
            </a:ext>
          </a:extLst>
        </p:spPr>
      </p:cxnSp>
      <p:cxnSp>
        <p:nvCxnSpPr>
          <p:cNvPr id="13" name="Elbow Connector 60"/>
          <p:cNvCxnSpPr>
            <a:cxnSpLocks noChangeShapeType="1"/>
          </p:cNvCxnSpPr>
          <p:nvPr/>
        </p:nvCxnSpPr>
        <p:spPr bwMode="auto">
          <a:xfrm rot="10800000">
            <a:off x="4032568" y="2519622"/>
            <a:ext cx="1655762" cy="1100138"/>
          </a:xfrm>
          <a:prstGeom prst="bentConnector3">
            <a:avLst>
              <a:gd name="adj1" fmla="val 50000"/>
            </a:avLst>
          </a:prstGeom>
          <a:noFill/>
          <a:ln w="12700" algn="ctr">
            <a:solidFill>
              <a:srgbClr val="ADBACA"/>
            </a:solidFill>
            <a:miter lim="800000"/>
            <a:tailEnd type="triangle" w="med" len="med"/>
          </a:ln>
          <a:extLst>
            <a:ext uri="{909E8E84-426E-40DD-AFC4-6F175D3DCCD1}">
              <a14:hiddenFill xmlns:a14="http://schemas.microsoft.com/office/drawing/2010/main">
                <a:noFill/>
              </a14:hiddenFill>
            </a:ext>
          </a:extLst>
        </p:spPr>
      </p:cxnSp>
      <p:cxnSp>
        <p:nvCxnSpPr>
          <p:cNvPr id="14" name="Elbow Connector 61"/>
          <p:cNvCxnSpPr>
            <a:cxnSpLocks noChangeShapeType="1"/>
          </p:cNvCxnSpPr>
          <p:nvPr/>
        </p:nvCxnSpPr>
        <p:spPr bwMode="auto">
          <a:xfrm>
            <a:off x="6513195" y="3597910"/>
            <a:ext cx="2209800" cy="168910"/>
          </a:xfrm>
          <a:prstGeom prst="bentConnector3">
            <a:avLst>
              <a:gd name="adj1" fmla="val 50029"/>
            </a:avLst>
          </a:prstGeom>
          <a:noFill/>
          <a:ln w="12700" algn="ctr">
            <a:solidFill>
              <a:srgbClr val="ADBACA"/>
            </a:solidFill>
            <a:miter lim="800000"/>
            <a:tailEnd type="triangle" w="med" len="med"/>
          </a:ln>
          <a:extLst>
            <a:ext uri="{909E8E84-426E-40DD-AFC4-6F175D3DCCD1}">
              <a14:hiddenFill xmlns:a14="http://schemas.microsoft.com/office/drawing/2010/main">
                <a:noFill/>
              </a14:hiddenFill>
            </a:ext>
          </a:extLst>
        </p:spPr>
      </p:cxnSp>
      <p:cxnSp>
        <p:nvCxnSpPr>
          <p:cNvPr id="15" name="Elbow Connector 62"/>
          <p:cNvCxnSpPr>
            <a:cxnSpLocks noChangeShapeType="1"/>
          </p:cNvCxnSpPr>
          <p:nvPr/>
        </p:nvCxnSpPr>
        <p:spPr bwMode="auto">
          <a:xfrm>
            <a:off x="6560185" y="3889375"/>
            <a:ext cx="1734820" cy="1421130"/>
          </a:xfrm>
          <a:prstGeom prst="bentConnector3">
            <a:avLst>
              <a:gd name="adj1" fmla="val 50000"/>
            </a:avLst>
          </a:prstGeom>
          <a:noFill/>
          <a:ln w="12700" algn="ctr">
            <a:solidFill>
              <a:srgbClr val="ADBACA"/>
            </a:solidFill>
            <a:miter lim="800000"/>
            <a:tailEnd type="triangle" w="med" len="med"/>
          </a:ln>
          <a:extLst>
            <a:ext uri="{909E8E84-426E-40DD-AFC4-6F175D3DCCD1}">
              <a14:hiddenFill xmlns:a14="http://schemas.microsoft.com/office/drawing/2010/main">
                <a:noFill/>
              </a14:hiddenFill>
            </a:ext>
          </a:extLst>
        </p:spPr>
      </p:cxnSp>
      <p:cxnSp>
        <p:nvCxnSpPr>
          <p:cNvPr id="16" name="Elbow Connector 63"/>
          <p:cNvCxnSpPr>
            <a:cxnSpLocks noChangeShapeType="1"/>
          </p:cNvCxnSpPr>
          <p:nvPr/>
        </p:nvCxnSpPr>
        <p:spPr bwMode="auto">
          <a:xfrm flipV="1">
            <a:off x="6406515" y="2366010"/>
            <a:ext cx="1880870" cy="1861820"/>
          </a:xfrm>
          <a:prstGeom prst="bentConnector3">
            <a:avLst>
              <a:gd name="adj1" fmla="val 25151"/>
            </a:avLst>
          </a:prstGeom>
          <a:noFill/>
          <a:ln w="12700" algn="ctr">
            <a:solidFill>
              <a:srgbClr val="ADBACA"/>
            </a:solidFill>
            <a:miter lim="800000"/>
            <a:tailEnd type="triangle" w="med" len="med"/>
          </a:ln>
          <a:extLst>
            <a:ext uri="{909E8E84-426E-40DD-AFC4-6F175D3DCCD1}">
              <a14:hiddenFill xmlns:a14="http://schemas.microsoft.com/office/drawing/2010/main">
                <a:noFill/>
              </a14:hiddenFill>
            </a:ext>
          </a:extLst>
        </p:spPr>
      </p:cxnSp>
      <p:grpSp>
        <p:nvGrpSpPr>
          <p:cNvPr id="25" name="组合 24"/>
          <p:cNvGrpSpPr/>
          <p:nvPr/>
        </p:nvGrpSpPr>
        <p:grpSpPr>
          <a:xfrm>
            <a:off x="5593080" y="3356610"/>
            <a:ext cx="1005840" cy="1027015"/>
            <a:chOff x="5167313" y="2747587"/>
            <a:chExt cx="1857375" cy="1851025"/>
          </a:xfrm>
        </p:grpSpPr>
        <p:sp>
          <p:nvSpPr>
            <p:cNvPr id="17" name="Oval 19"/>
            <p:cNvSpPr>
              <a:spLocks noChangeArrowheads="1"/>
            </p:cNvSpPr>
            <p:nvPr/>
          </p:nvSpPr>
          <p:spPr bwMode="auto">
            <a:xfrm>
              <a:off x="5167313" y="2747587"/>
              <a:ext cx="1857375" cy="1851025"/>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5" dirty="0">
                <a:solidFill>
                  <a:schemeClr val="lt1"/>
                </a:solidFill>
                <a:sym typeface="Arial" panose="020B0704020202020204" pitchFamily="34" charset="0"/>
              </a:endParaRPr>
            </a:p>
          </p:txBody>
        </p:sp>
        <p:sp>
          <p:nvSpPr>
            <p:cNvPr id="18" name="文本框 17"/>
            <p:cNvSpPr txBox="1"/>
            <p:nvPr/>
          </p:nvSpPr>
          <p:spPr>
            <a:xfrm>
              <a:off x="5343208" y="2958973"/>
              <a:ext cx="1609725" cy="1495839"/>
            </a:xfrm>
            <a:prstGeom prst="rect">
              <a:avLst/>
            </a:prstGeom>
            <a:noFill/>
          </p:spPr>
          <p:txBody>
            <a:bodyPr wrap="square">
              <a:spAutoFit/>
            </a:bodyPr>
            <a:lstStyle/>
            <a:p>
              <a:pPr algn="ctr" eaLnBrk="1" fontAlgn="auto" hangingPunct="1">
                <a:spcBef>
                  <a:spcPts val="0"/>
                </a:spcBef>
                <a:spcAft>
                  <a:spcPts val="0"/>
                </a:spcAft>
                <a:defRPr/>
              </a:pPr>
              <a:r>
                <a:rPr lang="zh-CN" altLang="en-US" sz="2400" spc="300" dirty="0">
                  <a:solidFill>
                    <a:prstClr val="white"/>
                  </a:solidFill>
                  <a:latin typeface="方正小标宋_GBK" panose="03000509000000000000" charset="-122"/>
                  <a:ea typeface="方正小标宋_GBK" panose="03000509000000000000" charset="-122"/>
                  <a:cs typeface="+mn-ea"/>
                  <a:sym typeface="Arial" panose="020B0704020202020204" pitchFamily="34" charset="0"/>
                </a:rPr>
                <a:t>融入中心</a:t>
              </a:r>
              <a:endParaRPr lang="zh-CN" altLang="en-US" sz="2400" spc="300" dirty="0">
                <a:solidFill>
                  <a:prstClr val="white"/>
                </a:solidFill>
                <a:latin typeface="方正小标宋_GBK" panose="03000509000000000000" charset="-122"/>
                <a:ea typeface="方正小标宋_GBK" panose="03000509000000000000" charset="-122"/>
                <a:cs typeface="+mn-ea"/>
                <a:sym typeface="Arial" panose="020B0704020202020204" pitchFamily="34" charset="0"/>
              </a:endParaRPr>
            </a:p>
          </p:txBody>
        </p:sp>
      </p:grpSp>
      <p:grpSp>
        <p:nvGrpSpPr>
          <p:cNvPr id="5" name="组合 4"/>
          <p:cNvGrpSpPr/>
          <p:nvPr/>
        </p:nvGrpSpPr>
        <p:grpSpPr>
          <a:xfrm>
            <a:off x="2592705" y="2077085"/>
            <a:ext cx="2010410" cy="965200"/>
            <a:chOff x="4083" y="2777"/>
            <a:chExt cx="3166" cy="1520"/>
          </a:xfrm>
        </p:grpSpPr>
        <p:grpSp>
          <p:nvGrpSpPr>
            <p:cNvPr id="29" name="组合 28"/>
            <p:cNvGrpSpPr/>
            <p:nvPr/>
          </p:nvGrpSpPr>
          <p:grpSpPr>
            <a:xfrm>
              <a:off x="5210" y="2777"/>
              <a:ext cx="870" cy="870"/>
              <a:chOff x="3079750" y="1763337"/>
              <a:chExt cx="552450" cy="552450"/>
            </a:xfrm>
          </p:grpSpPr>
          <p:sp>
            <p:nvSpPr>
              <p:cNvPr id="7" name="Oval 35"/>
              <p:cNvSpPr>
                <a:spLocks noChangeAspect="1"/>
              </p:cNvSpPr>
              <p:nvPr/>
            </p:nvSpPr>
            <p:spPr>
              <a:xfrm>
                <a:off x="3079750" y="1763337"/>
                <a:ext cx="552450" cy="552450"/>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5" dirty="0">
                  <a:solidFill>
                    <a:schemeClr val="lt1"/>
                  </a:solidFill>
                  <a:sym typeface="Arial" panose="020B0704020202020204" pitchFamily="34" charset="0"/>
                </a:endParaRPr>
              </a:p>
            </p:txBody>
          </p:sp>
          <p:sp>
            <p:nvSpPr>
              <p:cNvPr id="19" name="Freeform 91"/>
              <p:cNvSpPr/>
              <p:nvPr/>
            </p:nvSpPr>
            <p:spPr bwMode="auto">
              <a:xfrm>
                <a:off x="3290888" y="1888750"/>
                <a:ext cx="130175" cy="258762"/>
              </a:xfrm>
              <a:custGeom>
                <a:avLst/>
                <a:gdLst>
                  <a:gd name="T0" fmla="*/ 144 w 144"/>
                  <a:gd name="T1" fmla="*/ 72 h 288"/>
                  <a:gd name="T2" fmla="*/ 72 w 144"/>
                  <a:gd name="T3" fmla="*/ 0 h 288"/>
                  <a:gd name="T4" fmla="*/ 0 w 144"/>
                  <a:gd name="T5" fmla="*/ 72 h 288"/>
                  <a:gd name="T6" fmla="*/ 36 w 144"/>
                  <a:gd name="T7" fmla="*/ 134 h 288"/>
                  <a:gd name="T8" fmla="*/ 0 w 144"/>
                  <a:gd name="T9" fmla="*/ 288 h 288"/>
                  <a:gd name="T10" fmla="*/ 144 w 144"/>
                  <a:gd name="T11" fmla="*/ 288 h 288"/>
                  <a:gd name="T12" fmla="*/ 109 w 144"/>
                  <a:gd name="T13" fmla="*/ 134 h 288"/>
                  <a:gd name="T14" fmla="*/ 144 w 144"/>
                  <a:gd name="T15" fmla="*/ 72 h 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288">
                    <a:moveTo>
                      <a:pt x="144" y="72"/>
                    </a:moveTo>
                    <a:cubicBezTo>
                      <a:pt x="144" y="32"/>
                      <a:pt x="112" y="0"/>
                      <a:pt x="72" y="0"/>
                    </a:cubicBezTo>
                    <a:cubicBezTo>
                      <a:pt x="33" y="0"/>
                      <a:pt x="0" y="32"/>
                      <a:pt x="0" y="72"/>
                    </a:cubicBezTo>
                    <a:cubicBezTo>
                      <a:pt x="0" y="98"/>
                      <a:pt x="14" y="121"/>
                      <a:pt x="36" y="134"/>
                    </a:cubicBezTo>
                    <a:cubicBezTo>
                      <a:pt x="0" y="288"/>
                      <a:pt x="0" y="288"/>
                      <a:pt x="0" y="288"/>
                    </a:cubicBezTo>
                    <a:cubicBezTo>
                      <a:pt x="144" y="288"/>
                      <a:pt x="144" y="288"/>
                      <a:pt x="144" y="288"/>
                    </a:cubicBezTo>
                    <a:cubicBezTo>
                      <a:pt x="109" y="134"/>
                      <a:pt x="109" y="134"/>
                      <a:pt x="109" y="134"/>
                    </a:cubicBezTo>
                    <a:cubicBezTo>
                      <a:pt x="130" y="121"/>
                      <a:pt x="144" y="98"/>
                      <a:pt x="144" y="72"/>
                    </a:cubicBezTo>
                    <a:close/>
                  </a:path>
                </a:pathLst>
              </a:custGeom>
              <a:solidFill>
                <a:schemeClr val="bg1"/>
              </a:solidFill>
              <a:ln>
                <a:noFill/>
              </a:ln>
            </p:spPr>
            <p:txBody>
              <a:bodyPr/>
              <a:lstStyle/>
              <a:p>
                <a:pPr eaLnBrk="1" fontAlgn="auto" hangingPunct="1">
                  <a:spcBef>
                    <a:spcPts val="0"/>
                  </a:spcBef>
                  <a:spcAft>
                    <a:spcPts val="0"/>
                  </a:spcAft>
                  <a:defRPr/>
                </a:pPr>
                <a:endParaRPr lang="zh-CN" altLang="en-US">
                  <a:solidFill>
                    <a:prstClr val="black"/>
                  </a:solidFill>
                  <a:latin typeface="Arial" panose="020B0704020202020204" pitchFamily="34" charset="0"/>
                  <a:ea typeface="微软雅黑" panose="020B0503020204020204" pitchFamily="34" charset="-122"/>
                  <a:cs typeface="+mn-ea"/>
                  <a:sym typeface="Arial" panose="020B0704020202020204" pitchFamily="34" charset="0"/>
                </a:endParaRPr>
              </a:p>
            </p:txBody>
          </p:sp>
        </p:grpSp>
        <p:sp>
          <p:nvSpPr>
            <p:cNvPr id="10" name="6"/>
            <p:cNvSpPr txBox="1">
              <a:spLocks noChangeArrowheads="1"/>
            </p:cNvSpPr>
            <p:nvPr/>
          </p:nvSpPr>
          <p:spPr bwMode="auto">
            <a:xfrm>
              <a:off x="4083" y="3861"/>
              <a:ext cx="3166" cy="436"/>
            </a:xfrm>
            <a:prstGeom prst="rect">
              <a:avLst/>
            </a:prstGeom>
            <a:noFill/>
            <a:ln>
              <a:noFill/>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lvl="0" algn="ctr">
                <a:spcBef>
                  <a:spcPct val="20000"/>
                </a:spcBef>
                <a:buClrTx/>
                <a:buSzTx/>
                <a:buFontTx/>
              </a:pPr>
              <a:r>
                <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rPr>
                <a:t>支委会</a:t>
              </a:r>
              <a:endPar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endParaRPr>
            </a:p>
          </p:txBody>
        </p:sp>
      </p:grpSp>
      <p:grpSp>
        <p:nvGrpSpPr>
          <p:cNvPr id="37" name="组合 36"/>
          <p:cNvGrpSpPr/>
          <p:nvPr/>
        </p:nvGrpSpPr>
        <p:grpSpPr>
          <a:xfrm>
            <a:off x="1562100" y="3406140"/>
            <a:ext cx="2010410" cy="932815"/>
            <a:chOff x="2460" y="4870"/>
            <a:chExt cx="3166" cy="1469"/>
          </a:xfrm>
        </p:grpSpPr>
        <p:grpSp>
          <p:nvGrpSpPr>
            <p:cNvPr id="30" name="组合 29"/>
            <p:cNvGrpSpPr/>
            <p:nvPr/>
          </p:nvGrpSpPr>
          <p:grpSpPr>
            <a:xfrm>
              <a:off x="3702" y="4870"/>
              <a:ext cx="868" cy="870"/>
              <a:chOff x="1812925" y="3307975"/>
              <a:chExt cx="550863" cy="552450"/>
            </a:xfrm>
          </p:grpSpPr>
          <p:sp>
            <p:nvSpPr>
              <p:cNvPr id="11" name="Oval 39"/>
              <p:cNvSpPr>
                <a:spLocks noChangeAspect="1"/>
              </p:cNvSpPr>
              <p:nvPr/>
            </p:nvSpPr>
            <p:spPr>
              <a:xfrm>
                <a:off x="1812925" y="3307975"/>
                <a:ext cx="550863" cy="552450"/>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2805" dirty="0">
                  <a:solidFill>
                    <a:schemeClr val="lt1"/>
                  </a:solidFill>
                  <a:sym typeface="Arial" panose="020B0704020202020204" pitchFamily="34" charset="0"/>
                </a:endParaRPr>
              </a:p>
            </p:txBody>
          </p:sp>
          <p:sp>
            <p:nvSpPr>
              <p:cNvPr id="22" name="Freeform 94"/>
              <p:cNvSpPr>
                <a:spLocks noEditPoints="1"/>
              </p:cNvSpPr>
              <p:nvPr/>
            </p:nvSpPr>
            <p:spPr bwMode="auto">
              <a:xfrm>
                <a:off x="1958975" y="3446087"/>
                <a:ext cx="258763" cy="241300"/>
              </a:xfrm>
              <a:custGeom>
                <a:avLst/>
                <a:gdLst>
                  <a:gd name="T0" fmla="*/ 215 w 288"/>
                  <a:gd name="T1" fmla="*/ 0 h 269"/>
                  <a:gd name="T2" fmla="*/ 213 w 288"/>
                  <a:gd name="T3" fmla="*/ 0 h 269"/>
                  <a:gd name="T4" fmla="*/ 212 w 288"/>
                  <a:gd name="T5" fmla="*/ 0 h 269"/>
                  <a:gd name="T6" fmla="*/ 139 w 288"/>
                  <a:gd name="T7" fmla="*/ 73 h 269"/>
                  <a:gd name="T8" fmla="*/ 139 w 288"/>
                  <a:gd name="T9" fmla="*/ 117 h 269"/>
                  <a:gd name="T10" fmla="*/ 0 w 288"/>
                  <a:gd name="T11" fmla="*/ 117 h 269"/>
                  <a:gd name="T12" fmla="*/ 0 w 288"/>
                  <a:gd name="T13" fmla="*/ 269 h 269"/>
                  <a:gd name="T14" fmla="*/ 202 w 288"/>
                  <a:gd name="T15" fmla="*/ 269 h 269"/>
                  <a:gd name="T16" fmla="*/ 202 w 288"/>
                  <a:gd name="T17" fmla="*/ 117 h 269"/>
                  <a:gd name="T18" fmla="*/ 175 w 288"/>
                  <a:gd name="T19" fmla="*/ 117 h 269"/>
                  <a:gd name="T20" fmla="*/ 175 w 288"/>
                  <a:gd name="T21" fmla="*/ 73 h 269"/>
                  <a:gd name="T22" fmla="*/ 212 w 288"/>
                  <a:gd name="T23" fmla="*/ 36 h 269"/>
                  <a:gd name="T24" fmla="*/ 214 w 288"/>
                  <a:gd name="T25" fmla="*/ 36 h 269"/>
                  <a:gd name="T26" fmla="*/ 215 w 288"/>
                  <a:gd name="T27" fmla="*/ 36 h 269"/>
                  <a:gd name="T28" fmla="*/ 251 w 288"/>
                  <a:gd name="T29" fmla="*/ 73 h 269"/>
                  <a:gd name="T30" fmla="*/ 251 w 288"/>
                  <a:gd name="T31" fmla="*/ 91 h 269"/>
                  <a:gd name="T32" fmla="*/ 264 w 288"/>
                  <a:gd name="T33" fmla="*/ 91 h 269"/>
                  <a:gd name="T34" fmla="*/ 264 w 288"/>
                  <a:gd name="T35" fmla="*/ 95 h 269"/>
                  <a:gd name="T36" fmla="*/ 251 w 288"/>
                  <a:gd name="T37" fmla="*/ 107 h 269"/>
                  <a:gd name="T38" fmla="*/ 251 w 288"/>
                  <a:gd name="T39" fmla="*/ 117 h 269"/>
                  <a:gd name="T40" fmla="*/ 288 w 288"/>
                  <a:gd name="T41" fmla="*/ 117 h 269"/>
                  <a:gd name="T42" fmla="*/ 288 w 288"/>
                  <a:gd name="T43" fmla="*/ 73 h 269"/>
                  <a:gd name="T44" fmla="*/ 215 w 288"/>
                  <a:gd name="T45" fmla="*/ 0 h 269"/>
                  <a:gd name="T46" fmla="*/ 124 w 288"/>
                  <a:gd name="T47" fmla="*/ 241 h 269"/>
                  <a:gd name="T48" fmla="*/ 78 w 288"/>
                  <a:gd name="T49" fmla="*/ 241 h 269"/>
                  <a:gd name="T50" fmla="*/ 89 w 288"/>
                  <a:gd name="T51" fmla="*/ 192 h 269"/>
                  <a:gd name="T52" fmla="*/ 78 w 288"/>
                  <a:gd name="T53" fmla="*/ 172 h 269"/>
                  <a:gd name="T54" fmla="*/ 101 w 288"/>
                  <a:gd name="T55" fmla="*/ 149 h 269"/>
                  <a:gd name="T56" fmla="*/ 124 w 288"/>
                  <a:gd name="T57" fmla="*/ 172 h 269"/>
                  <a:gd name="T58" fmla="*/ 112 w 288"/>
                  <a:gd name="T59" fmla="*/ 192 h 269"/>
                  <a:gd name="T60" fmla="*/ 124 w 288"/>
                  <a:gd name="T61" fmla="*/ 24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8" h="269">
                    <a:moveTo>
                      <a:pt x="215" y="0"/>
                    </a:moveTo>
                    <a:cubicBezTo>
                      <a:pt x="214" y="0"/>
                      <a:pt x="214" y="0"/>
                      <a:pt x="213" y="0"/>
                    </a:cubicBezTo>
                    <a:cubicBezTo>
                      <a:pt x="213" y="0"/>
                      <a:pt x="212" y="0"/>
                      <a:pt x="212" y="0"/>
                    </a:cubicBezTo>
                    <a:cubicBezTo>
                      <a:pt x="172" y="0"/>
                      <a:pt x="139" y="33"/>
                      <a:pt x="139" y="73"/>
                    </a:cubicBezTo>
                    <a:cubicBezTo>
                      <a:pt x="139" y="73"/>
                      <a:pt x="139" y="99"/>
                      <a:pt x="139" y="117"/>
                    </a:cubicBezTo>
                    <a:cubicBezTo>
                      <a:pt x="0" y="117"/>
                      <a:pt x="0" y="117"/>
                      <a:pt x="0" y="117"/>
                    </a:cubicBezTo>
                    <a:cubicBezTo>
                      <a:pt x="0" y="269"/>
                      <a:pt x="0" y="269"/>
                      <a:pt x="0" y="269"/>
                    </a:cubicBezTo>
                    <a:cubicBezTo>
                      <a:pt x="202" y="269"/>
                      <a:pt x="202" y="269"/>
                      <a:pt x="202" y="269"/>
                    </a:cubicBezTo>
                    <a:cubicBezTo>
                      <a:pt x="202" y="117"/>
                      <a:pt x="202" y="117"/>
                      <a:pt x="202" y="117"/>
                    </a:cubicBezTo>
                    <a:cubicBezTo>
                      <a:pt x="175" y="117"/>
                      <a:pt x="175" y="117"/>
                      <a:pt x="175" y="117"/>
                    </a:cubicBezTo>
                    <a:cubicBezTo>
                      <a:pt x="175" y="99"/>
                      <a:pt x="175" y="73"/>
                      <a:pt x="175" y="73"/>
                    </a:cubicBezTo>
                    <a:cubicBezTo>
                      <a:pt x="175" y="53"/>
                      <a:pt x="192" y="36"/>
                      <a:pt x="212" y="36"/>
                    </a:cubicBezTo>
                    <a:cubicBezTo>
                      <a:pt x="213" y="36"/>
                      <a:pt x="214" y="36"/>
                      <a:pt x="214" y="36"/>
                    </a:cubicBezTo>
                    <a:cubicBezTo>
                      <a:pt x="214" y="36"/>
                      <a:pt x="214" y="36"/>
                      <a:pt x="215" y="36"/>
                    </a:cubicBezTo>
                    <a:cubicBezTo>
                      <a:pt x="235" y="36"/>
                      <a:pt x="251" y="53"/>
                      <a:pt x="251" y="73"/>
                    </a:cubicBezTo>
                    <a:cubicBezTo>
                      <a:pt x="251" y="73"/>
                      <a:pt x="251" y="81"/>
                      <a:pt x="251" y="91"/>
                    </a:cubicBezTo>
                    <a:cubicBezTo>
                      <a:pt x="264" y="91"/>
                      <a:pt x="264" y="91"/>
                      <a:pt x="264" y="91"/>
                    </a:cubicBezTo>
                    <a:cubicBezTo>
                      <a:pt x="264" y="95"/>
                      <a:pt x="264" y="95"/>
                      <a:pt x="264" y="95"/>
                    </a:cubicBezTo>
                    <a:cubicBezTo>
                      <a:pt x="251" y="107"/>
                      <a:pt x="251" y="107"/>
                      <a:pt x="251" y="107"/>
                    </a:cubicBezTo>
                    <a:cubicBezTo>
                      <a:pt x="251" y="111"/>
                      <a:pt x="251" y="114"/>
                      <a:pt x="251" y="117"/>
                    </a:cubicBezTo>
                    <a:cubicBezTo>
                      <a:pt x="288" y="117"/>
                      <a:pt x="288" y="117"/>
                      <a:pt x="288" y="117"/>
                    </a:cubicBezTo>
                    <a:cubicBezTo>
                      <a:pt x="288" y="99"/>
                      <a:pt x="288" y="73"/>
                      <a:pt x="288" y="73"/>
                    </a:cubicBezTo>
                    <a:cubicBezTo>
                      <a:pt x="288" y="33"/>
                      <a:pt x="255" y="0"/>
                      <a:pt x="215" y="0"/>
                    </a:cubicBezTo>
                    <a:close/>
                    <a:moveTo>
                      <a:pt x="124" y="241"/>
                    </a:moveTo>
                    <a:cubicBezTo>
                      <a:pt x="78" y="241"/>
                      <a:pt x="78" y="241"/>
                      <a:pt x="78" y="241"/>
                    </a:cubicBezTo>
                    <a:cubicBezTo>
                      <a:pt x="89" y="192"/>
                      <a:pt x="89" y="192"/>
                      <a:pt x="89" y="192"/>
                    </a:cubicBezTo>
                    <a:cubicBezTo>
                      <a:pt x="82" y="188"/>
                      <a:pt x="78" y="181"/>
                      <a:pt x="78" y="172"/>
                    </a:cubicBezTo>
                    <a:cubicBezTo>
                      <a:pt x="78" y="160"/>
                      <a:pt x="88" y="149"/>
                      <a:pt x="101" y="149"/>
                    </a:cubicBezTo>
                    <a:cubicBezTo>
                      <a:pt x="113" y="149"/>
                      <a:pt x="124" y="160"/>
                      <a:pt x="124" y="172"/>
                    </a:cubicBezTo>
                    <a:cubicBezTo>
                      <a:pt x="124" y="181"/>
                      <a:pt x="119" y="188"/>
                      <a:pt x="112" y="192"/>
                    </a:cubicBezTo>
                    <a:lnTo>
                      <a:pt x="124" y="241"/>
                    </a:lnTo>
                    <a:close/>
                  </a:path>
                </a:pathLst>
              </a:custGeom>
              <a:solidFill>
                <a:schemeClr val="bg1"/>
              </a:solidFill>
              <a:ln>
                <a:noFill/>
              </a:ln>
            </p:spPr>
            <p:txBody>
              <a:bodyPr/>
              <a:lstStyle/>
              <a:p>
                <a:pPr eaLnBrk="1" fontAlgn="auto" hangingPunct="1">
                  <a:spcBef>
                    <a:spcPts val="0"/>
                  </a:spcBef>
                  <a:spcAft>
                    <a:spcPts val="0"/>
                  </a:spcAft>
                  <a:defRPr/>
                </a:pPr>
                <a:endParaRPr lang="zh-CN" altLang="en-US">
                  <a:solidFill>
                    <a:prstClr val="black"/>
                  </a:solidFill>
                  <a:latin typeface="Arial" panose="020B0704020202020204" pitchFamily="34" charset="0"/>
                  <a:ea typeface="微软雅黑" panose="020B0503020204020204" pitchFamily="34" charset="-122"/>
                  <a:cs typeface="+mn-ea"/>
                  <a:sym typeface="Arial" panose="020B0704020202020204" pitchFamily="34" charset="0"/>
                </a:endParaRPr>
              </a:p>
            </p:txBody>
          </p:sp>
        </p:grpSp>
        <p:sp>
          <p:nvSpPr>
            <p:cNvPr id="36" name="6"/>
            <p:cNvSpPr txBox="1">
              <a:spLocks noChangeArrowheads="1"/>
            </p:cNvSpPr>
            <p:nvPr/>
          </p:nvSpPr>
          <p:spPr bwMode="auto">
            <a:xfrm>
              <a:off x="2460" y="5903"/>
              <a:ext cx="3166"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algn="ctr">
                <a:spcBef>
                  <a:spcPct val="20000"/>
                </a:spcBef>
              </a:pPr>
              <a:r>
                <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rPr>
                <a:t>党员大会</a:t>
              </a:r>
              <a:endPar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endParaRPr>
            </a:p>
          </p:txBody>
        </p:sp>
      </p:grpSp>
      <p:grpSp>
        <p:nvGrpSpPr>
          <p:cNvPr id="35" name="组合 34"/>
          <p:cNvGrpSpPr/>
          <p:nvPr/>
        </p:nvGrpSpPr>
        <p:grpSpPr>
          <a:xfrm>
            <a:off x="2350770" y="4906010"/>
            <a:ext cx="2010410" cy="948055"/>
            <a:chOff x="3702" y="7232"/>
            <a:chExt cx="3166" cy="1493"/>
          </a:xfrm>
        </p:grpSpPr>
        <p:grpSp>
          <p:nvGrpSpPr>
            <p:cNvPr id="31" name="组合 30"/>
            <p:cNvGrpSpPr/>
            <p:nvPr/>
          </p:nvGrpSpPr>
          <p:grpSpPr>
            <a:xfrm>
              <a:off x="4850" y="7232"/>
              <a:ext cx="870" cy="870"/>
              <a:chOff x="3079750" y="4711325"/>
              <a:chExt cx="552450" cy="552450"/>
            </a:xfrm>
          </p:grpSpPr>
          <p:sp>
            <p:nvSpPr>
              <p:cNvPr id="12" name="Oval 45"/>
              <p:cNvSpPr>
                <a:spLocks noChangeAspect="1"/>
              </p:cNvSpPr>
              <p:nvPr/>
            </p:nvSpPr>
            <p:spPr>
              <a:xfrm>
                <a:off x="3079750" y="4711325"/>
                <a:ext cx="552450" cy="552450"/>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5" dirty="0">
                  <a:solidFill>
                    <a:schemeClr val="lt1"/>
                  </a:solidFill>
                  <a:sym typeface="Arial" panose="020B0704020202020204" pitchFamily="34" charset="0"/>
                </a:endParaRPr>
              </a:p>
            </p:txBody>
          </p:sp>
          <p:sp>
            <p:nvSpPr>
              <p:cNvPr id="21" name="Freeform 93"/>
              <p:cNvSpPr>
                <a:spLocks noEditPoints="1"/>
              </p:cNvSpPr>
              <p:nvPr/>
            </p:nvSpPr>
            <p:spPr bwMode="auto">
              <a:xfrm>
                <a:off x="3259138" y="4836737"/>
                <a:ext cx="193675" cy="260350"/>
              </a:xfrm>
              <a:custGeom>
                <a:avLst/>
                <a:gdLst>
                  <a:gd name="T0" fmla="*/ 188 w 216"/>
                  <a:gd name="T1" fmla="*/ 126 h 288"/>
                  <a:gd name="T2" fmla="*/ 188 w 216"/>
                  <a:gd name="T3" fmla="*/ 79 h 288"/>
                  <a:gd name="T4" fmla="*/ 109 w 216"/>
                  <a:gd name="T5" fmla="*/ 0 h 288"/>
                  <a:gd name="T6" fmla="*/ 108 w 216"/>
                  <a:gd name="T7" fmla="*/ 0 h 288"/>
                  <a:gd name="T8" fmla="*/ 106 w 216"/>
                  <a:gd name="T9" fmla="*/ 0 h 288"/>
                  <a:gd name="T10" fmla="*/ 28 w 216"/>
                  <a:gd name="T11" fmla="*/ 79 h 288"/>
                  <a:gd name="T12" fmla="*/ 28 w 216"/>
                  <a:gd name="T13" fmla="*/ 126 h 288"/>
                  <a:gd name="T14" fmla="*/ 0 w 216"/>
                  <a:gd name="T15" fmla="*/ 126 h 288"/>
                  <a:gd name="T16" fmla="*/ 0 w 216"/>
                  <a:gd name="T17" fmla="*/ 288 h 288"/>
                  <a:gd name="T18" fmla="*/ 216 w 216"/>
                  <a:gd name="T19" fmla="*/ 288 h 288"/>
                  <a:gd name="T20" fmla="*/ 216 w 216"/>
                  <a:gd name="T21" fmla="*/ 126 h 288"/>
                  <a:gd name="T22" fmla="*/ 188 w 216"/>
                  <a:gd name="T23" fmla="*/ 126 h 288"/>
                  <a:gd name="T24" fmla="*/ 133 w 216"/>
                  <a:gd name="T25" fmla="*/ 259 h 288"/>
                  <a:gd name="T26" fmla="*/ 84 w 216"/>
                  <a:gd name="T27" fmla="*/ 259 h 288"/>
                  <a:gd name="T28" fmla="*/ 96 w 216"/>
                  <a:gd name="T29" fmla="*/ 206 h 288"/>
                  <a:gd name="T30" fmla="*/ 84 w 216"/>
                  <a:gd name="T31" fmla="*/ 185 h 288"/>
                  <a:gd name="T32" fmla="*/ 108 w 216"/>
                  <a:gd name="T33" fmla="*/ 161 h 288"/>
                  <a:gd name="T34" fmla="*/ 133 w 216"/>
                  <a:gd name="T35" fmla="*/ 185 h 288"/>
                  <a:gd name="T36" fmla="*/ 120 w 216"/>
                  <a:gd name="T37" fmla="*/ 206 h 288"/>
                  <a:gd name="T38" fmla="*/ 133 w 216"/>
                  <a:gd name="T39" fmla="*/ 259 h 288"/>
                  <a:gd name="T40" fmla="*/ 148 w 216"/>
                  <a:gd name="T41" fmla="*/ 126 h 288"/>
                  <a:gd name="T42" fmla="*/ 67 w 216"/>
                  <a:gd name="T43" fmla="*/ 126 h 288"/>
                  <a:gd name="T44" fmla="*/ 67 w 216"/>
                  <a:gd name="T45" fmla="*/ 79 h 288"/>
                  <a:gd name="T46" fmla="*/ 106 w 216"/>
                  <a:gd name="T47" fmla="*/ 40 h 288"/>
                  <a:gd name="T48" fmla="*/ 108 w 216"/>
                  <a:gd name="T49" fmla="*/ 40 h 288"/>
                  <a:gd name="T50" fmla="*/ 109 w 216"/>
                  <a:gd name="T51" fmla="*/ 40 h 288"/>
                  <a:gd name="T52" fmla="*/ 148 w 216"/>
                  <a:gd name="T53" fmla="*/ 79 h 288"/>
                  <a:gd name="T54" fmla="*/ 148 w 216"/>
                  <a:gd name="T55" fmla="*/ 12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6" h="288">
                    <a:moveTo>
                      <a:pt x="188" y="126"/>
                    </a:moveTo>
                    <a:cubicBezTo>
                      <a:pt x="188" y="79"/>
                      <a:pt x="188" y="79"/>
                      <a:pt x="188" y="79"/>
                    </a:cubicBezTo>
                    <a:cubicBezTo>
                      <a:pt x="188" y="36"/>
                      <a:pt x="152" y="0"/>
                      <a:pt x="109" y="0"/>
                    </a:cubicBezTo>
                    <a:cubicBezTo>
                      <a:pt x="109" y="0"/>
                      <a:pt x="108" y="0"/>
                      <a:pt x="108" y="0"/>
                    </a:cubicBezTo>
                    <a:cubicBezTo>
                      <a:pt x="107" y="0"/>
                      <a:pt x="107" y="0"/>
                      <a:pt x="106" y="0"/>
                    </a:cubicBezTo>
                    <a:cubicBezTo>
                      <a:pt x="63" y="0"/>
                      <a:pt x="28" y="36"/>
                      <a:pt x="28" y="79"/>
                    </a:cubicBezTo>
                    <a:cubicBezTo>
                      <a:pt x="28" y="126"/>
                      <a:pt x="28" y="126"/>
                      <a:pt x="28" y="126"/>
                    </a:cubicBezTo>
                    <a:cubicBezTo>
                      <a:pt x="0" y="126"/>
                      <a:pt x="0" y="126"/>
                      <a:pt x="0" y="126"/>
                    </a:cubicBezTo>
                    <a:cubicBezTo>
                      <a:pt x="0" y="288"/>
                      <a:pt x="0" y="288"/>
                      <a:pt x="0" y="288"/>
                    </a:cubicBezTo>
                    <a:cubicBezTo>
                      <a:pt x="216" y="288"/>
                      <a:pt x="216" y="288"/>
                      <a:pt x="216" y="288"/>
                    </a:cubicBezTo>
                    <a:cubicBezTo>
                      <a:pt x="216" y="126"/>
                      <a:pt x="216" y="126"/>
                      <a:pt x="216" y="126"/>
                    </a:cubicBezTo>
                    <a:lnTo>
                      <a:pt x="188" y="126"/>
                    </a:lnTo>
                    <a:close/>
                    <a:moveTo>
                      <a:pt x="133" y="259"/>
                    </a:moveTo>
                    <a:cubicBezTo>
                      <a:pt x="84" y="259"/>
                      <a:pt x="84" y="259"/>
                      <a:pt x="84" y="259"/>
                    </a:cubicBezTo>
                    <a:cubicBezTo>
                      <a:pt x="96" y="206"/>
                      <a:pt x="96" y="206"/>
                      <a:pt x="96" y="206"/>
                    </a:cubicBezTo>
                    <a:cubicBezTo>
                      <a:pt x="88" y="202"/>
                      <a:pt x="84" y="194"/>
                      <a:pt x="84" y="185"/>
                    </a:cubicBezTo>
                    <a:cubicBezTo>
                      <a:pt x="84" y="172"/>
                      <a:pt x="95" y="161"/>
                      <a:pt x="108" y="161"/>
                    </a:cubicBezTo>
                    <a:cubicBezTo>
                      <a:pt x="122" y="161"/>
                      <a:pt x="133" y="172"/>
                      <a:pt x="133" y="185"/>
                    </a:cubicBezTo>
                    <a:cubicBezTo>
                      <a:pt x="133" y="194"/>
                      <a:pt x="128" y="202"/>
                      <a:pt x="120" y="206"/>
                    </a:cubicBezTo>
                    <a:lnTo>
                      <a:pt x="133" y="259"/>
                    </a:lnTo>
                    <a:close/>
                    <a:moveTo>
                      <a:pt x="148" y="126"/>
                    </a:moveTo>
                    <a:cubicBezTo>
                      <a:pt x="67" y="126"/>
                      <a:pt x="67" y="126"/>
                      <a:pt x="67" y="126"/>
                    </a:cubicBezTo>
                    <a:cubicBezTo>
                      <a:pt x="67" y="79"/>
                      <a:pt x="67" y="79"/>
                      <a:pt x="67" y="79"/>
                    </a:cubicBezTo>
                    <a:cubicBezTo>
                      <a:pt x="67" y="57"/>
                      <a:pt x="85" y="40"/>
                      <a:pt x="106" y="40"/>
                    </a:cubicBezTo>
                    <a:cubicBezTo>
                      <a:pt x="107" y="40"/>
                      <a:pt x="108" y="40"/>
                      <a:pt x="108" y="40"/>
                    </a:cubicBezTo>
                    <a:cubicBezTo>
                      <a:pt x="108" y="40"/>
                      <a:pt x="109" y="40"/>
                      <a:pt x="109" y="40"/>
                    </a:cubicBezTo>
                    <a:cubicBezTo>
                      <a:pt x="131" y="40"/>
                      <a:pt x="148" y="57"/>
                      <a:pt x="148" y="79"/>
                    </a:cubicBezTo>
                    <a:lnTo>
                      <a:pt x="148" y="126"/>
                    </a:lnTo>
                    <a:close/>
                  </a:path>
                </a:pathLst>
              </a:custGeom>
              <a:solidFill>
                <a:schemeClr val="bg1"/>
              </a:solidFill>
              <a:ln>
                <a:noFill/>
              </a:ln>
            </p:spPr>
            <p:txBody>
              <a:bodyPr/>
              <a:lstStyle/>
              <a:p>
                <a:pPr eaLnBrk="1" fontAlgn="auto" hangingPunct="1">
                  <a:spcBef>
                    <a:spcPts val="0"/>
                  </a:spcBef>
                  <a:spcAft>
                    <a:spcPts val="0"/>
                  </a:spcAft>
                  <a:defRPr/>
                </a:pPr>
                <a:endParaRPr lang="zh-CN" altLang="en-US">
                  <a:solidFill>
                    <a:prstClr val="black"/>
                  </a:solidFill>
                  <a:latin typeface="Arial" panose="020B0704020202020204" pitchFamily="34" charset="0"/>
                  <a:ea typeface="微软雅黑" panose="020B0503020204020204" pitchFamily="34" charset="-122"/>
                  <a:cs typeface="+mn-ea"/>
                  <a:sym typeface="Arial" panose="020B0704020202020204" pitchFamily="34" charset="0"/>
                </a:endParaRPr>
              </a:p>
            </p:txBody>
          </p:sp>
        </p:grpSp>
        <p:sp>
          <p:nvSpPr>
            <p:cNvPr id="39" name="6"/>
            <p:cNvSpPr txBox="1">
              <a:spLocks noChangeArrowheads="1"/>
            </p:cNvSpPr>
            <p:nvPr/>
          </p:nvSpPr>
          <p:spPr bwMode="auto">
            <a:xfrm>
              <a:off x="3702" y="8289"/>
              <a:ext cx="3166" cy="436"/>
            </a:xfrm>
            <a:prstGeom prst="rect">
              <a:avLst/>
            </a:prstGeom>
            <a:noFill/>
            <a:ln>
              <a:noFill/>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lvl="0" algn="ctr">
                <a:spcBef>
                  <a:spcPct val="20000"/>
                </a:spcBef>
                <a:buClrTx/>
                <a:buSzTx/>
                <a:buFontTx/>
              </a:pPr>
              <a:r>
                <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rPr>
                <a:t>创先争优</a:t>
              </a:r>
              <a:endPar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endParaRPr>
            </a:p>
          </p:txBody>
        </p:sp>
      </p:grpSp>
      <p:grpSp>
        <p:nvGrpSpPr>
          <p:cNvPr id="34" name="组合 33"/>
          <p:cNvGrpSpPr/>
          <p:nvPr/>
        </p:nvGrpSpPr>
        <p:grpSpPr>
          <a:xfrm>
            <a:off x="7630795" y="5024755"/>
            <a:ext cx="2010410" cy="988060"/>
            <a:chOff x="12017" y="7419"/>
            <a:chExt cx="3166" cy="1556"/>
          </a:xfrm>
        </p:grpSpPr>
        <p:grpSp>
          <p:nvGrpSpPr>
            <p:cNvPr id="26" name="组合 25"/>
            <p:cNvGrpSpPr/>
            <p:nvPr/>
          </p:nvGrpSpPr>
          <p:grpSpPr>
            <a:xfrm>
              <a:off x="13165" y="7419"/>
              <a:ext cx="870" cy="870"/>
              <a:chOff x="8578850" y="4820862"/>
              <a:chExt cx="552450" cy="552450"/>
            </a:xfrm>
          </p:grpSpPr>
          <p:sp>
            <p:nvSpPr>
              <p:cNvPr id="20" name="Oval 59"/>
              <p:cNvSpPr>
                <a:spLocks noChangeAspect="1"/>
              </p:cNvSpPr>
              <p:nvPr/>
            </p:nvSpPr>
            <p:spPr>
              <a:xfrm flipH="1">
                <a:off x="8578850" y="4820862"/>
                <a:ext cx="552450" cy="552450"/>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2805" dirty="0">
                  <a:solidFill>
                    <a:schemeClr val="lt1"/>
                  </a:solidFill>
                  <a:sym typeface="Arial" panose="020B0704020202020204" pitchFamily="34" charset="0"/>
                </a:endParaRPr>
              </a:p>
            </p:txBody>
          </p:sp>
          <p:sp>
            <p:nvSpPr>
              <p:cNvPr id="23" name="Freeform 92"/>
              <p:cNvSpPr>
                <a:spLocks noEditPoints="1"/>
              </p:cNvSpPr>
              <p:nvPr/>
            </p:nvSpPr>
            <p:spPr bwMode="auto">
              <a:xfrm>
                <a:off x="8737600" y="4979612"/>
                <a:ext cx="258763" cy="260350"/>
              </a:xfrm>
              <a:custGeom>
                <a:avLst/>
                <a:gdLst>
                  <a:gd name="T0" fmla="*/ 144 w 288"/>
                  <a:gd name="T1" fmla="*/ 0 h 288"/>
                  <a:gd name="T2" fmla="*/ 0 w 288"/>
                  <a:gd name="T3" fmla="*/ 144 h 288"/>
                  <a:gd name="T4" fmla="*/ 144 w 288"/>
                  <a:gd name="T5" fmla="*/ 288 h 288"/>
                  <a:gd name="T6" fmla="*/ 288 w 288"/>
                  <a:gd name="T7" fmla="*/ 144 h 288"/>
                  <a:gd name="T8" fmla="*/ 144 w 288"/>
                  <a:gd name="T9" fmla="*/ 0 h 288"/>
                  <a:gd name="T10" fmla="*/ 185 w 288"/>
                  <a:gd name="T11" fmla="*/ 226 h 288"/>
                  <a:gd name="T12" fmla="*/ 104 w 288"/>
                  <a:gd name="T13" fmla="*/ 226 h 288"/>
                  <a:gd name="T14" fmla="*/ 124 w 288"/>
                  <a:gd name="T15" fmla="*/ 139 h 288"/>
                  <a:gd name="T16" fmla="*/ 104 w 288"/>
                  <a:gd name="T17" fmla="*/ 104 h 288"/>
                  <a:gd name="T18" fmla="*/ 145 w 288"/>
                  <a:gd name="T19" fmla="*/ 63 h 288"/>
                  <a:gd name="T20" fmla="*/ 185 w 288"/>
                  <a:gd name="T21" fmla="*/ 104 h 288"/>
                  <a:gd name="T22" fmla="*/ 165 w 288"/>
                  <a:gd name="T23" fmla="*/ 139 h 288"/>
                  <a:gd name="T24" fmla="*/ 185 w 288"/>
                  <a:gd name="T25" fmla="*/ 22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8" h="288">
                    <a:moveTo>
                      <a:pt x="144" y="0"/>
                    </a:moveTo>
                    <a:cubicBezTo>
                      <a:pt x="65" y="0"/>
                      <a:pt x="0" y="65"/>
                      <a:pt x="0" y="144"/>
                    </a:cubicBezTo>
                    <a:cubicBezTo>
                      <a:pt x="0" y="224"/>
                      <a:pt x="65" y="288"/>
                      <a:pt x="144" y="288"/>
                    </a:cubicBezTo>
                    <a:cubicBezTo>
                      <a:pt x="224" y="288"/>
                      <a:pt x="288" y="224"/>
                      <a:pt x="288" y="144"/>
                    </a:cubicBezTo>
                    <a:cubicBezTo>
                      <a:pt x="288" y="65"/>
                      <a:pt x="224" y="0"/>
                      <a:pt x="144" y="0"/>
                    </a:cubicBezTo>
                    <a:close/>
                    <a:moveTo>
                      <a:pt x="185" y="226"/>
                    </a:moveTo>
                    <a:cubicBezTo>
                      <a:pt x="104" y="226"/>
                      <a:pt x="104" y="226"/>
                      <a:pt x="104" y="226"/>
                    </a:cubicBezTo>
                    <a:cubicBezTo>
                      <a:pt x="124" y="139"/>
                      <a:pt x="124" y="139"/>
                      <a:pt x="124" y="139"/>
                    </a:cubicBezTo>
                    <a:cubicBezTo>
                      <a:pt x="112" y="132"/>
                      <a:pt x="104" y="119"/>
                      <a:pt x="104" y="104"/>
                    </a:cubicBezTo>
                    <a:cubicBezTo>
                      <a:pt x="104" y="81"/>
                      <a:pt x="122" y="63"/>
                      <a:pt x="145" y="63"/>
                    </a:cubicBezTo>
                    <a:cubicBezTo>
                      <a:pt x="167" y="63"/>
                      <a:pt x="185" y="81"/>
                      <a:pt x="185" y="104"/>
                    </a:cubicBezTo>
                    <a:cubicBezTo>
                      <a:pt x="185" y="119"/>
                      <a:pt x="177" y="132"/>
                      <a:pt x="165" y="139"/>
                    </a:cubicBezTo>
                    <a:lnTo>
                      <a:pt x="185" y="226"/>
                    </a:lnTo>
                    <a:close/>
                  </a:path>
                </a:pathLst>
              </a:custGeom>
              <a:solidFill>
                <a:schemeClr val="bg1"/>
              </a:solidFill>
              <a:ln>
                <a:noFill/>
              </a:ln>
            </p:spPr>
            <p:txBody>
              <a:bodyPr/>
              <a:lstStyle/>
              <a:p>
                <a:pPr eaLnBrk="1" fontAlgn="auto" hangingPunct="1">
                  <a:spcBef>
                    <a:spcPts val="0"/>
                  </a:spcBef>
                  <a:spcAft>
                    <a:spcPts val="0"/>
                  </a:spcAft>
                  <a:defRPr/>
                </a:pPr>
                <a:endParaRPr lang="zh-CN" altLang="en-US">
                  <a:solidFill>
                    <a:prstClr val="black"/>
                  </a:solidFill>
                  <a:latin typeface="Arial" panose="020B0704020202020204" pitchFamily="34" charset="0"/>
                  <a:ea typeface="微软雅黑" panose="020B0503020204020204" pitchFamily="34" charset="-122"/>
                  <a:cs typeface="+mn-ea"/>
                  <a:sym typeface="Arial" panose="020B0704020202020204" pitchFamily="34" charset="0"/>
                </a:endParaRPr>
              </a:p>
            </p:txBody>
          </p:sp>
        </p:grpSp>
        <p:sp>
          <p:nvSpPr>
            <p:cNvPr id="42" name="6"/>
            <p:cNvSpPr txBox="1">
              <a:spLocks noChangeArrowheads="1"/>
            </p:cNvSpPr>
            <p:nvPr/>
          </p:nvSpPr>
          <p:spPr bwMode="auto">
            <a:xfrm>
              <a:off x="12017" y="8539"/>
              <a:ext cx="3166" cy="436"/>
            </a:xfrm>
            <a:prstGeom prst="rect">
              <a:avLst/>
            </a:prstGeom>
            <a:noFill/>
            <a:ln>
              <a:noFill/>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lvl="0" algn="ctr">
                <a:spcBef>
                  <a:spcPct val="20000"/>
                </a:spcBef>
                <a:buClrTx/>
                <a:buSzTx/>
                <a:buFontTx/>
              </a:pPr>
              <a:r>
                <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rPr>
                <a:t>党员管理</a:t>
              </a:r>
              <a:endPar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endParaRPr>
            </a:p>
          </p:txBody>
        </p:sp>
      </p:grpSp>
      <p:grpSp>
        <p:nvGrpSpPr>
          <p:cNvPr id="32" name="组合 31"/>
          <p:cNvGrpSpPr/>
          <p:nvPr/>
        </p:nvGrpSpPr>
        <p:grpSpPr>
          <a:xfrm>
            <a:off x="8241665" y="3448685"/>
            <a:ext cx="2010410" cy="955040"/>
            <a:chOff x="12979" y="4937"/>
            <a:chExt cx="3166" cy="1504"/>
          </a:xfrm>
        </p:grpSpPr>
        <p:grpSp>
          <p:nvGrpSpPr>
            <p:cNvPr id="27" name="组合 26"/>
            <p:cNvGrpSpPr/>
            <p:nvPr/>
          </p:nvGrpSpPr>
          <p:grpSpPr>
            <a:xfrm>
              <a:off x="14133" y="4937"/>
              <a:ext cx="867" cy="870"/>
              <a:chOff x="10009188" y="3152400"/>
              <a:chExt cx="550862" cy="552450"/>
            </a:xfrm>
          </p:grpSpPr>
          <p:sp>
            <p:nvSpPr>
              <p:cNvPr id="24" name="Oval 56"/>
              <p:cNvSpPr>
                <a:spLocks noChangeAspect="1"/>
              </p:cNvSpPr>
              <p:nvPr/>
            </p:nvSpPr>
            <p:spPr>
              <a:xfrm flipH="1">
                <a:off x="10009188" y="3152400"/>
                <a:ext cx="550862" cy="552450"/>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5" dirty="0">
                  <a:solidFill>
                    <a:schemeClr val="lt1"/>
                  </a:solidFill>
                  <a:sym typeface="Arial" panose="020B0704020202020204" pitchFamily="34" charset="0"/>
                </a:endParaRPr>
              </a:p>
            </p:txBody>
          </p:sp>
          <p:sp>
            <p:nvSpPr>
              <p:cNvPr id="28" name="Freeform 112"/>
              <p:cNvSpPr>
                <a:spLocks noEditPoints="1"/>
              </p:cNvSpPr>
              <p:nvPr/>
            </p:nvSpPr>
            <p:spPr bwMode="auto">
              <a:xfrm>
                <a:off x="10155238" y="3306387"/>
                <a:ext cx="258762" cy="260350"/>
              </a:xfrm>
              <a:custGeom>
                <a:avLst/>
                <a:gdLst>
                  <a:gd name="T0" fmla="*/ 179 w 288"/>
                  <a:gd name="T1" fmla="*/ 120 h 288"/>
                  <a:gd name="T2" fmla="*/ 183 w 288"/>
                  <a:gd name="T3" fmla="*/ 92 h 288"/>
                  <a:gd name="T4" fmla="*/ 92 w 288"/>
                  <a:gd name="T5" fmla="*/ 0 h 288"/>
                  <a:gd name="T6" fmla="*/ 0 w 288"/>
                  <a:gd name="T7" fmla="*/ 92 h 288"/>
                  <a:gd name="T8" fmla="*/ 92 w 288"/>
                  <a:gd name="T9" fmla="*/ 183 h 288"/>
                  <a:gd name="T10" fmla="*/ 121 w 288"/>
                  <a:gd name="T11" fmla="*/ 178 h 288"/>
                  <a:gd name="T12" fmla="*/ 142 w 288"/>
                  <a:gd name="T13" fmla="*/ 199 h 288"/>
                  <a:gd name="T14" fmla="*/ 186 w 288"/>
                  <a:gd name="T15" fmla="*/ 199 h 288"/>
                  <a:gd name="T16" fmla="*/ 186 w 288"/>
                  <a:gd name="T17" fmla="*/ 244 h 288"/>
                  <a:gd name="T18" fmla="*/ 186 w 288"/>
                  <a:gd name="T19" fmla="*/ 244 h 288"/>
                  <a:gd name="T20" fmla="*/ 230 w 288"/>
                  <a:gd name="T21" fmla="*/ 244 h 288"/>
                  <a:gd name="T22" fmla="*/ 230 w 288"/>
                  <a:gd name="T23" fmla="*/ 288 h 288"/>
                  <a:gd name="T24" fmla="*/ 230 w 288"/>
                  <a:gd name="T25" fmla="*/ 288 h 288"/>
                  <a:gd name="T26" fmla="*/ 288 w 288"/>
                  <a:gd name="T27" fmla="*/ 288 h 288"/>
                  <a:gd name="T28" fmla="*/ 288 w 288"/>
                  <a:gd name="T29" fmla="*/ 288 h 288"/>
                  <a:gd name="T30" fmla="*/ 288 w 288"/>
                  <a:gd name="T31" fmla="*/ 288 h 288"/>
                  <a:gd name="T32" fmla="*/ 288 w 288"/>
                  <a:gd name="T33" fmla="*/ 230 h 288"/>
                  <a:gd name="T34" fmla="*/ 179 w 288"/>
                  <a:gd name="T35" fmla="*/ 120 h 288"/>
                  <a:gd name="T36" fmla="*/ 73 w 288"/>
                  <a:gd name="T37" fmla="*/ 103 h 288"/>
                  <a:gd name="T38" fmla="*/ 42 w 288"/>
                  <a:gd name="T39" fmla="*/ 72 h 288"/>
                  <a:gd name="T40" fmla="*/ 73 w 288"/>
                  <a:gd name="T41" fmla="*/ 41 h 288"/>
                  <a:gd name="T42" fmla="*/ 104 w 288"/>
                  <a:gd name="T43" fmla="*/ 72 h 288"/>
                  <a:gd name="T44" fmla="*/ 73 w 288"/>
                  <a:gd name="T45" fmla="*/ 10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8" h="288">
                    <a:moveTo>
                      <a:pt x="179" y="120"/>
                    </a:moveTo>
                    <a:cubicBezTo>
                      <a:pt x="182" y="111"/>
                      <a:pt x="183" y="102"/>
                      <a:pt x="183" y="92"/>
                    </a:cubicBezTo>
                    <a:cubicBezTo>
                      <a:pt x="183" y="41"/>
                      <a:pt x="142" y="0"/>
                      <a:pt x="92" y="0"/>
                    </a:cubicBezTo>
                    <a:cubicBezTo>
                      <a:pt x="41" y="0"/>
                      <a:pt x="0" y="41"/>
                      <a:pt x="0" y="92"/>
                    </a:cubicBezTo>
                    <a:cubicBezTo>
                      <a:pt x="0" y="142"/>
                      <a:pt x="41" y="183"/>
                      <a:pt x="92" y="183"/>
                    </a:cubicBezTo>
                    <a:cubicBezTo>
                      <a:pt x="102" y="183"/>
                      <a:pt x="112" y="181"/>
                      <a:pt x="121" y="178"/>
                    </a:cubicBezTo>
                    <a:cubicBezTo>
                      <a:pt x="142" y="199"/>
                      <a:pt x="142" y="199"/>
                      <a:pt x="142" y="199"/>
                    </a:cubicBezTo>
                    <a:cubicBezTo>
                      <a:pt x="186" y="199"/>
                      <a:pt x="186" y="199"/>
                      <a:pt x="186" y="199"/>
                    </a:cubicBezTo>
                    <a:cubicBezTo>
                      <a:pt x="186" y="244"/>
                      <a:pt x="186" y="244"/>
                      <a:pt x="186" y="244"/>
                    </a:cubicBezTo>
                    <a:cubicBezTo>
                      <a:pt x="186" y="244"/>
                      <a:pt x="186" y="244"/>
                      <a:pt x="186" y="244"/>
                    </a:cubicBezTo>
                    <a:cubicBezTo>
                      <a:pt x="230" y="244"/>
                      <a:pt x="230" y="244"/>
                      <a:pt x="230" y="244"/>
                    </a:cubicBezTo>
                    <a:cubicBezTo>
                      <a:pt x="230" y="288"/>
                      <a:pt x="230" y="288"/>
                      <a:pt x="230" y="288"/>
                    </a:cubicBezTo>
                    <a:cubicBezTo>
                      <a:pt x="230" y="288"/>
                      <a:pt x="230" y="288"/>
                      <a:pt x="230" y="288"/>
                    </a:cubicBezTo>
                    <a:cubicBezTo>
                      <a:pt x="288" y="288"/>
                      <a:pt x="288" y="288"/>
                      <a:pt x="288" y="288"/>
                    </a:cubicBezTo>
                    <a:cubicBezTo>
                      <a:pt x="288" y="288"/>
                      <a:pt x="288" y="288"/>
                      <a:pt x="288" y="288"/>
                    </a:cubicBezTo>
                    <a:cubicBezTo>
                      <a:pt x="288" y="288"/>
                      <a:pt x="288" y="288"/>
                      <a:pt x="288" y="288"/>
                    </a:cubicBezTo>
                    <a:cubicBezTo>
                      <a:pt x="288" y="230"/>
                      <a:pt x="288" y="230"/>
                      <a:pt x="288" y="230"/>
                    </a:cubicBezTo>
                    <a:lnTo>
                      <a:pt x="179" y="120"/>
                    </a:lnTo>
                    <a:close/>
                    <a:moveTo>
                      <a:pt x="73" y="103"/>
                    </a:moveTo>
                    <a:cubicBezTo>
                      <a:pt x="56" y="103"/>
                      <a:pt x="42" y="89"/>
                      <a:pt x="42" y="72"/>
                    </a:cubicBezTo>
                    <a:cubicBezTo>
                      <a:pt x="42" y="55"/>
                      <a:pt x="56" y="41"/>
                      <a:pt x="73" y="41"/>
                    </a:cubicBezTo>
                    <a:cubicBezTo>
                      <a:pt x="90" y="41"/>
                      <a:pt x="104" y="55"/>
                      <a:pt x="104" y="72"/>
                    </a:cubicBezTo>
                    <a:cubicBezTo>
                      <a:pt x="104" y="89"/>
                      <a:pt x="90" y="103"/>
                      <a:pt x="73" y="103"/>
                    </a:cubicBezTo>
                    <a:close/>
                  </a:path>
                </a:pathLst>
              </a:custGeom>
              <a:solidFill>
                <a:schemeClr val="bg1"/>
              </a:solidFill>
              <a:ln>
                <a:noFill/>
              </a:ln>
            </p:spPr>
            <p:txBody>
              <a:bodyPr/>
              <a:lstStyle/>
              <a:p>
                <a:pPr eaLnBrk="1" fontAlgn="auto" hangingPunct="1">
                  <a:spcBef>
                    <a:spcPts val="0"/>
                  </a:spcBef>
                  <a:spcAft>
                    <a:spcPts val="0"/>
                  </a:spcAft>
                  <a:defRPr/>
                </a:pPr>
                <a:endParaRPr lang="zh-CN" altLang="en-US">
                  <a:solidFill>
                    <a:prstClr val="black"/>
                  </a:solidFill>
                  <a:latin typeface="Arial" panose="020B0704020202020204" pitchFamily="34" charset="0"/>
                  <a:ea typeface="微软雅黑" panose="020B0503020204020204" pitchFamily="34" charset="-122"/>
                  <a:cs typeface="+mn-ea"/>
                  <a:sym typeface="Arial" panose="020B0704020202020204" pitchFamily="34" charset="0"/>
                </a:endParaRPr>
              </a:p>
            </p:txBody>
          </p:sp>
        </p:grpSp>
        <p:sp>
          <p:nvSpPr>
            <p:cNvPr id="45" name="6"/>
            <p:cNvSpPr txBox="1">
              <a:spLocks noChangeArrowheads="1"/>
            </p:cNvSpPr>
            <p:nvPr/>
          </p:nvSpPr>
          <p:spPr bwMode="auto">
            <a:xfrm>
              <a:off x="12979" y="6005"/>
              <a:ext cx="3166" cy="436"/>
            </a:xfrm>
            <a:prstGeom prst="rect">
              <a:avLst/>
            </a:prstGeom>
            <a:noFill/>
            <a:ln>
              <a:noFill/>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lvl="0" algn="ctr">
                <a:spcBef>
                  <a:spcPct val="20000"/>
                </a:spcBef>
                <a:buClrTx/>
                <a:buSzTx/>
                <a:buFontTx/>
              </a:pPr>
              <a:r>
                <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rPr>
                <a:t>重要</a:t>
              </a:r>
              <a:r>
                <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rPr>
                <a:t>事项研究</a:t>
              </a:r>
              <a:endPar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endParaRPr>
            </a:p>
          </p:txBody>
        </p:sp>
      </p:grpSp>
      <p:grpSp>
        <p:nvGrpSpPr>
          <p:cNvPr id="38" name="组合 37"/>
          <p:cNvGrpSpPr/>
          <p:nvPr/>
        </p:nvGrpSpPr>
        <p:grpSpPr>
          <a:xfrm>
            <a:off x="7754620" y="2009775"/>
            <a:ext cx="2010410" cy="896620"/>
            <a:chOff x="12212" y="2671"/>
            <a:chExt cx="3166" cy="1412"/>
          </a:xfrm>
        </p:grpSpPr>
        <p:grpSp>
          <p:nvGrpSpPr>
            <p:cNvPr id="41" name="组合 40"/>
            <p:cNvGrpSpPr/>
            <p:nvPr/>
          </p:nvGrpSpPr>
          <p:grpSpPr>
            <a:xfrm>
              <a:off x="13261" y="2671"/>
              <a:ext cx="870" cy="870"/>
              <a:chOff x="8550275" y="1753812"/>
              <a:chExt cx="552450" cy="552450"/>
            </a:xfrm>
          </p:grpSpPr>
          <p:sp>
            <p:nvSpPr>
              <p:cNvPr id="43" name="Oval 53"/>
              <p:cNvSpPr>
                <a:spLocks noChangeAspect="1"/>
              </p:cNvSpPr>
              <p:nvPr/>
            </p:nvSpPr>
            <p:spPr>
              <a:xfrm flipH="1">
                <a:off x="8550275" y="1753812"/>
                <a:ext cx="552450" cy="552450"/>
              </a:xfrm>
              <a:prstGeom prst="ellipse">
                <a:avLst/>
              </a:prstGeom>
              <a:solidFill>
                <a:srgbClr val="E61817"/>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5" dirty="0">
                  <a:solidFill>
                    <a:schemeClr val="lt1"/>
                  </a:solidFill>
                  <a:sym typeface="Arial" panose="020B0704020202020204" pitchFamily="34" charset="0"/>
                </a:endParaRPr>
              </a:p>
            </p:txBody>
          </p:sp>
          <p:sp>
            <p:nvSpPr>
              <p:cNvPr id="44" name="Freeform 113"/>
              <p:cNvSpPr>
                <a:spLocks noEditPoints="1"/>
              </p:cNvSpPr>
              <p:nvPr/>
            </p:nvSpPr>
            <p:spPr bwMode="auto">
              <a:xfrm>
                <a:off x="8739188" y="1898275"/>
                <a:ext cx="173037" cy="260350"/>
              </a:xfrm>
              <a:custGeom>
                <a:avLst/>
                <a:gdLst>
                  <a:gd name="T0" fmla="*/ 174 w 192"/>
                  <a:gd name="T1" fmla="*/ 107 h 289"/>
                  <a:gd name="T2" fmla="*/ 187 w 192"/>
                  <a:gd name="T3" fmla="*/ 75 h 289"/>
                  <a:gd name="T4" fmla="*/ 165 w 192"/>
                  <a:gd name="T5" fmla="*/ 23 h 289"/>
                  <a:gd name="T6" fmla="*/ 104 w 192"/>
                  <a:gd name="T7" fmla="*/ 0 h 289"/>
                  <a:gd name="T8" fmla="*/ 25 w 192"/>
                  <a:gd name="T9" fmla="*/ 61 h 289"/>
                  <a:gd name="T10" fmla="*/ 36 w 192"/>
                  <a:gd name="T11" fmla="*/ 100 h 289"/>
                  <a:gd name="T12" fmla="*/ 34 w 192"/>
                  <a:gd name="T13" fmla="*/ 164 h 289"/>
                  <a:gd name="T14" fmla="*/ 36 w 192"/>
                  <a:gd name="T15" fmla="*/ 201 h 289"/>
                  <a:gd name="T16" fmla="*/ 14 w 192"/>
                  <a:gd name="T17" fmla="*/ 210 h 289"/>
                  <a:gd name="T18" fmla="*/ 0 w 192"/>
                  <a:gd name="T19" fmla="*/ 241 h 289"/>
                  <a:gd name="T20" fmla="*/ 11 w 192"/>
                  <a:gd name="T21" fmla="*/ 270 h 289"/>
                  <a:gd name="T22" fmla="*/ 11 w 192"/>
                  <a:gd name="T23" fmla="*/ 270 h 289"/>
                  <a:gd name="T24" fmla="*/ 66 w 192"/>
                  <a:gd name="T25" fmla="*/ 203 h 289"/>
                  <a:gd name="T26" fmla="*/ 64 w 192"/>
                  <a:gd name="T27" fmla="*/ 196 h 289"/>
                  <a:gd name="T28" fmla="*/ 55 w 192"/>
                  <a:gd name="T29" fmla="*/ 180 h 289"/>
                  <a:gd name="T30" fmla="*/ 55 w 192"/>
                  <a:gd name="T31" fmla="*/ 91 h 289"/>
                  <a:gd name="T32" fmla="*/ 55 w 192"/>
                  <a:gd name="T33" fmla="*/ 86 h 289"/>
                  <a:gd name="T34" fmla="*/ 45 w 192"/>
                  <a:gd name="T35" fmla="*/ 66 h 289"/>
                  <a:gd name="T36" fmla="*/ 63 w 192"/>
                  <a:gd name="T37" fmla="*/ 33 h 289"/>
                  <a:gd name="T38" fmla="*/ 104 w 192"/>
                  <a:gd name="T39" fmla="*/ 20 h 289"/>
                  <a:gd name="T40" fmla="*/ 152 w 192"/>
                  <a:gd name="T41" fmla="*/ 37 h 289"/>
                  <a:gd name="T42" fmla="*/ 168 w 192"/>
                  <a:gd name="T43" fmla="*/ 73 h 289"/>
                  <a:gd name="T44" fmla="*/ 158 w 192"/>
                  <a:gd name="T45" fmla="*/ 95 h 289"/>
                  <a:gd name="T46" fmla="*/ 143 w 192"/>
                  <a:gd name="T47" fmla="*/ 91 h 289"/>
                  <a:gd name="T48" fmla="*/ 150 w 192"/>
                  <a:gd name="T49" fmla="*/ 103 h 289"/>
                  <a:gd name="T50" fmla="*/ 134 w 192"/>
                  <a:gd name="T51" fmla="*/ 101 h 289"/>
                  <a:gd name="T52" fmla="*/ 64 w 192"/>
                  <a:gd name="T53" fmla="*/ 101 h 289"/>
                  <a:gd name="T54" fmla="*/ 77 w 192"/>
                  <a:gd name="T55" fmla="*/ 180 h 289"/>
                  <a:gd name="T56" fmla="*/ 94 w 192"/>
                  <a:gd name="T57" fmla="*/ 213 h 289"/>
                  <a:gd name="T58" fmla="*/ 77 w 192"/>
                  <a:gd name="T59" fmla="*/ 230 h 289"/>
                  <a:gd name="T60" fmla="*/ 77 w 192"/>
                  <a:gd name="T61" fmla="*/ 264 h 289"/>
                  <a:gd name="T62" fmla="*/ 99 w 192"/>
                  <a:gd name="T63" fmla="*/ 287 h 289"/>
                  <a:gd name="T64" fmla="*/ 99 w 192"/>
                  <a:gd name="T65" fmla="*/ 287 h 289"/>
                  <a:gd name="T66" fmla="*/ 121 w 192"/>
                  <a:gd name="T67" fmla="*/ 180 h 289"/>
                  <a:gd name="T68" fmla="*/ 148 w 192"/>
                  <a:gd name="T69" fmla="*/ 127 h 289"/>
                  <a:gd name="T70" fmla="*/ 162 w 192"/>
                  <a:gd name="T71" fmla="*/ 136 h 289"/>
                  <a:gd name="T72" fmla="*/ 134 w 192"/>
                  <a:gd name="T73" fmla="*/ 188 h 289"/>
                  <a:gd name="T74" fmla="*/ 141 w 192"/>
                  <a:gd name="T75" fmla="*/ 271 h 289"/>
                  <a:gd name="T76" fmla="*/ 167 w 192"/>
                  <a:gd name="T77" fmla="*/ 289 h 289"/>
                  <a:gd name="T78" fmla="*/ 184 w 192"/>
                  <a:gd name="T79" fmla="*/ 263 h 289"/>
                  <a:gd name="T80" fmla="*/ 164 w 192"/>
                  <a:gd name="T81" fmla="*/ 249 h 289"/>
                  <a:gd name="T82" fmla="*/ 178 w 192"/>
                  <a:gd name="T83" fmla="*/ 229 h 289"/>
                  <a:gd name="T84" fmla="*/ 171 w 192"/>
                  <a:gd name="T85" fmla="*/ 196 h 289"/>
                  <a:gd name="T86" fmla="*/ 179 w 192"/>
                  <a:gd name="T87" fmla="*/ 169 h 289"/>
                  <a:gd name="T88" fmla="*/ 99 w 192"/>
                  <a:gd name="T89" fmla="*/ 138 h 289"/>
                  <a:gd name="T90" fmla="*/ 87 w 192"/>
                  <a:gd name="T91" fmla="*/ 109 h 289"/>
                  <a:gd name="T92" fmla="*/ 111 w 192"/>
                  <a:gd name="T93" fmla="*/ 10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289">
                    <a:moveTo>
                      <a:pt x="179" y="169"/>
                    </a:moveTo>
                    <a:cubicBezTo>
                      <a:pt x="192" y="149"/>
                      <a:pt x="190" y="123"/>
                      <a:pt x="174" y="107"/>
                    </a:cubicBezTo>
                    <a:cubicBezTo>
                      <a:pt x="181" y="98"/>
                      <a:pt x="186" y="87"/>
                      <a:pt x="187" y="75"/>
                    </a:cubicBezTo>
                    <a:cubicBezTo>
                      <a:pt x="187" y="75"/>
                      <a:pt x="187" y="75"/>
                      <a:pt x="187" y="75"/>
                    </a:cubicBezTo>
                    <a:cubicBezTo>
                      <a:pt x="187" y="73"/>
                      <a:pt x="187" y="72"/>
                      <a:pt x="187" y="70"/>
                    </a:cubicBezTo>
                    <a:cubicBezTo>
                      <a:pt x="187" y="52"/>
                      <a:pt x="179" y="35"/>
                      <a:pt x="165" y="23"/>
                    </a:cubicBezTo>
                    <a:cubicBezTo>
                      <a:pt x="151" y="10"/>
                      <a:pt x="133" y="2"/>
                      <a:pt x="112" y="1"/>
                    </a:cubicBezTo>
                    <a:cubicBezTo>
                      <a:pt x="109" y="0"/>
                      <a:pt x="106" y="0"/>
                      <a:pt x="104" y="0"/>
                    </a:cubicBezTo>
                    <a:cubicBezTo>
                      <a:pt x="84" y="0"/>
                      <a:pt x="65" y="6"/>
                      <a:pt x="51" y="17"/>
                    </a:cubicBezTo>
                    <a:cubicBezTo>
                      <a:pt x="37" y="28"/>
                      <a:pt x="27" y="43"/>
                      <a:pt x="25" y="61"/>
                    </a:cubicBezTo>
                    <a:cubicBezTo>
                      <a:pt x="25" y="63"/>
                      <a:pt x="25" y="65"/>
                      <a:pt x="25" y="66"/>
                    </a:cubicBezTo>
                    <a:cubicBezTo>
                      <a:pt x="25" y="78"/>
                      <a:pt x="29" y="90"/>
                      <a:pt x="36" y="100"/>
                    </a:cubicBezTo>
                    <a:cubicBezTo>
                      <a:pt x="24" y="113"/>
                      <a:pt x="19" y="132"/>
                      <a:pt x="26" y="150"/>
                    </a:cubicBezTo>
                    <a:cubicBezTo>
                      <a:pt x="28" y="155"/>
                      <a:pt x="31" y="160"/>
                      <a:pt x="34" y="164"/>
                    </a:cubicBezTo>
                    <a:cubicBezTo>
                      <a:pt x="28" y="179"/>
                      <a:pt x="28" y="179"/>
                      <a:pt x="28" y="179"/>
                    </a:cubicBezTo>
                    <a:cubicBezTo>
                      <a:pt x="36" y="201"/>
                      <a:pt x="36" y="201"/>
                      <a:pt x="36" y="201"/>
                    </a:cubicBezTo>
                    <a:cubicBezTo>
                      <a:pt x="14" y="210"/>
                      <a:pt x="14" y="210"/>
                      <a:pt x="14" y="210"/>
                    </a:cubicBezTo>
                    <a:cubicBezTo>
                      <a:pt x="14" y="210"/>
                      <a:pt x="14" y="210"/>
                      <a:pt x="14" y="210"/>
                    </a:cubicBezTo>
                    <a:cubicBezTo>
                      <a:pt x="23" y="232"/>
                      <a:pt x="23" y="232"/>
                      <a:pt x="23" y="232"/>
                    </a:cubicBezTo>
                    <a:cubicBezTo>
                      <a:pt x="0" y="241"/>
                      <a:pt x="0" y="241"/>
                      <a:pt x="0" y="241"/>
                    </a:cubicBezTo>
                    <a:cubicBezTo>
                      <a:pt x="0" y="241"/>
                      <a:pt x="0" y="241"/>
                      <a:pt x="0" y="241"/>
                    </a:cubicBezTo>
                    <a:cubicBezTo>
                      <a:pt x="11" y="270"/>
                      <a:pt x="11" y="270"/>
                      <a:pt x="11" y="270"/>
                    </a:cubicBezTo>
                    <a:cubicBezTo>
                      <a:pt x="11" y="270"/>
                      <a:pt x="11" y="270"/>
                      <a:pt x="11" y="270"/>
                    </a:cubicBezTo>
                    <a:cubicBezTo>
                      <a:pt x="11" y="270"/>
                      <a:pt x="11" y="270"/>
                      <a:pt x="11" y="270"/>
                    </a:cubicBezTo>
                    <a:cubicBezTo>
                      <a:pt x="41" y="259"/>
                      <a:pt x="41" y="259"/>
                      <a:pt x="41" y="259"/>
                    </a:cubicBezTo>
                    <a:cubicBezTo>
                      <a:pt x="66" y="203"/>
                      <a:pt x="66" y="203"/>
                      <a:pt x="66" y="203"/>
                    </a:cubicBezTo>
                    <a:cubicBezTo>
                      <a:pt x="64" y="202"/>
                      <a:pt x="64" y="202"/>
                      <a:pt x="64" y="202"/>
                    </a:cubicBezTo>
                    <a:cubicBezTo>
                      <a:pt x="64" y="196"/>
                      <a:pt x="64" y="196"/>
                      <a:pt x="64" y="196"/>
                    </a:cubicBezTo>
                    <a:cubicBezTo>
                      <a:pt x="64" y="188"/>
                      <a:pt x="64" y="188"/>
                      <a:pt x="64" y="188"/>
                    </a:cubicBezTo>
                    <a:cubicBezTo>
                      <a:pt x="61" y="185"/>
                      <a:pt x="57" y="183"/>
                      <a:pt x="55" y="180"/>
                    </a:cubicBezTo>
                    <a:cubicBezTo>
                      <a:pt x="43" y="168"/>
                      <a:pt x="36" y="153"/>
                      <a:pt x="36" y="136"/>
                    </a:cubicBezTo>
                    <a:cubicBezTo>
                      <a:pt x="36" y="119"/>
                      <a:pt x="43" y="103"/>
                      <a:pt x="55" y="91"/>
                    </a:cubicBezTo>
                    <a:cubicBezTo>
                      <a:pt x="58" y="88"/>
                      <a:pt x="61" y="86"/>
                      <a:pt x="65" y="83"/>
                    </a:cubicBezTo>
                    <a:cubicBezTo>
                      <a:pt x="61" y="84"/>
                      <a:pt x="58" y="85"/>
                      <a:pt x="55" y="86"/>
                    </a:cubicBezTo>
                    <a:cubicBezTo>
                      <a:pt x="54" y="87"/>
                      <a:pt x="52" y="87"/>
                      <a:pt x="51" y="88"/>
                    </a:cubicBezTo>
                    <a:cubicBezTo>
                      <a:pt x="47" y="81"/>
                      <a:pt x="45" y="74"/>
                      <a:pt x="45" y="66"/>
                    </a:cubicBezTo>
                    <a:cubicBezTo>
                      <a:pt x="45" y="65"/>
                      <a:pt x="45" y="64"/>
                      <a:pt x="45" y="63"/>
                    </a:cubicBezTo>
                    <a:cubicBezTo>
                      <a:pt x="46" y="51"/>
                      <a:pt x="52" y="41"/>
                      <a:pt x="63" y="33"/>
                    </a:cubicBezTo>
                    <a:cubicBezTo>
                      <a:pt x="73" y="25"/>
                      <a:pt x="88" y="20"/>
                      <a:pt x="104" y="20"/>
                    </a:cubicBezTo>
                    <a:cubicBezTo>
                      <a:pt x="104" y="20"/>
                      <a:pt x="104" y="20"/>
                      <a:pt x="104" y="20"/>
                    </a:cubicBezTo>
                    <a:cubicBezTo>
                      <a:pt x="106" y="20"/>
                      <a:pt x="108" y="20"/>
                      <a:pt x="110" y="20"/>
                    </a:cubicBezTo>
                    <a:cubicBezTo>
                      <a:pt x="127" y="22"/>
                      <a:pt x="142" y="28"/>
                      <a:pt x="152" y="37"/>
                    </a:cubicBezTo>
                    <a:cubicBezTo>
                      <a:pt x="162" y="47"/>
                      <a:pt x="168" y="58"/>
                      <a:pt x="168" y="70"/>
                    </a:cubicBezTo>
                    <a:cubicBezTo>
                      <a:pt x="168" y="71"/>
                      <a:pt x="168" y="72"/>
                      <a:pt x="168" y="73"/>
                    </a:cubicBezTo>
                    <a:cubicBezTo>
                      <a:pt x="168" y="73"/>
                      <a:pt x="168" y="73"/>
                      <a:pt x="168" y="73"/>
                    </a:cubicBezTo>
                    <a:cubicBezTo>
                      <a:pt x="167" y="81"/>
                      <a:pt x="164" y="89"/>
                      <a:pt x="158" y="95"/>
                    </a:cubicBezTo>
                    <a:cubicBezTo>
                      <a:pt x="153" y="93"/>
                      <a:pt x="148" y="92"/>
                      <a:pt x="143" y="91"/>
                    </a:cubicBezTo>
                    <a:cubicBezTo>
                      <a:pt x="143" y="91"/>
                      <a:pt x="143" y="91"/>
                      <a:pt x="143" y="91"/>
                    </a:cubicBezTo>
                    <a:cubicBezTo>
                      <a:pt x="147" y="95"/>
                      <a:pt x="149" y="98"/>
                      <a:pt x="152" y="102"/>
                    </a:cubicBezTo>
                    <a:cubicBezTo>
                      <a:pt x="151" y="102"/>
                      <a:pt x="151" y="103"/>
                      <a:pt x="150" y="103"/>
                    </a:cubicBezTo>
                    <a:cubicBezTo>
                      <a:pt x="147" y="105"/>
                      <a:pt x="144" y="107"/>
                      <a:pt x="141" y="109"/>
                    </a:cubicBezTo>
                    <a:cubicBezTo>
                      <a:pt x="139" y="106"/>
                      <a:pt x="137" y="103"/>
                      <a:pt x="134" y="101"/>
                    </a:cubicBezTo>
                    <a:cubicBezTo>
                      <a:pt x="125" y="91"/>
                      <a:pt x="112" y="86"/>
                      <a:pt x="99" y="86"/>
                    </a:cubicBezTo>
                    <a:cubicBezTo>
                      <a:pt x="86" y="86"/>
                      <a:pt x="74" y="91"/>
                      <a:pt x="64" y="101"/>
                    </a:cubicBezTo>
                    <a:cubicBezTo>
                      <a:pt x="45" y="120"/>
                      <a:pt x="45" y="152"/>
                      <a:pt x="64" y="171"/>
                    </a:cubicBezTo>
                    <a:cubicBezTo>
                      <a:pt x="68" y="175"/>
                      <a:pt x="72" y="178"/>
                      <a:pt x="77" y="180"/>
                    </a:cubicBezTo>
                    <a:cubicBezTo>
                      <a:pt x="77" y="196"/>
                      <a:pt x="77" y="196"/>
                      <a:pt x="77" y="196"/>
                    </a:cubicBezTo>
                    <a:cubicBezTo>
                      <a:pt x="94" y="213"/>
                      <a:pt x="94" y="213"/>
                      <a:pt x="94" y="213"/>
                    </a:cubicBezTo>
                    <a:cubicBezTo>
                      <a:pt x="77" y="230"/>
                      <a:pt x="77" y="230"/>
                      <a:pt x="77" y="230"/>
                    </a:cubicBezTo>
                    <a:cubicBezTo>
                      <a:pt x="77" y="230"/>
                      <a:pt x="77" y="230"/>
                      <a:pt x="77" y="230"/>
                    </a:cubicBezTo>
                    <a:cubicBezTo>
                      <a:pt x="94" y="247"/>
                      <a:pt x="94" y="247"/>
                      <a:pt x="94" y="247"/>
                    </a:cubicBezTo>
                    <a:cubicBezTo>
                      <a:pt x="77" y="264"/>
                      <a:pt x="77" y="264"/>
                      <a:pt x="77" y="264"/>
                    </a:cubicBezTo>
                    <a:cubicBezTo>
                      <a:pt x="77" y="264"/>
                      <a:pt x="77" y="264"/>
                      <a:pt x="77" y="264"/>
                    </a:cubicBezTo>
                    <a:cubicBezTo>
                      <a:pt x="99" y="287"/>
                      <a:pt x="99" y="287"/>
                      <a:pt x="99" y="287"/>
                    </a:cubicBezTo>
                    <a:cubicBezTo>
                      <a:pt x="99" y="287"/>
                      <a:pt x="99" y="287"/>
                      <a:pt x="99" y="287"/>
                    </a:cubicBezTo>
                    <a:cubicBezTo>
                      <a:pt x="99" y="287"/>
                      <a:pt x="99" y="287"/>
                      <a:pt x="99" y="287"/>
                    </a:cubicBezTo>
                    <a:cubicBezTo>
                      <a:pt x="121" y="264"/>
                      <a:pt x="121" y="264"/>
                      <a:pt x="121" y="264"/>
                    </a:cubicBezTo>
                    <a:cubicBezTo>
                      <a:pt x="121" y="180"/>
                      <a:pt x="121" y="180"/>
                      <a:pt x="121" y="180"/>
                    </a:cubicBezTo>
                    <a:cubicBezTo>
                      <a:pt x="126" y="178"/>
                      <a:pt x="130" y="175"/>
                      <a:pt x="134" y="171"/>
                    </a:cubicBezTo>
                    <a:cubicBezTo>
                      <a:pt x="146" y="159"/>
                      <a:pt x="151" y="143"/>
                      <a:pt x="148" y="127"/>
                    </a:cubicBezTo>
                    <a:cubicBezTo>
                      <a:pt x="152" y="125"/>
                      <a:pt x="156" y="123"/>
                      <a:pt x="160" y="120"/>
                    </a:cubicBezTo>
                    <a:cubicBezTo>
                      <a:pt x="161" y="125"/>
                      <a:pt x="162" y="131"/>
                      <a:pt x="162" y="136"/>
                    </a:cubicBezTo>
                    <a:cubicBezTo>
                      <a:pt x="162" y="153"/>
                      <a:pt x="155" y="168"/>
                      <a:pt x="143" y="180"/>
                    </a:cubicBezTo>
                    <a:cubicBezTo>
                      <a:pt x="141" y="183"/>
                      <a:pt x="138" y="185"/>
                      <a:pt x="134" y="188"/>
                    </a:cubicBezTo>
                    <a:cubicBezTo>
                      <a:pt x="134" y="239"/>
                      <a:pt x="134" y="239"/>
                      <a:pt x="134" y="239"/>
                    </a:cubicBezTo>
                    <a:cubicBezTo>
                      <a:pt x="141" y="271"/>
                      <a:pt x="141" y="271"/>
                      <a:pt x="141" y="271"/>
                    </a:cubicBezTo>
                    <a:cubicBezTo>
                      <a:pt x="167" y="289"/>
                      <a:pt x="167" y="289"/>
                      <a:pt x="167" y="289"/>
                    </a:cubicBezTo>
                    <a:cubicBezTo>
                      <a:pt x="167" y="289"/>
                      <a:pt x="167" y="289"/>
                      <a:pt x="167" y="289"/>
                    </a:cubicBezTo>
                    <a:cubicBezTo>
                      <a:pt x="167" y="289"/>
                      <a:pt x="167" y="289"/>
                      <a:pt x="167" y="289"/>
                    </a:cubicBezTo>
                    <a:cubicBezTo>
                      <a:pt x="184" y="263"/>
                      <a:pt x="184" y="263"/>
                      <a:pt x="184" y="263"/>
                    </a:cubicBezTo>
                    <a:cubicBezTo>
                      <a:pt x="184" y="263"/>
                      <a:pt x="184" y="263"/>
                      <a:pt x="184" y="263"/>
                    </a:cubicBezTo>
                    <a:cubicBezTo>
                      <a:pt x="164" y="249"/>
                      <a:pt x="164" y="249"/>
                      <a:pt x="164" y="249"/>
                    </a:cubicBezTo>
                    <a:cubicBezTo>
                      <a:pt x="178" y="229"/>
                      <a:pt x="178" y="229"/>
                      <a:pt x="178" y="229"/>
                    </a:cubicBezTo>
                    <a:cubicBezTo>
                      <a:pt x="178" y="229"/>
                      <a:pt x="178" y="229"/>
                      <a:pt x="178" y="229"/>
                    </a:cubicBezTo>
                    <a:cubicBezTo>
                      <a:pt x="158" y="216"/>
                      <a:pt x="158" y="216"/>
                      <a:pt x="158" y="216"/>
                    </a:cubicBezTo>
                    <a:cubicBezTo>
                      <a:pt x="171" y="196"/>
                      <a:pt x="171" y="196"/>
                      <a:pt x="171" y="196"/>
                    </a:cubicBezTo>
                    <a:cubicBezTo>
                      <a:pt x="168" y="180"/>
                      <a:pt x="168" y="180"/>
                      <a:pt x="168" y="180"/>
                    </a:cubicBezTo>
                    <a:cubicBezTo>
                      <a:pt x="172" y="177"/>
                      <a:pt x="176" y="173"/>
                      <a:pt x="179" y="169"/>
                    </a:cubicBezTo>
                    <a:close/>
                    <a:moveTo>
                      <a:pt x="111" y="133"/>
                    </a:moveTo>
                    <a:cubicBezTo>
                      <a:pt x="108" y="136"/>
                      <a:pt x="104" y="138"/>
                      <a:pt x="99" y="138"/>
                    </a:cubicBezTo>
                    <a:cubicBezTo>
                      <a:pt x="95" y="138"/>
                      <a:pt x="91" y="136"/>
                      <a:pt x="87" y="133"/>
                    </a:cubicBezTo>
                    <a:cubicBezTo>
                      <a:pt x="81" y="126"/>
                      <a:pt x="81" y="116"/>
                      <a:pt x="87" y="109"/>
                    </a:cubicBezTo>
                    <a:cubicBezTo>
                      <a:pt x="91" y="106"/>
                      <a:pt x="95" y="104"/>
                      <a:pt x="99" y="104"/>
                    </a:cubicBezTo>
                    <a:cubicBezTo>
                      <a:pt x="104" y="104"/>
                      <a:pt x="108" y="106"/>
                      <a:pt x="111" y="109"/>
                    </a:cubicBezTo>
                    <a:cubicBezTo>
                      <a:pt x="118" y="116"/>
                      <a:pt x="118" y="126"/>
                      <a:pt x="111" y="133"/>
                    </a:cubicBezTo>
                    <a:close/>
                  </a:path>
                </a:pathLst>
              </a:custGeom>
              <a:solidFill>
                <a:schemeClr val="bg1"/>
              </a:solidFill>
              <a:ln>
                <a:noFill/>
              </a:ln>
            </p:spPr>
            <p:txBody>
              <a:bodyPr/>
              <a:lstStyle/>
              <a:p>
                <a:pPr eaLnBrk="1" fontAlgn="auto" hangingPunct="1">
                  <a:spcBef>
                    <a:spcPts val="0"/>
                  </a:spcBef>
                  <a:spcAft>
                    <a:spcPts val="0"/>
                  </a:spcAft>
                  <a:defRPr/>
                </a:pPr>
                <a:endParaRPr lang="zh-CN" altLang="en-US">
                  <a:solidFill>
                    <a:prstClr val="black"/>
                  </a:solidFill>
                  <a:latin typeface="Arial" panose="020B0704020202020204" pitchFamily="34" charset="0"/>
                  <a:ea typeface="微软雅黑" panose="020B0503020204020204" pitchFamily="34" charset="-122"/>
                  <a:cs typeface="+mn-ea"/>
                  <a:sym typeface="Arial" panose="020B0704020202020204" pitchFamily="34" charset="0"/>
                </a:endParaRPr>
              </a:p>
            </p:txBody>
          </p:sp>
        </p:grpSp>
        <p:sp>
          <p:nvSpPr>
            <p:cNvPr id="48" name="6"/>
            <p:cNvSpPr txBox="1">
              <a:spLocks noChangeArrowheads="1"/>
            </p:cNvSpPr>
            <p:nvPr/>
          </p:nvSpPr>
          <p:spPr bwMode="auto">
            <a:xfrm>
              <a:off x="12212" y="3647"/>
              <a:ext cx="3166" cy="436"/>
            </a:xfrm>
            <a:prstGeom prst="rect">
              <a:avLst/>
            </a:prstGeom>
            <a:noFill/>
            <a:ln>
              <a:noFill/>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1216025">
                <a:defRPr>
                  <a:solidFill>
                    <a:schemeClr val="tx1"/>
                  </a:solidFill>
                  <a:latin typeface="Arial" panose="020B0704020202020204" pitchFamily="34" charset="0"/>
                  <a:ea typeface="微软雅黑" panose="020B0503020204020204" pitchFamily="34" charset="-122"/>
                </a:defRPr>
              </a:lvl1pPr>
              <a:lvl2pPr marL="742950" indent="-285750" defTabSz="1216025">
                <a:defRPr>
                  <a:solidFill>
                    <a:schemeClr val="tx1"/>
                  </a:solidFill>
                  <a:latin typeface="Arial" panose="020B0704020202020204" pitchFamily="34" charset="0"/>
                  <a:ea typeface="微软雅黑" panose="020B0503020204020204" pitchFamily="34" charset="-122"/>
                </a:defRPr>
              </a:lvl2pPr>
              <a:lvl3pPr marL="1143000" indent="-228600" defTabSz="1216025">
                <a:defRPr>
                  <a:solidFill>
                    <a:schemeClr val="tx1"/>
                  </a:solidFill>
                  <a:latin typeface="Arial" panose="020B0704020202020204" pitchFamily="34" charset="0"/>
                  <a:ea typeface="微软雅黑" panose="020B0503020204020204" pitchFamily="34" charset="-122"/>
                </a:defRPr>
              </a:lvl3pPr>
              <a:lvl4pPr marL="1600200" indent="-228600" defTabSz="1216025">
                <a:defRPr>
                  <a:solidFill>
                    <a:schemeClr val="tx1"/>
                  </a:solidFill>
                  <a:latin typeface="Arial" panose="020B0704020202020204" pitchFamily="34" charset="0"/>
                  <a:ea typeface="微软雅黑" panose="020B0503020204020204" pitchFamily="34" charset="-122"/>
                </a:defRPr>
              </a:lvl4pPr>
              <a:lvl5pPr marL="2057400" indent="-228600" defTabSz="1216025">
                <a:defRPr>
                  <a:solidFill>
                    <a:schemeClr val="tx1"/>
                  </a:solidFill>
                  <a:latin typeface="Arial" panose="020B07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Arial" panose="020B0704020202020204" pitchFamily="34" charset="0"/>
                  <a:ea typeface="微软雅黑" panose="020B0503020204020204" pitchFamily="34" charset="-122"/>
                </a:defRPr>
              </a:lvl9pPr>
            </a:lstStyle>
            <a:p>
              <a:pPr lvl="0" algn="ctr">
                <a:spcBef>
                  <a:spcPct val="20000"/>
                </a:spcBef>
                <a:buClrTx/>
                <a:buSzTx/>
                <a:buFontTx/>
              </a:pPr>
              <a:r>
                <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rPr>
                <a:t>学习教育</a:t>
              </a:r>
              <a:endParaRPr lang="zh-CN" spc="300" dirty="0">
                <a:solidFill>
                  <a:srgbClr val="E61817"/>
                </a:solidFill>
                <a:latin typeface="方正小标宋_GBK" panose="03000509000000000000" charset="-122"/>
                <a:ea typeface="方正小标宋_GBK" panose="03000509000000000000" charset="-122"/>
                <a:sym typeface="Arial" panose="020B0704020202020204" pitchFamily="34" charset="0"/>
              </a:endParaRPr>
            </a:p>
          </p:txBody>
        </p:sp>
      </p:grpSp>
      <p:sp>
        <p:nvSpPr>
          <p:cNvPr id="51" name="文本框 50"/>
          <p:cNvSpPr txBox="1"/>
          <p:nvPr/>
        </p:nvSpPr>
        <p:spPr>
          <a:xfrm>
            <a:off x="1165225" y="1375410"/>
            <a:ext cx="9530080" cy="398780"/>
          </a:xfrm>
          <a:prstGeom prst="rect">
            <a:avLst/>
          </a:prstGeom>
          <a:noFill/>
        </p:spPr>
        <p:txBody>
          <a:bodyPr wrap="none" rtlCol="0" anchor="t">
            <a:spAutoFit/>
          </a:bodyPr>
          <a:p>
            <a:r>
              <a:rPr lang="zh-CN" altLang="en-US" sz="2000" spc="300" dirty="0">
                <a:solidFill>
                  <a:srgbClr val="E61817"/>
                </a:solidFill>
                <a:latin typeface="方正小标宋_GBK" panose="03000509000000000000" charset="-122"/>
                <a:ea typeface="方正小标宋_GBK" panose="03000509000000000000" charset="-122"/>
                <a:sym typeface="+mn-ea"/>
              </a:rPr>
              <a:t>四融机制：组织生活融入、议事决策融入、考核评价融入，载体搭建融入</a:t>
            </a:r>
            <a:endParaRPr lang="zh-CN" altLang="en-US" sz="2000" spc="300" dirty="0">
              <a:solidFill>
                <a:srgbClr val="E61817"/>
              </a:solidFill>
              <a:latin typeface="方正小标宋_GBK" panose="03000509000000000000" charset="-122"/>
              <a:ea typeface="方正小标宋_GBK" panose="03000509000000000000" charset="-122"/>
              <a:sym typeface="+mn-ea"/>
            </a:endParaRPr>
          </a:p>
        </p:txBody>
      </p:sp>
      <p:sp>
        <p:nvSpPr>
          <p:cNvPr id="9" name="文本框 8"/>
          <p:cNvSpPr txBox="1"/>
          <p:nvPr>
            <p:custDataLst>
              <p:tags r:id="rId2"/>
            </p:custDataLst>
          </p:nvPr>
        </p:nvSpPr>
        <p:spPr>
          <a:xfrm>
            <a:off x="901700" y="420370"/>
            <a:ext cx="4126230"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融入中心</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任务目标</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par>
                          <p:cTn id="22" fill="hold">
                            <p:stCondLst>
                              <p:cond delay="2000"/>
                            </p:stCondLst>
                            <p:childTnLst>
                              <p:par>
                                <p:cTn id="23" presetID="2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right)">
                                      <p:cBhvr>
                                        <p:cTn id="25" dur="500"/>
                                        <p:tgtEl>
                                          <p:spTgt spid="2"/>
                                        </p:tgtEl>
                                      </p:cBhvr>
                                    </p:animEffect>
                                  </p:childTnLst>
                                </p:cTn>
                              </p:par>
                            </p:childTnLst>
                          </p:cTn>
                        </p:par>
                        <p:par>
                          <p:cTn id="26" fill="hold">
                            <p:stCondLst>
                              <p:cond delay="2500"/>
                            </p:stCondLst>
                            <p:childTnLst>
                              <p:par>
                                <p:cTn id="27" presetID="22" presetClass="entr" presetSubtype="1"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up)">
                                      <p:cBhvr>
                                        <p:cTn id="29" dur="500"/>
                                        <p:tgtEl>
                                          <p:spTgt spid="37"/>
                                        </p:tgtEl>
                                      </p:cBhvr>
                                    </p:animEffect>
                                  </p:childTnLst>
                                </p:cTn>
                              </p:par>
                            </p:childTnLst>
                          </p:cTn>
                        </p:par>
                        <p:par>
                          <p:cTn id="30" fill="hold">
                            <p:stCondLst>
                              <p:cond delay="3000"/>
                            </p:stCondLst>
                            <p:childTnLst>
                              <p:par>
                                <p:cTn id="31" presetID="22" presetClass="entr" presetSubtype="2"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right)">
                                      <p:cBhvr>
                                        <p:cTn id="33" dur="500"/>
                                        <p:tgtEl>
                                          <p:spTgt spid="8"/>
                                        </p:tgtEl>
                                      </p:cBhvr>
                                    </p:animEffect>
                                  </p:childTnLst>
                                </p:cTn>
                              </p:par>
                            </p:childTnLst>
                          </p:cTn>
                        </p:par>
                        <p:par>
                          <p:cTn id="34" fill="hold">
                            <p:stCondLst>
                              <p:cond delay="3500"/>
                            </p:stCondLst>
                            <p:childTnLst>
                              <p:par>
                                <p:cTn id="35" presetID="22" presetClass="entr" presetSubtype="1"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up)">
                                      <p:cBhvr>
                                        <p:cTn id="37" dur="500"/>
                                        <p:tgtEl>
                                          <p:spTgt spid="35"/>
                                        </p:tgtEl>
                                      </p:cBhvr>
                                    </p:animEffect>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4500"/>
                            </p:stCondLst>
                            <p:childTnLst>
                              <p:par>
                                <p:cTn id="43" presetID="22" presetClass="entr" presetSubtype="1" fill="hold"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up)">
                                      <p:cBhvr>
                                        <p:cTn id="45" dur="500"/>
                                        <p:tgtEl>
                                          <p:spTgt spid="38"/>
                                        </p:tgtEl>
                                      </p:cBhvr>
                                    </p:animEffect>
                                  </p:childTnLst>
                                </p:cTn>
                              </p:par>
                            </p:childTnLst>
                          </p:cTn>
                        </p:par>
                        <p:par>
                          <p:cTn id="46" fill="hold">
                            <p:stCondLst>
                              <p:cond delay="5000"/>
                            </p:stCondLst>
                            <p:childTnLst>
                              <p:par>
                                <p:cTn id="47" presetID="22" presetClass="entr" presetSubtype="8"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par>
                          <p:cTn id="50" fill="hold">
                            <p:stCondLst>
                              <p:cond delay="5500"/>
                            </p:stCondLst>
                            <p:childTnLst>
                              <p:par>
                                <p:cTn id="51" presetID="22" presetClass="entr" presetSubtype="1"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up)">
                                      <p:cBhvr>
                                        <p:cTn id="53" dur="500"/>
                                        <p:tgtEl>
                                          <p:spTgt spid="32"/>
                                        </p:tgtEl>
                                      </p:cBhvr>
                                    </p:animEffect>
                                  </p:childTnLst>
                                </p:cTn>
                              </p:par>
                            </p:childTnLst>
                          </p:cTn>
                        </p:par>
                        <p:par>
                          <p:cTn id="54" fill="hold">
                            <p:stCondLst>
                              <p:cond delay="6000"/>
                            </p:stCondLst>
                            <p:childTnLst>
                              <p:par>
                                <p:cTn id="55" presetID="22" presetClass="entr" presetSubtype="8"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par>
                          <p:cTn id="58" fill="hold">
                            <p:stCondLst>
                              <p:cond delay="6500"/>
                            </p:stCondLst>
                            <p:childTnLst>
                              <p:par>
                                <p:cTn id="59" presetID="22" presetClass="entr" presetSubtype="1" fill="hold" nodeType="after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up)">
                                      <p:cBhvr>
                                        <p:cTn id="6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1" grpId="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a:xfrm>
            <a:off x="0" y="5360035"/>
            <a:ext cx="12192000" cy="1511300"/>
          </a:xfrm>
          <a:prstGeom prst="rect">
            <a:avLst/>
          </a:prstGeom>
        </p:spPr>
      </p:pic>
      <p:sp>
        <p:nvSpPr>
          <p:cNvPr id="2" name="文本框 1"/>
          <p:cNvSpPr txBox="1"/>
          <p:nvPr>
            <p:custDataLst>
              <p:tags r:id="rId3"/>
            </p:custDataLst>
          </p:nvPr>
        </p:nvSpPr>
        <p:spPr>
          <a:xfrm>
            <a:off x="1438275" y="4749800"/>
            <a:ext cx="9075420" cy="337185"/>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defRPr kumimoji="0" sz="4800" b="0" i="0" u="none" strike="noStrike" cap="none" spc="0" normalizeH="0" baseline="0">
                <a:ln w="19050">
                  <a:noFill/>
                </a:ln>
                <a:solidFill>
                  <a:schemeClr val="tx1">
                    <a:lumMod val="50000"/>
                    <a:lumOff val="50000"/>
                    <a:alpha val="20000"/>
                  </a:schemeClr>
                </a:solidFill>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pPr algn="dist"/>
            <a:r>
              <a:rPr sz="1600">
                <a:solidFill>
                  <a:srgbClr val="FFC000"/>
                </a:solidFill>
              </a:rPr>
              <a:t>找准关键点 </a:t>
            </a:r>
            <a:r>
              <a:rPr lang="en-US" sz="1600">
                <a:solidFill>
                  <a:srgbClr val="FFC000"/>
                </a:solidFill>
              </a:rPr>
              <a:t>/</a:t>
            </a:r>
            <a:r>
              <a:rPr sz="1600">
                <a:solidFill>
                  <a:srgbClr val="FFC000"/>
                </a:solidFill>
              </a:rPr>
              <a:t> 瞄准关键点</a:t>
            </a:r>
            <a:r>
              <a:rPr lang="en-US" sz="1600">
                <a:solidFill>
                  <a:srgbClr val="FFC000"/>
                </a:solidFill>
              </a:rPr>
              <a:t> /</a:t>
            </a:r>
            <a:r>
              <a:rPr sz="1600">
                <a:solidFill>
                  <a:srgbClr val="FFC000"/>
                </a:solidFill>
              </a:rPr>
              <a:t> 盯准突破点</a:t>
            </a:r>
            <a:r>
              <a:rPr lang="en-US" sz="1600">
                <a:solidFill>
                  <a:srgbClr val="FFC000"/>
                </a:solidFill>
              </a:rPr>
              <a:t> /</a:t>
            </a:r>
            <a:r>
              <a:rPr sz="1600">
                <a:solidFill>
                  <a:srgbClr val="FFC000"/>
                </a:solidFill>
              </a:rPr>
              <a:t> 夯实支撑点</a:t>
            </a:r>
            <a:endParaRPr sz="1600">
              <a:solidFill>
                <a:srgbClr val="FFC000"/>
              </a:solidFill>
            </a:endParaRPr>
          </a:p>
        </p:txBody>
      </p:sp>
      <p:sp>
        <p:nvSpPr>
          <p:cNvPr id="1048617" name="Aitds5"/>
          <p:cNvSpPr/>
          <p:nvPr>
            <p:custDataLst>
              <p:tags r:id="rId4"/>
            </p:custDataLst>
          </p:nvPr>
        </p:nvSpPr>
        <p:spPr>
          <a:xfrm>
            <a:off x="4716812" y="2430572"/>
            <a:ext cx="2676562" cy="558426"/>
          </a:xfrm>
          <a:prstGeom prst="roundRect">
            <a:avLst>
              <a:gd name="adj" fmla="val 50000"/>
            </a:avLst>
          </a:prstGeom>
          <a:solidFill>
            <a:srgbClr val="C00000"/>
          </a:solidFill>
          <a:ln w="12700" cap="flat" cmpd="sng" algn="ctr">
            <a:noFill/>
            <a:prstDash val="solid"/>
            <a:miter lim="800000"/>
          </a:ln>
          <a:effectLst/>
        </p:spPr>
        <p:txBody>
          <a:bodyPr rtlCol="0" anchor="ctr"/>
          <a:p>
            <a:pPr lvl="0" algn="ctr"/>
            <a:r>
              <a:rPr lang="zh-CN" altLang="en-US" sz="3200" dirty="0">
                <a:solidFill>
                  <a:srgbClr val="FFFFFF"/>
                </a:solidFill>
                <a:cs typeface="+mn-ea"/>
                <a:sym typeface="+mn-lt"/>
              </a:rPr>
              <a:t>第</a:t>
            </a:r>
            <a:r>
              <a:rPr lang="zh-CN" altLang="en-US" sz="3200" dirty="0">
                <a:solidFill>
                  <a:srgbClr val="FFFFFF"/>
                </a:solidFill>
                <a:cs typeface="+mn-ea"/>
                <a:sym typeface="+mn-lt"/>
              </a:rPr>
              <a:t>三部分</a:t>
            </a:r>
            <a:endParaRPr lang="zh-CN" altLang="en-US" sz="3200" dirty="0">
              <a:solidFill>
                <a:srgbClr val="FFFFFF"/>
              </a:solidFill>
              <a:cs typeface="+mn-ea"/>
              <a:sym typeface="+mn-lt"/>
            </a:endParaRPr>
          </a:p>
        </p:txBody>
      </p:sp>
      <p:pic>
        <p:nvPicPr>
          <p:cNvPr id="2097168" name="图片 8" descr="t019758405ee7042e8b"/>
          <p:cNvPicPr>
            <a:picLocks noChangeAspect="1"/>
          </p:cNvPicPr>
          <p:nvPr>
            <p:custDataLst>
              <p:tags r:id="rId5"/>
            </p:custDataLst>
          </p:nvPr>
        </p:nvPicPr>
        <p:blipFill>
          <a:blip r:embed="rId6">
            <a:clrChange>
              <a:clrFrom>
                <a:srgbClr val="FFFFFF">
                  <a:alpha val="100000"/>
                </a:srgbClr>
              </a:clrFrom>
              <a:clrTo>
                <a:srgbClr val="FFFFFF">
                  <a:alpha val="100000"/>
                  <a:alpha val="0"/>
                </a:srgbClr>
              </a:clrTo>
            </a:clrChange>
          </a:blip>
          <a:stretch>
            <a:fillRect/>
          </a:stretch>
        </p:blipFill>
        <p:spPr>
          <a:xfrm>
            <a:off x="5231765" y="680720"/>
            <a:ext cx="1646555" cy="1511300"/>
          </a:xfrm>
          <a:prstGeom prst="rect">
            <a:avLst/>
          </a:prstGeom>
        </p:spPr>
      </p:pic>
      <p:sp>
        <p:nvSpPr>
          <p:cNvPr id="3" name="Aitds6"/>
          <p:cNvSpPr txBox="1"/>
          <p:nvPr>
            <p:custDataLst>
              <p:tags r:id="rId7"/>
            </p:custDataLst>
          </p:nvPr>
        </p:nvSpPr>
        <p:spPr>
          <a:xfrm>
            <a:off x="270510" y="3382010"/>
            <a:ext cx="11569065" cy="1322070"/>
          </a:xfrm>
          <a:prstGeom prst="rect">
            <a:avLst/>
          </a:prstGeom>
          <a:noFill/>
        </p:spPr>
        <p:txBody>
          <a:bodyPr wrap="square" rtlCol="0">
            <a:spAutoFit/>
          </a:bodyPr>
          <a:lstStyle>
            <a:defPPr>
              <a:defRPr lang="zh-CN"/>
            </a:defPPr>
            <a:lvl1pPr algn="ctr">
              <a:defRPr kumimoji="1" sz="6000" b="1">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defRPr>
            </a:lvl1pPr>
          </a:lstStyle>
          <a:p>
            <a:pPr algn="ctr" fontAlgn="auto">
              <a:spcBef>
                <a:spcPts val="0"/>
              </a:spcBef>
              <a:spcAft>
                <a:spcPts val="0"/>
              </a:spcAft>
            </a:pPr>
            <a:r>
              <a:rPr lang="zh-CN" altLang="en-US" sz="4000" spc="600" dirty="0">
                <a:solidFill>
                  <a:srgbClr val="C00000"/>
                </a:solidFill>
                <a:latin typeface="+mn-lt"/>
                <a:ea typeface="+mn-ea"/>
                <a:cs typeface="+mn-ea"/>
                <a:sym typeface="+mn-lt"/>
              </a:rPr>
              <a:t>明确各级推进党支部工作的方法和路径</a:t>
            </a:r>
            <a:endParaRPr lang="zh-CN" altLang="en-US" sz="4000" spc="600" dirty="0">
              <a:solidFill>
                <a:srgbClr val="C00000"/>
              </a:solidFill>
              <a:latin typeface="+mn-lt"/>
              <a:ea typeface="+mn-ea"/>
              <a:cs typeface="+mn-ea"/>
              <a:sym typeface="+mn-lt"/>
            </a:endParaRPr>
          </a:p>
          <a:p>
            <a:pPr algn="ctr" fontAlgn="auto">
              <a:spcBef>
                <a:spcPts val="0"/>
              </a:spcBef>
              <a:spcAft>
                <a:spcPts val="0"/>
              </a:spcAft>
            </a:pPr>
            <a:r>
              <a:rPr lang="zh-CN" altLang="en-US" sz="4000" spc="600" dirty="0">
                <a:solidFill>
                  <a:srgbClr val="C00000"/>
                </a:solidFill>
                <a:latin typeface="+mn-lt"/>
                <a:ea typeface="+mn-ea"/>
                <a:cs typeface="+mn-ea"/>
                <a:sym typeface="+mn-lt"/>
              </a:rPr>
              <a:t>紧扣党支部标准化规范化建设工作细节</a:t>
            </a:r>
            <a:endParaRPr lang="zh-CN" altLang="en-US" sz="4000" spc="600" dirty="0">
              <a:solidFill>
                <a:srgbClr val="C00000"/>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20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p:nvPr>
            <p:ph type="ctrTitle" idx="14"/>
          </p:nvPr>
        </p:nvSpPr>
        <p:spPr>
          <a:xfrm>
            <a:off x="1060064" y="940707"/>
            <a:ext cx="7600719" cy="1185113"/>
          </a:xfrm>
        </p:spPr>
        <p:txBody>
          <a:bodyPr/>
          <a:p>
            <a:pPr algn="l"/>
            <a:r>
              <a:rPr lang="zh-CN" altLang="en-US" sz="5400">
                <a:solidFill>
                  <a:schemeClr val="accent2">
                    <a:lumMod val="75000"/>
                  </a:schemeClr>
                </a:solidFill>
                <a:latin typeface="方正大黑简体" panose="02010601030101010101" charset="-122"/>
                <a:ea typeface="方正大黑简体" panose="02010601030101010101" charset="-122"/>
              </a:rPr>
              <a:t>（一）心法</a:t>
            </a:r>
            <a:endParaRPr lang="zh-CN" altLang="en-US" sz="5400">
              <a:solidFill>
                <a:schemeClr val="accent2">
                  <a:lumMod val="75000"/>
                </a:schemeClr>
              </a:solidFill>
              <a:latin typeface="方正大黑简体" panose="02010601030101010101" charset="-122"/>
              <a:ea typeface="方正大黑简体" panose="0201060103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4980486" y="2438978"/>
            <a:ext cx="2229942" cy="706755"/>
          </a:xfrm>
          <a:prstGeom prst="rect">
            <a:avLst/>
          </a:prstGeom>
          <a:noFill/>
        </p:spPr>
        <p:txBody>
          <a:bodyPr wrap="square" rtlCol="0" anchor="t">
            <a:spAutoFit/>
          </a:bodyPr>
          <a:p>
            <a:pPr algn="l"/>
            <a:r>
              <a:rPr lang="zh-CN" altLang="en-US" sz="4000">
                <a:solidFill>
                  <a:srgbClr val="C00000"/>
                </a:solidFill>
                <a:latin typeface="方正粗宋简体" panose="03000509000000000000" charset="-122"/>
                <a:ea typeface="方正粗宋简体" panose="03000509000000000000" charset="-122"/>
                <a:cs typeface="方正粗宋简体" panose="03000509000000000000" charset="-122"/>
                <a:sym typeface="+mn-ea"/>
              </a:rPr>
              <a:t>底层逻辑</a:t>
            </a:r>
            <a:endParaRPr lang="zh-CN" altLang="en-US" sz="4000">
              <a:solidFill>
                <a:srgbClr val="C00000"/>
              </a:solidFill>
              <a:latin typeface="方正粗宋简体" panose="03000509000000000000" charset="-122"/>
              <a:ea typeface="方正粗宋简体" panose="03000509000000000000" charset="-122"/>
              <a:cs typeface="方正粗宋简体" panose="03000509000000000000" charset="-122"/>
              <a:sym typeface="+mn-ea"/>
            </a:endParaRPr>
          </a:p>
        </p:txBody>
      </p:sp>
      <p:sp>
        <p:nvSpPr>
          <p:cNvPr id="3" name="文本框 2"/>
          <p:cNvSpPr txBox="1"/>
          <p:nvPr/>
        </p:nvSpPr>
        <p:spPr>
          <a:xfrm>
            <a:off x="2317750" y="3503295"/>
            <a:ext cx="7555865" cy="768350"/>
          </a:xfrm>
          <a:prstGeom prst="rect">
            <a:avLst/>
          </a:prstGeom>
          <a:noFill/>
        </p:spPr>
        <p:txBody>
          <a:bodyPr wrap="square" rtlCol="0" anchor="t">
            <a:spAutoFit/>
          </a:bodyPr>
          <a:p>
            <a:pPr algn="l"/>
            <a:r>
              <a:rPr lang="zh-CN" altLang="en-US" sz="4400">
                <a:solidFill>
                  <a:srgbClr val="C00000"/>
                </a:solidFill>
                <a:latin typeface="幼圆" panose="02010509060101010101" charset="-122"/>
                <a:ea typeface="幼圆" panose="02010509060101010101" charset="-122"/>
                <a:cs typeface="幼圆" panose="02010509060101010101" charset="-122"/>
                <a:sym typeface="+mn-ea"/>
              </a:rPr>
              <a:t>党</a:t>
            </a:r>
            <a:r>
              <a:rPr lang="zh-CN" altLang="en-US" sz="4400">
                <a:solidFill>
                  <a:srgbClr val="C00000"/>
                </a:solidFill>
                <a:latin typeface="幼圆" panose="02010509060101010101" charset="-122"/>
                <a:ea typeface="幼圆" panose="02010509060101010101" charset="-122"/>
                <a:cs typeface="幼圆" panose="02010509060101010101" charset="-122"/>
                <a:sym typeface="+mn-ea"/>
              </a:rPr>
              <a:t>的工作就是做</a:t>
            </a:r>
            <a:r>
              <a:rPr lang="en-US" altLang="zh-CN" sz="4400">
                <a:solidFill>
                  <a:srgbClr val="C00000"/>
                </a:solidFill>
                <a:latin typeface="幼圆" panose="02010509060101010101" charset="-122"/>
                <a:ea typeface="幼圆" panose="02010509060101010101" charset="-122"/>
                <a:cs typeface="幼圆" panose="02010509060101010101" charset="-122"/>
                <a:sym typeface="+mn-ea"/>
              </a:rPr>
              <a:t>“</a:t>
            </a:r>
            <a:r>
              <a:rPr lang="zh-CN" altLang="en-US" sz="4400">
                <a:solidFill>
                  <a:srgbClr val="C00000"/>
                </a:solidFill>
                <a:latin typeface="幼圆" panose="02010509060101010101" charset="-122"/>
                <a:ea typeface="幼圆" panose="02010509060101010101" charset="-122"/>
                <a:cs typeface="幼圆" panose="02010509060101010101" charset="-122"/>
                <a:sym typeface="+mn-ea"/>
              </a:rPr>
              <a:t>人的工作</a:t>
            </a:r>
            <a:r>
              <a:rPr lang="en-US" altLang="zh-CN" sz="4400">
                <a:solidFill>
                  <a:srgbClr val="C00000"/>
                </a:solidFill>
                <a:latin typeface="幼圆" panose="02010509060101010101" charset="-122"/>
                <a:ea typeface="幼圆" panose="02010509060101010101" charset="-122"/>
                <a:cs typeface="幼圆" panose="02010509060101010101" charset="-122"/>
                <a:sym typeface="+mn-ea"/>
              </a:rPr>
              <a:t>”</a:t>
            </a:r>
            <a:endParaRPr lang="zh-CN" altLang="en-US" sz="4400">
              <a:solidFill>
                <a:srgbClr val="C00000"/>
              </a:solidFill>
              <a:latin typeface="幼圆" panose="02010509060101010101" charset="-122"/>
              <a:ea typeface="幼圆" panose="02010509060101010101" charset="-122"/>
              <a:cs typeface="幼圆" panose="02010509060101010101" charset="-122"/>
              <a:sym typeface="+mn-ea"/>
            </a:endParaRPr>
          </a:p>
        </p:txBody>
      </p:sp>
      <p:sp>
        <p:nvSpPr>
          <p:cNvPr id="5" name="文本框 4"/>
          <p:cNvSpPr txBox="1"/>
          <p:nvPr/>
        </p:nvSpPr>
        <p:spPr>
          <a:xfrm>
            <a:off x="1744980" y="4711700"/>
            <a:ext cx="8702040" cy="706755"/>
          </a:xfrm>
          <a:prstGeom prst="rect">
            <a:avLst/>
          </a:prstGeom>
          <a:noFill/>
        </p:spPr>
        <p:txBody>
          <a:bodyPr wrap="square" rtlCol="0" anchor="t">
            <a:spAutoFit/>
          </a:bodyPr>
          <a:p>
            <a:pPr algn="l"/>
            <a:r>
              <a:rPr lang="zh-CN" altLang="en-US" sz="4000">
                <a:solidFill>
                  <a:srgbClr val="C00000"/>
                </a:solidFill>
                <a:latin typeface="幼圆" panose="02010509060101010101" charset="-122"/>
                <a:ea typeface="幼圆" panose="02010509060101010101" charset="-122"/>
                <a:cs typeface="幼圆" panose="02010509060101010101" charset="-122"/>
                <a:sym typeface="+mn-ea"/>
              </a:rPr>
              <a:t>“人的工作”就是在做“思想工作”</a:t>
            </a:r>
            <a:endParaRPr lang="zh-CN" altLang="en-US" sz="4000">
              <a:solidFill>
                <a:srgbClr val="C00000"/>
              </a:solidFill>
              <a:latin typeface="幼圆" panose="02010509060101010101" charset="-122"/>
              <a:ea typeface="幼圆" panose="02010509060101010101" charset="-122"/>
              <a:cs typeface="幼圆" panose="020105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p:nvPr/>
        </p:nvSpPr>
        <p:spPr>
          <a:xfrm>
            <a:off x="912797" y="4487794"/>
            <a:ext cx="9037200" cy="926127"/>
          </a:xfrm>
          <a:prstGeom prst="rect">
            <a:avLst/>
          </a:prstGeom>
        </p:spPr>
        <p:txBody>
          <a:bodyPr vert="horz" wrap="square" lIns="0" tIns="0" rIns="0" bIns="0" numCol="1" anchor="ctr">
            <a:noAutofit/>
          </a:bodyPr>
          <a:lstStyle>
            <a:lvl1pPr marL="0" indent="0" algn="dist" defTabSz="914400" eaLnBrk="1" fontAlgn="auto" latinLnBrk="0" hangingPunct="1">
              <a:lnSpc>
                <a:spcPct val="100000"/>
              </a:lnSpc>
              <a:spcBef>
                <a:spcPts val="0"/>
              </a:spcBef>
              <a:spcAft>
                <a:spcPts val="0"/>
              </a:spcAft>
              <a:buFontTx/>
              <a:buNone/>
              <a:defRPr lang="en-GB" altLang="en-US" sz="6600" b="0" strike="noStrike" cap="none" spc="700">
                <a:solidFill>
                  <a:schemeClr val="tx1"/>
                </a:solidFill>
                <a:latin typeface="Arial" panose="020B0704020202020204" pitchFamily="34" charset="0"/>
                <a:ea typeface="汉仪旗黑-85S" charset="0"/>
                <a:cs typeface="+mj-cs"/>
              </a:defRPr>
            </a:lvl1pPr>
          </a:lstStyle>
          <a:p>
            <a:pPr marL="0" indent="0" algn="l" defTabSz="508000" eaLnBrk="0" fontAlgn="base" hangingPunct="0">
              <a:lnSpc>
                <a:spcPct val="100000"/>
              </a:lnSpc>
              <a:spcBef>
                <a:spcPts val="0"/>
              </a:spcBef>
              <a:spcAft>
                <a:spcPts val="0"/>
              </a:spcAft>
              <a:buFontTx/>
              <a:buNone/>
            </a:pPr>
            <a:r>
              <a:rPr lang="zh-CN" altLang="en-US" sz="2400">
                <a:solidFill>
                  <a:srgbClr val="C00000"/>
                </a:solidFill>
                <a:latin typeface="方正粗宋简体" panose="03000509000000000000" charset="-122"/>
                <a:ea typeface="方正粗宋简体" panose="03000509000000000000" charset="-122"/>
                <a:cs typeface="方正粗宋简体" panose="03000509000000000000" charset="-122"/>
              </a:rPr>
              <a:t>与以往相比，支部工作再也不能</a:t>
            </a:r>
            <a:r>
              <a:rPr lang="en-US" altLang="zh-CN" sz="3200">
                <a:solidFill>
                  <a:schemeClr val="bg2"/>
                </a:solidFill>
                <a:effectLst>
                  <a:outerShdw blurRad="38100" dist="38100" dir="2700000" algn="tl">
                    <a:srgbClr val="000000">
                      <a:alpha val="42745"/>
                    </a:srgbClr>
                  </a:outerShdw>
                </a:effectLst>
                <a:latin typeface="方正粗宋简体" panose="03000509000000000000" charset="-122"/>
                <a:ea typeface="方正粗宋简体" panose="03000509000000000000" charset="-122"/>
                <a:cs typeface="方正粗宋简体" panose="03000509000000000000" charset="-122"/>
              </a:rPr>
              <a:t>“</a:t>
            </a:r>
            <a:r>
              <a:rPr lang="zh-CN" altLang="en-US" sz="3200">
                <a:solidFill>
                  <a:schemeClr val="bg2"/>
                </a:solidFill>
                <a:effectLst>
                  <a:outerShdw blurRad="38100" dist="38100" dir="2700000" algn="tl">
                    <a:srgbClr val="000000">
                      <a:alpha val="42745"/>
                    </a:srgbClr>
                  </a:outerShdw>
                </a:effectLst>
                <a:latin typeface="方正粗宋简体" panose="03000509000000000000" charset="-122"/>
                <a:ea typeface="方正粗宋简体" panose="03000509000000000000" charset="-122"/>
                <a:cs typeface="方正粗宋简体" panose="03000509000000000000" charset="-122"/>
              </a:rPr>
              <a:t>冷冰冰</a:t>
            </a:r>
            <a:r>
              <a:rPr lang="en-US" altLang="zh-CN" sz="3200">
                <a:solidFill>
                  <a:schemeClr val="bg2"/>
                </a:solidFill>
                <a:effectLst>
                  <a:outerShdw blurRad="38100" dist="38100" dir="2700000" algn="tl">
                    <a:srgbClr val="000000">
                      <a:alpha val="42745"/>
                    </a:srgbClr>
                  </a:outerShdw>
                </a:effectLst>
                <a:latin typeface="方正粗宋简体" panose="03000509000000000000" charset="-122"/>
                <a:ea typeface="方正粗宋简体" panose="03000509000000000000" charset="-122"/>
                <a:cs typeface="方正粗宋简体" panose="03000509000000000000" charset="-122"/>
              </a:rPr>
              <a:t>”</a:t>
            </a:r>
            <a:r>
              <a:rPr lang="zh-CN" altLang="en-US" sz="2400">
                <a:solidFill>
                  <a:srgbClr val="C00000"/>
                </a:solidFill>
                <a:latin typeface="方正粗宋简体" panose="03000509000000000000" charset="-122"/>
                <a:ea typeface="方正粗宋简体" panose="03000509000000000000" charset="-122"/>
                <a:cs typeface="方正粗宋简体" panose="03000509000000000000" charset="-122"/>
              </a:rPr>
              <a:t>了。</a:t>
            </a:r>
            <a:endParaRPr lang="ko-KR" altLang="en-US" sz="2400">
              <a:solidFill>
                <a:srgbClr val="C00000"/>
              </a:solidFill>
              <a:latin typeface="方正粗宋简体" panose="03000509000000000000" charset="-122"/>
              <a:ea typeface="方正粗宋简体" panose="03000509000000000000" charset="-122"/>
              <a:cs typeface="方正粗宋简体" panose="03000509000000000000" charset="-122"/>
            </a:endParaRPr>
          </a:p>
        </p:txBody>
      </p:sp>
      <p:sp>
        <p:nvSpPr>
          <p:cNvPr id="8" name="标题 3"/>
          <p:cNvSpPr/>
          <p:nvPr/>
        </p:nvSpPr>
        <p:spPr>
          <a:xfrm>
            <a:off x="958501" y="1063218"/>
            <a:ext cx="10095994" cy="1057524"/>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r>
              <a:rPr lang="zh-CN" altLang="en-US" sz="2800">
                <a:solidFill>
                  <a:srgbClr val="C00000"/>
                </a:solidFill>
                <a:latin typeface="黑体" panose="02010609060101010101" charset="-122"/>
                <a:ea typeface="黑体" panose="02010609060101010101" charset="-122"/>
              </a:rPr>
              <a:t>党支部的功能定位：</a:t>
            </a:r>
            <a:endParaRPr lang="zh-CN" altLang="en-US" sz="2800">
              <a:solidFill>
                <a:srgbClr val="C00000"/>
              </a:solidFill>
              <a:latin typeface="黑体" panose="02010609060101010101" charset="-122"/>
              <a:ea typeface="黑体" panose="02010609060101010101" charset="-122"/>
            </a:endParaRPr>
          </a:p>
          <a:p>
            <a:pPr algn="l"/>
            <a:r>
              <a:rPr lang="zh-CN" altLang="en-US" sz="2800">
                <a:solidFill>
                  <a:schemeClr val="tx1"/>
                </a:solidFill>
                <a:latin typeface="幼圆" panose="02010509060101010101" charset="-122"/>
                <a:ea typeface="幼圆" panose="02010509060101010101" charset="-122"/>
              </a:rPr>
              <a:t>团结群众的核心 教育党员的学校 攻坚克难的堡垒</a:t>
            </a:r>
            <a:endParaRPr lang="zh-CN" altLang="en-US" sz="2800">
              <a:solidFill>
                <a:schemeClr val="tx1"/>
              </a:solidFill>
              <a:latin typeface="幼圆" panose="02010509060101010101" charset="-122"/>
              <a:ea typeface="幼圆" panose="02010509060101010101" charset="-122"/>
            </a:endParaRPr>
          </a:p>
        </p:txBody>
      </p:sp>
      <p:sp>
        <p:nvSpPr>
          <p:cNvPr id="3" name="标题 3"/>
          <p:cNvSpPr/>
          <p:nvPr/>
        </p:nvSpPr>
        <p:spPr>
          <a:xfrm>
            <a:off x="958501" y="1981682"/>
            <a:ext cx="10095994" cy="1057524"/>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r>
              <a:rPr lang="zh-CN" altLang="en-US" sz="2800">
                <a:solidFill>
                  <a:schemeClr val="tx1"/>
                </a:solidFill>
                <a:latin typeface="幼圆" panose="02010509060101010101" charset="-122"/>
                <a:ea typeface="幼圆" panose="02010509060101010101" charset="-122"/>
              </a:rPr>
              <a:t>教育党员 管理党员 监督党员</a:t>
            </a:r>
            <a:endParaRPr lang="zh-CN" altLang="en-US" sz="2800">
              <a:solidFill>
                <a:schemeClr val="tx1"/>
              </a:solidFill>
              <a:latin typeface="幼圆" panose="02010509060101010101" charset="-122"/>
              <a:ea typeface="幼圆" panose="02010509060101010101" charset="-122"/>
            </a:endParaRPr>
          </a:p>
          <a:p>
            <a:pPr algn="l"/>
            <a:r>
              <a:rPr lang="zh-CN" altLang="en-US" sz="2800">
                <a:solidFill>
                  <a:schemeClr val="tx1"/>
                </a:solidFill>
                <a:latin typeface="幼圆" panose="02010509060101010101" charset="-122"/>
                <a:ea typeface="幼圆" panose="02010509060101010101" charset="-122"/>
              </a:rPr>
              <a:t>组织群众 宣传群众 凝聚群众 服务群众</a:t>
            </a:r>
            <a:endParaRPr lang="zh-CN" altLang="en-US" sz="2800">
              <a:solidFill>
                <a:schemeClr val="tx1"/>
              </a:solidFill>
              <a:latin typeface="幼圆" panose="02010509060101010101" charset="-122"/>
              <a:ea typeface="幼圆" panose="02010509060101010101" charset="-122"/>
            </a:endParaRPr>
          </a:p>
        </p:txBody>
      </p:sp>
      <p:sp>
        <p:nvSpPr>
          <p:cNvPr id="2" name="标题 3"/>
          <p:cNvSpPr/>
          <p:nvPr/>
        </p:nvSpPr>
        <p:spPr>
          <a:xfrm>
            <a:off x="958501" y="3545163"/>
            <a:ext cx="4323409" cy="926127"/>
          </a:xfrm>
          <a:prstGeom prst="rect">
            <a:avLst/>
          </a:prstGeom>
        </p:spPr>
        <p:txBody>
          <a:bodyPr vert="horz" wrap="square" lIns="0" tIns="0" rIns="0" bIns="0" numCol="1" anchor="ctr">
            <a:noAutofit/>
          </a:bodyPr>
          <a:lstStyle>
            <a:lvl1pPr marL="0" indent="0" algn="dist" defTabSz="914400" eaLnBrk="1" fontAlgn="auto" latinLnBrk="0" hangingPunct="1">
              <a:lnSpc>
                <a:spcPct val="100000"/>
              </a:lnSpc>
              <a:spcBef>
                <a:spcPts val="0"/>
              </a:spcBef>
              <a:spcAft>
                <a:spcPts val="0"/>
              </a:spcAft>
              <a:buFontTx/>
              <a:buNone/>
              <a:defRPr lang="en-GB" altLang="en-US" sz="6600" b="0" strike="noStrike" cap="none" spc="700">
                <a:solidFill>
                  <a:schemeClr val="tx1"/>
                </a:solidFill>
                <a:latin typeface="Arial" panose="020B0704020202020204" pitchFamily="34" charset="0"/>
                <a:ea typeface="汉仪旗黑-85S" charset="0"/>
                <a:cs typeface="+mj-cs"/>
              </a:defRPr>
            </a:lvl1pPr>
          </a:lstStyle>
          <a:p>
            <a:pPr marL="0" indent="0" algn="l" defTabSz="508000" eaLnBrk="0" fontAlgn="base" hangingPunct="0">
              <a:lnSpc>
                <a:spcPct val="100000"/>
              </a:lnSpc>
              <a:spcBef>
                <a:spcPts val="0"/>
              </a:spcBef>
              <a:spcAft>
                <a:spcPts val="0"/>
              </a:spcAft>
              <a:buFontTx/>
              <a:buNone/>
            </a:pPr>
            <a:r>
              <a:rPr lang="zh-CN" altLang="en-US" sz="2400">
                <a:solidFill>
                  <a:schemeClr val="accent1">
                    <a:lumMod val="50000"/>
                  </a:schemeClr>
                </a:solidFill>
                <a:latin typeface="黑体" panose="02010609060101010101" charset="-122"/>
                <a:ea typeface="黑体" panose="02010609060101010101" charset="-122"/>
                <a:cs typeface="幼圆" panose="02010509060101010101" charset="-122"/>
              </a:rPr>
              <a:t>对应思考，人的工作</a:t>
            </a:r>
            <a:endParaRPr lang="ko-KR" altLang="en-US" sz="2400">
              <a:solidFill>
                <a:schemeClr val="accent1">
                  <a:lumMod val="50000"/>
                </a:schemeClr>
              </a:solidFill>
              <a:latin typeface="黑体" panose="02010609060101010101" charset="-122"/>
              <a:ea typeface="黑体" panose="02010609060101010101" charset="-122"/>
              <a:cs typeface="幼圆" panose="020105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3"/>
          <p:cNvSpPr/>
          <p:nvPr/>
        </p:nvSpPr>
        <p:spPr>
          <a:xfrm>
            <a:off x="1076960" y="1269365"/>
            <a:ext cx="10220960" cy="4540250"/>
          </a:xfrm>
          <a:prstGeom prst="rect">
            <a:avLst/>
          </a:prstGeom>
        </p:spPr>
        <p:txBody>
          <a:bodyPr vert="horz" wrap="square" lIns="0" tIns="0" rIns="0" bIns="0" numCol="1" anchor="ctr">
            <a:noAutofit/>
          </a:bodyPr>
          <a:lstStyle>
            <a:lvl1pPr marL="0" indent="0" algn="dist" defTabSz="914400" eaLnBrk="1" fontAlgn="auto" latinLnBrk="0" hangingPunct="1">
              <a:lnSpc>
                <a:spcPct val="100000"/>
              </a:lnSpc>
              <a:spcBef>
                <a:spcPts val="0"/>
              </a:spcBef>
              <a:spcAft>
                <a:spcPts val="0"/>
              </a:spcAft>
              <a:buFontTx/>
              <a:buNone/>
              <a:defRPr lang="en-GB" altLang="en-US" sz="6600" b="0" strike="noStrike" cap="none" spc="700">
                <a:solidFill>
                  <a:schemeClr val="tx1"/>
                </a:solidFill>
                <a:latin typeface="Arial" panose="020B0704020202020204" pitchFamily="34" charset="0"/>
                <a:ea typeface="汉仪旗黑-85S" charset="0"/>
                <a:cs typeface="+mj-cs"/>
              </a:defRPr>
            </a:lvl1pPr>
          </a:lstStyle>
          <a:p>
            <a:pPr algn="l" defTabSz="508000" eaLnBrk="0" fontAlgn="base" hangingPunct="0">
              <a:lnSpc>
                <a:spcPct val="130000"/>
              </a:lnSpc>
              <a:spcBef>
                <a:spcPts val="0"/>
              </a:spcBef>
              <a:spcAft>
                <a:spcPts val="0"/>
              </a:spcAft>
              <a:buFontTx/>
              <a:buNone/>
            </a:pPr>
            <a:r>
              <a:rPr sz="2800">
                <a:solidFill>
                  <a:schemeClr val="tx1"/>
                </a:solidFill>
                <a:latin typeface="幼圆" panose="02010509060101010101" charset="-122"/>
                <a:ea typeface="幼圆" panose="02010509060101010101" charset="-122"/>
              </a:rPr>
              <a:t> </a:t>
            </a:r>
            <a:r>
              <a:rPr sz="2400">
                <a:solidFill>
                  <a:schemeClr val="tx1"/>
                </a:solidFill>
                <a:latin typeface="幼圆" panose="02010509060101010101" charset="-122"/>
                <a:ea typeface="幼圆" panose="02010509060101010101" charset="-122"/>
              </a:rPr>
              <a:t> </a:t>
            </a:r>
            <a:r>
              <a:rPr lang="en-US" altLang="en-GB" sz="2400">
                <a:solidFill>
                  <a:schemeClr val="tx1"/>
                </a:solidFill>
                <a:latin typeface="幼圆" panose="02010509060101010101" charset="-122"/>
                <a:ea typeface="幼圆" panose="02010509060101010101" charset="-122"/>
              </a:rPr>
              <a:t> </a:t>
            </a:r>
            <a:r>
              <a:rPr sz="2400">
                <a:solidFill>
                  <a:schemeClr val="tx1"/>
                </a:solidFill>
                <a:latin typeface="幼圆" panose="02010509060101010101" charset="-122"/>
                <a:ea typeface="幼圆" panose="02010509060101010101" charset="-122"/>
              </a:rPr>
              <a:t>1.充分认识到每名党员之间巨大的差异性，对于做好人的思想工作，这件事不容易</a:t>
            </a:r>
            <a:r>
              <a:rPr lang="zh-CN" altLang="en-GB" sz="2400">
                <a:solidFill>
                  <a:schemeClr val="tx1"/>
                </a:solidFill>
                <a:latin typeface="幼圆" panose="02010509060101010101" charset="-122"/>
                <a:ea typeface="幼圆" panose="02010509060101010101" charset="-122"/>
              </a:rPr>
              <a:t>，工作要有区分，不同的方式应对不同的人、处理不同的事</a:t>
            </a:r>
            <a:r>
              <a:rPr sz="2400">
                <a:solidFill>
                  <a:schemeClr val="tx1"/>
                </a:solidFill>
                <a:latin typeface="幼圆" panose="02010509060101010101" charset="-122"/>
                <a:ea typeface="幼圆" panose="02010509060101010101" charset="-122"/>
              </a:rPr>
              <a:t>。</a:t>
            </a:r>
            <a:endParaRPr lang="ko-KR" altLang="en-US" sz="2400">
              <a:solidFill>
                <a:schemeClr val="tx1"/>
              </a:solidFill>
              <a:latin typeface="幼圆" panose="02010509060101010101" charset="-122"/>
              <a:ea typeface="幼圆" panose="02010509060101010101" charset="-122"/>
            </a:endParaRPr>
          </a:p>
          <a:p>
            <a:pPr algn="l" defTabSz="508000" eaLnBrk="0" fontAlgn="base" hangingPunct="0">
              <a:lnSpc>
                <a:spcPct val="130000"/>
              </a:lnSpc>
              <a:spcBef>
                <a:spcPts val="0"/>
              </a:spcBef>
              <a:spcAft>
                <a:spcPts val="0"/>
              </a:spcAft>
              <a:buFontTx/>
              <a:buNone/>
            </a:pPr>
            <a:r>
              <a:rPr sz="2400">
                <a:solidFill>
                  <a:schemeClr val="tx1"/>
                </a:solidFill>
                <a:latin typeface="幼圆" panose="02010509060101010101" charset="-122"/>
                <a:ea typeface="幼圆" panose="02010509060101010101" charset="-122"/>
              </a:rPr>
              <a:t>  </a:t>
            </a:r>
            <a:r>
              <a:rPr lang="en-US" altLang="en-GB" sz="2400">
                <a:solidFill>
                  <a:schemeClr val="tx1"/>
                </a:solidFill>
                <a:latin typeface="幼圆" panose="02010509060101010101" charset="-122"/>
                <a:ea typeface="幼圆" panose="02010509060101010101" charset="-122"/>
              </a:rPr>
              <a:t> </a:t>
            </a:r>
            <a:r>
              <a:rPr sz="2400">
                <a:solidFill>
                  <a:schemeClr val="tx1"/>
                </a:solidFill>
                <a:latin typeface="幼圆" panose="02010509060101010101" charset="-122"/>
                <a:ea typeface="幼圆" panose="02010509060101010101" charset="-122"/>
              </a:rPr>
              <a:t>2.沟通的极端重要性，支部书记需要具备迅速打开他人心扉的能力，把站在自己身边的人搞的多多的，有助于提高工作效率、质量。</a:t>
            </a:r>
            <a:endParaRPr lang="ko-KR" altLang="en-US" sz="2400">
              <a:solidFill>
                <a:schemeClr val="tx1"/>
              </a:solidFill>
              <a:latin typeface="幼圆" panose="02010509060101010101" charset="-122"/>
              <a:ea typeface="幼圆" panose="02010509060101010101" charset="-122"/>
            </a:endParaRPr>
          </a:p>
          <a:p>
            <a:pPr algn="l" defTabSz="508000" eaLnBrk="0" fontAlgn="base" hangingPunct="0">
              <a:lnSpc>
                <a:spcPct val="130000"/>
              </a:lnSpc>
              <a:spcBef>
                <a:spcPts val="0"/>
              </a:spcBef>
              <a:spcAft>
                <a:spcPts val="0"/>
              </a:spcAft>
              <a:buFontTx/>
              <a:buNone/>
            </a:pPr>
            <a:r>
              <a:rPr sz="2400">
                <a:solidFill>
                  <a:schemeClr val="tx1"/>
                </a:solidFill>
                <a:latin typeface="幼圆" panose="02010509060101010101" charset="-122"/>
                <a:ea typeface="幼圆" panose="02010509060101010101" charset="-122"/>
              </a:rPr>
              <a:t>  </a:t>
            </a:r>
            <a:r>
              <a:rPr lang="en-US" altLang="en-GB" sz="2400">
                <a:solidFill>
                  <a:schemeClr val="tx1"/>
                </a:solidFill>
                <a:latin typeface="幼圆" panose="02010509060101010101" charset="-122"/>
                <a:ea typeface="幼圆" panose="02010509060101010101" charset="-122"/>
              </a:rPr>
              <a:t> </a:t>
            </a:r>
            <a:r>
              <a:rPr sz="2400">
                <a:solidFill>
                  <a:schemeClr val="tx1"/>
                </a:solidFill>
                <a:latin typeface="幼圆" panose="02010509060101010101" charset="-122"/>
                <a:ea typeface="幼圆" panose="02010509060101010101" charset="-122"/>
              </a:rPr>
              <a:t>3.</a:t>
            </a:r>
            <a:r>
              <a:rPr lang="zh-CN" altLang="en-GB" sz="2400">
                <a:solidFill>
                  <a:schemeClr val="tx1"/>
                </a:solidFill>
                <a:latin typeface="幼圆" panose="02010509060101010101" charset="-122"/>
                <a:ea typeface="幼圆" panose="02010509060101010101" charset="-122"/>
              </a:rPr>
              <a:t>开展工作成效不明显，要思考是不是没有触动他的利益，要去抓前后</a:t>
            </a:r>
            <a:r>
              <a:rPr lang="en-US" altLang="zh-CN" sz="2400">
                <a:solidFill>
                  <a:schemeClr val="tx1"/>
                </a:solidFill>
                <a:latin typeface="幼圆" panose="02010509060101010101" charset="-122"/>
                <a:ea typeface="幼圆" panose="02010509060101010101" charset="-122"/>
              </a:rPr>
              <a:t>20%</a:t>
            </a:r>
            <a:r>
              <a:rPr lang="zh-CN" sz="2400">
                <a:solidFill>
                  <a:schemeClr val="tx1"/>
                </a:solidFill>
                <a:latin typeface="幼圆" panose="02010509060101010101" charset="-122"/>
                <a:ea typeface="幼圆" panose="02010509060101010101" charset="-122"/>
              </a:rPr>
              <a:t>带动中间，而不是只是一句这些党员带不动而放弃</a:t>
            </a:r>
            <a:r>
              <a:rPr sz="2400">
                <a:solidFill>
                  <a:schemeClr val="tx1"/>
                </a:solidFill>
                <a:latin typeface="幼圆" panose="02010509060101010101" charset="-122"/>
                <a:ea typeface="幼圆" panose="02010509060101010101" charset="-122"/>
              </a:rPr>
              <a:t>。</a:t>
            </a:r>
            <a:endParaRPr lang="ko-KR" altLang="en-US" sz="2400">
              <a:solidFill>
                <a:schemeClr val="tx1"/>
              </a:solidFill>
              <a:latin typeface="幼圆" panose="02010509060101010101" charset="-122"/>
              <a:ea typeface="幼圆" panose="020105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4" name="标题 3"/>
          <p:cNvSpPr/>
          <p:nvPr>
            <p:ph type="ctrTitle" idx="14"/>
            <p:custDataLst>
              <p:tags r:id="rId2"/>
            </p:custDataLst>
          </p:nvPr>
        </p:nvSpPr>
        <p:spPr>
          <a:xfrm>
            <a:off x="593725" y="570865"/>
            <a:ext cx="7600950" cy="698500"/>
          </a:xfrm>
        </p:spPr>
        <p:txBody>
          <a:bodyPr/>
          <a:p>
            <a:pPr algn="l"/>
            <a:r>
              <a:rPr lang="zh-CN" altLang="en-US" sz="3200">
                <a:solidFill>
                  <a:schemeClr val="accent2">
                    <a:lumMod val="75000"/>
                  </a:schemeClr>
                </a:solidFill>
                <a:latin typeface="黑体" charset="0"/>
                <a:ea typeface="黑体" charset="0"/>
              </a:rPr>
              <a:t>做人的思想工作应该认识到：</a:t>
            </a:r>
            <a:endParaRPr lang="zh-CN" altLang="en-US" sz="3200">
              <a:solidFill>
                <a:schemeClr val="accent2">
                  <a:lumMod val="75000"/>
                </a:schemeClr>
              </a:solidFill>
              <a:latin typeface="黑体" charset="0"/>
              <a:ea typeface="黑体" charset="0"/>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a:xfrm>
            <a:off x="0" y="5360035"/>
            <a:ext cx="12192000" cy="1511300"/>
          </a:xfrm>
          <a:prstGeom prst="rect">
            <a:avLst/>
          </a:prstGeom>
        </p:spPr>
      </p:pic>
      <p:sp>
        <p:nvSpPr>
          <p:cNvPr id="2" name="文本框 1"/>
          <p:cNvSpPr txBox="1"/>
          <p:nvPr>
            <p:custDataLst>
              <p:tags r:id="rId3"/>
            </p:custDataLst>
          </p:nvPr>
        </p:nvSpPr>
        <p:spPr>
          <a:xfrm>
            <a:off x="1438275" y="4749800"/>
            <a:ext cx="9075420" cy="337185"/>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defRPr kumimoji="0" sz="4800" b="0" i="0" u="none" strike="noStrike" cap="none" spc="0" normalizeH="0" baseline="0">
                <a:ln w="19050">
                  <a:noFill/>
                </a:ln>
                <a:solidFill>
                  <a:schemeClr val="tx1">
                    <a:lumMod val="50000"/>
                    <a:lumOff val="50000"/>
                    <a:alpha val="20000"/>
                  </a:schemeClr>
                </a:solidFill>
                <a:effectLst/>
                <a:uLnTx/>
                <a:uFillTx/>
                <a:latin typeface="思源宋体 CN Heavy" panose="02020900000000000000" pitchFamily="18" charset="-122"/>
                <a:ea typeface="思源宋体 CN Heavy" panose="02020900000000000000" pitchFamily="18" charset="-122"/>
              </a:defRPr>
            </a:lvl1pPr>
            <a:lvl2pPr defTabSz="914400"/>
            <a:lvl3pPr defTabSz="914400"/>
            <a:lvl4pPr defTabSz="914400"/>
            <a:lvl5pPr defTabSz="914400"/>
            <a:lvl6pPr defTabSz="914400"/>
            <a:lvl7pPr defTabSz="914400"/>
            <a:lvl8pPr defTabSz="914400"/>
            <a:lvl9pPr defTabSz="914400"/>
          </a:lstStyle>
          <a:p>
            <a:pPr algn="dist"/>
            <a:r>
              <a:rPr sz="1600">
                <a:solidFill>
                  <a:srgbClr val="FFC000"/>
                </a:solidFill>
              </a:rPr>
              <a:t>找准关键点 </a:t>
            </a:r>
            <a:r>
              <a:rPr lang="en-US" sz="1600">
                <a:solidFill>
                  <a:srgbClr val="FFC000"/>
                </a:solidFill>
              </a:rPr>
              <a:t>/</a:t>
            </a:r>
            <a:r>
              <a:rPr sz="1600">
                <a:solidFill>
                  <a:srgbClr val="FFC000"/>
                </a:solidFill>
              </a:rPr>
              <a:t> 瞄准关键点</a:t>
            </a:r>
            <a:r>
              <a:rPr lang="en-US" sz="1600">
                <a:solidFill>
                  <a:srgbClr val="FFC000"/>
                </a:solidFill>
              </a:rPr>
              <a:t> /</a:t>
            </a:r>
            <a:r>
              <a:rPr sz="1600">
                <a:solidFill>
                  <a:srgbClr val="FFC000"/>
                </a:solidFill>
              </a:rPr>
              <a:t> 盯准突破点</a:t>
            </a:r>
            <a:r>
              <a:rPr lang="en-US" sz="1600">
                <a:solidFill>
                  <a:srgbClr val="FFC000"/>
                </a:solidFill>
              </a:rPr>
              <a:t> /</a:t>
            </a:r>
            <a:r>
              <a:rPr sz="1600">
                <a:solidFill>
                  <a:srgbClr val="FFC000"/>
                </a:solidFill>
              </a:rPr>
              <a:t> 夯实支撑点</a:t>
            </a:r>
            <a:endParaRPr sz="1600">
              <a:solidFill>
                <a:srgbClr val="FFC000"/>
              </a:solidFill>
            </a:endParaRPr>
          </a:p>
        </p:txBody>
      </p:sp>
      <p:sp>
        <p:nvSpPr>
          <p:cNvPr id="1048617" name="Aitds5"/>
          <p:cNvSpPr/>
          <p:nvPr>
            <p:custDataLst>
              <p:tags r:id="rId4"/>
            </p:custDataLst>
          </p:nvPr>
        </p:nvSpPr>
        <p:spPr>
          <a:xfrm>
            <a:off x="4716812" y="2430572"/>
            <a:ext cx="2676562" cy="558426"/>
          </a:xfrm>
          <a:prstGeom prst="roundRect">
            <a:avLst>
              <a:gd name="adj" fmla="val 50000"/>
            </a:avLst>
          </a:prstGeom>
          <a:solidFill>
            <a:srgbClr val="C00000"/>
          </a:solidFill>
          <a:ln w="12700" cap="flat" cmpd="sng" algn="ctr">
            <a:noFill/>
            <a:prstDash val="solid"/>
            <a:miter lim="800000"/>
          </a:ln>
          <a:effectLst/>
        </p:spPr>
        <p:txBody>
          <a:bodyPr rtlCol="0" anchor="ctr"/>
          <a:p>
            <a:pPr lvl="0" algn="ctr"/>
            <a:r>
              <a:rPr lang="zh-CN" altLang="en-US" sz="3200" dirty="0">
                <a:solidFill>
                  <a:srgbClr val="FFFFFF"/>
                </a:solidFill>
                <a:cs typeface="+mn-ea"/>
                <a:sym typeface="+mn-lt"/>
              </a:rPr>
              <a:t>第</a:t>
            </a:r>
            <a:r>
              <a:rPr lang="zh-CN" altLang="en-US" sz="3200" dirty="0">
                <a:solidFill>
                  <a:srgbClr val="FFFFFF"/>
                </a:solidFill>
                <a:cs typeface="+mn-ea"/>
                <a:sym typeface="+mn-lt"/>
              </a:rPr>
              <a:t>二部分</a:t>
            </a:r>
            <a:endParaRPr lang="zh-CN" altLang="en-US" sz="3200" dirty="0">
              <a:solidFill>
                <a:srgbClr val="FFFFFF"/>
              </a:solidFill>
              <a:cs typeface="+mn-ea"/>
              <a:sym typeface="+mn-lt"/>
            </a:endParaRPr>
          </a:p>
        </p:txBody>
      </p:sp>
      <p:pic>
        <p:nvPicPr>
          <p:cNvPr id="2097168" name="图片 8" descr="t019758405ee7042e8b"/>
          <p:cNvPicPr>
            <a:picLocks noChangeAspect="1"/>
          </p:cNvPicPr>
          <p:nvPr>
            <p:custDataLst>
              <p:tags r:id="rId5"/>
            </p:custDataLst>
          </p:nvPr>
        </p:nvPicPr>
        <p:blipFill>
          <a:blip r:embed="rId6">
            <a:clrChange>
              <a:clrFrom>
                <a:srgbClr val="FFFFFF">
                  <a:alpha val="100000"/>
                </a:srgbClr>
              </a:clrFrom>
              <a:clrTo>
                <a:srgbClr val="FFFFFF">
                  <a:alpha val="100000"/>
                  <a:alpha val="0"/>
                </a:srgbClr>
              </a:clrTo>
            </a:clrChange>
          </a:blip>
          <a:stretch>
            <a:fillRect/>
          </a:stretch>
        </p:blipFill>
        <p:spPr>
          <a:xfrm>
            <a:off x="5231765" y="680720"/>
            <a:ext cx="1646555" cy="1511300"/>
          </a:xfrm>
          <a:prstGeom prst="rect">
            <a:avLst/>
          </a:prstGeom>
        </p:spPr>
      </p:pic>
      <p:sp>
        <p:nvSpPr>
          <p:cNvPr id="3" name="Aitds6"/>
          <p:cNvSpPr txBox="1"/>
          <p:nvPr>
            <p:custDataLst>
              <p:tags r:id="rId7"/>
            </p:custDataLst>
          </p:nvPr>
        </p:nvSpPr>
        <p:spPr>
          <a:xfrm>
            <a:off x="270510" y="3382010"/>
            <a:ext cx="11569065" cy="1322070"/>
          </a:xfrm>
          <a:prstGeom prst="rect">
            <a:avLst/>
          </a:prstGeom>
          <a:noFill/>
        </p:spPr>
        <p:txBody>
          <a:bodyPr wrap="square" rtlCol="0">
            <a:spAutoFit/>
          </a:bodyPr>
          <a:lstStyle>
            <a:defPPr>
              <a:defRPr lang="zh-CN"/>
            </a:defPPr>
            <a:lvl1pPr algn="ctr">
              <a:defRPr kumimoji="1" sz="6000" b="1">
                <a:solidFill>
                  <a:srgbClr val="C73018"/>
                </a:solidFill>
                <a:effectLst>
                  <a:outerShdw blurRad="50800" dist="38100" dir="2700000" algn="tl" rotWithShape="0">
                    <a:prstClr val="black">
                      <a:alpha val="6000"/>
                    </a:prstClr>
                  </a:outerShdw>
                </a:effectLst>
                <a:latin typeface="字魂35号-经典雅黑" panose="00000500000000000000" pitchFamily="2" charset="-122"/>
                <a:ea typeface="字魂35号-经典雅黑" panose="00000500000000000000" pitchFamily="2" charset="-122"/>
              </a:defRPr>
            </a:lvl1pPr>
          </a:lstStyle>
          <a:p>
            <a:pPr algn="ctr" fontAlgn="auto">
              <a:spcBef>
                <a:spcPts val="0"/>
              </a:spcBef>
              <a:spcAft>
                <a:spcPts val="0"/>
              </a:spcAft>
            </a:pPr>
            <a:r>
              <a:rPr lang="zh-CN" altLang="en-US" sz="4000" spc="600" dirty="0">
                <a:solidFill>
                  <a:srgbClr val="C00000"/>
                </a:solidFill>
                <a:latin typeface="+mn-lt"/>
                <a:ea typeface="+mn-ea"/>
                <a:cs typeface="+mn-ea"/>
                <a:sym typeface="+mn-lt"/>
              </a:rPr>
              <a:t>明确各级推进党支部工作的方法和路径</a:t>
            </a:r>
            <a:endParaRPr lang="zh-CN" altLang="en-US" sz="4000" spc="600" dirty="0">
              <a:solidFill>
                <a:srgbClr val="C00000"/>
              </a:solidFill>
              <a:latin typeface="+mn-lt"/>
              <a:ea typeface="+mn-ea"/>
              <a:cs typeface="+mn-ea"/>
              <a:sym typeface="+mn-lt"/>
            </a:endParaRPr>
          </a:p>
          <a:p>
            <a:pPr algn="ctr" fontAlgn="auto">
              <a:spcBef>
                <a:spcPts val="0"/>
              </a:spcBef>
              <a:spcAft>
                <a:spcPts val="0"/>
              </a:spcAft>
            </a:pPr>
            <a:r>
              <a:rPr lang="zh-CN" altLang="en-US" sz="4000" spc="600" dirty="0">
                <a:solidFill>
                  <a:srgbClr val="C00000"/>
                </a:solidFill>
                <a:latin typeface="+mn-lt"/>
                <a:ea typeface="+mn-ea"/>
                <a:cs typeface="+mn-ea"/>
                <a:sym typeface="+mn-lt"/>
              </a:rPr>
              <a:t>紧扣党支部标准化规范化建设工作细节</a:t>
            </a:r>
            <a:endParaRPr lang="zh-CN" altLang="en-US" sz="4000" spc="600" dirty="0">
              <a:solidFill>
                <a:srgbClr val="C00000"/>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200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p:nvPr/>
        </p:nvSpPr>
        <p:spPr>
          <a:xfrm>
            <a:off x="1336097" y="327361"/>
            <a:ext cx="10056639" cy="1336823"/>
          </a:xfrm>
          <a:prstGeom prst="rect">
            <a:avLst/>
          </a:prstGeom>
        </p:spPr>
        <p:txBody>
          <a:bodyPr vert="horz" wrap="square" lIns="0" tIns="0" rIns="0" bIns="0" numCol="1" anchor="ctr">
            <a:noAutofit/>
          </a:bodyPr>
          <a:lstStyle>
            <a:lvl1pPr marL="0" indent="0" algn="dist" defTabSz="914400" eaLnBrk="1" fontAlgn="auto" latinLnBrk="0" hangingPunct="1">
              <a:lnSpc>
                <a:spcPct val="100000"/>
              </a:lnSpc>
              <a:spcBef>
                <a:spcPts val="0"/>
              </a:spcBef>
              <a:spcAft>
                <a:spcPts val="0"/>
              </a:spcAft>
              <a:buFontTx/>
              <a:buNone/>
              <a:defRPr lang="en-GB" altLang="en-US" sz="6600" b="0" strike="noStrike" cap="none" spc="700">
                <a:solidFill>
                  <a:schemeClr val="tx1"/>
                </a:solidFill>
                <a:latin typeface="Arial" panose="020B0704020202020204" pitchFamily="34" charset="0"/>
                <a:ea typeface="汉仪旗黑-85S" charset="0"/>
                <a:cs typeface="+mj-cs"/>
              </a:defRPr>
            </a:lvl1pPr>
          </a:lstStyle>
          <a:p>
            <a:pPr marL="0" indent="0" algn="l" defTabSz="508000" eaLnBrk="0" fontAlgn="base" hangingPunct="0">
              <a:lnSpc>
                <a:spcPct val="150000"/>
              </a:lnSpc>
              <a:spcBef>
                <a:spcPts val="0"/>
              </a:spcBef>
              <a:spcAft>
                <a:spcPts val="0"/>
              </a:spcAft>
              <a:buFontTx/>
              <a:buNone/>
            </a:pPr>
            <a:r>
              <a:rPr lang="zh-CN" altLang="en-US" sz="2800">
                <a:solidFill>
                  <a:schemeClr val="accent6"/>
                </a:solidFill>
                <a:latin typeface="方正粗活意简体" panose="03000509000000000000" charset="-122"/>
                <a:ea typeface="方正粗活意简体" panose="03000509000000000000" charset="-122"/>
              </a:rPr>
              <a:t>种草，拔草</a:t>
            </a:r>
            <a:r>
              <a:rPr lang="en-US" altLang="zh-CN" sz="2800">
                <a:solidFill>
                  <a:schemeClr val="accent6"/>
                </a:solidFill>
                <a:latin typeface="幼圆" panose="02010509060101010101" charset="-122"/>
                <a:ea typeface="幼圆" panose="02010509060101010101" charset="-122"/>
              </a:rPr>
              <a:t>   </a:t>
            </a:r>
            <a:r>
              <a:rPr lang="zh-CN" altLang="en-US" sz="2800">
                <a:solidFill>
                  <a:schemeClr val="accent6"/>
                </a:solidFill>
                <a:latin typeface="+mn-ea"/>
                <a:ea typeface="+mn-ea"/>
              </a:rPr>
              <a:t>柠檬精</a:t>
            </a:r>
            <a:r>
              <a:rPr lang="en-US" altLang="zh-CN" sz="2800">
                <a:solidFill>
                  <a:schemeClr val="accent6"/>
                </a:solidFill>
                <a:latin typeface="幼圆" panose="02010509060101010101" charset="-122"/>
                <a:ea typeface="幼圆" panose="02010509060101010101" charset="-122"/>
              </a:rPr>
              <a:t>   </a:t>
            </a:r>
            <a:r>
              <a:rPr lang="zh-CN" altLang="en-US" sz="2800">
                <a:solidFill>
                  <a:schemeClr val="accent6"/>
                </a:solidFill>
                <a:latin typeface="方正少儿简体" panose="03000509000000000000" charset="-122"/>
                <a:ea typeface="方正少儿简体" panose="03000509000000000000" charset="-122"/>
                <a:cs typeface="方正少儿简体" panose="03000509000000000000" charset="-122"/>
              </a:rPr>
              <a:t>真香定律</a:t>
            </a:r>
            <a:r>
              <a:rPr lang="en-US" altLang="zh-CN" sz="2800">
                <a:solidFill>
                  <a:schemeClr val="accent6"/>
                </a:solidFill>
                <a:latin typeface="方正少儿简体" panose="03000509000000000000" charset="-122"/>
                <a:ea typeface="方正少儿简体" panose="03000509000000000000" charset="-122"/>
                <a:cs typeface="方正少儿简体" panose="03000509000000000000" charset="-122"/>
              </a:rPr>
              <a:t> </a:t>
            </a:r>
            <a:r>
              <a:rPr lang="en-US" altLang="zh-CN" sz="2800">
                <a:solidFill>
                  <a:schemeClr val="accent6"/>
                </a:solidFill>
                <a:latin typeface="幼圆" panose="02010509060101010101" charset="-122"/>
                <a:ea typeface="幼圆" panose="02010509060101010101" charset="-122"/>
              </a:rPr>
              <a:t> </a:t>
            </a:r>
            <a:r>
              <a:rPr lang="zh-CN" altLang="en-US" sz="2800">
                <a:solidFill>
                  <a:schemeClr val="accent6"/>
                </a:solidFill>
                <a:latin typeface="幼圆" panose="02010509060101010101" charset="-122"/>
                <a:ea typeface="幼圆" panose="02010509060101010101" charset="-122"/>
              </a:rPr>
              <a:t>干饭人</a:t>
            </a:r>
            <a:r>
              <a:rPr lang="en-US" altLang="zh-CN" sz="2800">
                <a:solidFill>
                  <a:schemeClr val="accent6"/>
                </a:solidFill>
                <a:latin typeface="幼圆" panose="02010509060101010101" charset="-122"/>
                <a:ea typeface="幼圆" panose="02010509060101010101" charset="-122"/>
              </a:rPr>
              <a:t>  </a:t>
            </a:r>
            <a:r>
              <a:rPr lang="en-US" altLang="zh-CN" sz="2800">
                <a:solidFill>
                  <a:srgbClr val="0067AC"/>
                </a:solidFill>
                <a:latin typeface="幼圆" panose="02010509060101010101" charset="-122"/>
                <a:ea typeface="幼圆" panose="02010509060101010101" charset="-122"/>
              </a:rPr>
              <a:t> </a:t>
            </a:r>
            <a:endParaRPr lang="ko-KR" altLang="en-US" sz="2800">
              <a:solidFill>
                <a:srgbClr val="0067AC"/>
              </a:solidFill>
              <a:latin typeface="幼圆" panose="02010509060101010101" charset="-122"/>
              <a:ea typeface="幼圆" panose="02010509060101010101" charset="-122"/>
            </a:endParaRPr>
          </a:p>
        </p:txBody>
      </p:sp>
      <p:sp>
        <p:nvSpPr>
          <p:cNvPr id="3" name="标题 3"/>
          <p:cNvSpPr/>
          <p:nvPr/>
        </p:nvSpPr>
        <p:spPr>
          <a:xfrm>
            <a:off x="1364681" y="1584110"/>
            <a:ext cx="9974753" cy="813773"/>
          </a:xfrm>
          <a:prstGeom prst="rect">
            <a:avLst/>
          </a:prstGeom>
        </p:spPr>
        <p:txBody>
          <a:bodyPr vert="horz" wrap="square" lIns="0" tIns="0" rIns="0" bIns="0" numCol="1" anchor="ctr">
            <a:noAutofit/>
          </a:bodyPr>
          <a:lstStyle>
            <a:lvl1pPr marL="0" indent="0" algn="dist" defTabSz="914400" eaLnBrk="1" fontAlgn="auto" latinLnBrk="0" hangingPunct="1">
              <a:lnSpc>
                <a:spcPct val="100000"/>
              </a:lnSpc>
              <a:spcBef>
                <a:spcPts val="0"/>
              </a:spcBef>
              <a:spcAft>
                <a:spcPts val="0"/>
              </a:spcAft>
              <a:buFontTx/>
              <a:buNone/>
              <a:defRPr lang="en-GB" altLang="en-US" sz="6600" b="0" strike="noStrike" cap="none" spc="700">
                <a:solidFill>
                  <a:schemeClr val="tx1"/>
                </a:solidFill>
                <a:latin typeface="Arial" panose="020B0704020202020204" pitchFamily="34" charset="0"/>
                <a:ea typeface="汉仪旗黑-85S" charset="0"/>
                <a:cs typeface="+mj-cs"/>
              </a:defRPr>
            </a:lvl1pPr>
          </a:lstStyle>
          <a:p>
            <a:pPr marL="0" indent="0" algn="l" defTabSz="508000" eaLnBrk="0" fontAlgn="base" hangingPunct="0">
              <a:lnSpc>
                <a:spcPct val="150000"/>
              </a:lnSpc>
              <a:spcBef>
                <a:spcPts val="0"/>
              </a:spcBef>
              <a:spcAft>
                <a:spcPts val="0"/>
              </a:spcAft>
              <a:buFontTx/>
              <a:buNone/>
            </a:pPr>
            <a:r>
              <a:rPr lang="zh-CN" sz="2800">
                <a:solidFill>
                  <a:schemeClr val="accent6"/>
                </a:solidFill>
                <a:latin typeface="迷你简新魏碑" panose="02010609000101010101" charset="0"/>
                <a:ea typeface="迷你简新魏碑" panose="02010609000101010101" charset="0"/>
                <a:cs typeface="迷你简新魏碑" panose="02010609000101010101" charset="0"/>
              </a:rPr>
              <a:t>凡尔赛</a:t>
            </a:r>
            <a:r>
              <a:rPr lang="en-US" altLang="zh-CN" sz="2800">
                <a:solidFill>
                  <a:schemeClr val="accent6"/>
                </a:solidFill>
                <a:latin typeface="迷你简新魏碑" panose="02010609000101010101" charset="0"/>
                <a:ea typeface="迷你简新魏碑" panose="02010609000101010101" charset="0"/>
                <a:cs typeface="迷你简新魏碑" panose="02010609000101010101" charset="0"/>
              </a:rPr>
              <a:t>  </a:t>
            </a:r>
            <a:r>
              <a:rPr lang="zh-CN" altLang="en-US" sz="2800">
                <a:solidFill>
                  <a:schemeClr val="accent6"/>
                </a:solidFill>
                <a:latin typeface="迷你简新魏碑" panose="02010609000101010101" charset="0"/>
                <a:ea typeface="迷你简新魏碑" panose="02010609000101010101" charset="0"/>
                <a:cs typeface="迷你简新魏碑" panose="02010609000101010101" charset="0"/>
              </a:rPr>
              <a:t>打工人</a:t>
            </a:r>
            <a:r>
              <a:rPr lang="en-US" altLang="zh-CN" sz="2800">
                <a:solidFill>
                  <a:schemeClr val="accent6"/>
                </a:solidFill>
                <a:latin typeface="幼圆" panose="02010509060101010101" charset="-122"/>
                <a:ea typeface="幼圆" panose="02010509060101010101" charset="-122"/>
              </a:rPr>
              <a:t>  </a:t>
            </a:r>
            <a:r>
              <a:rPr lang="zh-CN" altLang="en-US" sz="2800">
                <a:solidFill>
                  <a:schemeClr val="accent6"/>
                </a:solidFill>
                <a:latin typeface="幼圆" panose="02010509060101010101" charset="-122"/>
                <a:ea typeface="幼圆" panose="02010509060101010101" charset="-122"/>
              </a:rPr>
              <a:t>内卷</a:t>
            </a:r>
            <a:r>
              <a:rPr lang="en-US" altLang="zh-CN" sz="2800">
                <a:solidFill>
                  <a:schemeClr val="accent6"/>
                </a:solidFill>
                <a:latin typeface="幼圆" panose="02010509060101010101" charset="-122"/>
                <a:ea typeface="幼圆" panose="02010509060101010101" charset="-122"/>
              </a:rPr>
              <a:t>   </a:t>
            </a:r>
            <a:r>
              <a:rPr lang="en-US" altLang="zh-CN" sz="2800">
                <a:solidFill>
                  <a:schemeClr val="accent6"/>
                </a:solidFill>
                <a:latin typeface="迷你简书魂" panose="02010609000101010101" charset="-122"/>
                <a:ea typeface="迷你简书魂" panose="02010609000101010101" charset="-122"/>
              </a:rPr>
              <a:t>爷青回</a:t>
            </a:r>
            <a:r>
              <a:rPr lang="en-US" altLang="zh-CN" sz="2800">
                <a:solidFill>
                  <a:schemeClr val="accent6"/>
                </a:solidFill>
                <a:latin typeface="幼圆" panose="02010509060101010101" charset="-122"/>
                <a:ea typeface="幼圆" panose="02010509060101010101" charset="-122"/>
              </a:rPr>
              <a:t>   </a:t>
            </a:r>
            <a:r>
              <a:rPr lang="zh-CN" altLang="en-US" sz="2800">
                <a:solidFill>
                  <a:schemeClr val="accent6"/>
                </a:solidFill>
                <a:latin typeface="华文中宋" panose="02010600040101010101" charset="-122"/>
                <a:ea typeface="华文中宋" panose="02010600040101010101" charset="-122"/>
              </a:rPr>
              <a:t>弹幕</a:t>
            </a:r>
            <a:r>
              <a:rPr lang="en-US" altLang="zh-CN" sz="2800">
                <a:solidFill>
                  <a:srgbClr val="0067AC"/>
                </a:solidFill>
                <a:latin typeface="幼圆" panose="02010509060101010101" charset="-122"/>
                <a:ea typeface="幼圆" panose="02010509060101010101" charset="-122"/>
              </a:rPr>
              <a:t>  </a:t>
            </a:r>
            <a:endParaRPr lang="ko-KR" altLang="en-US" sz="2800">
              <a:solidFill>
                <a:srgbClr val="0067AC"/>
              </a:solidFill>
              <a:latin typeface="幼圆" panose="02010509060101010101" charset="-122"/>
              <a:ea typeface="幼圆" panose="02010509060101010101" charset="-122"/>
            </a:endParaRPr>
          </a:p>
        </p:txBody>
      </p:sp>
      <p:sp>
        <p:nvSpPr>
          <p:cNvPr id="5" name="标题 3"/>
          <p:cNvSpPr/>
          <p:nvPr/>
        </p:nvSpPr>
        <p:spPr>
          <a:xfrm>
            <a:off x="1359601" y="2648549"/>
            <a:ext cx="9353315" cy="813773"/>
          </a:xfrm>
          <a:prstGeom prst="rect">
            <a:avLst/>
          </a:prstGeom>
        </p:spPr>
        <p:txBody>
          <a:bodyPr vert="horz" wrap="square" lIns="0" tIns="0" rIns="0" bIns="0" numCol="1" anchor="ctr">
            <a:noAutofit/>
          </a:bodyPr>
          <a:lstStyle>
            <a:lvl1pPr marL="0" indent="0" algn="dist" defTabSz="914400" eaLnBrk="1" fontAlgn="auto" latinLnBrk="0" hangingPunct="1">
              <a:lnSpc>
                <a:spcPct val="100000"/>
              </a:lnSpc>
              <a:spcBef>
                <a:spcPts val="0"/>
              </a:spcBef>
              <a:spcAft>
                <a:spcPts val="0"/>
              </a:spcAft>
              <a:buFontTx/>
              <a:buNone/>
              <a:defRPr lang="en-GB" altLang="en-US" sz="6600" b="0" strike="noStrike" cap="none" spc="700">
                <a:solidFill>
                  <a:schemeClr val="tx1"/>
                </a:solidFill>
                <a:latin typeface="Arial" panose="020B0704020202020204" pitchFamily="34" charset="0"/>
                <a:ea typeface="汉仪旗黑-85S" charset="0"/>
                <a:cs typeface="+mj-cs"/>
              </a:defRPr>
            </a:lvl1pPr>
          </a:lstStyle>
          <a:p>
            <a:pPr marL="0" indent="0" algn="l" defTabSz="508000" eaLnBrk="0" fontAlgn="base" hangingPunct="0">
              <a:lnSpc>
                <a:spcPct val="150000"/>
              </a:lnSpc>
              <a:spcBef>
                <a:spcPts val="0"/>
              </a:spcBef>
              <a:spcAft>
                <a:spcPts val="0"/>
              </a:spcAft>
              <a:buFontTx/>
              <a:buNone/>
            </a:pPr>
            <a:r>
              <a:rPr lang="zh-CN" sz="2800">
                <a:solidFill>
                  <a:schemeClr val="accent6"/>
                </a:solidFill>
                <a:latin typeface="迷你简秀英" panose="02010609000101010101" charset="-122"/>
                <a:ea typeface="迷你简秀英" panose="02010609000101010101" charset="-122"/>
              </a:rPr>
              <a:t>一起苗苗苗苗苗</a:t>
            </a:r>
            <a:r>
              <a:rPr lang="en-US" altLang="zh-CN" sz="2800">
                <a:solidFill>
                  <a:schemeClr val="accent6"/>
                </a:solidFill>
                <a:latin typeface="幼圆" panose="02010509060101010101" charset="-122"/>
                <a:ea typeface="幼圆" panose="02010509060101010101" charset="-122"/>
              </a:rPr>
              <a:t>    </a:t>
            </a:r>
            <a:r>
              <a:rPr lang="en-US" altLang="zh-CN" sz="2800">
                <a:solidFill>
                  <a:schemeClr val="accent6"/>
                </a:solidFill>
                <a:latin typeface="中國龍新藝體" panose="02010609000101010101" charset="0"/>
                <a:ea typeface="中國龍新藝體" panose="02010609000101010101" charset="0"/>
              </a:rPr>
              <a:t>××哪有什么坏心思呢</a:t>
            </a:r>
            <a:endParaRPr lang="en-US" altLang="zh-CN" sz="2800">
              <a:solidFill>
                <a:schemeClr val="accent6"/>
              </a:solidFill>
              <a:latin typeface="中國龍新藝體" panose="02010609000101010101" charset="0"/>
              <a:ea typeface="中國龍新藝體" panose="02010609000101010101" charset="0"/>
            </a:endParaRPr>
          </a:p>
        </p:txBody>
      </p:sp>
      <p:sp>
        <p:nvSpPr>
          <p:cNvPr id="4" name="标题 3"/>
          <p:cNvSpPr/>
          <p:nvPr/>
        </p:nvSpPr>
        <p:spPr>
          <a:xfrm>
            <a:off x="1336097" y="3677447"/>
            <a:ext cx="8942620" cy="814408"/>
          </a:xfrm>
          <a:prstGeom prst="rect">
            <a:avLst/>
          </a:prstGeom>
        </p:spPr>
        <p:txBody>
          <a:bodyPr vert="horz" wrap="square" lIns="0" tIns="0" rIns="0" bIns="0" numCol="1" anchor="ctr">
            <a:noAutofit/>
          </a:bodyPr>
          <a:lstStyle>
            <a:lvl1pPr marL="0" indent="0" algn="dist" defTabSz="914400" eaLnBrk="1" fontAlgn="auto" latinLnBrk="0" hangingPunct="1">
              <a:lnSpc>
                <a:spcPct val="100000"/>
              </a:lnSpc>
              <a:spcBef>
                <a:spcPts val="0"/>
              </a:spcBef>
              <a:spcAft>
                <a:spcPts val="0"/>
              </a:spcAft>
              <a:buFontTx/>
              <a:buNone/>
              <a:defRPr lang="en-GB" altLang="en-US" sz="6600" b="0" strike="noStrike" cap="none" spc="700">
                <a:solidFill>
                  <a:schemeClr val="tx1"/>
                </a:solidFill>
                <a:latin typeface="Arial" panose="020B0704020202020204" pitchFamily="34" charset="0"/>
                <a:ea typeface="汉仪旗黑-85S" charset="0"/>
                <a:cs typeface="+mj-cs"/>
              </a:defRPr>
            </a:lvl1pPr>
          </a:lstStyle>
          <a:p>
            <a:pPr marL="0" indent="0" algn="l" defTabSz="508000" eaLnBrk="0" fontAlgn="base" hangingPunct="0">
              <a:lnSpc>
                <a:spcPct val="150000"/>
              </a:lnSpc>
              <a:spcBef>
                <a:spcPts val="0"/>
              </a:spcBef>
              <a:spcAft>
                <a:spcPts val="0"/>
              </a:spcAft>
              <a:buFontTx/>
              <a:buNone/>
            </a:pPr>
            <a:r>
              <a:rPr lang="zh-CN" altLang="en-US" sz="2800">
                <a:solidFill>
                  <a:schemeClr val="accent6"/>
                </a:solidFill>
                <a:latin typeface="方正琥珀简体" panose="02010601030101010101" charset="-122"/>
                <a:ea typeface="方正琥珀简体" panose="02010601030101010101" charset="-122"/>
                <a:cs typeface="方正琥珀简体" panose="02010601030101010101" charset="-122"/>
              </a:rPr>
              <a:t>摸鱼</a:t>
            </a:r>
            <a:r>
              <a:rPr lang="en-US" altLang="zh-CN" sz="2800">
                <a:solidFill>
                  <a:schemeClr val="accent6"/>
                </a:solidFill>
                <a:latin typeface="方正琥珀简体" panose="02010601030101010101" charset="-122"/>
                <a:ea typeface="方正琥珀简体" panose="02010601030101010101" charset="-122"/>
                <a:cs typeface="方正琥珀简体" panose="02010601030101010101" charset="-122"/>
              </a:rPr>
              <a:t>   </a:t>
            </a:r>
            <a:r>
              <a:rPr lang="zh-CN" altLang="en-US" sz="2800">
                <a:solidFill>
                  <a:schemeClr val="accent6"/>
                </a:solidFill>
                <a:latin typeface="华文中宋" panose="02010600040101010101" charset="-122"/>
                <a:ea typeface="华文中宋" panose="02010600040101010101" charset="-122"/>
                <a:cs typeface="方正琥珀简体" panose="02010601030101010101" charset="-122"/>
              </a:rPr>
              <a:t>塌房</a:t>
            </a:r>
            <a:r>
              <a:rPr lang="en-US" altLang="zh-CN" sz="2800">
                <a:solidFill>
                  <a:schemeClr val="accent6"/>
                </a:solidFill>
                <a:latin typeface="华文中宋" panose="02010600040101010101" charset="-122"/>
                <a:ea typeface="华文中宋" panose="02010600040101010101" charset="-122"/>
                <a:cs typeface="方正琥珀简体" panose="02010601030101010101" charset="-122"/>
              </a:rPr>
              <a:t> </a:t>
            </a:r>
            <a:r>
              <a:rPr lang="en-US" altLang="zh-CN" sz="2800">
                <a:solidFill>
                  <a:schemeClr val="accent6"/>
                </a:solidFill>
                <a:latin typeface="方正琥珀简体" panose="02010601030101010101" charset="-122"/>
                <a:ea typeface="方正琥珀简体" panose="02010601030101010101" charset="-122"/>
                <a:cs typeface="方正琥珀简体" panose="02010601030101010101" charset="-122"/>
              </a:rPr>
              <a:t> </a:t>
            </a:r>
            <a:r>
              <a:rPr lang="zh-CN" sz="2800">
                <a:solidFill>
                  <a:schemeClr val="accent6"/>
                </a:solidFill>
                <a:latin typeface="方正琥珀简体" panose="02010601030101010101" charset="-122"/>
                <a:ea typeface="方正琥珀简体" panose="02010601030101010101" charset="-122"/>
                <a:cs typeface="方正琥珀简体" panose="02010601030101010101" charset="-122"/>
                <a:sym typeface="+mn-ea"/>
              </a:rPr>
              <a:t>盲盒</a:t>
            </a:r>
            <a:r>
              <a:rPr lang="en-US" altLang="zh-CN" sz="2800">
                <a:solidFill>
                  <a:schemeClr val="accent6"/>
                </a:solidFill>
                <a:latin typeface="幼圆" panose="02010509060101010101" charset="-122"/>
                <a:ea typeface="幼圆" panose="02010509060101010101" charset="-122"/>
                <a:sym typeface="+mn-ea"/>
              </a:rPr>
              <a:t>   </a:t>
            </a:r>
            <a:r>
              <a:rPr lang="en-US" altLang="zh-CN" sz="2800">
                <a:solidFill>
                  <a:schemeClr val="accent6"/>
                </a:solidFill>
                <a:latin typeface="Arial Black" panose="020B0A04020102020204" charset="0"/>
                <a:ea typeface="幼圆" panose="02010509060101010101" charset="-122"/>
                <a:cs typeface="Arial Black" panose="020B0A04020102020204" charset="0"/>
                <a:sym typeface="+mn-ea"/>
              </a:rPr>
              <a:t>yyds  PUA  996</a:t>
            </a:r>
            <a:r>
              <a:rPr lang="en-US" altLang="zh-CN" sz="2800">
                <a:solidFill>
                  <a:schemeClr val="accent6"/>
                </a:solidFill>
                <a:latin typeface="幼圆" panose="02010509060101010101" charset="-122"/>
                <a:ea typeface="幼圆" panose="02010509060101010101" charset="-122"/>
                <a:sym typeface="+mn-ea"/>
              </a:rPr>
              <a:t>   </a:t>
            </a:r>
            <a:r>
              <a:rPr lang="en-US" altLang="zh-CN" sz="2800">
                <a:solidFill>
                  <a:srgbClr val="0067AC"/>
                </a:solidFill>
                <a:latin typeface="幼圆" panose="02010509060101010101" charset="-122"/>
                <a:ea typeface="幼圆" panose="02010509060101010101" charset="-122"/>
                <a:sym typeface="+mn-ea"/>
              </a:rPr>
              <a:t> </a:t>
            </a:r>
            <a:r>
              <a:rPr lang="en-US" altLang="zh-CN" sz="2800">
                <a:solidFill>
                  <a:schemeClr val="accent6"/>
                </a:solidFill>
                <a:latin typeface="幼圆" panose="02010509060101010101" charset="-122"/>
                <a:ea typeface="幼圆" panose="02010509060101010101" charset="-122"/>
              </a:rPr>
              <a:t> </a:t>
            </a:r>
            <a:endParaRPr lang="ko-KR" altLang="en-US" sz="2800">
              <a:solidFill>
                <a:srgbClr val="0067AC"/>
              </a:solidFill>
              <a:latin typeface="幼圆" panose="02010509060101010101" charset="-122"/>
              <a:ea typeface="幼圆" panose="020105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6" name="标题 3"/>
          <p:cNvSpPr/>
          <p:nvPr>
            <p:custDataLst>
              <p:tags r:id="rId2"/>
            </p:custDataLst>
          </p:nvPr>
        </p:nvSpPr>
        <p:spPr>
          <a:xfrm>
            <a:off x="1336040" y="4760595"/>
            <a:ext cx="10246360" cy="1163955"/>
          </a:xfrm>
          <a:prstGeom prst="rect">
            <a:avLst/>
          </a:prstGeom>
        </p:spPr>
        <p:txBody>
          <a:bodyPr vert="horz" wrap="square" lIns="0" tIns="0" rIns="0" bIns="0" numCol="1" anchor="ctr">
            <a:noAutofit/>
          </a:bodyPr>
          <a:lstStyle>
            <a:lvl1pPr marL="0" indent="0" algn="dist" defTabSz="914400" eaLnBrk="1" fontAlgn="auto" latinLnBrk="0" hangingPunct="1">
              <a:lnSpc>
                <a:spcPct val="100000"/>
              </a:lnSpc>
              <a:spcBef>
                <a:spcPts val="0"/>
              </a:spcBef>
              <a:spcAft>
                <a:spcPts val="0"/>
              </a:spcAft>
              <a:buFontTx/>
              <a:buNone/>
              <a:defRPr lang="en-GB" altLang="en-US" sz="6600" b="0" strike="noStrike" cap="none" spc="700">
                <a:solidFill>
                  <a:schemeClr val="tx1"/>
                </a:solidFill>
                <a:latin typeface="Arial" panose="020B0704020202020204" pitchFamily="34" charset="0"/>
                <a:ea typeface="汉仪旗黑-85S" charset="0"/>
                <a:cs typeface="+mj-cs"/>
              </a:defRPr>
            </a:lvl1pPr>
          </a:lstStyle>
          <a:p>
            <a:pPr marL="0" indent="0" algn="l" defTabSz="508000" eaLnBrk="0" fontAlgn="base" hangingPunct="0">
              <a:lnSpc>
                <a:spcPct val="150000"/>
              </a:lnSpc>
              <a:spcBef>
                <a:spcPts val="0"/>
              </a:spcBef>
              <a:spcAft>
                <a:spcPts val="0"/>
              </a:spcAft>
              <a:buFontTx/>
              <a:buNone/>
            </a:pPr>
            <a:r>
              <a:rPr lang="zh-CN" sz="2800">
                <a:solidFill>
                  <a:schemeClr val="accent6"/>
                </a:solidFill>
                <a:latin typeface="方正琥珀简体" panose="02010601030101010101" charset="-122"/>
                <a:ea typeface="方正琥珀简体" panose="02010601030101010101" charset="-122"/>
                <a:cs typeface="方正琥珀简体" panose="02010601030101010101" charset="-122"/>
                <a:sym typeface="+mn-ea"/>
              </a:rPr>
              <a:t>显眼包</a:t>
            </a:r>
            <a:r>
              <a:rPr lang="en-US" altLang="zh-CN" sz="2800">
                <a:solidFill>
                  <a:schemeClr val="accent6"/>
                </a:solidFill>
                <a:latin typeface="方正琥珀简体" panose="02010601030101010101" charset="-122"/>
                <a:ea typeface="方正琥珀简体" panose="02010601030101010101" charset="-122"/>
                <a:cs typeface="方正琥珀简体" panose="02010601030101010101" charset="-122"/>
                <a:sym typeface="+mn-ea"/>
              </a:rPr>
              <a:t>   </a:t>
            </a:r>
            <a:r>
              <a:rPr lang="zh-CN" sz="2800">
                <a:solidFill>
                  <a:schemeClr val="accent6"/>
                </a:solidFill>
                <a:latin typeface="华文中宋" panose="02010600040101010101" charset="-122"/>
                <a:ea typeface="华文中宋" panose="02010600040101010101" charset="-122"/>
                <a:cs typeface="方正琥珀简体" panose="02010601030101010101" charset="-122"/>
                <a:sym typeface="+mn-ea"/>
              </a:rPr>
              <a:t>新职人</a:t>
            </a:r>
            <a:r>
              <a:rPr lang="en-US" altLang="zh-CN" sz="2800">
                <a:solidFill>
                  <a:schemeClr val="accent6"/>
                </a:solidFill>
                <a:latin typeface="华文中宋" panose="02010600040101010101" charset="-122"/>
                <a:ea typeface="华文中宋" panose="02010600040101010101" charset="-122"/>
                <a:cs typeface="方正琥珀简体" panose="02010601030101010101" charset="-122"/>
                <a:sym typeface="+mn-ea"/>
              </a:rPr>
              <a:t>  </a:t>
            </a:r>
            <a:r>
              <a:rPr lang="zh-CN" sz="2800">
                <a:solidFill>
                  <a:schemeClr val="accent6"/>
                </a:solidFill>
                <a:latin typeface="华文中宋" panose="02010600040101010101" charset="-122"/>
                <a:ea typeface="华文中宋" panose="02010600040101010101" charset="-122"/>
                <a:cs typeface="方正琥珀简体" panose="02010601030101010101" charset="-122"/>
                <a:sym typeface="+mn-ea"/>
              </a:rPr>
              <a:t>特种兵旅游</a:t>
            </a:r>
            <a:r>
              <a:rPr lang="en-US" altLang="zh-CN" sz="2800">
                <a:solidFill>
                  <a:schemeClr val="accent6"/>
                </a:solidFill>
                <a:latin typeface="华文中宋" panose="02010600040101010101" charset="-122"/>
                <a:ea typeface="华文中宋" panose="02010600040101010101" charset="-122"/>
                <a:cs typeface="方正琥珀简体" panose="02010601030101010101" charset="-122"/>
                <a:sym typeface="+mn-ea"/>
              </a:rPr>
              <a:t>  </a:t>
            </a:r>
            <a:r>
              <a:rPr lang="en-US" altLang="zh-CN" sz="2800">
                <a:solidFill>
                  <a:schemeClr val="accent6"/>
                </a:solidFill>
                <a:latin typeface="幼圆" panose="02010509060101010101" charset="-122"/>
                <a:ea typeface="幼圆" panose="02010509060101010101" charset="-122"/>
                <a:sym typeface="+mn-ea"/>
              </a:rPr>
              <a:t>X</a:t>
            </a:r>
            <a:r>
              <a:rPr lang="zh-CN" sz="2800">
                <a:solidFill>
                  <a:schemeClr val="accent6"/>
                </a:solidFill>
                <a:latin typeface="幼圆" panose="02010509060101010101" charset="-122"/>
                <a:ea typeface="幼圆" panose="02010509060101010101" charset="-122"/>
                <a:sym typeface="+mn-ea"/>
              </a:rPr>
              <a:t>门</a:t>
            </a:r>
            <a:r>
              <a:rPr lang="en-US" altLang="zh-CN" sz="2800">
                <a:solidFill>
                  <a:schemeClr val="accent6"/>
                </a:solidFill>
                <a:latin typeface="幼圆" panose="02010509060101010101" charset="-122"/>
                <a:ea typeface="幼圆" panose="02010509060101010101" charset="-122"/>
                <a:sym typeface="+mn-ea"/>
              </a:rPr>
              <a:t> </a:t>
            </a:r>
            <a:r>
              <a:rPr lang="zh-CN" sz="2800">
                <a:solidFill>
                  <a:schemeClr val="accent6"/>
                </a:solidFill>
                <a:latin typeface="华文中宋" panose="02010600040101010101" charset="-122"/>
                <a:ea typeface="华文中宋" panose="02010600040101010101" charset="-122"/>
                <a:cs typeface="方正琥珀简体" panose="02010601030101010101" charset="-122"/>
                <a:sym typeface="+mn-ea"/>
              </a:rPr>
              <a:t>遥遥领先</a:t>
            </a:r>
            <a:endParaRPr lang="zh-CN" sz="2800">
              <a:solidFill>
                <a:schemeClr val="accent6"/>
              </a:solidFill>
              <a:latin typeface="华文中宋" panose="02010600040101010101" charset="-122"/>
              <a:ea typeface="华文中宋" panose="02010600040101010101" charset="-122"/>
              <a:cs typeface="方正琥珀简体" panose="02010601030101010101" charset="-122"/>
              <a:sym typeface="+mn-ea"/>
            </a:endParaRPr>
          </a:p>
          <a:p>
            <a:pPr marL="0" indent="0" algn="l" defTabSz="508000" eaLnBrk="0" fontAlgn="base" hangingPunct="0">
              <a:lnSpc>
                <a:spcPct val="150000"/>
              </a:lnSpc>
              <a:spcBef>
                <a:spcPts val="0"/>
              </a:spcBef>
              <a:spcAft>
                <a:spcPts val="0"/>
              </a:spcAft>
              <a:buFontTx/>
              <a:buNone/>
            </a:pPr>
            <a:r>
              <a:rPr lang="en-US" altLang="zh-CN" sz="2800">
                <a:solidFill>
                  <a:schemeClr val="accent6"/>
                </a:solidFill>
                <a:latin typeface="幼圆" panose="02010509060101010101" charset="-122"/>
                <a:ea typeface="幼圆" panose="02010509060101010101" charset="-122"/>
                <a:sym typeface="+mn-ea"/>
              </a:rPr>
              <a:t> </a:t>
            </a:r>
            <a:r>
              <a:rPr lang="en-US" altLang="zh-CN" sz="2800">
                <a:solidFill>
                  <a:srgbClr val="0067AC"/>
                </a:solidFill>
                <a:latin typeface="幼圆" panose="02010509060101010101" charset="-122"/>
                <a:ea typeface="幼圆" panose="02010509060101010101" charset="-122"/>
                <a:sym typeface="+mn-ea"/>
              </a:rPr>
              <a:t> </a:t>
            </a:r>
            <a:r>
              <a:rPr lang="en-US" altLang="zh-CN" sz="2800">
                <a:solidFill>
                  <a:schemeClr val="accent6"/>
                </a:solidFill>
                <a:latin typeface="幼圆" panose="02010509060101010101" charset="-122"/>
                <a:ea typeface="幼圆" panose="02010509060101010101" charset="-122"/>
              </a:rPr>
              <a:t> </a:t>
            </a:r>
            <a:endParaRPr lang="ko-KR" altLang="en-US" sz="2800">
              <a:solidFill>
                <a:srgbClr val="0067AC"/>
              </a:solidFill>
              <a:latin typeface="幼圆" panose="02010509060101010101" charset="-122"/>
              <a:ea typeface="幼圆" panose="02010509060101010101" charset="-122"/>
            </a:endParaRPr>
          </a:p>
        </p:txBody>
      </p:sp>
      <p:sp>
        <p:nvSpPr>
          <p:cNvPr id="7" name="文本框 6"/>
          <p:cNvSpPr txBox="1"/>
          <p:nvPr/>
        </p:nvSpPr>
        <p:spPr>
          <a:xfrm>
            <a:off x="1336040" y="5771515"/>
            <a:ext cx="6096000" cy="521970"/>
          </a:xfrm>
          <a:prstGeom prst="rect">
            <a:avLst/>
          </a:prstGeom>
          <a:noFill/>
        </p:spPr>
        <p:txBody>
          <a:bodyPr wrap="square" rtlCol="0" anchor="t">
            <a:spAutoFit/>
          </a:bodyPr>
          <a:p>
            <a:r>
              <a:rPr lang="zh-CN" sz="2800">
                <a:solidFill>
                  <a:schemeClr val="accent6"/>
                </a:solidFill>
                <a:latin typeface="幼圆" panose="02010509060101010101" charset="-122"/>
                <a:ea typeface="幼圆" panose="02010509060101010101" charset="-122"/>
                <a:sym typeface="+mn-ea"/>
              </a:rPr>
              <a:t>挖呀挖呀挖</a:t>
            </a:r>
            <a:r>
              <a:rPr lang="en-US" altLang="zh-CN" sz="2800">
                <a:solidFill>
                  <a:schemeClr val="accent6"/>
                </a:solidFill>
                <a:latin typeface="幼圆" panose="02010509060101010101" charset="-122"/>
                <a:ea typeface="幼圆" panose="02010509060101010101" charset="-122"/>
                <a:sym typeface="+mn-ea"/>
              </a:rPr>
              <a:t>  </a:t>
            </a:r>
            <a:r>
              <a:rPr lang="zh-CN" sz="2800">
                <a:solidFill>
                  <a:schemeClr val="accent6"/>
                </a:solidFill>
                <a:latin typeface="幼圆" panose="02010509060101010101" charset="-122"/>
                <a:ea typeface="幼圆" panose="02010509060101010101" charset="-122"/>
                <a:sym typeface="+mn-ea"/>
              </a:rPr>
              <a:t>你人还怪好的嘞</a:t>
            </a:r>
            <a:r>
              <a:rPr lang="en-US" altLang="zh-CN" sz="2800">
                <a:solidFill>
                  <a:schemeClr val="accent6"/>
                </a:solidFill>
                <a:latin typeface="华文中宋" panose="02010600040101010101" charset="-122"/>
                <a:ea typeface="华文中宋" panose="02010600040101010101" charset="-122"/>
                <a:cs typeface="方正琥珀简体" panose="02010601030101010101" charset="-122"/>
                <a:sym typeface="+mn-ea"/>
              </a:rPr>
              <a:t> </a:t>
            </a:r>
            <a:r>
              <a:rPr lang="en-US" altLang="zh-CN" sz="2800">
                <a:solidFill>
                  <a:schemeClr val="accent6"/>
                </a:solidFill>
                <a:latin typeface="幼圆" panose="02010509060101010101" charset="-122"/>
                <a:ea typeface="幼圆" panose="02010509060101010101" charset="-122"/>
                <a:sym typeface="+mn-ea"/>
              </a:rPr>
              <a:t> </a:t>
            </a:r>
            <a:endParaRPr lang="en-US" altLang="zh-CN" sz="2800">
              <a:solidFill>
                <a:schemeClr val="accent6"/>
              </a:solidFill>
              <a:latin typeface="幼圆" panose="02010509060101010101" charset="-122"/>
              <a:ea typeface="幼圆" panose="020105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pic>
        <p:nvPicPr>
          <p:cNvPr id="40" name="图片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122" y="213359"/>
            <a:ext cx="850878" cy="693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srcRect/>
          <a:stretch>
            <a:fillRect/>
          </a:stretch>
        </p:blipFill>
        <p:spPr>
          <a:xfrm>
            <a:off x="336550" y="217170"/>
            <a:ext cx="3713480" cy="6428105"/>
          </a:xfrm>
          <a:prstGeom prst="rect">
            <a:avLst/>
          </a:prstGeom>
        </p:spPr>
      </p:pic>
      <p:pic>
        <p:nvPicPr>
          <p:cNvPr id="2" name="图片 1"/>
          <p:cNvPicPr>
            <a:picLocks noChangeAspect="1"/>
          </p:cNvPicPr>
          <p:nvPr/>
        </p:nvPicPr>
        <p:blipFill>
          <a:blip r:embed="rId4"/>
          <a:srcRect/>
          <a:stretch>
            <a:fillRect/>
          </a:stretch>
        </p:blipFill>
        <p:spPr>
          <a:xfrm>
            <a:off x="4224020" y="213360"/>
            <a:ext cx="3712845" cy="6431915"/>
          </a:xfrm>
          <a:prstGeom prst="rect">
            <a:avLst/>
          </a:prstGeom>
        </p:spPr>
      </p:pic>
      <p:pic>
        <p:nvPicPr>
          <p:cNvPr id="3" name="图片 2"/>
          <p:cNvPicPr>
            <a:picLocks noChangeAspect="1"/>
          </p:cNvPicPr>
          <p:nvPr/>
        </p:nvPicPr>
        <p:blipFill>
          <a:blip r:embed="rId5"/>
          <a:srcRect/>
          <a:stretch>
            <a:fillRect/>
          </a:stretch>
        </p:blipFill>
        <p:spPr>
          <a:xfrm>
            <a:off x="8077835" y="213360"/>
            <a:ext cx="3713480" cy="64319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6026150"/>
            <a:ext cx="12192000" cy="831850"/>
          </a:xfrm>
          <a:prstGeom prst="rect">
            <a:avLst/>
          </a:prstGeom>
        </p:spPr>
      </p:pic>
      <p:pic>
        <p:nvPicPr>
          <p:cNvPr id="4" name="图片 3"/>
          <p:cNvPicPr>
            <a:picLocks noChangeAspect="1"/>
          </p:cNvPicPr>
          <p:nvPr/>
        </p:nvPicPr>
        <p:blipFill>
          <a:blip r:embed="rId2"/>
          <a:stretch>
            <a:fillRect/>
          </a:stretch>
        </p:blipFill>
        <p:spPr>
          <a:xfrm>
            <a:off x="251460" y="303530"/>
            <a:ext cx="3858895" cy="6009005"/>
          </a:xfrm>
          <a:prstGeom prst="rect">
            <a:avLst/>
          </a:prstGeom>
        </p:spPr>
      </p:pic>
      <p:pic>
        <p:nvPicPr>
          <p:cNvPr id="6" name="图片 5"/>
          <p:cNvPicPr>
            <a:picLocks noChangeAspect="1"/>
          </p:cNvPicPr>
          <p:nvPr/>
        </p:nvPicPr>
        <p:blipFill>
          <a:blip r:embed="rId3"/>
          <a:stretch>
            <a:fillRect/>
          </a:stretch>
        </p:blipFill>
        <p:spPr>
          <a:xfrm>
            <a:off x="4129405" y="284480"/>
            <a:ext cx="3839210" cy="6028055"/>
          </a:xfrm>
          <a:prstGeom prst="rect">
            <a:avLst/>
          </a:prstGeom>
        </p:spPr>
      </p:pic>
      <p:pic>
        <p:nvPicPr>
          <p:cNvPr id="7" name="图片 6"/>
          <p:cNvPicPr>
            <a:picLocks noChangeAspect="1"/>
          </p:cNvPicPr>
          <p:nvPr/>
        </p:nvPicPr>
        <p:blipFill>
          <a:blip r:embed="rId4"/>
          <a:stretch>
            <a:fillRect/>
          </a:stretch>
        </p:blipFill>
        <p:spPr>
          <a:xfrm>
            <a:off x="8006715" y="284480"/>
            <a:ext cx="3826510" cy="60280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p:nvPr/>
        </p:nvSpPr>
        <p:spPr>
          <a:xfrm>
            <a:off x="770609" y="777005"/>
            <a:ext cx="9224457" cy="1465046"/>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r>
              <a:rPr lang="zh-CN" altLang="en-US" sz="3600" b="1">
                <a:solidFill>
                  <a:srgbClr val="C00000"/>
                </a:solidFill>
                <a:latin typeface="黑体" panose="02010609060101010101" charset="-122"/>
                <a:ea typeface="黑体" panose="02010609060101010101" charset="-122"/>
              </a:rPr>
              <a:t>没有调查就没有发言权，通过谈心谈话，练好</a:t>
            </a:r>
            <a:r>
              <a:rPr lang="en-US" altLang="zh-CN" sz="3600" b="1">
                <a:solidFill>
                  <a:srgbClr val="C00000"/>
                </a:solidFill>
                <a:latin typeface="黑体" panose="02010609060101010101" charset="-122"/>
                <a:ea typeface="黑体" panose="02010609060101010101" charset="-122"/>
              </a:rPr>
              <a:t>“</a:t>
            </a:r>
            <a:r>
              <a:rPr lang="zh-CN" altLang="en-US" sz="3600" b="1">
                <a:solidFill>
                  <a:srgbClr val="C00000"/>
                </a:solidFill>
                <a:latin typeface="黑体" panose="02010609060101010101" charset="-122"/>
                <a:ea typeface="黑体" panose="02010609060101010101" charset="-122"/>
              </a:rPr>
              <a:t>人的工作</a:t>
            </a:r>
            <a:r>
              <a:rPr lang="en-US" altLang="zh-CN" sz="3600" b="1">
                <a:solidFill>
                  <a:srgbClr val="C00000"/>
                </a:solidFill>
                <a:latin typeface="黑体" panose="02010609060101010101" charset="-122"/>
                <a:ea typeface="黑体" panose="02010609060101010101" charset="-122"/>
              </a:rPr>
              <a:t>”</a:t>
            </a:r>
            <a:r>
              <a:rPr lang="zh-CN" altLang="en-US" sz="3600" b="1">
                <a:solidFill>
                  <a:srgbClr val="C00000"/>
                </a:solidFill>
                <a:latin typeface="黑体" panose="02010609060101010101" charset="-122"/>
                <a:ea typeface="黑体" panose="02010609060101010101" charset="-122"/>
              </a:rPr>
              <a:t>基本功</a:t>
            </a:r>
            <a:endParaRPr lang="zh-CN" altLang="en-US" sz="3600" b="1">
              <a:solidFill>
                <a:srgbClr val="C00000"/>
              </a:solidFill>
              <a:latin typeface="黑体" panose="02010609060101010101" charset="-122"/>
              <a:ea typeface="黑体" panose="02010609060101010101" charset="-122"/>
            </a:endParaRPr>
          </a:p>
        </p:txBody>
      </p:sp>
      <p:sp>
        <p:nvSpPr>
          <p:cNvPr id="5" name="标题 3"/>
          <p:cNvSpPr/>
          <p:nvPr/>
        </p:nvSpPr>
        <p:spPr>
          <a:xfrm>
            <a:off x="770609" y="1965224"/>
            <a:ext cx="10566992" cy="4162812"/>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r>
              <a:rPr lang="en-US" altLang="zh-CN" sz="2800">
                <a:solidFill>
                  <a:schemeClr val="tx1"/>
                </a:solidFill>
                <a:latin typeface="幼圆" panose="02010509060101010101" charset="-122"/>
                <a:ea typeface="幼圆" panose="02010509060101010101" charset="-122"/>
              </a:rPr>
              <a:t>   </a:t>
            </a:r>
            <a:r>
              <a:rPr lang="zh-CN" altLang="en-US" sz="2800">
                <a:solidFill>
                  <a:schemeClr val="tx1"/>
                </a:solidFill>
                <a:latin typeface="幼圆" panose="02010509060101010101" charset="-122"/>
                <a:ea typeface="幼圆" panose="02010509060101010101" charset="-122"/>
              </a:rPr>
              <a:t>在说起某名党员的时候，脑海中浮现出的应是一个立体的、鲜活的、</a:t>
            </a:r>
            <a:r>
              <a:rPr lang="en-US" altLang="zh-CN" sz="2800">
                <a:solidFill>
                  <a:srgbClr val="C00000"/>
                </a:solidFill>
                <a:latin typeface="方正粗宋简体" panose="03000509000000000000" charset="-122"/>
                <a:ea typeface="方正粗宋简体" panose="03000509000000000000" charset="-122"/>
                <a:cs typeface="方正粗宋简体" panose="03000509000000000000" charset="-122"/>
              </a:rPr>
              <a:t>“</a:t>
            </a:r>
            <a:r>
              <a:rPr lang="zh-CN" altLang="en-US" sz="2800">
                <a:solidFill>
                  <a:srgbClr val="C00000"/>
                </a:solidFill>
                <a:latin typeface="方正粗宋简体" panose="03000509000000000000" charset="-122"/>
                <a:ea typeface="方正粗宋简体" panose="03000509000000000000" charset="-122"/>
                <a:cs typeface="方正粗宋简体" panose="03000509000000000000" charset="-122"/>
              </a:rPr>
              <a:t>全息投影</a:t>
            </a:r>
            <a:r>
              <a:rPr lang="en-US" altLang="zh-CN" sz="2800">
                <a:solidFill>
                  <a:srgbClr val="C00000"/>
                </a:solidFill>
                <a:latin typeface="方正粗宋简体" panose="03000509000000000000" charset="-122"/>
                <a:ea typeface="方正粗宋简体" panose="03000509000000000000" charset="-122"/>
                <a:cs typeface="方正粗宋简体" panose="03000509000000000000" charset="-122"/>
              </a:rPr>
              <a:t>”</a:t>
            </a:r>
            <a:r>
              <a:rPr lang="zh-CN" altLang="en-US" sz="2800">
                <a:solidFill>
                  <a:schemeClr val="tx1"/>
                </a:solidFill>
                <a:latin typeface="幼圆" panose="02010509060101010101" charset="-122"/>
                <a:ea typeface="幼圆" panose="02010509060101010101" charset="-122"/>
              </a:rPr>
              <a:t>式的人像。</a:t>
            </a:r>
            <a:endParaRPr lang="zh-CN" altLang="en-US" sz="2800">
              <a:solidFill>
                <a:srgbClr val="0070C0"/>
              </a:solidFill>
              <a:latin typeface="幼圆" panose="02010509060101010101" charset="-122"/>
              <a:ea typeface="幼圆" panose="02010509060101010101" charset="-122"/>
            </a:endParaRPr>
          </a:p>
          <a:p>
            <a:pPr algn="l"/>
            <a:endParaRPr lang="zh-CN" altLang="en-US" sz="2800">
              <a:solidFill>
                <a:srgbClr val="0070C0"/>
              </a:solidFill>
              <a:latin typeface="幼圆" panose="02010509060101010101" charset="-122"/>
              <a:ea typeface="幼圆" panose="02010509060101010101" charset="-122"/>
            </a:endParaRPr>
          </a:p>
          <a:p>
            <a:pPr algn="l"/>
            <a:r>
              <a:rPr lang="en-US" altLang="zh-CN" sz="2800">
                <a:solidFill>
                  <a:schemeClr val="tx1"/>
                </a:solidFill>
                <a:latin typeface="幼圆" panose="02010509060101010101" charset="-122"/>
                <a:ea typeface="幼圆" panose="02010509060101010101" charset="-122"/>
              </a:rPr>
              <a:t>   </a:t>
            </a:r>
            <a:r>
              <a:rPr lang="zh-CN" altLang="en-US" sz="2800">
                <a:solidFill>
                  <a:schemeClr val="tx1"/>
                </a:solidFill>
                <a:latin typeface="幼圆" panose="02010509060101010101" charset="-122"/>
                <a:ea typeface="幼圆" panose="02010509060101010101" charset="-122"/>
              </a:rPr>
              <a:t>他（她）的岗位、样貌、身高、声音、性格、家庭情况、兴趣爱好、职业生涯规划、人生理想等等，了然于心。</a:t>
            </a:r>
            <a:endParaRPr lang="zh-CN" altLang="en-US" sz="2800">
              <a:solidFill>
                <a:schemeClr val="tx1"/>
              </a:solidFill>
              <a:latin typeface="幼圆" panose="02010509060101010101" charset="-122"/>
              <a:ea typeface="幼圆" panose="020105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p:nvPr>
            <p:ph type="ctrTitle" idx="14"/>
          </p:nvPr>
        </p:nvSpPr>
        <p:spPr>
          <a:xfrm>
            <a:off x="486410" y="330200"/>
            <a:ext cx="4845685" cy="948055"/>
          </a:xfrm>
        </p:spPr>
        <p:txBody>
          <a:bodyPr/>
          <a:p>
            <a:pPr algn="l"/>
            <a:r>
              <a:rPr lang="zh-CN" altLang="en-US" sz="5400">
                <a:solidFill>
                  <a:schemeClr val="accent2">
                    <a:lumMod val="75000"/>
                  </a:schemeClr>
                </a:solidFill>
                <a:latin typeface="方正大黑简体" panose="02010601030101010101" charset="-122"/>
                <a:ea typeface="方正大黑简体" panose="02010601030101010101" charset="-122"/>
              </a:rPr>
              <a:t>（二）效法</a:t>
            </a:r>
            <a:endParaRPr lang="zh-CN" altLang="en-US" sz="5400">
              <a:solidFill>
                <a:schemeClr val="accent2">
                  <a:lumMod val="75000"/>
                </a:schemeClr>
              </a:solidFill>
              <a:latin typeface="方正大黑简体" panose="02010601030101010101" charset="-122"/>
              <a:ea typeface="方正大黑简体" panose="02010601030101010101" charset="-122"/>
            </a:endParaRPr>
          </a:p>
        </p:txBody>
      </p:sp>
      <p:sp>
        <p:nvSpPr>
          <p:cNvPr id="5" name="标题 3"/>
          <p:cNvSpPr/>
          <p:nvPr/>
        </p:nvSpPr>
        <p:spPr>
          <a:xfrm>
            <a:off x="351155" y="1229995"/>
            <a:ext cx="11527790" cy="4929505"/>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r>
              <a:rPr lang="zh-CN" sz="2200">
                <a:solidFill>
                  <a:schemeClr val="accent1">
                    <a:lumMod val="75000"/>
                  </a:schemeClr>
                </a:solidFill>
                <a:latin typeface="幼圆" panose="02010509060101010101" charset="-122"/>
                <a:ea typeface="幼圆" panose="02010509060101010101" charset="-122"/>
              </a:rPr>
              <a:t>《中国共产党章程》</a:t>
            </a:r>
            <a:r>
              <a:rPr lang="zh-CN" sz="1400">
                <a:solidFill>
                  <a:schemeClr val="accent1">
                    <a:lumMod val="75000"/>
                  </a:schemeClr>
                </a:solidFill>
                <a:latin typeface="幼圆" panose="02010509060101010101" charset="-122"/>
                <a:ea typeface="幼圆" panose="02010509060101010101" charset="-122"/>
              </a:rPr>
              <a:t>（</a:t>
            </a:r>
            <a:r>
              <a:rPr lang="en-US" altLang="zh-CN" sz="1400">
                <a:solidFill>
                  <a:schemeClr val="accent1">
                    <a:lumMod val="75000"/>
                  </a:schemeClr>
                </a:solidFill>
                <a:latin typeface="幼圆" panose="02010509060101010101" charset="-122"/>
                <a:ea typeface="幼圆" panose="02010509060101010101" charset="-122"/>
              </a:rPr>
              <a:t>2022.10.22</a:t>
            </a:r>
            <a:r>
              <a:rPr lang="zh-CN" altLang="en-US" sz="1400">
                <a:solidFill>
                  <a:schemeClr val="accent1">
                    <a:lumMod val="75000"/>
                  </a:schemeClr>
                </a:solidFill>
                <a:latin typeface="幼圆" panose="02010509060101010101" charset="-122"/>
                <a:ea typeface="幼圆" panose="02010509060101010101" charset="-122"/>
              </a:rPr>
              <a:t>通过</a:t>
            </a:r>
            <a:r>
              <a:rPr lang="zh-CN" altLang="en-US" sz="1400">
                <a:solidFill>
                  <a:schemeClr val="accent1">
                    <a:lumMod val="75000"/>
                  </a:schemeClr>
                </a:solidFill>
                <a:latin typeface="幼圆" panose="02010509060101010101" charset="-122"/>
                <a:ea typeface="幼圆" panose="02010509060101010101" charset="-122"/>
                <a:sym typeface="+mn-ea"/>
              </a:rPr>
              <a:t>修订）</a:t>
            </a:r>
            <a:endParaRPr lang="zh-CN" sz="1400">
              <a:solidFill>
                <a:schemeClr val="accent1">
                  <a:lumMod val="75000"/>
                </a:schemeClr>
              </a:solidFill>
              <a:latin typeface="幼圆" panose="02010509060101010101" charset="-122"/>
              <a:ea typeface="幼圆" panose="02010509060101010101" charset="-122"/>
            </a:endParaRPr>
          </a:p>
          <a:p>
            <a:pPr algn="l"/>
            <a:r>
              <a:rPr lang="zh-CN" sz="2200">
                <a:solidFill>
                  <a:schemeClr val="accent1">
                    <a:lumMod val="75000"/>
                  </a:schemeClr>
                </a:solidFill>
                <a:latin typeface="幼圆" panose="02010509060101010101" charset="-122"/>
                <a:ea typeface="幼圆" panose="02010509060101010101" charset="-122"/>
              </a:rPr>
              <a:t>《中国共产党支部工作条例（试行）》</a:t>
            </a:r>
            <a:r>
              <a:rPr lang="zh-CN" sz="1400">
                <a:solidFill>
                  <a:schemeClr val="accent1">
                    <a:lumMod val="75000"/>
                  </a:schemeClr>
                </a:solidFill>
                <a:latin typeface="幼圆" panose="02010509060101010101" charset="-122"/>
                <a:ea typeface="幼圆" panose="02010509060101010101" charset="-122"/>
              </a:rPr>
              <a:t>（2018.10.28发布）</a:t>
            </a:r>
            <a:endParaRPr lang="zh-CN" sz="1400">
              <a:solidFill>
                <a:schemeClr val="accent1">
                  <a:lumMod val="75000"/>
                </a:schemeClr>
              </a:solidFill>
              <a:latin typeface="幼圆" panose="02010509060101010101" charset="-122"/>
              <a:ea typeface="幼圆" panose="02010509060101010101" charset="-122"/>
            </a:endParaRPr>
          </a:p>
          <a:p>
            <a:pPr algn="l"/>
            <a:r>
              <a:rPr lang="zh-CN" sz="2200">
                <a:solidFill>
                  <a:schemeClr val="accent1">
                    <a:lumMod val="75000"/>
                  </a:schemeClr>
                </a:solidFill>
                <a:latin typeface="幼圆" panose="02010509060101010101" charset="-122"/>
                <a:ea typeface="幼圆" panose="02010509060101010101" charset="-122"/>
              </a:rPr>
              <a:t>《中国共产党国有企业基层组织工作条例</a:t>
            </a:r>
            <a:r>
              <a:rPr lang="zh-CN" sz="2200">
                <a:solidFill>
                  <a:schemeClr val="accent1">
                    <a:lumMod val="75000"/>
                  </a:schemeClr>
                </a:solidFill>
                <a:latin typeface="幼圆" panose="02010509060101010101" charset="-122"/>
                <a:ea typeface="幼圆" panose="02010509060101010101" charset="-122"/>
                <a:sym typeface="+mn-ea"/>
              </a:rPr>
              <a:t>（试行）</a:t>
            </a:r>
            <a:r>
              <a:rPr lang="zh-CN" sz="2200">
                <a:solidFill>
                  <a:schemeClr val="accent1">
                    <a:lumMod val="75000"/>
                  </a:schemeClr>
                </a:solidFill>
                <a:latin typeface="幼圆" panose="02010509060101010101" charset="-122"/>
                <a:ea typeface="幼圆" panose="02010509060101010101" charset="-122"/>
              </a:rPr>
              <a:t>》</a:t>
            </a:r>
            <a:r>
              <a:rPr lang="zh-CN" sz="1400">
                <a:solidFill>
                  <a:schemeClr val="accent1">
                    <a:lumMod val="75000"/>
                  </a:schemeClr>
                </a:solidFill>
                <a:latin typeface="幼圆" panose="02010509060101010101" charset="-122"/>
                <a:ea typeface="幼圆" panose="02010509060101010101" charset="-122"/>
              </a:rPr>
              <a:t>（2019.12.30发布）</a:t>
            </a:r>
            <a:endParaRPr lang="zh-CN" sz="1400">
              <a:solidFill>
                <a:schemeClr val="accent1">
                  <a:lumMod val="75000"/>
                </a:schemeClr>
              </a:solidFill>
              <a:latin typeface="幼圆" panose="02010509060101010101" charset="-122"/>
              <a:ea typeface="幼圆" panose="02010509060101010101" charset="-122"/>
            </a:endParaRPr>
          </a:p>
          <a:p>
            <a:pPr algn="l"/>
            <a:r>
              <a:rPr lang="zh-CN" sz="2200">
                <a:solidFill>
                  <a:schemeClr val="accent1">
                    <a:lumMod val="75000"/>
                  </a:schemeClr>
                </a:solidFill>
                <a:latin typeface="幼圆" panose="02010509060101010101" charset="-122"/>
                <a:ea typeface="幼圆" panose="02010509060101010101" charset="-122"/>
              </a:rPr>
              <a:t>《中国共产党发展党员工作细则》</a:t>
            </a:r>
            <a:r>
              <a:rPr lang="zh-CN" sz="1400">
                <a:solidFill>
                  <a:schemeClr val="accent1">
                    <a:lumMod val="75000"/>
                  </a:schemeClr>
                </a:solidFill>
                <a:latin typeface="幼圆" panose="02010509060101010101" charset="-122"/>
                <a:ea typeface="幼圆" panose="02010509060101010101" charset="-122"/>
              </a:rPr>
              <a:t>（2014.5.28发布）</a:t>
            </a:r>
            <a:endParaRPr lang="zh-CN" sz="1400">
              <a:solidFill>
                <a:schemeClr val="accent1">
                  <a:lumMod val="75000"/>
                </a:schemeClr>
              </a:solidFill>
              <a:latin typeface="幼圆" panose="02010509060101010101" charset="-122"/>
              <a:ea typeface="幼圆" panose="02010509060101010101" charset="-122"/>
            </a:endParaRPr>
          </a:p>
          <a:p>
            <a:pPr algn="l"/>
            <a:r>
              <a:rPr lang="zh-CN" sz="2200">
                <a:solidFill>
                  <a:schemeClr val="accent1">
                    <a:lumMod val="75000"/>
                  </a:schemeClr>
                </a:solidFill>
                <a:latin typeface="幼圆" panose="02010509060101010101" charset="-122"/>
                <a:ea typeface="幼圆" panose="02010509060101010101" charset="-122"/>
              </a:rPr>
              <a:t>《中国共产党基层组织选举工作条例》</a:t>
            </a:r>
            <a:r>
              <a:rPr lang="zh-CN" sz="1400">
                <a:solidFill>
                  <a:schemeClr val="accent1">
                    <a:lumMod val="75000"/>
                  </a:schemeClr>
                </a:solidFill>
                <a:latin typeface="幼圆" panose="02010509060101010101" charset="-122"/>
                <a:ea typeface="幼圆" panose="02010509060101010101" charset="-122"/>
              </a:rPr>
              <a:t>（2020.7.13发布）</a:t>
            </a:r>
            <a:endParaRPr lang="zh-CN" sz="1400">
              <a:solidFill>
                <a:schemeClr val="accent1">
                  <a:lumMod val="75000"/>
                </a:schemeClr>
              </a:solidFill>
              <a:latin typeface="幼圆" panose="02010509060101010101" charset="-122"/>
              <a:ea typeface="幼圆" panose="02010509060101010101" charset="-122"/>
            </a:endParaRPr>
          </a:p>
          <a:p>
            <a:pPr algn="l"/>
            <a:r>
              <a:rPr lang="zh-CN" sz="2200">
                <a:solidFill>
                  <a:schemeClr val="accent1">
                    <a:lumMod val="75000"/>
                  </a:schemeClr>
                </a:solidFill>
                <a:latin typeface="幼圆" panose="02010509060101010101" charset="-122"/>
                <a:ea typeface="幼圆" panose="02010509060101010101" charset="-122"/>
              </a:rPr>
              <a:t>《中国共产党党员教育管理工作条例》</a:t>
            </a:r>
            <a:r>
              <a:rPr lang="zh-CN" sz="1400">
                <a:solidFill>
                  <a:schemeClr val="accent1">
                    <a:lumMod val="75000"/>
                  </a:schemeClr>
                </a:solidFill>
                <a:latin typeface="幼圆" panose="02010509060101010101" charset="-122"/>
                <a:ea typeface="幼圆" panose="02010509060101010101" charset="-122"/>
              </a:rPr>
              <a:t>（2019.5.6起实施）</a:t>
            </a:r>
            <a:endParaRPr lang="zh-CN" sz="1400">
              <a:solidFill>
                <a:schemeClr val="accent1">
                  <a:lumMod val="75000"/>
                </a:schemeClr>
              </a:solidFill>
              <a:latin typeface="幼圆" panose="02010509060101010101" charset="-122"/>
              <a:ea typeface="幼圆" panose="02010509060101010101" charset="-122"/>
            </a:endParaRPr>
          </a:p>
          <a:p>
            <a:pPr algn="l"/>
            <a:r>
              <a:rPr lang="zh-CN" sz="2200">
                <a:solidFill>
                  <a:schemeClr val="accent1">
                    <a:lumMod val="75000"/>
                  </a:schemeClr>
                </a:solidFill>
                <a:latin typeface="幼圆" panose="02010509060101010101" charset="-122"/>
                <a:ea typeface="幼圆" panose="02010509060101010101" charset="-122"/>
              </a:rPr>
              <a:t>《中国共产党党务公开条例（试行）》</a:t>
            </a:r>
            <a:r>
              <a:rPr lang="zh-CN" sz="1400">
                <a:solidFill>
                  <a:schemeClr val="accent1">
                    <a:lumMod val="75000"/>
                  </a:schemeClr>
                </a:solidFill>
                <a:latin typeface="幼圆" panose="02010509060101010101" charset="-122"/>
                <a:ea typeface="幼圆" panose="02010509060101010101" charset="-122"/>
              </a:rPr>
              <a:t>（2017.12.20起实施）</a:t>
            </a:r>
            <a:endParaRPr lang="zh-CN" sz="1400">
              <a:solidFill>
                <a:schemeClr val="accent1">
                  <a:lumMod val="75000"/>
                </a:schemeClr>
              </a:solidFill>
              <a:latin typeface="幼圆" panose="02010509060101010101" charset="-122"/>
              <a:ea typeface="幼圆" panose="02010509060101010101" charset="-122"/>
            </a:endParaRPr>
          </a:p>
          <a:p>
            <a:pPr algn="l"/>
            <a:r>
              <a:rPr lang="zh-CN" sz="2200">
                <a:solidFill>
                  <a:schemeClr val="accent1">
                    <a:lumMod val="75000"/>
                  </a:schemeClr>
                </a:solidFill>
                <a:latin typeface="幼圆" panose="02010509060101010101" charset="-122"/>
                <a:ea typeface="幼圆" panose="02010509060101010101" charset="-122"/>
              </a:rPr>
              <a:t>《中国共产党党员权利保障条例》</a:t>
            </a:r>
            <a:r>
              <a:rPr lang="zh-CN" sz="1400">
                <a:solidFill>
                  <a:schemeClr val="accent1">
                    <a:lumMod val="75000"/>
                  </a:schemeClr>
                </a:solidFill>
                <a:latin typeface="幼圆" panose="02010509060101010101" charset="-122"/>
                <a:ea typeface="幼圆" panose="02010509060101010101" charset="-122"/>
              </a:rPr>
              <a:t>（2020.12.25修订发布）</a:t>
            </a:r>
            <a:endParaRPr lang="zh-CN" sz="1400">
              <a:solidFill>
                <a:schemeClr val="accent1">
                  <a:lumMod val="75000"/>
                </a:schemeClr>
              </a:solidFill>
              <a:latin typeface="幼圆" panose="02010509060101010101" charset="-122"/>
              <a:ea typeface="幼圆" panose="02010509060101010101" charset="-122"/>
            </a:endParaRPr>
          </a:p>
          <a:p>
            <a:pPr algn="l"/>
            <a:r>
              <a:rPr lang="zh-CN" sz="2200">
                <a:solidFill>
                  <a:schemeClr val="accent1">
                    <a:lumMod val="75000"/>
                  </a:schemeClr>
                </a:solidFill>
                <a:latin typeface="幼圆" panose="02010509060101010101" charset="-122"/>
                <a:ea typeface="幼圆" panose="02010509060101010101" charset="-122"/>
                <a:sym typeface="+mn-ea"/>
              </a:rPr>
              <a:t>《中国共产党党徽党旗条例》</a:t>
            </a:r>
            <a:r>
              <a:rPr lang="zh-CN" sz="1400">
                <a:solidFill>
                  <a:schemeClr val="accent1">
                    <a:lumMod val="75000"/>
                  </a:schemeClr>
                </a:solidFill>
                <a:latin typeface="幼圆" panose="02010509060101010101" charset="-122"/>
                <a:ea typeface="幼圆" panose="02010509060101010101" charset="-122"/>
                <a:sym typeface="+mn-ea"/>
              </a:rPr>
              <a:t>（202</a:t>
            </a:r>
            <a:r>
              <a:rPr lang="en-US" altLang="zh-CN" sz="1400">
                <a:solidFill>
                  <a:schemeClr val="accent1">
                    <a:lumMod val="75000"/>
                  </a:schemeClr>
                </a:solidFill>
                <a:latin typeface="幼圆" panose="02010509060101010101" charset="-122"/>
                <a:ea typeface="幼圆" panose="02010509060101010101" charset="-122"/>
                <a:sym typeface="+mn-ea"/>
              </a:rPr>
              <a:t>1</a:t>
            </a:r>
            <a:r>
              <a:rPr lang="zh-CN" sz="1400">
                <a:solidFill>
                  <a:schemeClr val="accent1">
                    <a:lumMod val="75000"/>
                  </a:schemeClr>
                </a:solidFill>
                <a:latin typeface="幼圆" panose="02010509060101010101" charset="-122"/>
                <a:ea typeface="幼圆" panose="02010509060101010101" charset="-122"/>
                <a:sym typeface="+mn-ea"/>
              </a:rPr>
              <a:t>.</a:t>
            </a:r>
            <a:r>
              <a:rPr lang="en-US" altLang="zh-CN" sz="1400">
                <a:solidFill>
                  <a:schemeClr val="accent1">
                    <a:lumMod val="75000"/>
                  </a:schemeClr>
                </a:solidFill>
                <a:latin typeface="幼圆" panose="02010509060101010101" charset="-122"/>
                <a:ea typeface="幼圆" panose="02010509060101010101" charset="-122"/>
                <a:sym typeface="+mn-ea"/>
              </a:rPr>
              <a:t>6</a:t>
            </a:r>
            <a:r>
              <a:rPr lang="zh-CN" sz="1400">
                <a:solidFill>
                  <a:schemeClr val="accent1">
                    <a:lumMod val="75000"/>
                  </a:schemeClr>
                </a:solidFill>
                <a:latin typeface="幼圆" panose="02010509060101010101" charset="-122"/>
                <a:ea typeface="幼圆" panose="02010509060101010101" charset="-122"/>
                <a:sym typeface="+mn-ea"/>
              </a:rPr>
              <a:t>.</a:t>
            </a:r>
            <a:r>
              <a:rPr lang="en-US" altLang="zh-CN" sz="1400">
                <a:solidFill>
                  <a:schemeClr val="accent1">
                    <a:lumMod val="75000"/>
                  </a:schemeClr>
                </a:solidFill>
                <a:latin typeface="幼圆" panose="02010509060101010101" charset="-122"/>
                <a:ea typeface="幼圆" panose="02010509060101010101" charset="-122"/>
                <a:sym typeface="+mn-ea"/>
              </a:rPr>
              <a:t>26</a:t>
            </a:r>
            <a:r>
              <a:rPr lang="zh-CN" sz="1400">
                <a:solidFill>
                  <a:schemeClr val="accent1">
                    <a:lumMod val="75000"/>
                  </a:schemeClr>
                </a:solidFill>
                <a:latin typeface="幼圆" panose="02010509060101010101" charset="-122"/>
                <a:ea typeface="幼圆" panose="02010509060101010101" charset="-122"/>
                <a:sym typeface="+mn-ea"/>
              </a:rPr>
              <a:t>发布）</a:t>
            </a:r>
            <a:endParaRPr lang="zh-CN" sz="1400">
              <a:solidFill>
                <a:schemeClr val="accent1">
                  <a:lumMod val="75000"/>
                </a:schemeClr>
              </a:solidFill>
              <a:latin typeface="幼圆" panose="02010509060101010101" charset="-122"/>
              <a:ea typeface="幼圆" panose="02010509060101010101" charset="-122"/>
            </a:endParaRPr>
          </a:p>
          <a:p>
            <a:pPr algn="l"/>
            <a:r>
              <a:rPr lang="zh-CN" sz="2200">
                <a:solidFill>
                  <a:schemeClr val="accent1">
                    <a:lumMod val="75000"/>
                  </a:schemeClr>
                </a:solidFill>
                <a:latin typeface="幼圆" panose="02010509060101010101" charset="-122"/>
                <a:ea typeface="幼圆" panose="02010509060101010101" charset="-122"/>
                <a:sym typeface="+mn-ea"/>
              </a:rPr>
              <a:t>陕西省委组织部印发</a:t>
            </a:r>
            <a:r>
              <a:rPr lang="zh-CN" sz="2200">
                <a:solidFill>
                  <a:schemeClr val="accent1">
                    <a:lumMod val="75000"/>
                  </a:schemeClr>
                </a:solidFill>
                <a:latin typeface="幼圆" panose="02010509060101010101" charset="-122"/>
                <a:ea typeface="幼圆" panose="02010509060101010101" charset="-122"/>
              </a:rPr>
              <a:t>《关于进一步规范发展党员工作的若干措施》的通知</a:t>
            </a:r>
            <a:r>
              <a:rPr lang="zh-CN" sz="1400">
                <a:solidFill>
                  <a:schemeClr val="accent1">
                    <a:lumMod val="75000"/>
                  </a:schemeClr>
                </a:solidFill>
                <a:latin typeface="幼圆" panose="02010509060101010101" charset="-122"/>
                <a:ea typeface="幼圆" panose="02010509060101010101" charset="-122"/>
              </a:rPr>
              <a:t>（2023.3.3印发）</a:t>
            </a:r>
            <a:endParaRPr lang="zh-CN" sz="1400">
              <a:solidFill>
                <a:schemeClr val="accent1">
                  <a:lumMod val="75000"/>
                </a:schemeClr>
              </a:solidFill>
              <a:latin typeface="幼圆" panose="02010509060101010101" charset="-122"/>
              <a:ea typeface="幼圆" panose="02010509060101010101" charset="-122"/>
            </a:endParaRPr>
          </a:p>
          <a:p>
            <a:pPr algn="l"/>
            <a:r>
              <a:rPr lang="zh-CN" sz="2200">
                <a:solidFill>
                  <a:schemeClr val="accent1">
                    <a:lumMod val="75000"/>
                  </a:schemeClr>
                </a:solidFill>
                <a:latin typeface="幼圆" panose="02010509060101010101" charset="-122"/>
                <a:ea typeface="幼圆" panose="02010509060101010101" charset="-122"/>
              </a:rPr>
              <a:t>《中国共产党纪律处分条例》</a:t>
            </a:r>
            <a:r>
              <a:rPr lang="zh-CN" sz="1400">
                <a:solidFill>
                  <a:schemeClr val="accent1">
                    <a:lumMod val="75000"/>
                  </a:schemeClr>
                </a:solidFill>
                <a:latin typeface="幼圆" panose="02010509060101010101" charset="-122"/>
                <a:ea typeface="幼圆" panose="02010509060101010101" charset="-122"/>
              </a:rPr>
              <a:t>（2024.1.1起实施）</a:t>
            </a:r>
            <a:endParaRPr lang="zh-CN" sz="1400">
              <a:solidFill>
                <a:schemeClr val="accent1">
                  <a:lumMod val="75000"/>
                </a:schemeClr>
              </a:solidFill>
              <a:latin typeface="幼圆" panose="02010509060101010101" charset="-122"/>
              <a:ea typeface="幼圆" panose="02010509060101010101" charset="-122"/>
            </a:endParaRPr>
          </a:p>
          <a:p>
            <a:pPr algn="l"/>
            <a:r>
              <a:rPr lang="zh-CN" sz="2200">
                <a:solidFill>
                  <a:schemeClr val="accent1">
                    <a:lumMod val="75000"/>
                  </a:schemeClr>
                </a:solidFill>
                <a:latin typeface="幼圆" panose="02010509060101010101" charset="-122"/>
                <a:ea typeface="幼圆" panose="02010509060101010101" charset="-122"/>
              </a:rPr>
              <a:t>《全国干部教育培训规划（2023—2027年）》</a:t>
            </a:r>
            <a:r>
              <a:rPr lang="zh-CN" sz="1400">
                <a:solidFill>
                  <a:schemeClr val="accent1">
                    <a:lumMod val="75000"/>
                  </a:schemeClr>
                </a:solidFill>
                <a:latin typeface="幼圆" panose="02010509060101010101" charset="-122"/>
                <a:ea typeface="幼圆" panose="02010509060101010101" charset="-122"/>
              </a:rPr>
              <a:t>（2023.10.16印发）</a:t>
            </a:r>
            <a:endParaRPr lang="zh-CN" sz="1400">
              <a:solidFill>
                <a:schemeClr val="accent1">
                  <a:lumMod val="75000"/>
                </a:schemeClr>
              </a:solidFill>
              <a:latin typeface="幼圆" panose="02010509060101010101" charset="-122"/>
              <a:ea typeface="幼圆" panose="02010509060101010101" charset="-122"/>
            </a:endParaRPr>
          </a:p>
          <a:p>
            <a:pPr algn="l"/>
            <a:r>
              <a:rPr lang="zh-CN" sz="2200">
                <a:solidFill>
                  <a:schemeClr val="accent1">
                    <a:lumMod val="75000"/>
                  </a:schemeClr>
                </a:solidFill>
                <a:latin typeface="幼圆" panose="02010509060101010101" charset="-122"/>
                <a:ea typeface="幼圆" panose="02010509060101010101" charset="-122"/>
              </a:rPr>
              <a:t>《国有企业管理人员处分条例》</a:t>
            </a:r>
            <a:r>
              <a:rPr lang="zh-CN" sz="1400">
                <a:solidFill>
                  <a:schemeClr val="accent1">
                    <a:lumMod val="75000"/>
                  </a:schemeClr>
                </a:solidFill>
                <a:latin typeface="幼圆" panose="02010509060101010101" charset="-122"/>
                <a:ea typeface="幼圆" panose="02010509060101010101" charset="-122"/>
              </a:rPr>
              <a:t>（</a:t>
            </a:r>
            <a:r>
              <a:rPr lang="en-US" altLang="zh-CN" sz="1400">
                <a:solidFill>
                  <a:schemeClr val="accent1">
                    <a:lumMod val="75000"/>
                  </a:schemeClr>
                </a:solidFill>
                <a:latin typeface="幼圆" panose="02010509060101010101" charset="-122"/>
                <a:ea typeface="幼圆" panose="02010509060101010101" charset="-122"/>
              </a:rPr>
              <a:t>2024.9.1</a:t>
            </a:r>
            <a:r>
              <a:rPr lang="zh-CN" altLang="en-US" sz="1400">
                <a:solidFill>
                  <a:schemeClr val="accent1">
                    <a:lumMod val="75000"/>
                  </a:schemeClr>
                </a:solidFill>
                <a:latin typeface="幼圆" panose="02010509060101010101" charset="-122"/>
                <a:ea typeface="幼圆" panose="02010509060101010101" charset="-122"/>
              </a:rPr>
              <a:t>起实施</a:t>
            </a:r>
            <a:r>
              <a:rPr lang="zh-CN" sz="1400">
                <a:solidFill>
                  <a:schemeClr val="accent1">
                    <a:lumMod val="75000"/>
                  </a:schemeClr>
                </a:solidFill>
                <a:latin typeface="幼圆" panose="02010509060101010101" charset="-122"/>
                <a:ea typeface="幼圆" panose="02010509060101010101" charset="-122"/>
              </a:rPr>
              <a:t>）</a:t>
            </a:r>
            <a:r>
              <a:rPr lang="zh-CN" sz="1400">
                <a:solidFill>
                  <a:schemeClr val="accent1">
                    <a:lumMod val="75000"/>
                  </a:schemeClr>
                </a:solidFill>
                <a:latin typeface="幼圆" panose="02010509060101010101" charset="-122"/>
                <a:ea typeface="幼圆" panose="02010509060101010101" charset="-122"/>
                <a:sym typeface="+mn-ea"/>
              </a:rPr>
              <a:t>等。</a:t>
            </a:r>
            <a:endParaRPr lang="zh-CN" sz="1400">
              <a:solidFill>
                <a:schemeClr val="accent1">
                  <a:lumMod val="75000"/>
                </a:schemeClr>
              </a:solidFill>
              <a:latin typeface="幼圆" panose="02010509060101010101" charset="-122"/>
              <a:ea typeface="幼圆" panose="02010509060101010101" charset="-122"/>
              <a:sym typeface="+mn-ea"/>
            </a:endParaRPr>
          </a:p>
        </p:txBody>
      </p:sp>
      <p:sp>
        <p:nvSpPr>
          <p:cNvPr id="2" name="文本框 1"/>
          <p:cNvSpPr txBox="1"/>
          <p:nvPr/>
        </p:nvSpPr>
        <p:spPr>
          <a:xfrm>
            <a:off x="4520187" y="661947"/>
            <a:ext cx="5364480" cy="460375"/>
          </a:xfrm>
          <a:prstGeom prst="rect">
            <a:avLst/>
          </a:prstGeom>
          <a:noFill/>
        </p:spPr>
        <p:txBody>
          <a:bodyPr wrap="none" rtlCol="0" anchor="t">
            <a:spAutoFit/>
          </a:bodyPr>
          <a:p>
            <a:r>
              <a:rPr sz="2400">
                <a:solidFill>
                  <a:srgbClr val="0070C0"/>
                </a:solidFill>
                <a:latin typeface="幼圆" panose="02010509060101010101" charset="-122"/>
                <a:ea typeface="幼圆" panose="02010509060101010101" charset="-122"/>
                <a:sym typeface="+mn-ea"/>
              </a:rPr>
              <a:t>中央</a:t>
            </a:r>
            <a:r>
              <a:rPr lang="zh-CN" sz="2400">
                <a:solidFill>
                  <a:srgbClr val="0070C0"/>
                </a:solidFill>
                <a:latin typeface="幼圆" panose="02010509060101010101" charset="-122"/>
                <a:ea typeface="幼圆" panose="02010509060101010101" charset="-122"/>
                <a:sym typeface="+mn-ea"/>
              </a:rPr>
              <a:t>、地方</a:t>
            </a:r>
            <a:r>
              <a:rPr sz="2400">
                <a:solidFill>
                  <a:srgbClr val="0070C0"/>
                </a:solidFill>
                <a:latin typeface="幼圆" panose="02010509060101010101" charset="-122"/>
                <a:ea typeface="幼圆" panose="02010509060101010101" charset="-122"/>
                <a:sym typeface="+mn-ea"/>
              </a:rPr>
              <a:t>各类党内法规是根本遵循。</a:t>
            </a:r>
            <a:endParaRPr lang="zh-CN" altLang="en-US" sz="2400">
              <a:solidFill>
                <a:srgbClr val="0070C0"/>
              </a:solidFill>
              <a:latin typeface="幼圆" panose="02010509060101010101" charset="-122"/>
              <a:ea typeface="幼圆" panose="02010509060101010101" charset="-122"/>
              <a:sym typeface="+mn-ea"/>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p:nvPr>
            <p:ph type="ctrTitle" idx="14"/>
          </p:nvPr>
        </p:nvSpPr>
        <p:spPr>
          <a:xfrm>
            <a:off x="486233" y="438605"/>
            <a:ext cx="4845823" cy="1185113"/>
          </a:xfrm>
        </p:spPr>
        <p:txBody>
          <a:bodyPr>
            <a:normAutofit/>
          </a:bodyPr>
          <a:p>
            <a:pPr algn="l"/>
            <a:r>
              <a:rPr lang="zh-CN" altLang="en-US" sz="5400">
                <a:solidFill>
                  <a:schemeClr val="accent2">
                    <a:lumMod val="75000"/>
                  </a:schemeClr>
                </a:solidFill>
                <a:latin typeface="方正大黑简体" panose="02010601030101010101" charset="-122"/>
                <a:ea typeface="方正大黑简体" panose="02010601030101010101" charset="-122"/>
              </a:rPr>
              <a:t>（三）办法</a:t>
            </a:r>
            <a:endParaRPr lang="zh-CN" altLang="en-US" sz="5400">
              <a:solidFill>
                <a:schemeClr val="accent2">
                  <a:lumMod val="75000"/>
                </a:schemeClr>
              </a:solidFill>
              <a:latin typeface="方正大黑简体" panose="02010601030101010101" charset="-122"/>
              <a:ea typeface="方正大黑简体" panose="02010601030101010101" charset="-122"/>
            </a:endParaRPr>
          </a:p>
        </p:txBody>
      </p:sp>
      <p:sp>
        <p:nvSpPr>
          <p:cNvPr id="3" name="标题 3"/>
          <p:cNvSpPr/>
          <p:nvPr/>
        </p:nvSpPr>
        <p:spPr>
          <a:xfrm>
            <a:off x="853440" y="1623695"/>
            <a:ext cx="10484485" cy="1132205"/>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r>
              <a:rPr lang="zh-CN" sz="3200">
                <a:solidFill>
                  <a:schemeClr val="accent1">
                    <a:lumMod val="75000"/>
                  </a:schemeClr>
                </a:solidFill>
                <a:latin typeface="幼圆" panose="02010509060101010101" charset="-122"/>
                <a:ea typeface="幼圆" panose="02010509060101010101" charset="-122"/>
              </a:rPr>
              <a:t>监管企业</a:t>
            </a:r>
            <a:r>
              <a:rPr sz="3200">
                <a:solidFill>
                  <a:schemeClr val="accent1">
                    <a:lumMod val="75000"/>
                  </a:schemeClr>
                </a:solidFill>
                <a:latin typeface="幼圆" panose="02010509060101010101" charset="-122"/>
                <a:ea typeface="幼圆" panose="02010509060101010101" charset="-122"/>
              </a:rPr>
              <a:t>党支部标准化</a:t>
            </a:r>
            <a:r>
              <a:rPr lang="zh-CN" sz="3200">
                <a:solidFill>
                  <a:schemeClr val="accent1">
                    <a:lumMod val="75000"/>
                  </a:schemeClr>
                </a:solidFill>
                <a:latin typeface="幼圆" panose="02010509060101010101" charset="-122"/>
                <a:ea typeface="幼圆" panose="02010509060101010101" charset="-122"/>
              </a:rPr>
              <a:t>规范化</a:t>
            </a:r>
            <a:r>
              <a:rPr sz="3200">
                <a:solidFill>
                  <a:schemeClr val="accent1">
                    <a:lumMod val="75000"/>
                  </a:schemeClr>
                </a:solidFill>
                <a:latin typeface="幼圆" panose="02010509060101010101" charset="-122"/>
                <a:ea typeface="幼圆" panose="02010509060101010101" charset="-122"/>
              </a:rPr>
              <a:t>建设</a:t>
            </a:r>
            <a:r>
              <a:rPr lang="zh-CN" sz="3200">
                <a:solidFill>
                  <a:schemeClr val="accent1">
                    <a:lumMod val="75000"/>
                  </a:schemeClr>
                </a:solidFill>
                <a:latin typeface="幼圆" panose="02010509060101010101" charset="-122"/>
                <a:ea typeface="幼圆" panose="02010509060101010101" charset="-122"/>
              </a:rPr>
              <a:t>专项行动</a:t>
            </a:r>
            <a:r>
              <a:rPr lang="zh-CN" sz="3200">
                <a:solidFill>
                  <a:schemeClr val="accent1">
                    <a:lumMod val="75000"/>
                  </a:schemeClr>
                </a:solidFill>
                <a:latin typeface="幼圆" panose="02010509060101010101" charset="-122"/>
                <a:ea typeface="幼圆" panose="02010509060101010101" charset="-122"/>
              </a:rPr>
              <a:t>方案</a:t>
            </a:r>
            <a:endParaRPr lang="zh-CN" sz="3200">
              <a:solidFill>
                <a:schemeClr val="accent1">
                  <a:lumMod val="75000"/>
                </a:schemeClr>
              </a:solidFill>
              <a:latin typeface="幼圆" panose="02010509060101010101" charset="-122"/>
              <a:ea typeface="幼圆" panose="02010509060101010101" charset="-122"/>
            </a:endParaRPr>
          </a:p>
          <a:p>
            <a:pPr algn="ctr"/>
            <a:r>
              <a:rPr lang="zh-CN" sz="1800">
                <a:solidFill>
                  <a:schemeClr val="accent1">
                    <a:lumMod val="75000"/>
                  </a:schemeClr>
                </a:solidFill>
                <a:latin typeface="幼圆" panose="02010509060101010101" charset="-122"/>
                <a:ea typeface="幼圆" panose="02010509060101010101" charset="-122"/>
              </a:rPr>
              <a:t>（考核细则</a:t>
            </a:r>
            <a:r>
              <a:rPr lang="en-US" altLang="zh-CN" sz="1800">
                <a:solidFill>
                  <a:schemeClr val="accent1">
                    <a:lumMod val="75000"/>
                  </a:schemeClr>
                </a:solidFill>
                <a:latin typeface="幼圆" panose="02010509060101010101" charset="-122"/>
                <a:ea typeface="幼圆" panose="02010509060101010101" charset="-122"/>
              </a:rPr>
              <a:t>9</a:t>
            </a:r>
            <a:r>
              <a:rPr lang="zh-CN" altLang="en-US" sz="1800">
                <a:solidFill>
                  <a:schemeClr val="accent1">
                    <a:lumMod val="75000"/>
                  </a:schemeClr>
                </a:solidFill>
                <a:latin typeface="幼圆" panose="02010509060101010101" charset="-122"/>
                <a:ea typeface="幼圆" panose="02010509060101010101" charset="-122"/>
              </a:rPr>
              <a:t>部分</a:t>
            </a:r>
            <a:r>
              <a:rPr lang="en-US" altLang="zh-CN" sz="1800">
                <a:solidFill>
                  <a:schemeClr val="accent1">
                    <a:lumMod val="75000"/>
                  </a:schemeClr>
                </a:solidFill>
                <a:latin typeface="幼圆" panose="02010509060101010101" charset="-122"/>
                <a:ea typeface="幼圆" panose="02010509060101010101" charset="-122"/>
              </a:rPr>
              <a:t>23</a:t>
            </a:r>
            <a:r>
              <a:rPr lang="zh-CN" altLang="en-US" sz="1800">
                <a:solidFill>
                  <a:schemeClr val="accent1">
                    <a:lumMod val="75000"/>
                  </a:schemeClr>
                </a:solidFill>
                <a:latin typeface="幼圆" panose="02010509060101010101" charset="-122"/>
                <a:ea typeface="幼圆" panose="02010509060101010101" charset="-122"/>
              </a:rPr>
              <a:t>项）</a:t>
            </a:r>
            <a:endParaRPr lang="zh-CN" altLang="en-US" sz="1800">
              <a:solidFill>
                <a:schemeClr val="accent1">
                  <a:lumMod val="75000"/>
                </a:schemeClr>
              </a:solidFill>
              <a:latin typeface="幼圆" panose="02010509060101010101" charset="-122"/>
              <a:ea typeface="幼圆" panose="02010509060101010101" charset="-122"/>
            </a:endParaRPr>
          </a:p>
        </p:txBody>
      </p:sp>
      <p:sp>
        <p:nvSpPr>
          <p:cNvPr id="2" name="标题 3"/>
          <p:cNvSpPr/>
          <p:nvPr/>
        </p:nvSpPr>
        <p:spPr>
          <a:xfrm>
            <a:off x="2269814" y="2717425"/>
            <a:ext cx="7650231" cy="1108941"/>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r>
              <a:rPr lang="zh-CN" altLang="en-US" sz="3600">
                <a:solidFill>
                  <a:schemeClr val="accent1">
                    <a:lumMod val="75000"/>
                  </a:schemeClr>
                </a:solidFill>
                <a:latin typeface="幼圆" panose="02010509060101010101" charset="-122"/>
                <a:ea typeface="幼圆" panose="02010509060101010101" charset="-122"/>
              </a:rPr>
              <a:t>抓</a:t>
            </a:r>
            <a:r>
              <a:rPr lang="zh-CN" altLang="en-US" sz="4400">
                <a:solidFill>
                  <a:schemeClr val="accent1">
                    <a:lumMod val="75000"/>
                  </a:schemeClr>
                </a:solidFill>
                <a:latin typeface="方正大黑简体" panose="02010601030101010101" charset="-122"/>
                <a:ea typeface="方正大黑简体" panose="02010601030101010101" charset="-122"/>
              </a:rPr>
              <a:t>班子</a:t>
            </a:r>
            <a:r>
              <a:rPr lang="zh-CN" altLang="en-US" sz="3600">
                <a:solidFill>
                  <a:schemeClr val="accent1">
                    <a:lumMod val="75000"/>
                  </a:schemeClr>
                </a:solidFill>
                <a:latin typeface="方正大黑简体" panose="02010601030101010101" charset="-122"/>
                <a:ea typeface="方正大黑简体" panose="02010601030101010101" charset="-122"/>
              </a:rPr>
              <a:t>  </a:t>
            </a:r>
            <a:r>
              <a:rPr lang="zh-CN" altLang="en-US" sz="3600">
                <a:solidFill>
                  <a:schemeClr val="accent1">
                    <a:lumMod val="75000"/>
                  </a:schemeClr>
                </a:solidFill>
                <a:latin typeface="幼圆" panose="02010509060101010101" charset="-122"/>
                <a:ea typeface="幼圆" panose="02010509060101010101" charset="-122"/>
              </a:rPr>
              <a:t>带</a:t>
            </a:r>
            <a:r>
              <a:rPr lang="zh-CN" altLang="en-US" sz="4400">
                <a:solidFill>
                  <a:schemeClr val="accent1">
                    <a:lumMod val="75000"/>
                  </a:schemeClr>
                </a:solidFill>
                <a:latin typeface="方正大黑简体" panose="02010601030101010101" charset="-122"/>
                <a:ea typeface="方正大黑简体" panose="02010601030101010101" charset="-122"/>
              </a:rPr>
              <a:t>队伍</a:t>
            </a:r>
            <a:r>
              <a:rPr lang="zh-CN" altLang="en-US" sz="5400">
                <a:solidFill>
                  <a:schemeClr val="accent1">
                    <a:lumMod val="75000"/>
                  </a:schemeClr>
                </a:solidFill>
                <a:latin typeface="方正大黑简体" panose="02010601030101010101" charset="-122"/>
                <a:ea typeface="方正大黑简体" panose="02010601030101010101" charset="-122"/>
              </a:rPr>
              <a:t>  </a:t>
            </a:r>
            <a:r>
              <a:rPr lang="zh-CN" altLang="en-US" sz="3600">
                <a:solidFill>
                  <a:schemeClr val="accent1">
                    <a:lumMod val="75000"/>
                  </a:schemeClr>
                </a:solidFill>
                <a:latin typeface="幼圆" panose="02010509060101010101" charset="-122"/>
                <a:ea typeface="幼圆" panose="02010509060101010101" charset="-122"/>
              </a:rPr>
              <a:t>促</a:t>
            </a:r>
            <a:r>
              <a:rPr lang="zh-CN" altLang="en-US" sz="4400">
                <a:solidFill>
                  <a:schemeClr val="accent1">
                    <a:lumMod val="75000"/>
                  </a:schemeClr>
                </a:solidFill>
                <a:latin typeface="方正大黑简体" panose="02010601030101010101" charset="-122"/>
                <a:ea typeface="方正大黑简体" panose="02010601030101010101" charset="-122"/>
              </a:rPr>
              <a:t>发展</a:t>
            </a:r>
            <a:endParaRPr lang="zh-CN" altLang="en-US" sz="4400">
              <a:solidFill>
                <a:schemeClr val="accent1">
                  <a:lumMod val="75000"/>
                </a:schemeClr>
              </a:solidFill>
              <a:latin typeface="方正大黑简体" panose="02010601030101010101" charset="-122"/>
              <a:ea typeface="方正大黑简体" panose="02010601030101010101" charset="-122"/>
            </a:endParaRPr>
          </a:p>
        </p:txBody>
      </p:sp>
      <p:sp>
        <p:nvSpPr>
          <p:cNvPr id="7" name="标题 3"/>
          <p:cNvSpPr/>
          <p:nvPr/>
        </p:nvSpPr>
        <p:spPr>
          <a:xfrm>
            <a:off x="937895" y="4267835"/>
            <a:ext cx="10315575" cy="1539875"/>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lnSpc>
                <a:spcPct val="130000"/>
              </a:lnSpc>
              <a:spcBef>
                <a:spcPts val="0"/>
              </a:spcBef>
            </a:pPr>
            <a:r>
              <a:rPr lang="zh-CN" altLang="en-US" sz="3200">
                <a:solidFill>
                  <a:schemeClr val="accent1">
                    <a:lumMod val="75000"/>
                  </a:schemeClr>
                </a:solidFill>
                <a:effectLst/>
                <a:latin typeface="方正大黑简体" panose="02010601030101010101" charset="-122"/>
                <a:ea typeface="方正大黑简体" panose="02010601030101010101" charset="-122"/>
              </a:rPr>
              <a:t>六有标准：</a:t>
            </a:r>
            <a:endParaRPr lang="zh-CN" altLang="en-US" sz="3200">
              <a:solidFill>
                <a:schemeClr val="accent1">
                  <a:lumMod val="75000"/>
                </a:schemeClr>
              </a:solidFill>
              <a:effectLst/>
              <a:latin typeface="方正大黑简体" panose="02010601030101010101" charset="-122"/>
              <a:ea typeface="方正大黑简体" panose="02010601030101010101" charset="-122"/>
            </a:endParaRPr>
          </a:p>
          <a:p>
            <a:pPr algn="l">
              <a:lnSpc>
                <a:spcPct val="130000"/>
              </a:lnSpc>
              <a:spcBef>
                <a:spcPts val="0"/>
              </a:spcBef>
            </a:pPr>
            <a:r>
              <a:rPr lang="en-US" altLang="zh-CN" sz="2400">
                <a:solidFill>
                  <a:schemeClr val="accent1">
                    <a:lumMod val="75000"/>
                  </a:schemeClr>
                </a:solidFill>
                <a:effectLst/>
                <a:latin typeface="幼圆" panose="02010509060101010101" charset="-122"/>
                <a:ea typeface="幼圆" panose="02010509060101010101" charset="-122"/>
              </a:rPr>
              <a:t>   </a:t>
            </a:r>
            <a:r>
              <a:rPr lang="zh-CN" altLang="en-US" sz="2400">
                <a:solidFill>
                  <a:schemeClr val="accent1">
                    <a:lumMod val="75000"/>
                  </a:schemeClr>
                </a:solidFill>
                <a:effectLst/>
                <a:latin typeface="幼圆" panose="02010509060101010101" charset="-122"/>
                <a:ea typeface="幼圆" panose="02010509060101010101" charset="-122"/>
              </a:rPr>
              <a:t>组织建设有保障 队伍建设有活力 制度落实有力度</a:t>
            </a:r>
            <a:endParaRPr lang="zh-CN" altLang="en-US" sz="2400">
              <a:solidFill>
                <a:schemeClr val="accent1">
                  <a:lumMod val="75000"/>
                </a:schemeClr>
              </a:solidFill>
              <a:effectLst/>
              <a:latin typeface="幼圆" panose="02010509060101010101" charset="-122"/>
              <a:ea typeface="幼圆" panose="02010509060101010101" charset="-122"/>
            </a:endParaRPr>
          </a:p>
          <a:p>
            <a:pPr algn="l">
              <a:lnSpc>
                <a:spcPct val="130000"/>
              </a:lnSpc>
              <a:spcBef>
                <a:spcPts val="0"/>
              </a:spcBef>
            </a:pPr>
            <a:r>
              <a:rPr lang="en-US" altLang="zh-CN" sz="2400">
                <a:solidFill>
                  <a:schemeClr val="accent1">
                    <a:lumMod val="75000"/>
                  </a:schemeClr>
                </a:solidFill>
                <a:effectLst/>
                <a:latin typeface="幼圆" panose="02010509060101010101" charset="-122"/>
                <a:ea typeface="幼圆" panose="02010509060101010101" charset="-122"/>
              </a:rPr>
              <a:t>   </a:t>
            </a:r>
            <a:r>
              <a:rPr lang="zh-CN" altLang="en-US" sz="2400">
                <a:solidFill>
                  <a:schemeClr val="accent1">
                    <a:lumMod val="75000"/>
                  </a:schemeClr>
                </a:solidFill>
                <a:effectLst/>
                <a:latin typeface="幼圆" panose="02010509060101010101" charset="-122"/>
                <a:ea typeface="幼圆" panose="02010509060101010101" charset="-122"/>
              </a:rPr>
              <a:t>阵地建设有氛围 基础资料有台账 融入中心有实效</a:t>
            </a:r>
            <a:endParaRPr lang="zh-CN" altLang="en-US" sz="2400">
              <a:solidFill>
                <a:schemeClr val="accent1">
                  <a:lumMod val="75000"/>
                </a:schemeClr>
              </a:solidFill>
              <a:effectLst/>
              <a:latin typeface="幼圆" panose="02010509060101010101" charset="-122"/>
              <a:ea typeface="幼圆" panose="020105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p:cNvSpPr/>
          <p:nvPr/>
        </p:nvSpPr>
        <p:spPr>
          <a:xfrm>
            <a:off x="2386000" y="1882704"/>
            <a:ext cx="6063309" cy="780131"/>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r>
              <a:rPr lang="zh-CN" altLang="en-US" sz="3200">
                <a:solidFill>
                  <a:schemeClr val="tx1"/>
                </a:solidFill>
                <a:latin typeface="幼圆" panose="02010509060101010101" charset="-122"/>
                <a:ea typeface="幼圆" panose="02010509060101010101" charset="-122"/>
              </a:rPr>
              <a:t>赋平凡事，以</a:t>
            </a:r>
            <a:r>
              <a:rPr lang="en-US" altLang="zh-CN" sz="3200">
                <a:solidFill>
                  <a:srgbClr val="0070C0"/>
                </a:solidFill>
                <a:latin typeface="幼圆" panose="02010509060101010101" charset="-122"/>
                <a:ea typeface="幼圆" panose="02010509060101010101" charset="-122"/>
              </a:rPr>
              <a:t> </a:t>
            </a:r>
            <a:r>
              <a:rPr lang="zh-CN" altLang="en-US" sz="3200">
                <a:gradFill>
                  <a:gsLst>
                    <a:gs pos="0">
                      <a:srgbClr val="FE4444"/>
                    </a:gs>
                    <a:gs pos="100000">
                      <a:srgbClr val="832B2B"/>
                    </a:gs>
                  </a:gsLst>
                  <a:lin scaled="0"/>
                </a:gradFill>
                <a:latin typeface="方正粗宋简体" panose="03000509000000000000" charset="-122"/>
                <a:ea typeface="方正粗宋简体" panose="03000509000000000000" charset="-122"/>
              </a:rPr>
              <a:t>真诚心</a:t>
            </a:r>
            <a:endParaRPr lang="zh-CN" altLang="en-US" sz="3200" b="1">
              <a:gradFill>
                <a:gsLst>
                  <a:gs pos="0">
                    <a:srgbClr val="FE4444"/>
                  </a:gs>
                  <a:gs pos="100000">
                    <a:srgbClr val="832B2B"/>
                  </a:gs>
                </a:gsLst>
                <a:lin scaled="0"/>
              </a:gradFill>
              <a:latin typeface="方正粗宋简体" panose="03000509000000000000" charset="-122"/>
              <a:ea typeface="方正粗宋简体" panose="03000509000000000000" charset="-122"/>
            </a:endParaRPr>
          </a:p>
        </p:txBody>
      </p:sp>
      <p:sp>
        <p:nvSpPr>
          <p:cNvPr id="3" name="标题 3"/>
          <p:cNvSpPr/>
          <p:nvPr/>
        </p:nvSpPr>
        <p:spPr>
          <a:xfrm>
            <a:off x="2337105" y="2808850"/>
            <a:ext cx="9027679" cy="1409186"/>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lnSpc>
                <a:spcPct val="130000"/>
              </a:lnSpc>
            </a:pPr>
            <a:r>
              <a:rPr lang="zh-CN" altLang="en-US" sz="3200">
                <a:solidFill>
                  <a:schemeClr val="tx1"/>
                </a:solidFill>
                <a:latin typeface="幼圆" panose="02010509060101010101" charset="-122"/>
                <a:ea typeface="幼圆" panose="02010509060101010101" charset="-122"/>
              </a:rPr>
              <a:t>注入党支部工作</a:t>
            </a:r>
            <a:endParaRPr lang="zh-CN" altLang="en-US" sz="3200">
              <a:solidFill>
                <a:schemeClr val="tx1"/>
              </a:solidFill>
              <a:latin typeface="幼圆" panose="02010509060101010101" charset="-122"/>
              <a:ea typeface="幼圆" panose="02010509060101010101" charset="-122"/>
            </a:endParaRPr>
          </a:p>
          <a:p>
            <a:pPr algn="l">
              <a:lnSpc>
                <a:spcPct val="130000"/>
              </a:lnSpc>
            </a:pPr>
            <a:r>
              <a:rPr lang="en-US" altLang="zh-CN" sz="3200">
                <a:solidFill>
                  <a:schemeClr val="tx1"/>
                </a:solidFill>
                <a:latin typeface="幼圆" panose="02010509060101010101" charset="-122"/>
                <a:ea typeface="幼圆" panose="02010509060101010101" charset="-122"/>
              </a:rPr>
              <a:t>   </a:t>
            </a:r>
            <a:r>
              <a:rPr lang="zh-CN" altLang="en-US" sz="3200">
                <a:solidFill>
                  <a:schemeClr val="tx1"/>
                </a:solidFill>
                <a:latin typeface="幼圆" panose="02010509060101010101" charset="-122"/>
                <a:ea typeface="幼圆" panose="02010509060101010101" charset="-122"/>
              </a:rPr>
              <a:t>有趣的灵魂</a:t>
            </a:r>
            <a:r>
              <a:rPr lang="zh-CN" altLang="en-US" sz="3200">
                <a:solidFill>
                  <a:schemeClr val="tx1"/>
                </a:solidFill>
                <a:latin typeface="方正大黑简体" panose="02010601030101010101" charset="-122"/>
                <a:ea typeface="方正大黑简体" panose="02010601030101010101" charset="-122"/>
              </a:rPr>
              <a:t>，</a:t>
            </a:r>
            <a:r>
              <a:rPr lang="zh-CN" altLang="en-US" sz="3200">
                <a:gradFill>
                  <a:gsLst>
                    <a:gs pos="0">
                      <a:srgbClr val="FE4444"/>
                    </a:gs>
                    <a:gs pos="100000">
                      <a:srgbClr val="832B2B"/>
                    </a:gs>
                  </a:gsLst>
                  <a:lin scaled="0"/>
                </a:gradFill>
                <a:latin typeface="方正粗宋简体" panose="03000509000000000000" charset="-122"/>
                <a:ea typeface="方正粗宋简体" panose="03000509000000000000" charset="-122"/>
              </a:rPr>
              <a:t>温度</a:t>
            </a:r>
            <a:r>
              <a:rPr lang="zh-CN" altLang="en-US" sz="3200">
                <a:solidFill>
                  <a:schemeClr val="tx1"/>
                </a:solidFill>
                <a:latin typeface="幼圆" panose="02010509060101010101" charset="-122"/>
                <a:ea typeface="幼圆" panose="02010509060101010101" charset="-122"/>
              </a:rPr>
              <a:t>与</a:t>
            </a:r>
            <a:r>
              <a:rPr lang="zh-CN" altLang="en-US" sz="3200">
                <a:gradFill>
                  <a:gsLst>
                    <a:gs pos="0">
                      <a:srgbClr val="FE4444"/>
                    </a:gs>
                    <a:gs pos="100000">
                      <a:srgbClr val="832B2B"/>
                    </a:gs>
                  </a:gsLst>
                  <a:lin scaled="0"/>
                </a:gradFill>
                <a:latin typeface="方正粗宋简体" panose="03000509000000000000" charset="-122"/>
                <a:ea typeface="方正粗宋简体" panose="03000509000000000000" charset="-122"/>
              </a:rPr>
              <a:t>呼吸</a:t>
            </a:r>
            <a:endParaRPr lang="zh-CN" altLang="en-US" sz="3200">
              <a:gradFill>
                <a:gsLst>
                  <a:gs pos="0">
                    <a:srgbClr val="FE4444"/>
                  </a:gs>
                  <a:gs pos="100000">
                    <a:srgbClr val="832B2B"/>
                  </a:gs>
                </a:gsLst>
                <a:lin scaled="0"/>
              </a:gradFill>
              <a:latin typeface="方正粗宋简体" panose="03000509000000000000" charset="-122"/>
              <a:ea typeface="方正粗宋简体" panose="03000509000000000000" charset="-122"/>
            </a:endParaRPr>
          </a:p>
        </p:txBody>
      </p:sp>
      <p:sp>
        <p:nvSpPr>
          <p:cNvPr id="4" name="标题 3"/>
          <p:cNvSpPr/>
          <p:nvPr>
            <p:ph type="ctrTitle" idx="14"/>
          </p:nvPr>
        </p:nvSpPr>
        <p:spPr>
          <a:xfrm>
            <a:off x="486233" y="438605"/>
            <a:ext cx="4845823" cy="1185113"/>
          </a:xfrm>
        </p:spPr>
        <p:txBody>
          <a:bodyPr>
            <a:normAutofit/>
          </a:bodyPr>
          <a:p>
            <a:pPr algn="l"/>
            <a:r>
              <a:rPr lang="zh-CN" altLang="en-US" sz="5400">
                <a:solidFill>
                  <a:schemeClr val="accent2">
                    <a:lumMod val="75000"/>
                  </a:schemeClr>
                </a:solidFill>
                <a:latin typeface="方正大黑简体" panose="02010601030101010101" charset="-122"/>
                <a:ea typeface="方正大黑简体" panose="02010601030101010101" charset="-122"/>
              </a:rPr>
              <a:t>（四）加法</a:t>
            </a:r>
            <a:endParaRPr lang="zh-CN" altLang="en-US" sz="5400">
              <a:solidFill>
                <a:schemeClr val="accent2">
                  <a:lumMod val="75000"/>
                </a:schemeClr>
              </a:solidFill>
              <a:latin typeface="方正大黑简体" panose="02010601030101010101" charset="-122"/>
              <a:ea typeface="方正大黑简体" panose="02010601030101010101" charset="-122"/>
            </a:endParaRPr>
          </a:p>
        </p:txBody>
      </p:sp>
      <p:sp>
        <p:nvSpPr>
          <p:cNvPr id="5" name="标题 3"/>
          <p:cNvSpPr/>
          <p:nvPr/>
        </p:nvSpPr>
        <p:spPr>
          <a:xfrm>
            <a:off x="2386330" y="4364355"/>
            <a:ext cx="7553960" cy="1173480"/>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lnSpc>
                <a:spcPct val="130000"/>
              </a:lnSpc>
            </a:pPr>
            <a:r>
              <a:rPr lang="zh-CN" altLang="en-US" sz="3200">
                <a:solidFill>
                  <a:schemeClr val="tx1"/>
                </a:solidFill>
                <a:latin typeface="幼圆" panose="02010509060101010101" charset="-122"/>
                <a:ea typeface="幼圆" panose="02010509060101010101" charset="-122"/>
              </a:rPr>
              <a:t>换个视角，精彩纷呈</a:t>
            </a:r>
            <a:endParaRPr lang="zh-CN" altLang="en-US" sz="3200">
              <a:solidFill>
                <a:schemeClr val="tx1"/>
              </a:solidFill>
              <a:latin typeface="幼圆" panose="02010509060101010101" charset="-122"/>
              <a:ea typeface="幼圆" panose="020105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21052009222615881"/>
          <p:cNvPicPr>
            <a:picLocks noChangeAspect="1"/>
          </p:cNvPicPr>
          <p:nvPr/>
        </p:nvPicPr>
        <p:blipFill>
          <a:blip r:embed="rId1"/>
          <a:stretch>
            <a:fillRect/>
          </a:stretch>
        </p:blipFill>
        <p:spPr>
          <a:xfrm>
            <a:off x="3892550" y="271780"/>
            <a:ext cx="7942580" cy="4758055"/>
          </a:xfrm>
          <a:prstGeom prst="rect">
            <a:avLst/>
          </a:prstGeom>
        </p:spPr>
      </p:pic>
      <p:pic>
        <p:nvPicPr>
          <p:cNvPr id="5" name="图片 4" descr="QQ截图20210520111347"/>
          <p:cNvPicPr>
            <a:picLocks noChangeAspect="1"/>
          </p:cNvPicPr>
          <p:nvPr/>
        </p:nvPicPr>
        <p:blipFill>
          <a:blip r:embed="rId2"/>
          <a:srcRect t="41716"/>
          <a:stretch>
            <a:fillRect/>
          </a:stretch>
        </p:blipFill>
        <p:spPr>
          <a:xfrm>
            <a:off x="520700" y="5067300"/>
            <a:ext cx="11121390" cy="1503680"/>
          </a:xfrm>
          <a:prstGeom prst="rect">
            <a:avLst/>
          </a:prstGeom>
        </p:spPr>
      </p:pic>
      <p:sp>
        <p:nvSpPr>
          <p:cNvPr id="6" name="标题 3"/>
          <p:cNvSpPr/>
          <p:nvPr/>
        </p:nvSpPr>
        <p:spPr>
          <a:xfrm>
            <a:off x="625247" y="1143198"/>
            <a:ext cx="2730140" cy="2735218"/>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r>
              <a:rPr lang="zh-CN" sz="2800">
                <a:solidFill>
                  <a:srgbClr val="C00000"/>
                </a:solidFill>
                <a:effectLst>
                  <a:outerShdw blurRad="38100" dist="38100" dir="2700000" algn="tl">
                    <a:srgbClr val="000000">
                      <a:alpha val="43137"/>
                    </a:srgbClr>
                  </a:outerShdw>
                </a:effectLst>
                <a:latin typeface="Arial Unicode MS" panose="020B0604020202020204" charset="-122"/>
                <a:ea typeface="Arial Unicode MS" panose="020B0604020202020204" charset="-122"/>
              </a:rPr>
              <a:t>习近平总书记心中的江山是什么？</a:t>
            </a:r>
            <a:endParaRPr lang="zh-CN" sz="2800" b="1">
              <a:solidFill>
                <a:srgbClr val="C00000"/>
              </a:solidFill>
              <a:effectLst>
                <a:outerShdw blurRad="38100" dist="38100" dir="2700000" algn="tl">
                  <a:srgbClr val="000000">
                    <a:alpha val="43137"/>
                  </a:srgbClr>
                </a:outerShdw>
              </a:effectLst>
              <a:latin typeface="Arial Unicode MS" panose="020B0604020202020204" charset="-122"/>
              <a:ea typeface="Arial Unicode MS" panose="020B0604020202020204" charset="-122"/>
            </a:endParaRPr>
          </a:p>
        </p:txBody>
      </p:sp>
      <p:pic>
        <p:nvPicPr>
          <p:cNvPr id="33" name="图片 32"/>
          <p:cNvPicPr>
            <a:picLocks noChangeAspect="1"/>
          </p:cNvPicPr>
          <p:nvPr/>
        </p:nvPicPr>
        <p:blipFill>
          <a:blip r:embed="rId3"/>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形状 1"/>
          <p:cNvSpPr/>
          <p:nvPr/>
        </p:nvSpPr>
        <p:spPr>
          <a:xfrm>
            <a:off x="921684" y="817562"/>
            <a:ext cx="10357519" cy="915336"/>
          </a:xfrm>
          <a:prstGeom prst="rect">
            <a:avLst/>
          </a:prstGeom>
        </p:spPr>
        <p:txBody>
          <a:bodyPr vert="horz" wrap="square" lIns="0" tIns="0" rIns="0" bIns="0" numCol="1" anchor="ctr">
            <a:noAutofit/>
          </a:bodyPr>
          <a:lstStyle/>
          <a:p>
            <a:pPr marL="0" indent="0" algn="l" defTabSz="508000" eaLnBrk="0" fontAlgn="base" hangingPunct="0">
              <a:lnSpc>
                <a:spcPct val="150000"/>
              </a:lnSpc>
              <a:spcBef>
                <a:spcPts val="0"/>
              </a:spcBef>
              <a:spcAft>
                <a:spcPts val="0"/>
              </a:spcAft>
              <a:buFontTx/>
              <a:buNone/>
            </a:pPr>
            <a:r>
              <a:rPr sz="3600">
                <a:solidFill>
                  <a:srgbClr val="C00000"/>
                </a:solidFill>
                <a:latin typeface="方正大黑简体" panose="02010601030101010101" charset="-122"/>
                <a:ea typeface="方正大黑简体" panose="02010601030101010101" charset="-122"/>
              </a:rPr>
              <a:t>《关心群众生活，注意工作方法》</a:t>
            </a:r>
            <a:r>
              <a:rPr lang="zh-CN" sz="2400">
                <a:solidFill>
                  <a:srgbClr val="C00000"/>
                </a:solidFill>
                <a:latin typeface="方正大黑简体" panose="02010601030101010101" charset="-122"/>
                <a:ea typeface="方正大黑简体" panose="02010601030101010101" charset="-122"/>
              </a:rPr>
              <a:t>毛泽东</a:t>
            </a:r>
            <a:r>
              <a:rPr sz="2400">
                <a:solidFill>
                  <a:srgbClr val="C00000"/>
                </a:solidFill>
                <a:latin typeface="方正大黑简体" panose="02010601030101010101" charset="-122"/>
                <a:ea typeface="方正大黑简体" panose="02010601030101010101" charset="-122"/>
              </a:rPr>
              <a:t>1934年1月27日</a:t>
            </a:r>
            <a:endParaRPr lang="ko-KR" altLang="en-US" sz="2400">
              <a:solidFill>
                <a:srgbClr val="C00000"/>
              </a:solidFill>
              <a:latin typeface="方正大黑简体" panose="02010601030101010101" charset="-122"/>
              <a:ea typeface="方正大黑简体" panose="02010601030101010101" charset="-122"/>
            </a:endParaRPr>
          </a:p>
        </p:txBody>
      </p:sp>
      <p:sp>
        <p:nvSpPr>
          <p:cNvPr id="3" name="形状 2"/>
          <p:cNvSpPr/>
          <p:nvPr/>
        </p:nvSpPr>
        <p:spPr>
          <a:xfrm>
            <a:off x="1221740" y="2169795"/>
            <a:ext cx="9103995" cy="3373755"/>
          </a:xfrm>
          <a:prstGeom prst="rect">
            <a:avLst/>
          </a:prstGeom>
        </p:spPr>
        <p:txBody>
          <a:bodyPr vert="horz" wrap="square" lIns="0" tIns="0" rIns="0" bIns="0" numCol="1" anchor="ctr">
            <a:noAutofit/>
          </a:bodyPr>
          <a:lstStyle/>
          <a:p>
            <a:pPr marL="0" indent="0" algn="l" defTabSz="508000" eaLnBrk="0" fontAlgn="base" hangingPunct="0">
              <a:lnSpc>
                <a:spcPct val="150000"/>
              </a:lnSpc>
              <a:spcBef>
                <a:spcPts val="0"/>
              </a:spcBef>
              <a:spcAft>
                <a:spcPts val="0"/>
              </a:spcAft>
              <a:buFontTx/>
              <a:buNone/>
            </a:pPr>
            <a:r>
              <a:rPr sz="2800">
                <a:solidFill>
                  <a:schemeClr val="tx1"/>
                </a:solidFill>
                <a:latin typeface="幼圆" panose="02010509060101010101" charset="-122"/>
                <a:ea typeface="幼圆" panose="02010509060101010101" charset="-122"/>
              </a:rPr>
              <a:t>1.要使广大群众认识我们是代表他们的利益的，是和他们</a:t>
            </a:r>
            <a:r>
              <a:rPr sz="3600">
                <a:solidFill>
                  <a:srgbClr val="FC4700"/>
                </a:solidFill>
                <a:latin typeface="Arial Unicode MS" panose="020B0604020202020204" charset="-122"/>
                <a:ea typeface="Arial Unicode MS" panose="020B0604020202020204" charset="-122"/>
              </a:rPr>
              <a:t>呼吸相通</a:t>
            </a:r>
            <a:r>
              <a:rPr sz="2800">
                <a:solidFill>
                  <a:schemeClr val="tx1"/>
                </a:solidFill>
                <a:latin typeface="幼圆" panose="02010509060101010101" charset="-122"/>
                <a:ea typeface="幼圆" panose="02010509060101010101" charset="-122"/>
              </a:rPr>
              <a:t>的。</a:t>
            </a:r>
            <a:endParaRPr lang="ko-KR" altLang="en-US" sz="2800">
              <a:solidFill>
                <a:srgbClr val="0067AC"/>
              </a:solidFill>
              <a:latin typeface="幼圆" panose="02010509060101010101" charset="-122"/>
              <a:ea typeface="幼圆" panose="02010509060101010101" charset="-122"/>
            </a:endParaRPr>
          </a:p>
          <a:p>
            <a:pPr marL="0" indent="0" algn="l" defTabSz="508000" eaLnBrk="0" fontAlgn="base" hangingPunct="0">
              <a:lnSpc>
                <a:spcPct val="150000"/>
              </a:lnSpc>
              <a:spcBef>
                <a:spcPts val="0"/>
              </a:spcBef>
              <a:spcAft>
                <a:spcPts val="0"/>
              </a:spcAft>
              <a:buFontTx/>
              <a:buNone/>
            </a:pPr>
            <a:r>
              <a:rPr sz="2800">
                <a:solidFill>
                  <a:schemeClr val="tx1"/>
                </a:solidFill>
                <a:latin typeface="幼圆" panose="02010509060101010101" charset="-122"/>
                <a:ea typeface="幼圆" panose="02010509060101010101" charset="-122"/>
              </a:rPr>
              <a:t>2.真正的</a:t>
            </a:r>
            <a:r>
              <a:rPr sz="3600">
                <a:solidFill>
                  <a:srgbClr val="FC4700"/>
                </a:solidFill>
                <a:latin typeface="Arial Unicode MS" panose="020B0604020202020204" charset="-122"/>
                <a:ea typeface="Arial Unicode MS" panose="020B0604020202020204" charset="-122"/>
              </a:rPr>
              <a:t>铜墙铁壁</a:t>
            </a:r>
            <a:r>
              <a:rPr sz="2800">
                <a:solidFill>
                  <a:schemeClr val="tx1"/>
                </a:solidFill>
                <a:latin typeface="幼圆" panose="02010509060101010101" charset="-122"/>
                <a:ea typeface="幼圆" panose="02010509060101010101" charset="-122"/>
              </a:rPr>
              <a:t>是什么？是群众，是千百万真心实意的拥护革命的群众。</a:t>
            </a:r>
            <a:endParaRPr lang="ko-KR" altLang="en-US" sz="2800">
              <a:solidFill>
                <a:schemeClr val="tx1"/>
              </a:solidFill>
              <a:latin typeface="幼圆" panose="02010509060101010101" charset="-122"/>
              <a:ea typeface="幼圆" panose="020105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形状 1"/>
          <p:cNvSpPr/>
          <p:nvPr/>
        </p:nvSpPr>
        <p:spPr>
          <a:xfrm>
            <a:off x="921684" y="817562"/>
            <a:ext cx="10357519" cy="915336"/>
          </a:xfrm>
          <a:prstGeom prst="rect">
            <a:avLst/>
          </a:prstGeom>
        </p:spPr>
        <p:txBody>
          <a:bodyPr vert="horz" wrap="square" lIns="0" tIns="0" rIns="0" bIns="0" numCol="1" anchor="ctr">
            <a:noAutofit/>
          </a:bodyPr>
          <a:lstStyle/>
          <a:p>
            <a:pPr marL="0" indent="0" algn="l" defTabSz="508000" eaLnBrk="0" fontAlgn="base" hangingPunct="0">
              <a:lnSpc>
                <a:spcPct val="150000"/>
              </a:lnSpc>
              <a:spcBef>
                <a:spcPts val="0"/>
              </a:spcBef>
              <a:spcAft>
                <a:spcPts val="0"/>
              </a:spcAft>
              <a:buFontTx/>
              <a:buNone/>
            </a:pPr>
            <a:r>
              <a:rPr sz="3600">
                <a:solidFill>
                  <a:srgbClr val="C00000"/>
                </a:solidFill>
                <a:latin typeface="方正大黑简体" panose="02010601030101010101" charset="-122"/>
                <a:ea typeface="方正大黑简体" panose="02010601030101010101" charset="-122"/>
              </a:rPr>
              <a:t>《关心群众生活，注意工作方法》</a:t>
            </a:r>
            <a:r>
              <a:rPr lang="zh-CN" sz="2400">
                <a:solidFill>
                  <a:srgbClr val="C00000"/>
                </a:solidFill>
                <a:latin typeface="方正大黑简体" panose="02010601030101010101" charset="-122"/>
                <a:ea typeface="方正大黑简体" panose="02010601030101010101" charset="-122"/>
                <a:sym typeface="+mn-ea"/>
              </a:rPr>
              <a:t>毛泽东</a:t>
            </a:r>
            <a:r>
              <a:rPr sz="2400">
                <a:solidFill>
                  <a:srgbClr val="C00000"/>
                </a:solidFill>
                <a:latin typeface="方正大黑简体" panose="02010601030101010101" charset="-122"/>
                <a:ea typeface="方正大黑简体" panose="02010601030101010101" charset="-122"/>
                <a:sym typeface="+mn-ea"/>
              </a:rPr>
              <a:t>1934年1月27日</a:t>
            </a:r>
            <a:endParaRPr lang="ko-KR" altLang="en-US" sz="2400">
              <a:solidFill>
                <a:srgbClr val="C00000"/>
              </a:solidFill>
              <a:latin typeface="方正大黑简体" panose="02010601030101010101" charset="-122"/>
              <a:ea typeface="方正大黑简体" panose="02010601030101010101" charset="-122"/>
              <a:sym typeface="+mn-ea"/>
            </a:endParaRPr>
          </a:p>
        </p:txBody>
      </p:sp>
      <p:sp>
        <p:nvSpPr>
          <p:cNvPr id="3" name="形状 2"/>
          <p:cNvSpPr/>
          <p:nvPr/>
        </p:nvSpPr>
        <p:spPr>
          <a:xfrm>
            <a:off x="922020" y="2169795"/>
            <a:ext cx="9749790" cy="2831465"/>
          </a:xfrm>
          <a:prstGeom prst="rect">
            <a:avLst/>
          </a:prstGeom>
        </p:spPr>
        <p:txBody>
          <a:bodyPr vert="horz" wrap="square" lIns="0" tIns="0" rIns="0" bIns="0" numCol="1" anchor="ctr">
            <a:noAutofit/>
          </a:bodyPr>
          <a:lstStyle/>
          <a:p>
            <a:pPr marL="0" indent="0" algn="l" defTabSz="508000" eaLnBrk="0" fontAlgn="base" hangingPunct="0">
              <a:lnSpc>
                <a:spcPct val="150000"/>
              </a:lnSpc>
              <a:spcBef>
                <a:spcPts val="0"/>
              </a:spcBef>
              <a:spcAft>
                <a:spcPts val="0"/>
              </a:spcAft>
              <a:buFontTx/>
              <a:buNone/>
            </a:pPr>
            <a:r>
              <a:rPr lang="en-US" sz="2800">
                <a:solidFill>
                  <a:schemeClr val="tx1"/>
                </a:solidFill>
                <a:latin typeface="幼圆" panose="02010509060101010101" charset="-122"/>
                <a:ea typeface="幼圆" panose="02010509060101010101" charset="-122"/>
              </a:rPr>
              <a:t>    </a:t>
            </a:r>
            <a:r>
              <a:rPr sz="2800">
                <a:solidFill>
                  <a:schemeClr val="tx1"/>
                </a:solidFill>
                <a:latin typeface="幼圆" panose="02010509060101010101" charset="-122"/>
                <a:ea typeface="幼圆" panose="02010509060101010101" charset="-122"/>
              </a:rPr>
              <a:t>解决群众的穿衣问题、吃饭问题、住房问题，柴米油盐问题，疾病卫生问题，婚姻问题。这些问题解决了，满足了群众的需要，我们就真正成了</a:t>
            </a:r>
            <a:r>
              <a:rPr sz="3600">
                <a:solidFill>
                  <a:srgbClr val="FC4700"/>
                </a:solidFill>
                <a:latin typeface="Arial Unicode MS" panose="020B0604020202020204" charset="-122"/>
                <a:ea typeface="Arial Unicode MS" panose="020B0604020202020204" charset="-122"/>
              </a:rPr>
              <a:t>群众生活的组织者</a:t>
            </a:r>
            <a:r>
              <a:rPr sz="2800">
                <a:solidFill>
                  <a:schemeClr val="tx1"/>
                </a:solidFill>
                <a:latin typeface="幼圆" panose="02010509060101010101" charset="-122"/>
                <a:ea typeface="幼圆" panose="02010509060101010101" charset="-122"/>
              </a:rPr>
              <a:t>，群众就会真正围绕在我们的周围，热烈的拥护我们。</a:t>
            </a:r>
            <a:endParaRPr lang="ko-KR" altLang="en-US" sz="2800">
              <a:solidFill>
                <a:schemeClr val="tx1"/>
              </a:solidFill>
              <a:latin typeface="幼圆" panose="02010509060101010101" charset="-122"/>
              <a:ea typeface="幼圆" panose="020105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609509" y="1521534"/>
            <a:ext cx="13639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r>
              <a:rPr lang="zh-CN" altLang="en-US" sz="2800" b="0" spc="300" dirty="0">
                <a:solidFill>
                  <a:srgbClr val="E61817"/>
                </a:solidFill>
                <a:latin typeface="方正小标宋_GBK" panose="03000509000000000000" charset="-122"/>
                <a:ea typeface="方正小标宋_GBK" panose="03000509000000000000" charset="-122"/>
              </a:rPr>
              <a:t>思考：</a:t>
            </a:r>
            <a:endParaRPr lang="zh-CN" altLang="en-US" sz="2800" b="0" spc="300" dirty="0">
              <a:solidFill>
                <a:srgbClr val="E61817"/>
              </a:solidFill>
              <a:latin typeface="方正小标宋_GBK" panose="03000509000000000000" charset="-122"/>
              <a:ea typeface="方正小标宋_GBK" panose="03000509000000000000"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
        <p:nvSpPr>
          <p:cNvPr id="2" name="文本框 1"/>
          <p:cNvSpPr txBox="1"/>
          <p:nvPr/>
        </p:nvSpPr>
        <p:spPr>
          <a:xfrm>
            <a:off x="1283335" y="1397635"/>
            <a:ext cx="10050145" cy="4569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有</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3</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名党员</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可成立党支部，这句话正确吗？</a:t>
            </a:r>
            <a:endParaRPr lang="en-US" altLang="zh-CN"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zh-CN" altLang="en-US" sz="2800" b="0" spc="300" dirty="0">
                <a:solidFill>
                  <a:srgbClr val="E61817"/>
                </a:solidFill>
                <a:latin typeface="楷体" panose="02010609060101010101" charset="-122"/>
                <a:ea typeface="楷体" panose="02010609060101010101" charset="-122"/>
                <a:cs typeface="楷体" panose="02010609060101010101" charset="-122"/>
              </a:rPr>
              <a:t> </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   2.</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某党支部有</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62</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正式党员，</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可以吗？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3.</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某党总支有</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40</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名正式党员，可以吗？</a:t>
            </a:r>
            <a:endParaRPr lang="en-US" altLang="zh-CN" sz="2800" b="0" spc="300" dirty="0">
              <a:solidFill>
                <a:srgbClr val="E61817"/>
              </a:solidFill>
              <a:latin typeface="楷体" panose="02010609060101010101" charset="-122"/>
              <a:ea typeface="楷体" panose="02010609060101010101" charset="-122"/>
              <a:cs typeface="楷体" panose="02010609060101010101" charset="-122"/>
            </a:endParaRPr>
          </a:p>
          <a:p>
            <a:pPr algn="l">
              <a:lnSpc>
                <a:spcPct val="130000"/>
              </a:lnSpc>
              <a:spcBef>
                <a:spcPts val="0"/>
              </a:spcBef>
              <a:spcAft>
                <a:spcPts val="0"/>
              </a:spcAft>
            </a:pPr>
            <a:r>
              <a:rPr lang="en-US" altLang="zh-CN" sz="2800" b="0" spc="300" dirty="0">
                <a:solidFill>
                  <a:srgbClr val="E61817"/>
                </a:solidFill>
                <a:latin typeface="楷体" panose="02010609060101010101" charset="-122"/>
                <a:ea typeface="楷体" panose="02010609060101010101" charset="-122"/>
                <a:cs typeface="楷体" panose="02010609060101010101" charset="-122"/>
              </a:rPr>
              <a:t>    4.</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某党支部有</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3</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名正式党员，</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名党员调离，党支部需要调整吗？某党支部有</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3</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名正式党员，</a:t>
            </a:r>
            <a:r>
              <a:rPr lang="en-US" altLang="zh-CN" sz="2800" b="0" spc="300" dirty="0">
                <a:solidFill>
                  <a:srgbClr val="E61817"/>
                </a:solidFill>
                <a:latin typeface="楷体" panose="02010609060101010101" charset="-122"/>
                <a:ea typeface="楷体" panose="02010609060101010101" charset="-122"/>
                <a:cs typeface="楷体" panose="02010609060101010101" charset="-122"/>
              </a:rPr>
              <a:t>1</a:t>
            </a:r>
            <a:r>
              <a:rPr lang="zh-CN" altLang="en-US" sz="2800" b="0" spc="300" dirty="0">
                <a:solidFill>
                  <a:srgbClr val="E61817"/>
                </a:solidFill>
                <a:latin typeface="楷体" panose="02010609060101010101" charset="-122"/>
                <a:ea typeface="楷体" panose="02010609060101010101" charset="-122"/>
                <a:cs typeface="楷体" panose="02010609060101010101" charset="-122"/>
              </a:rPr>
              <a:t>人长期因病请假，党支部需要做调整吗？</a:t>
            </a: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1</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名党员借调外单位一年，党支部需要怎么调整？</a:t>
            </a:r>
            <a:r>
              <a:rPr lang="en-US" altLang="zh-CN" sz="2800" b="0" spc="300" dirty="0">
                <a:solidFill>
                  <a:srgbClr val="E61817"/>
                </a:solidFill>
                <a:latin typeface="楷体" panose="02010609060101010101" charset="-122"/>
                <a:ea typeface="楷体" panose="02010609060101010101" charset="-122"/>
                <a:cs typeface="楷体" panose="02010609060101010101" charset="-122"/>
                <a:sym typeface="+mn-ea"/>
              </a:rPr>
              <a:t>1</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名党员休产哺假一年半年，党支部需要怎么调整？以上的描述</a:t>
            </a:r>
            <a:r>
              <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rPr>
              <a:t>有特殊情况吗？</a:t>
            </a:r>
            <a:endParaRPr lang="zh-CN" altLang="en-US" sz="2800" b="0" spc="300" dirty="0">
              <a:solidFill>
                <a:srgbClr val="E61817"/>
              </a:solidFill>
              <a:latin typeface="楷体" panose="02010609060101010101" charset="-122"/>
              <a:ea typeface="楷体" panose="02010609060101010101" charset="-122"/>
              <a:cs typeface="楷体" panose="02010609060101010101" charset="-122"/>
              <a:sym typeface="+mn-ea"/>
            </a:endParaRPr>
          </a:p>
        </p:txBody>
      </p:sp>
      <p:sp>
        <p:nvSpPr>
          <p:cNvPr id="3" name="文本框 2"/>
          <p:cNvSpPr txBox="1"/>
          <p:nvPr/>
        </p:nvSpPr>
        <p:spPr>
          <a:xfrm>
            <a:off x="864235" y="561975"/>
            <a:ext cx="3977005" cy="5835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lnSpc>
                <a:spcPct val="100000"/>
              </a:lnSpc>
              <a:spcBef>
                <a:spcPct val="0"/>
              </a:spcBef>
              <a:buFontTx/>
              <a:buNone/>
              <a:defRPr sz="2400" b="1">
                <a:solidFill>
                  <a:srgbClr val="3D7351"/>
                </a:solidFill>
                <a:latin typeface="华文细黑" panose="02010600040101010101" pitchFamily="2" charset="-122"/>
                <a:ea typeface="华文细黑" panose="02010600040101010101" pitchFamily="2" charset="-122"/>
              </a:defRPr>
            </a:lvl1pPr>
            <a:lvl2pPr marL="742950" indent="-285750">
              <a:lnSpc>
                <a:spcPct val="90000"/>
              </a:lnSpc>
              <a:spcBef>
                <a:spcPts val="500"/>
              </a:spcBef>
              <a:buFont typeface="Arial" panose="020B0704020202020204" pitchFamily="34" charset="0"/>
              <a:buChar char="•"/>
              <a:defRPr sz="2400">
                <a:latin typeface="Calibri" panose="020F0502020204030204" charset="0"/>
                <a:ea typeface="宋体" pitchFamily="2" charset="-122"/>
              </a:defRPr>
            </a:lvl2pPr>
            <a:lvl3pPr marL="1143000" indent="-228600">
              <a:lnSpc>
                <a:spcPct val="90000"/>
              </a:lnSpc>
              <a:spcBef>
                <a:spcPts val="500"/>
              </a:spcBef>
              <a:buFont typeface="Arial" panose="020B0704020202020204" pitchFamily="34" charset="0"/>
              <a:buChar char="•"/>
              <a:defRPr sz="2000">
                <a:latin typeface="Calibri" panose="020F0502020204030204" charset="0"/>
                <a:ea typeface="宋体" pitchFamily="2" charset="-122"/>
              </a:defRPr>
            </a:lvl3pPr>
            <a:lvl4pPr marL="16002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4pPr>
            <a:lvl5pPr marL="2057400" indent="-228600">
              <a:lnSpc>
                <a:spcPct val="90000"/>
              </a:lnSpc>
              <a:spcBef>
                <a:spcPts val="500"/>
              </a:spcBef>
              <a:buFont typeface="Arial" panose="020B0704020202020204" pitchFamily="34" charset="0"/>
              <a:buChar char="•"/>
              <a:defRPr>
                <a:latin typeface="Calibri" panose="020F0502020204030204"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latin typeface="Calibri" panose="020F0502020204030204" charset="0"/>
                <a:ea typeface="宋体" pitchFamily="2" charset="-122"/>
              </a:defRPr>
            </a:lvl9pPr>
          </a:lstStyle>
          <a:p>
            <a:pPr algn="ctr"/>
            <a:r>
              <a:rPr lang="zh-CN" altLang="en-US" sz="3200" spc="300" dirty="0">
                <a:solidFill>
                  <a:schemeClr val="bg1"/>
                </a:solidFill>
                <a:latin typeface="微软雅黑" panose="020B0503020204020204" pitchFamily="34" charset="-122"/>
                <a:ea typeface="微软雅黑" panose="020B0503020204020204" pitchFamily="34" charset="-122"/>
              </a:rPr>
              <a:t>组织建设</a:t>
            </a:r>
            <a:r>
              <a:rPr lang="en-US" altLang="zh-CN" spc="300" dirty="0">
                <a:solidFill>
                  <a:schemeClr val="bg1"/>
                </a:solidFill>
                <a:latin typeface="微软雅黑" panose="020B0503020204020204" pitchFamily="34" charset="-122"/>
                <a:ea typeface="微软雅黑" panose="020B0503020204020204" pitchFamily="34" charset="-122"/>
              </a:rPr>
              <a:t>-</a:t>
            </a:r>
            <a:r>
              <a:rPr lang="zh-CN" altLang="en-US" spc="300" dirty="0">
                <a:solidFill>
                  <a:schemeClr val="bg1"/>
                </a:solidFill>
                <a:latin typeface="微软雅黑" panose="020B0503020204020204" pitchFamily="34" charset="-122"/>
                <a:ea typeface="微软雅黑" panose="020B0503020204020204" pitchFamily="34" charset="-122"/>
              </a:rPr>
              <a:t>党支部设置</a:t>
            </a:r>
            <a:endParaRPr lang="zh-CN" altLang="en-US" spc="3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6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3"/>
          <p:cNvSpPr/>
          <p:nvPr/>
        </p:nvSpPr>
        <p:spPr>
          <a:xfrm>
            <a:off x="985161" y="262140"/>
            <a:ext cx="10355615" cy="2829798"/>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lnSpc>
                <a:spcPct val="150000"/>
              </a:lnSpc>
            </a:pPr>
            <a:r>
              <a:rPr lang="zh-CN" altLang="en-US" sz="3600">
                <a:solidFill>
                  <a:srgbClr val="C00000"/>
                </a:solidFill>
                <a:latin typeface="方正大黑简体" panose="02010601030101010101" charset="-122"/>
                <a:ea typeface="方正大黑简体" panose="02010601030101010101" charset="-122"/>
                <a:cs typeface="方正大黑简体" panose="02010601030101010101" charset="-122"/>
              </a:rPr>
              <a:t>尼采在《超善恶》书的序言中写到：</a:t>
            </a:r>
            <a:endParaRPr lang="zh-CN" altLang="en-US" sz="3600">
              <a:solidFill>
                <a:srgbClr val="C00000"/>
              </a:solidFill>
              <a:latin typeface="方正大黑简体" panose="02010601030101010101" charset="-122"/>
              <a:ea typeface="方正大黑简体" panose="02010601030101010101" charset="-122"/>
              <a:cs typeface="方正大黑简体" panose="02010601030101010101" charset="-122"/>
            </a:endParaRPr>
          </a:p>
          <a:p>
            <a:pPr algn="l">
              <a:lnSpc>
                <a:spcPct val="150000"/>
              </a:lnSpc>
            </a:pPr>
            <a:r>
              <a:rPr lang="zh-CN" altLang="en-US" sz="3600">
                <a:solidFill>
                  <a:srgbClr val="C00000"/>
                </a:solidFill>
                <a:latin typeface="方正大黑简体" panose="02010601030101010101" charset="-122"/>
                <a:ea typeface="方正大黑简体" panose="02010601030101010101" charset="-122"/>
                <a:cs typeface="方正大黑简体" panose="02010601030101010101" charset="-122"/>
              </a:rPr>
              <a:t> </a:t>
            </a:r>
            <a:r>
              <a:rPr lang="en-US" altLang="zh-CN" sz="3600">
                <a:solidFill>
                  <a:srgbClr val="C00000"/>
                </a:solidFill>
                <a:latin typeface="方正大黑简体" panose="02010601030101010101" charset="-122"/>
                <a:ea typeface="方正大黑简体" panose="02010601030101010101" charset="-122"/>
                <a:cs typeface="方正大黑简体" panose="02010601030101010101" charset="-122"/>
              </a:rPr>
              <a:t>   </a:t>
            </a:r>
            <a:r>
              <a:rPr lang="zh-CN" altLang="en-US" sz="3600">
                <a:solidFill>
                  <a:srgbClr val="C00000"/>
                </a:solidFill>
                <a:latin typeface="方正大黑简体" panose="02010601030101010101" charset="-122"/>
                <a:ea typeface="方正大黑简体" panose="02010601030101010101" charset="-122"/>
                <a:cs typeface="方正大黑简体" panose="02010601030101010101" charset="-122"/>
              </a:rPr>
              <a:t>视角，是所有生活的基本条件。</a:t>
            </a:r>
            <a:endParaRPr lang="zh-CN" altLang="en-US" sz="3600">
              <a:solidFill>
                <a:srgbClr val="C00000"/>
              </a:solidFill>
              <a:latin typeface="方正大黑简体" panose="02010601030101010101" charset="-122"/>
              <a:ea typeface="方正大黑简体" panose="02010601030101010101" charset="-122"/>
              <a:cs typeface="方正大黑简体" panose="02010601030101010101" charset="-122"/>
            </a:endParaRPr>
          </a:p>
        </p:txBody>
      </p:sp>
      <p:sp>
        <p:nvSpPr>
          <p:cNvPr id="6" name="标题 3"/>
          <p:cNvSpPr/>
          <p:nvPr/>
        </p:nvSpPr>
        <p:spPr>
          <a:xfrm>
            <a:off x="985161" y="2709172"/>
            <a:ext cx="9778610" cy="2829798"/>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lnSpc>
                <a:spcPct val="150000"/>
              </a:lnSpc>
            </a:pPr>
            <a:r>
              <a:rPr lang="en-US" altLang="zh-CN" sz="2800">
                <a:solidFill>
                  <a:schemeClr val="tx1"/>
                </a:solidFill>
                <a:latin typeface="幼圆" panose="02010509060101010101" charset="-122"/>
                <a:ea typeface="幼圆" panose="02010509060101010101" charset="-122"/>
                <a:cs typeface="方正大黑简体" panose="02010601030101010101" charset="-122"/>
              </a:rPr>
              <a:t>   </a:t>
            </a:r>
            <a:r>
              <a:rPr lang="zh-CN" altLang="en-US" sz="2800">
                <a:solidFill>
                  <a:schemeClr val="tx1"/>
                </a:solidFill>
                <a:latin typeface="幼圆" panose="02010509060101010101" charset="-122"/>
                <a:ea typeface="幼圆" panose="02010509060101010101" charset="-122"/>
                <a:cs typeface="方正大黑简体" panose="02010601030101010101" charset="-122"/>
              </a:rPr>
              <a:t>我们应该做的是，试着去改变自己的视角，超越自己的视角去理解他人，寻找让不同视角互相理解、融合出共同视角的可能性。</a:t>
            </a:r>
            <a:endParaRPr lang="zh-CN" altLang="en-US" sz="2800">
              <a:solidFill>
                <a:schemeClr val="tx1"/>
              </a:solidFill>
              <a:latin typeface="幼圆" panose="02010509060101010101" charset="-122"/>
              <a:ea typeface="幼圆" panose="02010509060101010101" charset="-122"/>
              <a:cs typeface="方正大黑简体" panose="0201060103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8903899" y="3284908"/>
            <a:ext cx="2460998" cy="2442589"/>
          </a:xfrm>
          <a:prstGeom prst="rect">
            <a:avLst/>
          </a:prstGeom>
          <a:noFill/>
        </p:spPr>
      </p:pic>
      <p:sp>
        <p:nvSpPr>
          <p:cNvPr id="4" name="标题 3"/>
          <p:cNvSpPr/>
          <p:nvPr>
            <p:ph type="ctrTitle" idx="14"/>
          </p:nvPr>
        </p:nvSpPr>
        <p:spPr>
          <a:xfrm>
            <a:off x="486233" y="438605"/>
            <a:ext cx="4845823" cy="1185113"/>
          </a:xfrm>
        </p:spPr>
        <p:txBody>
          <a:bodyPr/>
          <a:p>
            <a:pPr algn="l"/>
            <a:r>
              <a:rPr lang="zh-CN" altLang="en-US" sz="5400">
                <a:solidFill>
                  <a:schemeClr val="accent2">
                    <a:lumMod val="75000"/>
                  </a:schemeClr>
                </a:solidFill>
                <a:latin typeface="方正大黑简体" panose="02010601030101010101" charset="-122"/>
                <a:ea typeface="方正大黑简体" panose="02010601030101010101" charset="-122"/>
              </a:rPr>
              <a:t>（五）减法</a:t>
            </a:r>
            <a:endParaRPr lang="zh-CN" altLang="en-US" sz="5400">
              <a:solidFill>
                <a:schemeClr val="accent2">
                  <a:lumMod val="75000"/>
                </a:schemeClr>
              </a:solidFill>
              <a:latin typeface="方正大黑简体" panose="02010601030101010101" charset="-122"/>
              <a:ea typeface="方正大黑简体" panose="02010601030101010101" charset="-122"/>
            </a:endParaRPr>
          </a:p>
        </p:txBody>
      </p:sp>
      <p:sp>
        <p:nvSpPr>
          <p:cNvPr id="5" name="标题 3"/>
          <p:cNvSpPr/>
          <p:nvPr/>
        </p:nvSpPr>
        <p:spPr>
          <a:xfrm>
            <a:off x="769340" y="2061074"/>
            <a:ext cx="8837248" cy="3029750"/>
          </a:xfrm>
          <a:prstGeom prst="rect">
            <a:avLst/>
          </a:prstGeom>
        </p:spPr>
        <p:txBody>
          <a:bodyPr vert="horz" wrap="square" lIns="0" tIns="0" rIns="0" bIns="0" rtlCol="0" anchor="ctr" anchorCtr="0"/>
          <a:lstStyle>
            <a:lvl1pPr marL="0" marR="0" indent="0" algn="dist" defTabSz="914400" rtl="0" eaLnBrk="1" fontAlgn="auto" latinLnBrk="0" hangingPunct="1">
              <a:lnSpc>
                <a:spcPct val="100000"/>
              </a:lnSpc>
              <a:spcBef>
                <a:spcPct val="0"/>
              </a:spcBef>
              <a:spcAft>
                <a:spcPts val="0"/>
              </a:spcAft>
              <a:buClrTx/>
              <a:buSzPts val="6600"/>
              <a:buFont typeface="微软雅黑" panose="020B0503020204020204" pitchFamily="34" charset="-122"/>
              <a:buNone/>
              <a:defRPr sz="6600" b="0" u="none" strike="noStrike" kern="1200" cap="none" spc="700" normalizeH="0">
                <a:solidFill>
                  <a:schemeClr val="tx1"/>
                </a:solidFill>
                <a:uFillTx/>
                <a:latin typeface="Arial" panose="020B0704020202020204" pitchFamily="34" charset="0"/>
                <a:ea typeface="汉仪旗黑-85S" panose="00020600040101010101" pitchFamily="18" charset="-122"/>
                <a:cs typeface="+mj-cs"/>
              </a:defRPr>
            </a:lvl1pPr>
          </a:lstStyle>
          <a:p>
            <a:pPr algn="l">
              <a:lnSpc>
                <a:spcPct val="150000"/>
              </a:lnSpc>
            </a:pPr>
            <a:r>
              <a:rPr lang="zh-CN" altLang="en-US" sz="4800">
                <a:solidFill>
                  <a:srgbClr val="C00000"/>
                </a:solidFill>
                <a:latin typeface="黑体" panose="02010609060101010101" charset="-122"/>
                <a:ea typeface="黑体" panose="02010609060101010101" charset="-122"/>
                <a:cs typeface="幼圆" panose="02010509060101010101" charset="-122"/>
              </a:rPr>
              <a:t>奥卡姆剃刀</a:t>
            </a:r>
            <a:r>
              <a:rPr lang="zh-CN" altLang="en-US" sz="3600">
                <a:solidFill>
                  <a:schemeClr val="tx1"/>
                </a:solidFill>
                <a:latin typeface="幼圆" panose="02010509060101010101" charset="-122"/>
                <a:ea typeface="幼圆" panose="02010509060101010101" charset="-122"/>
                <a:cs typeface="幼圆" panose="02010509060101010101" charset="-122"/>
              </a:rPr>
              <a:t>，</a:t>
            </a:r>
            <a:r>
              <a:rPr lang="zh-CN" altLang="en-US" sz="3200">
                <a:solidFill>
                  <a:schemeClr val="tx1"/>
                </a:solidFill>
                <a:latin typeface="幼圆" panose="02010509060101010101" charset="-122"/>
                <a:ea typeface="幼圆" panose="02010509060101010101" charset="-122"/>
                <a:cs typeface="幼圆" panose="02010509060101010101" charset="-122"/>
              </a:rPr>
              <a:t>如无必要勿增实体</a:t>
            </a:r>
            <a:endParaRPr lang="zh-CN" altLang="en-US" sz="3200">
              <a:solidFill>
                <a:schemeClr val="tx1"/>
              </a:solidFill>
              <a:latin typeface="幼圆" panose="02010509060101010101" charset="-122"/>
              <a:ea typeface="幼圆" panose="02010509060101010101" charset="-122"/>
              <a:cs typeface="幼圆" panose="02010509060101010101" charset="-122"/>
            </a:endParaRPr>
          </a:p>
          <a:p>
            <a:pPr algn="l">
              <a:lnSpc>
                <a:spcPct val="150000"/>
              </a:lnSpc>
            </a:pPr>
            <a:r>
              <a:rPr lang="zh-CN" altLang="en-US" sz="3200">
                <a:solidFill>
                  <a:schemeClr val="tx1"/>
                </a:solidFill>
                <a:latin typeface="幼圆" panose="02010509060101010101" charset="-122"/>
                <a:ea typeface="幼圆" panose="02010509060101010101" charset="-122"/>
                <a:cs typeface="幼圆" panose="02010509060101010101" charset="-122"/>
              </a:rPr>
              <a:t>抓住核心要领</a:t>
            </a:r>
            <a:endParaRPr lang="zh-CN" altLang="en-US" sz="3200">
              <a:solidFill>
                <a:schemeClr val="tx1"/>
              </a:solidFill>
              <a:latin typeface="幼圆" panose="02010509060101010101" charset="-122"/>
              <a:ea typeface="幼圆" panose="02010509060101010101" charset="-122"/>
              <a:cs typeface="幼圆" panose="02010509060101010101" charset="-122"/>
            </a:endParaRPr>
          </a:p>
          <a:p>
            <a:pPr algn="l">
              <a:lnSpc>
                <a:spcPct val="150000"/>
              </a:lnSpc>
            </a:pPr>
            <a:r>
              <a:rPr lang="zh-CN" altLang="en-US" sz="3200">
                <a:solidFill>
                  <a:schemeClr val="tx1"/>
                </a:solidFill>
                <a:latin typeface="幼圆" panose="02010509060101010101" charset="-122"/>
                <a:ea typeface="幼圆" panose="02010509060101010101" charset="-122"/>
                <a:cs typeface="幼圆" panose="02010509060101010101" charset="-122"/>
              </a:rPr>
              <a:t>防止无意义消耗的</a:t>
            </a:r>
            <a:r>
              <a:rPr lang="zh-CN" altLang="en-US" sz="4800">
                <a:solidFill>
                  <a:srgbClr val="C00000"/>
                </a:solidFill>
                <a:latin typeface="黑体" panose="02010609060101010101" charset="-122"/>
                <a:ea typeface="黑体" panose="02010609060101010101" charset="-122"/>
                <a:cs typeface="黑体" panose="02010609060101010101" charset="-122"/>
              </a:rPr>
              <a:t>“内卷”</a:t>
            </a:r>
            <a:endParaRPr lang="zh-CN" altLang="en-US" sz="4800">
              <a:solidFill>
                <a:srgbClr val="C00000"/>
              </a:solidFill>
              <a:latin typeface="黑体" panose="02010609060101010101" charset="-122"/>
              <a:ea typeface="黑体" panose="02010609060101010101" charset="-122"/>
              <a:cs typeface="黑体" panose="02010609060101010101" charset="-122"/>
            </a:endParaRPr>
          </a:p>
        </p:txBody>
      </p:sp>
      <p:pic>
        <p:nvPicPr>
          <p:cNvPr id="33" name="图片 32"/>
          <p:cNvPicPr>
            <a:picLocks noChangeAspect="1"/>
          </p:cNvPicPr>
          <p:nvPr/>
        </p:nvPicPr>
        <p:blipFill>
          <a:blip r:embed="rId2"/>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59"/>
          <p:cNvSpPr txBox="1"/>
          <p:nvPr/>
        </p:nvSpPr>
        <p:spPr>
          <a:xfrm>
            <a:off x="2331085" y="2101215"/>
            <a:ext cx="7529195" cy="3044825"/>
          </a:xfrm>
          <a:prstGeom prst="rect">
            <a:avLst/>
          </a:prstGeom>
          <a:noFill/>
        </p:spPr>
        <p:txBody>
          <a:bodyPr vert="horz" wrap="square" lIns="91406" tIns="45703" rIns="91406" bIns="45703" numCol="1" anchor="t">
            <a:spAutoFit/>
          </a:bodyPr>
          <a:lstStyle/>
          <a:p>
            <a:pPr marL="0" indent="0" algn="just" defTabSz="508000" eaLnBrk="0" fontAlgn="base" hangingPunct="0">
              <a:lnSpc>
                <a:spcPct val="150000"/>
              </a:lnSpc>
              <a:spcBef>
                <a:spcPts val="0"/>
              </a:spcBef>
              <a:spcAft>
                <a:spcPts val="0"/>
              </a:spcAft>
              <a:buFontTx/>
              <a:buNone/>
            </a:pPr>
            <a:r>
              <a:rPr sz="3200">
                <a:solidFill>
                  <a:srgbClr val="FF0000"/>
                </a:solidFill>
                <a:latin typeface="幼圆" panose="02010509060101010101" charset="-122"/>
                <a:ea typeface="幼圆" panose="02010509060101010101" charset="-122"/>
                <a:cs typeface="宋体" pitchFamily="2" charset="-122"/>
              </a:rPr>
              <a:t>40页的组织生活会记录；打印PPT图片</a:t>
            </a:r>
            <a:r>
              <a:rPr lang="zh-CN" sz="3200">
                <a:solidFill>
                  <a:srgbClr val="FF0000"/>
                </a:solidFill>
                <a:latin typeface="幼圆" panose="02010509060101010101" charset="-122"/>
                <a:ea typeface="幼圆" panose="02010509060101010101" charset="-122"/>
                <a:cs typeface="宋体" pitchFamily="2" charset="-122"/>
              </a:rPr>
              <a:t>；</a:t>
            </a:r>
            <a:endParaRPr lang="ko-KR" altLang="en-US" sz="3200">
              <a:solidFill>
                <a:srgbClr val="FF0000"/>
              </a:solidFill>
              <a:latin typeface="幼圆" panose="02010509060101010101" charset="-122"/>
              <a:ea typeface="幼圆" panose="02010509060101010101" charset="-122"/>
              <a:cs typeface="宋体" pitchFamily="2" charset="-122"/>
            </a:endParaRPr>
          </a:p>
          <a:p>
            <a:pPr marL="0" indent="0" algn="just" defTabSz="508000" eaLnBrk="0" fontAlgn="base" hangingPunct="0">
              <a:lnSpc>
                <a:spcPct val="150000"/>
              </a:lnSpc>
              <a:spcBef>
                <a:spcPts val="0"/>
              </a:spcBef>
              <a:spcAft>
                <a:spcPts val="0"/>
              </a:spcAft>
              <a:buFontTx/>
              <a:buNone/>
            </a:pPr>
            <a:r>
              <a:rPr sz="3200">
                <a:solidFill>
                  <a:srgbClr val="FF0000"/>
                </a:solidFill>
                <a:latin typeface="幼圆" panose="02010509060101010101" charset="-122"/>
                <a:ea typeface="幼圆" panose="02010509060101010101" charset="-122"/>
                <a:cs typeface="宋体" pitchFamily="2" charset="-122"/>
              </a:rPr>
              <a:t>打印</a:t>
            </a:r>
            <a:r>
              <a:rPr lang="zh-CN" sz="3200">
                <a:solidFill>
                  <a:srgbClr val="FF0000"/>
                </a:solidFill>
                <a:latin typeface="幼圆" panose="02010509060101010101" charset="-122"/>
                <a:ea typeface="幼圆" panose="02010509060101010101" charset="-122"/>
                <a:cs typeface="宋体" pitchFamily="2" charset="-122"/>
              </a:rPr>
              <a:t>党员活动</a:t>
            </a:r>
            <a:r>
              <a:rPr sz="3200">
                <a:solidFill>
                  <a:srgbClr val="FF0000"/>
                </a:solidFill>
                <a:latin typeface="幼圆" panose="02010509060101010101" charset="-122"/>
                <a:ea typeface="幼圆" panose="02010509060101010101" charset="-122"/>
                <a:cs typeface="宋体" pitchFamily="2" charset="-122"/>
              </a:rPr>
              <a:t>室的图片；打印</a:t>
            </a:r>
            <a:r>
              <a:rPr lang="zh-CN" sz="3200">
                <a:solidFill>
                  <a:srgbClr val="FF0000"/>
                </a:solidFill>
                <a:latin typeface="幼圆" panose="02010509060101010101" charset="-122"/>
                <a:ea typeface="幼圆" panose="02010509060101010101" charset="-122"/>
                <a:cs typeface="宋体" pitchFamily="2" charset="-122"/>
              </a:rPr>
              <a:t>各类</a:t>
            </a:r>
            <a:r>
              <a:rPr sz="3200">
                <a:solidFill>
                  <a:srgbClr val="FF0000"/>
                </a:solidFill>
                <a:latin typeface="幼圆" panose="02010509060101010101" charset="-122"/>
                <a:ea typeface="幼圆" panose="02010509060101010101" charset="-122"/>
                <a:cs typeface="宋体" pitchFamily="2" charset="-122"/>
              </a:rPr>
              <a:t>截图；</a:t>
            </a:r>
            <a:endParaRPr sz="3200">
              <a:solidFill>
                <a:srgbClr val="FF0000"/>
              </a:solidFill>
              <a:latin typeface="幼圆" panose="02010509060101010101" charset="-122"/>
              <a:ea typeface="幼圆" panose="02010509060101010101" charset="-122"/>
              <a:cs typeface="宋体" pitchFamily="2" charset="-122"/>
            </a:endParaRPr>
          </a:p>
          <a:p>
            <a:pPr marL="0" indent="0" algn="just" defTabSz="508000" eaLnBrk="0" fontAlgn="base" hangingPunct="0">
              <a:lnSpc>
                <a:spcPct val="150000"/>
              </a:lnSpc>
              <a:spcBef>
                <a:spcPts val="0"/>
              </a:spcBef>
              <a:spcAft>
                <a:spcPts val="0"/>
              </a:spcAft>
              <a:buFontTx/>
              <a:buNone/>
            </a:pPr>
            <a:r>
              <a:rPr lang="zh-CN" sz="3200">
                <a:solidFill>
                  <a:srgbClr val="FF0000"/>
                </a:solidFill>
                <a:latin typeface="幼圆" panose="02010509060101010101" charset="-122"/>
                <a:ea typeface="幼圆" panose="02010509060101010101" charset="-122"/>
                <a:cs typeface="宋体" pitchFamily="2" charset="-122"/>
              </a:rPr>
              <a:t>学习类组织生活大段摘抄原文、材料；</a:t>
            </a:r>
            <a:endParaRPr lang="ko-KR" altLang="en-US" sz="3200">
              <a:solidFill>
                <a:srgbClr val="FF0000"/>
              </a:solidFill>
              <a:latin typeface="幼圆" panose="02010509060101010101" charset="-122"/>
              <a:ea typeface="幼圆" panose="02010509060101010101" charset="-122"/>
              <a:cs typeface="宋体" pitchFamily="2" charset="-122"/>
            </a:endParaRPr>
          </a:p>
          <a:p>
            <a:pPr marL="0" indent="0" algn="just" defTabSz="508000" eaLnBrk="0" fontAlgn="base" hangingPunct="0">
              <a:lnSpc>
                <a:spcPct val="150000"/>
              </a:lnSpc>
              <a:spcBef>
                <a:spcPts val="0"/>
              </a:spcBef>
              <a:spcAft>
                <a:spcPts val="0"/>
              </a:spcAft>
              <a:buFontTx/>
              <a:buNone/>
            </a:pPr>
            <a:r>
              <a:rPr sz="3200">
                <a:solidFill>
                  <a:srgbClr val="FF0000"/>
                </a:solidFill>
                <a:latin typeface="幼圆" panose="02010509060101010101" charset="-122"/>
                <a:ea typeface="幼圆" panose="02010509060101010101" charset="-122"/>
                <a:cs typeface="宋体" pitchFamily="2" charset="-122"/>
              </a:rPr>
              <a:t>融入中心的系列材料单独做标签和资料。</a:t>
            </a:r>
            <a:endParaRPr lang="ko-KR" altLang="en-US" sz="3200">
              <a:solidFill>
                <a:srgbClr val="FF0000"/>
              </a:solidFill>
              <a:latin typeface="幼圆" panose="02010509060101010101" charset="-122"/>
              <a:ea typeface="幼圆" panose="02010509060101010101" charset="-122"/>
              <a:cs typeface="宋体" pitchFamily="2"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bldLst>
      <p:bldP spid="60" grpId="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txBox="1"/>
          <p:nvPr>
            <p:ph type="ctrTitle" idx="14"/>
          </p:nvPr>
        </p:nvSpPr>
        <p:spPr>
          <a:xfrm>
            <a:off x="548440" y="438605"/>
            <a:ext cx="3969843" cy="1185748"/>
          </a:xfrm>
          <a:prstGeom prst="rect">
            <a:avLst/>
          </a:prstGeom>
        </p:spPr>
        <p:txBody>
          <a:bodyPr vert="horz" wrap="square" lIns="0" tIns="0" rIns="0" bIns="0" numCol="1" anchor="ctr">
            <a:normAutofit/>
          </a:bodyPr>
          <a:lstStyle/>
          <a:p>
            <a:pPr marL="0" indent="0" algn="l" defTabSz="914400" eaLnBrk="1" fontAlgn="auto" latinLnBrk="0" hangingPunct="1">
              <a:lnSpc>
                <a:spcPct val="100000"/>
              </a:lnSpc>
              <a:spcBef>
                <a:spcPts val="0"/>
              </a:spcBef>
              <a:spcAft>
                <a:spcPts val="0"/>
              </a:spcAft>
              <a:buFontTx/>
              <a:buNone/>
            </a:pPr>
            <a:r>
              <a:rPr lang="zh-CN" altLang="en-US" sz="5400" b="0" strike="noStrike" cap="none" spc="700">
                <a:solidFill>
                  <a:schemeClr val="accent2">
                    <a:lumMod val="75000"/>
                  </a:schemeClr>
                </a:solidFill>
                <a:latin typeface="方正大黑简体" panose="02010601030101010101" charset="-122"/>
                <a:ea typeface="方正大黑简体" panose="02010601030101010101" charset="-122"/>
              </a:rPr>
              <a:t>（六）融法</a:t>
            </a:r>
            <a:endParaRPr lang="ko-KR" altLang="en-US" sz="5400" b="0" strike="noStrike" cap="none">
              <a:solidFill>
                <a:schemeClr val="accent2">
                  <a:lumMod val="75000"/>
                </a:schemeClr>
              </a:solidFill>
              <a:latin typeface="方正大黑简体" panose="02010601030101010101" charset="-122"/>
              <a:ea typeface="方正大黑简体" panose="02010601030101010101" charset="-122"/>
            </a:endParaRPr>
          </a:p>
        </p:txBody>
      </p:sp>
      <p:sp>
        <p:nvSpPr>
          <p:cNvPr id="5" name="标题 3"/>
          <p:cNvSpPr/>
          <p:nvPr/>
        </p:nvSpPr>
        <p:spPr>
          <a:xfrm>
            <a:off x="642620" y="1624965"/>
            <a:ext cx="11075670" cy="4401820"/>
          </a:xfrm>
          <a:prstGeom prst="rect">
            <a:avLst/>
          </a:prstGeom>
        </p:spPr>
        <p:txBody>
          <a:bodyPr vert="horz" wrap="square" lIns="0" tIns="0" rIns="0" bIns="0" numCol="1" anchor="ctr">
            <a:noAutofit/>
          </a:bodyPr>
          <a:lstStyle>
            <a:lvl1pPr marL="0" indent="0" algn="dist" defTabSz="914400" eaLnBrk="1" fontAlgn="auto" latinLnBrk="0" hangingPunct="1">
              <a:lnSpc>
                <a:spcPct val="100000"/>
              </a:lnSpc>
              <a:spcBef>
                <a:spcPts val="0"/>
              </a:spcBef>
              <a:spcAft>
                <a:spcPts val="0"/>
              </a:spcAft>
              <a:buFontTx/>
              <a:buNone/>
              <a:defRPr lang="en-GB" altLang="en-US" sz="6600" b="0" strike="noStrike" cap="none" spc="700">
                <a:solidFill>
                  <a:schemeClr val="tx1"/>
                </a:solidFill>
                <a:latin typeface="Arial" panose="020B0704020202020204" pitchFamily="34" charset="0"/>
                <a:ea typeface="汉仪旗黑-85S" charset="0"/>
                <a:cs typeface="+mj-cs"/>
              </a:defRPr>
            </a:lvl1pPr>
          </a:lstStyle>
          <a:p>
            <a:pPr marL="0" indent="0" algn="l" defTabSz="508000" eaLnBrk="0" fontAlgn="base" hangingPunct="0">
              <a:lnSpc>
                <a:spcPct val="150000"/>
              </a:lnSpc>
              <a:spcBef>
                <a:spcPts val="0"/>
              </a:spcBef>
              <a:spcAft>
                <a:spcPts val="0"/>
              </a:spcAft>
              <a:buFontTx/>
              <a:buNone/>
            </a:pPr>
            <a:r>
              <a:rPr lang="en-US" altLang="zh-CN" sz="2400">
                <a:solidFill>
                  <a:schemeClr val="accent1">
                    <a:lumMod val="75000"/>
                  </a:schemeClr>
                </a:solidFill>
                <a:latin typeface="幼圆" panose="02010509060101010101" charset="-122"/>
                <a:ea typeface="幼圆" panose="02010509060101010101" charset="-122"/>
                <a:cs typeface="幼圆" panose="02010509060101010101" charset="-122"/>
              </a:rPr>
              <a:t>   1.</a:t>
            </a:r>
            <a:r>
              <a:rPr lang="zh-CN" altLang="en-US" sz="2400">
                <a:solidFill>
                  <a:schemeClr val="accent1">
                    <a:lumMod val="75000"/>
                  </a:schemeClr>
                </a:solidFill>
                <a:latin typeface="幼圆" panose="02010509060101010101" charset="-122"/>
                <a:ea typeface="幼圆" panose="02010509060101010101" charset="-122"/>
                <a:cs typeface="幼圆" panose="02010509060101010101" charset="-122"/>
              </a:rPr>
              <a:t>最后的大分值</a:t>
            </a:r>
            <a:r>
              <a:rPr lang="en-US" altLang="zh-CN" sz="2400">
                <a:solidFill>
                  <a:schemeClr val="accent1">
                    <a:lumMod val="75000"/>
                  </a:schemeClr>
                </a:solidFill>
                <a:latin typeface="幼圆" panose="02010509060101010101" charset="-122"/>
                <a:ea typeface="幼圆" panose="02010509060101010101" charset="-122"/>
                <a:cs typeface="幼圆" panose="02010509060101010101" charset="-122"/>
              </a:rPr>
              <a:t>“</a:t>
            </a:r>
            <a:r>
              <a:rPr lang="zh-CN" altLang="en-US" sz="2400">
                <a:solidFill>
                  <a:schemeClr val="accent1">
                    <a:lumMod val="75000"/>
                  </a:schemeClr>
                </a:solidFill>
                <a:latin typeface="幼圆" panose="02010509060101010101" charset="-122"/>
                <a:ea typeface="幼圆" panose="02010509060101010101" charset="-122"/>
                <a:cs typeface="幼圆" panose="02010509060101010101" charset="-122"/>
              </a:rPr>
              <a:t>融入中心工作</a:t>
            </a:r>
            <a:r>
              <a:rPr lang="en-US" altLang="zh-CN" sz="2400">
                <a:solidFill>
                  <a:schemeClr val="accent1">
                    <a:lumMod val="75000"/>
                  </a:schemeClr>
                </a:solidFill>
                <a:latin typeface="幼圆" panose="02010509060101010101" charset="-122"/>
                <a:ea typeface="幼圆" panose="02010509060101010101" charset="-122"/>
                <a:cs typeface="幼圆" panose="02010509060101010101" charset="-122"/>
              </a:rPr>
              <a:t>”</a:t>
            </a:r>
            <a:r>
              <a:rPr lang="zh-CN" altLang="en-US" sz="2400">
                <a:solidFill>
                  <a:schemeClr val="accent1">
                    <a:lumMod val="75000"/>
                  </a:schemeClr>
                </a:solidFill>
                <a:latin typeface="幼圆" panose="02010509060101010101" charset="-122"/>
                <a:ea typeface="幼圆" panose="02010509060101010101" charset="-122"/>
                <a:cs typeface="幼圆" panose="02010509060101010101" charset="-122"/>
              </a:rPr>
              <a:t>考核项怎么拿到手？</a:t>
            </a:r>
            <a:endParaRPr lang="ko-KR" altLang="en-US" sz="2400">
              <a:solidFill>
                <a:schemeClr val="accent1">
                  <a:lumMod val="75000"/>
                </a:schemeClr>
              </a:solidFill>
              <a:latin typeface="幼圆" panose="02010509060101010101" charset="-122"/>
              <a:ea typeface="幼圆" panose="02010509060101010101" charset="-122"/>
              <a:cs typeface="幼圆" panose="02010509060101010101" charset="-122"/>
            </a:endParaRPr>
          </a:p>
          <a:p>
            <a:pPr marL="0" indent="0" algn="l" defTabSz="508000" eaLnBrk="0" fontAlgn="base" hangingPunct="0">
              <a:lnSpc>
                <a:spcPct val="150000"/>
              </a:lnSpc>
              <a:spcBef>
                <a:spcPts val="0"/>
              </a:spcBef>
              <a:spcAft>
                <a:spcPts val="0"/>
              </a:spcAft>
              <a:buFontTx/>
              <a:buNone/>
            </a:pPr>
            <a:r>
              <a:rPr lang="en-US" altLang="zh-CN" sz="2400">
                <a:solidFill>
                  <a:schemeClr val="accent1">
                    <a:lumMod val="75000"/>
                  </a:schemeClr>
                </a:solidFill>
                <a:latin typeface="幼圆" panose="02010509060101010101" charset="-122"/>
                <a:ea typeface="幼圆" panose="02010509060101010101" charset="-122"/>
                <a:cs typeface="幼圆" panose="02010509060101010101" charset="-122"/>
              </a:rPr>
              <a:t>   </a:t>
            </a:r>
            <a:r>
              <a:rPr lang="zh-CN" altLang="en-US" sz="2400">
                <a:solidFill>
                  <a:schemeClr val="accent1">
                    <a:lumMod val="75000"/>
                  </a:schemeClr>
                </a:solidFill>
                <a:latin typeface="幼圆" panose="02010509060101010101" charset="-122"/>
                <a:ea typeface="幼圆" panose="02010509060101010101" charset="-122"/>
                <a:cs typeface="幼圆" panose="02010509060101010101" charset="-122"/>
              </a:rPr>
              <a:t>2.对于议事决策、组织生活、考核评价、载体搭建的理解。</a:t>
            </a:r>
            <a:endParaRPr lang="ko-KR" altLang="en-US" sz="2400">
              <a:solidFill>
                <a:schemeClr val="accent1">
                  <a:lumMod val="75000"/>
                </a:schemeClr>
              </a:solidFill>
              <a:latin typeface="幼圆" panose="02010509060101010101" charset="-122"/>
              <a:ea typeface="幼圆" panose="02010509060101010101" charset="-122"/>
              <a:cs typeface="幼圆" panose="02010509060101010101" charset="-122"/>
            </a:endParaRPr>
          </a:p>
          <a:p>
            <a:pPr marL="0" indent="0" algn="l" defTabSz="508000" eaLnBrk="0" fontAlgn="base" hangingPunct="0">
              <a:lnSpc>
                <a:spcPct val="150000"/>
              </a:lnSpc>
              <a:spcBef>
                <a:spcPts val="0"/>
              </a:spcBef>
              <a:spcAft>
                <a:spcPts val="0"/>
              </a:spcAft>
              <a:buFontTx/>
              <a:buNone/>
            </a:pPr>
            <a:r>
              <a:rPr lang="en-US" altLang="zh-CN" sz="2400">
                <a:solidFill>
                  <a:schemeClr val="accent1">
                    <a:lumMod val="75000"/>
                  </a:schemeClr>
                </a:solidFill>
                <a:latin typeface="幼圆" panose="02010509060101010101" charset="-122"/>
                <a:ea typeface="幼圆" panose="02010509060101010101" charset="-122"/>
                <a:cs typeface="幼圆" panose="02010509060101010101" charset="-122"/>
              </a:rPr>
              <a:t>   3.“</a:t>
            </a:r>
            <a:r>
              <a:rPr lang="zh-CN" altLang="en-US" sz="2400">
                <a:solidFill>
                  <a:schemeClr val="accent1">
                    <a:lumMod val="75000"/>
                  </a:schemeClr>
                </a:solidFill>
                <a:latin typeface="幼圆" panose="02010509060101010101" charset="-122"/>
                <a:ea typeface="幼圆" panose="02010509060101010101" charset="-122"/>
                <a:cs typeface="幼圆" panose="02010509060101010101" charset="-122"/>
              </a:rPr>
              <a:t>三会一课</a:t>
            </a:r>
            <a:r>
              <a:rPr lang="en-US" altLang="zh-CN" sz="2400">
                <a:solidFill>
                  <a:schemeClr val="accent1">
                    <a:lumMod val="75000"/>
                  </a:schemeClr>
                </a:solidFill>
                <a:latin typeface="幼圆" panose="02010509060101010101" charset="-122"/>
                <a:ea typeface="幼圆" panose="02010509060101010101" charset="-122"/>
                <a:cs typeface="幼圆" panose="02010509060101010101" charset="-122"/>
              </a:rPr>
              <a:t>”</a:t>
            </a:r>
            <a:r>
              <a:rPr lang="zh-CN" altLang="en-US" sz="2400">
                <a:solidFill>
                  <a:schemeClr val="accent1">
                    <a:lumMod val="75000"/>
                  </a:schemeClr>
                </a:solidFill>
                <a:latin typeface="幼圆" panose="02010509060101010101" charset="-122"/>
                <a:ea typeface="幼圆" panose="02010509060101010101" charset="-122"/>
                <a:cs typeface="幼圆" panose="02010509060101010101" charset="-122"/>
              </a:rPr>
              <a:t>记录本</a:t>
            </a:r>
            <a:r>
              <a:rPr sz="2400">
                <a:solidFill>
                  <a:schemeClr val="accent1">
                    <a:lumMod val="75000"/>
                  </a:schemeClr>
                </a:solidFill>
                <a:latin typeface="幼圆" panose="02010509060101010101" charset="-122"/>
                <a:ea typeface="幼圆" panose="02010509060101010101" charset="-122"/>
                <a:cs typeface="宋体" pitchFamily="2" charset="-122"/>
              </a:rPr>
              <a:t>是条</a:t>
            </a:r>
            <a:r>
              <a:rPr sz="2400">
                <a:solidFill>
                  <a:srgbClr val="FF0000"/>
                </a:solidFill>
                <a:effectLst>
                  <a:outerShdw blurRad="38100" dist="38100" dir="2700000" algn="tl">
                    <a:srgbClr val="000000">
                      <a:alpha val="42745"/>
                    </a:srgbClr>
                  </a:outerShdw>
                </a:effectLst>
                <a:latin typeface="Arial Unicode MS" panose="020B0604020202020204" charset="-122"/>
                <a:ea typeface="Arial Unicode MS" panose="020B0604020202020204" charset="-122"/>
                <a:cs typeface="宋体" pitchFamily="2" charset="-122"/>
              </a:rPr>
              <a:t>珍珠项链</a:t>
            </a:r>
            <a:r>
              <a:rPr sz="2400">
                <a:solidFill>
                  <a:srgbClr val="FF0000"/>
                </a:solidFill>
                <a:latin typeface="Arial Unicode MS" panose="020B0604020202020204" charset="-122"/>
                <a:ea typeface="Arial Unicode MS" panose="020B0604020202020204" charset="-122"/>
                <a:cs typeface="宋体" pitchFamily="2" charset="-122"/>
              </a:rPr>
              <a:t>。</a:t>
            </a:r>
            <a:r>
              <a:rPr sz="2400">
                <a:solidFill>
                  <a:schemeClr val="accent1">
                    <a:lumMod val="75000"/>
                  </a:schemeClr>
                </a:solidFill>
                <a:latin typeface="幼圆" panose="02010509060101010101" charset="-122"/>
                <a:ea typeface="幼圆" panose="02010509060101010101" charset="-122"/>
                <a:cs typeface="宋体" pitchFamily="2" charset="-122"/>
              </a:rPr>
              <a:t>生产经营任务安排、党员承诺践诺、党员过政治生日、党员积分考核结果通报、研究重要事项等整合到党员大会中作为一项议题来进</a:t>
            </a:r>
            <a:r>
              <a:rPr lang="zh-CN" altLang="en-US" sz="2400">
                <a:solidFill>
                  <a:schemeClr val="accent1">
                    <a:lumMod val="75000"/>
                  </a:schemeClr>
                </a:solidFill>
                <a:latin typeface="幼圆" panose="02010509060101010101" charset="-122"/>
                <a:ea typeface="幼圆" panose="02010509060101010101" charset="-122"/>
                <a:cs typeface="幼圆" panose="02010509060101010101" charset="-122"/>
              </a:rPr>
              <a:t>行。</a:t>
            </a:r>
            <a:endParaRPr lang="ko-KR" altLang="en-US" sz="2400">
              <a:solidFill>
                <a:schemeClr val="accent1">
                  <a:lumMod val="75000"/>
                </a:schemeClr>
              </a:solidFill>
              <a:latin typeface="幼圆" panose="02010509060101010101" charset="-122"/>
              <a:ea typeface="幼圆" panose="02010509060101010101" charset="-122"/>
              <a:cs typeface="幼圆" panose="02010509060101010101" charset="-122"/>
            </a:endParaRPr>
          </a:p>
          <a:p>
            <a:pPr marL="0" indent="0" algn="l" defTabSz="508000" eaLnBrk="0" fontAlgn="base" hangingPunct="0">
              <a:lnSpc>
                <a:spcPct val="150000"/>
              </a:lnSpc>
              <a:spcBef>
                <a:spcPts val="0"/>
              </a:spcBef>
              <a:spcAft>
                <a:spcPts val="0"/>
              </a:spcAft>
              <a:buFontTx/>
              <a:buNone/>
            </a:pPr>
            <a:r>
              <a:rPr lang="en-US" altLang="zh-CN" sz="2400">
                <a:solidFill>
                  <a:schemeClr val="accent1">
                    <a:lumMod val="75000"/>
                  </a:schemeClr>
                </a:solidFill>
                <a:latin typeface="幼圆" panose="02010509060101010101" charset="-122"/>
                <a:ea typeface="幼圆" panose="02010509060101010101" charset="-122"/>
                <a:cs typeface="幼圆" panose="02010509060101010101" charset="-122"/>
              </a:rPr>
              <a:t>   4.</a:t>
            </a:r>
            <a:r>
              <a:rPr lang="zh-CN" sz="2400">
                <a:solidFill>
                  <a:schemeClr val="accent1">
                    <a:lumMod val="75000"/>
                  </a:schemeClr>
                </a:solidFill>
                <a:latin typeface="幼圆" panose="02010509060101010101" charset="-122"/>
                <a:ea typeface="幼圆" panose="02010509060101010101" charset="-122"/>
                <a:cs typeface="幼圆" panose="02010509060101010101" charset="-122"/>
              </a:rPr>
              <a:t>党员考核内容的融。</a:t>
            </a:r>
            <a:endParaRPr lang="ko-KR" altLang="en-US" sz="2400">
              <a:solidFill>
                <a:schemeClr val="accent1">
                  <a:lumMod val="75000"/>
                </a:schemeClr>
              </a:solidFill>
              <a:latin typeface="幼圆" panose="02010509060101010101" charset="-122"/>
              <a:ea typeface="幼圆" panose="02010509060101010101" charset="-122"/>
              <a:cs typeface="幼圆" panose="02010509060101010101" charset="-122"/>
            </a:endParaRPr>
          </a:p>
          <a:p>
            <a:pPr marL="0" indent="0" algn="l" defTabSz="508000" eaLnBrk="0" fontAlgn="base" hangingPunct="0">
              <a:lnSpc>
                <a:spcPct val="150000"/>
              </a:lnSpc>
              <a:spcBef>
                <a:spcPts val="0"/>
              </a:spcBef>
              <a:spcAft>
                <a:spcPts val="0"/>
              </a:spcAft>
              <a:buFontTx/>
              <a:buNone/>
            </a:pPr>
            <a:r>
              <a:rPr lang="en-US" altLang="zh-CN" sz="2400">
                <a:solidFill>
                  <a:schemeClr val="accent1">
                    <a:lumMod val="75000"/>
                  </a:schemeClr>
                </a:solidFill>
                <a:latin typeface="幼圆" panose="02010509060101010101" charset="-122"/>
                <a:ea typeface="幼圆" panose="02010509060101010101" charset="-122"/>
                <a:cs typeface="幼圆" panose="02010509060101010101" charset="-122"/>
              </a:rPr>
              <a:t>   5.</a:t>
            </a:r>
            <a:r>
              <a:rPr lang="zh-CN" altLang="en-US" sz="2400">
                <a:solidFill>
                  <a:schemeClr val="accent1">
                    <a:lumMod val="75000"/>
                  </a:schemeClr>
                </a:solidFill>
                <a:latin typeface="幼圆" panose="02010509060101010101" charset="-122"/>
                <a:ea typeface="幼圆" panose="02010509060101010101" charset="-122"/>
                <a:cs typeface="幼圆" panose="02010509060101010101" charset="-122"/>
              </a:rPr>
              <a:t>党员思想汇报材料的融。</a:t>
            </a:r>
            <a:endParaRPr lang="ko-KR" altLang="en-US" sz="2400">
              <a:solidFill>
                <a:schemeClr val="accent1">
                  <a:lumMod val="75000"/>
                </a:schemeClr>
              </a:solidFill>
              <a:latin typeface="幼圆" panose="02010509060101010101" charset="-122"/>
              <a:ea typeface="幼圆" panose="02010509060101010101" charset="-122"/>
              <a:cs typeface="幼圆" panose="02010509060101010101" charset="-122"/>
            </a:endParaRPr>
          </a:p>
          <a:p>
            <a:pPr marL="0" indent="0" algn="l" defTabSz="508000" eaLnBrk="0" fontAlgn="base" hangingPunct="0">
              <a:lnSpc>
                <a:spcPct val="150000"/>
              </a:lnSpc>
              <a:spcBef>
                <a:spcPts val="0"/>
              </a:spcBef>
              <a:spcAft>
                <a:spcPts val="0"/>
              </a:spcAft>
              <a:buFontTx/>
              <a:buNone/>
            </a:pPr>
            <a:r>
              <a:rPr lang="en-US" altLang="zh-CN" sz="2400">
                <a:solidFill>
                  <a:schemeClr val="accent1">
                    <a:lumMod val="75000"/>
                  </a:schemeClr>
                </a:solidFill>
                <a:latin typeface="幼圆" panose="02010509060101010101" charset="-122"/>
                <a:ea typeface="幼圆" panose="02010509060101010101" charset="-122"/>
                <a:cs typeface="幼圆" panose="02010509060101010101" charset="-122"/>
              </a:rPr>
              <a:t>   6.</a:t>
            </a:r>
            <a:r>
              <a:rPr lang="zh-CN" altLang="en-US" sz="2400">
                <a:solidFill>
                  <a:schemeClr val="accent1">
                    <a:lumMod val="75000"/>
                  </a:schemeClr>
                </a:solidFill>
                <a:latin typeface="幼圆" panose="02010509060101010101" charset="-122"/>
                <a:ea typeface="幼圆" panose="02010509060101010101" charset="-122"/>
                <a:cs typeface="幼圆" panose="02010509060101010101" charset="-122"/>
              </a:rPr>
              <a:t>跨界领域越远，融合的张力就越大。</a:t>
            </a:r>
            <a:r>
              <a:rPr sz="2400">
                <a:solidFill>
                  <a:srgbClr val="FC4700"/>
                </a:solidFill>
                <a:latin typeface="方正粗宋简体" panose="03000509000000000000" charset="-122"/>
                <a:ea typeface="方正粗宋简体" panose="03000509000000000000" charset="-122"/>
                <a:cs typeface="宋体" pitchFamily="2" charset="-122"/>
              </a:rPr>
              <a:t>（兼职党支部书记）</a:t>
            </a:r>
            <a:endParaRPr lang="ko-KR" altLang="en-US" sz="2400">
              <a:solidFill>
                <a:srgbClr val="C00000"/>
              </a:solidFill>
              <a:latin typeface="方正粗宋简体" panose="03000509000000000000" charset="-122"/>
              <a:ea typeface="方正粗宋简体" panose="03000509000000000000" charset="-122"/>
              <a:cs typeface="幼圆" panose="02010509060101010101" charset="-122"/>
            </a:endParaRPr>
          </a:p>
        </p:txBody>
      </p:sp>
      <p:pic>
        <p:nvPicPr>
          <p:cNvPr id="33" name="图片 32"/>
          <p:cNvPicPr>
            <a:picLocks noChangeAspect="1"/>
          </p:cNvPicPr>
          <p:nvPr/>
        </p:nvPicPr>
        <p:blipFill>
          <a:blip r:embed="rId1"/>
          <a:stretch>
            <a:fillRect/>
          </a:stretch>
        </p:blipFill>
        <p:spPr>
          <a:xfrm>
            <a:off x="0" y="6026150"/>
            <a:ext cx="12192000"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357880" y="5137150"/>
            <a:ext cx="5732145" cy="1695450"/>
          </a:xfrm>
          <a:prstGeom prst="rect">
            <a:avLst/>
          </a:prstGeom>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510" y="6028690"/>
            <a:ext cx="12225020" cy="804545"/>
          </a:xfrm>
          <a:prstGeom prst="rect">
            <a:avLst/>
          </a:prstGeom>
        </p:spPr>
      </p:pic>
      <p:sp>
        <p:nvSpPr>
          <p:cNvPr id="17" name="矩形 16"/>
          <p:cNvSpPr/>
          <p:nvPr/>
        </p:nvSpPr>
        <p:spPr>
          <a:xfrm>
            <a:off x="556260" y="4337685"/>
            <a:ext cx="10726420" cy="398780"/>
          </a:xfrm>
          <a:prstGeom prst="rect">
            <a:avLst/>
          </a:prstGeom>
          <a:noFill/>
        </p:spPr>
        <p:txBody>
          <a:bodyPr wrap="square" rtlCol="0">
            <a:spAutoFit/>
          </a:bodyPr>
          <a:lstStyle/>
          <a:p>
            <a:pPr algn="ctr"/>
            <a:r>
              <a:rPr kumimoji="1" lang="zh-CN" altLang="en-US" sz="2000" dirty="0">
                <a:solidFill>
                  <a:srgbClr val="C00000"/>
                </a:solidFill>
                <a:effectLst>
                  <a:outerShdw blurRad="50800" dist="38100" dir="2700000" algn="tl" rotWithShape="0">
                    <a:prstClr val="black">
                      <a:alpha val="6000"/>
                    </a:prstClr>
                  </a:outerShdw>
                </a:effectLst>
                <a:cs typeface="+mn-ea"/>
                <a:sym typeface="+mn-lt"/>
              </a:rPr>
              <a:t>汇报人</a:t>
            </a:r>
            <a:r>
              <a:rPr kumimoji="1" lang="zh-CN" altLang="en-US" sz="2000" dirty="0" smtClean="0">
                <a:solidFill>
                  <a:srgbClr val="C00000"/>
                </a:solidFill>
                <a:effectLst>
                  <a:outerShdw blurRad="50800" dist="38100" dir="2700000" algn="tl" rotWithShape="0">
                    <a:prstClr val="black">
                      <a:alpha val="6000"/>
                    </a:prstClr>
                  </a:outerShdw>
                </a:effectLst>
                <a:cs typeface="+mn-ea"/>
                <a:sym typeface="+mn-lt"/>
              </a:rPr>
              <a:t>：陕煤集团</a:t>
            </a:r>
            <a:r>
              <a:rPr kumimoji="1" lang="en-US" altLang="zh-CN" sz="2000" dirty="0" smtClean="0">
                <a:solidFill>
                  <a:srgbClr val="C00000"/>
                </a:solidFill>
                <a:effectLst>
                  <a:outerShdw blurRad="50800" dist="38100" dir="2700000" algn="tl" rotWithShape="0">
                    <a:prstClr val="black">
                      <a:alpha val="6000"/>
                    </a:prstClr>
                  </a:outerShdw>
                </a:effectLst>
                <a:cs typeface="+mn-ea"/>
                <a:sym typeface="+mn-lt"/>
              </a:rPr>
              <a:t>  </a:t>
            </a:r>
            <a:r>
              <a:rPr kumimoji="1" lang="zh-CN" altLang="en-US" sz="2000" dirty="0">
                <a:solidFill>
                  <a:srgbClr val="C00000"/>
                </a:solidFill>
                <a:effectLst>
                  <a:outerShdw blurRad="50800" dist="38100" dir="2700000" algn="tl" rotWithShape="0">
                    <a:prstClr val="black">
                      <a:alpha val="6000"/>
                    </a:prstClr>
                  </a:outerShdw>
                </a:effectLst>
                <a:cs typeface="+mn-ea"/>
                <a:sym typeface="+mn-lt"/>
              </a:rPr>
              <a:t>刘</a:t>
            </a:r>
            <a:r>
              <a:rPr kumimoji="1" lang="en-US" altLang="zh-CN" sz="2000" dirty="0">
                <a:solidFill>
                  <a:srgbClr val="C00000"/>
                </a:solidFill>
                <a:effectLst>
                  <a:outerShdw blurRad="50800" dist="38100" dir="2700000" algn="tl" rotWithShape="0">
                    <a:prstClr val="black">
                      <a:alpha val="6000"/>
                    </a:prstClr>
                  </a:outerShdw>
                </a:effectLst>
                <a:cs typeface="+mn-ea"/>
                <a:sym typeface="+mn-lt"/>
              </a:rPr>
              <a:t>    </a:t>
            </a:r>
            <a:r>
              <a:rPr kumimoji="1" lang="zh-CN" altLang="en-US" sz="2000" dirty="0">
                <a:solidFill>
                  <a:srgbClr val="C00000"/>
                </a:solidFill>
                <a:effectLst>
                  <a:outerShdw blurRad="50800" dist="38100" dir="2700000" algn="tl" rotWithShape="0">
                    <a:prstClr val="black">
                      <a:alpha val="6000"/>
                    </a:prstClr>
                  </a:outerShdw>
                </a:effectLst>
                <a:cs typeface="+mn-ea"/>
                <a:sym typeface="+mn-lt"/>
              </a:rPr>
              <a:t>勇</a:t>
            </a:r>
            <a:endParaRPr kumimoji="1" lang="en-US" altLang="zh-CN" sz="2000" dirty="0" smtClean="0">
              <a:solidFill>
                <a:srgbClr val="C00000"/>
              </a:solidFill>
              <a:effectLst>
                <a:outerShdw blurRad="50800" dist="38100" dir="2700000" algn="tl" rotWithShape="0">
                  <a:prstClr val="black">
                    <a:alpha val="6000"/>
                  </a:prstClr>
                </a:outerShdw>
              </a:effectLst>
              <a:cs typeface="+mn-ea"/>
              <a:sym typeface="+mn-lt"/>
            </a:endParaRPr>
          </a:p>
        </p:txBody>
      </p:sp>
      <p:sp>
        <p:nvSpPr>
          <p:cNvPr id="2" name="矩形 1"/>
          <p:cNvSpPr/>
          <p:nvPr/>
        </p:nvSpPr>
        <p:spPr bwMode="auto">
          <a:xfrm>
            <a:off x="1350645" y="2621915"/>
            <a:ext cx="9490710" cy="1106805"/>
          </a:xfrm>
          <a:prstGeom prst="rect">
            <a:avLst/>
          </a:prstGeom>
          <a:noFill/>
          <a:effectLst/>
        </p:spPr>
        <p:txBody>
          <a:bodyPr wrap="square" rtlCol="0">
            <a:spAutoFit/>
          </a:bodyPr>
          <a:p>
            <a:pPr lvl="0" algn="ctr"/>
            <a:r>
              <a:rPr lang="zh-CN" sz="6600" spc="600" dirty="0">
                <a:solidFill>
                  <a:srgbClr val="C00000"/>
                </a:solidFill>
                <a:latin typeface="方正小标宋_GBK" panose="03000509000000000000" charset="-122"/>
                <a:ea typeface="方正小标宋_GBK" panose="03000509000000000000" charset="-122"/>
                <a:cs typeface="方正小标宋_GBK" panose="03000509000000000000" charset="-122"/>
                <a:sym typeface="+mn-lt"/>
              </a:rPr>
              <a:t>感</a:t>
            </a:r>
            <a:r>
              <a:rPr lang="en-US" altLang="zh-CN" sz="6600" spc="600" dirty="0">
                <a:solidFill>
                  <a:srgbClr val="C00000"/>
                </a:solidFill>
                <a:latin typeface="方正小标宋_GBK" panose="03000509000000000000" charset="-122"/>
                <a:ea typeface="方正小标宋_GBK" panose="03000509000000000000" charset="-122"/>
                <a:cs typeface="方正小标宋_GBK" panose="03000509000000000000" charset="-122"/>
                <a:sym typeface="+mn-lt"/>
              </a:rPr>
              <a:t> </a:t>
            </a:r>
            <a:r>
              <a:rPr lang="zh-CN" sz="6600" spc="600" dirty="0">
                <a:solidFill>
                  <a:srgbClr val="C00000"/>
                </a:solidFill>
                <a:latin typeface="方正小标宋_GBK" panose="03000509000000000000" charset="-122"/>
                <a:ea typeface="方正小标宋_GBK" panose="03000509000000000000" charset="-122"/>
                <a:cs typeface="方正小标宋_GBK" panose="03000509000000000000" charset="-122"/>
                <a:sym typeface="+mn-lt"/>
              </a:rPr>
              <a:t> 谢</a:t>
            </a:r>
            <a:r>
              <a:rPr lang="en-US" altLang="zh-CN" sz="6600" spc="600" dirty="0">
                <a:solidFill>
                  <a:srgbClr val="C00000"/>
                </a:solidFill>
                <a:latin typeface="方正小标宋_GBK" panose="03000509000000000000" charset="-122"/>
                <a:ea typeface="方正小标宋_GBK" panose="03000509000000000000" charset="-122"/>
                <a:cs typeface="方正小标宋_GBK" panose="03000509000000000000" charset="-122"/>
                <a:sym typeface="+mn-lt"/>
              </a:rPr>
              <a:t> </a:t>
            </a:r>
            <a:r>
              <a:rPr lang="zh-CN" sz="6600" spc="600" dirty="0">
                <a:solidFill>
                  <a:srgbClr val="C00000"/>
                </a:solidFill>
                <a:latin typeface="方正小标宋_GBK" panose="03000509000000000000" charset="-122"/>
                <a:ea typeface="方正小标宋_GBK" panose="03000509000000000000" charset="-122"/>
                <a:cs typeface="方正小标宋_GBK" panose="03000509000000000000" charset="-122"/>
                <a:sym typeface="+mn-lt"/>
              </a:rPr>
              <a:t> 聆</a:t>
            </a:r>
            <a:r>
              <a:rPr lang="en-US" altLang="zh-CN" sz="6600" spc="600" dirty="0">
                <a:solidFill>
                  <a:srgbClr val="C00000"/>
                </a:solidFill>
                <a:latin typeface="方正小标宋_GBK" panose="03000509000000000000" charset="-122"/>
                <a:ea typeface="方正小标宋_GBK" panose="03000509000000000000" charset="-122"/>
                <a:cs typeface="方正小标宋_GBK" panose="03000509000000000000" charset="-122"/>
                <a:sym typeface="+mn-lt"/>
              </a:rPr>
              <a:t> </a:t>
            </a:r>
            <a:r>
              <a:rPr lang="zh-CN" sz="6600" spc="600" dirty="0">
                <a:solidFill>
                  <a:srgbClr val="C00000"/>
                </a:solidFill>
                <a:latin typeface="方正小标宋_GBK" panose="03000509000000000000" charset="-122"/>
                <a:ea typeface="方正小标宋_GBK" panose="03000509000000000000" charset="-122"/>
                <a:cs typeface="方正小标宋_GBK" panose="03000509000000000000" charset="-122"/>
                <a:sym typeface="+mn-lt"/>
              </a:rPr>
              <a:t> 听</a:t>
            </a:r>
            <a:endParaRPr lang="zh-CN" sz="6600" spc="600" dirty="0">
              <a:solidFill>
                <a:srgbClr val="C00000"/>
              </a:solidFill>
              <a:latin typeface="方正小标宋_GBK" panose="03000509000000000000" charset="-122"/>
              <a:ea typeface="方正小标宋_GBK" panose="03000509000000000000" charset="-122"/>
              <a:cs typeface="方正小标宋_GBK" panose="03000509000000000000" charset="-122"/>
              <a:sym typeface="+mn-lt"/>
            </a:endParaRPr>
          </a:p>
        </p:txBody>
      </p:sp>
      <p:sp>
        <p:nvSpPr>
          <p:cNvPr id="3" name="弧形 2"/>
          <p:cNvSpPr/>
          <p:nvPr/>
        </p:nvSpPr>
        <p:spPr>
          <a:xfrm>
            <a:off x="8625840" y="1410335"/>
            <a:ext cx="2526030" cy="2549525"/>
          </a:xfrm>
          <a:prstGeom prst="arc">
            <a:avLst>
              <a:gd name="adj1" fmla="val 13405443"/>
              <a:gd name="adj2" fmla="val 2830945"/>
            </a:avLst>
          </a:prstGeom>
          <a:noFill/>
          <a:ln w="1270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cs typeface="微软雅黑" panose="020B0503020204020204" pitchFamily="34" charset="-122"/>
            </a:endParaRPr>
          </a:p>
        </p:txBody>
      </p:sp>
      <p:sp>
        <p:nvSpPr>
          <p:cNvPr id="18" name="弧形 17"/>
          <p:cNvSpPr/>
          <p:nvPr/>
        </p:nvSpPr>
        <p:spPr>
          <a:xfrm>
            <a:off x="8639175" y="1410335"/>
            <a:ext cx="2526030" cy="2549525"/>
          </a:xfrm>
          <a:prstGeom prst="arc">
            <a:avLst>
              <a:gd name="adj1" fmla="val 5390693"/>
              <a:gd name="adj2" fmla="val 6676098"/>
            </a:avLst>
          </a:prstGeom>
          <a:noFill/>
          <a:ln w="1270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cs typeface="微软雅黑" panose="020B0503020204020204" pitchFamily="34" charset="-122"/>
            </a:endParaRPr>
          </a:p>
        </p:txBody>
      </p:sp>
      <p:pic>
        <p:nvPicPr>
          <p:cNvPr id="7" name="图片 6"/>
          <p:cNvPicPr>
            <a:picLocks noChangeAspect="1"/>
          </p:cNvPicPr>
          <p:nvPr/>
        </p:nvPicPr>
        <p:blipFill>
          <a:blip r:embed="rId3"/>
          <a:stretch>
            <a:fillRect/>
          </a:stretch>
        </p:blipFill>
        <p:spPr>
          <a:xfrm>
            <a:off x="6117590" y="6136005"/>
            <a:ext cx="247015" cy="320675"/>
          </a:xfrm>
          <a:prstGeom prst="rect">
            <a:avLst/>
          </a:prstGeom>
        </p:spPr>
      </p:pic>
      <p:pic>
        <p:nvPicPr>
          <p:cNvPr id="10" name="图片 9" descr="t019758405ee7042e8b"/>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5245735" y="600075"/>
            <a:ext cx="1988820" cy="182499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random/>
      </p:transition>
    </mc:Choice>
    <mc:Fallback>
      <p:transition>
        <p:random/>
      </p:transition>
    </mc:Fallback>
  </mc:AlternateContent>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DIAGRAM_VIRTUALLY_FRAME" val="{&quot;height&quot;:199.74976377952757,&quot;left&quot;:203.49708661417324,&quot;top&quot;:197.41559055118108,&quot;width&quot;:586.1536220472441}"/>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14094341019_1_1"/>
  <p:tag name="KSO_WM_DIAGRAM_VIRTUALLY_FRAME" val="{&quot;height&quot;:159.85,&quot;left&quot;:61.25,&quot;top&quot;:361.25,&quot;width&quot;:816.75}"/>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DIAGRAM_VIRTUALLY_FRAME" val="{&quot;height&quot;:257.5,&quot;left&quot;:221.85,&quot;top&quot;:156.35,&quot;width&quot;:695.6}"/>
</p:tagLst>
</file>

<file path=ppt/tags/tag178.xml><?xml version="1.0" encoding="utf-8"?>
<p:tagLst xmlns:p="http://schemas.openxmlformats.org/presentationml/2006/main">
  <p:tag name="KSO_WM_DIAGRAM_VIRTUALLY_FRAME" val="{&quot;height&quot;:257.5,&quot;left&quot;:221.85,&quot;top&quot;:156.35,&quot;width&quot;:695.6}"/>
</p:tagLst>
</file>

<file path=ppt/tags/tag179.xml><?xml version="1.0" encoding="utf-8"?>
<p:tagLst xmlns:p="http://schemas.openxmlformats.org/presentationml/2006/main">
  <p:tag name="KSO_WM_DIAGRAM_VIRTUALLY_FRAME" val="{&quot;height&quot;:257.5,&quot;left&quot;:221.85,&quot;top&quot;:156.35,&quot;width&quot;:695.6}"/>
</p:tagLst>
</file>

<file path=ppt/tags/tag18.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180.xml><?xml version="1.0" encoding="utf-8"?>
<p:tagLst xmlns:p="http://schemas.openxmlformats.org/presentationml/2006/main">
  <p:tag name="KSO_WM_DIAGRAM_VIRTUALLY_FRAME" val="{&quot;height&quot;:257.5,&quot;left&quot;:221.85,&quot;top&quot;:156.35,&quot;width&quot;:695.6}"/>
</p:tagLst>
</file>

<file path=ppt/tags/tag181.xml><?xml version="1.0" encoding="utf-8"?>
<p:tagLst xmlns:p="http://schemas.openxmlformats.org/presentationml/2006/main">
  <p:tag name="KSO_WM_DIAGRAM_VIRTUALLY_FRAME" val="{&quot;height&quot;:257.5,&quot;left&quot;:221.85,&quot;top&quot;:156.35,&quot;width&quot;:695.6}"/>
</p:tagLst>
</file>

<file path=ppt/tags/tag182.xml><?xml version="1.0" encoding="utf-8"?>
<p:tagLst xmlns:p="http://schemas.openxmlformats.org/presentationml/2006/main">
  <p:tag name="KSO_WM_DIAGRAM_VIRTUALLY_FRAME" val="{&quot;height&quot;:257.5,&quot;left&quot;:221.85,&quot;top&quot;:156.35,&quot;width&quot;:695.6}"/>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commondata" val="eyJoZGlkIjoiMWY2NWUyZWVkOWE0MWI3NzQ1NGMwZjZmYTk3Zjk3NDIifQ=="/>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DIAGRAM_VIRTUALLY_FRAME" val="{&quot;height&quot;:199.74976377952757,&quot;left&quot;:203.49708661417324,&quot;top&quot;:197.41559055118108,&quot;width&quot;:586.1536220472441}"/>
</p:tagLst>
</file>

<file path=ppt/tags/tag24.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25.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26.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27.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28.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29.xml><?xml version="1.0" encoding="utf-8"?>
<p:tagLst xmlns:p="http://schemas.openxmlformats.org/presentationml/2006/main">
  <p:tag name="KSO_WM_DIAGRAM_VIRTUALLY_FRAME" val="{&quot;height&quot;:199.74976377952757,&quot;left&quot;:203.49708661417324,&quot;top&quot;:197.41559055118108,&quot;width&quot;:586.1536220472441}"/>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31.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32.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33.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34.xml><?xml version="1.0" encoding="utf-8"?>
<p:tagLst xmlns:p="http://schemas.openxmlformats.org/presentationml/2006/main">
  <p:tag name="KSO_WM_DIAGRAM_VIRTUALLY_FRAME" val="{&quot;height&quot;:199.74976377952757,&quot;left&quot;:203.49708661417324,&quot;top&quot;:197.41559055118108,&quot;width&quot;:586.1536220472441}"/>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DIAGRAM_VIRTUALLY_FRAME" val="{&quot;height&quot;:441.3085826771654,&quot;left&quot;:95.29354330708661,&quot;top&quot;:76.54141732283465,&quot;width&quot;:519.2064566929133}"/>
</p:tagLst>
</file>

<file path=ppt/tags/tag53.xml><?xml version="1.0" encoding="utf-8"?>
<p:tagLst xmlns:p="http://schemas.openxmlformats.org/presentationml/2006/main">
  <p:tag name="KSO_WM_DIAGRAM_VIRTUALLY_FRAME" val="{&quot;height&quot;:441.3085826771654,&quot;left&quot;:95.29354330708661,&quot;top&quot;:76.54141732283465,&quot;width&quot;:519.2064566929133}"/>
</p:tagLst>
</file>

<file path=ppt/tags/tag54.xml><?xml version="1.0" encoding="utf-8"?>
<p:tagLst xmlns:p="http://schemas.openxmlformats.org/presentationml/2006/main">
  <p:tag name="KSO_WM_DIAGRAM_VIRTUALLY_FRAME" val="{&quot;height&quot;:441.3085826771654,&quot;left&quot;:95.29354330708661,&quot;top&quot;:76.54141732283465,&quot;width&quot;:519.2064566929133}"/>
</p:tagLst>
</file>

<file path=ppt/tags/tag55.xml><?xml version="1.0" encoding="utf-8"?>
<p:tagLst xmlns:p="http://schemas.openxmlformats.org/presentationml/2006/main">
  <p:tag name="KSO_WM_DIAGRAM_VIRTUALLY_FRAME" val="{&quot;height&quot;:441.3085826771654,&quot;left&quot;:95.29354330708661,&quot;top&quot;:76.54141732283465,&quot;width&quot;:519.2064566929133}"/>
</p:tagLst>
</file>

<file path=ppt/tags/tag56.xml><?xml version="1.0" encoding="utf-8"?>
<p:tagLst xmlns:p="http://schemas.openxmlformats.org/presentationml/2006/main">
  <p:tag name="KSO_WM_DIAGRAM_VIRTUALLY_FRAME" val="{&quot;height&quot;:441.3085826771654,&quot;left&quot;:95.29354330708661,&quot;top&quot;:76.54141732283465,&quot;width&quot;:519.2064566929133}"/>
</p:tagLst>
</file>

<file path=ppt/tags/tag57.xml><?xml version="1.0" encoding="utf-8"?>
<p:tagLst xmlns:p="http://schemas.openxmlformats.org/presentationml/2006/main">
  <p:tag name="KSO_WM_DIAGRAM_VIRTUALLY_FRAME" val="{&quot;height&quot;:441.3085826771654,&quot;left&quot;:95.29354330708661,&quot;top&quot;:76.54141732283465,&quot;width&quot;:519.2064566929133}"/>
</p:tagLst>
</file>

<file path=ppt/tags/tag58.xml><?xml version="1.0" encoding="utf-8"?>
<p:tagLst xmlns:p="http://schemas.openxmlformats.org/presentationml/2006/main">
  <p:tag name="KSO_WM_DIAGRAM_VIRTUALLY_FRAME" val="{&quot;height&quot;:441.3085826771654,&quot;left&quot;:95.29354330708661,&quot;top&quot;:76.54141732283465,&quot;width&quot;:519.2064566929133}"/>
</p:tagLst>
</file>

<file path=ppt/tags/tag59.xml><?xml version="1.0" encoding="utf-8"?>
<p:tagLst xmlns:p="http://schemas.openxmlformats.org/presentationml/2006/main">
  <p:tag name="KSO_WM_DIAGRAM_VIRTUALLY_FRAME" val="{&quot;height&quot;:441.3085826771654,&quot;left&quot;:95.29354330708661,&quot;top&quot;:76.54141732283465,&quot;width&quot;:519.2064566929133}"/>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DIAGRAM_VIRTUALLY_FRAME" val="{&quot;height&quot;:441.3085826771654,&quot;left&quot;:95.29354330708661,&quot;top&quot;:76.54141732283465,&quot;width&quot;:519.2064566929133}"/>
  <p:tag name="KSO_WM_BEAUTIFY_FLAG" val=""/>
</p:tagLst>
</file>

<file path=ppt/tags/tag65.xml><?xml version="1.0" encoding="utf-8"?>
<p:tagLst xmlns:p="http://schemas.openxmlformats.org/presentationml/2006/main">
  <p:tag name="KSO_WM_DIAGRAM_VIRTUALLY_FRAME" val="{&quot;height&quot;:441.3085826771654,&quot;left&quot;:95.29354330708661,&quot;top&quot;:76.54141732283465,&quot;width&quot;:519.2064566929133}"/>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DIAGRAM_VIRTUALLY_FRAME" val="{&quot;height&quot;:441.3085826771654,&quot;left&quot;:95.29354330708661,&quot;top&quot;:76.54141732283465,&quot;width&quot;:519.2064566929133}"/>
  <p:tag name="KSO_WM_BEAUTIFY_FLAG" val=""/>
</p:tagLst>
</file>

<file path=ppt/tags/tag68.xml><?xml version="1.0" encoding="utf-8"?>
<p:tagLst xmlns:p="http://schemas.openxmlformats.org/presentationml/2006/main">
  <p:tag name="KSO_WM_DIAGRAM_VIRTUALLY_FRAME" val="{&quot;height&quot;:441.3085826771654,&quot;left&quot;:95.29354330708661,&quot;top&quot;:76.54141732283465,&quot;width&quot;:519.2064566929133}"/>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DIAGRAM_VIRTUALLY_FRAME" val="{&quot;height&quot;:412.19803798558115,&quot;left&quot;:45.85,&quot;top&quot;:97.75,&quot;width&quot;:873.85}"/>
</p:tagLst>
</file>

<file path=ppt/tags/tag73.xml><?xml version="1.0" encoding="utf-8"?>
<p:tagLst xmlns:p="http://schemas.openxmlformats.org/presentationml/2006/main">
  <p:tag name="KSO_WM_DIAGRAM_VIRTUALLY_FRAME" val="{&quot;height&quot;:412.19803798558115,&quot;left&quot;:45.85,&quot;top&quot;:97.75,&quot;width&quot;:873.85}"/>
</p:tagLst>
</file>

<file path=ppt/tags/tag74.xml><?xml version="1.0" encoding="utf-8"?>
<p:tagLst xmlns:p="http://schemas.openxmlformats.org/presentationml/2006/main">
  <p:tag name="KSO_WM_DIAGRAM_VIRTUALLY_FRAME" val="{&quot;height&quot;:412.19803798558115,&quot;left&quot;:45.85,&quot;top&quot;:97.75,&quot;width&quot;:873.85}"/>
</p:tagLst>
</file>

<file path=ppt/tags/tag75.xml><?xml version="1.0" encoding="utf-8"?>
<p:tagLst xmlns:p="http://schemas.openxmlformats.org/presentationml/2006/main">
  <p:tag name="KSO_WM_DIAGRAM_VIRTUALLY_FRAME" val="{&quot;height&quot;:412.19803798558115,&quot;left&quot;:45.85,&quot;top&quot;:97.75,&quot;width&quot;:873.85}"/>
</p:tagLst>
</file>

<file path=ppt/tags/tag76.xml><?xml version="1.0" encoding="utf-8"?>
<p:tagLst xmlns:p="http://schemas.openxmlformats.org/presentationml/2006/main">
  <p:tag name="KSO_WM_DIAGRAM_VIRTUALLY_FRAME" val="{&quot;height&quot;:412.19803798558115,&quot;left&quot;:45.85,&quot;top&quot;:97.75,&quot;width&quot;:873.85}"/>
</p:tagLst>
</file>

<file path=ppt/tags/tag77.xml><?xml version="1.0" encoding="utf-8"?>
<p:tagLst xmlns:p="http://schemas.openxmlformats.org/presentationml/2006/main">
  <p:tag name="KSO_WM_DIAGRAM_VIRTUALLY_FRAME" val="{&quot;height&quot;:412.19803798558115,&quot;left&quot;:45.85,&quot;top&quot;:97.75,&quot;width&quot;:873.85}"/>
</p:tagLst>
</file>

<file path=ppt/tags/tag78.xml><?xml version="1.0" encoding="utf-8"?>
<p:tagLst xmlns:p="http://schemas.openxmlformats.org/presentationml/2006/main">
  <p:tag name="KSO_WM_DIAGRAM_VIRTUALLY_FRAME" val="{&quot;height&quot;:412.19803798558115,&quot;left&quot;:45.85,&quot;top&quot;:97.75,&quot;width&quot;:873.85}"/>
</p:tagLst>
</file>

<file path=ppt/tags/tag79.xml><?xml version="1.0" encoding="utf-8"?>
<p:tagLst xmlns:p="http://schemas.openxmlformats.org/presentationml/2006/main">
  <p:tag name="KSO_WM_DIAGRAM_VIRTUALLY_FRAME" val="{&quot;height&quot;:412.19803798558115,&quot;left&quot;:45.85,&quot;top&quot;:97.75,&quot;width&quot;:873.85}"/>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DIAGRAM_VIRTUALLY_FRAME" val="{&quot;height&quot;:412.19803798558115,&quot;left&quot;:45.85,&quot;top&quot;:97.75,&quot;width&quot;:873.85}"/>
</p:tagLst>
</file>

<file path=ppt/tags/tag81.xml><?xml version="1.0" encoding="utf-8"?>
<p:tagLst xmlns:p="http://schemas.openxmlformats.org/presentationml/2006/main">
  <p:tag name="KSO_WM_DIAGRAM_VIRTUALLY_FRAME" val="{&quot;height&quot;:412.19803798558115,&quot;left&quot;:45.85,&quot;top&quot;:97.75,&quot;width&quot;:873.85}"/>
</p:tagLst>
</file>

<file path=ppt/tags/tag82.xml><?xml version="1.0" encoding="utf-8"?>
<p:tagLst xmlns:p="http://schemas.openxmlformats.org/presentationml/2006/main">
  <p:tag name="KSO_WM_DIAGRAM_VIRTUALLY_FRAME" val="{&quot;height&quot;:412.19803798558115,&quot;left&quot;:45.85,&quot;top&quot;:97.75,&quot;width&quot;:873.85}"/>
</p:tagLst>
</file>

<file path=ppt/tags/tag83.xml><?xml version="1.0" encoding="utf-8"?>
<p:tagLst xmlns:p="http://schemas.openxmlformats.org/presentationml/2006/main">
  <p:tag name="KSO_WM_DIAGRAM_VIRTUALLY_FRAME" val="{&quot;height&quot;:412.19803798558115,&quot;left&quot;:45.85,&quot;top&quot;:97.75,&quot;width&quot;:873.85}"/>
</p:tagLst>
</file>

<file path=ppt/tags/tag84.xml><?xml version="1.0" encoding="utf-8"?>
<p:tagLst xmlns:p="http://schemas.openxmlformats.org/presentationml/2006/main">
  <p:tag name="KSO_WM_DIAGRAM_VIRTUALLY_FRAME" val="{&quot;height&quot;:412.19803798558115,&quot;left&quot;:45.85,&quot;top&quot;:97.75,&quot;width&quot;:873.85}"/>
</p:tagLst>
</file>

<file path=ppt/tags/tag85.xml><?xml version="1.0" encoding="utf-8"?>
<p:tagLst xmlns:p="http://schemas.openxmlformats.org/presentationml/2006/main">
  <p:tag name="KSO_WM_DIAGRAM_VIRTUALLY_FRAME" val="{&quot;height&quot;:412.19803798558115,&quot;left&quot;:45.85,&quot;top&quot;:97.75,&quot;width&quot;:873.85}"/>
</p:tagLst>
</file>

<file path=ppt/tags/tag86.xml><?xml version="1.0" encoding="utf-8"?>
<p:tagLst xmlns:p="http://schemas.openxmlformats.org/presentationml/2006/main">
  <p:tag name="KSO_WM_DIAGRAM_VIRTUALLY_FRAME" val="{&quot;height&quot;:412.19803798558115,&quot;left&quot;:45.85,&quot;top&quot;:97.75,&quot;width&quot;:873.85}"/>
</p:tagLst>
</file>

<file path=ppt/tags/tag87.xml><?xml version="1.0" encoding="utf-8"?>
<p:tagLst xmlns:p="http://schemas.openxmlformats.org/presentationml/2006/main">
  <p:tag name="KSO_WM_DIAGRAM_VIRTUALLY_FRAME" val="{&quot;height&quot;:412.19803798558115,&quot;left&quot;:45.85,&quot;top&quot;:97.75,&quot;width&quot;:873.85}"/>
</p:tagLst>
</file>

<file path=ppt/tags/tag88.xml><?xml version="1.0" encoding="utf-8"?>
<p:tagLst xmlns:p="http://schemas.openxmlformats.org/presentationml/2006/main">
  <p:tag name="KSO_WM_DIAGRAM_VIRTUALLY_FRAME" val="{&quot;height&quot;:412.19803798558115,&quot;left&quot;:45.85,&quot;top&quot;:97.75,&quot;width&quot;:873.85}"/>
</p:tagLst>
</file>

<file path=ppt/tags/tag89.xml><?xml version="1.0" encoding="utf-8"?>
<p:tagLst xmlns:p="http://schemas.openxmlformats.org/presentationml/2006/main">
  <p:tag name="KSO_WM_DIAGRAM_VIRTUALLY_FRAME" val="{&quot;height&quot;:412.19803798558115,&quot;left&quot;:45.85,&quot;top&quot;:97.75,&quot;width&quot;:873.85}"/>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DIAGRAM_VIRTUALLY_FRAME" val="{&quot;height&quot;:412.19803798558115,&quot;left&quot;:45.85,&quot;top&quot;:97.75,&quot;width&quot;:873.85}"/>
</p:tagLst>
</file>

<file path=ppt/tags/tag91.xml><?xml version="1.0" encoding="utf-8"?>
<p:tagLst xmlns:p="http://schemas.openxmlformats.org/presentationml/2006/main">
  <p:tag name="KSO_WM_DIAGRAM_VIRTUALLY_FRAME" val="{&quot;height&quot;:412.19803798558115,&quot;left&quot;:45.85,&quot;top&quot;:97.75,&quot;width&quot;:873.85}"/>
</p:tagLst>
</file>

<file path=ppt/tags/tag92.xml><?xml version="1.0" encoding="utf-8"?>
<p:tagLst xmlns:p="http://schemas.openxmlformats.org/presentationml/2006/main">
  <p:tag name="KSO_WM_DIAGRAM_VIRTUALLY_FRAME" val="{&quot;height&quot;:412.19803798558115,&quot;left&quot;:45.85,&quot;top&quot;:97.75,&quot;width&quot;:873.85}"/>
</p:tagLst>
</file>

<file path=ppt/tags/tag93.xml><?xml version="1.0" encoding="utf-8"?>
<p:tagLst xmlns:p="http://schemas.openxmlformats.org/presentationml/2006/main">
  <p:tag name="KSO_WM_DIAGRAM_VIRTUALLY_FRAME" val="{&quot;height&quot;:412.19803798558115,&quot;left&quot;:45.85,&quot;top&quot;:97.75,&quot;width&quot;:873.85}"/>
</p:tagLst>
</file>

<file path=ppt/tags/tag94.xml><?xml version="1.0" encoding="utf-8"?>
<p:tagLst xmlns:p="http://schemas.openxmlformats.org/presentationml/2006/main">
  <p:tag name="KSO_WM_DIAGRAM_VIRTUALLY_FRAME" val="{&quot;height&quot;:412.19803798558115,&quot;left&quot;:45.85,&quot;top&quot;:97.75,&quot;width&quot;:873.85}"/>
</p:tagLst>
</file>

<file path=ppt/tags/tag95.xml><?xml version="1.0" encoding="utf-8"?>
<p:tagLst xmlns:p="http://schemas.openxmlformats.org/presentationml/2006/main">
  <p:tag name="KSO_WM_DIAGRAM_VIRTUALLY_FRAME" val="{&quot;height&quot;:412.19803798558115,&quot;left&quot;:45.85,&quot;top&quot;:97.75,&quot;width&quot;:873.85}"/>
</p:tagLst>
</file>

<file path=ppt/tags/tag96.xml><?xml version="1.0" encoding="utf-8"?>
<p:tagLst xmlns:p="http://schemas.openxmlformats.org/presentationml/2006/main">
  <p:tag name="KSO_WM_DIAGRAM_VIRTUALLY_FRAME" val="{&quot;height&quot;:412.19803798558115,&quot;left&quot;:45.85,&quot;top&quot;:97.75,&quot;width&quot;:873.85}"/>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z32uvvj">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16563</Words>
  <Application>WPS 表格</Application>
  <PresentationFormat>自定义</PresentationFormat>
  <Paragraphs>1065</Paragraphs>
  <Slides>94</Slides>
  <Notes>1</Notes>
  <HiddenSlides>0</HiddenSlides>
  <MMClips>0</MMClips>
  <ScaleCrop>false</ScaleCrop>
  <HeadingPairs>
    <vt:vector size="6" baseType="variant">
      <vt:variant>
        <vt:lpstr>已用的字体</vt:lpstr>
      </vt:variant>
      <vt:variant>
        <vt:i4>50</vt:i4>
      </vt:variant>
      <vt:variant>
        <vt:lpstr>主题</vt:lpstr>
      </vt:variant>
      <vt:variant>
        <vt:i4>1</vt:i4>
      </vt:variant>
      <vt:variant>
        <vt:lpstr>幻灯片标题</vt:lpstr>
      </vt:variant>
      <vt:variant>
        <vt:i4>94</vt:i4>
      </vt:variant>
    </vt:vector>
  </HeadingPairs>
  <TitlesOfParts>
    <vt:vector size="145" baseType="lpstr">
      <vt:lpstr>Arial</vt:lpstr>
      <vt:lpstr>宋体</vt:lpstr>
      <vt:lpstr>Wingdings</vt:lpstr>
      <vt:lpstr>方正小标宋_GBK</vt:lpstr>
      <vt:lpstr>黑体</vt:lpstr>
      <vt:lpstr>汉仪中黑KW</vt:lpstr>
      <vt:lpstr>微软雅黑</vt:lpstr>
      <vt:lpstr>Arial Unicode MS</vt:lpstr>
      <vt:lpstr>字魂35号-经典雅黑</vt:lpstr>
      <vt:lpstr>汉仪旗黑</vt:lpstr>
      <vt:lpstr>汉仪旗黑-85S</vt:lpstr>
      <vt:lpstr>汉仪中黑简</vt:lpstr>
      <vt:lpstr>汉仪旗黑-85S</vt:lpstr>
      <vt:lpstr>华文细黑</vt:lpstr>
      <vt:lpstr>黑体-简</vt:lpstr>
      <vt:lpstr>Calibri</vt:lpstr>
      <vt:lpstr>汉仪书宋二KW</vt:lpstr>
      <vt:lpstr>楷体</vt:lpstr>
      <vt:lpstr>汉仪楷体KW</vt:lpstr>
      <vt:lpstr>仿宋</vt:lpstr>
      <vt:lpstr>宋体</vt:lpstr>
      <vt:lpstr>等线</vt:lpstr>
      <vt:lpstr>汉仪中等线KW</vt:lpstr>
      <vt:lpstr>腾祥澜黑简</vt:lpstr>
      <vt:lpstr>楷体_GB2312</vt:lpstr>
      <vt:lpstr>幼圆</vt:lpstr>
      <vt:lpstr>汉仪细等线繁</vt:lpstr>
      <vt:lpstr>华文宋体</vt:lpstr>
      <vt:lpstr>Calibri</vt:lpstr>
      <vt:lpstr>等线</vt:lpstr>
      <vt:lpstr>黑体</vt:lpstr>
      <vt:lpstr>方正小标宋简体</vt:lpstr>
      <vt:lpstr>汉仪楷体简</vt:lpstr>
      <vt:lpstr>仿宋_GB2312</vt:lpstr>
      <vt:lpstr>Impact</vt:lpstr>
      <vt:lpstr>方正大黑简体</vt:lpstr>
      <vt:lpstr>方正粗宋简体</vt:lpstr>
      <vt:lpstr>方正粗活意简体</vt:lpstr>
      <vt:lpstr>苹方-简</vt:lpstr>
      <vt:lpstr>方正少儿简体</vt:lpstr>
      <vt:lpstr>迷你简新魏碑</vt:lpstr>
      <vt:lpstr>迷你简书魂</vt:lpstr>
      <vt:lpstr>华文中宋</vt:lpstr>
      <vt:lpstr>迷你简秀英</vt:lpstr>
      <vt:lpstr>中國龍新藝體</vt:lpstr>
      <vt:lpstr>方正琥珀简体</vt:lpstr>
      <vt:lpstr>Arial Black</vt:lpstr>
      <vt:lpstr>思源宋体 CN Heavy</vt:lpstr>
      <vt:lpstr>方正仿宋_GBK</vt:lpstr>
      <vt:lpstr>微软雅黑</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（一）心法</vt:lpstr>
      <vt:lpstr>PowerPoint 演示文稿</vt:lpstr>
      <vt:lpstr>做人的思想工作应该认识到：</vt:lpstr>
      <vt:lpstr>PowerPoint 演示文稿</vt:lpstr>
      <vt:lpstr>PowerPoint 演示文稿</vt:lpstr>
      <vt:lpstr>PowerPoint 演示文稿</vt:lpstr>
      <vt:lpstr>PowerPoint 演示文稿</vt:lpstr>
      <vt:lpstr>（二）效法</vt:lpstr>
      <vt:lpstr>（三）办法</vt:lpstr>
      <vt:lpstr>（四）加法</vt:lpstr>
      <vt:lpstr>PowerPoint 演示文稿</vt:lpstr>
      <vt:lpstr>PowerPoint 演示文稿</vt:lpstr>
      <vt:lpstr>PowerPoint 演示文稿</vt:lpstr>
      <vt:lpstr>PowerPoint 演示文稿</vt:lpstr>
      <vt:lpstr>（五）减法</vt:lpstr>
      <vt:lpstr>PowerPoint 演示文稿</vt:lpstr>
      <vt:lpstr>（六）融法</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c:creator>
  <cp:keywords>ly</cp:keywords>
  <cp:lastModifiedBy>鎏鍠一諵</cp:lastModifiedBy>
  <cp:revision>144</cp:revision>
  <dcterms:created xsi:type="dcterms:W3CDTF">2024-08-04T15:37:56Z</dcterms:created>
  <dcterms:modified xsi:type="dcterms:W3CDTF">2024-08-04T15:37:56Z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2052-6.7.1.8828</vt:lpwstr>
  </property>
  <property fmtid="{D5CDD505-2E9C-101B-9397-08002B2CF9AE}" pid="3" name="ICV">
    <vt:lpwstr>1DC342A84423C16D54A0AF66F46708DC_43</vt:lpwstr>
  </property>
</Properties>
</file>