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5"/>
  </p:handoutMasterIdLst>
  <p:sldIdLst>
    <p:sldId id="256" r:id="rId3"/>
    <p:sldId id="258" r:id="rId4"/>
    <p:sldId id="313" r:id="rId5"/>
    <p:sldId id="406" r:id="rId6"/>
    <p:sldId id="259" r:id="rId8"/>
    <p:sldId id="262" r:id="rId9"/>
    <p:sldId id="376" r:id="rId10"/>
    <p:sldId id="307" r:id="rId11"/>
    <p:sldId id="306" r:id="rId12"/>
    <p:sldId id="305" r:id="rId13"/>
    <p:sldId id="314" r:id="rId14"/>
    <p:sldId id="308" r:id="rId15"/>
    <p:sldId id="280" r:id="rId16"/>
    <p:sldId id="298" r:id="rId17"/>
    <p:sldId id="285" r:id="rId18"/>
    <p:sldId id="318" r:id="rId19"/>
    <p:sldId id="319" r:id="rId20"/>
    <p:sldId id="320" r:id="rId21"/>
    <p:sldId id="321" r:id="rId22"/>
    <p:sldId id="357" r:id="rId23"/>
    <p:sldId id="358" r:id="rId24"/>
    <p:sldId id="322" r:id="rId25"/>
    <p:sldId id="359" r:id="rId26"/>
    <p:sldId id="433" r:id="rId27"/>
    <p:sldId id="369" r:id="rId28"/>
    <p:sldId id="316" r:id="rId29"/>
    <p:sldId id="288" r:id="rId30"/>
    <p:sldId id="317" r:id="rId31"/>
    <p:sldId id="400" r:id="rId32"/>
    <p:sldId id="312" r:id="rId33"/>
    <p:sldId id="275" r:id="rId34"/>
  </p:sldIdLst>
  <p:sldSz cx="12192000" cy="6858000"/>
  <p:notesSz cx="6858000" cy="9144000"/>
  <p:embeddedFontLst>
    <p:embeddedFont>
      <p:font typeface="汉仪旗黑-55简" panose="00020600040101010101" charset="-128"/>
      <p:regular r:id="rId40"/>
    </p:embeddedFont>
    <p:embeddedFont>
      <p:font typeface="汉仪粗宋简" panose="02010600000101010101" charset="-122"/>
      <p:regular r:id="rId41"/>
    </p:embeddedFont>
    <p:embeddedFont>
      <p:font typeface="汉仪大宋简" panose="02010600000101010101" charset="-122"/>
      <p:regular r:id="rId42"/>
    </p:embeddedFont>
    <p:embeddedFont>
      <p:font typeface="楷体" panose="02010609060101010101" pitchFamily="49" charset="-122"/>
      <p:regular r:id="rId43"/>
    </p:embeddedFont>
    <p:embeddedFont>
      <p:font typeface="黑体" panose="02010609060101010101" charset="-122"/>
      <p:regular r:id="rId44"/>
    </p:embeddedFont>
    <p:embeddedFont>
      <p:font typeface="微软雅黑" panose="020B0503020204020204" charset="-122"/>
      <p:regular r:id="rId45"/>
    </p:embeddedFont>
    <p:embeddedFont>
      <p:font typeface="汉仪君黑-45简" panose="020B0604020202020204" pitchFamily="34"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8" userDrawn="1">
          <p15:clr>
            <a:srgbClr val="A4A3A4"/>
          </p15:clr>
        </p15:guide>
        <p15:guide id="2" pos="3953" userDrawn="1">
          <p15:clr>
            <a:srgbClr val="A4A3A4"/>
          </p15:clr>
        </p15:guide>
        <p15:guide id="3" pos="540" userDrawn="1">
          <p15:clr>
            <a:srgbClr val="A4A3A4"/>
          </p15:clr>
        </p15:guide>
        <p15:guide id="4" pos="7100" userDrawn="1">
          <p15:clr>
            <a:srgbClr val="A4A3A4"/>
          </p15:clr>
        </p15:guide>
        <p15:guide id="5" orient="horz" pos="598" userDrawn="1">
          <p15:clr>
            <a:srgbClr val="A4A3A4"/>
          </p15:clr>
        </p15:guide>
        <p15:guide id="6" orient="horz" pos="36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6096E6"/>
    <a:srgbClr val="E80000"/>
    <a:srgbClr val="6B3C24"/>
    <a:srgbClr val="C70000"/>
    <a:srgbClr val="FCE6CB"/>
    <a:srgbClr val="864F00"/>
    <a:srgbClr val="F2C48C"/>
    <a:srgbClr val="FFD095"/>
    <a:srgbClr val="865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7" d="100"/>
          <a:sy n="77" d="100"/>
        </p:scale>
        <p:origin x="75" y="111"/>
      </p:cViewPr>
      <p:guideLst>
        <p:guide orient="horz" pos="2028"/>
        <p:guide pos="3953"/>
        <p:guide pos="540"/>
        <p:guide pos="7100"/>
        <p:guide orient="horz" pos="598"/>
        <p:guide orient="horz" pos="369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gs" Target="tags/tag170.xml"/><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汉仪旗黑-55简" panose="00020600040101010101" charset="-128"/>
              </a:rPr>
            </a:fld>
            <a:endParaRPr lang="zh-CN" altLang="en-US">
              <a:ea typeface="汉仪旗黑-55简" panose="00020600040101010101" charset="-128"/>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汉仪旗黑-55简" panose="00020600040101010101" charset="-128"/>
              </a:rPr>
            </a:fld>
            <a:endParaRPr lang="zh-CN" altLang="en-US">
              <a:ea typeface="汉仪旗黑-55简" panose="00020600040101010101" charset="-128"/>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旗黑-55简" panose="00020600040101010101" charset="-128"/>
                <a:ea typeface="汉仪旗黑-55简" panose="00020600040101010101" charset="-128"/>
                <a:cs typeface="汉仪旗黑-55简" panose="00020600040101010101" charset="-128"/>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旗黑-55简" panose="00020600040101010101" charset="-128"/>
                <a:ea typeface="汉仪旗黑-55简" panose="00020600040101010101" charset="-128"/>
                <a:cs typeface="汉仪旗黑-55简" panose="00020600040101010101" charset="-128"/>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旗黑-55简" panose="00020600040101010101" charset="-128"/>
                <a:ea typeface="汉仪旗黑-55简" panose="00020600040101010101" charset="-128"/>
                <a:cs typeface="汉仪旗黑-55简" panose="00020600040101010101" charset="-128"/>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旗黑-55简" panose="00020600040101010101" charset="-128"/>
                <a:ea typeface="汉仪旗黑-55简" panose="00020600040101010101" charset="-128"/>
                <a:cs typeface="汉仪旗黑-55简" panose="00020600040101010101" charset="-128"/>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1pPr>
    <a:lvl2pPr marL="4572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2pPr>
    <a:lvl3pPr marL="9144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3pPr>
    <a:lvl4pPr marL="13716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4pPr>
    <a:lvl5pPr marL="18288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grpSp>
        <p:nvGrpSpPr>
          <p:cNvPr id="22" name="组合 21"/>
          <p:cNvGrpSpPr/>
          <p:nvPr userDrawn="1"/>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18" name="平行四边形 17"/>
          <p:cNvSpPr/>
          <p:nvPr userDrawn="1"/>
        </p:nvSpPr>
        <p:spPr>
          <a:xfrm>
            <a:off x="996950" y="786130"/>
            <a:ext cx="6133465" cy="144000"/>
          </a:xfrm>
          <a:prstGeom prst="parallelogram">
            <a:avLst>
              <a:gd name="adj" fmla="val 9701"/>
            </a:avLst>
          </a:prstGeom>
          <a:gradFill>
            <a:gsLst>
              <a:gs pos="0">
                <a:srgbClr val="FFD095"/>
              </a:gs>
              <a:gs pos="71000">
                <a:srgbClr val="FFD095">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cxnSp>
        <p:nvCxnSpPr>
          <p:cNvPr id="13" name="直接连接符 12"/>
          <p:cNvCxnSpPr/>
          <p:nvPr userDrawn="1"/>
        </p:nvCxnSpPr>
        <p:spPr>
          <a:xfrm>
            <a:off x="1003300" y="933450"/>
            <a:ext cx="10561955" cy="0"/>
          </a:xfrm>
          <a:prstGeom prst="line">
            <a:avLst/>
          </a:prstGeom>
          <a:ln w="19050">
            <a:gradFill>
              <a:gsLst>
                <a:gs pos="0">
                  <a:srgbClr val="865430"/>
                </a:gs>
                <a:gs pos="100000">
                  <a:srgbClr val="865430">
                    <a:alpha val="0"/>
                  </a:srgbClr>
                </a:gs>
              </a:gsLst>
              <a:lin ang="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19000">
              <a:srgbClr val="FEF3E6"/>
            </a:gs>
            <a:gs pos="86000">
              <a:schemeClr val="bg1"/>
            </a:gs>
          </a:gsLst>
          <a:lin ang="135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旗黑-55简" panose="00020600040101010101" charset="-128"/>
          <a:ea typeface="汉仪旗黑-55简" panose="00020600040101010101" charset="-128"/>
          <a:cs typeface="汉仪旗黑-55简" panose="00020600040101010101" charset="-128"/>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3.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6.jpeg"/><Relationship Id="rId1" Type="http://schemas.openxmlformats.org/officeDocument/2006/relationships/tags" Target="../tags/tag9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5.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9.xml"/><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17.jpe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19.jpeg"/><Relationship Id="rId10" Type="http://schemas.openxmlformats.org/officeDocument/2006/relationships/slideLayout" Target="../slideLayouts/slideLayout7.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21.pn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23.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135.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24.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1" Type="http://schemas.openxmlformats.org/officeDocument/2006/relationships/slideLayout" Target="../slideLayouts/slideLayout7.xml"/><Relationship Id="rId10" Type="http://schemas.openxmlformats.org/officeDocument/2006/relationships/tags" Target="../tags/tag140.xml"/><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1.xml"/><Relationship Id="rId2" Type="http://schemas.openxmlformats.org/officeDocument/2006/relationships/image" Target="../media/image35.jpe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image" Target="../media/image36.png"/><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6" Type="http://schemas.openxmlformats.org/officeDocument/2006/relationships/slideLayout" Target="../slideLayouts/slideLayout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tags" Target="../tags/tag143.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37.jpeg"/><Relationship Id="rId12" Type="http://schemas.openxmlformats.org/officeDocument/2006/relationships/slideLayout" Target="../slideLayouts/slideLayout7.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58.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8.xml"/><Relationship Id="rId4" Type="http://schemas.openxmlformats.org/officeDocument/2006/relationships/image" Target="../media/image9.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69.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6" Type="http://schemas.openxmlformats.org/officeDocument/2006/relationships/notesSlide" Target="../notesSlides/notesSlide1.xml"/><Relationship Id="rId25" Type="http://schemas.openxmlformats.org/officeDocument/2006/relationships/slideLayout" Target="../slideLayouts/slideLayout7.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0.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5.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6.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8.xml"/><Relationship Id="rId3" Type="http://schemas.openxmlformats.org/officeDocument/2006/relationships/image" Target="../media/image10.png"/><Relationship Id="rId2" Type="http://schemas.openxmlformats.org/officeDocument/2006/relationships/tags" Target="../tags/tag97.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18" name="平行四边形 17"/>
          <p:cNvSpPr/>
          <p:nvPr/>
        </p:nvSpPr>
        <p:spPr>
          <a:xfrm>
            <a:off x="5730240" y="4161596"/>
            <a:ext cx="2628900"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汉仪旗黑-55简" panose="00020600040101010101" charset="-128"/>
            </a:endParaRPr>
          </a:p>
        </p:txBody>
      </p:sp>
      <p:sp>
        <p:nvSpPr>
          <p:cNvPr id="5" name="文本框 4"/>
          <p:cNvSpPr txBox="1"/>
          <p:nvPr/>
        </p:nvSpPr>
        <p:spPr>
          <a:xfrm>
            <a:off x="1882140" y="1214120"/>
            <a:ext cx="8428355" cy="3138170"/>
          </a:xfrm>
          <a:prstGeom prst="rect">
            <a:avLst/>
          </a:prstGeom>
          <a:noFill/>
        </p:spPr>
        <p:txBody>
          <a:bodyPr wrap="square" rtlCol="0" anchor="t">
            <a:spAutoFit/>
          </a:bodyPr>
          <a:lstStyle/>
          <a:p>
            <a:pPr algn="ctr" fontAlgn="auto">
              <a:lnSpc>
                <a:spcPct val="150000"/>
              </a:lnSpc>
              <a:buClrTx/>
              <a:buSzTx/>
              <a:buFontTx/>
            </a:pPr>
            <a:r>
              <a:rPr lang="zh-CN" altLang="en-US" sz="66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rPr>
              <a:t>党建工作与生产经营深度融合汇报</a:t>
            </a:r>
            <a:endParaRPr lang="zh-CN" altLang="en-US" sz="66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endParaRPr>
          </a:p>
        </p:txBody>
      </p:sp>
      <p:sp>
        <p:nvSpPr>
          <p:cNvPr id="6" name="文本框 5"/>
          <p:cNvSpPr txBox="1"/>
          <p:nvPr/>
        </p:nvSpPr>
        <p:spPr>
          <a:xfrm>
            <a:off x="5245735" y="4486910"/>
            <a:ext cx="1645920" cy="435610"/>
          </a:xfrm>
          <a:prstGeom prst="rect">
            <a:avLst/>
          </a:prstGeom>
          <a:noFill/>
        </p:spPr>
        <p:txBody>
          <a:bodyPr wrap="square" rtlCol="0" anchor="t">
            <a:noAutofit/>
          </a:bodyPr>
          <a:lstStyle/>
          <a:p>
            <a:pPr algn="dist"/>
            <a:r>
              <a:rPr lang="zh-CN" altLang="en-US" sz="2800" dirty="0">
                <a:solidFill>
                  <a:srgbClr val="865430"/>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rPr>
              <a:t>徐华东</a:t>
            </a:r>
            <a:endParaRPr lang="zh-CN" altLang="en-US" sz="2800" dirty="0">
              <a:solidFill>
                <a:srgbClr val="865430"/>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endParaRPr>
          </a:p>
          <a:p>
            <a:pPr algn="dist"/>
            <a:endParaRPr lang="zh-CN" altLang="en-US" sz="2800" dirty="0">
              <a:solidFill>
                <a:srgbClr val="865430"/>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endParaRPr>
          </a:p>
        </p:txBody>
      </p:sp>
      <p:pic>
        <p:nvPicPr>
          <p:cNvPr id="9" name="图片 8" descr="剪影5"/>
          <p:cNvPicPr>
            <a:picLocks noChangeAspect="1"/>
          </p:cNvPicPr>
          <p:nvPr/>
        </p:nvPicPr>
        <p:blipFill>
          <a:blip r:embed="rId3">
            <a:lum contrast="12000"/>
          </a:blip>
          <a:stretch>
            <a:fillRect/>
          </a:stretch>
        </p:blipFill>
        <p:spPr>
          <a:xfrm>
            <a:off x="9443720" y="2429510"/>
            <a:ext cx="1760855" cy="871855"/>
          </a:xfrm>
          <a:prstGeom prst="rect">
            <a:avLst/>
          </a:prstGeom>
        </p:spPr>
      </p:pic>
      <p:pic>
        <p:nvPicPr>
          <p:cNvPr id="13" name="图片 12" descr="G:\04党政风素材\红布祥云\边旗 (3).png边旗 (3)"/>
          <p:cNvPicPr>
            <a:picLocks noChangeAspect="1"/>
          </p:cNvPicPr>
          <p:nvPr/>
        </p:nvPicPr>
        <p:blipFill>
          <a:blip r:embed="rId4">
            <a:lum bright="6000" contrast="6000"/>
          </a:blip>
          <a:srcRect/>
          <a:stretch>
            <a:fillRect/>
          </a:stretch>
        </p:blipFill>
        <p:spPr>
          <a:xfrm flipH="1">
            <a:off x="-8890" y="-1270"/>
            <a:ext cx="3404870" cy="885190"/>
          </a:xfrm>
          <a:prstGeom prst="rect">
            <a:avLst/>
          </a:prstGeom>
        </p:spPr>
      </p:pic>
      <p:sp>
        <p:nvSpPr>
          <p:cNvPr id="19" name="平行四边形 18"/>
          <p:cNvSpPr/>
          <p:nvPr/>
        </p:nvSpPr>
        <p:spPr>
          <a:xfrm>
            <a:off x="2183597" y="2688272"/>
            <a:ext cx="1910715"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pic>
        <p:nvPicPr>
          <p:cNvPr id="20" name="图片 19" descr="G:\04党政风素材\大雁鸽子\鸽子.png鸽子"/>
          <p:cNvPicPr>
            <a:picLocks noChangeAspect="1"/>
          </p:cNvPicPr>
          <p:nvPr/>
        </p:nvPicPr>
        <p:blipFill>
          <a:blip r:embed="rId5">
            <a:lum contrast="12000"/>
          </a:blip>
          <a:srcRect/>
          <a:stretch>
            <a:fillRect/>
          </a:stretch>
        </p:blipFill>
        <p:spPr>
          <a:xfrm>
            <a:off x="514985" y="2042795"/>
            <a:ext cx="1480185" cy="1052195"/>
          </a:xfrm>
          <a:prstGeom prst="rect">
            <a:avLst/>
          </a:prstGeom>
        </p:spPr>
      </p:pic>
      <p:grpSp>
        <p:nvGrpSpPr>
          <p:cNvPr id="23" name="组合 22"/>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3" name="文本框 2"/>
          <p:cNvSpPr txBox="1"/>
          <p:nvPr/>
        </p:nvSpPr>
        <p:spPr>
          <a:xfrm>
            <a:off x="2944495" y="4884420"/>
            <a:ext cx="6578600" cy="506730"/>
          </a:xfrm>
          <a:prstGeom prst="rect">
            <a:avLst/>
          </a:prstGeom>
          <a:noFill/>
        </p:spPr>
        <p:txBody>
          <a:bodyPr wrap="square" rtlCol="0" anchor="t">
            <a:spAutoFit/>
          </a:bodyPr>
          <a:lstStyle/>
          <a:p>
            <a:pPr algn="ctr" fontAlgn="auto">
              <a:lnSpc>
                <a:spcPct val="150000"/>
              </a:lnSpc>
            </a:pPr>
            <a:r>
              <a:rPr lang="en-US" altLang="zh-CN">
                <a:solidFill>
                  <a:srgbClr val="5E3700">
                    <a:alpha val="60000"/>
                  </a:srgbClr>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rPr>
              <a:t>2024</a:t>
            </a:r>
            <a:r>
              <a:rPr lang="zh-CN" altLang="en-US">
                <a:solidFill>
                  <a:srgbClr val="5E3700">
                    <a:alpha val="60000"/>
                  </a:srgbClr>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rPr>
              <a:t>年</a:t>
            </a:r>
            <a:r>
              <a:rPr lang="en-US" altLang="zh-CN">
                <a:solidFill>
                  <a:srgbClr val="5E3700">
                    <a:alpha val="60000"/>
                  </a:srgbClr>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rPr>
              <a:t>11</a:t>
            </a:r>
            <a:r>
              <a:rPr lang="zh-CN" altLang="en-US">
                <a:solidFill>
                  <a:srgbClr val="5E3700">
                    <a:alpha val="60000"/>
                  </a:srgbClr>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rPr>
              <a:t>月</a:t>
            </a:r>
            <a:endParaRPr lang="zh-CN" altLang="en-US">
              <a:solidFill>
                <a:srgbClr val="5E3700">
                  <a:alpha val="60000"/>
                </a:srgbClr>
              </a:solidFill>
              <a:latin typeface="汉仪大宋简" panose="02010600000101010101" charset="-122"/>
              <a:ea typeface="汉仪大宋简" panose="02010600000101010101" charset="-122"/>
              <a:cs typeface="汉仪大宋简" panose="02010600000101010101" charset="-122"/>
              <a:sym typeface="汉仪大宋简" panose="02010600000101010101" charset="-122"/>
            </a:endParaRPr>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建筑的摆设布局&#10;&#10;描述已自动生成"/>
          <p:cNvPicPr>
            <a:picLocks noChangeAspect="1"/>
          </p:cNvPicPr>
          <p:nvPr>
            <p:custDataLst>
              <p:tags r:id="rId1"/>
            </p:custDataLst>
          </p:nvPr>
        </p:nvPicPr>
        <p:blipFill rotWithShape="1">
          <a:blip r:embed="rId2"/>
          <a:srcRect t="27501" b="27501"/>
          <a:stretch>
            <a:fillRect/>
          </a:stretch>
        </p:blipFill>
        <p:spPr>
          <a:xfrm flipH="1">
            <a:off x="-635" y="948055"/>
            <a:ext cx="12192635" cy="3657600"/>
          </a:xfrm>
          <a:custGeom>
            <a:avLst/>
            <a:gdLst>
              <a:gd name="connsiteX0" fmla="*/ 12206699 w 12206699"/>
              <a:gd name="connsiteY0" fmla="*/ 0 h 3653032"/>
              <a:gd name="connsiteX1" fmla="*/ 0 w 12206699"/>
              <a:gd name="connsiteY1" fmla="*/ 0 h 3653032"/>
              <a:gd name="connsiteX2" fmla="*/ 0 w 12206699"/>
              <a:gd name="connsiteY2" fmla="*/ 2544732 h 3653032"/>
              <a:gd name="connsiteX3" fmla="*/ 2119726 w 12206699"/>
              <a:gd name="connsiteY3" fmla="*/ 3568770 h 3653032"/>
              <a:gd name="connsiteX4" fmla="*/ 3825253 w 12206699"/>
              <a:gd name="connsiteY4" fmla="*/ 3231720 h 3653032"/>
              <a:gd name="connsiteX5" fmla="*/ 5798791 w 12206699"/>
              <a:gd name="connsiteY5" fmla="*/ 2874843 h 3653032"/>
              <a:gd name="connsiteX6" fmla="*/ 9965149 w 12206699"/>
              <a:gd name="connsiteY6" fmla="*/ 2359354 h 3653032"/>
              <a:gd name="connsiteX7" fmla="*/ 12206699 w 12206699"/>
              <a:gd name="connsiteY7" fmla="*/ 1488574 h 365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6699" h="3653032">
                <a:moveTo>
                  <a:pt x="12206699" y="0"/>
                </a:moveTo>
                <a:lnTo>
                  <a:pt x="0" y="0"/>
                </a:lnTo>
                <a:lnTo>
                  <a:pt x="0" y="2544732"/>
                </a:lnTo>
                <a:cubicBezTo>
                  <a:pt x="755305" y="3166292"/>
                  <a:pt x="2119726" y="3568770"/>
                  <a:pt x="2119726" y="3568770"/>
                </a:cubicBezTo>
                <a:cubicBezTo>
                  <a:pt x="2119726" y="3568770"/>
                  <a:pt x="3557242" y="3905821"/>
                  <a:pt x="3825253" y="3231720"/>
                </a:cubicBezTo>
                <a:cubicBezTo>
                  <a:pt x="4093264" y="2557619"/>
                  <a:pt x="5798791" y="2874843"/>
                  <a:pt x="5798791" y="2874843"/>
                </a:cubicBezTo>
                <a:cubicBezTo>
                  <a:pt x="8210893" y="3172240"/>
                  <a:pt x="8941833" y="3152414"/>
                  <a:pt x="9965149" y="2359354"/>
                </a:cubicBezTo>
                <a:cubicBezTo>
                  <a:pt x="10988466" y="1566294"/>
                  <a:pt x="12206699" y="1488574"/>
                  <a:pt x="12206699" y="1488574"/>
                </a:cubicBezTo>
                <a:close/>
              </a:path>
            </a:pathLst>
          </a:custGeom>
          <a:ln w="6350">
            <a:solidFill>
              <a:schemeClr val="tx1">
                <a:lumMod val="40000"/>
                <a:lumOff val="60000"/>
                <a:alpha val="50000"/>
              </a:schemeClr>
            </a:solidFill>
          </a:ln>
        </p:spPr>
      </p:pic>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枪杆子出政权</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02</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2" name="文本框 11"/>
          <p:cNvSpPr txBox="1"/>
          <p:nvPr>
            <p:custDataLst>
              <p:tags r:id="rId3"/>
            </p:custDataLst>
          </p:nvPr>
        </p:nvSpPr>
        <p:spPr>
          <a:xfrm>
            <a:off x="419735" y="4605655"/>
            <a:ext cx="11327130" cy="207518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pPr>
            <a:r>
              <a:rPr lang="en-US" altLang="zh-CN"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1927年8月7日，中共中央在汉口召开紧急会议（即八七会议）。在会议中，毛泽东专门针对军事斗争问题，提出“以后要非常注意军事，须知政权是由枪杆子中取得的”。“枪杆子里面出政权”这一论断</a:t>
            </a:r>
            <a:r>
              <a:rPr lang="zh-CN" altLang="en-US"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a:t>
            </a:r>
            <a:endParaRPr lang="zh-CN" altLang="en-US"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提出“支部建在连上”的原则</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03</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7" name="文本框 16"/>
          <p:cNvSpPr txBox="1"/>
          <p:nvPr/>
        </p:nvSpPr>
        <p:spPr>
          <a:xfrm>
            <a:off x="482600" y="4685030"/>
            <a:ext cx="10985500" cy="2106930"/>
          </a:xfrm>
          <a:prstGeom prst="rect">
            <a:avLst/>
          </a:prstGeom>
          <a:noFill/>
        </p:spPr>
        <p:txBody>
          <a:bodyPr wrap="square" rtlCol="0" anchor="t">
            <a:noAutofit/>
          </a:bodyPr>
          <a:lstStyle/>
          <a:p>
            <a:pPr algn="just" fontAlgn="auto">
              <a:lnSpc>
                <a:spcPct val="140000"/>
              </a:lnSpc>
              <a:buClrTx/>
              <a:buSzTx/>
              <a:buFontTx/>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rPr>
              <a:t>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rPr>
              <a:t>支部建在连上”是毛泽东提出的一项基本原则和制度。1927年9月，毛泽东率领秋收起义部队到达江西省永新县三湾村进行改编，首次提出“支部建在连上”，使军队党的建设形成了“连支部、营委、团委、军委”四级中国共产党的领导机关，为中国共产党全面建设和掌握部队提供了可靠组织保证。</a:t>
            </a:r>
            <a:endPar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endParaRPr>
          </a:p>
        </p:txBody>
      </p:sp>
      <p:pic>
        <p:nvPicPr>
          <p:cNvPr id="7" name="图片 6"/>
          <p:cNvPicPr>
            <a:picLocks noChangeAspect="1"/>
          </p:cNvPicPr>
          <p:nvPr/>
        </p:nvPicPr>
        <p:blipFill>
          <a:blip r:embed="rId1"/>
          <a:stretch>
            <a:fillRect/>
          </a:stretch>
        </p:blipFill>
        <p:spPr>
          <a:xfrm>
            <a:off x="2186987" y="1229558"/>
            <a:ext cx="7157036" cy="3346208"/>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583555" y="873125"/>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a:latin typeface="汉仪粗宋简" panose="02010600000101010101" charset="-122"/>
                <a:ea typeface="汉仪粗宋简" panose="02010600000101010101" charset="-122"/>
                <a:cs typeface="汉仪旗黑-55简" panose="00020600040101010101" charset="-128"/>
                <a:sym typeface="+mn-ea"/>
              </a:rPr>
              <a:t>叁</a:t>
            </a:r>
            <a:endParaRPr lang="zh-CN" altLang="en-US" sz="400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385060" y="1964055"/>
            <a:ext cx="7697470" cy="19380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新时期党建工作的</a:t>
            </a:r>
            <a:endParaRPr lang="en-US" altLang="zh-CN"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发展历程</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5052876" y="3806825"/>
            <a:ext cx="2628900" cy="190500"/>
          </a:xfrm>
          <a:prstGeom prst="parallelogram">
            <a:avLst>
              <a:gd name="adj" fmla="val 72468"/>
            </a:avLst>
          </a:prstGeom>
          <a:gradFill>
            <a:gsLst>
              <a:gs pos="0">
                <a:srgbClr val="F2C48C"/>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1045845" y="2212340"/>
            <a:ext cx="1482090" cy="734060"/>
          </a:xfrm>
          <a:prstGeom prst="rect">
            <a:avLst/>
          </a:prstGeom>
        </p:spPr>
      </p:pic>
      <p:sp>
        <p:nvSpPr>
          <p:cNvPr id="6" name="文本框 5"/>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rPr>
              <a:t>part three</a:t>
            </a:r>
            <a:endPar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3714" y="1375817"/>
            <a:ext cx="3163570" cy="5737860"/>
            <a:chOff x="443714" y="1375817"/>
            <a:chExt cx="3163570" cy="5737860"/>
          </a:xfrm>
        </p:grpSpPr>
        <p:sp>
          <p:nvSpPr>
            <p:cNvPr id="6" name="矩形 5"/>
            <p:cNvSpPr/>
            <p:nvPr/>
          </p:nvSpPr>
          <p:spPr>
            <a:xfrm>
              <a:off x="443714" y="1375817"/>
              <a:ext cx="3163570" cy="51422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8" name="文本框 7"/>
            <p:cNvSpPr txBox="1"/>
            <p:nvPr/>
          </p:nvSpPr>
          <p:spPr>
            <a:xfrm>
              <a:off x="618339" y="1376452"/>
              <a:ext cx="2988945" cy="5737225"/>
            </a:xfrm>
            <a:prstGeom prst="rect">
              <a:avLst/>
            </a:prstGeom>
            <a:noFill/>
          </p:spPr>
          <p:txBody>
            <a:bodyPr wrap="square" rtlCol="0">
              <a:noAutofit/>
            </a:bodyPr>
            <a:lstStyle/>
            <a:p>
              <a:pPr algn="l">
                <a:lnSpc>
                  <a:spcPct val="150000"/>
                </a:lnSpc>
              </a:pPr>
              <a:r>
                <a:rPr lang="zh-CN" altLang="en-US" sz="16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   </a:t>
              </a:r>
              <a:r>
                <a:rPr lang="zh-CN" altLang="en-US" sz="20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党的十四届四中全会第一次把党的建设提到“新的伟大工程”的高度，提出了新时期党的建设的总目标和总任务</a:t>
              </a:r>
              <a:endParaRPr lang="zh-CN" altLang="en-US" sz="20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a:p>
              <a:pPr algn="l">
                <a:lnSpc>
                  <a:spcPct val="150000"/>
                </a:lnSpc>
              </a:pPr>
              <a:r>
                <a:rPr lang="zh-CN" altLang="en-US" sz="20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    新时期党的建设的总任务是：全面建成社会主义现代化强国，实现第二个百年奋斗目标，以中国式现代化全面推进中华民族伟大复兴。</a:t>
              </a:r>
              <a:endParaRPr lang="zh-CN" sz="20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p:txBody>
        </p:sp>
      </p:grpSp>
      <p:sp>
        <p:nvSpPr>
          <p:cNvPr id="9" name="文本框 11"/>
          <p:cNvSpPr txBox="1"/>
          <p:nvPr/>
        </p:nvSpPr>
        <p:spPr>
          <a:xfrm>
            <a:off x="1007912" y="345207"/>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新时期党建工作的发展历程</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sp>
        <p:nvSpPr>
          <p:cNvPr id="14" name="矩形 13"/>
          <p:cNvSpPr/>
          <p:nvPr/>
        </p:nvSpPr>
        <p:spPr>
          <a:xfrm>
            <a:off x="3827145" y="1376680"/>
            <a:ext cx="3338195" cy="514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17" name="文本框 16"/>
          <p:cNvSpPr txBox="1"/>
          <p:nvPr/>
        </p:nvSpPr>
        <p:spPr>
          <a:xfrm>
            <a:off x="4001770" y="1519555"/>
            <a:ext cx="2988945" cy="5142865"/>
          </a:xfrm>
          <a:prstGeom prst="rect">
            <a:avLst/>
          </a:prstGeom>
          <a:noFill/>
        </p:spPr>
        <p:txBody>
          <a:bodyPr wrap="square" rtlCol="0">
            <a:noAutofit/>
          </a:bodyPr>
          <a:lstStyle/>
          <a:p>
            <a:pPr algn="l">
              <a:lnSpc>
                <a:spcPct val="150000"/>
              </a:lnSpc>
            </a:pPr>
            <a:r>
              <a:rPr lang="en-US" altLang="zh-CN" sz="1600" b="1" kern="0" dirty="0">
                <a:latin typeface="楷体" panose="02010609060101010101" pitchFamily="49" charset="-122"/>
                <a:ea typeface="楷体" panose="02010609060101010101" pitchFamily="49" charset="-122"/>
                <a:sym typeface="汉仪君黑-45简" panose="020B0604020202020204" pitchFamily="34" charset="-122"/>
              </a:rPr>
              <a:t>  </a:t>
            </a:r>
            <a:r>
              <a:rPr lang="en-US" altLang="zh-CN" b="1" kern="0" dirty="0">
                <a:latin typeface="楷体" panose="02010609060101010101" pitchFamily="49" charset="-122"/>
                <a:ea typeface="楷体" panose="02010609060101010101" pitchFamily="49" charset="-122"/>
                <a:sym typeface="汉仪君黑-45简" panose="020B0604020202020204" pitchFamily="34" charset="-122"/>
              </a:rPr>
              <a:t> </a:t>
            </a:r>
            <a:r>
              <a:rPr lang="en-US" altLang="zh-CN" sz="2000" kern="0" dirty="0">
                <a:latin typeface="楷体" panose="02010609060101010101" pitchFamily="49" charset="-122"/>
                <a:ea typeface="楷体" panose="02010609060101010101" pitchFamily="49" charset="-122"/>
                <a:sym typeface="汉仪君黑-45简" panose="020B0604020202020204" pitchFamily="34" charset="-122"/>
              </a:rPr>
              <a:t>1995</a:t>
            </a:r>
            <a:r>
              <a:rPr lang="zh-CN" altLang="en-US" sz="2000" kern="0" dirty="0">
                <a:latin typeface="楷体" panose="02010609060101010101" pitchFamily="49" charset="-122"/>
                <a:ea typeface="楷体" panose="02010609060101010101" pitchFamily="49" charset="-122"/>
                <a:sym typeface="汉仪君黑-45简" panose="020B0604020202020204" pitchFamily="34" charset="-122"/>
              </a:rPr>
              <a:t>年</a:t>
            </a:r>
            <a:r>
              <a:rPr lang="en-US" altLang="zh-CN" sz="2000" kern="0" dirty="0">
                <a:latin typeface="楷体" panose="02010609060101010101" pitchFamily="49" charset="-122"/>
                <a:ea typeface="楷体" panose="02010609060101010101" pitchFamily="49" charset="-122"/>
                <a:sym typeface="汉仪君黑-45简" panose="020B0604020202020204" pitchFamily="34" charset="-122"/>
              </a:rPr>
              <a:t>11</a:t>
            </a:r>
            <a:r>
              <a:rPr lang="zh-CN" altLang="en-US" sz="2000" kern="0" dirty="0">
                <a:latin typeface="楷体" panose="02010609060101010101" pitchFamily="49" charset="-122"/>
                <a:ea typeface="楷体" panose="02010609060101010101" pitchFamily="49" charset="-122"/>
                <a:sym typeface="汉仪君黑-45简" panose="020B0604020202020204" pitchFamily="34" charset="-122"/>
              </a:rPr>
              <a:t>月</a:t>
            </a:r>
            <a:r>
              <a:rPr lang="en-US" altLang="zh-CN" sz="2000" kern="0" dirty="0">
                <a:latin typeface="楷体" panose="02010609060101010101" pitchFamily="49" charset="-122"/>
                <a:ea typeface="楷体" panose="02010609060101010101" pitchFamily="49" charset="-122"/>
                <a:sym typeface="汉仪君黑-45简" panose="020B0604020202020204" pitchFamily="34" charset="-122"/>
              </a:rPr>
              <a:t>8</a:t>
            </a:r>
            <a:r>
              <a:rPr lang="zh-CN" altLang="en-US" sz="2000" kern="0" dirty="0">
                <a:latin typeface="楷体" panose="02010609060101010101" pitchFamily="49" charset="-122"/>
                <a:ea typeface="楷体" panose="02010609060101010101" pitchFamily="49" charset="-122"/>
                <a:sym typeface="汉仪君黑-45简" panose="020B0604020202020204" pitchFamily="34" charset="-122"/>
              </a:rPr>
              <a:t>日，江泽民在北京视察工作时提出：根据当前干部队伍的状况和存在的问题，在对干部进行教育当中，要强调讲学习、讲政治、讲正气。</a:t>
            </a:r>
            <a:endParaRPr lang="zh-CN" altLang="en-US" sz="2000" kern="0" dirty="0">
              <a:latin typeface="楷体" panose="02010609060101010101" pitchFamily="49" charset="-122"/>
              <a:ea typeface="楷体" panose="02010609060101010101" pitchFamily="49" charset="-122"/>
              <a:sym typeface="汉仪君黑-45简" panose="020B0604020202020204" pitchFamily="34" charset="-122"/>
            </a:endParaRPr>
          </a:p>
          <a:p>
            <a:pPr algn="l">
              <a:lnSpc>
                <a:spcPct val="150000"/>
              </a:lnSpc>
            </a:pPr>
            <a:r>
              <a:rPr lang="zh-CN" altLang="en-US" sz="2000" kern="0" dirty="0">
                <a:latin typeface="楷体" panose="02010609060101010101" pitchFamily="49" charset="-122"/>
                <a:ea typeface="楷体" panose="02010609060101010101" pitchFamily="49" charset="-122"/>
                <a:sym typeface="汉仪君黑-45简" panose="020B0604020202020204" pitchFamily="34" charset="-122"/>
              </a:rPr>
              <a:t>   党的十六大报告提出：必须毫不放松的加强和改善党的领导，全面推进党的建设新的伟大工程。</a:t>
            </a:r>
            <a:endParaRPr lang="zh-CN" altLang="en-US" sz="2000" kern="0" dirty="0">
              <a:latin typeface="楷体" panose="02010609060101010101" pitchFamily="49" charset="-122"/>
              <a:ea typeface="楷体" panose="02010609060101010101" pitchFamily="49" charset="-122"/>
              <a:sym typeface="汉仪君黑-45简" panose="020B0604020202020204" pitchFamily="34" charset="-122"/>
            </a:endParaRPr>
          </a:p>
        </p:txBody>
      </p:sp>
      <p:grpSp>
        <p:nvGrpSpPr>
          <p:cNvPr id="19" name="组合 18"/>
          <p:cNvGrpSpPr/>
          <p:nvPr/>
        </p:nvGrpSpPr>
        <p:grpSpPr>
          <a:xfrm>
            <a:off x="7384656" y="1375729"/>
            <a:ext cx="4363721" cy="5142865"/>
            <a:chOff x="443714" y="1375729"/>
            <a:chExt cx="3163744" cy="5142865"/>
          </a:xfrm>
        </p:grpSpPr>
        <p:sp>
          <p:nvSpPr>
            <p:cNvPr id="20" name="矩形 19"/>
            <p:cNvSpPr/>
            <p:nvPr/>
          </p:nvSpPr>
          <p:spPr>
            <a:xfrm>
              <a:off x="443714" y="1375729"/>
              <a:ext cx="3163743" cy="51428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21" name="文本框 20"/>
            <p:cNvSpPr txBox="1"/>
            <p:nvPr/>
          </p:nvSpPr>
          <p:spPr>
            <a:xfrm>
              <a:off x="618199" y="1685609"/>
              <a:ext cx="2989259" cy="3616960"/>
            </a:xfrm>
            <a:prstGeom prst="rect">
              <a:avLst/>
            </a:prstGeom>
            <a:noFill/>
          </p:spPr>
          <p:txBody>
            <a:bodyPr wrap="square" rtlCol="0">
              <a:noAutofit/>
            </a:bodyPr>
            <a:lstStyle/>
            <a:p>
              <a:pPr algn="l">
                <a:lnSpc>
                  <a:spcPct val="150000"/>
                </a:lnSpc>
              </a:pPr>
              <a:r>
                <a:rPr lang="zh-CN" altLang="en-US" sz="16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  </a:t>
              </a:r>
              <a:r>
                <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  </a:t>
              </a:r>
              <a:r>
                <a:rPr lang="en-US" altLang="zh-CN"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2016</a:t>
              </a:r>
              <a:r>
                <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年</a:t>
              </a:r>
              <a:r>
                <a:rPr lang="en-US" altLang="zh-CN"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10</a:t>
              </a:r>
              <a:r>
                <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月，习近平在全国国有企业党的建设工作会议上发表重要讲话：</a:t>
              </a:r>
              <a:endPar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a:p>
              <a:pPr algn="l">
                <a:lnSpc>
                  <a:spcPct val="150000"/>
                </a:lnSpc>
              </a:pPr>
              <a:r>
                <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   国有企业是承担经济、社会、政治职能的特殊组织。国企党建不仅是党的建设的重要组成部分，也始终是国有企业独特的政治资源，是企业核心竞争力的有机组成部分，在促进企业改革，推进企业发展，维护企业稳定，加强企业思想政治工作和精神文明建设中发挥重要作用。</a:t>
              </a:r>
              <a:endParaRPr lang="zh-CN" altLang="en-US"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188391" y="869217"/>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sz="4000">
                <a:latin typeface="汉仪粗宋简" panose="02010600000101010101" charset="-122"/>
                <a:ea typeface="汉仪粗宋简" panose="02010600000101010101" charset="-122"/>
                <a:cs typeface="汉仪旗黑-55简" panose="00020600040101010101" charset="-128"/>
                <a:sym typeface="+mn-ea"/>
              </a:rPr>
              <a:t>肆</a:t>
            </a:r>
            <a:endParaRPr lang="zh-CN" sz="400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410901" y="1953162"/>
            <a:ext cx="8197850" cy="19380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基层党建工作在企业生产经营融合情况</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6509826" y="3807362"/>
            <a:ext cx="2628900"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5" name="文本框 4"/>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rPr>
              <a:t>part four</a:t>
            </a:r>
            <a:endPar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650681" y="2208432"/>
            <a:ext cx="1482090" cy="734060"/>
          </a:xfrm>
          <a:prstGeom prst="rect">
            <a:avLst/>
          </a:prstGeom>
        </p:spPr>
      </p:pic>
      <p:sp>
        <p:nvSpPr>
          <p:cNvPr id="7" name="文本框 6"/>
          <p:cNvSpPr txBox="1"/>
          <p:nvPr/>
        </p:nvSpPr>
        <p:spPr>
          <a:xfrm>
            <a:off x="492760" y="4419600"/>
            <a:ext cx="11206480" cy="1179195"/>
          </a:xfrm>
          <a:prstGeom prst="rect">
            <a:avLst/>
          </a:prstGeom>
          <a:noFill/>
        </p:spPr>
        <p:txBody>
          <a:bodyPr wrap="square" rtlCol="0" anchor="t">
            <a:noAutofit/>
          </a:bodyPr>
          <a:lstStyle/>
          <a:p>
            <a:pPr algn="l" fontAlgn="auto">
              <a:lnSpc>
                <a:spcPct val="140000"/>
              </a:lnSpc>
              <a:buClrTx/>
              <a:buSzTx/>
              <a:buFontTx/>
            </a:pPr>
            <a:r>
              <a:rPr lang="zh-CN" altLang="en-US" dirty="0">
                <a:latin typeface="楷体" panose="02010609060101010101" pitchFamily="49" charset="-122"/>
                <a:ea typeface="楷体" panose="02010609060101010101" pitchFamily="49" charset="-122"/>
                <a:cs typeface="微软雅黑" panose="020B0503020204020204" charset="-122"/>
              </a:rPr>
              <a:t>党建工作与企业发展相辅相成，党建工作的开展能够为企业的发展提供正确的方向和强大的动力。</a:t>
            </a:r>
            <a:endParaRPr lang="zh-CN" altLang="en-US" kern="0" dirty="0">
              <a:ln>
                <a:noFill/>
                <a:prstDash val="sysDot"/>
              </a:ln>
              <a:latin typeface="楷体" panose="02010609060101010101" pitchFamily="49" charset="-122"/>
              <a:ea typeface="楷体" panose="02010609060101010101" pitchFamily="49" charset="-122"/>
              <a:cs typeface="微软雅黑" panose="020B0503020204020204" charset="-122"/>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rPr>
              <a:t>政治建设上融合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endParaRPr>
          </a:p>
        </p:txBody>
      </p:sp>
      <p:grpSp>
        <p:nvGrpSpPr>
          <p:cNvPr id="2" name="组合 1"/>
          <p:cNvGrpSpPr/>
          <p:nvPr/>
        </p:nvGrpSpPr>
        <p:grpSpPr>
          <a:xfrm>
            <a:off x="419735" y="278765"/>
            <a:ext cx="876935" cy="923290"/>
            <a:chOff x="661" y="439"/>
            <a:chExt cx="1381" cy="1454"/>
          </a:xfrm>
        </p:grpSpPr>
        <p:sp>
          <p:nvSpPr>
            <p:cNvPr id="3" name="文本框 2"/>
            <p:cNvSpPr txBox="1"/>
            <p:nvPr/>
          </p:nvSpPr>
          <p:spPr>
            <a:xfrm>
              <a:off x="661" y="439"/>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661" y="439"/>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cxnSp>
        <p:nvCxnSpPr>
          <p:cNvPr id="36" name="直接连接符 35"/>
          <p:cNvCxnSpPr/>
          <p:nvPr/>
        </p:nvCxnSpPr>
        <p:spPr>
          <a:xfrm>
            <a:off x="692150" y="1985010"/>
            <a:ext cx="0" cy="1379220"/>
          </a:xfrm>
          <a:prstGeom prst="line">
            <a:avLst/>
          </a:prstGeom>
          <a:ln w="19050">
            <a:solidFill>
              <a:srgbClr val="E2BC95">
                <a:alpha val="20000"/>
              </a:srgb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rot="0">
            <a:off x="691515" y="2479675"/>
            <a:ext cx="7503160" cy="4225925"/>
            <a:chOff x="464485" y="2817393"/>
            <a:chExt cx="7503403" cy="4660147"/>
          </a:xfrm>
        </p:grpSpPr>
        <p:sp>
          <p:nvSpPr>
            <p:cNvPr id="24" name="不规则图形-7"/>
            <p:cNvSpPr>
              <a:spLocks noChangeArrowheads="1"/>
            </p:cNvSpPr>
            <p:nvPr>
              <p:custDataLst>
                <p:tags r:id="rId1"/>
              </p:custDataLst>
            </p:nvPr>
          </p:nvSpPr>
          <p:spPr bwMode="auto">
            <a:xfrm>
              <a:off x="464485" y="2936435"/>
              <a:ext cx="7396084" cy="4541105"/>
            </a:xfrm>
            <a:prstGeom prst="rect">
              <a:avLst/>
            </a:prstGeom>
            <a:noFill/>
            <a:ln w="9525">
              <a:solidFill>
                <a:srgbClr val="B8B8B8"/>
              </a:solidFill>
              <a:miter lim="800000"/>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Medium" panose="020B0600000000000000" pitchFamily="34" charset="-122"/>
                <a:ea typeface="思源黑体 CN Medium" panose="020B0600000000000000" pitchFamily="34" charset="-122"/>
              </a:endParaRPr>
            </a:p>
          </p:txBody>
        </p:sp>
        <p:sp>
          <p:nvSpPr>
            <p:cNvPr id="25" name="不规则图形-10"/>
            <p:cNvSpPr/>
            <p:nvPr>
              <p:custDataLst>
                <p:tags r:id="rId2"/>
              </p:custDataLst>
            </p:nvPr>
          </p:nvSpPr>
          <p:spPr bwMode="auto">
            <a:xfrm flipH="1" flipV="1">
              <a:off x="7281117" y="6788708"/>
              <a:ext cx="686771"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Medium" panose="020B0600000000000000" pitchFamily="34" charset="-122"/>
                <a:ea typeface="思源黑体 CN Medium" panose="020B0600000000000000" pitchFamily="34" charset="-122"/>
              </a:endParaRPr>
            </a:p>
          </p:txBody>
        </p:sp>
        <p:sp>
          <p:nvSpPr>
            <p:cNvPr id="26" name="不规则图形-9"/>
            <p:cNvSpPr/>
            <p:nvPr>
              <p:custDataLst>
                <p:tags r:id="rId3"/>
              </p:custDataLst>
            </p:nvPr>
          </p:nvSpPr>
          <p:spPr bwMode="auto">
            <a:xfrm>
              <a:off x="616890" y="2817393"/>
              <a:ext cx="686769" cy="688832"/>
            </a:xfrm>
            <a:custGeom>
              <a:avLst/>
              <a:gdLst>
                <a:gd name="T0" fmla="*/ 0 w 1446"/>
                <a:gd name="T1" fmla="*/ 0 h 1446"/>
                <a:gd name="T2" fmla="*/ 2147483647 w 1446"/>
                <a:gd name="T3" fmla="*/ 0 h 1446"/>
                <a:gd name="T4" fmla="*/ 2147483647 w 1446"/>
                <a:gd name="T5" fmla="*/ 2147483647 h 1446"/>
                <a:gd name="T6" fmla="*/ 2147483647 w 1446"/>
                <a:gd name="T7" fmla="*/ 2147483647 h 1446"/>
                <a:gd name="T8" fmla="*/ 2147483647 w 1446"/>
                <a:gd name="T9" fmla="*/ 2147483647 h 1446"/>
                <a:gd name="T10" fmla="*/ 0 w 1446"/>
                <a:gd name="T11" fmla="*/ 2147483647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00000"/>
            </a:solidFill>
            <a:ln>
              <a:noFill/>
            </a:ln>
          </p:spPr>
          <p:txBody>
            <a:bodyPr/>
            <a:lstStyle/>
            <a:p>
              <a:pPr marL="0" marR="0" lvl="0" indent="0" algn="l" defTabSz="1188085" rtl="0" eaLnBrk="1" fontAlgn="auto" latinLnBrk="0" hangingPunct="1">
                <a:lnSpc>
                  <a:spcPct val="100000"/>
                </a:lnSpc>
                <a:spcBef>
                  <a:spcPts val="0"/>
                </a:spcBef>
                <a:spcAft>
                  <a:spcPts val="0"/>
                </a:spcAft>
                <a:buClrTx/>
                <a:buSzTx/>
                <a:buFontTx/>
                <a:buNone/>
                <a:defRPr/>
              </a:pPr>
              <a:endParaRPr kumimoji="0" lang="zh-CN" altLang="en-US" sz="2340" u="none" strike="noStrike" kern="0" cap="none" spc="0" normalizeH="0" baseline="0" noProof="0">
                <a:ln>
                  <a:noFill/>
                </a:ln>
                <a:solidFill>
                  <a:sysClr val="windowText" lastClr="000000"/>
                </a:solidFill>
                <a:effectLst/>
                <a:uLnTx/>
                <a:uFillTx/>
                <a:latin typeface="思源黑体 CN Medium" panose="020B0600000000000000" pitchFamily="34" charset="-122"/>
                <a:ea typeface="思源黑体 CN Medium" panose="020B0600000000000000" pitchFamily="34" charset="-122"/>
              </a:endParaRPr>
            </a:p>
          </p:txBody>
        </p:sp>
      </p:grpSp>
      <p:sp>
        <p:nvSpPr>
          <p:cNvPr id="20" name="矩形 19"/>
          <p:cNvSpPr/>
          <p:nvPr/>
        </p:nvSpPr>
        <p:spPr>
          <a:xfrm>
            <a:off x="1503045" y="1861820"/>
            <a:ext cx="6765290" cy="476250"/>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C01E21"/>
              </a:solidFill>
              <a:effectLst/>
              <a:uLnTx/>
              <a:uFillTx/>
              <a:latin typeface="思源黑体 CN Medium" panose="020B0600000000000000" pitchFamily="34" charset="-122"/>
              <a:ea typeface="思源黑体 CN Medium" panose="020B0600000000000000" pitchFamily="34" charset="-122"/>
            </a:endParaRPr>
          </a:p>
        </p:txBody>
      </p:sp>
      <p:sp>
        <p:nvSpPr>
          <p:cNvPr id="21" name="椭圆 9"/>
          <p:cNvSpPr>
            <a:spLocks noChangeArrowheads="1"/>
          </p:cNvSpPr>
          <p:nvPr/>
        </p:nvSpPr>
        <p:spPr bwMode="auto">
          <a:xfrm>
            <a:off x="930275" y="1689100"/>
            <a:ext cx="788670" cy="790575"/>
          </a:xfrm>
          <a:prstGeom prst="ellipse">
            <a:avLst/>
          </a:prstGeom>
          <a:solidFill>
            <a:srgbClr val="C0000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defRPr>
            </a:lvl1pPr>
            <a:lvl2pPr marL="742950" indent="-285750">
              <a:lnSpc>
                <a:spcPct val="90000"/>
              </a:lnSpc>
              <a:spcBef>
                <a:spcPts val="500"/>
              </a:spcBef>
              <a:buFont typeface="Arial" panose="020B0604020202020204" pitchFamily="34" charset="0"/>
              <a:buChar char="•"/>
              <a:defRPr sz="2400">
                <a:solidFill>
                  <a:schemeClr val="tx1"/>
                </a:solidFill>
              </a:defRPr>
            </a:lvl2pPr>
            <a:lvl3pPr marL="1143000" indent="-228600">
              <a:lnSpc>
                <a:spcPct val="90000"/>
              </a:lnSpc>
              <a:spcBef>
                <a:spcPts val="500"/>
              </a:spcBef>
              <a:buFont typeface="Arial" panose="020B0604020202020204" pitchFamily="34" charset="0"/>
              <a:buChar char="•"/>
              <a:defRPr sz="2000">
                <a:solidFill>
                  <a:schemeClr val="tx1"/>
                </a:solidFill>
              </a:defRPr>
            </a:lvl3pPr>
            <a:lvl4pPr marL="1600200" indent="-228600">
              <a:lnSpc>
                <a:spcPct val="90000"/>
              </a:lnSpc>
              <a:spcBef>
                <a:spcPts val="500"/>
              </a:spcBef>
              <a:buFont typeface="Arial" panose="020B0604020202020204" pitchFamily="34" charset="0"/>
              <a:buChar char="•"/>
              <a:defRPr>
                <a:solidFill>
                  <a:schemeClr val="tx1"/>
                </a:solidFill>
              </a:defRPr>
            </a:lvl4pPr>
            <a:lvl5pPr marL="2057400" indent="-228600">
              <a:lnSpc>
                <a:spcPct val="90000"/>
              </a:lnSpc>
              <a:spcBef>
                <a:spcPts val="500"/>
              </a:spcBef>
              <a:buFont typeface="Arial" panose="020B0604020202020204" pitchFamily="34" charset="0"/>
              <a:buChar char="•"/>
              <a:defRPr>
                <a:solidFill>
                  <a:schemeClr val="tx1"/>
                </a:solidFill>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350" b="0" i="0" u="none" strike="noStrike" kern="0" cap="none" spc="0" normalizeH="0" baseline="0" noProof="0">
              <a:ln>
                <a:noFill/>
              </a:ln>
              <a:solidFill>
                <a:srgbClr val="5F5F5F"/>
              </a:solidFill>
              <a:effectLst/>
              <a:uLnTx/>
              <a:uFillTx/>
              <a:latin typeface="思源黑体 CN Medium" panose="020B0600000000000000" pitchFamily="34" charset="-122"/>
              <a:ea typeface="思源黑体 CN Medium" panose="020B0600000000000000" pitchFamily="34" charset="-122"/>
            </a:endParaRPr>
          </a:p>
        </p:txBody>
      </p:sp>
      <p:sp>
        <p:nvSpPr>
          <p:cNvPr id="10" name="星形: 五角 21"/>
          <p:cNvSpPr/>
          <p:nvPr/>
        </p:nvSpPr>
        <p:spPr>
          <a:xfrm>
            <a:off x="1118870" y="1859280"/>
            <a:ext cx="411480" cy="411480"/>
          </a:xfrm>
          <a:prstGeom prst="star5">
            <a:avLst>
              <a:gd name="adj" fmla="val 23649"/>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16" name="文本框 15"/>
          <p:cNvSpPr txBox="1"/>
          <p:nvPr/>
        </p:nvSpPr>
        <p:spPr>
          <a:xfrm>
            <a:off x="1268730" y="2928620"/>
            <a:ext cx="6048375" cy="3442335"/>
          </a:xfrm>
          <a:prstGeom prst="rect">
            <a:avLst/>
          </a:prstGeom>
          <a:noFill/>
        </p:spPr>
        <p:txBody>
          <a:bodyPr wrap="square">
            <a:noAutofit/>
          </a:bodyPr>
          <a:lstStyle/>
          <a:p>
            <a:pPr algn="just">
              <a:lnSpc>
                <a:spcPct val="150000"/>
              </a:lnSpc>
            </a:pPr>
            <a:r>
              <a:rPr lang="en-US" altLang="zh-CN" sz="2400" dirty="0">
                <a:solidFill>
                  <a:schemeClr val="tx2"/>
                </a:solidFill>
                <a:latin typeface="楷体" panose="02010609060101010101" pitchFamily="49" charset="-122"/>
                <a:ea typeface="楷体" panose="02010609060101010101" pitchFamily="49" charset="-122"/>
              </a:rPr>
              <a:t>    </a:t>
            </a:r>
            <a:r>
              <a:rPr lang="zh-CN" altLang="en-US" sz="2400" dirty="0">
                <a:solidFill>
                  <a:schemeClr val="tx2"/>
                </a:solidFill>
                <a:latin typeface="楷体" panose="02010609060101010101" pitchFamily="49" charset="-122"/>
                <a:ea typeface="楷体" panose="02010609060101010101" pitchFamily="49" charset="-122"/>
              </a:rPr>
              <a:t>2024年，在落实洋钒公司年度党建工作计划中，各支部开展了党员“三先”制度，即党中央和上级党委的重大部署，重要决策让党员先知道、让党员先讨论学习、让党员先行动，带动和影响广大一线员工和群众，实现党组织与企业中心工作深度融合。</a:t>
            </a:r>
            <a:endParaRPr lang="zh-CN" altLang="en-US" sz="2400" dirty="0">
              <a:solidFill>
                <a:schemeClr val="tx2"/>
              </a:solidFill>
              <a:latin typeface="楷体" panose="02010609060101010101" pitchFamily="49" charset="-122"/>
              <a:ea typeface="楷体" panose="02010609060101010101" pitchFamily="49" charset="-122"/>
            </a:endParaRPr>
          </a:p>
        </p:txBody>
      </p:sp>
      <p:sp>
        <p:nvSpPr>
          <p:cNvPr id="11" name="矩形 10"/>
          <p:cNvSpPr/>
          <p:nvPr/>
        </p:nvSpPr>
        <p:spPr>
          <a:xfrm>
            <a:off x="8430260" y="1965960"/>
            <a:ext cx="2831465" cy="39008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pic>
        <p:nvPicPr>
          <p:cNvPr id="30" name="图片 29" descr="建筑的摆设布局&#10;&#10;中度可信度描述已自动生成"/>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36843" t="407" r="16052" b="2243"/>
          <a:stretch>
            <a:fillRect/>
          </a:stretch>
        </p:blipFill>
        <p:spPr>
          <a:xfrm flipH="1">
            <a:off x="8354695" y="1470025"/>
            <a:ext cx="3830320" cy="5236210"/>
          </a:xfrm>
          <a:custGeom>
            <a:avLst/>
            <a:gdLst>
              <a:gd name="connsiteX0" fmla="*/ 2831572 w 2831572"/>
              <a:gd name="connsiteY0" fmla="*/ 0 h 3901185"/>
              <a:gd name="connsiteX1" fmla="*/ 0 w 2831572"/>
              <a:gd name="connsiteY1" fmla="*/ 0 h 3901185"/>
              <a:gd name="connsiteX2" fmla="*/ 0 w 2831572"/>
              <a:gd name="connsiteY2" fmla="*/ 3901185 h 3901185"/>
              <a:gd name="connsiteX3" fmla="*/ 2831572 w 2831572"/>
              <a:gd name="connsiteY3" fmla="*/ 3901185 h 3901185"/>
            </a:gdLst>
            <a:ahLst/>
            <a:cxnLst>
              <a:cxn ang="0">
                <a:pos x="connsiteX0" y="connsiteY0"/>
              </a:cxn>
              <a:cxn ang="0">
                <a:pos x="connsiteX1" y="connsiteY1"/>
              </a:cxn>
              <a:cxn ang="0">
                <a:pos x="connsiteX2" y="connsiteY2"/>
              </a:cxn>
              <a:cxn ang="0">
                <a:pos x="connsiteX3" y="connsiteY3"/>
              </a:cxn>
            </a:cxnLst>
            <a:rect l="l" t="t" r="r" b="b"/>
            <a:pathLst>
              <a:path w="2831572" h="3901185">
                <a:moveTo>
                  <a:pt x="2831572" y="0"/>
                </a:moveTo>
                <a:lnTo>
                  <a:pt x="0" y="0"/>
                </a:lnTo>
                <a:lnTo>
                  <a:pt x="0" y="3901185"/>
                </a:lnTo>
                <a:lnTo>
                  <a:pt x="2831572" y="3901185"/>
                </a:lnTo>
                <a:close/>
              </a:path>
            </a:pathLst>
          </a:custGeom>
        </p:spPr>
      </p:pic>
      <p:sp>
        <p:nvSpPr>
          <p:cNvPr id="5" name="文本框 4"/>
          <p:cNvSpPr txBox="1"/>
          <p:nvPr/>
        </p:nvSpPr>
        <p:spPr>
          <a:xfrm>
            <a:off x="2016125" y="1942465"/>
            <a:ext cx="4064000" cy="395605"/>
          </a:xfrm>
          <a:prstGeom prst="rect">
            <a:avLst/>
          </a:prstGeom>
          <a:noFill/>
        </p:spPr>
        <p:txBody>
          <a:bodyPr wrap="square" rtlCol="0">
            <a:noAutofit/>
          </a:bodyPr>
          <a:p>
            <a:r>
              <a:rPr lang="zh-CN" altLang="en-US" dirty="0">
                <a:solidFill>
                  <a:schemeClr val="bg1"/>
                </a:solidFill>
                <a:latin typeface="微软雅黑" panose="020B0503020204020204" charset="-122"/>
                <a:ea typeface="微软雅黑" panose="020B0503020204020204" charset="-122"/>
                <a:cs typeface="微软雅黑" panose="020B0503020204020204" charset="-122"/>
                <a:sym typeface="+mn-ea"/>
              </a:rPr>
              <a:t>开展了党员“三先”制度</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座谈会式融合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02</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7" name="文本框 16"/>
          <p:cNvSpPr txBox="1"/>
          <p:nvPr/>
        </p:nvSpPr>
        <p:spPr>
          <a:xfrm>
            <a:off x="7071995" y="6049645"/>
            <a:ext cx="4247515" cy="598170"/>
          </a:xfrm>
          <a:prstGeom prst="rect">
            <a:avLst/>
          </a:prstGeom>
          <a:noFill/>
        </p:spPr>
        <p:txBody>
          <a:bodyPr wrap="square" rtlCol="0" anchor="t">
            <a:noAutofit/>
          </a:bodyPr>
          <a:lstStyle/>
          <a:p>
            <a:pPr algn="l" fontAlgn="auto">
              <a:lnSpc>
                <a:spcPct val="140000"/>
              </a:lnSpc>
              <a:buClrTx/>
              <a:buSzTx/>
              <a:buFontTx/>
            </a:pPr>
            <a:r>
              <a:rPr lang="zh-CN" altLang="en-US"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党群座谈解困惑</a:t>
            </a:r>
            <a:r>
              <a:rPr lang="en-US" altLang="zh-CN"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  增进支持提效率</a:t>
            </a:r>
            <a:endParaRPr lang="en-US" altLang="zh-CN"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15" name="矩形 14"/>
          <p:cNvSpPr/>
          <p:nvPr/>
        </p:nvSpPr>
        <p:spPr>
          <a:xfrm>
            <a:off x="6706870" y="1445260"/>
            <a:ext cx="4885055" cy="3242310"/>
          </a:xfrm>
          <a:prstGeom prst="rect">
            <a:avLst/>
          </a:prstGeom>
          <a:solidFill>
            <a:schemeClr val="accent2"/>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06870" y="1616075"/>
            <a:ext cx="4767580" cy="4196080"/>
          </a:xfrm>
          <a:prstGeom prst="rect">
            <a:avLst/>
          </a:prstGeom>
        </p:spPr>
      </p:pic>
      <p:sp>
        <p:nvSpPr>
          <p:cNvPr id="2" name="文本框 1"/>
          <p:cNvSpPr txBox="1"/>
          <p:nvPr/>
        </p:nvSpPr>
        <p:spPr>
          <a:xfrm>
            <a:off x="493395" y="2204720"/>
            <a:ext cx="6096000" cy="3306445"/>
          </a:xfrm>
          <a:prstGeom prst="rect">
            <a:avLst/>
          </a:prstGeom>
          <a:noFill/>
        </p:spPr>
        <p:txBody>
          <a:bodyPr wrap="square" rtlCol="0" anchor="t">
            <a:noAutofit/>
          </a:bodyPr>
          <a:p>
            <a:pPr algn="l" fontAlgn="auto">
              <a:lnSpc>
                <a:spcPct val="140000"/>
              </a:lnSpc>
              <a:buClrTx/>
              <a:buSzTx/>
              <a:buFontTx/>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sym typeface="+mn-ea"/>
              </a:rPr>
              <a:t>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sym typeface="+mn-ea"/>
              </a:rPr>
              <a:t>利用＂三会一课＂、主题党日、民主评议、组织生活会等，会中与党员、会后与普通群众谈心谈话。围绕上级党委重大决策部署及基层生产、生活、服务、帮扶、维稳等听取党员群众不同意见，及时反馈上级党委，逐条化解和解决党员群众关心的实际问题。</a:t>
            </a:r>
            <a:endPar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46" name="矩形 45"/>
          <p:cNvSpPr/>
          <p:nvPr>
            <p:custDataLst>
              <p:tags r:id="rId2"/>
            </p:custDataLst>
          </p:nvPr>
        </p:nvSpPr>
        <p:spPr>
          <a:xfrm>
            <a:off x="6818630" y="5932170"/>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7482490"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竖持人才兴企，技能队伍教肓培养上融合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03</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7" name="文本框 16"/>
          <p:cNvSpPr txBox="1"/>
          <p:nvPr/>
        </p:nvSpPr>
        <p:spPr>
          <a:xfrm>
            <a:off x="542925" y="1880870"/>
            <a:ext cx="4638040" cy="3380105"/>
          </a:xfrm>
          <a:prstGeom prst="rect">
            <a:avLst/>
          </a:prstGeom>
          <a:noFill/>
        </p:spPr>
        <p:txBody>
          <a:bodyPr wrap="square" rtlCol="0" anchor="t">
            <a:noAutofit/>
          </a:bodyPr>
          <a:lstStyle/>
          <a:p>
            <a:pPr algn="just" fontAlgn="auto">
              <a:lnSpc>
                <a:spcPct val="140000"/>
              </a:lnSpc>
              <a:buClrTx/>
              <a:buSzTx/>
              <a:buFontTx/>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rPr>
              <a:t>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rPr>
              <a:t>发扬传、帮、带的优良传统，搭建公司人才发展的优良平台，在生产车间开展“党员师带徒”活动，成效显著，而且，在这些党员的影响下，前后有9名学徒工递交入党申请书。</a:t>
            </a:r>
            <a:endPar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endParaRPr>
          </a:p>
        </p:txBody>
      </p:sp>
      <p:sp>
        <p:nvSpPr>
          <p:cNvPr id="15" name="矩形 14"/>
          <p:cNvSpPr/>
          <p:nvPr/>
        </p:nvSpPr>
        <p:spPr>
          <a:xfrm>
            <a:off x="6757670" y="1445260"/>
            <a:ext cx="4885055" cy="3242310"/>
          </a:xfrm>
          <a:prstGeom prst="rect">
            <a:avLst/>
          </a:prstGeom>
          <a:solidFill>
            <a:schemeClr val="accent2"/>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pic>
        <p:nvPicPr>
          <p:cNvPr id="1026" name="图片 7" descr="e6748da9bb63b7035bd168192db42a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42635" y="1596390"/>
            <a:ext cx="5660390" cy="3949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本框 1"/>
          <p:cNvSpPr txBox="1"/>
          <p:nvPr/>
        </p:nvSpPr>
        <p:spPr>
          <a:xfrm>
            <a:off x="6228715" y="5932170"/>
            <a:ext cx="4247515"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师傅现场传帮带  优良传统代代传</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2"/>
            </p:custDataLst>
          </p:nvPr>
        </p:nvSpPr>
        <p:spPr>
          <a:xfrm>
            <a:off x="5975350" y="5814695"/>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7482490"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党员在攻坚克难建功创先争优融合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04</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7" name="文本框 16"/>
          <p:cNvSpPr txBox="1"/>
          <p:nvPr/>
        </p:nvSpPr>
        <p:spPr>
          <a:xfrm>
            <a:off x="6520815" y="1831340"/>
            <a:ext cx="5027930" cy="2792730"/>
          </a:xfrm>
          <a:prstGeom prst="rect">
            <a:avLst/>
          </a:prstGeom>
          <a:noFill/>
        </p:spPr>
        <p:txBody>
          <a:bodyPr wrap="square" rtlCol="0" anchor="t">
            <a:noAutofit/>
          </a:bodyPr>
          <a:lstStyle/>
          <a:p>
            <a:pPr algn="just" fontAlgn="auto">
              <a:lnSpc>
                <a:spcPct val="140000"/>
              </a:lnSpc>
              <a:buClrTx/>
              <a:buSzTx/>
              <a:buFontTx/>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rPr>
              <a:t>   攻坚克难，有困难有危险党员先上是基层党组织和共产党员保持先进性的必备品质，是干事创业的应有作风，能够进一步激发广大党员干部群众工作的的积极性、创造性。</a:t>
            </a:r>
            <a:endPar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charset="-122"/>
            </a:endParaRPr>
          </a:p>
        </p:txBody>
      </p:sp>
      <p:sp>
        <p:nvSpPr>
          <p:cNvPr id="6" name="矩形 5"/>
          <p:cNvSpPr/>
          <p:nvPr/>
        </p:nvSpPr>
        <p:spPr>
          <a:xfrm>
            <a:off x="512445" y="1096645"/>
            <a:ext cx="5399405" cy="4116070"/>
          </a:xfrm>
          <a:prstGeom prst="rect">
            <a:avLst/>
          </a:prstGeom>
          <a:solidFill>
            <a:schemeClr val="accent2"/>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Medium" panose="020B0600000000000000" pitchFamily="34" charset="-122"/>
              <a:ea typeface="思源黑体 CN Medium" panose="020B0600000000000000" pitchFamily="34" charset="-122"/>
            </a:endParaRPr>
          </a:p>
        </p:txBody>
      </p:sp>
      <p:pic>
        <p:nvPicPr>
          <p:cNvPr id="2055" name="图片 26" descr="d82d24f9e68420cbc3bee9dae32cc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445" y="3599180"/>
            <a:ext cx="5242560" cy="273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33" descr="C:/Users/lenovo/AppData/Local/Temp/picturecompress_20220112201950/output_1.jpgoutput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45" y="1242695"/>
            <a:ext cx="5241925" cy="227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本框 1"/>
          <p:cNvSpPr txBox="1"/>
          <p:nvPr/>
        </p:nvSpPr>
        <p:spPr>
          <a:xfrm>
            <a:off x="6911340" y="5506720"/>
            <a:ext cx="4247515" cy="885825"/>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脚踏吊篮头顶天   迎风沐雨三十天      党员涉险身不惧   模范带头展形象</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3"/>
            </p:custDataLst>
          </p:nvPr>
        </p:nvSpPr>
        <p:spPr>
          <a:xfrm>
            <a:off x="6657975" y="5618480"/>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9821364"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党员为骨干开展的“揭榜挂帅”“赛马”活动与技改项目的融合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05</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grpSp>
        <p:nvGrpSpPr>
          <p:cNvPr id="10" name="组合 9"/>
          <p:cNvGrpSpPr/>
          <p:nvPr/>
        </p:nvGrpSpPr>
        <p:grpSpPr>
          <a:xfrm>
            <a:off x="1213485" y="1477645"/>
            <a:ext cx="9764395" cy="746125"/>
            <a:chOff x="685165" y="1734074"/>
            <a:chExt cx="3163678" cy="784311"/>
          </a:xfrm>
          <a:effectLst>
            <a:outerShdw blurRad="76200" dir="18900000" sy="23000" kx="-1200000" algn="bl" rotWithShape="0">
              <a:srgbClr val="C00000">
                <a:alpha val="20000"/>
              </a:srgbClr>
            </a:outerShdw>
            <a:reflection blurRad="6350" stA="52000" endA="300" endPos="35000" dir="5400000" sy="-100000" algn="bl" rotWithShape="0"/>
          </a:effectLst>
        </p:grpSpPr>
        <p:sp>
          <p:nvSpPr>
            <p:cNvPr id="8" name="矩形 7"/>
            <p:cNvSpPr/>
            <p:nvPr/>
          </p:nvSpPr>
          <p:spPr>
            <a:xfrm>
              <a:off x="685165" y="1734074"/>
              <a:ext cx="3163678" cy="7843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9" name="文本框 8"/>
            <p:cNvSpPr txBox="1"/>
            <p:nvPr/>
          </p:nvSpPr>
          <p:spPr>
            <a:xfrm>
              <a:off x="736189" y="1734074"/>
              <a:ext cx="2912674" cy="689073"/>
            </a:xfrm>
            <a:prstGeom prst="rect">
              <a:avLst/>
            </a:prstGeom>
            <a:noFill/>
          </p:spPr>
          <p:txBody>
            <a:bodyPr wrap="square" rtlCol="0">
              <a:noAutofit/>
            </a:bodyPr>
            <a:lstStyle/>
            <a:p>
              <a:pPr algn="l">
                <a:lnSpc>
                  <a:spcPct val="150000"/>
                </a:lnSpc>
              </a:pPr>
              <a:r>
                <a:rPr lang="zh-CN" altLang="en-US" sz="24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党建做实了就是生产力，做细了就是凝聚力，做强了就是竞争力。</a:t>
              </a:r>
              <a:endParaRPr lang="zh-CN" altLang="en-US" sz="24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p:txBody>
        </p:sp>
      </p:grpSp>
      <p:pic>
        <p:nvPicPr>
          <p:cNvPr id="3074" name="图片 29" descr="560acde9de4aec0be8c4b1f745900c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5310" y="2401570"/>
            <a:ext cx="5520055" cy="274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742863" name="图片 1073742862" descr="417537fd8058e15ed16c0f8045996ed"/>
          <p:cNvPicPr>
            <a:picLocks noChangeAspect="1"/>
          </p:cNvPicPr>
          <p:nvPr/>
        </p:nvPicPr>
        <p:blipFill>
          <a:blip r:embed="rId2"/>
          <a:stretch>
            <a:fillRect/>
          </a:stretch>
        </p:blipFill>
        <p:spPr>
          <a:xfrm>
            <a:off x="6499860" y="2496820"/>
            <a:ext cx="4818380" cy="2771140"/>
          </a:xfrm>
          <a:prstGeom prst="rect">
            <a:avLst/>
          </a:prstGeom>
          <a:noFill/>
          <a:ln w="9525">
            <a:noFill/>
          </a:ln>
        </p:spPr>
      </p:pic>
      <p:grpSp>
        <p:nvGrpSpPr>
          <p:cNvPr id="16" name="组合 15"/>
          <p:cNvGrpSpPr/>
          <p:nvPr>
            <p:custDataLst>
              <p:tags r:id="rId3"/>
            </p:custDataLst>
          </p:nvPr>
        </p:nvGrpSpPr>
        <p:grpSpPr>
          <a:xfrm>
            <a:off x="575310" y="5537200"/>
            <a:ext cx="4500245" cy="715645"/>
            <a:chOff x="9410" y="9157"/>
            <a:chExt cx="7087" cy="1127"/>
          </a:xfrm>
        </p:grpSpPr>
        <p:sp>
          <p:nvSpPr>
            <p:cNvPr id="12" name="文本框 11"/>
            <p:cNvSpPr txBox="1"/>
            <p:nvPr>
              <p:custDataLst>
                <p:tags r:id="rId4"/>
              </p:custDataLst>
            </p:nvPr>
          </p:nvSpPr>
          <p:spPr>
            <a:xfrm>
              <a:off x="9809" y="9342"/>
              <a:ext cx="6689" cy="942"/>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修旧利废挖潜力 降尘绿化两不误</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5"/>
              </p:custDataLst>
            </p:nvPr>
          </p:nvSpPr>
          <p:spPr>
            <a:xfrm>
              <a:off x="9410" y="9157"/>
              <a:ext cx="168" cy="11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grpSp>
      <p:grpSp>
        <p:nvGrpSpPr>
          <p:cNvPr id="18" name="组合 17"/>
          <p:cNvGrpSpPr/>
          <p:nvPr>
            <p:custDataLst>
              <p:tags r:id="rId6"/>
            </p:custDataLst>
          </p:nvPr>
        </p:nvGrpSpPr>
        <p:grpSpPr>
          <a:xfrm>
            <a:off x="6499860" y="5541010"/>
            <a:ext cx="4993640" cy="715645"/>
            <a:chOff x="9410" y="9157"/>
            <a:chExt cx="7864" cy="1127"/>
          </a:xfrm>
        </p:grpSpPr>
        <p:sp>
          <p:nvSpPr>
            <p:cNvPr id="19" name="文本框 18"/>
            <p:cNvSpPr txBox="1"/>
            <p:nvPr>
              <p:custDataLst>
                <p:tags r:id="rId7"/>
              </p:custDataLst>
            </p:nvPr>
          </p:nvSpPr>
          <p:spPr>
            <a:xfrm>
              <a:off x="9809" y="9342"/>
              <a:ext cx="7465" cy="942"/>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抛尾搅拌加湿降尘  改善现场作业环境</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20" name="矩形 19"/>
            <p:cNvSpPr/>
            <p:nvPr>
              <p:custDataLst>
                <p:tags r:id="rId8"/>
              </p:custDataLst>
            </p:nvPr>
          </p:nvSpPr>
          <p:spPr>
            <a:xfrm>
              <a:off x="9410" y="9157"/>
              <a:ext cx="168" cy="11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grpSp>
    </p:spTree>
    <p:custDataLst>
      <p:tags r:id="rId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766310"/>
            <a:ext cx="12192000" cy="2091690"/>
          </a:xfrm>
          <a:prstGeom prst="rect">
            <a:avLst/>
          </a:prstGeom>
        </p:spPr>
      </p:pic>
      <p:sp>
        <p:nvSpPr>
          <p:cNvPr id="2" name="椭圆 1"/>
          <p:cNvSpPr/>
          <p:nvPr/>
        </p:nvSpPr>
        <p:spPr>
          <a:xfrm>
            <a:off x="767080" y="617855"/>
            <a:ext cx="1393825" cy="1339215"/>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a:latin typeface="汉仪粗宋简" panose="02010600000101010101" charset="-122"/>
                <a:ea typeface="汉仪粗宋简" panose="02010600000101010101" charset="-122"/>
                <a:cs typeface="汉仪旗黑-55简" panose="00020600040101010101" charset="-128"/>
                <a:sym typeface="+mn-ea"/>
              </a:rPr>
              <a:t>引言</a:t>
            </a:r>
            <a:endParaRPr lang="zh-CN" altLang="en-US" sz="4000">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pic>
        <p:nvPicPr>
          <p:cNvPr id="9" name="图片 8" descr="剪影5"/>
          <p:cNvPicPr>
            <a:picLocks noChangeAspect="1"/>
          </p:cNvPicPr>
          <p:nvPr/>
        </p:nvPicPr>
        <p:blipFill>
          <a:blip r:embed="rId3">
            <a:lum contrast="12000"/>
          </a:blip>
          <a:stretch>
            <a:fillRect/>
          </a:stretch>
        </p:blipFill>
        <p:spPr>
          <a:xfrm>
            <a:off x="1045845" y="2212340"/>
            <a:ext cx="1482090" cy="734060"/>
          </a:xfrm>
          <a:prstGeom prst="rect">
            <a:avLst/>
          </a:prstGeom>
        </p:spPr>
      </p:pic>
      <p:sp>
        <p:nvSpPr>
          <p:cNvPr id="3" name="文本框 2"/>
          <p:cNvSpPr txBox="1"/>
          <p:nvPr/>
        </p:nvSpPr>
        <p:spPr>
          <a:xfrm>
            <a:off x="2881630" y="1420495"/>
            <a:ext cx="7836535" cy="3006725"/>
          </a:xfrm>
          <a:prstGeom prst="rect">
            <a:avLst/>
          </a:prstGeom>
          <a:noFill/>
        </p:spPr>
        <p:txBody>
          <a:bodyPr wrap="square" rtlCol="0">
            <a:noAutofit/>
          </a:bodyPr>
          <a:p>
            <a:pPr>
              <a:lnSpc>
                <a:spcPct val="150000"/>
              </a:lnSpc>
            </a:pP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习近平总书记在2016年10月召开的全国国有企业党的建设工作会议上强调：坚持党的领导、加强党的建设，是我国国有企业的光荣传统，是国有企业的“根”和“魂”，是我国国有企业的独特优势。</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图片 31" descr="01ec030723fdfa8e2f5daf11a5526b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6730" y="1277620"/>
            <a:ext cx="5588635" cy="405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10038080" y="4922520"/>
            <a:ext cx="2062480" cy="1042035"/>
          </a:xfrm>
          <a:prstGeom prst="rect">
            <a:avLst/>
          </a:prstGeom>
          <a:noFill/>
        </p:spPr>
        <p:txBody>
          <a:bodyPr wrap="square" rtlCol="0" anchor="t">
            <a:noAutofit/>
          </a:bodyPr>
          <a:p>
            <a:pPr fontAlgn="auto">
              <a:lnSpc>
                <a:spcPct val="140000"/>
              </a:lnSpc>
              <a:buClrTx/>
              <a:buSzTx/>
              <a:buFontTx/>
            </a:pPr>
            <a:endPar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2"/>
          <a:stretch>
            <a:fillRect/>
          </a:stretch>
        </p:blipFill>
        <p:spPr>
          <a:xfrm>
            <a:off x="6316980" y="1277620"/>
            <a:ext cx="5445760" cy="4060190"/>
          </a:xfrm>
          <a:prstGeom prst="rect">
            <a:avLst/>
          </a:prstGeom>
        </p:spPr>
      </p:pic>
      <p:sp>
        <p:nvSpPr>
          <p:cNvPr id="2" name="矩形 1"/>
          <p:cNvSpPr/>
          <p:nvPr/>
        </p:nvSpPr>
        <p:spPr>
          <a:xfrm>
            <a:off x="1213485" y="325120"/>
            <a:ext cx="9764395" cy="746125"/>
          </a:xfrm>
          <a:prstGeom prst="rect">
            <a:avLst/>
          </a:prstGeom>
          <a:solidFill>
            <a:srgbClr val="C00000"/>
          </a:solidFill>
          <a:ln>
            <a:noFill/>
          </a:ln>
          <a:effectLst>
            <a:outerShdw blurRad="76200" dir="18900000" sy="23000" kx="-1200000" algn="bl" rotWithShape="0">
              <a:srgbClr val="C00000">
                <a:alpha val="20000"/>
              </a:srgb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3" name="文本框 2"/>
          <p:cNvSpPr txBox="1"/>
          <p:nvPr/>
        </p:nvSpPr>
        <p:spPr>
          <a:xfrm>
            <a:off x="1433196" y="325120"/>
            <a:ext cx="8989695" cy="655524"/>
          </a:xfrm>
          <a:prstGeom prst="rect">
            <a:avLst/>
          </a:prstGeom>
          <a:noFill/>
          <a:effectLst>
            <a:outerShdw blurRad="76200" dir="18900000" sy="23000" kx="-1200000" algn="bl" rotWithShape="0">
              <a:srgbClr val="C00000">
                <a:alpha val="20000"/>
              </a:srgbClr>
            </a:outerShdw>
            <a:reflection blurRad="6350" stA="52000" endA="300" endPos="35000" dir="5400000" sy="-100000" algn="bl" rotWithShape="0"/>
          </a:effectLst>
        </p:spPr>
        <p:txBody>
          <a:bodyPr wrap="square" rtlCol="0">
            <a:noAutofit/>
          </a:bodyPr>
          <a:p>
            <a:pPr algn="l">
              <a:lnSpc>
                <a:spcPct val="150000"/>
              </a:lnSpc>
            </a:pPr>
            <a:r>
              <a:rPr lang="zh-CN" altLang="en-US" sz="24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按照《洋钒公司亮点实施奖励办法》（试行）进行了评选奖励)</a:t>
            </a:r>
            <a:endParaRPr lang="zh-CN" altLang="en-US" sz="2400" b="1"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p:txBody>
      </p:sp>
      <p:sp>
        <p:nvSpPr>
          <p:cNvPr id="12" name="文本框 11"/>
          <p:cNvSpPr txBox="1"/>
          <p:nvPr>
            <p:custDataLst>
              <p:tags r:id="rId3"/>
            </p:custDataLst>
          </p:nvPr>
        </p:nvSpPr>
        <p:spPr>
          <a:xfrm>
            <a:off x="3971925" y="5751830"/>
            <a:ext cx="4247515"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支部牵头制方案 公司评选比优胜</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4"/>
            </p:custDataLst>
          </p:nvPr>
        </p:nvSpPr>
        <p:spPr>
          <a:xfrm>
            <a:off x="3649980" y="5634355"/>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2643013"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党群关糸融合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06</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矩形 7"/>
          <p:cNvSpPr/>
          <p:nvPr/>
        </p:nvSpPr>
        <p:spPr>
          <a:xfrm>
            <a:off x="542925" y="1318260"/>
            <a:ext cx="4203065" cy="38074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9" name="文本框 8"/>
          <p:cNvSpPr txBox="1"/>
          <p:nvPr/>
        </p:nvSpPr>
        <p:spPr>
          <a:xfrm>
            <a:off x="753745" y="1421130"/>
            <a:ext cx="3731260" cy="3601720"/>
          </a:xfrm>
          <a:prstGeom prst="rect">
            <a:avLst/>
          </a:prstGeom>
          <a:noFill/>
        </p:spPr>
        <p:txBody>
          <a:bodyPr wrap="square" rtlCol="0">
            <a:noAutofit/>
          </a:bodyPr>
          <a:lstStyle/>
          <a:p>
            <a:pPr indent="406400" algn="just">
              <a:lnSpc>
                <a:spcPts val="2800"/>
              </a:lnSpc>
            </a:pPr>
            <a:r>
              <a:rPr lang="zh-CN" altLang="zh-CN" sz="2400" kern="0" dirty="0">
                <a:solidFill>
                  <a:schemeClr val="bg1"/>
                </a:solidFill>
                <a:latin typeface="楷体" panose="02010609060101010101" pitchFamily="49" charset="-122"/>
                <a:ea typeface="楷体" panose="02010609060101010101" pitchFamily="49" charset="-122"/>
              </a:rPr>
              <a:t>落实冶矿集团党委精神，“创新组织生活，开展结对共建、志愿服务活动。</a:t>
            </a:r>
            <a:endParaRPr lang="zh-CN" altLang="zh-CN" sz="2400" kern="0" dirty="0">
              <a:solidFill>
                <a:schemeClr val="bg1"/>
              </a:solidFill>
              <a:latin typeface="楷体" panose="02010609060101010101" pitchFamily="49" charset="-122"/>
              <a:ea typeface="楷体" panose="02010609060101010101" pitchFamily="49" charset="-122"/>
            </a:endParaRPr>
          </a:p>
          <a:p>
            <a:pPr indent="406400" algn="just">
              <a:lnSpc>
                <a:spcPts val="2800"/>
              </a:lnSpc>
            </a:pPr>
            <a:r>
              <a:rPr lang="zh-CN" altLang="zh-CN" sz="2400" kern="0" dirty="0">
                <a:solidFill>
                  <a:schemeClr val="bg1"/>
                </a:solidFill>
                <a:latin typeface="楷体" panose="02010609060101010101" pitchFamily="49" charset="-122"/>
                <a:ea typeface="楷体" panose="02010609060101010101" pitchFamily="49" charset="-122"/>
              </a:rPr>
              <a:t>党建工作与生产经营深度融合、党员模范带头作用、是否具备一个合格党员、为人民服务不能只喊空洞的口号。</a:t>
            </a:r>
            <a:endParaRPr lang="zh-CN" altLang="zh-CN" sz="2400" kern="0" dirty="0">
              <a:solidFill>
                <a:schemeClr val="bg1"/>
              </a:solidFill>
              <a:latin typeface="楷体" panose="02010609060101010101" pitchFamily="49" charset="-122"/>
              <a:ea typeface="楷体" panose="02010609060101010101" pitchFamily="49" charset="-122"/>
            </a:endParaRPr>
          </a:p>
        </p:txBody>
      </p:sp>
      <p:pic>
        <p:nvPicPr>
          <p:cNvPr id="4101" name="图片 18" descr="781a34fb2bbe8ba711fc24e5d1220c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04555" y="1323975"/>
            <a:ext cx="3310890" cy="380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735" y="1318260"/>
            <a:ext cx="3521075" cy="3801745"/>
          </a:xfrm>
          <a:prstGeom prst="rect">
            <a:avLst/>
          </a:prstGeom>
        </p:spPr>
      </p:pic>
      <p:sp>
        <p:nvSpPr>
          <p:cNvPr id="12" name="文本框 11"/>
          <p:cNvSpPr txBox="1"/>
          <p:nvPr>
            <p:custDataLst>
              <p:tags r:id="rId3"/>
            </p:custDataLst>
          </p:nvPr>
        </p:nvSpPr>
        <p:spPr>
          <a:xfrm>
            <a:off x="3971925" y="5751830"/>
            <a:ext cx="4247515"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白衣天使讲疫情  病毒无情人有情  </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4"/>
            </p:custDataLst>
          </p:nvPr>
        </p:nvSpPr>
        <p:spPr>
          <a:xfrm>
            <a:off x="3649980" y="5634355"/>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2643013"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党群关糸融合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06</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9" name="文本框 8"/>
          <p:cNvSpPr txBox="1"/>
          <p:nvPr/>
        </p:nvSpPr>
        <p:spPr>
          <a:xfrm>
            <a:off x="753624" y="1462900"/>
            <a:ext cx="3731289" cy="4399915"/>
          </a:xfrm>
          <a:prstGeom prst="rect">
            <a:avLst/>
          </a:prstGeom>
          <a:noFill/>
        </p:spPr>
        <p:txBody>
          <a:bodyPr wrap="square" rtlCol="0">
            <a:spAutoFit/>
          </a:bodyPr>
          <a:lstStyle/>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近几年来，在冶矿集团及洋钒公司党委要求下，各支部开展了丰富多彩的主题党日活动，走出会议室，真干实干，减少委外工程，解决公司难题，支部党员参与刷设备，建标准、加钢球，促生产、大扫除，护家园、清塌方，降成本、栽刺槐，美环境等劳动，真正赢得群众的信任和支</a:t>
            </a:r>
            <a:endParaRPr lang="zh-CN" altLang="zh-CN" sz="1600" b="1" kern="0" dirty="0">
              <a:solidFill>
                <a:schemeClr val="bg1"/>
              </a:solidFill>
              <a:latin typeface="楷体" panose="02010609060101010101" pitchFamily="49" charset="-122"/>
              <a:ea typeface="楷体" panose="02010609060101010101" pitchFamily="49" charset="-122"/>
            </a:endParaRPr>
          </a:p>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党建工作与生产经营深度融合、党员模范带头作用、是否具备一个合格党员、为人民服务不能只喊空洞的口号，要充分体现在“我为群众办实事”上来。</a:t>
            </a:r>
            <a:endParaRPr lang="zh-CN" altLang="zh-CN" sz="1600" b="1" kern="0" dirty="0">
              <a:solidFill>
                <a:schemeClr val="bg1"/>
              </a:solidFill>
              <a:latin typeface="楷体" panose="02010609060101010101" pitchFamily="49" charset="-122"/>
              <a:ea typeface="楷体" panose="02010609060101010101" pitchFamily="49" charset="-122"/>
            </a:endParaRPr>
          </a:p>
        </p:txBody>
      </p:sp>
      <p:pic>
        <p:nvPicPr>
          <p:cNvPr id="4100" name="图片 19" descr="ffcb7c0e84a0b46d09fd3add21adb9d"/>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2765" y="1361440"/>
            <a:ext cx="4140835" cy="51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525" y="2101850"/>
            <a:ext cx="3629660" cy="3402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图片 1"/>
          <p:cNvPicPr>
            <a:picLocks noChangeAspect="1"/>
          </p:cNvPicPr>
          <p:nvPr/>
        </p:nvPicPr>
        <p:blipFill>
          <a:blip r:embed="rId3"/>
          <a:stretch>
            <a:fillRect/>
          </a:stretch>
        </p:blipFill>
        <p:spPr>
          <a:xfrm>
            <a:off x="8465185" y="2102485"/>
            <a:ext cx="3352800" cy="3402330"/>
          </a:xfrm>
          <a:prstGeom prst="rect">
            <a:avLst/>
          </a:prstGeom>
        </p:spPr>
      </p:pic>
      <p:sp>
        <p:nvSpPr>
          <p:cNvPr id="12" name="文本框 11"/>
          <p:cNvSpPr txBox="1"/>
          <p:nvPr>
            <p:custDataLst>
              <p:tags r:id="rId4"/>
            </p:custDataLst>
          </p:nvPr>
        </p:nvSpPr>
        <p:spPr>
          <a:xfrm>
            <a:off x="6096000" y="5504815"/>
            <a:ext cx="4247515"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党员劳动劲赛虎 战胜难关不喊苦 </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5"/>
            </p:custDataLst>
          </p:nvPr>
        </p:nvSpPr>
        <p:spPr>
          <a:xfrm>
            <a:off x="5774055" y="5387340"/>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6" name="文本框 5"/>
          <p:cNvSpPr txBox="1"/>
          <p:nvPr/>
        </p:nvSpPr>
        <p:spPr>
          <a:xfrm>
            <a:off x="6732905" y="1361440"/>
            <a:ext cx="4893310" cy="308610"/>
          </a:xfrm>
          <a:prstGeom prst="rect">
            <a:avLst/>
          </a:prstGeom>
          <a:noFill/>
        </p:spPr>
        <p:txBody>
          <a:bodyPr wrap="square" rtlCol="0">
            <a:noAutofit/>
          </a:bodyPr>
          <a:p>
            <a:r>
              <a:rPr lang="zh-CN" altLang="en-US" sz="2000">
                <a:solidFill>
                  <a:srgbClr val="FF0000"/>
                </a:solidFill>
                <a:uFillTx/>
              </a:rPr>
              <a:t>喊破嗓子，不如做出样子”</a:t>
            </a:r>
            <a:endParaRPr lang="zh-CN" altLang="en-US" sz="2000">
              <a:solidFill>
                <a:srgbClr val="FF0000"/>
              </a:solidFill>
              <a:uFillTx/>
            </a:endParaRPr>
          </a:p>
        </p:txBody>
      </p:sp>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2643013"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党群关糸融合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06</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9" name="文本框 8"/>
          <p:cNvSpPr txBox="1"/>
          <p:nvPr/>
        </p:nvSpPr>
        <p:spPr>
          <a:xfrm>
            <a:off x="753624" y="1462900"/>
            <a:ext cx="3731289" cy="4399915"/>
          </a:xfrm>
          <a:prstGeom prst="rect">
            <a:avLst/>
          </a:prstGeom>
          <a:noFill/>
        </p:spPr>
        <p:txBody>
          <a:bodyPr wrap="square" rtlCol="0">
            <a:spAutoFit/>
          </a:bodyPr>
          <a:lstStyle/>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近几年来，在冶矿集团及洋钒公司党委要求下，各支部开展了丰富多彩的主题党日活动，走出会议室，真干实干，减少委外工程，解决公司难题，支部党员参与刷设备，建标准、加钢球，促生产、大扫除，护家园、清塌方，降成本、栽刺槐，美环境等劳动，真正赢得群众的信任和支</a:t>
            </a:r>
            <a:endParaRPr lang="zh-CN" altLang="zh-CN" sz="1600" b="1" kern="0" dirty="0">
              <a:solidFill>
                <a:schemeClr val="bg1"/>
              </a:solidFill>
              <a:latin typeface="楷体" panose="02010609060101010101" pitchFamily="49" charset="-122"/>
              <a:ea typeface="楷体" panose="02010609060101010101" pitchFamily="49" charset="-122"/>
            </a:endParaRPr>
          </a:p>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党建工作与生产经营深度融合、党员模范带头作用、是否具备一个合格党员、为人民服务不能只喊空洞的口号，要充分体现在“我为群众办实事”上来。</a:t>
            </a:r>
            <a:endParaRPr lang="zh-CN" altLang="zh-CN" sz="1600" b="1" kern="0" dirty="0">
              <a:solidFill>
                <a:schemeClr val="bg1"/>
              </a:solidFill>
              <a:latin typeface="楷体" panose="02010609060101010101" pitchFamily="49" charset="-122"/>
              <a:ea typeface="楷体" panose="02010609060101010101" pitchFamily="49" charset="-122"/>
            </a:endParaRPr>
          </a:p>
        </p:txBody>
      </p:sp>
      <p:sp>
        <p:nvSpPr>
          <p:cNvPr id="6" name="文本框 5"/>
          <p:cNvSpPr txBox="1"/>
          <p:nvPr>
            <p:custDataLst>
              <p:tags r:id="rId1"/>
            </p:custDataLst>
          </p:nvPr>
        </p:nvSpPr>
        <p:spPr>
          <a:xfrm>
            <a:off x="1931670" y="5977890"/>
            <a:ext cx="9942830"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 挖地松土归党员</a:t>
            </a:r>
            <a:r>
              <a:rPr lang="en-US"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  丰收时节归食堂  免费菜肴群众享  吃在肚里似蜜糖 </a:t>
            </a:r>
            <a:endParaRPr lang="en-US"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2"/>
            </p:custDataLst>
          </p:nvPr>
        </p:nvSpPr>
        <p:spPr>
          <a:xfrm>
            <a:off x="1686560" y="5860415"/>
            <a:ext cx="12192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15" name="圆角矩形 59"/>
          <p:cNvSpPr/>
          <p:nvPr>
            <p:custDataLst>
              <p:tags r:id="rId3"/>
            </p:custDataLst>
          </p:nvPr>
        </p:nvSpPr>
        <p:spPr>
          <a:xfrm>
            <a:off x="447675" y="1102995"/>
            <a:ext cx="5335905" cy="506730"/>
          </a:xfrm>
          <a:prstGeom prst="roundRect">
            <a:avLst>
              <a:gd name="adj" fmla="val 50000"/>
            </a:avLst>
          </a:prstGeom>
          <a:gradFill>
            <a:gsLst>
              <a:gs pos="100000">
                <a:srgbClr val="C83131"/>
              </a:gs>
              <a:gs pos="0">
                <a:srgbClr val="DF2F2F"/>
              </a:gs>
            </a:gsLst>
            <a:lin ang="2700000" scaled="0"/>
          </a:gradFill>
          <a:ln w="12700" cap="flat" cmpd="sng" algn="ctr">
            <a:noFill/>
            <a:prstDash val="solid"/>
            <a:miter lim="800000"/>
          </a:ln>
          <a:effectLst>
            <a:outerShdw blurRad="379565" dist="151826" dir="2700007" algn="tl" rotWithShape="0">
              <a:prstClr val="black">
                <a:alpha val="10000"/>
              </a:prstClr>
            </a:outerShdw>
          </a:effectLst>
        </p:spPr>
        <p:txBody>
          <a:bodyPr lIns="109316" tIns="54657" rIns="109316" bIns="54657" rtlCol="0" anchor="ctr"/>
          <a:p>
            <a:pPr marL="0" marR="0" lvl="0" indent="0" algn="ctr" defTabSz="914400" eaLnBrk="1" fontAlgn="auto" latinLnBrk="0" hangingPunct="1">
              <a:lnSpc>
                <a:spcPct val="100000"/>
              </a:lnSpc>
              <a:spcBef>
                <a:spcPts val="0"/>
              </a:spcBef>
              <a:buClrTx/>
              <a:buSzTx/>
              <a:buFontTx/>
              <a:buNone/>
              <a:defRPr/>
            </a:pPr>
            <a:r>
              <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rPr>
              <a:t>2015年开垦至今的生产支部小菜园</a:t>
            </a:r>
            <a:endPar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nvPicPr>
        <p:blipFill>
          <a:blip r:embed="rId4"/>
          <a:stretch>
            <a:fillRect/>
          </a:stretch>
        </p:blipFill>
        <p:spPr>
          <a:xfrm>
            <a:off x="5922645" y="1704340"/>
            <a:ext cx="5640705" cy="3662045"/>
          </a:xfrm>
          <a:prstGeom prst="rect">
            <a:avLst/>
          </a:prstGeom>
        </p:spPr>
      </p:pic>
      <p:pic>
        <p:nvPicPr>
          <p:cNvPr id="8" name="图片 7"/>
          <p:cNvPicPr>
            <a:picLocks noChangeAspect="1"/>
          </p:cNvPicPr>
          <p:nvPr/>
        </p:nvPicPr>
        <p:blipFill>
          <a:blip r:embed="rId5"/>
          <a:stretch>
            <a:fillRect/>
          </a:stretch>
        </p:blipFill>
        <p:spPr>
          <a:xfrm>
            <a:off x="510540" y="1704340"/>
            <a:ext cx="5273040" cy="3662045"/>
          </a:xfrm>
          <a:prstGeom prst="rect">
            <a:avLst/>
          </a:prstGeom>
        </p:spPr>
      </p:pic>
    </p:spTree>
    <p:custDataLst>
      <p:tags r:id="rId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2643013"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党群关糸融合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76935" cy="923290"/>
            <a:chOff x="748" y="350"/>
            <a:chExt cx="1381" cy="1454"/>
          </a:xfrm>
        </p:grpSpPr>
        <p:sp>
          <p:nvSpPr>
            <p:cNvPr id="3" name="文本框 2"/>
            <p:cNvSpPr txBox="1"/>
            <p:nvPr/>
          </p:nvSpPr>
          <p:spPr>
            <a:xfrm>
              <a:off x="748" y="350"/>
              <a:ext cx="1381" cy="1454"/>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06</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9" name="文本框 8"/>
          <p:cNvSpPr txBox="1"/>
          <p:nvPr/>
        </p:nvSpPr>
        <p:spPr>
          <a:xfrm>
            <a:off x="753624" y="1462900"/>
            <a:ext cx="3731289" cy="4399915"/>
          </a:xfrm>
          <a:prstGeom prst="rect">
            <a:avLst/>
          </a:prstGeom>
          <a:noFill/>
        </p:spPr>
        <p:txBody>
          <a:bodyPr wrap="square" rtlCol="0">
            <a:spAutoFit/>
          </a:bodyPr>
          <a:lstStyle/>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近几年来，在冶矿集团及洋钒公司党委要求下，各支部开展了丰富多彩的主题党日活动，走出会议室，真干实干，减少委外工程，解决公司难题，支部党员参与刷设备，建标准、加钢球，促生产、大扫除，护家园、清塌方，降成本、栽刺槐，美环境等劳动，真正赢得群众的信任和支</a:t>
            </a:r>
            <a:endParaRPr lang="zh-CN" altLang="zh-CN" sz="1600" b="1" kern="0" dirty="0">
              <a:solidFill>
                <a:schemeClr val="bg1"/>
              </a:solidFill>
              <a:latin typeface="楷体" panose="02010609060101010101" pitchFamily="49" charset="-122"/>
              <a:ea typeface="楷体" panose="02010609060101010101" pitchFamily="49" charset="-122"/>
            </a:endParaRPr>
          </a:p>
          <a:p>
            <a:pPr indent="406400" algn="just">
              <a:lnSpc>
                <a:spcPts val="2800"/>
              </a:lnSpc>
            </a:pPr>
            <a:r>
              <a:rPr lang="zh-CN" altLang="zh-CN" sz="1600" b="1" kern="0" dirty="0">
                <a:solidFill>
                  <a:schemeClr val="bg1"/>
                </a:solidFill>
                <a:latin typeface="楷体" panose="02010609060101010101" pitchFamily="49" charset="-122"/>
                <a:ea typeface="楷体" panose="02010609060101010101" pitchFamily="49" charset="-122"/>
              </a:rPr>
              <a:t>党建工作与生产经营深度融合、党员模范带头作用、是否具备一个合格党员、为人民服务不能只喊空洞的口号，要充分体现在“我为群众办实事”上来。</a:t>
            </a:r>
            <a:endParaRPr lang="zh-CN" altLang="zh-CN" sz="1600" b="1" kern="0" dirty="0">
              <a:solidFill>
                <a:schemeClr val="bg1"/>
              </a:solidFill>
              <a:latin typeface="楷体" panose="02010609060101010101" pitchFamily="49" charset="-122"/>
              <a:ea typeface="楷体" panose="02010609060101010101" pitchFamily="49" charset="-122"/>
            </a:endParaRPr>
          </a:p>
        </p:txBody>
      </p:sp>
      <p:pic>
        <p:nvPicPr>
          <p:cNvPr id="7" name="图片 6" descr="1"/>
          <p:cNvPicPr>
            <a:picLocks noChangeAspect="1"/>
          </p:cNvPicPr>
          <p:nvPr/>
        </p:nvPicPr>
        <p:blipFill>
          <a:blip r:embed="rId1"/>
          <a:stretch>
            <a:fillRect/>
          </a:stretch>
        </p:blipFill>
        <p:spPr>
          <a:xfrm>
            <a:off x="293370" y="1647825"/>
            <a:ext cx="5643880" cy="3941445"/>
          </a:xfrm>
          <a:prstGeom prst="rect">
            <a:avLst/>
          </a:prstGeom>
        </p:spPr>
      </p:pic>
      <p:grpSp>
        <p:nvGrpSpPr>
          <p:cNvPr id="18" name="组合 17"/>
          <p:cNvGrpSpPr/>
          <p:nvPr/>
        </p:nvGrpSpPr>
        <p:grpSpPr>
          <a:xfrm>
            <a:off x="6368415" y="1712595"/>
            <a:ext cx="5360035" cy="3978910"/>
            <a:chOff x="10068" y="2535"/>
            <a:chExt cx="8441" cy="6266"/>
          </a:xfrm>
        </p:grpSpPr>
        <p:pic>
          <p:nvPicPr>
            <p:cNvPr id="11" name="图片 10"/>
            <p:cNvPicPr/>
            <p:nvPr/>
          </p:nvPicPr>
          <p:blipFill>
            <a:blip r:embed="rId2"/>
            <a:stretch>
              <a:fillRect/>
            </a:stretch>
          </p:blipFill>
          <p:spPr>
            <a:xfrm>
              <a:off x="10068" y="2535"/>
              <a:ext cx="4062" cy="3170"/>
            </a:xfrm>
            <a:prstGeom prst="rect">
              <a:avLst/>
            </a:prstGeom>
          </p:spPr>
        </p:pic>
        <p:pic>
          <p:nvPicPr>
            <p:cNvPr id="12" name="图片 11"/>
            <p:cNvPicPr>
              <a:picLocks noChangeAspect="1"/>
            </p:cNvPicPr>
            <p:nvPr/>
          </p:nvPicPr>
          <p:blipFill>
            <a:blip r:embed="rId3"/>
            <a:stretch>
              <a:fillRect/>
            </a:stretch>
          </p:blipFill>
          <p:spPr>
            <a:xfrm>
              <a:off x="14275" y="2595"/>
              <a:ext cx="4235" cy="3109"/>
            </a:xfrm>
            <a:prstGeom prst="rect">
              <a:avLst/>
            </a:prstGeom>
          </p:spPr>
        </p:pic>
        <p:pic>
          <p:nvPicPr>
            <p:cNvPr id="14" name="图片 13"/>
            <p:cNvPicPr>
              <a:picLocks noChangeAspect="1"/>
            </p:cNvPicPr>
            <p:nvPr/>
          </p:nvPicPr>
          <p:blipFill>
            <a:blip r:embed="rId4"/>
            <a:stretch>
              <a:fillRect/>
            </a:stretch>
          </p:blipFill>
          <p:spPr>
            <a:xfrm>
              <a:off x="14275" y="5866"/>
              <a:ext cx="4235" cy="2935"/>
            </a:xfrm>
            <a:prstGeom prst="rect">
              <a:avLst/>
            </a:prstGeom>
          </p:spPr>
        </p:pic>
        <p:pic>
          <p:nvPicPr>
            <p:cNvPr id="16" name="图片 15"/>
            <p:cNvPicPr>
              <a:picLocks noChangeAspect="1"/>
            </p:cNvPicPr>
            <p:nvPr/>
          </p:nvPicPr>
          <p:blipFill>
            <a:blip r:embed="rId5"/>
            <a:stretch>
              <a:fillRect/>
            </a:stretch>
          </p:blipFill>
          <p:spPr>
            <a:xfrm>
              <a:off x="10068" y="5867"/>
              <a:ext cx="4061" cy="2935"/>
            </a:xfrm>
            <a:prstGeom prst="rect">
              <a:avLst/>
            </a:prstGeom>
          </p:spPr>
        </p:pic>
      </p:grpSp>
      <p:sp>
        <p:nvSpPr>
          <p:cNvPr id="6" name="文本框 5"/>
          <p:cNvSpPr txBox="1"/>
          <p:nvPr>
            <p:custDataLst>
              <p:tags r:id="rId6"/>
            </p:custDataLst>
          </p:nvPr>
        </p:nvSpPr>
        <p:spPr>
          <a:xfrm>
            <a:off x="4172585" y="5977890"/>
            <a:ext cx="4247515" cy="598170"/>
          </a:xfrm>
          <a:prstGeom prst="rect">
            <a:avLst/>
          </a:prstGeom>
          <a:noFill/>
        </p:spPr>
        <p:txBody>
          <a:bodyPr wrap="square" rtlCol="0" anchor="t">
            <a:noAutofit/>
          </a:bodyPr>
          <a:p>
            <a:pPr algn="l" fontAlgn="auto">
              <a:lnSpc>
                <a:spcPct val="140000"/>
              </a:lnSpc>
              <a:buClrTx/>
              <a:buSzTx/>
              <a:buFontTx/>
            </a:pPr>
            <a:r>
              <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rPr>
              <a:t>支部菜园瓜果收  群众夸奖不绝口 </a:t>
            </a:r>
            <a:endParaRPr sz="20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汉仪君黑-45简" panose="020B0604020202020204" pitchFamily="34" charset="-122"/>
            </a:endParaRPr>
          </a:p>
        </p:txBody>
      </p:sp>
      <p:sp>
        <p:nvSpPr>
          <p:cNvPr id="46" name="矩形 45"/>
          <p:cNvSpPr/>
          <p:nvPr>
            <p:custDataLst>
              <p:tags r:id="rId7"/>
            </p:custDataLst>
          </p:nvPr>
        </p:nvSpPr>
        <p:spPr>
          <a:xfrm>
            <a:off x="3850640" y="5860415"/>
            <a:ext cx="106680" cy="715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rPr>
              <a:t> </a:t>
            </a:r>
            <a:endParaRPr lang="en-US" altLang="zh-CN"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15" name="圆角矩形 59"/>
          <p:cNvSpPr/>
          <p:nvPr>
            <p:custDataLst>
              <p:tags r:id="rId8"/>
            </p:custDataLst>
          </p:nvPr>
        </p:nvSpPr>
        <p:spPr>
          <a:xfrm>
            <a:off x="447675" y="1102995"/>
            <a:ext cx="5335905" cy="506730"/>
          </a:xfrm>
          <a:prstGeom prst="roundRect">
            <a:avLst>
              <a:gd name="adj" fmla="val 50000"/>
            </a:avLst>
          </a:prstGeom>
          <a:gradFill>
            <a:gsLst>
              <a:gs pos="100000">
                <a:srgbClr val="C83131"/>
              </a:gs>
              <a:gs pos="0">
                <a:srgbClr val="DF2F2F"/>
              </a:gs>
            </a:gsLst>
            <a:lin ang="2700000" scaled="0"/>
          </a:gradFill>
          <a:ln w="12700" cap="flat" cmpd="sng" algn="ctr">
            <a:noFill/>
            <a:prstDash val="solid"/>
            <a:miter lim="800000"/>
          </a:ln>
          <a:effectLst>
            <a:outerShdw blurRad="379565" dist="151826" dir="2700007" algn="tl" rotWithShape="0">
              <a:prstClr val="black">
                <a:alpha val="10000"/>
              </a:prstClr>
            </a:outerShdw>
          </a:effectLst>
        </p:spPr>
        <p:txBody>
          <a:bodyPr lIns="109316" tIns="54657" rIns="109316" bIns="54657" rtlCol="0" anchor="ctr"/>
          <a:p>
            <a:pPr marL="0" marR="0" lvl="0" indent="0" algn="ctr" defTabSz="914400" eaLnBrk="1" fontAlgn="auto" latinLnBrk="0" hangingPunct="1">
              <a:lnSpc>
                <a:spcPct val="100000"/>
              </a:lnSpc>
              <a:spcBef>
                <a:spcPts val="0"/>
              </a:spcBef>
              <a:buClrTx/>
              <a:buSzTx/>
              <a:buFontTx/>
              <a:buNone/>
              <a:defRPr/>
            </a:pPr>
            <a:r>
              <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rPr>
              <a:t>生产支部小菜园</a:t>
            </a:r>
            <a:endPar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17" name="圆角矩形 59"/>
          <p:cNvSpPr/>
          <p:nvPr>
            <p:custDataLst>
              <p:tags r:id="rId9"/>
            </p:custDataLst>
          </p:nvPr>
        </p:nvSpPr>
        <p:spPr>
          <a:xfrm>
            <a:off x="6393180" y="1102995"/>
            <a:ext cx="5335905" cy="506730"/>
          </a:xfrm>
          <a:prstGeom prst="roundRect">
            <a:avLst>
              <a:gd name="adj" fmla="val 50000"/>
            </a:avLst>
          </a:prstGeom>
          <a:gradFill>
            <a:gsLst>
              <a:gs pos="100000">
                <a:srgbClr val="C83131"/>
              </a:gs>
              <a:gs pos="0">
                <a:srgbClr val="DF2F2F"/>
              </a:gs>
            </a:gsLst>
            <a:lin ang="2700000" scaled="0"/>
          </a:gradFill>
          <a:ln w="12700" cap="flat" cmpd="sng" algn="ctr">
            <a:noFill/>
            <a:prstDash val="solid"/>
            <a:miter lim="800000"/>
          </a:ln>
          <a:effectLst>
            <a:outerShdw blurRad="379565" dist="151826" dir="2700007" algn="tl" rotWithShape="0">
              <a:prstClr val="black">
                <a:alpha val="10000"/>
              </a:prstClr>
            </a:outerShdw>
          </a:effectLst>
        </p:spPr>
        <p:txBody>
          <a:bodyPr lIns="109316" tIns="54657" rIns="109316" bIns="54657" rtlCol="0" anchor="ctr"/>
          <a:p>
            <a:pPr marL="0" marR="0" lvl="0" indent="0" algn="ctr" defTabSz="914400" eaLnBrk="1" fontAlgn="auto" latinLnBrk="0" hangingPunct="1">
              <a:lnSpc>
                <a:spcPct val="100000"/>
              </a:lnSpc>
              <a:spcBef>
                <a:spcPts val="0"/>
              </a:spcBef>
              <a:buClrTx/>
              <a:buSzTx/>
              <a:buFontTx/>
              <a:buNone/>
              <a:defRPr/>
            </a:pPr>
            <a:r>
              <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rPr>
              <a:t>工会小菜园</a:t>
            </a:r>
            <a:endParaRPr kumimoji="0" lang="zh-CN" altLang="en-US" sz="2400" i="0" u="none" strike="noStrike" kern="0" cap="none" spc="0" normalizeH="0" baseline="0" noProof="0">
              <a:ln>
                <a:noFill/>
              </a:ln>
              <a:gradFill>
                <a:gsLst>
                  <a:gs pos="0">
                    <a:prstClr val="white"/>
                  </a:gs>
                  <a:gs pos="100000">
                    <a:prstClr val="white">
                      <a:lumMod val="95000"/>
                    </a:prstClr>
                  </a:gs>
                </a:gsLst>
                <a:lin ang="0" scaled="0"/>
              </a:gradFill>
              <a:effectLst/>
              <a:uLnTx/>
              <a:uFillTx/>
              <a:latin typeface="楷体" panose="02010609060101010101" pitchFamily="49" charset="-122"/>
              <a:ea typeface="楷体" panose="02010609060101010101" pitchFamily="49" charset="-122"/>
              <a:cs typeface="楷体" panose="02010609060101010101" pitchFamily="49" charset="-122"/>
            </a:endParaRPr>
          </a:p>
        </p:txBody>
      </p:sp>
    </p:spTree>
    <p:custDataLst>
      <p:tags r:id="rId10"/>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98595" y="1038860"/>
            <a:ext cx="8124825" cy="5182870"/>
          </a:xfrm>
          <a:prstGeom prst="rect">
            <a:avLst/>
          </a:prstGeom>
          <a:gradFill>
            <a:gsLst>
              <a:gs pos="85000">
                <a:srgbClr val="FF0000"/>
              </a:gs>
              <a:gs pos="0">
                <a:schemeClr val="bg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13" name="文本框 11"/>
          <p:cNvSpPr txBox="1"/>
          <p:nvPr/>
        </p:nvSpPr>
        <p:spPr>
          <a:xfrm>
            <a:off x="1282065" y="394970"/>
            <a:ext cx="394779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党建+安全培训融合</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68680" cy="923290"/>
            <a:chOff x="748" y="350"/>
            <a:chExt cx="1368" cy="1454"/>
          </a:xfrm>
        </p:grpSpPr>
        <p:sp>
          <p:nvSpPr>
            <p:cNvPr id="3" name="文本框 2"/>
            <p:cNvSpPr txBox="1"/>
            <p:nvPr/>
          </p:nvSpPr>
          <p:spPr>
            <a:xfrm>
              <a:off x="748" y="350"/>
              <a:ext cx="1368" cy="1452"/>
            </a:xfrm>
            <a:prstGeom prst="rect">
              <a:avLst/>
            </a:prstGeom>
            <a:noFill/>
          </p:spPr>
          <p:txBody>
            <a:bodyPr wrap="none" rtlCol="0" anchor="t">
              <a:spAutoFit/>
            </a:bodyPr>
            <a:lstStyle/>
            <a:p>
              <a:r>
                <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07</a:t>
              </a:r>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836" cy="1454"/>
            </a:xfrm>
            <a:prstGeom prst="rect">
              <a:avLst/>
            </a:prstGeom>
            <a:noFill/>
          </p:spPr>
          <p:txBody>
            <a:bodyPr wrap="none" rtlCol="0" anchor="t">
              <a:spAutoFit/>
            </a:bodyPr>
            <a:lstStyle/>
            <a:p>
              <a:r>
                <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a:t>
              </a:r>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文本框 7"/>
          <p:cNvSpPr txBox="1"/>
          <p:nvPr/>
        </p:nvSpPr>
        <p:spPr>
          <a:xfrm>
            <a:off x="949960" y="1149350"/>
            <a:ext cx="6064885" cy="460375"/>
          </a:xfrm>
          <a:prstGeom prst="rect">
            <a:avLst/>
          </a:prstGeom>
          <a:noFill/>
        </p:spPr>
        <p:txBody>
          <a:bodyPr wrap="square" rtlCol="0">
            <a:spAutoFit/>
          </a:bodyPr>
          <a:p>
            <a:endParaRPr lang="zh-CN" altLang="en-US" sz="2400"/>
          </a:p>
        </p:txBody>
      </p:sp>
      <p:sp>
        <p:nvSpPr>
          <p:cNvPr id="10" name="文本框 9"/>
          <p:cNvSpPr txBox="1"/>
          <p:nvPr/>
        </p:nvSpPr>
        <p:spPr>
          <a:xfrm>
            <a:off x="753745" y="5719445"/>
            <a:ext cx="6522720" cy="791845"/>
          </a:xfrm>
          <a:prstGeom prst="rect">
            <a:avLst/>
          </a:prstGeom>
          <a:noFill/>
        </p:spPr>
        <p:txBody>
          <a:bodyPr wrap="square" rtlCol="0">
            <a:noAutofit/>
          </a:bodyPr>
          <a:p>
            <a:endParaRPr lang="zh-CN" altLang="en-US" sz="2400"/>
          </a:p>
        </p:txBody>
      </p:sp>
      <p:sp>
        <p:nvSpPr>
          <p:cNvPr id="2" name="文本框 1"/>
          <p:cNvSpPr txBox="1"/>
          <p:nvPr/>
        </p:nvSpPr>
        <p:spPr>
          <a:xfrm>
            <a:off x="-1905" y="1463040"/>
            <a:ext cx="4064635" cy="2241550"/>
          </a:xfrm>
          <a:prstGeom prst="rect">
            <a:avLst/>
          </a:prstGeom>
          <a:noFill/>
        </p:spPr>
        <p:txBody>
          <a:bodyPr wrap="square" rtlCol="0">
            <a:noAutofit/>
          </a:bodyPr>
          <a:p>
            <a:endParaRPr lang="zh-CN" altLang="en-US" sz="2400">
              <a:sym typeface="+mn-ea"/>
            </a:endParaRPr>
          </a:p>
        </p:txBody>
      </p:sp>
      <p:pic>
        <p:nvPicPr>
          <p:cNvPr id="6" name="图片 5"/>
          <p:cNvPicPr/>
          <p:nvPr/>
        </p:nvPicPr>
        <p:blipFill>
          <a:blip r:embed="rId1"/>
          <a:stretch>
            <a:fillRect/>
          </a:stretch>
        </p:blipFill>
        <p:spPr>
          <a:xfrm>
            <a:off x="4159250" y="1200785"/>
            <a:ext cx="3914775" cy="4897120"/>
          </a:xfrm>
          <a:prstGeom prst="rect">
            <a:avLst/>
          </a:prstGeom>
        </p:spPr>
      </p:pic>
      <p:pic>
        <p:nvPicPr>
          <p:cNvPr id="11" name="图片 10"/>
          <p:cNvPicPr/>
          <p:nvPr/>
        </p:nvPicPr>
        <p:blipFill>
          <a:blip r:embed="rId2"/>
          <a:stretch>
            <a:fillRect/>
          </a:stretch>
        </p:blipFill>
        <p:spPr>
          <a:xfrm>
            <a:off x="8218170" y="1149985"/>
            <a:ext cx="3781425" cy="4947285"/>
          </a:xfrm>
          <a:prstGeom prst="rect">
            <a:avLst/>
          </a:prstGeom>
        </p:spPr>
      </p:pic>
      <p:sp>
        <p:nvSpPr>
          <p:cNvPr id="7" name="矩形 6"/>
          <p:cNvSpPr/>
          <p:nvPr/>
        </p:nvSpPr>
        <p:spPr>
          <a:xfrm>
            <a:off x="419735" y="3086100"/>
            <a:ext cx="3451860" cy="1974215"/>
          </a:xfrm>
          <a:prstGeom prst="rect">
            <a:avLst/>
          </a:prstGeom>
          <a:gradFill>
            <a:gsLst>
              <a:gs pos="85000">
                <a:srgbClr val="FF0000"/>
              </a:gs>
              <a:gs pos="0">
                <a:schemeClr val="bg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30" name="椭圆 29"/>
          <p:cNvSpPr/>
          <p:nvPr/>
        </p:nvSpPr>
        <p:spPr>
          <a:xfrm>
            <a:off x="1522095" y="1828645"/>
            <a:ext cx="1257300" cy="1257300"/>
          </a:xfrm>
          <a:prstGeom prst="ellipse">
            <a:avLst/>
          </a:prstGeom>
          <a:solidFill>
            <a:srgbClr val="C83131"/>
          </a:solidFill>
          <a:ln w="28575">
            <a:solidFill>
              <a:schemeClr val="bg1"/>
            </a:solidFill>
          </a:ln>
          <a:effectLst>
            <a:outerShdw blurRad="228600" sx="102000" sy="102000" algn="ctr" rotWithShape="0">
              <a:srgbClr val="C8313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chemeClr val="bg1"/>
              </a:solidFill>
              <a:latin typeface="+mj-ea"/>
              <a:ea typeface="+mj-ea"/>
            </a:endParaRPr>
          </a:p>
        </p:txBody>
      </p:sp>
      <p:sp>
        <p:nvSpPr>
          <p:cNvPr id="42" name="文本框 41"/>
          <p:cNvSpPr txBox="1"/>
          <p:nvPr/>
        </p:nvSpPr>
        <p:spPr>
          <a:xfrm>
            <a:off x="628015" y="3214370"/>
            <a:ext cx="3046095" cy="1549400"/>
          </a:xfrm>
          <a:prstGeom prst="rect">
            <a:avLst/>
          </a:prstGeom>
          <a:noFill/>
        </p:spPr>
        <p:txBody>
          <a:bodyPr wrap="square" rtlCol="0">
            <a:noAutofit/>
          </a:bodyPr>
          <a:p>
            <a:pPr algn="l">
              <a:lnSpc>
                <a:spcPct val="125000"/>
              </a:lnSpc>
              <a:spcBef>
                <a:spcPts val="0"/>
              </a:spcBef>
              <a:spcAft>
                <a:spcPts val="0"/>
              </a:spcAft>
            </a:pPr>
            <a:r>
              <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1、党建+示范引领</a:t>
            </a:r>
            <a:endPar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5000"/>
              </a:lnSpc>
              <a:spcBef>
                <a:spcPts val="0"/>
              </a:spcBef>
              <a:spcAft>
                <a:spcPts val="0"/>
              </a:spcAft>
            </a:pPr>
            <a:r>
              <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2、党建+隐患排查</a:t>
            </a:r>
            <a:endPar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5000"/>
              </a:lnSpc>
              <a:spcBef>
                <a:spcPts val="0"/>
              </a:spcBef>
              <a:spcAft>
                <a:spcPts val="0"/>
              </a:spcAft>
            </a:pPr>
            <a:r>
              <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3、党建+现场实践</a:t>
            </a:r>
            <a:endParaRPr lang="zh-CN" altLang="zh-CN" sz="2400" kern="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372269" y="1212669"/>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dirty="0">
                <a:latin typeface="汉仪粗宋简" panose="02010600000101010101" charset="-122"/>
                <a:ea typeface="汉仪粗宋简" panose="02010600000101010101" charset="-122"/>
                <a:cs typeface="汉仪旗黑-55简" panose="00020600040101010101" charset="-128"/>
                <a:sym typeface="+mn-ea"/>
              </a:rPr>
              <a:t>伍</a:t>
            </a:r>
            <a:endParaRPr lang="zh-CN" sz="4000" dirty="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457930" y="2226258"/>
            <a:ext cx="8197850" cy="193899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党建工作与生产经营深度融合中存在的问题</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6693704" y="4150814"/>
            <a:ext cx="2628900"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5" name="文本框 4"/>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rPr>
              <a:t>part four</a:t>
            </a:r>
            <a:endPar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834559" y="2551884"/>
            <a:ext cx="1482090" cy="734060"/>
          </a:xfrm>
          <a:prstGeom prst="rect">
            <a:avLst/>
          </a:prstGeom>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p:nvPr/>
        </p:nvSpPr>
        <p:spPr>
          <a:xfrm>
            <a:off x="895433" y="379601"/>
            <a:ext cx="8782555"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Tx/>
              <a:buSzTx/>
              <a:buFontTx/>
            </a:pPr>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rPr>
              <a:t>五、	党建工作与生产经营深度融合中存在的问题</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endParaRPr>
          </a:p>
        </p:txBody>
      </p:sp>
      <p:grpSp>
        <p:nvGrpSpPr>
          <p:cNvPr id="8" name="组合 7"/>
          <p:cNvGrpSpPr/>
          <p:nvPr/>
        </p:nvGrpSpPr>
        <p:grpSpPr>
          <a:xfrm>
            <a:off x="419735" y="278765"/>
            <a:ext cx="184785" cy="923290"/>
            <a:chOff x="661" y="439"/>
            <a:chExt cx="291" cy="1454"/>
          </a:xfrm>
        </p:grpSpPr>
        <p:sp>
          <p:nvSpPr>
            <p:cNvPr id="6" name="文本框 5"/>
            <p:cNvSpPr txBox="1"/>
            <p:nvPr/>
          </p:nvSpPr>
          <p:spPr>
            <a:xfrm>
              <a:off x="661" y="439"/>
              <a:ext cx="291" cy="1454"/>
            </a:xfrm>
            <a:prstGeom prst="rect">
              <a:avLst/>
            </a:prstGeom>
            <a:noFill/>
          </p:spPr>
          <p:txBody>
            <a:bodyPr wrap="none" rtlCol="0" anchor="t">
              <a:spAutoFit/>
            </a:bodyPr>
            <a:lstStyle/>
            <a:p>
              <a:endParaRPr lang="en-US" altLang="zh-CN" sz="5400" dirty="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7" name="文本框 6"/>
            <p:cNvSpPr txBox="1"/>
            <p:nvPr/>
          </p:nvSpPr>
          <p:spPr>
            <a:xfrm>
              <a:off x="661" y="439"/>
              <a:ext cx="291" cy="1454"/>
            </a:xfrm>
            <a:prstGeom prst="rect">
              <a:avLst/>
            </a:prstGeom>
            <a:noFill/>
          </p:spPr>
          <p:txBody>
            <a:bodyPr wrap="none" rtlCol="0" anchor="t">
              <a:spAutoFit/>
            </a:bodyPr>
            <a:lstStyle/>
            <a:p>
              <a:endParaRPr lang="en-US" altLang="zh-CN" sz="5400" dirty="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grpSp>
        <p:nvGrpSpPr>
          <p:cNvPr id="51" name="组合 50"/>
          <p:cNvGrpSpPr/>
          <p:nvPr>
            <p:custDataLst>
              <p:tags r:id="rId1"/>
            </p:custDataLst>
          </p:nvPr>
        </p:nvGrpSpPr>
        <p:grpSpPr>
          <a:xfrm>
            <a:off x="-1706880" y="1055299"/>
            <a:ext cx="12369410" cy="5802644"/>
            <a:chOff x="-1168400" y="750556"/>
            <a:chExt cx="12369410" cy="5802644"/>
          </a:xfrm>
        </p:grpSpPr>
        <p:grpSp>
          <p:nvGrpSpPr>
            <p:cNvPr id="52" name="组合 51"/>
            <p:cNvGrpSpPr/>
            <p:nvPr/>
          </p:nvGrpSpPr>
          <p:grpSpPr>
            <a:xfrm>
              <a:off x="5191901" y="1576246"/>
              <a:ext cx="6009109" cy="4196088"/>
              <a:chOff x="5191900" y="1341390"/>
              <a:chExt cx="6345441" cy="4430944"/>
            </a:xfrm>
          </p:grpSpPr>
          <p:sp>
            <p:nvSpPr>
              <p:cNvPr id="65" name="任意多边形: 形状 64"/>
              <p:cNvSpPr/>
              <p:nvPr>
                <p:custDataLst>
                  <p:tags r:id="rId2"/>
                </p:custDataLst>
              </p:nvPr>
            </p:nvSpPr>
            <p:spPr>
              <a:xfrm>
                <a:off x="5191900" y="1341390"/>
                <a:ext cx="6277429" cy="1259994"/>
              </a:xfrm>
              <a:custGeom>
                <a:avLst/>
                <a:gdLst>
                  <a:gd name="connsiteX0" fmla="*/ 0 w 7800388"/>
                  <a:gd name="connsiteY0" fmla="*/ 0 h 1056983"/>
                  <a:gd name="connsiteX1" fmla="*/ 7800388 w 7800388"/>
                  <a:gd name="connsiteY1" fmla="*/ 0 h 1056983"/>
                  <a:gd name="connsiteX2" fmla="*/ 7800388 w 7800388"/>
                  <a:gd name="connsiteY2" fmla="*/ 1056983 h 1056983"/>
                  <a:gd name="connsiteX3" fmla="*/ 0 w 7800388"/>
                  <a:gd name="connsiteY3" fmla="*/ 1056983 h 1056983"/>
                  <a:gd name="connsiteX4" fmla="*/ 0 w 7800388"/>
                  <a:gd name="connsiteY4" fmla="*/ 0 h 10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0388" h="1056983">
                    <a:moveTo>
                      <a:pt x="0" y="0"/>
                    </a:moveTo>
                    <a:lnTo>
                      <a:pt x="7800388" y="0"/>
                    </a:lnTo>
                    <a:lnTo>
                      <a:pt x="7800388" y="1056983"/>
                    </a:lnTo>
                    <a:lnTo>
                      <a:pt x="0" y="1056983"/>
                    </a:lnTo>
                    <a:lnTo>
                      <a:pt x="0" y="0"/>
                    </a:lnTo>
                    <a:close/>
                  </a:path>
                </a:pathLst>
              </a:custGeom>
              <a:noFill/>
              <a:ln>
                <a:gradFill>
                  <a:gsLst>
                    <a:gs pos="0">
                      <a:schemeClr val="bg1">
                        <a:alpha val="0"/>
                      </a:schemeClr>
                    </a:gs>
                    <a:gs pos="70000">
                      <a:schemeClr val="accent1"/>
                    </a:gs>
                  </a:gsLst>
                  <a:lin ang="0" scaled="0"/>
                </a:gra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45720" rIns="45720" bIns="45720" numCol="1" spcCol="1270" anchor="ctr" anchorCtr="0">
                <a:noAutofit/>
              </a:bodyPr>
              <a:lstStyle/>
              <a:p>
                <a:pPr marL="0" lvl="0" indent="0" algn="l" defTabSz="800100">
                  <a:lnSpc>
                    <a:spcPct val="150000"/>
                  </a:lnSpc>
                  <a:spcBef>
                    <a:spcPct val="0"/>
                  </a:spcBef>
                  <a:buNone/>
                </a:pPr>
                <a:endParaRPr lang="zh-CN" sz="1700" kern="1200" dirty="0">
                  <a:solidFill>
                    <a:srgbClr val="492207"/>
                  </a:solidFill>
                  <a:latin typeface="思源黑体 CN Medium" panose="020B0600000000000000" pitchFamily="34" charset="-122"/>
                  <a:ea typeface="思源黑体 CN Medium" panose="020B0600000000000000" pitchFamily="34" charset="-122"/>
                </a:endParaRPr>
              </a:p>
            </p:txBody>
          </p:sp>
          <p:sp>
            <p:nvSpPr>
              <p:cNvPr id="66" name="任意多边形: 形状 65"/>
              <p:cNvSpPr/>
              <p:nvPr>
                <p:custDataLst>
                  <p:tags r:id="rId3"/>
                </p:custDataLst>
              </p:nvPr>
            </p:nvSpPr>
            <p:spPr>
              <a:xfrm>
                <a:off x="5191900" y="4512340"/>
                <a:ext cx="6277429" cy="1259994"/>
              </a:xfrm>
              <a:custGeom>
                <a:avLst/>
                <a:gdLst>
                  <a:gd name="connsiteX0" fmla="*/ 0 w 7800388"/>
                  <a:gd name="connsiteY0" fmla="*/ 0 h 1056983"/>
                  <a:gd name="connsiteX1" fmla="*/ 7800388 w 7800388"/>
                  <a:gd name="connsiteY1" fmla="*/ 0 h 1056983"/>
                  <a:gd name="connsiteX2" fmla="*/ 7800388 w 7800388"/>
                  <a:gd name="connsiteY2" fmla="*/ 1056983 h 1056983"/>
                  <a:gd name="connsiteX3" fmla="*/ 0 w 7800388"/>
                  <a:gd name="connsiteY3" fmla="*/ 1056983 h 1056983"/>
                  <a:gd name="connsiteX4" fmla="*/ 0 w 7800388"/>
                  <a:gd name="connsiteY4" fmla="*/ 0 h 10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0388" h="1056983">
                    <a:moveTo>
                      <a:pt x="0" y="0"/>
                    </a:moveTo>
                    <a:lnTo>
                      <a:pt x="7800388" y="0"/>
                    </a:lnTo>
                    <a:lnTo>
                      <a:pt x="7800388" y="1056983"/>
                    </a:lnTo>
                    <a:lnTo>
                      <a:pt x="0" y="1056983"/>
                    </a:lnTo>
                    <a:lnTo>
                      <a:pt x="0" y="0"/>
                    </a:lnTo>
                    <a:close/>
                  </a:path>
                </a:pathLst>
              </a:custGeom>
              <a:noFill/>
              <a:ln>
                <a:gradFill>
                  <a:gsLst>
                    <a:gs pos="0">
                      <a:schemeClr val="bg1">
                        <a:alpha val="0"/>
                      </a:schemeClr>
                    </a:gs>
                    <a:gs pos="70000">
                      <a:schemeClr val="accent1"/>
                    </a:gs>
                  </a:gsLst>
                  <a:lin ang="0" scaled="0"/>
                </a:gra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45720" rIns="45720" bIns="45720" numCol="1" spcCol="1270" anchor="ctr" anchorCtr="0">
                <a:noAutofit/>
              </a:bodyPr>
              <a:lstStyle/>
              <a:p>
                <a:pPr marL="0" lvl="0" indent="0" algn="l" defTabSz="800100">
                  <a:lnSpc>
                    <a:spcPct val="150000"/>
                  </a:lnSpc>
                  <a:spcBef>
                    <a:spcPct val="0"/>
                  </a:spcBef>
                  <a:buNone/>
                </a:pPr>
                <a:endParaRPr lang="zh-CN" sz="1700" kern="1200" dirty="0">
                  <a:solidFill>
                    <a:srgbClr val="492207"/>
                  </a:solidFill>
                  <a:latin typeface="思源黑体 CN Medium" panose="020B0600000000000000" pitchFamily="34" charset="-122"/>
                  <a:ea typeface="思源黑体 CN Medium" panose="020B0600000000000000" pitchFamily="34" charset="-122"/>
                </a:endParaRPr>
              </a:p>
            </p:txBody>
          </p:sp>
          <p:grpSp>
            <p:nvGrpSpPr>
              <p:cNvPr id="67" name="组合 66"/>
              <p:cNvGrpSpPr/>
              <p:nvPr/>
            </p:nvGrpSpPr>
            <p:grpSpPr>
              <a:xfrm>
                <a:off x="5556113" y="1755906"/>
                <a:ext cx="5981228" cy="3606183"/>
                <a:chOff x="5556113" y="1755906"/>
                <a:chExt cx="5981228" cy="3606183"/>
              </a:xfrm>
            </p:grpSpPr>
            <p:sp>
              <p:nvSpPr>
                <p:cNvPr id="68" name="任意多边形: 形状 67"/>
                <p:cNvSpPr/>
                <p:nvPr>
                  <p:custDataLst>
                    <p:tags r:id="rId4"/>
                  </p:custDataLst>
                </p:nvPr>
              </p:nvSpPr>
              <p:spPr>
                <a:xfrm>
                  <a:off x="5556113" y="2926865"/>
                  <a:ext cx="5968230" cy="1259994"/>
                </a:xfrm>
                <a:custGeom>
                  <a:avLst/>
                  <a:gdLst>
                    <a:gd name="connsiteX0" fmla="*/ 0 w 7416175"/>
                    <a:gd name="connsiteY0" fmla="*/ 0 h 1056983"/>
                    <a:gd name="connsiteX1" fmla="*/ 7416175 w 7416175"/>
                    <a:gd name="connsiteY1" fmla="*/ 0 h 1056983"/>
                    <a:gd name="connsiteX2" fmla="*/ 7416175 w 7416175"/>
                    <a:gd name="connsiteY2" fmla="*/ 1056983 h 1056983"/>
                    <a:gd name="connsiteX3" fmla="*/ 0 w 7416175"/>
                    <a:gd name="connsiteY3" fmla="*/ 1056983 h 1056983"/>
                    <a:gd name="connsiteX4" fmla="*/ 0 w 7416175"/>
                    <a:gd name="connsiteY4" fmla="*/ 0 h 105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175" h="1056983">
                      <a:moveTo>
                        <a:pt x="0" y="0"/>
                      </a:moveTo>
                      <a:lnTo>
                        <a:pt x="7416175" y="0"/>
                      </a:lnTo>
                      <a:lnTo>
                        <a:pt x="7416175" y="1056983"/>
                      </a:lnTo>
                      <a:lnTo>
                        <a:pt x="0" y="1056983"/>
                      </a:lnTo>
                      <a:lnTo>
                        <a:pt x="0" y="0"/>
                      </a:lnTo>
                      <a:close/>
                    </a:path>
                  </a:pathLst>
                </a:custGeom>
                <a:noFill/>
                <a:ln>
                  <a:gradFill>
                    <a:gsLst>
                      <a:gs pos="0">
                        <a:schemeClr val="bg1">
                          <a:alpha val="0"/>
                        </a:schemeClr>
                      </a:gs>
                      <a:gs pos="70000">
                        <a:schemeClr val="accent1"/>
                      </a:gs>
                    </a:gsLst>
                    <a:lin ang="0" scaled="0"/>
                  </a:gra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45720" rIns="45720" bIns="45720" numCol="1" spcCol="1270" anchor="ctr" anchorCtr="0">
                  <a:noAutofit/>
                </a:bodyPr>
                <a:lstStyle/>
                <a:p>
                  <a:pPr marL="0" lvl="0" indent="0" algn="l" defTabSz="800100">
                    <a:lnSpc>
                      <a:spcPct val="150000"/>
                    </a:lnSpc>
                    <a:spcBef>
                      <a:spcPct val="0"/>
                    </a:spcBef>
                    <a:buNone/>
                  </a:pPr>
                  <a:endParaRPr lang="zh-CN" sz="1700" kern="1200" dirty="0">
                    <a:solidFill>
                      <a:srgbClr val="492207"/>
                    </a:solidFill>
                    <a:latin typeface="思源黑体 CN Medium" panose="020B0600000000000000" pitchFamily="34" charset="-122"/>
                    <a:ea typeface="思源黑体 CN Medium" panose="020B0600000000000000" pitchFamily="34" charset="-122"/>
                  </a:endParaRPr>
                </a:p>
              </p:txBody>
            </p:sp>
            <p:sp>
              <p:nvSpPr>
                <p:cNvPr id="69" name="不规则图形-19"/>
                <p:cNvSpPr/>
                <p:nvPr>
                  <p:custDataLst>
                    <p:tags r:id="rId5"/>
                  </p:custDataLst>
                </p:nvPr>
              </p:nvSpPr>
              <p:spPr>
                <a:xfrm>
                  <a:off x="6196354" y="1755906"/>
                  <a:ext cx="5095919" cy="475148"/>
                </a:xfrm>
                <a:prstGeom prst="rect">
                  <a:avLst/>
                </a:prstGeom>
              </p:spPr>
              <p:txBody>
                <a:bodyPr wrap="square" lIns="105571" tIns="52784" rIns="105571" bIns="52784">
                  <a:spAutoFit/>
                </a:bodyPr>
                <a:lstStyle/>
                <a:p>
                  <a:pPr defTabSz="913130" fontAlgn="base">
                    <a:lnSpc>
                      <a:spcPct val="130000"/>
                    </a:lnSpc>
                    <a:spcBef>
                      <a:spcPct val="0"/>
                    </a:spcBef>
                    <a:tabLst>
                      <a:tab pos="901700" algn="l"/>
                    </a:tabLst>
                    <a:defRPr/>
                  </a:pP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思想认识不足，缺乏深度融合意识</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0" name="不规则图形-19"/>
                <p:cNvSpPr/>
                <p:nvPr>
                  <p:custDataLst>
                    <p:tags r:id="rId6"/>
                  </p:custDataLst>
                </p:nvPr>
              </p:nvSpPr>
              <p:spPr>
                <a:xfrm>
                  <a:off x="6234701" y="3321619"/>
                  <a:ext cx="5302640" cy="475148"/>
                </a:xfrm>
                <a:prstGeom prst="rect">
                  <a:avLst/>
                </a:prstGeom>
              </p:spPr>
              <p:txBody>
                <a:bodyPr wrap="square" lIns="105571" tIns="52784" rIns="105571" bIns="52784">
                  <a:spAutoFit/>
                </a:bodyPr>
                <a:lstStyle/>
                <a:p>
                  <a:pPr defTabSz="913130" fontAlgn="base">
                    <a:lnSpc>
                      <a:spcPct val="130000"/>
                    </a:lnSpc>
                    <a:spcBef>
                      <a:spcPct val="0"/>
                    </a:spcBef>
                    <a:tabLst>
                      <a:tab pos="901700" algn="l"/>
                    </a:tabLst>
                    <a:defRPr/>
                  </a:pP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组织架构不完善，工作协调难度大</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1" name="不规则图形-19"/>
                <p:cNvSpPr/>
                <p:nvPr>
                  <p:custDataLst>
                    <p:tags r:id="rId7"/>
                  </p:custDataLst>
                </p:nvPr>
              </p:nvSpPr>
              <p:spPr>
                <a:xfrm>
                  <a:off x="6196354" y="4886941"/>
                  <a:ext cx="5095919" cy="475148"/>
                </a:xfrm>
                <a:prstGeom prst="rect">
                  <a:avLst/>
                </a:prstGeom>
              </p:spPr>
              <p:txBody>
                <a:bodyPr wrap="square" lIns="105571" tIns="52784" rIns="105571" bIns="52784">
                  <a:spAutoFit/>
                </a:bodyPr>
                <a:lstStyle/>
                <a:p>
                  <a:pPr defTabSz="913130" fontAlgn="base">
                    <a:lnSpc>
                      <a:spcPct val="130000"/>
                    </a:lnSpc>
                    <a:spcBef>
                      <a:spcPct val="0"/>
                    </a:spcBef>
                    <a:tabLst>
                      <a:tab pos="901700" algn="l"/>
                    </a:tabLst>
                    <a:defRPr/>
                  </a:pP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考核机制不健全，难以量化评价</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grpSp>
        </p:grpSp>
        <p:grpSp>
          <p:nvGrpSpPr>
            <p:cNvPr id="53" name="组合 52"/>
            <p:cNvGrpSpPr/>
            <p:nvPr/>
          </p:nvGrpSpPr>
          <p:grpSpPr>
            <a:xfrm>
              <a:off x="-1168400" y="750556"/>
              <a:ext cx="6987064" cy="5802644"/>
              <a:chOff x="-1921827" y="419100"/>
              <a:chExt cx="7753191" cy="6438900"/>
            </a:xfrm>
          </p:grpSpPr>
          <p:sp>
            <p:nvSpPr>
              <p:cNvPr id="54" name="空心弧 53"/>
              <p:cNvSpPr/>
              <p:nvPr/>
            </p:nvSpPr>
            <p:spPr>
              <a:xfrm>
                <a:off x="-1921827" y="419100"/>
                <a:ext cx="7276193" cy="6438900"/>
              </a:xfrm>
              <a:prstGeom prst="blockArc">
                <a:avLst>
                  <a:gd name="adj1" fmla="val 18900000"/>
                  <a:gd name="adj2" fmla="val 2700000"/>
                  <a:gd name="adj3" fmla="val 304"/>
                </a:avLst>
              </a:prstGeom>
              <a:solidFill>
                <a:schemeClr val="accent1"/>
              </a:solidFill>
              <a:ln w="6350">
                <a:no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latin typeface="思源黑体 CN Medium" panose="020B0600000000000000" pitchFamily="34" charset="-122"/>
                  <a:ea typeface="思源黑体 CN Medium" panose="020B0600000000000000" pitchFamily="34" charset="-122"/>
                </a:endParaRPr>
              </a:p>
            </p:txBody>
          </p:sp>
          <p:grpSp>
            <p:nvGrpSpPr>
              <p:cNvPr id="55" name="组合 54"/>
              <p:cNvGrpSpPr/>
              <p:nvPr/>
            </p:nvGrpSpPr>
            <p:grpSpPr>
              <a:xfrm>
                <a:off x="615662" y="1442896"/>
                <a:ext cx="5215702" cy="4227932"/>
                <a:chOff x="615662" y="1442896"/>
                <a:chExt cx="5215702" cy="4227932"/>
              </a:xfrm>
            </p:grpSpPr>
            <p:pic>
              <p:nvPicPr>
                <p:cNvPr id="56" name="图片 55" descr="建筑上有雕塑&#10;&#10;中度可信度描述已自动生成"/>
                <p:cNvPicPr>
                  <a:picLocks noChangeAspect="1"/>
                </p:cNvPicPr>
                <p:nvPr/>
              </p:nvPicPr>
              <p:blipFill>
                <a:blip r:embed="rId8">
                  <a:extLst>
                    <a:ext uri="{28A0092B-C50C-407E-A947-70E740481C1C}">
                      <a14:useLocalDpi xmlns:a14="http://schemas.microsoft.com/office/drawing/2010/main" val="0"/>
                    </a:ext>
                  </a:extLst>
                </a:blip>
                <a:srcRect l="4715" t="15872" r="4377" b="14010"/>
                <a:stretch>
                  <a:fillRect/>
                </a:stretch>
              </p:blipFill>
              <p:spPr>
                <a:xfrm flipH="1">
                  <a:off x="965924" y="2055175"/>
                  <a:ext cx="3084180" cy="3085298"/>
                </a:xfrm>
                <a:custGeom>
                  <a:avLst/>
                  <a:gdLst>
                    <a:gd name="connsiteX0" fmla="*/ 1542090 w 3084180"/>
                    <a:gd name="connsiteY0" fmla="*/ 0 h 3085298"/>
                    <a:gd name="connsiteX1" fmla="*/ 3084180 w 3084180"/>
                    <a:gd name="connsiteY1" fmla="*/ 1542649 h 3085298"/>
                    <a:gd name="connsiteX2" fmla="*/ 1542090 w 3084180"/>
                    <a:gd name="connsiteY2" fmla="*/ 3085298 h 3085298"/>
                    <a:gd name="connsiteX3" fmla="*/ 0 w 3084180"/>
                    <a:gd name="connsiteY3" fmla="*/ 1542649 h 3085298"/>
                    <a:gd name="connsiteX4" fmla="*/ 1542090 w 3084180"/>
                    <a:gd name="connsiteY4" fmla="*/ 0 h 308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180" h="3085298">
                      <a:moveTo>
                        <a:pt x="1542090" y="0"/>
                      </a:moveTo>
                      <a:cubicBezTo>
                        <a:pt x="2393763" y="0"/>
                        <a:pt x="3084180" y="690667"/>
                        <a:pt x="3084180" y="1542649"/>
                      </a:cubicBezTo>
                      <a:cubicBezTo>
                        <a:pt x="3084180" y="2394631"/>
                        <a:pt x="2393763" y="3085298"/>
                        <a:pt x="1542090" y="3085298"/>
                      </a:cubicBezTo>
                      <a:cubicBezTo>
                        <a:pt x="690417" y="3085298"/>
                        <a:pt x="0" y="2394631"/>
                        <a:pt x="0" y="1542649"/>
                      </a:cubicBezTo>
                      <a:cubicBezTo>
                        <a:pt x="0" y="690667"/>
                        <a:pt x="690417" y="0"/>
                        <a:pt x="1542090" y="0"/>
                      </a:cubicBezTo>
                      <a:close/>
                    </a:path>
                  </a:pathLst>
                </a:custGeom>
              </p:spPr>
            </p:pic>
            <p:sp>
              <p:nvSpPr>
                <p:cNvPr id="57" name="椭圆 56"/>
                <p:cNvSpPr/>
                <p:nvPr>
                  <p:custDataLst>
                    <p:tags r:id="rId9"/>
                  </p:custDataLst>
                </p:nvPr>
              </p:nvSpPr>
              <p:spPr>
                <a:xfrm>
                  <a:off x="4257348" y="1442896"/>
                  <a:ext cx="1056982" cy="1056982"/>
                </a:xfrm>
                <a:prstGeom prst="ellipse">
                  <a:avLst/>
                </a:prstGeom>
                <a:solidFill>
                  <a:srgbClr val="C00000"/>
                </a:solidFill>
                <a:ln w="19050">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58" name="椭圆 57"/>
                <p:cNvSpPr/>
                <p:nvPr>
                  <p:custDataLst>
                    <p:tags r:id="rId10"/>
                  </p:custDataLst>
                </p:nvPr>
              </p:nvSpPr>
              <p:spPr>
                <a:xfrm>
                  <a:off x="4774382" y="3028371"/>
                  <a:ext cx="1056982" cy="1056982"/>
                </a:xfrm>
                <a:prstGeom prst="ellipse">
                  <a:avLst/>
                </a:prstGeom>
                <a:solidFill>
                  <a:srgbClr val="C00000"/>
                </a:solidFill>
                <a:ln w="19050">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59" name="椭圆 58"/>
                <p:cNvSpPr/>
                <p:nvPr>
                  <p:custDataLst>
                    <p:tags r:id="rId11"/>
                  </p:custDataLst>
                </p:nvPr>
              </p:nvSpPr>
              <p:spPr>
                <a:xfrm>
                  <a:off x="4257348" y="4613846"/>
                  <a:ext cx="1056982" cy="1056982"/>
                </a:xfrm>
                <a:prstGeom prst="ellipse">
                  <a:avLst/>
                </a:prstGeom>
                <a:solidFill>
                  <a:srgbClr val="C00000"/>
                </a:solidFill>
                <a:ln w="19050">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CN" altLang="en-US">
                    <a:latin typeface="思源黑体 CN Medium" panose="020B0600000000000000" pitchFamily="34" charset="-122"/>
                    <a:ea typeface="思源黑体 CN Medium" panose="020B0600000000000000" pitchFamily="34" charset="-122"/>
                  </a:endParaRPr>
                </a:p>
              </p:txBody>
            </p:sp>
            <p:sp>
              <p:nvSpPr>
                <p:cNvPr id="60" name="同心圆 2"/>
                <p:cNvSpPr/>
                <p:nvPr/>
              </p:nvSpPr>
              <p:spPr>
                <a:xfrm>
                  <a:off x="895539" y="1984764"/>
                  <a:ext cx="3224951" cy="3226121"/>
                </a:xfrm>
                <a:prstGeom prst="donut">
                  <a:avLst>
                    <a:gd name="adj" fmla="val 48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思源黑体 CN Medium" panose="020B0600000000000000" pitchFamily="34" charset="-122"/>
                    <a:ea typeface="思源黑体 CN Medium" panose="020B0600000000000000" pitchFamily="34" charset="-122"/>
                  </a:endParaRPr>
                </a:p>
              </p:txBody>
            </p:sp>
            <p:sp>
              <p:nvSpPr>
                <p:cNvPr id="61" name="椭圆 12"/>
                <p:cNvSpPr>
                  <a:spLocks noChangeArrowheads="1"/>
                </p:cNvSpPr>
                <p:nvPr/>
              </p:nvSpPr>
              <p:spPr bwMode="auto">
                <a:xfrm>
                  <a:off x="615662" y="1709559"/>
                  <a:ext cx="3784708" cy="3784708"/>
                </a:xfrm>
                <a:prstGeom prst="ellipse">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defRPr>
                  </a:lvl1pPr>
                  <a:lvl2pPr marL="742950" indent="-285750" eaLnBrk="0" hangingPunct="0">
                    <a:defRPr>
                      <a:solidFill>
                        <a:schemeClr val="tx1"/>
                      </a:solidFill>
                    </a:defRPr>
                  </a:lvl2pPr>
                  <a:lvl3pPr marL="1143000" indent="-228600" eaLnBrk="0" hangingPunct="0">
                    <a:defRPr>
                      <a:solidFill>
                        <a:schemeClr val="tx1"/>
                      </a:solidFill>
                    </a:defRPr>
                  </a:lvl3pPr>
                  <a:lvl4pPr marL="1600200" indent="-228600" eaLnBrk="0" hangingPunct="0">
                    <a:defRPr>
                      <a:solidFill>
                        <a:schemeClr val="tx1"/>
                      </a:solidFill>
                    </a:defRPr>
                  </a:lvl4pPr>
                  <a:lvl5pPr marL="2057400" indent="-228600" eaLnBrk="0" hangingPunct="0">
                    <a:defRPr>
                      <a:solidFill>
                        <a:schemeClr val="tx1"/>
                      </a:solidFill>
                    </a:defRPr>
                  </a:lvl5pPr>
                  <a:lvl6pPr marL="2514600" indent="-228600" eaLnBrk="0" fontAlgn="base" hangingPunct="0">
                    <a:spcBef>
                      <a:spcPct val="0"/>
                    </a:spcBef>
                    <a:spcAft>
                      <a:spcPct val="0"/>
                    </a:spcAft>
                    <a:buFont typeface="Arial" panose="020B0604020202020204" pitchFamily="34" charset="0"/>
                    <a:defRPr>
                      <a:solidFill>
                        <a:schemeClr val="tx1"/>
                      </a:solidFill>
                    </a:defRPr>
                  </a:lvl6pPr>
                  <a:lvl7pPr marL="2971800" indent="-228600" eaLnBrk="0" fontAlgn="base" hangingPunct="0">
                    <a:spcBef>
                      <a:spcPct val="0"/>
                    </a:spcBef>
                    <a:spcAft>
                      <a:spcPct val="0"/>
                    </a:spcAft>
                    <a:buFont typeface="Arial" panose="020B0604020202020204" pitchFamily="34" charset="0"/>
                    <a:defRPr>
                      <a:solidFill>
                        <a:schemeClr val="tx1"/>
                      </a:solidFill>
                    </a:defRPr>
                  </a:lvl7pPr>
                  <a:lvl8pPr marL="3429000" indent="-228600" eaLnBrk="0" fontAlgn="base" hangingPunct="0">
                    <a:spcBef>
                      <a:spcPct val="0"/>
                    </a:spcBef>
                    <a:spcAft>
                      <a:spcPct val="0"/>
                    </a:spcAft>
                    <a:buFont typeface="Arial" panose="020B0604020202020204" pitchFamily="34" charset="0"/>
                    <a:defRPr>
                      <a:solidFill>
                        <a:schemeClr val="tx1"/>
                      </a:solidFill>
                    </a:defRPr>
                  </a:lvl8pPr>
                  <a:lvl9pPr marL="3886200" indent="-228600" eaLnBrk="0" fontAlgn="base" hangingPunct="0">
                    <a:spcBef>
                      <a:spcPct val="0"/>
                    </a:spcBef>
                    <a:spcAft>
                      <a:spcPct val="0"/>
                    </a:spcAft>
                    <a:buFont typeface="Arial" panose="020B0604020202020204" pitchFamily="34" charset="0"/>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思源黑体 CN Medium" panose="020B0600000000000000" pitchFamily="34" charset="-122"/>
                    <a:ea typeface="思源黑体 CN Medium" panose="020B0600000000000000" pitchFamily="34" charset="-122"/>
                  </a:endParaRPr>
                </a:p>
              </p:txBody>
            </p:sp>
            <p:sp>
              <p:nvSpPr>
                <p:cNvPr id="62" name="星形: 五角 61"/>
                <p:cNvSpPr/>
                <p:nvPr>
                  <p:custDataLst>
                    <p:tags r:id="rId12"/>
                  </p:custDataLst>
                </p:nvPr>
              </p:nvSpPr>
              <p:spPr>
                <a:xfrm>
                  <a:off x="4517845" y="1709559"/>
                  <a:ext cx="513074" cy="513074"/>
                </a:xfrm>
                <a:prstGeom prst="star5">
                  <a:avLst>
                    <a:gd name="adj" fmla="val 22066"/>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3" name="星形: 五角 62"/>
                <p:cNvSpPr/>
                <p:nvPr>
                  <p:custDataLst>
                    <p:tags r:id="rId13"/>
                  </p:custDataLst>
                </p:nvPr>
              </p:nvSpPr>
              <p:spPr>
                <a:xfrm>
                  <a:off x="4517845" y="4883935"/>
                  <a:ext cx="513074" cy="513074"/>
                </a:xfrm>
                <a:prstGeom prst="star5">
                  <a:avLst>
                    <a:gd name="adj" fmla="val 22066"/>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sp>
              <p:nvSpPr>
                <p:cNvPr id="64" name="星形: 五角 63"/>
                <p:cNvSpPr/>
                <p:nvPr>
                  <p:custDataLst>
                    <p:tags r:id="rId14"/>
                  </p:custDataLst>
                </p:nvPr>
              </p:nvSpPr>
              <p:spPr>
                <a:xfrm>
                  <a:off x="5059182" y="3256783"/>
                  <a:ext cx="513074" cy="513074"/>
                </a:xfrm>
                <a:prstGeom prst="star5">
                  <a:avLst>
                    <a:gd name="adj" fmla="val 22066"/>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grpSp>
      </p:grpSp>
    </p:spTree>
    <p:custDataLst>
      <p:tags r:id="rId1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266055" y="839445"/>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dirty="0">
                <a:latin typeface="汉仪粗宋简" panose="02010600000101010101" charset="-122"/>
                <a:ea typeface="汉仪粗宋简" panose="02010600000101010101" charset="-122"/>
                <a:cs typeface="汉仪旗黑-55简" panose="00020600040101010101" charset="-128"/>
                <a:sym typeface="+mn-ea"/>
              </a:rPr>
              <a:t>陆</a:t>
            </a:r>
            <a:endParaRPr lang="zh-CN" sz="4000" dirty="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351716" y="1853034"/>
            <a:ext cx="8197850" cy="286232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推动国有企业党建与生产经营深度融合的对策和建议</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5038608" y="4660111"/>
            <a:ext cx="2628900"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5" name="文本框 4"/>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rPr>
              <a:t>part four</a:t>
            </a:r>
            <a:endParaRPr lang="en-US" altLang="zh-CN" sz="1200" cap="all" dirty="0">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728345" y="2178660"/>
            <a:ext cx="1482090" cy="734060"/>
          </a:xfrm>
          <a:prstGeom prst="rect">
            <a:avLst/>
          </a:prstGeom>
        </p:spPr>
      </p:pic>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p:nvPr/>
        </p:nvSpPr>
        <p:spPr>
          <a:xfrm>
            <a:off x="1000906" y="368800"/>
            <a:ext cx="8987829" cy="5539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Tx/>
              <a:buSzTx/>
              <a:buFontTx/>
            </a:pPr>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rPr>
              <a:t>推动国有企业党建与生产经营深度融合的对策和建议</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mn-ea"/>
            </a:endParaRPr>
          </a:p>
        </p:txBody>
      </p:sp>
      <p:pic>
        <p:nvPicPr>
          <p:cNvPr id="28" name="图片 27"/>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t="19255" b="2160"/>
          <a:stretch>
            <a:fillRect/>
          </a:stretch>
        </p:blipFill>
        <p:spPr>
          <a:xfrm>
            <a:off x="771002" y="4245793"/>
            <a:ext cx="3451745" cy="1801287"/>
          </a:xfrm>
          <a:prstGeom prst="rect">
            <a:avLst/>
          </a:prstGeom>
        </p:spPr>
      </p:pic>
      <p:pic>
        <p:nvPicPr>
          <p:cNvPr id="36" name="图片 35"/>
          <p:cNvPicPr>
            <a:picLocks noChangeAspect="1"/>
          </p:cNvPicPr>
          <p:nvPr>
            <p:custDataLst>
              <p:tags r:id="rId3"/>
            </p:custDataLst>
          </p:nvPr>
        </p:nvPicPr>
        <p:blipFill rotWithShape="1">
          <a:blip r:embed="rId2" cstate="print">
            <a:extLst>
              <a:ext uri="{28A0092B-C50C-407E-A947-70E740481C1C}">
                <a14:useLocalDpi xmlns:a14="http://schemas.microsoft.com/office/drawing/2010/main" val="0"/>
              </a:ext>
            </a:extLst>
          </a:blip>
          <a:srcRect t="19255" b="2160"/>
          <a:stretch>
            <a:fillRect/>
          </a:stretch>
        </p:blipFill>
        <p:spPr>
          <a:xfrm>
            <a:off x="4281883" y="2366379"/>
            <a:ext cx="3451745" cy="1801287"/>
          </a:xfrm>
          <a:prstGeom prst="rect">
            <a:avLst/>
          </a:prstGeom>
        </p:spPr>
      </p:pic>
      <p:pic>
        <p:nvPicPr>
          <p:cNvPr id="37" name="图片 36"/>
          <p:cNvPicPr>
            <a:picLocks noChangeAspect="1"/>
          </p:cNvPicPr>
          <p:nvPr>
            <p:custDataLst>
              <p:tags r:id="rId4"/>
            </p:custDataLst>
          </p:nvPr>
        </p:nvPicPr>
        <p:blipFill rotWithShape="1">
          <a:blip r:embed="rId2" cstate="print">
            <a:extLst>
              <a:ext uri="{28A0092B-C50C-407E-A947-70E740481C1C}">
                <a14:useLocalDpi xmlns:a14="http://schemas.microsoft.com/office/drawing/2010/main" val="0"/>
              </a:ext>
            </a:extLst>
          </a:blip>
          <a:srcRect t="19255" b="2160"/>
          <a:stretch>
            <a:fillRect/>
          </a:stretch>
        </p:blipFill>
        <p:spPr>
          <a:xfrm>
            <a:off x="7832094" y="4245793"/>
            <a:ext cx="3451745" cy="1801287"/>
          </a:xfrm>
          <a:prstGeom prst="rect">
            <a:avLst/>
          </a:prstGeom>
        </p:spPr>
      </p:pic>
      <p:sp>
        <p:nvSpPr>
          <p:cNvPr id="5" name="矩形 4"/>
          <p:cNvSpPr/>
          <p:nvPr>
            <p:custDataLst>
              <p:tags r:id="rId5"/>
            </p:custDataLst>
          </p:nvPr>
        </p:nvSpPr>
        <p:spPr>
          <a:xfrm>
            <a:off x="773396" y="2366379"/>
            <a:ext cx="3451744" cy="180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楷体" panose="02010609060101010101" pitchFamily="49" charset="-122"/>
                <a:ea typeface="楷体" panose="02010609060101010101" pitchFamily="49" charset="-122"/>
                <a:sym typeface="汉仪君黑-45简" panose="020B0604020202020204" pitchFamily="34" charset="-122"/>
              </a:rPr>
              <a:t>（一）</a:t>
            </a:r>
            <a:endParaRPr lang="zh-CN" altLang="en-US" sz="2400" dirty="0">
              <a:latin typeface="楷体" panose="02010609060101010101" pitchFamily="49" charset="-122"/>
              <a:ea typeface="楷体" panose="02010609060101010101" pitchFamily="49" charset="-122"/>
              <a:sym typeface="汉仪君黑-45简" panose="020B0604020202020204" pitchFamily="34" charset="-122"/>
            </a:endParaRPr>
          </a:p>
          <a:p>
            <a:pPr algn="ctr"/>
            <a:r>
              <a:rPr lang="zh-CN" altLang="en-US" sz="2400" dirty="0">
                <a:latin typeface="楷体" panose="02010609060101010101" pitchFamily="49" charset="-122"/>
                <a:ea typeface="楷体" panose="02010609060101010101" pitchFamily="49" charset="-122"/>
                <a:sym typeface="汉仪君黑-45简" panose="020B0604020202020204" pitchFamily="34" charset="-122"/>
              </a:rPr>
              <a:t>提高思想认识</a:t>
            </a:r>
            <a:endParaRPr lang="zh-CN" altLang="en-US" sz="2400" dirty="0">
              <a:latin typeface="楷体" panose="02010609060101010101" pitchFamily="49" charset="-122"/>
              <a:ea typeface="楷体" panose="02010609060101010101" pitchFamily="49" charset="-122"/>
              <a:sym typeface="汉仪君黑-45简" panose="020B0604020202020204" pitchFamily="34" charset="-122"/>
            </a:endParaRPr>
          </a:p>
          <a:p>
            <a:pPr algn="ctr"/>
            <a:r>
              <a:rPr lang="zh-CN" altLang="en-US" sz="2400" dirty="0">
                <a:latin typeface="楷体" panose="02010609060101010101" pitchFamily="49" charset="-122"/>
                <a:ea typeface="楷体" panose="02010609060101010101" pitchFamily="49" charset="-122"/>
                <a:sym typeface="汉仪君黑-45简" panose="020B0604020202020204" pitchFamily="34" charset="-122"/>
              </a:rPr>
              <a:t>强化深度融合意识</a:t>
            </a:r>
            <a:endParaRPr lang="zh-CN" altLang="en-US" sz="2400" dirty="0">
              <a:latin typeface="楷体" panose="02010609060101010101" pitchFamily="49" charset="-122"/>
              <a:ea typeface="楷体" panose="02010609060101010101" pitchFamily="49" charset="-122"/>
              <a:sym typeface="汉仪君黑-45简" panose="020B0604020202020204" pitchFamily="34" charset="-122"/>
            </a:endParaRPr>
          </a:p>
        </p:txBody>
      </p:sp>
      <p:sp>
        <p:nvSpPr>
          <p:cNvPr id="9" name="矩形 8"/>
          <p:cNvSpPr/>
          <p:nvPr>
            <p:custDataLst>
              <p:tags r:id="rId6"/>
            </p:custDataLst>
          </p:nvPr>
        </p:nvSpPr>
        <p:spPr>
          <a:xfrm>
            <a:off x="4301548" y="4245792"/>
            <a:ext cx="3451744" cy="180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10" name="矩形 9"/>
          <p:cNvSpPr/>
          <p:nvPr>
            <p:custDataLst>
              <p:tags r:id="rId7"/>
            </p:custDataLst>
          </p:nvPr>
        </p:nvSpPr>
        <p:spPr>
          <a:xfrm>
            <a:off x="7819966" y="2366379"/>
            <a:ext cx="3451744" cy="180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40" name="文本框 39"/>
          <p:cNvSpPr txBox="1"/>
          <p:nvPr>
            <p:custDataLst>
              <p:tags r:id="rId8"/>
            </p:custDataLst>
          </p:nvPr>
        </p:nvSpPr>
        <p:spPr>
          <a:xfrm>
            <a:off x="4359910" y="4245610"/>
            <a:ext cx="3241675" cy="1794510"/>
          </a:xfrm>
          <a:prstGeom prst="rect">
            <a:avLst/>
          </a:prstGeom>
          <a:noFill/>
        </p:spPr>
        <p:txBody>
          <a:bodyPr wrap="square" rtlCol="0">
            <a:noAutofit/>
          </a:bodyPr>
          <a:lstStyle/>
          <a:p>
            <a:pPr algn="ctr">
              <a:lnSpc>
                <a:spcPct val="150000"/>
              </a:lnSpc>
            </a:pPr>
            <a:r>
              <a:rPr lang="zh-CN" altLang="zh-CN" sz="2400" kern="0" dirty="0">
                <a:solidFill>
                  <a:schemeClr val="bg1"/>
                </a:solidFill>
                <a:latin typeface="楷体" panose="02010609060101010101" pitchFamily="49" charset="-122"/>
                <a:ea typeface="楷体" panose="02010609060101010101" pitchFamily="49" charset="-122"/>
              </a:rPr>
              <a:t>（三）</a:t>
            </a:r>
            <a:endParaRPr lang="zh-CN" altLang="zh-CN" sz="2400" kern="0" dirty="0">
              <a:solidFill>
                <a:schemeClr val="bg1"/>
              </a:solidFill>
              <a:latin typeface="楷体" panose="02010609060101010101" pitchFamily="49" charset="-122"/>
              <a:ea typeface="楷体" panose="02010609060101010101" pitchFamily="49" charset="-122"/>
            </a:endParaRPr>
          </a:p>
          <a:p>
            <a:pPr algn="ctr">
              <a:lnSpc>
                <a:spcPct val="150000"/>
              </a:lnSpc>
            </a:pPr>
            <a:r>
              <a:rPr lang="zh-CN" altLang="zh-CN" sz="2400" kern="0" dirty="0">
                <a:solidFill>
                  <a:schemeClr val="bg1"/>
                </a:solidFill>
                <a:latin typeface="楷体" panose="02010609060101010101" pitchFamily="49" charset="-122"/>
                <a:ea typeface="楷体" panose="02010609060101010101" pitchFamily="49" charset="-122"/>
              </a:rPr>
              <a:t>创新工作方式</a:t>
            </a:r>
            <a:endParaRPr lang="zh-CN" altLang="zh-CN" sz="2400" kern="0" dirty="0">
              <a:solidFill>
                <a:schemeClr val="bg1"/>
              </a:solidFill>
              <a:latin typeface="楷体" panose="02010609060101010101" pitchFamily="49" charset="-122"/>
              <a:ea typeface="楷体" panose="02010609060101010101" pitchFamily="49" charset="-122"/>
            </a:endParaRPr>
          </a:p>
          <a:p>
            <a:pPr algn="ctr">
              <a:lnSpc>
                <a:spcPct val="150000"/>
              </a:lnSpc>
            </a:pPr>
            <a:r>
              <a:rPr lang="zh-CN" altLang="zh-CN" sz="2400" kern="0" dirty="0">
                <a:solidFill>
                  <a:schemeClr val="bg1"/>
                </a:solidFill>
                <a:latin typeface="楷体" panose="02010609060101010101" pitchFamily="49" charset="-122"/>
                <a:ea typeface="楷体" panose="02010609060101010101" pitchFamily="49" charset="-122"/>
              </a:rPr>
              <a:t>丰富活动内容</a:t>
            </a:r>
            <a:endParaRPr lang="zh-CN" sz="2400" kern="0" dirty="0">
              <a:solidFill>
                <a:schemeClr val="bg1"/>
              </a:solidFill>
              <a:latin typeface="汉仪君黑-45简" panose="020B0604020202020204" pitchFamily="34" charset="-122"/>
              <a:ea typeface="汉仪君黑-45简" panose="020B0604020202020204" pitchFamily="34" charset="-122"/>
              <a:sym typeface="汉仪君黑-45简" panose="020B0604020202020204" pitchFamily="34" charset="-122"/>
            </a:endParaRPr>
          </a:p>
        </p:txBody>
      </p:sp>
      <p:sp>
        <p:nvSpPr>
          <p:cNvPr id="42" name="文本框 41"/>
          <p:cNvSpPr txBox="1"/>
          <p:nvPr>
            <p:custDataLst>
              <p:tags r:id="rId9"/>
            </p:custDataLst>
          </p:nvPr>
        </p:nvSpPr>
        <p:spPr>
          <a:xfrm>
            <a:off x="8063865" y="2366645"/>
            <a:ext cx="2988945" cy="1800860"/>
          </a:xfrm>
          <a:prstGeom prst="rect">
            <a:avLst/>
          </a:prstGeom>
          <a:noFill/>
        </p:spPr>
        <p:txBody>
          <a:bodyPr wrap="square" rtlCol="0">
            <a:noAutofit/>
          </a:bodyPr>
          <a:lstStyle/>
          <a:p>
            <a:pPr algn="ctr">
              <a:lnSpc>
                <a:spcPct val="150000"/>
              </a:lnSpc>
            </a:pPr>
            <a:r>
              <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（二） </a:t>
            </a:r>
            <a:endPar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a:p>
            <a:pPr algn="ctr">
              <a:lnSpc>
                <a:spcPct val="150000"/>
              </a:lnSpc>
            </a:pPr>
            <a:r>
              <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完善组织架构</a:t>
            </a:r>
            <a:endPar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a:p>
            <a:pPr algn="ctr">
              <a:lnSpc>
                <a:spcPct val="150000"/>
              </a:lnSpc>
            </a:pPr>
            <a:r>
              <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rPr>
              <a:t>加强工作协调</a:t>
            </a:r>
            <a:endParaRPr lang="en-US" altLang="zh-CN" sz="2400" kern="0" dirty="0">
              <a:solidFill>
                <a:schemeClr val="bg1"/>
              </a:solidFill>
              <a:latin typeface="楷体" panose="02010609060101010101" pitchFamily="49" charset="-122"/>
              <a:ea typeface="楷体" panose="02010609060101010101" pitchFamily="49" charset="-122"/>
              <a:sym typeface="汉仪君黑-45简" panose="020B0604020202020204" pitchFamily="34" charset="-122"/>
            </a:endParaRPr>
          </a:p>
        </p:txBody>
      </p:sp>
      <p:sp>
        <p:nvSpPr>
          <p:cNvPr id="14" name="文本框 13"/>
          <p:cNvSpPr txBox="1"/>
          <p:nvPr/>
        </p:nvSpPr>
        <p:spPr>
          <a:xfrm>
            <a:off x="770890" y="1516380"/>
            <a:ext cx="10069195" cy="398780"/>
          </a:xfrm>
          <a:prstGeom prst="rect">
            <a:avLst/>
          </a:prstGeom>
        </p:spPr>
        <p:txBody>
          <a:bodyPr wrap="square">
            <a:spAutoFit/>
          </a:bodyPr>
          <a:lstStyle/>
          <a:p>
            <a:pPr marL="0" indent="0" algn="just" defTabSz="266700">
              <a:spcBef>
                <a:spcPct val="0"/>
              </a:spcBef>
              <a:spcAft>
                <a:spcPct val="0"/>
              </a:spcAft>
            </a:pPr>
            <a:r>
              <a:rPr lang="zh-CN" altLang="en-US" sz="2000" b="1">
                <a:latin typeface="微软雅黑" panose="020B0503020204020204" charset="-122"/>
                <a:ea typeface="微软雅黑" panose="020B0503020204020204" charset="-122"/>
              </a:rPr>
              <a:t>强化现代化公司治理，为企业经营保基础</a:t>
            </a:r>
            <a:endParaRPr lang="zh-CN" altLang="en-US" sz="2000" b="1">
              <a:latin typeface="微软雅黑" panose="020B0503020204020204" charset="-122"/>
              <a:ea typeface="微软雅黑" panose="020B0503020204020204" charset="-122"/>
            </a:endParaRPr>
          </a:p>
        </p:txBody>
      </p:sp>
      <p:cxnSp>
        <p:nvCxnSpPr>
          <p:cNvPr id="21" name="直接连接符 20"/>
          <p:cNvCxnSpPr/>
          <p:nvPr>
            <p:custDataLst>
              <p:tags r:id="rId10"/>
            </p:custDataLst>
          </p:nvPr>
        </p:nvCxnSpPr>
        <p:spPr>
          <a:xfrm flipV="1">
            <a:off x="834473" y="2001352"/>
            <a:ext cx="5118735" cy="1270"/>
          </a:xfrm>
          <a:prstGeom prst="line">
            <a:avLst/>
          </a:prstGeom>
          <a:ln w="34925"/>
        </p:spPr>
        <p:style>
          <a:lnRef idx="1">
            <a:schemeClr val="accent1"/>
          </a:lnRef>
          <a:fillRef idx="0">
            <a:schemeClr val="accent1"/>
          </a:fillRef>
          <a:effectRef idx="0">
            <a:schemeClr val="accent1"/>
          </a:effectRef>
          <a:fontRef idx="minor">
            <a:schemeClr val="tx1"/>
          </a:fontRef>
        </p:style>
      </p:cxnSp>
    </p:spTree>
    <p:custDataLst>
      <p:tags r:id="rId1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pic>
        <p:nvPicPr>
          <p:cNvPr id="9" name="图片 8" descr="剪影5"/>
          <p:cNvPicPr>
            <a:picLocks noChangeAspect="1"/>
          </p:cNvPicPr>
          <p:nvPr/>
        </p:nvPicPr>
        <p:blipFill>
          <a:blip r:embed="rId3">
            <a:lum contrast="12000"/>
          </a:blip>
          <a:stretch>
            <a:fillRect/>
          </a:stretch>
        </p:blipFill>
        <p:spPr>
          <a:xfrm>
            <a:off x="1045845" y="2212340"/>
            <a:ext cx="1482090" cy="734060"/>
          </a:xfrm>
          <a:prstGeom prst="rect">
            <a:avLst/>
          </a:prstGeom>
        </p:spPr>
      </p:pic>
      <p:sp>
        <p:nvSpPr>
          <p:cNvPr id="6" name="文本框 5"/>
          <p:cNvSpPr txBox="1"/>
          <p:nvPr/>
        </p:nvSpPr>
        <p:spPr>
          <a:xfrm>
            <a:off x="2527935" y="788035"/>
            <a:ext cx="9098915" cy="4484370"/>
          </a:xfrm>
          <a:prstGeom prst="rect">
            <a:avLst/>
          </a:prstGeom>
        </p:spPr>
        <p:txBody>
          <a:bodyPr wrap="square">
            <a:noAutofit/>
          </a:bodyPr>
          <a:lstStyle/>
          <a:p>
            <a:pPr marL="0" indent="406400" algn="just" defTabSz="266700">
              <a:lnSpc>
                <a:spcPct val="200000"/>
              </a:lnSpc>
              <a:spcBef>
                <a:spcPct val="0"/>
              </a:spcBef>
              <a:spcAft>
                <a:spcPct val="0"/>
              </a:spcAft>
            </a:pPr>
            <a:r>
              <a:rPr lang="en-US" altLang="zh-CN" sz="2400" b="1" dirty="0">
                <a:solidFill>
                  <a:srgbClr val="FF0000"/>
                </a:solidFill>
                <a:uFillTx/>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rgbClr val="FF0000"/>
                </a:solidFill>
                <a:uFillTx/>
                <a:latin typeface="楷体" panose="02010609060101010101" pitchFamily="49" charset="-122"/>
                <a:ea typeface="楷体" panose="02010609060101010101" pitchFamily="49" charset="-122"/>
                <a:cs typeface="楷体" panose="02010609060101010101" pitchFamily="49" charset="-122"/>
              </a:rPr>
              <a:t>中国特色现代企业制度的亮点</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marL="0" indent="406400" algn="just" defTabSz="266700">
              <a:lnSpc>
                <a:spcPct val="200000"/>
              </a:lnSpc>
              <a:spcBef>
                <a:spcPct val="0"/>
              </a:spcBef>
              <a:spcAft>
                <a:spcPct val="0"/>
              </a:spcAft>
            </a:pPr>
            <a:r>
              <a:rPr lang="en-US" altLang="zh-CN" sz="2400" dirty="0">
                <a:solidFill>
                  <a:schemeClr val="tx1"/>
                </a:solidFill>
                <a:uFillTx/>
                <a:latin typeface="楷体" panose="02010609060101010101" pitchFamily="49" charset="-122"/>
                <a:ea typeface="楷体" panose="02010609060101010101" pitchFamily="49" charset="-122"/>
                <a:cs typeface="楷体" panose="02010609060101010101" pitchFamily="49" charset="-122"/>
              </a:rPr>
              <a:t> </a:t>
            </a:r>
            <a:r>
              <a:rPr lang="zh-CN" altLang="en-US" sz="2400" dirty="0">
                <a:solidFill>
                  <a:schemeClr val="tx1"/>
                </a:solidFill>
                <a:uFillTx/>
                <a:latin typeface="楷体" panose="02010609060101010101" pitchFamily="49" charset="-122"/>
                <a:ea typeface="楷体" panose="02010609060101010101" pitchFamily="49" charset="-122"/>
                <a:cs typeface="楷体" panose="02010609060101010101" pitchFamily="49" charset="-122"/>
              </a:rPr>
              <a:t>习近平总书记强调指出，“党对国有企业的领导是政治领导、思想领导、组织领导的有机统一。归结到一点，就是把方向、管大局、保落实”。</a:t>
            </a:r>
            <a:endParaRPr lang="zh-CN" altLang="en-US" sz="2400" dirty="0">
              <a:solidFill>
                <a:schemeClr val="tx1"/>
              </a:solidFill>
              <a:uFillTx/>
              <a:latin typeface="楷体" panose="02010609060101010101" pitchFamily="49" charset="-122"/>
              <a:ea typeface="楷体" panose="02010609060101010101" pitchFamily="49" charset="-122"/>
              <a:cs typeface="楷体" panose="02010609060101010101" pitchFamily="49" charset="-122"/>
            </a:endParaRPr>
          </a:p>
        </p:txBody>
      </p:sp>
    </p:spTree>
    <p:custDataLst>
      <p:tags r:id="rId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767080" y="617855"/>
            <a:ext cx="1393825" cy="1339215"/>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a:latin typeface="汉仪粗宋简" panose="02010600000101010101" charset="-122"/>
                <a:ea typeface="汉仪粗宋简" panose="02010600000101010101" charset="-122"/>
                <a:cs typeface="汉仪旗黑-55简" panose="00020600040101010101" charset="-128"/>
                <a:sym typeface="+mn-ea"/>
              </a:rPr>
              <a:t>结语</a:t>
            </a:r>
            <a:endParaRPr lang="zh-CN" altLang="en-US" sz="4000">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5" name="文本框 4"/>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sym typeface="汉仪大宋简" panose="02010600000101010101" charset="-122"/>
              </a:rPr>
              <a:t>part five</a:t>
            </a:r>
            <a:endPar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pic>
        <p:nvPicPr>
          <p:cNvPr id="9" name="图片 8" descr="剪影5"/>
          <p:cNvPicPr>
            <a:picLocks noChangeAspect="1"/>
          </p:cNvPicPr>
          <p:nvPr/>
        </p:nvPicPr>
        <p:blipFill>
          <a:blip r:embed="rId3">
            <a:lum contrast="12000"/>
          </a:blip>
          <a:stretch>
            <a:fillRect/>
          </a:stretch>
        </p:blipFill>
        <p:spPr>
          <a:xfrm>
            <a:off x="1045845" y="2212340"/>
            <a:ext cx="1482090" cy="734060"/>
          </a:xfrm>
          <a:prstGeom prst="rect">
            <a:avLst/>
          </a:prstGeom>
        </p:spPr>
      </p:pic>
      <p:sp>
        <p:nvSpPr>
          <p:cNvPr id="6" name="文本框 5"/>
          <p:cNvSpPr txBox="1"/>
          <p:nvPr/>
        </p:nvSpPr>
        <p:spPr>
          <a:xfrm>
            <a:off x="2706370" y="1224280"/>
            <a:ext cx="8008620" cy="3792220"/>
          </a:xfrm>
          <a:prstGeom prst="rect">
            <a:avLst/>
          </a:prstGeom>
        </p:spPr>
        <p:txBody>
          <a:bodyPr wrap="square">
            <a:noAutofit/>
          </a:bodyPr>
          <a:lstStyle/>
          <a:p>
            <a:pPr marL="0" indent="406400" algn="just" defTabSz="266700">
              <a:lnSpc>
                <a:spcPct val="200000"/>
              </a:lnSpc>
              <a:spcBef>
                <a:spcPct val="0"/>
              </a:spcBef>
              <a:spcAft>
                <a:spcPct val="0"/>
              </a:spcAft>
            </a:pPr>
            <a:r>
              <a:rPr lang="zh-CN" altLang="en-US" sz="2400" b="1" dirty="0">
                <a:latin typeface="楷体" panose="02010609060101010101" pitchFamily="49" charset="-122"/>
                <a:ea typeface="楷体" panose="02010609060101010101" pitchFamily="49" charset="-122"/>
                <a:cs typeface="微软雅黑" panose="020B0503020204020204" charset="-122"/>
              </a:rPr>
              <a:t>总之，推动国有企业党建工作与生产经营深度融合是当前国有企业发展的重要课题。通过提高思想认识、完善组织架构、创新工作方式和健全考核机制等措施，可以有效地促进党建工作与生产经营的深度融合，提高国有企业的综合竞争力。</a:t>
            </a:r>
            <a:endParaRPr lang="zh-CN" altLang="en-US" sz="2400" b="1" dirty="0">
              <a:latin typeface="楷体" panose="02010609060101010101" pitchFamily="49" charset="-122"/>
              <a:ea typeface="楷体" panose="02010609060101010101" pitchFamily="49" charset="-122"/>
              <a:cs typeface="微软雅黑" panose="020B0503020204020204" charset="-122"/>
            </a:endParaRPr>
          </a:p>
        </p:txBody>
      </p:sp>
      <p:pic>
        <p:nvPicPr>
          <p:cNvPr id="3" name="图片 2" descr="公司LOGO"/>
          <p:cNvPicPr>
            <a:picLocks noChangeAspect="1"/>
          </p:cNvPicPr>
          <p:nvPr/>
        </p:nvPicPr>
        <p:blipFill>
          <a:blip r:embed="rId4"/>
          <a:stretch>
            <a:fillRect/>
          </a:stretch>
        </p:blipFill>
        <p:spPr>
          <a:xfrm>
            <a:off x="55880" y="66040"/>
            <a:ext cx="1289685" cy="419735"/>
          </a:xfrm>
          <a:prstGeom prst="rect">
            <a:avLst/>
          </a:prstGeom>
        </p:spPr>
      </p:pic>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18" name="平行四边形 17"/>
          <p:cNvSpPr/>
          <p:nvPr/>
        </p:nvSpPr>
        <p:spPr>
          <a:xfrm>
            <a:off x="6819900" y="2020570"/>
            <a:ext cx="2628900"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sp>
        <p:nvSpPr>
          <p:cNvPr id="5" name="文本框 4"/>
          <p:cNvSpPr txBox="1"/>
          <p:nvPr/>
        </p:nvSpPr>
        <p:spPr>
          <a:xfrm>
            <a:off x="2828290" y="883920"/>
            <a:ext cx="6620510" cy="2306955"/>
          </a:xfrm>
          <a:prstGeom prst="rect">
            <a:avLst/>
          </a:prstGeom>
          <a:noFill/>
        </p:spPr>
        <p:txBody>
          <a:bodyPr wrap="square" rtlCol="0" anchor="t">
            <a:spAutoFit/>
          </a:bodyPr>
          <a:lstStyle/>
          <a:p>
            <a:pPr algn="ctr" fontAlgn="auto">
              <a:lnSpc>
                <a:spcPct val="100000"/>
              </a:lnSpc>
              <a:buClrTx/>
              <a:buSzTx/>
              <a:buFontTx/>
            </a:pPr>
            <a:endParaRPr lang="zh-CN" altLang="en-US" sz="720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endParaRPr>
          </a:p>
          <a:p>
            <a:pPr algn="ctr" fontAlgn="auto">
              <a:lnSpc>
                <a:spcPct val="100000"/>
              </a:lnSpc>
              <a:buClrTx/>
              <a:buSzTx/>
              <a:buFontTx/>
            </a:pPr>
            <a:r>
              <a:rPr lang="zh-CN" altLang="en-US" sz="720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rPr>
              <a:t>感谢大家观看</a:t>
            </a:r>
            <a:endParaRPr lang="zh-CN" altLang="en-US" sz="720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9042400" y="2541270"/>
            <a:ext cx="1760855" cy="871855"/>
          </a:xfrm>
          <a:prstGeom prst="rect">
            <a:avLst/>
          </a:prstGeom>
        </p:spPr>
      </p:pic>
      <p:pic>
        <p:nvPicPr>
          <p:cNvPr id="13" name="图片 12" descr="G:\04党政风素材\红布祥云\边旗 (3).png边旗 (3)"/>
          <p:cNvPicPr>
            <a:picLocks noChangeAspect="1"/>
          </p:cNvPicPr>
          <p:nvPr/>
        </p:nvPicPr>
        <p:blipFill>
          <a:blip r:embed="rId4">
            <a:lum bright="6000" contrast="6000"/>
          </a:blip>
          <a:srcRect/>
          <a:stretch>
            <a:fillRect/>
          </a:stretch>
        </p:blipFill>
        <p:spPr>
          <a:xfrm flipH="1">
            <a:off x="-8890" y="-1270"/>
            <a:ext cx="3404870" cy="885190"/>
          </a:xfrm>
          <a:prstGeom prst="rect">
            <a:avLst/>
          </a:prstGeom>
        </p:spPr>
      </p:pic>
      <p:sp>
        <p:nvSpPr>
          <p:cNvPr id="19" name="平行四边形 18"/>
          <p:cNvSpPr/>
          <p:nvPr/>
        </p:nvSpPr>
        <p:spPr>
          <a:xfrm>
            <a:off x="2519045" y="3019425"/>
            <a:ext cx="1910715" cy="190500"/>
          </a:xfrm>
          <a:prstGeom prst="parallelogram">
            <a:avLst>
              <a:gd name="adj" fmla="val 72468"/>
            </a:avLst>
          </a:prstGeom>
          <a:gradFill>
            <a:gsLst>
              <a:gs pos="0">
                <a:srgbClr val="FFD095"/>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pic>
        <p:nvPicPr>
          <p:cNvPr id="20" name="图片 19" descr="G:\04党政风素材\大雁鸽子\鸽子.png鸽子"/>
          <p:cNvPicPr>
            <a:picLocks noChangeAspect="1"/>
          </p:cNvPicPr>
          <p:nvPr/>
        </p:nvPicPr>
        <p:blipFill>
          <a:blip r:embed="rId5">
            <a:lum contrast="12000"/>
          </a:blip>
          <a:srcRect/>
          <a:stretch>
            <a:fillRect/>
          </a:stretch>
        </p:blipFill>
        <p:spPr>
          <a:xfrm>
            <a:off x="1453515" y="1611630"/>
            <a:ext cx="1480185" cy="1052195"/>
          </a:xfrm>
          <a:prstGeom prst="rect">
            <a:avLst/>
          </a:prstGeom>
        </p:spPr>
      </p:pic>
      <p:grpSp>
        <p:nvGrpSpPr>
          <p:cNvPr id="23" name="组合 22"/>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2" name="文本框 1"/>
          <p:cNvSpPr txBox="1"/>
          <p:nvPr/>
        </p:nvSpPr>
        <p:spPr>
          <a:xfrm>
            <a:off x="13547090" y="2694940"/>
            <a:ext cx="4064000" cy="368300"/>
          </a:xfrm>
          <a:prstGeom prst="rect">
            <a:avLst/>
          </a:prstGeom>
          <a:noFill/>
        </p:spPr>
        <p:txBody>
          <a:bodyPr wrap="square" rtlCol="0">
            <a:spAutoFit/>
          </a:bodyPr>
          <a:p>
            <a:endParaRPr lang="zh-CN" altLang="en-US"/>
          </a:p>
        </p:txBody>
      </p:sp>
      <p:sp>
        <p:nvSpPr>
          <p:cNvPr id="3" name="文本框 2"/>
          <p:cNvSpPr txBox="1"/>
          <p:nvPr/>
        </p:nvSpPr>
        <p:spPr>
          <a:xfrm>
            <a:off x="14531340" y="1678940"/>
            <a:ext cx="4064000" cy="368300"/>
          </a:xfrm>
          <a:prstGeom prst="rect">
            <a:avLst/>
          </a:prstGeom>
          <a:noFill/>
        </p:spPr>
        <p:txBody>
          <a:bodyPr wrap="square" rtlCol="0">
            <a:spAutoFit/>
          </a:bodyPr>
          <a:p>
            <a:endParaRPr lang="zh-CN" altLang="en-US"/>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9683" y="-71390"/>
            <a:ext cx="3753094" cy="69417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custDataLst>
              <p:tags r:id="rId1"/>
            </p:custDataLst>
          </p:nvPr>
        </p:nvSpPr>
        <p:spPr>
          <a:xfrm>
            <a:off x="6041396" y="715293"/>
            <a:ext cx="4958199" cy="5447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dirty="0" smtClean="0">
                <a:solidFill>
                  <a:schemeClr val="bg1"/>
                </a:solidFill>
                <a:latin typeface="黑体" panose="02010609060101010101" charset="-122"/>
                <a:ea typeface="黑体" panose="02010609060101010101" charset="-122"/>
                <a:cs typeface="+mn-ea"/>
                <a:sym typeface="+mn-ea"/>
              </a:rPr>
              <a:t>党建工作</a:t>
            </a:r>
            <a:endParaRPr lang="zh-CN" altLang="zh-CN" sz="2000" b="1" dirty="0" smtClean="0">
              <a:solidFill>
                <a:schemeClr val="bg1"/>
              </a:solidFill>
              <a:latin typeface="黑体" panose="02010609060101010101" charset="-122"/>
              <a:ea typeface="黑体" panose="02010609060101010101" charset="-122"/>
              <a:cs typeface="+mn-ea"/>
              <a:sym typeface="+mn-ea"/>
            </a:endParaRPr>
          </a:p>
        </p:txBody>
      </p:sp>
      <p:sp>
        <p:nvSpPr>
          <p:cNvPr id="43" name="矩形 42"/>
          <p:cNvSpPr/>
          <p:nvPr>
            <p:custDataLst>
              <p:tags r:id="rId2"/>
            </p:custDataLst>
          </p:nvPr>
        </p:nvSpPr>
        <p:spPr>
          <a:xfrm>
            <a:off x="6041396" y="1630232"/>
            <a:ext cx="4956929" cy="5447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zh-CN" sz="2000" b="1" dirty="0" smtClean="0">
                <a:solidFill>
                  <a:schemeClr val="bg1"/>
                </a:solidFill>
                <a:latin typeface="黑体" panose="02010609060101010101" charset="-122"/>
                <a:ea typeface="黑体" panose="02010609060101010101" charset="-122"/>
                <a:cs typeface="+mn-ea"/>
                <a:sym typeface="+mn-ea"/>
              </a:rPr>
              <a:t>党建工作的历史渊源</a:t>
            </a:r>
            <a:endParaRPr lang="zh-CN" altLang="zh-CN" sz="2000" b="1" dirty="0" smtClean="0">
              <a:solidFill>
                <a:schemeClr val="bg1"/>
              </a:solidFill>
              <a:latin typeface="黑体" panose="02010609060101010101" charset="-122"/>
              <a:ea typeface="黑体" panose="02010609060101010101" charset="-122"/>
              <a:cs typeface="+mn-ea"/>
              <a:sym typeface="+mn-ea"/>
            </a:endParaRPr>
          </a:p>
        </p:txBody>
      </p:sp>
      <p:sp>
        <p:nvSpPr>
          <p:cNvPr id="44" name="矩形 43"/>
          <p:cNvSpPr/>
          <p:nvPr>
            <p:custDataLst>
              <p:tags r:id="rId3"/>
            </p:custDataLst>
          </p:nvPr>
        </p:nvSpPr>
        <p:spPr>
          <a:xfrm>
            <a:off x="6042666" y="2588348"/>
            <a:ext cx="4956929" cy="5447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zh-CN" sz="2000" b="1" dirty="0" smtClean="0">
                <a:solidFill>
                  <a:schemeClr val="bg1"/>
                </a:solidFill>
                <a:latin typeface="黑体" panose="02010609060101010101" charset="-122"/>
                <a:ea typeface="黑体" panose="02010609060101010101" charset="-122"/>
                <a:sym typeface="+mn-ea"/>
              </a:rPr>
              <a:t>新时期党建工作的发展历程</a:t>
            </a:r>
            <a:endParaRPr lang="zh-CN" altLang="zh-CN" sz="2000" b="1" dirty="0" smtClean="0">
              <a:solidFill>
                <a:schemeClr val="bg1"/>
              </a:solidFill>
              <a:latin typeface="黑体" panose="02010609060101010101" charset="-122"/>
              <a:ea typeface="黑体" panose="02010609060101010101" charset="-122"/>
              <a:sym typeface="+mn-ea"/>
            </a:endParaRPr>
          </a:p>
        </p:txBody>
      </p:sp>
      <p:sp>
        <p:nvSpPr>
          <p:cNvPr id="45" name="矩形 44"/>
          <p:cNvSpPr/>
          <p:nvPr>
            <p:custDataLst>
              <p:tags r:id="rId4"/>
            </p:custDataLst>
          </p:nvPr>
        </p:nvSpPr>
        <p:spPr>
          <a:xfrm>
            <a:off x="6042666" y="3628686"/>
            <a:ext cx="4956929" cy="5447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2000" b="1" dirty="0">
                <a:solidFill>
                  <a:schemeClr val="bg1"/>
                </a:solidFill>
                <a:latin typeface="黑体" panose="02010609060101010101" charset="-122"/>
                <a:ea typeface="黑体" panose="02010609060101010101" charset="-122"/>
                <a:cs typeface="黑体" panose="02010609060101010101" charset="-122"/>
                <a:sym typeface="+mn-ea"/>
              </a:rPr>
              <a:t>基层党建工作在企业生产经营融合情况</a:t>
            </a:r>
            <a:endParaRPr lang="zh-CN" altLang="en-US" sz="2000" b="1" dirty="0">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46" name="组合 45"/>
          <p:cNvGrpSpPr>
            <a:grpSpLocks noChangeAspect="1"/>
          </p:cNvGrpSpPr>
          <p:nvPr>
            <p:custDataLst>
              <p:tags r:id="rId5"/>
            </p:custDataLst>
          </p:nvPr>
        </p:nvGrpSpPr>
        <p:grpSpPr>
          <a:xfrm>
            <a:off x="5225506" y="652906"/>
            <a:ext cx="509852" cy="635732"/>
            <a:chOff x="2971064" y="1796946"/>
            <a:chExt cx="612717" cy="504000"/>
          </a:xfrm>
        </p:grpSpPr>
        <p:sp>
          <p:nvSpPr>
            <p:cNvPr id="50" name="矩形 45"/>
            <p:cNvSpPr/>
            <p:nvPr>
              <p:custDataLst>
                <p:tags r:id="rId6"/>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51" name="TextBox 50"/>
            <p:cNvSpPr txBox="1"/>
            <p:nvPr>
              <p:custDataLst>
                <p:tags r:id="rId7"/>
              </p:custDataLst>
            </p:nvPr>
          </p:nvSpPr>
          <p:spPr>
            <a:xfrm>
              <a:off x="2986249" y="1852446"/>
              <a:ext cx="597532" cy="316148"/>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黑体" panose="02010609060101010101" charset="-122"/>
                  <a:ea typeface="黑体" panose="02010609060101010101" charset="-122"/>
                </a:rPr>
                <a:t>一</a:t>
              </a:r>
              <a:endParaRPr lang="zh-CN" altLang="en-US" sz="2000" dirty="0">
                <a:solidFill>
                  <a:schemeClr val="tx1">
                    <a:lumMod val="65000"/>
                    <a:lumOff val="35000"/>
                  </a:schemeClr>
                </a:solidFill>
                <a:latin typeface="黑体" panose="02010609060101010101" charset="-122"/>
                <a:ea typeface="黑体" panose="02010609060101010101" charset="-122"/>
              </a:endParaRPr>
            </a:p>
          </p:txBody>
        </p:sp>
      </p:grpSp>
      <p:grpSp>
        <p:nvGrpSpPr>
          <p:cNvPr id="52" name="组合 51"/>
          <p:cNvGrpSpPr>
            <a:grpSpLocks noChangeAspect="1"/>
          </p:cNvGrpSpPr>
          <p:nvPr>
            <p:custDataLst>
              <p:tags r:id="rId8"/>
            </p:custDataLst>
          </p:nvPr>
        </p:nvGrpSpPr>
        <p:grpSpPr>
          <a:xfrm>
            <a:off x="5254713" y="1584355"/>
            <a:ext cx="509852" cy="635731"/>
            <a:chOff x="2971064" y="1796946"/>
            <a:chExt cx="612717" cy="504000"/>
          </a:xfrm>
        </p:grpSpPr>
        <p:sp>
          <p:nvSpPr>
            <p:cNvPr id="53" name="矩形 45"/>
            <p:cNvSpPr/>
            <p:nvPr>
              <p:custDataLst>
                <p:tags r:id="rId9"/>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54" name="TextBox 53"/>
            <p:cNvSpPr txBox="1"/>
            <p:nvPr>
              <p:custDataLst>
                <p:tags r:id="rId10"/>
              </p:custDataLst>
            </p:nvPr>
          </p:nvSpPr>
          <p:spPr>
            <a:xfrm>
              <a:off x="2986249" y="1852445"/>
              <a:ext cx="597532" cy="316148"/>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黑体" panose="02010609060101010101" charset="-122"/>
                  <a:ea typeface="黑体" panose="02010609060101010101" charset="-122"/>
                </a:rPr>
                <a:t>二</a:t>
              </a:r>
              <a:endParaRPr lang="zh-CN" altLang="en-US" sz="2000" dirty="0">
                <a:solidFill>
                  <a:schemeClr val="tx1">
                    <a:lumMod val="65000"/>
                    <a:lumOff val="35000"/>
                  </a:schemeClr>
                </a:solidFill>
                <a:latin typeface="黑体" panose="02010609060101010101" charset="-122"/>
                <a:ea typeface="黑体" panose="02010609060101010101" charset="-122"/>
              </a:endParaRPr>
            </a:p>
          </p:txBody>
        </p:sp>
      </p:grpSp>
      <p:grpSp>
        <p:nvGrpSpPr>
          <p:cNvPr id="55" name="组合 54"/>
          <p:cNvGrpSpPr>
            <a:grpSpLocks noChangeAspect="1"/>
          </p:cNvGrpSpPr>
          <p:nvPr>
            <p:custDataLst>
              <p:tags r:id="rId11"/>
            </p:custDataLst>
          </p:nvPr>
        </p:nvGrpSpPr>
        <p:grpSpPr>
          <a:xfrm>
            <a:off x="5287094" y="2543105"/>
            <a:ext cx="509852" cy="635731"/>
            <a:chOff x="2971064" y="1796946"/>
            <a:chExt cx="612717" cy="504000"/>
          </a:xfrm>
        </p:grpSpPr>
        <p:sp>
          <p:nvSpPr>
            <p:cNvPr id="56" name="矩形 45"/>
            <p:cNvSpPr/>
            <p:nvPr>
              <p:custDataLst>
                <p:tags r:id="rId12"/>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57" name="TextBox 56"/>
            <p:cNvSpPr txBox="1"/>
            <p:nvPr>
              <p:custDataLst>
                <p:tags r:id="rId13"/>
              </p:custDataLst>
            </p:nvPr>
          </p:nvSpPr>
          <p:spPr>
            <a:xfrm>
              <a:off x="2986249" y="1852445"/>
              <a:ext cx="597532" cy="316148"/>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黑体" panose="02010609060101010101" charset="-122"/>
                  <a:ea typeface="黑体" panose="02010609060101010101" charset="-122"/>
                </a:rPr>
                <a:t>三</a:t>
              </a:r>
              <a:endParaRPr lang="zh-CN" altLang="en-US" sz="2000" dirty="0">
                <a:solidFill>
                  <a:schemeClr val="tx1">
                    <a:lumMod val="65000"/>
                    <a:lumOff val="35000"/>
                  </a:schemeClr>
                </a:solidFill>
                <a:latin typeface="黑体" panose="02010609060101010101" charset="-122"/>
                <a:ea typeface="黑体" panose="02010609060101010101" charset="-122"/>
              </a:endParaRPr>
            </a:p>
          </p:txBody>
        </p:sp>
      </p:grpSp>
      <p:grpSp>
        <p:nvGrpSpPr>
          <p:cNvPr id="58" name="组合 57"/>
          <p:cNvGrpSpPr>
            <a:grpSpLocks noChangeAspect="1"/>
          </p:cNvGrpSpPr>
          <p:nvPr>
            <p:custDataLst>
              <p:tags r:id="rId14"/>
            </p:custDataLst>
          </p:nvPr>
        </p:nvGrpSpPr>
        <p:grpSpPr>
          <a:xfrm>
            <a:off x="5299793" y="3582654"/>
            <a:ext cx="509217" cy="635569"/>
            <a:chOff x="2971064" y="1796946"/>
            <a:chExt cx="612000" cy="504000"/>
          </a:xfrm>
        </p:grpSpPr>
        <p:sp>
          <p:nvSpPr>
            <p:cNvPr id="59" name="矩形 45"/>
            <p:cNvSpPr/>
            <p:nvPr>
              <p:custDataLst>
                <p:tags r:id="rId15"/>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60" name="TextBox 59"/>
            <p:cNvSpPr txBox="1"/>
            <p:nvPr>
              <p:custDataLst>
                <p:tags r:id="rId16"/>
              </p:custDataLst>
            </p:nvPr>
          </p:nvSpPr>
          <p:spPr>
            <a:xfrm>
              <a:off x="3022632" y="1875270"/>
              <a:ext cx="524765" cy="316229"/>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黑体" panose="02010609060101010101" charset="-122"/>
                  <a:ea typeface="黑体" panose="02010609060101010101" charset="-122"/>
                </a:rPr>
                <a:t>四</a:t>
              </a:r>
              <a:endParaRPr lang="zh-CN" altLang="en-US" sz="2000" dirty="0">
                <a:solidFill>
                  <a:schemeClr val="tx1">
                    <a:lumMod val="65000"/>
                    <a:lumOff val="35000"/>
                  </a:schemeClr>
                </a:solidFill>
                <a:latin typeface="黑体" panose="02010609060101010101" charset="-122"/>
                <a:ea typeface="黑体" panose="02010609060101010101" charset="-122"/>
              </a:endParaRPr>
            </a:p>
          </p:txBody>
        </p:sp>
      </p:grpSp>
      <p:sp>
        <p:nvSpPr>
          <p:cNvPr id="63" name="矩形 62"/>
          <p:cNvSpPr/>
          <p:nvPr>
            <p:custDataLst>
              <p:tags r:id="rId17"/>
            </p:custDataLst>
          </p:nvPr>
        </p:nvSpPr>
        <p:spPr>
          <a:xfrm>
            <a:off x="6041396" y="4573786"/>
            <a:ext cx="4956929" cy="5447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dirty="0">
                <a:solidFill>
                  <a:schemeClr val="bg1"/>
                </a:solidFill>
                <a:latin typeface="黑体" panose="02010609060101010101" charset="-122"/>
                <a:ea typeface="黑体" panose="02010609060101010101" charset="-122"/>
                <a:cs typeface="+mn-ea"/>
                <a:sym typeface="+mn-lt"/>
              </a:rPr>
              <a:t>党建与生产经营深度融合中存在的问题</a:t>
            </a:r>
            <a:endParaRPr lang="zh-CN" altLang="zh-CN" sz="2000" b="1" dirty="0">
              <a:solidFill>
                <a:schemeClr val="bg1"/>
              </a:solidFill>
              <a:latin typeface="黑体" panose="02010609060101010101" charset="-122"/>
              <a:ea typeface="黑体" panose="02010609060101010101" charset="-122"/>
              <a:cs typeface="+mn-ea"/>
              <a:sym typeface="+mn-lt"/>
            </a:endParaRPr>
          </a:p>
        </p:txBody>
      </p:sp>
      <p:grpSp>
        <p:nvGrpSpPr>
          <p:cNvPr id="64" name="组合 63"/>
          <p:cNvGrpSpPr>
            <a:grpSpLocks noChangeAspect="1"/>
          </p:cNvGrpSpPr>
          <p:nvPr>
            <p:custDataLst>
              <p:tags r:id="rId18"/>
            </p:custDataLst>
          </p:nvPr>
        </p:nvGrpSpPr>
        <p:grpSpPr>
          <a:xfrm>
            <a:off x="5270586" y="4576798"/>
            <a:ext cx="509852" cy="635731"/>
            <a:chOff x="2971064" y="1796946"/>
            <a:chExt cx="612717" cy="504000"/>
          </a:xfrm>
        </p:grpSpPr>
        <p:sp>
          <p:nvSpPr>
            <p:cNvPr id="65" name="矩形 45"/>
            <p:cNvSpPr/>
            <p:nvPr>
              <p:custDataLst>
                <p:tags r:id="rId19"/>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66" name="TextBox 65"/>
            <p:cNvSpPr txBox="1"/>
            <p:nvPr>
              <p:custDataLst>
                <p:tags r:id="rId20"/>
              </p:custDataLst>
            </p:nvPr>
          </p:nvSpPr>
          <p:spPr>
            <a:xfrm>
              <a:off x="2986249" y="1852445"/>
              <a:ext cx="597532" cy="316148"/>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黑体" panose="02010609060101010101" charset="-122"/>
                  <a:ea typeface="黑体" panose="02010609060101010101" charset="-122"/>
                </a:rPr>
                <a:t>五</a:t>
              </a:r>
              <a:endParaRPr lang="zh-CN" altLang="en-US" sz="2000" dirty="0">
                <a:solidFill>
                  <a:schemeClr val="tx1">
                    <a:lumMod val="65000"/>
                    <a:lumOff val="35000"/>
                  </a:schemeClr>
                </a:solidFill>
                <a:latin typeface="黑体" panose="02010609060101010101" charset="-122"/>
                <a:ea typeface="黑体" panose="02010609060101010101" charset="-122"/>
              </a:endParaRPr>
            </a:p>
          </p:txBody>
        </p:sp>
      </p:grpSp>
      <p:sp>
        <p:nvSpPr>
          <p:cNvPr id="2" name="文本框 9"/>
          <p:cNvSpPr txBox="1">
            <a:spLocks noChangeArrowheads="1"/>
          </p:cNvSpPr>
          <p:nvPr/>
        </p:nvSpPr>
        <p:spPr bwMode="auto">
          <a:xfrm>
            <a:off x="1180812" y="512404"/>
            <a:ext cx="4936731"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600" b="1" dirty="0">
                <a:solidFill>
                  <a:schemeClr val="bg1"/>
                </a:solidFill>
                <a:latin typeface="黑体" panose="02010609060101010101" charset="-122"/>
                <a:ea typeface="黑体" panose="02010609060101010101" charset="-122"/>
              </a:rPr>
              <a:t>CONT</a:t>
            </a:r>
            <a:r>
              <a:rPr lang="en-US" altLang="zh-CN" sz="6600" b="1" dirty="0">
                <a:solidFill>
                  <a:schemeClr val="bg1">
                    <a:lumMod val="75000"/>
                  </a:schemeClr>
                </a:solidFill>
                <a:latin typeface="黑体" panose="02010609060101010101" charset="-122"/>
                <a:ea typeface="黑体" panose="02010609060101010101" charset="-122"/>
              </a:rPr>
              <a:t>ENTS</a:t>
            </a:r>
            <a:endParaRPr lang="zh-CN" altLang="en-US" sz="6600" b="1" dirty="0">
              <a:solidFill>
                <a:schemeClr val="bg1">
                  <a:lumMod val="75000"/>
                </a:schemeClr>
              </a:solidFill>
              <a:latin typeface="黑体" panose="02010609060101010101" charset="-122"/>
              <a:ea typeface="黑体" panose="02010609060101010101" charset="-122"/>
            </a:endParaRPr>
          </a:p>
        </p:txBody>
      </p:sp>
      <p:sp>
        <p:nvSpPr>
          <p:cNvPr id="3" name="文本框 10"/>
          <p:cNvSpPr txBox="1">
            <a:spLocks noChangeArrowheads="1"/>
          </p:cNvSpPr>
          <p:nvPr/>
        </p:nvSpPr>
        <p:spPr bwMode="auto">
          <a:xfrm>
            <a:off x="1484389" y="1795055"/>
            <a:ext cx="2248518"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spc="-299" dirty="0">
                <a:solidFill>
                  <a:schemeClr val="bg1"/>
                </a:solidFill>
                <a:latin typeface="黑体" panose="02010609060101010101" charset="-122"/>
                <a:ea typeface="黑体" panose="02010609060101010101" charset="-122"/>
                <a:cs typeface="黑体" panose="02010609060101010101" charset="-122"/>
              </a:rPr>
              <a:t>目 录</a:t>
            </a:r>
            <a:endParaRPr lang="zh-CN" altLang="en-US" sz="6600" b="1" spc="-299" dirty="0">
              <a:solidFill>
                <a:schemeClr val="bg1"/>
              </a:solidFill>
              <a:latin typeface="黑体" panose="02010609060101010101" charset="-122"/>
              <a:ea typeface="黑体" panose="02010609060101010101" charset="-122"/>
              <a:cs typeface="黑体" panose="02010609060101010101" charset="-122"/>
            </a:endParaRPr>
          </a:p>
        </p:txBody>
      </p:sp>
      <p:sp>
        <p:nvSpPr>
          <p:cNvPr id="4" name="矩形 3"/>
          <p:cNvSpPr/>
          <p:nvPr>
            <p:custDataLst>
              <p:tags r:id="rId21"/>
            </p:custDataLst>
          </p:nvPr>
        </p:nvSpPr>
        <p:spPr>
          <a:xfrm>
            <a:off x="6096635" y="5631586"/>
            <a:ext cx="4956929" cy="5447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lvl="1" algn="ctr"/>
            <a:r>
              <a:rPr lang="zh-CN" altLang="zh-CN" sz="2000" b="1" dirty="0" smtClean="0">
                <a:solidFill>
                  <a:schemeClr val="bg1"/>
                </a:solidFill>
                <a:latin typeface="黑体" panose="02010609060101010101" charset="-122"/>
                <a:ea typeface="黑体" panose="02010609060101010101" charset="-122"/>
                <a:cs typeface="+mn-ea"/>
                <a:sym typeface="+mn-ea"/>
              </a:rPr>
              <a:t>党建与生产经营深度融合的对策和建议</a:t>
            </a:r>
            <a:endParaRPr lang="zh-CN" altLang="zh-CN" sz="2000" b="1" dirty="0" smtClean="0">
              <a:solidFill>
                <a:schemeClr val="bg1"/>
              </a:solidFill>
              <a:latin typeface="黑体" panose="02010609060101010101" charset="-122"/>
              <a:ea typeface="黑体" panose="02010609060101010101" charset="-122"/>
              <a:cs typeface="+mn-ea"/>
              <a:sym typeface="+mn-ea"/>
            </a:endParaRPr>
          </a:p>
        </p:txBody>
      </p:sp>
      <p:grpSp>
        <p:nvGrpSpPr>
          <p:cNvPr id="5" name="组合 4"/>
          <p:cNvGrpSpPr>
            <a:grpSpLocks noChangeAspect="1"/>
          </p:cNvGrpSpPr>
          <p:nvPr>
            <p:custDataLst>
              <p:tags r:id="rId22"/>
            </p:custDataLst>
          </p:nvPr>
        </p:nvGrpSpPr>
        <p:grpSpPr>
          <a:xfrm>
            <a:off x="5309952" y="5585708"/>
            <a:ext cx="509852" cy="635731"/>
            <a:chOff x="2971064" y="1796946"/>
            <a:chExt cx="612717" cy="504000"/>
          </a:xfrm>
        </p:grpSpPr>
        <p:sp>
          <p:nvSpPr>
            <p:cNvPr id="6" name="矩形 45"/>
            <p:cNvSpPr/>
            <p:nvPr>
              <p:custDataLst>
                <p:tags r:id="rId23"/>
              </p:custDataLst>
            </p:nvPr>
          </p:nvSpPr>
          <p:spPr>
            <a:xfrm>
              <a:off x="2971064" y="1796946"/>
              <a:ext cx="612000" cy="504000"/>
            </a:xfrm>
            <a:custGeom>
              <a:avLst/>
              <a:gdLst/>
              <a:ahLst/>
              <a:cxnLst/>
              <a:rect l="l" t="t" r="r" b="b"/>
              <a:pathLst>
                <a:path w="612000" h="504000">
                  <a:moveTo>
                    <a:pt x="576000" y="235074"/>
                  </a:moveTo>
                  <a:lnTo>
                    <a:pt x="612000" y="235074"/>
                  </a:lnTo>
                  <a:lnTo>
                    <a:pt x="612000" y="504000"/>
                  </a:lnTo>
                  <a:lnTo>
                    <a:pt x="306000" y="504000"/>
                  </a:lnTo>
                  <a:lnTo>
                    <a:pt x="306000" y="468000"/>
                  </a:lnTo>
                  <a:lnTo>
                    <a:pt x="576000" y="468000"/>
                  </a:lnTo>
                  <a:close/>
                  <a:moveTo>
                    <a:pt x="0" y="0"/>
                  </a:moveTo>
                  <a:lnTo>
                    <a:pt x="306000" y="0"/>
                  </a:lnTo>
                  <a:lnTo>
                    <a:pt x="306000" y="36000"/>
                  </a:lnTo>
                  <a:lnTo>
                    <a:pt x="36000" y="36000"/>
                  </a:lnTo>
                  <a:lnTo>
                    <a:pt x="36000" y="253355"/>
                  </a:lnTo>
                  <a:lnTo>
                    <a:pt x="0" y="25335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tx1">
                    <a:lumMod val="65000"/>
                    <a:lumOff val="35000"/>
                  </a:schemeClr>
                </a:solidFill>
                <a:latin typeface="黑体" panose="02010609060101010101" charset="-122"/>
                <a:ea typeface="黑体" panose="02010609060101010101" charset="-122"/>
              </a:endParaRPr>
            </a:p>
          </p:txBody>
        </p:sp>
        <p:sp>
          <p:nvSpPr>
            <p:cNvPr id="7" name="TextBox 53"/>
            <p:cNvSpPr txBox="1"/>
            <p:nvPr>
              <p:custDataLst>
                <p:tags r:id="rId24"/>
              </p:custDataLst>
            </p:nvPr>
          </p:nvSpPr>
          <p:spPr>
            <a:xfrm>
              <a:off x="2986249" y="1852445"/>
              <a:ext cx="597532" cy="316148"/>
            </a:xfrm>
            <a:prstGeom prst="rect">
              <a:avLst/>
            </a:prstGeom>
            <a:noFill/>
          </p:spPr>
          <p:txBody>
            <a:bodyPr wrap="square" rtlCol="0">
              <a:spAutoFit/>
            </a:bodyPr>
            <a:p>
              <a:pPr algn="ctr"/>
              <a:r>
                <a:rPr lang="zh-CN" altLang="zh-CN" sz="2000" dirty="0">
                  <a:solidFill>
                    <a:schemeClr val="tx1">
                      <a:lumMod val="65000"/>
                      <a:lumOff val="35000"/>
                    </a:schemeClr>
                  </a:solidFill>
                  <a:latin typeface="黑体" panose="02010609060101010101" charset="-122"/>
                  <a:ea typeface="黑体" panose="02010609060101010101" charset="-122"/>
                </a:rPr>
                <a:t>六</a:t>
              </a:r>
              <a:endParaRPr lang="zh-CN" altLang="zh-CN" sz="2000" dirty="0">
                <a:solidFill>
                  <a:schemeClr val="tx1">
                    <a:lumMod val="65000"/>
                    <a:lumOff val="35000"/>
                  </a:schemeClr>
                </a:solidFill>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p:pull/>
      </p:transition>
    </mc:Choice>
    <mc:Fallback>
      <p:transition spd="slow">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602217" y="1322407"/>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sz="4000">
                <a:latin typeface="汉仪粗宋简" panose="02010600000101010101" charset="-122"/>
                <a:ea typeface="汉仪粗宋简" panose="02010600000101010101" charset="-122"/>
                <a:cs typeface="汉仪旗黑-55简" panose="00020600040101010101" charset="-128"/>
                <a:sym typeface="+mn-ea"/>
              </a:rPr>
              <a:t>壹</a:t>
            </a:r>
            <a:endParaRPr lang="zh-CN" sz="400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403722" y="2413337"/>
            <a:ext cx="7697470" cy="10147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党建工作</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4995961" y="3469005"/>
            <a:ext cx="2628900" cy="190500"/>
          </a:xfrm>
          <a:prstGeom prst="parallelogram">
            <a:avLst>
              <a:gd name="adj" fmla="val 72468"/>
            </a:avLst>
          </a:prstGeom>
          <a:gradFill>
            <a:gsLst>
              <a:gs pos="0">
                <a:srgbClr val="F2C48C"/>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1064507" y="2661622"/>
            <a:ext cx="1482090" cy="734060"/>
          </a:xfrm>
          <a:prstGeom prst="rect">
            <a:avLst/>
          </a:prstGeom>
        </p:spPr>
      </p:pic>
      <p:sp>
        <p:nvSpPr>
          <p:cNvPr id="6" name="文本框 5"/>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rPr>
              <a:t>part one</a:t>
            </a:r>
            <a:endPar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党建工作</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69315" cy="922020"/>
            <a:chOff x="748" y="350"/>
            <a:chExt cx="1369" cy="1452"/>
          </a:xfrm>
        </p:grpSpPr>
        <p:sp>
          <p:nvSpPr>
            <p:cNvPr id="3" name="文本框 2"/>
            <p:cNvSpPr txBox="1"/>
            <p:nvPr/>
          </p:nvSpPr>
          <p:spPr>
            <a:xfrm>
              <a:off x="748" y="350"/>
              <a:ext cx="1369" cy="1452"/>
            </a:xfrm>
            <a:prstGeom prst="rect">
              <a:avLst/>
            </a:prstGeom>
            <a:noFill/>
          </p:spPr>
          <p:txBody>
            <a:bodyPr wrap="none" rtlCol="0" anchor="t">
              <a:spAutoFit/>
            </a:bodyPr>
            <a:lstStyle/>
            <a:p>
              <a:r>
                <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1369" cy="1452"/>
            </a:xfrm>
            <a:prstGeom prst="rect">
              <a:avLst/>
            </a:prstGeom>
            <a:noFill/>
          </p:spPr>
          <p:txBody>
            <a:bodyPr wrap="none" rtlCol="0" anchor="t">
              <a:spAutoFit/>
            </a:bodyPr>
            <a:lstStyle/>
            <a:p>
              <a:r>
                <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7" name="文本框 16"/>
          <p:cNvSpPr txBox="1"/>
          <p:nvPr/>
        </p:nvSpPr>
        <p:spPr>
          <a:xfrm>
            <a:off x="6355080" y="2665095"/>
            <a:ext cx="5319395" cy="3594735"/>
          </a:xfrm>
          <a:prstGeom prst="rect">
            <a:avLst/>
          </a:prstGeom>
          <a:noFill/>
        </p:spPr>
        <p:txBody>
          <a:bodyPr wrap="square" rtlCol="0" anchor="t">
            <a:noAutofit/>
          </a:bodyPr>
          <a:lstStyle/>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党建工作主要包括以下几个方面：</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（一）思想建设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（二）组织建设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（三）作风和反腐倡廉建设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（四</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rPr>
              <a:t>制度</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（五）如何做好党建工作</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p:txBody>
      </p:sp>
      <p:grpSp>
        <p:nvGrpSpPr>
          <p:cNvPr id="38" name="组合 37"/>
          <p:cNvGrpSpPr/>
          <p:nvPr/>
        </p:nvGrpSpPr>
        <p:grpSpPr>
          <a:xfrm>
            <a:off x="770255" y="1897380"/>
            <a:ext cx="5325110" cy="4094480"/>
            <a:chOff x="997" y="2850"/>
            <a:chExt cx="8602" cy="6614"/>
          </a:xfrm>
        </p:grpSpPr>
        <p:pic>
          <p:nvPicPr>
            <p:cNvPr id="25" name="图片 24" descr="&amp;pky9832882877_sjzg_VCG41N851369116&amp;"/>
            <p:cNvPicPr>
              <a:picLocks noChangeAspect="1"/>
            </p:cNvPicPr>
            <p:nvPr/>
          </p:nvPicPr>
          <p:blipFill>
            <a:blip r:embed="rId1"/>
            <a:srcRect l="9830" t="666" r="5354" b="1479"/>
            <a:stretch>
              <a:fillRect/>
            </a:stretch>
          </p:blipFill>
          <p:spPr>
            <a:xfrm>
              <a:off x="997" y="2850"/>
              <a:ext cx="8602" cy="6615"/>
            </a:xfrm>
            <a:prstGeom prst="roundRect">
              <a:avLst>
                <a:gd name="adj" fmla="val 4882"/>
              </a:avLst>
            </a:prstGeom>
          </p:spPr>
        </p:pic>
        <p:sp>
          <p:nvSpPr>
            <p:cNvPr id="23" name="单圆角矩形 22"/>
            <p:cNvSpPr/>
            <p:nvPr/>
          </p:nvSpPr>
          <p:spPr>
            <a:xfrm>
              <a:off x="7503" y="2850"/>
              <a:ext cx="2096" cy="6615"/>
            </a:xfrm>
            <a:prstGeom prst="round1Rect">
              <a:avLst>
                <a:gd name="adj" fmla="val 13072"/>
              </a:avLst>
            </a:prstGeom>
            <a:gradFill>
              <a:gsLst>
                <a:gs pos="0">
                  <a:srgbClr val="F2C48C"/>
                </a:gs>
                <a:gs pos="100000">
                  <a:srgbClr val="FFD09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汉仪旗黑-55简" panose="00020600040101010101" charset="-128"/>
                <a:sym typeface="+mn-ea"/>
              </a:endParaRPr>
            </a:p>
          </p:txBody>
        </p:sp>
      </p:grpSp>
      <p:cxnSp>
        <p:nvCxnSpPr>
          <p:cNvPr id="20" name="直接连接符 19"/>
          <p:cNvCxnSpPr/>
          <p:nvPr>
            <p:custDataLst>
              <p:tags r:id="rId2"/>
            </p:custDataLst>
          </p:nvPr>
        </p:nvCxnSpPr>
        <p:spPr>
          <a:xfrm>
            <a:off x="6430749" y="2522427"/>
            <a:ext cx="3566795" cy="1460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355080" y="1735455"/>
            <a:ext cx="4709160" cy="690880"/>
          </a:xfrm>
          <a:prstGeom prst="rect">
            <a:avLst/>
          </a:prstGeom>
          <a:noFill/>
        </p:spPr>
        <p:txBody>
          <a:bodyPr wrap="square" rtlCol="0" anchor="t">
            <a:noAutofit/>
          </a:bodyPr>
          <a:lstStyle/>
          <a:p>
            <a:r>
              <a:rPr lang="zh-CN" altLang="en-US" sz="2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党建</a:t>
            </a:r>
            <a:endParaRPr lang="zh-CN" altLang="en-US" sz="2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背景5"/>
          <p:cNvPicPr>
            <a:picLocks noChangeAspect="1"/>
          </p:cNvPicPr>
          <p:nvPr/>
        </p:nvPicPr>
        <p:blipFill>
          <a:blip r:embed="rId1"/>
          <a:stretch>
            <a:fillRect/>
          </a:stretch>
        </p:blipFill>
        <p:spPr>
          <a:xfrm>
            <a:off x="10160" y="948055"/>
            <a:ext cx="12192000" cy="5939790"/>
          </a:xfrm>
          <a:prstGeom prst="rect">
            <a:avLst/>
          </a:prstGeom>
        </p:spPr>
      </p:pic>
      <p:sp>
        <p:nvSpPr>
          <p:cNvPr id="13" name="文本框 11"/>
          <p:cNvSpPr txBox="1"/>
          <p:nvPr/>
        </p:nvSpPr>
        <p:spPr>
          <a:xfrm>
            <a:off x="1282065" y="394970"/>
            <a:ext cx="2000250"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党建工作</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69315" cy="922020"/>
            <a:chOff x="748" y="350"/>
            <a:chExt cx="1369" cy="1452"/>
          </a:xfrm>
        </p:grpSpPr>
        <p:sp>
          <p:nvSpPr>
            <p:cNvPr id="3" name="文本框 2"/>
            <p:cNvSpPr txBox="1"/>
            <p:nvPr/>
          </p:nvSpPr>
          <p:spPr>
            <a:xfrm>
              <a:off x="748" y="350"/>
              <a:ext cx="1369" cy="1452"/>
            </a:xfrm>
            <a:prstGeom prst="rect">
              <a:avLst/>
            </a:prstGeom>
            <a:noFill/>
          </p:spPr>
          <p:txBody>
            <a:bodyPr wrap="none" rtlCol="0" anchor="t">
              <a:spAutoFit/>
            </a:bodyPr>
            <a:p>
              <a:r>
                <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1369" cy="1452"/>
            </a:xfrm>
            <a:prstGeom prst="rect">
              <a:avLst/>
            </a:prstGeom>
            <a:noFill/>
          </p:spPr>
          <p:txBody>
            <a:bodyPr wrap="none" rtlCol="0" anchor="t">
              <a:spAutoFit/>
            </a:bodyPr>
            <a:p>
              <a:r>
                <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10" name="椭圆 9"/>
          <p:cNvSpPr/>
          <p:nvPr>
            <p:custDataLst>
              <p:tags r:id="rId2"/>
            </p:custDataLst>
          </p:nvPr>
        </p:nvSpPr>
        <p:spPr>
          <a:xfrm>
            <a:off x="7353935" y="563880"/>
            <a:ext cx="4170045" cy="3743325"/>
          </a:xfrm>
          <a:prstGeom prst="ellipse">
            <a:avLst/>
          </a:prstGeom>
          <a:gradFill>
            <a:gsLst>
              <a:gs pos="100000">
                <a:srgbClr val="C83131"/>
              </a:gs>
              <a:gs pos="0">
                <a:srgbClr val="DF2F2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3" name="图片 102"/>
          <p:cNvPicPr/>
          <p:nvPr>
            <p:custDataLst>
              <p:tags r:id="rId3"/>
            </p:custDataLst>
          </p:nvPr>
        </p:nvPicPr>
        <p:blipFill>
          <a:blip r:embed="rId4"/>
          <a:stretch>
            <a:fillRect/>
          </a:stretch>
        </p:blipFill>
        <p:spPr>
          <a:xfrm>
            <a:off x="5798820" y="948055"/>
            <a:ext cx="6403340" cy="5939790"/>
          </a:xfrm>
          <a:prstGeom prst="rect">
            <a:avLst/>
          </a:prstGeom>
          <a:noFill/>
          <a:ln w="9525">
            <a:noFill/>
          </a:ln>
        </p:spPr>
      </p:pic>
      <p:pic>
        <p:nvPicPr>
          <p:cNvPr id="11" name="图片 10" descr="公司LOGO"/>
          <p:cNvPicPr>
            <a:picLocks noChangeAspect="1"/>
          </p:cNvPicPr>
          <p:nvPr/>
        </p:nvPicPr>
        <p:blipFill>
          <a:blip r:embed="rId5"/>
          <a:stretch>
            <a:fillRect/>
          </a:stretch>
        </p:blipFill>
        <p:spPr>
          <a:xfrm>
            <a:off x="55880" y="66040"/>
            <a:ext cx="1289685" cy="419735"/>
          </a:xfrm>
          <a:prstGeom prst="rect">
            <a:avLst/>
          </a:prstGeom>
        </p:spPr>
      </p:pic>
      <p:sp>
        <p:nvSpPr>
          <p:cNvPr id="17" name="文本框 16"/>
          <p:cNvSpPr txBox="1"/>
          <p:nvPr/>
        </p:nvSpPr>
        <p:spPr>
          <a:xfrm>
            <a:off x="1805305" y="2443480"/>
            <a:ext cx="3528695" cy="2811780"/>
          </a:xfrm>
          <a:prstGeom prst="rect">
            <a:avLst/>
          </a:prstGeom>
          <a:noFill/>
        </p:spPr>
        <p:txBody>
          <a:bodyPr wrap="square" rtlCol="0" anchor="t">
            <a:noAutofit/>
          </a:bodyPr>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一是</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要注重理论学习。</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二是</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要加强组织建设。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三是</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要注重作风建设。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四是</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要注重制度建设。</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a:p>
            <a:pPr algn="l" fontAlgn="auto">
              <a:lnSpc>
                <a:spcPct val="140000"/>
              </a:lnSpc>
              <a:buClrTx/>
              <a:buSzTx/>
              <a:buFontTx/>
            </a:pP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五是</a:t>
            </a:r>
            <a:r>
              <a:rPr lang="en-US" altLang="zh-CN"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 </a:t>
            </a:r>
            <a:r>
              <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rPr>
              <a:t>要注重实践创新</a:t>
            </a:r>
            <a:endParaRPr lang="zh-CN" altLang="en-US" sz="2400" kern="0" dirty="0">
              <a:ln>
                <a:noFill/>
                <a:prstDash val="sysDot"/>
              </a:ln>
              <a:solidFill>
                <a:schemeClr val="tx1">
                  <a:lumMod val="85000"/>
                  <a:lumOff val="15000"/>
                </a:schemeClr>
              </a:solidFill>
              <a:latin typeface="楷体" panose="02010609060101010101" pitchFamily="49" charset="-122"/>
              <a:ea typeface="楷体" panose="02010609060101010101" pitchFamily="49" charset="-122"/>
              <a:sym typeface="+mn-ea"/>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山河"/>
          <p:cNvPicPr>
            <a:picLocks noChangeAspect="1"/>
          </p:cNvPicPr>
          <p:nvPr/>
        </p:nvPicPr>
        <p:blipFill>
          <a:blip r:embed="rId1"/>
          <a:srcRect t="9052" r="5120"/>
          <a:stretch>
            <a:fillRect/>
          </a:stretch>
        </p:blipFill>
        <p:spPr>
          <a:xfrm>
            <a:off x="267970" y="4001770"/>
            <a:ext cx="11931650" cy="2686050"/>
          </a:xfrm>
          <a:prstGeom prst="rect">
            <a:avLst/>
          </a:prstGeom>
        </p:spPr>
      </p:pic>
      <p:pic>
        <p:nvPicPr>
          <p:cNvPr id="27" name="图片 26" descr="微信图片_20220929145001"/>
          <p:cNvPicPr>
            <a:picLocks noChangeAspect="1"/>
          </p:cNvPicPr>
          <p:nvPr/>
        </p:nvPicPr>
        <p:blipFill>
          <a:blip r:embed="rId2">
            <a:lum contrast="6000"/>
          </a:blip>
          <a:srcRect t="55982"/>
          <a:stretch>
            <a:fillRect/>
          </a:stretch>
        </p:blipFill>
        <p:spPr>
          <a:xfrm>
            <a:off x="0" y="4041775"/>
            <a:ext cx="12192000" cy="2816225"/>
          </a:xfrm>
          <a:prstGeom prst="rect">
            <a:avLst/>
          </a:prstGeom>
        </p:spPr>
      </p:pic>
      <p:sp>
        <p:nvSpPr>
          <p:cNvPr id="2" name="椭圆 1"/>
          <p:cNvSpPr/>
          <p:nvPr/>
        </p:nvSpPr>
        <p:spPr>
          <a:xfrm>
            <a:off x="5445760" y="1638235"/>
            <a:ext cx="1024890" cy="1024890"/>
          </a:xfrm>
          <a:prstGeom prst="ellipse">
            <a:avLst/>
          </a:prstGeom>
          <a:gradFill flip="none" rotWithShape="1">
            <a:gsLst>
              <a:gs pos="1770">
                <a:srgbClr val="C00000"/>
              </a:gs>
              <a:gs pos="95000">
                <a:schemeClr val="accent4">
                  <a:lumMod val="75000"/>
                </a:schemeClr>
              </a:gs>
              <a:gs pos="70000">
                <a:srgbClr val="FF0000"/>
              </a:gs>
            </a:gsLst>
            <a:lin ang="135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4000">
                <a:latin typeface="汉仪粗宋简" panose="02010600000101010101" charset="-122"/>
                <a:ea typeface="汉仪粗宋简" panose="02010600000101010101" charset="-122"/>
                <a:cs typeface="汉仪旗黑-55简" panose="00020600040101010101" charset="-128"/>
                <a:sym typeface="+mn-ea"/>
              </a:rPr>
              <a:t>贰</a:t>
            </a:r>
            <a:endParaRPr lang="zh-CN" altLang="en-US" sz="4000">
              <a:latin typeface="汉仪粗宋简" panose="02010600000101010101" charset="-122"/>
              <a:ea typeface="汉仪粗宋简" panose="02010600000101010101" charset="-122"/>
              <a:cs typeface="汉仪旗黑-55简" panose="00020600040101010101" charset="-128"/>
              <a:sym typeface="+mn-ea"/>
            </a:endParaRPr>
          </a:p>
        </p:txBody>
      </p:sp>
      <p:sp>
        <p:nvSpPr>
          <p:cNvPr id="3" name="文本框 11"/>
          <p:cNvSpPr txBox="1"/>
          <p:nvPr/>
        </p:nvSpPr>
        <p:spPr>
          <a:xfrm>
            <a:off x="2247265" y="2729165"/>
            <a:ext cx="7697470"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rPr>
              <a:t>党建工作的历史渊源</a:t>
            </a:r>
            <a:endParaRPr lang="zh-CN" altLang="en-US" sz="6000" dirty="0">
              <a:gradFill>
                <a:gsLst>
                  <a:gs pos="0">
                    <a:srgbClr val="CB8F67"/>
                  </a:gs>
                  <a:gs pos="51000">
                    <a:srgbClr val="804F2C"/>
                  </a:gs>
                  <a:gs pos="100000">
                    <a:srgbClr val="5B2E1D"/>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nvGrpSpPr>
          <p:cNvPr id="4" name="组合 3"/>
          <p:cNvGrpSpPr/>
          <p:nvPr/>
        </p:nvGrpSpPr>
        <p:grpSpPr>
          <a:xfrm>
            <a:off x="10896600" y="680720"/>
            <a:ext cx="568960" cy="106680"/>
            <a:chOff x="17160" y="1072"/>
            <a:chExt cx="896" cy="168"/>
          </a:xfrm>
        </p:grpSpPr>
        <p:sp>
          <p:nvSpPr>
            <p:cNvPr id="82" name="椭圆 81"/>
            <p:cNvSpPr/>
            <p:nvPr/>
          </p:nvSpPr>
          <p:spPr>
            <a:xfrm flipV="1">
              <a:off x="17160"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3" name="椭圆 82"/>
            <p:cNvSpPr/>
            <p:nvPr/>
          </p:nvSpPr>
          <p:spPr>
            <a:xfrm flipV="1">
              <a:off x="17403"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5" name="椭圆 84"/>
            <p:cNvSpPr/>
            <p:nvPr/>
          </p:nvSpPr>
          <p:spPr>
            <a:xfrm flipV="1">
              <a:off x="17645" y="1072"/>
              <a:ext cx="169" cy="169"/>
            </a:xfrm>
            <a:prstGeom prst="ellipse">
              <a:avLst/>
            </a:prstGeom>
            <a:gradFill flip="none" rotWithShape="1">
              <a:gsLst>
                <a:gs pos="1770">
                  <a:srgbClr val="C00000"/>
                </a:gs>
                <a:gs pos="100000">
                  <a:srgbClr val="FF0000"/>
                </a:gs>
              </a:gsLst>
              <a:lin ang="16200000" scaled="1"/>
            </a:grad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sp>
          <p:nvSpPr>
            <p:cNvPr id="86" name="椭圆 85"/>
            <p:cNvSpPr/>
            <p:nvPr/>
          </p:nvSpPr>
          <p:spPr>
            <a:xfrm flipV="1">
              <a:off x="17888" y="1072"/>
              <a:ext cx="169" cy="169"/>
            </a:xfrm>
            <a:prstGeom prst="ellipse">
              <a:avLst/>
            </a:prstGeom>
            <a:noFill/>
            <a:ln>
              <a:solidFill>
                <a:srgbClr val="804F2C"/>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sz="2400">
                <a:latin typeface="汉仪粗宋简" panose="02010600000101010101" charset="-122"/>
                <a:ea typeface="汉仪粗宋简" panose="02010600000101010101" charset="-122"/>
                <a:cs typeface="汉仪旗黑-55简" panose="00020600040101010101" charset="-128"/>
                <a:sym typeface="+mn-ea"/>
              </a:endParaRPr>
            </a:p>
          </p:txBody>
        </p:sp>
      </p:grpSp>
      <p:sp>
        <p:nvSpPr>
          <p:cNvPr id="8" name="平行四边形 7"/>
          <p:cNvSpPr/>
          <p:nvPr/>
        </p:nvSpPr>
        <p:spPr>
          <a:xfrm>
            <a:off x="7178376" y="3734668"/>
            <a:ext cx="2628900" cy="190500"/>
          </a:xfrm>
          <a:prstGeom prst="parallelogram">
            <a:avLst>
              <a:gd name="adj" fmla="val 72468"/>
            </a:avLst>
          </a:prstGeom>
          <a:gradFill>
            <a:gsLst>
              <a:gs pos="0">
                <a:srgbClr val="F2C48C"/>
              </a:gs>
              <a:gs pos="100000">
                <a:srgbClr val="FFC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5简" panose="00020600040101010101" charset="-128"/>
            </a:endParaRPr>
          </a:p>
        </p:txBody>
      </p:sp>
      <p:pic>
        <p:nvPicPr>
          <p:cNvPr id="9" name="图片 8" descr="剪影5"/>
          <p:cNvPicPr>
            <a:picLocks noChangeAspect="1"/>
          </p:cNvPicPr>
          <p:nvPr/>
        </p:nvPicPr>
        <p:blipFill>
          <a:blip r:embed="rId3">
            <a:lum contrast="12000"/>
          </a:blip>
          <a:stretch>
            <a:fillRect/>
          </a:stretch>
        </p:blipFill>
        <p:spPr>
          <a:xfrm>
            <a:off x="908050" y="2977450"/>
            <a:ext cx="1482090" cy="734060"/>
          </a:xfrm>
          <a:prstGeom prst="rect">
            <a:avLst/>
          </a:prstGeom>
        </p:spPr>
      </p:pic>
      <p:sp>
        <p:nvSpPr>
          <p:cNvPr id="6" name="文本框 5"/>
          <p:cNvSpPr txBox="1"/>
          <p:nvPr/>
        </p:nvSpPr>
        <p:spPr>
          <a:xfrm>
            <a:off x="11096625" y="1431925"/>
            <a:ext cx="367030" cy="2988310"/>
          </a:xfrm>
          <a:prstGeom prst="rect">
            <a:avLst/>
          </a:prstGeom>
          <a:noFill/>
        </p:spPr>
        <p:txBody>
          <a:bodyPr vert="eaVert" wrap="square" rtlCol="0">
            <a:spAutoFit/>
          </a:bodyPr>
          <a:lstStyle/>
          <a:p>
            <a:pPr algn="dist"/>
            <a:r>
              <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rPr>
              <a:t>part two</a:t>
            </a:r>
            <a:endParaRPr lang="en-US" altLang="zh-CN" sz="1200" cap="all">
              <a:solidFill>
                <a:srgbClr val="865430"/>
              </a:solidFill>
              <a:uFillTx/>
              <a:latin typeface="汉仪大宋简" panose="02010600000101010101" charset="-122"/>
              <a:ea typeface="汉仪大宋简" panose="02010600000101010101" charset="-122"/>
              <a:cs typeface="汉仪旗黑-55简" panose="00020600040101010101" charset="-128"/>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5"/>
          <p:cNvPicPr>
            <a:picLocks noChangeAspect="1"/>
          </p:cNvPicPr>
          <p:nvPr/>
        </p:nvPicPr>
        <p:blipFill>
          <a:blip r:embed="rId1"/>
          <a:stretch>
            <a:fillRect/>
          </a:stretch>
        </p:blipFill>
        <p:spPr>
          <a:xfrm>
            <a:off x="10160" y="948055"/>
            <a:ext cx="12192000" cy="5939790"/>
          </a:xfrm>
          <a:prstGeom prst="rect">
            <a:avLst/>
          </a:prstGeom>
        </p:spPr>
      </p:pic>
      <p:sp>
        <p:nvSpPr>
          <p:cNvPr id="13" name="文本框 11"/>
          <p:cNvSpPr txBox="1"/>
          <p:nvPr/>
        </p:nvSpPr>
        <p:spPr>
          <a:xfrm>
            <a:off x="1282065" y="394970"/>
            <a:ext cx="6434455" cy="5530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rPr>
              <a:t>南昌起义</a:t>
            </a:r>
            <a:endParaRPr lang="zh-CN" altLang="en-US" sz="3000" kern="100" dirty="0">
              <a:solidFill>
                <a:srgbClr val="5B2E1D"/>
              </a:solidFill>
              <a:effectLst/>
              <a:latin typeface="汉仪大宋简" panose="02010600000101010101" charset="-122"/>
              <a:ea typeface="汉仪大宋简" panose="02010600000101010101" charset="-122"/>
              <a:cs typeface="汉仪旗黑-55简" panose="00020600040101010101" charset="-128"/>
              <a:sym typeface="汉仪大宋简" panose="02010600000101010101" charset="-122"/>
            </a:endParaRPr>
          </a:p>
        </p:txBody>
      </p:sp>
      <p:grpSp>
        <p:nvGrpSpPr>
          <p:cNvPr id="5" name="组合 4"/>
          <p:cNvGrpSpPr/>
          <p:nvPr/>
        </p:nvGrpSpPr>
        <p:grpSpPr>
          <a:xfrm>
            <a:off x="419735" y="278765"/>
            <a:ext cx="869315" cy="922020"/>
            <a:chOff x="748" y="350"/>
            <a:chExt cx="1369" cy="1452"/>
          </a:xfrm>
        </p:grpSpPr>
        <p:sp>
          <p:nvSpPr>
            <p:cNvPr id="3" name="文本框 2"/>
            <p:cNvSpPr txBox="1"/>
            <p:nvPr/>
          </p:nvSpPr>
          <p:spPr>
            <a:xfrm>
              <a:off x="748" y="350"/>
              <a:ext cx="1369" cy="1452"/>
            </a:xfrm>
            <a:prstGeom prst="rect">
              <a:avLst/>
            </a:prstGeom>
            <a:noFill/>
          </p:spPr>
          <p:txBody>
            <a:bodyPr wrap="none" rtlCol="0" anchor="t">
              <a:spAutoFit/>
            </a:bodyPr>
            <a:lstStyle/>
            <a:p>
              <a:r>
                <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ln w="38100">
                  <a:solidFill>
                    <a:srgbClr val="6B3C24"/>
                  </a:solidFill>
                </a:ln>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sp>
          <p:nvSpPr>
            <p:cNvPr id="4" name="文本框 3"/>
            <p:cNvSpPr txBox="1"/>
            <p:nvPr/>
          </p:nvSpPr>
          <p:spPr>
            <a:xfrm>
              <a:off x="748" y="350"/>
              <a:ext cx="1369" cy="1452"/>
            </a:xfrm>
            <a:prstGeom prst="rect">
              <a:avLst/>
            </a:prstGeom>
            <a:noFill/>
          </p:spPr>
          <p:txBody>
            <a:bodyPr wrap="none" rtlCol="0" anchor="t">
              <a:spAutoFit/>
            </a:bodyPr>
            <a:lstStyle/>
            <a:p>
              <a:r>
                <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rPr>
                <a:t>01</a:t>
              </a:r>
              <a:endParaRPr lang="en-US" altLang="zh-CN" sz="5400">
                <a:gradFill>
                  <a:gsLst>
                    <a:gs pos="0">
                      <a:srgbClr val="FFCD33"/>
                    </a:gs>
                    <a:gs pos="99000">
                      <a:srgbClr val="F2C48C"/>
                    </a:gs>
                  </a:gsLst>
                  <a:lin ang="5400000" scaled="0"/>
                </a:gradFill>
                <a:latin typeface="汉仪粗宋简" panose="02010600000101010101" charset="-122"/>
                <a:ea typeface="汉仪粗宋简" panose="02010600000101010101" charset="-122"/>
                <a:cs typeface="汉仪旗黑-55简" panose="00020600040101010101" charset="-128"/>
                <a:sym typeface="+mn-ea"/>
              </a:endParaRPr>
            </a:p>
          </p:txBody>
        </p:sp>
      </p:grpSp>
      <p:sp>
        <p:nvSpPr>
          <p:cNvPr id="48" name="文本框 11"/>
          <p:cNvSpPr txBox="1"/>
          <p:nvPr>
            <p:custDataLst>
              <p:tags r:id="rId2"/>
            </p:custDataLst>
          </p:nvPr>
        </p:nvSpPr>
        <p:spPr>
          <a:xfrm>
            <a:off x="419735" y="2038350"/>
            <a:ext cx="5246370" cy="457327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pPr>
            <a:r>
              <a:rPr lang="en-US"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rPr>
              <a:t>    1</a:t>
            </a:r>
            <a:r>
              <a:rPr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rPr>
              <a:t>927年8月1日，中国共产党在南昌打响了武装起义第一枪。南昌起义队伍南下途中，在极其艰苦、危险、紧张地与数倍围追堵截的国民党军队浴血奋战过程中，以周恩来为首的中共前敌委员会在少有的喘息休整之际，组织了两次重要的党建工作。</a:t>
            </a:r>
            <a:endParaRPr lang="zh-CN" altLang="en-US" sz="2400" kern="0" spc="0" dirty="0">
              <a:ln>
                <a:noFill/>
                <a:prstDash val="sysDot"/>
              </a:ln>
              <a:solidFill>
                <a:schemeClr val="tx1">
                  <a:lumMod val="85000"/>
                  <a:lumOff val="1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 name="图片 1"/>
          <p:cNvPicPr/>
          <p:nvPr/>
        </p:nvPicPr>
        <p:blipFill>
          <a:blip r:embed="rId3"/>
          <a:stretch>
            <a:fillRect/>
          </a:stretch>
        </p:blipFill>
        <p:spPr>
          <a:xfrm>
            <a:off x="6096000" y="2038350"/>
            <a:ext cx="5546725" cy="3759200"/>
          </a:xfrm>
          <a:prstGeom prst="rect">
            <a:avLst/>
          </a:prstGeom>
        </p:spPr>
      </p:pic>
      <p:sp>
        <p:nvSpPr>
          <p:cNvPr id="6" name="文本框 5"/>
          <p:cNvSpPr txBox="1"/>
          <p:nvPr/>
        </p:nvSpPr>
        <p:spPr>
          <a:xfrm>
            <a:off x="13465810" y="1943100"/>
            <a:ext cx="4064000" cy="368300"/>
          </a:xfrm>
          <a:prstGeom prst="rect">
            <a:avLst/>
          </a:prstGeom>
          <a:noFill/>
        </p:spPr>
        <p:txBody>
          <a:bodyPr wrap="square" rtlCol="0">
            <a:spAutoFit/>
          </a:bodyPr>
          <a:p>
            <a:endParaRPr lang="zh-CN" altLang="en-US"/>
          </a:p>
        </p:txBody>
      </p:sp>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481.95,&quot;left&quot;:9.25,&quot;top&quot;:88.1,&quot;width&quot;:883.648031496063}"/>
  <p:tag name="KSO_WM_DIAGRAM_VERSION" val="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47_1*l_h_f*1_1_1"/>
  <p:tag name="KSO_WM_TEMPLATE_CATEGORY" val="diagram"/>
  <p:tag name="KSO_WM_TEMPLATE_INDEX" val="20234747"/>
  <p:tag name="KSO_WM_UNIT_LAYERLEVEL" val="1_1_1"/>
  <p:tag name="KSO_WM_TAG_VERSION" val="3.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DIAGRAM_COLOR_TRICK" val="1"/>
  <p:tag name="KSO_WM_DIAGRAM_COLOR_TEXT_CAN_REMOVE" val="n"/>
  <p:tag name="KSO_WM_UNIT_VALUE" val="115"/>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PA" val="v5.2.9"/>
</p:tagLst>
</file>

<file path=ppt/tags/tag107.xml><?xml version="1.0" encoding="utf-8"?>
<p:tagLst xmlns:p="http://schemas.openxmlformats.org/presentationml/2006/main">
  <p:tag name="PA" val="v5.2.9"/>
</p:tagLst>
</file>

<file path=ppt/tags/tag108.xml><?xml version="1.0" encoding="utf-8"?>
<p:tagLst xmlns:p="http://schemas.openxmlformats.org/presentationml/2006/main">
  <p:tag name="PA" val="v5.2.9"/>
</p:tagLst>
</file>

<file path=ppt/tags/tag109.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18,&quot;left&quot;:398.25,&quot;top&quot;:140.25,&quot;width&quot;:500.89283464566927}"/>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KSO_WM_DIAGRAM_VIRTUALLY_FRAME" val="{&quot;height&quot;:318,&quot;left&quot;:398.25,&quot;top&quot;:140.25,&quot;width&quot;:500.89283464566927}"/>
</p:tagLst>
</file>

<file path=ppt/tags/tag113.xml><?xml version="1.0" encoding="utf-8"?>
<p:tagLst xmlns:p="http://schemas.openxmlformats.org/presentationml/2006/main">
  <p:tag name="KSO_WM_BEAUTIFY_FLAG" val="#wm#"/>
  <p:tag name="KSO_WM_TEMPLATE_CATEGORY" val="custom"/>
  <p:tag name="KSO_WM_TEMPLATE_INDEX" val="20205176"/>
</p:tagLst>
</file>

<file path=ppt/tags/tag114.xml><?xml version="1.0" encoding="utf-8"?>
<p:tagLst xmlns:p="http://schemas.openxmlformats.org/presentationml/2006/main">
  <p:tag name="KSO_WM_DIAGRAM_VIRTUALLY_FRAME" val="{&quot;height&quot;:318,&quot;left&quot;:398.25,&quot;top&quot;:140.25,&quot;width&quot;:500.89283464566927}"/>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DIAGRAM_VIRTUALLY_FRAME" val="{&quot;height&quot;:56.65,&quot;left&quot;:45.3,&quot;top&quot;:436,&quot;width&quot;:859.7}"/>
</p:tagLst>
</file>

<file path=ppt/tags/tag117.xml><?xml version="1.0" encoding="utf-8"?>
<p:tagLst xmlns:p="http://schemas.openxmlformats.org/presentationml/2006/main">
  <p:tag name="KSO_WM_DIAGRAM_VIRTUALLY_FRAME" val="{&quot;height&quot;:56.65,&quot;left&quot;:45.3,&quot;top&quot;:436,&quot;width&quot;:859.7}"/>
</p:tagLst>
</file>

<file path=ppt/tags/tag118.xml><?xml version="1.0" encoding="utf-8"?>
<p:tagLst xmlns:p="http://schemas.openxmlformats.org/presentationml/2006/main">
  <p:tag name="KSO_WM_DIAGRAM_VIRTUALLY_FRAME" val="{&quot;height&quot;:56.65,&quot;left&quot;:45.3,&quot;top&quot;:436,&quot;width&quot;:859.7}"/>
</p:tagLst>
</file>

<file path=ppt/tags/tag119.xml><?xml version="1.0" encoding="utf-8"?>
<p:tagLst xmlns:p="http://schemas.openxmlformats.org/presentationml/2006/main">
  <p:tag name="KSO_WM_DIAGRAM_VIRTUALLY_FRAME" val="{&quot;height&quot;:56.65,&quot;left&quot;:45.3,&quot;top&quot;:436,&quot;width&quot;:859.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56.65,&quot;left&quot;:45.3,&quot;top&quot;:436,&quot;width&quot;:859.7}"/>
</p:tagLst>
</file>

<file path=ppt/tags/tag121.xml><?xml version="1.0" encoding="utf-8"?>
<p:tagLst xmlns:p="http://schemas.openxmlformats.org/presentationml/2006/main">
  <p:tag name="KSO_WM_DIAGRAM_VIRTUALLY_FRAME" val="{&quot;height&quot;:56.65,&quot;left&quot;:45.3,&quot;top&quot;:436,&quot;width&quot;:859.7}"/>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DIAGRAM_VIRTUALLY_FRAME" val="{&quot;height&quot;:56.65,&quot;left&quot;:45.3,&quot;top&quot;:436,&quot;width&quot;:859.7}"/>
</p:tagLst>
</file>

<file path=ppt/tags/tag124.xml><?xml version="1.0" encoding="utf-8"?>
<p:tagLst xmlns:p="http://schemas.openxmlformats.org/presentationml/2006/main">
  <p:tag name="KSO_WM_DIAGRAM_VIRTUALLY_FRAME" val="{&quot;height&quot;:318,&quot;left&quot;:398.25,&quot;top&quot;:140.25,&quot;width&quot;:500.89283464566927}"/>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M_DIAGRAM_VIRTUALLY_FRAME" val="{&quot;height&quot;:56.65,&quot;left&quot;:45.3,&quot;top&quot;:436,&quot;width&quot;:859.7}"/>
</p:tagLst>
</file>

<file path=ppt/tags/tag127.xml><?xml version="1.0" encoding="utf-8"?>
<p:tagLst xmlns:p="http://schemas.openxmlformats.org/presentationml/2006/main">
  <p:tag name="KSO_WM_DIAGRAM_VIRTUALLY_FRAME" val="{&quot;height&quot;:318,&quot;left&quot;:398.25,&quot;top&quot;:140.25,&quot;width&quot;:500.89283464566927}"/>
</p:tagLst>
</file>

<file path=ppt/tags/tag128.xml><?xml version="1.0" encoding="utf-8"?>
<p:tagLst xmlns:p="http://schemas.openxmlformats.org/presentationml/2006/main">
  <p:tag name="KSO_WM_BEAUTIFY_FLAG" val="#wm#"/>
  <p:tag name="KSO_WM_TEMPLATE_CATEGORY" val="custom"/>
  <p:tag name="KSO_WM_TEMPLATE_INDEX" val="20205176"/>
</p:tagLst>
</file>

<file path=ppt/tags/tag129.xml><?xml version="1.0" encoding="utf-8"?>
<p:tagLst xmlns:p="http://schemas.openxmlformats.org/presentationml/2006/main">
  <p:tag name="KSO_WM_DIAGRAM_VIRTUALLY_FRAME" val="{&quot;height&quot;:56.65,&quot;left&quot;:45.3,&quot;top&quot;:436,&quot;width&quot;:859.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18,&quot;left&quot;:398.25,&quot;top&quot;:140.25,&quot;width&quot;:500.89283464566927}"/>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M_DIAGRAM_VIRTUALLY_FRAME" val="{&quot;height&quot;:56.65,&quot;left&quot;:45.3,&quot;top&quot;:436,&quot;width&quot;:859.7}"/>
</p:tagLst>
</file>

<file path=ppt/tags/tag133.xml><?xml version="1.0" encoding="utf-8"?>
<p:tagLst xmlns:p="http://schemas.openxmlformats.org/presentationml/2006/main">
  <p:tag name="KSO_WM_DIAGRAM_VIRTUALLY_FRAME" val="{&quot;height&quot;:318,&quot;left&quot;:398.25,&quot;top&quot;:140.25,&quot;width&quot;:500.89283464566927}"/>
</p:tagLst>
</file>

<file path=ppt/tags/tag134.xml><?xml version="1.0" encoding="utf-8"?>
<p:tagLst xmlns:p="http://schemas.openxmlformats.org/presentationml/2006/main">
  <p:tag name="ADJUSTMENTS" val="10.25892"/>
  <p:tag name="SHADOWSIZE" val="100"/>
</p:tagLst>
</file>

<file path=ppt/tags/tag135.xml><?xml version="1.0" encoding="utf-8"?>
<p:tagLst xmlns:p="http://schemas.openxmlformats.org/presentationml/2006/main">
  <p:tag name="KSO_WM_BEAUTIFY_FLAG" val="#wm#"/>
  <p:tag name="KSO_WM_TEMPLATE_CATEGORY" val="custom"/>
  <p:tag name="KSO_WM_TEMPLATE_INDEX" val="20205176"/>
</p:tagLst>
</file>

<file path=ppt/tags/tag136.xml><?xml version="1.0" encoding="utf-8"?>
<p:tagLst xmlns:p="http://schemas.openxmlformats.org/presentationml/2006/main">
  <p:tag name="KSO_WM_DIAGRAM_VIRTUALLY_FRAME" val="{&quot;height&quot;:56.65,&quot;left&quot;:45.3,&quot;top&quot;:436,&quot;width&quot;:859.7}"/>
</p:tagLst>
</file>

<file path=ppt/tags/tag137.xml><?xml version="1.0" encoding="utf-8"?>
<p:tagLst xmlns:p="http://schemas.openxmlformats.org/presentationml/2006/main">
  <p:tag name="KSO_WM_DIAGRAM_VIRTUALLY_FRAME" val="{&quot;height&quot;:318,&quot;left&quot;:398.25,&quot;top&quot;:140.25,&quot;width&quot;:500.89283464566927}"/>
</p:tagLst>
</file>

<file path=ppt/tags/tag138.xml><?xml version="1.0" encoding="utf-8"?>
<p:tagLst xmlns:p="http://schemas.openxmlformats.org/presentationml/2006/main">
  <p:tag name="ADJUSTMENTS" val="10.25892"/>
  <p:tag name="SHADOWSIZE" val="100"/>
</p:tagLst>
</file>

<file path=ppt/tags/tag139.xml><?xml version="1.0" encoding="utf-8"?>
<p:tagLst xmlns:p="http://schemas.openxmlformats.org/presentationml/2006/main">
  <p:tag name="ADJUSTMENTS" val="10.25892"/>
  <p:tag name="SHADOWSIZE" val="10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KSO_WM_BEAUTIFY_FLAG" val="#wm#"/>
  <p:tag name="KSO_WM_TEMPLATE_CATEGORY" val="custom"/>
  <p:tag name="KSO_WM_TEMPLATE_INDEX" val="20205176"/>
</p:tagLst>
</file>

<file path=ppt/tags/tag14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3.xml><?xml version="1.0" encoding="utf-8"?>
<p:tagLst xmlns:p="http://schemas.openxmlformats.org/presentationml/2006/main">
  <p:tag name="KSO_WM_DIAGRAM_VIRTUALLY_FRAME" val="{&quot;height&quot;:466.5511023622047,&quot;left&quot;:-134.4,&quot;top&quot;:73.4444094488189,&quot;width&quot;:1006.4000787401576}"/>
</p:tagLst>
</file>

<file path=ppt/tags/tag144.xml><?xml version="1.0" encoding="utf-8"?>
<p:tagLst xmlns:p="http://schemas.openxmlformats.org/presentationml/2006/main">
  <p:tag name="KSO_WM_DIAGRAM_VIRTUALLY_FRAME" val="{&quot;height&quot;:466.5511023622047,&quot;left&quot;:-134.4,&quot;top&quot;:73.4444094488189,&quot;width&quot;:1006.4000787401576}"/>
</p:tagLst>
</file>

<file path=ppt/tags/tag145.xml><?xml version="1.0" encoding="utf-8"?>
<p:tagLst xmlns:p="http://schemas.openxmlformats.org/presentationml/2006/main">
  <p:tag name="KSO_WM_DIAGRAM_VIRTUALLY_FRAME" val="{&quot;height&quot;:466.5511023622047,&quot;left&quot;:-134.4,&quot;top&quot;:73.4444094488189,&quot;width&quot;:1006.4000787401576}"/>
</p:tagLst>
</file>

<file path=ppt/tags/tag146.xml><?xml version="1.0" encoding="utf-8"?>
<p:tagLst xmlns:p="http://schemas.openxmlformats.org/presentationml/2006/main">
  <p:tag name="KSO_WM_DIAGRAM_VIRTUALLY_FRAME" val="{&quot;height&quot;:466.5511023622047,&quot;left&quot;:-134.4,&quot;top&quot;:73.4444094488189,&quot;width&quot;:1006.4000787401576}"/>
</p:tagLst>
</file>

<file path=ppt/tags/tag147.xml><?xml version="1.0" encoding="utf-8"?>
<p:tagLst xmlns:p="http://schemas.openxmlformats.org/presentationml/2006/main">
  <p:tag name="KSO_WM_DIAGRAM_VIRTUALLY_FRAME" val="{&quot;height&quot;:466.5511023622047,&quot;left&quot;:-134.4,&quot;top&quot;:73.4444094488189,&quot;width&quot;:1006.4000787401576}"/>
</p:tagLst>
</file>

<file path=ppt/tags/tag148.xml><?xml version="1.0" encoding="utf-8"?>
<p:tagLst xmlns:p="http://schemas.openxmlformats.org/presentationml/2006/main">
  <p:tag name="KSO_WM_DIAGRAM_VIRTUALLY_FRAME" val="{&quot;height&quot;:466.5511023622047,&quot;left&quot;:-134.4,&quot;top&quot;:73.4444094488189,&quot;width&quot;:1006.4000787401576}"/>
</p:tagLst>
</file>

<file path=ppt/tags/tag149.xml><?xml version="1.0" encoding="utf-8"?>
<p:tagLst xmlns:p="http://schemas.openxmlformats.org/presentationml/2006/main">
  <p:tag name="KSO_WM_DIAGRAM_VIRTUALLY_FRAME" val="{&quot;height&quot;:466.5511023622047,&quot;left&quot;:-134.4,&quot;top&quot;:73.4444094488189,&quot;width&quot;:1006.40007874015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466.5511023622047,&quot;left&quot;:-134.4,&quot;top&quot;:73.4444094488189,&quot;width&quot;:1006.4000787401576}"/>
</p:tagLst>
</file>

<file path=ppt/tags/tag151.xml><?xml version="1.0" encoding="utf-8"?>
<p:tagLst xmlns:p="http://schemas.openxmlformats.org/presentationml/2006/main">
  <p:tag name="KSO_WM_DIAGRAM_VIRTUALLY_FRAME" val="{&quot;height&quot;:466.5511023622047,&quot;left&quot;:-134.4,&quot;top&quot;:73.4444094488189,&quot;width&quot;:1006.4000787401576}"/>
</p:tagLst>
</file>

<file path=ppt/tags/tag152.xml><?xml version="1.0" encoding="utf-8"?>
<p:tagLst xmlns:p="http://schemas.openxmlformats.org/presentationml/2006/main">
  <p:tag name="KSO_WM_DIAGRAM_VIRTUALLY_FRAME" val="{&quot;height&quot;:466.5511023622047,&quot;left&quot;:-134.4,&quot;top&quot;:73.4444094488189,&quot;width&quot;:1006.4000787401576}"/>
</p:tagLst>
</file>

<file path=ppt/tags/tag153.xml><?xml version="1.0" encoding="utf-8"?>
<p:tagLst xmlns:p="http://schemas.openxmlformats.org/presentationml/2006/main">
  <p:tag name="KSO_WM_DIAGRAM_VIRTUALLY_FRAME" val="{&quot;height&quot;:466.5511023622047,&quot;left&quot;:-134.4,&quot;top&quot;:73.4444094488189,&quot;width&quot;:1006.4000787401576}"/>
</p:tagLst>
</file>

<file path=ppt/tags/tag154.xml><?xml version="1.0" encoding="utf-8"?>
<p:tagLst xmlns:p="http://schemas.openxmlformats.org/presentationml/2006/main">
  <p:tag name="KSO_WM_DIAGRAM_VIRTUALLY_FRAME" val="{&quot;height&quot;:466.5511023622047,&quot;left&quot;:-134.4,&quot;top&quot;:73.4444094488189,&quot;width&quot;:1006.4000787401576}"/>
</p:tagLst>
</file>

<file path=ppt/tags/tag155.xml><?xml version="1.0" encoding="utf-8"?>
<p:tagLst xmlns:p="http://schemas.openxmlformats.org/presentationml/2006/main">
  <p:tag name="KSO_WM_DIAGRAM_VIRTUALLY_FRAME" val="{&quot;height&quot;:466.5511023622047,&quot;left&quot;:-134.4,&quot;top&quot;:73.4444094488189,&quot;width&quot;:1006.4000787401576}"/>
</p:tagLst>
</file>

<file path=ppt/tags/tag156.xml><?xml version="1.0" encoding="utf-8"?>
<p:tagLst xmlns:p="http://schemas.openxmlformats.org/presentationml/2006/main">
  <p:tag name="KSO_WM_BEAUTIFY_FLAG" val="#wm#"/>
  <p:tag name="KSO_WM_TEMPLATE_CATEGORY" val="custom"/>
  <p:tag name="KSO_WM_TEMPLATE_INDEX" val="20205176"/>
</p:tagLst>
</file>

<file path=ppt/tags/tag15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59.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1.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2.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3.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4.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5.xml><?xml version="1.0" encoding="utf-8"?>
<p:tagLst xmlns:p="http://schemas.openxmlformats.org/presentationml/2006/main">
  <p:tag name="KSO_WM_DIAGRAM_VIRTUALLY_FRAME" val="{&quot;height&quot;:289.8189763779527,&quot;left&quot;:60.7088188976378,&quot;top&quot;:186.32905511811023,&quot;width&quot;:827.7824409448818}"/>
</p:tagLst>
</file>

<file path=ppt/tags/tag166.xml><?xml version="1.0" encoding="utf-8"?>
<p:tagLst xmlns:p="http://schemas.openxmlformats.org/presentationml/2006/main">
  <p:tag name="KSO_WM_DIAGRAM_VERSION" val="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47_1*l_h_i*1_1_1"/>
  <p:tag name="KSO_WM_TEMPLATE_CATEGORY" val="diagram"/>
  <p:tag name="KSO_WM_TEMPLATE_INDEX" val="20234747"/>
  <p:tag name="KSO_WM_UNIT_LAYERLEVEL" val="1_1_1"/>
  <p:tag name="KSO_WM_TAG_VERSION" val="3.0"/>
  <p:tag name="KSO_WM_UNIT_LINE_FORE_SCHEMECOLOR_INDEX" val="5"/>
  <p:tag name="KSO_WM_DIAGRAM_COLOR_TRICK" val="1"/>
  <p:tag name="KSO_WM_DIAGRAM_COLOR_TEXT_CAN_REMOVE" val="n"/>
  <p:tag name="KSO_WM_DIAGRAM_MAX_ITEMCNT" val="2"/>
  <p:tag name="KSO_WM_DIAGRAM_MIN_ITEMCNT" val="2"/>
  <p:tag name="KSO_WM_DIAGRAM_VIRTUALLY_FRAME" val="{&quot;height&quot;:207.45,&quot;left&quot;:9.25,&quot;top&quot;:362.65,&quot;width&quot;:749.1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67.xml><?xml version="1.0" encoding="utf-8"?>
<p:tagLst xmlns:p="http://schemas.openxmlformats.org/presentationml/2006/main">
  <p:tag name="KSO_WM_BEAUTIFY_FLAG" val="#wm#"/>
  <p:tag name="KSO_WM_TEMPLATE_CATEGORY" val="custom"/>
  <p:tag name="KSO_WM_TEMPLATE_INDEX" val="20205176"/>
</p:tagLst>
</file>

<file path=ppt/tags/tag1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PP_MARK_KEY" val="fa6cfc6e-8285-4cdf-8d83-aeb7eb04ad51"/>
  <p:tag name="COMMONDATA" val="eyJjb3VudCI6MSwiaGRpZCI6ImRlNjkyYTQ4N2I5ZThhMzBhN2FkYzg4ZThhNTA0NjZhIiwidXNlckNvdW50IjoxfQ=="/>
  <p:tag name="RESOURCE_RECORD_KEY" val="{&quot;13&quot;:[4364978],&quot;65&quot;:[20205176]}"/>
  <p:tag name="commondata" val="eyJjb3VudCI6MiwiaGRpZCI6IjJhY2Q2OGQ0NmExOTU5YTczM2QwMjVkMWUyNDQ0YzQyIiwidXNlckNvdW50Ijox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67.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68.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69.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1.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2.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3.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4.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5.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6.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7.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8.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79.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1.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2.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3.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4.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5.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6.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7.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8.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89.xml><?xml version="1.0" encoding="utf-8"?>
<p:tagLst xmlns:p="http://schemas.openxmlformats.org/presentationml/2006/main">
  <p:tag name="KSO_WM_DIAGRAM_VIRTUALLY_FRAME" val="{&quot;height&quot;:438.4671748759767,&quot;left&quot;:411.4571398812624,&quot;top&quot;:51.40992125984252,&quot;width&quot;:458.902230197477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DIAGRAM_VERSION" val="3"/>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47_1*l_h_i*1_1_1"/>
  <p:tag name="KSO_WM_TEMPLATE_CATEGORY" val="diagram"/>
  <p:tag name="KSO_WM_TEMPLATE_INDEX" val="20234747"/>
  <p:tag name="KSO_WM_UNIT_LAYERLEVEL" val="1_1_1"/>
  <p:tag name="KSO_WM_TAG_VERSION" val="3.0"/>
  <p:tag name="KSO_WM_UNIT_LINE_FORE_SCHEMECOLOR_INDEX" val="5"/>
  <p:tag name="KSO_WM_DIAGRAM_COLOR_TRICK" val="1"/>
  <p:tag name="KSO_WM_DIAGRAM_COLOR_TEXT_CAN_REMOVE" val="n"/>
  <p:tag name="KSO_WM_DIAGRAM_MAX_ITEMCNT" val="2"/>
  <p:tag name="KSO_WM_DIAGRAM_MIN_ITEMCNT" val="2"/>
  <p:tag name="KSO_WM_DIAGRAM_VIRTUALLY_FRAME" val="{&quot;height&quot;:185.8,&quot;left&quot;:9.25,&quot;top&quot;:384.25,&quot;width&quot;:749.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DIAGRAM_VIRTUALLY_FRAME" val="{&quot;height&quot;:364.95,&quot;left&quot;:46.65,&quot;top&quot;:175.05,&quot;width&quot;:872.6}"/>
</p:tagLst>
</file>

<file path=ppt/tags/tag94.xml><?xml version="1.0" encoding="utf-8"?>
<p:tagLst xmlns:p="http://schemas.openxmlformats.org/presentationml/2006/main">
  <p:tag name="KSO_WM_DIAGRAM_VIRTUALLY_FRAME" val="{&quot;height&quot;:364.95,&quot;left&quot;:46.65,&quot;top&quot;:175.05,&quot;width&quot;:872.6}"/>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DIAGRAM_VIRTUALLY_FRAME" val="{&quot;height&quot;:481.95,&quot;left&quot;:9.25,&quot;top&quot;:88.1,&quot;width&quot;:767.4666766786811}"/>
  <p:tag name="KSO_WM_DIAGRAM_VERSION" val="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47_1*l_h_f*1_1_1"/>
  <p:tag name="KSO_WM_TEMPLATE_CATEGORY" val="diagram"/>
  <p:tag name="KSO_WM_TEMPLATE_INDEX" val="20234747"/>
  <p:tag name="KSO_WM_UNIT_LAYERLEVEL" val="1_1_1"/>
  <p:tag name="KSO_WM_TAG_VERSION" val="3.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DIAGRAM_COLOR_TRICK" val="1"/>
  <p:tag name="KSO_WM_DIAGRAM_COLOR_TEXT_CAN_REMOVE" val="n"/>
  <p:tag name="KSO_WM_UNIT_VALUE" val="115"/>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UNIT_VALUE" val="1015*338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51_1*d*1"/>
  <p:tag name="KSO_WM_TEMPLATE_CATEGORY" val="custom"/>
  <p:tag name="KSO_WM_TEMPLATE_INDEX" val="20234751"/>
  <p:tag name="KSO_WM_UNIT_LAYERLEVEL" val="1"/>
  <p:tag name="KSO_WM_TAG_VERSION" val="3.0"/>
  <p:tag name="KSO_WM_BEAUTIFY_FLAG" val="#wm#"/>
  <p:tag name="KSO_WM_UNIT_LINE_FORE_SCHEMECOLOR_INDEX" val="13"/>
  <p:tag name="KSO_WM_UNIT_LINE_FILL_TYPE" val="2"/>
  <p:tag name="KSO_WM_UNIT_USESOURCEFORMAT_APPLY"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旗黑-55简"/>
        <a:ea typeface="汉仪旗黑-55简"/>
        <a:cs typeface=""/>
      </a:majorFont>
      <a:minorFont>
        <a:latin typeface="汉仪旗黑-55简"/>
        <a:ea typeface="汉仪旗黑-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3221</Words>
  <Application>WPS 演示</Application>
  <PresentationFormat>宽屏</PresentationFormat>
  <Paragraphs>314</Paragraphs>
  <Slides>31</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Arial</vt:lpstr>
      <vt:lpstr>宋体</vt:lpstr>
      <vt:lpstr>Wingdings</vt:lpstr>
      <vt:lpstr>汉仪旗黑-55简</vt:lpstr>
      <vt:lpstr>Wingdings</vt:lpstr>
      <vt:lpstr>汉仪粗宋简</vt:lpstr>
      <vt:lpstr>汉仪大宋简</vt:lpstr>
      <vt:lpstr>楷体</vt:lpstr>
      <vt:lpstr>黑体</vt:lpstr>
      <vt:lpstr>Calibri</vt:lpstr>
      <vt:lpstr>微软雅黑</vt:lpstr>
      <vt:lpstr>Arial Unicode MS</vt:lpstr>
      <vt:lpstr>汉仪君黑-45简</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lenovo</cp:lastModifiedBy>
  <cp:revision>274</cp:revision>
  <dcterms:created xsi:type="dcterms:W3CDTF">2019-06-19T02:08:00Z</dcterms:created>
  <dcterms:modified xsi:type="dcterms:W3CDTF">2024-11-03T00:34:24Z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3F2891D90E834778A430901C3A685A6E_13</vt:lpwstr>
  </property>
  <property fmtid="{D5CDD505-2E9C-101B-9397-08002B2CF9AE}" pid="4" name="KSOTemplateUUID">
    <vt:lpwstr>v1.0_mb_m/YoIas82Nc93ozrczWviQ==</vt:lpwstr>
  </property>
</Properties>
</file>