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7" r:id="rId9"/>
    <p:sldId id="268" r:id="rId10"/>
    <p:sldId id="265" r:id="rId11"/>
    <p:sldId id="266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30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3DDCE-C4E4-42BA-A6A9-1BEE866C58E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7BAED-C18C-46C3-A8C0-102EC4AF8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E72FC-7A55-49DB-B577-A009BE75AB2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标题和内容在文本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C3A04F5-AFD6-45EA-A8FC-77AFABB1A881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3B2FE-6773-4D63-864C-53ABD91C106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2235E-60A9-43DE-81F6-6F41D377AA9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8F08B-DC8A-4962-88AC-2F2B460AB06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75B11-FD56-4B38-868A-5FDC1285771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53E97-32AC-43C7-802B-671ACBEB56E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94AAF-CFF5-48A7-A237-4FD0CD2F0E5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41D1-8C75-4C1E-8607-F91861014CB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0AF24-25A7-4D57-9E08-44A280A1CE8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nordridesign.cn/index.php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8">
            <a:hlinkClick r:id="rId14"/>
          </p:cNvPr>
          <p:cNvSpPr>
            <a:spLocks noChangeArrowheads="1"/>
          </p:cNvSpPr>
          <p:nvPr/>
        </p:nvSpPr>
        <p:spPr bwMode="auto">
          <a:xfrm>
            <a:off x="2484438" y="2060575"/>
            <a:ext cx="3987800" cy="165576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zh-CN" altLang="en-US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1027" name="Rectangle 18">
            <a:hlinkClick r:id="rId14"/>
          </p:cNvPr>
          <p:cNvSpPr>
            <a:spLocks noChangeArrowheads="1"/>
          </p:cNvSpPr>
          <p:nvPr/>
        </p:nvSpPr>
        <p:spPr bwMode="auto">
          <a:xfrm>
            <a:off x="2484438" y="2060575"/>
            <a:ext cx="3987800" cy="165576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zh-CN" altLang="en-US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1028" name="Rectangle 18">
            <a:hlinkClick r:id="rId14"/>
          </p:cNvPr>
          <p:cNvSpPr>
            <a:spLocks noChangeArrowheads="1"/>
          </p:cNvSpPr>
          <p:nvPr/>
        </p:nvSpPr>
        <p:spPr bwMode="auto">
          <a:xfrm>
            <a:off x="2484438" y="2060575"/>
            <a:ext cx="3987800" cy="1655763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zh-CN" altLang="en-US">
              <a:solidFill>
                <a:srgbClr val="000000"/>
              </a:solidFill>
              <a:latin typeface="+mn-lt"/>
              <a:ea typeface="+mn-ea"/>
            </a:endParaRPr>
          </a:p>
        </p:txBody>
      </p:sp>
      <p:pic>
        <p:nvPicPr>
          <p:cNvPr id="1029" name="Picture 8" descr="pic13611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667625" y="0"/>
            <a:ext cx="1512888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任意多边形 6"/>
          <p:cNvSpPr>
            <a:spLocks/>
          </p:cNvSpPr>
          <p:nvPr/>
        </p:nvSpPr>
        <p:spPr bwMode="auto">
          <a:xfrm>
            <a:off x="1588" y="-23813"/>
            <a:ext cx="8027987" cy="1220788"/>
          </a:xfrm>
          <a:custGeom>
            <a:avLst/>
            <a:gdLst>
              <a:gd name="T0" fmla="*/ 0 w 7500958"/>
              <a:gd name="T1" fmla="*/ 0 h 3429024"/>
              <a:gd name="T2" fmla="*/ 105979996 w 7500958"/>
              <a:gd name="T3" fmla="*/ 0 h 3429024"/>
              <a:gd name="T4" fmla="*/ 105979996 w 7500958"/>
              <a:gd name="T5" fmla="*/ 0 h 3429024"/>
              <a:gd name="T6" fmla="*/ 0 w 7500958"/>
              <a:gd name="T7" fmla="*/ 0 h 3429024"/>
              <a:gd name="T8" fmla="*/ 0 w 7500958"/>
              <a:gd name="T9" fmla="*/ 0 h 34290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500958"/>
              <a:gd name="T16" fmla="*/ 0 h 3429024"/>
              <a:gd name="T17" fmla="*/ 7500958 w 7500958"/>
              <a:gd name="T18" fmla="*/ 3429024 h 34290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500958" h="3429024">
                <a:moveTo>
                  <a:pt x="0" y="0"/>
                </a:moveTo>
                <a:lnTo>
                  <a:pt x="7500958" y="0"/>
                </a:lnTo>
                <a:cubicBezTo>
                  <a:pt x="7118923" y="833988"/>
                  <a:pt x="7081776" y="2775409"/>
                  <a:pt x="7500958" y="3429024"/>
                </a:cubicBezTo>
                <a:lnTo>
                  <a:pt x="0" y="3429024"/>
                </a:lnTo>
                <a:lnTo>
                  <a:pt x="0" y="0"/>
                </a:lnTo>
                <a:close/>
              </a:path>
            </a:pathLst>
          </a:custGeom>
          <a:solidFill>
            <a:srgbClr val="FF4416"/>
          </a:solidFill>
          <a:ln w="25400" cap="flat" cmpd="sng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103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153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400">
                <a:solidFill>
                  <a:srgbClr val="000000"/>
                </a:solidFill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54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400">
                <a:solidFill>
                  <a:srgbClr val="000000"/>
                </a:solidFill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55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1400">
                <a:solidFill>
                  <a:srgbClr val="000000"/>
                </a:solidFill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2981C9A1-85EC-4E80-A8B6-7EE27FAFCC8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500098" y="2214554"/>
            <a:ext cx="9429816" cy="1470025"/>
          </a:xfrm>
        </p:spPr>
        <p:txBody>
          <a:bodyPr>
            <a:normAutofit fontScale="90000"/>
          </a:bodyPr>
          <a:lstStyle/>
          <a:p>
            <a:pPr indent="609600">
              <a:spcAft>
                <a:spcPts val="0"/>
              </a:spcAft>
            </a:pPr>
            <a:r>
              <a:rPr lang="zh-CN" altLang="en-US" kern="100" dirty="0" smtClean="0">
                <a:solidFill>
                  <a:srgbClr val="333333"/>
                </a:solidFill>
                <a:latin typeface="华文琥珀" pitchFamily="2" charset="-122"/>
                <a:ea typeface="华文琥珀" pitchFamily="2" charset="-122"/>
                <a:cs typeface="Times New Roman"/>
              </a:rPr>
              <a:t>新时代基层党支部建设的基本遵循</a:t>
            </a:r>
            <a:r>
              <a:rPr lang="zh-CN" altLang="en-US" sz="4900" kern="100" dirty="0" smtClean="0">
                <a:cs typeface="Times New Roman"/>
              </a:rPr>
              <a:t/>
            </a:r>
            <a:br>
              <a:rPr lang="zh-CN" altLang="en-US" sz="4900" kern="100" dirty="0" smtClean="0">
                <a:cs typeface="Times New Roman"/>
              </a:rPr>
            </a:br>
            <a:r>
              <a:rPr lang="en-US" kern="100" dirty="0" smtClean="0">
                <a:solidFill>
                  <a:srgbClr val="333333"/>
                </a:solidFill>
                <a:latin typeface="微软雅黑"/>
                <a:ea typeface="宋体"/>
                <a:cs typeface="Times New Roman"/>
              </a:rPr>
              <a:t>    </a:t>
            </a:r>
            <a:r>
              <a:rPr lang="en-US" altLang="zh-CN" sz="2700" kern="100" dirty="0" smtClean="0">
                <a:solidFill>
                  <a:srgbClr val="333333"/>
                </a:solidFill>
                <a:ea typeface="微软雅黑"/>
                <a:cs typeface="Times New Roman"/>
              </a:rPr>
              <a:t>——</a:t>
            </a:r>
            <a:r>
              <a:rPr lang="zh-CN" altLang="en-US" sz="2700" kern="100" dirty="0" smtClean="0">
                <a:solidFill>
                  <a:srgbClr val="333333"/>
                </a:solidFill>
                <a:ea typeface="微软雅黑"/>
                <a:cs typeface="Times New Roman"/>
              </a:rPr>
              <a:t>学习</a:t>
            </a:r>
            <a:r>
              <a:rPr lang="en-US" altLang="zh-CN" sz="2700" kern="100" dirty="0" smtClean="0">
                <a:solidFill>
                  <a:srgbClr val="333333"/>
                </a:solidFill>
                <a:ea typeface="微软雅黑"/>
                <a:cs typeface="Times New Roman"/>
              </a:rPr>
              <a:t>《</a:t>
            </a:r>
            <a:r>
              <a:rPr lang="zh-CN" altLang="en-US" sz="2700" kern="100" dirty="0" smtClean="0">
                <a:solidFill>
                  <a:srgbClr val="333333"/>
                </a:solidFill>
                <a:ea typeface="微软雅黑"/>
                <a:cs typeface="Times New Roman"/>
              </a:rPr>
              <a:t>中国共产党支部工作条例（试行）</a:t>
            </a:r>
            <a:r>
              <a:rPr lang="en-US" altLang="zh-CN" sz="2700" kern="100" dirty="0" smtClean="0">
                <a:solidFill>
                  <a:srgbClr val="333333"/>
                </a:solidFill>
                <a:ea typeface="微软雅黑"/>
                <a:cs typeface="Times New Roman"/>
              </a:rPr>
              <a:t>》</a:t>
            </a:r>
            <a:r>
              <a:rPr lang="zh-CN" altLang="en-US" sz="2800" kern="100" dirty="0" smtClean="0">
                <a:cs typeface="Times New Roman"/>
              </a:rPr>
              <a:t/>
            </a:r>
            <a:br>
              <a:rPr lang="zh-CN" altLang="en-US" sz="2800" kern="100" dirty="0" smtClean="0">
                <a:cs typeface="Times New Roman"/>
              </a:rPr>
            </a:b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143380"/>
            <a:ext cx="6057920" cy="1857388"/>
          </a:xfrm>
        </p:spPr>
        <p:txBody>
          <a:bodyPr/>
          <a:lstStyle/>
          <a:p>
            <a:r>
              <a:rPr lang="zh-CN" altLang="en-US" sz="2800" b="1" dirty="0" smtClean="0">
                <a:latin typeface="方正舒体" pitchFamily="2" charset="-122"/>
                <a:ea typeface="方正舒体" pitchFamily="2" charset="-122"/>
              </a:rPr>
              <a:t>陕西省委党校  闫朦</a:t>
            </a:r>
          </a:p>
          <a:p>
            <a:r>
              <a:rPr lang="en-US" altLang="zh-CN" sz="2800" b="1" dirty="0" smtClean="0">
                <a:latin typeface="方正舒体" pitchFamily="2" charset="-122"/>
                <a:ea typeface="方正舒体" pitchFamily="2" charset="-122"/>
              </a:rPr>
              <a:t>TEL:13109567332</a:t>
            </a:r>
            <a:endParaRPr lang="zh-CN" altLang="en-US" sz="2800" b="1" dirty="0" smtClean="0">
              <a:latin typeface="方正舒体" pitchFamily="2" charset="-122"/>
              <a:ea typeface="方正舒体" pitchFamily="2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三、切实推动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条例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落到实处、见到实效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dirty="0" smtClean="0"/>
              <a:t>             重视党支部、善抓党支部，是党员领导干部政治成熟的重要标志。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C00000"/>
                </a:solidFill>
              </a:rPr>
              <a:t>（一）以高度的政治责任感抓好党支部建设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lvl="0"/>
            <a:r>
              <a:rPr lang="zh-CN" altLang="en-US" dirty="0" smtClean="0">
                <a:solidFill>
                  <a:srgbClr val="C00000"/>
                </a:solidFill>
              </a:rPr>
              <a:t>（二）抓好</a:t>
            </a:r>
            <a:r>
              <a:rPr lang="en-US" altLang="zh-CN" dirty="0" smtClean="0">
                <a:solidFill>
                  <a:srgbClr val="C00000"/>
                </a:solidFill>
              </a:rPr>
              <a:t>《</a:t>
            </a:r>
            <a:r>
              <a:rPr lang="zh-CN" altLang="en-US" dirty="0" smtClean="0">
                <a:solidFill>
                  <a:srgbClr val="C00000"/>
                </a:solidFill>
              </a:rPr>
              <a:t>条例</a:t>
            </a:r>
            <a:r>
              <a:rPr lang="en-US" altLang="zh-CN" dirty="0" smtClean="0">
                <a:solidFill>
                  <a:srgbClr val="C00000"/>
                </a:solidFill>
              </a:rPr>
              <a:t>》</a:t>
            </a:r>
            <a:r>
              <a:rPr lang="zh-CN" altLang="en-US" dirty="0" smtClean="0">
                <a:solidFill>
                  <a:srgbClr val="C00000"/>
                </a:solidFill>
              </a:rPr>
              <a:t>的学习宣传和贯彻落实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r>
              <a:rPr lang="zh-CN" altLang="en-US" dirty="0" smtClean="0">
                <a:solidFill>
                  <a:srgbClr val="C00000"/>
                </a:solidFill>
              </a:rPr>
              <a:t>（三）加强对党员领导干部的培训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党支部是党的基础组织，担负直接教育党员、管理党员、监督党员和组织群众、宣传群众、凝聚群众、服务群众的职责。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                                            ——《</a:t>
            </a:r>
            <a:r>
              <a:rPr lang="zh-CN" altLang="en-US" dirty="0" smtClean="0"/>
              <a:t>党章</a:t>
            </a:r>
            <a:r>
              <a:rPr lang="en-US" altLang="zh-CN" dirty="0" smtClean="0"/>
              <a:t>》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中国共产党支部工作条例（试行）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自</a:t>
            </a:r>
            <a:r>
              <a:rPr lang="en-US" altLang="zh-CN" dirty="0" smtClean="0"/>
              <a:t>2018</a:t>
            </a:r>
            <a:r>
              <a:rPr lang="zh-CN" altLang="en-US" dirty="0" smtClean="0"/>
              <a:t>年</a:t>
            </a:r>
            <a:r>
              <a:rPr lang="en-US" altLang="zh-CN" dirty="0" smtClean="0"/>
              <a:t>10</a:t>
            </a:r>
            <a:r>
              <a:rPr lang="zh-CN" altLang="en-US" dirty="0" smtClean="0"/>
              <a:t>月</a:t>
            </a:r>
            <a:r>
              <a:rPr lang="en-US" altLang="zh-CN" dirty="0" smtClean="0"/>
              <a:t>28</a:t>
            </a:r>
            <a:r>
              <a:rPr lang="zh-CN" altLang="en-US" dirty="0" smtClean="0"/>
              <a:t>日起施行。其他有关党支部的规定与本条例不一致的，按照本条例执行。</a:t>
            </a:r>
            <a:endParaRPr lang="zh-CN" altLang="en-US" dirty="0"/>
          </a:p>
        </p:txBody>
      </p:sp>
      <p:pic>
        <p:nvPicPr>
          <p:cNvPr id="2052" name="Picture 4" descr="C:\Users\pc\Desktop\20181217104235161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2917484"/>
            <a:ext cx="3429024" cy="34976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一、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条例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制定的背景和意义</a:t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背景：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C00000"/>
                </a:solidFill>
              </a:rPr>
              <a:t>一是十九大做出的全面从严治党向纵深发展的部署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lvl="0"/>
            <a:r>
              <a:rPr lang="zh-CN" altLang="en-US" dirty="0" smtClean="0">
                <a:solidFill>
                  <a:srgbClr val="C00000"/>
                </a:solidFill>
              </a:rPr>
              <a:t>二是加强基层党组织建设的新要求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r>
              <a:rPr lang="zh-CN" altLang="en-US" dirty="0" smtClean="0">
                <a:solidFill>
                  <a:srgbClr val="C00000"/>
                </a:solidFill>
              </a:rPr>
              <a:t>三是贯彻落实新时代党的组织路线的要求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altLang="zh-CN" sz="2800" dirty="0" smtClean="0">
              <a:latin typeface="黑体" pitchFamily="2" charset="-122"/>
              <a:ea typeface="黑体" pitchFamily="2" charset="-122"/>
            </a:endParaRPr>
          </a:p>
          <a:p>
            <a:pPr lvl="0"/>
            <a:endParaRPr lang="zh-CN" altLang="en-US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制定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条例</a:t>
            </a:r>
            <a:r>
              <a:rPr lang="en-US" altLang="zh-CN" dirty="0" smtClean="0"/>
              <a:t>》</a:t>
            </a:r>
            <a:r>
              <a:rPr lang="zh-CN" altLang="en-US" dirty="0" smtClean="0"/>
              <a:t>的意义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                   </a:t>
            </a:r>
          </a:p>
          <a:p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</p:txBody>
      </p:sp>
      <p:sp>
        <p:nvSpPr>
          <p:cNvPr id="4" name="圆角矩形 3"/>
          <p:cNvSpPr/>
          <p:nvPr/>
        </p:nvSpPr>
        <p:spPr bwMode="auto">
          <a:xfrm>
            <a:off x="2071670" y="1857364"/>
            <a:ext cx="1428760" cy="44291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zh-CN" altLang="en-US" sz="2400" dirty="0" smtClean="0"/>
              <a:t>坚持和加强党的全面领导，弘扬“支部建在连上”光荣传统，落实党要管党</a:t>
            </a:r>
            <a:endParaRPr lang="en-US" altLang="zh-CN" sz="2400" dirty="0" smtClean="0"/>
          </a:p>
        </p:txBody>
      </p:sp>
      <p:sp>
        <p:nvSpPr>
          <p:cNvPr id="5" name="圆角矩形 4"/>
          <p:cNvSpPr/>
          <p:nvPr/>
        </p:nvSpPr>
        <p:spPr bwMode="auto">
          <a:xfrm>
            <a:off x="3857620" y="1857364"/>
            <a:ext cx="1428760" cy="44291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zh-CN" altLang="en-US" sz="2800" dirty="0" smtClean="0"/>
              <a:t>推动全面从严治党向基层延伸</a:t>
            </a:r>
            <a:endParaRPr lang="en-US" altLang="zh-CN" sz="2800" dirty="0" smtClean="0"/>
          </a:p>
        </p:txBody>
      </p:sp>
      <p:sp>
        <p:nvSpPr>
          <p:cNvPr id="6" name="圆角矩形 5"/>
          <p:cNvSpPr/>
          <p:nvPr/>
        </p:nvSpPr>
        <p:spPr bwMode="auto">
          <a:xfrm>
            <a:off x="5715008" y="1857364"/>
            <a:ext cx="1357322" cy="44291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zh-CN" altLang="en-US" sz="2400" dirty="0" smtClean="0"/>
              <a:t>全面提升党支部组织力，强化党支部政治功能</a:t>
            </a:r>
            <a:endParaRPr lang="en-US" altLang="zh-CN" sz="2400" dirty="0" smtClean="0"/>
          </a:p>
        </p:txBody>
      </p:sp>
      <p:sp>
        <p:nvSpPr>
          <p:cNvPr id="7" name="圆角矩形 6"/>
          <p:cNvSpPr/>
          <p:nvPr/>
        </p:nvSpPr>
        <p:spPr bwMode="auto">
          <a:xfrm>
            <a:off x="7500958" y="1857364"/>
            <a:ext cx="1285884" cy="44291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zh-CN" altLang="en-US" sz="2400" dirty="0" smtClean="0"/>
              <a:t>充分发挥党支部战斗堡垒作用，巩固党长期执政的组织基础</a:t>
            </a:r>
            <a:endParaRPr lang="zh-CN" altLang="en-US" sz="2400" dirty="0"/>
          </a:p>
        </p:txBody>
      </p:sp>
      <p:sp>
        <p:nvSpPr>
          <p:cNvPr id="10" name="圆角矩形 9"/>
          <p:cNvSpPr/>
          <p:nvPr/>
        </p:nvSpPr>
        <p:spPr bwMode="auto">
          <a:xfrm>
            <a:off x="357158" y="1857364"/>
            <a:ext cx="1428760" cy="4500594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400" dirty="0" smtClean="0"/>
              <a:t>党历史上第一部关于党支部工作的基础主干法规，为新时代党支部建设提供基本遵循。</a:t>
            </a:r>
            <a:endParaRPr kumimoji="0" lang="zh-CN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>
                <a:latin typeface="+mn-ea"/>
                <a:ea typeface="+mn-ea"/>
              </a:rPr>
              <a:t>二、</a:t>
            </a:r>
            <a:r>
              <a:rPr lang="en-US" altLang="zh-CN" dirty="0" smtClean="0">
                <a:latin typeface="+mn-ea"/>
                <a:ea typeface="+mn-ea"/>
              </a:rPr>
              <a:t>《</a:t>
            </a:r>
            <a:r>
              <a:rPr lang="zh-CN" altLang="en-US" dirty="0" smtClean="0">
                <a:latin typeface="+mn-ea"/>
                <a:ea typeface="+mn-ea"/>
              </a:rPr>
              <a:t>条例</a:t>
            </a:r>
            <a:r>
              <a:rPr lang="en-US" altLang="zh-CN" dirty="0" smtClean="0">
                <a:latin typeface="+mn-ea"/>
                <a:ea typeface="+mn-ea"/>
              </a:rPr>
              <a:t>》</a:t>
            </a:r>
            <a:r>
              <a:rPr lang="zh-CN" altLang="en-US" dirty="0" smtClean="0">
                <a:latin typeface="+mn-ea"/>
                <a:ea typeface="+mn-ea"/>
              </a:rPr>
              <a:t>的主要内容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条例</a:t>
            </a:r>
            <a:r>
              <a:rPr lang="en-US" altLang="zh-CN" dirty="0" smtClean="0"/>
              <a:t>》</a:t>
            </a:r>
            <a:r>
              <a:rPr lang="zh-CN" altLang="en-US" dirty="0" smtClean="0"/>
              <a:t>共</a:t>
            </a:r>
            <a:r>
              <a:rPr lang="en-US" altLang="zh-CN" dirty="0" smtClean="0"/>
              <a:t>8</a:t>
            </a:r>
            <a:r>
              <a:rPr lang="zh-CN" altLang="en-US" dirty="0" smtClean="0"/>
              <a:t>章</a:t>
            </a:r>
            <a:r>
              <a:rPr lang="en-US" altLang="zh-CN" dirty="0" smtClean="0"/>
              <a:t>37</a:t>
            </a:r>
            <a:r>
              <a:rPr lang="zh-CN" altLang="en-US" dirty="0" smtClean="0"/>
              <a:t>条，内容全面、规定明确，覆盖了党支部建设的各领域、各方面。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357298"/>
            <a:ext cx="8329642" cy="4768865"/>
          </a:xfrm>
        </p:spPr>
        <p:txBody>
          <a:bodyPr/>
          <a:lstStyle/>
          <a:p>
            <a:r>
              <a:rPr lang="zh-CN" altLang="en-US" b="1" dirty="0" smtClean="0"/>
              <a:t>第一章　总则</a:t>
            </a:r>
            <a:r>
              <a:rPr lang="zh-CN" altLang="en-US" dirty="0" smtClean="0"/>
              <a:t>（</a:t>
            </a:r>
            <a:r>
              <a:rPr lang="en-US" altLang="zh-CN" dirty="0" smtClean="0"/>
              <a:t>1-3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第二章　组织设置</a:t>
            </a:r>
            <a:r>
              <a:rPr lang="zh-CN" altLang="en-US" dirty="0" smtClean="0"/>
              <a:t>（</a:t>
            </a:r>
            <a:r>
              <a:rPr lang="en-US" altLang="zh-CN" dirty="0" smtClean="0"/>
              <a:t>4-8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第三章　基本任务</a:t>
            </a:r>
            <a:r>
              <a:rPr lang="zh-CN" altLang="en-US" dirty="0" smtClean="0"/>
              <a:t>（</a:t>
            </a:r>
            <a:r>
              <a:rPr lang="en-US" altLang="zh-CN" dirty="0" smtClean="0"/>
              <a:t>9-10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第四章　工作机制</a:t>
            </a:r>
            <a:r>
              <a:rPr lang="zh-CN" altLang="en-US" dirty="0" smtClean="0"/>
              <a:t>（</a:t>
            </a:r>
            <a:r>
              <a:rPr lang="en-US" altLang="zh-CN" dirty="0" smtClean="0"/>
              <a:t>11-14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第五章　组织生活</a:t>
            </a:r>
            <a:r>
              <a:rPr lang="zh-CN" altLang="en-US" dirty="0" smtClean="0"/>
              <a:t>（</a:t>
            </a:r>
            <a:r>
              <a:rPr lang="en-US" altLang="zh-CN" dirty="0" smtClean="0"/>
              <a:t>15-19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第六章　党支部委员会建设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20-28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第七章　领导和保障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29-33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b="1" dirty="0" smtClean="0"/>
              <a:t>第八章　附则</a:t>
            </a:r>
            <a:r>
              <a:rPr lang="zh-CN" altLang="en-US" dirty="0" smtClean="0"/>
              <a:t>（</a:t>
            </a:r>
            <a:r>
              <a:rPr lang="en-US" altLang="zh-CN" dirty="0" smtClean="0"/>
              <a:t>34-37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20" y="1285860"/>
            <a:ext cx="8401080" cy="4840303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（一）明确了党支部的功能定位、职责及工作原则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（二）规范了党支部的设置：明确党支部设立范围、条件和程序，对结合实际创新党支部设置形式作出规定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（三）规定了党支部的基本任务和重点任务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C00000"/>
                </a:solidFill>
              </a:rPr>
              <a:t>（四）完善了党支部的工作机制，对党员大会、党支部委员会和党小组的职责和运行方式等作出规范。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357298"/>
            <a:ext cx="8329642" cy="4768865"/>
          </a:xfrm>
        </p:spPr>
        <p:txBody>
          <a:bodyPr/>
          <a:lstStyle/>
          <a:p>
            <a:r>
              <a:rPr lang="zh-CN" altLang="en-US" dirty="0" smtClean="0"/>
              <a:t>（</a:t>
            </a:r>
            <a:r>
              <a:rPr lang="zh-CN" altLang="en-US" dirty="0" smtClean="0">
                <a:solidFill>
                  <a:srgbClr val="FF0000"/>
                </a:solidFill>
              </a:rPr>
              <a:t>五）对支部组织生活作出了规定，细化了组织生活的内容和程序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（六）强调了加强党支部委员会建设，规范党支部委员会组成、任期和选举，提出党支部书记任职条件和选拔渠道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（七）压实了党支部工作的领导指导责任，明确为党支部开展工作给予经费保障，干部考察应当听取考察对象所在党支部的意见等。</a:t>
            </a:r>
            <a:endParaRPr lang="en-US" altLang="zh-CN" smtClean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自定义设计方案">
  <a:themeElements>
    <a:clrScheme name="2_自定义设计方案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2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456</Words>
  <PresentationFormat>全屏显示(4:3)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2_自定义设计方案</vt:lpstr>
      <vt:lpstr>新时代基层党支部建设的基本遵循     ——学习《中国共产党支部工作条例（试行）》 </vt:lpstr>
      <vt:lpstr>幻灯片 2</vt:lpstr>
      <vt:lpstr>幻灯片 3</vt:lpstr>
      <vt:lpstr>一、《条例》制定的背景和意义 </vt:lpstr>
      <vt:lpstr>制定《条例》的意义</vt:lpstr>
      <vt:lpstr>二、《条例》的主要内容 </vt:lpstr>
      <vt:lpstr>幻灯片 7</vt:lpstr>
      <vt:lpstr>幻灯片 8</vt:lpstr>
      <vt:lpstr>幻灯片 9</vt:lpstr>
      <vt:lpstr>三、切实推动《条例》落到实处、见到实效 </vt:lpstr>
      <vt:lpstr>幻灯片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新时代基层党支部建设的基本遵循     ——学习《中国共产党支部工作条例（试行）》 </dc:title>
  <dc:creator>pc</dc:creator>
  <cp:lastModifiedBy>Windows 用户</cp:lastModifiedBy>
  <cp:revision>3</cp:revision>
  <dcterms:created xsi:type="dcterms:W3CDTF">2019-02-13T15:35:29Z</dcterms:created>
  <dcterms:modified xsi:type="dcterms:W3CDTF">2023-06-19T05:36:02Z</dcterms:modified>
</cp:coreProperties>
</file>