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399" r:id="rId3"/>
    <p:sldId id="8514" r:id="rId4"/>
    <p:sldId id="8515" r:id="rId5"/>
    <p:sldId id="8431" r:id="rId6"/>
    <p:sldId id="8849" r:id="rId7"/>
    <p:sldId id="8427" r:id="rId8"/>
    <p:sldId id="8684" r:id="rId9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6" userDrawn="1">
          <p15:clr>
            <a:srgbClr val="A4A3A4"/>
          </p15:clr>
        </p15:guide>
        <p15:guide id="2" pos="30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0000CC"/>
    <a:srgbClr val="630209"/>
    <a:srgbClr val="98200F"/>
    <a:srgbClr val="FF0000"/>
    <a:srgbClr val="0008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19"/>
    <p:restoredTop sz="94660"/>
  </p:normalViewPr>
  <p:slideViewPr>
    <p:cSldViewPr showGuides="1">
      <p:cViewPr varScale="1">
        <p:scale>
          <a:sx n="61" d="100"/>
          <a:sy n="61" d="100"/>
        </p:scale>
        <p:origin x="-588" y="-90"/>
      </p:cViewPr>
      <p:guideLst>
        <p:guide orient="horz" pos="2476"/>
        <p:guide pos="30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3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04930C-2597-439C-9039-76015A9E7B1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55653" name="Rectangle 5"/>
          <p:cNvSpPr>
            <a:spLocks noGrp="1" noRot="1" noChangeArrowheads="1" noTextEdit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         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Rectangle 6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9052" y="912494"/>
            <a:ext cx="9329357" cy="5904092"/>
          </a:xfrm>
          <a:prstGeom prst="rect">
            <a:avLst/>
          </a:prstGeom>
          <a:noFill/>
          <a:effectLst>
            <a:softEdge rad="114300"/>
          </a:effectLst>
        </p:spPr>
      </p:pic>
      <p:pic>
        <p:nvPicPr>
          <p:cNvPr id="2053" name="Picture 2" descr="C:\Users\lenovo\Desktop\20170905汇报材料\x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" y="2713038"/>
            <a:ext cx="2357438" cy="414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连接符 14"/>
          <p:cNvCxnSpPr/>
          <p:nvPr/>
        </p:nvCxnSpPr>
        <p:spPr>
          <a:xfrm flipV="1">
            <a:off x="0" y="1052513"/>
            <a:ext cx="5148263" cy="3175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3" descr="C:\Users\xb\Desktop\53bf653e36a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277813"/>
            <a:ext cx="581025" cy="51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" descr="C:\Users\Administrator\Desktop\未标题-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088" y="260350"/>
            <a:ext cx="3384550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wrap="square" anchor="b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EF81A2-99AA-4CE0-A1C8-1942484127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ln>
            <a:miter/>
          </a:ln>
        </p:spPr>
        <p:txBody>
          <a:bodyPr vert="horz" wrap="square" anchor="ctr"/>
          <a:lstStyle>
            <a:lvl1pPr>
              <a:defRPr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wrap="square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Garamond" panose="02020404030301010803" pitchFamily="18" charset="0"/>
              </a:rPr>
            </a:fld>
            <a:endParaRPr lang="en-US" altLang="zh-CN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7772400" cy="55435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wrap="square" anchor="b"/>
          <a:lstStyle>
            <a:lvl1pPr fontAlgn="auto"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6CAE16-6D0C-4837-972A-D463A8CF9E8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fontAlgn="auto">
              <a:defRPr noProof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aramond" panose="02020404030301010803" pitchFamily="18" charset="0"/>
              </a:rPr>
            </a:fld>
            <a:endParaRPr lang="zh-CN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pull dir="ru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96850" y="63500"/>
            <a:ext cx="3097213" cy="388938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 anchor="ctr">
            <a:spAutoFit/>
          </a:bodyPr>
          <a:lstStyle>
            <a:lvl1pPr marL="285750" indent="-285750" defTabSz="1828800"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defTabSz="1828800"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defTabSz="1828800"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defTabSz="1828800"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defTabSz="1828800"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5pPr>
            <a:lvl6pPr marL="1370330" indent="916305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6pPr>
            <a:lvl7pPr marL="1827530" indent="916305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7pPr>
            <a:lvl8pPr marL="2284730" indent="916305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8pPr>
            <a:lvl9pPr marL="2741930" indent="916305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9pPr>
          </a:lstStyle>
          <a:p>
            <a:pPr marL="0" marR="0" lvl="0" indent="0" algn="l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1" i="0" u="none" strike="noStrike" kern="0" cap="none" spc="12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一、立足时代之基、回答时代之问的科学理论</a:t>
            </a:r>
            <a:endParaRPr kumimoji="0" lang="zh-CN" altLang="en-US" sz="1050" b="1" i="0" u="none" strike="noStrike" kern="0" cap="none" spc="12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</p:txBody>
      </p:sp>
      <p:cxnSp>
        <p:nvCxnSpPr>
          <p:cNvPr id="10" name="直接箭头连接符 79"/>
          <p:cNvCxnSpPr/>
          <p:nvPr/>
        </p:nvCxnSpPr>
        <p:spPr bwMode="auto">
          <a:xfrm>
            <a:off x="2470150" y="258763"/>
            <a:ext cx="5599113" cy="1588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1"/>
          <p:cNvSpPr txBox="1">
            <a:spLocks noChangeArrowheads="1"/>
          </p:cNvSpPr>
          <p:nvPr/>
        </p:nvSpPr>
        <p:spPr bwMode="auto">
          <a:xfrm>
            <a:off x="5924550" y="6445250"/>
            <a:ext cx="2644775" cy="2286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1" i="0" u="none" strike="noStrike" kern="0" cap="none" spc="12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习近平新时代中国特色社会主义思想三十讲</a:t>
            </a:r>
            <a:endParaRPr kumimoji="0" lang="zh-CN" altLang="en-US" sz="900" b="1" i="0" u="none" strike="noStrike" kern="0" cap="none" spc="12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  <a:sym typeface="Helvetica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289925" y="6442075"/>
            <a:ext cx="755650" cy="2524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Helvetica" pitchFamily="34" charset="0"/>
                <a:ea typeface="宋体" panose="02010600030101010101" pitchFamily="2" charset="-122"/>
                <a:sym typeface="Helvetic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Helvetica" pitchFamily="34" charset="0"/>
              </a:rPr>
              <a:t>第一讲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itchFamily="34" charset="0"/>
              <a:ea typeface="宋体" panose="02010600030101010101" pitchFamily="2" charset="-122"/>
              <a:cs typeface="+mn-cs"/>
              <a:sym typeface="Helvetica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55588" y="6583363"/>
            <a:ext cx="5634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>
            <a:miter/>
          </a:ln>
        </p:spPr>
        <p:txBody>
          <a:bodyPr wrap="square" anchor="b"/>
          <a:lstStyle>
            <a:lvl1pPr>
              <a:defRPr sz="1400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5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>
                <a:latin typeface="Garamond" panose="02020404030301010803" pitchFamily="18" charset="0"/>
              </a:rPr>
            </a:fld>
            <a:endParaRPr lang="en-US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b="16632"/>
          <a:stretch>
            <a:fillRect/>
          </a:stretch>
        </p:blipFill>
        <p:spPr>
          <a:xfrm>
            <a:off x="7008813" y="101600"/>
            <a:ext cx="2135187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0" y="0"/>
            <a:ext cx="9144000" cy="6711950"/>
          </a:xfrm>
          <a:prstGeom prst="rect">
            <a:avLst/>
          </a:prstGeom>
          <a:gradFill rotWithShape="0">
            <a:gsLst>
              <a:gs pos="0">
                <a:srgbClr val="F2F2F2"/>
              </a:gs>
              <a:gs pos="22000">
                <a:srgbClr val="F2F2F2"/>
              </a:gs>
              <a:gs pos="64999">
                <a:srgbClr val="FFFFFF"/>
              </a:gs>
              <a:gs pos="100000">
                <a:srgbClr val="D9D9D9"/>
              </a:gs>
            </a:gsLst>
            <a:lin ang="4200000"/>
          </a:gradFill>
          <a:ln>
            <a:noFill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28800" indent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86000" indent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743200" indent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00400" indent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wrap="square" anchor="b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Garamond" panose="02020404030301010803" pitchFamily="18" charset="0"/>
              </a:rPr>
            </a:fld>
            <a:endParaRPr lang="en-US" altLang="zh-CN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indent="0">
              <a:buFont typeface="Arial" panose="020B0604020202020204" pitchFamily="34" charset="0"/>
              <a:buNone/>
              <a:defRPr sz="1200" noProof="1"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buFont typeface="Arial" panose="020B0604020202020204" pitchFamily="34" charset="0"/>
              <a:buNone/>
              <a:defRPr sz="120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>
    <p:pull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6" descr="408936_103012005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9336088" cy="704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文本框 59394"/>
          <p:cNvSpPr txBox="1"/>
          <p:nvPr/>
        </p:nvSpPr>
        <p:spPr>
          <a:xfrm>
            <a:off x="971550" y="2349500"/>
            <a:ext cx="29527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0" i="0" u="none" strike="noStrike" kern="1200" cap="none" spc="0" normalizeH="0" baseline="0" noProof="1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9396" name="文本框 59395"/>
          <p:cNvSpPr txBox="1"/>
          <p:nvPr/>
        </p:nvSpPr>
        <p:spPr>
          <a:xfrm>
            <a:off x="1044575" y="4437063"/>
            <a:ext cx="385763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0" i="0" u="none" strike="noStrike" kern="1200" cap="none" spc="0" normalizeH="0" baseline="0" noProof="1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684213" y="2212975"/>
            <a:ext cx="6732588" cy="7159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en-US" sz="4100" b="1" i="0" u="none" strike="noStrike" kern="1200" cap="none" spc="0" normalizeH="0" baseline="0" noProof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endParaRPr kumimoji="0" lang="zh-CN" altLang="en-US" sz="4100" b="1" i="0" u="none" strike="noStrike" kern="1200" cap="none" spc="0" normalizeH="0" baseline="0" noProof="1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9398" name="文本框 59397"/>
          <p:cNvSpPr txBox="1"/>
          <p:nvPr/>
        </p:nvSpPr>
        <p:spPr>
          <a:xfrm>
            <a:off x="82550" y="2359025"/>
            <a:ext cx="10580688" cy="23701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cs"/>
              </a:rPr>
              <a:t>新时代基层党组织选举工作的基本遵循</a:t>
            </a:r>
            <a:endParaRPr kumimoji="0" lang="en-US" altLang="zh-CN" sz="4000" b="1" kern="1200" cap="none" spc="0" normalizeH="0" baseline="0" noProof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  </a:t>
            </a:r>
            <a:endParaRPr kumimoji="0" lang="en-US" altLang="zh-CN" sz="2800" b="1" kern="1200" cap="none" spc="0" normalizeH="0" baseline="0" noProof="1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  <a:cs typeface="+mn-ea"/>
              <a:sym typeface="Arial" panose="020B0604020202020204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  —《</a:t>
            </a:r>
            <a:r>
              <a:rPr kumimoji="0" lang="zh-CN" altLang="en-US" sz="32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中国共产党基层党组织选举工作条例</a:t>
            </a:r>
            <a:r>
              <a:rPr kumimoji="0" lang="en-US" altLang="zh-CN" sz="32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》</a:t>
            </a:r>
            <a:r>
              <a:rPr kumimoji="0" lang="zh-CN" altLang="en-US" sz="32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解读</a:t>
            </a:r>
            <a:endParaRPr kumimoji="0" lang="en-US" altLang="zh-CN" sz="3200" b="1" kern="1200" cap="none" spc="0" normalizeH="0" baseline="0" noProof="1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  <a:cs typeface="+mn-ea"/>
              <a:sym typeface="Arial" panose="020B0604020202020204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ea"/>
                <a:sym typeface="Arial" panose="020B0604020202020204" charset="-122"/>
              </a:rPr>
              <a:t>    </a:t>
            </a:r>
            <a:endParaRPr kumimoji="0" lang="zh-CN" altLang="en-US" sz="4800" b="1" kern="1200" cap="none" spc="0" normalizeH="0" baseline="0" noProof="1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  <a:cs typeface="+mn-ea"/>
              <a:sym typeface="Arial" panose="020B0604020202020204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665163" y="5441950"/>
            <a:ext cx="7513638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1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9340850" y="2924175"/>
            <a:ext cx="24765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125CA7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 </a:t>
            </a:r>
            <a:endParaRPr kumimoji="0" lang="zh-CN" altLang="en-US" sz="1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125CA7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0813" y="2133600"/>
            <a:ext cx="86042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一、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条例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修订的历史与时代意义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03200" y="1773238"/>
            <a:ext cx="8920163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（一）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条例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是进一步推进党内基层民主历史进程的重要举措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（二）进一步加强和规范新时代党内基层民主，打造坚强战斗堡垒的现实需要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1573213"/>
            <a:ext cx="92519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二、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条例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》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构架结构与基本内容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85763" y="1268413"/>
            <a:ext cx="8783638" cy="803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第一章“总则”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第二章  代表的产生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第三章  委员会的产生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第四章 选举的实施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第五章 呈报审批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    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7163" y="2132013"/>
            <a:ext cx="87852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三、贯彻落实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条例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》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的基本要求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1200150"/>
            <a:ext cx="8605838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一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加强组织领导，落实主体责任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做好宣传解读，增强行动自觉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三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加强督促指导，抓好制度落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（四）制定配套制度，确保权利落实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975" y="4941888"/>
            <a:ext cx="84963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tags/tag1.xml><?xml version="1.0" encoding="utf-8"?>
<p:tagLst xmlns:p="http://schemas.openxmlformats.org/presentationml/2006/main">
  <p:tag name="commondata" val="eyJoZGlkIjoiOWMwYzk0ZmVkNjJmMGNiZTA2YThmZjQ2YjMxZjc1MTMifQ=="/>
</p:tagLst>
</file>

<file path=ppt/theme/theme1.xml><?xml version="1.0" encoding="utf-8"?>
<a:theme xmlns:a="http://schemas.openxmlformats.org/drawingml/2006/main" name="9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WPS 演示</Application>
  <PresentationFormat>全屏显示(4:3)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Garamond</vt:lpstr>
      <vt:lpstr>Calibri</vt:lpstr>
      <vt:lpstr>Times New Roman</vt:lpstr>
      <vt:lpstr>微软雅黑</vt:lpstr>
      <vt:lpstr>Helvetica</vt:lpstr>
      <vt:lpstr>华文行楷</vt:lpstr>
      <vt:lpstr>黑体</vt:lpstr>
      <vt:lpstr>方正粗黑宋简体</vt:lpstr>
      <vt:lpstr>幼圆</vt:lpstr>
      <vt:lpstr>华文中宋</vt:lpstr>
      <vt:lpstr>华文琥珀</vt:lpstr>
      <vt:lpstr>方正姚体</vt:lpstr>
      <vt:lpstr>Helvetica</vt:lpstr>
      <vt:lpstr>Arial</vt:lpstr>
      <vt:lpstr>Arial Unicode MS</vt:lpstr>
      <vt:lpstr>9_Edge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chx</dc:creator>
  <cp:lastModifiedBy>琳</cp:lastModifiedBy>
  <cp:revision>1575</cp:revision>
  <dcterms:created xsi:type="dcterms:W3CDTF">2006-07-24T13:04:00Z</dcterms:created>
  <dcterms:modified xsi:type="dcterms:W3CDTF">2024-05-27T05:40:53Z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2052-12.1.0.16417</vt:lpwstr>
  </property>
  <property fmtid="{D5CDD505-2E9C-101B-9397-08002B2CF9AE}" pid="4" name="ICV">
    <vt:lpwstr>7672541FF68F470FA58E8E7EEFC98E40_12</vt:lpwstr>
  </property>
</Properties>
</file>